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56" r:id="rId2"/>
    <p:sldId id="350" r:id="rId3"/>
    <p:sldId id="355" r:id="rId4"/>
    <p:sldId id="397" r:id="rId5"/>
    <p:sldId id="295" r:id="rId6"/>
    <p:sldId id="358" r:id="rId7"/>
    <p:sldId id="398" r:id="rId8"/>
    <p:sldId id="400" r:id="rId9"/>
    <p:sldId id="407" r:id="rId10"/>
    <p:sldId id="411" r:id="rId11"/>
    <p:sldId id="410" r:id="rId12"/>
    <p:sldId id="412" r:id="rId13"/>
    <p:sldId id="413" r:id="rId14"/>
    <p:sldId id="414" r:id="rId15"/>
    <p:sldId id="415" r:id="rId16"/>
    <p:sldId id="419" r:id="rId17"/>
    <p:sldId id="416" r:id="rId18"/>
    <p:sldId id="417" r:id="rId19"/>
    <p:sldId id="418" r:id="rId20"/>
    <p:sldId id="368" r:id="rId21"/>
    <p:sldId id="420" r:id="rId22"/>
    <p:sldId id="421" r:id="rId23"/>
    <p:sldId id="422" r:id="rId24"/>
    <p:sldId id="423" r:id="rId25"/>
    <p:sldId id="333" r:id="rId26"/>
    <p:sldId id="424" r:id="rId27"/>
    <p:sldId id="425" r:id="rId28"/>
    <p:sldId id="456" r:id="rId29"/>
    <p:sldId id="457" r:id="rId30"/>
    <p:sldId id="426" r:id="rId31"/>
    <p:sldId id="427" r:id="rId32"/>
    <p:sldId id="372" r:id="rId33"/>
    <p:sldId id="428" r:id="rId34"/>
    <p:sldId id="429" r:id="rId35"/>
    <p:sldId id="430" r:id="rId36"/>
    <p:sldId id="431" r:id="rId37"/>
    <p:sldId id="432" r:id="rId38"/>
    <p:sldId id="433" r:id="rId39"/>
    <p:sldId id="434" r:id="rId40"/>
    <p:sldId id="435" r:id="rId41"/>
    <p:sldId id="436" r:id="rId42"/>
    <p:sldId id="437" r:id="rId43"/>
    <p:sldId id="438" r:id="rId44"/>
    <p:sldId id="440" r:id="rId45"/>
    <p:sldId id="441" r:id="rId46"/>
    <p:sldId id="442" r:id="rId47"/>
    <p:sldId id="443" r:id="rId48"/>
    <p:sldId id="444" r:id="rId49"/>
    <p:sldId id="445" r:id="rId50"/>
    <p:sldId id="447" r:id="rId51"/>
    <p:sldId id="446" r:id="rId52"/>
    <p:sldId id="448" r:id="rId53"/>
    <p:sldId id="439" r:id="rId54"/>
    <p:sldId id="449" r:id="rId55"/>
    <p:sldId id="451" r:id="rId56"/>
    <p:sldId id="450" r:id="rId57"/>
    <p:sldId id="452" r:id="rId58"/>
    <p:sldId id="453" r:id="rId59"/>
    <p:sldId id="455" r:id="rId60"/>
    <p:sldId id="454" r:id="rId61"/>
    <p:sldId id="258" r:id="rId62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2D68"/>
    <a:srgbClr val="223E96"/>
    <a:srgbClr val="008000"/>
    <a:srgbClr val="FFCC00"/>
    <a:srgbClr val="BDE3FF"/>
    <a:srgbClr val="DCA10E"/>
    <a:srgbClr val="FFFF99"/>
    <a:srgbClr val="243E90"/>
    <a:srgbClr val="003258"/>
    <a:srgbClr val="204D8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588" autoAdjust="0"/>
    <p:restoredTop sz="96429" autoAdjust="0"/>
  </p:normalViewPr>
  <p:slideViewPr>
    <p:cSldViewPr>
      <p:cViewPr>
        <p:scale>
          <a:sx n="75" d="100"/>
          <a:sy n="75" d="100"/>
        </p:scale>
        <p:origin x="-1692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image" Target="../media/image38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image" Target="../media/image3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F9383-B1DA-47BB-B258-022E5107BA66}" type="doc">
      <dgm:prSet loTypeId="urn:microsoft.com/office/officeart/2005/8/layout/defaul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4DE2EAD4-05E4-4632-9D3B-C012E9E8B0D7}">
      <dgm:prSet phldrT="[Text]"/>
      <dgm:spPr/>
      <dgm:t>
        <a:bodyPr/>
        <a:lstStyle/>
        <a:p>
          <a:r>
            <a:rPr lang="es-MX" dirty="0" smtClean="0"/>
            <a:t>Consumidor v/s Comprador</a:t>
          </a:r>
          <a:endParaRPr lang="es-CL" dirty="0"/>
        </a:p>
      </dgm:t>
    </dgm:pt>
    <dgm:pt modelId="{44212315-A028-4EA7-9EE6-20D169ED7154}" type="parTrans" cxnId="{BC3CF5C0-ECEA-4301-9717-FD6F37B63C95}">
      <dgm:prSet/>
      <dgm:spPr/>
      <dgm:t>
        <a:bodyPr/>
        <a:lstStyle/>
        <a:p>
          <a:endParaRPr lang="es-CL"/>
        </a:p>
      </dgm:t>
    </dgm:pt>
    <dgm:pt modelId="{C34630F4-2EAB-44FE-A9A9-EE2448A06D8B}" type="sibTrans" cxnId="{BC3CF5C0-ECEA-4301-9717-FD6F37B63C95}">
      <dgm:prSet/>
      <dgm:spPr/>
      <dgm:t>
        <a:bodyPr/>
        <a:lstStyle/>
        <a:p>
          <a:endParaRPr lang="es-CL"/>
        </a:p>
      </dgm:t>
    </dgm:pt>
    <dgm:pt modelId="{F7C61D46-1116-4FB4-95E6-8F2FB0FBA3D0}">
      <dgm:prSet phldrT="[Text]"/>
      <dgm:spPr/>
      <dgm:t>
        <a:bodyPr/>
        <a:lstStyle/>
        <a:p>
          <a:r>
            <a:rPr lang="es-MX" dirty="0" smtClean="0"/>
            <a:t>Teoría de comprensión del consumidor</a:t>
          </a:r>
          <a:endParaRPr lang="es-CL" dirty="0"/>
        </a:p>
      </dgm:t>
    </dgm:pt>
    <dgm:pt modelId="{CEF30A46-CAB0-46E1-BDDC-3183DE3EF8D2}" type="parTrans" cxnId="{54AE6605-A07B-45E2-8BF9-2C9CD2B9B05E}">
      <dgm:prSet/>
      <dgm:spPr/>
      <dgm:t>
        <a:bodyPr/>
        <a:lstStyle/>
        <a:p>
          <a:endParaRPr lang="es-CL"/>
        </a:p>
      </dgm:t>
    </dgm:pt>
    <dgm:pt modelId="{6F45E458-89F2-48EA-BDCF-AFBD701639F2}" type="sibTrans" cxnId="{54AE6605-A07B-45E2-8BF9-2C9CD2B9B05E}">
      <dgm:prSet/>
      <dgm:spPr/>
      <dgm:t>
        <a:bodyPr/>
        <a:lstStyle/>
        <a:p>
          <a:endParaRPr lang="es-CL"/>
        </a:p>
      </dgm:t>
    </dgm:pt>
    <dgm:pt modelId="{18109336-178E-4905-AE99-8B1B89F1EEF9}">
      <dgm:prSet phldrT="[Text]"/>
      <dgm:spPr/>
      <dgm:t>
        <a:bodyPr/>
        <a:lstStyle/>
        <a:p>
          <a:r>
            <a:rPr lang="es-MX" dirty="0" smtClean="0"/>
            <a:t>Motivación, Percepción y Actitud</a:t>
          </a:r>
          <a:endParaRPr lang="es-CL" dirty="0"/>
        </a:p>
      </dgm:t>
    </dgm:pt>
    <dgm:pt modelId="{011E7DAF-29DC-4132-93D4-CD84538FEAD9}" type="parTrans" cxnId="{E12AB887-9B5C-4078-98EB-C1BB09298EB1}">
      <dgm:prSet/>
      <dgm:spPr/>
      <dgm:t>
        <a:bodyPr/>
        <a:lstStyle/>
        <a:p>
          <a:endParaRPr lang="es-CL"/>
        </a:p>
      </dgm:t>
    </dgm:pt>
    <dgm:pt modelId="{AAC71549-600D-4ABC-BCB9-C0DAE223C937}" type="sibTrans" cxnId="{E12AB887-9B5C-4078-98EB-C1BB09298EB1}">
      <dgm:prSet/>
      <dgm:spPr/>
      <dgm:t>
        <a:bodyPr/>
        <a:lstStyle/>
        <a:p>
          <a:endParaRPr lang="es-CL"/>
        </a:p>
      </dgm:t>
    </dgm:pt>
    <dgm:pt modelId="{49A42FDF-FF3B-415F-9954-3420BD81F3AB}">
      <dgm:prSet phldrT="[Text]"/>
      <dgm:spPr/>
      <dgm:t>
        <a:bodyPr/>
        <a:lstStyle/>
        <a:p>
          <a:r>
            <a:rPr lang="es-MX" dirty="0" smtClean="0"/>
            <a:t>Proceso de Decisión de Compra</a:t>
          </a:r>
          <a:endParaRPr lang="es-CL" dirty="0"/>
        </a:p>
      </dgm:t>
    </dgm:pt>
    <dgm:pt modelId="{98112B7E-2340-4829-A44F-7413B3629286}" type="parTrans" cxnId="{2DC41497-4A59-46BF-BA9D-4A9CBEAAC5F4}">
      <dgm:prSet/>
      <dgm:spPr/>
      <dgm:t>
        <a:bodyPr/>
        <a:lstStyle/>
        <a:p>
          <a:endParaRPr lang="es-CL"/>
        </a:p>
      </dgm:t>
    </dgm:pt>
    <dgm:pt modelId="{40AB3A22-CFDC-47E8-8C49-704D5CAE70FB}" type="sibTrans" cxnId="{2DC41497-4A59-46BF-BA9D-4A9CBEAAC5F4}">
      <dgm:prSet/>
      <dgm:spPr/>
      <dgm:t>
        <a:bodyPr/>
        <a:lstStyle/>
        <a:p>
          <a:endParaRPr lang="es-CL"/>
        </a:p>
      </dgm:t>
    </dgm:pt>
    <dgm:pt modelId="{1D7451F1-42B2-4E1E-B566-520E37919E4D}">
      <dgm:prSet/>
      <dgm:spPr/>
      <dgm:t>
        <a:bodyPr/>
        <a:lstStyle/>
        <a:p>
          <a:r>
            <a:rPr lang="es-MX" dirty="0" smtClean="0"/>
            <a:t>Modelos de Evaluación Perceptuales </a:t>
          </a:r>
          <a:endParaRPr lang="es-CL" dirty="0"/>
        </a:p>
      </dgm:t>
    </dgm:pt>
    <dgm:pt modelId="{EFC629AF-C623-4C72-9553-5CE7CA9BEF44}" type="parTrans" cxnId="{FA95AE6A-2480-4BA2-A696-861CDE75DB7C}">
      <dgm:prSet/>
      <dgm:spPr/>
      <dgm:t>
        <a:bodyPr/>
        <a:lstStyle/>
        <a:p>
          <a:endParaRPr lang="es-CL"/>
        </a:p>
      </dgm:t>
    </dgm:pt>
    <dgm:pt modelId="{E0BF7436-59F4-4D35-BE67-D756E9079615}" type="sibTrans" cxnId="{FA95AE6A-2480-4BA2-A696-861CDE75DB7C}">
      <dgm:prSet/>
      <dgm:spPr/>
      <dgm:t>
        <a:bodyPr/>
        <a:lstStyle/>
        <a:p>
          <a:endParaRPr lang="es-CL"/>
        </a:p>
      </dgm:t>
    </dgm:pt>
    <dgm:pt modelId="{A3ED09AA-17BE-4CE6-9E70-ADE60CC2D321}" type="pres">
      <dgm:prSet presAssocID="{800F9383-B1DA-47BB-B258-022E5107BA6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741E8A69-5B72-4C7F-8618-EF0A3830327C}" type="pres">
      <dgm:prSet presAssocID="{4DE2EAD4-05E4-4632-9D3B-C012E9E8B0D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BCF9D3F-F055-414D-8709-B146223F2291}" type="pres">
      <dgm:prSet presAssocID="{C34630F4-2EAB-44FE-A9A9-EE2448A06D8B}" presName="sibTrans" presStyleCnt="0"/>
      <dgm:spPr/>
    </dgm:pt>
    <dgm:pt modelId="{FC48003F-0D7F-4FB3-9186-42FEFF195BEC}" type="pres">
      <dgm:prSet presAssocID="{F7C61D46-1116-4FB4-95E6-8F2FB0FBA3D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A865E06-7ACD-48CF-80F8-D51DBE252527}" type="pres">
      <dgm:prSet presAssocID="{6F45E458-89F2-48EA-BDCF-AFBD701639F2}" presName="sibTrans" presStyleCnt="0"/>
      <dgm:spPr/>
    </dgm:pt>
    <dgm:pt modelId="{EFFCBB54-D20A-457E-B5FF-29CE34911B22}" type="pres">
      <dgm:prSet presAssocID="{18109336-178E-4905-AE99-8B1B89F1EEF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8BFC91D-C103-4B03-BF3C-4683CFE8CCC2}" type="pres">
      <dgm:prSet presAssocID="{AAC71549-600D-4ABC-BCB9-C0DAE223C937}" presName="sibTrans" presStyleCnt="0"/>
      <dgm:spPr/>
    </dgm:pt>
    <dgm:pt modelId="{DBBC546D-B5A9-40DD-BC07-66C0F7F10AAF}" type="pres">
      <dgm:prSet presAssocID="{49A42FDF-FF3B-415F-9954-3420BD81F3A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2C4AC25-AD8D-4D34-B77D-FD95C3237FEB}" type="pres">
      <dgm:prSet presAssocID="{40AB3A22-CFDC-47E8-8C49-704D5CAE70FB}" presName="sibTrans" presStyleCnt="0"/>
      <dgm:spPr/>
    </dgm:pt>
    <dgm:pt modelId="{DA234952-3FA4-479E-8200-02E3AB089784}" type="pres">
      <dgm:prSet presAssocID="{1D7451F1-42B2-4E1E-B566-520E37919E4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17D14FB6-B9A4-4FA4-827A-996F3C6378BC}" type="presOf" srcId="{800F9383-B1DA-47BB-B258-022E5107BA66}" destId="{A3ED09AA-17BE-4CE6-9E70-ADE60CC2D321}" srcOrd="0" destOrd="0" presId="urn:microsoft.com/office/officeart/2005/8/layout/default"/>
    <dgm:cxn modelId="{DD5776EA-A0C8-4D2B-8DE9-A6E4872670F3}" type="presOf" srcId="{4DE2EAD4-05E4-4632-9D3B-C012E9E8B0D7}" destId="{741E8A69-5B72-4C7F-8618-EF0A3830327C}" srcOrd="0" destOrd="0" presId="urn:microsoft.com/office/officeart/2005/8/layout/default"/>
    <dgm:cxn modelId="{FA95AE6A-2480-4BA2-A696-861CDE75DB7C}" srcId="{800F9383-B1DA-47BB-B258-022E5107BA66}" destId="{1D7451F1-42B2-4E1E-B566-520E37919E4D}" srcOrd="4" destOrd="0" parTransId="{EFC629AF-C623-4C72-9553-5CE7CA9BEF44}" sibTransId="{E0BF7436-59F4-4D35-BE67-D756E9079615}"/>
    <dgm:cxn modelId="{54AE6605-A07B-45E2-8BF9-2C9CD2B9B05E}" srcId="{800F9383-B1DA-47BB-B258-022E5107BA66}" destId="{F7C61D46-1116-4FB4-95E6-8F2FB0FBA3D0}" srcOrd="1" destOrd="0" parTransId="{CEF30A46-CAB0-46E1-BDDC-3183DE3EF8D2}" sibTransId="{6F45E458-89F2-48EA-BDCF-AFBD701639F2}"/>
    <dgm:cxn modelId="{4747315A-8D43-4D42-8D99-9A8E25C02E09}" type="presOf" srcId="{18109336-178E-4905-AE99-8B1B89F1EEF9}" destId="{EFFCBB54-D20A-457E-B5FF-29CE34911B22}" srcOrd="0" destOrd="0" presId="urn:microsoft.com/office/officeart/2005/8/layout/default"/>
    <dgm:cxn modelId="{E12AB887-9B5C-4078-98EB-C1BB09298EB1}" srcId="{800F9383-B1DA-47BB-B258-022E5107BA66}" destId="{18109336-178E-4905-AE99-8B1B89F1EEF9}" srcOrd="2" destOrd="0" parTransId="{011E7DAF-29DC-4132-93D4-CD84538FEAD9}" sibTransId="{AAC71549-600D-4ABC-BCB9-C0DAE223C937}"/>
    <dgm:cxn modelId="{BC3CF5C0-ECEA-4301-9717-FD6F37B63C95}" srcId="{800F9383-B1DA-47BB-B258-022E5107BA66}" destId="{4DE2EAD4-05E4-4632-9D3B-C012E9E8B0D7}" srcOrd="0" destOrd="0" parTransId="{44212315-A028-4EA7-9EE6-20D169ED7154}" sibTransId="{C34630F4-2EAB-44FE-A9A9-EE2448A06D8B}"/>
    <dgm:cxn modelId="{88DEE5A7-8424-4730-B2C8-0B17DE31872D}" type="presOf" srcId="{1D7451F1-42B2-4E1E-B566-520E37919E4D}" destId="{DA234952-3FA4-479E-8200-02E3AB089784}" srcOrd="0" destOrd="0" presId="urn:microsoft.com/office/officeart/2005/8/layout/default"/>
    <dgm:cxn modelId="{2DC41497-4A59-46BF-BA9D-4A9CBEAAC5F4}" srcId="{800F9383-B1DA-47BB-B258-022E5107BA66}" destId="{49A42FDF-FF3B-415F-9954-3420BD81F3AB}" srcOrd="3" destOrd="0" parTransId="{98112B7E-2340-4829-A44F-7413B3629286}" sibTransId="{40AB3A22-CFDC-47E8-8C49-704D5CAE70FB}"/>
    <dgm:cxn modelId="{BDAE390A-2386-43D9-BC64-2B5543C9612E}" type="presOf" srcId="{49A42FDF-FF3B-415F-9954-3420BD81F3AB}" destId="{DBBC546D-B5A9-40DD-BC07-66C0F7F10AAF}" srcOrd="0" destOrd="0" presId="urn:microsoft.com/office/officeart/2005/8/layout/default"/>
    <dgm:cxn modelId="{2B8B99A2-C430-4B7C-9E63-979E12A0ABBF}" type="presOf" srcId="{F7C61D46-1116-4FB4-95E6-8F2FB0FBA3D0}" destId="{FC48003F-0D7F-4FB3-9186-42FEFF195BEC}" srcOrd="0" destOrd="0" presId="urn:microsoft.com/office/officeart/2005/8/layout/default"/>
    <dgm:cxn modelId="{23C5ECF0-C83A-4C56-8BD0-BB71E69B3E9E}" type="presParOf" srcId="{A3ED09AA-17BE-4CE6-9E70-ADE60CC2D321}" destId="{741E8A69-5B72-4C7F-8618-EF0A3830327C}" srcOrd="0" destOrd="0" presId="urn:microsoft.com/office/officeart/2005/8/layout/default"/>
    <dgm:cxn modelId="{A05564C3-A1B2-4C5D-91E3-412B27127396}" type="presParOf" srcId="{A3ED09AA-17BE-4CE6-9E70-ADE60CC2D321}" destId="{7BCF9D3F-F055-414D-8709-B146223F2291}" srcOrd="1" destOrd="0" presId="urn:microsoft.com/office/officeart/2005/8/layout/default"/>
    <dgm:cxn modelId="{25998AC7-B12C-4D56-B082-5B38D47DF7D6}" type="presParOf" srcId="{A3ED09AA-17BE-4CE6-9E70-ADE60CC2D321}" destId="{FC48003F-0D7F-4FB3-9186-42FEFF195BEC}" srcOrd="2" destOrd="0" presId="urn:microsoft.com/office/officeart/2005/8/layout/default"/>
    <dgm:cxn modelId="{78999549-2761-427E-9218-7483D89A2D24}" type="presParOf" srcId="{A3ED09AA-17BE-4CE6-9E70-ADE60CC2D321}" destId="{AA865E06-7ACD-48CF-80F8-D51DBE252527}" srcOrd="3" destOrd="0" presId="urn:microsoft.com/office/officeart/2005/8/layout/default"/>
    <dgm:cxn modelId="{45AF55BC-1DC9-4180-874D-54F614134985}" type="presParOf" srcId="{A3ED09AA-17BE-4CE6-9E70-ADE60CC2D321}" destId="{EFFCBB54-D20A-457E-B5FF-29CE34911B22}" srcOrd="4" destOrd="0" presId="urn:microsoft.com/office/officeart/2005/8/layout/default"/>
    <dgm:cxn modelId="{664EF6EF-6D0A-4551-8147-7D7479D6E79A}" type="presParOf" srcId="{A3ED09AA-17BE-4CE6-9E70-ADE60CC2D321}" destId="{D8BFC91D-C103-4B03-BF3C-4683CFE8CCC2}" srcOrd="5" destOrd="0" presId="urn:microsoft.com/office/officeart/2005/8/layout/default"/>
    <dgm:cxn modelId="{44F86DED-75D1-4FB6-B361-F8416D678D3C}" type="presParOf" srcId="{A3ED09AA-17BE-4CE6-9E70-ADE60CC2D321}" destId="{DBBC546D-B5A9-40DD-BC07-66C0F7F10AAF}" srcOrd="6" destOrd="0" presId="urn:microsoft.com/office/officeart/2005/8/layout/default"/>
    <dgm:cxn modelId="{A539E4EB-BC52-4CC7-905C-A414BFACB33B}" type="presParOf" srcId="{A3ED09AA-17BE-4CE6-9E70-ADE60CC2D321}" destId="{F2C4AC25-AD8D-4D34-B77D-FD95C3237FEB}" srcOrd="7" destOrd="0" presId="urn:microsoft.com/office/officeart/2005/8/layout/default"/>
    <dgm:cxn modelId="{1CE07CB0-02B3-47CA-A127-A9E319449810}" type="presParOf" srcId="{A3ED09AA-17BE-4CE6-9E70-ADE60CC2D321}" destId="{DA234952-3FA4-479E-8200-02E3AB08978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CA4FF6-B677-46C5-B6EF-9EBC36306461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FB004313-DD61-42FE-A25F-2E3EC076C466}">
      <dgm:prSet phldrT="[Text]" custT="1"/>
      <dgm:spPr/>
      <dgm:t>
        <a:bodyPr/>
        <a:lstStyle/>
        <a:p>
          <a:r>
            <a:rPr lang="es-MX" sz="3000" dirty="0" smtClean="0"/>
            <a:t>Modelo Compensatorio</a:t>
          </a:r>
          <a:endParaRPr lang="es-CL" sz="3000" dirty="0"/>
        </a:p>
      </dgm:t>
    </dgm:pt>
    <dgm:pt modelId="{D21997B5-58A3-4ABC-8649-4E390395A762}" type="parTrans" cxnId="{F9E531A0-EB4A-4B5B-AAAE-8D00B57C4903}">
      <dgm:prSet/>
      <dgm:spPr/>
      <dgm:t>
        <a:bodyPr/>
        <a:lstStyle/>
        <a:p>
          <a:endParaRPr lang="es-CL"/>
        </a:p>
      </dgm:t>
    </dgm:pt>
    <dgm:pt modelId="{24C26D00-4F78-48DB-8219-A5FA3A547F37}" type="sibTrans" cxnId="{F9E531A0-EB4A-4B5B-AAAE-8D00B57C4903}">
      <dgm:prSet/>
      <dgm:spPr/>
      <dgm:t>
        <a:bodyPr/>
        <a:lstStyle/>
        <a:p>
          <a:endParaRPr lang="es-CL"/>
        </a:p>
      </dgm:t>
    </dgm:pt>
    <dgm:pt modelId="{0245A2C3-C40A-4182-AE90-DA05E419DE4F}">
      <dgm:prSet phldrT="[Text]" custT="1"/>
      <dgm:spPr/>
      <dgm:t>
        <a:bodyPr/>
        <a:lstStyle/>
        <a:p>
          <a:r>
            <a:rPr lang="es-MX" sz="3000" dirty="0" smtClean="0"/>
            <a:t>Modelo                                    No-Compensatorio</a:t>
          </a:r>
          <a:endParaRPr lang="es-CL" sz="3000" dirty="0"/>
        </a:p>
      </dgm:t>
    </dgm:pt>
    <dgm:pt modelId="{C05919B5-3C68-42B8-B54E-899A4423C27A}" type="parTrans" cxnId="{8E6CC65C-CD31-41BA-A277-D5CDEAA2A77E}">
      <dgm:prSet/>
      <dgm:spPr/>
      <dgm:t>
        <a:bodyPr/>
        <a:lstStyle/>
        <a:p>
          <a:endParaRPr lang="es-CL"/>
        </a:p>
      </dgm:t>
    </dgm:pt>
    <dgm:pt modelId="{1AAD1F9C-CEE1-4F62-A05D-27C09DDCBA6D}" type="sibTrans" cxnId="{8E6CC65C-CD31-41BA-A277-D5CDEAA2A77E}">
      <dgm:prSet/>
      <dgm:spPr/>
      <dgm:t>
        <a:bodyPr/>
        <a:lstStyle/>
        <a:p>
          <a:endParaRPr lang="es-CL"/>
        </a:p>
      </dgm:t>
    </dgm:pt>
    <dgm:pt modelId="{89089357-0CFD-459E-B3BD-D025AE124501}" type="pres">
      <dgm:prSet presAssocID="{3ACA4FF6-B677-46C5-B6EF-9EBC3630646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E5700669-3B40-4892-825E-8A8AB1C3C3FC}" type="pres">
      <dgm:prSet presAssocID="{FB004313-DD61-42FE-A25F-2E3EC076C466}" presName="vertFlow" presStyleCnt="0"/>
      <dgm:spPr/>
    </dgm:pt>
    <dgm:pt modelId="{42D8AAE3-FE98-4E3B-8503-188EFB7CECEE}" type="pres">
      <dgm:prSet presAssocID="{FB004313-DD61-42FE-A25F-2E3EC076C466}" presName="header" presStyleLbl="node1" presStyleIdx="0" presStyleCnt="2" custLinFactY="-57269" custLinFactNeighborX="-148" custLinFactNeighborY="-100000"/>
      <dgm:spPr/>
      <dgm:t>
        <a:bodyPr/>
        <a:lstStyle/>
        <a:p>
          <a:endParaRPr lang="es-CL"/>
        </a:p>
      </dgm:t>
    </dgm:pt>
    <dgm:pt modelId="{DADA35A9-975B-4721-AB85-44E98D394B0A}" type="pres">
      <dgm:prSet presAssocID="{FB004313-DD61-42FE-A25F-2E3EC076C466}" presName="hSp" presStyleCnt="0"/>
      <dgm:spPr/>
    </dgm:pt>
    <dgm:pt modelId="{5DC51044-5603-4047-9B2D-2886690BAA15}" type="pres">
      <dgm:prSet presAssocID="{0245A2C3-C40A-4182-AE90-DA05E419DE4F}" presName="vertFlow" presStyleCnt="0"/>
      <dgm:spPr/>
    </dgm:pt>
    <dgm:pt modelId="{49EC1C55-8A14-4F5F-8F20-6B14E63E9918}" type="pres">
      <dgm:prSet presAssocID="{0245A2C3-C40A-4182-AE90-DA05E419DE4F}" presName="header" presStyleLbl="node1" presStyleIdx="1" presStyleCnt="2" custLinFactY="-57269" custLinFactNeighborX="-1730" custLinFactNeighborY="-100000"/>
      <dgm:spPr/>
      <dgm:t>
        <a:bodyPr/>
        <a:lstStyle/>
        <a:p>
          <a:endParaRPr lang="es-CL"/>
        </a:p>
      </dgm:t>
    </dgm:pt>
  </dgm:ptLst>
  <dgm:cxnLst>
    <dgm:cxn modelId="{8956DAD4-A1AA-43F4-BA48-D9357BBE9E3A}" type="presOf" srcId="{3ACA4FF6-B677-46C5-B6EF-9EBC36306461}" destId="{89089357-0CFD-459E-B3BD-D025AE124501}" srcOrd="0" destOrd="0" presId="urn:microsoft.com/office/officeart/2005/8/layout/lProcess1"/>
    <dgm:cxn modelId="{F9E531A0-EB4A-4B5B-AAAE-8D00B57C4903}" srcId="{3ACA4FF6-B677-46C5-B6EF-9EBC36306461}" destId="{FB004313-DD61-42FE-A25F-2E3EC076C466}" srcOrd="0" destOrd="0" parTransId="{D21997B5-58A3-4ABC-8649-4E390395A762}" sibTransId="{24C26D00-4F78-48DB-8219-A5FA3A547F37}"/>
    <dgm:cxn modelId="{768F096E-933B-4383-9A43-217AA01D6F35}" type="presOf" srcId="{FB004313-DD61-42FE-A25F-2E3EC076C466}" destId="{42D8AAE3-FE98-4E3B-8503-188EFB7CECEE}" srcOrd="0" destOrd="0" presId="urn:microsoft.com/office/officeart/2005/8/layout/lProcess1"/>
    <dgm:cxn modelId="{8E6CC65C-CD31-41BA-A277-D5CDEAA2A77E}" srcId="{3ACA4FF6-B677-46C5-B6EF-9EBC36306461}" destId="{0245A2C3-C40A-4182-AE90-DA05E419DE4F}" srcOrd="1" destOrd="0" parTransId="{C05919B5-3C68-42B8-B54E-899A4423C27A}" sibTransId="{1AAD1F9C-CEE1-4F62-A05D-27C09DDCBA6D}"/>
    <dgm:cxn modelId="{03279833-9F7E-404D-B3CA-414F65D82F50}" type="presOf" srcId="{0245A2C3-C40A-4182-AE90-DA05E419DE4F}" destId="{49EC1C55-8A14-4F5F-8F20-6B14E63E9918}" srcOrd="0" destOrd="0" presId="urn:microsoft.com/office/officeart/2005/8/layout/lProcess1"/>
    <dgm:cxn modelId="{11A87CC3-00C4-4A13-A09F-3B53AFECCE87}" type="presParOf" srcId="{89089357-0CFD-459E-B3BD-D025AE124501}" destId="{E5700669-3B40-4892-825E-8A8AB1C3C3FC}" srcOrd="0" destOrd="0" presId="urn:microsoft.com/office/officeart/2005/8/layout/lProcess1"/>
    <dgm:cxn modelId="{93E70F3B-006A-4111-A816-13C05B76EE20}" type="presParOf" srcId="{E5700669-3B40-4892-825E-8A8AB1C3C3FC}" destId="{42D8AAE3-FE98-4E3B-8503-188EFB7CECEE}" srcOrd="0" destOrd="0" presId="urn:microsoft.com/office/officeart/2005/8/layout/lProcess1"/>
    <dgm:cxn modelId="{D00ECCC2-87D5-461A-A845-24C94EB5D38C}" type="presParOf" srcId="{89089357-0CFD-459E-B3BD-D025AE124501}" destId="{DADA35A9-975B-4721-AB85-44E98D394B0A}" srcOrd="1" destOrd="0" presId="urn:microsoft.com/office/officeart/2005/8/layout/lProcess1"/>
    <dgm:cxn modelId="{3AC543AA-68A0-449F-BDDB-4CB8E2F6AB9C}" type="presParOf" srcId="{89089357-0CFD-459E-B3BD-D025AE124501}" destId="{5DC51044-5603-4047-9B2D-2886690BAA15}" srcOrd="2" destOrd="0" presId="urn:microsoft.com/office/officeart/2005/8/layout/lProcess1"/>
    <dgm:cxn modelId="{5326C9A4-5829-4ABF-8C12-064746AD4484}" type="presParOf" srcId="{5DC51044-5603-4047-9B2D-2886690BAA15}" destId="{49EC1C55-8A14-4F5F-8F20-6B14E63E991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5ABF5D-5F3B-4A11-8A31-29E910BB8AE2}" type="doc">
      <dgm:prSet loTypeId="urn:microsoft.com/office/officeart/2005/8/layout/vList4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s-CL"/>
        </a:p>
      </dgm:t>
    </dgm:pt>
    <dgm:pt modelId="{C8FA31E5-EE3E-4BD6-A4FE-EDCFDA5FCDA2}">
      <dgm:prSet phldrT="[Text]" custT="1"/>
      <dgm:spPr/>
      <dgm:t>
        <a:bodyPr/>
        <a:lstStyle/>
        <a:p>
          <a:r>
            <a:rPr lang="es-MX" sz="2500" b="1" dirty="0" smtClean="0"/>
            <a:t>Modelos de Actitud y Formación de Percepciones</a:t>
          </a:r>
          <a:endParaRPr lang="es-CL" sz="2500" b="1" dirty="0"/>
        </a:p>
      </dgm:t>
    </dgm:pt>
    <dgm:pt modelId="{A5D6F0C0-DBC8-4369-B6FF-193012821FA9}" type="parTrans" cxnId="{41A8DEB8-ADB0-4B24-AD11-D35C28F2390F}">
      <dgm:prSet/>
      <dgm:spPr/>
      <dgm:t>
        <a:bodyPr/>
        <a:lstStyle/>
        <a:p>
          <a:endParaRPr lang="es-CL"/>
        </a:p>
      </dgm:t>
    </dgm:pt>
    <dgm:pt modelId="{C27932E6-0FB6-42EF-8B63-768204970892}" type="sibTrans" cxnId="{41A8DEB8-ADB0-4B24-AD11-D35C28F2390F}">
      <dgm:prSet/>
      <dgm:spPr/>
      <dgm:t>
        <a:bodyPr/>
        <a:lstStyle/>
        <a:p>
          <a:endParaRPr lang="es-CL"/>
        </a:p>
      </dgm:t>
    </dgm:pt>
    <dgm:pt modelId="{4A61BC3C-F4B1-457F-8727-83B2C7E20EBF}">
      <dgm:prSet phldrT="[Text]" custT="1"/>
      <dgm:spPr/>
      <dgm:t>
        <a:bodyPr/>
        <a:lstStyle/>
        <a:p>
          <a:r>
            <a:rPr lang="es-MX" sz="2800" b="1" dirty="0" smtClean="0"/>
            <a:t>Modelo de Decisión de Compra</a:t>
          </a:r>
          <a:endParaRPr lang="es-CL" sz="2800" b="1" dirty="0"/>
        </a:p>
      </dgm:t>
    </dgm:pt>
    <dgm:pt modelId="{8BAD5C4E-9D5D-448A-A056-0B300A53E5A2}" type="parTrans" cxnId="{BC932C28-5F2B-4ED8-BD16-B1776B84E4DC}">
      <dgm:prSet/>
      <dgm:spPr/>
      <dgm:t>
        <a:bodyPr/>
        <a:lstStyle/>
        <a:p>
          <a:endParaRPr lang="es-CL"/>
        </a:p>
      </dgm:t>
    </dgm:pt>
    <dgm:pt modelId="{CC8711FB-11F8-4C09-ACD1-3F8CF696651E}" type="sibTrans" cxnId="{BC932C28-5F2B-4ED8-BD16-B1776B84E4DC}">
      <dgm:prSet/>
      <dgm:spPr/>
      <dgm:t>
        <a:bodyPr/>
        <a:lstStyle/>
        <a:p>
          <a:endParaRPr lang="es-CL"/>
        </a:p>
      </dgm:t>
    </dgm:pt>
    <dgm:pt modelId="{7441949F-F654-4446-B1E0-B3A54174FAC2}">
      <dgm:prSet phldrT="[Text]" custT="1"/>
      <dgm:spPr/>
      <dgm:t>
        <a:bodyPr/>
        <a:lstStyle/>
        <a:p>
          <a:r>
            <a:rPr lang="es-MX" sz="2800" b="1" dirty="0" smtClean="0">
              <a:solidFill>
                <a:schemeClr val="tx2">
                  <a:lumMod val="50000"/>
                </a:schemeClr>
              </a:solidFill>
            </a:rPr>
            <a:t>Análisis Conjunto, Diseño y Análisis de Datos</a:t>
          </a:r>
          <a:endParaRPr lang="es-CL" sz="2800" b="1" dirty="0">
            <a:solidFill>
              <a:schemeClr val="tx2">
                <a:lumMod val="50000"/>
              </a:schemeClr>
            </a:solidFill>
          </a:endParaRPr>
        </a:p>
      </dgm:t>
    </dgm:pt>
    <dgm:pt modelId="{968730D6-FDBA-49E9-8790-3D68D8F39D0B}" type="parTrans" cxnId="{E258D561-6F66-40E9-8176-E9FBC49F43CA}">
      <dgm:prSet/>
      <dgm:spPr/>
      <dgm:t>
        <a:bodyPr/>
        <a:lstStyle/>
        <a:p>
          <a:endParaRPr lang="es-CL"/>
        </a:p>
      </dgm:t>
    </dgm:pt>
    <dgm:pt modelId="{A03BB7EF-EC72-4380-863C-271929482BFF}" type="sibTrans" cxnId="{E258D561-6F66-40E9-8176-E9FBC49F43CA}">
      <dgm:prSet/>
      <dgm:spPr/>
      <dgm:t>
        <a:bodyPr/>
        <a:lstStyle/>
        <a:p>
          <a:endParaRPr lang="es-CL"/>
        </a:p>
      </dgm:t>
    </dgm:pt>
    <dgm:pt modelId="{C47A3458-8998-4564-9826-3C4A43F23343}">
      <dgm:prSet phldrT="[Text]" custT="1"/>
      <dgm:spPr/>
      <dgm:t>
        <a:bodyPr/>
        <a:lstStyle/>
        <a:p>
          <a:r>
            <a:rPr lang="es-MX" sz="1700" smtClean="0">
              <a:solidFill>
                <a:schemeClr val="tx2">
                  <a:lumMod val="50000"/>
                </a:schemeClr>
              </a:solidFill>
            </a:rPr>
            <a:t>AC: Técnica de Investigación de Mercados, existen 3 métodos</a:t>
          </a:r>
          <a:endParaRPr lang="es-CL" sz="1700" dirty="0">
            <a:solidFill>
              <a:schemeClr val="tx2">
                <a:lumMod val="50000"/>
              </a:schemeClr>
            </a:solidFill>
          </a:endParaRPr>
        </a:p>
      </dgm:t>
    </dgm:pt>
    <dgm:pt modelId="{3EDE57B9-D08B-4698-8822-6EC8C96E5974}" type="sibTrans" cxnId="{1866BBBD-F61B-45F9-AB33-CFC664AA72FA}">
      <dgm:prSet/>
      <dgm:spPr/>
      <dgm:t>
        <a:bodyPr/>
        <a:lstStyle/>
        <a:p>
          <a:endParaRPr lang="es-CL"/>
        </a:p>
      </dgm:t>
    </dgm:pt>
    <dgm:pt modelId="{CEBFA7EF-C788-4B87-B8BF-0EAAA16792BB}" type="parTrans" cxnId="{1866BBBD-F61B-45F9-AB33-CFC664AA72FA}">
      <dgm:prSet/>
      <dgm:spPr/>
      <dgm:t>
        <a:bodyPr/>
        <a:lstStyle/>
        <a:p>
          <a:endParaRPr lang="es-CL"/>
        </a:p>
      </dgm:t>
    </dgm:pt>
    <dgm:pt modelId="{E24B41F5-74D4-458D-B424-0E8EA62BEC0D}">
      <dgm:prSet phldrT="[Text]"/>
      <dgm:spPr/>
      <dgm:t>
        <a:bodyPr/>
        <a:lstStyle/>
        <a:p>
          <a:r>
            <a:rPr lang="es-MX" sz="1900" dirty="0" smtClean="0"/>
            <a:t>La elección del consumidor depende de varios factores</a:t>
          </a:r>
          <a:endParaRPr lang="es-CL" sz="1900" dirty="0"/>
        </a:p>
      </dgm:t>
    </dgm:pt>
    <dgm:pt modelId="{C50A0BAA-365A-4A90-95ED-6FC63D26E1B9}" type="sibTrans" cxnId="{8963E95A-A644-44D6-AD0D-623426FD4F87}">
      <dgm:prSet/>
      <dgm:spPr/>
      <dgm:t>
        <a:bodyPr/>
        <a:lstStyle/>
        <a:p>
          <a:endParaRPr lang="es-CL"/>
        </a:p>
      </dgm:t>
    </dgm:pt>
    <dgm:pt modelId="{7C260CF7-9620-412B-BEB7-C86635F8EB98}" type="parTrans" cxnId="{8963E95A-A644-44D6-AD0D-623426FD4F87}">
      <dgm:prSet/>
      <dgm:spPr/>
      <dgm:t>
        <a:bodyPr/>
        <a:lstStyle/>
        <a:p>
          <a:endParaRPr lang="es-CL"/>
        </a:p>
      </dgm:t>
    </dgm:pt>
    <dgm:pt modelId="{4805F885-42E9-4D26-8238-6C5BB2C71CC1}">
      <dgm:prSet phldrT="[Text]" custT="1"/>
      <dgm:spPr/>
      <dgm:t>
        <a:bodyPr/>
        <a:lstStyle/>
        <a:p>
          <a:r>
            <a:rPr lang="es-MX" sz="1700" dirty="0" smtClean="0">
              <a:solidFill>
                <a:schemeClr val="tx2">
                  <a:lumMod val="50000"/>
                </a:schemeClr>
              </a:solidFill>
            </a:rPr>
            <a:t>Obtener </a:t>
          </a:r>
          <a:r>
            <a:rPr lang="es-MX" sz="1700" b="1" dirty="0" smtClean="0">
              <a:solidFill>
                <a:schemeClr val="tx2">
                  <a:lumMod val="50000"/>
                </a:schemeClr>
              </a:solidFill>
            </a:rPr>
            <a:t>Rangos e Importancia Relativa </a:t>
          </a:r>
          <a:r>
            <a:rPr lang="es-MX" sz="1700" b="0" dirty="0" smtClean="0">
              <a:solidFill>
                <a:schemeClr val="tx2">
                  <a:lumMod val="50000"/>
                </a:schemeClr>
              </a:solidFill>
            </a:rPr>
            <a:t>y así </a:t>
          </a:r>
          <a:r>
            <a:rPr lang="es-MX" sz="1700" b="1" dirty="0" smtClean="0">
              <a:solidFill>
                <a:schemeClr val="tx2">
                  <a:lumMod val="50000"/>
                </a:schemeClr>
              </a:solidFill>
            </a:rPr>
            <a:t>Segmentar</a:t>
          </a:r>
          <a:r>
            <a:rPr lang="es-MX" sz="1700" b="0" dirty="0" smtClean="0">
              <a:solidFill>
                <a:schemeClr val="tx2">
                  <a:lumMod val="50000"/>
                </a:schemeClr>
              </a:solidFill>
            </a:rPr>
            <a:t> nuevamente</a:t>
          </a:r>
          <a:endParaRPr lang="es-CL" sz="1700" b="0" dirty="0">
            <a:solidFill>
              <a:schemeClr val="tx2">
                <a:lumMod val="50000"/>
              </a:schemeClr>
            </a:solidFill>
          </a:endParaRPr>
        </a:p>
      </dgm:t>
    </dgm:pt>
    <dgm:pt modelId="{D5C1836C-2279-471E-A586-B374B783FF9D}" type="parTrans" cxnId="{C1126A10-3D2C-4AFC-B7EE-AF35C48986E9}">
      <dgm:prSet/>
      <dgm:spPr/>
    </dgm:pt>
    <dgm:pt modelId="{F2C0C44C-6933-4786-810E-4E42B1AE38A5}" type="sibTrans" cxnId="{C1126A10-3D2C-4AFC-B7EE-AF35C48986E9}">
      <dgm:prSet/>
      <dgm:spPr/>
    </dgm:pt>
    <dgm:pt modelId="{EBB4BBB0-23CD-436E-9FCF-B1F593ECCAD3}">
      <dgm:prSet phldrT="[Text]" custT="1"/>
      <dgm:spPr/>
      <dgm:t>
        <a:bodyPr/>
        <a:lstStyle/>
        <a:p>
          <a:r>
            <a:rPr lang="es-MX" sz="1700" b="1" dirty="0" smtClean="0"/>
            <a:t>Modelo Compensatorio: </a:t>
          </a:r>
          <a:r>
            <a:rPr lang="es-MX" sz="1700" b="0" dirty="0" smtClean="0"/>
            <a:t>Atributo puede compensarse con exceso de otro</a:t>
          </a:r>
          <a:endParaRPr lang="es-CL" sz="1700" dirty="0"/>
        </a:p>
      </dgm:t>
    </dgm:pt>
    <dgm:pt modelId="{78697A0B-E325-4E3C-B288-497C3888479D}" type="sibTrans" cxnId="{5E4D5335-D2BE-4A3F-869B-37D0A3B1CF63}">
      <dgm:prSet/>
      <dgm:spPr/>
      <dgm:t>
        <a:bodyPr/>
        <a:lstStyle/>
        <a:p>
          <a:endParaRPr lang="es-CL"/>
        </a:p>
      </dgm:t>
    </dgm:pt>
    <dgm:pt modelId="{0A40F6F9-C8F8-44E4-BC75-6565BDEB64A2}" type="parTrans" cxnId="{5E4D5335-D2BE-4A3F-869B-37D0A3B1CF63}">
      <dgm:prSet/>
      <dgm:spPr/>
      <dgm:t>
        <a:bodyPr/>
        <a:lstStyle/>
        <a:p>
          <a:endParaRPr lang="es-CL"/>
        </a:p>
      </dgm:t>
    </dgm:pt>
    <dgm:pt modelId="{91B23F78-C3BC-46FD-A88A-377DEF025EDB}">
      <dgm:prSet phldrT="[Text]" custT="1"/>
      <dgm:spPr/>
      <dgm:t>
        <a:bodyPr/>
        <a:lstStyle/>
        <a:p>
          <a:r>
            <a:rPr lang="es-MX" sz="1700" b="1" dirty="0" smtClean="0"/>
            <a:t>Modelo No Compensatorio:</a:t>
          </a:r>
          <a:r>
            <a:rPr lang="es-MX" sz="1700" dirty="0" smtClean="0"/>
            <a:t> Atributo no puede compensarse</a:t>
          </a:r>
          <a:endParaRPr lang="es-CL" sz="1700" dirty="0"/>
        </a:p>
      </dgm:t>
    </dgm:pt>
    <dgm:pt modelId="{E142BF42-C5C3-427C-853D-8718452EF56E}" type="parTrans" cxnId="{ED02ADDC-C75A-4827-BF11-577F76EFED0D}">
      <dgm:prSet/>
      <dgm:spPr/>
    </dgm:pt>
    <dgm:pt modelId="{C1B14342-58EA-4D44-A9A8-6AD26565D273}" type="sibTrans" cxnId="{ED02ADDC-C75A-4827-BF11-577F76EFED0D}">
      <dgm:prSet/>
      <dgm:spPr/>
    </dgm:pt>
    <dgm:pt modelId="{A6283058-A2C9-4052-A343-359C474EC753}">
      <dgm:prSet phldrT="[Text]" custT="1"/>
      <dgm:spPr/>
      <dgm:t>
        <a:bodyPr/>
        <a:lstStyle/>
        <a:p>
          <a:endParaRPr lang="es-CL" sz="1700" dirty="0"/>
        </a:p>
      </dgm:t>
    </dgm:pt>
    <dgm:pt modelId="{91DE027F-B780-47CB-B226-F436B7185546}" type="parTrans" cxnId="{BF172087-DD36-4262-8C4C-D6ADA9637EA0}">
      <dgm:prSet/>
      <dgm:spPr/>
    </dgm:pt>
    <dgm:pt modelId="{562DB32B-AAB0-4DAA-9D7D-49A98C122BB3}" type="sibTrans" cxnId="{BF172087-DD36-4262-8C4C-D6ADA9637EA0}">
      <dgm:prSet/>
      <dgm:spPr/>
    </dgm:pt>
    <dgm:pt modelId="{DE61C30E-0E5B-4642-87FC-85142E06F4E3}">
      <dgm:prSet phldrT="[Text]" custT="1"/>
      <dgm:spPr/>
      <dgm:t>
        <a:bodyPr/>
        <a:lstStyle/>
        <a:p>
          <a:r>
            <a:rPr lang="es-MX" sz="1700" dirty="0" smtClean="0"/>
            <a:t>Modelan el comportamiento de elección del comprador</a:t>
          </a:r>
          <a:endParaRPr lang="es-CL" sz="1700" dirty="0"/>
        </a:p>
      </dgm:t>
    </dgm:pt>
    <dgm:pt modelId="{CFC8D702-BEB1-4F89-B19D-8DAC9D550756}" type="parTrans" cxnId="{94D3EDBA-9520-4549-A3D9-DC896533B123}">
      <dgm:prSet/>
      <dgm:spPr/>
    </dgm:pt>
    <dgm:pt modelId="{C2C064E9-EC5F-4FCB-A5BF-8D9781480A83}" type="sibTrans" cxnId="{94D3EDBA-9520-4549-A3D9-DC896533B123}">
      <dgm:prSet/>
      <dgm:spPr/>
    </dgm:pt>
    <dgm:pt modelId="{C8CCD249-F993-47E9-9376-63AF78F49E30}">
      <dgm:prSet phldrT="[Text]" custT="1"/>
      <dgm:spPr/>
      <dgm:t>
        <a:bodyPr/>
        <a:lstStyle/>
        <a:p>
          <a:r>
            <a:rPr lang="es-MX" sz="1700" b="1" dirty="0" smtClean="0"/>
            <a:t>Modelo de Valor Esperado: </a:t>
          </a:r>
          <a:r>
            <a:rPr lang="es-MX" sz="1700" b="0" dirty="0" smtClean="0"/>
            <a:t>Utilidad es la suma de atributos y valores </a:t>
          </a:r>
          <a:endParaRPr lang="es-CL" sz="1700" b="1" dirty="0"/>
        </a:p>
      </dgm:t>
    </dgm:pt>
    <dgm:pt modelId="{2421BCAA-C8F0-4101-95EB-269E796155A8}" type="parTrans" cxnId="{3FA80308-9E3A-4EE5-ADA4-AEB416F0201C}">
      <dgm:prSet/>
      <dgm:spPr/>
    </dgm:pt>
    <dgm:pt modelId="{A442D9B3-E20D-42B2-84BD-EE70B1B20F32}" type="sibTrans" cxnId="{3FA80308-9E3A-4EE5-ADA4-AEB416F0201C}">
      <dgm:prSet/>
      <dgm:spPr/>
    </dgm:pt>
    <dgm:pt modelId="{649E4B05-B99A-46A3-AA8E-993F1110AC5C}">
      <dgm:prSet phldrT="[Text]"/>
      <dgm:spPr/>
      <dgm:t>
        <a:bodyPr/>
        <a:lstStyle/>
        <a:p>
          <a:r>
            <a:rPr lang="es-MX" sz="1900" dirty="0" smtClean="0"/>
            <a:t>Se modelan </a:t>
          </a:r>
          <a:r>
            <a:rPr lang="es-MX" sz="1900" b="1" dirty="0" smtClean="0"/>
            <a:t>atributos y niveles </a:t>
          </a:r>
          <a:r>
            <a:rPr lang="es-MX" sz="1900" b="0" dirty="0" smtClean="0"/>
            <a:t>en cada categoría para medir</a:t>
          </a:r>
          <a:endParaRPr lang="es-CL" sz="1900" b="1" dirty="0"/>
        </a:p>
      </dgm:t>
    </dgm:pt>
    <dgm:pt modelId="{70DEF2AB-DABE-446B-8935-AFD778B104E4}" type="parTrans" cxnId="{1663397E-15D2-4047-A298-0118117AA1B5}">
      <dgm:prSet/>
      <dgm:spPr/>
    </dgm:pt>
    <dgm:pt modelId="{2028C378-4A14-4B44-91E2-8EFDB465330E}" type="sibTrans" cxnId="{1663397E-15D2-4047-A298-0118117AA1B5}">
      <dgm:prSet/>
      <dgm:spPr/>
    </dgm:pt>
    <dgm:pt modelId="{517F25C1-A386-46A9-9483-BFEFB765F791}">
      <dgm:prSet phldrT="[Text]"/>
      <dgm:spPr/>
      <dgm:t>
        <a:bodyPr/>
        <a:lstStyle/>
        <a:p>
          <a:endParaRPr lang="es-CL" sz="1900" b="1" dirty="0"/>
        </a:p>
      </dgm:t>
    </dgm:pt>
    <dgm:pt modelId="{27E90E86-BF1A-4B08-B2E4-3CC66EBC9C30}" type="parTrans" cxnId="{9C416B1E-4572-4AC9-BF5B-6594CF00DC05}">
      <dgm:prSet/>
      <dgm:spPr/>
    </dgm:pt>
    <dgm:pt modelId="{6E28D994-48F7-4631-B1BD-20F8EA14323E}" type="sibTrans" cxnId="{9C416B1E-4572-4AC9-BF5B-6594CF00DC05}">
      <dgm:prSet/>
      <dgm:spPr/>
    </dgm:pt>
    <dgm:pt modelId="{3FC86EDA-5E94-4E3C-A38F-AEC4F1BE91FC}">
      <dgm:prSet phldrT="[Text]"/>
      <dgm:spPr/>
      <dgm:t>
        <a:bodyPr/>
        <a:lstStyle/>
        <a:p>
          <a:r>
            <a:rPr lang="es-MX" sz="1900" b="1" dirty="0" smtClean="0"/>
            <a:t>Se busca obtener el producto ideal</a:t>
          </a:r>
          <a:endParaRPr lang="es-CL" sz="1900" b="0" dirty="0"/>
        </a:p>
      </dgm:t>
    </dgm:pt>
    <dgm:pt modelId="{D99CCD28-32A6-4BBB-9CEB-89B39ACC8491}" type="parTrans" cxnId="{B721713A-8724-439C-B661-DF8A3A7486BB}">
      <dgm:prSet/>
      <dgm:spPr/>
    </dgm:pt>
    <dgm:pt modelId="{DC5DC99C-55FF-4B54-978C-C8A96F549E73}" type="sibTrans" cxnId="{B721713A-8724-439C-B661-DF8A3A7486BB}">
      <dgm:prSet/>
      <dgm:spPr/>
    </dgm:pt>
    <dgm:pt modelId="{34256798-E25F-42F5-A01F-C50BCA1B723B}">
      <dgm:prSet phldrT="[Text]" custT="1"/>
      <dgm:spPr/>
      <dgm:t>
        <a:bodyPr/>
        <a:lstStyle/>
        <a:p>
          <a:r>
            <a:rPr lang="es-MX" sz="1700" smtClean="0">
              <a:solidFill>
                <a:schemeClr val="tx2">
                  <a:lumMod val="50000"/>
                </a:schemeClr>
              </a:solidFill>
            </a:rPr>
            <a:t>Trabajan con escalas que comparan marcas o productos en base a los atributos y niveles determinados (los cuales deben determinarse)</a:t>
          </a:r>
          <a:endParaRPr lang="es-CL" sz="1700" dirty="0">
            <a:solidFill>
              <a:schemeClr val="tx2">
                <a:lumMod val="50000"/>
              </a:schemeClr>
            </a:solidFill>
          </a:endParaRPr>
        </a:p>
      </dgm:t>
    </dgm:pt>
    <dgm:pt modelId="{195E0DD8-334F-4753-9E63-577CBB89498D}" type="parTrans" cxnId="{87D58A36-5365-49B3-9D36-86D86B364633}">
      <dgm:prSet/>
      <dgm:spPr/>
    </dgm:pt>
    <dgm:pt modelId="{F343971A-A491-441B-81EE-4D0AFEF9CC48}" type="sibTrans" cxnId="{87D58A36-5365-49B3-9D36-86D86B364633}">
      <dgm:prSet/>
      <dgm:spPr/>
    </dgm:pt>
    <dgm:pt modelId="{AED68674-5F3F-4EDE-BFCC-EA067CD2974D}" type="pres">
      <dgm:prSet presAssocID="{1F5ABF5D-5F3B-4A11-8A31-29E910BB8AE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EC87858C-0191-4CF4-A160-1E46CCB7A6EC}" type="pres">
      <dgm:prSet presAssocID="{C8FA31E5-EE3E-4BD6-A4FE-EDCFDA5FCDA2}" presName="comp" presStyleCnt="0"/>
      <dgm:spPr/>
      <dgm:t>
        <a:bodyPr/>
        <a:lstStyle/>
        <a:p>
          <a:endParaRPr lang="es-CL"/>
        </a:p>
      </dgm:t>
    </dgm:pt>
    <dgm:pt modelId="{DFB36ADD-6904-4ECA-8AEC-4CB28B5544AA}" type="pres">
      <dgm:prSet presAssocID="{C8FA31E5-EE3E-4BD6-A4FE-EDCFDA5FCDA2}" presName="box" presStyleLbl="node1" presStyleIdx="0" presStyleCnt="3"/>
      <dgm:spPr/>
      <dgm:t>
        <a:bodyPr/>
        <a:lstStyle/>
        <a:p>
          <a:endParaRPr lang="es-CL"/>
        </a:p>
      </dgm:t>
    </dgm:pt>
    <dgm:pt modelId="{D32852B8-8191-4202-8129-A36CD03B0E67}" type="pres">
      <dgm:prSet presAssocID="{C8FA31E5-EE3E-4BD6-A4FE-EDCFDA5FCDA2}" presName="img" presStyleLbl="fgImgPlace1" presStyleIdx="0" presStyleCnt="3" custScaleX="82208" custScaleY="9383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8793B674-6564-4F81-BBC0-8E46BF582A48}" type="pres">
      <dgm:prSet presAssocID="{C8FA31E5-EE3E-4BD6-A4FE-EDCFDA5FCDA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CEF2561-EF6E-4E3D-939B-5886B5368E58}" type="pres">
      <dgm:prSet presAssocID="{C27932E6-0FB6-42EF-8B63-768204970892}" presName="spacer" presStyleCnt="0"/>
      <dgm:spPr/>
      <dgm:t>
        <a:bodyPr/>
        <a:lstStyle/>
        <a:p>
          <a:endParaRPr lang="es-CL"/>
        </a:p>
      </dgm:t>
    </dgm:pt>
    <dgm:pt modelId="{F04F52D7-199A-448F-9A99-0A79AF289668}" type="pres">
      <dgm:prSet presAssocID="{4A61BC3C-F4B1-457F-8727-83B2C7E20EBF}" presName="comp" presStyleCnt="0"/>
      <dgm:spPr/>
      <dgm:t>
        <a:bodyPr/>
        <a:lstStyle/>
        <a:p>
          <a:endParaRPr lang="es-CL"/>
        </a:p>
      </dgm:t>
    </dgm:pt>
    <dgm:pt modelId="{87B4B399-546A-4F7E-9C75-85134EEA22D1}" type="pres">
      <dgm:prSet presAssocID="{4A61BC3C-F4B1-457F-8727-83B2C7E20EBF}" presName="box" presStyleLbl="node1" presStyleIdx="1" presStyleCnt="3"/>
      <dgm:spPr/>
      <dgm:t>
        <a:bodyPr/>
        <a:lstStyle/>
        <a:p>
          <a:endParaRPr lang="es-CL"/>
        </a:p>
      </dgm:t>
    </dgm:pt>
    <dgm:pt modelId="{1A386981-148A-4FDE-91F0-EFBB93EF9C48}" type="pres">
      <dgm:prSet presAssocID="{4A61BC3C-F4B1-457F-8727-83B2C7E20EBF}" presName="img" presStyleLbl="fgImgPlace1" presStyleIdx="1" presStyleCnt="3" custScaleX="90272" custScaleY="8831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6BD6A8E6-7570-434A-9A06-825475EF854D}" type="pres">
      <dgm:prSet presAssocID="{4A61BC3C-F4B1-457F-8727-83B2C7E20EB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D14C54CF-00E5-469F-A996-D40D67E2F0EB}" type="pres">
      <dgm:prSet presAssocID="{CC8711FB-11F8-4C09-ACD1-3F8CF696651E}" presName="spacer" presStyleCnt="0"/>
      <dgm:spPr/>
      <dgm:t>
        <a:bodyPr/>
        <a:lstStyle/>
        <a:p>
          <a:endParaRPr lang="es-CL"/>
        </a:p>
      </dgm:t>
    </dgm:pt>
    <dgm:pt modelId="{727F60DB-C79C-4CA3-AE9D-FC30BDF6F652}" type="pres">
      <dgm:prSet presAssocID="{7441949F-F654-4446-B1E0-B3A54174FAC2}" presName="comp" presStyleCnt="0"/>
      <dgm:spPr/>
      <dgm:t>
        <a:bodyPr/>
        <a:lstStyle/>
        <a:p>
          <a:endParaRPr lang="es-CL"/>
        </a:p>
      </dgm:t>
    </dgm:pt>
    <dgm:pt modelId="{AFEA3D6E-D693-43F5-8E47-CFAB51ABF7CF}" type="pres">
      <dgm:prSet presAssocID="{7441949F-F654-4446-B1E0-B3A54174FAC2}" presName="box" presStyleLbl="node1" presStyleIdx="2" presStyleCnt="3"/>
      <dgm:spPr/>
      <dgm:t>
        <a:bodyPr/>
        <a:lstStyle/>
        <a:p>
          <a:endParaRPr lang="es-CL"/>
        </a:p>
      </dgm:t>
    </dgm:pt>
    <dgm:pt modelId="{9D5DABA4-7A66-4EA1-91D8-BFD0AA8AEAE5}" type="pres">
      <dgm:prSet presAssocID="{7441949F-F654-4446-B1E0-B3A54174FAC2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F3D4B7DE-FE7F-4D0B-B42E-CF8DE2111DAE}" type="pres">
      <dgm:prSet presAssocID="{7441949F-F654-4446-B1E0-B3A54174FAC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9C416B1E-4572-4AC9-BF5B-6594CF00DC05}" srcId="{4A61BC3C-F4B1-457F-8727-83B2C7E20EBF}" destId="{517F25C1-A386-46A9-9483-BFEFB765F791}" srcOrd="3" destOrd="0" parTransId="{27E90E86-BF1A-4B08-B2E4-3CC66EBC9C30}" sibTransId="{6E28D994-48F7-4631-B1BD-20F8EA14323E}"/>
    <dgm:cxn modelId="{4EBED0BA-06FB-4B9B-A97A-629F59E69AC6}" type="presOf" srcId="{A6283058-A2C9-4052-A343-359C474EC753}" destId="{8793B674-6564-4F81-BBC0-8E46BF582A48}" srcOrd="1" destOrd="5" presId="urn:microsoft.com/office/officeart/2005/8/layout/vList4"/>
    <dgm:cxn modelId="{563D4A19-F9A8-4963-880E-FCCA657219B0}" type="presOf" srcId="{EBB4BBB0-23CD-436E-9FCF-B1F593ECCAD3}" destId="{8793B674-6564-4F81-BBC0-8E46BF582A48}" srcOrd="1" destOrd="2" presId="urn:microsoft.com/office/officeart/2005/8/layout/vList4"/>
    <dgm:cxn modelId="{DA4A9A35-2772-42E5-855C-D40679FB6994}" type="presOf" srcId="{34256798-E25F-42F5-A01F-C50BCA1B723B}" destId="{AFEA3D6E-D693-43F5-8E47-CFAB51ABF7CF}" srcOrd="0" destOrd="2" presId="urn:microsoft.com/office/officeart/2005/8/layout/vList4"/>
    <dgm:cxn modelId="{8A611D31-4B01-4ECC-BC0A-9D508CC90092}" type="presOf" srcId="{EBB4BBB0-23CD-436E-9FCF-B1F593ECCAD3}" destId="{DFB36ADD-6904-4ECA-8AEC-4CB28B5544AA}" srcOrd="0" destOrd="2" presId="urn:microsoft.com/office/officeart/2005/8/layout/vList4"/>
    <dgm:cxn modelId="{9B6B6737-3C0F-4A7F-86F8-284990B0B801}" type="presOf" srcId="{C47A3458-8998-4564-9826-3C4A43F23343}" destId="{AFEA3D6E-D693-43F5-8E47-CFAB51ABF7CF}" srcOrd="0" destOrd="1" presId="urn:microsoft.com/office/officeart/2005/8/layout/vList4"/>
    <dgm:cxn modelId="{8F1A3FA5-9BFA-4D6B-B880-EB1A760B1732}" type="presOf" srcId="{91B23F78-C3BC-46FD-A88A-377DEF025EDB}" destId="{8793B674-6564-4F81-BBC0-8E46BF582A48}" srcOrd="1" destOrd="3" presId="urn:microsoft.com/office/officeart/2005/8/layout/vList4"/>
    <dgm:cxn modelId="{FC88CD0F-A142-47D6-8793-2856660B6804}" type="presOf" srcId="{E24B41F5-74D4-458D-B424-0E8EA62BEC0D}" destId="{6BD6A8E6-7570-434A-9A06-825475EF854D}" srcOrd="1" destOrd="1" presId="urn:microsoft.com/office/officeart/2005/8/layout/vList4"/>
    <dgm:cxn modelId="{FECE9D2F-F9E2-4BC7-876A-CF5D541A0A1B}" type="presOf" srcId="{1F5ABF5D-5F3B-4A11-8A31-29E910BB8AE2}" destId="{AED68674-5F3F-4EDE-BFCC-EA067CD2974D}" srcOrd="0" destOrd="0" presId="urn:microsoft.com/office/officeart/2005/8/layout/vList4"/>
    <dgm:cxn modelId="{4FAC9694-7654-42BC-B4D8-71E742AF17B5}" type="presOf" srcId="{34256798-E25F-42F5-A01F-C50BCA1B723B}" destId="{F3D4B7DE-FE7F-4D0B-B42E-CF8DE2111DAE}" srcOrd="1" destOrd="2" presId="urn:microsoft.com/office/officeart/2005/8/layout/vList4"/>
    <dgm:cxn modelId="{85BD64F7-CBA4-45D4-A383-77D2E3C9A01D}" type="presOf" srcId="{C8FA31E5-EE3E-4BD6-A4FE-EDCFDA5FCDA2}" destId="{8793B674-6564-4F81-BBC0-8E46BF582A48}" srcOrd="1" destOrd="0" presId="urn:microsoft.com/office/officeart/2005/8/layout/vList4"/>
    <dgm:cxn modelId="{1866BBBD-F61B-45F9-AB33-CFC664AA72FA}" srcId="{7441949F-F654-4446-B1E0-B3A54174FAC2}" destId="{C47A3458-8998-4564-9826-3C4A43F23343}" srcOrd="0" destOrd="0" parTransId="{CEBFA7EF-C788-4B87-B8BF-0EAAA16792BB}" sibTransId="{3EDE57B9-D08B-4698-8822-6EC8C96E5974}"/>
    <dgm:cxn modelId="{334A8427-C6C8-462F-9732-E1C6BF05CF9D}" type="presOf" srcId="{517F25C1-A386-46A9-9483-BFEFB765F791}" destId="{87B4B399-546A-4F7E-9C75-85134EEA22D1}" srcOrd="0" destOrd="4" presId="urn:microsoft.com/office/officeart/2005/8/layout/vList4"/>
    <dgm:cxn modelId="{BF172087-DD36-4262-8C4C-D6ADA9637EA0}" srcId="{C8FA31E5-EE3E-4BD6-A4FE-EDCFDA5FCDA2}" destId="{A6283058-A2C9-4052-A343-359C474EC753}" srcOrd="4" destOrd="0" parTransId="{91DE027F-B780-47CB-B226-F436B7185546}" sibTransId="{562DB32B-AAB0-4DAA-9D7D-49A98C122BB3}"/>
    <dgm:cxn modelId="{CFF572B2-D76B-4B62-A6A3-2720EE4278EE}" type="presOf" srcId="{3FC86EDA-5E94-4E3C-A38F-AEC4F1BE91FC}" destId="{6BD6A8E6-7570-434A-9A06-825475EF854D}" srcOrd="1" destOrd="3" presId="urn:microsoft.com/office/officeart/2005/8/layout/vList4"/>
    <dgm:cxn modelId="{FADC0412-8767-4930-9558-1001A11F1DF6}" type="presOf" srcId="{4805F885-42E9-4D26-8238-6C5BB2C71CC1}" destId="{AFEA3D6E-D693-43F5-8E47-CFAB51ABF7CF}" srcOrd="0" destOrd="3" presId="urn:microsoft.com/office/officeart/2005/8/layout/vList4"/>
    <dgm:cxn modelId="{3FA80308-9E3A-4EE5-ADA4-AEB416F0201C}" srcId="{C8FA31E5-EE3E-4BD6-A4FE-EDCFDA5FCDA2}" destId="{C8CCD249-F993-47E9-9376-63AF78F49E30}" srcOrd="3" destOrd="0" parTransId="{2421BCAA-C8F0-4101-95EB-269E796155A8}" sibTransId="{A442D9B3-E20D-42B2-84BD-EE70B1B20F32}"/>
    <dgm:cxn modelId="{E258D561-6F66-40E9-8176-E9FBC49F43CA}" srcId="{1F5ABF5D-5F3B-4A11-8A31-29E910BB8AE2}" destId="{7441949F-F654-4446-B1E0-B3A54174FAC2}" srcOrd="2" destOrd="0" parTransId="{968730D6-FDBA-49E9-8790-3D68D8F39D0B}" sibTransId="{A03BB7EF-EC72-4380-863C-271929482BFF}"/>
    <dgm:cxn modelId="{ED02ADDC-C75A-4827-BF11-577F76EFED0D}" srcId="{C8FA31E5-EE3E-4BD6-A4FE-EDCFDA5FCDA2}" destId="{91B23F78-C3BC-46FD-A88A-377DEF025EDB}" srcOrd="2" destOrd="0" parTransId="{E142BF42-C5C3-427C-853D-8718452EF56E}" sibTransId="{C1B14342-58EA-4D44-A9A8-6AD26565D273}"/>
    <dgm:cxn modelId="{8CE41173-52F7-4E23-AFCE-E51E29CB5ADC}" type="presOf" srcId="{4A61BC3C-F4B1-457F-8727-83B2C7E20EBF}" destId="{6BD6A8E6-7570-434A-9A06-825475EF854D}" srcOrd="1" destOrd="0" presId="urn:microsoft.com/office/officeart/2005/8/layout/vList4"/>
    <dgm:cxn modelId="{2C48956A-6B27-4AE9-9784-732F7C13E7AF}" type="presOf" srcId="{91B23F78-C3BC-46FD-A88A-377DEF025EDB}" destId="{DFB36ADD-6904-4ECA-8AEC-4CB28B5544AA}" srcOrd="0" destOrd="3" presId="urn:microsoft.com/office/officeart/2005/8/layout/vList4"/>
    <dgm:cxn modelId="{1C3090A0-D621-46B0-B234-0CBE18031C14}" type="presOf" srcId="{A6283058-A2C9-4052-A343-359C474EC753}" destId="{DFB36ADD-6904-4ECA-8AEC-4CB28B5544AA}" srcOrd="0" destOrd="5" presId="urn:microsoft.com/office/officeart/2005/8/layout/vList4"/>
    <dgm:cxn modelId="{B54A5052-E795-41C3-B578-3A486B0443DF}" type="presOf" srcId="{C8CCD249-F993-47E9-9376-63AF78F49E30}" destId="{8793B674-6564-4F81-BBC0-8E46BF582A48}" srcOrd="1" destOrd="4" presId="urn:microsoft.com/office/officeart/2005/8/layout/vList4"/>
    <dgm:cxn modelId="{B721713A-8724-439C-B661-DF8A3A7486BB}" srcId="{4A61BC3C-F4B1-457F-8727-83B2C7E20EBF}" destId="{3FC86EDA-5E94-4E3C-A38F-AEC4F1BE91FC}" srcOrd="2" destOrd="0" parTransId="{D99CCD28-32A6-4BBB-9CEB-89B39ACC8491}" sibTransId="{DC5DC99C-55FF-4B54-978C-C8A96F549E73}"/>
    <dgm:cxn modelId="{A7230F44-AF20-4DA2-8104-47A313B15B4F}" type="presOf" srcId="{649E4B05-B99A-46A3-AA8E-993F1110AC5C}" destId="{6BD6A8E6-7570-434A-9A06-825475EF854D}" srcOrd="1" destOrd="2" presId="urn:microsoft.com/office/officeart/2005/8/layout/vList4"/>
    <dgm:cxn modelId="{E629DB74-16C7-4BBD-BE46-93F127E18DB2}" type="presOf" srcId="{DE61C30E-0E5B-4642-87FC-85142E06F4E3}" destId="{DFB36ADD-6904-4ECA-8AEC-4CB28B5544AA}" srcOrd="0" destOrd="1" presId="urn:microsoft.com/office/officeart/2005/8/layout/vList4"/>
    <dgm:cxn modelId="{A6E0BCA4-3438-48AE-B075-59458BCA30F9}" type="presOf" srcId="{DE61C30E-0E5B-4642-87FC-85142E06F4E3}" destId="{8793B674-6564-4F81-BBC0-8E46BF582A48}" srcOrd="1" destOrd="1" presId="urn:microsoft.com/office/officeart/2005/8/layout/vList4"/>
    <dgm:cxn modelId="{1663397E-15D2-4047-A298-0118117AA1B5}" srcId="{4A61BC3C-F4B1-457F-8727-83B2C7E20EBF}" destId="{649E4B05-B99A-46A3-AA8E-993F1110AC5C}" srcOrd="1" destOrd="0" parTransId="{70DEF2AB-DABE-446B-8935-AFD778B104E4}" sibTransId="{2028C378-4A14-4B44-91E2-8EFDB465330E}"/>
    <dgm:cxn modelId="{D2FAC554-51F6-4C06-88A3-43FAF984CEB7}" type="presOf" srcId="{4A61BC3C-F4B1-457F-8727-83B2C7E20EBF}" destId="{87B4B399-546A-4F7E-9C75-85134EEA22D1}" srcOrd="0" destOrd="0" presId="urn:microsoft.com/office/officeart/2005/8/layout/vList4"/>
    <dgm:cxn modelId="{5880D680-C11A-4159-B701-27B573C6C5F2}" type="presOf" srcId="{3FC86EDA-5E94-4E3C-A38F-AEC4F1BE91FC}" destId="{87B4B399-546A-4F7E-9C75-85134EEA22D1}" srcOrd="0" destOrd="3" presId="urn:microsoft.com/office/officeart/2005/8/layout/vList4"/>
    <dgm:cxn modelId="{C1126A10-3D2C-4AFC-B7EE-AF35C48986E9}" srcId="{7441949F-F654-4446-B1E0-B3A54174FAC2}" destId="{4805F885-42E9-4D26-8238-6C5BB2C71CC1}" srcOrd="2" destOrd="0" parTransId="{D5C1836C-2279-471E-A586-B374B783FF9D}" sibTransId="{F2C0C44C-6933-4786-810E-4E42B1AE38A5}"/>
    <dgm:cxn modelId="{BC932C28-5F2B-4ED8-BD16-B1776B84E4DC}" srcId="{1F5ABF5D-5F3B-4A11-8A31-29E910BB8AE2}" destId="{4A61BC3C-F4B1-457F-8727-83B2C7E20EBF}" srcOrd="1" destOrd="0" parTransId="{8BAD5C4E-9D5D-448A-A056-0B300A53E5A2}" sibTransId="{CC8711FB-11F8-4C09-ACD1-3F8CF696651E}"/>
    <dgm:cxn modelId="{091F9405-6A82-4412-A48D-B7E9764606CD}" type="presOf" srcId="{7441949F-F654-4446-B1E0-B3A54174FAC2}" destId="{F3D4B7DE-FE7F-4D0B-B42E-CF8DE2111DAE}" srcOrd="1" destOrd="0" presId="urn:microsoft.com/office/officeart/2005/8/layout/vList4"/>
    <dgm:cxn modelId="{6684687C-6A39-403B-8880-A4D9E75A3D4C}" type="presOf" srcId="{C8CCD249-F993-47E9-9376-63AF78F49E30}" destId="{DFB36ADD-6904-4ECA-8AEC-4CB28B5544AA}" srcOrd="0" destOrd="4" presId="urn:microsoft.com/office/officeart/2005/8/layout/vList4"/>
    <dgm:cxn modelId="{94D3EDBA-9520-4549-A3D9-DC896533B123}" srcId="{C8FA31E5-EE3E-4BD6-A4FE-EDCFDA5FCDA2}" destId="{DE61C30E-0E5B-4642-87FC-85142E06F4E3}" srcOrd="0" destOrd="0" parTransId="{CFC8D702-BEB1-4F89-B19D-8DAC9D550756}" sibTransId="{C2C064E9-EC5F-4FCB-A5BF-8D9781480A83}"/>
    <dgm:cxn modelId="{5E4D5335-D2BE-4A3F-869B-37D0A3B1CF63}" srcId="{C8FA31E5-EE3E-4BD6-A4FE-EDCFDA5FCDA2}" destId="{EBB4BBB0-23CD-436E-9FCF-B1F593ECCAD3}" srcOrd="1" destOrd="0" parTransId="{0A40F6F9-C8F8-44E4-BC75-6565BDEB64A2}" sibTransId="{78697A0B-E325-4E3C-B288-497C3888479D}"/>
    <dgm:cxn modelId="{87D58A36-5365-49B3-9D36-86D86B364633}" srcId="{7441949F-F654-4446-B1E0-B3A54174FAC2}" destId="{34256798-E25F-42F5-A01F-C50BCA1B723B}" srcOrd="1" destOrd="0" parTransId="{195E0DD8-334F-4753-9E63-577CBB89498D}" sibTransId="{F343971A-A491-441B-81EE-4D0AFEF9CC48}"/>
    <dgm:cxn modelId="{9B7D6E44-58E7-4A33-8C5D-C11A4F9BF3DD}" type="presOf" srcId="{7441949F-F654-4446-B1E0-B3A54174FAC2}" destId="{AFEA3D6E-D693-43F5-8E47-CFAB51ABF7CF}" srcOrd="0" destOrd="0" presId="urn:microsoft.com/office/officeart/2005/8/layout/vList4"/>
    <dgm:cxn modelId="{3C196598-33D0-482F-A5F5-AF9508F7B02A}" type="presOf" srcId="{517F25C1-A386-46A9-9483-BFEFB765F791}" destId="{6BD6A8E6-7570-434A-9A06-825475EF854D}" srcOrd="1" destOrd="4" presId="urn:microsoft.com/office/officeart/2005/8/layout/vList4"/>
    <dgm:cxn modelId="{7E61035A-3276-40D6-820B-AA833C80063C}" type="presOf" srcId="{C47A3458-8998-4564-9826-3C4A43F23343}" destId="{F3D4B7DE-FE7F-4D0B-B42E-CF8DE2111DAE}" srcOrd="1" destOrd="1" presId="urn:microsoft.com/office/officeart/2005/8/layout/vList4"/>
    <dgm:cxn modelId="{41A8DEB8-ADB0-4B24-AD11-D35C28F2390F}" srcId="{1F5ABF5D-5F3B-4A11-8A31-29E910BB8AE2}" destId="{C8FA31E5-EE3E-4BD6-A4FE-EDCFDA5FCDA2}" srcOrd="0" destOrd="0" parTransId="{A5D6F0C0-DBC8-4369-B6FF-193012821FA9}" sibTransId="{C27932E6-0FB6-42EF-8B63-768204970892}"/>
    <dgm:cxn modelId="{A905676E-4A56-4C68-837A-FE5099F0B795}" type="presOf" srcId="{E24B41F5-74D4-458D-B424-0E8EA62BEC0D}" destId="{87B4B399-546A-4F7E-9C75-85134EEA22D1}" srcOrd="0" destOrd="1" presId="urn:microsoft.com/office/officeart/2005/8/layout/vList4"/>
    <dgm:cxn modelId="{48F408FD-E639-4A2B-A8C9-309438FEAB30}" type="presOf" srcId="{C8FA31E5-EE3E-4BD6-A4FE-EDCFDA5FCDA2}" destId="{DFB36ADD-6904-4ECA-8AEC-4CB28B5544AA}" srcOrd="0" destOrd="0" presId="urn:microsoft.com/office/officeart/2005/8/layout/vList4"/>
    <dgm:cxn modelId="{8963E95A-A644-44D6-AD0D-623426FD4F87}" srcId="{4A61BC3C-F4B1-457F-8727-83B2C7E20EBF}" destId="{E24B41F5-74D4-458D-B424-0E8EA62BEC0D}" srcOrd="0" destOrd="0" parTransId="{7C260CF7-9620-412B-BEB7-C86635F8EB98}" sibTransId="{C50A0BAA-365A-4A90-95ED-6FC63D26E1B9}"/>
    <dgm:cxn modelId="{6CC8ECAF-6D56-471F-895C-27988713E149}" type="presOf" srcId="{649E4B05-B99A-46A3-AA8E-993F1110AC5C}" destId="{87B4B399-546A-4F7E-9C75-85134EEA22D1}" srcOrd="0" destOrd="2" presId="urn:microsoft.com/office/officeart/2005/8/layout/vList4"/>
    <dgm:cxn modelId="{0D804E3D-984E-49E4-9ED1-6073BBAF9F6B}" type="presOf" srcId="{4805F885-42E9-4D26-8238-6C5BB2C71CC1}" destId="{F3D4B7DE-FE7F-4D0B-B42E-CF8DE2111DAE}" srcOrd="1" destOrd="3" presId="urn:microsoft.com/office/officeart/2005/8/layout/vList4"/>
    <dgm:cxn modelId="{995432C5-AEC3-4D77-8DD4-5318A4C74819}" type="presParOf" srcId="{AED68674-5F3F-4EDE-BFCC-EA067CD2974D}" destId="{EC87858C-0191-4CF4-A160-1E46CCB7A6EC}" srcOrd="0" destOrd="0" presId="urn:microsoft.com/office/officeart/2005/8/layout/vList4"/>
    <dgm:cxn modelId="{7871053C-C386-4442-BB42-434F2A5221E6}" type="presParOf" srcId="{EC87858C-0191-4CF4-A160-1E46CCB7A6EC}" destId="{DFB36ADD-6904-4ECA-8AEC-4CB28B5544AA}" srcOrd="0" destOrd="0" presId="urn:microsoft.com/office/officeart/2005/8/layout/vList4"/>
    <dgm:cxn modelId="{8CC42018-3714-4819-8A64-45B92C546553}" type="presParOf" srcId="{EC87858C-0191-4CF4-A160-1E46CCB7A6EC}" destId="{D32852B8-8191-4202-8129-A36CD03B0E67}" srcOrd="1" destOrd="0" presId="urn:microsoft.com/office/officeart/2005/8/layout/vList4"/>
    <dgm:cxn modelId="{DA7C2659-4B99-4B53-A284-6CAA8E3D29CD}" type="presParOf" srcId="{EC87858C-0191-4CF4-A160-1E46CCB7A6EC}" destId="{8793B674-6564-4F81-BBC0-8E46BF582A48}" srcOrd="2" destOrd="0" presId="urn:microsoft.com/office/officeart/2005/8/layout/vList4"/>
    <dgm:cxn modelId="{A1C2122D-80A0-4D54-95E1-B218709D06C2}" type="presParOf" srcId="{AED68674-5F3F-4EDE-BFCC-EA067CD2974D}" destId="{ECEF2561-EF6E-4E3D-939B-5886B5368E58}" srcOrd="1" destOrd="0" presId="urn:microsoft.com/office/officeart/2005/8/layout/vList4"/>
    <dgm:cxn modelId="{B5DA8CFF-B8D2-4D0A-91A8-971B807B7D51}" type="presParOf" srcId="{AED68674-5F3F-4EDE-BFCC-EA067CD2974D}" destId="{F04F52D7-199A-448F-9A99-0A79AF289668}" srcOrd="2" destOrd="0" presId="urn:microsoft.com/office/officeart/2005/8/layout/vList4"/>
    <dgm:cxn modelId="{75CC2E92-EDEE-491F-85CC-129A678A1C94}" type="presParOf" srcId="{F04F52D7-199A-448F-9A99-0A79AF289668}" destId="{87B4B399-546A-4F7E-9C75-85134EEA22D1}" srcOrd="0" destOrd="0" presId="urn:microsoft.com/office/officeart/2005/8/layout/vList4"/>
    <dgm:cxn modelId="{3DF1CCF7-89C6-458D-9817-69892EDCAC30}" type="presParOf" srcId="{F04F52D7-199A-448F-9A99-0A79AF289668}" destId="{1A386981-148A-4FDE-91F0-EFBB93EF9C48}" srcOrd="1" destOrd="0" presId="urn:microsoft.com/office/officeart/2005/8/layout/vList4"/>
    <dgm:cxn modelId="{8E407F00-3405-4C28-A7C7-81448F8CBDA0}" type="presParOf" srcId="{F04F52D7-199A-448F-9A99-0A79AF289668}" destId="{6BD6A8E6-7570-434A-9A06-825475EF854D}" srcOrd="2" destOrd="0" presId="urn:microsoft.com/office/officeart/2005/8/layout/vList4"/>
    <dgm:cxn modelId="{2DBAE036-DF34-4170-8D59-65B27471F09B}" type="presParOf" srcId="{AED68674-5F3F-4EDE-BFCC-EA067CD2974D}" destId="{D14C54CF-00E5-469F-A996-D40D67E2F0EB}" srcOrd="3" destOrd="0" presId="urn:microsoft.com/office/officeart/2005/8/layout/vList4"/>
    <dgm:cxn modelId="{60C15183-BBD8-46C3-A905-ABF0A918C051}" type="presParOf" srcId="{AED68674-5F3F-4EDE-BFCC-EA067CD2974D}" destId="{727F60DB-C79C-4CA3-AE9D-FC30BDF6F652}" srcOrd="4" destOrd="0" presId="urn:microsoft.com/office/officeart/2005/8/layout/vList4"/>
    <dgm:cxn modelId="{E0EAD2E3-34D0-4039-BF77-EBA04FAF3F53}" type="presParOf" srcId="{727F60DB-C79C-4CA3-AE9D-FC30BDF6F652}" destId="{AFEA3D6E-D693-43F5-8E47-CFAB51ABF7CF}" srcOrd="0" destOrd="0" presId="urn:microsoft.com/office/officeart/2005/8/layout/vList4"/>
    <dgm:cxn modelId="{D852DD35-5EAC-4219-A116-3776D5469DE0}" type="presParOf" srcId="{727F60DB-C79C-4CA3-AE9D-FC30BDF6F652}" destId="{9D5DABA4-7A66-4EA1-91D8-BFD0AA8AEAE5}" srcOrd="1" destOrd="0" presId="urn:microsoft.com/office/officeart/2005/8/layout/vList4"/>
    <dgm:cxn modelId="{C383BF25-79D6-4479-B558-72ABAC36B7BB}" type="presParOf" srcId="{727F60DB-C79C-4CA3-AE9D-FC30BDF6F652}" destId="{F3D4B7DE-FE7F-4D0B-B42E-CF8DE2111DA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1E8A69-5B72-4C7F-8618-EF0A3830327C}">
      <dsp:nvSpPr>
        <dsp:cNvPr id="0" name=""/>
        <dsp:cNvSpPr/>
      </dsp:nvSpPr>
      <dsp:spPr>
        <a:xfrm>
          <a:off x="124514" y="35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Consumidor v/s Comprador</a:t>
          </a:r>
          <a:endParaRPr lang="es-CL" sz="2300" kern="1200" dirty="0"/>
        </a:p>
      </dsp:txBody>
      <dsp:txXfrm>
        <a:off x="124514" y="354"/>
        <a:ext cx="2087642" cy="1252585"/>
      </dsp:txXfrm>
    </dsp:sp>
    <dsp:sp modelId="{FC48003F-0D7F-4FB3-9186-42FEFF195BEC}">
      <dsp:nvSpPr>
        <dsp:cNvPr id="0" name=""/>
        <dsp:cNvSpPr/>
      </dsp:nvSpPr>
      <dsp:spPr>
        <a:xfrm>
          <a:off x="2420921" y="35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Teoría de comprensión del consumidor</a:t>
          </a:r>
          <a:endParaRPr lang="es-CL" sz="2300" kern="1200" dirty="0"/>
        </a:p>
      </dsp:txBody>
      <dsp:txXfrm>
        <a:off x="2420921" y="354"/>
        <a:ext cx="2087642" cy="1252585"/>
      </dsp:txXfrm>
    </dsp:sp>
    <dsp:sp modelId="{EFFCBB54-D20A-457E-B5FF-29CE34911B22}">
      <dsp:nvSpPr>
        <dsp:cNvPr id="0" name=""/>
        <dsp:cNvSpPr/>
      </dsp:nvSpPr>
      <dsp:spPr>
        <a:xfrm>
          <a:off x="4717328" y="35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Motivación, Percepción y Actitud</a:t>
          </a:r>
          <a:endParaRPr lang="es-CL" sz="2300" kern="1200" dirty="0"/>
        </a:p>
      </dsp:txBody>
      <dsp:txXfrm>
        <a:off x="4717328" y="354"/>
        <a:ext cx="2087642" cy="1252585"/>
      </dsp:txXfrm>
    </dsp:sp>
    <dsp:sp modelId="{DBBC546D-B5A9-40DD-BC07-66C0F7F10AAF}">
      <dsp:nvSpPr>
        <dsp:cNvPr id="0" name=""/>
        <dsp:cNvSpPr/>
      </dsp:nvSpPr>
      <dsp:spPr>
        <a:xfrm>
          <a:off x="1272717" y="146170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Proceso de Decisión de Compra</a:t>
          </a:r>
          <a:endParaRPr lang="es-CL" sz="2300" kern="1200" dirty="0"/>
        </a:p>
      </dsp:txBody>
      <dsp:txXfrm>
        <a:off x="1272717" y="1461704"/>
        <a:ext cx="2087642" cy="1252585"/>
      </dsp:txXfrm>
    </dsp:sp>
    <dsp:sp modelId="{DA234952-3FA4-479E-8200-02E3AB089784}">
      <dsp:nvSpPr>
        <dsp:cNvPr id="0" name=""/>
        <dsp:cNvSpPr/>
      </dsp:nvSpPr>
      <dsp:spPr>
        <a:xfrm>
          <a:off x="3569125" y="1461704"/>
          <a:ext cx="2087642" cy="125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Modelos de Evaluación Perceptuales </a:t>
          </a:r>
          <a:endParaRPr lang="es-CL" sz="2300" kern="1200" dirty="0"/>
        </a:p>
      </dsp:txBody>
      <dsp:txXfrm>
        <a:off x="3569125" y="1461704"/>
        <a:ext cx="2087642" cy="125258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D8AAE3-FE98-4E3B-8503-188EFB7CECEE}">
      <dsp:nvSpPr>
        <dsp:cNvPr id="0" name=""/>
        <dsp:cNvSpPr/>
      </dsp:nvSpPr>
      <dsp:spPr>
        <a:xfrm>
          <a:off x="0" y="0"/>
          <a:ext cx="4071965" cy="10179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000" kern="1200" dirty="0" smtClean="0"/>
            <a:t>Modelo Compensatorio</a:t>
          </a:r>
          <a:endParaRPr lang="es-CL" sz="3000" kern="1200" dirty="0"/>
        </a:p>
      </dsp:txBody>
      <dsp:txXfrm>
        <a:off x="0" y="0"/>
        <a:ext cx="4071965" cy="1017991"/>
      </dsp:txXfrm>
    </dsp:sp>
    <dsp:sp modelId="{49EC1C55-8A14-4F5F-8F20-6B14E63E9918}">
      <dsp:nvSpPr>
        <dsp:cNvPr id="0" name=""/>
        <dsp:cNvSpPr/>
      </dsp:nvSpPr>
      <dsp:spPr>
        <a:xfrm>
          <a:off x="4572310" y="0"/>
          <a:ext cx="4071965" cy="10179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000" kern="1200" dirty="0" smtClean="0"/>
            <a:t>Modelo                                    No-Compensatorio</a:t>
          </a:r>
          <a:endParaRPr lang="es-CL" sz="3000" kern="1200" dirty="0"/>
        </a:p>
      </dsp:txBody>
      <dsp:txXfrm>
        <a:off x="4572310" y="0"/>
        <a:ext cx="4071965" cy="101799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B36ADD-6904-4ECA-8AEC-4CB28B5544AA}">
      <dsp:nvSpPr>
        <dsp:cNvPr id="0" name=""/>
        <dsp:cNvSpPr/>
      </dsp:nvSpPr>
      <dsp:spPr>
        <a:xfrm>
          <a:off x="0" y="0"/>
          <a:ext cx="8858312" cy="1718976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b="1" kern="1200" dirty="0" smtClean="0"/>
            <a:t>Modelos de Actitud y Formación de Percepciones</a:t>
          </a:r>
          <a:endParaRPr lang="es-CL" sz="2500" b="1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kern="1200" dirty="0" smtClean="0"/>
            <a:t>Modelan el comportamiento de elección del comprador</a:t>
          </a:r>
          <a:endParaRPr lang="es-CL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b="1" kern="1200" dirty="0" smtClean="0"/>
            <a:t>Modelo Compensatorio: </a:t>
          </a:r>
          <a:r>
            <a:rPr lang="es-MX" sz="1700" b="0" kern="1200" dirty="0" smtClean="0"/>
            <a:t>Atributo puede compensarse con exceso de otro</a:t>
          </a:r>
          <a:endParaRPr lang="es-CL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b="1" kern="1200" dirty="0" smtClean="0"/>
            <a:t>Modelo No Compensatorio:</a:t>
          </a:r>
          <a:r>
            <a:rPr lang="es-MX" sz="1700" kern="1200" dirty="0" smtClean="0"/>
            <a:t> Atributo no puede compensarse</a:t>
          </a:r>
          <a:endParaRPr lang="es-CL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b="1" kern="1200" dirty="0" smtClean="0"/>
            <a:t>Modelo de Valor Esperado: </a:t>
          </a:r>
          <a:r>
            <a:rPr lang="es-MX" sz="1700" b="0" kern="1200" dirty="0" smtClean="0"/>
            <a:t>Utilidad es la suma de atributos y valores </a:t>
          </a:r>
          <a:endParaRPr lang="es-CL" sz="1700" b="1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CL" sz="1700" kern="1200" dirty="0"/>
        </a:p>
      </dsp:txBody>
      <dsp:txXfrm>
        <a:off x="1943560" y="0"/>
        <a:ext cx="6914751" cy="1718976"/>
      </dsp:txXfrm>
    </dsp:sp>
    <dsp:sp modelId="{D32852B8-8191-4202-8129-A36CD03B0E67}">
      <dsp:nvSpPr>
        <dsp:cNvPr id="0" name=""/>
        <dsp:cNvSpPr/>
      </dsp:nvSpPr>
      <dsp:spPr>
        <a:xfrm>
          <a:off x="329504" y="214315"/>
          <a:ext cx="1456448" cy="12903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B4B399-546A-4F7E-9C75-85134EEA22D1}">
      <dsp:nvSpPr>
        <dsp:cNvPr id="0" name=""/>
        <dsp:cNvSpPr/>
      </dsp:nvSpPr>
      <dsp:spPr>
        <a:xfrm>
          <a:off x="0" y="1890874"/>
          <a:ext cx="8858312" cy="1718976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 smtClean="0"/>
            <a:t>Modelo de Decisión de Compra</a:t>
          </a:r>
          <a:endParaRPr lang="es-CL" sz="2800" b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/>
            <a:t>La elección del consumidor depende de varios factores</a:t>
          </a:r>
          <a:endParaRPr lang="es-CL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/>
            <a:t>Se modelan </a:t>
          </a:r>
          <a:r>
            <a:rPr lang="es-MX" sz="1900" b="1" kern="1200" dirty="0" smtClean="0"/>
            <a:t>atributos y niveles </a:t>
          </a:r>
          <a:r>
            <a:rPr lang="es-MX" sz="1900" b="0" kern="1200" dirty="0" smtClean="0"/>
            <a:t>en cada categoría para medir</a:t>
          </a:r>
          <a:endParaRPr lang="es-CL" sz="1900" b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b="1" kern="1200" dirty="0" smtClean="0"/>
            <a:t>Se busca obtener el producto ideal</a:t>
          </a:r>
          <a:endParaRPr lang="es-CL" sz="1900" b="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CL" sz="1900" b="1" kern="1200" dirty="0"/>
        </a:p>
      </dsp:txBody>
      <dsp:txXfrm>
        <a:off x="1943560" y="1890874"/>
        <a:ext cx="6914751" cy="1718976"/>
      </dsp:txXfrm>
    </dsp:sp>
    <dsp:sp modelId="{1A386981-148A-4FDE-91F0-EFBB93EF9C48}">
      <dsp:nvSpPr>
        <dsp:cNvPr id="0" name=""/>
        <dsp:cNvSpPr/>
      </dsp:nvSpPr>
      <dsp:spPr>
        <a:xfrm>
          <a:off x="258071" y="2143137"/>
          <a:ext cx="1599315" cy="12144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EA3D6E-D693-43F5-8E47-CFAB51ABF7CF}">
      <dsp:nvSpPr>
        <dsp:cNvPr id="0" name=""/>
        <dsp:cNvSpPr/>
      </dsp:nvSpPr>
      <dsp:spPr>
        <a:xfrm>
          <a:off x="0" y="3781749"/>
          <a:ext cx="8858312" cy="1718976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 smtClean="0">
              <a:solidFill>
                <a:schemeClr val="tx2">
                  <a:lumMod val="50000"/>
                </a:schemeClr>
              </a:solidFill>
            </a:rPr>
            <a:t>Análisis Conjunto, Diseño y Análisis de Datos</a:t>
          </a:r>
          <a:endParaRPr lang="es-CL" sz="2800" b="1" kern="1200" dirty="0">
            <a:solidFill>
              <a:schemeClr val="tx2">
                <a:lumMod val="50000"/>
              </a:schemeClr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kern="1200" smtClean="0">
              <a:solidFill>
                <a:schemeClr val="tx2">
                  <a:lumMod val="50000"/>
                </a:schemeClr>
              </a:solidFill>
            </a:rPr>
            <a:t>AC: Técnica de Investigación de Mercados, existen 3 métodos</a:t>
          </a:r>
          <a:endParaRPr lang="es-CL" sz="1700" kern="1200" dirty="0">
            <a:solidFill>
              <a:schemeClr val="tx2">
                <a:lumMod val="50000"/>
              </a:schemeClr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kern="1200" smtClean="0">
              <a:solidFill>
                <a:schemeClr val="tx2">
                  <a:lumMod val="50000"/>
                </a:schemeClr>
              </a:solidFill>
            </a:rPr>
            <a:t>Trabajan con escalas que comparan marcas o productos en base a los atributos y niveles determinados (los cuales deben determinarse)</a:t>
          </a:r>
          <a:endParaRPr lang="es-CL" sz="1700" kern="1200" dirty="0">
            <a:solidFill>
              <a:schemeClr val="tx2">
                <a:lumMod val="50000"/>
              </a:schemeClr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kern="1200" dirty="0" smtClean="0">
              <a:solidFill>
                <a:schemeClr val="tx2">
                  <a:lumMod val="50000"/>
                </a:schemeClr>
              </a:solidFill>
            </a:rPr>
            <a:t>Obtener </a:t>
          </a:r>
          <a:r>
            <a:rPr lang="es-MX" sz="1700" b="1" kern="1200" dirty="0" smtClean="0">
              <a:solidFill>
                <a:schemeClr val="tx2">
                  <a:lumMod val="50000"/>
                </a:schemeClr>
              </a:solidFill>
            </a:rPr>
            <a:t>Rangos e Importancia Relativa </a:t>
          </a:r>
          <a:r>
            <a:rPr lang="es-MX" sz="1700" b="0" kern="1200" dirty="0" smtClean="0">
              <a:solidFill>
                <a:schemeClr val="tx2">
                  <a:lumMod val="50000"/>
                </a:schemeClr>
              </a:solidFill>
            </a:rPr>
            <a:t>y así </a:t>
          </a:r>
          <a:r>
            <a:rPr lang="es-MX" sz="1700" b="1" kern="1200" dirty="0" smtClean="0">
              <a:solidFill>
                <a:schemeClr val="tx2">
                  <a:lumMod val="50000"/>
                </a:schemeClr>
              </a:solidFill>
            </a:rPr>
            <a:t>Segmentar</a:t>
          </a:r>
          <a:r>
            <a:rPr lang="es-MX" sz="1700" b="0" kern="1200" dirty="0" smtClean="0">
              <a:solidFill>
                <a:schemeClr val="tx2">
                  <a:lumMod val="50000"/>
                </a:schemeClr>
              </a:solidFill>
            </a:rPr>
            <a:t> nuevamente</a:t>
          </a:r>
          <a:endParaRPr lang="es-CL" sz="1700" b="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1943560" y="3781749"/>
        <a:ext cx="6914751" cy="1718976"/>
      </dsp:txXfrm>
    </dsp:sp>
    <dsp:sp modelId="{9D5DABA4-7A66-4EA1-91D8-BFD0AA8AEAE5}">
      <dsp:nvSpPr>
        <dsp:cNvPr id="0" name=""/>
        <dsp:cNvSpPr/>
      </dsp:nvSpPr>
      <dsp:spPr>
        <a:xfrm>
          <a:off x="171897" y="3953646"/>
          <a:ext cx="1771662" cy="137518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4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Relationship Id="rId4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35AC0-28B0-4DD6-8C86-CBC69012A0CD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9F10E-49EC-4370-BB96-89CC2292A937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2</a:t>
            </a:fld>
            <a:endParaRPr lang="es-C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3</a:t>
            </a:fld>
            <a:endParaRPr lang="es-C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54</a:t>
            </a:fld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56</a:t>
            </a:fld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57</a:t>
            </a:fld>
            <a:endParaRPr lang="es-C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58</a:t>
            </a:fld>
            <a:endParaRPr lang="es-C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59</a:t>
            </a:fld>
            <a:endParaRPr lang="es-C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9F10E-49EC-4370-BB96-89CC2292A937}" type="slidenum">
              <a:rPr lang="es-CL" smtClean="0"/>
              <a:pPr/>
              <a:t>60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862E0-BB82-4106-BA9F-8AF48A80153E}" type="datetimeFigureOut">
              <a:rPr lang="es-CL" smtClean="0"/>
              <a:pPr/>
              <a:t>08-06-2010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ED582-8EE5-4FFF-B53B-2921C4FC9616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Word_200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Documento_de_Word_20078.docx"/><Relationship Id="rId5" Type="http://schemas.openxmlformats.org/officeDocument/2006/relationships/package" Target="../embeddings/Documento_de_Word_20077.docx"/><Relationship Id="rId4" Type="http://schemas.openxmlformats.org/officeDocument/2006/relationships/package" Target="../embeddings/Documento_de_Word_20076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Word_200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Documento_de_Word_200711.docx"/><Relationship Id="rId4" Type="http://schemas.openxmlformats.org/officeDocument/2006/relationships/package" Target="../embeddings/Documento_de_Word_200710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Word_2007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Word_2007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Documento_de_Word_200715.docx"/><Relationship Id="rId4" Type="http://schemas.openxmlformats.org/officeDocument/2006/relationships/package" Target="../embeddings/Documento_de_Word_200714.docx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awsft.net/~demo/aca/acalogn.htm" TargetMode="Externa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2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Word_2007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package" Target="../embeddings/Documento_de_Word_200717.docx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Documento_de_Word_200719.docx"/><Relationship Id="rId4" Type="http://schemas.openxmlformats.org/officeDocument/2006/relationships/package" Target="../embeddings/Documento_de_Word_200718.docx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Word_200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Documento_de_Word_20074.docx"/><Relationship Id="rId5" Type="http://schemas.openxmlformats.org/officeDocument/2006/relationships/package" Target="../embeddings/Documento_de_Word_20073.docx"/><Relationship Id="rId4" Type="http://schemas.openxmlformats.org/officeDocument/2006/relationships/package" Target="../embeddings/Documento_de_Word_20072.doc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86050" y="571480"/>
            <a:ext cx="3429024" cy="553998"/>
          </a:xfrm>
          <a:prstGeom prst="rect">
            <a:avLst/>
          </a:prstGeom>
          <a:noFill/>
          <a:effectLst>
            <a:reflection blurRad="6350" stA="50000" endA="275" endPos="40000" dist="1016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s-MX" sz="3000" smtClean="0">
                <a:solidFill>
                  <a:schemeClr val="tx2">
                    <a:lumMod val="75000"/>
                  </a:schemeClr>
                </a:solidFill>
              </a:rPr>
              <a:t>Unidad 4</a:t>
            </a:r>
            <a:endParaRPr lang="es-MX" sz="3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0100" y="1545069"/>
            <a:ext cx="7000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7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Preferencias</a:t>
            </a:r>
            <a:r>
              <a:rPr lang="es-MX" sz="65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</a:t>
            </a:r>
            <a:endParaRPr lang="es-CL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642910" y="1214422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9" name="Diagram 8"/>
          <p:cNvGraphicFramePr/>
          <p:nvPr/>
        </p:nvGraphicFramePr>
        <p:xfrm>
          <a:off x="1142976" y="3286124"/>
          <a:ext cx="6929486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41E8A69-5B72-4C7F-8618-EF0A383032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741E8A69-5B72-4C7F-8618-EF0A383032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C48003F-0D7F-4FB3-9186-42FEFF195B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dgm id="{FC48003F-0D7F-4FB3-9186-42FEFF195B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FFCBB54-D20A-457E-B5FF-29CE34911B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graphicEl>
                                              <a:dgm id="{EFFCBB54-D20A-457E-B5FF-29CE34911B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BBC546D-B5A9-40DD-BC07-66C0F7F10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graphicEl>
                                              <a:dgm id="{DBBC546D-B5A9-40DD-BC07-66C0F7F10A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A234952-3FA4-479E-8200-02E3AB0897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DA234952-3FA4-479E-8200-02E3AB0897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Modelos de Decisión de Compra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5720" y="1396545"/>
            <a:ext cx="85725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500" dirty="0" smtClean="0">
                <a:solidFill>
                  <a:srgbClr val="002060"/>
                </a:solidFill>
              </a:rPr>
              <a:t>Se debe considerar que el consumidor no siempre elige el producto o marca más preferido,</a:t>
            </a:r>
            <a:r>
              <a:rPr lang="es-ES" sz="3500" b="1" dirty="0" smtClean="0">
                <a:solidFill>
                  <a:srgbClr val="002060"/>
                </a:solidFill>
              </a:rPr>
              <a:t> existen otras variables que influyen </a:t>
            </a:r>
            <a:r>
              <a:rPr lang="es-ES" sz="3500" dirty="0" smtClean="0">
                <a:solidFill>
                  <a:srgbClr val="002060"/>
                </a:solidFill>
              </a:rPr>
              <a:t>(cupones, tratos especiales, etc.)</a:t>
            </a:r>
            <a:endParaRPr lang="es-ES" sz="3500" dirty="0" smtClean="0">
              <a:solidFill>
                <a:srgbClr val="FF0000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14348" y="4000504"/>
            <a:ext cx="7786742" cy="2214578"/>
            <a:chOff x="714348" y="4000504"/>
            <a:chExt cx="7786742" cy="2214578"/>
          </a:xfrm>
        </p:grpSpPr>
        <p:sp>
          <p:nvSpPr>
            <p:cNvPr id="11" name="Rectangle 10"/>
            <p:cNvSpPr/>
            <p:nvPr/>
          </p:nvSpPr>
          <p:spPr>
            <a:xfrm>
              <a:off x="714348" y="4857760"/>
              <a:ext cx="23574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4000" b="1" dirty="0" smtClean="0">
                  <a:solidFill>
                    <a:srgbClr val="FF0000"/>
                  </a:solidFill>
                </a:rPr>
                <a:t>2</a:t>
              </a:r>
              <a:r>
                <a:rPr lang="es-ES" sz="3500" dirty="0" smtClean="0">
                  <a:solidFill>
                    <a:srgbClr val="002060"/>
                  </a:solidFill>
                </a:rPr>
                <a:t> modelos</a:t>
              </a:r>
              <a:endParaRPr lang="es-ES" sz="35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14" name="Left Brace 13"/>
            <p:cNvSpPr/>
            <p:nvPr/>
          </p:nvSpPr>
          <p:spPr>
            <a:xfrm>
              <a:off x="3428992" y="4071942"/>
              <a:ext cx="428628" cy="2143140"/>
            </a:xfrm>
            <a:prstGeom prst="lef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4143372" y="4000504"/>
              <a:ext cx="4357718" cy="785818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3000" dirty="0" smtClean="0"/>
                <a:t>Modelo de LUCE</a:t>
              </a:r>
              <a:endParaRPr lang="es-CL" sz="3000" dirty="0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4143372" y="5357826"/>
              <a:ext cx="4357718" cy="785818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3000" dirty="0" smtClean="0"/>
                <a:t>Modelo </a:t>
              </a:r>
              <a:r>
                <a:rPr lang="es-MX" sz="3000" dirty="0" err="1" smtClean="0"/>
                <a:t>Logit</a:t>
              </a:r>
              <a:r>
                <a:rPr lang="es-MX" sz="3000" dirty="0" smtClean="0"/>
                <a:t> </a:t>
              </a:r>
              <a:r>
                <a:rPr lang="es-MX" sz="3000" dirty="0" err="1" smtClean="0"/>
                <a:t>Multinomial</a:t>
              </a:r>
              <a:endParaRPr lang="es-CL" sz="3000" dirty="0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Modelo de LUCE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-144242" y="1357298"/>
            <a:ext cx="9002522" cy="2000264"/>
            <a:chOff x="-144242" y="1357298"/>
            <a:chExt cx="9002522" cy="2000264"/>
          </a:xfrm>
        </p:grpSpPr>
        <p:sp>
          <p:nvSpPr>
            <p:cNvPr id="15" name="Rounded Rectangle 14"/>
            <p:cNvSpPr/>
            <p:nvPr/>
          </p:nvSpPr>
          <p:spPr>
            <a:xfrm>
              <a:off x="857224" y="1357298"/>
              <a:ext cx="7358114" cy="200026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graphicFrame>
          <p:nvGraphicFramePr>
            <p:cNvPr id="176131" name="Object 3"/>
            <p:cNvGraphicFramePr>
              <a:graphicFrameLocks noChangeAspect="1"/>
            </p:cNvGraphicFramePr>
            <p:nvPr/>
          </p:nvGraphicFramePr>
          <p:xfrm>
            <a:off x="-144242" y="1643050"/>
            <a:ext cx="9002522" cy="1643074"/>
          </p:xfrm>
          <a:graphic>
            <a:graphicData uri="http://schemas.openxmlformats.org/presentationml/2006/ole">
              <p:oleObj spid="_x0000_s177154" name="Document" r:id="rId3" imgW="5609442" imgH="1023145" progId="Word.Document.12">
                <p:embed/>
              </p:oleObj>
            </a:graphicData>
          </a:graphic>
        </p:graphicFrame>
      </p:grpSp>
      <p:sp>
        <p:nvSpPr>
          <p:cNvPr id="14" name="Rectangle 13"/>
          <p:cNvSpPr/>
          <p:nvPr/>
        </p:nvSpPr>
        <p:spPr>
          <a:xfrm>
            <a:off x="500034" y="3517944"/>
            <a:ext cx="85725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000" dirty="0" smtClean="0">
                <a:solidFill>
                  <a:srgbClr val="002060"/>
                </a:solidFill>
              </a:rPr>
              <a:t>donde,</a:t>
            </a:r>
            <a:endParaRPr lang="es-ES" sz="3000" b="1" dirty="0" smtClean="0">
              <a:solidFill>
                <a:srgbClr val="FF0000"/>
              </a:solidFill>
            </a:endParaRPr>
          </a:p>
        </p:txBody>
      </p: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22" name="Group 21"/>
          <p:cNvGrpSpPr/>
          <p:nvPr/>
        </p:nvGrpSpPr>
        <p:grpSpPr>
          <a:xfrm>
            <a:off x="142844" y="4286256"/>
            <a:ext cx="8215370" cy="1643074"/>
            <a:chOff x="142844" y="4286256"/>
            <a:chExt cx="8215370" cy="1643074"/>
          </a:xfrm>
        </p:grpSpPr>
        <p:graphicFrame>
          <p:nvGraphicFramePr>
            <p:cNvPr id="177155" name="Object 3"/>
            <p:cNvGraphicFramePr>
              <a:graphicFrameLocks noChangeAspect="1"/>
            </p:cNvGraphicFramePr>
            <p:nvPr/>
          </p:nvGraphicFramePr>
          <p:xfrm>
            <a:off x="857224" y="4286256"/>
            <a:ext cx="7500990" cy="594305"/>
          </p:xfrm>
          <a:graphic>
            <a:graphicData uri="http://schemas.openxmlformats.org/presentationml/2006/ole">
              <p:oleObj spid="_x0000_s177155" name="Document" r:id="rId4" imgW="5609442" imgH="445237" progId="Word.Document.12">
                <p:embed/>
              </p:oleObj>
            </a:graphicData>
          </a:graphic>
        </p:graphicFrame>
        <p:graphicFrame>
          <p:nvGraphicFramePr>
            <p:cNvPr id="177158" name="Object 6"/>
            <p:cNvGraphicFramePr>
              <a:graphicFrameLocks noChangeAspect="1"/>
            </p:cNvGraphicFramePr>
            <p:nvPr/>
          </p:nvGraphicFramePr>
          <p:xfrm>
            <a:off x="142844" y="4834958"/>
            <a:ext cx="7500990" cy="594306"/>
          </p:xfrm>
          <a:graphic>
            <a:graphicData uri="http://schemas.openxmlformats.org/presentationml/2006/ole">
              <p:oleObj spid="_x0000_s177158" name="Document" r:id="rId5" imgW="5609442" imgH="444516" progId="Word.Document.12">
                <p:embed/>
              </p:oleObj>
            </a:graphicData>
          </a:graphic>
        </p:graphicFrame>
        <p:graphicFrame>
          <p:nvGraphicFramePr>
            <p:cNvPr id="177159" name="Object 7"/>
            <p:cNvGraphicFramePr>
              <a:graphicFrameLocks noChangeAspect="1"/>
            </p:cNvGraphicFramePr>
            <p:nvPr/>
          </p:nvGraphicFramePr>
          <p:xfrm>
            <a:off x="928662" y="5390331"/>
            <a:ext cx="7215238" cy="538999"/>
          </p:xfrm>
          <a:graphic>
            <a:graphicData uri="http://schemas.openxmlformats.org/presentationml/2006/ole">
              <p:oleObj spid="_x0000_s177159" name="Document" r:id="rId6" imgW="5609442" imgH="418559" progId="Word.Document.12">
                <p:embed/>
              </p:oleObj>
            </a:graphicData>
          </a:graphic>
        </p:graphicFrame>
      </p:grpSp>
      <p:sp>
        <p:nvSpPr>
          <p:cNvPr id="19" name="Rectangle 1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Modelo </a:t>
            </a:r>
            <a:r>
              <a:rPr lang="es-MX" sz="4200" b="1" dirty="0" err="1" smtClean="0">
                <a:solidFill>
                  <a:srgbClr val="002060"/>
                </a:solidFill>
                <a:latin typeface="+mj-lt"/>
                <a:cs typeface="Arial" pitchFamily="34" charset="0"/>
              </a:rPr>
              <a:t>Logit</a:t>
            </a:r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</a:t>
            </a:r>
            <a:r>
              <a:rPr lang="es-MX" sz="4200" b="1" dirty="0" err="1" smtClean="0">
                <a:solidFill>
                  <a:srgbClr val="002060"/>
                </a:solidFill>
                <a:latin typeface="+mj-lt"/>
                <a:cs typeface="Arial" pitchFamily="34" charset="0"/>
              </a:rPr>
              <a:t>Multinomial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-683705" y="3214686"/>
            <a:ext cx="6613027" cy="1214446"/>
            <a:chOff x="-683705" y="3214686"/>
            <a:chExt cx="6613027" cy="1214446"/>
          </a:xfrm>
        </p:grpSpPr>
        <p:graphicFrame>
          <p:nvGraphicFramePr>
            <p:cNvPr id="181255" name="Object 7"/>
            <p:cNvGraphicFramePr>
              <a:graphicFrameLocks noChangeAspect="1"/>
            </p:cNvGraphicFramePr>
            <p:nvPr/>
          </p:nvGraphicFramePr>
          <p:xfrm>
            <a:off x="-683705" y="3214686"/>
            <a:ext cx="6613027" cy="1214446"/>
          </p:xfrm>
          <a:graphic>
            <a:graphicData uri="http://schemas.openxmlformats.org/presentationml/2006/ole">
              <p:oleObj spid="_x0000_s181255" name="Document" r:id="rId3" imgW="5609442" imgH="1031076" progId="Word.Document.12">
                <p:embed/>
              </p:oleObj>
            </a:graphicData>
          </a:graphic>
        </p:graphicFrame>
        <p:sp>
          <p:nvSpPr>
            <p:cNvPr id="14" name="Rectangle 13"/>
            <p:cNvSpPr/>
            <p:nvPr/>
          </p:nvSpPr>
          <p:spPr>
            <a:xfrm>
              <a:off x="500034" y="3357562"/>
              <a:ext cx="428628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3000" dirty="0" smtClean="0">
                  <a:solidFill>
                    <a:srgbClr val="002060"/>
                  </a:solidFill>
                </a:rPr>
                <a:t>Si                                      :</a:t>
              </a:r>
              <a:endParaRPr lang="es-ES" sz="3000" b="1" dirty="0" smtClean="0">
                <a:solidFill>
                  <a:srgbClr val="FF0000"/>
                </a:solidFill>
              </a:endParaRPr>
            </a:p>
          </p:txBody>
        </p:sp>
      </p:grp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18" name="Group 17"/>
          <p:cNvGrpSpPr/>
          <p:nvPr/>
        </p:nvGrpSpPr>
        <p:grpSpPr>
          <a:xfrm>
            <a:off x="-376000" y="1214422"/>
            <a:ext cx="9377156" cy="1928826"/>
            <a:chOff x="-376000" y="1357298"/>
            <a:chExt cx="9377156" cy="1928826"/>
          </a:xfrm>
        </p:grpSpPr>
        <p:sp>
          <p:nvSpPr>
            <p:cNvPr id="15" name="Rounded Rectangle 14"/>
            <p:cNvSpPr/>
            <p:nvPr/>
          </p:nvSpPr>
          <p:spPr>
            <a:xfrm>
              <a:off x="857224" y="1357298"/>
              <a:ext cx="7358114" cy="192882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graphicFrame>
          <p:nvGraphicFramePr>
            <p:cNvPr id="181254" name="Object 6"/>
            <p:cNvGraphicFramePr>
              <a:graphicFrameLocks noChangeAspect="1"/>
            </p:cNvGraphicFramePr>
            <p:nvPr/>
          </p:nvGraphicFramePr>
          <p:xfrm>
            <a:off x="-376000" y="1428736"/>
            <a:ext cx="9377156" cy="1857388"/>
          </p:xfrm>
          <a:graphic>
            <a:graphicData uri="http://schemas.openxmlformats.org/presentationml/2006/ole">
              <p:oleObj spid="_x0000_s181254" name="Document" r:id="rId4" imgW="5609442" imgH="1112913" progId="Word.Document.12">
                <p:embed/>
              </p:oleObj>
            </a:graphicData>
          </a:graphic>
        </p:graphicFrame>
      </p:grpSp>
      <p:grpSp>
        <p:nvGrpSpPr>
          <p:cNvPr id="25" name="Group 24"/>
          <p:cNvGrpSpPr/>
          <p:nvPr/>
        </p:nvGrpSpPr>
        <p:grpSpPr>
          <a:xfrm>
            <a:off x="-357222" y="4429132"/>
            <a:ext cx="9886615" cy="2143140"/>
            <a:chOff x="-357222" y="4500570"/>
            <a:chExt cx="9886615" cy="2143140"/>
          </a:xfrm>
        </p:grpSpPr>
        <p:sp>
          <p:nvSpPr>
            <p:cNvPr id="23" name="Rounded Rectangle 22"/>
            <p:cNvSpPr/>
            <p:nvPr/>
          </p:nvSpPr>
          <p:spPr>
            <a:xfrm>
              <a:off x="928662" y="4500570"/>
              <a:ext cx="7358114" cy="192882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graphicFrame>
          <p:nvGraphicFramePr>
            <p:cNvPr id="181258" name="Object 10"/>
            <p:cNvGraphicFramePr>
              <a:graphicFrameLocks noChangeAspect="1"/>
            </p:cNvGraphicFramePr>
            <p:nvPr/>
          </p:nvGraphicFramePr>
          <p:xfrm>
            <a:off x="-357222" y="4643446"/>
            <a:ext cx="9886615" cy="2000264"/>
          </p:xfrm>
          <a:graphic>
            <a:graphicData uri="http://schemas.openxmlformats.org/presentationml/2006/ole">
              <p:oleObj spid="_x0000_s181258" name="Document" r:id="rId5" imgW="5609442" imgH="1134905" progId="Word.Document.12">
                <p:embed/>
              </p:oleObj>
            </a:graphicData>
          </a:graphic>
        </p:graphicFrame>
      </p:grpSp>
      <p:sp>
        <p:nvSpPr>
          <p:cNvPr id="19" name="Rectangle 1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Ejemplo Modelo Decisión de Compra</a:t>
            </a:r>
            <a:endParaRPr lang="es-CL" sz="40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66" name="Group 65"/>
          <p:cNvGrpSpPr/>
          <p:nvPr/>
        </p:nvGrpSpPr>
        <p:grpSpPr>
          <a:xfrm>
            <a:off x="285720" y="2214554"/>
            <a:ext cx="8572592" cy="2571768"/>
            <a:chOff x="285720" y="2214554"/>
            <a:chExt cx="8572592" cy="2571768"/>
          </a:xfrm>
        </p:grpSpPr>
        <p:sp>
          <p:nvSpPr>
            <p:cNvPr id="19" name="Rectangle 18"/>
            <p:cNvSpPr/>
            <p:nvPr/>
          </p:nvSpPr>
          <p:spPr>
            <a:xfrm>
              <a:off x="285720" y="2214554"/>
              <a:ext cx="1500198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 smtClean="0">
                  <a:solidFill>
                    <a:srgbClr val="1A2D68"/>
                  </a:solidFill>
                </a:rPr>
                <a:t>Marca</a:t>
              </a:r>
              <a:endParaRPr lang="es-CL" sz="2000" b="1" dirty="0">
                <a:solidFill>
                  <a:srgbClr val="1A2D68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785918" y="2214554"/>
              <a:ext cx="1214446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 smtClean="0">
                  <a:solidFill>
                    <a:srgbClr val="1A2D68"/>
                  </a:solidFill>
                </a:rPr>
                <a:t>Variedad</a:t>
              </a:r>
              <a:endParaRPr lang="es-CL" sz="2000" b="1" dirty="0">
                <a:solidFill>
                  <a:srgbClr val="1A2D68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000364" y="2214554"/>
              <a:ext cx="1071570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 smtClean="0">
                  <a:solidFill>
                    <a:srgbClr val="1A2D68"/>
                  </a:solidFill>
                </a:rPr>
                <a:t>Calidad</a:t>
              </a:r>
              <a:endParaRPr lang="es-CL" sz="2000" b="1" dirty="0">
                <a:solidFill>
                  <a:srgbClr val="1A2D68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071934" y="2214554"/>
              <a:ext cx="2000264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 smtClean="0">
                  <a:solidFill>
                    <a:srgbClr val="1A2D68"/>
                  </a:solidFill>
                </a:rPr>
                <a:t>Estacionamiento</a:t>
              </a:r>
              <a:endParaRPr lang="es-CL" sz="2000" b="1" dirty="0">
                <a:solidFill>
                  <a:srgbClr val="1A2D68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72198" y="2214554"/>
              <a:ext cx="2000264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 smtClean="0">
                  <a:solidFill>
                    <a:srgbClr val="1A2D68"/>
                  </a:solidFill>
                </a:rPr>
                <a:t>Valor por dinero</a:t>
              </a:r>
              <a:endParaRPr lang="es-CL" sz="2000" b="1" dirty="0">
                <a:solidFill>
                  <a:srgbClr val="1A2D68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072462" y="2214554"/>
              <a:ext cx="785850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 smtClean="0">
                  <a:solidFill>
                    <a:srgbClr val="1A2D68"/>
                  </a:solidFill>
                </a:rPr>
                <a:t>U</a:t>
              </a:r>
              <a:endParaRPr lang="es-CL" sz="2000" b="1" dirty="0">
                <a:solidFill>
                  <a:srgbClr val="1A2D68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85720" y="2643182"/>
              <a:ext cx="1500198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1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785918" y="2643182"/>
              <a:ext cx="1214446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0,7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000364" y="2643182"/>
              <a:ext cx="107157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0,5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071934" y="2643182"/>
              <a:ext cx="2000264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0,7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072198" y="2643182"/>
              <a:ext cx="2000264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0,7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072462" y="2643182"/>
              <a:ext cx="78585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4,70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85720" y="3071810"/>
              <a:ext cx="1500198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2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85918" y="3071810"/>
              <a:ext cx="1214446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0,3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3000364" y="3071810"/>
              <a:ext cx="107157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0,4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071934" y="3071810"/>
              <a:ext cx="2000264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0,2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072198" y="3071810"/>
              <a:ext cx="2000264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0,8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072462" y="3071810"/>
              <a:ext cx="78585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3,30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85720" y="3500438"/>
              <a:ext cx="1500198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3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785918" y="3500438"/>
              <a:ext cx="1214446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0,6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000364" y="3500438"/>
              <a:ext cx="107157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0,8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71934" y="3500438"/>
              <a:ext cx="2000264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0,8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072198" y="3500438"/>
              <a:ext cx="2000264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0,5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072462" y="3500438"/>
              <a:ext cx="78585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4,35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85720" y="3929066"/>
              <a:ext cx="1500198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4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1785918" y="3929066"/>
              <a:ext cx="1214446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0,6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000364" y="3929066"/>
              <a:ext cx="107157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0,4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071934" y="3929066"/>
              <a:ext cx="2000264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0,7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6072198" y="3929066"/>
              <a:ext cx="2000264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0,4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8072462" y="3929066"/>
              <a:ext cx="78585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4,02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85720" y="4357694"/>
              <a:ext cx="1500198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 smtClean="0">
                  <a:solidFill>
                    <a:srgbClr val="1A2D68"/>
                  </a:solidFill>
                </a:rPr>
                <a:t>importancia</a:t>
              </a:r>
              <a:endParaRPr lang="es-CL" sz="2000" b="1" dirty="0">
                <a:solidFill>
                  <a:srgbClr val="1A2D68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785918" y="4357694"/>
              <a:ext cx="1214446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b="1" dirty="0" smtClean="0">
                  <a:solidFill>
                    <a:srgbClr val="1A2D68"/>
                  </a:solidFill>
                </a:rPr>
                <a:t>2</a:t>
              </a:r>
              <a:endParaRPr lang="es-CL" sz="2200" b="1" dirty="0">
                <a:solidFill>
                  <a:srgbClr val="1A2D68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000364" y="4357694"/>
              <a:ext cx="107157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b="1" dirty="0" smtClean="0">
                  <a:solidFill>
                    <a:srgbClr val="1A2D68"/>
                  </a:solidFill>
                </a:rPr>
                <a:t>1,7</a:t>
              </a:r>
              <a:endParaRPr lang="es-CL" sz="2200" b="1" dirty="0">
                <a:solidFill>
                  <a:srgbClr val="1A2D68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071934" y="4357694"/>
              <a:ext cx="2000264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b="1" dirty="0" smtClean="0">
                  <a:solidFill>
                    <a:srgbClr val="1A2D68"/>
                  </a:solidFill>
                </a:rPr>
                <a:t>1,3</a:t>
              </a:r>
              <a:endParaRPr lang="es-CL" sz="2200" b="1" dirty="0">
                <a:solidFill>
                  <a:srgbClr val="1A2D68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072198" y="4357694"/>
              <a:ext cx="2000264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b="1" dirty="0" smtClean="0">
                  <a:solidFill>
                    <a:srgbClr val="1A2D68"/>
                  </a:solidFill>
                </a:rPr>
                <a:t>2,2</a:t>
              </a:r>
              <a:endParaRPr lang="es-CL" sz="2200" b="1" dirty="0">
                <a:solidFill>
                  <a:srgbClr val="1A2D68"/>
                </a:solidFill>
              </a:endParaRPr>
            </a:p>
          </p:txBody>
        </p:sp>
      </p:grpSp>
      <p:sp>
        <p:nvSpPr>
          <p:cNvPr id="65" name="Rectangle 6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Ejemplo Modelo Decisión de Compra</a:t>
            </a:r>
            <a:endParaRPr lang="es-CL" sz="40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135" name="Group 134"/>
          <p:cNvGrpSpPr/>
          <p:nvPr/>
        </p:nvGrpSpPr>
        <p:grpSpPr>
          <a:xfrm>
            <a:off x="214282" y="1571612"/>
            <a:ext cx="8715436" cy="2143140"/>
            <a:chOff x="214282" y="1571612"/>
            <a:chExt cx="8715436" cy="2143140"/>
          </a:xfrm>
        </p:grpSpPr>
        <p:sp>
          <p:nvSpPr>
            <p:cNvPr id="19" name="Rectangle 18"/>
            <p:cNvSpPr/>
            <p:nvPr/>
          </p:nvSpPr>
          <p:spPr>
            <a:xfrm>
              <a:off x="214282" y="1571612"/>
              <a:ext cx="1357322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Marca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571604" y="1571612"/>
              <a:ext cx="1143008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Variedad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714612" y="1571612"/>
              <a:ext cx="1428760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Calidad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143340" y="1571612"/>
              <a:ext cx="1785982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Estacionamiento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929322" y="1571612"/>
              <a:ext cx="1857388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Valor por dinero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786710" y="1571612"/>
              <a:ext cx="1143008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Utilidad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14282" y="1928802"/>
              <a:ext cx="1357322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1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571604" y="1928802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0,7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714612" y="1928802"/>
              <a:ext cx="142876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0,5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143340" y="1928802"/>
              <a:ext cx="1785982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0,7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929322" y="1928802"/>
              <a:ext cx="185738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0,7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786710" y="1928802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4,70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14282" y="2285992"/>
              <a:ext cx="1357322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2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571604" y="2285992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0,3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714612" y="2285992"/>
              <a:ext cx="142876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0,4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143340" y="2285992"/>
              <a:ext cx="1785982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0,2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929322" y="2285992"/>
              <a:ext cx="185738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0,8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786710" y="2285992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3,30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14282" y="2643182"/>
              <a:ext cx="1357322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3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571604" y="2643182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0,6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714612" y="2643182"/>
              <a:ext cx="142876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0,8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143340" y="2643182"/>
              <a:ext cx="1785982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0,8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929322" y="2643182"/>
              <a:ext cx="185738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0,5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6710" y="2643182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4,35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14282" y="3000372"/>
              <a:ext cx="1357322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4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1571604" y="3000372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0,6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714612" y="3000372"/>
              <a:ext cx="142876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0,4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143340" y="3000372"/>
              <a:ext cx="1785982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0,7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5929322" y="3000372"/>
              <a:ext cx="185738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0,4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7786710" y="3000372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4,02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14282" y="3357562"/>
              <a:ext cx="1357322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importancia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571604" y="3357562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2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714612" y="3357562"/>
              <a:ext cx="142876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1,7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143340" y="3357562"/>
              <a:ext cx="1785982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1,3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5929322" y="3357562"/>
              <a:ext cx="185738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2,2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14282" y="4143380"/>
            <a:ext cx="8715436" cy="1785950"/>
            <a:chOff x="214282" y="4143380"/>
            <a:chExt cx="8715436" cy="1785950"/>
          </a:xfrm>
        </p:grpSpPr>
        <p:sp>
          <p:nvSpPr>
            <p:cNvPr id="100" name="Rectangle 99"/>
            <p:cNvSpPr/>
            <p:nvPr/>
          </p:nvSpPr>
          <p:spPr>
            <a:xfrm>
              <a:off x="214282" y="4143380"/>
              <a:ext cx="1285884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2000" b="1" dirty="0">
                <a:solidFill>
                  <a:srgbClr val="1A2D68"/>
                </a:solidFill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1500166" y="4143380"/>
              <a:ext cx="1214446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Utilidad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2714612" y="4143380"/>
              <a:ext cx="1428760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err="1" smtClean="0">
                  <a:solidFill>
                    <a:srgbClr val="1A2D68"/>
                  </a:solidFill>
                </a:rPr>
                <a:t>Exp</a:t>
              </a:r>
              <a:r>
                <a:rPr lang="es-MX" b="1" dirty="0" smtClean="0">
                  <a:solidFill>
                    <a:srgbClr val="1A2D68"/>
                  </a:solidFill>
                </a:rPr>
                <a:t>(utilidad)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4143372" y="4143380"/>
              <a:ext cx="1785950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P elección antes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5929322" y="4143380"/>
              <a:ext cx="1857388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P elección </a:t>
              </a:r>
              <a:r>
                <a:rPr lang="es-MX" b="1" dirty="0" err="1" smtClean="0">
                  <a:solidFill>
                    <a:srgbClr val="1A2D68"/>
                  </a:solidFill>
                </a:rPr>
                <a:t>desp</a:t>
              </a:r>
              <a:r>
                <a:rPr lang="es-MX" b="1" dirty="0" smtClean="0">
                  <a:solidFill>
                    <a:srgbClr val="1A2D68"/>
                  </a:solidFill>
                </a:rPr>
                <a:t>.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7786710" y="4143380"/>
              <a:ext cx="1143008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diferencia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214282" y="4500570"/>
              <a:ext cx="1285884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1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1500166" y="4500570"/>
              <a:ext cx="1214446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4,70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2714612" y="4500570"/>
              <a:ext cx="142876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109,95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4143372" y="4500570"/>
              <a:ext cx="178595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0,512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5929322" y="4500570"/>
              <a:ext cx="185738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0,407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7786710" y="4500570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0,160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214282" y="4857760"/>
              <a:ext cx="1285884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2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1500166" y="4857760"/>
              <a:ext cx="1214446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3,30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2714612" y="4857760"/>
              <a:ext cx="142876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27,11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4143372" y="4857760"/>
              <a:ext cx="178595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0,126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5929322" y="4857760"/>
              <a:ext cx="185738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0,100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7786710" y="4857760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0,026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214282" y="5214950"/>
              <a:ext cx="1285884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3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1500166" y="5214950"/>
              <a:ext cx="1214446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4,35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2714612" y="5214950"/>
              <a:ext cx="142876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77,48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4143372" y="5214950"/>
              <a:ext cx="178595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0,361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5929322" y="5214950"/>
              <a:ext cx="185738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0,287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7786710" y="5214950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0,074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214282" y="5572140"/>
              <a:ext cx="1285884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4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1500166" y="5572140"/>
              <a:ext cx="1214446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4,02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2714612" y="5572140"/>
              <a:ext cx="142876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55,70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4143372" y="5572140"/>
              <a:ext cx="1785950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5929322" y="5572140"/>
              <a:ext cx="185738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0,206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7786710" y="5572140"/>
              <a:ext cx="1143008" cy="3571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dirty="0">
                <a:solidFill>
                  <a:srgbClr val="1A2D68"/>
                </a:solidFill>
              </a:endParaRPr>
            </a:p>
          </p:txBody>
        </p:sp>
      </p:grpSp>
      <p:sp>
        <p:nvSpPr>
          <p:cNvPr id="75" name="Rectangle 7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cisio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14412" y="0"/>
            <a:ext cx="9971797" cy="664371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428660" y="2214554"/>
            <a:ext cx="10001320" cy="1857388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Medición de Preferencias: Otro Enfoque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Ejemplos de Atributos y Niveles 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1142976" y="1428736"/>
            <a:ext cx="6643734" cy="1285884"/>
            <a:chOff x="1214414" y="1428736"/>
            <a:chExt cx="6643734" cy="1285884"/>
          </a:xfrm>
        </p:grpSpPr>
        <p:sp>
          <p:nvSpPr>
            <p:cNvPr id="8" name="Rectangle 7"/>
            <p:cNvSpPr/>
            <p:nvPr/>
          </p:nvSpPr>
          <p:spPr>
            <a:xfrm>
              <a:off x="1214414" y="1428736"/>
              <a:ext cx="6643734" cy="64294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rgbClr val="223E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3200" dirty="0" smtClean="0">
                  <a:solidFill>
                    <a:schemeClr val="bg1"/>
                  </a:solidFill>
                </a:rPr>
                <a:t>Tamaño de un envase de café soluble</a:t>
              </a:r>
              <a:endParaRPr lang="es-ES" sz="32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214414" y="2071678"/>
              <a:ext cx="221457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 smtClean="0">
                  <a:solidFill>
                    <a:srgbClr val="1A2D68"/>
                  </a:solidFill>
                </a:rPr>
                <a:t>150 gr</a:t>
              </a:r>
              <a:endParaRPr lang="es-CL" sz="2800" dirty="0">
                <a:solidFill>
                  <a:srgbClr val="1A2D68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428992" y="2071678"/>
              <a:ext cx="221457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 smtClean="0">
                  <a:solidFill>
                    <a:srgbClr val="1A2D68"/>
                  </a:solidFill>
                </a:rPr>
                <a:t>200 gr</a:t>
              </a:r>
              <a:endParaRPr lang="es-CL" sz="2800" dirty="0">
                <a:solidFill>
                  <a:srgbClr val="1A2D68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643570" y="2071678"/>
              <a:ext cx="221457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 smtClean="0">
                  <a:solidFill>
                    <a:srgbClr val="1A2D68"/>
                  </a:solidFill>
                </a:rPr>
                <a:t>300 gr</a:t>
              </a:r>
              <a:endParaRPr lang="es-CL" sz="2800" dirty="0">
                <a:solidFill>
                  <a:srgbClr val="1A2D68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142976" y="3214686"/>
            <a:ext cx="6643734" cy="1285884"/>
            <a:chOff x="1214414" y="1428736"/>
            <a:chExt cx="6643734" cy="1285884"/>
          </a:xfrm>
        </p:grpSpPr>
        <p:sp>
          <p:nvSpPr>
            <p:cNvPr id="20" name="Rectangle 19"/>
            <p:cNvSpPr/>
            <p:nvPr/>
          </p:nvSpPr>
          <p:spPr>
            <a:xfrm>
              <a:off x="1214414" y="1428736"/>
              <a:ext cx="6643734" cy="64294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rgbClr val="223E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3200" dirty="0" smtClean="0">
                  <a:solidFill>
                    <a:schemeClr val="bg1"/>
                  </a:solidFill>
                </a:rPr>
                <a:t>Reembolso Ambulatorio</a:t>
              </a:r>
              <a:endParaRPr lang="es-ES" sz="32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214414" y="2071678"/>
              <a:ext cx="221457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 smtClean="0">
                  <a:solidFill>
                    <a:srgbClr val="1A2D68"/>
                  </a:solidFill>
                </a:rPr>
                <a:t>85%</a:t>
              </a:r>
              <a:endParaRPr lang="es-CL" sz="2800" dirty="0">
                <a:solidFill>
                  <a:srgbClr val="1A2D68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428992" y="2071678"/>
              <a:ext cx="221457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 smtClean="0">
                  <a:solidFill>
                    <a:srgbClr val="1A2D68"/>
                  </a:solidFill>
                </a:rPr>
                <a:t>70%</a:t>
              </a:r>
              <a:endParaRPr lang="es-CL" sz="2800" dirty="0">
                <a:solidFill>
                  <a:srgbClr val="1A2D68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643570" y="2071678"/>
              <a:ext cx="221457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 smtClean="0">
                  <a:solidFill>
                    <a:srgbClr val="1A2D68"/>
                  </a:solidFill>
                </a:rPr>
                <a:t>65%</a:t>
              </a:r>
              <a:endParaRPr lang="es-CL" sz="2800" dirty="0">
                <a:solidFill>
                  <a:srgbClr val="1A2D68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142976" y="4929198"/>
            <a:ext cx="6643734" cy="1285884"/>
            <a:chOff x="1214414" y="1428736"/>
            <a:chExt cx="6643734" cy="1285884"/>
          </a:xfrm>
        </p:grpSpPr>
        <p:sp>
          <p:nvSpPr>
            <p:cNvPr id="25" name="Rectangle 24"/>
            <p:cNvSpPr/>
            <p:nvPr/>
          </p:nvSpPr>
          <p:spPr>
            <a:xfrm>
              <a:off x="1214414" y="1428736"/>
              <a:ext cx="6643734" cy="64294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rgbClr val="223E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3200" dirty="0" smtClean="0">
                  <a:solidFill>
                    <a:schemeClr val="bg1"/>
                  </a:solidFill>
                </a:rPr>
                <a:t>Equipo de Audio</a:t>
              </a:r>
              <a:endParaRPr lang="es-ES" sz="32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214414" y="2071678"/>
              <a:ext cx="221457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 smtClean="0">
                  <a:solidFill>
                    <a:srgbClr val="1A2D68"/>
                  </a:solidFill>
                </a:rPr>
                <a:t>100 W</a:t>
              </a:r>
              <a:endParaRPr lang="es-CL" sz="2800" dirty="0">
                <a:solidFill>
                  <a:srgbClr val="1A2D68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428992" y="2071678"/>
              <a:ext cx="221457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 smtClean="0">
                  <a:solidFill>
                    <a:srgbClr val="1A2D68"/>
                  </a:solidFill>
                </a:rPr>
                <a:t>500 W</a:t>
              </a:r>
              <a:endParaRPr lang="es-CL" sz="2800" dirty="0">
                <a:solidFill>
                  <a:srgbClr val="1A2D68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643570" y="2071678"/>
              <a:ext cx="221457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 smtClean="0">
                  <a:solidFill>
                    <a:srgbClr val="1A2D68"/>
                  </a:solidFill>
                </a:rPr>
                <a:t>1000 W</a:t>
              </a:r>
              <a:endParaRPr lang="es-CL" sz="2800" dirty="0">
                <a:solidFill>
                  <a:srgbClr val="1A2D68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14282" y="3178260"/>
            <a:ext cx="1571636" cy="553998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rgbClr val="223E9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 smtClean="0">
                <a:solidFill>
                  <a:schemeClr val="bg1"/>
                </a:solidFill>
              </a:rPr>
              <a:t>Atributo</a:t>
            </a:r>
            <a:endParaRPr lang="es-CL" sz="3000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4282" y="3732258"/>
            <a:ext cx="1571636" cy="553998"/>
          </a:xfrm>
          <a:prstGeom prst="rect">
            <a:avLst/>
          </a:prstGeom>
          <a:noFill/>
          <a:ln w="12700">
            <a:solidFill>
              <a:srgbClr val="223E9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 smtClean="0">
                <a:solidFill>
                  <a:srgbClr val="1A2D68"/>
                </a:solidFill>
              </a:rPr>
              <a:t>Niveles</a:t>
            </a:r>
            <a:endParaRPr lang="es-CL" sz="3000" b="1" dirty="0">
              <a:solidFill>
                <a:srgbClr val="1A2D68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12205 -0.0016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 L 0.12205 0.0004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 L 0.12205 0.0025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Medición de Preferencias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14282" y="1687945"/>
            <a:ext cx="85725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500" dirty="0" smtClean="0">
                <a:solidFill>
                  <a:srgbClr val="002060"/>
                </a:solidFill>
              </a:rPr>
              <a:t>Modelar las preferencias como </a:t>
            </a:r>
            <a:r>
              <a:rPr lang="es-ES" sz="3800" b="1" dirty="0" smtClean="0">
                <a:solidFill>
                  <a:srgbClr val="002060"/>
                </a:solidFill>
              </a:rPr>
              <a:t>funciones de múltiples atributos</a:t>
            </a:r>
            <a:endParaRPr lang="es-ES" sz="3800" b="1" dirty="0" smtClean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5720" y="3714752"/>
            <a:ext cx="857256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500" dirty="0" smtClean="0">
                <a:solidFill>
                  <a:srgbClr val="002060"/>
                </a:solidFill>
              </a:rPr>
              <a:t>La idea general es que las personas </a:t>
            </a:r>
            <a:r>
              <a:rPr lang="es-ES" sz="3800" b="1" dirty="0" smtClean="0">
                <a:solidFill>
                  <a:srgbClr val="002060"/>
                </a:solidFill>
              </a:rPr>
              <a:t>definen su preferencia</a:t>
            </a:r>
            <a:r>
              <a:rPr lang="es-ES" sz="3800" dirty="0" smtClean="0">
                <a:solidFill>
                  <a:srgbClr val="002060"/>
                </a:solidFill>
              </a:rPr>
              <a:t> </a:t>
            </a:r>
            <a:r>
              <a:rPr lang="es-ES" sz="3500" dirty="0" smtClean="0">
                <a:solidFill>
                  <a:srgbClr val="002060"/>
                </a:solidFill>
              </a:rPr>
              <a:t>en función de varios atributos de la clase producto </a:t>
            </a:r>
            <a:endParaRPr lang="es-ES" sz="3500" b="1" dirty="0" smtClean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Medición de Preferencias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57158" y="1285860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dirty="0" smtClean="0">
                <a:solidFill>
                  <a:srgbClr val="002060"/>
                </a:solidFill>
              </a:rPr>
              <a:t>Se pretende estimar una función matemática que mida el valor que un producto le da a un sujeto:</a:t>
            </a:r>
            <a:endParaRPr lang="es-ES" sz="3200" b="1" dirty="0" smtClean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5720" y="5214950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s-ES" sz="3200" dirty="0" smtClean="0">
                <a:solidFill>
                  <a:srgbClr val="002060"/>
                </a:solidFill>
              </a:rPr>
              <a:t> es el número de atributos, </a:t>
            </a:r>
            <a:r>
              <a:rPr lang="es-ES" sz="3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s-ES" sz="3200" b="1" i="1" baseline="-25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s-ES" sz="3200" b="1" i="1" baseline="30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3200" dirty="0" smtClean="0">
                <a:solidFill>
                  <a:srgbClr val="002060"/>
                </a:solidFill>
              </a:rPr>
              <a:t>es el valor del producto </a:t>
            </a:r>
            <a:r>
              <a:rPr lang="es-ES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3200" dirty="0" smtClean="0">
                <a:solidFill>
                  <a:srgbClr val="002060"/>
                </a:solidFill>
              </a:rPr>
              <a:t> en el atributo </a:t>
            </a:r>
            <a:r>
              <a:rPr lang="es-ES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endParaRPr lang="es-ES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1019" y="3786190"/>
            <a:ext cx="9132981" cy="1214446"/>
            <a:chOff x="11019" y="3857628"/>
            <a:chExt cx="9132981" cy="1214446"/>
          </a:xfrm>
        </p:grpSpPr>
        <p:sp>
          <p:nvSpPr>
            <p:cNvPr id="14" name="Rounded Rectangle 13"/>
            <p:cNvSpPr/>
            <p:nvPr/>
          </p:nvSpPr>
          <p:spPr>
            <a:xfrm>
              <a:off x="1357290" y="3857628"/>
              <a:ext cx="6357982" cy="121444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graphicFrame>
          <p:nvGraphicFramePr>
            <p:cNvPr id="207875" name="Object 3"/>
            <p:cNvGraphicFramePr>
              <a:graphicFrameLocks noChangeAspect="1"/>
            </p:cNvGraphicFramePr>
            <p:nvPr/>
          </p:nvGraphicFramePr>
          <p:xfrm>
            <a:off x="11019" y="4071942"/>
            <a:ext cx="9132981" cy="1000132"/>
          </p:xfrm>
          <a:graphic>
            <a:graphicData uri="http://schemas.openxmlformats.org/presentationml/2006/ole">
              <p:oleObj spid="_x0000_s207875" name="Document" r:id="rId3" imgW="5609442" imgH="613598" progId="Word.Document.12">
                <p:embed/>
              </p:oleObj>
            </a:graphicData>
          </a:graphic>
        </p:graphicFrame>
      </p:grpSp>
      <p:grpSp>
        <p:nvGrpSpPr>
          <p:cNvPr id="27" name="Group 26"/>
          <p:cNvGrpSpPr/>
          <p:nvPr/>
        </p:nvGrpSpPr>
        <p:grpSpPr>
          <a:xfrm>
            <a:off x="785786" y="2571744"/>
            <a:ext cx="7572428" cy="714380"/>
            <a:chOff x="785786" y="2571744"/>
            <a:chExt cx="7572428" cy="714380"/>
          </a:xfrm>
        </p:grpSpPr>
        <p:sp>
          <p:nvSpPr>
            <p:cNvPr id="20" name="Rounded Rectangle 19"/>
            <p:cNvSpPr/>
            <p:nvPr/>
          </p:nvSpPr>
          <p:spPr>
            <a:xfrm>
              <a:off x="785786" y="2571744"/>
              <a:ext cx="1785950" cy="71438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3200" dirty="0" smtClean="0"/>
                <a:t>Valor</a:t>
              </a:r>
              <a:endParaRPr lang="es-CL" sz="3200" dirty="0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3286116" y="2571744"/>
              <a:ext cx="1785950" cy="71438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3200" dirty="0" smtClean="0"/>
                <a:t>Utilidad</a:t>
              </a:r>
              <a:endParaRPr lang="es-CL" sz="3200" dirty="0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857884" y="2571744"/>
              <a:ext cx="2500330" cy="71438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3200" dirty="0" smtClean="0"/>
                <a:t>Preferencia</a:t>
              </a:r>
              <a:endParaRPr lang="es-CL" sz="3200" dirty="0"/>
            </a:p>
          </p:txBody>
        </p:sp>
        <p:sp>
          <p:nvSpPr>
            <p:cNvPr id="23" name="Right Arrow 22"/>
            <p:cNvSpPr/>
            <p:nvPr/>
          </p:nvSpPr>
          <p:spPr>
            <a:xfrm>
              <a:off x="2786050" y="2786058"/>
              <a:ext cx="357190" cy="357190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24" name="Right Arrow 23"/>
            <p:cNvSpPr/>
            <p:nvPr/>
          </p:nvSpPr>
          <p:spPr>
            <a:xfrm>
              <a:off x="5286380" y="2786058"/>
              <a:ext cx="357190" cy="357190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Proceso de Medición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5720" y="2214554"/>
            <a:ext cx="857256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En general, dado que uno no conoce las funciones de valor parcial, entonces, </a:t>
            </a:r>
            <a:r>
              <a:rPr lang="es-ES" sz="3800" b="1" dirty="0" smtClean="0">
                <a:solidFill>
                  <a:srgbClr val="002060"/>
                </a:solidFill>
              </a:rPr>
              <a:t>se realiza una transformación </a:t>
            </a:r>
            <a:r>
              <a:rPr lang="es-ES" sz="3800" dirty="0" smtClean="0">
                <a:solidFill>
                  <a:srgbClr val="002060"/>
                </a:solidFill>
              </a:rPr>
              <a:t>para poder medir…</a:t>
            </a:r>
            <a:endParaRPr lang="es-ES" sz="38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2357422" y="71414"/>
            <a:ext cx="3714776" cy="6429420"/>
            <a:chOff x="2357422" y="71414"/>
            <a:chExt cx="3714776" cy="6429420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500298" y="1571612"/>
              <a:ext cx="500066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57422" y="6143644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/>
            <p:cNvSpPr/>
            <p:nvPr/>
          </p:nvSpPr>
          <p:spPr>
            <a:xfrm>
              <a:off x="2786050" y="71414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Surgimiento de la Necesidad</a:t>
              </a:r>
              <a:endParaRPr lang="es-CL" sz="2300" dirty="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786050" y="1214422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Búsqueda de información</a:t>
              </a:r>
              <a:endParaRPr lang="es-CL" sz="2300" dirty="0"/>
            </a:p>
          </p:txBody>
        </p:sp>
        <p:sp>
          <p:nvSpPr>
            <p:cNvPr id="46" name="Right Arrow 45"/>
            <p:cNvSpPr/>
            <p:nvPr/>
          </p:nvSpPr>
          <p:spPr>
            <a:xfrm rot="5400000">
              <a:off x="4071934" y="857232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4071934" y="2000240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4071934" y="3143248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ight Arrow 48"/>
            <p:cNvSpPr/>
            <p:nvPr/>
          </p:nvSpPr>
          <p:spPr>
            <a:xfrm rot="5400000">
              <a:off x="4071934" y="4286256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>
              <a:off x="-464379" y="3321844"/>
              <a:ext cx="5643601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57422" y="500063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ounded Rectangle 56"/>
            <p:cNvSpPr/>
            <p:nvPr/>
          </p:nvSpPr>
          <p:spPr>
            <a:xfrm>
              <a:off x="2786050" y="2357430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percepciones</a:t>
              </a:r>
              <a:endParaRPr lang="es-CL" sz="2300" dirty="0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2786050" y="3500438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</a:t>
              </a:r>
              <a:r>
                <a:rPr lang="es-CL" sz="2300" dirty="0" smtClean="0"/>
                <a:t>preferencias</a:t>
              </a:r>
              <a:endParaRPr lang="es-MX" sz="2300" dirty="0" smtClean="0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2786050" y="4643446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Decisión de Compra</a:t>
              </a:r>
            </a:p>
          </p:txBody>
        </p:sp>
        <p:sp>
          <p:nvSpPr>
            <p:cNvPr id="60" name="Right Arrow 59"/>
            <p:cNvSpPr/>
            <p:nvPr/>
          </p:nvSpPr>
          <p:spPr>
            <a:xfrm rot="5400000">
              <a:off x="4071934" y="5429264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786050" y="5786454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Sentimientos posteriores a la compra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2357422" y="392906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357422" y="2714620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2357422" y="500042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16200000" flipH="1">
              <a:off x="1959749" y="1031065"/>
              <a:ext cx="1071572" cy="952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ounded Rectangle 24"/>
          <p:cNvSpPr/>
          <p:nvPr/>
        </p:nvSpPr>
        <p:spPr>
          <a:xfrm>
            <a:off x="6643702" y="2857496"/>
            <a:ext cx="2214578" cy="8572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200" b="1" dirty="0" smtClean="0">
                <a:solidFill>
                  <a:srgbClr val="1A2D68"/>
                </a:solidFill>
              </a:rPr>
              <a:t>Evaluación</a:t>
            </a:r>
            <a:endParaRPr lang="es-CL" sz="3200" b="1" dirty="0">
              <a:solidFill>
                <a:srgbClr val="1A2D68"/>
              </a:solidFill>
            </a:endParaRPr>
          </a:p>
        </p:txBody>
      </p:sp>
      <p:sp>
        <p:nvSpPr>
          <p:cNvPr id="26" name="Left Brace 25"/>
          <p:cNvSpPr/>
          <p:nvPr/>
        </p:nvSpPr>
        <p:spPr>
          <a:xfrm flipH="1">
            <a:off x="6357950" y="2285992"/>
            <a:ext cx="285752" cy="200026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7" name="Rectangle 26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14296E-6 L -0.25226 -0.000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6" grpId="0" animBg="1"/>
      <p:bldP spid="2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Función de Valor Parcial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14" name="Group 13"/>
          <p:cNvGrpSpPr/>
          <p:nvPr/>
        </p:nvGrpSpPr>
        <p:grpSpPr>
          <a:xfrm>
            <a:off x="357158" y="1357298"/>
            <a:ext cx="9038143" cy="1785950"/>
            <a:chOff x="357158" y="2357430"/>
            <a:chExt cx="9038143" cy="1785950"/>
          </a:xfrm>
        </p:grpSpPr>
        <p:sp>
          <p:nvSpPr>
            <p:cNvPr id="8" name="Rounded Rectangle 7"/>
            <p:cNvSpPr/>
            <p:nvPr/>
          </p:nvSpPr>
          <p:spPr>
            <a:xfrm>
              <a:off x="1571604" y="2357430"/>
              <a:ext cx="6000792" cy="178595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graphicFrame>
          <p:nvGraphicFramePr>
            <p:cNvPr id="201729" name="Object 1"/>
            <p:cNvGraphicFramePr>
              <a:graphicFrameLocks noChangeAspect="1"/>
            </p:cNvGraphicFramePr>
            <p:nvPr/>
          </p:nvGraphicFramePr>
          <p:xfrm>
            <a:off x="357158" y="2581272"/>
            <a:ext cx="9038143" cy="1347794"/>
          </p:xfrm>
          <a:graphic>
            <a:graphicData uri="http://schemas.openxmlformats.org/presentationml/2006/ole">
              <p:oleObj spid="_x0000_s201729" name="Document" r:id="rId3" imgW="5609442" imgH="836758" progId="Word.Document.12">
                <p:embed/>
              </p:oleObj>
            </a:graphicData>
          </a:graphic>
        </p:graphicFrame>
      </p:grpSp>
      <p:sp>
        <p:nvSpPr>
          <p:cNvPr id="18" name="TextBox 17"/>
          <p:cNvSpPr txBox="1"/>
          <p:nvPr/>
        </p:nvSpPr>
        <p:spPr>
          <a:xfrm>
            <a:off x="285720" y="3214686"/>
            <a:ext cx="18573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5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donde,</a:t>
            </a:r>
            <a:endParaRPr lang="es-CL" sz="2500" b="1" i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95135" y="3786190"/>
            <a:ext cx="8291707" cy="1285884"/>
            <a:chOff x="495135" y="3786190"/>
            <a:chExt cx="8291707" cy="1285884"/>
          </a:xfrm>
        </p:grpSpPr>
        <p:graphicFrame>
          <p:nvGraphicFramePr>
            <p:cNvPr id="201730" name="Object 2"/>
            <p:cNvGraphicFramePr>
              <a:graphicFrameLocks noChangeAspect="1"/>
            </p:cNvGraphicFramePr>
            <p:nvPr/>
          </p:nvGraphicFramePr>
          <p:xfrm>
            <a:off x="852325" y="3786190"/>
            <a:ext cx="7934517" cy="785818"/>
          </p:xfrm>
          <a:graphic>
            <a:graphicData uri="http://schemas.openxmlformats.org/presentationml/2006/ole">
              <p:oleObj spid="_x0000_s201730" name="Document" r:id="rId4" imgW="5609442" imgH="555555" progId="Word.Document.12">
                <p:embed/>
              </p:oleObj>
            </a:graphicData>
          </a:graphic>
        </p:graphicFrame>
        <p:graphicFrame>
          <p:nvGraphicFramePr>
            <p:cNvPr id="201731" name="Object 3"/>
            <p:cNvGraphicFramePr>
              <a:graphicFrameLocks noChangeAspect="1"/>
            </p:cNvGraphicFramePr>
            <p:nvPr/>
          </p:nvGraphicFramePr>
          <p:xfrm>
            <a:off x="495135" y="4500570"/>
            <a:ext cx="7213197" cy="571504"/>
          </p:xfrm>
          <a:graphic>
            <a:graphicData uri="http://schemas.openxmlformats.org/presentationml/2006/ole">
              <p:oleObj spid="_x0000_s201731" name="Document" r:id="rId5" imgW="5609442" imgH="444516" progId="Word.Document.12">
                <p:embed/>
              </p:oleObj>
            </a:graphicData>
          </a:graphic>
        </p:graphicFrame>
      </p:grpSp>
      <p:sp>
        <p:nvSpPr>
          <p:cNvPr id="19" name="Rounded Rectangle 18"/>
          <p:cNvSpPr/>
          <p:nvPr/>
        </p:nvSpPr>
        <p:spPr>
          <a:xfrm>
            <a:off x="765176" y="5181632"/>
            <a:ext cx="7878790" cy="117632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000" dirty="0" smtClean="0">
                <a:solidFill>
                  <a:schemeClr val="bg1"/>
                </a:solidFill>
                <a:cs typeface="Arial" pitchFamily="34" charset="0"/>
              </a:rPr>
              <a:t>La estimación de estas funciones se realiza mediante </a:t>
            </a:r>
            <a:r>
              <a:rPr lang="es-MX" sz="3000" b="1" dirty="0" smtClean="0">
                <a:solidFill>
                  <a:schemeClr val="bg1"/>
                </a:solidFill>
                <a:cs typeface="Arial" pitchFamily="34" charset="0"/>
              </a:rPr>
              <a:t>técnicas estadísticas</a:t>
            </a:r>
            <a:endParaRPr lang="es-CL" sz="3000" b="1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¿Cómo medir las preferencias?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857224" y="1357298"/>
            <a:ext cx="7429552" cy="78581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dirty="0" smtClean="0">
                <a:solidFill>
                  <a:schemeClr val="bg1"/>
                </a:solidFill>
              </a:rPr>
              <a:t>Ejemplo de pelotas de golf</a:t>
            </a:r>
            <a:endParaRPr lang="es-ES" sz="3600" b="1" dirty="0" smtClean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20" y="2509905"/>
            <a:ext cx="864399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Supongamos que se quiere comercializar una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nueva pelota de golf.</a:t>
            </a:r>
          </a:p>
          <a:p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Supongamos que según los clientes, las pelotas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de golf poseen 3 características importantes: 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857224" y="4857760"/>
            <a:ext cx="8643998" cy="1500198"/>
            <a:chOff x="1000100" y="4857760"/>
            <a:chExt cx="8643998" cy="1500198"/>
          </a:xfrm>
        </p:grpSpPr>
        <p:sp>
          <p:nvSpPr>
            <p:cNvPr id="18" name="Rounded Rectangle 17"/>
            <p:cNvSpPr/>
            <p:nvPr/>
          </p:nvSpPr>
          <p:spPr>
            <a:xfrm>
              <a:off x="1000100" y="4857760"/>
              <a:ext cx="7572428" cy="150019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00100" y="4993858"/>
              <a:ext cx="8643998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14350" indent="-514350">
                <a:buFont typeface="+mj-lt"/>
                <a:buAutoNum type="arabicPeriod"/>
              </a:pPr>
              <a:r>
                <a:rPr lang="es-ES" sz="2600" dirty="0" smtClean="0">
                  <a:solidFill>
                    <a:srgbClr val="1A2D68"/>
                  </a:solidFill>
                </a:rPr>
                <a:t> Alcance de la pelota (distancia que logra recorrer)</a:t>
              </a:r>
            </a:p>
            <a:p>
              <a:pPr marL="514350" indent="-514350">
                <a:buFont typeface="+mj-lt"/>
                <a:buAutoNum type="arabicPeriod"/>
              </a:pPr>
              <a:r>
                <a:rPr lang="es-ES" sz="2600" dirty="0" smtClean="0">
                  <a:solidFill>
                    <a:srgbClr val="1A2D68"/>
                  </a:solidFill>
                </a:rPr>
                <a:t> Tiempo de duración</a:t>
              </a:r>
            </a:p>
            <a:p>
              <a:pPr marL="514350" indent="-514350">
                <a:buFont typeface="+mj-lt"/>
                <a:buAutoNum type="arabicPeriod"/>
              </a:pPr>
              <a:r>
                <a:rPr lang="es-ES" sz="2600" dirty="0" smtClean="0">
                  <a:solidFill>
                    <a:srgbClr val="1A2D68"/>
                  </a:solidFill>
                </a:rPr>
                <a:t> Precio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Ejemplo: Pelotas de golf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5720" y="1285860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000" dirty="0" smtClean="0">
                <a:solidFill>
                  <a:srgbClr val="1A2D68"/>
                </a:solidFill>
              </a:rPr>
              <a:t>También, se conocen los rangos de alternativas factibles para cada una de ellas: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214414" y="3214686"/>
            <a:ext cx="6929486" cy="2571768"/>
            <a:chOff x="1142976" y="3357562"/>
            <a:chExt cx="6929486" cy="2571768"/>
          </a:xfrm>
        </p:grpSpPr>
        <p:sp>
          <p:nvSpPr>
            <p:cNvPr id="15" name="Rectangle 14"/>
            <p:cNvSpPr/>
            <p:nvPr/>
          </p:nvSpPr>
          <p:spPr>
            <a:xfrm>
              <a:off x="1142976" y="3357562"/>
              <a:ext cx="1857388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 smtClean="0">
                  <a:solidFill>
                    <a:srgbClr val="1A2D68"/>
                  </a:solidFill>
                </a:rPr>
                <a:t>Alcance</a:t>
              </a:r>
              <a:endParaRPr lang="es-CL" sz="2800" b="1" dirty="0">
                <a:solidFill>
                  <a:srgbClr val="1A2D68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00364" y="3357562"/>
              <a:ext cx="321471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 smtClean="0">
                  <a:solidFill>
                    <a:srgbClr val="1A2D68"/>
                  </a:solidFill>
                </a:rPr>
                <a:t>Tiempo de duración</a:t>
              </a:r>
              <a:endParaRPr lang="es-CL" sz="2800" b="1" dirty="0">
                <a:solidFill>
                  <a:srgbClr val="1A2D68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215074" y="3357562"/>
              <a:ext cx="1857388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 smtClean="0">
                  <a:solidFill>
                    <a:srgbClr val="1A2D68"/>
                  </a:solidFill>
                </a:rPr>
                <a:t>Precio</a:t>
              </a:r>
              <a:endParaRPr lang="es-CL" sz="2800" b="1" dirty="0">
                <a:solidFill>
                  <a:srgbClr val="1A2D68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142976" y="4000504"/>
              <a:ext cx="185738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600" dirty="0" smtClean="0">
                  <a:solidFill>
                    <a:srgbClr val="1A2D68"/>
                  </a:solidFill>
                </a:rPr>
                <a:t>275 yardas</a:t>
              </a:r>
              <a:endParaRPr lang="es-CL" sz="2600" dirty="0">
                <a:solidFill>
                  <a:srgbClr val="1A2D68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000364" y="4000504"/>
              <a:ext cx="3214710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600" dirty="0" smtClean="0">
                  <a:solidFill>
                    <a:srgbClr val="1A2D68"/>
                  </a:solidFill>
                </a:rPr>
                <a:t>54 hoyos</a:t>
              </a:r>
              <a:endParaRPr lang="es-CL" sz="2600" dirty="0">
                <a:solidFill>
                  <a:srgbClr val="1A2D68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215074" y="4000504"/>
              <a:ext cx="185738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600" dirty="0" smtClean="0">
                  <a:solidFill>
                    <a:srgbClr val="1A2D68"/>
                  </a:solidFill>
                </a:rPr>
                <a:t>$ 1,25</a:t>
              </a:r>
              <a:endParaRPr lang="es-CL" sz="2600" dirty="0">
                <a:solidFill>
                  <a:srgbClr val="1A2D68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142976" y="4643446"/>
              <a:ext cx="185738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600" dirty="0" smtClean="0">
                  <a:solidFill>
                    <a:srgbClr val="1A2D68"/>
                  </a:solidFill>
                </a:rPr>
                <a:t>250 yardas</a:t>
              </a:r>
              <a:endParaRPr lang="es-CL" sz="2600" dirty="0">
                <a:solidFill>
                  <a:srgbClr val="1A2D68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000364" y="4643446"/>
              <a:ext cx="3214710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600" dirty="0" smtClean="0">
                  <a:solidFill>
                    <a:srgbClr val="1A2D68"/>
                  </a:solidFill>
                </a:rPr>
                <a:t>36 hoyos</a:t>
              </a:r>
              <a:endParaRPr lang="es-CL" sz="2600" dirty="0">
                <a:solidFill>
                  <a:srgbClr val="1A2D68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215074" y="4643446"/>
              <a:ext cx="185738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600" dirty="0" smtClean="0">
                  <a:solidFill>
                    <a:srgbClr val="1A2D68"/>
                  </a:solidFill>
                </a:rPr>
                <a:t>$ 1,50</a:t>
              </a:r>
              <a:endParaRPr lang="es-CL" sz="2600" dirty="0">
                <a:solidFill>
                  <a:srgbClr val="1A2D68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142976" y="5286388"/>
              <a:ext cx="185738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600" dirty="0" smtClean="0">
                  <a:solidFill>
                    <a:srgbClr val="1A2D68"/>
                  </a:solidFill>
                </a:rPr>
                <a:t>225 yardas</a:t>
              </a:r>
              <a:endParaRPr lang="es-CL" sz="2600" dirty="0">
                <a:solidFill>
                  <a:srgbClr val="1A2D68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000364" y="5286388"/>
              <a:ext cx="3214710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600" dirty="0" smtClean="0">
                  <a:solidFill>
                    <a:srgbClr val="1A2D68"/>
                  </a:solidFill>
                </a:rPr>
                <a:t>18 hoyos</a:t>
              </a:r>
              <a:endParaRPr lang="es-CL" sz="2600" dirty="0">
                <a:solidFill>
                  <a:srgbClr val="1A2D68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215074" y="5286388"/>
              <a:ext cx="1857388" cy="64294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600" dirty="0" smtClean="0">
                  <a:solidFill>
                    <a:srgbClr val="1A2D68"/>
                  </a:solidFill>
                </a:rPr>
                <a:t>$ 1,75</a:t>
              </a:r>
              <a:endParaRPr lang="es-CL" sz="2600" dirty="0">
                <a:solidFill>
                  <a:srgbClr val="1A2D68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000232" y="2357430"/>
            <a:ext cx="5430082" cy="857256"/>
            <a:chOff x="2000232" y="2357430"/>
            <a:chExt cx="5430082" cy="857256"/>
          </a:xfrm>
        </p:grpSpPr>
        <p:cxnSp>
          <p:nvCxnSpPr>
            <p:cNvPr id="38" name="Straight Arrow Connector 37"/>
            <p:cNvCxnSpPr/>
            <p:nvPr/>
          </p:nvCxnSpPr>
          <p:spPr>
            <a:xfrm rot="16200000" flipH="1">
              <a:off x="4358084" y="2999975"/>
              <a:ext cx="427833" cy="1"/>
            </a:xfrm>
            <a:prstGeom prst="straightConnector1">
              <a:avLst/>
            </a:prstGeom>
            <a:ln w="19050">
              <a:solidFill>
                <a:srgbClr val="223E9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/>
            <p:cNvSpPr/>
            <p:nvPr/>
          </p:nvSpPr>
          <p:spPr>
            <a:xfrm>
              <a:off x="3714744" y="2357430"/>
              <a:ext cx="1785950" cy="500066"/>
            </a:xfrm>
            <a:prstGeom prst="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700" b="1" dirty="0" smtClean="0"/>
                <a:t>Atributos</a:t>
              </a:r>
              <a:endParaRPr lang="es-CL" sz="2700" b="1" dirty="0"/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2000232" y="3000372"/>
              <a:ext cx="5429288" cy="0"/>
            </a:xfrm>
            <a:prstGeom prst="line">
              <a:avLst/>
            </a:prstGeom>
            <a:ln w="19050">
              <a:solidFill>
                <a:srgbClr val="223E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rot="5400000">
              <a:off x="1893869" y="3107529"/>
              <a:ext cx="213520" cy="794"/>
            </a:xfrm>
            <a:prstGeom prst="straightConnector1">
              <a:avLst/>
            </a:prstGeom>
            <a:ln w="19050">
              <a:solidFill>
                <a:srgbClr val="223E9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rot="5400000">
              <a:off x="7323157" y="3106735"/>
              <a:ext cx="213520" cy="794"/>
            </a:xfrm>
            <a:prstGeom prst="straightConnector1">
              <a:avLst/>
            </a:prstGeom>
            <a:ln w="19050">
              <a:solidFill>
                <a:srgbClr val="223E9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7215206" y="4143380"/>
            <a:ext cx="1785950" cy="2357454"/>
            <a:chOff x="7215206" y="4143380"/>
            <a:chExt cx="1785950" cy="2357454"/>
          </a:xfrm>
        </p:grpSpPr>
        <p:sp>
          <p:nvSpPr>
            <p:cNvPr id="51" name="Rectangle 50"/>
            <p:cNvSpPr/>
            <p:nvPr/>
          </p:nvSpPr>
          <p:spPr>
            <a:xfrm>
              <a:off x="7215206" y="6000768"/>
              <a:ext cx="1785950" cy="500066"/>
            </a:xfrm>
            <a:prstGeom prst="rect">
              <a:avLst/>
            </a:prstGeom>
            <a:noFill/>
            <a:ln>
              <a:solidFill>
                <a:srgbClr val="223E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700" b="1" dirty="0" smtClean="0">
                  <a:solidFill>
                    <a:srgbClr val="1A2D68"/>
                  </a:solidFill>
                </a:rPr>
                <a:t>Niveles</a:t>
              </a:r>
              <a:endParaRPr lang="es-CL" sz="2700" b="1" dirty="0">
                <a:solidFill>
                  <a:srgbClr val="1A2D68"/>
                </a:solidFill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>
            <a:xfrm rot="5400000" flipH="1" flipV="1">
              <a:off x="7715272" y="5072074"/>
              <a:ext cx="1857388" cy="0"/>
            </a:xfrm>
            <a:prstGeom prst="line">
              <a:avLst/>
            </a:prstGeom>
            <a:ln w="28575">
              <a:solidFill>
                <a:srgbClr val="223E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 rot="10800000">
              <a:off x="8143900" y="4143380"/>
              <a:ext cx="500066" cy="1588"/>
            </a:xfrm>
            <a:prstGeom prst="straightConnector1">
              <a:avLst/>
            </a:prstGeom>
            <a:ln w="28575">
              <a:solidFill>
                <a:srgbClr val="223E9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 rot="10800000">
              <a:off x="8143900" y="4856171"/>
              <a:ext cx="500066" cy="1588"/>
            </a:xfrm>
            <a:prstGeom prst="straightConnector1">
              <a:avLst/>
            </a:prstGeom>
            <a:ln w="28575">
              <a:solidFill>
                <a:srgbClr val="223E9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 rot="10800000">
              <a:off x="8143900" y="5500702"/>
              <a:ext cx="500066" cy="1588"/>
            </a:xfrm>
            <a:prstGeom prst="straightConnector1">
              <a:avLst/>
            </a:prstGeom>
            <a:ln w="28575">
              <a:solidFill>
                <a:srgbClr val="223E9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Ejemplo: Pelotas de golf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5720" y="1428736"/>
            <a:ext cx="8643998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100" dirty="0" smtClean="0">
                <a:solidFill>
                  <a:srgbClr val="1A2D68"/>
                </a:solidFill>
              </a:rPr>
              <a:t>¿Cuál sería el producto “ideal” para el </a:t>
            </a:r>
            <a:r>
              <a:rPr lang="es-ES" sz="3100" b="1" dirty="0" smtClean="0">
                <a:solidFill>
                  <a:srgbClr val="1A2D68"/>
                </a:solidFill>
              </a:rPr>
              <a:t>consumidor</a:t>
            </a:r>
            <a:r>
              <a:rPr lang="es-ES" sz="3100" dirty="0" smtClean="0">
                <a:solidFill>
                  <a:srgbClr val="1A2D68"/>
                </a:solidFill>
              </a:rPr>
              <a:t>?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428728" y="2285992"/>
            <a:ext cx="6143668" cy="1000132"/>
            <a:chOff x="1428728" y="2143116"/>
            <a:chExt cx="6143668" cy="1000132"/>
          </a:xfrm>
        </p:grpSpPr>
        <p:sp>
          <p:nvSpPr>
            <p:cNvPr id="15" name="Rectangle 14"/>
            <p:cNvSpPr/>
            <p:nvPr/>
          </p:nvSpPr>
          <p:spPr>
            <a:xfrm>
              <a:off x="1428728" y="2143116"/>
              <a:ext cx="1571636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b="1" dirty="0" smtClean="0">
                  <a:solidFill>
                    <a:srgbClr val="1A2D68"/>
                  </a:solidFill>
                </a:rPr>
                <a:t>Alcance</a:t>
              </a:r>
              <a:endParaRPr lang="es-CL" sz="2500" b="1" dirty="0">
                <a:solidFill>
                  <a:srgbClr val="1A2D68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00364" y="2143116"/>
              <a:ext cx="3143272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b="1" dirty="0" smtClean="0">
                  <a:solidFill>
                    <a:srgbClr val="1A2D68"/>
                  </a:solidFill>
                </a:rPr>
                <a:t>Tiempo de duración</a:t>
              </a:r>
              <a:endParaRPr lang="es-CL" sz="2500" b="1" dirty="0">
                <a:solidFill>
                  <a:srgbClr val="1A2D68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143636" y="2143116"/>
              <a:ext cx="1428760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b="1" dirty="0" smtClean="0">
                  <a:solidFill>
                    <a:srgbClr val="1A2D68"/>
                  </a:solidFill>
                </a:rPr>
                <a:t>Precio</a:t>
              </a:r>
              <a:endParaRPr lang="es-CL" sz="2500" b="1" dirty="0">
                <a:solidFill>
                  <a:srgbClr val="1A2D68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428728" y="2643182"/>
              <a:ext cx="1571636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>
                  <a:solidFill>
                    <a:srgbClr val="1A2D68"/>
                  </a:solidFill>
                </a:rPr>
                <a:t>275 yardas</a:t>
              </a:r>
              <a:endParaRPr lang="es-CL" sz="2300" dirty="0">
                <a:solidFill>
                  <a:srgbClr val="1A2D68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000364" y="2643182"/>
              <a:ext cx="3143272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>
                  <a:solidFill>
                    <a:srgbClr val="1A2D68"/>
                  </a:solidFill>
                </a:rPr>
                <a:t>54 hoyos</a:t>
              </a:r>
              <a:endParaRPr lang="es-CL" sz="2300" dirty="0">
                <a:solidFill>
                  <a:srgbClr val="1A2D68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143636" y="2643182"/>
              <a:ext cx="1428760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>
                  <a:solidFill>
                    <a:srgbClr val="1A2D68"/>
                  </a:solidFill>
                </a:rPr>
                <a:t>$ 1,25</a:t>
              </a:r>
              <a:endParaRPr lang="es-CL" sz="2300" dirty="0">
                <a:solidFill>
                  <a:srgbClr val="1A2D68"/>
                </a:solidFill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285720" y="3793813"/>
            <a:ext cx="8643998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100" dirty="0" smtClean="0">
                <a:solidFill>
                  <a:srgbClr val="1A2D68"/>
                </a:solidFill>
              </a:rPr>
              <a:t>¿Cuál sería el producto “ideal” para el </a:t>
            </a:r>
            <a:r>
              <a:rPr lang="es-ES" sz="3100" b="1" dirty="0" smtClean="0">
                <a:solidFill>
                  <a:srgbClr val="1A2D68"/>
                </a:solidFill>
              </a:rPr>
              <a:t>productor?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57158" y="4293879"/>
            <a:ext cx="864399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600" dirty="0" smtClean="0">
                <a:solidFill>
                  <a:srgbClr val="1A2D68"/>
                </a:solidFill>
              </a:rPr>
              <a:t>(Asumiendo que es menos costoso producir a menor calidad)</a:t>
            </a:r>
            <a:endParaRPr lang="es-ES" sz="2600" b="1" dirty="0" smtClean="0">
              <a:solidFill>
                <a:srgbClr val="1A2D68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28" name="Group 36"/>
          <p:cNvGrpSpPr/>
          <p:nvPr/>
        </p:nvGrpSpPr>
        <p:grpSpPr>
          <a:xfrm>
            <a:off x="1500166" y="4857760"/>
            <a:ext cx="6286544" cy="1357322"/>
            <a:chOff x="1428728" y="2143116"/>
            <a:chExt cx="6143668" cy="1000132"/>
          </a:xfrm>
        </p:grpSpPr>
        <p:sp>
          <p:nvSpPr>
            <p:cNvPr id="29" name="Rectangle 24"/>
            <p:cNvSpPr/>
            <p:nvPr/>
          </p:nvSpPr>
          <p:spPr>
            <a:xfrm>
              <a:off x="1428728" y="2143116"/>
              <a:ext cx="1571636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b="1" dirty="0" smtClean="0">
                  <a:solidFill>
                    <a:srgbClr val="1A2D68"/>
                  </a:solidFill>
                </a:rPr>
                <a:t>Alcance</a:t>
              </a:r>
              <a:endParaRPr lang="es-CL" sz="2500" b="1" dirty="0">
                <a:solidFill>
                  <a:srgbClr val="1A2D68"/>
                </a:solidFill>
              </a:endParaRPr>
            </a:p>
          </p:txBody>
        </p:sp>
        <p:sp>
          <p:nvSpPr>
            <p:cNvPr id="30" name="Rectangle 25"/>
            <p:cNvSpPr/>
            <p:nvPr/>
          </p:nvSpPr>
          <p:spPr>
            <a:xfrm>
              <a:off x="3000364" y="2143116"/>
              <a:ext cx="3143272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b="1" dirty="0" smtClean="0">
                  <a:solidFill>
                    <a:srgbClr val="1A2D68"/>
                  </a:solidFill>
                </a:rPr>
                <a:t>Tiempo</a:t>
              </a:r>
              <a:r>
                <a:rPr lang="es-MX" b="1" dirty="0" smtClean="0">
                  <a:solidFill>
                    <a:srgbClr val="1A2D68"/>
                  </a:solidFill>
                </a:rPr>
                <a:t> </a:t>
              </a:r>
              <a:r>
                <a:rPr lang="es-MX" sz="2500" b="1" dirty="0" smtClean="0">
                  <a:solidFill>
                    <a:srgbClr val="1A2D68"/>
                  </a:solidFill>
                </a:rPr>
                <a:t>de</a:t>
              </a:r>
              <a:r>
                <a:rPr lang="es-MX" b="1" dirty="0" smtClean="0">
                  <a:solidFill>
                    <a:srgbClr val="1A2D68"/>
                  </a:solidFill>
                </a:rPr>
                <a:t> </a:t>
              </a:r>
              <a:r>
                <a:rPr lang="es-MX" sz="2500" b="1" dirty="0" smtClean="0">
                  <a:solidFill>
                    <a:srgbClr val="1A2D68"/>
                  </a:solidFill>
                </a:rPr>
                <a:t>duración</a:t>
              </a:r>
              <a:endParaRPr lang="es-CL" sz="2500" b="1" dirty="0">
                <a:solidFill>
                  <a:srgbClr val="1A2D68"/>
                </a:solidFill>
              </a:endParaRPr>
            </a:p>
          </p:txBody>
        </p:sp>
        <p:sp>
          <p:nvSpPr>
            <p:cNvPr id="31" name="Rectangle 26"/>
            <p:cNvSpPr/>
            <p:nvPr/>
          </p:nvSpPr>
          <p:spPr>
            <a:xfrm>
              <a:off x="6143636" y="2143116"/>
              <a:ext cx="1428760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500" b="1" dirty="0" smtClean="0">
                  <a:solidFill>
                    <a:srgbClr val="1A2D68"/>
                  </a:solidFill>
                </a:rPr>
                <a:t>Precio</a:t>
              </a:r>
              <a:endParaRPr lang="es-CL" sz="2500" b="1" dirty="0">
                <a:solidFill>
                  <a:srgbClr val="1A2D68"/>
                </a:solidFill>
              </a:endParaRPr>
            </a:p>
          </p:txBody>
        </p:sp>
        <p:sp>
          <p:nvSpPr>
            <p:cNvPr id="32" name="Rectangle 27"/>
            <p:cNvSpPr/>
            <p:nvPr/>
          </p:nvSpPr>
          <p:spPr>
            <a:xfrm>
              <a:off x="1428728" y="2643182"/>
              <a:ext cx="1571636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>
                  <a:solidFill>
                    <a:srgbClr val="1A2D68"/>
                  </a:solidFill>
                </a:rPr>
                <a:t>225</a:t>
              </a:r>
              <a:r>
                <a:rPr lang="es-MX" dirty="0" smtClean="0">
                  <a:solidFill>
                    <a:srgbClr val="1A2D68"/>
                  </a:solidFill>
                </a:rPr>
                <a:t> </a:t>
              </a:r>
              <a:r>
                <a:rPr lang="es-MX" sz="2300" dirty="0" err="1" smtClean="0">
                  <a:solidFill>
                    <a:srgbClr val="1A2D68"/>
                  </a:solidFill>
                </a:rPr>
                <a:t>yr</a:t>
              </a:r>
              <a:r>
                <a:rPr lang="es-MX" dirty="0" smtClean="0">
                  <a:solidFill>
                    <a:srgbClr val="1A2D68"/>
                  </a:solidFill>
                </a:rPr>
                <a:t>.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33" name="Rectangle 28"/>
            <p:cNvSpPr/>
            <p:nvPr/>
          </p:nvSpPr>
          <p:spPr>
            <a:xfrm>
              <a:off x="3000364" y="2643182"/>
              <a:ext cx="3143272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>
                  <a:solidFill>
                    <a:srgbClr val="1A2D68"/>
                  </a:solidFill>
                </a:rPr>
                <a:t>18</a:t>
              </a:r>
              <a:r>
                <a:rPr lang="es-MX" dirty="0" smtClean="0">
                  <a:solidFill>
                    <a:srgbClr val="1A2D68"/>
                  </a:solidFill>
                </a:rPr>
                <a:t> </a:t>
              </a:r>
              <a:r>
                <a:rPr lang="es-MX" sz="2300" dirty="0" smtClean="0">
                  <a:solidFill>
                    <a:srgbClr val="1A2D68"/>
                  </a:solidFill>
                </a:rPr>
                <a:t>hoyos</a:t>
              </a:r>
              <a:endParaRPr lang="es-CL" sz="2300" dirty="0">
                <a:solidFill>
                  <a:srgbClr val="1A2D68"/>
                </a:solidFill>
              </a:endParaRPr>
            </a:p>
          </p:txBody>
        </p:sp>
        <p:sp>
          <p:nvSpPr>
            <p:cNvPr id="34" name="Rectangle 29"/>
            <p:cNvSpPr/>
            <p:nvPr/>
          </p:nvSpPr>
          <p:spPr>
            <a:xfrm>
              <a:off x="6143636" y="2643182"/>
              <a:ext cx="1428760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$ </a:t>
              </a:r>
              <a:r>
                <a:rPr lang="es-MX" sz="2300" dirty="0" smtClean="0">
                  <a:solidFill>
                    <a:srgbClr val="1A2D68"/>
                  </a:solidFill>
                </a:rPr>
                <a:t>1,75</a:t>
              </a:r>
              <a:endParaRPr lang="es-CL" sz="2300" dirty="0">
                <a:solidFill>
                  <a:srgbClr val="1A2D68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Ejemplo: Pelotas de golf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00034" y="1428736"/>
            <a:ext cx="392909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100" dirty="0" smtClean="0">
                <a:solidFill>
                  <a:srgbClr val="1A2D68"/>
                </a:solidFill>
              </a:rPr>
              <a:t>La solución parece ser: </a:t>
            </a:r>
          </a:p>
        </p:txBody>
      </p:sp>
      <p:grpSp>
        <p:nvGrpSpPr>
          <p:cNvPr id="2" name="Group 36"/>
          <p:cNvGrpSpPr/>
          <p:nvPr/>
        </p:nvGrpSpPr>
        <p:grpSpPr>
          <a:xfrm>
            <a:off x="285720" y="2714620"/>
            <a:ext cx="4143404" cy="1000132"/>
            <a:chOff x="1428728" y="2143116"/>
            <a:chExt cx="6143668" cy="1000132"/>
          </a:xfrm>
        </p:grpSpPr>
        <p:sp>
          <p:nvSpPr>
            <p:cNvPr id="15" name="Rectangle 14"/>
            <p:cNvSpPr/>
            <p:nvPr/>
          </p:nvSpPr>
          <p:spPr>
            <a:xfrm>
              <a:off x="1428728" y="2143116"/>
              <a:ext cx="1571636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Alcance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000364" y="2143116"/>
              <a:ext cx="3143272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Tiempo de duración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143636" y="2143116"/>
              <a:ext cx="1428760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Precio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428728" y="2643182"/>
              <a:ext cx="1571636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275 </a:t>
              </a:r>
              <a:r>
                <a:rPr lang="es-MX" dirty="0" err="1" smtClean="0">
                  <a:solidFill>
                    <a:srgbClr val="1A2D68"/>
                  </a:solidFill>
                </a:rPr>
                <a:t>yr</a:t>
              </a:r>
              <a:r>
                <a:rPr lang="es-MX" dirty="0" smtClean="0">
                  <a:solidFill>
                    <a:srgbClr val="1A2D68"/>
                  </a:solidFill>
                </a:rPr>
                <a:t>.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000364" y="2643182"/>
              <a:ext cx="3143272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54 hoyos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143636" y="2643182"/>
              <a:ext cx="1428760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$ 1,25</a:t>
              </a:r>
              <a:endParaRPr lang="es-CL" dirty="0">
                <a:solidFill>
                  <a:srgbClr val="1A2D68"/>
                </a:solidFill>
              </a:endParaRPr>
            </a:p>
          </p:txBody>
        </p:sp>
      </p:grpSp>
      <p:grpSp>
        <p:nvGrpSpPr>
          <p:cNvPr id="24" name="Group 36"/>
          <p:cNvGrpSpPr/>
          <p:nvPr/>
        </p:nvGrpSpPr>
        <p:grpSpPr>
          <a:xfrm>
            <a:off x="4714876" y="2714620"/>
            <a:ext cx="4143404" cy="1000132"/>
            <a:chOff x="1428728" y="2143116"/>
            <a:chExt cx="6143668" cy="1000132"/>
          </a:xfrm>
        </p:grpSpPr>
        <p:sp>
          <p:nvSpPr>
            <p:cNvPr id="25" name="Rectangle 24"/>
            <p:cNvSpPr/>
            <p:nvPr/>
          </p:nvSpPr>
          <p:spPr>
            <a:xfrm>
              <a:off x="1428728" y="2143116"/>
              <a:ext cx="1571636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Alcance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000364" y="2143116"/>
              <a:ext cx="3143272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Tiempo de duración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143636" y="2143116"/>
              <a:ext cx="1428760" cy="5000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Precio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428728" y="2643182"/>
              <a:ext cx="1571636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225 </a:t>
              </a:r>
              <a:r>
                <a:rPr lang="es-MX" dirty="0" err="1" smtClean="0">
                  <a:solidFill>
                    <a:srgbClr val="1A2D68"/>
                  </a:solidFill>
                </a:rPr>
                <a:t>yr</a:t>
              </a:r>
              <a:r>
                <a:rPr lang="es-MX" dirty="0" smtClean="0">
                  <a:solidFill>
                    <a:srgbClr val="1A2D68"/>
                  </a:solidFill>
                </a:rPr>
                <a:t>.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000364" y="2643182"/>
              <a:ext cx="3143272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18 hoyos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43636" y="2643182"/>
              <a:ext cx="1428760" cy="50006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$ 1,75</a:t>
              </a:r>
              <a:endParaRPr lang="es-CL" dirty="0">
                <a:solidFill>
                  <a:srgbClr val="1A2D68"/>
                </a:solidFill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500034" y="2222177"/>
            <a:ext cx="392909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600" b="1" dirty="0" smtClean="0">
                <a:solidFill>
                  <a:srgbClr val="1A2D68"/>
                </a:solidFill>
              </a:rPr>
              <a:t>Consumidor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786314" y="2214554"/>
            <a:ext cx="392909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600" b="1" dirty="0" smtClean="0">
                <a:solidFill>
                  <a:srgbClr val="1A2D68"/>
                </a:solidFill>
              </a:rPr>
              <a:t>Productor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857488" y="5857892"/>
            <a:ext cx="3643338" cy="630942"/>
          </a:xfrm>
          <a:prstGeom prst="rect">
            <a:avLst/>
          </a:prstGeom>
          <a:solidFill>
            <a:srgbClr val="1A2D68"/>
          </a:solidFill>
        </p:spPr>
        <p:txBody>
          <a:bodyPr wrap="square">
            <a:spAutoFit/>
          </a:bodyPr>
          <a:lstStyle/>
          <a:p>
            <a:pPr algn="ctr"/>
            <a:r>
              <a:rPr lang="es-ES" sz="3500" b="1" dirty="0" smtClean="0">
                <a:solidFill>
                  <a:schemeClr val="bg1"/>
                </a:solidFill>
              </a:rPr>
              <a:t>Solución Viable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2214546" y="3929066"/>
            <a:ext cx="5214974" cy="1785950"/>
            <a:chOff x="2214546" y="3929066"/>
            <a:chExt cx="5214974" cy="1785950"/>
          </a:xfrm>
        </p:grpSpPr>
        <p:sp>
          <p:nvSpPr>
            <p:cNvPr id="33" name="Down Arrow 32"/>
            <p:cNvSpPr/>
            <p:nvPr/>
          </p:nvSpPr>
          <p:spPr>
            <a:xfrm>
              <a:off x="4286248" y="4857760"/>
              <a:ext cx="785818" cy="857256"/>
            </a:xfrm>
            <a:prstGeom prst="downArrow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285984" y="4572008"/>
              <a:ext cx="5072098" cy="142876"/>
            </a:xfrm>
            <a:prstGeom prst="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50" name="Down Arrow 49"/>
            <p:cNvSpPr/>
            <p:nvPr/>
          </p:nvSpPr>
          <p:spPr>
            <a:xfrm>
              <a:off x="2214546" y="3929066"/>
              <a:ext cx="500066" cy="500066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51" name="Down Arrow 50"/>
            <p:cNvSpPr/>
            <p:nvPr/>
          </p:nvSpPr>
          <p:spPr>
            <a:xfrm>
              <a:off x="6929454" y="3929066"/>
              <a:ext cx="500066" cy="500066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35" name="Rectangle 3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1" grpId="0"/>
      <p:bldP spid="32" grpId="0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urve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88064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428660" y="2143116"/>
            <a:ext cx="10001320" cy="178595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Análisis Conjunto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Análisis Conjunto (AC)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5720" y="1428736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1A2D68"/>
                </a:solidFill>
              </a:rPr>
              <a:t> La </a:t>
            </a:r>
            <a:r>
              <a:rPr lang="es-ES" sz="3000" b="1" dirty="0" smtClean="0">
                <a:solidFill>
                  <a:srgbClr val="1A2D68"/>
                </a:solidFill>
              </a:rPr>
              <a:t>estimación de las funciones de utilidad </a:t>
            </a:r>
            <a:r>
              <a:rPr lang="es-ES" sz="3000" dirty="0" smtClean="0">
                <a:solidFill>
                  <a:srgbClr val="1A2D68"/>
                </a:solidFill>
              </a:rPr>
              <a:t>se realiza</a:t>
            </a:r>
          </a:p>
          <a:p>
            <a:r>
              <a:rPr lang="es-ES" sz="3000" b="1" dirty="0" smtClean="0">
                <a:solidFill>
                  <a:srgbClr val="1A2D68"/>
                </a:solidFill>
              </a:rPr>
              <a:t>   mediante técnicas estadísticas.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85720" y="4000504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1A2D68"/>
                </a:solidFill>
              </a:rPr>
              <a:t> El Análisis Conjunto requiere que el sujeto evalúe</a:t>
            </a:r>
          </a:p>
          <a:p>
            <a:r>
              <a:rPr lang="es-ES" sz="3000" dirty="0" smtClean="0">
                <a:solidFill>
                  <a:srgbClr val="1A2D68"/>
                </a:solidFill>
              </a:rPr>
              <a:t>  objetos de </a:t>
            </a:r>
            <a:r>
              <a:rPr lang="es-ES" sz="3000" b="1" dirty="0" smtClean="0">
                <a:solidFill>
                  <a:srgbClr val="1A2D68"/>
                </a:solidFill>
              </a:rPr>
              <a:t>forma holística</a:t>
            </a:r>
            <a:r>
              <a:rPr lang="es-ES" sz="3000" dirty="0" smtClean="0">
                <a:solidFill>
                  <a:srgbClr val="1A2D68"/>
                </a:solidFill>
              </a:rPr>
              <a:t>: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71472" y="2714620"/>
            <a:ext cx="8072494" cy="114300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dirty="0" smtClean="0">
                <a:solidFill>
                  <a:schemeClr val="bg1"/>
                </a:solidFill>
              </a:rPr>
              <a:t>La </a:t>
            </a:r>
            <a:r>
              <a:rPr lang="es-ES" sz="3000" b="1" dirty="0" smtClean="0">
                <a:solidFill>
                  <a:schemeClr val="bg1"/>
                </a:solidFill>
              </a:rPr>
              <a:t>recolección de datos </a:t>
            </a:r>
            <a:r>
              <a:rPr lang="es-ES" sz="3000" dirty="0" smtClean="0">
                <a:solidFill>
                  <a:schemeClr val="bg1"/>
                </a:solidFill>
              </a:rPr>
              <a:t>se realiza mediante el </a:t>
            </a:r>
            <a:r>
              <a:rPr lang="es-ES" sz="3400" b="1" dirty="0" smtClean="0">
                <a:solidFill>
                  <a:schemeClr val="bg1"/>
                </a:solidFill>
              </a:rPr>
              <a:t>Análisis Conjunto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85786" y="5118099"/>
            <a:ext cx="43576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NO por atributos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El producto total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Análisis Conjunto (AC)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57158" y="2643182"/>
            <a:ext cx="864399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1A2D68"/>
                </a:solidFill>
              </a:rPr>
              <a:t> Técnica de Investigación de Mercados</a:t>
            </a:r>
          </a:p>
          <a:p>
            <a:endParaRPr lang="es-ES" sz="15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1A2D68"/>
                </a:solidFill>
              </a:rPr>
              <a:t> Provee información acerca de:</a:t>
            </a:r>
          </a:p>
          <a:p>
            <a:pPr>
              <a:buFont typeface="Arial" pitchFamily="34" charset="0"/>
              <a:buChar char="•"/>
            </a:pPr>
            <a:endParaRPr lang="es-ES" sz="500" dirty="0" smtClean="0">
              <a:solidFill>
                <a:srgbClr val="1A2D68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Desarrollo de nuevos productos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Decisiones de precio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Segmentación de mercado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Decisiones de publicidad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Existencia o no de mercado para nuevos productos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214414" y="1428736"/>
            <a:ext cx="7072362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dirty="0" smtClean="0">
                <a:solidFill>
                  <a:schemeClr val="bg1"/>
                </a:solidFill>
              </a:rPr>
              <a:t>¿Qué es el Análisis Conjunto?</a:t>
            </a:r>
            <a:endParaRPr lang="es-ES" sz="3200" b="1" dirty="0" smtClean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486" y="-285776"/>
            <a:ext cx="9591708" cy="694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/>
          <p:nvPr/>
        </p:nvGrpSpPr>
        <p:grpSpPr>
          <a:xfrm>
            <a:off x="71406" y="71414"/>
            <a:ext cx="3714776" cy="6429420"/>
            <a:chOff x="2357422" y="71414"/>
            <a:chExt cx="3714776" cy="6429420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500298" y="1571612"/>
              <a:ext cx="500066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57422" y="6143644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/>
            <p:cNvSpPr/>
            <p:nvPr/>
          </p:nvSpPr>
          <p:spPr>
            <a:xfrm>
              <a:off x="2786050" y="71414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Surgimiento de la Necesidad</a:t>
              </a:r>
              <a:endParaRPr lang="es-CL" sz="2300" dirty="0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786050" y="1214422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Búsqueda de información</a:t>
              </a:r>
              <a:endParaRPr lang="es-CL" sz="2300" dirty="0"/>
            </a:p>
          </p:txBody>
        </p:sp>
        <p:sp>
          <p:nvSpPr>
            <p:cNvPr id="46" name="Right Arrow 45"/>
            <p:cNvSpPr/>
            <p:nvPr/>
          </p:nvSpPr>
          <p:spPr>
            <a:xfrm rot="5400000">
              <a:off x="4071934" y="857232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7" name="Right Arrow 46"/>
            <p:cNvSpPr/>
            <p:nvPr/>
          </p:nvSpPr>
          <p:spPr>
            <a:xfrm rot="5400000">
              <a:off x="4071934" y="2000240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8" name="Right Arrow 47"/>
            <p:cNvSpPr/>
            <p:nvPr/>
          </p:nvSpPr>
          <p:spPr>
            <a:xfrm rot="5400000">
              <a:off x="4071934" y="3143248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49" name="Right Arrow 48"/>
            <p:cNvSpPr/>
            <p:nvPr/>
          </p:nvSpPr>
          <p:spPr>
            <a:xfrm rot="5400000">
              <a:off x="4071934" y="4286256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>
              <a:off x="-464379" y="3321844"/>
              <a:ext cx="5643601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357422" y="500063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ounded Rectangle 56"/>
            <p:cNvSpPr/>
            <p:nvPr/>
          </p:nvSpPr>
          <p:spPr>
            <a:xfrm>
              <a:off x="2786050" y="2357430"/>
              <a:ext cx="3286148" cy="7143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percepciones</a:t>
              </a:r>
              <a:endParaRPr lang="es-CL" sz="2300" dirty="0"/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2786050" y="3500438"/>
              <a:ext cx="3286148" cy="714380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Formación de </a:t>
              </a:r>
              <a:r>
                <a:rPr lang="es-CL" sz="2300" dirty="0" smtClean="0"/>
                <a:t>preferencias</a:t>
              </a:r>
              <a:endParaRPr lang="es-MX" sz="2300" dirty="0" smtClean="0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2786050" y="4643446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Decisión de Compra</a:t>
              </a:r>
            </a:p>
          </p:txBody>
        </p:sp>
        <p:sp>
          <p:nvSpPr>
            <p:cNvPr id="60" name="Right Arrow 59"/>
            <p:cNvSpPr/>
            <p:nvPr/>
          </p:nvSpPr>
          <p:spPr>
            <a:xfrm rot="5400000">
              <a:off x="4071934" y="5429264"/>
              <a:ext cx="285752" cy="285752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2786050" y="5786454"/>
              <a:ext cx="3286148" cy="71438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300" dirty="0" smtClean="0"/>
                <a:t>Sentimientos posteriores a la compra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2357422" y="3929066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357422" y="2714620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2357422" y="500042"/>
              <a:ext cx="428628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16200000" flipH="1">
              <a:off x="1959749" y="1031065"/>
              <a:ext cx="1071572" cy="9526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4357686" y="1471656"/>
            <a:ext cx="457203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500" dirty="0" smtClean="0">
                <a:solidFill>
                  <a:srgbClr val="1A2D68"/>
                </a:solidFill>
              </a:rPr>
              <a:t>El individuo estructura las percepciones y preferencias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43372" y="-24"/>
            <a:ext cx="478634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800" dirty="0" smtClean="0">
                <a:solidFill>
                  <a:srgbClr val="002060"/>
                </a:solidFill>
              </a:rPr>
              <a:t>Formación de preferencias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643438" y="1333298"/>
            <a:ext cx="400052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429124" y="2627510"/>
            <a:ext cx="457203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500" dirty="0" smtClean="0">
                <a:solidFill>
                  <a:srgbClr val="1A2D68"/>
                </a:solidFill>
              </a:rPr>
              <a:t>El consumidor tiene una función de utilidad para los atributos (la satisfacción varía con niveles alternativos y combinaciones de atributos)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357686" y="4968587"/>
            <a:ext cx="457203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500" b="1" dirty="0" smtClean="0">
                <a:solidFill>
                  <a:srgbClr val="1A2D68"/>
                </a:solidFill>
              </a:rPr>
              <a:t>A través de algún proceso de evaluación se forma la actitud hacia la marca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Métodos del Análisis Conjunto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285720" y="1494526"/>
            <a:ext cx="8358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b="1" dirty="0" smtClean="0">
                <a:solidFill>
                  <a:srgbClr val="1A2D68"/>
                </a:solidFill>
              </a:rPr>
              <a:t> </a:t>
            </a:r>
            <a:r>
              <a:rPr lang="es-ES" sz="3200" dirty="0" smtClean="0">
                <a:solidFill>
                  <a:srgbClr val="1A2D68"/>
                </a:solidFill>
              </a:rPr>
              <a:t>La herramienta provee </a:t>
            </a:r>
            <a:r>
              <a:rPr lang="es-ES" sz="3400" b="1" dirty="0" smtClean="0">
                <a:solidFill>
                  <a:srgbClr val="FF0000"/>
                </a:solidFill>
              </a:rPr>
              <a:t>3 </a:t>
            </a:r>
            <a:r>
              <a:rPr lang="es-ES" sz="3200" b="1" dirty="0" smtClean="0">
                <a:solidFill>
                  <a:srgbClr val="1A2D68"/>
                </a:solidFill>
              </a:rPr>
              <a:t>métodos</a:t>
            </a:r>
            <a:r>
              <a:rPr lang="es-ES" sz="3200" dirty="0" smtClean="0">
                <a:solidFill>
                  <a:srgbClr val="1A2D68"/>
                </a:solidFill>
              </a:rPr>
              <a:t> para la realización de Análisis Conjunto: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357290" y="3000372"/>
            <a:ext cx="6429420" cy="785818"/>
            <a:chOff x="1357290" y="3000372"/>
            <a:chExt cx="6429420" cy="785818"/>
          </a:xfrm>
        </p:grpSpPr>
        <p:sp>
          <p:nvSpPr>
            <p:cNvPr id="15" name="Rounded Rectangle 14"/>
            <p:cNvSpPr/>
            <p:nvPr/>
          </p:nvSpPr>
          <p:spPr>
            <a:xfrm>
              <a:off x="2000232" y="3000372"/>
              <a:ext cx="5786478" cy="785818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3000" i="1" dirty="0" err="1" smtClean="0"/>
                <a:t>Conjoint</a:t>
              </a:r>
              <a:r>
                <a:rPr lang="es-MX" sz="3000" i="1" dirty="0" smtClean="0"/>
                <a:t> </a:t>
              </a:r>
              <a:r>
                <a:rPr lang="es-MX" sz="3000" i="1" dirty="0" err="1" smtClean="0"/>
                <a:t>Value</a:t>
              </a:r>
              <a:r>
                <a:rPr lang="es-MX" sz="3000" i="1" dirty="0" smtClean="0"/>
                <a:t> </a:t>
              </a:r>
              <a:r>
                <a:rPr lang="es-MX" sz="3000" i="1" dirty="0" err="1" smtClean="0"/>
                <a:t>Analysis</a:t>
              </a:r>
              <a:r>
                <a:rPr lang="es-MX" sz="3000" i="1" dirty="0" smtClean="0"/>
                <a:t> </a:t>
              </a:r>
              <a:r>
                <a:rPr lang="es-MX" sz="3000" dirty="0" smtClean="0"/>
                <a:t>(CVA)</a:t>
              </a:r>
              <a:endParaRPr lang="es-CL" sz="30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57290" y="3078304"/>
              <a:ext cx="8572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4000" b="1" dirty="0" smtClean="0">
                  <a:solidFill>
                    <a:srgbClr val="1A2D68"/>
                  </a:solidFill>
                </a:rPr>
                <a:t>1.</a:t>
              </a:r>
              <a:endParaRPr lang="es-CL" sz="4000" b="1" dirty="0">
                <a:solidFill>
                  <a:srgbClr val="1A2D68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357290" y="4071942"/>
            <a:ext cx="6429420" cy="785818"/>
            <a:chOff x="1357290" y="3000372"/>
            <a:chExt cx="6429420" cy="785818"/>
          </a:xfrm>
        </p:grpSpPr>
        <p:sp>
          <p:nvSpPr>
            <p:cNvPr id="22" name="Rounded Rectangle 21"/>
            <p:cNvSpPr/>
            <p:nvPr/>
          </p:nvSpPr>
          <p:spPr>
            <a:xfrm>
              <a:off x="2000232" y="3000372"/>
              <a:ext cx="5786478" cy="785818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3000" i="1" dirty="0" err="1" smtClean="0"/>
                <a:t>Choice</a:t>
              </a:r>
              <a:r>
                <a:rPr lang="es-MX" sz="3000" i="1" dirty="0" smtClean="0"/>
                <a:t> Base </a:t>
              </a:r>
              <a:r>
                <a:rPr lang="es-MX" sz="3000" i="1" dirty="0" err="1" smtClean="0"/>
                <a:t>Conjoint</a:t>
              </a:r>
              <a:r>
                <a:rPr lang="es-MX" sz="3000" i="1" dirty="0" smtClean="0"/>
                <a:t> </a:t>
              </a:r>
              <a:r>
                <a:rPr lang="es-MX" sz="3000" dirty="0" smtClean="0"/>
                <a:t>(CBC)</a:t>
              </a:r>
              <a:endParaRPr lang="es-CL" sz="30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57290" y="3078304"/>
              <a:ext cx="8572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4000" b="1" dirty="0" smtClean="0">
                  <a:solidFill>
                    <a:srgbClr val="1A2D68"/>
                  </a:solidFill>
                </a:rPr>
                <a:t>2.</a:t>
              </a:r>
              <a:endParaRPr lang="es-CL" sz="4000" b="1" dirty="0">
                <a:solidFill>
                  <a:srgbClr val="1A2D68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57290" y="5214950"/>
            <a:ext cx="6429420" cy="785818"/>
            <a:chOff x="1357290" y="3000372"/>
            <a:chExt cx="6429420" cy="785818"/>
          </a:xfrm>
        </p:grpSpPr>
        <p:sp>
          <p:nvSpPr>
            <p:cNvPr id="25" name="Rounded Rectangle 24"/>
            <p:cNvSpPr/>
            <p:nvPr/>
          </p:nvSpPr>
          <p:spPr>
            <a:xfrm>
              <a:off x="2000232" y="3000372"/>
              <a:ext cx="5786478" cy="785818"/>
            </a:xfrm>
            <a:prstGeom prst="round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3000" i="1" dirty="0" err="1" smtClean="0"/>
                <a:t>Adaptative</a:t>
              </a:r>
              <a:r>
                <a:rPr lang="es-MX" sz="3000" i="1" dirty="0" smtClean="0"/>
                <a:t> </a:t>
              </a:r>
              <a:r>
                <a:rPr lang="es-MX" sz="3000" i="1" dirty="0" err="1" smtClean="0"/>
                <a:t>Conjoint</a:t>
              </a:r>
              <a:r>
                <a:rPr lang="es-MX" sz="3000" i="1" dirty="0" smtClean="0"/>
                <a:t> </a:t>
              </a:r>
              <a:r>
                <a:rPr lang="es-MX" sz="3000" i="1" dirty="0" err="1" smtClean="0"/>
                <a:t>Analysis</a:t>
              </a:r>
              <a:r>
                <a:rPr lang="es-MX" sz="3000" i="1" dirty="0" smtClean="0"/>
                <a:t> </a:t>
              </a:r>
              <a:r>
                <a:rPr lang="es-MX" sz="3000" dirty="0" smtClean="0"/>
                <a:t>(ACA)</a:t>
              </a:r>
              <a:endParaRPr lang="es-CL" sz="30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57290" y="3078304"/>
              <a:ext cx="8572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4000" b="1" dirty="0" smtClean="0">
                  <a:solidFill>
                    <a:srgbClr val="1A2D68"/>
                  </a:solidFill>
                </a:rPr>
                <a:t>3.</a:t>
              </a:r>
              <a:endParaRPr lang="es-CL" sz="4000" b="1" dirty="0">
                <a:solidFill>
                  <a:srgbClr val="1A2D68"/>
                </a:solidFill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Value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Analysis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dirty="0" smtClean="0">
                <a:solidFill>
                  <a:srgbClr val="1A2D68"/>
                </a:solidFill>
              </a:rPr>
              <a:t>(CVA)</a:t>
            </a:r>
            <a:endParaRPr lang="es-CL" sz="44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285720" y="1494526"/>
            <a:ext cx="83582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400" b="1" dirty="0" smtClean="0">
                <a:solidFill>
                  <a:srgbClr val="1A2D68"/>
                </a:solidFill>
              </a:rPr>
              <a:t> Método tradicional </a:t>
            </a:r>
          </a:p>
          <a:p>
            <a:pPr>
              <a:buFont typeface="Arial" pitchFamily="34" charset="0"/>
              <a:buChar char="•"/>
            </a:pPr>
            <a:endParaRPr lang="es-ES" sz="1000" b="1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Las comparaciones se hacen en una escala de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 intervalo.</a:t>
            </a:r>
          </a:p>
          <a:p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Al entrevistado se le pide que diga el grado de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preferencia entre dos perfiles o por un producto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completo.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Las calibraciones de las preferencias se hacen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en base a regresiones.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000" b="1" i="1" dirty="0" smtClean="0">
                <a:solidFill>
                  <a:srgbClr val="1A2D68"/>
                </a:solidFill>
              </a:rPr>
              <a:t> </a:t>
            </a:r>
            <a:r>
              <a:rPr lang="es-MX" sz="4000" b="1" i="1" dirty="0" err="1" smtClean="0">
                <a:solidFill>
                  <a:srgbClr val="1A2D68"/>
                </a:solidFill>
              </a:rPr>
              <a:t>Value</a:t>
            </a:r>
            <a:r>
              <a:rPr lang="es-MX" sz="4000" b="1" i="1" dirty="0" smtClean="0">
                <a:solidFill>
                  <a:srgbClr val="1A2D68"/>
                </a:solidFill>
              </a:rPr>
              <a:t> </a:t>
            </a:r>
            <a:r>
              <a:rPr lang="es-MX" sz="4000" b="1" i="1" dirty="0" err="1" smtClean="0">
                <a:solidFill>
                  <a:srgbClr val="1A2D68"/>
                </a:solidFill>
              </a:rPr>
              <a:t>Analysis</a:t>
            </a:r>
            <a:r>
              <a:rPr lang="es-MX" sz="4000" b="1" i="1" dirty="0" smtClean="0">
                <a:solidFill>
                  <a:srgbClr val="1A2D68"/>
                </a:solidFill>
              </a:rPr>
              <a:t> </a:t>
            </a:r>
            <a:r>
              <a:rPr lang="es-MX" sz="4000" b="1" dirty="0" smtClean="0">
                <a:solidFill>
                  <a:srgbClr val="1A2D68"/>
                </a:solidFill>
              </a:rPr>
              <a:t>(CVA)</a:t>
            </a:r>
            <a:endParaRPr lang="es-CL" sz="40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954" y="1190647"/>
            <a:ext cx="8370888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000" b="1" i="1" dirty="0" smtClean="0">
                <a:solidFill>
                  <a:srgbClr val="1A2D68"/>
                </a:solidFill>
              </a:rPr>
              <a:t> </a:t>
            </a:r>
            <a:r>
              <a:rPr lang="es-MX" sz="4000" b="1" i="1" dirty="0" err="1" smtClean="0">
                <a:solidFill>
                  <a:srgbClr val="1A2D68"/>
                </a:solidFill>
              </a:rPr>
              <a:t>Value</a:t>
            </a:r>
            <a:r>
              <a:rPr lang="es-MX" sz="4000" b="1" i="1" dirty="0" smtClean="0">
                <a:solidFill>
                  <a:srgbClr val="1A2D68"/>
                </a:solidFill>
              </a:rPr>
              <a:t> </a:t>
            </a:r>
            <a:r>
              <a:rPr lang="es-MX" sz="4000" b="1" i="1" dirty="0" err="1" smtClean="0">
                <a:solidFill>
                  <a:srgbClr val="1A2D68"/>
                </a:solidFill>
              </a:rPr>
              <a:t>Analysis</a:t>
            </a:r>
            <a:r>
              <a:rPr lang="es-MX" sz="4000" b="1" i="1" dirty="0" smtClean="0">
                <a:solidFill>
                  <a:srgbClr val="1A2D68"/>
                </a:solidFill>
              </a:rPr>
              <a:t> </a:t>
            </a:r>
            <a:r>
              <a:rPr lang="es-MX" sz="4000" b="1" dirty="0" smtClean="0">
                <a:solidFill>
                  <a:srgbClr val="1A2D68"/>
                </a:solidFill>
              </a:rPr>
              <a:t>(CVA)</a:t>
            </a:r>
            <a:endParaRPr lang="es-CL" sz="40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954" y="1142984"/>
            <a:ext cx="8370888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dirty="0" err="1" smtClean="0">
                <a:solidFill>
                  <a:srgbClr val="1A2D68"/>
                </a:solidFill>
              </a:rPr>
              <a:t>Choice</a:t>
            </a:r>
            <a:r>
              <a:rPr lang="es-MX" sz="4400" b="1" i="1" dirty="0" smtClean="0">
                <a:solidFill>
                  <a:srgbClr val="1A2D68"/>
                </a:solidFill>
              </a:rPr>
              <a:t> Base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dirty="0" smtClean="0">
                <a:solidFill>
                  <a:srgbClr val="1A2D68"/>
                </a:solidFill>
              </a:rPr>
              <a:t>(CBC)</a:t>
            </a:r>
            <a:endParaRPr lang="es-CL" sz="44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28596" y="1931623"/>
            <a:ext cx="8358246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Se trabaja con escalas ordinales.</a:t>
            </a:r>
          </a:p>
          <a:p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Al entrevistado se le pide que elija cual es el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perfil que prefiere forzando que se quede sólo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con un perfil por comparación.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Las calibraciones de las preferencias se hacen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usando LINMAP.</a:t>
            </a:r>
          </a:p>
        </p:txBody>
      </p: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i="1" dirty="0" err="1" smtClean="0">
                <a:solidFill>
                  <a:srgbClr val="1A2D68"/>
                </a:solidFill>
              </a:rPr>
              <a:t>Choice</a:t>
            </a:r>
            <a:r>
              <a:rPr lang="es-MX" sz="4000" b="1" i="1" dirty="0" smtClean="0">
                <a:solidFill>
                  <a:srgbClr val="1A2D68"/>
                </a:solidFill>
              </a:rPr>
              <a:t> Base </a:t>
            </a:r>
            <a:r>
              <a:rPr lang="es-MX" sz="40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000" b="1" i="1" dirty="0" smtClean="0">
                <a:solidFill>
                  <a:srgbClr val="1A2D68"/>
                </a:solidFill>
              </a:rPr>
              <a:t> </a:t>
            </a:r>
            <a:r>
              <a:rPr lang="es-MX" sz="4000" b="1" dirty="0" smtClean="0">
                <a:solidFill>
                  <a:srgbClr val="1A2D68"/>
                </a:solidFill>
              </a:rPr>
              <a:t>(CBC)</a:t>
            </a:r>
            <a:endParaRPr lang="es-CL" sz="40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005" y="1142984"/>
            <a:ext cx="8351837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dirty="0" err="1" smtClean="0">
                <a:solidFill>
                  <a:srgbClr val="1A2D68"/>
                </a:solidFill>
              </a:rPr>
              <a:t>Adaptative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Analysis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dirty="0" smtClean="0">
                <a:solidFill>
                  <a:srgbClr val="1A2D68"/>
                </a:solidFill>
              </a:rPr>
              <a:t>(ACA)</a:t>
            </a:r>
            <a:endParaRPr lang="es-CL" sz="44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28596" y="1071546"/>
            <a:ext cx="81439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28596" y="1428736"/>
            <a:ext cx="835824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Cada concepto </a:t>
            </a:r>
            <a:r>
              <a:rPr lang="es-ES" sz="3200" b="1" dirty="0" smtClean="0">
                <a:solidFill>
                  <a:srgbClr val="1A2D68"/>
                </a:solidFill>
              </a:rPr>
              <a:t>muestra perfiles </a:t>
            </a:r>
            <a:r>
              <a:rPr lang="es-ES" sz="3200" dirty="0" smtClean="0">
                <a:solidFill>
                  <a:srgbClr val="1A2D68"/>
                </a:solidFill>
              </a:rPr>
              <a:t>de no más de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de 5 atributos (casi siempre 2 o 3).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Estos perfiles son </a:t>
            </a:r>
            <a:r>
              <a:rPr lang="es-ES" sz="3200" b="1" dirty="0" smtClean="0">
                <a:solidFill>
                  <a:srgbClr val="1A2D68"/>
                </a:solidFill>
              </a:rPr>
              <a:t>parciales</a:t>
            </a:r>
            <a:r>
              <a:rPr lang="es-ES" sz="3200" dirty="0" smtClean="0">
                <a:solidFill>
                  <a:srgbClr val="1A2D68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Se pueden incluir hasta 30 atributos.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Es fácilmente realizable en un software, aunque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no hay muchos.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71472" y="5214950"/>
            <a:ext cx="8072494" cy="114300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b="1" dirty="0" smtClean="0">
                <a:solidFill>
                  <a:srgbClr val="1A2D68"/>
                </a:solidFill>
              </a:rPr>
              <a:t>Ejemplo: </a:t>
            </a:r>
            <a:r>
              <a:rPr lang="es-ES" sz="3000" dirty="0" smtClean="0">
                <a:hlinkClick r:id="rId2"/>
              </a:rPr>
              <a:t>http://www.sawsft.net/~demo/aca/acalogn.htm</a:t>
            </a:r>
            <a:endParaRPr lang="es-ES" sz="3000" b="1" dirty="0" smtClean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dirty="0" err="1" smtClean="0">
                <a:solidFill>
                  <a:srgbClr val="1A2D68"/>
                </a:solidFill>
              </a:rPr>
              <a:t>Adaptative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Analysis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dirty="0" smtClean="0">
                <a:solidFill>
                  <a:srgbClr val="1A2D68"/>
                </a:solidFill>
              </a:rPr>
              <a:t>(ACA)</a:t>
            </a:r>
            <a:endParaRPr lang="es-CL" sz="44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28596" y="1071546"/>
            <a:ext cx="81439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85720" y="1142984"/>
            <a:ext cx="8571512" cy="535785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109526"/>
            <a:ext cx="8725437" cy="552242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7158" y="28572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dirty="0" err="1" smtClean="0">
                <a:solidFill>
                  <a:srgbClr val="1A2D68"/>
                </a:solidFill>
              </a:rPr>
              <a:t>Adaptative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Analysis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dirty="0" smtClean="0">
                <a:solidFill>
                  <a:srgbClr val="1A2D68"/>
                </a:solidFill>
              </a:rPr>
              <a:t>(ACA)</a:t>
            </a:r>
            <a:endParaRPr lang="es-CL" sz="44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28596" y="1071546"/>
            <a:ext cx="81439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dirty="0" err="1" smtClean="0">
                <a:solidFill>
                  <a:srgbClr val="1A2D68"/>
                </a:solidFill>
              </a:rPr>
              <a:t>Adaptative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Analysis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dirty="0" smtClean="0">
                <a:solidFill>
                  <a:srgbClr val="1A2D68"/>
                </a:solidFill>
              </a:rPr>
              <a:t>(ACA)</a:t>
            </a:r>
            <a:endParaRPr lang="es-CL" sz="44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28596" y="1071546"/>
            <a:ext cx="81439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142984"/>
            <a:ext cx="8715435" cy="5447147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hinking%20M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64" y="0"/>
            <a:ext cx="68580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428660" y="2214554"/>
            <a:ext cx="10001320" cy="1857388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Modelos de Actitud y Formación de Preferencias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dirty="0" err="1" smtClean="0">
                <a:solidFill>
                  <a:srgbClr val="1A2D68"/>
                </a:solidFill>
              </a:rPr>
              <a:t>Adaptative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Analysis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dirty="0" smtClean="0">
                <a:solidFill>
                  <a:srgbClr val="1A2D68"/>
                </a:solidFill>
              </a:rPr>
              <a:t>(ACA)</a:t>
            </a:r>
            <a:endParaRPr lang="es-CL" sz="44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28596" y="1071546"/>
            <a:ext cx="81439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8286808" cy="5374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dirty="0" err="1" smtClean="0">
                <a:solidFill>
                  <a:srgbClr val="1A2D68"/>
                </a:solidFill>
              </a:rPr>
              <a:t>Adaptative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Analysis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dirty="0" smtClean="0">
                <a:solidFill>
                  <a:srgbClr val="1A2D68"/>
                </a:solidFill>
              </a:rPr>
              <a:t>(ACA)</a:t>
            </a:r>
            <a:endParaRPr lang="es-CL" sz="44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28596" y="1071546"/>
            <a:ext cx="81439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85720" y="1142984"/>
            <a:ext cx="8572560" cy="5357849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357189" y="857250"/>
          <a:ext cx="4357687" cy="5645150"/>
        </p:xfrm>
        <a:graphic>
          <a:graphicData uri="http://schemas.openxmlformats.org/presentationml/2006/ole">
            <p:oleObj spid="_x0000_s209922" name="Acrobat Document" r:id="rId3" imgW="7779960" imgH="10050480" progId="AcroExch.Document.7">
              <p:embed/>
            </p:oleObj>
          </a:graphicData>
        </a:graphic>
      </p:graphicFrame>
      <p:graphicFrame>
        <p:nvGraphicFramePr>
          <p:cNvPr id="209923" name="Object 3"/>
          <p:cNvGraphicFramePr>
            <a:graphicFrameLocks noChangeAspect="1"/>
          </p:cNvGraphicFramePr>
          <p:nvPr/>
        </p:nvGraphicFramePr>
        <p:xfrm>
          <a:off x="4786314" y="1142984"/>
          <a:ext cx="4140200" cy="5364162"/>
        </p:xfrm>
        <a:graphic>
          <a:graphicData uri="http://schemas.openxmlformats.org/presentationml/2006/ole">
            <p:oleObj spid="_x0000_s209923" name="Acrobat Document" r:id="rId4" imgW="7779960" imgH="10050480" progId="AcroExch.Document.7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7158" y="28572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i="1" dirty="0" err="1" smtClean="0">
                <a:solidFill>
                  <a:srgbClr val="1A2D68"/>
                </a:solidFill>
              </a:rPr>
              <a:t>Adaptative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Conjoint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i="1" dirty="0" err="1" smtClean="0">
                <a:solidFill>
                  <a:srgbClr val="1A2D68"/>
                </a:solidFill>
              </a:rPr>
              <a:t>Analysis</a:t>
            </a:r>
            <a:r>
              <a:rPr lang="es-MX" sz="4400" b="1" i="1" dirty="0" smtClean="0">
                <a:solidFill>
                  <a:srgbClr val="1A2D68"/>
                </a:solidFill>
              </a:rPr>
              <a:t> </a:t>
            </a:r>
            <a:r>
              <a:rPr lang="es-MX" sz="4400" b="1" dirty="0" smtClean="0">
                <a:solidFill>
                  <a:srgbClr val="1A2D68"/>
                </a:solidFill>
              </a:rPr>
              <a:t>(ACA)</a:t>
            </a:r>
            <a:endParaRPr lang="es-CL" sz="4400" b="1" dirty="0">
              <a:solidFill>
                <a:srgbClr val="1A2D68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28596" y="1071546"/>
            <a:ext cx="81439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714348" y="1214422"/>
            <a:ext cx="3786214" cy="5143536"/>
          </a:xfrm>
          <a:prstGeom prst="rect">
            <a:avLst/>
          </a:prstGeom>
          <a:noFill/>
          <a:ln>
            <a:solidFill>
              <a:srgbClr val="1A2D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angle 13"/>
          <p:cNvSpPr/>
          <p:nvPr/>
        </p:nvSpPr>
        <p:spPr>
          <a:xfrm>
            <a:off x="5000628" y="1214422"/>
            <a:ext cx="3786214" cy="5143536"/>
          </a:xfrm>
          <a:prstGeom prst="rect">
            <a:avLst/>
          </a:prstGeom>
          <a:noFill/>
          <a:ln>
            <a:solidFill>
              <a:srgbClr val="1A2D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Rectangle 1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arketing_resear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89319" y="0"/>
            <a:ext cx="9990541" cy="664371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428660" y="2285992"/>
            <a:ext cx="10001320" cy="1928826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Diseño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¿Qué atributos seleccionar?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5720" y="1428736"/>
            <a:ext cx="864399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1A2D68"/>
                </a:solidFill>
              </a:rPr>
              <a:t> Es lo más importante para realizar un buen análisis </a:t>
            </a:r>
          </a:p>
          <a:p>
            <a:r>
              <a:rPr lang="es-ES" sz="3000" dirty="0" smtClean="0">
                <a:solidFill>
                  <a:srgbClr val="1A2D68"/>
                </a:solidFill>
              </a:rPr>
              <a:t>   posterior.</a:t>
            </a:r>
          </a:p>
          <a:p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1A2D68"/>
                </a:solidFill>
              </a:rPr>
              <a:t> Dependen del objetivo del estudio.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1A2D68"/>
                </a:solidFill>
              </a:rPr>
              <a:t> Ejemplo: Si el objetivo es intentar determinar qué </a:t>
            </a:r>
          </a:p>
          <a:p>
            <a:r>
              <a:rPr lang="es-ES" sz="3000" dirty="0" smtClean="0">
                <a:solidFill>
                  <a:srgbClr val="1A2D68"/>
                </a:solidFill>
              </a:rPr>
              <a:t>  atributos debería tener un producto.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28596" y="4929198"/>
            <a:ext cx="8643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1A2D68"/>
                </a:solidFill>
              </a:rPr>
              <a:t> </a:t>
            </a:r>
            <a:r>
              <a:rPr lang="es-ES" sz="3200" b="1" dirty="0" smtClean="0">
                <a:solidFill>
                  <a:srgbClr val="FF0000"/>
                </a:solidFill>
              </a:rPr>
              <a:t>2 </a:t>
            </a:r>
            <a:r>
              <a:rPr lang="es-ES" sz="3000" b="1" dirty="0" smtClean="0">
                <a:solidFill>
                  <a:srgbClr val="1A2D68"/>
                </a:solidFill>
              </a:rPr>
              <a:t>atributos independientes </a:t>
            </a:r>
            <a:r>
              <a:rPr lang="es-ES" sz="3000" dirty="0" smtClean="0">
                <a:solidFill>
                  <a:srgbClr val="1A2D68"/>
                </a:solidFill>
              </a:rPr>
              <a:t>a incluir: 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42910" y="4143380"/>
            <a:ext cx="8072494" cy="71438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dirty="0" smtClean="0">
                <a:solidFill>
                  <a:srgbClr val="1A2D68"/>
                </a:solidFill>
              </a:rPr>
              <a:t>Incluyo sólo atributos sobre los cuales voy a actuar </a:t>
            </a:r>
            <a:endParaRPr lang="es-ES" sz="2800" b="1" dirty="0" smtClean="0">
              <a:solidFill>
                <a:srgbClr val="1A2D68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714480" y="5643578"/>
            <a:ext cx="6000792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</a:rPr>
              <a:t>Precio y Valor de Marca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642910" y="3857628"/>
            <a:ext cx="8286808" cy="107157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s-ES" sz="2500" dirty="0" smtClean="0">
                <a:solidFill>
                  <a:srgbClr val="1A2D68"/>
                </a:solidFill>
              </a:rPr>
              <a:t> Muchos atributos proveen de exceso de información a</a:t>
            </a:r>
          </a:p>
          <a:p>
            <a:r>
              <a:rPr lang="es-ES" sz="2500" dirty="0" smtClean="0">
                <a:solidFill>
                  <a:srgbClr val="1A2D68"/>
                </a:solidFill>
              </a:rPr>
              <a:t>   los entrevistados. (6 a 8 es ideal en el caso de las “Tarjetas”)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¿Cuántos atributos seleccionar?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42844" y="1285860"/>
            <a:ext cx="8643998" cy="250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Depende de ciertos factores: </a:t>
            </a:r>
          </a:p>
          <a:p>
            <a:endParaRPr lang="es-ES" sz="500" dirty="0" smtClean="0">
              <a:solidFill>
                <a:srgbClr val="1A2D68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1A2D68"/>
                </a:solidFill>
              </a:rPr>
              <a:t> </a:t>
            </a:r>
            <a:r>
              <a:rPr lang="es-ES" sz="3000" b="1" dirty="0" smtClean="0">
                <a:solidFill>
                  <a:srgbClr val="1A2D68"/>
                </a:solidFill>
              </a:rPr>
              <a:t>Objetivo</a:t>
            </a:r>
            <a:r>
              <a:rPr lang="es-ES" sz="3000" dirty="0" smtClean="0">
                <a:solidFill>
                  <a:srgbClr val="1A2D68"/>
                </a:solidFill>
              </a:rPr>
              <a:t> del estudio</a:t>
            </a:r>
          </a:p>
          <a:p>
            <a:pPr lvl="1"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1A2D68"/>
                </a:solidFill>
              </a:rPr>
              <a:t> Tiempo disponible para entrevistar</a:t>
            </a:r>
          </a:p>
          <a:p>
            <a:pPr lvl="1"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1A2D68"/>
                </a:solidFill>
              </a:rPr>
              <a:t> Forma de AC que se utiliza para recolectar la </a:t>
            </a:r>
          </a:p>
          <a:p>
            <a:pPr lvl="1"/>
            <a:r>
              <a:rPr lang="es-ES" sz="3000" dirty="0" smtClean="0">
                <a:solidFill>
                  <a:srgbClr val="1A2D68"/>
                </a:solidFill>
              </a:rPr>
              <a:t>   información: 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42910" y="5072074"/>
            <a:ext cx="8286808" cy="107157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es-ES" sz="2500" dirty="0" smtClean="0">
                <a:solidFill>
                  <a:srgbClr val="1A2D68"/>
                </a:solidFill>
              </a:rPr>
              <a:t> ACA acepta 30 atributos, pues como es guiado, sólo hace </a:t>
            </a:r>
          </a:p>
          <a:p>
            <a:r>
              <a:rPr lang="es-ES" sz="2500" dirty="0" smtClean="0">
                <a:solidFill>
                  <a:srgbClr val="1A2D68"/>
                </a:solidFill>
              </a:rPr>
              <a:t>  preguntas parciales, usando entre 6 y 8 atributos totales.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357422" y="4214818"/>
            <a:ext cx="4357718" cy="107157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dirty="0" smtClean="0">
                <a:solidFill>
                  <a:schemeClr val="bg1"/>
                </a:solidFill>
              </a:rPr>
              <a:t>Precio y Marca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Interacción entre atributos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28596" y="1285860"/>
            <a:ext cx="86439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Estudios asumen la </a:t>
            </a:r>
            <a:r>
              <a:rPr lang="es-ES" sz="3200" b="1" dirty="0" smtClean="0">
                <a:solidFill>
                  <a:srgbClr val="1A2D68"/>
                </a:solidFill>
              </a:rPr>
              <a:t>no</a:t>
            </a:r>
            <a:r>
              <a:rPr lang="es-ES" sz="3200" dirty="0" smtClean="0">
                <a:solidFill>
                  <a:srgbClr val="1A2D68"/>
                </a:solidFill>
              </a:rPr>
              <a:t> existencia de interacción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 entre atributos.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Empíricamente, se ha demostrado que muy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pocos atributos interactúan entre sí.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Excepción importante: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929058" y="5875398"/>
            <a:ext cx="486787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000" b="1" dirty="0" smtClean="0">
                <a:solidFill>
                  <a:srgbClr val="1A2D68"/>
                </a:solidFill>
              </a:rPr>
              <a:t>Solución:</a:t>
            </a:r>
            <a:r>
              <a:rPr lang="es-ES" sz="3000" dirty="0" smtClean="0">
                <a:solidFill>
                  <a:srgbClr val="1A2D68"/>
                </a:solidFill>
              </a:rPr>
              <a:t> Atributo Compuesto</a:t>
            </a:r>
          </a:p>
        </p:txBody>
      </p:sp>
      <p:sp>
        <p:nvSpPr>
          <p:cNvPr id="29" name="Bent-Up Arrow 28"/>
          <p:cNvSpPr/>
          <p:nvPr/>
        </p:nvSpPr>
        <p:spPr>
          <a:xfrm rot="5400000">
            <a:off x="2964645" y="5464983"/>
            <a:ext cx="928694" cy="857256"/>
          </a:xfrm>
          <a:prstGeom prst="bentUpArrow">
            <a:avLst>
              <a:gd name="adj1" fmla="val 15123"/>
              <a:gd name="adj2" fmla="val 19815"/>
              <a:gd name="adj3" fmla="val 2013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Rectangle 1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P spid="2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57158" y="1285860"/>
            <a:ext cx="864399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Niveles deben ser exclusivos.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Cada producto debe estar asociado a niveles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únicos.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</a:t>
            </a:r>
            <a:r>
              <a:rPr lang="es-ES" sz="3200" b="1" dirty="0" smtClean="0">
                <a:solidFill>
                  <a:srgbClr val="1A2D68"/>
                </a:solidFill>
              </a:rPr>
              <a:t>NO</a:t>
            </a:r>
            <a:r>
              <a:rPr lang="es-ES" sz="3200" dirty="0" smtClean="0">
                <a:solidFill>
                  <a:srgbClr val="1A2D68"/>
                </a:solidFill>
              </a:rPr>
              <a:t> se puede aplicar dos niveles de un atributo a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un mismo producto.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</a:t>
            </a:r>
            <a:r>
              <a:rPr lang="es-ES" sz="3200" b="1" dirty="0" smtClean="0">
                <a:solidFill>
                  <a:srgbClr val="1A2D68"/>
                </a:solidFill>
              </a:rPr>
              <a:t>Es posible interpolar entre niveles</a:t>
            </a:r>
            <a:r>
              <a:rPr lang="es-ES" sz="3200" dirty="0" smtClean="0">
                <a:solidFill>
                  <a:srgbClr val="1A2D68"/>
                </a:solidFill>
              </a:rPr>
              <a:t>, pero no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extrapolar.  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Rango de niveles debe ser amplio como para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cubrir </a:t>
            </a:r>
            <a:r>
              <a:rPr lang="es-ES" sz="3200" b="1" dirty="0" smtClean="0">
                <a:solidFill>
                  <a:srgbClr val="1A2D68"/>
                </a:solidFill>
              </a:rPr>
              <a:t>todos los escenarios posibles</a:t>
            </a:r>
            <a:r>
              <a:rPr lang="es-ES" sz="3200" dirty="0" smtClean="0">
                <a:solidFill>
                  <a:srgbClr val="1A2D68"/>
                </a:solidFill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¿Qué niveles seleccionar?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57158" y="1342330"/>
            <a:ext cx="864399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Aspectos a tener en cuenta:</a:t>
            </a: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</a:t>
            </a:r>
            <a:r>
              <a:rPr lang="es-ES" sz="2800" b="1" dirty="0" smtClean="0">
                <a:solidFill>
                  <a:srgbClr val="1A2D68"/>
                </a:solidFill>
              </a:rPr>
              <a:t>Más niveles </a:t>
            </a:r>
            <a:r>
              <a:rPr lang="es-ES" sz="2800" dirty="0" smtClean="0">
                <a:solidFill>
                  <a:srgbClr val="1A2D68"/>
                </a:solidFill>
              </a:rPr>
              <a:t>implican entrevista </a:t>
            </a:r>
            <a:r>
              <a:rPr lang="es-ES" sz="2800" b="1" dirty="0" smtClean="0">
                <a:solidFill>
                  <a:srgbClr val="1A2D68"/>
                </a:solidFill>
              </a:rPr>
              <a:t>más extensa</a:t>
            </a:r>
          </a:p>
          <a:p>
            <a:pPr lvl="1">
              <a:buFont typeface="Arial" pitchFamily="34" charset="0"/>
              <a:buChar char="•"/>
            </a:pPr>
            <a:endParaRPr lang="es-ES" sz="500" b="1" dirty="0" smtClean="0">
              <a:solidFill>
                <a:srgbClr val="1A2D68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</a:t>
            </a:r>
            <a:r>
              <a:rPr lang="es-ES" sz="2800" b="1" dirty="0" smtClean="0">
                <a:solidFill>
                  <a:srgbClr val="1A2D68"/>
                </a:solidFill>
              </a:rPr>
              <a:t>Más niveles </a:t>
            </a:r>
            <a:r>
              <a:rPr lang="es-ES" sz="2800" dirty="0" smtClean="0">
                <a:solidFill>
                  <a:srgbClr val="1A2D68"/>
                </a:solidFill>
              </a:rPr>
              <a:t>implican medición </a:t>
            </a:r>
            <a:r>
              <a:rPr lang="es-ES" sz="2800" b="1" dirty="0" smtClean="0">
                <a:solidFill>
                  <a:srgbClr val="1A2D68"/>
                </a:solidFill>
              </a:rPr>
              <a:t>más detallada</a:t>
            </a:r>
          </a:p>
          <a:p>
            <a:pPr lvl="1">
              <a:buFont typeface="Arial" pitchFamily="34" charset="0"/>
              <a:buChar char="•"/>
            </a:pPr>
            <a:endParaRPr lang="es-ES" sz="500" b="1" dirty="0" smtClean="0">
              <a:solidFill>
                <a:srgbClr val="1A2D68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Lo opuesto sucede con </a:t>
            </a:r>
            <a:r>
              <a:rPr lang="es-ES" sz="2800" b="1" dirty="0" smtClean="0">
                <a:solidFill>
                  <a:srgbClr val="1A2D68"/>
                </a:solidFill>
              </a:rPr>
              <a:t>menos niveles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Se ha comprobado que </a:t>
            </a:r>
            <a:r>
              <a:rPr lang="es-ES" sz="3200" b="1" dirty="0" smtClean="0">
                <a:solidFill>
                  <a:srgbClr val="1A2D68"/>
                </a:solidFill>
              </a:rPr>
              <a:t>más niveles </a:t>
            </a:r>
            <a:r>
              <a:rPr lang="es-ES" sz="3200" dirty="0" smtClean="0">
                <a:solidFill>
                  <a:srgbClr val="1A2D68"/>
                </a:solidFill>
              </a:rPr>
              <a:t>para un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mismo intervalo </a:t>
            </a:r>
            <a:r>
              <a:rPr lang="es-ES" sz="3200" b="1" dirty="0" smtClean="0">
                <a:solidFill>
                  <a:srgbClr val="1A2D68"/>
                </a:solidFill>
              </a:rPr>
              <a:t>entrega una mayor importancia </a:t>
            </a:r>
          </a:p>
          <a:p>
            <a:r>
              <a:rPr lang="es-ES" sz="3200" b="1" dirty="0" smtClean="0">
                <a:solidFill>
                  <a:srgbClr val="1A2D68"/>
                </a:solidFill>
              </a:rPr>
              <a:t>  relativa</a:t>
            </a:r>
            <a:r>
              <a:rPr lang="es-ES" sz="3200" dirty="0" smtClean="0">
                <a:solidFill>
                  <a:srgbClr val="1A2D68"/>
                </a:solidFill>
              </a:rPr>
              <a:t> a ese atributo.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Efecto se minimiza </a:t>
            </a:r>
            <a:r>
              <a:rPr lang="es-ES" sz="3200" b="1" dirty="0" smtClean="0">
                <a:solidFill>
                  <a:srgbClr val="1A2D68"/>
                </a:solidFill>
              </a:rPr>
              <a:t>asignando igual número de </a:t>
            </a:r>
          </a:p>
          <a:p>
            <a:r>
              <a:rPr lang="es-ES" sz="3200" b="1" dirty="0" smtClean="0">
                <a:solidFill>
                  <a:srgbClr val="1A2D68"/>
                </a:solidFill>
              </a:rPr>
              <a:t>  niveles</a:t>
            </a:r>
            <a:r>
              <a:rPr lang="es-ES" sz="3200" dirty="0" smtClean="0">
                <a:solidFill>
                  <a:srgbClr val="1A2D68"/>
                </a:solidFill>
              </a:rPr>
              <a:t> para todos los atributos.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Número de Niveles por Atributo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57158" y="2492115"/>
            <a:ext cx="864399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Todos los mecanismos de recolección son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 factibles, excepto las entrevistas telefónicas.</a:t>
            </a:r>
            <a:endParaRPr lang="es-ES" sz="2800" b="1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Principales modalidades:</a:t>
            </a:r>
          </a:p>
          <a:p>
            <a:pPr lvl="1"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Comparación de tarjetas</a:t>
            </a:r>
          </a:p>
          <a:p>
            <a:pPr lvl="1"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Análisis Conjunto Adaptativo (ACA)</a:t>
            </a:r>
          </a:p>
          <a:p>
            <a:pPr>
              <a:buFont typeface="Arial" pitchFamily="34" charset="0"/>
              <a:buChar char="•"/>
            </a:pPr>
            <a:endParaRPr lang="es-ES" sz="1000" dirty="0" smtClean="0">
              <a:solidFill>
                <a:srgbClr val="1A2D68"/>
              </a:solidFill>
            </a:endParaRPr>
          </a:p>
          <a:p>
            <a:endParaRPr lang="es-ES" sz="3200" dirty="0" smtClean="0">
              <a:solidFill>
                <a:srgbClr val="1A2D68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Modalidad de recopilación de datos: Entrevistas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71448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7158" y="1571612"/>
            <a:ext cx="8572560" cy="5740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Basados en la forma en que uno se siente acerca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 de algo</a:t>
            </a:r>
          </a:p>
          <a:p>
            <a:endParaRPr lang="es-ES" sz="5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Determina cómo actuamos cuando se nos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 presenta una oportunidad de compra</a:t>
            </a:r>
          </a:p>
          <a:p>
            <a:endParaRPr lang="es-ES" sz="3200" dirty="0" smtClean="0">
              <a:solidFill>
                <a:srgbClr val="1A2D68"/>
              </a:solidFill>
            </a:endParaRPr>
          </a:p>
          <a:p>
            <a:endParaRPr lang="es-ES" sz="3200" dirty="0" smtClean="0">
              <a:solidFill>
                <a:srgbClr val="1A2D68"/>
              </a:solidFill>
            </a:endParaRPr>
          </a:p>
          <a:p>
            <a:endParaRPr lang="es-ES" sz="58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200" dirty="0" smtClean="0">
                <a:solidFill>
                  <a:srgbClr val="1A2D68"/>
                </a:solidFill>
              </a:rPr>
              <a:t> Lo que haremos es traspasar las percepciones de </a:t>
            </a:r>
          </a:p>
          <a:p>
            <a:r>
              <a:rPr lang="es-ES" sz="3200" dirty="0" smtClean="0">
                <a:solidFill>
                  <a:srgbClr val="1A2D68"/>
                </a:solidFill>
              </a:rPr>
              <a:t>  los clientes a actitudes </a:t>
            </a:r>
          </a:p>
          <a:p>
            <a:pPr>
              <a:buFont typeface="Arial" pitchFamily="34" charset="0"/>
              <a:buChar char="•"/>
            </a:pPr>
            <a:endParaRPr lang="es-ES" sz="3600" dirty="0" smtClean="0">
              <a:solidFill>
                <a:srgbClr val="1A2D68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Modelos de Actitud y Formación de Preferencias  </a:t>
            </a:r>
            <a:endParaRPr lang="es-CL" sz="40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571612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500034" y="3857628"/>
            <a:ext cx="8358246" cy="1428760"/>
            <a:chOff x="-454606" y="1380212"/>
            <a:chExt cx="7468519" cy="658227"/>
          </a:xfrm>
        </p:grpSpPr>
        <p:sp>
          <p:nvSpPr>
            <p:cNvPr id="20" name="Rounded Rectangle 19"/>
            <p:cNvSpPr/>
            <p:nvPr/>
          </p:nvSpPr>
          <p:spPr>
            <a:xfrm>
              <a:off x="-454606" y="1380212"/>
              <a:ext cx="7468519" cy="658227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-324719" y="1422682"/>
              <a:ext cx="7208744" cy="5562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3200" b="1" dirty="0" smtClean="0">
                  <a:solidFill>
                    <a:schemeClr val="tx2">
                      <a:lumMod val="50000"/>
                    </a:schemeClr>
                  </a:solidFill>
                </a:rPr>
                <a:t>Actitud: </a:t>
              </a:r>
              <a:r>
                <a:rPr lang="es-ES" sz="3200" dirty="0" smtClean="0">
                  <a:solidFill>
                    <a:schemeClr val="bg1"/>
                  </a:solidFill>
                </a:rPr>
                <a:t>tendencia general a responder favorable o desfavorablemente hacia un objeto</a:t>
              </a:r>
              <a:endParaRPr lang="es-CL" sz="32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57158" y="2214554"/>
            <a:ext cx="8643998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</a:t>
            </a:r>
            <a:r>
              <a:rPr lang="es-ES" sz="3500" dirty="0" smtClean="0">
                <a:solidFill>
                  <a:srgbClr val="1A2D68"/>
                </a:solidFill>
              </a:rPr>
              <a:t>Es un mecanismo realista</a:t>
            </a:r>
          </a:p>
          <a:p>
            <a:pPr>
              <a:buFont typeface="Arial" pitchFamily="34" charset="0"/>
              <a:buChar char="•"/>
            </a:pPr>
            <a:endParaRPr lang="es-ES" sz="2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500" dirty="0" smtClean="0">
                <a:solidFill>
                  <a:srgbClr val="1A2D68"/>
                </a:solidFill>
              </a:rPr>
              <a:t> Genera </a:t>
            </a:r>
            <a:r>
              <a:rPr lang="es-ES" sz="3500" b="1" dirty="0" smtClean="0">
                <a:solidFill>
                  <a:srgbClr val="1A2D68"/>
                </a:solidFill>
              </a:rPr>
              <a:t>perfiles </a:t>
            </a:r>
            <a:r>
              <a:rPr lang="es-ES" sz="3500" dirty="0" smtClean="0">
                <a:solidFill>
                  <a:srgbClr val="1A2D68"/>
                </a:solidFill>
              </a:rPr>
              <a:t>o</a:t>
            </a:r>
            <a:r>
              <a:rPr lang="es-ES" sz="3500" b="1" dirty="0" smtClean="0">
                <a:solidFill>
                  <a:srgbClr val="1A2D68"/>
                </a:solidFill>
              </a:rPr>
              <a:t> productos tipo</a:t>
            </a:r>
          </a:p>
          <a:p>
            <a:pPr>
              <a:buFont typeface="Arial" pitchFamily="34" charset="0"/>
              <a:buChar char="•"/>
            </a:pPr>
            <a:endParaRPr lang="es-ES" sz="2000" b="1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3500" b="1" dirty="0" smtClean="0">
                <a:solidFill>
                  <a:srgbClr val="1A2D68"/>
                </a:solidFill>
              </a:rPr>
              <a:t> </a:t>
            </a:r>
            <a:r>
              <a:rPr lang="es-ES" sz="3500" dirty="0" smtClean="0">
                <a:solidFill>
                  <a:srgbClr val="1A2D68"/>
                </a:solidFill>
              </a:rPr>
              <a:t>Entrevistado hace </a:t>
            </a:r>
            <a:r>
              <a:rPr lang="es-ES" sz="3500" b="1" i="1" dirty="0" smtClean="0">
                <a:solidFill>
                  <a:srgbClr val="1A2D68"/>
                </a:solidFill>
              </a:rPr>
              <a:t>ranking</a:t>
            </a:r>
            <a:r>
              <a:rPr lang="es-ES" sz="3500" i="1" dirty="0" smtClean="0">
                <a:solidFill>
                  <a:srgbClr val="1A2D68"/>
                </a:solidFill>
              </a:rPr>
              <a:t> </a:t>
            </a:r>
            <a:r>
              <a:rPr lang="es-ES" sz="3500" dirty="0" smtClean="0">
                <a:solidFill>
                  <a:srgbClr val="1A2D68"/>
                </a:solidFill>
              </a:rPr>
              <a:t>o </a:t>
            </a:r>
            <a:r>
              <a:rPr lang="es-ES" sz="3500" b="1" i="1" dirty="0" smtClean="0">
                <a:solidFill>
                  <a:srgbClr val="1A2D68"/>
                </a:solidFill>
              </a:rPr>
              <a:t>rating</a:t>
            </a:r>
            <a:r>
              <a:rPr lang="es-ES" sz="3500" dirty="0" smtClean="0">
                <a:solidFill>
                  <a:srgbClr val="1A2D68"/>
                </a:solidFill>
              </a:rPr>
              <a:t> de esos </a:t>
            </a:r>
          </a:p>
          <a:p>
            <a:r>
              <a:rPr lang="es-ES" sz="3500" dirty="0" smtClean="0">
                <a:solidFill>
                  <a:srgbClr val="1A2D68"/>
                </a:solidFill>
              </a:rPr>
              <a:t>  perfiles</a:t>
            </a:r>
          </a:p>
          <a:p>
            <a:endParaRPr lang="es-ES" sz="3500" dirty="0" smtClean="0">
              <a:solidFill>
                <a:srgbClr val="1A2D68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285728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Comparación de tarjetas: Mecanismo de Ordenación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71448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Ejemplo de Tarjetas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357290" y="1285860"/>
            <a:ext cx="6286544" cy="4929222"/>
            <a:chOff x="1357290" y="1285860"/>
            <a:chExt cx="6286544" cy="4929222"/>
          </a:xfrm>
        </p:grpSpPr>
        <p:sp>
          <p:nvSpPr>
            <p:cNvPr id="8" name="Rectangle 7"/>
            <p:cNvSpPr/>
            <p:nvPr/>
          </p:nvSpPr>
          <p:spPr>
            <a:xfrm>
              <a:off x="1357290" y="1714488"/>
              <a:ext cx="2714644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200" dirty="0" smtClean="0">
                  <a:solidFill>
                    <a:srgbClr val="1A2D68"/>
                  </a:solidFill>
                </a:rPr>
                <a:t>Cadena hotelera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071934" y="1714488"/>
              <a:ext cx="357190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err="1" smtClean="0">
                  <a:solidFill>
                    <a:srgbClr val="1A2D68"/>
                  </a:solidFill>
                </a:rPr>
                <a:t>Holiday</a:t>
              </a:r>
              <a:r>
                <a:rPr lang="es-MX" sz="2200" dirty="0" smtClean="0">
                  <a:solidFill>
                    <a:srgbClr val="1A2D68"/>
                  </a:solidFill>
                </a:rPr>
                <a:t> </a:t>
              </a:r>
              <a:r>
                <a:rPr lang="es-MX" sz="2200" dirty="0" err="1" smtClean="0">
                  <a:solidFill>
                    <a:srgbClr val="1A2D68"/>
                  </a:solidFill>
                </a:rPr>
                <a:t>Inn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357290" y="2143116"/>
              <a:ext cx="2714644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200" dirty="0" smtClean="0">
                  <a:solidFill>
                    <a:srgbClr val="1A2D68"/>
                  </a:solidFill>
                </a:rPr>
                <a:t>Precio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071934" y="2143116"/>
              <a:ext cx="357190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$ 50,00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357290" y="2571744"/>
              <a:ext cx="2714644" cy="7858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200" dirty="0" smtClean="0">
                  <a:solidFill>
                    <a:srgbClr val="1A2D68"/>
                  </a:solidFill>
                </a:rPr>
                <a:t>Ubicación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071934" y="2571744"/>
              <a:ext cx="3571900" cy="78581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Cerca del aeropuerto, lejos del centro de la ciudad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357290" y="3357562"/>
              <a:ext cx="2714644" cy="7858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200" dirty="0" smtClean="0">
                  <a:solidFill>
                    <a:srgbClr val="1A2D68"/>
                  </a:solidFill>
                </a:rPr>
                <a:t>Clientela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071934" y="3357562"/>
              <a:ext cx="3571900" cy="78581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Principalmente viajeros de negocios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357290" y="4143380"/>
              <a:ext cx="2714644" cy="7858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200" dirty="0" smtClean="0">
                  <a:solidFill>
                    <a:srgbClr val="1A2D68"/>
                  </a:solidFill>
                </a:rPr>
                <a:t>Pieza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071934" y="4143380"/>
              <a:ext cx="3571900" cy="78581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Pieza básica, poco espacio para trabajar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357290" y="4929198"/>
              <a:ext cx="2714644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200" dirty="0" smtClean="0">
                  <a:solidFill>
                    <a:srgbClr val="1A2D68"/>
                  </a:solidFill>
                </a:rPr>
                <a:t>Rapidez </a:t>
              </a:r>
              <a:r>
                <a:rPr lang="es-MX" sz="2200" i="1" dirty="0" err="1" smtClean="0">
                  <a:solidFill>
                    <a:srgbClr val="1A2D68"/>
                  </a:solidFill>
                </a:rPr>
                <a:t>check-out</a:t>
              </a:r>
              <a:endParaRPr lang="es-CL" sz="2200" i="1" dirty="0">
                <a:solidFill>
                  <a:srgbClr val="1A2D68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071934" y="4929198"/>
              <a:ext cx="357190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Nunca mayor a 3 min.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357290" y="5357826"/>
              <a:ext cx="2714644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200" dirty="0" smtClean="0">
                  <a:solidFill>
                    <a:srgbClr val="1A2D68"/>
                  </a:solidFill>
                </a:rPr>
                <a:t>Estacionamientos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4071934" y="5357826"/>
              <a:ext cx="357190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Amplios, gratis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357290" y="5786454"/>
              <a:ext cx="2714644" cy="4286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2200" dirty="0" smtClean="0">
                  <a:solidFill>
                    <a:srgbClr val="1A2D68"/>
                  </a:solidFill>
                </a:rPr>
                <a:t>Restaurante del hotel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071934" y="5786454"/>
              <a:ext cx="3571900" cy="4286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Moderado, no elegante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357290" y="1285860"/>
              <a:ext cx="6286544" cy="42862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b="1" dirty="0" smtClean="0">
                  <a:solidFill>
                    <a:schemeClr val="bg1"/>
                  </a:solidFill>
                </a:rPr>
                <a:t>Tarjeta 16</a:t>
              </a:r>
              <a:endParaRPr lang="es-CL" sz="2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66682" y="1214422"/>
            <a:ext cx="2214578" cy="500066"/>
            <a:chOff x="214282" y="1214422"/>
            <a:chExt cx="2214578" cy="500066"/>
          </a:xfrm>
        </p:grpSpPr>
        <p:sp>
          <p:nvSpPr>
            <p:cNvPr id="45" name="Rectangle 44"/>
            <p:cNvSpPr/>
            <p:nvPr/>
          </p:nvSpPr>
          <p:spPr>
            <a:xfrm>
              <a:off x="214282" y="1214422"/>
              <a:ext cx="1571636" cy="500066"/>
            </a:xfrm>
            <a:prstGeom prst="rect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 smtClean="0"/>
                <a:t>Perfil</a:t>
              </a:r>
              <a:endParaRPr lang="es-CL" sz="2800" dirty="0"/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>
              <a:off x="1643042" y="1500174"/>
              <a:ext cx="785818" cy="1588"/>
            </a:xfrm>
            <a:prstGeom prst="straightConnector1">
              <a:avLst/>
            </a:prstGeom>
            <a:ln w="38100">
              <a:solidFill>
                <a:srgbClr val="1A2D6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/>
          <p:cNvGrpSpPr/>
          <p:nvPr/>
        </p:nvGrpSpPr>
        <p:grpSpPr>
          <a:xfrm>
            <a:off x="357158" y="1928802"/>
            <a:ext cx="2224102" cy="4071966"/>
            <a:chOff x="214282" y="1928802"/>
            <a:chExt cx="2224102" cy="4071966"/>
          </a:xfrm>
        </p:grpSpPr>
        <p:sp>
          <p:nvSpPr>
            <p:cNvPr id="46" name="Rectangle 45"/>
            <p:cNvSpPr/>
            <p:nvPr/>
          </p:nvSpPr>
          <p:spPr>
            <a:xfrm>
              <a:off x="214282" y="3643314"/>
              <a:ext cx="1571636" cy="85725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 smtClean="0">
                  <a:solidFill>
                    <a:srgbClr val="1A2D68"/>
                  </a:solidFill>
                </a:rPr>
                <a:t>Atributos</a:t>
              </a:r>
            </a:p>
            <a:p>
              <a:pPr algn="ctr"/>
              <a:r>
                <a:rPr lang="es-MX" sz="2800" dirty="0" smtClean="0">
                  <a:solidFill>
                    <a:srgbClr val="1A2D68"/>
                  </a:solidFill>
                </a:rPr>
                <a:t> y Niveles</a:t>
              </a:r>
              <a:endParaRPr lang="es-CL" sz="2800" dirty="0">
                <a:solidFill>
                  <a:srgbClr val="1A2D68"/>
                </a:solidFill>
              </a:endParaRPr>
            </a:p>
          </p:txBody>
        </p:sp>
        <p:cxnSp>
          <p:nvCxnSpPr>
            <p:cNvPr id="49" name="Straight Arrow Connector 48"/>
            <p:cNvCxnSpPr/>
            <p:nvPr/>
          </p:nvCxnSpPr>
          <p:spPr>
            <a:xfrm>
              <a:off x="2143108" y="1928802"/>
              <a:ext cx="295276" cy="1588"/>
            </a:xfrm>
            <a:prstGeom prst="straightConnector1">
              <a:avLst/>
            </a:prstGeom>
            <a:ln w="28575">
              <a:solidFill>
                <a:srgbClr val="1A2D6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>
              <a:off x="2143108" y="2355842"/>
              <a:ext cx="295276" cy="1588"/>
            </a:xfrm>
            <a:prstGeom prst="straightConnector1">
              <a:avLst/>
            </a:prstGeom>
            <a:ln w="28575">
              <a:solidFill>
                <a:srgbClr val="1A2D6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>
              <a:off x="2143108" y="2998784"/>
              <a:ext cx="295276" cy="1588"/>
            </a:xfrm>
            <a:prstGeom prst="straightConnector1">
              <a:avLst/>
            </a:prstGeom>
            <a:ln w="28575">
              <a:solidFill>
                <a:srgbClr val="1A2D6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>
              <a:off x="2143108" y="3784602"/>
              <a:ext cx="295276" cy="1588"/>
            </a:xfrm>
            <a:prstGeom prst="straightConnector1">
              <a:avLst/>
            </a:prstGeom>
            <a:ln w="28575">
              <a:solidFill>
                <a:srgbClr val="1A2D6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>
              <a:off x="2133584" y="4570420"/>
              <a:ext cx="295276" cy="1588"/>
            </a:xfrm>
            <a:prstGeom prst="straightConnector1">
              <a:avLst/>
            </a:prstGeom>
            <a:ln w="28575">
              <a:solidFill>
                <a:srgbClr val="1A2D6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2143108" y="5214950"/>
              <a:ext cx="295276" cy="1588"/>
            </a:xfrm>
            <a:prstGeom prst="straightConnector1">
              <a:avLst/>
            </a:prstGeom>
            <a:ln w="28575">
              <a:solidFill>
                <a:srgbClr val="1A2D6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2143108" y="5570552"/>
              <a:ext cx="295276" cy="1588"/>
            </a:xfrm>
            <a:prstGeom prst="straightConnector1">
              <a:avLst/>
            </a:prstGeom>
            <a:ln w="28575">
              <a:solidFill>
                <a:srgbClr val="1A2D6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2143108" y="5999180"/>
              <a:ext cx="295276" cy="1588"/>
            </a:xfrm>
            <a:prstGeom prst="straightConnector1">
              <a:avLst/>
            </a:prstGeom>
            <a:ln w="28575">
              <a:solidFill>
                <a:srgbClr val="1A2D6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107125" y="3964785"/>
              <a:ext cx="4071966" cy="0"/>
            </a:xfrm>
            <a:prstGeom prst="line">
              <a:avLst/>
            </a:prstGeom>
            <a:ln w="28575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stCxn id="46" idx="3"/>
            </p:cNvCxnSpPr>
            <p:nvPr/>
          </p:nvCxnSpPr>
          <p:spPr>
            <a:xfrm>
              <a:off x="1785918" y="4071942"/>
              <a:ext cx="357190" cy="0"/>
            </a:xfrm>
            <a:prstGeom prst="line">
              <a:avLst/>
            </a:prstGeom>
            <a:ln w="28575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8" name="Straight Connector 67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7.40741E-7 L 0.14166 -0.0048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Comparación de Tarjetas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285720" y="1797926"/>
            <a:ext cx="864399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1A2D68"/>
                </a:solidFill>
              </a:rPr>
              <a:t> </a:t>
            </a:r>
            <a:r>
              <a:rPr lang="es-ES" sz="3500" dirty="0" smtClean="0">
                <a:solidFill>
                  <a:srgbClr val="1A2D68"/>
                </a:solidFill>
              </a:rPr>
              <a:t>Limitación en el número de atributos: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357158" y="2857496"/>
            <a:ext cx="8501122" cy="1785950"/>
            <a:chOff x="357158" y="2857496"/>
            <a:chExt cx="8501122" cy="1785950"/>
          </a:xfrm>
        </p:grpSpPr>
        <p:sp>
          <p:nvSpPr>
            <p:cNvPr id="47" name="Rounded Rectangle 46"/>
            <p:cNvSpPr/>
            <p:nvPr/>
          </p:nvSpPr>
          <p:spPr>
            <a:xfrm>
              <a:off x="357158" y="2857496"/>
              <a:ext cx="8501122" cy="178595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s-ES" sz="2500" dirty="0" smtClean="0">
                <a:solidFill>
                  <a:srgbClr val="1A2D68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71472" y="3214686"/>
              <a:ext cx="192882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000" b="1" dirty="0" smtClean="0">
                  <a:solidFill>
                    <a:srgbClr val="1A2D68"/>
                  </a:solidFill>
                </a:rPr>
                <a:t>N° mínimo </a:t>
              </a:r>
            </a:p>
            <a:p>
              <a:pPr algn="ctr"/>
              <a:r>
                <a:rPr lang="es-MX" sz="3000" b="1" dirty="0" smtClean="0">
                  <a:solidFill>
                    <a:srgbClr val="1A2D68"/>
                  </a:solidFill>
                </a:rPr>
                <a:t>de tarjetas</a:t>
              </a:r>
              <a:endParaRPr lang="es-CL" sz="3000" b="1" dirty="0">
                <a:solidFill>
                  <a:srgbClr val="1A2D68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928926" y="3199155"/>
              <a:ext cx="235745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000" b="1" dirty="0" smtClean="0">
                  <a:solidFill>
                    <a:srgbClr val="1A2D68"/>
                  </a:solidFill>
                </a:rPr>
                <a:t>N° </a:t>
              </a:r>
            </a:p>
            <a:p>
              <a:pPr algn="ctr"/>
              <a:r>
                <a:rPr lang="es-MX" sz="3000" b="1" dirty="0" smtClean="0">
                  <a:solidFill>
                    <a:srgbClr val="1A2D68"/>
                  </a:solidFill>
                </a:rPr>
                <a:t>Niveles</a:t>
              </a:r>
              <a:endParaRPr lang="es-CL" sz="3000" b="1" dirty="0">
                <a:solidFill>
                  <a:srgbClr val="1A2D68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286380" y="3199155"/>
              <a:ext cx="235745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000" b="1" dirty="0" smtClean="0">
                  <a:solidFill>
                    <a:srgbClr val="1A2D68"/>
                  </a:solidFill>
                </a:rPr>
                <a:t>N° </a:t>
              </a:r>
            </a:p>
            <a:p>
              <a:pPr algn="ctr"/>
              <a:r>
                <a:rPr lang="es-MX" sz="3000" b="1" dirty="0" smtClean="0">
                  <a:solidFill>
                    <a:srgbClr val="1A2D68"/>
                  </a:solidFill>
                </a:rPr>
                <a:t>Atributos</a:t>
              </a:r>
              <a:endParaRPr lang="es-CL" sz="3000" b="1" dirty="0">
                <a:solidFill>
                  <a:srgbClr val="1A2D68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072462" y="3276099"/>
              <a:ext cx="642942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5500" b="1" dirty="0" smtClean="0">
                  <a:solidFill>
                    <a:srgbClr val="1A2D68"/>
                  </a:solidFill>
                </a:rPr>
                <a:t>1</a:t>
              </a:r>
              <a:endParaRPr lang="es-CL" sz="5500" b="1" dirty="0">
                <a:solidFill>
                  <a:srgbClr val="1A2D68"/>
                </a:solidFill>
              </a:endParaRPr>
            </a:p>
          </p:txBody>
        </p:sp>
        <p:sp>
          <p:nvSpPr>
            <p:cNvPr id="62" name="Equal 61"/>
            <p:cNvSpPr/>
            <p:nvPr/>
          </p:nvSpPr>
          <p:spPr>
            <a:xfrm>
              <a:off x="2571736" y="3500438"/>
              <a:ext cx="714380" cy="500066"/>
            </a:xfrm>
            <a:prstGeom prst="mathEqual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>
                <a:solidFill>
                  <a:schemeClr val="tx1"/>
                </a:solidFill>
              </a:endParaRPr>
            </a:p>
          </p:txBody>
        </p:sp>
        <p:sp>
          <p:nvSpPr>
            <p:cNvPr id="64" name="Plus 63"/>
            <p:cNvSpPr/>
            <p:nvPr/>
          </p:nvSpPr>
          <p:spPr>
            <a:xfrm>
              <a:off x="7500958" y="3500438"/>
              <a:ext cx="500066" cy="500066"/>
            </a:xfrm>
            <a:prstGeom prst="mathPlus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65" name="Minus 64"/>
            <p:cNvSpPr/>
            <p:nvPr/>
          </p:nvSpPr>
          <p:spPr>
            <a:xfrm>
              <a:off x="4857752" y="3500438"/>
              <a:ext cx="642942" cy="428628"/>
            </a:xfrm>
            <a:prstGeom prst="mathMinus">
              <a:avLst/>
            </a:prstGeom>
            <a:solidFill>
              <a:srgbClr val="1A2D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sp>
        <p:nvSpPr>
          <p:cNvPr id="69" name="Rectangle 6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2" name="Picture 2" descr="http://www.supplychain.cl/res/MPj04221140000%5B1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144000" cy="874697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-428660" y="1714488"/>
            <a:ext cx="10001320" cy="250033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Análisis de Datos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Interpretación de Utilidades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642910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/>
          <p:cNvSpPr/>
          <p:nvPr/>
        </p:nvSpPr>
        <p:spPr>
          <a:xfrm>
            <a:off x="428596" y="1923858"/>
            <a:ext cx="400052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2500" b="1" dirty="0" smtClean="0">
                <a:solidFill>
                  <a:srgbClr val="1A2D68"/>
                </a:solidFill>
              </a:rPr>
              <a:t> 0 = Menos preferido</a:t>
            </a:r>
          </a:p>
          <a:p>
            <a:pPr>
              <a:buFont typeface="Arial" pitchFamily="34" charset="0"/>
              <a:buChar char="•"/>
            </a:pPr>
            <a:endParaRPr lang="es-ES" sz="500" b="1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endParaRPr lang="es-ES" sz="500" b="1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2500" dirty="0" smtClean="0">
                <a:solidFill>
                  <a:srgbClr val="1A2D68"/>
                </a:solidFill>
              </a:rPr>
              <a:t> El número en sí </a:t>
            </a:r>
            <a:r>
              <a:rPr lang="es-ES" sz="2500" b="1" dirty="0" smtClean="0">
                <a:solidFill>
                  <a:srgbClr val="1A2D68"/>
                </a:solidFill>
              </a:rPr>
              <a:t>NO</a:t>
            </a:r>
            <a:r>
              <a:rPr lang="es-ES" sz="2500" dirty="0" smtClean="0">
                <a:solidFill>
                  <a:srgbClr val="1A2D68"/>
                </a:solidFill>
              </a:rPr>
              <a:t> tiene </a:t>
            </a:r>
          </a:p>
          <a:p>
            <a:r>
              <a:rPr lang="es-ES" sz="2500" dirty="0" smtClean="0">
                <a:solidFill>
                  <a:srgbClr val="1A2D68"/>
                </a:solidFill>
              </a:rPr>
              <a:t>   significado</a:t>
            </a:r>
          </a:p>
          <a:p>
            <a:pPr>
              <a:buFont typeface="Arial" pitchFamily="34" charset="0"/>
              <a:buChar char="•"/>
            </a:pPr>
            <a:endParaRPr lang="es-ES" sz="5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2500" dirty="0" smtClean="0">
                <a:solidFill>
                  <a:srgbClr val="1A2D68"/>
                </a:solidFill>
              </a:rPr>
              <a:t> </a:t>
            </a:r>
            <a:r>
              <a:rPr lang="es-ES" sz="2500" b="1" dirty="0" smtClean="0">
                <a:solidFill>
                  <a:srgbClr val="1A2D68"/>
                </a:solidFill>
              </a:rPr>
              <a:t>GAPS</a:t>
            </a:r>
            <a:r>
              <a:rPr lang="es-ES" sz="2500" dirty="0" smtClean="0">
                <a:solidFill>
                  <a:srgbClr val="1A2D68"/>
                </a:solidFill>
              </a:rPr>
              <a:t> sí representan </a:t>
            </a:r>
          </a:p>
          <a:p>
            <a:r>
              <a:rPr lang="es-ES" sz="2500" dirty="0" smtClean="0">
                <a:solidFill>
                  <a:srgbClr val="1A2D68"/>
                </a:solidFill>
              </a:rPr>
              <a:t>   ganancias al cambiar </a:t>
            </a:r>
          </a:p>
          <a:p>
            <a:r>
              <a:rPr lang="es-ES" sz="2500" dirty="0" smtClean="0">
                <a:solidFill>
                  <a:srgbClr val="1A2D68"/>
                </a:solidFill>
              </a:rPr>
              <a:t>   niveles de atributos</a:t>
            </a:r>
          </a:p>
          <a:p>
            <a:pPr>
              <a:buFont typeface="Arial" pitchFamily="34" charset="0"/>
              <a:buChar char="•"/>
            </a:pPr>
            <a:endParaRPr lang="es-ES" sz="5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ES" sz="2500" dirty="0" smtClean="0">
                <a:solidFill>
                  <a:srgbClr val="1A2D68"/>
                </a:solidFill>
              </a:rPr>
              <a:t> Utilidades sólo son válidas </a:t>
            </a:r>
          </a:p>
          <a:p>
            <a:r>
              <a:rPr lang="es-ES" sz="2500" dirty="0" smtClean="0">
                <a:solidFill>
                  <a:srgbClr val="1A2D68"/>
                </a:solidFill>
              </a:rPr>
              <a:t>   </a:t>
            </a:r>
            <a:r>
              <a:rPr lang="es-ES" sz="2500" b="1" dirty="0" smtClean="0">
                <a:solidFill>
                  <a:srgbClr val="1A2D68"/>
                </a:solidFill>
              </a:rPr>
              <a:t>relativas a otras</a:t>
            </a:r>
          </a:p>
        </p:txBody>
      </p:sp>
      <p:grpSp>
        <p:nvGrpSpPr>
          <p:cNvPr id="112" name="Group 111"/>
          <p:cNvGrpSpPr/>
          <p:nvPr/>
        </p:nvGrpSpPr>
        <p:grpSpPr>
          <a:xfrm>
            <a:off x="4500562" y="1214422"/>
            <a:ext cx="4500594" cy="5286412"/>
            <a:chOff x="4500562" y="1142984"/>
            <a:chExt cx="4500594" cy="5286412"/>
          </a:xfrm>
        </p:grpSpPr>
        <p:sp>
          <p:nvSpPr>
            <p:cNvPr id="8" name="Rectangle 7"/>
            <p:cNvSpPr/>
            <p:nvPr/>
          </p:nvSpPr>
          <p:spPr>
            <a:xfrm>
              <a:off x="4500562" y="1500174"/>
              <a:ext cx="1500198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dirty="0" smtClean="0">
                  <a:solidFill>
                    <a:srgbClr val="1A2D68"/>
                  </a:solidFill>
                </a:rPr>
                <a:t>Atributo</a:t>
              </a:r>
              <a:endParaRPr lang="es-CL" sz="2000" dirty="0">
                <a:solidFill>
                  <a:srgbClr val="1A2D68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500562" y="1857364"/>
              <a:ext cx="1500198" cy="857256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Potencia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500562" y="2714620"/>
              <a:ext cx="1500198" cy="1143008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Ancho de Corte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500562" y="3857628"/>
              <a:ext cx="1500198" cy="571504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Garantía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500562" y="4429132"/>
              <a:ext cx="1500198" cy="1143008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Marca</a:t>
              </a:r>
              <a:endParaRPr lang="es-CL" sz="2200" dirty="0">
                <a:solidFill>
                  <a:srgbClr val="1A2D68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500562" y="5572140"/>
              <a:ext cx="1500198" cy="857256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200" dirty="0" smtClean="0">
                  <a:solidFill>
                    <a:srgbClr val="1A2D68"/>
                  </a:solidFill>
                </a:rPr>
                <a:t>Precio</a:t>
              </a:r>
              <a:endParaRPr lang="es-CL" sz="2200" i="1" dirty="0">
                <a:solidFill>
                  <a:srgbClr val="1A2D68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500562" y="1142984"/>
              <a:ext cx="4500594" cy="36909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 smtClean="0">
                  <a:solidFill>
                    <a:schemeClr val="bg1"/>
                  </a:solidFill>
                </a:rPr>
                <a:t>Entrevistado N° 1</a:t>
              </a:r>
              <a:endParaRPr lang="es-CL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6000760" y="1500174"/>
              <a:ext cx="1500198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dirty="0" smtClean="0">
                  <a:solidFill>
                    <a:srgbClr val="1A2D68"/>
                  </a:solidFill>
                </a:rPr>
                <a:t>Nivel</a:t>
              </a:r>
              <a:endParaRPr lang="es-CL" sz="2000" dirty="0">
                <a:solidFill>
                  <a:srgbClr val="1A2D68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500958" y="1500174"/>
              <a:ext cx="1500198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dirty="0" smtClean="0">
                  <a:solidFill>
                    <a:srgbClr val="1A2D68"/>
                  </a:solidFill>
                </a:rPr>
                <a:t>Utilidad</a:t>
              </a:r>
              <a:endParaRPr lang="es-CL" sz="2000" dirty="0">
                <a:solidFill>
                  <a:srgbClr val="1A2D68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000760" y="1857364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2,0 HP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000760" y="2143116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2,5 HP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6000760" y="2428868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3,0 HP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000760" y="2714620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18’’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000760" y="3000372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21’’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000760" y="3286124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24’’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000760" y="3571876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27’’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6000760" y="3857628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1 año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6000760" y="4143380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3 años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6000760" y="4429132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A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6000760" y="4714884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B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6000760" y="5000636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C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6000760" y="5286388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D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000760" y="5572140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$ 150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6000760" y="5857892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$ 200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000760" y="6143644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$ 250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7500958" y="1857364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7500958" y="2143116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35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7500958" y="2428868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60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7500958" y="2714620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7500958" y="3000372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24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7500958" y="3286124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53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500958" y="3571876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100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7500958" y="3857628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500958" y="4143380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48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7500958" y="4429132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16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7500958" y="4714884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59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7500958" y="5000636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7500958" y="5286388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5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7500958" y="5572140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80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7500958" y="5857892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35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7500958" y="6143644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>
                  <a:solidFill>
                    <a:srgbClr val="1A2D68"/>
                  </a:solidFill>
                </a:rPr>
                <a:t>0</a:t>
              </a:r>
              <a:endParaRPr lang="es-CL" dirty="0">
                <a:solidFill>
                  <a:srgbClr val="1A2D68"/>
                </a:solidFill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>
              <a:off x="4500562" y="2714620"/>
              <a:ext cx="4500594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4500562" y="3857628"/>
              <a:ext cx="4500594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4500562" y="4429132"/>
              <a:ext cx="4500594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4500562" y="5572140"/>
              <a:ext cx="4500594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4500562" y="6429396"/>
              <a:ext cx="4500594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 rot="5400000">
              <a:off x="1857356" y="3786190"/>
              <a:ext cx="5286412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 rot="5400000">
              <a:off x="6357950" y="3786190"/>
              <a:ext cx="5286412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4500562" y="1857364"/>
              <a:ext cx="4500594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4500562" y="1142984"/>
              <a:ext cx="4500594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4500562" y="1500174"/>
              <a:ext cx="4500594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Rectangle 112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Rango e Importancia Relativa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8" name="TextBox 17"/>
          <p:cNvSpPr txBox="1"/>
          <p:nvPr/>
        </p:nvSpPr>
        <p:spPr>
          <a:xfrm>
            <a:off x="571472" y="1142984"/>
            <a:ext cx="8286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0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Rango: </a:t>
            </a:r>
            <a:endParaRPr lang="es-CL" sz="3000" b="1" i="1" dirty="0" smtClean="0">
              <a:solidFill>
                <a:srgbClr val="002060"/>
              </a:solidFill>
              <a:latin typeface="+mj-lt"/>
              <a:cs typeface="Arial" pitchFamily="34" charset="0"/>
            </a:endParaRPr>
          </a:p>
          <a:p>
            <a:r>
              <a:rPr lang="es-MX" sz="30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     </a:t>
            </a:r>
            <a:r>
              <a:rPr lang="es-MX" sz="28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Diferencia entre la máxima y la mínima utilidad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2910" y="3714752"/>
            <a:ext cx="8286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0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Importancia del atributo:</a:t>
            </a:r>
            <a:endParaRPr lang="es-CL" sz="3000" b="1" i="1" dirty="0" smtClean="0">
              <a:solidFill>
                <a:srgbClr val="002060"/>
              </a:solidFill>
              <a:latin typeface="+mj-lt"/>
              <a:cs typeface="Arial" pitchFamily="34" charset="0"/>
            </a:endParaRPr>
          </a:p>
          <a:p>
            <a:r>
              <a:rPr lang="es-MX" sz="30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     </a:t>
            </a:r>
            <a:r>
              <a:rPr lang="es-MX" sz="28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Porcentaje que representa el Rango respectivo </a:t>
            </a:r>
            <a:r>
              <a:rPr lang="es-MX" sz="3000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 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928662" y="2214554"/>
            <a:ext cx="7429552" cy="1357322"/>
            <a:chOff x="928662" y="2214554"/>
            <a:chExt cx="7429552" cy="1357322"/>
          </a:xfrm>
        </p:grpSpPr>
        <p:sp>
          <p:nvSpPr>
            <p:cNvPr id="8" name="Rounded Rectangle 7"/>
            <p:cNvSpPr/>
            <p:nvPr/>
          </p:nvSpPr>
          <p:spPr>
            <a:xfrm>
              <a:off x="928662" y="2214554"/>
              <a:ext cx="7429552" cy="135732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graphicFrame>
          <p:nvGraphicFramePr>
            <p:cNvPr id="237573" name="Object 5"/>
            <p:cNvGraphicFramePr>
              <a:graphicFrameLocks noChangeAspect="1"/>
            </p:cNvGraphicFramePr>
            <p:nvPr/>
          </p:nvGraphicFramePr>
          <p:xfrm>
            <a:off x="1214414" y="2428868"/>
            <a:ext cx="6929486" cy="1084325"/>
          </p:xfrm>
          <a:graphic>
            <a:graphicData uri="http://schemas.openxmlformats.org/presentationml/2006/ole">
              <p:oleObj spid="_x0000_s237573" name="Document" r:id="rId3" imgW="5609442" imgH="878578" progId="Word.Document.12">
                <p:embed/>
              </p:oleObj>
            </a:graphicData>
          </a:graphic>
        </p:graphicFrame>
      </p:grpSp>
      <p:grpSp>
        <p:nvGrpSpPr>
          <p:cNvPr id="35" name="Group 34"/>
          <p:cNvGrpSpPr/>
          <p:nvPr/>
        </p:nvGrpSpPr>
        <p:grpSpPr>
          <a:xfrm>
            <a:off x="928662" y="4857760"/>
            <a:ext cx="7429552" cy="1428760"/>
            <a:chOff x="928662" y="4857760"/>
            <a:chExt cx="7429552" cy="1428760"/>
          </a:xfrm>
        </p:grpSpPr>
        <p:sp>
          <p:nvSpPr>
            <p:cNvPr id="34" name="Rounded Rectangle 33"/>
            <p:cNvSpPr/>
            <p:nvPr/>
          </p:nvSpPr>
          <p:spPr>
            <a:xfrm>
              <a:off x="928662" y="4857760"/>
              <a:ext cx="7429552" cy="142876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graphicFrame>
          <p:nvGraphicFramePr>
            <p:cNvPr id="237574" name="Object 6"/>
            <p:cNvGraphicFramePr>
              <a:graphicFrameLocks noChangeAspect="1"/>
            </p:cNvGraphicFramePr>
            <p:nvPr/>
          </p:nvGraphicFramePr>
          <p:xfrm>
            <a:off x="1142976" y="5024872"/>
            <a:ext cx="6929486" cy="1190210"/>
          </p:xfrm>
          <a:graphic>
            <a:graphicData uri="http://schemas.openxmlformats.org/presentationml/2006/ole">
              <p:oleObj spid="_x0000_s237574" name="Document" r:id="rId4" imgW="5609442" imgH="964381" progId="Word.Document.12">
                <p:embed/>
              </p:oleObj>
            </a:graphicData>
          </a:graphic>
        </p:graphicFrame>
      </p:grpSp>
      <p:sp>
        <p:nvSpPr>
          <p:cNvPr id="37" name="Rectangle 36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Importancia relativa del atributo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642910" y="1000108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8" name="Group 197"/>
          <p:cNvGrpSpPr/>
          <p:nvPr/>
        </p:nvGrpSpPr>
        <p:grpSpPr>
          <a:xfrm>
            <a:off x="71406" y="1214422"/>
            <a:ext cx="6429420" cy="5286412"/>
            <a:chOff x="71406" y="1214422"/>
            <a:chExt cx="6429420" cy="5286412"/>
          </a:xfrm>
        </p:grpSpPr>
        <p:sp>
          <p:nvSpPr>
            <p:cNvPr id="60" name="Rectangle 59"/>
            <p:cNvSpPr/>
            <p:nvPr/>
          </p:nvSpPr>
          <p:spPr>
            <a:xfrm>
              <a:off x="71406" y="1571612"/>
              <a:ext cx="1071570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Atributo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71406" y="1928802"/>
              <a:ext cx="1071570" cy="857256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Potencia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71406" y="2786058"/>
              <a:ext cx="1071570" cy="1143008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Ancho de Corte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71406" y="3929066"/>
              <a:ext cx="1071570" cy="571504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Garantía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71406" y="4500570"/>
              <a:ext cx="1071570" cy="1143008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Marca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71406" y="5643578"/>
              <a:ext cx="1071570" cy="857256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Precio</a:t>
              </a:r>
              <a:endParaRPr lang="es-CL" b="1" i="1" dirty="0">
                <a:solidFill>
                  <a:srgbClr val="1A2D68"/>
                </a:solidFill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71406" y="1214422"/>
              <a:ext cx="6429420" cy="36909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000" b="1" dirty="0" smtClean="0">
                  <a:solidFill>
                    <a:schemeClr val="bg1"/>
                  </a:solidFill>
                </a:rPr>
                <a:t>Todos los entrevistados</a:t>
              </a:r>
              <a:endParaRPr lang="es-CL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1142976" y="1571612"/>
              <a:ext cx="1000132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Nivel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2143108" y="1571612"/>
              <a:ext cx="1071570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Utilidad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1142976" y="1928802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2,0 HP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1142976" y="2214554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2,5 HP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1142976" y="2500306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3,0 HP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1142976" y="2786058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18’’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1142976" y="3071810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21’’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1142976" y="3357562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24’’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1142976" y="3643314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27’’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1142976" y="3929066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1 año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1142976" y="4214818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3 años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1142976" y="4500570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A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1142976" y="4786322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B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1142976" y="5072074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C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1142976" y="5357826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D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1142976" y="5643578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$ 150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1142976" y="5929330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$ 200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1142976" y="6215082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$ 250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2143108" y="1928802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2143108" y="2214554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28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2143108" y="2500306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57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2143108" y="2786058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2143108" y="3071810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34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2143108" y="3357562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61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2143108" y="3643314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84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2143108" y="3929066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2143108" y="4214818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46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2143108" y="4500570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2143108" y="4786322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55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2143108" y="5072074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8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2143108" y="5357826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2143108" y="5643578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78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2143108" y="5929330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43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2143108" y="6215082"/>
              <a:ext cx="1071570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cxnSp>
          <p:nvCxnSpPr>
            <p:cNvPr id="143" name="Straight Connector 142"/>
            <p:cNvCxnSpPr/>
            <p:nvPr/>
          </p:nvCxnSpPr>
          <p:spPr>
            <a:xfrm>
              <a:off x="71406" y="2786058"/>
              <a:ext cx="642942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71406" y="3929066"/>
              <a:ext cx="642942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>
              <a:off x="71406" y="4500570"/>
              <a:ext cx="642942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71406" y="5643578"/>
              <a:ext cx="642942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>
              <a:off x="71406" y="6500834"/>
              <a:ext cx="642942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 rot="5400000">
              <a:off x="-2571800" y="3857628"/>
              <a:ext cx="5286412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71406" y="1928802"/>
              <a:ext cx="642942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71406" y="1214422"/>
              <a:ext cx="642942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Rectangle 152"/>
            <p:cNvSpPr/>
            <p:nvPr/>
          </p:nvSpPr>
          <p:spPr>
            <a:xfrm>
              <a:off x="3214678" y="1571612"/>
              <a:ext cx="928694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Rango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4143372" y="1571612"/>
              <a:ext cx="2357454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600" b="1" dirty="0" smtClean="0">
                  <a:solidFill>
                    <a:srgbClr val="1A2D68"/>
                  </a:solidFill>
                </a:rPr>
                <a:t>Importancia del atributo</a:t>
              </a:r>
              <a:endParaRPr lang="es-CL" sz="1600" b="1" dirty="0">
                <a:solidFill>
                  <a:srgbClr val="1A2D68"/>
                </a:solidFill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3214678" y="1928802"/>
              <a:ext cx="928694" cy="857256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57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3214678" y="2786058"/>
              <a:ext cx="928694" cy="1143008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84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3214678" y="3929066"/>
              <a:ext cx="928694" cy="571504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46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3214678" y="4500570"/>
              <a:ext cx="928694" cy="1143008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47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3214678" y="5643578"/>
              <a:ext cx="928694" cy="857256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78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cxnSp>
          <p:nvCxnSpPr>
            <p:cNvPr id="152" name="Straight Connector 151"/>
            <p:cNvCxnSpPr/>
            <p:nvPr/>
          </p:nvCxnSpPr>
          <p:spPr>
            <a:xfrm>
              <a:off x="71406" y="1571612"/>
              <a:ext cx="642942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 rot="5400000">
              <a:off x="3857620" y="3857628"/>
              <a:ext cx="5286412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Rectangle 169"/>
            <p:cNvSpPr/>
            <p:nvPr/>
          </p:nvSpPr>
          <p:spPr>
            <a:xfrm>
              <a:off x="4143372" y="1928802"/>
              <a:ext cx="2357454" cy="857256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b="1" dirty="0" smtClean="0">
                  <a:solidFill>
                    <a:srgbClr val="1A2D68"/>
                  </a:solidFill>
                </a:rPr>
                <a:t>18,30%</a:t>
              </a:r>
              <a:endParaRPr lang="es-CL" sz="1700" b="1" dirty="0">
                <a:solidFill>
                  <a:srgbClr val="1A2D68"/>
                </a:solidFill>
              </a:endParaRPr>
            </a:p>
          </p:txBody>
        </p:sp>
        <p:sp>
          <p:nvSpPr>
            <p:cNvPr id="172" name="Rectangle 171"/>
            <p:cNvSpPr/>
            <p:nvPr/>
          </p:nvSpPr>
          <p:spPr>
            <a:xfrm>
              <a:off x="4143372" y="2786058"/>
              <a:ext cx="2357454" cy="1143008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b="1" dirty="0" smtClean="0">
                  <a:solidFill>
                    <a:srgbClr val="1A2D68"/>
                  </a:solidFill>
                </a:rPr>
                <a:t>26,90%</a:t>
              </a:r>
              <a:endParaRPr lang="es-CL" sz="1700" b="1" dirty="0">
                <a:solidFill>
                  <a:srgbClr val="1A2D68"/>
                </a:solidFill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4143372" y="3929066"/>
              <a:ext cx="2357454" cy="571504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b="1" dirty="0" smtClean="0">
                  <a:solidFill>
                    <a:srgbClr val="1A2D68"/>
                  </a:solidFill>
                </a:rPr>
                <a:t>14,70%</a:t>
              </a:r>
              <a:endParaRPr lang="es-CL" sz="1700" b="1" dirty="0">
                <a:solidFill>
                  <a:srgbClr val="1A2D68"/>
                </a:solidFill>
              </a:endParaRPr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4143372" y="4500570"/>
              <a:ext cx="2357454" cy="1143008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b="1" dirty="0" smtClean="0">
                  <a:solidFill>
                    <a:srgbClr val="1A2D68"/>
                  </a:solidFill>
                </a:rPr>
                <a:t>15,10%</a:t>
              </a:r>
              <a:endParaRPr lang="es-CL" sz="1700" b="1" dirty="0">
                <a:solidFill>
                  <a:srgbClr val="1A2D68"/>
                </a:solidFill>
              </a:endParaRPr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4143372" y="5643578"/>
              <a:ext cx="2357454" cy="857256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b="1" dirty="0" smtClean="0">
                  <a:solidFill>
                    <a:srgbClr val="1A2D68"/>
                  </a:solidFill>
                </a:rPr>
                <a:t>25%</a:t>
              </a:r>
              <a:endParaRPr lang="es-CL" sz="1700" b="1" dirty="0">
                <a:solidFill>
                  <a:srgbClr val="1A2D68"/>
                </a:solidFill>
              </a:endParaRPr>
            </a:p>
          </p:txBody>
        </p:sp>
      </p:grpSp>
      <p:sp>
        <p:nvSpPr>
          <p:cNvPr id="2396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230" name="Group 229"/>
          <p:cNvGrpSpPr/>
          <p:nvPr/>
        </p:nvGrpSpPr>
        <p:grpSpPr>
          <a:xfrm>
            <a:off x="6572264" y="1285860"/>
            <a:ext cx="2214578" cy="1107996"/>
            <a:chOff x="6572264" y="1285860"/>
            <a:chExt cx="2214578" cy="1107996"/>
          </a:xfrm>
        </p:grpSpPr>
        <p:sp>
          <p:nvSpPr>
            <p:cNvPr id="199" name="TextBox 198"/>
            <p:cNvSpPr txBox="1"/>
            <p:nvPr/>
          </p:nvSpPr>
          <p:spPr>
            <a:xfrm>
              <a:off x="7143768" y="1285860"/>
              <a:ext cx="1643074" cy="1107996"/>
            </a:xfrm>
            <a:prstGeom prst="rect">
              <a:avLst/>
            </a:prstGeom>
            <a:solidFill>
              <a:srgbClr val="1A2D6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200" dirty="0" smtClean="0">
                  <a:solidFill>
                    <a:schemeClr val="bg1"/>
                  </a:solidFill>
                </a:rPr>
                <a:t>Relativos a atributos y niveles</a:t>
              </a:r>
              <a:endParaRPr lang="es-CL" sz="2200" dirty="0">
                <a:solidFill>
                  <a:schemeClr val="bg1"/>
                </a:solidFill>
              </a:endParaRPr>
            </a:p>
          </p:txBody>
        </p:sp>
        <p:cxnSp>
          <p:nvCxnSpPr>
            <p:cNvPr id="203" name="Straight Arrow Connector 202"/>
            <p:cNvCxnSpPr/>
            <p:nvPr/>
          </p:nvCxnSpPr>
          <p:spPr>
            <a:xfrm rot="10800000">
              <a:off x="6572264" y="1785926"/>
              <a:ext cx="500066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3" name="Group 232"/>
          <p:cNvGrpSpPr/>
          <p:nvPr/>
        </p:nvGrpSpPr>
        <p:grpSpPr>
          <a:xfrm>
            <a:off x="5715008" y="4286256"/>
            <a:ext cx="3143272" cy="1857388"/>
            <a:chOff x="5715008" y="4286256"/>
            <a:chExt cx="3143272" cy="1857388"/>
          </a:xfrm>
        </p:grpSpPr>
        <p:sp>
          <p:nvSpPr>
            <p:cNvPr id="200" name="TextBox 199"/>
            <p:cNvSpPr txBox="1"/>
            <p:nvPr/>
          </p:nvSpPr>
          <p:spPr>
            <a:xfrm>
              <a:off x="7143768" y="5035648"/>
              <a:ext cx="1714512" cy="1107996"/>
            </a:xfrm>
            <a:prstGeom prst="rect">
              <a:avLst/>
            </a:prstGeom>
            <a:solidFill>
              <a:srgbClr val="1A2D6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200" dirty="0" smtClean="0">
                  <a:solidFill>
                    <a:schemeClr val="bg1"/>
                  </a:solidFill>
                </a:rPr>
                <a:t>Impacto en la decisión de compra</a:t>
              </a:r>
              <a:endParaRPr lang="es-CL" sz="2200" dirty="0">
                <a:solidFill>
                  <a:schemeClr val="bg1"/>
                </a:solidFill>
              </a:endParaRPr>
            </a:p>
          </p:txBody>
        </p:sp>
        <p:cxnSp>
          <p:nvCxnSpPr>
            <p:cNvPr id="208" name="Straight Arrow Connector 207"/>
            <p:cNvCxnSpPr/>
            <p:nvPr/>
          </p:nvCxnSpPr>
          <p:spPr>
            <a:xfrm rot="16200000" flipV="1">
              <a:off x="5929324" y="4429131"/>
              <a:ext cx="1285883" cy="100013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Arrow Connector 209"/>
            <p:cNvCxnSpPr/>
            <p:nvPr/>
          </p:nvCxnSpPr>
          <p:spPr>
            <a:xfrm rot="10800000">
              <a:off x="5857886" y="5143512"/>
              <a:ext cx="1214444" cy="42862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Arrow Connector 213"/>
            <p:cNvCxnSpPr/>
            <p:nvPr/>
          </p:nvCxnSpPr>
          <p:spPr>
            <a:xfrm rot="10800000" flipV="1">
              <a:off x="5715008" y="5572140"/>
              <a:ext cx="1357322" cy="50006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1" name="Group 230"/>
          <p:cNvGrpSpPr/>
          <p:nvPr/>
        </p:nvGrpSpPr>
        <p:grpSpPr>
          <a:xfrm>
            <a:off x="5857884" y="2357430"/>
            <a:ext cx="3948120" cy="2000264"/>
            <a:chOff x="5857884" y="2357430"/>
            <a:chExt cx="3948120" cy="2000264"/>
          </a:xfrm>
        </p:grpSpPr>
        <p:grpSp>
          <p:nvGrpSpPr>
            <p:cNvPr id="220" name="Group 219"/>
            <p:cNvGrpSpPr/>
            <p:nvPr/>
          </p:nvGrpSpPr>
          <p:grpSpPr>
            <a:xfrm>
              <a:off x="6000760" y="3071810"/>
              <a:ext cx="3805244" cy="1285884"/>
              <a:chOff x="6000760" y="2714620"/>
              <a:chExt cx="3805244" cy="1285884"/>
            </a:xfrm>
          </p:grpSpPr>
          <p:grpSp>
            <p:nvGrpSpPr>
              <p:cNvPr id="219" name="Group 218"/>
              <p:cNvGrpSpPr/>
              <p:nvPr/>
            </p:nvGrpSpPr>
            <p:grpSpPr>
              <a:xfrm>
                <a:off x="6000760" y="2857497"/>
                <a:ext cx="3805244" cy="1019804"/>
                <a:chOff x="6000760" y="2857497"/>
                <a:chExt cx="3805244" cy="1019804"/>
              </a:xfrm>
            </p:grpSpPr>
            <p:graphicFrame>
              <p:nvGraphicFramePr>
                <p:cNvPr id="239620" name="Object 4"/>
                <p:cNvGraphicFramePr>
                  <a:graphicFrameLocks noChangeAspect="1"/>
                </p:cNvGraphicFramePr>
                <p:nvPr/>
              </p:nvGraphicFramePr>
              <p:xfrm>
                <a:off x="6215074" y="2857497"/>
                <a:ext cx="3429024" cy="558890"/>
              </p:xfrm>
              <a:graphic>
                <a:graphicData uri="http://schemas.openxmlformats.org/presentationml/2006/ole">
                  <p:oleObj spid="_x0000_s239620" name="Document" r:id="rId4" imgW="5609442" imgH="913908" progId="Word.Document.12">
                    <p:embed/>
                  </p:oleObj>
                </a:graphicData>
              </a:graphic>
            </p:graphicFrame>
            <p:graphicFrame>
              <p:nvGraphicFramePr>
                <p:cNvPr id="239621" name="Object 5"/>
                <p:cNvGraphicFramePr>
                  <a:graphicFrameLocks noChangeAspect="1"/>
                </p:cNvGraphicFramePr>
                <p:nvPr/>
              </p:nvGraphicFramePr>
              <p:xfrm>
                <a:off x="6000760" y="3500438"/>
                <a:ext cx="3805244" cy="376863"/>
              </p:xfrm>
              <a:graphic>
                <a:graphicData uri="http://schemas.openxmlformats.org/presentationml/2006/ole">
                  <p:oleObj spid="_x0000_s239621" name="Document" r:id="rId5" imgW="5609442" imgH="555916" progId="Word.Document.12">
                    <p:embed/>
                  </p:oleObj>
                </a:graphicData>
              </a:graphic>
            </p:graphicFrame>
          </p:grpSp>
          <p:sp>
            <p:nvSpPr>
              <p:cNvPr id="218" name="Rectangle 217"/>
              <p:cNvSpPr/>
              <p:nvPr/>
            </p:nvSpPr>
            <p:spPr>
              <a:xfrm>
                <a:off x="6786578" y="2714620"/>
                <a:ext cx="2214578" cy="1285884"/>
              </a:xfrm>
              <a:prstGeom prst="rect">
                <a:avLst/>
              </a:prstGeom>
              <a:noFill/>
              <a:ln>
                <a:solidFill>
                  <a:srgbClr val="1A2D6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</p:grpSp>
        <p:cxnSp>
          <p:nvCxnSpPr>
            <p:cNvPr id="221" name="Straight Arrow Connector 220"/>
            <p:cNvCxnSpPr/>
            <p:nvPr/>
          </p:nvCxnSpPr>
          <p:spPr>
            <a:xfrm rot="10800000">
              <a:off x="5857884" y="2357430"/>
              <a:ext cx="357190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5607851" y="2964653"/>
              <a:ext cx="1214446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>
              <a:off x="6215074" y="3571876"/>
              <a:ext cx="500066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7" name="Rectangle 226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28" name="Rectangle 227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9" name="Rectangle 228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501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Importancia de segmentar resultados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428596" y="1000108"/>
            <a:ext cx="828680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6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323" name="Group 322"/>
          <p:cNvGrpSpPr/>
          <p:nvPr/>
        </p:nvGrpSpPr>
        <p:grpSpPr>
          <a:xfrm>
            <a:off x="1571604" y="1142984"/>
            <a:ext cx="6072230" cy="5429288"/>
            <a:chOff x="1571604" y="1142984"/>
            <a:chExt cx="6072230" cy="5429288"/>
          </a:xfrm>
        </p:grpSpPr>
        <p:sp>
          <p:nvSpPr>
            <p:cNvPr id="236" name="Rectangle 235"/>
            <p:cNvSpPr/>
            <p:nvPr/>
          </p:nvSpPr>
          <p:spPr>
            <a:xfrm>
              <a:off x="6357950" y="1142984"/>
              <a:ext cx="1285884" cy="50006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b="1" dirty="0" smtClean="0">
                  <a:solidFill>
                    <a:schemeClr val="bg1"/>
                  </a:solidFill>
                </a:rPr>
                <a:t>Uso de Electricidad</a:t>
              </a:r>
              <a:endParaRPr lang="es-CL" sz="1700" b="1" dirty="0">
                <a:solidFill>
                  <a:schemeClr val="bg1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571604" y="1643050"/>
              <a:ext cx="1071570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Atributo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571604" y="2000240"/>
              <a:ext cx="1071570" cy="857256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Potencia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1571604" y="2857496"/>
              <a:ext cx="1071570" cy="1143008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Ancho de Corte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571604" y="4000504"/>
              <a:ext cx="1071570" cy="571504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Garantía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1571604" y="4572008"/>
              <a:ext cx="1071570" cy="1143008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Marca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1571604" y="5715016"/>
              <a:ext cx="1071570" cy="857256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Precio</a:t>
              </a:r>
              <a:endParaRPr lang="es-CL" b="1" i="1" dirty="0">
                <a:solidFill>
                  <a:srgbClr val="1A2D68"/>
                </a:solidFill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3643306" y="1142984"/>
              <a:ext cx="1500198" cy="50006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b="1" dirty="0" smtClean="0">
                  <a:solidFill>
                    <a:schemeClr val="bg1"/>
                  </a:solidFill>
                </a:rPr>
                <a:t>Todos los entrevistados</a:t>
              </a:r>
              <a:endParaRPr lang="es-CL" sz="1700" b="1" dirty="0">
                <a:solidFill>
                  <a:schemeClr val="bg1"/>
                </a:solidFill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2643174" y="1643050"/>
              <a:ext cx="1000132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Nivel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3643306" y="1643050"/>
              <a:ext cx="1500198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Utilidad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2643174" y="2000240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2,0 HP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2643174" y="2285992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2,5 HP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643174" y="2571744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3,0 HP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2643174" y="2857496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18’’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2643174" y="3143248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21’’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2643174" y="3429000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24’’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2643174" y="3714752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27’’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2643174" y="4000504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1 año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2643174" y="4286256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3 años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2643174" y="4572008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A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2643174" y="4857760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B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2643174" y="5143512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C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2643174" y="5429264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D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2643174" y="5715016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$ 150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2643174" y="6000768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$ 200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2643174" y="6286520"/>
              <a:ext cx="1000132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$ 250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3643306" y="2000240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3643306" y="2285992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28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3643306" y="2571744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57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3643306" y="2857496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3643306" y="3143248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34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3643306" y="3429000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61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3643306" y="3714752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84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3643306" y="4000504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3643306" y="4286256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46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3643306" y="4572008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3643306" y="4857760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55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3643306" y="5143512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8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3643306" y="5429264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3643306" y="5715016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78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3643306" y="6000768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43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3643306" y="6286520"/>
              <a:ext cx="1500198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cxnSp>
          <p:nvCxnSpPr>
            <p:cNvPr id="143" name="Straight Connector 142"/>
            <p:cNvCxnSpPr/>
            <p:nvPr/>
          </p:nvCxnSpPr>
          <p:spPr>
            <a:xfrm>
              <a:off x="1571604" y="2857496"/>
              <a:ext cx="607223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1571604" y="4000504"/>
              <a:ext cx="607223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>
              <a:off x="1571604" y="4572008"/>
              <a:ext cx="607223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1571604" y="5715016"/>
              <a:ext cx="607223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>
              <a:off x="1571604" y="6572272"/>
              <a:ext cx="607223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 rot="5400000">
              <a:off x="-893007" y="4107661"/>
              <a:ext cx="4929222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1571604" y="2000240"/>
              <a:ext cx="607223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 rot="5400000">
              <a:off x="4929190" y="3857628"/>
              <a:ext cx="5429288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87"/>
            <p:cNvSpPr/>
            <p:nvPr/>
          </p:nvSpPr>
          <p:spPr>
            <a:xfrm>
              <a:off x="5143504" y="1643050"/>
              <a:ext cx="1214446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Utilidad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6357950" y="1643050"/>
              <a:ext cx="1285884" cy="35719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>
                  <a:solidFill>
                    <a:srgbClr val="1A2D68"/>
                  </a:solidFill>
                </a:rPr>
                <a:t>Utilidad</a:t>
              </a:r>
              <a:endParaRPr lang="es-CL" b="1" dirty="0">
                <a:solidFill>
                  <a:srgbClr val="1A2D68"/>
                </a:solidFill>
              </a:endParaRPr>
            </a:p>
          </p:txBody>
        </p:sp>
        <p:cxnSp>
          <p:nvCxnSpPr>
            <p:cNvPr id="152" name="Straight Connector 151"/>
            <p:cNvCxnSpPr/>
            <p:nvPr/>
          </p:nvCxnSpPr>
          <p:spPr>
            <a:xfrm>
              <a:off x="1571604" y="1643050"/>
              <a:ext cx="6072230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Rectangle 234"/>
            <p:cNvSpPr/>
            <p:nvPr/>
          </p:nvSpPr>
          <p:spPr>
            <a:xfrm>
              <a:off x="5143504" y="1142984"/>
              <a:ext cx="1214446" cy="50006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b="1" dirty="0" smtClean="0">
                  <a:solidFill>
                    <a:schemeClr val="bg1"/>
                  </a:solidFill>
                </a:rPr>
                <a:t>Uso de Gasolina</a:t>
              </a:r>
              <a:endParaRPr lang="es-CL" sz="17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51" name="Straight Connector 150"/>
            <p:cNvCxnSpPr/>
            <p:nvPr/>
          </p:nvCxnSpPr>
          <p:spPr>
            <a:xfrm>
              <a:off x="3643306" y="1142984"/>
              <a:ext cx="4000528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3393273" y="1393017"/>
              <a:ext cx="500066" cy="0"/>
            </a:xfrm>
            <a:prstGeom prst="line">
              <a:avLst/>
            </a:prstGeom>
            <a:ln w="38100">
              <a:solidFill>
                <a:srgbClr val="1A2D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Rectangle 254"/>
            <p:cNvSpPr/>
            <p:nvPr/>
          </p:nvSpPr>
          <p:spPr>
            <a:xfrm>
              <a:off x="5143504" y="2000240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56" name="Rectangle 255"/>
            <p:cNvSpPr/>
            <p:nvPr/>
          </p:nvSpPr>
          <p:spPr>
            <a:xfrm>
              <a:off x="5143504" y="2285992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41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57" name="Rectangle 256"/>
            <p:cNvSpPr/>
            <p:nvPr/>
          </p:nvSpPr>
          <p:spPr>
            <a:xfrm>
              <a:off x="5143504" y="2571744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83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58" name="Rectangle 257"/>
            <p:cNvSpPr/>
            <p:nvPr/>
          </p:nvSpPr>
          <p:spPr>
            <a:xfrm>
              <a:off x="5143504" y="2857496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59" name="Rectangle 258"/>
            <p:cNvSpPr/>
            <p:nvPr/>
          </p:nvSpPr>
          <p:spPr>
            <a:xfrm>
              <a:off x="5143504" y="3143248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37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60" name="Rectangle 259"/>
            <p:cNvSpPr/>
            <p:nvPr/>
          </p:nvSpPr>
          <p:spPr>
            <a:xfrm>
              <a:off x="5143504" y="3429000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59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61" name="Rectangle 260"/>
            <p:cNvSpPr/>
            <p:nvPr/>
          </p:nvSpPr>
          <p:spPr>
            <a:xfrm>
              <a:off x="5143504" y="3714752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86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62" name="Rectangle 261"/>
            <p:cNvSpPr/>
            <p:nvPr/>
          </p:nvSpPr>
          <p:spPr>
            <a:xfrm>
              <a:off x="5143504" y="4000504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63" name="Rectangle 262"/>
            <p:cNvSpPr/>
            <p:nvPr/>
          </p:nvSpPr>
          <p:spPr>
            <a:xfrm>
              <a:off x="5143504" y="4286256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41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64" name="Rectangle 263"/>
            <p:cNvSpPr/>
            <p:nvPr/>
          </p:nvSpPr>
          <p:spPr>
            <a:xfrm>
              <a:off x="5143504" y="4572008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13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65" name="Rectangle 264"/>
            <p:cNvSpPr/>
            <p:nvPr/>
          </p:nvSpPr>
          <p:spPr>
            <a:xfrm>
              <a:off x="5143504" y="4857760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51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66" name="Rectangle 265"/>
            <p:cNvSpPr/>
            <p:nvPr/>
          </p:nvSpPr>
          <p:spPr>
            <a:xfrm>
              <a:off x="5143504" y="5143512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10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67" name="Rectangle 266"/>
            <p:cNvSpPr/>
            <p:nvPr/>
          </p:nvSpPr>
          <p:spPr>
            <a:xfrm>
              <a:off x="5143504" y="5429264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71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68" name="Rectangle 267"/>
            <p:cNvSpPr/>
            <p:nvPr/>
          </p:nvSpPr>
          <p:spPr>
            <a:xfrm>
              <a:off x="5143504" y="5715016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91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69" name="Rectangle 268"/>
            <p:cNvSpPr/>
            <p:nvPr/>
          </p:nvSpPr>
          <p:spPr>
            <a:xfrm>
              <a:off x="5143504" y="6000768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56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70" name="Rectangle 269"/>
            <p:cNvSpPr/>
            <p:nvPr/>
          </p:nvSpPr>
          <p:spPr>
            <a:xfrm>
              <a:off x="5143504" y="6286520"/>
              <a:ext cx="1214446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87" name="Rectangle 286"/>
            <p:cNvSpPr/>
            <p:nvPr/>
          </p:nvSpPr>
          <p:spPr>
            <a:xfrm>
              <a:off x="6357950" y="2000240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6357950" y="2285992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15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89" name="Rectangle 288"/>
            <p:cNvSpPr/>
            <p:nvPr/>
          </p:nvSpPr>
          <p:spPr>
            <a:xfrm>
              <a:off x="6357950" y="2571744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31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90" name="Rectangle 289"/>
            <p:cNvSpPr/>
            <p:nvPr/>
          </p:nvSpPr>
          <p:spPr>
            <a:xfrm>
              <a:off x="6357950" y="2857496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91" name="Rectangle 290"/>
            <p:cNvSpPr/>
            <p:nvPr/>
          </p:nvSpPr>
          <p:spPr>
            <a:xfrm>
              <a:off x="6357950" y="3143248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31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92" name="Rectangle 291"/>
            <p:cNvSpPr/>
            <p:nvPr/>
          </p:nvSpPr>
          <p:spPr>
            <a:xfrm>
              <a:off x="6357950" y="3429000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63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6357950" y="3714752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82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94" name="Rectangle 293"/>
            <p:cNvSpPr/>
            <p:nvPr/>
          </p:nvSpPr>
          <p:spPr>
            <a:xfrm>
              <a:off x="6357950" y="4000504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95" name="Rectangle 294"/>
            <p:cNvSpPr/>
            <p:nvPr/>
          </p:nvSpPr>
          <p:spPr>
            <a:xfrm>
              <a:off x="6357950" y="4286256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51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96" name="Rectangle 295"/>
            <p:cNvSpPr/>
            <p:nvPr/>
          </p:nvSpPr>
          <p:spPr>
            <a:xfrm>
              <a:off x="6357950" y="4572008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67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97" name="Rectangle 296"/>
            <p:cNvSpPr/>
            <p:nvPr/>
          </p:nvSpPr>
          <p:spPr>
            <a:xfrm>
              <a:off x="6357950" y="4857760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59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98" name="Rectangle 297"/>
            <p:cNvSpPr/>
            <p:nvPr/>
          </p:nvSpPr>
          <p:spPr>
            <a:xfrm>
              <a:off x="6357950" y="5143512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6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299" name="Rectangle 298"/>
            <p:cNvSpPr/>
            <p:nvPr/>
          </p:nvSpPr>
          <p:spPr>
            <a:xfrm>
              <a:off x="6357950" y="5429264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9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300" name="Rectangle 299"/>
            <p:cNvSpPr/>
            <p:nvPr/>
          </p:nvSpPr>
          <p:spPr>
            <a:xfrm>
              <a:off x="6357950" y="5715016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65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301" name="Rectangle 300"/>
            <p:cNvSpPr/>
            <p:nvPr/>
          </p:nvSpPr>
          <p:spPr>
            <a:xfrm>
              <a:off x="6357950" y="6000768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30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  <p:sp>
          <p:nvSpPr>
            <p:cNvPr id="302" name="Rectangle 301"/>
            <p:cNvSpPr/>
            <p:nvPr/>
          </p:nvSpPr>
          <p:spPr>
            <a:xfrm>
              <a:off x="6357950" y="6286520"/>
              <a:ext cx="1285884" cy="285752"/>
            </a:xfrm>
            <a:prstGeom prst="rect">
              <a:avLst/>
            </a:prstGeom>
            <a:noFill/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rgbClr val="1A2D68"/>
                  </a:solidFill>
                </a:rPr>
                <a:t>0</a:t>
              </a:r>
              <a:endParaRPr lang="es-CL" sz="1700" dirty="0">
                <a:solidFill>
                  <a:srgbClr val="1A2D68"/>
                </a:solidFill>
              </a:endParaRPr>
            </a:p>
          </p:txBody>
        </p:sp>
      </p:grpSp>
      <p:grpSp>
        <p:nvGrpSpPr>
          <p:cNvPr id="322" name="Group 321"/>
          <p:cNvGrpSpPr/>
          <p:nvPr/>
        </p:nvGrpSpPr>
        <p:grpSpPr>
          <a:xfrm>
            <a:off x="3643306" y="4572008"/>
            <a:ext cx="4000528" cy="1143008"/>
            <a:chOff x="3643306" y="4572008"/>
            <a:chExt cx="4000528" cy="1143008"/>
          </a:xfrm>
        </p:grpSpPr>
        <p:sp>
          <p:nvSpPr>
            <p:cNvPr id="319" name="Rectangle 318"/>
            <p:cNvSpPr/>
            <p:nvPr/>
          </p:nvSpPr>
          <p:spPr>
            <a:xfrm>
              <a:off x="3643306" y="4857760"/>
              <a:ext cx="1500198" cy="285752"/>
            </a:xfrm>
            <a:prstGeom prst="rect">
              <a:avLst/>
            </a:prstGeom>
            <a:solidFill>
              <a:srgbClr val="1A2D68"/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chemeClr val="bg1"/>
                  </a:solidFill>
                </a:rPr>
                <a:t>55</a:t>
              </a:r>
              <a:endParaRPr lang="es-CL" sz="1700" dirty="0">
                <a:solidFill>
                  <a:schemeClr val="bg1"/>
                </a:solidFill>
              </a:endParaRPr>
            </a:p>
          </p:txBody>
        </p:sp>
        <p:sp>
          <p:nvSpPr>
            <p:cNvPr id="320" name="Rectangle 319"/>
            <p:cNvSpPr/>
            <p:nvPr/>
          </p:nvSpPr>
          <p:spPr>
            <a:xfrm>
              <a:off x="5143504" y="5429264"/>
              <a:ext cx="1214446" cy="285752"/>
            </a:xfrm>
            <a:prstGeom prst="rect">
              <a:avLst/>
            </a:prstGeom>
            <a:solidFill>
              <a:srgbClr val="1A2D68"/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chemeClr val="bg1"/>
                  </a:solidFill>
                </a:rPr>
                <a:t>71</a:t>
              </a:r>
              <a:endParaRPr lang="es-CL" sz="1700" dirty="0">
                <a:solidFill>
                  <a:schemeClr val="bg1"/>
                </a:solidFill>
              </a:endParaRPr>
            </a:p>
          </p:txBody>
        </p:sp>
        <p:sp>
          <p:nvSpPr>
            <p:cNvPr id="321" name="Rectangle 320"/>
            <p:cNvSpPr/>
            <p:nvPr/>
          </p:nvSpPr>
          <p:spPr>
            <a:xfrm>
              <a:off x="6357950" y="4572008"/>
              <a:ext cx="1285884" cy="285752"/>
            </a:xfrm>
            <a:prstGeom prst="rect">
              <a:avLst/>
            </a:prstGeom>
            <a:solidFill>
              <a:srgbClr val="1A2D68"/>
            </a:solidFill>
            <a:ln>
              <a:solidFill>
                <a:srgbClr val="1A2D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>
                  <a:solidFill>
                    <a:schemeClr val="bg1"/>
                  </a:solidFill>
                </a:rPr>
                <a:t>67</a:t>
              </a:r>
              <a:endParaRPr lang="es-CL" sz="1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4" name="Rectangle 32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325" name="Rectangle 32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26" name="Rectangle 325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501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Importancia de segmentar resultados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428596" y="1071546"/>
            <a:ext cx="828680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6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306" name="TextBox 305"/>
          <p:cNvSpPr txBox="1"/>
          <p:nvPr/>
        </p:nvSpPr>
        <p:spPr>
          <a:xfrm>
            <a:off x="214282" y="2180104"/>
            <a:ext cx="88582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3200" dirty="0" smtClean="0">
                <a:solidFill>
                  <a:srgbClr val="1A2D68"/>
                </a:solidFill>
              </a:rPr>
              <a:t> Se puede descubrir información importante</a:t>
            </a:r>
          </a:p>
          <a:p>
            <a:pPr>
              <a:buFont typeface="Arial" pitchFamily="34" charset="0"/>
              <a:buChar char="•"/>
            </a:pPr>
            <a:endParaRPr lang="es-MX" sz="2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MX" sz="3200" dirty="0" smtClean="0">
                <a:solidFill>
                  <a:srgbClr val="1A2D68"/>
                </a:solidFill>
              </a:rPr>
              <a:t> Notar diferencia en </a:t>
            </a:r>
            <a:r>
              <a:rPr lang="es-MX" sz="3200" b="1" dirty="0" smtClean="0">
                <a:solidFill>
                  <a:srgbClr val="1A2D68"/>
                </a:solidFill>
              </a:rPr>
              <a:t>preferencias de marcas</a:t>
            </a:r>
          </a:p>
          <a:p>
            <a:pPr>
              <a:buFont typeface="Arial" pitchFamily="34" charset="0"/>
              <a:buChar char="•"/>
            </a:pPr>
            <a:endParaRPr lang="es-MX" sz="2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MX" sz="3200" dirty="0" smtClean="0">
                <a:solidFill>
                  <a:srgbClr val="1A2D68"/>
                </a:solidFill>
              </a:rPr>
              <a:t> Se debe tener en cuenta el </a:t>
            </a:r>
            <a:r>
              <a:rPr lang="es-MX" sz="3200" b="1" dirty="0" smtClean="0">
                <a:solidFill>
                  <a:srgbClr val="1A2D68"/>
                </a:solidFill>
              </a:rPr>
              <a:t>nivel de segmentación </a:t>
            </a:r>
          </a:p>
          <a:p>
            <a:r>
              <a:rPr lang="es-MX" sz="3200" dirty="0" smtClean="0">
                <a:solidFill>
                  <a:srgbClr val="1A2D68"/>
                </a:solidFill>
              </a:rPr>
              <a:t>  para el cual se harán las recomendaciones</a:t>
            </a:r>
            <a:endParaRPr lang="es-CL" sz="3200" dirty="0">
              <a:solidFill>
                <a:srgbClr val="1A2D68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501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Simulación: Relatividad de resultados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428596" y="1071546"/>
            <a:ext cx="828680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6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306" name="TextBox 305"/>
          <p:cNvSpPr txBox="1"/>
          <p:nvPr/>
        </p:nvSpPr>
        <p:spPr>
          <a:xfrm>
            <a:off x="214314" y="1142984"/>
            <a:ext cx="885828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3200" dirty="0" smtClean="0">
                <a:solidFill>
                  <a:srgbClr val="1A2D68"/>
                </a:solidFill>
              </a:rPr>
              <a:t> Algunos modelos para simular comportamiento </a:t>
            </a:r>
          </a:p>
          <a:p>
            <a:r>
              <a:rPr lang="es-MX" sz="3200" dirty="0" smtClean="0">
                <a:solidFill>
                  <a:srgbClr val="1A2D68"/>
                </a:solidFill>
              </a:rPr>
              <a:t>  de mercado, basado en los datos obtenidos son:</a:t>
            </a:r>
          </a:p>
          <a:p>
            <a:endParaRPr lang="es-MX" sz="5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endParaRPr lang="es-MX" sz="500" dirty="0" smtClean="0">
              <a:solidFill>
                <a:srgbClr val="1A2D68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MX" sz="2800" dirty="0" smtClean="0">
                <a:solidFill>
                  <a:srgbClr val="1A2D68"/>
                </a:solidFill>
              </a:rPr>
              <a:t> Primera elección (</a:t>
            </a:r>
            <a:r>
              <a:rPr lang="es-MX" sz="2800" i="1" dirty="0" err="1" smtClean="0">
                <a:solidFill>
                  <a:srgbClr val="1A2D68"/>
                </a:solidFill>
              </a:rPr>
              <a:t>First</a:t>
            </a:r>
            <a:r>
              <a:rPr lang="es-MX" sz="2800" i="1" dirty="0" smtClean="0">
                <a:solidFill>
                  <a:srgbClr val="1A2D68"/>
                </a:solidFill>
              </a:rPr>
              <a:t> </a:t>
            </a:r>
            <a:r>
              <a:rPr lang="es-MX" sz="2800" i="1" dirty="0" err="1" smtClean="0">
                <a:solidFill>
                  <a:srgbClr val="1A2D68"/>
                </a:solidFill>
              </a:rPr>
              <a:t>Choice</a:t>
            </a:r>
            <a:r>
              <a:rPr lang="es-MX" sz="2800" dirty="0" smtClean="0">
                <a:solidFill>
                  <a:srgbClr val="1A2D68"/>
                </a:solidFill>
              </a:rPr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es-MX" sz="2800" dirty="0" smtClean="0">
                <a:solidFill>
                  <a:srgbClr val="1A2D68"/>
                </a:solidFill>
              </a:rPr>
              <a:t> Probabilidad de compra</a:t>
            </a:r>
          </a:p>
          <a:p>
            <a:pPr>
              <a:buFont typeface="Arial" pitchFamily="34" charset="0"/>
              <a:buChar char="•"/>
            </a:pPr>
            <a:endParaRPr lang="es-MX" sz="15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MX" sz="3200" dirty="0" smtClean="0">
                <a:solidFill>
                  <a:srgbClr val="1A2D68"/>
                </a:solidFill>
              </a:rPr>
              <a:t> Se intenta obtener </a:t>
            </a:r>
            <a:r>
              <a:rPr lang="es-MX" sz="3200" b="1" dirty="0" smtClean="0">
                <a:solidFill>
                  <a:srgbClr val="1A2D68"/>
                </a:solidFill>
              </a:rPr>
              <a:t>“Cuotas de Mercado”</a:t>
            </a:r>
          </a:p>
          <a:p>
            <a:pPr>
              <a:buFont typeface="Arial" pitchFamily="34" charset="0"/>
              <a:buChar char="•"/>
            </a:pPr>
            <a:endParaRPr lang="es-MX" sz="15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MX" sz="3200" dirty="0" smtClean="0">
                <a:solidFill>
                  <a:srgbClr val="1A2D68"/>
                </a:solidFill>
              </a:rPr>
              <a:t> Resultados son </a:t>
            </a:r>
            <a:r>
              <a:rPr lang="es-MX" sz="3200" b="1" dirty="0" smtClean="0">
                <a:solidFill>
                  <a:srgbClr val="1A2D68"/>
                </a:solidFill>
              </a:rPr>
              <a:t>relativos</a:t>
            </a:r>
          </a:p>
          <a:p>
            <a:pPr>
              <a:buFont typeface="Arial" pitchFamily="34" charset="0"/>
              <a:buChar char="•"/>
            </a:pPr>
            <a:endParaRPr lang="es-MX" sz="15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MX" sz="3200" dirty="0" smtClean="0">
                <a:solidFill>
                  <a:srgbClr val="1A2D68"/>
                </a:solidFill>
              </a:rPr>
              <a:t> Sirven para:</a:t>
            </a:r>
          </a:p>
          <a:p>
            <a:pPr>
              <a:buFont typeface="Arial" pitchFamily="34" charset="0"/>
              <a:buChar char="•"/>
            </a:pPr>
            <a:endParaRPr lang="es-MX" sz="500" dirty="0" smtClean="0">
              <a:solidFill>
                <a:srgbClr val="1A2D68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s-MX" sz="2800" dirty="0" smtClean="0">
                <a:solidFill>
                  <a:srgbClr val="1A2D68"/>
                </a:solidFill>
              </a:rPr>
              <a:t> Ordenar opciones del consumidor</a:t>
            </a:r>
          </a:p>
          <a:p>
            <a:pPr lvl="1">
              <a:buFont typeface="Arial" pitchFamily="34" charset="0"/>
              <a:buChar char="•"/>
            </a:pPr>
            <a:r>
              <a:rPr lang="es-MX" sz="2800" dirty="0" smtClean="0">
                <a:solidFill>
                  <a:srgbClr val="1A2D68"/>
                </a:solidFill>
              </a:rPr>
              <a:t> Ordenar preferencias por productos (perfiles)</a:t>
            </a:r>
            <a:endParaRPr lang="es-CL" sz="2800" dirty="0">
              <a:solidFill>
                <a:srgbClr val="1A2D68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Modelos de Actitud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Diagram 20"/>
          <p:cNvGraphicFramePr/>
          <p:nvPr/>
        </p:nvGraphicFramePr>
        <p:xfrm>
          <a:off x="214282" y="1428736"/>
          <a:ext cx="871543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6" name="Group 25"/>
          <p:cNvGrpSpPr/>
          <p:nvPr/>
        </p:nvGrpSpPr>
        <p:grpSpPr>
          <a:xfrm>
            <a:off x="142844" y="2714620"/>
            <a:ext cx="4214842" cy="3214710"/>
            <a:chOff x="142844" y="2714620"/>
            <a:chExt cx="4214842" cy="3214710"/>
          </a:xfrm>
        </p:grpSpPr>
        <p:grpSp>
          <p:nvGrpSpPr>
            <p:cNvPr id="24" name="Group 23"/>
            <p:cNvGrpSpPr/>
            <p:nvPr/>
          </p:nvGrpSpPr>
          <p:grpSpPr>
            <a:xfrm>
              <a:off x="142844" y="3357562"/>
              <a:ext cx="4214842" cy="2571768"/>
              <a:chOff x="142844" y="3357562"/>
              <a:chExt cx="4214842" cy="2571768"/>
            </a:xfrm>
          </p:grpSpPr>
          <p:sp>
            <p:nvSpPr>
              <p:cNvPr id="15" name="Rounded Rectangle 14"/>
              <p:cNvSpPr/>
              <p:nvPr/>
            </p:nvSpPr>
            <p:spPr>
              <a:xfrm>
                <a:off x="142844" y="3357562"/>
                <a:ext cx="4214842" cy="257176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142844" y="3457235"/>
                <a:ext cx="4143404" cy="2400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sz="3000" dirty="0" smtClean="0">
                    <a:solidFill>
                      <a:srgbClr val="1A2D68"/>
                    </a:solidFill>
                  </a:rPr>
                  <a:t>La falta o deficiencia de algún atributo puede ser compensada con la presencia o exceso de otro. </a:t>
                </a:r>
              </a:p>
            </p:txBody>
          </p:sp>
        </p:grpSp>
        <p:sp>
          <p:nvSpPr>
            <p:cNvPr id="9" name="Down Arrow 8"/>
            <p:cNvSpPr/>
            <p:nvPr/>
          </p:nvSpPr>
          <p:spPr>
            <a:xfrm>
              <a:off x="1928794" y="2714620"/>
              <a:ext cx="500066" cy="500066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643438" y="2714620"/>
            <a:ext cx="4214842" cy="2928958"/>
            <a:chOff x="4643438" y="2714620"/>
            <a:chExt cx="4214842" cy="2928958"/>
          </a:xfrm>
        </p:grpSpPr>
        <p:sp>
          <p:nvSpPr>
            <p:cNvPr id="18" name="Rounded Rectangle 17"/>
            <p:cNvSpPr/>
            <p:nvPr/>
          </p:nvSpPr>
          <p:spPr>
            <a:xfrm>
              <a:off x="4643438" y="3500438"/>
              <a:ext cx="4214842" cy="214314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1" name="Down Arrow 10"/>
            <p:cNvSpPr/>
            <p:nvPr/>
          </p:nvSpPr>
          <p:spPr>
            <a:xfrm>
              <a:off x="6643702" y="2714620"/>
              <a:ext cx="500066" cy="500066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714876" y="3857628"/>
              <a:ext cx="4143404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3000" dirty="0" smtClean="0">
                  <a:solidFill>
                    <a:srgbClr val="1A2D68"/>
                  </a:solidFill>
                </a:rPr>
                <a:t>Utilizan menos atributos, los cuales no pueden ser compensados.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42D8AAE3-FE98-4E3B-8503-188EFB7CEC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graphicEl>
                                              <a:dgm id="{42D8AAE3-FE98-4E3B-8503-188EFB7CEC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dgm id="{49EC1C55-8A14-4F5F-8F20-6B14E63E99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>
                                            <p:graphicEl>
                                              <a:dgm id="{49EC1C55-8A14-4F5F-8F20-6B14E63E99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 uiExpand="1">
        <p:bldSub>
          <a:bldDgm bld="one"/>
        </p:bldSub>
      </p:bldGraphic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501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2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Simulación: Preferencias exageradas </a:t>
            </a:r>
            <a:endParaRPr lang="es-CL" sz="42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428596" y="1071546"/>
            <a:ext cx="828680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6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306" name="TextBox 305"/>
          <p:cNvSpPr txBox="1"/>
          <p:nvPr/>
        </p:nvSpPr>
        <p:spPr>
          <a:xfrm>
            <a:off x="214314" y="1458100"/>
            <a:ext cx="885828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3200" dirty="0" smtClean="0">
                <a:solidFill>
                  <a:srgbClr val="1A2D68"/>
                </a:solidFill>
              </a:rPr>
              <a:t> Modelos de primera elección</a:t>
            </a:r>
          </a:p>
          <a:p>
            <a:pPr>
              <a:buFont typeface="Arial" pitchFamily="34" charset="0"/>
              <a:buChar char="•"/>
            </a:pPr>
            <a:endParaRPr lang="es-MX" sz="2000" dirty="0" smtClean="0">
              <a:solidFill>
                <a:srgbClr val="1A2D68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MX" sz="3200" dirty="0" smtClean="0">
                <a:solidFill>
                  <a:srgbClr val="1A2D68"/>
                </a:solidFill>
              </a:rPr>
              <a:t> Predicen comportamiento según selección que </a:t>
            </a:r>
          </a:p>
          <a:p>
            <a:r>
              <a:rPr lang="es-MX" sz="3200" dirty="0" smtClean="0">
                <a:solidFill>
                  <a:srgbClr val="1A2D68"/>
                </a:solidFill>
              </a:rPr>
              <a:t>  produce la </a:t>
            </a:r>
            <a:r>
              <a:rPr lang="es-MX" sz="3200" b="1" dirty="0" smtClean="0">
                <a:solidFill>
                  <a:srgbClr val="1A2D68"/>
                </a:solidFill>
              </a:rPr>
              <a:t>máxima utilidad</a:t>
            </a:r>
          </a:p>
          <a:p>
            <a:pPr>
              <a:buFont typeface="Arial" pitchFamily="34" charset="0"/>
              <a:buChar char="•"/>
            </a:pPr>
            <a:endParaRPr lang="es-MX" sz="2000" dirty="0" smtClean="0">
              <a:solidFill>
                <a:srgbClr val="1A2D68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00034" y="3714752"/>
            <a:ext cx="8143932" cy="114300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200" dirty="0" smtClean="0">
                <a:solidFill>
                  <a:schemeClr val="bg1"/>
                </a:solidFill>
              </a:rPr>
              <a:t>Resultados </a:t>
            </a:r>
            <a:r>
              <a:rPr lang="es-MX" sz="3500" b="1" dirty="0" smtClean="0">
                <a:solidFill>
                  <a:schemeClr val="bg1"/>
                </a:solidFill>
              </a:rPr>
              <a:t>sobrevaloran la 1° elección </a:t>
            </a:r>
          </a:p>
          <a:p>
            <a:pPr algn="ctr"/>
            <a:r>
              <a:rPr lang="es-MX" sz="3200" dirty="0" smtClean="0">
                <a:solidFill>
                  <a:schemeClr val="bg1"/>
                </a:solidFill>
              </a:rPr>
              <a:t>e infravaloran la última</a:t>
            </a:r>
            <a:endParaRPr lang="es-CL" sz="3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8662" y="5286388"/>
            <a:ext cx="741999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600" dirty="0" smtClean="0">
                <a:solidFill>
                  <a:srgbClr val="1A2D68"/>
                </a:solidFill>
              </a:rPr>
              <a:t>Se debe a que modelos asumen que el comprador </a:t>
            </a:r>
          </a:p>
          <a:p>
            <a:pPr algn="ctr"/>
            <a:r>
              <a:rPr lang="es-MX" sz="2600" b="1" dirty="0" smtClean="0">
                <a:solidFill>
                  <a:srgbClr val="1A2D68"/>
                </a:solidFill>
              </a:rPr>
              <a:t>NO </a:t>
            </a:r>
            <a:r>
              <a:rPr lang="es-MX" sz="2600" dirty="0" smtClean="0">
                <a:solidFill>
                  <a:srgbClr val="1A2D68"/>
                </a:solidFill>
              </a:rPr>
              <a:t>comete errores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-714412" y="71414"/>
            <a:ext cx="578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dirty="0" smtClean="0">
                <a:solidFill>
                  <a:srgbClr val="002060"/>
                </a:solidFill>
                <a:latin typeface="Cambria" pitchFamily="18" charset="0"/>
              </a:rPr>
              <a:t>Conceptos Claves</a:t>
            </a:r>
            <a:endParaRPr lang="es-CL" sz="4000" dirty="0">
              <a:solidFill>
                <a:srgbClr val="002060"/>
              </a:solidFill>
              <a:latin typeface="Cambria" pitchFamily="18" charset="0"/>
            </a:endParaRPr>
          </a:p>
        </p:txBody>
      </p:sp>
      <p:graphicFrame>
        <p:nvGraphicFramePr>
          <p:cNvPr id="24" name="Diagram 23"/>
          <p:cNvGraphicFramePr/>
          <p:nvPr/>
        </p:nvGraphicFramePr>
        <p:xfrm>
          <a:off x="142844" y="1000108"/>
          <a:ext cx="8858312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4286248" y="785794"/>
            <a:ext cx="485775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D32852B8-8191-4202-8129-A36CD03B0E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graphicEl>
                                              <a:dgm id="{D32852B8-8191-4202-8129-A36CD03B0E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DFB36ADD-6904-4ECA-8AEC-4CB28B554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>
                                            <p:graphicEl>
                                              <a:dgm id="{DFB36ADD-6904-4ECA-8AEC-4CB28B5544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1A386981-148A-4FDE-91F0-EFBB93EF9C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>
                                            <p:graphicEl>
                                              <a:dgm id="{1A386981-148A-4FDE-91F0-EFBB93EF9C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87B4B399-546A-4F7E-9C75-85134EEA22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>
                                            <p:graphicEl>
                                              <a:dgm id="{87B4B399-546A-4F7E-9C75-85134EEA22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9D5DABA4-7A66-4EA1-91D8-BFD0AA8AE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>
                                            <p:graphicEl>
                                              <a:dgm id="{9D5DABA4-7A66-4EA1-91D8-BFD0AA8AEA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dgm id="{AFEA3D6E-D693-43F5-8E47-CFAB51ABF7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graphicEl>
                                              <a:dgm id="{AFEA3D6E-D693-43F5-8E47-CFAB51ABF7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Modelos No Compensatorios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85720" y="1573588"/>
            <a:ext cx="857256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500" dirty="0" smtClean="0">
                <a:solidFill>
                  <a:srgbClr val="002060"/>
                </a:solidFill>
              </a:rPr>
              <a:t>Estos modelos sirven para modelar el comportamiento de un cliente que elige una marca sólo si cumple uno de sus atributos.</a:t>
            </a:r>
            <a:endParaRPr lang="es-ES" sz="3500" b="1" dirty="0" smtClean="0">
              <a:solidFill>
                <a:srgbClr val="FF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5720" y="4000504"/>
            <a:ext cx="857256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500" dirty="0" smtClean="0">
                <a:solidFill>
                  <a:srgbClr val="002060"/>
                </a:solidFill>
              </a:rPr>
              <a:t>Si el producto es deficiente en cualquiera de esos requerimientos, entonces el producto es eliminado.</a:t>
            </a:r>
            <a:endParaRPr lang="es-ES" sz="3500" b="1" dirty="0" smtClean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7158" y="285728"/>
            <a:ext cx="83582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5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Modelos Compensatorios</a:t>
            </a:r>
            <a:endParaRPr lang="es-CL" sz="45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42910" y="1071546"/>
            <a:ext cx="792961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85720" y="1285860"/>
            <a:ext cx="85725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3000" dirty="0" smtClean="0">
                <a:solidFill>
                  <a:srgbClr val="002060"/>
                </a:solidFill>
              </a:rPr>
              <a:t> Modelo de Fishbein Básico:</a:t>
            </a:r>
            <a:endParaRPr lang="es-ES" sz="3000" b="1" dirty="0" smtClean="0">
              <a:solidFill>
                <a:srgbClr val="FF0000"/>
              </a:solidFill>
            </a:endParaRPr>
          </a:p>
        </p:txBody>
      </p:sp>
      <p:sp>
        <p:nvSpPr>
          <p:cNvPr id="1638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6384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24" name="Group 23"/>
          <p:cNvGrpSpPr/>
          <p:nvPr/>
        </p:nvGrpSpPr>
        <p:grpSpPr>
          <a:xfrm>
            <a:off x="1142976" y="2071678"/>
            <a:ext cx="6948489" cy="1714512"/>
            <a:chOff x="1142976" y="2071678"/>
            <a:chExt cx="6948489" cy="1714512"/>
          </a:xfrm>
        </p:grpSpPr>
        <p:sp>
          <p:nvSpPr>
            <p:cNvPr id="31" name="Rounded Rectangle 30"/>
            <p:cNvSpPr/>
            <p:nvPr/>
          </p:nvSpPr>
          <p:spPr>
            <a:xfrm>
              <a:off x="1857356" y="2071678"/>
              <a:ext cx="5286412" cy="16430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/>
            </a:p>
          </p:txBody>
        </p:sp>
        <p:graphicFrame>
          <p:nvGraphicFramePr>
            <p:cNvPr id="167944" name="Object 8"/>
            <p:cNvGraphicFramePr>
              <a:graphicFrameLocks noChangeAspect="1"/>
            </p:cNvGraphicFramePr>
            <p:nvPr/>
          </p:nvGraphicFramePr>
          <p:xfrm>
            <a:off x="1142976" y="2285992"/>
            <a:ext cx="6948489" cy="1500198"/>
          </p:xfrm>
          <a:graphic>
            <a:graphicData uri="http://schemas.openxmlformats.org/presentationml/2006/ole">
              <p:oleObj spid="_x0000_s167944" name="Document" r:id="rId3" imgW="5609442" imgH="1213137" progId="Word.Document.12">
                <p:embed/>
              </p:oleObj>
            </a:graphicData>
          </a:graphic>
        </p:graphicFrame>
      </p:grpSp>
      <p:sp>
        <p:nvSpPr>
          <p:cNvPr id="22" name="Rectangle 21"/>
          <p:cNvSpPr/>
          <p:nvPr/>
        </p:nvSpPr>
        <p:spPr>
          <a:xfrm>
            <a:off x="428596" y="3732258"/>
            <a:ext cx="85725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000" dirty="0" smtClean="0">
                <a:solidFill>
                  <a:srgbClr val="002060"/>
                </a:solidFill>
              </a:rPr>
              <a:t>donde,</a:t>
            </a:r>
            <a:endParaRPr lang="es-ES" sz="3000" b="1" dirty="0" smtClean="0">
              <a:solidFill>
                <a:srgbClr val="FF0000"/>
              </a:solidFill>
            </a:endParaRPr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6794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167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grpSp>
        <p:nvGrpSpPr>
          <p:cNvPr id="25" name="Group 24"/>
          <p:cNvGrpSpPr/>
          <p:nvPr/>
        </p:nvGrpSpPr>
        <p:grpSpPr>
          <a:xfrm>
            <a:off x="-1320011" y="4456541"/>
            <a:ext cx="10464011" cy="1687103"/>
            <a:chOff x="-1320011" y="4456541"/>
            <a:chExt cx="10464011" cy="1687103"/>
          </a:xfrm>
        </p:grpSpPr>
        <p:graphicFrame>
          <p:nvGraphicFramePr>
            <p:cNvPr id="167947" name="Object 11"/>
            <p:cNvGraphicFramePr>
              <a:graphicFrameLocks noChangeAspect="1"/>
            </p:cNvGraphicFramePr>
            <p:nvPr/>
          </p:nvGraphicFramePr>
          <p:xfrm>
            <a:off x="-71470" y="4456541"/>
            <a:ext cx="6215106" cy="615532"/>
          </p:xfrm>
          <a:graphic>
            <a:graphicData uri="http://schemas.openxmlformats.org/presentationml/2006/ole">
              <p:oleObj spid="_x0000_s167947" name="Document" r:id="rId4" imgW="5609442" imgH="555916" progId="Word.Document.12">
                <p:embed/>
              </p:oleObj>
            </a:graphicData>
          </a:graphic>
        </p:graphicFrame>
        <p:graphicFrame>
          <p:nvGraphicFramePr>
            <p:cNvPr id="167950" name="Object 14"/>
            <p:cNvGraphicFramePr>
              <a:graphicFrameLocks noChangeAspect="1"/>
            </p:cNvGraphicFramePr>
            <p:nvPr/>
          </p:nvGraphicFramePr>
          <p:xfrm>
            <a:off x="537345" y="5000636"/>
            <a:ext cx="8606655" cy="642942"/>
          </p:xfrm>
          <a:graphic>
            <a:graphicData uri="http://schemas.openxmlformats.org/presentationml/2006/ole">
              <p:oleObj spid="_x0000_s167950" name="Document" r:id="rId5" imgW="5609442" imgH="418559" progId="Word.Document.12">
                <p:embed/>
              </p:oleObj>
            </a:graphicData>
          </a:graphic>
        </p:graphicFrame>
        <p:graphicFrame>
          <p:nvGraphicFramePr>
            <p:cNvPr id="167953" name="Object 17"/>
            <p:cNvGraphicFramePr>
              <a:graphicFrameLocks noChangeAspect="1"/>
            </p:cNvGraphicFramePr>
            <p:nvPr/>
          </p:nvGraphicFramePr>
          <p:xfrm>
            <a:off x="-1320011" y="5500702"/>
            <a:ext cx="8606655" cy="642942"/>
          </p:xfrm>
          <a:graphic>
            <a:graphicData uri="http://schemas.openxmlformats.org/presentationml/2006/ole">
              <p:oleObj spid="_x0000_s167953" name="Document" r:id="rId6" imgW="5609442" imgH="418559" progId="Word.Document.12">
                <p:embed/>
              </p:oleObj>
            </a:graphicData>
          </a:graphic>
        </p:graphicFrame>
      </p:grpSp>
      <p:sp>
        <p:nvSpPr>
          <p:cNvPr id="20" name="Rectangle 19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o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5784" y="0"/>
            <a:ext cx="10002800" cy="666656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428660" y="2214554"/>
            <a:ext cx="10001320" cy="1857388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0" dirty="0" smtClean="0">
                <a:solidFill>
                  <a:srgbClr val="1A2D68"/>
                </a:solidFill>
                <a:latin typeface="Cambria" pitchFamily="18" charset="0"/>
              </a:rPr>
              <a:t>Modelos de Decisión de Compra</a:t>
            </a:r>
            <a:endParaRPr lang="es-CL" sz="6000" dirty="0">
              <a:solidFill>
                <a:srgbClr val="1A2D68"/>
              </a:solidFill>
              <a:latin typeface="Cambria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43042" y="6643710"/>
            <a:ext cx="5857916" cy="21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latin typeface="+mj-lt"/>
              </a:rPr>
              <a:t>Bosch &amp; Young </a:t>
            </a:r>
            <a:endParaRPr lang="es-CL" sz="1200" dirty="0"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643710"/>
            <a:ext cx="1643042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2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00892" y="6643710"/>
            <a:ext cx="2143108" cy="214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tx2">
                    <a:lumMod val="75000"/>
                  </a:schemeClr>
                </a:solidFill>
              </a:rPr>
              <a:t>Preferencias</a:t>
            </a:r>
            <a:endParaRPr lang="es-CL" sz="1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2417</TotalTime>
  <Words>2489</Words>
  <Application>Microsoft Office PowerPoint</Application>
  <PresentationFormat>Presentación en pantalla (4:3)</PresentationFormat>
  <Paragraphs>794</Paragraphs>
  <Slides>61</Slides>
  <Notes>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61</vt:i4>
      </vt:variant>
    </vt:vector>
  </HeadingPairs>
  <TitlesOfParts>
    <vt:vector size="64" baseType="lpstr">
      <vt:lpstr>Office Theme</vt:lpstr>
      <vt:lpstr>Document</vt:lpstr>
      <vt:lpstr>Acrobat Document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</dc:creator>
  <cp:lastModifiedBy>Usuario</cp:lastModifiedBy>
  <cp:revision>259</cp:revision>
  <dcterms:created xsi:type="dcterms:W3CDTF">2009-10-22T17:22:15Z</dcterms:created>
  <dcterms:modified xsi:type="dcterms:W3CDTF">2010-06-08T21:00:39Z</dcterms:modified>
</cp:coreProperties>
</file>