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507" r:id="rId3"/>
    <p:sldId id="350" r:id="rId4"/>
    <p:sldId id="508" r:id="rId5"/>
    <p:sldId id="509" r:id="rId6"/>
    <p:sldId id="510" r:id="rId7"/>
    <p:sldId id="511" r:id="rId8"/>
    <p:sldId id="456" r:id="rId9"/>
    <p:sldId id="513" r:id="rId10"/>
    <p:sldId id="457" r:id="rId11"/>
    <p:sldId id="514" r:id="rId12"/>
    <p:sldId id="515" r:id="rId13"/>
    <p:sldId id="518" r:id="rId14"/>
    <p:sldId id="521" r:id="rId15"/>
    <p:sldId id="520" r:id="rId16"/>
    <p:sldId id="522" r:id="rId17"/>
    <p:sldId id="523" r:id="rId18"/>
    <p:sldId id="524" r:id="rId19"/>
    <p:sldId id="525" r:id="rId20"/>
    <p:sldId id="526" r:id="rId21"/>
    <p:sldId id="527" r:id="rId22"/>
    <p:sldId id="528" r:id="rId23"/>
    <p:sldId id="529" r:id="rId24"/>
    <p:sldId id="397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462" r:id="rId34"/>
    <p:sldId id="538" r:id="rId35"/>
    <p:sldId id="539" r:id="rId36"/>
    <p:sldId id="540" r:id="rId37"/>
    <p:sldId id="541" r:id="rId38"/>
    <p:sldId id="542" r:id="rId39"/>
    <p:sldId id="438" r:id="rId40"/>
    <p:sldId id="543" r:id="rId41"/>
    <p:sldId id="544" r:id="rId42"/>
    <p:sldId id="545" r:id="rId43"/>
    <p:sldId id="546" r:id="rId44"/>
    <p:sldId id="547" r:id="rId45"/>
    <p:sldId id="548" r:id="rId46"/>
    <p:sldId id="549" r:id="rId47"/>
    <p:sldId id="556" r:id="rId48"/>
    <p:sldId id="552" r:id="rId49"/>
    <p:sldId id="554" r:id="rId50"/>
    <p:sldId id="555" r:id="rId5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E90"/>
    <a:srgbClr val="FFCC00"/>
    <a:srgbClr val="FFFF99"/>
    <a:srgbClr val="B4DE86"/>
    <a:srgbClr val="CCECFF"/>
    <a:srgbClr val="223E96"/>
    <a:srgbClr val="3EE66A"/>
    <a:srgbClr val="1A2D68"/>
    <a:srgbClr val="008000"/>
    <a:srgbClr val="BDE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588" autoAdjust="0"/>
    <p:restoredTop sz="96460" autoAdjust="0"/>
  </p:normalViewPr>
  <p:slideViewPr>
    <p:cSldViewPr>
      <p:cViewPr varScale="1">
        <p:scale>
          <a:sx n="76" d="100"/>
          <a:sy n="76" d="100"/>
        </p:scale>
        <p:origin x="-7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image" Target="../media/image18.gif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image" Target="../media/image18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0F9383-B1DA-47BB-B258-022E5107BA66}" type="doc">
      <dgm:prSet loTypeId="urn:microsoft.com/office/officeart/2005/8/layout/default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4DE2EAD4-05E4-4632-9D3B-C012E9E8B0D7}">
      <dgm:prSet phldrT="[Text]"/>
      <dgm:spPr/>
      <dgm:t>
        <a:bodyPr/>
        <a:lstStyle/>
        <a:p>
          <a:r>
            <a:rPr lang="es-MX" dirty="0" smtClean="0"/>
            <a:t>Objetivo y Proceso</a:t>
          </a:r>
          <a:endParaRPr lang="es-CL" dirty="0"/>
        </a:p>
      </dgm:t>
    </dgm:pt>
    <dgm:pt modelId="{44212315-A028-4EA7-9EE6-20D169ED7154}" type="parTrans" cxnId="{BC3CF5C0-ECEA-4301-9717-FD6F37B63C95}">
      <dgm:prSet/>
      <dgm:spPr/>
      <dgm:t>
        <a:bodyPr/>
        <a:lstStyle/>
        <a:p>
          <a:endParaRPr lang="es-CL"/>
        </a:p>
      </dgm:t>
    </dgm:pt>
    <dgm:pt modelId="{C34630F4-2EAB-44FE-A9A9-EE2448A06D8B}" type="sibTrans" cxnId="{BC3CF5C0-ECEA-4301-9717-FD6F37B63C95}">
      <dgm:prSet/>
      <dgm:spPr/>
      <dgm:t>
        <a:bodyPr/>
        <a:lstStyle/>
        <a:p>
          <a:endParaRPr lang="es-CL"/>
        </a:p>
      </dgm:t>
    </dgm:pt>
    <dgm:pt modelId="{F7C61D46-1116-4FB4-95E6-8F2FB0FBA3D0}">
      <dgm:prSet phldrT="[Text]"/>
      <dgm:spPr/>
      <dgm:t>
        <a:bodyPr/>
        <a:lstStyle/>
        <a:p>
          <a:r>
            <a:rPr lang="es-MX" dirty="0" smtClean="0"/>
            <a:t>Bases de Segmentación</a:t>
          </a:r>
          <a:endParaRPr lang="es-CL" dirty="0"/>
        </a:p>
      </dgm:t>
    </dgm:pt>
    <dgm:pt modelId="{CEF30A46-CAB0-46E1-BDDC-3183DE3EF8D2}" type="parTrans" cxnId="{54AE6605-A07B-45E2-8BF9-2C9CD2B9B05E}">
      <dgm:prSet/>
      <dgm:spPr/>
      <dgm:t>
        <a:bodyPr/>
        <a:lstStyle/>
        <a:p>
          <a:endParaRPr lang="es-CL"/>
        </a:p>
      </dgm:t>
    </dgm:pt>
    <dgm:pt modelId="{6F45E458-89F2-48EA-BDCF-AFBD701639F2}" type="sibTrans" cxnId="{54AE6605-A07B-45E2-8BF9-2C9CD2B9B05E}">
      <dgm:prSet/>
      <dgm:spPr/>
      <dgm:t>
        <a:bodyPr/>
        <a:lstStyle/>
        <a:p>
          <a:endParaRPr lang="es-CL"/>
        </a:p>
      </dgm:t>
    </dgm:pt>
    <dgm:pt modelId="{18109336-178E-4905-AE99-8B1B89F1EEF9}">
      <dgm:prSet phldrT="[Text]"/>
      <dgm:spPr/>
      <dgm:t>
        <a:bodyPr/>
        <a:lstStyle/>
        <a:p>
          <a:r>
            <a:rPr lang="es-MX" dirty="0" smtClean="0"/>
            <a:t>A priori v/s </a:t>
          </a:r>
        </a:p>
        <a:p>
          <a:r>
            <a:rPr lang="es-MX" dirty="0" smtClean="0"/>
            <a:t>A posteriori</a:t>
          </a:r>
          <a:endParaRPr lang="es-CL" dirty="0"/>
        </a:p>
      </dgm:t>
    </dgm:pt>
    <dgm:pt modelId="{011E7DAF-29DC-4132-93D4-CD84538FEAD9}" type="parTrans" cxnId="{E12AB887-9B5C-4078-98EB-C1BB09298EB1}">
      <dgm:prSet/>
      <dgm:spPr/>
      <dgm:t>
        <a:bodyPr/>
        <a:lstStyle/>
        <a:p>
          <a:endParaRPr lang="es-CL"/>
        </a:p>
      </dgm:t>
    </dgm:pt>
    <dgm:pt modelId="{AAC71549-600D-4ABC-BCB9-C0DAE223C937}" type="sibTrans" cxnId="{E12AB887-9B5C-4078-98EB-C1BB09298EB1}">
      <dgm:prSet/>
      <dgm:spPr/>
      <dgm:t>
        <a:bodyPr/>
        <a:lstStyle/>
        <a:p>
          <a:endParaRPr lang="es-CL"/>
        </a:p>
      </dgm:t>
    </dgm:pt>
    <dgm:pt modelId="{49A42FDF-FF3B-415F-9954-3420BD81F3AB}">
      <dgm:prSet phldrT="[Text]"/>
      <dgm:spPr/>
      <dgm:t>
        <a:bodyPr/>
        <a:lstStyle/>
        <a:p>
          <a:r>
            <a:rPr lang="es-MX" dirty="0" smtClean="0"/>
            <a:t>Modelo STP</a:t>
          </a:r>
          <a:endParaRPr lang="es-CL" dirty="0"/>
        </a:p>
      </dgm:t>
    </dgm:pt>
    <dgm:pt modelId="{98112B7E-2340-4829-A44F-7413B3629286}" type="parTrans" cxnId="{2DC41497-4A59-46BF-BA9D-4A9CBEAAC5F4}">
      <dgm:prSet/>
      <dgm:spPr/>
      <dgm:t>
        <a:bodyPr/>
        <a:lstStyle/>
        <a:p>
          <a:endParaRPr lang="es-CL"/>
        </a:p>
      </dgm:t>
    </dgm:pt>
    <dgm:pt modelId="{40AB3A22-CFDC-47E8-8C49-704D5CAE70FB}" type="sibTrans" cxnId="{2DC41497-4A59-46BF-BA9D-4A9CBEAAC5F4}">
      <dgm:prSet/>
      <dgm:spPr/>
      <dgm:t>
        <a:bodyPr/>
        <a:lstStyle/>
        <a:p>
          <a:endParaRPr lang="es-CL"/>
        </a:p>
      </dgm:t>
    </dgm:pt>
    <dgm:pt modelId="{1D7451F1-42B2-4E1E-B566-520E37919E4D}">
      <dgm:prSet/>
      <dgm:spPr/>
      <dgm:t>
        <a:bodyPr/>
        <a:lstStyle/>
        <a:p>
          <a:r>
            <a:rPr lang="es-MX" dirty="0" smtClean="0"/>
            <a:t>Matriz A/C</a:t>
          </a:r>
          <a:endParaRPr lang="es-CL" dirty="0"/>
        </a:p>
      </dgm:t>
    </dgm:pt>
    <dgm:pt modelId="{EFC629AF-C623-4C72-9553-5CE7CA9BEF44}" type="parTrans" cxnId="{FA95AE6A-2480-4BA2-A696-861CDE75DB7C}">
      <dgm:prSet/>
      <dgm:spPr/>
      <dgm:t>
        <a:bodyPr/>
        <a:lstStyle/>
        <a:p>
          <a:endParaRPr lang="es-CL"/>
        </a:p>
      </dgm:t>
    </dgm:pt>
    <dgm:pt modelId="{E0BF7436-59F4-4D35-BE67-D756E9079615}" type="sibTrans" cxnId="{FA95AE6A-2480-4BA2-A696-861CDE75DB7C}">
      <dgm:prSet/>
      <dgm:spPr/>
      <dgm:t>
        <a:bodyPr/>
        <a:lstStyle/>
        <a:p>
          <a:endParaRPr lang="es-CL"/>
        </a:p>
      </dgm:t>
    </dgm:pt>
    <dgm:pt modelId="{A3ED09AA-17BE-4CE6-9E70-ADE60CC2D321}" type="pres">
      <dgm:prSet presAssocID="{800F9383-B1DA-47BB-B258-022E5107BA6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741E8A69-5B72-4C7F-8618-EF0A3830327C}" type="pres">
      <dgm:prSet presAssocID="{4DE2EAD4-05E4-4632-9D3B-C012E9E8B0D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BCF9D3F-F055-414D-8709-B146223F2291}" type="pres">
      <dgm:prSet presAssocID="{C34630F4-2EAB-44FE-A9A9-EE2448A06D8B}" presName="sibTrans" presStyleCnt="0"/>
      <dgm:spPr/>
    </dgm:pt>
    <dgm:pt modelId="{FC48003F-0D7F-4FB3-9186-42FEFF195BEC}" type="pres">
      <dgm:prSet presAssocID="{F7C61D46-1116-4FB4-95E6-8F2FB0FBA3D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A865E06-7ACD-48CF-80F8-D51DBE252527}" type="pres">
      <dgm:prSet presAssocID="{6F45E458-89F2-48EA-BDCF-AFBD701639F2}" presName="sibTrans" presStyleCnt="0"/>
      <dgm:spPr/>
    </dgm:pt>
    <dgm:pt modelId="{EFFCBB54-D20A-457E-B5FF-29CE34911B22}" type="pres">
      <dgm:prSet presAssocID="{18109336-178E-4905-AE99-8B1B89F1EEF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8BFC91D-C103-4B03-BF3C-4683CFE8CCC2}" type="pres">
      <dgm:prSet presAssocID="{AAC71549-600D-4ABC-BCB9-C0DAE223C937}" presName="sibTrans" presStyleCnt="0"/>
      <dgm:spPr/>
    </dgm:pt>
    <dgm:pt modelId="{DBBC546D-B5A9-40DD-BC07-66C0F7F10AAF}" type="pres">
      <dgm:prSet presAssocID="{49A42FDF-FF3B-415F-9954-3420BD81F3A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F2C4AC25-AD8D-4D34-B77D-FD95C3237FEB}" type="pres">
      <dgm:prSet presAssocID="{40AB3A22-CFDC-47E8-8C49-704D5CAE70FB}" presName="sibTrans" presStyleCnt="0"/>
      <dgm:spPr/>
    </dgm:pt>
    <dgm:pt modelId="{DA234952-3FA4-479E-8200-02E3AB089784}" type="pres">
      <dgm:prSet presAssocID="{1D7451F1-42B2-4E1E-B566-520E37919E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17D14FB6-B9A4-4FA4-827A-996F3C6378BC}" type="presOf" srcId="{800F9383-B1DA-47BB-B258-022E5107BA66}" destId="{A3ED09AA-17BE-4CE6-9E70-ADE60CC2D321}" srcOrd="0" destOrd="0" presId="urn:microsoft.com/office/officeart/2005/8/layout/default"/>
    <dgm:cxn modelId="{DD5776EA-A0C8-4D2B-8DE9-A6E4872670F3}" type="presOf" srcId="{4DE2EAD4-05E4-4632-9D3B-C012E9E8B0D7}" destId="{741E8A69-5B72-4C7F-8618-EF0A3830327C}" srcOrd="0" destOrd="0" presId="urn:microsoft.com/office/officeart/2005/8/layout/default"/>
    <dgm:cxn modelId="{FA95AE6A-2480-4BA2-A696-861CDE75DB7C}" srcId="{800F9383-B1DA-47BB-B258-022E5107BA66}" destId="{1D7451F1-42B2-4E1E-B566-520E37919E4D}" srcOrd="4" destOrd="0" parTransId="{EFC629AF-C623-4C72-9553-5CE7CA9BEF44}" sibTransId="{E0BF7436-59F4-4D35-BE67-D756E9079615}"/>
    <dgm:cxn modelId="{54AE6605-A07B-45E2-8BF9-2C9CD2B9B05E}" srcId="{800F9383-B1DA-47BB-B258-022E5107BA66}" destId="{F7C61D46-1116-4FB4-95E6-8F2FB0FBA3D0}" srcOrd="1" destOrd="0" parTransId="{CEF30A46-CAB0-46E1-BDDC-3183DE3EF8D2}" sibTransId="{6F45E458-89F2-48EA-BDCF-AFBD701639F2}"/>
    <dgm:cxn modelId="{4747315A-8D43-4D42-8D99-9A8E25C02E09}" type="presOf" srcId="{18109336-178E-4905-AE99-8B1B89F1EEF9}" destId="{EFFCBB54-D20A-457E-B5FF-29CE34911B22}" srcOrd="0" destOrd="0" presId="urn:microsoft.com/office/officeart/2005/8/layout/default"/>
    <dgm:cxn modelId="{E12AB887-9B5C-4078-98EB-C1BB09298EB1}" srcId="{800F9383-B1DA-47BB-B258-022E5107BA66}" destId="{18109336-178E-4905-AE99-8B1B89F1EEF9}" srcOrd="2" destOrd="0" parTransId="{011E7DAF-29DC-4132-93D4-CD84538FEAD9}" sibTransId="{AAC71549-600D-4ABC-BCB9-C0DAE223C937}"/>
    <dgm:cxn modelId="{BC3CF5C0-ECEA-4301-9717-FD6F37B63C95}" srcId="{800F9383-B1DA-47BB-B258-022E5107BA66}" destId="{4DE2EAD4-05E4-4632-9D3B-C012E9E8B0D7}" srcOrd="0" destOrd="0" parTransId="{44212315-A028-4EA7-9EE6-20D169ED7154}" sibTransId="{C34630F4-2EAB-44FE-A9A9-EE2448A06D8B}"/>
    <dgm:cxn modelId="{88DEE5A7-8424-4730-B2C8-0B17DE31872D}" type="presOf" srcId="{1D7451F1-42B2-4E1E-B566-520E37919E4D}" destId="{DA234952-3FA4-479E-8200-02E3AB089784}" srcOrd="0" destOrd="0" presId="urn:microsoft.com/office/officeart/2005/8/layout/default"/>
    <dgm:cxn modelId="{2DC41497-4A59-46BF-BA9D-4A9CBEAAC5F4}" srcId="{800F9383-B1DA-47BB-B258-022E5107BA66}" destId="{49A42FDF-FF3B-415F-9954-3420BD81F3AB}" srcOrd="3" destOrd="0" parTransId="{98112B7E-2340-4829-A44F-7413B3629286}" sibTransId="{40AB3A22-CFDC-47E8-8C49-704D5CAE70FB}"/>
    <dgm:cxn modelId="{BDAE390A-2386-43D9-BC64-2B5543C9612E}" type="presOf" srcId="{49A42FDF-FF3B-415F-9954-3420BD81F3AB}" destId="{DBBC546D-B5A9-40DD-BC07-66C0F7F10AAF}" srcOrd="0" destOrd="0" presId="urn:microsoft.com/office/officeart/2005/8/layout/default"/>
    <dgm:cxn modelId="{2B8B99A2-C430-4B7C-9E63-979E12A0ABBF}" type="presOf" srcId="{F7C61D46-1116-4FB4-95E6-8F2FB0FBA3D0}" destId="{FC48003F-0D7F-4FB3-9186-42FEFF195BEC}" srcOrd="0" destOrd="0" presId="urn:microsoft.com/office/officeart/2005/8/layout/default"/>
    <dgm:cxn modelId="{23C5ECF0-C83A-4C56-8BD0-BB71E69B3E9E}" type="presParOf" srcId="{A3ED09AA-17BE-4CE6-9E70-ADE60CC2D321}" destId="{741E8A69-5B72-4C7F-8618-EF0A3830327C}" srcOrd="0" destOrd="0" presId="urn:microsoft.com/office/officeart/2005/8/layout/default"/>
    <dgm:cxn modelId="{A05564C3-A1B2-4C5D-91E3-412B27127396}" type="presParOf" srcId="{A3ED09AA-17BE-4CE6-9E70-ADE60CC2D321}" destId="{7BCF9D3F-F055-414D-8709-B146223F2291}" srcOrd="1" destOrd="0" presId="urn:microsoft.com/office/officeart/2005/8/layout/default"/>
    <dgm:cxn modelId="{25998AC7-B12C-4D56-B082-5B38D47DF7D6}" type="presParOf" srcId="{A3ED09AA-17BE-4CE6-9E70-ADE60CC2D321}" destId="{FC48003F-0D7F-4FB3-9186-42FEFF195BEC}" srcOrd="2" destOrd="0" presId="urn:microsoft.com/office/officeart/2005/8/layout/default"/>
    <dgm:cxn modelId="{78999549-2761-427E-9218-7483D89A2D24}" type="presParOf" srcId="{A3ED09AA-17BE-4CE6-9E70-ADE60CC2D321}" destId="{AA865E06-7ACD-48CF-80F8-D51DBE252527}" srcOrd="3" destOrd="0" presId="urn:microsoft.com/office/officeart/2005/8/layout/default"/>
    <dgm:cxn modelId="{45AF55BC-1DC9-4180-874D-54F614134985}" type="presParOf" srcId="{A3ED09AA-17BE-4CE6-9E70-ADE60CC2D321}" destId="{EFFCBB54-D20A-457E-B5FF-29CE34911B22}" srcOrd="4" destOrd="0" presId="urn:microsoft.com/office/officeart/2005/8/layout/default"/>
    <dgm:cxn modelId="{664EF6EF-6D0A-4551-8147-7D7479D6E79A}" type="presParOf" srcId="{A3ED09AA-17BE-4CE6-9E70-ADE60CC2D321}" destId="{D8BFC91D-C103-4B03-BF3C-4683CFE8CCC2}" srcOrd="5" destOrd="0" presId="urn:microsoft.com/office/officeart/2005/8/layout/default"/>
    <dgm:cxn modelId="{44F86DED-75D1-4FB6-B361-F8416D678D3C}" type="presParOf" srcId="{A3ED09AA-17BE-4CE6-9E70-ADE60CC2D321}" destId="{DBBC546D-B5A9-40DD-BC07-66C0F7F10AAF}" srcOrd="6" destOrd="0" presId="urn:microsoft.com/office/officeart/2005/8/layout/default"/>
    <dgm:cxn modelId="{A539E4EB-BC52-4CC7-905C-A414BFACB33B}" type="presParOf" srcId="{A3ED09AA-17BE-4CE6-9E70-ADE60CC2D321}" destId="{F2C4AC25-AD8D-4D34-B77D-FD95C3237FEB}" srcOrd="7" destOrd="0" presId="urn:microsoft.com/office/officeart/2005/8/layout/default"/>
    <dgm:cxn modelId="{1CE07CB0-02B3-47CA-A127-A9E319449810}" type="presParOf" srcId="{A3ED09AA-17BE-4CE6-9E70-ADE60CC2D321}" destId="{DA234952-3FA4-479E-8200-02E3AB08978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E77E8A6-0E7D-43C2-82A0-2E042D0B167C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 phldr="1"/>
      <dgm:spPr/>
    </dgm:pt>
    <dgm:pt modelId="{5FC9C784-FE6F-4233-BA3F-C6D24900488C}">
      <dgm:prSet phldrT="[Text]" custT="1"/>
      <dgm:spPr/>
      <dgm:t>
        <a:bodyPr/>
        <a:lstStyle/>
        <a:p>
          <a:pPr algn="ctr"/>
          <a:r>
            <a:rPr lang="es-MX" sz="1800" b="1" dirty="0" smtClean="0"/>
            <a:t>1. Identifique las variables   de segmentación y los segmentos</a:t>
          </a:r>
        </a:p>
        <a:p>
          <a:pPr algn="ctr"/>
          <a:endParaRPr lang="es-MX" sz="800" dirty="0" smtClean="0"/>
        </a:p>
        <a:p>
          <a:pPr algn="ctr"/>
          <a:r>
            <a:rPr lang="es-MX" sz="1800" b="1" dirty="0" smtClean="0"/>
            <a:t>2. Desarrolle el perfil de cada  segmento</a:t>
          </a:r>
        </a:p>
      </dgm:t>
    </dgm:pt>
    <dgm:pt modelId="{73ADF3EA-A196-4959-919E-1C7DDE49F2C6}" type="parTrans" cxnId="{087FC057-C5C7-4D9C-ABF5-9CD71D0A9DC9}">
      <dgm:prSet/>
      <dgm:spPr/>
      <dgm:t>
        <a:bodyPr/>
        <a:lstStyle/>
        <a:p>
          <a:endParaRPr lang="es-CL"/>
        </a:p>
      </dgm:t>
    </dgm:pt>
    <dgm:pt modelId="{49D89030-83E3-431D-A17F-844DD5BB2CBF}" type="sibTrans" cxnId="{087FC057-C5C7-4D9C-ABF5-9CD71D0A9DC9}">
      <dgm:prSet/>
      <dgm:spPr/>
      <dgm:t>
        <a:bodyPr/>
        <a:lstStyle/>
        <a:p>
          <a:endParaRPr lang="es-CL"/>
        </a:p>
      </dgm:t>
    </dgm:pt>
    <dgm:pt modelId="{82AAA16F-5FC4-466A-877C-98AC93644E30}">
      <dgm:prSet phldrT="[Text]" custT="1"/>
      <dgm:spPr/>
      <dgm:t>
        <a:bodyPr/>
        <a:lstStyle/>
        <a:p>
          <a:pPr algn="ctr"/>
          <a:r>
            <a:rPr lang="es-MX" sz="1800" b="1" dirty="0" smtClean="0"/>
            <a:t>3. Evalúe la </a:t>
          </a:r>
          <a:r>
            <a:rPr lang="es-MX" sz="1800" b="1" dirty="0" err="1" smtClean="0"/>
            <a:t>atractividad</a:t>
          </a:r>
          <a:r>
            <a:rPr lang="es-MX" sz="1800" b="1" dirty="0" smtClean="0"/>
            <a:t>  de cada segmento</a:t>
          </a:r>
        </a:p>
        <a:p>
          <a:pPr algn="ctr"/>
          <a:endParaRPr lang="es-MX" sz="800" b="1" dirty="0" smtClean="0"/>
        </a:p>
        <a:p>
          <a:pPr algn="ctr"/>
          <a:r>
            <a:rPr lang="es-MX" sz="1800" b="1" dirty="0" smtClean="0"/>
            <a:t>4. Seleccione el(los)  segmento(s) objetivo(s)</a:t>
          </a:r>
          <a:endParaRPr lang="es-CL" sz="1800" b="1" dirty="0"/>
        </a:p>
      </dgm:t>
    </dgm:pt>
    <dgm:pt modelId="{50A5D061-E56F-414A-9116-BC06F1D6DBCA}" type="parTrans" cxnId="{CA017380-A248-4920-B560-083C0BD3BE5C}">
      <dgm:prSet/>
      <dgm:spPr/>
      <dgm:t>
        <a:bodyPr/>
        <a:lstStyle/>
        <a:p>
          <a:endParaRPr lang="es-CL"/>
        </a:p>
      </dgm:t>
    </dgm:pt>
    <dgm:pt modelId="{9EBDE51B-7C5E-4939-A993-C062A0408DA9}" type="sibTrans" cxnId="{CA017380-A248-4920-B560-083C0BD3BE5C}">
      <dgm:prSet/>
      <dgm:spPr/>
      <dgm:t>
        <a:bodyPr/>
        <a:lstStyle/>
        <a:p>
          <a:endParaRPr lang="es-CL"/>
        </a:p>
      </dgm:t>
    </dgm:pt>
    <dgm:pt modelId="{9DF43267-401E-4168-82E2-5166200456DA}">
      <dgm:prSet phldrT="[Text]" custT="1"/>
      <dgm:spPr/>
      <dgm:t>
        <a:bodyPr/>
        <a:lstStyle/>
        <a:p>
          <a:r>
            <a:rPr lang="es-MX" sz="1800" b="1" dirty="0" smtClean="0"/>
            <a:t>5. Identifique el concepto de posicionamiento para cada segmento</a:t>
          </a:r>
        </a:p>
        <a:p>
          <a:endParaRPr lang="es-MX" sz="800" b="1" dirty="0" smtClean="0"/>
        </a:p>
        <a:p>
          <a:r>
            <a:rPr lang="es-MX" sz="1800" b="1" dirty="0" smtClean="0"/>
            <a:t>6. Diseñe las estrategias de 4P apropiadas</a:t>
          </a:r>
          <a:endParaRPr lang="es-CL" sz="1800" b="1" dirty="0"/>
        </a:p>
      </dgm:t>
    </dgm:pt>
    <dgm:pt modelId="{CD581D77-E20D-4B2A-A2C1-A2B6419DADE9}" type="parTrans" cxnId="{DB16C1B9-97FD-4BF1-B3C6-AF1EBC34B785}">
      <dgm:prSet/>
      <dgm:spPr/>
      <dgm:t>
        <a:bodyPr/>
        <a:lstStyle/>
        <a:p>
          <a:endParaRPr lang="es-CL"/>
        </a:p>
      </dgm:t>
    </dgm:pt>
    <dgm:pt modelId="{48C7EB8D-2249-4E83-B25F-0C41F49E926D}" type="sibTrans" cxnId="{DB16C1B9-97FD-4BF1-B3C6-AF1EBC34B785}">
      <dgm:prSet/>
      <dgm:spPr/>
      <dgm:t>
        <a:bodyPr/>
        <a:lstStyle/>
        <a:p>
          <a:endParaRPr lang="es-CL"/>
        </a:p>
      </dgm:t>
    </dgm:pt>
    <dgm:pt modelId="{6D6731F9-D63E-480F-87F2-E122AFE0905D}" type="pres">
      <dgm:prSet presAssocID="{4E77E8A6-0E7D-43C2-82A0-2E042D0B167C}" presName="CompostProcess" presStyleCnt="0">
        <dgm:presLayoutVars>
          <dgm:dir/>
          <dgm:resizeHandles val="exact"/>
        </dgm:presLayoutVars>
      </dgm:prSet>
      <dgm:spPr/>
    </dgm:pt>
    <dgm:pt modelId="{828FA907-02C2-4602-99A6-224F2FD19BF7}" type="pres">
      <dgm:prSet presAssocID="{4E77E8A6-0E7D-43C2-82A0-2E042D0B167C}" presName="arrow" presStyleLbl="bgShp" presStyleIdx="0" presStyleCnt="1"/>
      <dgm:spPr/>
    </dgm:pt>
    <dgm:pt modelId="{1AC62F7B-BD27-4F3F-9F94-8733987F6E23}" type="pres">
      <dgm:prSet presAssocID="{4E77E8A6-0E7D-43C2-82A0-2E042D0B167C}" presName="linearProcess" presStyleCnt="0"/>
      <dgm:spPr/>
    </dgm:pt>
    <dgm:pt modelId="{FEE1DFEE-A8C9-4DB7-8BAA-6FF0454553C1}" type="pres">
      <dgm:prSet presAssocID="{5FC9C784-FE6F-4233-BA3F-C6D24900488C}" presName="textNode" presStyleLbl="node1" presStyleIdx="0" presStyleCnt="3" custScaleY="113879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6B944DC-67D5-43F2-9721-EE486DEE8971}" type="pres">
      <dgm:prSet presAssocID="{49D89030-83E3-431D-A17F-844DD5BB2CBF}" presName="sibTrans" presStyleCnt="0"/>
      <dgm:spPr/>
    </dgm:pt>
    <dgm:pt modelId="{13FFC3AE-EBEB-4AB1-A06B-A5758A84CB6E}" type="pres">
      <dgm:prSet presAssocID="{82AAA16F-5FC4-466A-877C-98AC93644E30}" presName="textNode" presStyleLbl="node1" presStyleIdx="1" presStyleCnt="3" custScaleY="113879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A11B12D-C8E8-4377-BBB5-67F45DFD4CAF}" type="pres">
      <dgm:prSet presAssocID="{9EBDE51B-7C5E-4939-A993-C062A0408DA9}" presName="sibTrans" presStyleCnt="0"/>
      <dgm:spPr/>
    </dgm:pt>
    <dgm:pt modelId="{1B222981-CDCB-47DB-BFC1-6D58741C9A85}" type="pres">
      <dgm:prSet presAssocID="{9DF43267-401E-4168-82E2-5166200456DA}" presName="textNode" presStyleLbl="node1" presStyleIdx="2" presStyleCnt="3" custScaleY="113879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7CFB0AB7-12E5-45FD-A897-53F7EE15C581}" type="presOf" srcId="{4E77E8A6-0E7D-43C2-82A0-2E042D0B167C}" destId="{6D6731F9-D63E-480F-87F2-E122AFE0905D}" srcOrd="0" destOrd="0" presId="urn:microsoft.com/office/officeart/2005/8/layout/hProcess9"/>
    <dgm:cxn modelId="{93813C8E-0E96-473E-B323-1E03CDE9AD46}" type="presOf" srcId="{9DF43267-401E-4168-82E2-5166200456DA}" destId="{1B222981-CDCB-47DB-BFC1-6D58741C9A85}" srcOrd="0" destOrd="0" presId="urn:microsoft.com/office/officeart/2005/8/layout/hProcess9"/>
    <dgm:cxn modelId="{CA017380-A248-4920-B560-083C0BD3BE5C}" srcId="{4E77E8A6-0E7D-43C2-82A0-2E042D0B167C}" destId="{82AAA16F-5FC4-466A-877C-98AC93644E30}" srcOrd="1" destOrd="0" parTransId="{50A5D061-E56F-414A-9116-BC06F1D6DBCA}" sibTransId="{9EBDE51B-7C5E-4939-A993-C062A0408DA9}"/>
    <dgm:cxn modelId="{A58C26A8-14B1-4F73-B3EA-595742C605CA}" type="presOf" srcId="{5FC9C784-FE6F-4233-BA3F-C6D24900488C}" destId="{FEE1DFEE-A8C9-4DB7-8BAA-6FF0454553C1}" srcOrd="0" destOrd="0" presId="urn:microsoft.com/office/officeart/2005/8/layout/hProcess9"/>
    <dgm:cxn modelId="{6492A260-7F74-4644-9F6E-CC59922EBA4E}" type="presOf" srcId="{82AAA16F-5FC4-466A-877C-98AC93644E30}" destId="{13FFC3AE-EBEB-4AB1-A06B-A5758A84CB6E}" srcOrd="0" destOrd="0" presId="urn:microsoft.com/office/officeart/2005/8/layout/hProcess9"/>
    <dgm:cxn modelId="{DB16C1B9-97FD-4BF1-B3C6-AF1EBC34B785}" srcId="{4E77E8A6-0E7D-43C2-82A0-2E042D0B167C}" destId="{9DF43267-401E-4168-82E2-5166200456DA}" srcOrd="2" destOrd="0" parTransId="{CD581D77-E20D-4B2A-A2C1-A2B6419DADE9}" sibTransId="{48C7EB8D-2249-4E83-B25F-0C41F49E926D}"/>
    <dgm:cxn modelId="{087FC057-C5C7-4D9C-ABF5-9CD71D0A9DC9}" srcId="{4E77E8A6-0E7D-43C2-82A0-2E042D0B167C}" destId="{5FC9C784-FE6F-4233-BA3F-C6D24900488C}" srcOrd="0" destOrd="0" parTransId="{73ADF3EA-A196-4959-919E-1C7DDE49F2C6}" sibTransId="{49D89030-83E3-431D-A17F-844DD5BB2CBF}"/>
    <dgm:cxn modelId="{F40FBE4D-24B2-4B07-9751-53DBA0E03B06}" type="presParOf" srcId="{6D6731F9-D63E-480F-87F2-E122AFE0905D}" destId="{828FA907-02C2-4602-99A6-224F2FD19BF7}" srcOrd="0" destOrd="0" presId="urn:microsoft.com/office/officeart/2005/8/layout/hProcess9"/>
    <dgm:cxn modelId="{B6B1AAAB-B9FD-44F7-A011-AD1D23DE197B}" type="presParOf" srcId="{6D6731F9-D63E-480F-87F2-E122AFE0905D}" destId="{1AC62F7B-BD27-4F3F-9F94-8733987F6E23}" srcOrd="1" destOrd="0" presId="urn:microsoft.com/office/officeart/2005/8/layout/hProcess9"/>
    <dgm:cxn modelId="{30806C0A-5747-4974-B2C5-F79FAE810D04}" type="presParOf" srcId="{1AC62F7B-BD27-4F3F-9F94-8733987F6E23}" destId="{FEE1DFEE-A8C9-4DB7-8BAA-6FF0454553C1}" srcOrd="0" destOrd="0" presId="urn:microsoft.com/office/officeart/2005/8/layout/hProcess9"/>
    <dgm:cxn modelId="{0F00B0E3-CEC0-4B7C-9A5C-4DBC6B5275F6}" type="presParOf" srcId="{1AC62F7B-BD27-4F3F-9F94-8733987F6E23}" destId="{76B944DC-67D5-43F2-9721-EE486DEE8971}" srcOrd="1" destOrd="0" presId="urn:microsoft.com/office/officeart/2005/8/layout/hProcess9"/>
    <dgm:cxn modelId="{955AF5EB-5554-4250-962C-A40E45BAA2F0}" type="presParOf" srcId="{1AC62F7B-BD27-4F3F-9F94-8733987F6E23}" destId="{13FFC3AE-EBEB-4AB1-A06B-A5758A84CB6E}" srcOrd="2" destOrd="0" presId="urn:microsoft.com/office/officeart/2005/8/layout/hProcess9"/>
    <dgm:cxn modelId="{167AC508-32CD-4ABC-8687-46EC4B11927C}" type="presParOf" srcId="{1AC62F7B-BD27-4F3F-9F94-8733987F6E23}" destId="{0A11B12D-C8E8-4377-BBB5-67F45DFD4CAF}" srcOrd="3" destOrd="0" presId="urn:microsoft.com/office/officeart/2005/8/layout/hProcess9"/>
    <dgm:cxn modelId="{B76C6452-090D-4C54-86C0-3E38B3BE8D8E}" type="presParOf" srcId="{1AC62F7B-BD27-4F3F-9F94-8733987F6E23}" destId="{1B222981-CDCB-47DB-BFC1-6D58741C9A85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5ABF5D-5F3B-4A11-8A31-29E910BB8AE2}" type="doc">
      <dgm:prSet loTypeId="urn:microsoft.com/office/officeart/2005/8/layout/vList4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es-CL"/>
        </a:p>
      </dgm:t>
    </dgm:pt>
    <dgm:pt modelId="{C8FA31E5-EE3E-4BD6-A4FE-EDCFDA5FCDA2}">
      <dgm:prSet phldrT="[Text]" custT="1"/>
      <dgm:spPr/>
      <dgm:t>
        <a:bodyPr/>
        <a:lstStyle/>
        <a:p>
          <a:r>
            <a:rPr lang="es-MX" sz="2500" b="1" dirty="0" smtClean="0"/>
            <a:t>Microsegmentación</a:t>
          </a:r>
          <a:endParaRPr lang="es-CL" sz="2500" b="1" dirty="0"/>
        </a:p>
      </dgm:t>
    </dgm:pt>
    <dgm:pt modelId="{A5D6F0C0-DBC8-4369-B6FF-193012821FA9}" type="parTrans" cxnId="{41A8DEB8-ADB0-4B24-AD11-D35C28F2390F}">
      <dgm:prSet/>
      <dgm:spPr/>
      <dgm:t>
        <a:bodyPr/>
        <a:lstStyle/>
        <a:p>
          <a:endParaRPr lang="es-CL"/>
        </a:p>
      </dgm:t>
    </dgm:pt>
    <dgm:pt modelId="{C27932E6-0FB6-42EF-8B63-768204970892}" type="sibTrans" cxnId="{41A8DEB8-ADB0-4B24-AD11-D35C28F2390F}">
      <dgm:prSet/>
      <dgm:spPr/>
      <dgm:t>
        <a:bodyPr/>
        <a:lstStyle/>
        <a:p>
          <a:endParaRPr lang="es-CL"/>
        </a:p>
      </dgm:t>
    </dgm:pt>
    <dgm:pt modelId="{4A61BC3C-F4B1-457F-8727-83B2C7E20EBF}">
      <dgm:prSet phldrT="[Text]" custT="1"/>
      <dgm:spPr/>
      <dgm:t>
        <a:bodyPr/>
        <a:lstStyle/>
        <a:p>
          <a:r>
            <a:rPr lang="es-MX" sz="2800" b="1" dirty="0" smtClean="0"/>
            <a:t>Bases de Segmentación</a:t>
          </a:r>
          <a:endParaRPr lang="es-CL" sz="2800" b="1" dirty="0"/>
        </a:p>
      </dgm:t>
    </dgm:pt>
    <dgm:pt modelId="{8BAD5C4E-9D5D-448A-A056-0B300A53E5A2}" type="parTrans" cxnId="{BC932C28-5F2B-4ED8-BD16-B1776B84E4DC}">
      <dgm:prSet/>
      <dgm:spPr/>
      <dgm:t>
        <a:bodyPr/>
        <a:lstStyle/>
        <a:p>
          <a:endParaRPr lang="es-CL"/>
        </a:p>
      </dgm:t>
    </dgm:pt>
    <dgm:pt modelId="{CC8711FB-11F8-4C09-ACD1-3F8CF696651E}" type="sibTrans" cxnId="{BC932C28-5F2B-4ED8-BD16-B1776B84E4DC}">
      <dgm:prSet/>
      <dgm:spPr/>
      <dgm:t>
        <a:bodyPr/>
        <a:lstStyle/>
        <a:p>
          <a:endParaRPr lang="es-CL"/>
        </a:p>
      </dgm:t>
    </dgm:pt>
    <dgm:pt modelId="{7441949F-F654-4446-B1E0-B3A54174FAC2}">
      <dgm:prSet phldrT="[Text]" custT="1"/>
      <dgm:spPr/>
      <dgm:t>
        <a:bodyPr/>
        <a:lstStyle/>
        <a:p>
          <a:r>
            <a:rPr lang="es-MX" sz="2800" b="1" dirty="0" smtClean="0">
              <a:solidFill>
                <a:schemeClr val="tx2">
                  <a:lumMod val="50000"/>
                </a:schemeClr>
              </a:solidFill>
            </a:rPr>
            <a:t>Modelo STP</a:t>
          </a:r>
          <a:endParaRPr lang="es-CL" sz="2800" b="1" dirty="0">
            <a:solidFill>
              <a:schemeClr val="tx2">
                <a:lumMod val="50000"/>
              </a:schemeClr>
            </a:solidFill>
          </a:endParaRPr>
        </a:p>
      </dgm:t>
    </dgm:pt>
    <dgm:pt modelId="{968730D6-FDBA-49E9-8790-3D68D8F39D0B}" type="parTrans" cxnId="{E258D561-6F66-40E9-8176-E9FBC49F43CA}">
      <dgm:prSet/>
      <dgm:spPr/>
      <dgm:t>
        <a:bodyPr/>
        <a:lstStyle/>
        <a:p>
          <a:endParaRPr lang="es-CL"/>
        </a:p>
      </dgm:t>
    </dgm:pt>
    <dgm:pt modelId="{A03BB7EF-EC72-4380-863C-271929482BFF}" type="sibTrans" cxnId="{E258D561-6F66-40E9-8176-E9FBC49F43CA}">
      <dgm:prSet/>
      <dgm:spPr/>
      <dgm:t>
        <a:bodyPr/>
        <a:lstStyle/>
        <a:p>
          <a:endParaRPr lang="es-CL"/>
        </a:p>
      </dgm:t>
    </dgm:pt>
    <dgm:pt modelId="{E24B41F5-74D4-458D-B424-0E8EA62BEC0D}">
      <dgm:prSet phldrT="[Text]" custT="1"/>
      <dgm:spPr/>
      <dgm:t>
        <a:bodyPr/>
        <a:lstStyle/>
        <a:p>
          <a:r>
            <a:rPr lang="es-MX" sz="2000" b="0" dirty="0" smtClean="0"/>
            <a:t>Existen diferentes bases de segmentación que van desde lo simple (Demográfica) a lo complejo (Psicográfica)</a:t>
          </a:r>
          <a:endParaRPr lang="es-CL" sz="2000" b="0" dirty="0"/>
        </a:p>
      </dgm:t>
    </dgm:pt>
    <dgm:pt modelId="{C50A0BAA-365A-4A90-95ED-6FC63D26E1B9}" type="sibTrans" cxnId="{8963E95A-A644-44D6-AD0D-623426FD4F87}">
      <dgm:prSet/>
      <dgm:spPr/>
      <dgm:t>
        <a:bodyPr/>
        <a:lstStyle/>
        <a:p>
          <a:endParaRPr lang="es-CL"/>
        </a:p>
      </dgm:t>
    </dgm:pt>
    <dgm:pt modelId="{7C260CF7-9620-412B-BEB7-C86635F8EB98}" type="parTrans" cxnId="{8963E95A-A644-44D6-AD0D-623426FD4F87}">
      <dgm:prSet/>
      <dgm:spPr/>
      <dgm:t>
        <a:bodyPr/>
        <a:lstStyle/>
        <a:p>
          <a:endParaRPr lang="es-CL"/>
        </a:p>
      </dgm:t>
    </dgm:pt>
    <dgm:pt modelId="{DE61C30E-0E5B-4642-87FC-85142E06F4E3}">
      <dgm:prSet phldrT="[Text]" custT="1"/>
      <dgm:spPr/>
      <dgm:t>
        <a:bodyPr/>
        <a:lstStyle/>
        <a:p>
          <a:r>
            <a:rPr lang="es-MX" sz="2000" b="0" dirty="0" smtClean="0"/>
            <a:t>Busca entender mejor las necesidades de los clientes y poder brindar mayor satisfacción</a:t>
          </a:r>
          <a:endParaRPr lang="es-CL" sz="2000" b="0" dirty="0"/>
        </a:p>
      </dgm:t>
    </dgm:pt>
    <dgm:pt modelId="{CFC8D702-BEB1-4F89-B19D-8DAC9D550756}" type="parTrans" cxnId="{94D3EDBA-9520-4549-A3D9-DC896533B123}">
      <dgm:prSet/>
      <dgm:spPr/>
      <dgm:t>
        <a:bodyPr/>
        <a:lstStyle/>
        <a:p>
          <a:endParaRPr lang="es-CL"/>
        </a:p>
      </dgm:t>
    </dgm:pt>
    <dgm:pt modelId="{C2C064E9-EC5F-4FCB-A5BF-8D9781480A83}" type="sibTrans" cxnId="{94D3EDBA-9520-4549-A3D9-DC896533B123}">
      <dgm:prSet/>
      <dgm:spPr/>
      <dgm:t>
        <a:bodyPr/>
        <a:lstStyle/>
        <a:p>
          <a:endParaRPr lang="es-CL"/>
        </a:p>
      </dgm:t>
    </dgm:pt>
    <dgm:pt modelId="{A856225D-B319-414C-982A-7AD9DBAC7E97}">
      <dgm:prSet phldrT="[Text]" custT="1"/>
      <dgm:spPr/>
      <dgm:t>
        <a:bodyPr/>
        <a:lstStyle/>
        <a:p>
          <a:r>
            <a:rPr lang="es-MX" sz="2000" b="0" dirty="0" smtClean="0"/>
            <a:t>Existen ciertas </a:t>
          </a:r>
          <a:r>
            <a:rPr lang="es-MX" sz="2000" b="1" dirty="0" smtClean="0"/>
            <a:t>condiciones</a:t>
          </a:r>
          <a:r>
            <a:rPr lang="es-MX" sz="2000" b="0" dirty="0" smtClean="0"/>
            <a:t> para una buena segmentación</a:t>
          </a:r>
          <a:endParaRPr lang="es-CL" sz="2000" b="0" dirty="0"/>
        </a:p>
      </dgm:t>
    </dgm:pt>
    <dgm:pt modelId="{E581708A-96E4-469F-B321-1306809EA363}" type="parTrans" cxnId="{59F9E8C2-5BA4-4EEA-B22B-0996B68B2679}">
      <dgm:prSet/>
      <dgm:spPr/>
      <dgm:t>
        <a:bodyPr/>
        <a:lstStyle/>
        <a:p>
          <a:endParaRPr lang="es-CL"/>
        </a:p>
      </dgm:t>
    </dgm:pt>
    <dgm:pt modelId="{29F29F0F-0B9A-43A2-9A9C-855F55882D56}" type="sibTrans" cxnId="{59F9E8C2-5BA4-4EEA-B22B-0996B68B2679}">
      <dgm:prSet/>
      <dgm:spPr/>
      <dgm:t>
        <a:bodyPr/>
        <a:lstStyle/>
        <a:p>
          <a:endParaRPr lang="es-CL"/>
        </a:p>
      </dgm:t>
    </dgm:pt>
    <dgm:pt modelId="{0BAF273B-CB1C-4989-B8D3-5A5C49961CD7}">
      <dgm:prSet phldrT="[Text]" custT="1"/>
      <dgm:spPr/>
      <dgm:t>
        <a:bodyPr/>
        <a:lstStyle/>
        <a:p>
          <a:r>
            <a:rPr lang="es-MX" sz="2000" b="0" dirty="0" smtClean="0"/>
            <a:t>Se obtienen perfiles con la descripción del segmento </a:t>
          </a:r>
          <a:endParaRPr lang="es-CL" sz="2000" b="0" dirty="0"/>
        </a:p>
      </dgm:t>
    </dgm:pt>
    <dgm:pt modelId="{6D0FBD5E-E2A9-49C3-9605-1F6AFBE2ED99}" type="parTrans" cxnId="{4C7C3301-481A-47AA-BF56-B765D8A12835}">
      <dgm:prSet/>
      <dgm:spPr/>
      <dgm:t>
        <a:bodyPr/>
        <a:lstStyle/>
        <a:p>
          <a:endParaRPr lang="es-CL"/>
        </a:p>
      </dgm:t>
    </dgm:pt>
    <dgm:pt modelId="{A99DE6BF-3D3A-4C91-8BB3-1139341E404B}" type="sibTrans" cxnId="{4C7C3301-481A-47AA-BF56-B765D8A12835}">
      <dgm:prSet/>
      <dgm:spPr/>
      <dgm:t>
        <a:bodyPr/>
        <a:lstStyle/>
        <a:p>
          <a:endParaRPr lang="es-CL"/>
        </a:p>
      </dgm:t>
    </dgm:pt>
    <dgm:pt modelId="{1C34C8E5-0F09-45E7-A847-B44251364C65}">
      <dgm:prSet phldrT="[Text]" custT="1"/>
      <dgm:spPr/>
      <dgm:t>
        <a:bodyPr/>
        <a:lstStyle/>
        <a:p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Describe el proceso que va desde segmentar hasta elegir la estrategia a utilizar en el segmento objetivo</a:t>
          </a:r>
          <a:endParaRPr lang="es-CL" sz="1850" b="1" dirty="0">
            <a:solidFill>
              <a:schemeClr val="tx2">
                <a:lumMod val="50000"/>
              </a:schemeClr>
            </a:solidFill>
          </a:endParaRPr>
        </a:p>
      </dgm:t>
    </dgm:pt>
    <dgm:pt modelId="{7EEACC6A-AF2F-47AF-93A5-D6BAAA3BAABE}" type="parTrans" cxnId="{951E5FED-916A-4718-A2D5-3070E1386EA8}">
      <dgm:prSet/>
      <dgm:spPr/>
      <dgm:t>
        <a:bodyPr/>
        <a:lstStyle/>
        <a:p>
          <a:endParaRPr lang="es-CL"/>
        </a:p>
      </dgm:t>
    </dgm:pt>
    <dgm:pt modelId="{6A81F0FE-B665-45DA-8C06-5028A7FE540D}" type="sibTrans" cxnId="{951E5FED-916A-4718-A2D5-3070E1386EA8}">
      <dgm:prSet/>
      <dgm:spPr/>
      <dgm:t>
        <a:bodyPr/>
        <a:lstStyle/>
        <a:p>
          <a:endParaRPr lang="es-CL"/>
        </a:p>
      </dgm:t>
    </dgm:pt>
    <dgm:pt modelId="{D3C752DC-1CED-4B48-A8C9-0E24D9B5FA72}">
      <dgm:prSet phldrT="[Text]" custT="1"/>
      <dgm:spPr/>
      <dgm:t>
        <a:bodyPr/>
        <a:lstStyle/>
        <a:p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En este proceso se distingue la Matriz Atracción/Competitividad</a:t>
          </a:r>
          <a:endParaRPr lang="es-CL" sz="1850" b="1" dirty="0">
            <a:solidFill>
              <a:schemeClr val="tx2">
                <a:lumMod val="50000"/>
              </a:schemeClr>
            </a:solidFill>
          </a:endParaRPr>
        </a:p>
      </dgm:t>
    </dgm:pt>
    <dgm:pt modelId="{6EA90ABF-4DED-41C3-ACF1-B29463DEDA29}" type="parTrans" cxnId="{9DD2E306-0D08-4A4A-8F8A-ECEBA8B5FA25}">
      <dgm:prSet/>
      <dgm:spPr/>
      <dgm:t>
        <a:bodyPr/>
        <a:lstStyle/>
        <a:p>
          <a:endParaRPr lang="es-CL"/>
        </a:p>
      </dgm:t>
    </dgm:pt>
    <dgm:pt modelId="{22B26840-E0E6-4A2F-AD78-4BA058523914}" type="sibTrans" cxnId="{9DD2E306-0D08-4A4A-8F8A-ECEBA8B5FA25}">
      <dgm:prSet/>
      <dgm:spPr/>
      <dgm:t>
        <a:bodyPr/>
        <a:lstStyle/>
        <a:p>
          <a:endParaRPr lang="es-CL"/>
        </a:p>
      </dgm:t>
    </dgm:pt>
    <dgm:pt modelId="{8BD106F2-2A72-485F-9220-16B18821E76B}">
      <dgm:prSet phldrT="[Text]" custT="1"/>
      <dgm:spPr/>
      <dgm:t>
        <a:bodyPr/>
        <a:lstStyle/>
        <a:p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Segmentación – </a:t>
          </a:r>
          <a:r>
            <a:rPr lang="es-MX" sz="1850" b="1" i="1" dirty="0" err="1" smtClean="0">
              <a:solidFill>
                <a:schemeClr val="tx2">
                  <a:lumMod val="50000"/>
                </a:schemeClr>
              </a:solidFill>
            </a:rPr>
            <a:t>Targeting</a:t>
          </a:r>
          <a:r>
            <a:rPr lang="es-MX" sz="1850" b="1" dirty="0" smtClean="0">
              <a:solidFill>
                <a:schemeClr val="tx2">
                  <a:lumMod val="50000"/>
                </a:schemeClr>
              </a:solidFill>
            </a:rPr>
            <a:t> – Posicionamiento</a:t>
          </a:r>
          <a:endParaRPr lang="es-CL" sz="1850" b="1" dirty="0">
            <a:solidFill>
              <a:schemeClr val="tx2">
                <a:lumMod val="50000"/>
              </a:schemeClr>
            </a:solidFill>
          </a:endParaRPr>
        </a:p>
      </dgm:t>
    </dgm:pt>
    <dgm:pt modelId="{89E2FEBF-7082-4093-BB69-C0E975EF8608}" type="sibTrans" cxnId="{90F9A6FD-420D-4B19-A9F4-F6CFEDC4D68D}">
      <dgm:prSet/>
      <dgm:spPr/>
      <dgm:t>
        <a:bodyPr/>
        <a:lstStyle/>
        <a:p>
          <a:endParaRPr lang="es-CL"/>
        </a:p>
      </dgm:t>
    </dgm:pt>
    <dgm:pt modelId="{F5CA8C81-18BD-4C87-BC83-BEE802EBB778}" type="parTrans" cxnId="{90F9A6FD-420D-4B19-A9F4-F6CFEDC4D68D}">
      <dgm:prSet/>
      <dgm:spPr/>
      <dgm:t>
        <a:bodyPr/>
        <a:lstStyle/>
        <a:p>
          <a:endParaRPr lang="es-CL"/>
        </a:p>
      </dgm:t>
    </dgm:pt>
    <dgm:pt modelId="{AED68674-5F3F-4EDE-BFCC-EA067CD2974D}" type="pres">
      <dgm:prSet presAssocID="{1F5ABF5D-5F3B-4A11-8A31-29E910BB8AE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C87858C-0191-4CF4-A160-1E46CCB7A6EC}" type="pres">
      <dgm:prSet presAssocID="{C8FA31E5-EE3E-4BD6-A4FE-EDCFDA5FCDA2}" presName="comp" presStyleCnt="0"/>
      <dgm:spPr/>
      <dgm:t>
        <a:bodyPr/>
        <a:lstStyle/>
        <a:p>
          <a:endParaRPr lang="es-CL"/>
        </a:p>
      </dgm:t>
    </dgm:pt>
    <dgm:pt modelId="{DFB36ADD-6904-4ECA-8AEC-4CB28B5544AA}" type="pres">
      <dgm:prSet presAssocID="{C8FA31E5-EE3E-4BD6-A4FE-EDCFDA5FCDA2}" presName="box" presStyleLbl="node1" presStyleIdx="0" presStyleCnt="3"/>
      <dgm:spPr/>
      <dgm:t>
        <a:bodyPr/>
        <a:lstStyle/>
        <a:p>
          <a:endParaRPr lang="es-CL"/>
        </a:p>
      </dgm:t>
    </dgm:pt>
    <dgm:pt modelId="{D32852B8-8191-4202-8129-A36CD03B0E67}" type="pres">
      <dgm:prSet presAssocID="{C8FA31E5-EE3E-4BD6-A4FE-EDCFDA5FCDA2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8793B674-6564-4F81-BBC0-8E46BF582A48}" type="pres">
      <dgm:prSet presAssocID="{C8FA31E5-EE3E-4BD6-A4FE-EDCFDA5FCDA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CEF2561-EF6E-4E3D-939B-5886B5368E58}" type="pres">
      <dgm:prSet presAssocID="{C27932E6-0FB6-42EF-8B63-768204970892}" presName="spacer" presStyleCnt="0"/>
      <dgm:spPr/>
      <dgm:t>
        <a:bodyPr/>
        <a:lstStyle/>
        <a:p>
          <a:endParaRPr lang="es-CL"/>
        </a:p>
      </dgm:t>
    </dgm:pt>
    <dgm:pt modelId="{F04F52D7-199A-448F-9A99-0A79AF289668}" type="pres">
      <dgm:prSet presAssocID="{4A61BC3C-F4B1-457F-8727-83B2C7E20EBF}" presName="comp" presStyleCnt="0"/>
      <dgm:spPr/>
      <dgm:t>
        <a:bodyPr/>
        <a:lstStyle/>
        <a:p>
          <a:endParaRPr lang="es-CL"/>
        </a:p>
      </dgm:t>
    </dgm:pt>
    <dgm:pt modelId="{87B4B399-546A-4F7E-9C75-85134EEA22D1}" type="pres">
      <dgm:prSet presAssocID="{4A61BC3C-F4B1-457F-8727-83B2C7E20EBF}" presName="box" presStyleLbl="node1" presStyleIdx="1" presStyleCnt="3"/>
      <dgm:spPr/>
      <dgm:t>
        <a:bodyPr/>
        <a:lstStyle/>
        <a:p>
          <a:endParaRPr lang="es-CL"/>
        </a:p>
      </dgm:t>
    </dgm:pt>
    <dgm:pt modelId="{1A386981-148A-4FDE-91F0-EFBB93EF9C48}" type="pres">
      <dgm:prSet presAssocID="{4A61BC3C-F4B1-457F-8727-83B2C7E20EBF}" presName="img" presStyleLbl="fgImgPlace1" presStyleIdx="1" presStyleCnt="3" custScaleX="82416" custScaleY="9362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6BD6A8E6-7570-434A-9A06-825475EF854D}" type="pres">
      <dgm:prSet presAssocID="{4A61BC3C-F4B1-457F-8727-83B2C7E20EB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14C54CF-00E5-469F-A996-D40D67E2F0EB}" type="pres">
      <dgm:prSet presAssocID="{CC8711FB-11F8-4C09-ACD1-3F8CF696651E}" presName="spacer" presStyleCnt="0"/>
      <dgm:spPr/>
      <dgm:t>
        <a:bodyPr/>
        <a:lstStyle/>
        <a:p>
          <a:endParaRPr lang="es-CL"/>
        </a:p>
      </dgm:t>
    </dgm:pt>
    <dgm:pt modelId="{727F60DB-C79C-4CA3-AE9D-FC30BDF6F652}" type="pres">
      <dgm:prSet presAssocID="{7441949F-F654-4446-B1E0-B3A54174FAC2}" presName="comp" presStyleCnt="0"/>
      <dgm:spPr/>
      <dgm:t>
        <a:bodyPr/>
        <a:lstStyle/>
        <a:p>
          <a:endParaRPr lang="es-CL"/>
        </a:p>
      </dgm:t>
    </dgm:pt>
    <dgm:pt modelId="{AFEA3D6E-D693-43F5-8E47-CFAB51ABF7CF}" type="pres">
      <dgm:prSet presAssocID="{7441949F-F654-4446-B1E0-B3A54174FAC2}" presName="box" presStyleLbl="node1" presStyleIdx="2" presStyleCnt="3" custScaleY="107651"/>
      <dgm:spPr/>
      <dgm:t>
        <a:bodyPr/>
        <a:lstStyle/>
        <a:p>
          <a:endParaRPr lang="es-CL"/>
        </a:p>
      </dgm:t>
    </dgm:pt>
    <dgm:pt modelId="{9D5DABA4-7A66-4EA1-91D8-BFD0AA8AEAE5}" type="pres">
      <dgm:prSet presAssocID="{7441949F-F654-4446-B1E0-B3A54174FAC2}" presName="img" presStyleLbl="fgImgPlace1" presStyleIdx="2" presStyleCnt="3" custScaleX="82416" custScaleY="8212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F3D4B7DE-FE7F-4D0B-B42E-CF8DE2111DAE}" type="pres">
      <dgm:prSet presAssocID="{7441949F-F654-4446-B1E0-B3A54174FAC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B90D6565-F82E-4D4A-990D-67E9A39B0A20}" type="presOf" srcId="{E24B41F5-74D4-458D-B424-0E8EA62BEC0D}" destId="{6BD6A8E6-7570-434A-9A06-825475EF854D}" srcOrd="1" destOrd="1" presId="urn:microsoft.com/office/officeart/2005/8/layout/vList4"/>
    <dgm:cxn modelId="{0A57E5D3-4D11-493E-AB65-EDB2E7C4240C}" type="presOf" srcId="{7441949F-F654-4446-B1E0-B3A54174FAC2}" destId="{AFEA3D6E-D693-43F5-8E47-CFAB51ABF7CF}" srcOrd="0" destOrd="0" presId="urn:microsoft.com/office/officeart/2005/8/layout/vList4"/>
    <dgm:cxn modelId="{E258D561-6F66-40E9-8176-E9FBC49F43CA}" srcId="{1F5ABF5D-5F3B-4A11-8A31-29E910BB8AE2}" destId="{7441949F-F654-4446-B1E0-B3A54174FAC2}" srcOrd="2" destOrd="0" parTransId="{968730D6-FDBA-49E9-8790-3D68D8F39D0B}" sibTransId="{A03BB7EF-EC72-4380-863C-271929482BFF}"/>
    <dgm:cxn modelId="{90F9A6FD-420D-4B19-A9F4-F6CFEDC4D68D}" srcId="{7441949F-F654-4446-B1E0-B3A54174FAC2}" destId="{8BD106F2-2A72-485F-9220-16B18821E76B}" srcOrd="0" destOrd="0" parTransId="{F5CA8C81-18BD-4C87-BC83-BEE802EBB778}" sibTransId="{89E2FEBF-7082-4093-BB69-C0E975EF8608}"/>
    <dgm:cxn modelId="{502F7F0E-FB2B-408B-8C44-A90FC077D551}" type="presOf" srcId="{A856225D-B319-414C-982A-7AD9DBAC7E97}" destId="{8793B674-6564-4F81-BBC0-8E46BF582A48}" srcOrd="1" destOrd="2" presId="urn:microsoft.com/office/officeart/2005/8/layout/vList4"/>
    <dgm:cxn modelId="{54C8CD43-56D4-434F-BD97-CCA6DC58B642}" type="presOf" srcId="{8BD106F2-2A72-485F-9220-16B18821E76B}" destId="{AFEA3D6E-D693-43F5-8E47-CFAB51ABF7CF}" srcOrd="0" destOrd="1" presId="urn:microsoft.com/office/officeart/2005/8/layout/vList4"/>
    <dgm:cxn modelId="{02306949-66E1-48D7-BC58-99C0FA761243}" type="presOf" srcId="{C8FA31E5-EE3E-4BD6-A4FE-EDCFDA5FCDA2}" destId="{DFB36ADD-6904-4ECA-8AEC-4CB28B5544AA}" srcOrd="0" destOrd="0" presId="urn:microsoft.com/office/officeart/2005/8/layout/vList4"/>
    <dgm:cxn modelId="{A28130E9-741D-441C-A7CF-B07AC318022D}" type="presOf" srcId="{DE61C30E-0E5B-4642-87FC-85142E06F4E3}" destId="{DFB36ADD-6904-4ECA-8AEC-4CB28B5544AA}" srcOrd="0" destOrd="1" presId="urn:microsoft.com/office/officeart/2005/8/layout/vList4"/>
    <dgm:cxn modelId="{6B431528-BED2-48A0-B668-BFE7344D3979}" type="presOf" srcId="{1C34C8E5-0F09-45E7-A847-B44251364C65}" destId="{F3D4B7DE-FE7F-4D0B-B42E-CF8DE2111DAE}" srcOrd="1" destOrd="2" presId="urn:microsoft.com/office/officeart/2005/8/layout/vList4"/>
    <dgm:cxn modelId="{951E5FED-916A-4718-A2D5-3070E1386EA8}" srcId="{7441949F-F654-4446-B1E0-B3A54174FAC2}" destId="{1C34C8E5-0F09-45E7-A847-B44251364C65}" srcOrd="1" destOrd="0" parTransId="{7EEACC6A-AF2F-47AF-93A5-D6BAAA3BAABE}" sibTransId="{6A81F0FE-B665-45DA-8C06-5028A7FE540D}"/>
    <dgm:cxn modelId="{444AF286-C183-42EB-982C-85AB581DFC84}" type="presOf" srcId="{0BAF273B-CB1C-4989-B8D3-5A5C49961CD7}" destId="{6BD6A8E6-7570-434A-9A06-825475EF854D}" srcOrd="1" destOrd="2" presId="urn:microsoft.com/office/officeart/2005/8/layout/vList4"/>
    <dgm:cxn modelId="{59F9E8C2-5BA4-4EEA-B22B-0996B68B2679}" srcId="{C8FA31E5-EE3E-4BD6-A4FE-EDCFDA5FCDA2}" destId="{A856225D-B319-414C-982A-7AD9DBAC7E97}" srcOrd="1" destOrd="0" parTransId="{E581708A-96E4-469F-B321-1306809EA363}" sibTransId="{29F29F0F-0B9A-43A2-9A9C-855F55882D56}"/>
    <dgm:cxn modelId="{EA812327-57DA-419E-B1F9-95C9A85AC3E0}" type="presOf" srcId="{D3C752DC-1CED-4B48-A8C9-0E24D9B5FA72}" destId="{AFEA3D6E-D693-43F5-8E47-CFAB51ABF7CF}" srcOrd="0" destOrd="3" presId="urn:microsoft.com/office/officeart/2005/8/layout/vList4"/>
    <dgm:cxn modelId="{22258F2B-3121-4936-ABEE-5FC644CB8724}" type="presOf" srcId="{4A61BC3C-F4B1-457F-8727-83B2C7E20EBF}" destId="{87B4B399-546A-4F7E-9C75-85134EEA22D1}" srcOrd="0" destOrd="0" presId="urn:microsoft.com/office/officeart/2005/8/layout/vList4"/>
    <dgm:cxn modelId="{802E940A-45B8-4C77-9F4B-C5E99DE9BDB2}" type="presOf" srcId="{E24B41F5-74D4-458D-B424-0E8EA62BEC0D}" destId="{87B4B399-546A-4F7E-9C75-85134EEA22D1}" srcOrd="0" destOrd="1" presId="urn:microsoft.com/office/officeart/2005/8/layout/vList4"/>
    <dgm:cxn modelId="{A5FB175E-B5A2-45CF-A071-13C1A066891A}" type="presOf" srcId="{C8FA31E5-EE3E-4BD6-A4FE-EDCFDA5FCDA2}" destId="{8793B674-6564-4F81-BBC0-8E46BF582A48}" srcOrd="1" destOrd="0" presId="urn:microsoft.com/office/officeart/2005/8/layout/vList4"/>
    <dgm:cxn modelId="{EE9A96DF-F2B4-482F-A174-19A3324CFDE1}" type="presOf" srcId="{7441949F-F654-4446-B1E0-B3A54174FAC2}" destId="{F3D4B7DE-FE7F-4D0B-B42E-CF8DE2111DAE}" srcOrd="1" destOrd="0" presId="urn:microsoft.com/office/officeart/2005/8/layout/vList4"/>
    <dgm:cxn modelId="{4C7C3301-481A-47AA-BF56-B765D8A12835}" srcId="{4A61BC3C-F4B1-457F-8727-83B2C7E20EBF}" destId="{0BAF273B-CB1C-4989-B8D3-5A5C49961CD7}" srcOrd="1" destOrd="0" parTransId="{6D0FBD5E-E2A9-49C3-9605-1F6AFBE2ED99}" sibTransId="{A99DE6BF-3D3A-4C91-8BB3-1139341E404B}"/>
    <dgm:cxn modelId="{47A066EB-2D69-4245-866F-0C068BA33A51}" type="presOf" srcId="{D3C752DC-1CED-4B48-A8C9-0E24D9B5FA72}" destId="{F3D4B7DE-FE7F-4D0B-B42E-CF8DE2111DAE}" srcOrd="1" destOrd="3" presId="urn:microsoft.com/office/officeart/2005/8/layout/vList4"/>
    <dgm:cxn modelId="{BC932C28-5F2B-4ED8-BD16-B1776B84E4DC}" srcId="{1F5ABF5D-5F3B-4A11-8A31-29E910BB8AE2}" destId="{4A61BC3C-F4B1-457F-8727-83B2C7E20EBF}" srcOrd="1" destOrd="0" parTransId="{8BAD5C4E-9D5D-448A-A056-0B300A53E5A2}" sibTransId="{CC8711FB-11F8-4C09-ACD1-3F8CF696651E}"/>
    <dgm:cxn modelId="{23B34703-E259-4156-9B3B-7484049A7C08}" type="presOf" srcId="{0BAF273B-CB1C-4989-B8D3-5A5C49961CD7}" destId="{87B4B399-546A-4F7E-9C75-85134EEA22D1}" srcOrd="0" destOrd="2" presId="urn:microsoft.com/office/officeart/2005/8/layout/vList4"/>
    <dgm:cxn modelId="{C611C579-E4E2-4B53-A491-8F29978B4EAD}" type="presOf" srcId="{1F5ABF5D-5F3B-4A11-8A31-29E910BB8AE2}" destId="{AED68674-5F3F-4EDE-BFCC-EA067CD2974D}" srcOrd="0" destOrd="0" presId="urn:microsoft.com/office/officeart/2005/8/layout/vList4"/>
    <dgm:cxn modelId="{94D3EDBA-9520-4549-A3D9-DC896533B123}" srcId="{C8FA31E5-EE3E-4BD6-A4FE-EDCFDA5FCDA2}" destId="{DE61C30E-0E5B-4642-87FC-85142E06F4E3}" srcOrd="0" destOrd="0" parTransId="{CFC8D702-BEB1-4F89-B19D-8DAC9D550756}" sibTransId="{C2C064E9-EC5F-4FCB-A5BF-8D9781480A83}"/>
    <dgm:cxn modelId="{41A8DEB8-ADB0-4B24-AD11-D35C28F2390F}" srcId="{1F5ABF5D-5F3B-4A11-8A31-29E910BB8AE2}" destId="{C8FA31E5-EE3E-4BD6-A4FE-EDCFDA5FCDA2}" srcOrd="0" destOrd="0" parTransId="{A5D6F0C0-DBC8-4369-B6FF-193012821FA9}" sibTransId="{C27932E6-0FB6-42EF-8B63-768204970892}"/>
    <dgm:cxn modelId="{A0ED4327-E109-4AD4-A5D6-62EFE524A1FB}" type="presOf" srcId="{1C34C8E5-0F09-45E7-A847-B44251364C65}" destId="{AFEA3D6E-D693-43F5-8E47-CFAB51ABF7CF}" srcOrd="0" destOrd="2" presId="urn:microsoft.com/office/officeart/2005/8/layout/vList4"/>
    <dgm:cxn modelId="{0BE92B1F-29BC-4A2E-BF6B-CAED079296BF}" type="presOf" srcId="{4A61BC3C-F4B1-457F-8727-83B2C7E20EBF}" destId="{6BD6A8E6-7570-434A-9A06-825475EF854D}" srcOrd="1" destOrd="0" presId="urn:microsoft.com/office/officeart/2005/8/layout/vList4"/>
    <dgm:cxn modelId="{3109AEDD-632E-4D92-A0C9-DC64DF8D617C}" type="presOf" srcId="{A856225D-B319-414C-982A-7AD9DBAC7E97}" destId="{DFB36ADD-6904-4ECA-8AEC-4CB28B5544AA}" srcOrd="0" destOrd="2" presId="urn:microsoft.com/office/officeart/2005/8/layout/vList4"/>
    <dgm:cxn modelId="{F763D12D-3583-4A23-AAB4-0DA3E36FCF03}" type="presOf" srcId="{8BD106F2-2A72-485F-9220-16B18821E76B}" destId="{F3D4B7DE-FE7F-4D0B-B42E-CF8DE2111DAE}" srcOrd="1" destOrd="1" presId="urn:microsoft.com/office/officeart/2005/8/layout/vList4"/>
    <dgm:cxn modelId="{F34D0BBE-0CFB-4C09-8F83-2B1C1097FD37}" type="presOf" srcId="{DE61C30E-0E5B-4642-87FC-85142E06F4E3}" destId="{8793B674-6564-4F81-BBC0-8E46BF582A48}" srcOrd="1" destOrd="1" presId="urn:microsoft.com/office/officeart/2005/8/layout/vList4"/>
    <dgm:cxn modelId="{8963E95A-A644-44D6-AD0D-623426FD4F87}" srcId="{4A61BC3C-F4B1-457F-8727-83B2C7E20EBF}" destId="{E24B41F5-74D4-458D-B424-0E8EA62BEC0D}" srcOrd="0" destOrd="0" parTransId="{7C260CF7-9620-412B-BEB7-C86635F8EB98}" sibTransId="{C50A0BAA-365A-4A90-95ED-6FC63D26E1B9}"/>
    <dgm:cxn modelId="{9DD2E306-0D08-4A4A-8F8A-ECEBA8B5FA25}" srcId="{7441949F-F654-4446-B1E0-B3A54174FAC2}" destId="{D3C752DC-1CED-4B48-A8C9-0E24D9B5FA72}" srcOrd="2" destOrd="0" parTransId="{6EA90ABF-4DED-41C3-ACF1-B29463DEDA29}" sibTransId="{22B26840-E0E6-4A2F-AD78-4BA058523914}"/>
    <dgm:cxn modelId="{77A154DB-3B85-462A-856E-45C50DE8A3B2}" type="presParOf" srcId="{AED68674-5F3F-4EDE-BFCC-EA067CD2974D}" destId="{EC87858C-0191-4CF4-A160-1E46CCB7A6EC}" srcOrd="0" destOrd="0" presId="urn:microsoft.com/office/officeart/2005/8/layout/vList4"/>
    <dgm:cxn modelId="{747E83E9-06F7-41D1-BEBF-F00129078CD7}" type="presParOf" srcId="{EC87858C-0191-4CF4-A160-1E46CCB7A6EC}" destId="{DFB36ADD-6904-4ECA-8AEC-4CB28B5544AA}" srcOrd="0" destOrd="0" presId="urn:microsoft.com/office/officeart/2005/8/layout/vList4"/>
    <dgm:cxn modelId="{B32BDDA0-BC46-4ABB-9D48-8285C9462061}" type="presParOf" srcId="{EC87858C-0191-4CF4-A160-1E46CCB7A6EC}" destId="{D32852B8-8191-4202-8129-A36CD03B0E67}" srcOrd="1" destOrd="0" presId="urn:microsoft.com/office/officeart/2005/8/layout/vList4"/>
    <dgm:cxn modelId="{F48707D6-8291-4F58-80AE-5B84144A477E}" type="presParOf" srcId="{EC87858C-0191-4CF4-A160-1E46CCB7A6EC}" destId="{8793B674-6564-4F81-BBC0-8E46BF582A48}" srcOrd="2" destOrd="0" presId="urn:microsoft.com/office/officeart/2005/8/layout/vList4"/>
    <dgm:cxn modelId="{22B62AFF-08A3-45BB-99BB-CA2BDB2AEBF4}" type="presParOf" srcId="{AED68674-5F3F-4EDE-BFCC-EA067CD2974D}" destId="{ECEF2561-EF6E-4E3D-939B-5886B5368E58}" srcOrd="1" destOrd="0" presId="urn:microsoft.com/office/officeart/2005/8/layout/vList4"/>
    <dgm:cxn modelId="{F268025E-D65E-4A34-A6F5-D0F76BE9EB91}" type="presParOf" srcId="{AED68674-5F3F-4EDE-BFCC-EA067CD2974D}" destId="{F04F52D7-199A-448F-9A99-0A79AF289668}" srcOrd="2" destOrd="0" presId="urn:microsoft.com/office/officeart/2005/8/layout/vList4"/>
    <dgm:cxn modelId="{D35096BD-314C-4B48-AE9C-92E1E3E66064}" type="presParOf" srcId="{F04F52D7-199A-448F-9A99-0A79AF289668}" destId="{87B4B399-546A-4F7E-9C75-85134EEA22D1}" srcOrd="0" destOrd="0" presId="urn:microsoft.com/office/officeart/2005/8/layout/vList4"/>
    <dgm:cxn modelId="{904FCF0E-0B0A-4E55-9B87-A24948068DCC}" type="presParOf" srcId="{F04F52D7-199A-448F-9A99-0A79AF289668}" destId="{1A386981-148A-4FDE-91F0-EFBB93EF9C48}" srcOrd="1" destOrd="0" presId="urn:microsoft.com/office/officeart/2005/8/layout/vList4"/>
    <dgm:cxn modelId="{2F454B95-FC88-4C4C-95EC-02DFD119BF05}" type="presParOf" srcId="{F04F52D7-199A-448F-9A99-0A79AF289668}" destId="{6BD6A8E6-7570-434A-9A06-825475EF854D}" srcOrd="2" destOrd="0" presId="urn:microsoft.com/office/officeart/2005/8/layout/vList4"/>
    <dgm:cxn modelId="{A38FEB39-BC05-40A1-A962-BA64A0A38FA7}" type="presParOf" srcId="{AED68674-5F3F-4EDE-BFCC-EA067CD2974D}" destId="{D14C54CF-00E5-469F-A996-D40D67E2F0EB}" srcOrd="3" destOrd="0" presId="urn:microsoft.com/office/officeart/2005/8/layout/vList4"/>
    <dgm:cxn modelId="{E95413D1-7AEF-46D7-9A0F-E269A296DFD7}" type="presParOf" srcId="{AED68674-5F3F-4EDE-BFCC-EA067CD2974D}" destId="{727F60DB-C79C-4CA3-AE9D-FC30BDF6F652}" srcOrd="4" destOrd="0" presId="urn:microsoft.com/office/officeart/2005/8/layout/vList4"/>
    <dgm:cxn modelId="{1B75C5E9-2590-4336-BD89-EAEABA7E4791}" type="presParOf" srcId="{727F60DB-C79C-4CA3-AE9D-FC30BDF6F652}" destId="{AFEA3D6E-D693-43F5-8E47-CFAB51ABF7CF}" srcOrd="0" destOrd="0" presId="urn:microsoft.com/office/officeart/2005/8/layout/vList4"/>
    <dgm:cxn modelId="{EB318C4E-6512-43E6-8D3C-809DB000ADF7}" type="presParOf" srcId="{727F60DB-C79C-4CA3-AE9D-FC30BDF6F652}" destId="{9D5DABA4-7A66-4EA1-91D8-BFD0AA8AEAE5}" srcOrd="1" destOrd="0" presId="urn:microsoft.com/office/officeart/2005/8/layout/vList4"/>
    <dgm:cxn modelId="{544899C8-0A17-4E28-A820-3CEB8DE39EB2}" type="presParOf" srcId="{727F60DB-C79C-4CA3-AE9D-FC30BDF6F652}" destId="{F3D4B7DE-FE7F-4D0B-B42E-CF8DE2111DA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1E8A69-5B72-4C7F-8618-EF0A3830327C}">
      <dsp:nvSpPr>
        <dsp:cNvPr id="0" name=""/>
        <dsp:cNvSpPr/>
      </dsp:nvSpPr>
      <dsp:spPr>
        <a:xfrm>
          <a:off x="124514" y="35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Objetivo y Proceso</a:t>
          </a:r>
          <a:endParaRPr lang="es-CL" sz="2500" kern="1200" dirty="0"/>
        </a:p>
      </dsp:txBody>
      <dsp:txXfrm>
        <a:off x="124514" y="354"/>
        <a:ext cx="2087642" cy="1252585"/>
      </dsp:txXfrm>
    </dsp:sp>
    <dsp:sp modelId="{FC48003F-0D7F-4FB3-9186-42FEFF195BEC}">
      <dsp:nvSpPr>
        <dsp:cNvPr id="0" name=""/>
        <dsp:cNvSpPr/>
      </dsp:nvSpPr>
      <dsp:spPr>
        <a:xfrm>
          <a:off x="2420921" y="35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Bases de Segmentación</a:t>
          </a:r>
          <a:endParaRPr lang="es-CL" sz="2500" kern="1200" dirty="0"/>
        </a:p>
      </dsp:txBody>
      <dsp:txXfrm>
        <a:off x="2420921" y="354"/>
        <a:ext cx="2087642" cy="1252585"/>
      </dsp:txXfrm>
    </dsp:sp>
    <dsp:sp modelId="{EFFCBB54-D20A-457E-B5FF-29CE34911B22}">
      <dsp:nvSpPr>
        <dsp:cNvPr id="0" name=""/>
        <dsp:cNvSpPr/>
      </dsp:nvSpPr>
      <dsp:spPr>
        <a:xfrm>
          <a:off x="4717328" y="35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A priori v/s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A posteriori</a:t>
          </a:r>
          <a:endParaRPr lang="es-CL" sz="2500" kern="1200" dirty="0"/>
        </a:p>
      </dsp:txBody>
      <dsp:txXfrm>
        <a:off x="4717328" y="354"/>
        <a:ext cx="2087642" cy="1252585"/>
      </dsp:txXfrm>
    </dsp:sp>
    <dsp:sp modelId="{DBBC546D-B5A9-40DD-BC07-66C0F7F10AAF}">
      <dsp:nvSpPr>
        <dsp:cNvPr id="0" name=""/>
        <dsp:cNvSpPr/>
      </dsp:nvSpPr>
      <dsp:spPr>
        <a:xfrm>
          <a:off x="1272717" y="146170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Modelo STP</a:t>
          </a:r>
          <a:endParaRPr lang="es-CL" sz="2500" kern="1200" dirty="0"/>
        </a:p>
      </dsp:txBody>
      <dsp:txXfrm>
        <a:off x="1272717" y="1461704"/>
        <a:ext cx="2087642" cy="1252585"/>
      </dsp:txXfrm>
    </dsp:sp>
    <dsp:sp modelId="{DA234952-3FA4-479E-8200-02E3AB089784}">
      <dsp:nvSpPr>
        <dsp:cNvPr id="0" name=""/>
        <dsp:cNvSpPr/>
      </dsp:nvSpPr>
      <dsp:spPr>
        <a:xfrm>
          <a:off x="3569125" y="1461704"/>
          <a:ext cx="2087642" cy="125258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Matriz A/C</a:t>
          </a:r>
          <a:endParaRPr lang="es-CL" sz="2500" kern="1200" dirty="0"/>
        </a:p>
      </dsp:txBody>
      <dsp:txXfrm>
        <a:off x="3569125" y="1461704"/>
        <a:ext cx="2087642" cy="125258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28FA907-02C2-4602-99A6-224F2FD19BF7}">
      <dsp:nvSpPr>
        <dsp:cNvPr id="0" name=""/>
        <dsp:cNvSpPr/>
      </dsp:nvSpPr>
      <dsp:spPr>
        <a:xfrm>
          <a:off x="648299" y="0"/>
          <a:ext cx="7347398" cy="446089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E1DFEE-A8C9-4DB7-8BAA-6FF0454553C1}">
      <dsp:nvSpPr>
        <dsp:cNvPr id="0" name=""/>
        <dsp:cNvSpPr/>
      </dsp:nvSpPr>
      <dsp:spPr>
        <a:xfrm>
          <a:off x="66850" y="1214442"/>
          <a:ext cx="2610254" cy="203200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1. Identifique las variables   de segmentación y los segmentos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2. Desarrolle el perfil de cada  segmento</a:t>
          </a:r>
        </a:p>
      </dsp:txBody>
      <dsp:txXfrm>
        <a:off x="66850" y="1214442"/>
        <a:ext cx="2610254" cy="2032007"/>
      </dsp:txXfrm>
    </dsp:sp>
    <dsp:sp modelId="{13FFC3AE-EBEB-4AB1-A06B-A5758A84CB6E}">
      <dsp:nvSpPr>
        <dsp:cNvPr id="0" name=""/>
        <dsp:cNvSpPr/>
      </dsp:nvSpPr>
      <dsp:spPr>
        <a:xfrm>
          <a:off x="3016871" y="1214442"/>
          <a:ext cx="2610254" cy="203200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3. Evalúe la </a:t>
          </a:r>
          <a:r>
            <a:rPr lang="es-MX" sz="1800" b="1" kern="1200" dirty="0" err="1" smtClean="0"/>
            <a:t>atractividad</a:t>
          </a:r>
          <a:r>
            <a:rPr lang="es-MX" sz="1800" b="1" kern="1200" dirty="0" smtClean="0"/>
            <a:t>  de cada segmento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4. Seleccione el(los)  segmento(s) objetivo(s)</a:t>
          </a:r>
          <a:endParaRPr lang="es-CL" sz="1800" b="1" kern="1200" dirty="0"/>
        </a:p>
      </dsp:txBody>
      <dsp:txXfrm>
        <a:off x="3016871" y="1214442"/>
        <a:ext cx="2610254" cy="2032007"/>
      </dsp:txXfrm>
    </dsp:sp>
    <dsp:sp modelId="{1B222981-CDCB-47DB-BFC1-6D58741C9A85}">
      <dsp:nvSpPr>
        <dsp:cNvPr id="0" name=""/>
        <dsp:cNvSpPr/>
      </dsp:nvSpPr>
      <dsp:spPr>
        <a:xfrm>
          <a:off x="5966892" y="1214442"/>
          <a:ext cx="2610254" cy="203200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5. Identifique el concepto de posicionamiento para cada segmento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6. Diseñe las estrategias de 4P apropiadas</a:t>
          </a:r>
          <a:endParaRPr lang="es-CL" sz="1800" b="1" kern="1200" dirty="0"/>
        </a:p>
      </dsp:txBody>
      <dsp:txXfrm>
        <a:off x="5966892" y="1214442"/>
        <a:ext cx="2610254" cy="203200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B36ADD-6904-4ECA-8AEC-4CB28B5544AA}">
      <dsp:nvSpPr>
        <dsp:cNvPr id="0" name=""/>
        <dsp:cNvSpPr/>
      </dsp:nvSpPr>
      <dsp:spPr>
        <a:xfrm>
          <a:off x="0" y="0"/>
          <a:ext cx="8858312" cy="1700489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b="1" kern="1200" dirty="0" smtClean="0"/>
            <a:t>Microsegmentación</a:t>
          </a:r>
          <a:endParaRPr lang="es-CL" sz="25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0" kern="1200" dirty="0" smtClean="0"/>
            <a:t>Busca entender mejor las necesidades de los clientes y poder brindar mayor satisfacción</a:t>
          </a:r>
          <a:endParaRPr lang="es-CL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0" kern="1200" dirty="0" smtClean="0"/>
            <a:t>Existen ciertas </a:t>
          </a:r>
          <a:r>
            <a:rPr lang="es-MX" sz="2000" b="1" kern="1200" dirty="0" smtClean="0"/>
            <a:t>condiciones</a:t>
          </a:r>
          <a:r>
            <a:rPr lang="es-MX" sz="2000" b="0" kern="1200" dirty="0" smtClean="0"/>
            <a:t> para una buena segmentación</a:t>
          </a:r>
          <a:endParaRPr lang="es-CL" sz="2000" b="0" kern="1200" dirty="0"/>
        </a:p>
      </dsp:txBody>
      <dsp:txXfrm>
        <a:off x="1941711" y="0"/>
        <a:ext cx="6916600" cy="1700489"/>
      </dsp:txXfrm>
    </dsp:sp>
    <dsp:sp modelId="{D32852B8-8191-4202-8129-A36CD03B0E67}">
      <dsp:nvSpPr>
        <dsp:cNvPr id="0" name=""/>
        <dsp:cNvSpPr/>
      </dsp:nvSpPr>
      <dsp:spPr>
        <a:xfrm>
          <a:off x="170048" y="170048"/>
          <a:ext cx="1771662" cy="136039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4B399-546A-4F7E-9C75-85134EEA22D1}">
      <dsp:nvSpPr>
        <dsp:cNvPr id="0" name=""/>
        <dsp:cNvSpPr/>
      </dsp:nvSpPr>
      <dsp:spPr>
        <a:xfrm>
          <a:off x="0" y="1870538"/>
          <a:ext cx="8858312" cy="1700489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Bases de Segmentación</a:t>
          </a:r>
          <a:endParaRPr lang="es-CL" sz="28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0" kern="1200" dirty="0" smtClean="0"/>
            <a:t>Existen diferentes bases de segmentación que van desde lo simple (Demográfica) a lo complejo (Psicográfica)</a:t>
          </a:r>
          <a:endParaRPr lang="es-CL" sz="2000" b="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2000" b="0" kern="1200" dirty="0" smtClean="0"/>
            <a:t>Se obtienen perfiles con la descripción del segmento </a:t>
          </a:r>
          <a:endParaRPr lang="es-CL" sz="2000" b="0" kern="1200" dirty="0"/>
        </a:p>
      </dsp:txBody>
      <dsp:txXfrm>
        <a:off x="1941711" y="1870538"/>
        <a:ext cx="6916600" cy="1700489"/>
      </dsp:txXfrm>
    </dsp:sp>
    <dsp:sp modelId="{1A386981-148A-4FDE-91F0-EFBB93EF9C48}">
      <dsp:nvSpPr>
        <dsp:cNvPr id="0" name=""/>
        <dsp:cNvSpPr/>
      </dsp:nvSpPr>
      <dsp:spPr>
        <a:xfrm>
          <a:off x="325813" y="2083977"/>
          <a:ext cx="1460133" cy="127361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A3D6E-D693-43F5-8E47-CFAB51ABF7CF}">
      <dsp:nvSpPr>
        <dsp:cNvPr id="0" name=""/>
        <dsp:cNvSpPr/>
      </dsp:nvSpPr>
      <dsp:spPr>
        <a:xfrm>
          <a:off x="0" y="3741076"/>
          <a:ext cx="8858312" cy="1830593"/>
        </a:xfrm>
        <a:prstGeom prst="roundRect">
          <a:avLst>
            <a:gd name="adj" fmla="val 10000"/>
          </a:avLst>
        </a:prstGeom>
        <a:solidFill>
          <a:schemeClr val="accent1">
            <a:shade val="50000"/>
            <a:hueOff val="240958"/>
            <a:satOff val="-5040"/>
            <a:lumOff val="280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2">
                  <a:lumMod val="50000"/>
                </a:schemeClr>
              </a:solidFill>
            </a:rPr>
            <a:t>Modelo STP</a:t>
          </a:r>
          <a:endParaRPr lang="es-CL" sz="280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Segmentación – </a:t>
          </a:r>
          <a:r>
            <a:rPr lang="es-MX" sz="1850" b="1" i="1" kern="1200" dirty="0" err="1" smtClean="0">
              <a:solidFill>
                <a:schemeClr val="tx2">
                  <a:lumMod val="50000"/>
                </a:schemeClr>
              </a:solidFill>
            </a:rPr>
            <a:t>Targeting</a:t>
          </a: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 – Posicionamiento</a:t>
          </a:r>
          <a:endParaRPr lang="es-CL" sz="185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Describe el proceso que va desde segmentar hasta elegir la estrategia a utilizar en el segmento objetivo</a:t>
          </a:r>
          <a:endParaRPr lang="es-CL" sz="185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223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50" b="1" kern="1200" dirty="0" smtClean="0">
              <a:solidFill>
                <a:schemeClr val="tx2">
                  <a:lumMod val="50000"/>
                </a:schemeClr>
              </a:solidFill>
            </a:rPr>
            <a:t>En este proceso se distingue la Matriz Atracción/Competitividad</a:t>
          </a:r>
          <a:endParaRPr lang="es-CL" sz="185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941711" y="3741076"/>
        <a:ext cx="6916600" cy="1830593"/>
      </dsp:txXfrm>
    </dsp:sp>
    <dsp:sp modelId="{9D5DABA4-7A66-4EA1-91D8-BFD0AA8AEAE5}">
      <dsp:nvSpPr>
        <dsp:cNvPr id="0" name=""/>
        <dsp:cNvSpPr/>
      </dsp:nvSpPr>
      <dsp:spPr>
        <a:xfrm>
          <a:off x="325813" y="4097769"/>
          <a:ext cx="1460133" cy="111720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5AC0-28B0-4DD6-8C86-CBC69012A0CD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F10E-49EC-4370-BB96-89CC2292A9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3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42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43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44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45</a:t>
            </a:fld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46</a:t>
            </a:fld>
            <a:endParaRPr lang="es-C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47</a:t>
            </a:fld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48</a:t>
            </a:fld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9F10E-49EC-4370-BB96-89CC2292A937}" type="slidenum">
              <a:rPr lang="es-CL" smtClean="0"/>
              <a:pPr/>
              <a:t>49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62E0-BB82-4106-BA9F-8AF48A80153E}" type="datetimeFigureOut">
              <a:rPr lang="es-CL" smtClean="0"/>
              <a:pPr/>
              <a:t>21-06-2010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Hoja_de_c_lculo_de_Microsoft_Office_Excel_97-20032.xls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Hoja_de_c_lculo_de_Microsoft_Office_Excel_97-20033.xls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Hoja_de_c_lculo_de_Microsoft_Office_Excel_97-20034.xls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86050" y="285728"/>
            <a:ext cx="3429024" cy="553998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MX" sz="3000" smtClean="0">
                <a:solidFill>
                  <a:schemeClr val="tx2">
                    <a:lumMod val="75000"/>
                  </a:schemeClr>
                </a:solidFill>
              </a:rPr>
              <a:t>Unidad 7</a:t>
            </a:r>
            <a:endParaRPr lang="es-MX" sz="3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1472" y="1071546"/>
            <a:ext cx="79296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Microsegmentación </a:t>
            </a:r>
            <a:r>
              <a:rPr lang="es-MX" sz="65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[Segmentación]</a:t>
            </a:r>
            <a:endParaRPr lang="es-CL" sz="65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42910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Diagram 8"/>
          <p:cNvGraphicFramePr/>
          <p:nvPr/>
        </p:nvGraphicFramePr>
        <p:xfrm>
          <a:off x="1142976" y="3571876"/>
          <a:ext cx="6929486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ctangle 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41E8A69-5B72-4C7F-8618-EF0A383032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dgm id="{741E8A69-5B72-4C7F-8618-EF0A383032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C48003F-0D7F-4FB3-9186-42FEFF195B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graphicEl>
                                              <a:dgm id="{FC48003F-0D7F-4FB3-9186-42FEFF195B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FFCBB54-D20A-457E-B5FF-29CE34911B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graphicEl>
                                              <a:dgm id="{EFFCBB54-D20A-457E-B5FF-29CE34911B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BBC546D-B5A9-40DD-BC07-66C0F7F10A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graphicEl>
                                              <a:dgm id="{DBBC546D-B5A9-40DD-BC07-66C0F7F10A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A234952-3FA4-479E-8200-02E3AB0897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graphicEl>
                                              <a:dgm id="{DA234952-3FA4-479E-8200-02E3AB0897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14298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Segmentación Geográfica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5720" y="1428736"/>
            <a:ext cx="8572560" cy="426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Es la segmentación más obvia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Segmentar a los consumidores según donde se encuentran 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Todas las empresas que se localizan geográficamente para atender a sus clientes hacen una segmentación geográfica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3200" b="1" dirty="0" smtClean="0">
                <a:solidFill>
                  <a:srgbClr val="1A2D68"/>
                </a:solidFill>
              </a:rPr>
              <a:t>Ejemplos: </a:t>
            </a:r>
            <a:r>
              <a:rPr lang="es-ES" sz="3200" dirty="0" smtClean="0">
                <a:solidFill>
                  <a:srgbClr val="1A2D68"/>
                </a:solidFill>
              </a:rPr>
              <a:t>Supermercados, bancos, restaurantes de comida rápida, </a:t>
            </a:r>
            <a:r>
              <a:rPr lang="es-ES" sz="3200" i="1" dirty="0" err="1" smtClean="0">
                <a:solidFill>
                  <a:srgbClr val="1A2D68"/>
                </a:solidFill>
              </a:rPr>
              <a:t>Retail</a:t>
            </a:r>
            <a:endParaRPr lang="es-ES" sz="3200" i="1" dirty="0" smtClean="0">
              <a:solidFill>
                <a:srgbClr val="1A2D6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85728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Segmentación Socioeconómica y Demográfica 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00034" y="171448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42844" y="1968895"/>
            <a:ext cx="878687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Arial" pitchFamily="34" charset="0"/>
              <a:buChar char="•"/>
            </a:pPr>
            <a:r>
              <a:rPr lang="es-ES" sz="3100" b="1" dirty="0" smtClean="0">
                <a:solidFill>
                  <a:srgbClr val="1A2D68"/>
                </a:solidFill>
              </a:rPr>
              <a:t>Variables demográficas: </a:t>
            </a:r>
            <a:r>
              <a:rPr lang="es-ES" sz="3100" dirty="0" smtClean="0">
                <a:solidFill>
                  <a:srgbClr val="1A2D68"/>
                </a:solidFill>
              </a:rPr>
              <a:t>Edad, sexo, educación, ingreso, ocupación, composición del hogar,  entre otras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3100" dirty="0" smtClean="0">
                <a:solidFill>
                  <a:srgbClr val="1A2D68"/>
                </a:solidFill>
              </a:rPr>
              <a:t>Las variables demográficas son las </a:t>
            </a:r>
            <a:r>
              <a:rPr lang="es-ES" sz="3100" b="1" dirty="0" smtClean="0">
                <a:solidFill>
                  <a:srgbClr val="1A2D68"/>
                </a:solidFill>
              </a:rPr>
              <a:t>variables de segmentación más utilizadas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1000" b="1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3100" dirty="0" smtClean="0">
                <a:solidFill>
                  <a:srgbClr val="1A2D68"/>
                </a:solidFill>
              </a:rPr>
              <a:t>Mientras más desarrollados (competitivos) son los mercados, </a:t>
            </a:r>
            <a:r>
              <a:rPr lang="es-ES" sz="3100" b="1" dirty="0" smtClean="0">
                <a:solidFill>
                  <a:srgbClr val="1A2D68"/>
                </a:solidFill>
              </a:rPr>
              <a:t>la segmentación socioeconómica es menos efectiva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14298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Segmentación de Uso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5720" y="2399640"/>
            <a:ext cx="8572560" cy="460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Algunos ejemplos:</a:t>
            </a:r>
          </a:p>
          <a:p>
            <a:pPr marL="1657350" lvl="2" indent="-742950">
              <a:buFont typeface="Arial" pitchFamily="34" charset="0"/>
              <a:buChar char="•"/>
            </a:pPr>
            <a:r>
              <a:rPr lang="es-ES" sz="2800" b="1" dirty="0" smtClean="0">
                <a:solidFill>
                  <a:srgbClr val="1A2D68"/>
                </a:solidFill>
              </a:rPr>
              <a:t>Estatus de Usuario</a:t>
            </a:r>
            <a:r>
              <a:rPr lang="es-ES" sz="2800" dirty="0" smtClean="0">
                <a:solidFill>
                  <a:srgbClr val="1A2D68"/>
                </a:solidFill>
              </a:rPr>
              <a:t>: Usuarios potenciales, no usuarios, primeros usuarios, usuarios frecuentes</a:t>
            </a:r>
          </a:p>
          <a:p>
            <a:pPr marL="1657350" lvl="2" indent="-74295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Tasa de producto. </a:t>
            </a:r>
            <a:r>
              <a:rPr lang="es-ES" sz="2800" b="1" dirty="0" smtClean="0">
                <a:solidFill>
                  <a:srgbClr val="1A2D68"/>
                </a:solidFill>
              </a:rPr>
              <a:t>Regla del 20-80</a:t>
            </a:r>
          </a:p>
          <a:p>
            <a:pPr marL="1657350" lvl="2" indent="-74295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Grado de lealtad</a:t>
            </a:r>
          </a:p>
          <a:p>
            <a:pPr marL="1657350" lvl="2" indent="-74295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Sensibilidad a alguna variable de Marketing: Precio, Ofertas, Promociones</a:t>
            </a:r>
          </a:p>
          <a:p>
            <a:pPr marL="1657350" lvl="2" indent="-74295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Forma de Uso</a:t>
            </a:r>
          </a:p>
          <a:p>
            <a:pPr marL="1657350" lvl="2" indent="-742950">
              <a:buFont typeface="Arial" pitchFamily="34" charset="0"/>
              <a:buChar char="•"/>
            </a:pPr>
            <a:endParaRPr lang="es-ES" sz="3200" dirty="0" smtClean="0">
              <a:solidFill>
                <a:srgbClr val="1A2D68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000100" y="1214422"/>
            <a:ext cx="7429552" cy="1143008"/>
            <a:chOff x="1000100" y="1285860"/>
            <a:chExt cx="7429552" cy="1143008"/>
          </a:xfrm>
        </p:grpSpPr>
        <p:sp>
          <p:nvSpPr>
            <p:cNvPr id="11" name="Rounded Rectangle 10"/>
            <p:cNvSpPr/>
            <p:nvPr/>
          </p:nvSpPr>
          <p:spPr>
            <a:xfrm>
              <a:off x="1000100" y="1285860"/>
              <a:ext cx="7429552" cy="114300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2976" y="1357298"/>
              <a:ext cx="71438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000" dirty="0" smtClean="0">
                  <a:solidFill>
                    <a:schemeClr val="bg1"/>
                  </a:solidFill>
                </a:rPr>
                <a:t>Llamada también                                </a:t>
              </a:r>
              <a:r>
                <a:rPr lang="es-ES" sz="3000" b="1" dirty="0" smtClean="0">
                  <a:solidFill>
                    <a:schemeClr val="bg1"/>
                  </a:solidFill>
                </a:rPr>
                <a:t>Segmentación Comportamental</a:t>
              </a:r>
              <a:endParaRPr lang="es-CL" sz="3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85728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Segmentación por Beneficios Buscados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00034" y="171448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42844" y="1928802"/>
            <a:ext cx="8786874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Un mismo producto puede ser usado por diferentes consumidores por distintas razones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Cada uno busca un </a:t>
            </a:r>
            <a:r>
              <a:rPr lang="es-ES" sz="2800" b="1" dirty="0" smtClean="0">
                <a:solidFill>
                  <a:srgbClr val="1A2D68"/>
                </a:solidFill>
              </a:rPr>
              <a:t>beneficio</a:t>
            </a:r>
            <a:r>
              <a:rPr lang="es-ES" sz="2800" dirty="0" smtClean="0">
                <a:solidFill>
                  <a:srgbClr val="1A2D68"/>
                </a:solidFill>
              </a:rPr>
              <a:t> distinto en el producto</a:t>
            </a:r>
            <a:endParaRPr lang="es-ES" sz="2800" b="1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endParaRPr lang="es-ES" sz="500" b="1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Ligada al modelo </a:t>
            </a:r>
            <a:r>
              <a:rPr lang="es-ES" sz="2800" dirty="0" err="1" smtClean="0">
                <a:solidFill>
                  <a:srgbClr val="1A2D68"/>
                </a:solidFill>
              </a:rPr>
              <a:t>Multiatributado</a:t>
            </a:r>
            <a:r>
              <a:rPr lang="es-ES" sz="2800" dirty="0" smtClean="0">
                <a:solidFill>
                  <a:srgbClr val="1A2D68"/>
                </a:solidFill>
              </a:rPr>
              <a:t> de Preferencias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La principal dificultad consiste en identificar los atributos a privilegiar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500" b="1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2800" b="1" dirty="0" smtClean="0">
                <a:solidFill>
                  <a:srgbClr val="1A2D68"/>
                </a:solidFill>
              </a:rPr>
              <a:t>Análisis Conjunto</a:t>
            </a:r>
            <a:r>
              <a:rPr lang="es-ES" sz="2800" dirty="0" smtClean="0">
                <a:solidFill>
                  <a:srgbClr val="1A2D68"/>
                </a:solidFill>
              </a:rPr>
              <a:t>: Importante herramienta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500" b="1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Lo más usado es una mezcla de </a:t>
            </a:r>
            <a:r>
              <a:rPr lang="es-ES" sz="2800" b="1" dirty="0" smtClean="0">
                <a:solidFill>
                  <a:srgbClr val="1A2D68"/>
                </a:solidFill>
              </a:rPr>
              <a:t>Análisis de Factores </a:t>
            </a:r>
            <a:r>
              <a:rPr lang="es-ES" sz="2800" dirty="0" smtClean="0">
                <a:solidFill>
                  <a:srgbClr val="1A2D68"/>
                </a:solidFill>
              </a:rPr>
              <a:t>y</a:t>
            </a:r>
            <a:r>
              <a:rPr lang="es-ES" sz="2800" b="1" dirty="0" smtClean="0">
                <a:solidFill>
                  <a:srgbClr val="1A2D68"/>
                </a:solidFill>
              </a:rPr>
              <a:t> Análisis de Conglomerados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eloj con zoo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714543" y="0"/>
            <a:ext cx="10858543" cy="814390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714488"/>
            <a:ext cx="9144000" cy="3000396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Caso de Estudio:</a:t>
            </a:r>
          </a:p>
          <a:p>
            <a:pPr algn="ctr"/>
            <a:r>
              <a:rPr lang="es-MX" sz="6000" b="1" dirty="0" err="1" smtClean="0">
                <a:solidFill>
                  <a:srgbClr val="1A2D68"/>
                </a:solidFill>
                <a:latin typeface="Cambria" pitchFamily="18" charset="0"/>
              </a:rPr>
              <a:t>Yankelovich</a:t>
            </a:r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 en el Mercado de relojes (1964)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Caso de </a:t>
            </a:r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Yankelovich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71472" y="2071678"/>
            <a:ext cx="535785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es-ES" sz="3500" b="1" dirty="0" smtClean="0">
                <a:solidFill>
                  <a:srgbClr val="0070C0"/>
                </a:solidFill>
              </a:rPr>
              <a:t>1. Segmento “Economía”: </a:t>
            </a:r>
          </a:p>
        </p:txBody>
      </p:sp>
      <p:pic>
        <p:nvPicPr>
          <p:cNvPr id="100354" name="Picture 2" descr="http://www.vintagefactory.es/images/hanhart/alta/minos_750_0200_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18" y="1214422"/>
            <a:ext cx="2786082" cy="476744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42910" y="3081409"/>
            <a:ext cx="52864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300" dirty="0" smtClean="0">
                <a:solidFill>
                  <a:srgbClr val="1A2D68"/>
                </a:solidFill>
              </a:rPr>
              <a:t>Buscan el precio más bajo para un reloj que funciona razonablemente bien. </a:t>
            </a:r>
          </a:p>
          <a:p>
            <a:pPr algn="ctr"/>
            <a:r>
              <a:rPr lang="es-MX" sz="3300" dirty="0" smtClean="0">
                <a:solidFill>
                  <a:srgbClr val="1A2D68"/>
                </a:solidFill>
              </a:rPr>
              <a:t>Puede durar 1 año (23%)</a:t>
            </a:r>
            <a:endParaRPr lang="es-CL" sz="3300" dirty="0">
              <a:solidFill>
                <a:srgbClr val="1A2D6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reloj en agu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3834207"/>
            <a:ext cx="4071966" cy="30952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Caso de </a:t>
            </a:r>
            <a:r>
              <a:rPr lang="es-MX" sz="45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Yankelovich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7158" y="2143116"/>
            <a:ext cx="835824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300" dirty="0" smtClean="0">
                <a:solidFill>
                  <a:srgbClr val="1A2D68"/>
                </a:solidFill>
              </a:rPr>
              <a:t>Reloj que tenga una larga duración de vida, un trabajo artesanal y un diseño esmerado. </a:t>
            </a:r>
          </a:p>
          <a:p>
            <a:pPr algn="ctr"/>
            <a:r>
              <a:rPr lang="es-MX" sz="3300" dirty="0" smtClean="0">
                <a:solidFill>
                  <a:srgbClr val="1A2D68"/>
                </a:solidFill>
              </a:rPr>
              <a:t>Pueden pagar un precio alto (46%)</a:t>
            </a:r>
            <a:endParaRPr lang="es-CL" sz="3300" dirty="0">
              <a:solidFill>
                <a:srgbClr val="1A2D6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1357298"/>
            <a:ext cx="7143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500" b="1" dirty="0" smtClean="0">
                <a:solidFill>
                  <a:srgbClr val="0070C0"/>
                </a:solidFill>
              </a:rPr>
              <a:t>2. Segmento “Duración y Calidad”:</a:t>
            </a:r>
            <a:endParaRPr lang="es-CL" sz="3500" b="1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reloj lujos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3" y="1285860"/>
            <a:ext cx="3929057" cy="52337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Caso de </a:t>
            </a:r>
            <a:r>
              <a:rPr lang="es-MX" sz="4500" b="1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Yankelovich</a:t>
            </a:r>
            <a:endParaRPr lang="es-CL" sz="50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2910" y="3313371"/>
            <a:ext cx="514353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300" dirty="0" smtClean="0">
                <a:solidFill>
                  <a:schemeClr val="bg1"/>
                </a:solidFill>
              </a:rPr>
              <a:t>Importancia del valor estético del reloj. </a:t>
            </a:r>
          </a:p>
          <a:p>
            <a:pPr algn="ctr"/>
            <a:r>
              <a:rPr lang="es-MX" sz="3300" dirty="0" smtClean="0">
                <a:solidFill>
                  <a:schemeClr val="bg1"/>
                </a:solidFill>
              </a:rPr>
              <a:t>El reloj es una “joya” (31%)</a:t>
            </a:r>
            <a:endParaRPr lang="es-CL" sz="33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10" y="2313239"/>
            <a:ext cx="635798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500" b="1" dirty="0" smtClean="0">
                <a:solidFill>
                  <a:schemeClr val="bg1"/>
                </a:solidFill>
              </a:rPr>
              <a:t>3. Segmento “Simbolismo”</a:t>
            </a:r>
            <a:endParaRPr lang="es-CL" sz="3500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85728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Segmentación por Beneficios Buscados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00034" y="171448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71406" y="1928802"/>
            <a:ext cx="8786874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es-ES" sz="3200" dirty="0" smtClean="0">
                <a:solidFill>
                  <a:srgbClr val="1A2D68"/>
                </a:solidFill>
              </a:rPr>
              <a:t>    Requiere la siguiente información: 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500" dirty="0" smtClean="0">
              <a:solidFill>
                <a:srgbClr val="1A2D68"/>
              </a:solidFill>
            </a:endParaRPr>
          </a:p>
          <a:p>
            <a:pPr marL="1657350" lvl="2" indent="-50400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Atributos o ventajas asociados a la categoría  del producto</a:t>
            </a:r>
            <a:endParaRPr lang="es-ES" sz="500" b="1" dirty="0" smtClean="0">
              <a:solidFill>
                <a:srgbClr val="1A2D68"/>
              </a:solidFill>
            </a:endParaRPr>
          </a:p>
          <a:p>
            <a:pPr marL="1657350" lvl="2" indent="-50400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Evaluación de la importancia relativa de ellos</a:t>
            </a:r>
          </a:p>
          <a:p>
            <a:pPr marL="1657350" lvl="2" indent="-50400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Reagrupamiento de los compradores con evaluaciones similares</a:t>
            </a:r>
          </a:p>
          <a:p>
            <a:pPr marL="1657350" lvl="2" indent="-504000">
              <a:buFont typeface="Arial" pitchFamily="34" charset="0"/>
              <a:buChar char="•"/>
            </a:pPr>
            <a:r>
              <a:rPr lang="es-ES" sz="2800" dirty="0" smtClean="0">
                <a:solidFill>
                  <a:srgbClr val="1A2D68"/>
                </a:solidFill>
              </a:rPr>
              <a:t>Identificación del tamaño y perfil de los compradores en cada segmento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85728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Segmentación por Beneficios Buscados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00034" y="171448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5720" y="1928802"/>
            <a:ext cx="885828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s-MX" sz="3000" dirty="0" smtClean="0">
                <a:solidFill>
                  <a:srgbClr val="1A2D68"/>
                </a:solidFill>
              </a:rPr>
              <a:t> Si bien es importante recurrir a técnicas Estadísticas </a:t>
            </a:r>
          </a:p>
          <a:p>
            <a:pPr algn="just"/>
            <a:r>
              <a:rPr lang="es-MX" sz="3000" dirty="0" smtClean="0">
                <a:solidFill>
                  <a:srgbClr val="1A2D68"/>
                </a:solidFill>
              </a:rPr>
              <a:t>   </a:t>
            </a:r>
            <a:r>
              <a:rPr lang="es-MX" sz="3000" dirty="0" err="1" smtClean="0">
                <a:solidFill>
                  <a:srgbClr val="1A2D68"/>
                </a:solidFill>
              </a:rPr>
              <a:t>Multivariadas</a:t>
            </a:r>
            <a:r>
              <a:rPr lang="es-MX" sz="3000" dirty="0" smtClean="0">
                <a:solidFill>
                  <a:srgbClr val="1A2D68"/>
                </a:solidFill>
              </a:rPr>
              <a:t>, en algunos casos se puede realizar </a:t>
            </a:r>
          </a:p>
          <a:p>
            <a:pPr algn="just"/>
            <a:r>
              <a:rPr lang="es-MX" sz="3000" dirty="0" smtClean="0">
                <a:solidFill>
                  <a:srgbClr val="1A2D68"/>
                </a:solidFill>
              </a:rPr>
              <a:t>   mediante simple investigación cualitativa</a:t>
            </a:r>
          </a:p>
          <a:p>
            <a:pPr algn="just"/>
            <a:endParaRPr lang="es-MX" sz="2000" dirty="0" smtClean="0">
              <a:solidFill>
                <a:srgbClr val="1A2D68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MX" sz="3000" dirty="0" smtClean="0">
                <a:solidFill>
                  <a:srgbClr val="1A2D68"/>
                </a:solidFill>
              </a:rPr>
              <a:t> Ejemplo: </a:t>
            </a:r>
            <a:r>
              <a:rPr lang="es-MX" sz="3000" b="1" dirty="0" smtClean="0">
                <a:solidFill>
                  <a:srgbClr val="1A2D68"/>
                </a:solidFill>
              </a:rPr>
              <a:t>Mercado de los alimentos de Soya </a:t>
            </a:r>
          </a:p>
          <a:p>
            <a:pPr lvl="1">
              <a:buFont typeface="Arial" pitchFamily="34" charset="0"/>
              <a:buChar char="•"/>
            </a:pPr>
            <a:r>
              <a:rPr lang="es-MX" sz="2500" dirty="0" smtClean="0">
                <a:solidFill>
                  <a:srgbClr val="1A2D68"/>
                </a:solidFill>
              </a:rPr>
              <a:t> Familias de origen oriental con tradición de comer Soya</a:t>
            </a:r>
          </a:p>
          <a:p>
            <a:pPr lvl="1">
              <a:buFont typeface="Arial" pitchFamily="34" charset="0"/>
              <a:buChar char="•"/>
            </a:pPr>
            <a:r>
              <a:rPr lang="es-MX" sz="2500" dirty="0" smtClean="0">
                <a:solidFill>
                  <a:srgbClr val="1A2D68"/>
                </a:solidFill>
              </a:rPr>
              <a:t> Personas vegetarianas por su aporte nutritivo</a:t>
            </a:r>
          </a:p>
          <a:p>
            <a:pPr lvl="1">
              <a:buFont typeface="Arial" pitchFamily="34" charset="0"/>
              <a:buChar char="•"/>
            </a:pPr>
            <a:r>
              <a:rPr lang="es-MX" sz="2500" dirty="0" smtClean="0">
                <a:solidFill>
                  <a:srgbClr val="1A2D68"/>
                </a:solidFill>
              </a:rPr>
              <a:t> Personas preocupadas por comer “sano”, pero no </a:t>
            </a:r>
          </a:p>
          <a:p>
            <a:pPr lvl="1"/>
            <a:r>
              <a:rPr lang="es-MX" sz="2500" dirty="0" smtClean="0">
                <a:solidFill>
                  <a:srgbClr val="1A2D68"/>
                </a:solidFill>
              </a:rPr>
              <a:t>   vegetarianas</a:t>
            </a:r>
          </a:p>
          <a:p>
            <a:pPr lvl="1">
              <a:buFont typeface="Arial" pitchFamily="34" charset="0"/>
              <a:buChar char="•"/>
            </a:pPr>
            <a:r>
              <a:rPr lang="es-MX" sz="2500" dirty="0" smtClean="0">
                <a:solidFill>
                  <a:srgbClr val="1A2D68"/>
                </a:solidFill>
              </a:rPr>
              <a:t> Todas las demás personas por variar gustos </a:t>
            </a:r>
            <a:endParaRPr lang="es-CL" sz="2500" dirty="0">
              <a:solidFill>
                <a:srgbClr val="1A2D6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Objetivo de la Segmentación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71472" y="1571612"/>
            <a:ext cx="2286016" cy="1000132"/>
          </a:xfrm>
          <a:prstGeom prst="rect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Mejor Servicio</a:t>
            </a:r>
            <a:endParaRPr lang="es-CL" sz="2800" dirty="0"/>
          </a:p>
        </p:txBody>
      </p:sp>
      <p:sp>
        <p:nvSpPr>
          <p:cNvPr id="31" name="Rectangle 30"/>
          <p:cNvSpPr/>
          <p:nvPr/>
        </p:nvSpPr>
        <p:spPr>
          <a:xfrm>
            <a:off x="5929322" y="1571612"/>
            <a:ext cx="2286016" cy="1000132"/>
          </a:xfrm>
          <a:prstGeom prst="rect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Satisfacción</a:t>
            </a:r>
            <a:endParaRPr lang="es-CL" sz="2800" dirty="0"/>
          </a:p>
        </p:txBody>
      </p:sp>
      <p:sp>
        <p:nvSpPr>
          <p:cNvPr id="36" name="Rectangle 35"/>
          <p:cNvSpPr/>
          <p:nvPr/>
        </p:nvSpPr>
        <p:spPr>
          <a:xfrm>
            <a:off x="571472" y="4643446"/>
            <a:ext cx="2286016" cy="1000132"/>
          </a:xfrm>
          <a:prstGeom prst="rect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Rentabilidad</a:t>
            </a:r>
            <a:endParaRPr lang="es-CL" sz="2800" dirty="0"/>
          </a:p>
        </p:txBody>
      </p:sp>
      <p:sp>
        <p:nvSpPr>
          <p:cNvPr id="38" name="Rectangle 37"/>
          <p:cNvSpPr/>
          <p:nvPr/>
        </p:nvSpPr>
        <p:spPr>
          <a:xfrm>
            <a:off x="5929322" y="4643446"/>
            <a:ext cx="2286016" cy="1000132"/>
          </a:xfrm>
          <a:prstGeom prst="rect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Lealtad</a:t>
            </a:r>
            <a:endParaRPr lang="es-CL" sz="2800" dirty="0"/>
          </a:p>
        </p:txBody>
      </p:sp>
      <p:sp>
        <p:nvSpPr>
          <p:cNvPr id="39" name="Right Arrow 38"/>
          <p:cNvSpPr/>
          <p:nvPr/>
        </p:nvSpPr>
        <p:spPr>
          <a:xfrm>
            <a:off x="3071802" y="1928802"/>
            <a:ext cx="2643206" cy="28575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0" name="Right Arrow 39"/>
          <p:cNvSpPr/>
          <p:nvPr/>
        </p:nvSpPr>
        <p:spPr>
          <a:xfrm flipH="1">
            <a:off x="3143240" y="5143512"/>
            <a:ext cx="2643206" cy="28575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1" name="Right Arrow 40"/>
          <p:cNvSpPr/>
          <p:nvPr/>
        </p:nvSpPr>
        <p:spPr>
          <a:xfrm rot="5400000">
            <a:off x="6143636" y="3429000"/>
            <a:ext cx="1857388" cy="28575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2" name="Right Arrow 41"/>
          <p:cNvSpPr/>
          <p:nvPr/>
        </p:nvSpPr>
        <p:spPr>
          <a:xfrm rot="5400000" flipH="1" flipV="1">
            <a:off x="714348" y="3429000"/>
            <a:ext cx="1857388" cy="285752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pSp>
        <p:nvGrpSpPr>
          <p:cNvPr id="50" name="Group 49"/>
          <p:cNvGrpSpPr/>
          <p:nvPr/>
        </p:nvGrpSpPr>
        <p:grpSpPr>
          <a:xfrm>
            <a:off x="2428860" y="2714620"/>
            <a:ext cx="3893371" cy="1571636"/>
            <a:chOff x="2428860" y="2714620"/>
            <a:chExt cx="3893371" cy="1571636"/>
          </a:xfrm>
        </p:grpSpPr>
        <p:sp>
          <p:nvSpPr>
            <p:cNvPr id="45" name="TextBox 44"/>
            <p:cNvSpPr txBox="1"/>
            <p:nvPr/>
          </p:nvSpPr>
          <p:spPr>
            <a:xfrm>
              <a:off x="2857488" y="3149742"/>
              <a:ext cx="321471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4000" b="1" dirty="0" smtClean="0">
                  <a:solidFill>
                    <a:srgbClr val="1A2D68"/>
                  </a:solidFill>
                </a:rPr>
                <a:t>Competencia</a:t>
              </a:r>
              <a:endParaRPr lang="es-CL" sz="4000" b="1" dirty="0">
                <a:solidFill>
                  <a:srgbClr val="1A2D68"/>
                </a:solidFill>
              </a:endParaRPr>
            </a:p>
          </p:txBody>
        </p:sp>
        <p:sp>
          <p:nvSpPr>
            <p:cNvPr id="46" name="Down Arrow 45"/>
            <p:cNvSpPr/>
            <p:nvPr/>
          </p:nvSpPr>
          <p:spPr>
            <a:xfrm>
              <a:off x="4143372" y="3929066"/>
              <a:ext cx="428628" cy="357190"/>
            </a:xfrm>
            <a:prstGeom prst="down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7" name="Down Arrow 46"/>
            <p:cNvSpPr/>
            <p:nvPr/>
          </p:nvSpPr>
          <p:spPr>
            <a:xfrm flipV="1">
              <a:off x="4143372" y="2714620"/>
              <a:ext cx="428628" cy="357190"/>
            </a:xfrm>
            <a:prstGeom prst="down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8" name="Down Arrow 47"/>
            <p:cNvSpPr/>
            <p:nvPr/>
          </p:nvSpPr>
          <p:spPr>
            <a:xfrm rot="5400000" flipV="1">
              <a:off x="5929322" y="3321843"/>
              <a:ext cx="428628" cy="357190"/>
            </a:xfrm>
            <a:prstGeom prst="down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9" name="Down Arrow 48"/>
            <p:cNvSpPr/>
            <p:nvPr/>
          </p:nvSpPr>
          <p:spPr>
            <a:xfrm rot="16200000" flipH="1" flipV="1">
              <a:off x="2393141" y="3321844"/>
              <a:ext cx="428628" cy="357190"/>
            </a:xfrm>
            <a:prstGeom prst="downArrow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1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14298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Segmentación Psicográfica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5720" y="1428736"/>
            <a:ext cx="85725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Llamada también </a:t>
            </a:r>
            <a:r>
              <a:rPr lang="es-ES" sz="3200" b="1" dirty="0" smtClean="0">
                <a:solidFill>
                  <a:srgbClr val="1A2D68"/>
                </a:solidFill>
              </a:rPr>
              <a:t>de “Estilos de Vida”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1500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La segmentación </a:t>
            </a:r>
            <a:r>
              <a:rPr lang="es-ES" sz="3200" dirty="0" err="1" smtClean="0">
                <a:solidFill>
                  <a:srgbClr val="1A2D68"/>
                </a:solidFill>
              </a:rPr>
              <a:t>Psicográfica</a:t>
            </a:r>
            <a:r>
              <a:rPr lang="es-ES" sz="3200" dirty="0" smtClean="0">
                <a:solidFill>
                  <a:srgbClr val="1A2D68"/>
                </a:solidFill>
              </a:rPr>
              <a:t> parte de la premisa que individuos muy diferentes demográficamente pueden tener comportamientos de compra muy similares     y viceversa</a:t>
            </a:r>
          </a:p>
          <a:p>
            <a:pPr marL="742950" indent="-742950"/>
            <a:endParaRPr lang="es-ES" sz="1500" dirty="0" smtClean="0">
              <a:solidFill>
                <a:srgbClr val="1A2D68"/>
              </a:solidFill>
            </a:endParaRPr>
          </a:p>
          <a:p>
            <a:pPr marL="742950" indent="-742950"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1A2D68"/>
                </a:solidFill>
              </a:rPr>
              <a:t>Existen estudios de </a:t>
            </a:r>
            <a:r>
              <a:rPr lang="es-ES" sz="3200" b="1" dirty="0" smtClean="0">
                <a:solidFill>
                  <a:srgbClr val="1A2D68"/>
                </a:solidFill>
              </a:rPr>
              <a:t>carácter general </a:t>
            </a:r>
            <a:r>
              <a:rPr lang="es-ES" sz="3200" dirty="0" smtClean="0">
                <a:solidFill>
                  <a:srgbClr val="1A2D68"/>
                </a:solidFill>
              </a:rPr>
              <a:t>y otros </a:t>
            </a:r>
            <a:r>
              <a:rPr lang="es-ES" sz="3200" b="1" dirty="0" smtClean="0">
                <a:solidFill>
                  <a:srgbClr val="1A2D68"/>
                </a:solidFill>
              </a:rPr>
              <a:t>específicos </a:t>
            </a:r>
            <a:r>
              <a:rPr lang="es-ES" sz="3200" dirty="0" smtClean="0">
                <a:solidFill>
                  <a:srgbClr val="1A2D68"/>
                </a:solidFill>
              </a:rPr>
              <a:t>a una clase producto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14298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Segmentación Psicográfica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282" y="1428736"/>
            <a:ext cx="857256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es-ES" sz="3200" dirty="0" smtClean="0">
                <a:solidFill>
                  <a:srgbClr val="1A2D68"/>
                </a:solidFill>
              </a:rPr>
              <a:t>Algunos ejemplos de afirmaciones usadas para</a:t>
            </a:r>
          </a:p>
          <a:p>
            <a:pPr marL="742950" indent="-742950"/>
            <a:r>
              <a:rPr lang="es-ES" sz="3200" dirty="0" smtClean="0">
                <a:solidFill>
                  <a:srgbClr val="1A2D68"/>
                </a:solidFill>
              </a:rPr>
              <a:t>medir estilos de vida:</a:t>
            </a:r>
          </a:p>
          <a:p>
            <a:pPr marL="742950" indent="-742950">
              <a:buFont typeface="Arial" pitchFamily="34" charset="0"/>
              <a:buChar char="•"/>
            </a:pPr>
            <a:endParaRPr lang="es-ES" sz="1000" b="1" dirty="0" smtClean="0">
              <a:solidFill>
                <a:srgbClr val="1A2D68"/>
              </a:solidFill>
            </a:endParaRPr>
          </a:p>
          <a:p>
            <a:pPr marL="1657350" lvl="2" indent="-742950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Me gusta probar cosas nuevas y diferentes</a:t>
            </a:r>
          </a:p>
          <a:p>
            <a:pPr marL="1657350" lvl="2" indent="-742950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Me esfuerzo en vestirme de acuerdo a la moda</a:t>
            </a:r>
          </a:p>
          <a:p>
            <a:pPr marL="1657350" lvl="2" indent="-742950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Si mis hijos caen enfermos, dejo todo de lado  para ocuparme de ellos</a:t>
            </a:r>
          </a:p>
          <a:p>
            <a:pPr marL="1657350" lvl="2" indent="-742950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Los políticos son todos corruptos</a:t>
            </a:r>
          </a:p>
          <a:p>
            <a:pPr marL="1657350" lvl="2" indent="-742950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La contaminación es el problema más importante de nuestra época</a:t>
            </a:r>
          </a:p>
          <a:p>
            <a:pPr marL="1657350" lvl="2" indent="-742950">
              <a:buFont typeface="Arial" pitchFamily="34" charset="0"/>
              <a:buChar char="•"/>
            </a:pPr>
            <a:r>
              <a:rPr lang="es-ES" sz="2600" dirty="0" smtClean="0">
                <a:solidFill>
                  <a:srgbClr val="1A2D68"/>
                </a:solidFill>
              </a:rPr>
              <a:t>Recibimos invitados a comer con frecuencia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7158" y="285728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Variables de segmentación por Estilos de Vida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71448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6498" name="Object 3"/>
          <p:cNvGraphicFramePr>
            <a:graphicFrameLocks noChangeAspect="1"/>
          </p:cNvGraphicFramePr>
          <p:nvPr/>
        </p:nvGraphicFramePr>
        <p:xfrm>
          <a:off x="285750" y="2428868"/>
          <a:ext cx="8651875" cy="2622550"/>
        </p:xfrm>
        <a:graphic>
          <a:graphicData uri="http://schemas.openxmlformats.org/presentationml/2006/ole">
            <p:oleObj spid="_x0000_s106498" name="Worksheet" r:id="rId3" imgW="6057990" imgH="1933665" progId="Excel.Sheet.8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78579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71414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Perfiles </a:t>
            </a:r>
            <a:r>
              <a:rPr lang="es-MX" sz="4000" b="1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Psicográficos</a:t>
            </a:r>
            <a:endParaRPr lang="es-CL" sz="4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71406" y="785794"/>
            <a:ext cx="4572000" cy="58138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Prudentes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Retirados resignados a su destino, buscando seguridad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 startAt="2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Defensivos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</a:pPr>
            <a:r>
              <a:rPr lang="es-ES" sz="1300" dirty="0">
                <a:solidFill>
                  <a:srgbClr val="1A2D68"/>
                </a:solidFill>
                <a:latin typeface="+mj-lt"/>
              </a:rPr>
              <a:t>	Habitantes jóvenes de pequeñas ciudades buscando protección y apoyo a sus estructuras familiares tradicionales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 startAt="3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Vigilantes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Empleado administrativo frustrado, tratando de conservar sus identidades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 startAt="4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Olvidados (</a:t>
            </a:r>
            <a:r>
              <a:rPr lang="es-ES" sz="1300" b="1" dirty="0" err="1">
                <a:solidFill>
                  <a:srgbClr val="1A2D68"/>
                </a:solidFill>
                <a:latin typeface="+mj-lt"/>
              </a:rPr>
              <a:t>left</a:t>
            </a:r>
            <a:r>
              <a:rPr lang="es-ES" sz="1300" b="1" dirty="0">
                <a:solidFill>
                  <a:srgbClr val="1A2D68"/>
                </a:solidFill>
                <a:latin typeface="+mj-lt"/>
              </a:rPr>
              <a:t> </a:t>
            </a:r>
            <a:r>
              <a:rPr lang="es-ES" sz="1300" b="1" dirty="0" err="1">
                <a:solidFill>
                  <a:srgbClr val="1A2D68"/>
                </a:solidFill>
                <a:latin typeface="+mj-lt"/>
              </a:rPr>
              <a:t>out</a:t>
            </a:r>
            <a:r>
              <a:rPr lang="es-ES" sz="1300" b="1" dirty="0">
                <a:solidFill>
                  <a:srgbClr val="1A2D68"/>
                </a:solidFill>
                <a:latin typeface="+mj-lt"/>
              </a:rPr>
              <a:t>)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Retirados y amas de casa asustados y abandonados por la creciente complejidad de la sociedad: buscan protección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 startAt="5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Románticos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Sentimentales, románticos, hogareños que buscan progreso moderno y una vida segura para sus familias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 startAt="6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Compañeros de equipo (</a:t>
            </a:r>
            <a:r>
              <a:rPr lang="es-ES" sz="1300" b="1" dirty="0" err="1">
                <a:solidFill>
                  <a:srgbClr val="1A2D68"/>
                </a:solidFill>
                <a:latin typeface="+mj-lt"/>
              </a:rPr>
              <a:t>team</a:t>
            </a:r>
            <a:r>
              <a:rPr lang="es-ES" sz="1300" b="1" dirty="0">
                <a:solidFill>
                  <a:srgbClr val="1A2D68"/>
                </a:solidFill>
                <a:latin typeface="+mj-lt"/>
              </a:rPr>
              <a:t> </a:t>
            </a:r>
            <a:r>
              <a:rPr lang="es-ES" sz="1300" b="1" dirty="0" err="1">
                <a:solidFill>
                  <a:srgbClr val="1A2D68"/>
                </a:solidFill>
                <a:latin typeface="+mj-lt"/>
              </a:rPr>
              <a:t>player</a:t>
            </a:r>
            <a:r>
              <a:rPr lang="es-ES" sz="1300" b="1" dirty="0">
                <a:solidFill>
                  <a:srgbClr val="1A2D68"/>
                </a:solidFill>
                <a:latin typeface="+mj-lt"/>
              </a:rPr>
              <a:t>)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Parejas jóvenes de áreas suburbanas que buscan una vida segura en deportes y ocio: grupos pequeños dan sensación de seguridad</a:t>
            </a:r>
            <a:endParaRPr lang="es-ES" sz="1300" b="1" dirty="0">
              <a:solidFill>
                <a:srgbClr val="1A2D68"/>
              </a:solidFill>
              <a:latin typeface="+mj-lt"/>
            </a:endParaRPr>
          </a:p>
          <a:p>
            <a:pPr marL="457200" indent="-457200">
              <a:lnSpc>
                <a:spcPct val="90000"/>
              </a:lnSpc>
              <a:spcBef>
                <a:spcPct val="50000"/>
              </a:spcBef>
              <a:buFontTx/>
              <a:buAutoNum type="arabicPeriod" startAt="7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Novatos (</a:t>
            </a:r>
            <a:r>
              <a:rPr lang="es-ES" sz="1300" b="1" dirty="0" err="1">
                <a:solidFill>
                  <a:srgbClr val="1A2D68"/>
                </a:solidFill>
                <a:latin typeface="+mj-lt"/>
              </a:rPr>
              <a:t>zookies</a:t>
            </a:r>
            <a:r>
              <a:rPr lang="es-ES" sz="1300" b="1" dirty="0">
                <a:solidFill>
                  <a:srgbClr val="1A2D68"/>
                </a:solidFill>
                <a:latin typeface="+mj-lt"/>
              </a:rPr>
              <a:t>)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</a:pPr>
            <a:r>
              <a:rPr lang="es-ES" sz="1300" dirty="0">
                <a:solidFill>
                  <a:srgbClr val="1A2D68"/>
                </a:solidFill>
                <a:latin typeface="+mj-lt"/>
              </a:rPr>
              <a:t>	Clase trabajadora joven, con la impresión de no ser admitidos, buscando la integración haciendo dinero/consumiendo: frustrados por baja educación</a:t>
            </a:r>
          </a:p>
          <a:p>
            <a:pPr marL="457200" indent="-457200">
              <a:lnSpc>
                <a:spcPct val="90000"/>
              </a:lnSpc>
              <a:spcBef>
                <a:spcPct val="50000"/>
              </a:spcBef>
            </a:pPr>
            <a:endParaRPr lang="es-ES" sz="1300" b="1" dirty="0">
              <a:latin typeface="Arial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4643438" y="845841"/>
            <a:ext cx="4572000" cy="579786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  <a:buFontTx/>
              <a:buAutoNum type="arabicPeriod" startAt="8"/>
            </a:pPr>
            <a:r>
              <a:rPr lang="es-ES" sz="1300" b="1" dirty="0" err="1">
                <a:solidFill>
                  <a:srgbClr val="1A2D68"/>
                </a:solidFill>
                <a:latin typeface="+mj-lt"/>
              </a:rPr>
              <a:t>Dandy</a:t>
            </a:r>
            <a:endParaRPr lang="es-ES" sz="1300" b="1" dirty="0">
              <a:solidFill>
                <a:srgbClr val="1A2D68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Grupo hedonista “exhibicionista”, con ingresos modestos </a:t>
            </a:r>
            <a:r>
              <a:rPr lang="es-ES" sz="1300" dirty="0" smtClean="0">
                <a:solidFill>
                  <a:srgbClr val="1A2D68"/>
                </a:solidFill>
                <a:latin typeface="+mj-lt"/>
              </a:rPr>
              <a:t>  y 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preocupados por las apariencias externas</a:t>
            </a:r>
            <a:endParaRPr lang="es-ES" sz="1300" b="1" dirty="0">
              <a:solidFill>
                <a:srgbClr val="1A2D68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spcBef>
                <a:spcPct val="50000"/>
              </a:spcBef>
              <a:buFontTx/>
              <a:buAutoNum type="arabicPeriod" startAt="9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Negociantes  (</a:t>
            </a:r>
            <a:r>
              <a:rPr lang="es-ES" sz="1300" b="1" dirty="0" err="1">
                <a:solidFill>
                  <a:srgbClr val="1A2D68"/>
                </a:solidFill>
                <a:latin typeface="+mj-lt"/>
              </a:rPr>
              <a:t>sharks</a:t>
            </a:r>
            <a:r>
              <a:rPr lang="es-ES" sz="1300" b="1" dirty="0">
                <a:solidFill>
                  <a:srgbClr val="1A2D68"/>
                </a:solidFill>
                <a:latin typeface="+mj-lt"/>
              </a:rPr>
              <a:t>: tiburones)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Derrochadores, bien educados, lobos jóvenes ambiciosos buscando el liderazgo en una sociedad competitiva</a:t>
            </a:r>
            <a:endParaRPr lang="es-ES" sz="1300" b="1" dirty="0">
              <a:solidFill>
                <a:srgbClr val="1A2D68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spcBef>
                <a:spcPct val="50000"/>
              </a:spcBef>
              <a:buFontTx/>
              <a:buAutoNum type="arabicPeriod" startAt="10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Protestones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Jóvenes intelectuales que critican buscando revolucionar la sociedad</a:t>
            </a:r>
            <a:endParaRPr lang="es-ES" sz="1300" b="1" dirty="0">
              <a:solidFill>
                <a:srgbClr val="1A2D68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spcBef>
                <a:spcPct val="50000"/>
              </a:spcBef>
              <a:buFontTx/>
              <a:buAutoNum type="arabicPeriod" startAt="11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Pioneros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Conservadores tolerantes de mediana edad en busca de progreso social ordenadamente</a:t>
            </a:r>
            <a:endParaRPr lang="es-ES" sz="1300" b="1" dirty="0">
              <a:solidFill>
                <a:srgbClr val="1A2D68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spcBef>
                <a:spcPct val="50000"/>
              </a:spcBef>
              <a:buFontTx/>
              <a:buAutoNum type="arabicPeriod" startAt="12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Exploradores (scouts)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Organizadores de la comunidad que buscan el liderazgo en actividades sociales</a:t>
            </a:r>
            <a:endParaRPr lang="es-ES" sz="1300" b="1" dirty="0">
              <a:solidFill>
                <a:srgbClr val="1A2D68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spcBef>
                <a:spcPct val="50000"/>
              </a:spcBef>
              <a:buFontTx/>
              <a:buAutoNum type="arabicPeriod" startAt="13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Ciudadanos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Organizadores de la comunidad que buscan el liderazgo en actividades sociales</a:t>
            </a:r>
            <a:endParaRPr lang="es-ES" sz="1300" b="1" dirty="0">
              <a:solidFill>
                <a:srgbClr val="1A2D68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spcBef>
                <a:spcPct val="50000"/>
              </a:spcBef>
              <a:buFontTx/>
              <a:buAutoNum type="arabicPeriod" startAt="14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Moralistas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Ciudadanos religiosos callados buscando un futuro pacífico para sus hijos</a:t>
            </a:r>
            <a:endParaRPr lang="es-ES" sz="1300" b="1" dirty="0">
              <a:solidFill>
                <a:srgbClr val="1A2D68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spcBef>
                <a:spcPct val="50000"/>
              </a:spcBef>
              <a:buFontTx/>
              <a:buAutoNum type="arabicPeriod" startAt="15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Alta burguesía (</a:t>
            </a:r>
            <a:r>
              <a:rPr lang="es-ES" sz="1300" b="1" dirty="0" err="1">
                <a:solidFill>
                  <a:srgbClr val="1A2D68"/>
                </a:solidFill>
                <a:latin typeface="+mj-lt"/>
              </a:rPr>
              <a:t>gentry</a:t>
            </a:r>
            <a:r>
              <a:rPr lang="es-ES" sz="1300" b="1" dirty="0">
                <a:solidFill>
                  <a:srgbClr val="1A2D68"/>
                </a:solidFill>
                <a:latin typeface="+mj-lt"/>
              </a:rPr>
              <a:t>)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	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Conservadores de la ley y el orden, pertenecientes a la vieja elite adinerada</a:t>
            </a:r>
            <a:endParaRPr lang="es-ES" sz="1300" b="1" dirty="0">
              <a:solidFill>
                <a:srgbClr val="1A2D68"/>
              </a:solidFill>
              <a:latin typeface="+mj-lt"/>
            </a:endParaRPr>
          </a:p>
          <a:p>
            <a:pPr marL="457200" indent="-457200">
              <a:lnSpc>
                <a:spcPct val="80000"/>
              </a:lnSpc>
              <a:spcBef>
                <a:spcPct val="50000"/>
              </a:spcBef>
              <a:buFontTx/>
              <a:buAutoNum type="arabicPeriod" startAt="16"/>
            </a:pPr>
            <a:r>
              <a:rPr lang="es-ES" sz="1300" b="1" dirty="0">
                <a:solidFill>
                  <a:srgbClr val="1A2D68"/>
                </a:solidFill>
                <a:latin typeface="+mj-lt"/>
              </a:rPr>
              <a:t>Estrictos (</a:t>
            </a:r>
            <a:r>
              <a:rPr lang="es-ES" sz="1300" b="1" dirty="0" smtClean="0">
                <a:solidFill>
                  <a:srgbClr val="1A2D68"/>
                </a:solidFill>
                <a:latin typeface="+mj-lt"/>
              </a:rPr>
              <a:t>rigurosos): </a:t>
            </a:r>
            <a:r>
              <a:rPr lang="es-ES" sz="1300" dirty="0" smtClean="0">
                <a:solidFill>
                  <a:srgbClr val="1A2D68"/>
                </a:solidFill>
                <a:latin typeface="+mj-lt"/>
              </a:rPr>
              <a:t>Puritanos </a:t>
            </a:r>
            <a:r>
              <a:rPr lang="es-ES" sz="1300" dirty="0">
                <a:solidFill>
                  <a:srgbClr val="1A2D68"/>
                </a:solidFill>
                <a:latin typeface="+mj-lt"/>
              </a:rPr>
              <a:t>represores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ent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6047" y="0"/>
            <a:ext cx="9974376" cy="664371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428660" y="1643050"/>
            <a:ext cx="10001320" cy="3000396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Caso de Estudio:</a:t>
            </a:r>
          </a:p>
          <a:p>
            <a:pPr algn="ctr"/>
            <a:r>
              <a:rPr lang="es-MX" sz="6000" b="1" dirty="0" smtClean="0">
                <a:solidFill>
                  <a:srgbClr val="1A2D68"/>
                </a:solidFill>
                <a:latin typeface="Cambria" pitchFamily="18" charset="0"/>
              </a:rPr>
              <a:t>Análisis Demográfico y </a:t>
            </a:r>
          </a:p>
          <a:p>
            <a:pPr algn="ctr"/>
            <a:r>
              <a:rPr lang="es-MX" sz="6000" b="1" dirty="0" smtClean="0">
                <a:solidFill>
                  <a:srgbClr val="1A2D68"/>
                </a:solidFill>
                <a:latin typeface="Cambria" pitchFamily="18" charset="0"/>
              </a:rPr>
              <a:t>Estilo de Vida</a:t>
            </a:r>
            <a:endParaRPr lang="es-CL" sz="6000" b="1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71462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064" y="-71462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71462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71462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71462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500034" y="285728"/>
            <a:ext cx="3071834" cy="6000792"/>
            <a:chOff x="5572132" y="214290"/>
            <a:chExt cx="3071834" cy="6000792"/>
          </a:xfrm>
        </p:grpSpPr>
        <p:sp>
          <p:nvSpPr>
            <p:cNvPr id="11" name="Rounded Rectangle 10"/>
            <p:cNvSpPr/>
            <p:nvPr/>
          </p:nvSpPr>
          <p:spPr>
            <a:xfrm>
              <a:off x="5572132" y="214290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Mercado</a:t>
              </a:r>
              <a:endParaRPr lang="es-CL" sz="2500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572132" y="1500174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Segmentos</a:t>
              </a:r>
            </a:p>
            <a:p>
              <a:pPr algn="ctr"/>
              <a:r>
                <a:rPr lang="es-MX" sz="2500" dirty="0" smtClean="0"/>
                <a:t>(A,B,C,D,E)</a:t>
              </a:r>
              <a:endParaRPr lang="es-CL" sz="2500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572132" y="2786058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Mercado(s) Meta</a:t>
              </a:r>
            </a:p>
            <a:p>
              <a:pPr algn="ctr"/>
              <a:r>
                <a:rPr lang="es-MX" sz="2500" dirty="0" smtClean="0"/>
                <a:t>(C,E)</a:t>
              </a:r>
              <a:endParaRPr lang="es-CL" sz="25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572132" y="4071942"/>
              <a:ext cx="3071834" cy="8572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500" dirty="0" smtClean="0"/>
                <a:t>Posicionamiento</a:t>
              </a:r>
              <a:endParaRPr lang="es-CL" sz="2500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572132" y="5357826"/>
              <a:ext cx="3071834" cy="857256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900" dirty="0" smtClean="0"/>
                <a:t>Plan de Marketing</a:t>
              </a:r>
              <a:endParaRPr lang="es-CL" sz="2900" dirty="0"/>
            </a:p>
          </p:txBody>
        </p:sp>
        <p:sp>
          <p:nvSpPr>
            <p:cNvPr id="16" name="Right Arrow 15"/>
            <p:cNvSpPr/>
            <p:nvPr/>
          </p:nvSpPr>
          <p:spPr>
            <a:xfrm rot="5400000">
              <a:off x="7000892" y="1142984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" name="Right Arrow 16"/>
            <p:cNvSpPr/>
            <p:nvPr/>
          </p:nvSpPr>
          <p:spPr>
            <a:xfrm rot="5400000">
              <a:off x="7000892" y="2428868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" name="Right Arrow 17"/>
            <p:cNvSpPr/>
            <p:nvPr/>
          </p:nvSpPr>
          <p:spPr>
            <a:xfrm rot="5400000">
              <a:off x="7000892" y="3714752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" name="Right Arrow 18"/>
            <p:cNvSpPr/>
            <p:nvPr/>
          </p:nvSpPr>
          <p:spPr>
            <a:xfrm rot="5400000">
              <a:off x="7000892" y="5000636"/>
              <a:ext cx="285752" cy="285752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857620" y="2285992"/>
            <a:ext cx="5786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El Proceso de </a:t>
            </a:r>
          </a:p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Segmentación</a:t>
            </a:r>
            <a:endParaRPr lang="es-CL" sz="4000" b="1" dirty="0">
              <a:solidFill>
                <a:srgbClr val="00206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714876" y="3643314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00034" y="1071546"/>
            <a:ext cx="821537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Acerca de las bases de Segmentación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14348" y="1500174"/>
            <a:ext cx="7786742" cy="11430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Las bases dependen muy importantemente del objetivo de la segmentación</a:t>
            </a:r>
            <a:endParaRPr lang="es-CL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00034" y="2857496"/>
            <a:ext cx="835824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600" dirty="0" smtClean="0">
                <a:solidFill>
                  <a:srgbClr val="1A2D68"/>
                </a:solidFill>
              </a:rPr>
              <a:t> Los objetivos típicos son:</a:t>
            </a:r>
          </a:p>
          <a:p>
            <a:pPr>
              <a:buFont typeface="Arial" pitchFamily="34" charset="0"/>
              <a:buChar char="•"/>
            </a:pPr>
            <a:endParaRPr lang="es-MX" sz="1000" dirty="0" smtClean="0">
              <a:solidFill>
                <a:srgbClr val="1A2D68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s-MX" sz="2300" dirty="0" smtClean="0">
                <a:solidFill>
                  <a:srgbClr val="1A2D68"/>
                </a:solidFill>
              </a:rPr>
              <a:t> Identificación y caracterización de clientes alto consumo o </a:t>
            </a:r>
          </a:p>
          <a:p>
            <a:pPr lvl="1"/>
            <a:r>
              <a:rPr lang="es-MX" sz="2300" dirty="0" smtClean="0">
                <a:solidFill>
                  <a:srgbClr val="1A2D68"/>
                </a:solidFill>
              </a:rPr>
              <a:t>  frecuentes</a:t>
            </a:r>
          </a:p>
          <a:p>
            <a:pPr lvl="1">
              <a:buFont typeface="Arial" pitchFamily="34" charset="0"/>
              <a:buChar char="•"/>
            </a:pPr>
            <a:r>
              <a:rPr lang="es-MX" sz="2300" dirty="0" smtClean="0">
                <a:solidFill>
                  <a:srgbClr val="1A2D68"/>
                </a:solidFill>
              </a:rPr>
              <a:t> Identificación de mercados metas para nuevos servicios</a:t>
            </a:r>
          </a:p>
          <a:p>
            <a:pPr lvl="1">
              <a:buFont typeface="Arial" pitchFamily="34" charset="0"/>
              <a:buChar char="•"/>
            </a:pPr>
            <a:r>
              <a:rPr lang="es-MX" sz="2300" dirty="0" smtClean="0">
                <a:solidFill>
                  <a:srgbClr val="1A2D68"/>
                </a:solidFill>
              </a:rPr>
              <a:t> Mejoramiento del servicio a través de servicios diferenciados o </a:t>
            </a:r>
          </a:p>
          <a:p>
            <a:pPr lvl="1"/>
            <a:r>
              <a:rPr lang="es-MX" sz="2300" dirty="0" smtClean="0">
                <a:solidFill>
                  <a:srgbClr val="1A2D68"/>
                </a:solidFill>
              </a:rPr>
              <a:t>  aumentar la línea de productos</a:t>
            </a:r>
          </a:p>
          <a:p>
            <a:pPr lvl="1">
              <a:buFont typeface="Arial" pitchFamily="34" charset="0"/>
              <a:buChar char="•"/>
            </a:pPr>
            <a:r>
              <a:rPr lang="es-MX" sz="2300" dirty="0" smtClean="0">
                <a:solidFill>
                  <a:srgbClr val="1A2D68"/>
                </a:solidFill>
              </a:rPr>
              <a:t> Mejorar la imagen de marca</a:t>
            </a:r>
          </a:p>
          <a:p>
            <a:pPr lvl="1">
              <a:buFont typeface="Arial" pitchFamily="34" charset="0"/>
              <a:buChar char="•"/>
            </a:pPr>
            <a:r>
              <a:rPr lang="es-MX" sz="2300" dirty="0" smtClean="0">
                <a:solidFill>
                  <a:srgbClr val="1A2D68"/>
                </a:solidFill>
              </a:rPr>
              <a:t> Focalizar o diferenciar el esfuerzo comunicacional</a:t>
            </a:r>
          </a:p>
          <a:p>
            <a:pPr lvl="1">
              <a:buFont typeface="Arial" pitchFamily="34" charset="0"/>
              <a:buChar char="•"/>
            </a:pPr>
            <a:r>
              <a:rPr lang="es-MX" sz="2300" dirty="0" smtClean="0">
                <a:solidFill>
                  <a:srgbClr val="1A2D68"/>
                </a:solidFill>
              </a:rPr>
              <a:t> Identificación de diferentes sensibilidades al precio </a:t>
            </a:r>
            <a:endParaRPr lang="es-CL" sz="2300" dirty="0">
              <a:solidFill>
                <a:srgbClr val="1A2D6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500034" y="1071546"/>
            <a:ext cx="821537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0034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Bases de Segmentación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214546" y="3143248"/>
            <a:ext cx="4857784" cy="64294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rgbClr val="1A2D68"/>
                </a:solidFill>
              </a:rPr>
              <a:t>Demográficas</a:t>
            </a:r>
            <a:endParaRPr lang="es-CL" sz="2800" dirty="0">
              <a:solidFill>
                <a:srgbClr val="1A2D68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786" y="1357298"/>
            <a:ext cx="77153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solidFill>
                  <a:srgbClr val="1A2D68"/>
                </a:solidFill>
              </a:rPr>
              <a:t>Expertos coinciden en que es preferible usar varios tipos de variables como bases de segmentación:</a:t>
            </a:r>
            <a:endParaRPr lang="es-CL" sz="3200" dirty="0">
              <a:solidFill>
                <a:srgbClr val="1A2D68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214546" y="3929066"/>
            <a:ext cx="4857784" cy="64294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rgbClr val="1A2D68"/>
                </a:solidFill>
              </a:rPr>
              <a:t>De Uso</a:t>
            </a:r>
            <a:endParaRPr lang="es-CL" sz="2800" dirty="0">
              <a:solidFill>
                <a:srgbClr val="1A2D68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14546" y="4714884"/>
            <a:ext cx="4857784" cy="64294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rgbClr val="1A2D68"/>
                </a:solidFill>
              </a:rPr>
              <a:t>De Beneficio</a:t>
            </a:r>
            <a:endParaRPr lang="es-CL" sz="2800" dirty="0">
              <a:solidFill>
                <a:srgbClr val="1A2D68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2214546" y="5500702"/>
            <a:ext cx="4857784" cy="64294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err="1" smtClean="0">
                <a:solidFill>
                  <a:srgbClr val="1A2D68"/>
                </a:solidFill>
              </a:rPr>
              <a:t>Psicográficas</a:t>
            </a:r>
            <a:endParaRPr lang="es-CL" sz="2800" dirty="0">
              <a:solidFill>
                <a:srgbClr val="1A2D68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0" grpId="0" animBg="1"/>
      <p:bldP spid="11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42" name="Picture 10" descr="File:Hospital de Madrid Torrelodones. Acceso Urgenci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-428660" y="1643050"/>
            <a:ext cx="10001320" cy="3000396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Ejemplo:</a:t>
            </a:r>
          </a:p>
          <a:p>
            <a:pPr algn="ctr"/>
            <a:r>
              <a:rPr lang="es-MX" sz="6000" b="1" dirty="0" smtClean="0">
                <a:solidFill>
                  <a:srgbClr val="1A2D68"/>
                </a:solidFill>
                <a:latin typeface="Cambria" pitchFamily="18" charset="0"/>
              </a:rPr>
              <a:t>Segmentación para un </a:t>
            </a:r>
          </a:p>
          <a:p>
            <a:pPr algn="ctr"/>
            <a:r>
              <a:rPr lang="es-MX" sz="6000" b="1" dirty="0" smtClean="0">
                <a:solidFill>
                  <a:srgbClr val="1A2D68"/>
                </a:solidFill>
                <a:latin typeface="Cambria" pitchFamily="18" charset="0"/>
              </a:rPr>
              <a:t>Centro de Salud</a:t>
            </a:r>
            <a:endParaRPr lang="es-CL" sz="6000" b="1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Ejemplo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28596" y="1785926"/>
            <a:ext cx="83582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dirty="0" smtClean="0">
                <a:solidFill>
                  <a:srgbClr val="1A2D68"/>
                </a:solidFill>
              </a:rPr>
              <a:t>Un centro de salud desea </a:t>
            </a:r>
            <a:r>
              <a:rPr lang="es-ES" sz="3000" b="1" dirty="0" smtClean="0">
                <a:solidFill>
                  <a:srgbClr val="1A2D68"/>
                </a:solidFill>
              </a:rPr>
              <a:t>segmentar </a:t>
            </a:r>
            <a:r>
              <a:rPr lang="es-ES" sz="3000" dirty="0" smtClean="0">
                <a:solidFill>
                  <a:srgbClr val="1A2D68"/>
                </a:solidFill>
              </a:rPr>
              <a:t>a sus clientes, actuales y potenciales de modo de </a:t>
            </a:r>
            <a:r>
              <a:rPr lang="es-ES" sz="3000" b="1" dirty="0" smtClean="0">
                <a:solidFill>
                  <a:srgbClr val="1A2D68"/>
                </a:solidFill>
              </a:rPr>
              <a:t>diseñar distintos “paquetes de salud”</a:t>
            </a:r>
          </a:p>
          <a:p>
            <a:pPr algn="ctr">
              <a:spcBef>
                <a:spcPct val="50000"/>
              </a:spcBef>
            </a:pPr>
            <a:endParaRPr lang="es-ES" sz="3000" b="1" dirty="0" smtClean="0">
              <a:solidFill>
                <a:srgbClr val="1A2D68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s-ES" sz="3000" dirty="0" smtClean="0">
                <a:solidFill>
                  <a:srgbClr val="1A2D68"/>
                </a:solidFill>
              </a:rPr>
              <a:t>Algunas variables que podrían ser interesantes son:</a:t>
            </a:r>
            <a:endParaRPr lang="es-ES" sz="3000" dirty="0">
              <a:solidFill>
                <a:srgbClr val="1A2D6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Ejemplo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285720" y="3071810"/>
            <a:ext cx="8715436" cy="1214446"/>
            <a:chOff x="285720" y="1214422"/>
            <a:chExt cx="8715436" cy="1214446"/>
          </a:xfrm>
        </p:grpSpPr>
        <p:sp>
          <p:nvSpPr>
            <p:cNvPr id="12" name="Rounded Rectangle 11"/>
            <p:cNvSpPr/>
            <p:nvPr/>
          </p:nvSpPr>
          <p:spPr>
            <a:xfrm>
              <a:off x="285720" y="1214422"/>
              <a:ext cx="8429684" cy="1214446"/>
            </a:xfrm>
            <a:prstGeom prst="roundRect">
              <a:avLst/>
            </a:prstGeom>
            <a:solidFill>
              <a:srgbClr val="243E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85720" y="1270329"/>
              <a:ext cx="8358246" cy="10541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s-ES" sz="2500" dirty="0" smtClean="0">
                  <a:solidFill>
                    <a:schemeClr val="bg1"/>
                  </a:solidFill>
                </a:rPr>
                <a:t> Edad Jefe de Hogar</a:t>
              </a:r>
            </a:p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s-ES" sz="2500" dirty="0" smtClean="0">
                  <a:solidFill>
                    <a:schemeClr val="bg1"/>
                  </a:solidFill>
                </a:rPr>
                <a:t> Número de hijos menores de 21 años</a:t>
              </a:r>
            </a:p>
          </p:txBody>
        </p:sp>
        <p:sp>
          <p:nvSpPr>
            <p:cNvPr id="11" name="Right Brace 10"/>
            <p:cNvSpPr/>
            <p:nvPr/>
          </p:nvSpPr>
          <p:spPr>
            <a:xfrm>
              <a:off x="6000760" y="1357298"/>
              <a:ext cx="214314" cy="928694"/>
            </a:xfrm>
            <a:prstGeom prst="rightBrac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357918" y="1571612"/>
              <a:ext cx="264323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 dirty="0" smtClean="0">
                  <a:solidFill>
                    <a:schemeClr val="bg1"/>
                  </a:solidFill>
                </a:rPr>
                <a:t>Demográficas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85720" y="1500174"/>
            <a:ext cx="8429684" cy="1214446"/>
            <a:chOff x="285720" y="1357298"/>
            <a:chExt cx="8429684" cy="1214446"/>
          </a:xfrm>
        </p:grpSpPr>
        <p:grpSp>
          <p:nvGrpSpPr>
            <p:cNvPr id="17" name="Group 16"/>
            <p:cNvGrpSpPr/>
            <p:nvPr/>
          </p:nvGrpSpPr>
          <p:grpSpPr>
            <a:xfrm>
              <a:off x="285720" y="1357298"/>
              <a:ext cx="8429684" cy="1214446"/>
              <a:chOff x="285720" y="2643182"/>
              <a:chExt cx="8429684" cy="1214446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285720" y="2643182"/>
                <a:ext cx="8429684" cy="1214446"/>
              </a:xfrm>
              <a:prstGeom prst="round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57158" y="2765021"/>
                <a:ext cx="8358246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  <a:buFont typeface="Arial" pitchFamily="34" charset="0"/>
                  <a:buChar char="•"/>
                </a:pPr>
                <a:r>
                  <a:rPr lang="es-ES" sz="2400" dirty="0" smtClean="0">
                    <a:solidFill>
                      <a:schemeClr val="bg1"/>
                    </a:solidFill>
                  </a:rPr>
                  <a:t> Frecuencia de visita al Centro en el pasado</a:t>
                </a:r>
              </a:p>
              <a:p>
                <a:pPr>
                  <a:spcBef>
                    <a:spcPct val="50000"/>
                  </a:spcBef>
                  <a:buFont typeface="Arial" pitchFamily="34" charset="0"/>
                  <a:buChar char="•"/>
                </a:pPr>
                <a:r>
                  <a:rPr lang="es-ES" sz="2400" dirty="0" smtClean="0">
                    <a:solidFill>
                      <a:schemeClr val="bg1"/>
                    </a:solidFill>
                  </a:rPr>
                  <a:t> Tipo de consulta más frecuente</a:t>
                </a:r>
              </a:p>
            </p:txBody>
          </p:sp>
          <p:sp>
            <p:nvSpPr>
              <p:cNvPr id="15" name="Right Brace 14"/>
              <p:cNvSpPr/>
              <p:nvPr/>
            </p:nvSpPr>
            <p:spPr>
              <a:xfrm>
                <a:off x="6000760" y="2786058"/>
                <a:ext cx="214314" cy="928694"/>
              </a:xfrm>
              <a:prstGeom prst="rightBrac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CL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6715108" y="1643050"/>
              <a:ext cx="1785982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 dirty="0" smtClean="0">
                  <a:solidFill>
                    <a:schemeClr val="bg1"/>
                  </a:solidFill>
                </a:rPr>
                <a:t>de Uso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85720" y="4572008"/>
            <a:ext cx="9001188" cy="1214446"/>
            <a:chOff x="285720" y="1214422"/>
            <a:chExt cx="9001188" cy="1214446"/>
          </a:xfrm>
        </p:grpSpPr>
        <p:sp>
          <p:nvSpPr>
            <p:cNvPr id="20" name="Rounded Rectangle 19"/>
            <p:cNvSpPr/>
            <p:nvPr/>
          </p:nvSpPr>
          <p:spPr>
            <a:xfrm>
              <a:off x="285720" y="1214422"/>
              <a:ext cx="8429684" cy="1214446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dirty="0">
                <a:solidFill>
                  <a:srgbClr val="1A2D68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5720" y="1270329"/>
              <a:ext cx="8358246" cy="10541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buFont typeface="Arial" pitchFamily="34" charset="0"/>
                <a:buChar char="•"/>
              </a:pPr>
              <a:r>
                <a:rPr lang="es-ES" sz="2500" dirty="0" smtClean="0">
                  <a:solidFill>
                    <a:srgbClr val="1A2D68"/>
                  </a:solidFill>
                </a:rPr>
                <a:t> Razón por la que escogió el Centro:</a:t>
              </a:r>
            </a:p>
            <a:p>
              <a:pPr>
                <a:spcBef>
                  <a:spcPct val="50000"/>
                </a:spcBef>
              </a:pPr>
              <a:r>
                <a:rPr lang="es-ES" sz="2500" dirty="0" smtClean="0">
                  <a:solidFill>
                    <a:srgbClr val="1A2D68"/>
                  </a:solidFill>
                </a:rPr>
                <a:t>  Precio, cercanía, prestigio de médicos</a:t>
              </a:r>
            </a:p>
          </p:txBody>
        </p:sp>
        <p:sp>
          <p:nvSpPr>
            <p:cNvPr id="22" name="Right Brace 21"/>
            <p:cNvSpPr/>
            <p:nvPr/>
          </p:nvSpPr>
          <p:spPr>
            <a:xfrm>
              <a:off x="6000760" y="1357298"/>
              <a:ext cx="214314" cy="928694"/>
            </a:xfrm>
            <a:prstGeom prst="rightBrace">
              <a:avLst/>
            </a:prstGeom>
            <a:ln w="38100">
              <a:solidFill>
                <a:srgbClr val="1A2D6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643670" y="1571612"/>
              <a:ext cx="264323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800" b="1" dirty="0" smtClean="0">
                  <a:solidFill>
                    <a:srgbClr val="1A2D68"/>
                  </a:solidFill>
                </a:rPr>
                <a:t>Beneficio</a:t>
              </a:r>
            </a:p>
          </p:txBody>
        </p:sp>
      </p:grpSp>
      <p:sp>
        <p:nvSpPr>
          <p:cNvPr id="25" name="Rectangle 2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Ejemplo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214282" y="1192960"/>
            <a:ext cx="8786874" cy="5311263"/>
            <a:chOff x="214282" y="1192960"/>
            <a:chExt cx="8786874" cy="5311263"/>
          </a:xfrm>
        </p:grpSpPr>
        <p:sp>
          <p:nvSpPr>
            <p:cNvPr id="24" name="Rectangle 23"/>
            <p:cNvSpPr/>
            <p:nvPr/>
          </p:nvSpPr>
          <p:spPr>
            <a:xfrm>
              <a:off x="500034" y="1192960"/>
              <a:ext cx="1500198" cy="44291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 smtClean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143108" y="1192960"/>
              <a:ext cx="1500198" cy="44291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 smtClean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786182" y="1192960"/>
              <a:ext cx="1500198" cy="44291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 smtClean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29256" y="1192960"/>
              <a:ext cx="1500198" cy="442915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 smtClean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072330" y="1192960"/>
              <a:ext cx="1500198" cy="4429156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 smtClean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0034" y="1192960"/>
              <a:ext cx="1500198" cy="335542"/>
            </a:xfrm>
            <a:prstGeom prst="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200" b="1" dirty="0" smtClean="0"/>
                <a:t>Edad</a:t>
              </a:r>
              <a:endParaRPr lang="es-CL" sz="2200" b="1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43108" y="1192960"/>
              <a:ext cx="1500198" cy="335542"/>
            </a:xfrm>
            <a:prstGeom prst="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200" b="1" dirty="0" smtClean="0"/>
                <a:t>N° hijos</a:t>
              </a:r>
              <a:endParaRPr lang="es-CL" sz="2200" b="1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786182" y="1192960"/>
              <a:ext cx="1500198" cy="335542"/>
            </a:xfrm>
            <a:prstGeom prst="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200" b="1" dirty="0" smtClean="0"/>
                <a:t>Frecuencia</a:t>
              </a:r>
              <a:endParaRPr lang="es-CL" sz="2200" b="1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429256" y="1192960"/>
              <a:ext cx="1500198" cy="335542"/>
            </a:xfrm>
            <a:prstGeom prst="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200" b="1" dirty="0" smtClean="0"/>
                <a:t>Consultas*</a:t>
              </a:r>
              <a:endParaRPr lang="es-CL" sz="2200" b="1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072330" y="1192960"/>
              <a:ext cx="1500198" cy="335542"/>
            </a:xfrm>
            <a:prstGeom prst="rect">
              <a:avLst/>
            </a:prstGeom>
            <a:solidFill>
              <a:srgbClr val="1A2D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200" b="1" dirty="0" smtClean="0"/>
                <a:t>Razón**</a:t>
              </a:r>
              <a:endParaRPr lang="es-CL" sz="22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0034" y="1550150"/>
              <a:ext cx="1500198" cy="4093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35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45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46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57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38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66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47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68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56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33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47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44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57</a:t>
              </a:r>
              <a:endParaRPr lang="es-CL" sz="20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43108" y="1550150"/>
              <a:ext cx="1500198" cy="4093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3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5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0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3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4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86182" y="1550150"/>
              <a:ext cx="1500198" cy="4093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5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4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3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5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6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4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6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4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429256" y="1550150"/>
              <a:ext cx="1500198" cy="4093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3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3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4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3</a:t>
              </a:r>
            </a:p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72330" y="1550150"/>
              <a:ext cx="1500198" cy="4093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3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3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3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1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3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2</a:t>
              </a:r>
            </a:p>
            <a:p>
              <a:pPr algn="ctr"/>
              <a:r>
                <a:rPr lang="es-MX" sz="2000" dirty="0" smtClean="0">
                  <a:solidFill>
                    <a:schemeClr val="tx2">
                      <a:lumMod val="50000"/>
                    </a:schemeClr>
                  </a:solidFill>
                </a:rPr>
                <a:t>1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4282" y="5857892"/>
              <a:ext cx="87868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>
                  <a:solidFill>
                    <a:srgbClr val="1A2D68"/>
                  </a:solidFill>
                </a:rPr>
                <a:t>* Número de consultas en los últimos 6 meses</a:t>
              </a:r>
            </a:p>
            <a:p>
              <a:r>
                <a:rPr lang="es-MX" dirty="0" smtClean="0">
                  <a:solidFill>
                    <a:srgbClr val="1A2D68"/>
                  </a:solidFill>
                </a:rPr>
                <a:t>** Motivo dado por el cliente: 1) Bajos precios, 2) Cercanía al hogar, 3) Prestigio de médicos</a:t>
              </a:r>
              <a:endParaRPr lang="es-CL" dirty="0">
                <a:solidFill>
                  <a:srgbClr val="1A2D68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A Priori vs A Posteriori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428596" y="1285860"/>
            <a:ext cx="8358246" cy="5116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000" dirty="0" smtClean="0">
                <a:solidFill>
                  <a:srgbClr val="1A2D68"/>
                </a:solidFill>
              </a:rPr>
              <a:t>En la </a:t>
            </a:r>
            <a:r>
              <a:rPr lang="es-ES" sz="3400" b="1" dirty="0" smtClean="0">
                <a:solidFill>
                  <a:srgbClr val="1A2D68"/>
                </a:solidFill>
              </a:rPr>
              <a:t>segmentación A Posteriori </a:t>
            </a:r>
            <a:r>
              <a:rPr lang="es-ES" sz="3000" dirty="0" smtClean="0">
                <a:solidFill>
                  <a:srgbClr val="1A2D68"/>
                </a:solidFill>
              </a:rPr>
              <a:t>recolectamos un conjunto de variables (demográficas) y </a:t>
            </a:r>
            <a:r>
              <a:rPr lang="es-ES" sz="3000" b="1" dirty="0" smtClean="0">
                <a:solidFill>
                  <a:srgbClr val="1A2D68"/>
                </a:solidFill>
              </a:rPr>
              <a:t>agrupamos a los consumidores </a:t>
            </a:r>
            <a:r>
              <a:rPr lang="es-ES" sz="3000" dirty="0" smtClean="0">
                <a:solidFill>
                  <a:srgbClr val="1A2D68"/>
                </a:solidFill>
              </a:rPr>
              <a:t>de acuerdo a ellas</a:t>
            </a:r>
          </a:p>
          <a:p>
            <a:pPr algn="ctr">
              <a:spcBef>
                <a:spcPct val="50000"/>
              </a:spcBef>
            </a:pPr>
            <a:endParaRPr lang="es-ES" sz="2000" b="1" dirty="0" smtClean="0">
              <a:solidFill>
                <a:srgbClr val="1A2D68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s-ES" sz="3000" dirty="0" smtClean="0">
                <a:solidFill>
                  <a:srgbClr val="1A2D68"/>
                </a:solidFill>
              </a:rPr>
              <a:t>En la </a:t>
            </a:r>
            <a:r>
              <a:rPr lang="es-ES" sz="3400" b="1" dirty="0" smtClean="0">
                <a:solidFill>
                  <a:srgbClr val="1A2D68"/>
                </a:solidFill>
              </a:rPr>
              <a:t>segmentación A Priori </a:t>
            </a:r>
            <a:r>
              <a:rPr lang="es-ES" sz="3000" dirty="0" smtClean="0">
                <a:solidFill>
                  <a:srgbClr val="1A2D68"/>
                </a:solidFill>
              </a:rPr>
              <a:t>definimos previamente una </a:t>
            </a:r>
            <a:r>
              <a:rPr lang="es-ES" sz="3000" b="1" dirty="0" smtClean="0">
                <a:solidFill>
                  <a:srgbClr val="1A2D68"/>
                </a:solidFill>
              </a:rPr>
              <a:t>Base de Segmentación</a:t>
            </a:r>
            <a:r>
              <a:rPr lang="es-ES" sz="3000" dirty="0" smtClean="0">
                <a:solidFill>
                  <a:srgbClr val="1A2D68"/>
                </a:solidFill>
              </a:rPr>
              <a:t>, normalmente un beneficio buscado, un uso o una característica </a:t>
            </a:r>
            <a:r>
              <a:rPr lang="es-ES" sz="3000" dirty="0" err="1" smtClean="0">
                <a:solidFill>
                  <a:srgbClr val="1A2D68"/>
                </a:solidFill>
              </a:rPr>
              <a:t>Psicográfica</a:t>
            </a:r>
            <a:r>
              <a:rPr lang="es-ES" sz="3000" dirty="0" smtClean="0">
                <a:solidFill>
                  <a:srgbClr val="1A2D68"/>
                </a:solidFill>
              </a:rPr>
              <a:t>, y </a:t>
            </a:r>
            <a:r>
              <a:rPr lang="es-ES" sz="3000" b="1" dirty="0" smtClean="0">
                <a:solidFill>
                  <a:srgbClr val="1A2D68"/>
                </a:solidFill>
              </a:rPr>
              <a:t>estudiamos las características demográficas </a:t>
            </a:r>
            <a:r>
              <a:rPr lang="es-ES" sz="3000" dirty="0" smtClean="0">
                <a:solidFill>
                  <a:srgbClr val="1A2D68"/>
                </a:solidFill>
              </a:rPr>
              <a:t>de los grupos así formados</a:t>
            </a:r>
            <a:endParaRPr lang="es-ES" sz="3000" dirty="0">
              <a:solidFill>
                <a:srgbClr val="1A2D6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Descripción de Perfil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357158" y="2571744"/>
            <a:ext cx="8358246" cy="1500198"/>
            <a:chOff x="428596" y="2857496"/>
            <a:chExt cx="8358246" cy="1500198"/>
          </a:xfrm>
        </p:grpSpPr>
        <p:sp>
          <p:nvSpPr>
            <p:cNvPr id="10" name="Rounded Rectangle 9"/>
            <p:cNvSpPr/>
            <p:nvPr/>
          </p:nvSpPr>
          <p:spPr>
            <a:xfrm>
              <a:off x="642910" y="2857496"/>
              <a:ext cx="8001056" cy="150019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28596" y="2928934"/>
              <a:ext cx="8358246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4000" dirty="0" smtClean="0">
                  <a:solidFill>
                    <a:schemeClr val="bg1"/>
                  </a:solidFill>
                </a:rPr>
                <a:t>Cada segmento debe ser descrito  como si fuera una persona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Descripción de Perfil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285720" y="1192960"/>
            <a:ext cx="8429684" cy="4736370"/>
            <a:chOff x="285720" y="1192960"/>
            <a:chExt cx="8429684" cy="4736370"/>
          </a:xfrm>
        </p:grpSpPr>
        <p:grpSp>
          <p:nvGrpSpPr>
            <p:cNvPr id="53" name="Group 52"/>
            <p:cNvGrpSpPr/>
            <p:nvPr/>
          </p:nvGrpSpPr>
          <p:grpSpPr>
            <a:xfrm>
              <a:off x="285720" y="1192960"/>
              <a:ext cx="8429684" cy="450090"/>
              <a:chOff x="285720" y="1192960"/>
              <a:chExt cx="8429684" cy="45009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285720" y="1192960"/>
                <a:ext cx="2000264" cy="450090"/>
              </a:xfrm>
              <a:prstGeom prst="rect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200" b="1" dirty="0" smtClean="0"/>
                  <a:t>Segmento</a:t>
                </a:r>
                <a:endParaRPr lang="es-CL" sz="2200" b="1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2357422" y="1192960"/>
                <a:ext cx="1214446" cy="450090"/>
              </a:xfrm>
              <a:prstGeom prst="rect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200" b="1" dirty="0" err="1" smtClean="0"/>
                  <a:t>Import</a:t>
                </a:r>
                <a:r>
                  <a:rPr lang="es-MX" sz="2200" b="1" dirty="0" smtClean="0"/>
                  <a:t>.</a:t>
                </a:r>
                <a:endParaRPr lang="es-CL" sz="2200" b="1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643306" y="1192960"/>
                <a:ext cx="3143272" cy="450090"/>
              </a:xfrm>
              <a:prstGeom prst="rect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200" b="1" dirty="0" smtClean="0"/>
                  <a:t>Descripción</a:t>
                </a:r>
                <a:endParaRPr lang="es-CL" sz="2200" b="1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858016" y="1192960"/>
                <a:ext cx="1857388" cy="450090"/>
              </a:xfrm>
              <a:prstGeom prst="rect">
                <a:avLst/>
              </a:prstGeom>
              <a:solidFill>
                <a:srgbClr val="1A2D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200" b="1" dirty="0" smtClean="0"/>
                  <a:t>Producto</a:t>
                </a:r>
                <a:endParaRPr lang="es-CL" sz="2200" b="1" dirty="0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285720" y="4286256"/>
              <a:ext cx="2000264" cy="7858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rgbClr val="1A2D68"/>
                  </a:solidFill>
                </a:rPr>
                <a:t>Automovilistas por necesidad</a:t>
              </a:r>
              <a:endParaRPr lang="es-CL" sz="2000" dirty="0">
                <a:solidFill>
                  <a:srgbClr val="1A2D68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85720" y="5143512"/>
              <a:ext cx="2000264" cy="7858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err="1" smtClean="0">
                  <a:solidFill>
                    <a:srgbClr val="1A2D68"/>
                  </a:solidFill>
                </a:rPr>
                <a:t>Autofóbicos</a:t>
              </a:r>
              <a:endParaRPr lang="es-CL" sz="2000" dirty="0">
                <a:solidFill>
                  <a:srgbClr val="1A2D68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357422" y="4286256"/>
              <a:ext cx="1214446" cy="78581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rgbClr val="1A2D68"/>
                  </a:solidFill>
                </a:rPr>
                <a:t>13 %</a:t>
              </a:r>
              <a:endParaRPr lang="es-CL" sz="2000" dirty="0">
                <a:solidFill>
                  <a:srgbClr val="1A2D68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357422" y="5143512"/>
              <a:ext cx="1214446" cy="78581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rgbClr val="1A2D68"/>
                  </a:solidFill>
                </a:rPr>
                <a:t>12 %</a:t>
              </a:r>
              <a:endParaRPr lang="es-CL" sz="2000" dirty="0">
                <a:solidFill>
                  <a:srgbClr val="1A2D68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43306" y="4286256"/>
              <a:ext cx="3143272" cy="78581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rgbClr val="1A2D68"/>
                  </a:solidFill>
                </a:rPr>
                <a:t>Preferirían formas alternativas de viaje</a:t>
              </a:r>
              <a:endParaRPr lang="es-CL" sz="2000" dirty="0">
                <a:solidFill>
                  <a:srgbClr val="1A2D68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643306" y="5143512"/>
              <a:ext cx="3143272" cy="78581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rgbClr val="1A2D68"/>
                  </a:solidFill>
                </a:rPr>
                <a:t>Les preocupa sobretodo la seguridad</a:t>
              </a:r>
              <a:endParaRPr lang="es-CL" sz="2000" dirty="0">
                <a:solidFill>
                  <a:srgbClr val="1A2D68"/>
                </a:solidFill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285720" y="1714488"/>
              <a:ext cx="8429684" cy="785818"/>
              <a:chOff x="285720" y="1714488"/>
              <a:chExt cx="8429684" cy="785818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285720" y="1714488"/>
                <a:ext cx="2000264" cy="78581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Amantes de los autos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357422" y="1714488"/>
                <a:ext cx="1214446" cy="78581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24 %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3643306" y="1714488"/>
                <a:ext cx="3143272" cy="78581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Saben mucho de autos y les gusta arreglarlos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858016" y="1714488"/>
                <a:ext cx="1857388" cy="78581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Dodge, Pontiac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285720" y="2571744"/>
              <a:ext cx="8429684" cy="785818"/>
              <a:chOff x="285720" y="2571744"/>
              <a:chExt cx="8429684" cy="785818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285720" y="2571744"/>
                <a:ext cx="2000264" cy="78581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Sensibles y centrados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2357422" y="2571744"/>
                <a:ext cx="1214446" cy="78581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20 %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3643306" y="2571744"/>
                <a:ext cx="3143272" cy="78581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Les gusta lo práctico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858016" y="2571744"/>
                <a:ext cx="1857388" cy="78581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Volvo, AMC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285720" y="3429000"/>
              <a:ext cx="8429684" cy="785818"/>
              <a:chOff x="285720" y="3429000"/>
              <a:chExt cx="8429684" cy="785818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285720" y="3429000"/>
                <a:ext cx="2000264" cy="78581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Buscadores de confort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2357422" y="3429000"/>
                <a:ext cx="1214446" cy="78581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17 %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643306" y="3429000"/>
                <a:ext cx="3143272" cy="78581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Les gusta tener opciones y cierto lujo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858016" y="3429000"/>
                <a:ext cx="1857388" cy="78581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2000" dirty="0" smtClean="0">
                    <a:solidFill>
                      <a:srgbClr val="1A2D68"/>
                    </a:solidFill>
                  </a:rPr>
                  <a:t>Jaguar, Mercedes</a:t>
                </a:r>
                <a:endParaRPr lang="es-CL" sz="2000" dirty="0">
                  <a:solidFill>
                    <a:srgbClr val="1A2D68"/>
                  </a:solidFill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6858016" y="4286256"/>
              <a:ext cx="1857388" cy="7858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rgbClr val="1A2D68"/>
                  </a:solidFill>
                </a:rPr>
                <a:t>AMC</a:t>
              </a:r>
              <a:endParaRPr lang="es-CL" sz="2000" dirty="0">
                <a:solidFill>
                  <a:srgbClr val="1A2D68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858016" y="5143512"/>
              <a:ext cx="1857388" cy="7858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err="1" smtClean="0">
                  <a:solidFill>
                    <a:srgbClr val="1A2D68"/>
                  </a:solidFill>
                </a:rPr>
                <a:t>Oldsmobile</a:t>
              </a:r>
              <a:r>
                <a:rPr lang="es-MX" sz="2000" dirty="0" smtClean="0">
                  <a:solidFill>
                    <a:srgbClr val="1A2D68"/>
                  </a:solidFill>
                </a:rPr>
                <a:t>, Mercury</a:t>
              </a:r>
              <a:endParaRPr lang="es-CL" sz="2000" dirty="0">
                <a:solidFill>
                  <a:srgbClr val="1A2D68"/>
                </a:solidFill>
              </a:endParaRPr>
            </a:p>
          </p:txBody>
        </p:sp>
      </p:grpSp>
      <p:sp>
        <p:nvSpPr>
          <p:cNvPr id="58" name="Rectangle 5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rand_strateg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428660" y="3571876"/>
            <a:ext cx="10001320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0" dirty="0" smtClean="0">
                <a:solidFill>
                  <a:srgbClr val="1A2D68"/>
                </a:solidFill>
                <a:latin typeface="Cambria" pitchFamily="18" charset="0"/>
              </a:rPr>
              <a:t>Modelo STP</a:t>
            </a:r>
            <a:endParaRPr lang="es-CL" sz="6000" dirty="0">
              <a:solidFill>
                <a:srgbClr val="1A2D68"/>
              </a:solidFill>
              <a:latin typeface="Cambria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Modelo STP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Objetivo de la Segmentación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42844" y="1414193"/>
            <a:ext cx="8858280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500" dirty="0" smtClean="0">
                <a:solidFill>
                  <a:srgbClr val="1A2D68"/>
                </a:solidFill>
              </a:rPr>
              <a:t>El objetivo de segmentar nuestros clientes es </a:t>
            </a:r>
            <a:r>
              <a:rPr lang="es-ES" sz="3800" b="1" dirty="0" smtClean="0">
                <a:solidFill>
                  <a:srgbClr val="1A2D68"/>
                </a:solidFill>
              </a:rPr>
              <a:t>entender mejor sus necesidades </a:t>
            </a:r>
            <a:r>
              <a:rPr lang="es-ES" sz="3500" dirty="0" smtClean="0">
                <a:solidFill>
                  <a:srgbClr val="1A2D68"/>
                </a:solidFill>
              </a:rPr>
              <a:t>y hacerles una oferta que les </a:t>
            </a:r>
            <a:r>
              <a:rPr lang="es-ES" sz="3800" b="1" dirty="0" smtClean="0">
                <a:solidFill>
                  <a:srgbClr val="1A2D68"/>
                </a:solidFill>
              </a:rPr>
              <a:t>brinde mayor satisfacción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85720" y="3500438"/>
            <a:ext cx="8643998" cy="2786082"/>
            <a:chOff x="285720" y="3714752"/>
            <a:chExt cx="8643998" cy="2540840"/>
          </a:xfrm>
        </p:grpSpPr>
        <p:sp>
          <p:nvSpPr>
            <p:cNvPr id="26" name="Rounded Rectangle 25"/>
            <p:cNvSpPr/>
            <p:nvPr/>
          </p:nvSpPr>
          <p:spPr>
            <a:xfrm>
              <a:off x="285720" y="3714752"/>
              <a:ext cx="8643998" cy="254084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00034" y="3786190"/>
              <a:ext cx="8143932" cy="2455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s-ES" sz="3200" dirty="0" smtClean="0">
                  <a:solidFill>
                    <a:schemeClr val="bg1"/>
                  </a:solidFill>
                </a:rPr>
                <a:t>La segmentación es un </a:t>
              </a:r>
              <a:r>
                <a:rPr lang="es-ES" sz="3500" b="1" dirty="0" smtClean="0">
                  <a:solidFill>
                    <a:schemeClr val="bg1"/>
                  </a:solidFill>
                </a:rPr>
                <a:t>proceso creciente</a:t>
              </a:r>
              <a:r>
                <a:rPr lang="es-ES" sz="3200" dirty="0" smtClean="0">
                  <a:solidFill>
                    <a:schemeClr val="bg1"/>
                  </a:solidFill>
                </a:rPr>
                <a:t>, en el sentido que las empresas trabajan cada día con mayor número de segmentos, ya que es la única forma de </a:t>
              </a:r>
              <a:r>
                <a:rPr lang="es-ES" sz="3500" b="1" dirty="0" smtClean="0">
                  <a:solidFill>
                    <a:schemeClr val="bg1"/>
                  </a:solidFill>
                </a:rPr>
                <a:t>aumentar significativamente la satisfacción de los consumidores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Modelo STP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4" name="Diagram 53"/>
          <p:cNvGraphicFramePr/>
          <p:nvPr/>
        </p:nvGraphicFramePr>
        <p:xfrm>
          <a:off x="214282" y="1897066"/>
          <a:ext cx="8643998" cy="4460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428596" y="1214422"/>
            <a:ext cx="2286016" cy="1650839"/>
            <a:chOff x="428596" y="1214422"/>
            <a:chExt cx="2286016" cy="1650839"/>
          </a:xfrm>
        </p:grpSpPr>
        <p:sp>
          <p:nvSpPr>
            <p:cNvPr id="55" name="TextBox 54"/>
            <p:cNvSpPr txBox="1"/>
            <p:nvPr/>
          </p:nvSpPr>
          <p:spPr>
            <a:xfrm>
              <a:off x="428596" y="2357430"/>
              <a:ext cx="228601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700" b="1" dirty="0" smtClean="0">
                  <a:solidFill>
                    <a:srgbClr val="1A2D68"/>
                  </a:solidFill>
                </a:rPr>
                <a:t>Segmentación</a:t>
              </a:r>
              <a:endParaRPr lang="es-CL" sz="2700" b="1" dirty="0">
                <a:solidFill>
                  <a:srgbClr val="1A2D68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85786" y="1214422"/>
              <a:ext cx="128588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6000" b="1" dirty="0" smtClean="0">
                  <a:solidFill>
                    <a:srgbClr val="FF0000"/>
                  </a:solidFill>
                </a:rPr>
                <a:t>S</a:t>
              </a:r>
              <a:endParaRPr lang="es-CL" sz="6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357554" y="1214422"/>
            <a:ext cx="2286016" cy="1650839"/>
            <a:chOff x="3357554" y="1214422"/>
            <a:chExt cx="2286016" cy="1650839"/>
          </a:xfrm>
        </p:grpSpPr>
        <p:sp>
          <p:nvSpPr>
            <p:cNvPr id="56" name="TextBox 55"/>
            <p:cNvSpPr txBox="1"/>
            <p:nvPr/>
          </p:nvSpPr>
          <p:spPr>
            <a:xfrm>
              <a:off x="3357554" y="2357430"/>
              <a:ext cx="228601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700" b="1" dirty="0" err="1" smtClean="0">
                  <a:solidFill>
                    <a:srgbClr val="1A2D68"/>
                  </a:solidFill>
                </a:rPr>
                <a:t>Targeting</a:t>
              </a:r>
              <a:endParaRPr lang="es-CL" sz="2700" b="1" dirty="0">
                <a:solidFill>
                  <a:srgbClr val="1A2D68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857620" y="1214422"/>
              <a:ext cx="128588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6000" b="1" dirty="0" smtClean="0">
                  <a:solidFill>
                    <a:srgbClr val="FF0000"/>
                  </a:solidFill>
                </a:rPr>
                <a:t>T</a:t>
              </a:r>
              <a:endParaRPr lang="es-CL" sz="60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86512" y="1270329"/>
            <a:ext cx="2714612" cy="1594932"/>
            <a:chOff x="6286512" y="1270329"/>
            <a:chExt cx="2714612" cy="1594932"/>
          </a:xfrm>
        </p:grpSpPr>
        <p:sp>
          <p:nvSpPr>
            <p:cNvPr id="57" name="TextBox 56"/>
            <p:cNvSpPr txBox="1"/>
            <p:nvPr/>
          </p:nvSpPr>
          <p:spPr>
            <a:xfrm>
              <a:off x="6286512" y="2357430"/>
              <a:ext cx="271461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700" b="1" dirty="0" smtClean="0">
                  <a:solidFill>
                    <a:srgbClr val="1A2D68"/>
                  </a:solidFill>
                </a:rPr>
                <a:t>Posicionamiento</a:t>
              </a:r>
              <a:endParaRPr lang="es-CL" sz="2700" b="1" dirty="0">
                <a:solidFill>
                  <a:srgbClr val="1A2D68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929454" y="1270329"/>
              <a:ext cx="128588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6000" b="1" dirty="0" smtClean="0">
                  <a:solidFill>
                    <a:srgbClr val="FF0000"/>
                  </a:solidFill>
                </a:rPr>
                <a:t>P</a:t>
              </a:r>
              <a:endParaRPr lang="es-CL" sz="6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Modelo STP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graphicEl>
                                              <a:dgm id="{828FA907-02C2-4602-99A6-224F2FD19B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>
                                            <p:graphicEl>
                                              <a:dgm id="{828FA907-02C2-4602-99A6-224F2FD19B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graphicEl>
                                              <a:dgm id="{FEE1DFEE-A8C9-4DB7-8BAA-6FF0454553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4">
                                            <p:graphicEl>
                                              <a:dgm id="{FEE1DFEE-A8C9-4DB7-8BAA-6FF0454553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graphicEl>
                                              <a:dgm id="{13FFC3AE-EBEB-4AB1-A06B-A5758A84CB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>
                                            <p:graphicEl>
                                              <a:dgm id="{13FFC3AE-EBEB-4AB1-A06B-A5758A84CB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graphicEl>
                                              <a:dgm id="{1B222981-CDCB-47DB-BFC1-6D58741C9A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>
                                            <p:graphicEl>
                                              <a:dgm id="{1B222981-CDCB-47DB-BFC1-6D58741C9A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4" grpId="0" uiExpand="1">
        <p:bldSub>
          <a:bldDgm bld="one"/>
        </p:bldSub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28596" y="1142984"/>
            <a:ext cx="8358246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ct val="50000"/>
              </a:spcBef>
              <a:buAutoNum type="arabicPeriod"/>
            </a:pPr>
            <a:r>
              <a:rPr lang="es-ES" sz="3000" b="1" dirty="0" smtClean="0">
                <a:solidFill>
                  <a:srgbClr val="1A2D68"/>
                </a:solidFill>
              </a:rPr>
              <a:t>Identificar las variables de segmentación y los segmentos:</a:t>
            </a:r>
          </a:p>
          <a:p>
            <a:pPr marL="514350" indent="-514350">
              <a:spcBef>
                <a:spcPct val="50000"/>
              </a:spcBef>
              <a:buAutoNum type="arabicPeriod"/>
            </a:pPr>
            <a:endParaRPr lang="es-ES" sz="3000" dirty="0" smtClean="0">
              <a:solidFill>
                <a:srgbClr val="1A2D68"/>
              </a:solidFill>
            </a:endParaRPr>
          </a:p>
          <a:p>
            <a:pPr marL="514350" indent="-514350">
              <a:spcBef>
                <a:spcPct val="50000"/>
              </a:spcBef>
              <a:buAutoNum type="arabicPeriod"/>
            </a:pPr>
            <a:endParaRPr lang="es-ES" sz="3000" dirty="0" smtClean="0">
              <a:solidFill>
                <a:srgbClr val="1A2D68"/>
              </a:solidFill>
            </a:endParaRPr>
          </a:p>
          <a:p>
            <a:pPr marL="514350" indent="-514350">
              <a:spcBef>
                <a:spcPct val="50000"/>
              </a:spcBef>
              <a:buAutoNum type="arabicPeriod"/>
            </a:pPr>
            <a:r>
              <a:rPr lang="es-ES" sz="3000" b="1" dirty="0" smtClean="0">
                <a:solidFill>
                  <a:srgbClr val="1A2D68"/>
                </a:solidFill>
              </a:rPr>
              <a:t>Desarrollar el perfil de cada segmento</a:t>
            </a:r>
          </a:p>
          <a:p>
            <a:pPr marL="971550" lvl="1" indent="-514350">
              <a:spcBef>
                <a:spcPct val="50000"/>
              </a:spcBef>
              <a:buFont typeface="Arial" pitchFamily="34" charset="0"/>
              <a:buChar char="•"/>
            </a:pPr>
            <a:endParaRPr lang="es-ES" sz="2800" dirty="0">
              <a:solidFill>
                <a:srgbClr val="1A2D68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Etapas del Modelo STP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2643174" y="2214554"/>
            <a:ext cx="3571900" cy="1214446"/>
            <a:chOff x="2643174" y="2214554"/>
            <a:chExt cx="3571900" cy="1214446"/>
          </a:xfrm>
        </p:grpSpPr>
        <p:sp>
          <p:nvSpPr>
            <p:cNvPr id="17" name="Rectangle 16"/>
            <p:cNvSpPr/>
            <p:nvPr/>
          </p:nvSpPr>
          <p:spPr>
            <a:xfrm>
              <a:off x="2643174" y="2214554"/>
              <a:ext cx="1714512" cy="500066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2200" dirty="0" smtClean="0"/>
                <a:t>Geográficas</a:t>
              </a:r>
              <a:endParaRPr lang="es-CL" sz="22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00562" y="2214554"/>
              <a:ext cx="1714512" cy="500066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2200" dirty="0" smtClean="0"/>
                <a:t>Ingresos</a:t>
              </a:r>
              <a:endParaRPr lang="es-CL" sz="22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643174" y="2928934"/>
              <a:ext cx="1714512" cy="500066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2200" dirty="0" smtClean="0"/>
                <a:t>Estilo de Vida</a:t>
              </a:r>
              <a:endParaRPr lang="es-CL" sz="22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500562" y="2928934"/>
              <a:ext cx="1714512" cy="500066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s-MX" sz="2200" dirty="0" smtClean="0"/>
                <a:t>Educación</a:t>
              </a:r>
              <a:endParaRPr lang="es-CL" sz="2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357290" y="4379435"/>
            <a:ext cx="742955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2500" b="1" dirty="0" smtClean="0">
                <a:solidFill>
                  <a:srgbClr val="008000"/>
                </a:solidFill>
              </a:rPr>
              <a:t>  Clasificación según variables de Segmentación </a:t>
            </a:r>
          </a:p>
          <a:p>
            <a:pPr>
              <a:buFont typeface="Arial" pitchFamily="34" charset="0"/>
              <a:buChar char="•"/>
            </a:pPr>
            <a:r>
              <a:rPr lang="es-MX" sz="2500" b="1" dirty="0" smtClean="0">
                <a:solidFill>
                  <a:srgbClr val="008000"/>
                </a:solidFill>
              </a:rPr>
              <a:t>  Comportamiento general</a:t>
            </a:r>
          </a:p>
          <a:p>
            <a:pPr>
              <a:buFont typeface="Arial" pitchFamily="34" charset="0"/>
              <a:buChar char="•"/>
            </a:pPr>
            <a:r>
              <a:rPr lang="es-MX" sz="2500" b="1" dirty="0" smtClean="0">
                <a:solidFill>
                  <a:srgbClr val="008000"/>
                </a:solidFill>
              </a:rPr>
              <a:t>  Comportamiento frente al producto</a:t>
            </a:r>
          </a:p>
          <a:p>
            <a:pPr>
              <a:buFont typeface="Arial" pitchFamily="34" charset="0"/>
              <a:buChar char="•"/>
            </a:pPr>
            <a:r>
              <a:rPr lang="es-MX" sz="2500" b="1" dirty="0" smtClean="0">
                <a:solidFill>
                  <a:srgbClr val="008000"/>
                </a:solidFill>
              </a:rPr>
              <a:t>  Necesidades</a:t>
            </a:r>
            <a:endParaRPr lang="es-CL" sz="2500" b="1" dirty="0">
              <a:solidFill>
                <a:srgbClr val="008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Modelo STP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28596" y="1142984"/>
            <a:ext cx="835824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ct val="50000"/>
              </a:spcBef>
              <a:buFont typeface="+mj-lt"/>
              <a:buAutoNum type="arabicPeriod" startAt="3"/>
            </a:pPr>
            <a:r>
              <a:rPr lang="es-ES" sz="3000" b="1" dirty="0" smtClean="0">
                <a:solidFill>
                  <a:srgbClr val="1A2D68"/>
                </a:solidFill>
              </a:rPr>
              <a:t>Atractividad de cada segmento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Etapas del Modelo STP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71604" y="1785926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008000"/>
                </a:solidFill>
              </a:rPr>
              <a:t>Matriz de Atracción y Posición Competitiva</a:t>
            </a:r>
            <a:endParaRPr lang="es-CL" sz="2400" b="1" dirty="0">
              <a:solidFill>
                <a:srgbClr val="00800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928794" y="2357430"/>
            <a:ext cx="5000660" cy="10715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rgbClr val="1A2D68"/>
                </a:solidFill>
              </a:rPr>
              <a:t>Criterios de Medición</a:t>
            </a:r>
          </a:p>
          <a:p>
            <a:pPr algn="ctr"/>
            <a:r>
              <a:rPr lang="es-MX" sz="2400" dirty="0" smtClean="0">
                <a:solidFill>
                  <a:srgbClr val="1A2D68"/>
                </a:solidFill>
              </a:rPr>
              <a:t>(factores)</a:t>
            </a:r>
            <a:endParaRPr lang="es-CL" sz="2400" dirty="0">
              <a:solidFill>
                <a:srgbClr val="1A2D68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928794" y="3857628"/>
            <a:ext cx="5072098" cy="10715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rgbClr val="1A2D68"/>
                </a:solidFill>
              </a:rPr>
              <a:t>Fijar posición actual del segmento según factor</a:t>
            </a:r>
            <a:endParaRPr lang="es-CL" sz="2400" dirty="0">
              <a:solidFill>
                <a:srgbClr val="1A2D68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928794" y="5357826"/>
            <a:ext cx="5072098" cy="10715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rgbClr val="1A2D68"/>
                </a:solidFill>
              </a:rPr>
              <a:t>Proyectar futuro del segmento y evaluar implicancias de las estrategias </a:t>
            </a:r>
            <a:endParaRPr lang="es-CL" sz="2400" dirty="0">
              <a:solidFill>
                <a:srgbClr val="1A2D68"/>
              </a:solidFill>
            </a:endParaRPr>
          </a:p>
        </p:txBody>
      </p:sp>
      <p:sp>
        <p:nvSpPr>
          <p:cNvPr id="20" name="Down Arrow 19"/>
          <p:cNvSpPr/>
          <p:nvPr/>
        </p:nvSpPr>
        <p:spPr>
          <a:xfrm>
            <a:off x="4286248" y="3500438"/>
            <a:ext cx="285752" cy="285752"/>
          </a:xfrm>
          <a:prstGeom prst="downArrow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Down Arrow 22"/>
          <p:cNvSpPr/>
          <p:nvPr/>
        </p:nvSpPr>
        <p:spPr>
          <a:xfrm>
            <a:off x="4286248" y="5000636"/>
            <a:ext cx="285752" cy="285752"/>
          </a:xfrm>
          <a:prstGeom prst="downArrow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Rectangle 21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Modelo STP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16" grpId="0" animBg="1"/>
      <p:bldP spid="18" grpId="0" animBg="1"/>
      <p:bldP spid="20" grpId="0" animBg="1"/>
      <p:bldP spid="2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Indicadores de Atracción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3362" name="Object 2"/>
          <p:cNvGraphicFramePr>
            <a:graphicFrameLocks noChangeAspect="1"/>
          </p:cNvGraphicFramePr>
          <p:nvPr/>
        </p:nvGraphicFramePr>
        <p:xfrm>
          <a:off x="609600" y="1724025"/>
          <a:ext cx="7848600" cy="3378200"/>
        </p:xfrm>
        <a:graphic>
          <a:graphicData uri="http://schemas.openxmlformats.org/presentationml/2006/ole">
            <p:oleObj spid="_x0000_s143362" name="Worksheet" r:id="rId4" imgW="4781430" imgH="2057400" progId="Excel.Sheet.8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Modelo STP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Indicadores de Competitividad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4387" name="Object 2"/>
          <p:cNvGraphicFramePr>
            <a:graphicFrameLocks noChangeAspect="1"/>
          </p:cNvGraphicFramePr>
          <p:nvPr/>
        </p:nvGraphicFramePr>
        <p:xfrm>
          <a:off x="523876" y="1810743"/>
          <a:ext cx="8048652" cy="3310531"/>
        </p:xfrm>
        <a:graphic>
          <a:graphicData uri="http://schemas.openxmlformats.org/presentationml/2006/ole">
            <p:oleObj spid="_x0000_s144387" name="Worksheet" r:id="rId4" imgW="5000670" imgH="2057400" progId="Excel.Sheet.8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Modelo STP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Resumen </a:t>
            </a:r>
          </a:p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Atracción / Competitividad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642910" y="157161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5411" name="Object 2"/>
          <p:cNvGraphicFramePr>
            <a:graphicFrameLocks noChangeAspect="1"/>
          </p:cNvGraphicFramePr>
          <p:nvPr/>
        </p:nvGraphicFramePr>
        <p:xfrm>
          <a:off x="500034" y="4429132"/>
          <a:ext cx="8215370" cy="1001713"/>
        </p:xfrm>
        <a:graphic>
          <a:graphicData uri="http://schemas.openxmlformats.org/presentationml/2006/ole">
            <p:oleObj spid="_x0000_s145411" name="Worksheet" r:id="rId4" imgW="4457700" imgH="523785" progId="Excel.Sheet.8">
              <p:embed/>
            </p:oleObj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642910" y="2071678"/>
            <a:ext cx="7858180" cy="1357322"/>
            <a:chOff x="642910" y="2071678"/>
            <a:chExt cx="7858180" cy="1357322"/>
          </a:xfrm>
        </p:grpSpPr>
        <p:sp>
          <p:nvSpPr>
            <p:cNvPr id="11" name="Rounded Rectangle 10"/>
            <p:cNvSpPr/>
            <p:nvPr/>
          </p:nvSpPr>
          <p:spPr>
            <a:xfrm>
              <a:off x="642910" y="2071678"/>
              <a:ext cx="7858180" cy="135732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85786" y="2143116"/>
              <a:ext cx="74295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400" dirty="0" smtClean="0">
                  <a:solidFill>
                    <a:schemeClr val="bg1"/>
                  </a:solidFill>
                </a:rPr>
                <a:t>Generando los Indicadores de Atracción y Competitividad se reúne la información para posicionar el producto en la </a:t>
              </a:r>
              <a:r>
                <a:rPr lang="es-MX" sz="2400" b="1" dirty="0" smtClean="0">
                  <a:solidFill>
                    <a:schemeClr val="bg1"/>
                  </a:solidFill>
                </a:rPr>
                <a:t>Matriz de Atracción vs Posición Competitiva</a:t>
              </a:r>
              <a:endParaRPr lang="es-CL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Modelo STP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Matriz de Atracción/Competitividad 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28596" y="928670"/>
            <a:ext cx="807249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1928794" y="2000240"/>
            <a:ext cx="5357850" cy="4286280"/>
            <a:chOff x="1928794" y="2000240"/>
            <a:chExt cx="5357850" cy="4286280"/>
          </a:xfrm>
        </p:grpSpPr>
        <p:sp>
          <p:nvSpPr>
            <p:cNvPr id="11" name="Rectangle 10"/>
            <p:cNvSpPr/>
            <p:nvPr/>
          </p:nvSpPr>
          <p:spPr>
            <a:xfrm>
              <a:off x="1928794" y="200024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714744" y="200024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500694" y="200024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28794" y="342900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714744" y="342900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500694" y="342900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928794" y="485776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714744" y="485776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500694" y="485776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786050" y="1079169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b="1" dirty="0" smtClean="0">
                <a:solidFill>
                  <a:srgbClr val="0070C0"/>
                </a:solidFill>
              </a:rPr>
              <a:t>POSICIÓN COMPETITIVA</a:t>
            </a:r>
            <a:endParaRPr lang="es-CL" sz="2600" b="1" dirty="0">
              <a:solidFill>
                <a:srgbClr val="0070C0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285984" y="1569353"/>
            <a:ext cx="4714908" cy="448535"/>
            <a:chOff x="2285984" y="1569353"/>
            <a:chExt cx="4714908" cy="448535"/>
          </a:xfrm>
        </p:grpSpPr>
        <p:sp>
          <p:nvSpPr>
            <p:cNvPr id="21" name="TextBox 20"/>
            <p:cNvSpPr txBox="1"/>
            <p:nvPr/>
          </p:nvSpPr>
          <p:spPr>
            <a:xfrm>
              <a:off x="2285984" y="1569353"/>
              <a:ext cx="107157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Fuerte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71934" y="1571612"/>
              <a:ext cx="107157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Media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29322" y="1571612"/>
              <a:ext cx="107157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Débil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482518" y="2071678"/>
            <a:ext cx="463926" cy="3786214"/>
            <a:chOff x="1482518" y="2071678"/>
            <a:chExt cx="463926" cy="3786214"/>
          </a:xfrm>
        </p:grpSpPr>
        <p:sp>
          <p:nvSpPr>
            <p:cNvPr id="24" name="TextBox 23"/>
            <p:cNvSpPr txBox="1"/>
            <p:nvPr/>
          </p:nvSpPr>
          <p:spPr>
            <a:xfrm rot="16200000">
              <a:off x="1312747" y="5241845"/>
              <a:ext cx="78581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Baja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1151802" y="3777366"/>
              <a:ext cx="1143007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Media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1258958" y="2312887"/>
              <a:ext cx="928694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Alta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 rot="16200000">
            <a:off x="-1067791" y="3718564"/>
            <a:ext cx="46434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b="1" dirty="0" smtClean="0">
                <a:solidFill>
                  <a:srgbClr val="0070C0"/>
                </a:solidFill>
              </a:rPr>
              <a:t>ATRACTIVIDAD DEL SEGMENTO</a:t>
            </a:r>
            <a:endParaRPr lang="es-CL" sz="2600" b="1" dirty="0">
              <a:solidFill>
                <a:srgbClr val="0070C0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2214546" y="2143116"/>
            <a:ext cx="1214446" cy="114300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Oval 29"/>
          <p:cNvSpPr/>
          <p:nvPr/>
        </p:nvSpPr>
        <p:spPr>
          <a:xfrm>
            <a:off x="4357686" y="3857628"/>
            <a:ext cx="500066" cy="50006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32" name="Straight Arrow Connector 31"/>
          <p:cNvCxnSpPr/>
          <p:nvPr/>
        </p:nvCxnSpPr>
        <p:spPr>
          <a:xfrm rot="16200000" flipH="1">
            <a:off x="3357554" y="3071811"/>
            <a:ext cx="857256" cy="857256"/>
          </a:xfrm>
          <a:prstGeom prst="straightConnector1">
            <a:avLst/>
          </a:prstGeom>
          <a:ln w="38100">
            <a:solidFill>
              <a:srgbClr val="FF0000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Modelo STP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7" grpId="0"/>
      <p:bldP spid="29" grpId="0" animBg="1"/>
      <p:bldP spid="3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Estrategias Genéricas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428596" y="928670"/>
            <a:ext cx="807249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34"/>
          <p:cNvGrpSpPr/>
          <p:nvPr/>
        </p:nvGrpSpPr>
        <p:grpSpPr>
          <a:xfrm>
            <a:off x="1928794" y="2000240"/>
            <a:ext cx="5357850" cy="4286280"/>
            <a:chOff x="1928794" y="2000240"/>
            <a:chExt cx="5357850" cy="4286280"/>
          </a:xfrm>
        </p:grpSpPr>
        <p:sp>
          <p:nvSpPr>
            <p:cNvPr id="11" name="Rectangle 10"/>
            <p:cNvSpPr/>
            <p:nvPr/>
          </p:nvSpPr>
          <p:spPr>
            <a:xfrm>
              <a:off x="1928794" y="200024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714744" y="200024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500694" y="200024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928794" y="342900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714744" y="342900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500694" y="342900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928794" y="485776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714744" y="485776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500694" y="4857760"/>
              <a:ext cx="1785950" cy="1428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rgbClr val="1A2D6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786050" y="1079169"/>
            <a:ext cx="40719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b="1" dirty="0" smtClean="0">
                <a:solidFill>
                  <a:srgbClr val="0070C0"/>
                </a:solidFill>
              </a:rPr>
              <a:t>POSICIÓN COMPETITIVA</a:t>
            </a:r>
            <a:endParaRPr lang="es-CL" sz="2600" b="1" dirty="0">
              <a:solidFill>
                <a:srgbClr val="0070C0"/>
              </a:solidFill>
            </a:endParaRPr>
          </a:p>
        </p:txBody>
      </p:sp>
      <p:grpSp>
        <p:nvGrpSpPr>
          <p:cNvPr id="3" name="Group 35"/>
          <p:cNvGrpSpPr/>
          <p:nvPr/>
        </p:nvGrpSpPr>
        <p:grpSpPr>
          <a:xfrm>
            <a:off x="2285984" y="1569353"/>
            <a:ext cx="4714908" cy="448535"/>
            <a:chOff x="2285984" y="1569353"/>
            <a:chExt cx="4714908" cy="448535"/>
          </a:xfrm>
        </p:grpSpPr>
        <p:sp>
          <p:nvSpPr>
            <p:cNvPr id="21" name="TextBox 20"/>
            <p:cNvSpPr txBox="1"/>
            <p:nvPr/>
          </p:nvSpPr>
          <p:spPr>
            <a:xfrm>
              <a:off x="2285984" y="1569353"/>
              <a:ext cx="107157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Fuerte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71934" y="1571612"/>
              <a:ext cx="107157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Media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929322" y="1571612"/>
              <a:ext cx="107157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Débil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</p:grpSp>
      <p:grpSp>
        <p:nvGrpSpPr>
          <p:cNvPr id="4" name="Group 37"/>
          <p:cNvGrpSpPr/>
          <p:nvPr/>
        </p:nvGrpSpPr>
        <p:grpSpPr>
          <a:xfrm>
            <a:off x="1482518" y="2071678"/>
            <a:ext cx="463926" cy="3786214"/>
            <a:chOff x="1482518" y="2071678"/>
            <a:chExt cx="463926" cy="3786214"/>
          </a:xfrm>
        </p:grpSpPr>
        <p:sp>
          <p:nvSpPr>
            <p:cNvPr id="24" name="TextBox 23"/>
            <p:cNvSpPr txBox="1"/>
            <p:nvPr/>
          </p:nvSpPr>
          <p:spPr>
            <a:xfrm rot="16200000">
              <a:off x="1312747" y="5241845"/>
              <a:ext cx="785818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Baja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1151802" y="3777366"/>
              <a:ext cx="1143007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Media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1258958" y="2312887"/>
              <a:ext cx="928694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300" b="1" dirty="0" smtClean="0">
                  <a:solidFill>
                    <a:srgbClr val="1A2D68"/>
                  </a:solidFill>
                </a:rPr>
                <a:t>Alta</a:t>
              </a:r>
              <a:endParaRPr lang="es-CL" sz="2300" b="1" dirty="0">
                <a:solidFill>
                  <a:srgbClr val="1A2D68"/>
                </a:solidFill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 rot="16200000">
            <a:off x="-1067791" y="3718564"/>
            <a:ext cx="46434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b="1" dirty="0" smtClean="0">
                <a:solidFill>
                  <a:srgbClr val="0070C0"/>
                </a:solidFill>
              </a:rPr>
              <a:t>ATRACTIVIDAD DEL SEGMENTO</a:t>
            </a:r>
            <a:endParaRPr lang="es-CL" sz="2600" b="1" dirty="0">
              <a:solidFill>
                <a:srgbClr val="0070C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928794" y="2000240"/>
            <a:ext cx="1785950" cy="1428760"/>
          </a:xfrm>
          <a:prstGeom prst="rect">
            <a:avLst/>
          </a:prstGeom>
          <a:solidFill>
            <a:srgbClr val="92D050"/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b="1" dirty="0" smtClean="0"/>
              <a:t>Crecimiento Ofensivo</a:t>
            </a:r>
            <a:endParaRPr lang="es-CL" sz="2300" b="1" dirty="0"/>
          </a:p>
        </p:txBody>
      </p:sp>
      <p:sp>
        <p:nvSpPr>
          <p:cNvPr id="33" name="Rectangle 32"/>
          <p:cNvSpPr/>
          <p:nvPr/>
        </p:nvSpPr>
        <p:spPr>
          <a:xfrm>
            <a:off x="3714744" y="2000240"/>
            <a:ext cx="1785950" cy="1428760"/>
          </a:xfrm>
          <a:prstGeom prst="rect">
            <a:avLst/>
          </a:prstGeom>
          <a:solidFill>
            <a:srgbClr val="92D050"/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4" name="Rectangle 33"/>
          <p:cNvSpPr/>
          <p:nvPr/>
        </p:nvSpPr>
        <p:spPr>
          <a:xfrm>
            <a:off x="5500694" y="2000240"/>
            <a:ext cx="1785950" cy="14287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b="1" dirty="0" smtClean="0">
                <a:solidFill>
                  <a:srgbClr val="243E90"/>
                </a:solidFill>
              </a:rPr>
              <a:t>Desarrolle Selectividad</a:t>
            </a:r>
            <a:endParaRPr lang="es-CL" sz="2300" b="1" dirty="0">
              <a:solidFill>
                <a:srgbClr val="243E9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928794" y="3429000"/>
            <a:ext cx="1785950" cy="1428760"/>
          </a:xfrm>
          <a:prstGeom prst="rect">
            <a:avLst/>
          </a:prstGeom>
          <a:solidFill>
            <a:srgbClr val="92D050"/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6" name="Rectangle 35"/>
          <p:cNvSpPr/>
          <p:nvPr/>
        </p:nvSpPr>
        <p:spPr>
          <a:xfrm>
            <a:off x="1928794" y="4857760"/>
            <a:ext cx="1785950" cy="14287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b="1" dirty="0" smtClean="0">
                <a:solidFill>
                  <a:srgbClr val="243E90"/>
                </a:solidFill>
              </a:rPr>
              <a:t>Perfil Bajo</a:t>
            </a:r>
            <a:endParaRPr lang="es-CL" sz="2300" b="1" dirty="0">
              <a:solidFill>
                <a:srgbClr val="243E9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500694" y="4857760"/>
            <a:ext cx="1785950" cy="14287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1A2D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b="1" dirty="0" smtClean="0">
                <a:solidFill>
                  <a:srgbClr val="243E90"/>
                </a:solidFill>
              </a:rPr>
              <a:t>Desinversión</a:t>
            </a:r>
            <a:endParaRPr lang="es-CL" sz="2300" b="1" dirty="0">
              <a:solidFill>
                <a:srgbClr val="243E9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500958" y="4000504"/>
            <a:ext cx="1428760" cy="42862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/>
              <a:t>Deseable</a:t>
            </a:r>
            <a:endParaRPr lang="es-CL" sz="2400" b="1" dirty="0"/>
          </a:p>
        </p:txBody>
      </p:sp>
      <p:sp>
        <p:nvSpPr>
          <p:cNvPr id="40" name="Rectangle 3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Modelo STP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00034" y="1285860"/>
            <a:ext cx="835824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ct val="50000"/>
              </a:spcBef>
              <a:buFont typeface="+mj-lt"/>
              <a:buAutoNum type="arabicPeriod" startAt="4"/>
            </a:pPr>
            <a:r>
              <a:rPr lang="es-ES" sz="3000" b="1" dirty="0" smtClean="0">
                <a:solidFill>
                  <a:srgbClr val="1A2D68"/>
                </a:solidFill>
              </a:rPr>
              <a:t>Seleccione el (los) segmento(s) objetivo(s):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Etapas del Modelo STP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85918" y="2364770"/>
            <a:ext cx="6572296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romanLcPeriod"/>
            </a:pPr>
            <a:r>
              <a:rPr lang="es-MX" sz="2800" b="1" dirty="0" smtClean="0">
                <a:solidFill>
                  <a:srgbClr val="223E96"/>
                </a:solidFill>
              </a:rPr>
              <a:t>Marketing No Diferenciado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LcPeriod"/>
            </a:pPr>
            <a:r>
              <a:rPr lang="es-MX" sz="2800" b="1" dirty="0" smtClean="0">
                <a:solidFill>
                  <a:srgbClr val="223E96"/>
                </a:solidFill>
              </a:rPr>
              <a:t>Marketing Diferenciado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LcPeriod"/>
            </a:pPr>
            <a:r>
              <a:rPr lang="es-MX" sz="2800" b="1" dirty="0" smtClean="0">
                <a:solidFill>
                  <a:srgbClr val="223E96"/>
                </a:solidFill>
              </a:rPr>
              <a:t>Marketing Concentrado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LcPeriod"/>
            </a:pPr>
            <a:r>
              <a:rPr lang="es-MX" sz="2800" b="1" dirty="0" smtClean="0">
                <a:solidFill>
                  <a:srgbClr val="223E96"/>
                </a:solidFill>
              </a:rPr>
              <a:t>Abandono de Negocio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Modelo STP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14290"/>
            <a:ext cx="8358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2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Etapas del Modelo STP</a:t>
            </a:r>
            <a:endParaRPr lang="es-CL" sz="42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71472" y="92867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500034" y="2071678"/>
            <a:ext cx="5786478" cy="1071570"/>
            <a:chOff x="500034" y="2071678"/>
            <a:chExt cx="5786478" cy="1071570"/>
          </a:xfrm>
        </p:grpSpPr>
        <p:sp>
          <p:nvSpPr>
            <p:cNvPr id="10" name="Rectangle 9"/>
            <p:cNvSpPr/>
            <p:nvPr/>
          </p:nvSpPr>
          <p:spPr>
            <a:xfrm>
              <a:off x="500034" y="2071678"/>
              <a:ext cx="1500198" cy="1071570"/>
            </a:xfrm>
            <a:prstGeom prst="rect">
              <a:avLst/>
            </a:prstGeom>
            <a:solidFill>
              <a:srgbClr val="223E96"/>
            </a:solidFill>
            <a:ln>
              <a:solidFill>
                <a:srgbClr val="243E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400" dirty="0" smtClean="0"/>
                <a:t>Marketing </a:t>
              </a:r>
            </a:p>
            <a:p>
              <a:pPr algn="ctr"/>
              <a:r>
                <a:rPr lang="es-MX" sz="2400" dirty="0" err="1" smtClean="0"/>
                <a:t>Mix</a:t>
              </a:r>
              <a:r>
                <a:rPr lang="es-MX" sz="2400" dirty="0" smtClean="0"/>
                <a:t> Único</a:t>
              </a:r>
              <a:endParaRPr lang="es-CL" sz="24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143240" y="2071678"/>
              <a:ext cx="1571636" cy="35719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Segmento 1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143240" y="2428868"/>
              <a:ext cx="1571636" cy="35719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Segmento 2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14876" y="2071678"/>
              <a:ext cx="1571636" cy="35719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Segmento 4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714876" y="2428868"/>
              <a:ext cx="1571636" cy="35719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Segmento 5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2143108" y="2357430"/>
              <a:ext cx="785818" cy="500066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143240" y="2786058"/>
              <a:ext cx="1571636" cy="35719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Segmento 3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714876" y="2786058"/>
              <a:ext cx="1571636" cy="35719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Segmento 6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214414" y="5214950"/>
            <a:ext cx="4286280" cy="1071570"/>
            <a:chOff x="500034" y="5214950"/>
            <a:chExt cx="4286280" cy="1071570"/>
          </a:xfrm>
        </p:grpSpPr>
        <p:sp>
          <p:nvSpPr>
            <p:cNvPr id="45" name="Rectangle 44"/>
            <p:cNvSpPr/>
            <p:nvPr/>
          </p:nvSpPr>
          <p:spPr>
            <a:xfrm>
              <a:off x="500034" y="5214950"/>
              <a:ext cx="1500198" cy="1071570"/>
            </a:xfrm>
            <a:prstGeom prst="rect">
              <a:avLst/>
            </a:prstGeom>
            <a:solidFill>
              <a:srgbClr val="223E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400" dirty="0" smtClean="0"/>
                <a:t>Marketing </a:t>
              </a:r>
            </a:p>
            <a:p>
              <a:pPr algn="ctr"/>
              <a:r>
                <a:rPr lang="es-MX" sz="2400" dirty="0" err="1" smtClean="0"/>
                <a:t>Mix</a:t>
              </a:r>
              <a:r>
                <a:rPr lang="es-MX" sz="2400" dirty="0" smtClean="0"/>
                <a:t> Único</a:t>
              </a:r>
              <a:endParaRPr lang="es-CL" sz="24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214678" y="5357826"/>
              <a:ext cx="1571636" cy="35719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Segmento 1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214678" y="5715016"/>
              <a:ext cx="1571636" cy="3571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Segmento 2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  <p:sp>
          <p:nvSpPr>
            <p:cNvPr id="48" name="Right Arrow 47"/>
            <p:cNvSpPr/>
            <p:nvPr/>
          </p:nvSpPr>
          <p:spPr>
            <a:xfrm>
              <a:off x="2214546" y="5500702"/>
              <a:ext cx="785818" cy="500066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214414" y="3643314"/>
            <a:ext cx="4286280" cy="1071570"/>
            <a:chOff x="500034" y="3500438"/>
            <a:chExt cx="4286280" cy="1071570"/>
          </a:xfrm>
        </p:grpSpPr>
        <p:sp>
          <p:nvSpPr>
            <p:cNvPr id="34" name="Rectangle 33"/>
            <p:cNvSpPr/>
            <p:nvPr/>
          </p:nvSpPr>
          <p:spPr>
            <a:xfrm>
              <a:off x="3214678" y="3500438"/>
              <a:ext cx="1571636" cy="35719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Segmento 1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214678" y="3857628"/>
              <a:ext cx="1571636" cy="3571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Segmento 3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  <p:sp>
          <p:nvSpPr>
            <p:cNvPr id="39" name="Right Arrow 38"/>
            <p:cNvSpPr/>
            <p:nvPr/>
          </p:nvSpPr>
          <p:spPr>
            <a:xfrm>
              <a:off x="2214546" y="3500438"/>
              <a:ext cx="785818" cy="285752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214678" y="4214818"/>
              <a:ext cx="1571636" cy="35719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chemeClr val="bg1"/>
                  </a:solidFill>
                </a:rPr>
                <a:t>Segmento 5</a:t>
              </a:r>
              <a:endParaRPr lang="es-CL" sz="2000" dirty="0">
                <a:solidFill>
                  <a:schemeClr val="bg1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500034" y="3500438"/>
              <a:ext cx="1571636" cy="35719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rgbClr val="223E96"/>
                  </a:solidFill>
                </a:rPr>
                <a:t>M. </a:t>
              </a:r>
              <a:r>
                <a:rPr lang="es-MX" sz="2000" dirty="0" err="1" smtClean="0">
                  <a:solidFill>
                    <a:srgbClr val="223E96"/>
                  </a:solidFill>
                </a:rPr>
                <a:t>Mix</a:t>
              </a:r>
              <a:r>
                <a:rPr lang="es-MX" sz="2000" dirty="0" smtClean="0">
                  <a:solidFill>
                    <a:srgbClr val="223E96"/>
                  </a:solidFill>
                </a:rPr>
                <a:t> 1</a:t>
              </a:r>
              <a:endParaRPr lang="es-CL" sz="2000" dirty="0">
                <a:solidFill>
                  <a:srgbClr val="223E96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00034" y="3857628"/>
              <a:ext cx="1571636" cy="357190"/>
            </a:xfrm>
            <a:prstGeom prst="rect">
              <a:avLst/>
            </a:prstGeom>
            <a:solidFill>
              <a:srgbClr val="B4DE86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rgbClr val="223E96"/>
                  </a:solidFill>
                </a:rPr>
                <a:t>M. </a:t>
              </a:r>
              <a:r>
                <a:rPr lang="es-MX" sz="2000" dirty="0" err="1" smtClean="0">
                  <a:solidFill>
                    <a:srgbClr val="223E96"/>
                  </a:solidFill>
                </a:rPr>
                <a:t>Mix</a:t>
              </a:r>
              <a:r>
                <a:rPr lang="es-MX" sz="2000" dirty="0" smtClean="0">
                  <a:solidFill>
                    <a:srgbClr val="223E96"/>
                  </a:solidFill>
                </a:rPr>
                <a:t> 2</a:t>
              </a:r>
              <a:endParaRPr lang="es-CL" sz="2000" dirty="0">
                <a:solidFill>
                  <a:srgbClr val="223E96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00034" y="4214818"/>
              <a:ext cx="1571636" cy="357190"/>
            </a:xfrm>
            <a:prstGeom prst="rect">
              <a:avLst/>
            </a:prstGeom>
            <a:solidFill>
              <a:srgbClr val="FFFF99"/>
            </a:solidFill>
            <a:ln>
              <a:solidFill>
                <a:srgbClr val="223E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sz="2000" dirty="0" smtClean="0">
                  <a:solidFill>
                    <a:srgbClr val="223E96"/>
                  </a:solidFill>
                </a:rPr>
                <a:t>M. </a:t>
              </a:r>
              <a:r>
                <a:rPr lang="es-MX" sz="2000" dirty="0" err="1" smtClean="0">
                  <a:solidFill>
                    <a:srgbClr val="223E96"/>
                  </a:solidFill>
                </a:rPr>
                <a:t>Mix</a:t>
              </a:r>
              <a:r>
                <a:rPr lang="es-MX" sz="2000" dirty="0" smtClean="0">
                  <a:solidFill>
                    <a:srgbClr val="223E96"/>
                  </a:solidFill>
                </a:rPr>
                <a:t> 3</a:t>
              </a:r>
              <a:endParaRPr lang="es-CL" sz="2000" dirty="0">
                <a:solidFill>
                  <a:srgbClr val="223E96"/>
                </a:solidFill>
              </a:endParaRPr>
            </a:p>
          </p:txBody>
        </p:sp>
        <p:sp>
          <p:nvSpPr>
            <p:cNvPr id="50" name="Right Arrow 49"/>
            <p:cNvSpPr/>
            <p:nvPr/>
          </p:nvSpPr>
          <p:spPr>
            <a:xfrm>
              <a:off x="2214546" y="3857628"/>
              <a:ext cx="785818" cy="285752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51" name="Right Arrow 50"/>
            <p:cNvSpPr/>
            <p:nvPr/>
          </p:nvSpPr>
          <p:spPr>
            <a:xfrm>
              <a:off x="2214546" y="4286256"/>
              <a:ext cx="785818" cy="285752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2000232" y="1231928"/>
            <a:ext cx="521497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Bef>
                <a:spcPct val="50000"/>
              </a:spcBef>
            </a:pPr>
            <a:r>
              <a:rPr lang="es-ES" sz="3000" b="1" dirty="0" smtClean="0">
                <a:solidFill>
                  <a:srgbClr val="1A2D68"/>
                </a:solidFill>
              </a:rPr>
              <a:t>¿Qué tipo de Marketing es?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00826" y="2143116"/>
            <a:ext cx="25717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 smtClean="0">
                <a:solidFill>
                  <a:srgbClr val="0070C0"/>
                </a:solidFill>
              </a:rPr>
              <a:t>Marketing</a:t>
            </a:r>
          </a:p>
          <a:p>
            <a:pPr algn="ctr"/>
            <a:r>
              <a:rPr lang="es-MX" sz="2500" b="1" dirty="0" smtClean="0">
                <a:solidFill>
                  <a:srgbClr val="0070C0"/>
                </a:solidFill>
              </a:rPr>
              <a:t>No Diferenciado</a:t>
            </a:r>
            <a:endParaRPr lang="es-CL" sz="2500" b="1" dirty="0">
              <a:solidFill>
                <a:srgbClr val="0070C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72264" y="3714752"/>
            <a:ext cx="25717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 smtClean="0">
                <a:solidFill>
                  <a:srgbClr val="0070C0"/>
                </a:solidFill>
              </a:rPr>
              <a:t>Marketing</a:t>
            </a:r>
          </a:p>
          <a:p>
            <a:pPr algn="ctr"/>
            <a:r>
              <a:rPr lang="es-MX" sz="2500" b="1" dirty="0" smtClean="0">
                <a:solidFill>
                  <a:srgbClr val="0070C0"/>
                </a:solidFill>
              </a:rPr>
              <a:t>Diferenciado</a:t>
            </a:r>
            <a:endParaRPr lang="es-CL" sz="2500" b="1" dirty="0">
              <a:solidFill>
                <a:srgbClr val="0070C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572264" y="5214950"/>
            <a:ext cx="25717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dirty="0" smtClean="0">
                <a:solidFill>
                  <a:srgbClr val="0070C0"/>
                </a:solidFill>
              </a:rPr>
              <a:t>Marketing</a:t>
            </a:r>
          </a:p>
          <a:p>
            <a:pPr algn="ctr"/>
            <a:r>
              <a:rPr lang="es-MX" sz="2500" b="1" dirty="0" smtClean="0">
                <a:solidFill>
                  <a:srgbClr val="0070C0"/>
                </a:solidFill>
              </a:rPr>
              <a:t>Concentrado</a:t>
            </a:r>
            <a:endParaRPr lang="es-CL" sz="2500" b="1" dirty="0">
              <a:solidFill>
                <a:srgbClr val="0070C0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Modelo STP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33" grpId="0"/>
      <p:bldP spid="49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Objetivos de la Segmentación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14346" y="1521915"/>
            <a:ext cx="871537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400" dirty="0" smtClean="0">
                <a:solidFill>
                  <a:srgbClr val="1A2D68"/>
                </a:solidFill>
              </a:rPr>
              <a:t>Las herramientas con que les entregamos mayor satisfacción son todas aquellas disponibles para la gerencia de Marketing: </a:t>
            </a:r>
            <a:r>
              <a:rPr lang="es-ES" sz="3600" b="1" dirty="0" smtClean="0">
                <a:solidFill>
                  <a:srgbClr val="1A2D68"/>
                </a:solidFill>
              </a:rPr>
              <a:t>las 4P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4282" y="3857628"/>
            <a:ext cx="8715372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400" dirty="0" smtClean="0">
                <a:solidFill>
                  <a:srgbClr val="1A2D68"/>
                </a:solidFill>
              </a:rPr>
              <a:t>Cómo hacemos nuestra segmentación, sin embargo, va a depender del </a:t>
            </a:r>
            <a:r>
              <a:rPr lang="es-ES" sz="3400" b="1" dirty="0" smtClean="0">
                <a:solidFill>
                  <a:srgbClr val="1A2D68"/>
                </a:solidFill>
              </a:rPr>
              <a:t>tipo de acción que queramos realizar sobre nuestros clientes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714412" y="7141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  <a:latin typeface="Cambria" pitchFamily="18" charset="0"/>
              </a:rPr>
              <a:t>Conceptos Claves</a:t>
            </a:r>
            <a:endParaRPr lang="es-CL" sz="4000" dirty="0">
              <a:solidFill>
                <a:srgbClr val="002060"/>
              </a:solidFill>
              <a:latin typeface="Cambria" pitchFamily="18" charset="0"/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142844" y="928670"/>
          <a:ext cx="8858312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4286248" y="785794"/>
            <a:ext cx="48577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graphicEl>
                                              <a:dgm id="{D32852B8-8191-4202-8129-A36CD03B0E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graphicEl>
                                              <a:dgm id="{DFB36ADD-6904-4ECA-8AEC-4CB28B5544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graphicEl>
                                              <a:dgm id="{1A386981-148A-4FDE-91F0-EFBB93EF9C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>
                                            <p:graphicEl>
                                              <a:dgm id="{87B4B399-546A-4F7E-9C75-85134EEA22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>
                                            <p:graphicEl>
                                              <a:dgm id="{9D5DABA4-7A66-4EA1-91D8-BFD0AA8AEAE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graphicEl>
                                              <a:dgm id="{AFEA3D6E-D693-43F5-8E47-CFAB51ABF7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00108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28572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Condiciones de una buena Segmentación</a:t>
            </a:r>
            <a:endParaRPr lang="es-CL" sz="4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28660" y="1214422"/>
            <a:ext cx="814386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AutoNum type="arabicPeriod"/>
            </a:pPr>
            <a:r>
              <a:rPr lang="es-ES" sz="3200" dirty="0" smtClean="0">
                <a:solidFill>
                  <a:srgbClr val="1A2D68"/>
                </a:solidFill>
              </a:rPr>
              <a:t>Los miembros de cada segmento deben parecerse lo más posible entre sí, en cuanto a la respuesta que tendrán sobre la acción de Marketing</a:t>
            </a:r>
          </a:p>
          <a:p>
            <a:pPr marL="742950" indent="-742950" algn="just">
              <a:buAutoNum type="arabicPeriod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742950" indent="-742950" algn="just">
              <a:buAutoNum type="arabicPeriod"/>
            </a:pPr>
            <a:r>
              <a:rPr lang="es-ES" sz="3200" dirty="0" smtClean="0">
                <a:solidFill>
                  <a:srgbClr val="1A2D68"/>
                </a:solidFill>
              </a:rPr>
              <a:t>Miembros de segmentos distintos debes diferenciarse lo más posible</a:t>
            </a:r>
          </a:p>
          <a:p>
            <a:pPr marL="742950" indent="-742950" algn="just">
              <a:buAutoNum type="arabicPeriod"/>
            </a:pPr>
            <a:endParaRPr lang="es-ES" sz="1000" dirty="0" smtClean="0">
              <a:solidFill>
                <a:srgbClr val="1A2D68"/>
              </a:solidFill>
            </a:endParaRPr>
          </a:p>
          <a:p>
            <a:pPr marL="742950" indent="-742950" algn="just">
              <a:buAutoNum type="arabicPeriod"/>
            </a:pPr>
            <a:r>
              <a:rPr lang="es-ES" sz="3200" dirty="0" smtClean="0">
                <a:solidFill>
                  <a:srgbClr val="1A2D68"/>
                </a:solidFill>
              </a:rPr>
              <a:t>Las bases de segmentación deben corresponder a los objetivos de ella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57158" y="1000108"/>
            <a:ext cx="850112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28572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Condiciones de una buena Segmentación</a:t>
            </a:r>
            <a:endParaRPr lang="es-CL" sz="4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57158" y="1240114"/>
            <a:ext cx="81438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Font typeface="Arial" pitchFamily="34" charset="0"/>
              <a:buChar char="•"/>
            </a:pPr>
            <a:r>
              <a:rPr lang="es-ES" sz="3200" b="1" dirty="0" smtClean="0">
                <a:solidFill>
                  <a:srgbClr val="1A2D68"/>
                </a:solidFill>
              </a:rPr>
              <a:t>Tamaño adecuado: </a:t>
            </a:r>
            <a:r>
              <a:rPr lang="es-ES" sz="3200" dirty="0" smtClean="0">
                <a:solidFill>
                  <a:srgbClr val="1A2D68"/>
                </a:solidFill>
              </a:rPr>
              <a:t>Se deben balancear la homogeneidad de los consumidores con el tamaño</a:t>
            </a:r>
          </a:p>
          <a:p>
            <a:pPr marL="742950" indent="-742950" algn="just"/>
            <a:endParaRPr lang="es-ES" sz="1000" dirty="0" smtClean="0">
              <a:solidFill>
                <a:srgbClr val="1A2D68"/>
              </a:solidFill>
            </a:endParaRPr>
          </a:p>
          <a:p>
            <a:pPr marL="742950" indent="-742950" algn="just">
              <a:buFont typeface="Arial" pitchFamily="34" charset="0"/>
              <a:buChar char="•"/>
            </a:pPr>
            <a:r>
              <a:rPr lang="es-ES" sz="3200" b="1" dirty="0" smtClean="0">
                <a:solidFill>
                  <a:srgbClr val="1A2D68"/>
                </a:solidFill>
              </a:rPr>
              <a:t>Respuesta Diferencial: </a:t>
            </a:r>
            <a:r>
              <a:rPr lang="es-ES" sz="3200" dirty="0" smtClean="0">
                <a:solidFill>
                  <a:srgbClr val="1A2D68"/>
                </a:solidFill>
              </a:rPr>
              <a:t>Los segmentos deben responder de forma distinta a las variables del Marketing</a:t>
            </a:r>
          </a:p>
          <a:p>
            <a:pPr marL="742950" indent="-742950" algn="just"/>
            <a:endParaRPr lang="es-ES" sz="1000" dirty="0" smtClean="0">
              <a:solidFill>
                <a:srgbClr val="1A2D68"/>
              </a:solidFill>
            </a:endParaRPr>
          </a:p>
          <a:p>
            <a:pPr marL="742950" indent="-742950" algn="just">
              <a:buFont typeface="Arial" pitchFamily="34" charset="0"/>
              <a:buChar char="•"/>
            </a:pPr>
            <a:r>
              <a:rPr lang="es-ES" sz="3200" b="1" dirty="0" smtClean="0">
                <a:solidFill>
                  <a:srgbClr val="1A2D68"/>
                </a:solidFill>
              </a:rPr>
              <a:t>Accesibilidad:</a:t>
            </a:r>
            <a:r>
              <a:rPr lang="es-ES" sz="3200" dirty="0" smtClean="0">
                <a:solidFill>
                  <a:srgbClr val="1A2D68"/>
                </a:solidFill>
              </a:rPr>
              <a:t> Las variables de Segmentación deben permitir identificar a los clientes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gmentac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-24"/>
            <a:ext cx="6929486" cy="692948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32" y="2000240"/>
            <a:ext cx="9144032" cy="250033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7500" dirty="0" smtClean="0">
                <a:solidFill>
                  <a:srgbClr val="1A2D68"/>
                </a:solidFill>
                <a:latin typeface="Cambria" pitchFamily="18" charset="0"/>
              </a:rPr>
              <a:t>Bases de Segmentación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42910" y="1071546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7158" y="285728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Bases de Segmentación</a:t>
            </a:r>
            <a:endParaRPr lang="es-CL" sz="5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14348" y="1643050"/>
            <a:ext cx="4786346" cy="714380"/>
          </a:xfrm>
          <a:prstGeom prst="roundRect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Segmentación Psicográfica</a:t>
            </a:r>
            <a:endParaRPr lang="es-CL" sz="2800" dirty="0"/>
          </a:p>
        </p:txBody>
      </p:sp>
      <p:sp>
        <p:nvSpPr>
          <p:cNvPr id="12" name="Rounded Rectangle 11"/>
          <p:cNvSpPr/>
          <p:nvPr/>
        </p:nvSpPr>
        <p:spPr>
          <a:xfrm>
            <a:off x="714348" y="2500306"/>
            <a:ext cx="4786346" cy="714380"/>
          </a:xfrm>
          <a:prstGeom prst="roundRect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Segmentación por Beneficios</a:t>
            </a:r>
            <a:endParaRPr lang="es-CL" sz="2800" dirty="0"/>
          </a:p>
        </p:txBody>
      </p:sp>
      <p:sp>
        <p:nvSpPr>
          <p:cNvPr id="13" name="Rounded Rectangle 12"/>
          <p:cNvSpPr/>
          <p:nvPr/>
        </p:nvSpPr>
        <p:spPr>
          <a:xfrm>
            <a:off x="714348" y="3357562"/>
            <a:ext cx="4786346" cy="714380"/>
          </a:xfrm>
          <a:prstGeom prst="roundRect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Segmentación de Uso</a:t>
            </a:r>
            <a:endParaRPr lang="es-CL" sz="2800" dirty="0"/>
          </a:p>
        </p:txBody>
      </p:sp>
      <p:sp>
        <p:nvSpPr>
          <p:cNvPr id="14" name="Rounded Rectangle 13"/>
          <p:cNvSpPr/>
          <p:nvPr/>
        </p:nvSpPr>
        <p:spPr>
          <a:xfrm>
            <a:off x="714348" y="4214818"/>
            <a:ext cx="4786346" cy="1000132"/>
          </a:xfrm>
          <a:prstGeom prst="roundRect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Segmentación Socioeconómica y Demográfica</a:t>
            </a:r>
            <a:endParaRPr lang="es-CL" sz="2800" dirty="0"/>
          </a:p>
        </p:txBody>
      </p:sp>
      <p:sp>
        <p:nvSpPr>
          <p:cNvPr id="15" name="Rounded Rectangle 14"/>
          <p:cNvSpPr/>
          <p:nvPr/>
        </p:nvSpPr>
        <p:spPr>
          <a:xfrm>
            <a:off x="714348" y="5429264"/>
            <a:ext cx="4786346" cy="714380"/>
          </a:xfrm>
          <a:prstGeom prst="roundRect">
            <a:avLst/>
          </a:prstGeom>
          <a:solidFill>
            <a:srgbClr val="1A2D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/>
              <a:t>Segmentación Geográfica</a:t>
            </a:r>
            <a:endParaRPr lang="es-CL" sz="2800" dirty="0"/>
          </a:p>
        </p:txBody>
      </p:sp>
      <p:sp>
        <p:nvSpPr>
          <p:cNvPr id="16" name="Down Arrow 15"/>
          <p:cNvSpPr/>
          <p:nvPr/>
        </p:nvSpPr>
        <p:spPr>
          <a:xfrm flipV="1">
            <a:off x="6143636" y="1428736"/>
            <a:ext cx="357190" cy="4857784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6858016" y="1428736"/>
            <a:ext cx="20002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dirty="0" smtClean="0">
                <a:solidFill>
                  <a:srgbClr val="1A2D68"/>
                </a:solidFill>
              </a:rPr>
              <a:t>Latente </a:t>
            </a:r>
          </a:p>
          <a:p>
            <a:r>
              <a:rPr lang="es-MX" sz="2300" b="1" dirty="0" smtClean="0">
                <a:solidFill>
                  <a:srgbClr val="1A2D68"/>
                </a:solidFill>
              </a:rPr>
              <a:t>Compleja</a:t>
            </a:r>
            <a:endParaRPr lang="es-CL" sz="2300" b="1" dirty="0">
              <a:solidFill>
                <a:srgbClr val="1A2D68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5140" y="5643578"/>
            <a:ext cx="20002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300" b="1" dirty="0" smtClean="0">
                <a:solidFill>
                  <a:srgbClr val="1A2D68"/>
                </a:solidFill>
              </a:rPr>
              <a:t>Manifiesta</a:t>
            </a:r>
          </a:p>
          <a:p>
            <a:r>
              <a:rPr lang="es-MX" sz="2300" b="1" dirty="0" smtClean="0">
                <a:solidFill>
                  <a:srgbClr val="1A2D68"/>
                </a:solidFill>
              </a:rPr>
              <a:t>Simple</a:t>
            </a:r>
            <a:endParaRPr lang="es-CL" sz="2300" b="1" dirty="0">
              <a:solidFill>
                <a:srgbClr val="1A2D68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72330" y="6643710"/>
            <a:ext cx="2071670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Microsegmentación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3758</TotalTime>
  <Words>1868</Words>
  <Application>Microsoft Office PowerPoint</Application>
  <PresentationFormat>Presentación en pantalla (4:3)</PresentationFormat>
  <Paragraphs>527</Paragraphs>
  <Slides>50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2" baseType="lpstr">
      <vt:lpstr>Office Theme</vt:lpstr>
      <vt:lpstr>Worksheet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  <vt:lpstr>Diapositiva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William Young</cp:lastModifiedBy>
  <cp:revision>421</cp:revision>
  <dcterms:created xsi:type="dcterms:W3CDTF">2009-10-22T17:22:15Z</dcterms:created>
  <dcterms:modified xsi:type="dcterms:W3CDTF">2010-06-22T03:20:01Z</dcterms:modified>
</cp:coreProperties>
</file>