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Override PartName="/ppt/notesSlides/notesSlide1.xml" ContentType="application/vnd.openxmlformats-officedocument.presentationml.notesSlid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7"/>
  </p:notesMasterIdLst>
  <p:sldIdLst>
    <p:sldId id="338" r:id="rId3"/>
    <p:sldId id="275" r:id="rId4"/>
    <p:sldId id="336" r:id="rId5"/>
    <p:sldId id="276" r:id="rId6"/>
    <p:sldId id="301" r:id="rId7"/>
    <p:sldId id="281" r:id="rId8"/>
    <p:sldId id="278" r:id="rId9"/>
    <p:sldId id="279" r:id="rId10"/>
    <p:sldId id="280" r:id="rId11"/>
    <p:sldId id="282" r:id="rId12"/>
    <p:sldId id="261" r:id="rId13"/>
    <p:sldId id="283" r:id="rId14"/>
    <p:sldId id="285" r:id="rId15"/>
    <p:sldId id="284" r:id="rId16"/>
    <p:sldId id="286" r:id="rId17"/>
    <p:sldId id="287" r:id="rId18"/>
    <p:sldId id="293" r:id="rId19"/>
    <p:sldId id="288" r:id="rId20"/>
    <p:sldId id="289" r:id="rId21"/>
    <p:sldId id="290" r:id="rId22"/>
    <p:sldId id="291" r:id="rId23"/>
    <p:sldId id="337" r:id="rId24"/>
    <p:sldId id="292" r:id="rId25"/>
    <p:sldId id="294" r:id="rId26"/>
    <p:sldId id="295" r:id="rId27"/>
    <p:sldId id="296" r:id="rId28"/>
    <p:sldId id="298" r:id="rId29"/>
    <p:sldId id="299" r:id="rId30"/>
    <p:sldId id="330" r:id="rId31"/>
    <p:sldId id="302" r:id="rId32"/>
    <p:sldId id="332" r:id="rId33"/>
    <p:sldId id="334" r:id="rId34"/>
    <p:sldId id="335" r:id="rId35"/>
    <p:sldId id="303" r:id="rId36"/>
    <p:sldId id="304" r:id="rId37"/>
    <p:sldId id="305" r:id="rId38"/>
    <p:sldId id="306" r:id="rId39"/>
    <p:sldId id="307" r:id="rId40"/>
    <p:sldId id="308" r:id="rId41"/>
    <p:sldId id="309" r:id="rId42"/>
    <p:sldId id="310" r:id="rId43"/>
    <p:sldId id="331" r:id="rId44"/>
    <p:sldId id="315" r:id="rId45"/>
    <p:sldId id="317" r:id="rId46"/>
    <p:sldId id="318" r:id="rId47"/>
    <p:sldId id="319" r:id="rId48"/>
    <p:sldId id="320" r:id="rId49"/>
    <p:sldId id="321" r:id="rId50"/>
    <p:sldId id="322" r:id="rId51"/>
    <p:sldId id="324" r:id="rId52"/>
    <p:sldId id="325" r:id="rId53"/>
    <p:sldId id="326" r:id="rId54"/>
    <p:sldId id="327" r:id="rId55"/>
    <p:sldId id="258" r:id="rId56"/>
  </p:sldIdLst>
  <p:sldSz cx="9144000" cy="6858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3E96"/>
    <a:srgbClr val="1A2D68"/>
    <a:srgbClr val="FFCC00"/>
    <a:srgbClr val="BDE3FF"/>
    <a:srgbClr val="DCA10E"/>
    <a:srgbClr val="FFFF99"/>
    <a:srgbClr val="243E90"/>
    <a:srgbClr val="008000"/>
    <a:srgbClr val="003258"/>
    <a:srgbClr val="204D8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588" autoAdjust="0"/>
    <p:restoredTop sz="96429" autoAdjust="0"/>
  </p:normalViewPr>
  <p:slideViewPr>
    <p:cSldViewPr>
      <p:cViewPr varScale="1">
        <p:scale>
          <a:sx n="76" d="100"/>
          <a:sy n="76" d="100"/>
        </p:scale>
        <p:origin x="-3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L"/>
  <c:chart>
    <c:title>
      <c:tx>
        <c:rich>
          <a:bodyPr/>
          <a:lstStyle/>
          <a:p>
            <a:pPr>
              <a:defRPr/>
            </a:pPr>
            <a:r>
              <a:rPr lang="es-CL"/>
              <a:t>Rentabilidad</a:t>
            </a:r>
            <a:r>
              <a:rPr lang="es-CL" baseline="0"/>
              <a:t> v/s Calidad</a:t>
            </a:r>
            <a:endParaRPr lang="es-CL"/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Sheet1!$D$11</c:f>
              <c:strCache>
                <c:ptCount val="1"/>
                <c:pt idx="0">
                  <c:v>ROI</c:v>
                </c:pt>
              </c:strCache>
            </c:strRef>
          </c:tx>
          <c:cat>
            <c:strRef>
              <c:f>Sheet1!$C$12:$C$15</c:f>
              <c:strCache>
                <c:ptCount val="4"/>
                <c:pt idx="0">
                  <c:v>High-Loss</c:v>
                </c:pt>
                <c:pt idx="1">
                  <c:v>Loss</c:v>
                </c:pt>
                <c:pt idx="2">
                  <c:v>Gain</c:v>
                </c:pt>
                <c:pt idx="3">
                  <c:v>High-Gain</c:v>
                </c:pt>
              </c:strCache>
            </c:strRef>
          </c:cat>
          <c:val>
            <c:numRef>
              <c:f>Sheet1!$D$12:$D$15</c:f>
              <c:numCache>
                <c:formatCode>General</c:formatCode>
                <c:ptCount val="4"/>
                <c:pt idx="0">
                  <c:v>-0.2</c:v>
                </c:pt>
                <c:pt idx="1">
                  <c:v>-0.1</c:v>
                </c:pt>
                <c:pt idx="2">
                  <c:v>0.21000000000000021</c:v>
                </c:pt>
                <c:pt idx="3">
                  <c:v>0.38000000000000056</c:v>
                </c:pt>
              </c:numCache>
            </c:numRef>
          </c:val>
        </c:ser>
        <c:ser>
          <c:idx val="1"/>
          <c:order val="1"/>
          <c:tx>
            <c:strRef>
              <c:f>Sheet1!$E$11</c:f>
              <c:strCache>
                <c:ptCount val="1"/>
                <c:pt idx="0">
                  <c:v>Calidad Percibida</c:v>
                </c:pt>
              </c:strCache>
            </c:strRef>
          </c:tx>
          <c:cat>
            <c:strRef>
              <c:f>Sheet1!$C$12:$C$15</c:f>
              <c:strCache>
                <c:ptCount val="4"/>
                <c:pt idx="0">
                  <c:v>High-Loss</c:v>
                </c:pt>
                <c:pt idx="1">
                  <c:v>Loss</c:v>
                </c:pt>
                <c:pt idx="2">
                  <c:v>Gain</c:v>
                </c:pt>
                <c:pt idx="3">
                  <c:v>High-Gain</c:v>
                </c:pt>
              </c:strCache>
            </c:strRef>
          </c:cat>
          <c:val>
            <c:numRef>
              <c:f>Sheet1!$E$12:$E$15</c:f>
              <c:numCache>
                <c:formatCode>General</c:formatCode>
                <c:ptCount val="4"/>
                <c:pt idx="0">
                  <c:v>-0.12000000000000002</c:v>
                </c:pt>
                <c:pt idx="1">
                  <c:v>-2.0000000000000032E-2</c:v>
                </c:pt>
                <c:pt idx="2">
                  <c:v>0.2</c:v>
                </c:pt>
                <c:pt idx="3">
                  <c:v>0.30000000000000032</c:v>
                </c:pt>
              </c:numCache>
            </c:numRef>
          </c:val>
        </c:ser>
        <c:axId val="146717312"/>
        <c:axId val="146719104"/>
      </c:barChart>
      <c:catAx>
        <c:axId val="14671731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2000" b="1"/>
            </a:pPr>
            <a:endParaRPr lang="es-CL"/>
          </a:p>
        </c:txPr>
        <c:crossAx val="146719104"/>
        <c:crosses val="autoZero"/>
        <c:auto val="1"/>
        <c:lblAlgn val="ctr"/>
        <c:lblOffset val="100"/>
      </c:catAx>
      <c:valAx>
        <c:axId val="146719104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s-CL" sz="2000" dirty="0"/>
                  <a:t>Retorno de la bolsa</a:t>
                </a:r>
              </a:p>
            </c:rich>
          </c:tx>
          <c:layout/>
        </c:title>
        <c:numFmt formatCode="General" sourceLinked="1"/>
        <c:tickLblPos val="nextTo"/>
        <c:crossAx val="146717312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900"/>
          </a:pPr>
          <a:endParaRPr lang="es-CL"/>
        </a:p>
      </c:txPr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L"/>
  <c:chart>
    <c:title>
      <c:tx>
        <c:rich>
          <a:bodyPr/>
          <a:lstStyle/>
          <a:p>
            <a:pPr>
              <a:defRPr/>
            </a:pPr>
            <a:r>
              <a:rPr lang="en-US"/>
              <a:t>Servicio de Autos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v>Ganancia por Cliente</c:v>
          </c:tx>
          <c:val>
            <c:numRef>
              <c:f>Sheet1!$C$4:$C$8</c:f>
              <c:numCache>
                <c:formatCode>General</c:formatCode>
                <c:ptCount val="5"/>
                <c:pt idx="0">
                  <c:v>22</c:v>
                </c:pt>
                <c:pt idx="1">
                  <c:v>38</c:v>
                </c:pt>
                <c:pt idx="2">
                  <c:v>78</c:v>
                </c:pt>
                <c:pt idx="3">
                  <c:v>85</c:v>
                </c:pt>
                <c:pt idx="4">
                  <c:v>83</c:v>
                </c:pt>
              </c:numCache>
            </c:numRef>
          </c:val>
        </c:ser>
        <c:axId val="146726272"/>
        <c:axId val="165426688"/>
      </c:barChart>
      <c:catAx>
        <c:axId val="146726272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s-CL" sz="1500" dirty="0"/>
                  <a:t>Años</a:t>
                </a:r>
              </a:p>
            </c:rich>
          </c:tx>
          <c:layout/>
        </c:title>
        <c:majorTickMark val="none"/>
        <c:tickLblPos val="nextTo"/>
        <c:crossAx val="165426688"/>
        <c:crosses val="autoZero"/>
        <c:auto val="1"/>
        <c:lblAlgn val="ctr"/>
        <c:lblOffset val="100"/>
      </c:catAx>
      <c:valAx>
        <c:axId val="165426688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s-CL" sz="1500" dirty="0"/>
                  <a:t>Ganancia por Cliente</a:t>
                </a:r>
              </a:p>
            </c:rich>
          </c:tx>
          <c:layout/>
        </c:title>
        <c:numFmt formatCode="General" sourceLinked="1"/>
        <c:tickLblPos val="nextTo"/>
        <c:crossAx val="146726272"/>
        <c:crosses val="autoZero"/>
        <c:crossBetween val="between"/>
      </c:valAx>
    </c:plotArea>
    <c:plotVisOnly val="1"/>
  </c:chart>
  <c:externalData r:id="rId1"/>
</c:chartSpace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44.jpeg"/><Relationship Id="rId1" Type="http://schemas.openxmlformats.org/officeDocument/2006/relationships/image" Target="../media/image43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44.jpeg"/><Relationship Id="rId1" Type="http://schemas.openxmlformats.org/officeDocument/2006/relationships/image" Target="../media/image4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0F9383-B1DA-47BB-B258-022E5107BA66}" type="doc">
      <dgm:prSet loTypeId="urn:microsoft.com/office/officeart/2005/8/layout/defaul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4DE2EAD4-05E4-4632-9D3B-C012E9E8B0D7}">
      <dgm:prSet phldrT="[Text]"/>
      <dgm:spPr/>
      <dgm:t>
        <a:bodyPr/>
        <a:lstStyle/>
        <a:p>
          <a:r>
            <a:rPr lang="es-MX" dirty="0" smtClean="0"/>
            <a:t>Customización</a:t>
          </a:r>
          <a:endParaRPr lang="es-CL" dirty="0"/>
        </a:p>
      </dgm:t>
    </dgm:pt>
    <dgm:pt modelId="{44212315-A028-4EA7-9EE6-20D169ED7154}" type="parTrans" cxnId="{BC3CF5C0-ECEA-4301-9717-FD6F37B63C95}">
      <dgm:prSet/>
      <dgm:spPr/>
      <dgm:t>
        <a:bodyPr/>
        <a:lstStyle/>
        <a:p>
          <a:endParaRPr lang="es-CL"/>
        </a:p>
      </dgm:t>
    </dgm:pt>
    <dgm:pt modelId="{C34630F4-2EAB-44FE-A9A9-EE2448A06D8B}" type="sibTrans" cxnId="{BC3CF5C0-ECEA-4301-9717-FD6F37B63C95}">
      <dgm:prSet/>
      <dgm:spPr/>
      <dgm:t>
        <a:bodyPr/>
        <a:lstStyle/>
        <a:p>
          <a:endParaRPr lang="es-CL"/>
        </a:p>
      </dgm:t>
    </dgm:pt>
    <dgm:pt modelId="{F7C61D46-1116-4FB4-95E6-8F2FB0FBA3D0}">
      <dgm:prSet phldrT="[Text]"/>
      <dgm:spPr/>
      <dgm:t>
        <a:bodyPr/>
        <a:lstStyle/>
        <a:p>
          <a:r>
            <a:rPr lang="es-MX" dirty="0" smtClean="0"/>
            <a:t>Segmentación</a:t>
          </a:r>
          <a:endParaRPr lang="es-CL" dirty="0"/>
        </a:p>
      </dgm:t>
    </dgm:pt>
    <dgm:pt modelId="{CEF30A46-CAB0-46E1-BDDC-3183DE3EF8D2}" type="parTrans" cxnId="{54AE6605-A07B-45E2-8BF9-2C9CD2B9B05E}">
      <dgm:prSet/>
      <dgm:spPr/>
      <dgm:t>
        <a:bodyPr/>
        <a:lstStyle/>
        <a:p>
          <a:endParaRPr lang="es-CL"/>
        </a:p>
      </dgm:t>
    </dgm:pt>
    <dgm:pt modelId="{6F45E458-89F2-48EA-BDCF-AFBD701639F2}" type="sibTrans" cxnId="{54AE6605-A07B-45E2-8BF9-2C9CD2B9B05E}">
      <dgm:prSet/>
      <dgm:spPr/>
      <dgm:t>
        <a:bodyPr/>
        <a:lstStyle/>
        <a:p>
          <a:endParaRPr lang="es-CL"/>
        </a:p>
      </dgm:t>
    </dgm:pt>
    <dgm:pt modelId="{18109336-178E-4905-AE99-8B1B89F1EEF9}">
      <dgm:prSet phldrT="[Text]"/>
      <dgm:spPr/>
      <dgm:t>
        <a:bodyPr/>
        <a:lstStyle/>
        <a:p>
          <a:r>
            <a:rPr lang="es-MX" dirty="0" smtClean="0"/>
            <a:t>Calidad</a:t>
          </a:r>
          <a:endParaRPr lang="es-CL" dirty="0"/>
        </a:p>
      </dgm:t>
    </dgm:pt>
    <dgm:pt modelId="{011E7DAF-29DC-4132-93D4-CD84538FEAD9}" type="parTrans" cxnId="{E12AB887-9B5C-4078-98EB-C1BB09298EB1}">
      <dgm:prSet/>
      <dgm:spPr/>
      <dgm:t>
        <a:bodyPr/>
        <a:lstStyle/>
        <a:p>
          <a:endParaRPr lang="es-CL"/>
        </a:p>
      </dgm:t>
    </dgm:pt>
    <dgm:pt modelId="{AAC71549-600D-4ABC-BCB9-C0DAE223C937}" type="sibTrans" cxnId="{E12AB887-9B5C-4078-98EB-C1BB09298EB1}">
      <dgm:prSet/>
      <dgm:spPr/>
      <dgm:t>
        <a:bodyPr/>
        <a:lstStyle/>
        <a:p>
          <a:endParaRPr lang="es-CL"/>
        </a:p>
      </dgm:t>
    </dgm:pt>
    <dgm:pt modelId="{49A42FDF-FF3B-415F-9954-3420BD81F3AB}">
      <dgm:prSet phldrT="[Text]"/>
      <dgm:spPr/>
      <dgm:t>
        <a:bodyPr/>
        <a:lstStyle/>
        <a:p>
          <a:r>
            <a:rPr lang="es-MX" dirty="0" smtClean="0"/>
            <a:t>Fidelización</a:t>
          </a:r>
          <a:endParaRPr lang="es-CL" dirty="0"/>
        </a:p>
      </dgm:t>
    </dgm:pt>
    <dgm:pt modelId="{98112B7E-2340-4829-A44F-7413B3629286}" type="parTrans" cxnId="{2DC41497-4A59-46BF-BA9D-4A9CBEAAC5F4}">
      <dgm:prSet/>
      <dgm:spPr/>
      <dgm:t>
        <a:bodyPr/>
        <a:lstStyle/>
        <a:p>
          <a:endParaRPr lang="es-CL"/>
        </a:p>
      </dgm:t>
    </dgm:pt>
    <dgm:pt modelId="{40AB3A22-CFDC-47E8-8C49-704D5CAE70FB}" type="sibTrans" cxnId="{2DC41497-4A59-46BF-BA9D-4A9CBEAAC5F4}">
      <dgm:prSet/>
      <dgm:spPr/>
      <dgm:t>
        <a:bodyPr/>
        <a:lstStyle/>
        <a:p>
          <a:endParaRPr lang="es-CL"/>
        </a:p>
      </dgm:t>
    </dgm:pt>
    <dgm:pt modelId="{1D7451F1-42B2-4E1E-B566-520E37919E4D}">
      <dgm:prSet/>
      <dgm:spPr/>
      <dgm:t>
        <a:bodyPr/>
        <a:lstStyle/>
        <a:p>
          <a:r>
            <a:rPr lang="es-MX" dirty="0" smtClean="0"/>
            <a:t>Alcance</a:t>
          </a:r>
          <a:endParaRPr lang="es-CL" dirty="0"/>
        </a:p>
      </dgm:t>
    </dgm:pt>
    <dgm:pt modelId="{EFC629AF-C623-4C72-9553-5CE7CA9BEF44}" type="parTrans" cxnId="{FA95AE6A-2480-4BA2-A696-861CDE75DB7C}">
      <dgm:prSet/>
      <dgm:spPr/>
      <dgm:t>
        <a:bodyPr/>
        <a:lstStyle/>
        <a:p>
          <a:endParaRPr lang="es-CL"/>
        </a:p>
      </dgm:t>
    </dgm:pt>
    <dgm:pt modelId="{E0BF7436-59F4-4D35-BE67-D756E9079615}" type="sibTrans" cxnId="{FA95AE6A-2480-4BA2-A696-861CDE75DB7C}">
      <dgm:prSet/>
      <dgm:spPr/>
      <dgm:t>
        <a:bodyPr/>
        <a:lstStyle/>
        <a:p>
          <a:endParaRPr lang="es-CL"/>
        </a:p>
      </dgm:t>
    </dgm:pt>
    <dgm:pt modelId="{15BF1B7D-F57E-49B6-BEBA-DB6021913214}">
      <dgm:prSet/>
      <dgm:spPr/>
      <dgm:t>
        <a:bodyPr/>
        <a:lstStyle/>
        <a:p>
          <a:r>
            <a:rPr lang="es-MX" dirty="0" smtClean="0"/>
            <a:t>Gestión de Marca</a:t>
          </a:r>
          <a:endParaRPr lang="es-CL" dirty="0"/>
        </a:p>
      </dgm:t>
    </dgm:pt>
    <dgm:pt modelId="{7F8BB333-28C0-42BB-B2CC-29B90AD377F8}" type="parTrans" cxnId="{D753C395-4B7B-4707-BC24-161F095EAAEB}">
      <dgm:prSet/>
      <dgm:spPr/>
      <dgm:t>
        <a:bodyPr/>
        <a:lstStyle/>
        <a:p>
          <a:endParaRPr lang="es-CL"/>
        </a:p>
      </dgm:t>
    </dgm:pt>
    <dgm:pt modelId="{B9AD23EE-39DD-4565-9C1F-C7F0F223CF60}" type="sibTrans" cxnId="{D753C395-4B7B-4707-BC24-161F095EAAEB}">
      <dgm:prSet/>
      <dgm:spPr/>
      <dgm:t>
        <a:bodyPr/>
        <a:lstStyle/>
        <a:p>
          <a:endParaRPr lang="es-CL"/>
        </a:p>
      </dgm:t>
    </dgm:pt>
    <dgm:pt modelId="{A3ED09AA-17BE-4CE6-9E70-ADE60CC2D321}" type="pres">
      <dgm:prSet presAssocID="{800F9383-B1DA-47BB-B258-022E5107BA6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CL"/>
        </a:p>
      </dgm:t>
    </dgm:pt>
    <dgm:pt modelId="{741E8A69-5B72-4C7F-8618-EF0A3830327C}" type="pres">
      <dgm:prSet presAssocID="{4DE2EAD4-05E4-4632-9D3B-C012E9E8B0D7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7BCF9D3F-F055-414D-8709-B146223F2291}" type="pres">
      <dgm:prSet presAssocID="{C34630F4-2EAB-44FE-A9A9-EE2448A06D8B}" presName="sibTrans" presStyleCnt="0"/>
      <dgm:spPr/>
    </dgm:pt>
    <dgm:pt modelId="{FC48003F-0D7F-4FB3-9186-42FEFF195BEC}" type="pres">
      <dgm:prSet presAssocID="{F7C61D46-1116-4FB4-95E6-8F2FB0FBA3D0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AA865E06-7ACD-48CF-80F8-D51DBE252527}" type="pres">
      <dgm:prSet presAssocID="{6F45E458-89F2-48EA-BDCF-AFBD701639F2}" presName="sibTrans" presStyleCnt="0"/>
      <dgm:spPr/>
    </dgm:pt>
    <dgm:pt modelId="{EFFCBB54-D20A-457E-B5FF-29CE34911B22}" type="pres">
      <dgm:prSet presAssocID="{18109336-178E-4905-AE99-8B1B89F1EEF9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D8BFC91D-C103-4B03-BF3C-4683CFE8CCC2}" type="pres">
      <dgm:prSet presAssocID="{AAC71549-600D-4ABC-BCB9-C0DAE223C937}" presName="sibTrans" presStyleCnt="0"/>
      <dgm:spPr/>
    </dgm:pt>
    <dgm:pt modelId="{DBBC546D-B5A9-40DD-BC07-66C0F7F10AAF}" type="pres">
      <dgm:prSet presAssocID="{49A42FDF-FF3B-415F-9954-3420BD81F3AB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F2C4AC25-AD8D-4D34-B77D-FD95C3237FEB}" type="pres">
      <dgm:prSet presAssocID="{40AB3A22-CFDC-47E8-8C49-704D5CAE70FB}" presName="sibTrans" presStyleCnt="0"/>
      <dgm:spPr/>
    </dgm:pt>
    <dgm:pt modelId="{DA234952-3FA4-479E-8200-02E3AB089784}" type="pres">
      <dgm:prSet presAssocID="{1D7451F1-42B2-4E1E-B566-520E37919E4D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7C460A34-5C6D-4459-8868-B091590C939F}" type="pres">
      <dgm:prSet presAssocID="{E0BF7436-59F4-4D35-BE67-D756E9079615}" presName="sibTrans" presStyleCnt="0"/>
      <dgm:spPr/>
    </dgm:pt>
    <dgm:pt modelId="{A9659E81-DD02-4952-8C1D-A4BA50AD316F}" type="pres">
      <dgm:prSet presAssocID="{15BF1B7D-F57E-49B6-BEBA-DB6021913214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FA95AE6A-2480-4BA2-A696-861CDE75DB7C}" srcId="{800F9383-B1DA-47BB-B258-022E5107BA66}" destId="{1D7451F1-42B2-4E1E-B566-520E37919E4D}" srcOrd="4" destOrd="0" parTransId="{EFC629AF-C623-4C72-9553-5CE7CA9BEF44}" sibTransId="{E0BF7436-59F4-4D35-BE67-D756E9079615}"/>
    <dgm:cxn modelId="{4155FBAA-EFE9-405F-B2BD-DAA18200F7C3}" type="presOf" srcId="{800F9383-B1DA-47BB-B258-022E5107BA66}" destId="{A3ED09AA-17BE-4CE6-9E70-ADE60CC2D321}" srcOrd="0" destOrd="0" presId="urn:microsoft.com/office/officeart/2005/8/layout/default"/>
    <dgm:cxn modelId="{BC3CF5C0-ECEA-4301-9717-FD6F37B63C95}" srcId="{800F9383-B1DA-47BB-B258-022E5107BA66}" destId="{4DE2EAD4-05E4-4632-9D3B-C012E9E8B0D7}" srcOrd="0" destOrd="0" parTransId="{44212315-A028-4EA7-9EE6-20D169ED7154}" sibTransId="{C34630F4-2EAB-44FE-A9A9-EE2448A06D8B}"/>
    <dgm:cxn modelId="{54AE6605-A07B-45E2-8BF9-2C9CD2B9B05E}" srcId="{800F9383-B1DA-47BB-B258-022E5107BA66}" destId="{F7C61D46-1116-4FB4-95E6-8F2FB0FBA3D0}" srcOrd="1" destOrd="0" parTransId="{CEF30A46-CAB0-46E1-BDDC-3183DE3EF8D2}" sibTransId="{6F45E458-89F2-48EA-BDCF-AFBD701639F2}"/>
    <dgm:cxn modelId="{2DC41497-4A59-46BF-BA9D-4A9CBEAAC5F4}" srcId="{800F9383-B1DA-47BB-B258-022E5107BA66}" destId="{49A42FDF-FF3B-415F-9954-3420BD81F3AB}" srcOrd="3" destOrd="0" parTransId="{98112B7E-2340-4829-A44F-7413B3629286}" sibTransId="{40AB3A22-CFDC-47E8-8C49-704D5CAE70FB}"/>
    <dgm:cxn modelId="{18D12D56-4B27-4F46-84CF-D244FF815CA9}" type="presOf" srcId="{F7C61D46-1116-4FB4-95E6-8F2FB0FBA3D0}" destId="{FC48003F-0D7F-4FB3-9186-42FEFF195BEC}" srcOrd="0" destOrd="0" presId="urn:microsoft.com/office/officeart/2005/8/layout/default"/>
    <dgm:cxn modelId="{312DFD9B-F7D2-4ABD-84B2-CE5605C1214C}" type="presOf" srcId="{1D7451F1-42B2-4E1E-B566-520E37919E4D}" destId="{DA234952-3FA4-479E-8200-02E3AB089784}" srcOrd="0" destOrd="0" presId="urn:microsoft.com/office/officeart/2005/8/layout/default"/>
    <dgm:cxn modelId="{E12AB887-9B5C-4078-98EB-C1BB09298EB1}" srcId="{800F9383-B1DA-47BB-B258-022E5107BA66}" destId="{18109336-178E-4905-AE99-8B1B89F1EEF9}" srcOrd="2" destOrd="0" parTransId="{011E7DAF-29DC-4132-93D4-CD84538FEAD9}" sibTransId="{AAC71549-600D-4ABC-BCB9-C0DAE223C937}"/>
    <dgm:cxn modelId="{CC9FB3B2-1038-4D6F-BCA1-F51090D92983}" type="presOf" srcId="{4DE2EAD4-05E4-4632-9D3B-C012E9E8B0D7}" destId="{741E8A69-5B72-4C7F-8618-EF0A3830327C}" srcOrd="0" destOrd="0" presId="urn:microsoft.com/office/officeart/2005/8/layout/default"/>
    <dgm:cxn modelId="{01F49CC7-99D3-4745-8E60-29E700660558}" type="presOf" srcId="{15BF1B7D-F57E-49B6-BEBA-DB6021913214}" destId="{A9659E81-DD02-4952-8C1D-A4BA50AD316F}" srcOrd="0" destOrd="0" presId="urn:microsoft.com/office/officeart/2005/8/layout/default"/>
    <dgm:cxn modelId="{249FBD17-661B-4FAC-8F8C-3D6CB3747508}" type="presOf" srcId="{49A42FDF-FF3B-415F-9954-3420BD81F3AB}" destId="{DBBC546D-B5A9-40DD-BC07-66C0F7F10AAF}" srcOrd="0" destOrd="0" presId="urn:microsoft.com/office/officeart/2005/8/layout/default"/>
    <dgm:cxn modelId="{981035D8-71FB-44EE-8385-42F194A1DF0E}" type="presOf" srcId="{18109336-178E-4905-AE99-8B1B89F1EEF9}" destId="{EFFCBB54-D20A-457E-B5FF-29CE34911B22}" srcOrd="0" destOrd="0" presId="urn:microsoft.com/office/officeart/2005/8/layout/default"/>
    <dgm:cxn modelId="{D753C395-4B7B-4707-BC24-161F095EAAEB}" srcId="{800F9383-B1DA-47BB-B258-022E5107BA66}" destId="{15BF1B7D-F57E-49B6-BEBA-DB6021913214}" srcOrd="5" destOrd="0" parTransId="{7F8BB333-28C0-42BB-B2CC-29B90AD377F8}" sibTransId="{B9AD23EE-39DD-4565-9C1F-C7F0F223CF60}"/>
    <dgm:cxn modelId="{16DF8424-173C-46AF-8AEC-C6C2B9562501}" type="presParOf" srcId="{A3ED09AA-17BE-4CE6-9E70-ADE60CC2D321}" destId="{741E8A69-5B72-4C7F-8618-EF0A3830327C}" srcOrd="0" destOrd="0" presId="urn:microsoft.com/office/officeart/2005/8/layout/default"/>
    <dgm:cxn modelId="{2DCBA4D4-CBE2-431E-AF62-A56DB5DC07A6}" type="presParOf" srcId="{A3ED09AA-17BE-4CE6-9E70-ADE60CC2D321}" destId="{7BCF9D3F-F055-414D-8709-B146223F2291}" srcOrd="1" destOrd="0" presId="urn:microsoft.com/office/officeart/2005/8/layout/default"/>
    <dgm:cxn modelId="{B5D7F00B-BFF9-4A09-97E3-894037A39ACD}" type="presParOf" srcId="{A3ED09AA-17BE-4CE6-9E70-ADE60CC2D321}" destId="{FC48003F-0D7F-4FB3-9186-42FEFF195BEC}" srcOrd="2" destOrd="0" presId="urn:microsoft.com/office/officeart/2005/8/layout/default"/>
    <dgm:cxn modelId="{A3922A8B-C349-41C2-A30E-D25D0B48C7FA}" type="presParOf" srcId="{A3ED09AA-17BE-4CE6-9E70-ADE60CC2D321}" destId="{AA865E06-7ACD-48CF-80F8-D51DBE252527}" srcOrd="3" destOrd="0" presId="urn:microsoft.com/office/officeart/2005/8/layout/default"/>
    <dgm:cxn modelId="{551EAA66-83EE-4691-9CF7-31843824454A}" type="presParOf" srcId="{A3ED09AA-17BE-4CE6-9E70-ADE60CC2D321}" destId="{EFFCBB54-D20A-457E-B5FF-29CE34911B22}" srcOrd="4" destOrd="0" presId="urn:microsoft.com/office/officeart/2005/8/layout/default"/>
    <dgm:cxn modelId="{7D4E118E-0838-4A79-923F-774A7B1FF1DF}" type="presParOf" srcId="{A3ED09AA-17BE-4CE6-9E70-ADE60CC2D321}" destId="{D8BFC91D-C103-4B03-BF3C-4683CFE8CCC2}" srcOrd="5" destOrd="0" presId="urn:microsoft.com/office/officeart/2005/8/layout/default"/>
    <dgm:cxn modelId="{C0B7A30E-6785-4EBC-9E89-0DC5076C7E87}" type="presParOf" srcId="{A3ED09AA-17BE-4CE6-9E70-ADE60CC2D321}" destId="{DBBC546D-B5A9-40DD-BC07-66C0F7F10AAF}" srcOrd="6" destOrd="0" presId="urn:microsoft.com/office/officeart/2005/8/layout/default"/>
    <dgm:cxn modelId="{BEC5FE96-6417-4184-97E5-D6103ECA5C67}" type="presParOf" srcId="{A3ED09AA-17BE-4CE6-9E70-ADE60CC2D321}" destId="{F2C4AC25-AD8D-4D34-B77D-FD95C3237FEB}" srcOrd="7" destOrd="0" presId="urn:microsoft.com/office/officeart/2005/8/layout/default"/>
    <dgm:cxn modelId="{82C2171D-61C6-4CA7-B607-3E7E1C1D80DF}" type="presParOf" srcId="{A3ED09AA-17BE-4CE6-9E70-ADE60CC2D321}" destId="{DA234952-3FA4-479E-8200-02E3AB089784}" srcOrd="8" destOrd="0" presId="urn:microsoft.com/office/officeart/2005/8/layout/default"/>
    <dgm:cxn modelId="{743BBEE8-A5EC-4EEB-A703-60552861635D}" type="presParOf" srcId="{A3ED09AA-17BE-4CE6-9E70-ADE60CC2D321}" destId="{7C460A34-5C6D-4459-8868-B091590C939F}" srcOrd="9" destOrd="0" presId="urn:microsoft.com/office/officeart/2005/8/layout/default"/>
    <dgm:cxn modelId="{F8EB1CCE-9544-4151-A0AF-2DD7135D7FE7}" type="presParOf" srcId="{A3ED09AA-17BE-4CE6-9E70-ADE60CC2D321}" destId="{A9659E81-DD02-4952-8C1D-A4BA50AD316F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F2DBB31-BB80-4ECF-8792-14EC61B12738}" type="doc">
      <dgm:prSet loTypeId="urn:microsoft.com/office/officeart/2005/8/layout/vList2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EA5E0D53-CEEF-4F3E-9578-B97F6F143687}">
      <dgm:prSet phldrT="[Text]" custT="1"/>
      <dgm:spPr/>
      <dgm:t>
        <a:bodyPr/>
        <a:lstStyle/>
        <a:p>
          <a:pPr algn="ctr"/>
          <a:r>
            <a:rPr lang="es-MX" sz="3200" b="0" dirty="0" smtClean="0"/>
            <a:t>Disminuir el tamaño de lote                            </a:t>
          </a:r>
          <a:r>
            <a:rPr lang="es-MX" sz="2300" b="0" dirty="0" smtClean="0"/>
            <a:t>(en caso extremo dejarlo de tamaño 1, </a:t>
          </a:r>
          <a:r>
            <a:rPr lang="es-MX" sz="2300" b="0" dirty="0" err="1" smtClean="0"/>
            <a:t>Ej</a:t>
          </a:r>
          <a:r>
            <a:rPr lang="es-MX" sz="2300" b="0" dirty="0" smtClean="0"/>
            <a:t>: Sastre)</a:t>
          </a:r>
          <a:endParaRPr lang="es-CL" sz="2300" b="0" dirty="0"/>
        </a:p>
      </dgm:t>
    </dgm:pt>
    <dgm:pt modelId="{32650F25-5EBE-4919-9F7B-3150B849B6F1}" type="parTrans" cxnId="{20D8718B-6964-4DD4-B47C-8ACDA9B7A921}">
      <dgm:prSet/>
      <dgm:spPr/>
      <dgm:t>
        <a:bodyPr/>
        <a:lstStyle/>
        <a:p>
          <a:endParaRPr lang="es-CL"/>
        </a:p>
      </dgm:t>
    </dgm:pt>
    <dgm:pt modelId="{8F055BB9-0E16-4AB0-AFD5-CF621D08B619}" type="sibTrans" cxnId="{20D8718B-6964-4DD4-B47C-8ACDA9B7A921}">
      <dgm:prSet/>
      <dgm:spPr/>
      <dgm:t>
        <a:bodyPr/>
        <a:lstStyle/>
        <a:p>
          <a:endParaRPr lang="es-CL"/>
        </a:p>
      </dgm:t>
    </dgm:pt>
    <dgm:pt modelId="{B8668D4A-086D-4D81-A4F1-6B68804BF96F}">
      <dgm:prSet custT="1"/>
      <dgm:spPr/>
      <dgm:t>
        <a:bodyPr/>
        <a:lstStyle/>
        <a:p>
          <a:pPr algn="ctr"/>
          <a:r>
            <a:rPr lang="es-MX" sz="3200" dirty="0" smtClean="0"/>
            <a:t>Eliminar los Costos Fijos de Producción</a:t>
          </a:r>
          <a:endParaRPr lang="es-CL" sz="3200" dirty="0"/>
        </a:p>
      </dgm:t>
    </dgm:pt>
    <dgm:pt modelId="{6019FCD0-4AF7-4682-A755-3F63696DD4AF}" type="parTrans" cxnId="{AC057828-2483-45B3-8FDB-8B7C14DC4072}">
      <dgm:prSet/>
      <dgm:spPr/>
      <dgm:t>
        <a:bodyPr/>
        <a:lstStyle/>
        <a:p>
          <a:endParaRPr lang="es-CL"/>
        </a:p>
      </dgm:t>
    </dgm:pt>
    <dgm:pt modelId="{C41CD959-EE9B-47C1-B7A3-746C910FD58D}" type="sibTrans" cxnId="{AC057828-2483-45B3-8FDB-8B7C14DC4072}">
      <dgm:prSet/>
      <dgm:spPr/>
      <dgm:t>
        <a:bodyPr/>
        <a:lstStyle/>
        <a:p>
          <a:endParaRPr lang="es-CL"/>
        </a:p>
      </dgm:t>
    </dgm:pt>
    <dgm:pt modelId="{7157757C-5491-4603-BB8E-5B8F482A3DC3}" type="pres">
      <dgm:prSet presAssocID="{BF2DBB31-BB80-4ECF-8792-14EC61B1273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CL"/>
        </a:p>
      </dgm:t>
    </dgm:pt>
    <dgm:pt modelId="{20C3A66A-B94C-4BB1-B305-7EF76A0CA17B}" type="pres">
      <dgm:prSet presAssocID="{EA5E0D53-CEEF-4F3E-9578-B97F6F143687}" presName="parentText" presStyleLbl="node1" presStyleIdx="0" presStyleCnt="2" custLinFactY="-4745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77C76D5D-4D61-4DB1-A6AB-CA253F7BEBA9}" type="pres">
      <dgm:prSet presAssocID="{8F055BB9-0E16-4AB0-AFD5-CF621D08B619}" presName="spacer" presStyleCnt="0"/>
      <dgm:spPr/>
      <dgm:t>
        <a:bodyPr/>
        <a:lstStyle/>
        <a:p>
          <a:endParaRPr lang="es-CL"/>
        </a:p>
      </dgm:t>
    </dgm:pt>
    <dgm:pt modelId="{B16479B0-7E5F-4D43-8CD7-E6C3BF7EB6B4}" type="pres">
      <dgm:prSet presAssocID="{B8668D4A-086D-4D81-A4F1-6B68804BF96F}" presName="parentText" presStyleLbl="node1" presStyleIdx="1" presStyleCnt="2" custLinFactNeighborY="-37500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C2227B49-A7D2-4467-BC68-60E45425BB5B}" type="presOf" srcId="{BF2DBB31-BB80-4ECF-8792-14EC61B12738}" destId="{7157757C-5491-4603-BB8E-5B8F482A3DC3}" srcOrd="0" destOrd="0" presId="urn:microsoft.com/office/officeart/2005/8/layout/vList2"/>
    <dgm:cxn modelId="{AC057828-2483-45B3-8FDB-8B7C14DC4072}" srcId="{BF2DBB31-BB80-4ECF-8792-14EC61B12738}" destId="{B8668D4A-086D-4D81-A4F1-6B68804BF96F}" srcOrd="1" destOrd="0" parTransId="{6019FCD0-4AF7-4682-A755-3F63696DD4AF}" sibTransId="{C41CD959-EE9B-47C1-B7A3-746C910FD58D}"/>
    <dgm:cxn modelId="{4D649FE9-EEFC-4750-8771-A6F2A190B274}" type="presOf" srcId="{EA5E0D53-CEEF-4F3E-9578-B97F6F143687}" destId="{20C3A66A-B94C-4BB1-B305-7EF76A0CA17B}" srcOrd="0" destOrd="0" presId="urn:microsoft.com/office/officeart/2005/8/layout/vList2"/>
    <dgm:cxn modelId="{8118FE22-52FE-44C3-BD71-88F94ACD6E07}" type="presOf" srcId="{B8668D4A-086D-4D81-A4F1-6B68804BF96F}" destId="{B16479B0-7E5F-4D43-8CD7-E6C3BF7EB6B4}" srcOrd="0" destOrd="0" presId="urn:microsoft.com/office/officeart/2005/8/layout/vList2"/>
    <dgm:cxn modelId="{20D8718B-6964-4DD4-B47C-8ACDA9B7A921}" srcId="{BF2DBB31-BB80-4ECF-8792-14EC61B12738}" destId="{EA5E0D53-CEEF-4F3E-9578-B97F6F143687}" srcOrd="0" destOrd="0" parTransId="{32650F25-5EBE-4919-9F7B-3150B849B6F1}" sibTransId="{8F055BB9-0E16-4AB0-AFD5-CF621D08B619}"/>
    <dgm:cxn modelId="{308B231C-7E9A-4B59-81FE-D077CAD03A4E}" type="presParOf" srcId="{7157757C-5491-4603-BB8E-5B8F482A3DC3}" destId="{20C3A66A-B94C-4BB1-B305-7EF76A0CA17B}" srcOrd="0" destOrd="0" presId="urn:microsoft.com/office/officeart/2005/8/layout/vList2"/>
    <dgm:cxn modelId="{FCE088B9-58F1-4C56-B8EF-EC4A491CC374}" type="presParOf" srcId="{7157757C-5491-4603-BB8E-5B8F482A3DC3}" destId="{77C76D5D-4D61-4DB1-A6AB-CA253F7BEBA9}" srcOrd="1" destOrd="0" presId="urn:microsoft.com/office/officeart/2005/8/layout/vList2"/>
    <dgm:cxn modelId="{86AAFF68-4B2D-4FAF-80F7-F4A7E5A71F31}" type="presParOf" srcId="{7157757C-5491-4603-BB8E-5B8F482A3DC3}" destId="{B16479B0-7E5F-4D43-8CD7-E6C3BF7EB6B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F5ABF5D-5F3B-4A11-8A31-29E910BB8AE2}" type="doc">
      <dgm:prSet loTypeId="urn:microsoft.com/office/officeart/2005/8/layout/vList4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s-CL"/>
        </a:p>
      </dgm:t>
    </dgm:pt>
    <dgm:pt modelId="{C8FA31E5-EE3E-4BD6-A4FE-EDCFDA5FCDA2}">
      <dgm:prSet phldrT="[Text]" custT="1"/>
      <dgm:spPr/>
      <dgm:t>
        <a:bodyPr/>
        <a:lstStyle/>
        <a:p>
          <a:r>
            <a:rPr lang="es-MX" sz="2800" b="1" dirty="0" err="1" smtClean="0"/>
            <a:t>Customización</a:t>
          </a:r>
          <a:r>
            <a:rPr lang="es-MX" sz="2800" b="1" dirty="0" smtClean="0"/>
            <a:t> y Discriminación</a:t>
          </a:r>
          <a:endParaRPr lang="es-CL" sz="2800" b="1" dirty="0"/>
        </a:p>
      </dgm:t>
    </dgm:pt>
    <dgm:pt modelId="{A5D6F0C0-DBC8-4369-B6FF-193012821FA9}" type="parTrans" cxnId="{41A8DEB8-ADB0-4B24-AD11-D35C28F2390F}">
      <dgm:prSet/>
      <dgm:spPr/>
      <dgm:t>
        <a:bodyPr/>
        <a:lstStyle/>
        <a:p>
          <a:endParaRPr lang="es-CL"/>
        </a:p>
      </dgm:t>
    </dgm:pt>
    <dgm:pt modelId="{C27932E6-0FB6-42EF-8B63-768204970892}" type="sibTrans" cxnId="{41A8DEB8-ADB0-4B24-AD11-D35C28F2390F}">
      <dgm:prSet/>
      <dgm:spPr/>
      <dgm:t>
        <a:bodyPr/>
        <a:lstStyle/>
        <a:p>
          <a:endParaRPr lang="es-CL"/>
        </a:p>
      </dgm:t>
    </dgm:pt>
    <dgm:pt modelId="{4A61BC3C-F4B1-457F-8727-83B2C7E20EBF}">
      <dgm:prSet phldrT="[Text]" custT="1"/>
      <dgm:spPr/>
      <dgm:t>
        <a:bodyPr/>
        <a:lstStyle/>
        <a:p>
          <a:r>
            <a:rPr lang="es-MX" sz="2800" b="1" dirty="0" smtClean="0"/>
            <a:t>Calidad y Lealtad</a:t>
          </a:r>
          <a:endParaRPr lang="es-CL" sz="2800" b="1" dirty="0"/>
        </a:p>
      </dgm:t>
    </dgm:pt>
    <dgm:pt modelId="{8BAD5C4E-9D5D-448A-A056-0B300A53E5A2}" type="parTrans" cxnId="{BC932C28-5F2B-4ED8-BD16-B1776B84E4DC}">
      <dgm:prSet/>
      <dgm:spPr/>
      <dgm:t>
        <a:bodyPr/>
        <a:lstStyle/>
        <a:p>
          <a:endParaRPr lang="es-CL"/>
        </a:p>
      </dgm:t>
    </dgm:pt>
    <dgm:pt modelId="{CC8711FB-11F8-4C09-ACD1-3F8CF696651E}" type="sibTrans" cxnId="{BC932C28-5F2B-4ED8-BD16-B1776B84E4DC}">
      <dgm:prSet/>
      <dgm:spPr/>
      <dgm:t>
        <a:bodyPr/>
        <a:lstStyle/>
        <a:p>
          <a:endParaRPr lang="es-CL"/>
        </a:p>
      </dgm:t>
    </dgm:pt>
    <dgm:pt modelId="{7441949F-F654-4446-B1E0-B3A54174FAC2}">
      <dgm:prSet phldrT="[Text]" custT="1"/>
      <dgm:spPr/>
      <dgm:t>
        <a:bodyPr/>
        <a:lstStyle/>
        <a:p>
          <a:r>
            <a:rPr lang="es-MX" sz="2800" b="1" dirty="0" smtClean="0">
              <a:solidFill>
                <a:schemeClr val="tx2">
                  <a:lumMod val="50000"/>
                </a:schemeClr>
              </a:solidFill>
            </a:rPr>
            <a:t>Alcance y Marca</a:t>
          </a:r>
          <a:endParaRPr lang="es-CL" sz="2800" b="1" dirty="0">
            <a:solidFill>
              <a:schemeClr val="tx2">
                <a:lumMod val="50000"/>
              </a:schemeClr>
            </a:solidFill>
          </a:endParaRPr>
        </a:p>
      </dgm:t>
    </dgm:pt>
    <dgm:pt modelId="{968730D6-FDBA-49E9-8790-3D68D8F39D0B}" type="parTrans" cxnId="{E258D561-6F66-40E9-8176-E9FBC49F43CA}">
      <dgm:prSet/>
      <dgm:spPr/>
      <dgm:t>
        <a:bodyPr/>
        <a:lstStyle/>
        <a:p>
          <a:endParaRPr lang="es-CL"/>
        </a:p>
      </dgm:t>
    </dgm:pt>
    <dgm:pt modelId="{A03BB7EF-EC72-4380-863C-271929482BFF}" type="sibTrans" cxnId="{E258D561-6F66-40E9-8176-E9FBC49F43CA}">
      <dgm:prSet/>
      <dgm:spPr/>
      <dgm:t>
        <a:bodyPr/>
        <a:lstStyle/>
        <a:p>
          <a:endParaRPr lang="es-CL"/>
        </a:p>
      </dgm:t>
    </dgm:pt>
    <dgm:pt modelId="{C47A3458-8998-4564-9826-3C4A43F23343}">
      <dgm:prSet phldrT="[Text]"/>
      <dgm:spPr/>
      <dgm:t>
        <a:bodyPr/>
        <a:lstStyle/>
        <a:p>
          <a:r>
            <a:rPr lang="es-MX" sz="1900" dirty="0" smtClean="0">
              <a:solidFill>
                <a:schemeClr val="tx2">
                  <a:lumMod val="50000"/>
                </a:schemeClr>
              </a:solidFill>
            </a:rPr>
            <a:t>Alcance: A cuantos consumidores llego</a:t>
          </a:r>
          <a:endParaRPr lang="es-CL" sz="1900" dirty="0">
            <a:solidFill>
              <a:schemeClr val="tx2">
                <a:lumMod val="50000"/>
              </a:schemeClr>
            </a:solidFill>
          </a:endParaRPr>
        </a:p>
      </dgm:t>
    </dgm:pt>
    <dgm:pt modelId="{3EDE57B9-D08B-4698-8822-6EC8C96E5974}" type="sibTrans" cxnId="{1866BBBD-F61B-45F9-AB33-CFC664AA72FA}">
      <dgm:prSet/>
      <dgm:spPr/>
      <dgm:t>
        <a:bodyPr/>
        <a:lstStyle/>
        <a:p>
          <a:endParaRPr lang="es-CL"/>
        </a:p>
      </dgm:t>
    </dgm:pt>
    <dgm:pt modelId="{CEBFA7EF-C788-4B87-B8BF-0EAAA16792BB}" type="parTrans" cxnId="{1866BBBD-F61B-45F9-AB33-CFC664AA72FA}">
      <dgm:prSet/>
      <dgm:spPr/>
      <dgm:t>
        <a:bodyPr/>
        <a:lstStyle/>
        <a:p>
          <a:endParaRPr lang="es-CL"/>
        </a:p>
      </dgm:t>
    </dgm:pt>
    <dgm:pt modelId="{97C0D307-224E-4288-8C95-FC334C8942C8}">
      <dgm:prSet phldrT="[Text]"/>
      <dgm:spPr/>
      <dgm:t>
        <a:bodyPr/>
        <a:lstStyle/>
        <a:p>
          <a:r>
            <a:rPr lang="es-MX" sz="1900" dirty="0" smtClean="0">
              <a:solidFill>
                <a:schemeClr val="tx2">
                  <a:lumMod val="50000"/>
                </a:schemeClr>
              </a:solidFill>
            </a:rPr>
            <a:t>Marca: Conjunto </a:t>
          </a:r>
          <a:r>
            <a:rPr lang="es-MX" sz="1900" smtClean="0">
              <a:solidFill>
                <a:schemeClr val="tx2">
                  <a:lumMod val="50000"/>
                </a:schemeClr>
              </a:solidFill>
            </a:rPr>
            <a:t>de activos </a:t>
          </a:r>
          <a:r>
            <a:rPr lang="es-MX" sz="1900" dirty="0" smtClean="0">
              <a:solidFill>
                <a:schemeClr val="tx2">
                  <a:lumMod val="50000"/>
                </a:schemeClr>
              </a:solidFill>
            </a:rPr>
            <a:t>que </a:t>
          </a:r>
          <a:r>
            <a:rPr lang="es-MX" sz="1900" smtClean="0">
              <a:solidFill>
                <a:schemeClr val="tx2">
                  <a:lumMod val="50000"/>
                </a:schemeClr>
              </a:solidFill>
            </a:rPr>
            <a:t>agregan valor al nombre/ símbolo </a:t>
          </a:r>
          <a:endParaRPr lang="es-CL" sz="1900" dirty="0">
            <a:solidFill>
              <a:schemeClr val="tx2">
                <a:lumMod val="50000"/>
              </a:schemeClr>
            </a:solidFill>
          </a:endParaRPr>
        </a:p>
      </dgm:t>
    </dgm:pt>
    <dgm:pt modelId="{4E53D511-C998-4AD5-B0AD-262D01EA5128}" type="sibTrans" cxnId="{16B1C8A1-570D-45B3-8C8D-951F9DAA7644}">
      <dgm:prSet/>
      <dgm:spPr/>
      <dgm:t>
        <a:bodyPr/>
        <a:lstStyle/>
        <a:p>
          <a:endParaRPr lang="es-CL"/>
        </a:p>
      </dgm:t>
    </dgm:pt>
    <dgm:pt modelId="{73CF8E22-C684-4904-86D8-BFEA8790A699}" type="parTrans" cxnId="{16B1C8A1-570D-45B3-8C8D-951F9DAA7644}">
      <dgm:prSet/>
      <dgm:spPr/>
      <dgm:t>
        <a:bodyPr/>
        <a:lstStyle/>
        <a:p>
          <a:endParaRPr lang="es-CL"/>
        </a:p>
      </dgm:t>
    </dgm:pt>
    <dgm:pt modelId="{51947848-7D43-478B-B623-29E5DA9FC107}">
      <dgm:prSet phldrT="[Text]" custT="1"/>
      <dgm:spPr/>
      <dgm:t>
        <a:bodyPr/>
        <a:lstStyle/>
        <a:p>
          <a:r>
            <a:rPr lang="es-MX" sz="1800" dirty="0" smtClean="0"/>
            <a:t>Discriminación: Busca diferenciar productos para los diferentes tipos de clientes. Deben buscarse criterios objetivos y claros</a:t>
          </a:r>
          <a:endParaRPr lang="es-CL" sz="1800" dirty="0"/>
        </a:p>
      </dgm:t>
    </dgm:pt>
    <dgm:pt modelId="{E2D38765-9EC3-4927-B9F8-2AFF158D0535}" type="sibTrans" cxnId="{20C335FD-AA80-4648-892A-072C63B50731}">
      <dgm:prSet/>
      <dgm:spPr/>
      <dgm:t>
        <a:bodyPr/>
        <a:lstStyle/>
        <a:p>
          <a:endParaRPr lang="es-CL"/>
        </a:p>
      </dgm:t>
    </dgm:pt>
    <dgm:pt modelId="{01D2AA1E-F4BE-468E-B561-8A11A6950D73}" type="parTrans" cxnId="{20C335FD-AA80-4648-892A-072C63B50731}">
      <dgm:prSet/>
      <dgm:spPr/>
      <dgm:t>
        <a:bodyPr/>
        <a:lstStyle/>
        <a:p>
          <a:endParaRPr lang="es-CL"/>
        </a:p>
      </dgm:t>
    </dgm:pt>
    <dgm:pt modelId="{EBB4BBB0-23CD-436E-9FCF-B1F593ECCAD3}">
      <dgm:prSet phldrT="[Text]" custT="1"/>
      <dgm:spPr/>
      <dgm:t>
        <a:bodyPr/>
        <a:lstStyle/>
        <a:p>
          <a:r>
            <a:rPr lang="es-MX" sz="1800" dirty="0" err="1" smtClean="0"/>
            <a:t>Customización</a:t>
          </a:r>
          <a:r>
            <a:rPr lang="es-MX" sz="1800" dirty="0" smtClean="0"/>
            <a:t>: Estrategia que define aspectos estándar y ad-hoc</a:t>
          </a:r>
          <a:endParaRPr lang="es-CL" sz="1800" dirty="0"/>
        </a:p>
      </dgm:t>
    </dgm:pt>
    <dgm:pt modelId="{78697A0B-E325-4E3C-B288-497C3888479D}" type="sibTrans" cxnId="{5E4D5335-D2BE-4A3F-869B-37D0A3B1CF63}">
      <dgm:prSet/>
      <dgm:spPr/>
      <dgm:t>
        <a:bodyPr/>
        <a:lstStyle/>
        <a:p>
          <a:endParaRPr lang="es-CL"/>
        </a:p>
      </dgm:t>
    </dgm:pt>
    <dgm:pt modelId="{0A40F6F9-C8F8-44E4-BC75-6565BDEB64A2}" type="parTrans" cxnId="{5E4D5335-D2BE-4A3F-869B-37D0A3B1CF63}">
      <dgm:prSet/>
      <dgm:spPr/>
      <dgm:t>
        <a:bodyPr/>
        <a:lstStyle/>
        <a:p>
          <a:endParaRPr lang="es-CL"/>
        </a:p>
      </dgm:t>
    </dgm:pt>
    <dgm:pt modelId="{E24B41F5-74D4-458D-B424-0E8EA62BEC0D}">
      <dgm:prSet phldrT="[Text]"/>
      <dgm:spPr/>
      <dgm:t>
        <a:bodyPr/>
        <a:lstStyle/>
        <a:p>
          <a:r>
            <a:rPr lang="es-MX" sz="1900" dirty="0" smtClean="0"/>
            <a:t>Calidad: Consumidores dan una valoración positiva cuando existe</a:t>
          </a:r>
          <a:endParaRPr lang="es-CL" sz="1900" dirty="0"/>
        </a:p>
      </dgm:t>
    </dgm:pt>
    <dgm:pt modelId="{C50A0BAA-365A-4A90-95ED-6FC63D26E1B9}" type="sibTrans" cxnId="{8963E95A-A644-44D6-AD0D-623426FD4F87}">
      <dgm:prSet/>
      <dgm:spPr/>
      <dgm:t>
        <a:bodyPr/>
        <a:lstStyle/>
        <a:p>
          <a:endParaRPr lang="es-CL"/>
        </a:p>
      </dgm:t>
    </dgm:pt>
    <dgm:pt modelId="{7C260CF7-9620-412B-BEB7-C86635F8EB98}" type="parTrans" cxnId="{8963E95A-A644-44D6-AD0D-623426FD4F87}">
      <dgm:prSet/>
      <dgm:spPr/>
      <dgm:t>
        <a:bodyPr/>
        <a:lstStyle/>
        <a:p>
          <a:endParaRPr lang="es-CL"/>
        </a:p>
      </dgm:t>
    </dgm:pt>
    <dgm:pt modelId="{20F97C7A-B6DD-47E5-BB93-2408E8C5C8FB}">
      <dgm:prSet phldrT="[Text]"/>
      <dgm:spPr/>
      <dgm:t>
        <a:bodyPr/>
        <a:lstStyle/>
        <a:p>
          <a:r>
            <a:rPr lang="es-MX" sz="1900" dirty="0" smtClean="0"/>
            <a:t>Lealtad: Retener a clientes tiene mayores beneficios = Valor Largo Plazo y </a:t>
          </a:r>
          <a:r>
            <a:rPr lang="es-MX" sz="1900" dirty="0" err="1" smtClean="0"/>
            <a:t>Fidelización</a:t>
          </a:r>
          <a:endParaRPr lang="es-CL" sz="1900" dirty="0"/>
        </a:p>
      </dgm:t>
    </dgm:pt>
    <dgm:pt modelId="{894F0F7D-CE0D-4660-95C6-ACA36F68CEE8}" type="sibTrans" cxnId="{9220E09B-B181-40B8-B7EC-476F6B65E211}">
      <dgm:prSet/>
      <dgm:spPr/>
      <dgm:t>
        <a:bodyPr/>
        <a:lstStyle/>
        <a:p>
          <a:endParaRPr lang="es-CL"/>
        </a:p>
      </dgm:t>
    </dgm:pt>
    <dgm:pt modelId="{2141C31B-8801-4A3E-BFFB-2E05189BFBE8}" type="parTrans" cxnId="{9220E09B-B181-40B8-B7EC-476F6B65E211}">
      <dgm:prSet/>
      <dgm:spPr/>
      <dgm:t>
        <a:bodyPr/>
        <a:lstStyle/>
        <a:p>
          <a:endParaRPr lang="es-CL"/>
        </a:p>
      </dgm:t>
    </dgm:pt>
    <dgm:pt modelId="{3A6187A3-6F15-4D8F-8CF5-56C86A50A764}">
      <dgm:prSet phldrT="[Text]"/>
      <dgm:spPr/>
      <dgm:t>
        <a:bodyPr/>
        <a:lstStyle/>
        <a:p>
          <a:r>
            <a:rPr lang="es-MX" sz="1900" dirty="0" smtClean="0">
              <a:solidFill>
                <a:schemeClr val="tx2">
                  <a:lumMod val="50000"/>
                </a:schemeClr>
              </a:solidFill>
            </a:rPr>
            <a:t>Captura: grado de lealtad de mis clientes</a:t>
          </a:r>
          <a:endParaRPr lang="es-CL" sz="1900" dirty="0">
            <a:solidFill>
              <a:schemeClr val="tx2">
                <a:lumMod val="50000"/>
              </a:schemeClr>
            </a:solidFill>
          </a:endParaRPr>
        </a:p>
      </dgm:t>
    </dgm:pt>
    <dgm:pt modelId="{ABC8E636-021D-416C-9DD7-6B03B1011BDF}" type="parTrans" cxnId="{DF314853-221E-4C80-9E1D-23542774748E}">
      <dgm:prSet/>
      <dgm:spPr/>
      <dgm:t>
        <a:bodyPr/>
        <a:lstStyle/>
        <a:p>
          <a:endParaRPr lang="es-CL"/>
        </a:p>
      </dgm:t>
    </dgm:pt>
    <dgm:pt modelId="{A4C08E55-11A6-4FB2-B969-1F9DA8263C9F}" type="sibTrans" cxnId="{DF314853-221E-4C80-9E1D-23542774748E}">
      <dgm:prSet/>
      <dgm:spPr/>
      <dgm:t>
        <a:bodyPr/>
        <a:lstStyle/>
        <a:p>
          <a:endParaRPr lang="es-CL"/>
        </a:p>
      </dgm:t>
    </dgm:pt>
    <dgm:pt modelId="{AED68674-5F3F-4EDE-BFCC-EA067CD2974D}" type="pres">
      <dgm:prSet presAssocID="{1F5ABF5D-5F3B-4A11-8A31-29E910BB8AE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CL"/>
        </a:p>
      </dgm:t>
    </dgm:pt>
    <dgm:pt modelId="{EC87858C-0191-4CF4-A160-1E46CCB7A6EC}" type="pres">
      <dgm:prSet presAssocID="{C8FA31E5-EE3E-4BD6-A4FE-EDCFDA5FCDA2}" presName="comp" presStyleCnt="0"/>
      <dgm:spPr/>
      <dgm:t>
        <a:bodyPr/>
        <a:lstStyle/>
        <a:p>
          <a:endParaRPr lang="es-CL"/>
        </a:p>
      </dgm:t>
    </dgm:pt>
    <dgm:pt modelId="{DFB36ADD-6904-4ECA-8AEC-4CB28B5544AA}" type="pres">
      <dgm:prSet presAssocID="{C8FA31E5-EE3E-4BD6-A4FE-EDCFDA5FCDA2}" presName="box" presStyleLbl="node1" presStyleIdx="0" presStyleCnt="3"/>
      <dgm:spPr/>
      <dgm:t>
        <a:bodyPr/>
        <a:lstStyle/>
        <a:p>
          <a:endParaRPr lang="es-CL"/>
        </a:p>
      </dgm:t>
    </dgm:pt>
    <dgm:pt modelId="{D32852B8-8191-4202-8129-A36CD03B0E67}" type="pres">
      <dgm:prSet presAssocID="{C8FA31E5-EE3E-4BD6-A4FE-EDCFDA5FCDA2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s-CL"/>
        </a:p>
      </dgm:t>
    </dgm:pt>
    <dgm:pt modelId="{8793B674-6564-4F81-BBC0-8E46BF582A48}" type="pres">
      <dgm:prSet presAssocID="{C8FA31E5-EE3E-4BD6-A4FE-EDCFDA5FCDA2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ECEF2561-EF6E-4E3D-939B-5886B5368E58}" type="pres">
      <dgm:prSet presAssocID="{C27932E6-0FB6-42EF-8B63-768204970892}" presName="spacer" presStyleCnt="0"/>
      <dgm:spPr/>
      <dgm:t>
        <a:bodyPr/>
        <a:lstStyle/>
        <a:p>
          <a:endParaRPr lang="es-CL"/>
        </a:p>
      </dgm:t>
    </dgm:pt>
    <dgm:pt modelId="{F04F52D7-199A-448F-9A99-0A79AF289668}" type="pres">
      <dgm:prSet presAssocID="{4A61BC3C-F4B1-457F-8727-83B2C7E20EBF}" presName="comp" presStyleCnt="0"/>
      <dgm:spPr/>
      <dgm:t>
        <a:bodyPr/>
        <a:lstStyle/>
        <a:p>
          <a:endParaRPr lang="es-CL"/>
        </a:p>
      </dgm:t>
    </dgm:pt>
    <dgm:pt modelId="{87B4B399-546A-4F7E-9C75-85134EEA22D1}" type="pres">
      <dgm:prSet presAssocID="{4A61BC3C-F4B1-457F-8727-83B2C7E20EBF}" presName="box" presStyleLbl="node1" presStyleIdx="1" presStyleCnt="3"/>
      <dgm:spPr/>
      <dgm:t>
        <a:bodyPr/>
        <a:lstStyle/>
        <a:p>
          <a:endParaRPr lang="es-CL"/>
        </a:p>
      </dgm:t>
    </dgm:pt>
    <dgm:pt modelId="{1A386981-148A-4FDE-91F0-EFBB93EF9C48}" type="pres">
      <dgm:prSet presAssocID="{4A61BC3C-F4B1-457F-8727-83B2C7E20EBF}" presName="img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s-CL"/>
        </a:p>
      </dgm:t>
    </dgm:pt>
    <dgm:pt modelId="{6BD6A8E6-7570-434A-9A06-825475EF854D}" type="pres">
      <dgm:prSet presAssocID="{4A61BC3C-F4B1-457F-8727-83B2C7E20EBF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D14C54CF-00E5-469F-A996-D40D67E2F0EB}" type="pres">
      <dgm:prSet presAssocID="{CC8711FB-11F8-4C09-ACD1-3F8CF696651E}" presName="spacer" presStyleCnt="0"/>
      <dgm:spPr/>
      <dgm:t>
        <a:bodyPr/>
        <a:lstStyle/>
        <a:p>
          <a:endParaRPr lang="es-CL"/>
        </a:p>
      </dgm:t>
    </dgm:pt>
    <dgm:pt modelId="{727F60DB-C79C-4CA3-AE9D-FC30BDF6F652}" type="pres">
      <dgm:prSet presAssocID="{7441949F-F654-4446-B1E0-B3A54174FAC2}" presName="comp" presStyleCnt="0"/>
      <dgm:spPr/>
      <dgm:t>
        <a:bodyPr/>
        <a:lstStyle/>
        <a:p>
          <a:endParaRPr lang="es-CL"/>
        </a:p>
      </dgm:t>
    </dgm:pt>
    <dgm:pt modelId="{AFEA3D6E-D693-43F5-8E47-CFAB51ABF7CF}" type="pres">
      <dgm:prSet presAssocID="{7441949F-F654-4446-B1E0-B3A54174FAC2}" presName="box" presStyleLbl="node1" presStyleIdx="2" presStyleCnt="3"/>
      <dgm:spPr/>
      <dgm:t>
        <a:bodyPr/>
        <a:lstStyle/>
        <a:p>
          <a:endParaRPr lang="es-CL"/>
        </a:p>
      </dgm:t>
    </dgm:pt>
    <dgm:pt modelId="{9D5DABA4-7A66-4EA1-91D8-BFD0AA8AEAE5}" type="pres">
      <dgm:prSet presAssocID="{7441949F-F654-4446-B1E0-B3A54174FAC2}" presName="img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s-CL"/>
        </a:p>
      </dgm:t>
    </dgm:pt>
    <dgm:pt modelId="{F3D4B7DE-FE7F-4D0B-B42E-CF8DE2111DAE}" type="pres">
      <dgm:prSet presAssocID="{7441949F-F654-4446-B1E0-B3A54174FAC2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A8A50151-D32D-4B59-84B1-BEF94F867A10}" type="presOf" srcId="{20F97C7A-B6DD-47E5-BB93-2408E8C5C8FB}" destId="{6BD6A8E6-7570-434A-9A06-825475EF854D}" srcOrd="1" destOrd="2" presId="urn:microsoft.com/office/officeart/2005/8/layout/vList4"/>
    <dgm:cxn modelId="{563D4A19-F9A8-4963-880E-FCCA657219B0}" type="presOf" srcId="{EBB4BBB0-23CD-436E-9FCF-B1F593ECCAD3}" destId="{8793B674-6564-4F81-BBC0-8E46BF582A48}" srcOrd="1" destOrd="1" presId="urn:microsoft.com/office/officeart/2005/8/layout/vList4"/>
    <dgm:cxn modelId="{9220E09B-B181-40B8-B7EC-476F6B65E211}" srcId="{4A61BC3C-F4B1-457F-8727-83B2C7E20EBF}" destId="{20F97C7A-B6DD-47E5-BB93-2408E8C5C8FB}" srcOrd="1" destOrd="0" parTransId="{2141C31B-8801-4A3E-BFFB-2E05189BFBE8}" sibTransId="{894F0F7D-CE0D-4660-95C6-ACA36F68CEE8}"/>
    <dgm:cxn modelId="{8A611D31-4B01-4ECC-BC0A-9D508CC90092}" type="presOf" srcId="{EBB4BBB0-23CD-436E-9FCF-B1F593ECCAD3}" destId="{DFB36ADD-6904-4ECA-8AEC-4CB28B5544AA}" srcOrd="0" destOrd="1" presId="urn:microsoft.com/office/officeart/2005/8/layout/vList4"/>
    <dgm:cxn modelId="{9B6B6737-3C0F-4A7F-86F8-284990B0B801}" type="presOf" srcId="{C47A3458-8998-4564-9826-3C4A43F23343}" destId="{AFEA3D6E-D693-43F5-8E47-CFAB51ABF7CF}" srcOrd="0" destOrd="1" presId="urn:microsoft.com/office/officeart/2005/8/layout/vList4"/>
    <dgm:cxn modelId="{C2AA586A-122E-4D93-96AA-03584FB7363F}" type="presOf" srcId="{97C0D307-224E-4288-8C95-FC334C8942C8}" destId="{AFEA3D6E-D693-43F5-8E47-CFAB51ABF7CF}" srcOrd="0" destOrd="3" presId="urn:microsoft.com/office/officeart/2005/8/layout/vList4"/>
    <dgm:cxn modelId="{20C335FD-AA80-4648-892A-072C63B50731}" srcId="{C8FA31E5-EE3E-4BD6-A4FE-EDCFDA5FCDA2}" destId="{51947848-7D43-478B-B623-29E5DA9FC107}" srcOrd="1" destOrd="0" parTransId="{01D2AA1E-F4BE-468E-B561-8A11A6950D73}" sibTransId="{E2D38765-9EC3-4927-B9F8-2AFF158D0535}"/>
    <dgm:cxn modelId="{FC88CD0F-A142-47D6-8793-2856660B6804}" type="presOf" srcId="{E24B41F5-74D4-458D-B424-0E8EA62BEC0D}" destId="{6BD6A8E6-7570-434A-9A06-825475EF854D}" srcOrd="1" destOrd="1" presId="urn:microsoft.com/office/officeart/2005/8/layout/vList4"/>
    <dgm:cxn modelId="{FECE9D2F-F9E2-4BC7-876A-CF5D541A0A1B}" type="presOf" srcId="{1F5ABF5D-5F3B-4A11-8A31-29E910BB8AE2}" destId="{AED68674-5F3F-4EDE-BFCC-EA067CD2974D}" srcOrd="0" destOrd="0" presId="urn:microsoft.com/office/officeart/2005/8/layout/vList4"/>
    <dgm:cxn modelId="{DF314853-221E-4C80-9E1D-23542774748E}" srcId="{7441949F-F654-4446-B1E0-B3A54174FAC2}" destId="{3A6187A3-6F15-4D8F-8CF5-56C86A50A764}" srcOrd="1" destOrd="0" parTransId="{ABC8E636-021D-416C-9DD7-6B03B1011BDF}" sibTransId="{A4C08E55-11A6-4FB2-B969-1F9DA8263C9F}"/>
    <dgm:cxn modelId="{85BD64F7-CBA4-45D4-A383-77D2E3C9A01D}" type="presOf" srcId="{C8FA31E5-EE3E-4BD6-A4FE-EDCFDA5FCDA2}" destId="{8793B674-6564-4F81-BBC0-8E46BF582A48}" srcOrd="1" destOrd="0" presId="urn:microsoft.com/office/officeart/2005/8/layout/vList4"/>
    <dgm:cxn modelId="{1866BBBD-F61B-45F9-AB33-CFC664AA72FA}" srcId="{7441949F-F654-4446-B1E0-B3A54174FAC2}" destId="{C47A3458-8998-4564-9826-3C4A43F23343}" srcOrd="0" destOrd="0" parTransId="{CEBFA7EF-C788-4B87-B8BF-0EAAA16792BB}" sibTransId="{3EDE57B9-D08B-4698-8822-6EC8C96E5974}"/>
    <dgm:cxn modelId="{68CC24CC-F168-4954-9DBC-CB1891D43F1D}" type="presOf" srcId="{97C0D307-224E-4288-8C95-FC334C8942C8}" destId="{F3D4B7DE-FE7F-4D0B-B42E-CF8DE2111DAE}" srcOrd="1" destOrd="3" presId="urn:microsoft.com/office/officeart/2005/8/layout/vList4"/>
    <dgm:cxn modelId="{2194888B-FBE1-46B9-A756-A35EBE0DE86E}" type="presOf" srcId="{20F97C7A-B6DD-47E5-BB93-2408E8C5C8FB}" destId="{87B4B399-546A-4F7E-9C75-85134EEA22D1}" srcOrd="0" destOrd="2" presId="urn:microsoft.com/office/officeart/2005/8/layout/vList4"/>
    <dgm:cxn modelId="{C2DF8258-6296-4220-AB9A-C00FB4A328EC}" type="presOf" srcId="{3A6187A3-6F15-4D8F-8CF5-56C86A50A764}" destId="{F3D4B7DE-FE7F-4D0B-B42E-CF8DE2111DAE}" srcOrd="1" destOrd="2" presId="urn:microsoft.com/office/officeart/2005/8/layout/vList4"/>
    <dgm:cxn modelId="{8CE41173-52F7-4E23-AFCE-E51E29CB5ADC}" type="presOf" srcId="{4A61BC3C-F4B1-457F-8727-83B2C7E20EBF}" destId="{6BD6A8E6-7570-434A-9A06-825475EF854D}" srcOrd="1" destOrd="0" presId="urn:microsoft.com/office/officeart/2005/8/layout/vList4"/>
    <dgm:cxn modelId="{E258D561-6F66-40E9-8176-E9FBC49F43CA}" srcId="{1F5ABF5D-5F3B-4A11-8A31-29E910BB8AE2}" destId="{7441949F-F654-4446-B1E0-B3A54174FAC2}" srcOrd="2" destOrd="0" parTransId="{968730D6-FDBA-49E9-8790-3D68D8F39D0B}" sibTransId="{A03BB7EF-EC72-4380-863C-271929482BFF}"/>
    <dgm:cxn modelId="{16B1C8A1-570D-45B3-8C8D-951F9DAA7644}" srcId="{7441949F-F654-4446-B1E0-B3A54174FAC2}" destId="{97C0D307-224E-4288-8C95-FC334C8942C8}" srcOrd="2" destOrd="0" parTransId="{73CF8E22-C684-4904-86D8-BFEA8790A699}" sibTransId="{4E53D511-C998-4AD5-B0AD-262D01EA5128}"/>
    <dgm:cxn modelId="{E681A701-9400-495A-AC33-8544C7F47041}" type="presOf" srcId="{51947848-7D43-478B-B623-29E5DA9FC107}" destId="{8793B674-6564-4F81-BBC0-8E46BF582A48}" srcOrd="1" destOrd="2" presId="urn:microsoft.com/office/officeart/2005/8/layout/vList4"/>
    <dgm:cxn modelId="{D2FAC554-51F6-4C06-88A3-43FAF984CEB7}" type="presOf" srcId="{4A61BC3C-F4B1-457F-8727-83B2C7E20EBF}" destId="{87B4B399-546A-4F7E-9C75-85134EEA22D1}" srcOrd="0" destOrd="0" presId="urn:microsoft.com/office/officeart/2005/8/layout/vList4"/>
    <dgm:cxn modelId="{BC932C28-5F2B-4ED8-BD16-B1776B84E4DC}" srcId="{1F5ABF5D-5F3B-4A11-8A31-29E910BB8AE2}" destId="{4A61BC3C-F4B1-457F-8727-83B2C7E20EBF}" srcOrd="1" destOrd="0" parTransId="{8BAD5C4E-9D5D-448A-A056-0B300A53E5A2}" sibTransId="{CC8711FB-11F8-4C09-ACD1-3F8CF696651E}"/>
    <dgm:cxn modelId="{091F9405-6A82-4412-A48D-B7E9764606CD}" type="presOf" srcId="{7441949F-F654-4446-B1E0-B3A54174FAC2}" destId="{F3D4B7DE-FE7F-4D0B-B42E-CF8DE2111DAE}" srcOrd="1" destOrd="0" presId="urn:microsoft.com/office/officeart/2005/8/layout/vList4"/>
    <dgm:cxn modelId="{5E4D5335-D2BE-4A3F-869B-37D0A3B1CF63}" srcId="{C8FA31E5-EE3E-4BD6-A4FE-EDCFDA5FCDA2}" destId="{EBB4BBB0-23CD-436E-9FCF-B1F593ECCAD3}" srcOrd="0" destOrd="0" parTransId="{0A40F6F9-C8F8-44E4-BC75-6565BDEB64A2}" sibTransId="{78697A0B-E325-4E3C-B288-497C3888479D}"/>
    <dgm:cxn modelId="{226CEA7E-BEF9-4995-B75A-72577BA997CE}" type="presOf" srcId="{3A6187A3-6F15-4D8F-8CF5-56C86A50A764}" destId="{AFEA3D6E-D693-43F5-8E47-CFAB51ABF7CF}" srcOrd="0" destOrd="2" presId="urn:microsoft.com/office/officeart/2005/8/layout/vList4"/>
    <dgm:cxn modelId="{1F97F101-A7AF-4D27-9EF6-8742D4563549}" type="presOf" srcId="{51947848-7D43-478B-B623-29E5DA9FC107}" destId="{DFB36ADD-6904-4ECA-8AEC-4CB28B5544AA}" srcOrd="0" destOrd="2" presId="urn:microsoft.com/office/officeart/2005/8/layout/vList4"/>
    <dgm:cxn modelId="{9B7D6E44-58E7-4A33-8C5D-C11A4F9BF3DD}" type="presOf" srcId="{7441949F-F654-4446-B1E0-B3A54174FAC2}" destId="{AFEA3D6E-D693-43F5-8E47-CFAB51ABF7CF}" srcOrd="0" destOrd="0" presId="urn:microsoft.com/office/officeart/2005/8/layout/vList4"/>
    <dgm:cxn modelId="{7E61035A-3276-40D6-820B-AA833C80063C}" type="presOf" srcId="{C47A3458-8998-4564-9826-3C4A43F23343}" destId="{F3D4B7DE-FE7F-4D0B-B42E-CF8DE2111DAE}" srcOrd="1" destOrd="1" presId="urn:microsoft.com/office/officeart/2005/8/layout/vList4"/>
    <dgm:cxn modelId="{41A8DEB8-ADB0-4B24-AD11-D35C28F2390F}" srcId="{1F5ABF5D-5F3B-4A11-8A31-29E910BB8AE2}" destId="{C8FA31E5-EE3E-4BD6-A4FE-EDCFDA5FCDA2}" srcOrd="0" destOrd="0" parTransId="{A5D6F0C0-DBC8-4369-B6FF-193012821FA9}" sibTransId="{C27932E6-0FB6-42EF-8B63-768204970892}"/>
    <dgm:cxn modelId="{A905676E-4A56-4C68-837A-FE5099F0B795}" type="presOf" srcId="{E24B41F5-74D4-458D-B424-0E8EA62BEC0D}" destId="{87B4B399-546A-4F7E-9C75-85134EEA22D1}" srcOrd="0" destOrd="1" presId="urn:microsoft.com/office/officeart/2005/8/layout/vList4"/>
    <dgm:cxn modelId="{48F408FD-E639-4A2B-A8C9-309438FEAB30}" type="presOf" srcId="{C8FA31E5-EE3E-4BD6-A4FE-EDCFDA5FCDA2}" destId="{DFB36ADD-6904-4ECA-8AEC-4CB28B5544AA}" srcOrd="0" destOrd="0" presId="urn:microsoft.com/office/officeart/2005/8/layout/vList4"/>
    <dgm:cxn modelId="{8963E95A-A644-44D6-AD0D-623426FD4F87}" srcId="{4A61BC3C-F4B1-457F-8727-83B2C7E20EBF}" destId="{E24B41F5-74D4-458D-B424-0E8EA62BEC0D}" srcOrd="0" destOrd="0" parTransId="{7C260CF7-9620-412B-BEB7-C86635F8EB98}" sibTransId="{C50A0BAA-365A-4A90-95ED-6FC63D26E1B9}"/>
    <dgm:cxn modelId="{995432C5-AEC3-4D77-8DD4-5318A4C74819}" type="presParOf" srcId="{AED68674-5F3F-4EDE-BFCC-EA067CD2974D}" destId="{EC87858C-0191-4CF4-A160-1E46CCB7A6EC}" srcOrd="0" destOrd="0" presId="urn:microsoft.com/office/officeart/2005/8/layout/vList4"/>
    <dgm:cxn modelId="{7871053C-C386-4442-BB42-434F2A5221E6}" type="presParOf" srcId="{EC87858C-0191-4CF4-A160-1E46CCB7A6EC}" destId="{DFB36ADD-6904-4ECA-8AEC-4CB28B5544AA}" srcOrd="0" destOrd="0" presId="urn:microsoft.com/office/officeart/2005/8/layout/vList4"/>
    <dgm:cxn modelId="{8CC42018-3714-4819-8A64-45B92C546553}" type="presParOf" srcId="{EC87858C-0191-4CF4-A160-1E46CCB7A6EC}" destId="{D32852B8-8191-4202-8129-A36CD03B0E67}" srcOrd="1" destOrd="0" presId="urn:microsoft.com/office/officeart/2005/8/layout/vList4"/>
    <dgm:cxn modelId="{DA7C2659-4B99-4B53-A284-6CAA8E3D29CD}" type="presParOf" srcId="{EC87858C-0191-4CF4-A160-1E46CCB7A6EC}" destId="{8793B674-6564-4F81-BBC0-8E46BF582A48}" srcOrd="2" destOrd="0" presId="urn:microsoft.com/office/officeart/2005/8/layout/vList4"/>
    <dgm:cxn modelId="{A1C2122D-80A0-4D54-95E1-B218709D06C2}" type="presParOf" srcId="{AED68674-5F3F-4EDE-BFCC-EA067CD2974D}" destId="{ECEF2561-EF6E-4E3D-939B-5886B5368E58}" srcOrd="1" destOrd="0" presId="urn:microsoft.com/office/officeart/2005/8/layout/vList4"/>
    <dgm:cxn modelId="{B5DA8CFF-B8D2-4D0A-91A8-971B807B7D51}" type="presParOf" srcId="{AED68674-5F3F-4EDE-BFCC-EA067CD2974D}" destId="{F04F52D7-199A-448F-9A99-0A79AF289668}" srcOrd="2" destOrd="0" presId="urn:microsoft.com/office/officeart/2005/8/layout/vList4"/>
    <dgm:cxn modelId="{75CC2E92-EDEE-491F-85CC-129A678A1C94}" type="presParOf" srcId="{F04F52D7-199A-448F-9A99-0A79AF289668}" destId="{87B4B399-546A-4F7E-9C75-85134EEA22D1}" srcOrd="0" destOrd="0" presId="urn:microsoft.com/office/officeart/2005/8/layout/vList4"/>
    <dgm:cxn modelId="{3DF1CCF7-89C6-458D-9817-69892EDCAC30}" type="presParOf" srcId="{F04F52D7-199A-448F-9A99-0A79AF289668}" destId="{1A386981-148A-4FDE-91F0-EFBB93EF9C48}" srcOrd="1" destOrd="0" presId="urn:microsoft.com/office/officeart/2005/8/layout/vList4"/>
    <dgm:cxn modelId="{8E407F00-3405-4C28-A7C7-81448F8CBDA0}" type="presParOf" srcId="{F04F52D7-199A-448F-9A99-0A79AF289668}" destId="{6BD6A8E6-7570-434A-9A06-825475EF854D}" srcOrd="2" destOrd="0" presId="urn:microsoft.com/office/officeart/2005/8/layout/vList4"/>
    <dgm:cxn modelId="{2DBAE036-DF34-4170-8D59-65B27471F09B}" type="presParOf" srcId="{AED68674-5F3F-4EDE-BFCC-EA067CD2974D}" destId="{D14C54CF-00E5-469F-A996-D40D67E2F0EB}" srcOrd="3" destOrd="0" presId="urn:microsoft.com/office/officeart/2005/8/layout/vList4"/>
    <dgm:cxn modelId="{60C15183-BBD8-46C3-A905-ABF0A918C051}" type="presParOf" srcId="{AED68674-5F3F-4EDE-BFCC-EA067CD2974D}" destId="{727F60DB-C79C-4CA3-AE9D-FC30BDF6F652}" srcOrd="4" destOrd="0" presId="urn:microsoft.com/office/officeart/2005/8/layout/vList4"/>
    <dgm:cxn modelId="{E0EAD2E3-34D0-4039-BF77-EBA04FAF3F53}" type="presParOf" srcId="{727F60DB-C79C-4CA3-AE9D-FC30BDF6F652}" destId="{AFEA3D6E-D693-43F5-8E47-CFAB51ABF7CF}" srcOrd="0" destOrd="0" presId="urn:microsoft.com/office/officeart/2005/8/layout/vList4"/>
    <dgm:cxn modelId="{D852DD35-5EAC-4219-A116-3776D5469DE0}" type="presParOf" srcId="{727F60DB-C79C-4CA3-AE9D-FC30BDF6F652}" destId="{9D5DABA4-7A66-4EA1-91D8-BFD0AA8AEAE5}" srcOrd="1" destOrd="0" presId="urn:microsoft.com/office/officeart/2005/8/layout/vList4"/>
    <dgm:cxn modelId="{C383BF25-79D6-4479-B558-72ABAC36B7BB}" type="presParOf" srcId="{727F60DB-C79C-4CA3-AE9D-FC30BDF6F652}" destId="{F3D4B7DE-FE7F-4D0B-B42E-CF8DE2111DAE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41E8A69-5B72-4C7F-8618-EF0A3830327C}">
      <dsp:nvSpPr>
        <dsp:cNvPr id="0" name=""/>
        <dsp:cNvSpPr/>
      </dsp:nvSpPr>
      <dsp:spPr>
        <a:xfrm>
          <a:off x="124514" y="354"/>
          <a:ext cx="2087642" cy="12525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500" kern="1200" dirty="0" smtClean="0"/>
            <a:t>Customización</a:t>
          </a:r>
          <a:endParaRPr lang="es-CL" sz="2500" kern="1200" dirty="0"/>
        </a:p>
      </dsp:txBody>
      <dsp:txXfrm>
        <a:off x="124514" y="354"/>
        <a:ext cx="2087642" cy="1252585"/>
      </dsp:txXfrm>
    </dsp:sp>
    <dsp:sp modelId="{FC48003F-0D7F-4FB3-9186-42FEFF195BEC}">
      <dsp:nvSpPr>
        <dsp:cNvPr id="0" name=""/>
        <dsp:cNvSpPr/>
      </dsp:nvSpPr>
      <dsp:spPr>
        <a:xfrm>
          <a:off x="2420921" y="354"/>
          <a:ext cx="2087642" cy="12525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500" kern="1200" dirty="0" smtClean="0"/>
            <a:t>Segmentación</a:t>
          </a:r>
          <a:endParaRPr lang="es-CL" sz="2500" kern="1200" dirty="0"/>
        </a:p>
      </dsp:txBody>
      <dsp:txXfrm>
        <a:off x="2420921" y="354"/>
        <a:ext cx="2087642" cy="1252585"/>
      </dsp:txXfrm>
    </dsp:sp>
    <dsp:sp modelId="{EFFCBB54-D20A-457E-B5FF-29CE34911B22}">
      <dsp:nvSpPr>
        <dsp:cNvPr id="0" name=""/>
        <dsp:cNvSpPr/>
      </dsp:nvSpPr>
      <dsp:spPr>
        <a:xfrm>
          <a:off x="4717328" y="354"/>
          <a:ext cx="2087642" cy="12525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500" kern="1200" dirty="0" smtClean="0"/>
            <a:t>Calidad</a:t>
          </a:r>
          <a:endParaRPr lang="es-CL" sz="2500" kern="1200" dirty="0"/>
        </a:p>
      </dsp:txBody>
      <dsp:txXfrm>
        <a:off x="4717328" y="354"/>
        <a:ext cx="2087642" cy="1252585"/>
      </dsp:txXfrm>
    </dsp:sp>
    <dsp:sp modelId="{DBBC546D-B5A9-40DD-BC07-66C0F7F10AAF}">
      <dsp:nvSpPr>
        <dsp:cNvPr id="0" name=""/>
        <dsp:cNvSpPr/>
      </dsp:nvSpPr>
      <dsp:spPr>
        <a:xfrm>
          <a:off x="124514" y="1461704"/>
          <a:ext cx="2087642" cy="12525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500" kern="1200" dirty="0" smtClean="0"/>
            <a:t>Fidelización</a:t>
          </a:r>
          <a:endParaRPr lang="es-CL" sz="2500" kern="1200" dirty="0"/>
        </a:p>
      </dsp:txBody>
      <dsp:txXfrm>
        <a:off x="124514" y="1461704"/>
        <a:ext cx="2087642" cy="1252585"/>
      </dsp:txXfrm>
    </dsp:sp>
    <dsp:sp modelId="{DA234952-3FA4-479E-8200-02E3AB089784}">
      <dsp:nvSpPr>
        <dsp:cNvPr id="0" name=""/>
        <dsp:cNvSpPr/>
      </dsp:nvSpPr>
      <dsp:spPr>
        <a:xfrm>
          <a:off x="2420921" y="1461704"/>
          <a:ext cx="2087642" cy="12525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500" kern="1200" dirty="0" smtClean="0"/>
            <a:t>Alcance</a:t>
          </a:r>
          <a:endParaRPr lang="es-CL" sz="2500" kern="1200" dirty="0"/>
        </a:p>
      </dsp:txBody>
      <dsp:txXfrm>
        <a:off x="2420921" y="1461704"/>
        <a:ext cx="2087642" cy="1252585"/>
      </dsp:txXfrm>
    </dsp:sp>
    <dsp:sp modelId="{A9659E81-DD02-4952-8C1D-A4BA50AD316F}">
      <dsp:nvSpPr>
        <dsp:cNvPr id="0" name=""/>
        <dsp:cNvSpPr/>
      </dsp:nvSpPr>
      <dsp:spPr>
        <a:xfrm>
          <a:off x="4717328" y="1461704"/>
          <a:ext cx="2087642" cy="12525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500" kern="1200" dirty="0" smtClean="0"/>
            <a:t>Gestión de Marca</a:t>
          </a:r>
          <a:endParaRPr lang="es-CL" sz="2500" kern="1200" dirty="0"/>
        </a:p>
      </dsp:txBody>
      <dsp:txXfrm>
        <a:off x="4717328" y="1461704"/>
        <a:ext cx="2087642" cy="125258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0C3A66A-B94C-4BB1-B305-7EF76A0CA17B}">
      <dsp:nvSpPr>
        <dsp:cNvPr id="0" name=""/>
        <dsp:cNvSpPr/>
      </dsp:nvSpPr>
      <dsp:spPr>
        <a:xfrm>
          <a:off x="0" y="0"/>
          <a:ext cx="7358114" cy="11255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3200" b="0" kern="1200" dirty="0" smtClean="0"/>
            <a:t>Disminuir el tamaño de lote                            </a:t>
          </a:r>
          <a:r>
            <a:rPr lang="es-MX" sz="2300" b="0" kern="1200" dirty="0" smtClean="0"/>
            <a:t>(en caso extremo dejarlo de tamaño 1, </a:t>
          </a:r>
          <a:r>
            <a:rPr lang="es-MX" sz="2300" b="0" kern="1200" dirty="0" err="1" smtClean="0"/>
            <a:t>Ej</a:t>
          </a:r>
          <a:r>
            <a:rPr lang="es-MX" sz="2300" b="0" kern="1200" dirty="0" smtClean="0"/>
            <a:t>: Sastre)</a:t>
          </a:r>
          <a:endParaRPr lang="es-CL" sz="2300" b="0" kern="1200" dirty="0"/>
        </a:p>
      </dsp:txBody>
      <dsp:txXfrm>
        <a:off x="0" y="0"/>
        <a:ext cx="7358114" cy="1125540"/>
      </dsp:txXfrm>
    </dsp:sp>
    <dsp:sp modelId="{B16479B0-7E5F-4D43-8CD7-E6C3BF7EB6B4}">
      <dsp:nvSpPr>
        <dsp:cNvPr id="0" name=""/>
        <dsp:cNvSpPr/>
      </dsp:nvSpPr>
      <dsp:spPr>
        <a:xfrm>
          <a:off x="0" y="1233166"/>
          <a:ext cx="7358114" cy="11255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3200" kern="1200" dirty="0" smtClean="0"/>
            <a:t>Eliminar los Costos Fijos de Producción</a:t>
          </a:r>
          <a:endParaRPr lang="es-CL" sz="3200" kern="1200" dirty="0"/>
        </a:p>
      </dsp:txBody>
      <dsp:txXfrm>
        <a:off x="0" y="1233166"/>
        <a:ext cx="7358114" cy="112554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FB36ADD-6904-4ECA-8AEC-4CB28B5544AA}">
      <dsp:nvSpPr>
        <dsp:cNvPr id="0" name=""/>
        <dsp:cNvSpPr/>
      </dsp:nvSpPr>
      <dsp:spPr>
        <a:xfrm>
          <a:off x="0" y="0"/>
          <a:ext cx="8858311" cy="1674328"/>
        </a:xfrm>
        <a:prstGeom prst="roundRect">
          <a:avLst>
            <a:gd name="adj" fmla="val 10000"/>
          </a:avLst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800" b="1" kern="1200" dirty="0" err="1" smtClean="0"/>
            <a:t>Customización</a:t>
          </a:r>
          <a:r>
            <a:rPr lang="es-MX" sz="2800" b="1" kern="1200" dirty="0" smtClean="0"/>
            <a:t> y Discriminación</a:t>
          </a:r>
          <a:endParaRPr lang="es-CL" sz="2800" b="1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800" kern="1200" dirty="0" err="1" smtClean="0"/>
            <a:t>Customización</a:t>
          </a:r>
          <a:r>
            <a:rPr lang="es-MX" sz="1800" kern="1200" dirty="0" smtClean="0"/>
            <a:t>: Estrategia que define aspectos estándar y ad-hoc</a:t>
          </a:r>
          <a:endParaRPr lang="es-CL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800" kern="1200" dirty="0" smtClean="0"/>
            <a:t>Discriminación: Busca diferenciar productos para los diferentes tipos de clientes. Deben buscarse criterios objetivos y claros</a:t>
          </a:r>
          <a:endParaRPr lang="es-CL" sz="1800" kern="1200" dirty="0"/>
        </a:p>
      </dsp:txBody>
      <dsp:txXfrm>
        <a:off x="1939095" y="0"/>
        <a:ext cx="6919216" cy="1674328"/>
      </dsp:txXfrm>
    </dsp:sp>
    <dsp:sp modelId="{D32852B8-8191-4202-8129-A36CD03B0E67}">
      <dsp:nvSpPr>
        <dsp:cNvPr id="0" name=""/>
        <dsp:cNvSpPr/>
      </dsp:nvSpPr>
      <dsp:spPr>
        <a:xfrm>
          <a:off x="167432" y="167432"/>
          <a:ext cx="1771662" cy="133946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B4B399-546A-4F7E-9C75-85134EEA22D1}">
      <dsp:nvSpPr>
        <dsp:cNvPr id="0" name=""/>
        <dsp:cNvSpPr/>
      </dsp:nvSpPr>
      <dsp:spPr>
        <a:xfrm>
          <a:off x="0" y="1841760"/>
          <a:ext cx="8858311" cy="1674328"/>
        </a:xfrm>
        <a:prstGeom prst="roundRect">
          <a:avLst>
            <a:gd name="adj" fmla="val 10000"/>
          </a:avLst>
        </a:prstGeom>
        <a:solidFill>
          <a:schemeClr val="accent1">
            <a:shade val="50000"/>
            <a:hueOff val="240958"/>
            <a:satOff val="-5040"/>
            <a:lumOff val="2804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800" b="1" kern="1200" dirty="0" smtClean="0"/>
            <a:t>Calidad y Lealtad</a:t>
          </a:r>
          <a:endParaRPr lang="es-CL" sz="2800" b="1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900" kern="1200" dirty="0" smtClean="0"/>
            <a:t>Calidad: Consumidores dan una valoración positiva cuando existe</a:t>
          </a:r>
          <a:endParaRPr lang="es-CL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900" kern="1200" dirty="0" smtClean="0"/>
            <a:t>Lealtad: Retener a clientes tiene mayores beneficios = Valor Largo Plazo y </a:t>
          </a:r>
          <a:r>
            <a:rPr lang="es-MX" sz="1900" kern="1200" dirty="0" err="1" smtClean="0"/>
            <a:t>Fidelización</a:t>
          </a:r>
          <a:endParaRPr lang="es-CL" sz="1900" kern="1200" dirty="0"/>
        </a:p>
      </dsp:txBody>
      <dsp:txXfrm>
        <a:off x="1939095" y="1841760"/>
        <a:ext cx="6919216" cy="1674328"/>
      </dsp:txXfrm>
    </dsp:sp>
    <dsp:sp modelId="{1A386981-148A-4FDE-91F0-EFBB93EF9C48}">
      <dsp:nvSpPr>
        <dsp:cNvPr id="0" name=""/>
        <dsp:cNvSpPr/>
      </dsp:nvSpPr>
      <dsp:spPr>
        <a:xfrm>
          <a:off x="167432" y="2009193"/>
          <a:ext cx="1771662" cy="133946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EA3D6E-D693-43F5-8E47-CFAB51ABF7CF}">
      <dsp:nvSpPr>
        <dsp:cNvPr id="0" name=""/>
        <dsp:cNvSpPr/>
      </dsp:nvSpPr>
      <dsp:spPr>
        <a:xfrm>
          <a:off x="0" y="3683521"/>
          <a:ext cx="8858311" cy="1674328"/>
        </a:xfrm>
        <a:prstGeom prst="roundRect">
          <a:avLst>
            <a:gd name="adj" fmla="val 10000"/>
          </a:avLst>
        </a:prstGeom>
        <a:solidFill>
          <a:schemeClr val="accent1">
            <a:shade val="50000"/>
            <a:hueOff val="240958"/>
            <a:satOff val="-5040"/>
            <a:lumOff val="2804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800" b="1" kern="1200" dirty="0" smtClean="0">
              <a:solidFill>
                <a:schemeClr val="tx2">
                  <a:lumMod val="50000"/>
                </a:schemeClr>
              </a:solidFill>
            </a:rPr>
            <a:t>Alcance y Marca</a:t>
          </a:r>
          <a:endParaRPr lang="es-CL" sz="2800" b="1" kern="1200" dirty="0">
            <a:solidFill>
              <a:schemeClr val="tx2">
                <a:lumMod val="50000"/>
              </a:schemeClr>
            </a:solidFill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900" kern="1200" dirty="0" smtClean="0">
              <a:solidFill>
                <a:schemeClr val="tx2">
                  <a:lumMod val="50000"/>
                </a:schemeClr>
              </a:solidFill>
            </a:rPr>
            <a:t>Alcance: A cuantos consumidores llego</a:t>
          </a:r>
          <a:endParaRPr lang="es-CL" sz="1900" kern="1200" dirty="0">
            <a:solidFill>
              <a:schemeClr val="tx2">
                <a:lumMod val="50000"/>
              </a:schemeClr>
            </a:solidFill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900" kern="1200" dirty="0" smtClean="0">
              <a:solidFill>
                <a:schemeClr val="tx2">
                  <a:lumMod val="50000"/>
                </a:schemeClr>
              </a:solidFill>
            </a:rPr>
            <a:t>Captura: grado de lealtad de mis clientes</a:t>
          </a:r>
          <a:endParaRPr lang="es-CL" sz="1900" kern="1200" dirty="0">
            <a:solidFill>
              <a:schemeClr val="tx2">
                <a:lumMod val="50000"/>
              </a:schemeClr>
            </a:solidFill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900" kern="1200" dirty="0" smtClean="0">
              <a:solidFill>
                <a:schemeClr val="tx2">
                  <a:lumMod val="50000"/>
                </a:schemeClr>
              </a:solidFill>
            </a:rPr>
            <a:t>Marca: Conjunto </a:t>
          </a:r>
          <a:r>
            <a:rPr lang="es-MX" sz="1900" kern="1200" smtClean="0">
              <a:solidFill>
                <a:schemeClr val="tx2">
                  <a:lumMod val="50000"/>
                </a:schemeClr>
              </a:solidFill>
            </a:rPr>
            <a:t>de activos </a:t>
          </a:r>
          <a:r>
            <a:rPr lang="es-MX" sz="1900" kern="1200" dirty="0" smtClean="0">
              <a:solidFill>
                <a:schemeClr val="tx2">
                  <a:lumMod val="50000"/>
                </a:schemeClr>
              </a:solidFill>
            </a:rPr>
            <a:t>que </a:t>
          </a:r>
          <a:r>
            <a:rPr lang="es-MX" sz="1900" kern="1200" smtClean="0">
              <a:solidFill>
                <a:schemeClr val="tx2">
                  <a:lumMod val="50000"/>
                </a:schemeClr>
              </a:solidFill>
            </a:rPr>
            <a:t>agregan valor al nombre/ símbolo </a:t>
          </a:r>
          <a:endParaRPr lang="es-CL" sz="1900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1939095" y="3683521"/>
        <a:ext cx="6919216" cy="1674328"/>
      </dsp:txXfrm>
    </dsp:sp>
    <dsp:sp modelId="{9D5DABA4-7A66-4EA1-91D8-BFD0AA8AEAE5}">
      <dsp:nvSpPr>
        <dsp:cNvPr id="0" name=""/>
        <dsp:cNvSpPr/>
      </dsp:nvSpPr>
      <dsp:spPr>
        <a:xfrm>
          <a:off x="167432" y="3850954"/>
          <a:ext cx="1771662" cy="133946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635AC0-28B0-4DD6-8C86-CBC69012A0CD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79F10E-49EC-4370-BB96-89CC2292A937}" type="slidenum">
              <a:rPr lang="es-CL" smtClean="0"/>
              <a:pPr/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9F10E-49EC-4370-BB96-89CC2292A937}" type="slidenum">
              <a:rPr lang="es-CL" smtClean="0"/>
              <a:pPr/>
              <a:t>33</a:t>
            </a:fld>
            <a:endParaRPr lang="es-C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C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C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C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C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CL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C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C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C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C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C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C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fld id="{024862E0-BB82-4106-BA9F-8AF48A80153E}" type="datetimeFigureOut">
              <a:rPr lang="es-CL" smtClean="0"/>
              <a:pPr/>
              <a:t>25-04-2010</a:t>
            </a:fld>
            <a:endParaRPr lang="es-CL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endParaRPr lang="es-CL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11" Type="http://schemas.openxmlformats.org/officeDocument/2006/relationships/image" Target="../media/image37.jpeg"/><Relationship Id="rId5" Type="http://schemas.openxmlformats.org/officeDocument/2006/relationships/image" Target="../media/image31.jpeg"/><Relationship Id="rId10" Type="http://schemas.openxmlformats.org/officeDocument/2006/relationships/image" Target="../media/image36.png"/><Relationship Id="rId4" Type="http://schemas.openxmlformats.org/officeDocument/2006/relationships/image" Target="../media/image30.jpeg"/><Relationship Id="rId9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1643042" y="2071678"/>
            <a:ext cx="5786478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6500" dirty="0" smtClean="0">
                <a:solidFill>
                  <a:srgbClr val="003258"/>
                </a:solidFill>
                <a:latin typeface="Cambria" pitchFamily="18" charset="0"/>
              </a:rPr>
              <a:t>Marketing</a:t>
            </a:r>
            <a:r>
              <a:rPr lang="es-MX" sz="6000" dirty="0" smtClean="0">
                <a:solidFill>
                  <a:schemeClr val="tx2">
                    <a:lumMod val="75000"/>
                  </a:schemeClr>
                </a:solidFill>
              </a:rPr>
              <a:t>  </a:t>
            </a:r>
            <a:endParaRPr lang="es-CL" sz="6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43042" y="3561851"/>
            <a:ext cx="5786478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000" dirty="0" smtClean="0">
                <a:solidFill>
                  <a:schemeClr val="tx2">
                    <a:lumMod val="75000"/>
                  </a:schemeClr>
                </a:solidFill>
              </a:rPr>
              <a:t>Maximo Bosch</a:t>
            </a:r>
          </a:p>
          <a:p>
            <a:pPr algn="ctr"/>
            <a:r>
              <a:rPr lang="es-MX" sz="3000" dirty="0" smtClean="0">
                <a:solidFill>
                  <a:schemeClr val="tx2">
                    <a:lumMod val="75000"/>
                  </a:schemeClr>
                </a:solidFill>
              </a:rPr>
              <a:t>William </a:t>
            </a:r>
            <a:r>
              <a:rPr lang="es-MX" sz="3000" dirty="0" smtClean="0">
                <a:solidFill>
                  <a:schemeClr val="tx2">
                    <a:lumMod val="75000"/>
                  </a:schemeClr>
                </a:solidFill>
              </a:rPr>
              <a:t>Young</a:t>
            </a:r>
          </a:p>
          <a:p>
            <a:pPr algn="ctr"/>
            <a:endParaRPr lang="es-CL" sz="2500" b="1" dirty="0">
              <a:solidFill>
                <a:srgbClr val="0070C0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3357562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5720" y="357166"/>
            <a:ext cx="835824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Customización: Casos</a:t>
            </a:r>
            <a:endParaRPr lang="es-CL" sz="4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571472" y="1142984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/>
          <p:cNvGrpSpPr/>
          <p:nvPr/>
        </p:nvGrpSpPr>
        <p:grpSpPr>
          <a:xfrm>
            <a:off x="428596" y="1357298"/>
            <a:ext cx="2571768" cy="5072098"/>
            <a:chOff x="428596" y="1357298"/>
            <a:chExt cx="2571768" cy="5072098"/>
          </a:xfrm>
        </p:grpSpPr>
        <p:sp>
          <p:nvSpPr>
            <p:cNvPr id="10" name="Rounded Rectangle 9"/>
            <p:cNvSpPr/>
            <p:nvPr/>
          </p:nvSpPr>
          <p:spPr>
            <a:xfrm>
              <a:off x="428596" y="1357298"/>
              <a:ext cx="2571768" cy="5072098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pic>
          <p:nvPicPr>
            <p:cNvPr id="1026" name="Picture 2" descr="http://www.theautochannel.com/news/2007/06/01/050204.1-lg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71538" y="1571612"/>
              <a:ext cx="1254584" cy="923513"/>
            </a:xfrm>
            <a:prstGeom prst="roundRect">
              <a:avLst/>
            </a:prstGeom>
            <a:noFill/>
          </p:spPr>
        </p:pic>
        <p:sp>
          <p:nvSpPr>
            <p:cNvPr id="18" name="TextBox 17"/>
            <p:cNvSpPr txBox="1"/>
            <p:nvPr/>
          </p:nvSpPr>
          <p:spPr>
            <a:xfrm>
              <a:off x="571472" y="2643182"/>
              <a:ext cx="2286016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200" dirty="0" smtClean="0">
                  <a:solidFill>
                    <a:srgbClr val="1A2D68"/>
                  </a:solidFill>
                </a:rPr>
                <a:t>BMW permite customizar color, tableros, asientos, equipamiento, motor y accesorios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pic>
          <p:nvPicPr>
            <p:cNvPr id="1029" name="Picture 5" descr="http://www.showcars-bodyparts.com/BMW-Inside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4348" y="4786322"/>
              <a:ext cx="1928826" cy="1446619"/>
            </a:xfrm>
            <a:prstGeom prst="roundRect">
              <a:avLst/>
            </a:prstGeom>
            <a:noFill/>
          </p:spPr>
        </p:pic>
      </p:grpSp>
      <p:grpSp>
        <p:nvGrpSpPr>
          <p:cNvPr id="23" name="Group 22"/>
          <p:cNvGrpSpPr/>
          <p:nvPr/>
        </p:nvGrpSpPr>
        <p:grpSpPr>
          <a:xfrm>
            <a:off x="3286116" y="1357298"/>
            <a:ext cx="2571768" cy="5072098"/>
            <a:chOff x="3286116" y="1357298"/>
            <a:chExt cx="2571768" cy="5072098"/>
          </a:xfrm>
        </p:grpSpPr>
        <p:sp>
          <p:nvSpPr>
            <p:cNvPr id="19" name="Rounded Rectangle 18"/>
            <p:cNvSpPr/>
            <p:nvPr/>
          </p:nvSpPr>
          <p:spPr>
            <a:xfrm>
              <a:off x="3286116" y="1357298"/>
              <a:ext cx="2571768" cy="5072098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428992" y="2643182"/>
              <a:ext cx="2286016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200" dirty="0" smtClean="0">
                  <a:solidFill>
                    <a:srgbClr val="1A2D68"/>
                  </a:solidFill>
                </a:rPr>
                <a:t>DELL permite elegir procesador, pantalla, equipamiento, software, color y accesorios 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pic>
          <p:nvPicPr>
            <p:cNvPr id="1035" name="Picture 11" descr="http://www.todomodding.com/wp-content/uploads/2008/04/dell_logo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929058" y="1571612"/>
              <a:ext cx="1285884" cy="964413"/>
            </a:xfrm>
            <a:prstGeom prst="roundRect">
              <a:avLst/>
            </a:prstGeom>
            <a:noFill/>
          </p:spPr>
        </p:pic>
        <p:pic>
          <p:nvPicPr>
            <p:cNvPr id="1037" name="Picture 13" descr="http://www.pcworld.hu/apix/0706/dell_inspiron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643306" y="4838561"/>
              <a:ext cx="1867014" cy="1519397"/>
            </a:xfrm>
            <a:prstGeom prst="roundRect">
              <a:avLst/>
            </a:prstGeom>
            <a:noFill/>
          </p:spPr>
        </p:pic>
      </p:grpSp>
      <p:grpSp>
        <p:nvGrpSpPr>
          <p:cNvPr id="25" name="Group 24"/>
          <p:cNvGrpSpPr/>
          <p:nvPr/>
        </p:nvGrpSpPr>
        <p:grpSpPr>
          <a:xfrm>
            <a:off x="6143636" y="1357298"/>
            <a:ext cx="2571768" cy="5072098"/>
            <a:chOff x="6143636" y="1357298"/>
            <a:chExt cx="2571768" cy="5072098"/>
          </a:xfrm>
        </p:grpSpPr>
        <p:sp>
          <p:nvSpPr>
            <p:cNvPr id="24" name="Rounded Rectangle 23"/>
            <p:cNvSpPr/>
            <p:nvPr/>
          </p:nvSpPr>
          <p:spPr>
            <a:xfrm>
              <a:off x="6143636" y="1357298"/>
              <a:ext cx="2571768" cy="5072098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286512" y="2643182"/>
              <a:ext cx="2286016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200" dirty="0" smtClean="0">
                  <a:solidFill>
                    <a:srgbClr val="1A2D68"/>
                  </a:solidFill>
                </a:rPr>
                <a:t>Polo permite elegir modelo de prenda, color, símbolos adicionales y nombre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pic>
          <p:nvPicPr>
            <p:cNvPr id="1041" name="Picture 1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500826" y="4929197"/>
              <a:ext cx="1857388" cy="1310303"/>
            </a:xfrm>
            <a:prstGeom prst="round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3" name="Picture 19" descr="http://4.bp.blogspot.com/_MGMMEgcsLmQ/ST7YG5BocDI/AAAAAAAAAuc/jvyYUf9W4Eo/s400/logo-ralph-lauren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929454" y="1513569"/>
              <a:ext cx="1078087" cy="1129613"/>
            </a:xfrm>
            <a:prstGeom prst="roundRect">
              <a:avLst/>
            </a:prstGeom>
            <a:noFill/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gadgets.boingboing.net/Dell_studio_XPS_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-428652"/>
            <a:ext cx="7705732" cy="7716678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-32" y="2428868"/>
            <a:ext cx="9144032" cy="1428760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7500" dirty="0" smtClean="0">
                <a:solidFill>
                  <a:srgbClr val="1A2D68"/>
                </a:solidFill>
                <a:latin typeface="Cambria" pitchFamily="18" charset="0"/>
              </a:rPr>
              <a:t>Caso de Estudio: </a:t>
            </a:r>
            <a:r>
              <a:rPr lang="es-MX" sz="7500" b="1" dirty="0" smtClean="0">
                <a:solidFill>
                  <a:srgbClr val="1A2D68"/>
                </a:solidFill>
                <a:latin typeface="Cambria" pitchFamily="18" charset="0"/>
              </a:rPr>
              <a:t>Dell</a:t>
            </a:r>
            <a:endParaRPr lang="es-CL" sz="7500" b="1" dirty="0">
              <a:solidFill>
                <a:srgbClr val="1A2D68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684" y="71414"/>
            <a:ext cx="8788034" cy="650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26086"/>
            <a:ext cx="8465113" cy="6374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4" y="111467"/>
            <a:ext cx="8429652" cy="6317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078" y="44474"/>
            <a:ext cx="8567764" cy="6456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94264"/>
            <a:ext cx="8501122" cy="6378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://www.deviantart.com/download/118633948/Nike_id_ad_design_2_by_BOYP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71299"/>
            <a:ext cx="9144000" cy="7929299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-32" y="2428868"/>
            <a:ext cx="9144032" cy="1428760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6700" dirty="0" smtClean="0">
                <a:solidFill>
                  <a:srgbClr val="1A2D68"/>
                </a:solidFill>
                <a:latin typeface="Cambria" pitchFamily="18" charset="0"/>
              </a:rPr>
              <a:t>Caso de Estudio: </a:t>
            </a:r>
            <a:r>
              <a:rPr lang="es-MX" sz="6700" b="1" dirty="0" err="1" smtClean="0">
                <a:solidFill>
                  <a:srgbClr val="1A2D68"/>
                </a:solidFill>
                <a:latin typeface="Cambria" pitchFamily="18" charset="0"/>
              </a:rPr>
              <a:t>NikeID</a:t>
            </a:r>
            <a:endParaRPr lang="es-CL" sz="6700" b="1" dirty="0">
              <a:solidFill>
                <a:srgbClr val="1A2D68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13" y="71414"/>
            <a:ext cx="9020175" cy="652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51365"/>
            <a:ext cx="8501122" cy="6663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43174" y="928670"/>
            <a:ext cx="3429024" cy="553998"/>
          </a:xfrm>
          <a:prstGeom prst="rect">
            <a:avLst/>
          </a:prstGeom>
          <a:noFill/>
          <a:effectLst>
            <a:reflection blurRad="6350" stA="50000" endA="275" endPos="40000" dist="1016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s-MX" sz="3000" dirty="0" smtClean="0">
                <a:solidFill>
                  <a:schemeClr val="tx2">
                    <a:lumMod val="75000"/>
                  </a:schemeClr>
                </a:solidFill>
              </a:rPr>
              <a:t>Unidad 2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00034" y="1714488"/>
            <a:ext cx="8001056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65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Grandes Tendencias</a:t>
            </a:r>
            <a:r>
              <a:rPr lang="es-MX" sz="6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es-CL" sz="600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642910" y="1571612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13" name="Diagram 12"/>
          <p:cNvGraphicFramePr/>
          <p:nvPr/>
        </p:nvGraphicFramePr>
        <p:xfrm>
          <a:off x="1071538" y="3286124"/>
          <a:ext cx="6929486" cy="27146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741E8A69-5B72-4C7F-8618-EF0A383032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graphicEl>
                                              <a:dgm id="{741E8A69-5B72-4C7F-8618-EF0A383032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FC48003F-0D7F-4FB3-9186-42FEFF195B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>
                                            <p:graphicEl>
                                              <a:dgm id="{FC48003F-0D7F-4FB3-9186-42FEFF195B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EFFCBB54-D20A-457E-B5FF-29CE34911B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>
                                            <p:graphicEl>
                                              <a:dgm id="{EFFCBB54-D20A-457E-B5FF-29CE34911B2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DBBC546D-B5A9-40DD-BC07-66C0F7F10A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>
                                            <p:graphicEl>
                                              <a:dgm id="{DBBC546D-B5A9-40DD-BC07-66C0F7F10A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DA234952-3FA4-479E-8200-02E3AB0897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>
                                            <p:graphicEl>
                                              <a:dgm id="{DA234952-3FA4-479E-8200-02E3AB08978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A9659E81-DD02-4952-8C1D-A4BA50AD31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>
                                            <p:graphicEl>
                                              <a:dgm id="{A9659E81-DD02-4952-8C1D-A4BA50AD316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 uiExpand="1">
        <p:bldSub>
          <a:bldDgm bld="one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2" y="71414"/>
            <a:ext cx="8405840" cy="667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0"/>
            <a:ext cx="8305828" cy="6588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878" y="0"/>
            <a:ext cx="9303786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6" y="38101"/>
            <a:ext cx="8524904" cy="6819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http://www.alebarcelo.com.ar/wp-content/uploads/2009/02/derecho_discriminac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56497" y="71438"/>
            <a:ext cx="11415961" cy="8072470"/>
          </a:xfrm>
          <a:prstGeom prst="rect">
            <a:avLst/>
          </a:prstGeom>
          <a:noFill/>
        </p:spPr>
      </p:pic>
      <p:sp>
        <p:nvSpPr>
          <p:cNvPr id="14" name="Rectangle 1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428660" y="2214554"/>
            <a:ext cx="10001320" cy="1571636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6000" dirty="0" smtClean="0">
                <a:solidFill>
                  <a:srgbClr val="1A2D68"/>
                </a:solidFill>
                <a:latin typeface="Cambria" pitchFamily="18" charset="0"/>
              </a:rPr>
              <a:t>Discriminación de Clientes</a:t>
            </a:r>
            <a:endParaRPr lang="es-CL" sz="6000" dirty="0">
              <a:solidFill>
                <a:srgbClr val="1A2D68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5720" y="2024240"/>
            <a:ext cx="857256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800" dirty="0" smtClean="0">
                <a:solidFill>
                  <a:srgbClr val="002060"/>
                </a:solidFill>
              </a:rPr>
              <a:t>Los clientes </a:t>
            </a:r>
            <a:r>
              <a:rPr lang="es-ES" sz="3800" b="1" dirty="0" smtClean="0">
                <a:solidFill>
                  <a:srgbClr val="002060"/>
                </a:solidFill>
              </a:rPr>
              <a:t>NO</a:t>
            </a:r>
            <a:r>
              <a:rPr lang="es-ES" sz="3800" dirty="0" smtClean="0">
                <a:solidFill>
                  <a:srgbClr val="002060"/>
                </a:solidFill>
              </a:rPr>
              <a:t> son todos iguales, hay </a:t>
            </a:r>
            <a:r>
              <a:rPr lang="es-ES" sz="3800" b="1" dirty="0" smtClean="0">
                <a:solidFill>
                  <a:srgbClr val="002060"/>
                </a:solidFill>
              </a:rPr>
              <a:t>algunos más rentables </a:t>
            </a:r>
            <a:r>
              <a:rPr lang="es-ES" sz="3800" dirty="0" smtClean="0">
                <a:solidFill>
                  <a:srgbClr val="002060"/>
                </a:solidFill>
              </a:rPr>
              <a:t>que otros.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5720" y="714356"/>
            <a:ext cx="835824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Discriminación de Clientes</a:t>
            </a:r>
            <a:endParaRPr lang="es-CL" sz="4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571472" y="1500174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285720" y="3714752"/>
            <a:ext cx="857256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800" dirty="0" smtClean="0">
                <a:solidFill>
                  <a:srgbClr val="002060"/>
                </a:solidFill>
              </a:rPr>
              <a:t>Si no son iguales, debería tratarlos distinto:</a:t>
            </a:r>
            <a:endParaRPr lang="es-ES" sz="3800" b="1" dirty="0" smtClean="0">
              <a:solidFill>
                <a:srgbClr val="FF0000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928794" y="5143512"/>
            <a:ext cx="5286412" cy="857256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5000" dirty="0" smtClean="0"/>
              <a:t>Discriminar</a:t>
            </a:r>
            <a:endParaRPr lang="es-CL" sz="5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5720" y="357166"/>
            <a:ext cx="835824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¿Cómo se discrimina?</a:t>
            </a:r>
            <a:endParaRPr lang="es-CL" sz="4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571472" y="1142984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10"/>
          <p:cNvSpPr/>
          <p:nvPr/>
        </p:nvSpPr>
        <p:spPr>
          <a:xfrm>
            <a:off x="1785918" y="1643050"/>
            <a:ext cx="5357850" cy="857256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000" dirty="0" smtClean="0"/>
              <a:t>Precio</a:t>
            </a:r>
            <a:endParaRPr lang="es-CL" sz="4000" dirty="0"/>
          </a:p>
        </p:txBody>
      </p:sp>
      <p:sp>
        <p:nvSpPr>
          <p:cNvPr id="32" name="Rounded Rectangle 31"/>
          <p:cNvSpPr/>
          <p:nvPr/>
        </p:nvSpPr>
        <p:spPr>
          <a:xfrm>
            <a:off x="1785918" y="2786058"/>
            <a:ext cx="5357850" cy="857256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000" dirty="0" smtClean="0"/>
              <a:t>Servicio / Producto</a:t>
            </a:r>
            <a:endParaRPr lang="es-CL" sz="4000" dirty="0"/>
          </a:p>
        </p:txBody>
      </p:sp>
      <p:sp>
        <p:nvSpPr>
          <p:cNvPr id="33" name="Rounded Rectangle 32"/>
          <p:cNvSpPr/>
          <p:nvPr/>
        </p:nvSpPr>
        <p:spPr>
          <a:xfrm>
            <a:off x="1785918" y="3929066"/>
            <a:ext cx="5357850" cy="857256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000" dirty="0" smtClean="0"/>
              <a:t>Ambos</a:t>
            </a:r>
            <a:endParaRPr lang="es-CL" sz="4000" dirty="0"/>
          </a:p>
        </p:txBody>
      </p:sp>
      <p:sp>
        <p:nvSpPr>
          <p:cNvPr id="34" name="Rounded Rectangle 33"/>
          <p:cNvSpPr/>
          <p:nvPr/>
        </p:nvSpPr>
        <p:spPr>
          <a:xfrm>
            <a:off x="1785918" y="5072074"/>
            <a:ext cx="5429288" cy="857256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000" dirty="0" smtClean="0"/>
              <a:t>Comunicacionalmente</a:t>
            </a:r>
            <a:endParaRPr lang="es-CL" sz="4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2" grpId="0" animBg="1"/>
      <p:bldP spid="33" grpId="0" animBg="1"/>
      <p:bldP spid="3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5720" y="357166"/>
            <a:ext cx="835824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Discriminación: Casos</a:t>
            </a:r>
            <a:endParaRPr lang="es-CL" sz="4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571472" y="1142984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oup 33"/>
          <p:cNvGrpSpPr/>
          <p:nvPr/>
        </p:nvGrpSpPr>
        <p:grpSpPr>
          <a:xfrm>
            <a:off x="785786" y="1357298"/>
            <a:ext cx="7143800" cy="1571636"/>
            <a:chOff x="785786" y="1357298"/>
            <a:chExt cx="7143800" cy="1571636"/>
          </a:xfrm>
        </p:grpSpPr>
        <p:sp>
          <p:nvSpPr>
            <p:cNvPr id="31" name="Rounded Rectangle 30"/>
            <p:cNvSpPr/>
            <p:nvPr/>
          </p:nvSpPr>
          <p:spPr>
            <a:xfrm>
              <a:off x="785786" y="1357298"/>
              <a:ext cx="7143800" cy="1571636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714744" y="1714488"/>
              <a:ext cx="2000264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4500" b="1" dirty="0" smtClean="0">
                  <a:solidFill>
                    <a:srgbClr val="002060"/>
                  </a:solidFill>
                  <a:latin typeface="+mj-lt"/>
                  <a:cs typeface="Arial" pitchFamily="34" charset="0"/>
                </a:rPr>
                <a:t>Casinos</a:t>
              </a:r>
              <a:endParaRPr lang="es-CL" sz="4500" b="1" dirty="0">
                <a:solidFill>
                  <a:srgbClr val="002060"/>
                </a:solidFill>
                <a:latin typeface="+mj-lt"/>
                <a:cs typeface="Arial" pitchFamily="34" charset="0"/>
              </a:endParaRPr>
            </a:p>
          </p:txBody>
        </p:sp>
        <p:pic>
          <p:nvPicPr>
            <p:cNvPr id="54274" name="Picture 2" descr="http://beboelchulo.com/wp-content/uploads/Casino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00100" y="1428736"/>
              <a:ext cx="2071702" cy="1378072"/>
            </a:xfrm>
            <a:prstGeom prst="roundRect">
              <a:avLst/>
            </a:prstGeom>
            <a:noFill/>
          </p:spPr>
        </p:pic>
      </p:grpSp>
      <p:grpSp>
        <p:nvGrpSpPr>
          <p:cNvPr id="35" name="Group 34"/>
          <p:cNvGrpSpPr/>
          <p:nvPr/>
        </p:nvGrpSpPr>
        <p:grpSpPr>
          <a:xfrm>
            <a:off x="785786" y="3071810"/>
            <a:ext cx="7143800" cy="1571636"/>
            <a:chOff x="785786" y="3071810"/>
            <a:chExt cx="7143800" cy="1571636"/>
          </a:xfrm>
        </p:grpSpPr>
        <p:sp>
          <p:nvSpPr>
            <p:cNvPr id="32" name="Rounded Rectangle 31"/>
            <p:cNvSpPr/>
            <p:nvPr/>
          </p:nvSpPr>
          <p:spPr>
            <a:xfrm>
              <a:off x="785786" y="3071810"/>
              <a:ext cx="7143800" cy="1571636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286116" y="3429000"/>
              <a:ext cx="4143404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4500" b="1" dirty="0" smtClean="0">
                  <a:solidFill>
                    <a:srgbClr val="002060"/>
                  </a:solidFill>
                  <a:latin typeface="+mj-lt"/>
                  <a:cs typeface="Arial" pitchFamily="34" charset="0"/>
                </a:rPr>
                <a:t>Líneas Aéreas</a:t>
              </a:r>
              <a:endParaRPr lang="es-CL" sz="4500" b="1" dirty="0">
                <a:solidFill>
                  <a:srgbClr val="002060"/>
                </a:solidFill>
                <a:latin typeface="+mj-lt"/>
                <a:cs typeface="Arial" pitchFamily="34" charset="0"/>
              </a:endParaRPr>
            </a:p>
          </p:txBody>
        </p:sp>
        <p:pic>
          <p:nvPicPr>
            <p:cNvPr id="54280" name="Picture 8" descr="http://www.basvanoosterhout.com/wp-content/uploads/Ryanair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00100" y="3143248"/>
              <a:ext cx="2026610" cy="1428760"/>
            </a:xfrm>
            <a:prstGeom prst="roundRect">
              <a:avLst/>
            </a:prstGeom>
            <a:noFill/>
          </p:spPr>
        </p:pic>
      </p:grpSp>
      <p:grpSp>
        <p:nvGrpSpPr>
          <p:cNvPr id="36" name="Group 35"/>
          <p:cNvGrpSpPr/>
          <p:nvPr/>
        </p:nvGrpSpPr>
        <p:grpSpPr>
          <a:xfrm>
            <a:off x="857224" y="4786322"/>
            <a:ext cx="7072362" cy="1571636"/>
            <a:chOff x="857224" y="4786322"/>
            <a:chExt cx="7072362" cy="1571636"/>
          </a:xfrm>
        </p:grpSpPr>
        <p:sp>
          <p:nvSpPr>
            <p:cNvPr id="33" name="Rounded Rectangle 32"/>
            <p:cNvSpPr/>
            <p:nvPr/>
          </p:nvSpPr>
          <p:spPr>
            <a:xfrm>
              <a:off x="857224" y="4786322"/>
              <a:ext cx="7072362" cy="1571636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214678" y="5214950"/>
              <a:ext cx="3857652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4500" b="1" dirty="0" smtClean="0">
                  <a:solidFill>
                    <a:srgbClr val="002060"/>
                  </a:solidFill>
                  <a:latin typeface="+mj-lt"/>
                  <a:cs typeface="Arial" pitchFamily="34" charset="0"/>
                </a:rPr>
                <a:t>Nueva </a:t>
              </a:r>
              <a:r>
                <a:rPr lang="es-MX" sz="4500" b="1" dirty="0" err="1" smtClean="0">
                  <a:solidFill>
                    <a:srgbClr val="002060"/>
                  </a:solidFill>
                  <a:latin typeface="+mj-lt"/>
                  <a:cs typeface="Arial" pitchFamily="34" charset="0"/>
                </a:rPr>
                <a:t>Coke</a:t>
              </a:r>
              <a:endParaRPr lang="es-CL" sz="4500" b="1" dirty="0">
                <a:solidFill>
                  <a:srgbClr val="002060"/>
                </a:solidFill>
                <a:latin typeface="+mj-lt"/>
                <a:cs typeface="Arial" pitchFamily="34" charset="0"/>
              </a:endParaRPr>
            </a:p>
          </p:txBody>
        </p:sp>
        <p:pic>
          <p:nvPicPr>
            <p:cNvPr id="54282" name="Picture 10" descr="http://img.visualizeus.com/thumbs/08/10/02/coca,cola,embalagem-62a5d62c317c14c7ce5d61eca1c5b921_h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71538" y="4857760"/>
              <a:ext cx="1928826" cy="1457365"/>
            </a:xfrm>
            <a:prstGeom prst="round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5720" y="357166"/>
            <a:ext cx="835824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¿Es legal?</a:t>
            </a:r>
            <a:endParaRPr lang="es-CL" sz="4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571472" y="1142984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285720" y="1428736"/>
            <a:ext cx="8572560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800" dirty="0" smtClean="0">
                <a:solidFill>
                  <a:srgbClr val="002060"/>
                </a:solidFill>
              </a:rPr>
              <a:t>“Cualquier establecimiento comercial puede fijar los límites y condiciones de su oferta. Al hacerlo, se deben respetar </a:t>
            </a:r>
            <a:r>
              <a:rPr lang="es-ES" sz="3800" b="1" dirty="0" smtClean="0">
                <a:solidFill>
                  <a:srgbClr val="002060"/>
                </a:solidFill>
              </a:rPr>
              <a:t>criterios objetivos, razonables y claros</a:t>
            </a:r>
            <a:r>
              <a:rPr lang="es-ES" sz="3800" dirty="0" smtClean="0">
                <a:solidFill>
                  <a:srgbClr val="002060"/>
                </a:solidFill>
              </a:rPr>
              <a:t>, para no afectar la igualdad de los consumidores en el acceso a bienes y servicios”</a:t>
            </a:r>
          </a:p>
        </p:txBody>
      </p:sp>
      <p:sp>
        <p:nvSpPr>
          <p:cNvPr id="29" name="Rectangle 28"/>
          <p:cNvSpPr/>
          <p:nvPr/>
        </p:nvSpPr>
        <p:spPr>
          <a:xfrm>
            <a:off x="7275242" y="6000768"/>
            <a:ext cx="1225848" cy="4078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es-ES" sz="2500" dirty="0" smtClean="0">
                <a:solidFill>
                  <a:srgbClr val="002060"/>
                </a:solidFill>
              </a:rPr>
              <a:t>SERNAC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>
          <a:xfrm>
            <a:off x="4857752" y="4000504"/>
            <a:ext cx="4143372" cy="25717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8" name="Rounded Rectangle 17"/>
          <p:cNvSpPr/>
          <p:nvPr/>
        </p:nvSpPr>
        <p:spPr>
          <a:xfrm>
            <a:off x="71438" y="4000504"/>
            <a:ext cx="4143372" cy="25717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7" name="Rounded Rectangle 16"/>
          <p:cNvSpPr/>
          <p:nvPr/>
        </p:nvSpPr>
        <p:spPr>
          <a:xfrm>
            <a:off x="928662" y="71438"/>
            <a:ext cx="7286676" cy="378619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4" name="Rectangle 1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071538" y="1357298"/>
            <a:ext cx="3143272" cy="114300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3000" dirty="0" smtClean="0"/>
              <a:t>Diferenciación</a:t>
            </a:r>
          </a:p>
          <a:p>
            <a:pPr algn="ctr"/>
            <a:r>
              <a:rPr lang="es-MX" sz="3000" dirty="0" smtClean="0"/>
              <a:t>Customización</a:t>
            </a:r>
            <a:endParaRPr lang="es-CL" sz="3000" dirty="0"/>
          </a:p>
        </p:txBody>
      </p:sp>
      <p:sp>
        <p:nvSpPr>
          <p:cNvPr id="10" name="Rounded Rectangle 9"/>
          <p:cNvSpPr/>
          <p:nvPr/>
        </p:nvSpPr>
        <p:spPr>
          <a:xfrm>
            <a:off x="4857752" y="1357298"/>
            <a:ext cx="3143272" cy="114300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3000" dirty="0" smtClean="0"/>
              <a:t>Diferenciación</a:t>
            </a:r>
          </a:p>
          <a:p>
            <a:pPr algn="ctr"/>
            <a:r>
              <a:rPr lang="es-MX" sz="3000" dirty="0" smtClean="0"/>
              <a:t>1 a 1</a:t>
            </a:r>
            <a:endParaRPr lang="es-CL" sz="3000" dirty="0"/>
          </a:p>
        </p:txBody>
      </p:sp>
      <p:sp>
        <p:nvSpPr>
          <p:cNvPr id="23" name="Circular Arrow 22"/>
          <p:cNvSpPr/>
          <p:nvPr/>
        </p:nvSpPr>
        <p:spPr>
          <a:xfrm>
            <a:off x="2285984" y="0"/>
            <a:ext cx="4067142" cy="4067142"/>
          </a:xfrm>
          <a:prstGeom prst="circularArrow">
            <a:avLst>
              <a:gd name="adj1" fmla="val 9476"/>
              <a:gd name="adj2" fmla="val 1077839"/>
              <a:gd name="adj3" fmla="val 18653762"/>
              <a:gd name="adj4" fmla="val 13061896"/>
              <a:gd name="adj5" fmla="val 11055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4" name="Circular Arrow 23"/>
          <p:cNvSpPr/>
          <p:nvPr/>
        </p:nvSpPr>
        <p:spPr>
          <a:xfrm rot="10800000">
            <a:off x="2505122" y="-142900"/>
            <a:ext cx="4067142" cy="4067142"/>
          </a:xfrm>
          <a:prstGeom prst="circularArrow">
            <a:avLst>
              <a:gd name="adj1" fmla="val 9476"/>
              <a:gd name="adj2" fmla="val 1098627"/>
              <a:gd name="adj3" fmla="val 18653762"/>
              <a:gd name="adj4" fmla="val 13061896"/>
              <a:gd name="adj5" fmla="val 11055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5" name="Rounded Rectangle 24"/>
          <p:cNvSpPr/>
          <p:nvPr/>
        </p:nvSpPr>
        <p:spPr>
          <a:xfrm>
            <a:off x="142844" y="5000636"/>
            <a:ext cx="1857388" cy="71438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3000" dirty="0" smtClean="0">
                <a:solidFill>
                  <a:schemeClr val="tx2">
                    <a:lumMod val="50000"/>
                  </a:schemeClr>
                </a:solidFill>
              </a:rPr>
              <a:t>Calidad</a:t>
            </a:r>
            <a:endParaRPr lang="es-CL" sz="3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7" name="Circular Arrow 26"/>
          <p:cNvSpPr/>
          <p:nvPr/>
        </p:nvSpPr>
        <p:spPr>
          <a:xfrm>
            <a:off x="1071538" y="3929066"/>
            <a:ext cx="2357454" cy="2638382"/>
          </a:xfrm>
          <a:prstGeom prst="circularArrow">
            <a:avLst>
              <a:gd name="adj1" fmla="val 9476"/>
              <a:gd name="adj2" fmla="val 1077839"/>
              <a:gd name="adj3" fmla="val 18653762"/>
              <a:gd name="adj4" fmla="val 13061896"/>
              <a:gd name="adj5" fmla="val 11055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0" name="Circular Arrow 29"/>
          <p:cNvSpPr/>
          <p:nvPr/>
        </p:nvSpPr>
        <p:spPr>
          <a:xfrm rot="10800000">
            <a:off x="1142977" y="4000504"/>
            <a:ext cx="2357454" cy="2638382"/>
          </a:xfrm>
          <a:prstGeom prst="circularArrow">
            <a:avLst>
              <a:gd name="adj1" fmla="val 9476"/>
              <a:gd name="adj2" fmla="val 1077839"/>
              <a:gd name="adj3" fmla="val 18653762"/>
              <a:gd name="adj4" fmla="val 13061896"/>
              <a:gd name="adj5" fmla="val 11055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2" name="Circular Arrow 31"/>
          <p:cNvSpPr/>
          <p:nvPr/>
        </p:nvSpPr>
        <p:spPr>
          <a:xfrm>
            <a:off x="5643570" y="3933890"/>
            <a:ext cx="2357454" cy="2638382"/>
          </a:xfrm>
          <a:prstGeom prst="circularArrow">
            <a:avLst>
              <a:gd name="adj1" fmla="val 9476"/>
              <a:gd name="adj2" fmla="val 1077839"/>
              <a:gd name="adj3" fmla="val 18653762"/>
              <a:gd name="adj4" fmla="val 13061896"/>
              <a:gd name="adj5" fmla="val 11055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4" name="Rounded Rectangle 33"/>
          <p:cNvSpPr/>
          <p:nvPr/>
        </p:nvSpPr>
        <p:spPr>
          <a:xfrm>
            <a:off x="2214546" y="5000636"/>
            <a:ext cx="1857388" cy="71438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3000" dirty="0" smtClean="0">
                <a:solidFill>
                  <a:schemeClr val="tx2">
                    <a:lumMod val="50000"/>
                  </a:schemeClr>
                </a:solidFill>
              </a:rPr>
              <a:t>Lealtad</a:t>
            </a:r>
            <a:endParaRPr lang="es-CL" sz="3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5000628" y="5000636"/>
            <a:ext cx="1857388" cy="71438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3000" dirty="0" smtClean="0">
                <a:solidFill>
                  <a:schemeClr val="tx2">
                    <a:lumMod val="50000"/>
                  </a:schemeClr>
                </a:solidFill>
              </a:rPr>
              <a:t>Alcance</a:t>
            </a:r>
            <a:endParaRPr lang="es-CL" sz="3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7072330" y="5000636"/>
            <a:ext cx="1857388" cy="71438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3000" dirty="0" smtClean="0">
                <a:solidFill>
                  <a:schemeClr val="tx2">
                    <a:lumMod val="50000"/>
                  </a:schemeClr>
                </a:solidFill>
              </a:rPr>
              <a:t>Marca</a:t>
            </a:r>
            <a:endParaRPr lang="es-CL" sz="3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7" name="Circular Arrow 36"/>
          <p:cNvSpPr/>
          <p:nvPr/>
        </p:nvSpPr>
        <p:spPr>
          <a:xfrm rot="10800000">
            <a:off x="5715008" y="4000504"/>
            <a:ext cx="2357454" cy="2638382"/>
          </a:xfrm>
          <a:prstGeom prst="circularArrow">
            <a:avLst>
              <a:gd name="adj1" fmla="val 9476"/>
              <a:gd name="adj2" fmla="val 1077839"/>
              <a:gd name="adj3" fmla="val 18653762"/>
              <a:gd name="adj4" fmla="val 13061896"/>
              <a:gd name="adj5" fmla="val 11055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8" name="Right Arrow 37"/>
          <p:cNvSpPr/>
          <p:nvPr/>
        </p:nvSpPr>
        <p:spPr>
          <a:xfrm>
            <a:off x="4357686" y="4429132"/>
            <a:ext cx="428628" cy="428628"/>
          </a:xfrm>
          <a:prstGeom prst="rightArrow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9" name="Right Arrow 38"/>
          <p:cNvSpPr/>
          <p:nvPr/>
        </p:nvSpPr>
        <p:spPr>
          <a:xfrm rot="10800000">
            <a:off x="4286248" y="5643578"/>
            <a:ext cx="428628" cy="428628"/>
          </a:xfrm>
          <a:prstGeom prst="rightArrow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3" name="Left-Up Arrow 32"/>
          <p:cNvSpPr/>
          <p:nvPr/>
        </p:nvSpPr>
        <p:spPr>
          <a:xfrm rot="10800000" flipH="1">
            <a:off x="7929586" y="2643182"/>
            <a:ext cx="857256" cy="1428760"/>
          </a:xfrm>
          <a:prstGeom prst="leftUpArrow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0" name="Left-Up Arrow 39"/>
          <p:cNvSpPr/>
          <p:nvPr/>
        </p:nvSpPr>
        <p:spPr>
          <a:xfrm rot="10800000">
            <a:off x="357158" y="2643182"/>
            <a:ext cx="857256" cy="1428760"/>
          </a:xfrm>
          <a:prstGeom prst="leftUpArrow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Introducción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5720" y="2000240"/>
            <a:ext cx="857256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600" dirty="0" smtClean="0">
                <a:solidFill>
                  <a:srgbClr val="002060"/>
                </a:solidFill>
              </a:rPr>
              <a:t>En la actualidad los consumidores poseen fuentes ilimitadas de información, por ende están más conscientes de sus elecciones…</a:t>
            </a:r>
          </a:p>
          <a:p>
            <a:pPr algn="ctr"/>
            <a:endParaRPr lang="es-ES" sz="3600" dirty="0" smtClean="0">
              <a:solidFill>
                <a:srgbClr val="002060"/>
              </a:solidFill>
            </a:endParaRPr>
          </a:p>
          <a:p>
            <a:pPr algn="ctr"/>
            <a:r>
              <a:rPr lang="es-ES" sz="3600" dirty="0" smtClean="0">
                <a:solidFill>
                  <a:srgbClr val="002060"/>
                </a:solidFill>
              </a:rPr>
              <a:t>… es por eso que se requieren estrategias que permitan </a:t>
            </a:r>
            <a:r>
              <a:rPr lang="es-ES" sz="3800" b="1" dirty="0" smtClean="0">
                <a:solidFill>
                  <a:srgbClr val="002060"/>
                </a:solidFill>
              </a:rPr>
              <a:t>satisfacer las necesidades</a:t>
            </a:r>
            <a:r>
              <a:rPr lang="es-ES" sz="3800" dirty="0" smtClean="0">
                <a:solidFill>
                  <a:srgbClr val="002060"/>
                </a:solidFill>
              </a:rPr>
              <a:t> y </a:t>
            </a:r>
            <a:r>
              <a:rPr lang="es-ES" sz="3800" b="1" dirty="0" smtClean="0">
                <a:solidFill>
                  <a:srgbClr val="002060"/>
                </a:solidFill>
              </a:rPr>
              <a:t>Crear Valor</a:t>
            </a:r>
            <a:r>
              <a:rPr lang="es-ES" sz="3600" b="1" dirty="0" smtClean="0">
                <a:solidFill>
                  <a:srgbClr val="002060"/>
                </a:solidFill>
              </a:rPr>
              <a:t> </a:t>
            </a:r>
            <a:r>
              <a:rPr lang="es-ES" sz="3600" dirty="0" smtClean="0">
                <a:solidFill>
                  <a:srgbClr val="002060"/>
                </a:solidFill>
              </a:rPr>
              <a:t>para estos consumidores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5720" y="714356"/>
            <a:ext cx="835824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Tendencias del Marketing</a:t>
            </a:r>
            <a:endParaRPr lang="es-CL" sz="4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571472" y="1500174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>
          <a:xfrm>
            <a:off x="4857752" y="4000504"/>
            <a:ext cx="4143372" cy="25717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8" name="Rounded Rectangle 17"/>
          <p:cNvSpPr/>
          <p:nvPr/>
        </p:nvSpPr>
        <p:spPr>
          <a:xfrm>
            <a:off x="71438" y="4000504"/>
            <a:ext cx="4143372" cy="25717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7" name="Rounded Rectangle 16"/>
          <p:cNvSpPr/>
          <p:nvPr/>
        </p:nvSpPr>
        <p:spPr>
          <a:xfrm>
            <a:off x="928662" y="71438"/>
            <a:ext cx="7286676" cy="378619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4" name="Rectangle 1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071538" y="1357298"/>
            <a:ext cx="3143272" cy="114300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3000" dirty="0" smtClean="0"/>
              <a:t>Diferenciación</a:t>
            </a:r>
          </a:p>
          <a:p>
            <a:pPr algn="ctr"/>
            <a:r>
              <a:rPr lang="es-MX" sz="3000" dirty="0" smtClean="0"/>
              <a:t>Customización</a:t>
            </a:r>
            <a:endParaRPr lang="es-CL" sz="3000" dirty="0"/>
          </a:p>
        </p:txBody>
      </p:sp>
      <p:sp>
        <p:nvSpPr>
          <p:cNvPr id="10" name="Rounded Rectangle 9"/>
          <p:cNvSpPr/>
          <p:nvPr/>
        </p:nvSpPr>
        <p:spPr>
          <a:xfrm>
            <a:off x="4857752" y="1357298"/>
            <a:ext cx="3143272" cy="114300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3000" dirty="0" smtClean="0"/>
              <a:t>Diferenciación</a:t>
            </a:r>
          </a:p>
          <a:p>
            <a:pPr algn="ctr"/>
            <a:r>
              <a:rPr lang="es-MX" sz="3000" dirty="0" smtClean="0"/>
              <a:t>1 a 1</a:t>
            </a:r>
            <a:endParaRPr lang="es-CL" sz="3000" dirty="0"/>
          </a:p>
        </p:txBody>
      </p:sp>
      <p:sp>
        <p:nvSpPr>
          <p:cNvPr id="23" name="Circular Arrow 22"/>
          <p:cNvSpPr/>
          <p:nvPr/>
        </p:nvSpPr>
        <p:spPr>
          <a:xfrm>
            <a:off x="2285984" y="0"/>
            <a:ext cx="4067142" cy="4067142"/>
          </a:xfrm>
          <a:prstGeom prst="circularArrow">
            <a:avLst>
              <a:gd name="adj1" fmla="val 9476"/>
              <a:gd name="adj2" fmla="val 1077839"/>
              <a:gd name="adj3" fmla="val 18653762"/>
              <a:gd name="adj4" fmla="val 13061896"/>
              <a:gd name="adj5" fmla="val 11055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4" name="Circular Arrow 23"/>
          <p:cNvSpPr/>
          <p:nvPr/>
        </p:nvSpPr>
        <p:spPr>
          <a:xfrm rot="10800000">
            <a:off x="2505122" y="-142900"/>
            <a:ext cx="4067142" cy="4067142"/>
          </a:xfrm>
          <a:prstGeom prst="circularArrow">
            <a:avLst>
              <a:gd name="adj1" fmla="val 9476"/>
              <a:gd name="adj2" fmla="val 1098627"/>
              <a:gd name="adj3" fmla="val 18653762"/>
              <a:gd name="adj4" fmla="val 13061896"/>
              <a:gd name="adj5" fmla="val 11055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5" name="Rounded Rectangle 24"/>
          <p:cNvSpPr/>
          <p:nvPr/>
        </p:nvSpPr>
        <p:spPr>
          <a:xfrm>
            <a:off x="142844" y="5000636"/>
            <a:ext cx="1857388" cy="71438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000" dirty="0" smtClean="0">
                <a:solidFill>
                  <a:schemeClr val="bg1"/>
                </a:solidFill>
              </a:rPr>
              <a:t>Calidad</a:t>
            </a:r>
            <a:endParaRPr lang="es-CL" sz="3000" dirty="0">
              <a:solidFill>
                <a:schemeClr val="bg1"/>
              </a:solidFill>
            </a:endParaRPr>
          </a:p>
        </p:txBody>
      </p:sp>
      <p:sp>
        <p:nvSpPr>
          <p:cNvPr id="27" name="Circular Arrow 26"/>
          <p:cNvSpPr/>
          <p:nvPr/>
        </p:nvSpPr>
        <p:spPr>
          <a:xfrm>
            <a:off x="1071538" y="3929066"/>
            <a:ext cx="2357454" cy="2638382"/>
          </a:xfrm>
          <a:prstGeom prst="circularArrow">
            <a:avLst>
              <a:gd name="adj1" fmla="val 9476"/>
              <a:gd name="adj2" fmla="val 1077839"/>
              <a:gd name="adj3" fmla="val 18653762"/>
              <a:gd name="adj4" fmla="val 13061896"/>
              <a:gd name="adj5" fmla="val 11055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0" name="Circular Arrow 29"/>
          <p:cNvSpPr/>
          <p:nvPr/>
        </p:nvSpPr>
        <p:spPr>
          <a:xfrm rot="10800000">
            <a:off x="1142977" y="4000504"/>
            <a:ext cx="2357454" cy="2638382"/>
          </a:xfrm>
          <a:prstGeom prst="circularArrow">
            <a:avLst>
              <a:gd name="adj1" fmla="val 9476"/>
              <a:gd name="adj2" fmla="val 1077839"/>
              <a:gd name="adj3" fmla="val 18653762"/>
              <a:gd name="adj4" fmla="val 13061896"/>
              <a:gd name="adj5" fmla="val 11055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2" name="Circular Arrow 31"/>
          <p:cNvSpPr/>
          <p:nvPr/>
        </p:nvSpPr>
        <p:spPr>
          <a:xfrm>
            <a:off x="5643570" y="3933890"/>
            <a:ext cx="2357454" cy="2638382"/>
          </a:xfrm>
          <a:prstGeom prst="circularArrow">
            <a:avLst>
              <a:gd name="adj1" fmla="val 9476"/>
              <a:gd name="adj2" fmla="val 1077839"/>
              <a:gd name="adj3" fmla="val 18653762"/>
              <a:gd name="adj4" fmla="val 13061896"/>
              <a:gd name="adj5" fmla="val 11055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4" name="Rounded Rectangle 33"/>
          <p:cNvSpPr/>
          <p:nvPr/>
        </p:nvSpPr>
        <p:spPr>
          <a:xfrm>
            <a:off x="2214546" y="5000636"/>
            <a:ext cx="1857388" cy="71438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000" dirty="0" smtClean="0">
                <a:solidFill>
                  <a:schemeClr val="bg1"/>
                </a:solidFill>
              </a:rPr>
              <a:t>Lealtad</a:t>
            </a:r>
            <a:endParaRPr lang="es-CL" sz="3000" dirty="0">
              <a:solidFill>
                <a:schemeClr val="bg1"/>
              </a:solidFill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5000628" y="5000636"/>
            <a:ext cx="1857388" cy="71438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3000" dirty="0" smtClean="0">
                <a:solidFill>
                  <a:schemeClr val="tx2">
                    <a:lumMod val="50000"/>
                  </a:schemeClr>
                </a:solidFill>
              </a:rPr>
              <a:t>Alcance</a:t>
            </a:r>
            <a:endParaRPr lang="es-CL" sz="3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7072330" y="5000636"/>
            <a:ext cx="1857388" cy="71438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3000" dirty="0" smtClean="0">
                <a:solidFill>
                  <a:schemeClr val="tx2">
                    <a:lumMod val="50000"/>
                  </a:schemeClr>
                </a:solidFill>
              </a:rPr>
              <a:t>Marca</a:t>
            </a:r>
            <a:endParaRPr lang="es-CL" sz="3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7" name="Circular Arrow 36"/>
          <p:cNvSpPr/>
          <p:nvPr/>
        </p:nvSpPr>
        <p:spPr>
          <a:xfrm rot="10800000">
            <a:off x="5715008" y="4000504"/>
            <a:ext cx="2357454" cy="2638382"/>
          </a:xfrm>
          <a:prstGeom prst="circularArrow">
            <a:avLst>
              <a:gd name="adj1" fmla="val 9476"/>
              <a:gd name="adj2" fmla="val 1077839"/>
              <a:gd name="adj3" fmla="val 18653762"/>
              <a:gd name="adj4" fmla="val 13061896"/>
              <a:gd name="adj5" fmla="val 11055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8" name="Right Arrow 37"/>
          <p:cNvSpPr/>
          <p:nvPr/>
        </p:nvSpPr>
        <p:spPr>
          <a:xfrm>
            <a:off x="4357686" y="4429132"/>
            <a:ext cx="428628" cy="428628"/>
          </a:xfrm>
          <a:prstGeom prst="rightArrow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9" name="Right Arrow 38"/>
          <p:cNvSpPr/>
          <p:nvPr/>
        </p:nvSpPr>
        <p:spPr>
          <a:xfrm rot="10800000">
            <a:off x="4286248" y="5643578"/>
            <a:ext cx="428628" cy="428628"/>
          </a:xfrm>
          <a:prstGeom prst="rightArrow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3" name="Left-Up Arrow 32"/>
          <p:cNvSpPr/>
          <p:nvPr/>
        </p:nvSpPr>
        <p:spPr>
          <a:xfrm rot="10800000" flipH="1">
            <a:off x="7929586" y="2643182"/>
            <a:ext cx="857256" cy="1428760"/>
          </a:xfrm>
          <a:prstGeom prst="leftUpArrow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0" name="Left-Up Arrow 39"/>
          <p:cNvSpPr/>
          <p:nvPr/>
        </p:nvSpPr>
        <p:spPr>
          <a:xfrm rot="10800000">
            <a:off x="357158" y="2643182"/>
            <a:ext cx="857256" cy="1428760"/>
          </a:xfrm>
          <a:prstGeom prst="leftUpArrow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4" name="Picture 6" descr="http://www.designedlearning.com/MakingQualityHapp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-71415"/>
            <a:ext cx="9267825" cy="6715125"/>
          </a:xfrm>
          <a:prstGeom prst="rect">
            <a:avLst/>
          </a:prstGeom>
          <a:noFill/>
        </p:spPr>
      </p:pic>
      <p:sp>
        <p:nvSpPr>
          <p:cNvPr id="14" name="Rectangle 1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428660" y="2214554"/>
            <a:ext cx="10001320" cy="1571636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6000" dirty="0" smtClean="0">
                <a:solidFill>
                  <a:srgbClr val="1A2D68"/>
                </a:solidFill>
                <a:latin typeface="Cambria" pitchFamily="18" charset="0"/>
              </a:rPr>
              <a:t>Calidad</a:t>
            </a:r>
            <a:endParaRPr lang="es-CL" sz="6000" dirty="0">
              <a:solidFill>
                <a:srgbClr val="1A2D68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5720" y="1214422"/>
            <a:ext cx="8572560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800" dirty="0" smtClean="0">
                <a:solidFill>
                  <a:srgbClr val="002060"/>
                </a:solidFill>
              </a:rPr>
              <a:t>Existe amplia evidencia que las empresas que se </a:t>
            </a:r>
            <a:r>
              <a:rPr lang="es-ES" sz="3800" b="1" dirty="0" smtClean="0">
                <a:solidFill>
                  <a:srgbClr val="002060"/>
                </a:solidFill>
              </a:rPr>
              <a:t>asocian a </a:t>
            </a:r>
            <a:r>
              <a:rPr lang="es-ES" sz="4200" b="1" dirty="0" smtClean="0">
                <a:solidFill>
                  <a:srgbClr val="FF0000"/>
                </a:solidFill>
              </a:rPr>
              <a:t>calidad</a:t>
            </a:r>
            <a:r>
              <a:rPr lang="es-ES" sz="3800" b="1" dirty="0" smtClean="0">
                <a:solidFill>
                  <a:srgbClr val="002060"/>
                </a:solidFill>
              </a:rPr>
              <a:t> </a:t>
            </a:r>
            <a:r>
              <a:rPr lang="es-ES" sz="3800" dirty="0" smtClean="0">
                <a:solidFill>
                  <a:srgbClr val="002060"/>
                </a:solidFill>
              </a:rPr>
              <a:t>son más valoradas que las demás.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5720" y="214290"/>
            <a:ext cx="835824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Calidad</a:t>
            </a:r>
            <a:endParaRPr lang="es-CL" sz="4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571472" y="1000108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10"/>
          <p:cNvSpPr/>
          <p:nvPr/>
        </p:nvSpPr>
        <p:spPr>
          <a:xfrm>
            <a:off x="428596" y="3143248"/>
            <a:ext cx="2571768" cy="321471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2" name="TextBox 11"/>
          <p:cNvSpPr txBox="1"/>
          <p:nvPr/>
        </p:nvSpPr>
        <p:spPr>
          <a:xfrm>
            <a:off x="714348" y="3286124"/>
            <a:ext cx="200026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0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Televisores</a:t>
            </a:r>
            <a:endParaRPr lang="es-CL" sz="30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3357554" y="3143248"/>
            <a:ext cx="2571768" cy="321471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7" name="TextBox 16"/>
          <p:cNvSpPr txBox="1"/>
          <p:nvPr/>
        </p:nvSpPr>
        <p:spPr>
          <a:xfrm>
            <a:off x="3643306" y="3286124"/>
            <a:ext cx="200026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0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Vehículos</a:t>
            </a:r>
            <a:endParaRPr lang="es-CL" sz="30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70658" name="Picture 2" descr="http://compareindia.in.com/media/images/2007/dec/img_35251_samsung_log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286388"/>
            <a:ext cx="928694" cy="928694"/>
          </a:xfrm>
          <a:prstGeom prst="roundRect">
            <a:avLst/>
          </a:prstGeom>
          <a:noFill/>
        </p:spPr>
      </p:pic>
      <p:pic>
        <p:nvPicPr>
          <p:cNvPr id="70660" name="Picture 4" descr="http://www.manga-news.com/public/images/editors/Sony_Logo_Bl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4000504"/>
            <a:ext cx="1428760" cy="285752"/>
          </a:xfrm>
          <a:prstGeom prst="roundRect">
            <a:avLst/>
          </a:prstGeom>
          <a:noFill/>
        </p:spPr>
      </p:pic>
      <p:pic>
        <p:nvPicPr>
          <p:cNvPr id="70662" name="Picture 6" descr="http://www.wirelesssourceusa.com/media/catalog/category/lg_logo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66" y="4429132"/>
            <a:ext cx="1285884" cy="732419"/>
          </a:xfrm>
          <a:prstGeom prst="roundRect">
            <a:avLst/>
          </a:prstGeom>
          <a:noFill/>
        </p:spPr>
      </p:pic>
      <p:pic>
        <p:nvPicPr>
          <p:cNvPr id="70664" name="Picture 8" descr="http://kungfusionevents.com/IMG/CLIENTES/BMW_LOG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68" y="3929066"/>
            <a:ext cx="1044247" cy="773313"/>
          </a:xfrm>
          <a:prstGeom prst="roundRect">
            <a:avLst/>
          </a:prstGeom>
          <a:noFill/>
        </p:spPr>
      </p:pic>
      <p:pic>
        <p:nvPicPr>
          <p:cNvPr id="70666" name="Picture 10" descr="http://www.atlanticoel-oldtimerpflege.de/amw/images/stories/Referenzen/mercedes-log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5000636"/>
            <a:ext cx="1189951" cy="782571"/>
          </a:xfrm>
          <a:prstGeom prst="roundRect">
            <a:avLst/>
          </a:prstGeom>
          <a:noFill/>
        </p:spPr>
      </p:pic>
      <p:pic>
        <p:nvPicPr>
          <p:cNvPr id="70668" name="Picture 12" descr="http://www.autodescuento.com/blog/wp-content/uploads/2007/12/logo_toyota_autodescuento_cochesbarato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6314" y="4143380"/>
            <a:ext cx="991344" cy="645931"/>
          </a:xfrm>
          <a:prstGeom prst="roundRect">
            <a:avLst/>
          </a:prstGeom>
          <a:noFill/>
        </p:spPr>
      </p:pic>
      <p:pic>
        <p:nvPicPr>
          <p:cNvPr id="70672" name="Picture 16" descr="http://www.trucospc.info/public/logo/Chevrolet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28992" y="5214950"/>
            <a:ext cx="1143008" cy="857256"/>
          </a:xfrm>
          <a:prstGeom prst="roundRect">
            <a:avLst/>
          </a:prstGeom>
          <a:noFill/>
        </p:spPr>
      </p:pic>
      <p:sp>
        <p:nvSpPr>
          <p:cNvPr id="18" name="Rounded Rectangle 17"/>
          <p:cNvSpPr/>
          <p:nvPr/>
        </p:nvSpPr>
        <p:spPr>
          <a:xfrm>
            <a:off x="6286512" y="3143248"/>
            <a:ext cx="2571768" cy="321471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9" name="TextBox 18"/>
          <p:cNvSpPr txBox="1"/>
          <p:nvPr/>
        </p:nvSpPr>
        <p:spPr>
          <a:xfrm>
            <a:off x="6286512" y="3286124"/>
            <a:ext cx="25717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0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Computadores</a:t>
            </a:r>
            <a:endParaRPr lang="es-CL" sz="30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22530" name="Picture 2" descr="http://www.madboxpc.com/wp-content/uploads/2008/09/dell_logo_circle_21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715272" y="3786190"/>
            <a:ext cx="995348" cy="995348"/>
          </a:xfrm>
          <a:prstGeom prst="rect">
            <a:avLst/>
          </a:prstGeom>
          <a:noFill/>
        </p:spPr>
      </p:pic>
      <p:pic>
        <p:nvPicPr>
          <p:cNvPr id="22532" name="Picture 4" descr="http://www.fangamers.com/wp-content/apple-logo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643834" y="5500702"/>
            <a:ext cx="1000132" cy="723625"/>
          </a:xfrm>
          <a:prstGeom prst="roundRect">
            <a:avLst/>
          </a:prstGeom>
          <a:noFill/>
        </p:spPr>
      </p:pic>
      <p:pic>
        <p:nvPicPr>
          <p:cNvPr id="22534" name="Picture 6" descr="http://sesidw.com/picts/client_logos/HP_logo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500826" y="4429132"/>
            <a:ext cx="1079476" cy="1079476"/>
          </a:xfrm>
          <a:prstGeom prst="round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0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0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0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0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 animBg="1"/>
      <p:bldP spid="17" grpId="0"/>
      <p:bldP spid="18" grpId="0" animBg="1"/>
      <p:bldP spid="1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5720" y="214290"/>
            <a:ext cx="835824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Calidad y Rentabilidad</a:t>
            </a:r>
            <a:endParaRPr lang="es-CL" sz="4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571472" y="1000108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Box 1027"/>
          <p:cNvSpPr txBox="1">
            <a:spLocks noChangeArrowheads="1"/>
          </p:cNvSpPr>
          <p:nvPr/>
        </p:nvSpPr>
        <p:spPr bwMode="auto">
          <a:xfrm>
            <a:off x="557242" y="6177669"/>
            <a:ext cx="8229600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ES_tradnl" sz="1500" dirty="0">
                <a:solidFill>
                  <a:srgbClr val="1A2D68"/>
                </a:solidFill>
                <a:latin typeface="+mj-lt"/>
              </a:rPr>
              <a:t>Fuente: </a:t>
            </a:r>
            <a:r>
              <a:rPr lang="es-ES_tradnl" sz="1500" dirty="0" err="1" smtClean="0">
                <a:solidFill>
                  <a:srgbClr val="1A2D68"/>
                </a:solidFill>
                <a:latin typeface="+mj-lt"/>
              </a:rPr>
              <a:t>Aker</a:t>
            </a:r>
            <a:r>
              <a:rPr lang="es-ES_tradnl" sz="1500" dirty="0" smtClean="0">
                <a:solidFill>
                  <a:srgbClr val="1A2D68"/>
                </a:solidFill>
                <a:latin typeface="+mj-lt"/>
              </a:rPr>
              <a:t> y Jacobson,</a:t>
            </a:r>
            <a:r>
              <a:rPr lang="es-ES_tradnl" sz="1500" i="1" dirty="0" smtClean="0">
                <a:solidFill>
                  <a:srgbClr val="1A2D68"/>
                </a:solidFill>
                <a:latin typeface="+mj-lt"/>
              </a:rPr>
              <a:t> </a:t>
            </a:r>
            <a:r>
              <a:rPr lang="es-ES_tradnl" sz="1500" i="1" dirty="0" err="1" smtClean="0">
                <a:solidFill>
                  <a:srgbClr val="1A2D68"/>
                </a:solidFill>
                <a:latin typeface="+mj-lt"/>
              </a:rPr>
              <a:t>Journal</a:t>
            </a:r>
            <a:r>
              <a:rPr lang="es-ES_tradnl" sz="1500" i="1" dirty="0" smtClean="0">
                <a:solidFill>
                  <a:srgbClr val="1A2D68"/>
                </a:solidFill>
                <a:latin typeface="+mj-lt"/>
              </a:rPr>
              <a:t> of Marketing </a:t>
            </a:r>
            <a:r>
              <a:rPr lang="es-ES_tradnl" sz="1500" i="1" dirty="0" err="1" smtClean="0">
                <a:solidFill>
                  <a:srgbClr val="1A2D68"/>
                </a:solidFill>
                <a:latin typeface="+mj-lt"/>
              </a:rPr>
              <a:t>Research</a:t>
            </a:r>
            <a:r>
              <a:rPr lang="es-ES_tradnl" sz="1500" i="1" dirty="0" smtClean="0">
                <a:solidFill>
                  <a:srgbClr val="1A2D68"/>
                </a:solidFill>
                <a:latin typeface="+mj-lt"/>
              </a:rPr>
              <a:t> </a:t>
            </a:r>
            <a:r>
              <a:rPr lang="es-ES_tradnl" sz="1500" dirty="0" smtClean="0">
                <a:solidFill>
                  <a:srgbClr val="1A2D68"/>
                </a:solidFill>
                <a:latin typeface="+mj-lt"/>
              </a:rPr>
              <a:t>(1994), </a:t>
            </a:r>
            <a:r>
              <a:rPr lang="es-ES_tradnl" sz="1500" dirty="0" err="1" smtClean="0">
                <a:solidFill>
                  <a:srgbClr val="1A2D68"/>
                </a:solidFill>
                <a:latin typeface="+mj-lt"/>
              </a:rPr>
              <a:t>pp</a:t>
            </a:r>
            <a:r>
              <a:rPr lang="es-ES_tradnl" sz="1500" dirty="0" smtClean="0">
                <a:solidFill>
                  <a:srgbClr val="1A2D68"/>
                </a:solidFill>
                <a:latin typeface="+mj-lt"/>
              </a:rPr>
              <a:t> 191 - 201</a:t>
            </a:r>
            <a:endParaRPr lang="es-ES_tradnl" sz="1500" dirty="0">
              <a:solidFill>
                <a:srgbClr val="1A2D68"/>
              </a:solidFill>
              <a:latin typeface="+mj-lt"/>
            </a:endParaRPr>
          </a:p>
        </p:txBody>
      </p:sp>
      <p:graphicFrame>
        <p:nvGraphicFramePr>
          <p:cNvPr id="9" name="Chart 8"/>
          <p:cNvGraphicFramePr/>
          <p:nvPr/>
        </p:nvGraphicFramePr>
        <p:xfrm>
          <a:off x="214282" y="1071546"/>
          <a:ext cx="8786842" cy="47863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www.libertydebtadvisors.com/images/handshak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-214338"/>
            <a:ext cx="9175090" cy="7547769"/>
          </a:xfrm>
          <a:prstGeom prst="rect">
            <a:avLst/>
          </a:prstGeom>
          <a:noFill/>
        </p:spPr>
      </p:pic>
      <p:sp>
        <p:nvSpPr>
          <p:cNvPr id="14" name="Rectangle 1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428660" y="2214554"/>
            <a:ext cx="10001320" cy="1571636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6000" dirty="0" smtClean="0">
                <a:solidFill>
                  <a:srgbClr val="1A2D68"/>
                </a:solidFill>
                <a:latin typeface="Cambria" pitchFamily="18" charset="0"/>
              </a:rPr>
              <a:t>Lealtad y Rentabilidad</a:t>
            </a:r>
            <a:endParaRPr lang="es-CL" sz="6000" dirty="0">
              <a:solidFill>
                <a:srgbClr val="1A2D68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5720" y="1428736"/>
            <a:ext cx="857256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800" dirty="0" smtClean="0">
                <a:solidFill>
                  <a:srgbClr val="002060"/>
                </a:solidFill>
              </a:rPr>
              <a:t>Es intuitivo que “</a:t>
            </a:r>
            <a:r>
              <a:rPr lang="es-ES" sz="3800" b="1" dirty="0" smtClean="0">
                <a:solidFill>
                  <a:srgbClr val="002060"/>
                </a:solidFill>
              </a:rPr>
              <a:t>es más económico retener un cliente que captar uno nuevo</a:t>
            </a:r>
            <a:r>
              <a:rPr lang="es-ES" sz="3800" dirty="0" smtClean="0">
                <a:solidFill>
                  <a:srgbClr val="002060"/>
                </a:solidFill>
              </a:rPr>
              <a:t>”</a:t>
            </a:r>
          </a:p>
        </p:txBody>
      </p:sp>
      <p:sp>
        <p:nvSpPr>
          <p:cNvPr id="9" name="Rectangle 8"/>
          <p:cNvSpPr/>
          <p:nvPr/>
        </p:nvSpPr>
        <p:spPr>
          <a:xfrm>
            <a:off x="285720" y="3571876"/>
            <a:ext cx="857256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800" dirty="0" smtClean="0">
                <a:solidFill>
                  <a:srgbClr val="002060"/>
                </a:solidFill>
              </a:rPr>
              <a:t>El Trabajo más importante fue desarrollado por </a:t>
            </a:r>
            <a:r>
              <a:rPr lang="es-ES" sz="3800" dirty="0" err="1" smtClean="0">
                <a:solidFill>
                  <a:srgbClr val="002060"/>
                </a:solidFill>
              </a:rPr>
              <a:t>Reichheld</a:t>
            </a:r>
            <a:r>
              <a:rPr lang="es-ES" sz="3800" dirty="0" smtClean="0">
                <a:solidFill>
                  <a:srgbClr val="002060"/>
                </a:solidFill>
              </a:rPr>
              <a:t> y </a:t>
            </a:r>
            <a:r>
              <a:rPr lang="es-ES" sz="3800" dirty="0" err="1" smtClean="0">
                <a:solidFill>
                  <a:srgbClr val="002060"/>
                </a:solidFill>
              </a:rPr>
              <a:t>Sasser</a:t>
            </a:r>
            <a:r>
              <a:rPr lang="es-ES" sz="3800" dirty="0" smtClean="0">
                <a:solidFill>
                  <a:srgbClr val="002060"/>
                </a:solidFill>
              </a:rPr>
              <a:t>:</a:t>
            </a:r>
          </a:p>
          <a:p>
            <a:pPr algn="ctr"/>
            <a:r>
              <a:rPr lang="es-ES" sz="3800" dirty="0" smtClean="0">
                <a:solidFill>
                  <a:srgbClr val="002060"/>
                </a:solidFill>
              </a:rPr>
              <a:t>“”</a:t>
            </a:r>
            <a:r>
              <a:rPr lang="es-ES" sz="3800" i="1" dirty="0" err="1" smtClean="0">
                <a:solidFill>
                  <a:srgbClr val="002060"/>
                </a:solidFill>
              </a:rPr>
              <a:t>Zero</a:t>
            </a:r>
            <a:r>
              <a:rPr lang="es-ES" sz="3800" i="1" dirty="0" smtClean="0">
                <a:solidFill>
                  <a:srgbClr val="002060"/>
                </a:solidFill>
              </a:rPr>
              <a:t> </a:t>
            </a:r>
            <a:r>
              <a:rPr lang="es-ES" sz="3800" i="1" dirty="0" err="1" smtClean="0">
                <a:solidFill>
                  <a:srgbClr val="002060"/>
                </a:solidFill>
              </a:rPr>
              <a:t>defections</a:t>
            </a:r>
            <a:r>
              <a:rPr lang="es-ES" sz="3800" i="1" dirty="0" smtClean="0">
                <a:solidFill>
                  <a:srgbClr val="002060"/>
                </a:solidFill>
              </a:rPr>
              <a:t>: </a:t>
            </a:r>
            <a:r>
              <a:rPr lang="es-ES" sz="3800" i="1" dirty="0" err="1" smtClean="0">
                <a:solidFill>
                  <a:srgbClr val="002060"/>
                </a:solidFill>
              </a:rPr>
              <a:t>Quality</a:t>
            </a:r>
            <a:r>
              <a:rPr lang="es-ES" sz="3800" i="1" dirty="0" smtClean="0">
                <a:solidFill>
                  <a:srgbClr val="002060"/>
                </a:solidFill>
              </a:rPr>
              <a:t> comes </a:t>
            </a:r>
            <a:r>
              <a:rPr lang="es-ES" sz="3800" i="1" dirty="0" err="1" smtClean="0">
                <a:solidFill>
                  <a:srgbClr val="002060"/>
                </a:solidFill>
              </a:rPr>
              <a:t>to</a:t>
            </a:r>
            <a:r>
              <a:rPr lang="es-ES" sz="3800" i="1" dirty="0" smtClean="0">
                <a:solidFill>
                  <a:srgbClr val="002060"/>
                </a:solidFill>
              </a:rPr>
              <a:t> </a:t>
            </a:r>
            <a:r>
              <a:rPr lang="es-ES" sz="3800" i="1" dirty="0" err="1" smtClean="0">
                <a:solidFill>
                  <a:srgbClr val="002060"/>
                </a:solidFill>
              </a:rPr>
              <a:t>Service</a:t>
            </a:r>
            <a:r>
              <a:rPr lang="es-ES" sz="3800" dirty="0" smtClean="0">
                <a:solidFill>
                  <a:srgbClr val="002060"/>
                </a:solidFill>
              </a:rPr>
              <a:t>”, HBR (1990)  </a:t>
            </a:r>
            <a:endParaRPr lang="es-ES" sz="3800" b="1" dirty="0" smtClean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214290"/>
            <a:ext cx="835824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Lealtad y Rentabilidad</a:t>
            </a:r>
            <a:endParaRPr lang="es-CL" sz="4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571472" y="1000108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5720" y="214290"/>
            <a:ext cx="835824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Lealtad y Rentabilidad</a:t>
            </a:r>
            <a:endParaRPr lang="es-CL" sz="4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571472" y="1000108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Chart 9"/>
          <p:cNvGraphicFramePr/>
          <p:nvPr/>
        </p:nvGraphicFramePr>
        <p:xfrm>
          <a:off x="214282" y="1214422"/>
          <a:ext cx="8429684" cy="4572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 Box 1027"/>
          <p:cNvSpPr txBox="1">
            <a:spLocks noChangeArrowheads="1"/>
          </p:cNvSpPr>
          <p:nvPr/>
        </p:nvSpPr>
        <p:spPr bwMode="auto">
          <a:xfrm>
            <a:off x="557242" y="6177669"/>
            <a:ext cx="8229600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ES_tradnl" sz="1500" dirty="0">
                <a:solidFill>
                  <a:srgbClr val="1A2D68"/>
                </a:solidFill>
                <a:latin typeface="+mj-lt"/>
              </a:rPr>
              <a:t>Fuente: </a:t>
            </a:r>
            <a:r>
              <a:rPr lang="es-ES_tradnl" sz="1500" dirty="0" err="1">
                <a:solidFill>
                  <a:srgbClr val="1A2D68"/>
                </a:solidFill>
                <a:latin typeface="+mj-lt"/>
              </a:rPr>
              <a:t>Reicheld</a:t>
            </a:r>
            <a:r>
              <a:rPr lang="es-ES_tradnl" sz="1500" dirty="0">
                <a:solidFill>
                  <a:srgbClr val="1A2D68"/>
                </a:solidFill>
                <a:latin typeface="+mj-lt"/>
              </a:rPr>
              <a:t> y </a:t>
            </a:r>
            <a:r>
              <a:rPr lang="es-ES_tradnl" sz="1500" dirty="0" err="1">
                <a:solidFill>
                  <a:srgbClr val="1A2D68"/>
                </a:solidFill>
                <a:latin typeface="+mj-lt"/>
              </a:rPr>
              <a:t>Sasser</a:t>
            </a:r>
            <a:r>
              <a:rPr lang="es-ES_tradnl" sz="1500" dirty="0">
                <a:solidFill>
                  <a:srgbClr val="1A2D68"/>
                </a:solidFill>
                <a:latin typeface="+mj-lt"/>
              </a:rPr>
              <a:t>, “</a:t>
            </a:r>
            <a:r>
              <a:rPr lang="es-ES_tradnl" sz="1500" i="1" dirty="0" err="1">
                <a:solidFill>
                  <a:srgbClr val="1A2D68"/>
                </a:solidFill>
                <a:latin typeface="+mj-lt"/>
              </a:rPr>
              <a:t>Zero</a:t>
            </a:r>
            <a:r>
              <a:rPr lang="es-ES_tradnl" sz="1500" i="1" dirty="0">
                <a:solidFill>
                  <a:srgbClr val="1A2D68"/>
                </a:solidFill>
                <a:latin typeface="+mj-lt"/>
              </a:rPr>
              <a:t> </a:t>
            </a:r>
            <a:r>
              <a:rPr lang="es-ES_tradnl" sz="1500" i="1" dirty="0" err="1">
                <a:solidFill>
                  <a:srgbClr val="1A2D68"/>
                </a:solidFill>
                <a:latin typeface="+mj-lt"/>
              </a:rPr>
              <a:t>Defections</a:t>
            </a:r>
            <a:r>
              <a:rPr lang="es-ES_tradnl" sz="1500" i="1" dirty="0">
                <a:solidFill>
                  <a:srgbClr val="1A2D68"/>
                </a:solidFill>
                <a:latin typeface="+mj-lt"/>
              </a:rPr>
              <a:t> Come </a:t>
            </a:r>
            <a:r>
              <a:rPr lang="es-ES_tradnl" sz="1500" i="1" dirty="0" err="1">
                <a:solidFill>
                  <a:srgbClr val="1A2D68"/>
                </a:solidFill>
                <a:latin typeface="+mj-lt"/>
              </a:rPr>
              <a:t>to</a:t>
            </a:r>
            <a:r>
              <a:rPr lang="es-ES_tradnl" sz="1500" i="1" dirty="0">
                <a:solidFill>
                  <a:srgbClr val="1A2D68"/>
                </a:solidFill>
                <a:latin typeface="+mj-lt"/>
              </a:rPr>
              <a:t> </a:t>
            </a:r>
            <a:r>
              <a:rPr lang="es-ES_tradnl" sz="1500" i="1" dirty="0" err="1">
                <a:solidFill>
                  <a:srgbClr val="1A2D68"/>
                </a:solidFill>
                <a:latin typeface="+mj-lt"/>
              </a:rPr>
              <a:t>Quality</a:t>
            </a:r>
            <a:r>
              <a:rPr lang="es-ES_tradnl" sz="1500" dirty="0">
                <a:solidFill>
                  <a:srgbClr val="1A2D68"/>
                </a:solidFill>
                <a:latin typeface="+mj-lt"/>
              </a:rPr>
              <a:t>”, </a:t>
            </a:r>
            <a:r>
              <a:rPr lang="es-ES_tradnl" sz="1500" dirty="0" smtClean="0">
                <a:solidFill>
                  <a:srgbClr val="1A2D68"/>
                </a:solidFill>
                <a:latin typeface="+mj-lt"/>
              </a:rPr>
              <a:t>HBR (1990)</a:t>
            </a:r>
            <a:endParaRPr lang="es-ES_tradnl" sz="1500" dirty="0">
              <a:solidFill>
                <a:srgbClr val="1A2D68"/>
              </a:solidFill>
              <a:latin typeface="+mj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1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ounded Rectangle 24"/>
          <p:cNvSpPr/>
          <p:nvPr/>
        </p:nvSpPr>
        <p:spPr>
          <a:xfrm>
            <a:off x="357158" y="3643314"/>
            <a:ext cx="8429684" cy="271464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4" name="Rectangle 1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5720" y="214290"/>
            <a:ext cx="835824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Valor a Largo Plazo</a:t>
            </a:r>
            <a:endParaRPr lang="es-CL" sz="4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571472" y="1000108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285720" y="2857496"/>
            <a:ext cx="857256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800" b="1" dirty="0" smtClean="0">
                <a:solidFill>
                  <a:srgbClr val="002060"/>
                </a:solidFill>
              </a:rPr>
              <a:t>Valor del Cliente </a:t>
            </a:r>
            <a:r>
              <a:rPr lang="es-ES" sz="3800" dirty="0" smtClean="0">
                <a:solidFill>
                  <a:srgbClr val="002060"/>
                </a:solidFill>
              </a:rPr>
              <a:t>puede cuantificarse: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42910" y="4310256"/>
            <a:ext cx="250033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800" b="1" dirty="0" smtClean="0">
                <a:solidFill>
                  <a:srgbClr val="002060"/>
                </a:solidFill>
              </a:rPr>
              <a:t>Valor a </a:t>
            </a:r>
          </a:p>
          <a:p>
            <a:pPr algn="ctr"/>
            <a:r>
              <a:rPr lang="es-ES" sz="3800" b="1" dirty="0" smtClean="0">
                <a:solidFill>
                  <a:srgbClr val="002060"/>
                </a:solidFill>
              </a:rPr>
              <a:t>Largo Plazo</a:t>
            </a:r>
          </a:p>
        </p:txBody>
      </p:sp>
      <p:sp>
        <p:nvSpPr>
          <p:cNvPr id="19" name="Equal 18"/>
          <p:cNvSpPr/>
          <p:nvPr/>
        </p:nvSpPr>
        <p:spPr>
          <a:xfrm>
            <a:off x="3357554" y="4786322"/>
            <a:ext cx="928694" cy="500066"/>
          </a:xfrm>
          <a:prstGeom prst="mathEqual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429124" y="3857628"/>
            <a:ext cx="414340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000" dirty="0" smtClean="0">
                <a:solidFill>
                  <a:srgbClr val="002060"/>
                </a:solidFill>
              </a:rPr>
              <a:t>Valor (en $) de todas las ventas que se recibe por un cliente dado durante el tiempo de vida del cliente 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285720" y="1285860"/>
            <a:ext cx="8429684" cy="128588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4" name="Rectangle 23"/>
          <p:cNvSpPr/>
          <p:nvPr/>
        </p:nvSpPr>
        <p:spPr>
          <a:xfrm>
            <a:off x="428596" y="1309860"/>
            <a:ext cx="807249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800" dirty="0" smtClean="0">
                <a:solidFill>
                  <a:schemeClr val="bg1"/>
                </a:solidFill>
              </a:rPr>
              <a:t>No subestimar a los clientes y evitar que queden insatisfechos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6" grpId="0"/>
      <p:bldP spid="18" grpId="0"/>
      <p:bldP spid="19" grpId="0" animBg="1"/>
      <p:bldP spid="21" grpId="0"/>
      <p:bldP spid="2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5720" y="214290"/>
            <a:ext cx="835824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Valor a Largo Plazo</a:t>
            </a:r>
            <a:endParaRPr lang="es-CL" sz="4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571472" y="1000108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214282" y="1142984"/>
            <a:ext cx="88582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500" dirty="0" smtClean="0">
                <a:solidFill>
                  <a:srgbClr val="002060"/>
                </a:solidFill>
              </a:rPr>
              <a:t>El cálculo del Valor del Cliente se realiza para:</a:t>
            </a:r>
          </a:p>
          <a:p>
            <a:pPr lvl="1">
              <a:buFont typeface="Arial" pitchFamily="34" charset="0"/>
              <a:buChar char="•"/>
            </a:pPr>
            <a:r>
              <a:rPr lang="es-ES" sz="3500" dirty="0" smtClean="0">
                <a:solidFill>
                  <a:srgbClr val="002060"/>
                </a:solidFill>
              </a:rPr>
              <a:t> Familia</a:t>
            </a:r>
          </a:p>
          <a:p>
            <a:pPr lvl="1">
              <a:buFont typeface="Arial" pitchFamily="34" charset="0"/>
              <a:buChar char="•"/>
            </a:pPr>
            <a:r>
              <a:rPr lang="es-ES" sz="3500" dirty="0" smtClean="0">
                <a:solidFill>
                  <a:srgbClr val="002060"/>
                </a:solidFill>
              </a:rPr>
              <a:t> Segmento objetivo</a:t>
            </a:r>
          </a:p>
          <a:p>
            <a:pPr lvl="1">
              <a:buFont typeface="Arial" pitchFamily="34" charset="0"/>
              <a:buChar char="•"/>
            </a:pPr>
            <a:r>
              <a:rPr lang="es-ES" sz="3500" dirty="0" smtClean="0">
                <a:solidFill>
                  <a:srgbClr val="002060"/>
                </a:solidFill>
              </a:rPr>
              <a:t> Mercado objetivo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85720" y="4000504"/>
            <a:ext cx="857256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400" dirty="0" smtClean="0">
                <a:solidFill>
                  <a:srgbClr val="002060"/>
                </a:solidFill>
              </a:rPr>
              <a:t>A continuación se muestra parte del estudio de </a:t>
            </a:r>
            <a:r>
              <a:rPr lang="es-ES" sz="3400" dirty="0" err="1" smtClean="0">
                <a:solidFill>
                  <a:srgbClr val="002060"/>
                </a:solidFill>
              </a:rPr>
              <a:t>Roshheld</a:t>
            </a:r>
            <a:r>
              <a:rPr lang="es-ES" sz="3400" dirty="0" smtClean="0">
                <a:solidFill>
                  <a:srgbClr val="002060"/>
                </a:solidFill>
              </a:rPr>
              <a:t> y </a:t>
            </a:r>
            <a:r>
              <a:rPr lang="es-ES" sz="3400" dirty="0" err="1" smtClean="0">
                <a:solidFill>
                  <a:srgbClr val="002060"/>
                </a:solidFill>
              </a:rPr>
              <a:t>Sasser</a:t>
            </a:r>
            <a:r>
              <a:rPr lang="es-ES" sz="3400" dirty="0" smtClean="0">
                <a:solidFill>
                  <a:srgbClr val="002060"/>
                </a:solidFill>
              </a:rPr>
              <a:t> indicando porqué </a:t>
            </a:r>
            <a:r>
              <a:rPr lang="es-ES" sz="3400" b="1" dirty="0" smtClean="0">
                <a:solidFill>
                  <a:srgbClr val="002060"/>
                </a:solidFill>
              </a:rPr>
              <a:t>los clientes más antiguos son más rentables que los más nuevos</a:t>
            </a:r>
            <a:r>
              <a:rPr lang="es-ES" sz="3400" dirty="0" smtClean="0">
                <a:solidFill>
                  <a:srgbClr val="002060"/>
                </a:solidFill>
              </a:rPr>
              <a:t>: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Group 83"/>
          <p:cNvGrpSpPr/>
          <p:nvPr/>
        </p:nvGrpSpPr>
        <p:grpSpPr>
          <a:xfrm>
            <a:off x="59263" y="1214422"/>
            <a:ext cx="7370257" cy="4857784"/>
            <a:chOff x="59263" y="1214422"/>
            <a:chExt cx="7370257" cy="4857784"/>
          </a:xfrm>
        </p:grpSpPr>
        <p:cxnSp>
          <p:nvCxnSpPr>
            <p:cNvPr id="23" name="Straight Connector 22"/>
            <p:cNvCxnSpPr/>
            <p:nvPr/>
          </p:nvCxnSpPr>
          <p:spPr>
            <a:xfrm>
              <a:off x="500034" y="5643578"/>
              <a:ext cx="6929486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500034" y="4643446"/>
              <a:ext cx="6929486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500034" y="4071942"/>
              <a:ext cx="6929486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500034" y="3500438"/>
              <a:ext cx="6929486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500034" y="2928934"/>
              <a:ext cx="6929486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500034" y="2357430"/>
              <a:ext cx="6929486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500034" y="1785926"/>
              <a:ext cx="6929486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500034" y="1214422"/>
              <a:ext cx="6929486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500034" y="5214950"/>
              <a:ext cx="6929486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6" name="TextBox 75"/>
            <p:cNvSpPr txBox="1"/>
            <p:nvPr/>
          </p:nvSpPr>
          <p:spPr>
            <a:xfrm>
              <a:off x="1571604" y="5214950"/>
              <a:ext cx="4286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600" dirty="0" smtClean="0">
                  <a:solidFill>
                    <a:schemeClr val="tx2">
                      <a:lumMod val="50000"/>
                    </a:schemeClr>
                  </a:solidFill>
                </a:rPr>
                <a:t>1</a:t>
              </a:r>
              <a:endParaRPr lang="es-CL" sz="16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2500298" y="5214950"/>
              <a:ext cx="4286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600" dirty="0" smtClean="0">
                  <a:solidFill>
                    <a:schemeClr val="tx2">
                      <a:lumMod val="50000"/>
                    </a:schemeClr>
                  </a:solidFill>
                </a:rPr>
                <a:t>2</a:t>
              </a:r>
              <a:endParaRPr lang="es-CL" sz="16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3357554" y="5214950"/>
              <a:ext cx="4286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600" dirty="0" smtClean="0">
                  <a:solidFill>
                    <a:schemeClr val="tx2">
                      <a:lumMod val="50000"/>
                    </a:schemeClr>
                  </a:solidFill>
                </a:rPr>
                <a:t>3</a:t>
              </a:r>
              <a:endParaRPr lang="es-CL" sz="16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214810" y="5214950"/>
              <a:ext cx="4286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600" dirty="0" smtClean="0">
                  <a:solidFill>
                    <a:schemeClr val="tx2">
                      <a:lumMod val="50000"/>
                    </a:schemeClr>
                  </a:solidFill>
                </a:rPr>
                <a:t>4</a:t>
              </a:r>
              <a:endParaRPr lang="es-CL" sz="16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5072066" y="5214950"/>
              <a:ext cx="4286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600" dirty="0" smtClean="0">
                  <a:solidFill>
                    <a:schemeClr val="tx2">
                      <a:lumMod val="50000"/>
                    </a:schemeClr>
                  </a:solidFill>
                </a:rPr>
                <a:t>5</a:t>
              </a:r>
              <a:endParaRPr lang="es-CL" sz="16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6000760" y="5214950"/>
              <a:ext cx="4286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600" dirty="0" smtClean="0">
                  <a:solidFill>
                    <a:schemeClr val="tx2">
                      <a:lumMod val="50000"/>
                    </a:schemeClr>
                  </a:solidFill>
                </a:rPr>
                <a:t>6</a:t>
              </a:r>
              <a:endParaRPr lang="es-CL" sz="16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 rot="16200000">
              <a:off x="-1184832" y="3101458"/>
              <a:ext cx="28575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Ganancias de la Empresa</a:t>
              </a:r>
              <a:endParaRPr lang="es-CL" dirty="0"/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3857620" y="5733652"/>
              <a:ext cx="7858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600" dirty="0" smtClean="0">
                  <a:solidFill>
                    <a:schemeClr val="tx2">
                      <a:lumMod val="50000"/>
                    </a:schemeClr>
                  </a:solidFill>
                </a:rPr>
                <a:t>Año</a:t>
              </a:r>
              <a:endParaRPr lang="es-CL" sz="16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6858016" y="5214950"/>
              <a:ext cx="4286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600" dirty="0" smtClean="0">
                  <a:solidFill>
                    <a:schemeClr val="tx2">
                      <a:lumMod val="50000"/>
                    </a:schemeClr>
                  </a:solidFill>
                </a:rPr>
                <a:t>7</a:t>
              </a:r>
              <a:endParaRPr lang="es-CL" sz="16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sp>
        <p:nvSpPr>
          <p:cNvPr id="14" name="Rectangle 1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5720" y="214290"/>
            <a:ext cx="835824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Valor a Largo Plazo</a:t>
            </a:r>
            <a:endParaRPr lang="es-CL" sz="4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571472" y="1000108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3"/>
          <p:cNvSpPr>
            <a:spLocks noChangeArrowheads="1"/>
          </p:cNvSpPr>
          <p:nvPr/>
        </p:nvSpPr>
        <p:spPr bwMode="auto">
          <a:xfrm>
            <a:off x="1500206" y="4605350"/>
            <a:ext cx="457200" cy="6096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50" name="Rectangle 34"/>
          <p:cNvSpPr>
            <a:spLocks noChangeArrowheads="1"/>
          </p:cNvSpPr>
          <p:nvPr/>
        </p:nvSpPr>
        <p:spPr bwMode="auto">
          <a:xfrm>
            <a:off x="662006" y="5214950"/>
            <a:ext cx="457200" cy="5334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70" name="Rectangle 28"/>
          <p:cNvSpPr>
            <a:spLocks noChangeArrowheads="1"/>
          </p:cNvSpPr>
          <p:nvPr/>
        </p:nvSpPr>
        <p:spPr bwMode="auto">
          <a:xfrm>
            <a:off x="2414606" y="3562352"/>
            <a:ext cx="457200" cy="152400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71" name="Rectangle 29"/>
          <p:cNvSpPr>
            <a:spLocks noChangeArrowheads="1"/>
          </p:cNvSpPr>
          <p:nvPr/>
        </p:nvSpPr>
        <p:spPr bwMode="auto">
          <a:xfrm>
            <a:off x="3252806" y="3409952"/>
            <a:ext cx="457200" cy="152400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72" name="Rectangle 30"/>
          <p:cNvSpPr>
            <a:spLocks noChangeArrowheads="1"/>
          </p:cNvSpPr>
          <p:nvPr/>
        </p:nvSpPr>
        <p:spPr bwMode="auto">
          <a:xfrm>
            <a:off x="4167206" y="2952752"/>
            <a:ext cx="457200" cy="152400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73" name="Rectangle 31"/>
          <p:cNvSpPr>
            <a:spLocks noChangeArrowheads="1"/>
          </p:cNvSpPr>
          <p:nvPr/>
        </p:nvSpPr>
        <p:spPr bwMode="auto">
          <a:xfrm>
            <a:off x="5005406" y="2724152"/>
            <a:ext cx="457200" cy="152400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74" name="Rectangle 32"/>
          <p:cNvSpPr>
            <a:spLocks noChangeArrowheads="1"/>
          </p:cNvSpPr>
          <p:nvPr/>
        </p:nvSpPr>
        <p:spPr bwMode="auto">
          <a:xfrm>
            <a:off x="5919806" y="2419352"/>
            <a:ext cx="457200" cy="152400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75" name="Rectangle 33"/>
          <p:cNvSpPr>
            <a:spLocks noChangeArrowheads="1"/>
          </p:cNvSpPr>
          <p:nvPr/>
        </p:nvSpPr>
        <p:spPr bwMode="auto">
          <a:xfrm>
            <a:off x="6758006" y="2114552"/>
            <a:ext cx="457200" cy="228600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64" name="Rectangle 22"/>
          <p:cNvSpPr>
            <a:spLocks noChangeArrowheads="1"/>
          </p:cNvSpPr>
          <p:nvPr/>
        </p:nvSpPr>
        <p:spPr bwMode="auto">
          <a:xfrm>
            <a:off x="2414606" y="3686180"/>
            <a:ext cx="457200" cy="457200"/>
          </a:xfrm>
          <a:prstGeom prst="rect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65" name="Rectangle 23"/>
          <p:cNvSpPr>
            <a:spLocks noChangeArrowheads="1"/>
          </p:cNvSpPr>
          <p:nvPr/>
        </p:nvSpPr>
        <p:spPr bwMode="auto">
          <a:xfrm>
            <a:off x="3252806" y="3533780"/>
            <a:ext cx="457200" cy="457200"/>
          </a:xfrm>
          <a:prstGeom prst="rect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66" name="Rectangle 24"/>
          <p:cNvSpPr>
            <a:spLocks noChangeArrowheads="1"/>
          </p:cNvSpPr>
          <p:nvPr/>
        </p:nvSpPr>
        <p:spPr bwMode="auto">
          <a:xfrm>
            <a:off x="4167206" y="3076580"/>
            <a:ext cx="457200" cy="609600"/>
          </a:xfrm>
          <a:prstGeom prst="rect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67" name="Rectangle 25"/>
          <p:cNvSpPr>
            <a:spLocks noChangeArrowheads="1"/>
          </p:cNvSpPr>
          <p:nvPr/>
        </p:nvSpPr>
        <p:spPr bwMode="auto">
          <a:xfrm>
            <a:off x="5005406" y="2847980"/>
            <a:ext cx="457200" cy="533400"/>
          </a:xfrm>
          <a:prstGeom prst="rect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68" name="Rectangle 26"/>
          <p:cNvSpPr>
            <a:spLocks noChangeArrowheads="1"/>
          </p:cNvSpPr>
          <p:nvPr/>
        </p:nvSpPr>
        <p:spPr bwMode="auto">
          <a:xfrm>
            <a:off x="5919806" y="2543180"/>
            <a:ext cx="457200" cy="685800"/>
          </a:xfrm>
          <a:prstGeom prst="rect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69" name="Rectangle 27"/>
          <p:cNvSpPr>
            <a:spLocks noChangeArrowheads="1"/>
          </p:cNvSpPr>
          <p:nvPr/>
        </p:nvSpPr>
        <p:spPr bwMode="auto">
          <a:xfrm>
            <a:off x="6758006" y="2314580"/>
            <a:ext cx="457200" cy="609600"/>
          </a:xfrm>
          <a:prstGeom prst="rect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58" name="Rectangle 16"/>
          <p:cNvSpPr>
            <a:spLocks noChangeArrowheads="1"/>
          </p:cNvSpPr>
          <p:nvPr/>
        </p:nvSpPr>
        <p:spPr bwMode="auto">
          <a:xfrm>
            <a:off x="2414606" y="4133856"/>
            <a:ext cx="457200" cy="152400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59" name="Rectangle 17"/>
          <p:cNvSpPr>
            <a:spLocks noChangeArrowheads="1"/>
          </p:cNvSpPr>
          <p:nvPr/>
        </p:nvSpPr>
        <p:spPr bwMode="auto">
          <a:xfrm>
            <a:off x="3252806" y="3981456"/>
            <a:ext cx="457200" cy="228600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60" name="Rectangle 18"/>
          <p:cNvSpPr>
            <a:spLocks noChangeArrowheads="1"/>
          </p:cNvSpPr>
          <p:nvPr/>
        </p:nvSpPr>
        <p:spPr bwMode="auto">
          <a:xfrm>
            <a:off x="4167206" y="3676656"/>
            <a:ext cx="457200" cy="381000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61" name="Rectangle 19"/>
          <p:cNvSpPr>
            <a:spLocks noChangeArrowheads="1"/>
          </p:cNvSpPr>
          <p:nvPr/>
        </p:nvSpPr>
        <p:spPr bwMode="auto">
          <a:xfrm>
            <a:off x="5005406" y="3371856"/>
            <a:ext cx="457200" cy="609600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62" name="Rectangle 20"/>
          <p:cNvSpPr>
            <a:spLocks noChangeArrowheads="1"/>
          </p:cNvSpPr>
          <p:nvPr/>
        </p:nvSpPr>
        <p:spPr bwMode="auto">
          <a:xfrm>
            <a:off x="5919806" y="3219456"/>
            <a:ext cx="457200" cy="685800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63" name="Rectangle 21"/>
          <p:cNvSpPr>
            <a:spLocks noChangeArrowheads="1"/>
          </p:cNvSpPr>
          <p:nvPr/>
        </p:nvSpPr>
        <p:spPr bwMode="auto">
          <a:xfrm>
            <a:off x="6758006" y="2914656"/>
            <a:ext cx="457200" cy="762000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51" name="Rectangle 10"/>
          <p:cNvSpPr>
            <a:spLocks noChangeArrowheads="1"/>
          </p:cNvSpPr>
          <p:nvPr/>
        </p:nvSpPr>
        <p:spPr bwMode="auto">
          <a:xfrm>
            <a:off x="2414606" y="4262446"/>
            <a:ext cx="457200" cy="381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52" name="Rectangle 11"/>
          <p:cNvSpPr>
            <a:spLocks noChangeArrowheads="1"/>
          </p:cNvSpPr>
          <p:nvPr/>
        </p:nvSpPr>
        <p:spPr bwMode="auto">
          <a:xfrm>
            <a:off x="3252806" y="4143380"/>
            <a:ext cx="4572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53" name="Rectangle 12"/>
          <p:cNvSpPr>
            <a:spLocks noChangeArrowheads="1"/>
          </p:cNvSpPr>
          <p:nvPr/>
        </p:nvSpPr>
        <p:spPr bwMode="auto">
          <a:xfrm>
            <a:off x="4167206" y="4000504"/>
            <a:ext cx="457200" cy="609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54" name="Rectangle 13"/>
          <p:cNvSpPr>
            <a:spLocks noChangeArrowheads="1"/>
          </p:cNvSpPr>
          <p:nvPr/>
        </p:nvSpPr>
        <p:spPr bwMode="auto">
          <a:xfrm>
            <a:off x="5005406" y="3929066"/>
            <a:ext cx="457200" cy="68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55" name="Rectangle 14"/>
          <p:cNvSpPr>
            <a:spLocks noChangeArrowheads="1"/>
          </p:cNvSpPr>
          <p:nvPr/>
        </p:nvSpPr>
        <p:spPr bwMode="auto">
          <a:xfrm>
            <a:off x="5919806" y="3857628"/>
            <a:ext cx="457200" cy="762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56" name="Rectangle 15"/>
          <p:cNvSpPr>
            <a:spLocks noChangeArrowheads="1"/>
          </p:cNvSpPr>
          <p:nvPr/>
        </p:nvSpPr>
        <p:spPr bwMode="auto">
          <a:xfrm>
            <a:off x="6758006" y="3652846"/>
            <a:ext cx="457200" cy="990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44" name="Rectangle 4"/>
          <p:cNvSpPr>
            <a:spLocks noChangeArrowheads="1"/>
          </p:cNvSpPr>
          <p:nvPr/>
        </p:nvSpPr>
        <p:spPr bwMode="auto">
          <a:xfrm>
            <a:off x="2414606" y="4605350"/>
            <a:ext cx="457200" cy="6096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5005406" y="4605350"/>
            <a:ext cx="457200" cy="6096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46" name="Rectangle 6"/>
          <p:cNvSpPr>
            <a:spLocks noChangeArrowheads="1"/>
          </p:cNvSpPr>
          <p:nvPr/>
        </p:nvSpPr>
        <p:spPr bwMode="auto">
          <a:xfrm>
            <a:off x="5919806" y="4605350"/>
            <a:ext cx="457200" cy="6096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48" name="Rectangle 8"/>
          <p:cNvSpPr>
            <a:spLocks noChangeArrowheads="1"/>
          </p:cNvSpPr>
          <p:nvPr/>
        </p:nvSpPr>
        <p:spPr bwMode="auto">
          <a:xfrm>
            <a:off x="3252806" y="4605350"/>
            <a:ext cx="457200" cy="6096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49" name="Rectangle 9"/>
          <p:cNvSpPr>
            <a:spLocks noChangeArrowheads="1"/>
          </p:cNvSpPr>
          <p:nvPr/>
        </p:nvSpPr>
        <p:spPr bwMode="auto">
          <a:xfrm>
            <a:off x="4167206" y="4605350"/>
            <a:ext cx="457200" cy="6096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21" name="Text Box 1027"/>
          <p:cNvSpPr txBox="1">
            <a:spLocks noChangeArrowheads="1"/>
          </p:cNvSpPr>
          <p:nvPr/>
        </p:nvSpPr>
        <p:spPr bwMode="auto">
          <a:xfrm>
            <a:off x="214282" y="6249107"/>
            <a:ext cx="8229600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ES_tradnl" sz="1500" dirty="0">
                <a:solidFill>
                  <a:srgbClr val="1A2D68"/>
                </a:solidFill>
                <a:latin typeface="+mj-lt"/>
              </a:rPr>
              <a:t>Fuente: </a:t>
            </a:r>
            <a:r>
              <a:rPr lang="es-ES_tradnl" sz="1500" dirty="0" err="1">
                <a:solidFill>
                  <a:srgbClr val="1A2D68"/>
                </a:solidFill>
                <a:latin typeface="+mj-lt"/>
              </a:rPr>
              <a:t>Reicheld</a:t>
            </a:r>
            <a:r>
              <a:rPr lang="es-ES_tradnl" sz="1500" dirty="0">
                <a:solidFill>
                  <a:srgbClr val="1A2D68"/>
                </a:solidFill>
                <a:latin typeface="+mj-lt"/>
              </a:rPr>
              <a:t> y </a:t>
            </a:r>
            <a:r>
              <a:rPr lang="es-ES_tradnl" sz="1500" dirty="0" err="1">
                <a:solidFill>
                  <a:srgbClr val="1A2D68"/>
                </a:solidFill>
                <a:latin typeface="+mj-lt"/>
              </a:rPr>
              <a:t>Sasser</a:t>
            </a:r>
            <a:r>
              <a:rPr lang="es-ES_tradnl" sz="1500" dirty="0">
                <a:solidFill>
                  <a:srgbClr val="1A2D68"/>
                </a:solidFill>
                <a:latin typeface="+mj-lt"/>
              </a:rPr>
              <a:t>, “</a:t>
            </a:r>
            <a:r>
              <a:rPr lang="es-ES_tradnl" sz="1500" i="1" dirty="0" err="1">
                <a:solidFill>
                  <a:srgbClr val="1A2D68"/>
                </a:solidFill>
                <a:latin typeface="+mj-lt"/>
              </a:rPr>
              <a:t>Zero</a:t>
            </a:r>
            <a:r>
              <a:rPr lang="es-ES_tradnl" sz="1500" i="1" dirty="0">
                <a:solidFill>
                  <a:srgbClr val="1A2D68"/>
                </a:solidFill>
                <a:latin typeface="+mj-lt"/>
              </a:rPr>
              <a:t> </a:t>
            </a:r>
            <a:r>
              <a:rPr lang="es-ES_tradnl" sz="1500" i="1" dirty="0" err="1">
                <a:solidFill>
                  <a:srgbClr val="1A2D68"/>
                </a:solidFill>
                <a:latin typeface="+mj-lt"/>
              </a:rPr>
              <a:t>Defections</a:t>
            </a:r>
            <a:r>
              <a:rPr lang="es-ES_tradnl" sz="1500" i="1" dirty="0">
                <a:solidFill>
                  <a:srgbClr val="1A2D68"/>
                </a:solidFill>
                <a:latin typeface="+mj-lt"/>
              </a:rPr>
              <a:t> Come </a:t>
            </a:r>
            <a:r>
              <a:rPr lang="es-ES_tradnl" sz="1500" i="1" dirty="0" err="1">
                <a:solidFill>
                  <a:srgbClr val="1A2D68"/>
                </a:solidFill>
                <a:latin typeface="+mj-lt"/>
              </a:rPr>
              <a:t>to</a:t>
            </a:r>
            <a:r>
              <a:rPr lang="es-ES_tradnl" sz="1500" i="1" dirty="0">
                <a:solidFill>
                  <a:srgbClr val="1A2D68"/>
                </a:solidFill>
                <a:latin typeface="+mj-lt"/>
              </a:rPr>
              <a:t> </a:t>
            </a:r>
            <a:r>
              <a:rPr lang="es-ES_tradnl" sz="1500" i="1" dirty="0" err="1">
                <a:solidFill>
                  <a:srgbClr val="1A2D68"/>
                </a:solidFill>
                <a:latin typeface="+mj-lt"/>
              </a:rPr>
              <a:t>Quality</a:t>
            </a:r>
            <a:r>
              <a:rPr lang="es-ES_tradnl" sz="1500" dirty="0">
                <a:solidFill>
                  <a:srgbClr val="1A2D68"/>
                </a:solidFill>
                <a:latin typeface="+mj-lt"/>
              </a:rPr>
              <a:t>”, </a:t>
            </a:r>
            <a:r>
              <a:rPr lang="es-ES_tradnl" sz="1500" dirty="0" smtClean="0">
                <a:solidFill>
                  <a:srgbClr val="1A2D68"/>
                </a:solidFill>
                <a:latin typeface="+mj-lt"/>
              </a:rPr>
              <a:t>HBR (1990)</a:t>
            </a:r>
            <a:endParaRPr lang="es-ES_tradnl" sz="1500" dirty="0">
              <a:solidFill>
                <a:srgbClr val="1A2D68"/>
              </a:solidFill>
              <a:latin typeface="+mj-lt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7572396" y="1589118"/>
            <a:ext cx="1500166" cy="553998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1500" dirty="0" smtClean="0">
                <a:solidFill>
                  <a:schemeClr val="bg1"/>
                </a:solidFill>
              </a:rPr>
              <a:t>Ganancias por Precios Premium</a:t>
            </a:r>
            <a:endParaRPr lang="es-CL" sz="1500" dirty="0">
              <a:solidFill>
                <a:schemeClr val="bg1"/>
              </a:solidFill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7572396" y="2232060"/>
            <a:ext cx="1500166" cy="553998"/>
          </a:xfrm>
          <a:prstGeom prst="rect">
            <a:avLst/>
          </a:prstGeom>
          <a:solidFill>
            <a:srgbClr val="FFCC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1500" dirty="0" smtClean="0">
                <a:solidFill>
                  <a:schemeClr val="tx2">
                    <a:lumMod val="50000"/>
                  </a:schemeClr>
                </a:solidFill>
              </a:rPr>
              <a:t>Ganancias por referencias</a:t>
            </a:r>
            <a:endParaRPr lang="es-CL" sz="15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7572396" y="2857496"/>
            <a:ext cx="1500166" cy="78483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1500" dirty="0" smtClean="0">
                <a:solidFill>
                  <a:schemeClr val="bg1"/>
                </a:solidFill>
              </a:rPr>
              <a:t>Ganancias por reducción de costos totales</a:t>
            </a:r>
            <a:endParaRPr lang="es-CL" sz="1500" dirty="0">
              <a:solidFill>
                <a:schemeClr val="bg1"/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7572396" y="3699221"/>
            <a:ext cx="1500166" cy="10156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1500" dirty="0" smtClean="0">
                <a:solidFill>
                  <a:schemeClr val="tx2">
                    <a:lumMod val="50000"/>
                  </a:schemeClr>
                </a:solidFill>
              </a:rPr>
              <a:t>Ganancias por aumento de compras y altos balances</a:t>
            </a:r>
            <a:endParaRPr lang="es-CL" sz="15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7572428" y="4891785"/>
            <a:ext cx="1500166" cy="3231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1500" dirty="0" smtClean="0">
                <a:solidFill>
                  <a:schemeClr val="bg1"/>
                </a:solidFill>
              </a:rPr>
              <a:t>Ganancias base</a:t>
            </a:r>
            <a:endParaRPr lang="es-CL" sz="1500" dirty="0">
              <a:solidFill>
                <a:schemeClr val="bg1"/>
              </a:solidFill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7572428" y="5287376"/>
            <a:ext cx="1500166" cy="78483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1500" dirty="0" smtClean="0">
                <a:solidFill>
                  <a:schemeClr val="bg1"/>
                </a:solidFill>
              </a:rPr>
              <a:t>Costos de adquisición de compradores </a:t>
            </a:r>
            <a:endParaRPr lang="es-CL" sz="1500" dirty="0">
              <a:solidFill>
                <a:schemeClr val="bg1"/>
              </a:solidFill>
            </a:endParaRPr>
          </a:p>
        </p:txBody>
      </p:sp>
      <p:sp>
        <p:nvSpPr>
          <p:cNvPr id="47" name="Rectangle 7"/>
          <p:cNvSpPr>
            <a:spLocks noChangeArrowheads="1"/>
          </p:cNvSpPr>
          <p:nvPr/>
        </p:nvSpPr>
        <p:spPr bwMode="auto">
          <a:xfrm>
            <a:off x="6758006" y="4605350"/>
            <a:ext cx="457200" cy="6096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50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44" grpId="0" animBg="1"/>
      <p:bldP spid="45" grpId="0" animBg="1"/>
      <p:bldP spid="46" grpId="0" animBg="1"/>
      <p:bldP spid="48" grpId="0" animBg="1"/>
      <p:bldP spid="49" grpId="0" animBg="1"/>
      <p:bldP spid="121" grpId="0"/>
      <p:bldP spid="122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4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>
          <a:xfrm>
            <a:off x="4857752" y="4000504"/>
            <a:ext cx="4143372" cy="25717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8" name="Rounded Rectangle 17"/>
          <p:cNvSpPr/>
          <p:nvPr/>
        </p:nvSpPr>
        <p:spPr>
          <a:xfrm>
            <a:off x="71438" y="4000504"/>
            <a:ext cx="4143372" cy="25717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7" name="Rounded Rectangle 16"/>
          <p:cNvSpPr/>
          <p:nvPr/>
        </p:nvSpPr>
        <p:spPr>
          <a:xfrm>
            <a:off x="928662" y="71438"/>
            <a:ext cx="7286676" cy="378619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4" name="Rectangle 1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071538" y="1357298"/>
            <a:ext cx="3143272" cy="114300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3000" dirty="0" smtClean="0"/>
              <a:t>Diferenciación</a:t>
            </a:r>
          </a:p>
          <a:p>
            <a:pPr algn="ctr"/>
            <a:r>
              <a:rPr lang="es-MX" sz="3000" dirty="0" smtClean="0"/>
              <a:t>Customización</a:t>
            </a:r>
            <a:endParaRPr lang="es-CL" sz="3000" dirty="0"/>
          </a:p>
        </p:txBody>
      </p:sp>
      <p:sp>
        <p:nvSpPr>
          <p:cNvPr id="10" name="Rounded Rectangle 9"/>
          <p:cNvSpPr/>
          <p:nvPr/>
        </p:nvSpPr>
        <p:spPr>
          <a:xfrm>
            <a:off x="4857752" y="1357298"/>
            <a:ext cx="3143272" cy="114300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3000" dirty="0" smtClean="0"/>
              <a:t>Diferenciación</a:t>
            </a:r>
          </a:p>
          <a:p>
            <a:pPr algn="ctr"/>
            <a:r>
              <a:rPr lang="es-MX" sz="3000" dirty="0" smtClean="0"/>
              <a:t>1 a 1</a:t>
            </a:r>
            <a:endParaRPr lang="es-CL" sz="3000" dirty="0"/>
          </a:p>
        </p:txBody>
      </p:sp>
      <p:sp>
        <p:nvSpPr>
          <p:cNvPr id="23" name="Circular Arrow 22"/>
          <p:cNvSpPr/>
          <p:nvPr/>
        </p:nvSpPr>
        <p:spPr>
          <a:xfrm>
            <a:off x="2285984" y="0"/>
            <a:ext cx="4067142" cy="4067142"/>
          </a:xfrm>
          <a:prstGeom prst="circularArrow">
            <a:avLst>
              <a:gd name="adj1" fmla="val 9476"/>
              <a:gd name="adj2" fmla="val 1077839"/>
              <a:gd name="adj3" fmla="val 18653762"/>
              <a:gd name="adj4" fmla="val 13061896"/>
              <a:gd name="adj5" fmla="val 11055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4" name="Circular Arrow 23"/>
          <p:cNvSpPr/>
          <p:nvPr/>
        </p:nvSpPr>
        <p:spPr>
          <a:xfrm rot="10800000">
            <a:off x="2505122" y="-142900"/>
            <a:ext cx="4067142" cy="4067142"/>
          </a:xfrm>
          <a:prstGeom prst="circularArrow">
            <a:avLst>
              <a:gd name="adj1" fmla="val 9476"/>
              <a:gd name="adj2" fmla="val 1098627"/>
              <a:gd name="adj3" fmla="val 18653762"/>
              <a:gd name="adj4" fmla="val 13061896"/>
              <a:gd name="adj5" fmla="val 11055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5" name="Rounded Rectangle 24"/>
          <p:cNvSpPr/>
          <p:nvPr/>
        </p:nvSpPr>
        <p:spPr>
          <a:xfrm>
            <a:off x="142844" y="5000636"/>
            <a:ext cx="1857388" cy="71438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3000" dirty="0" smtClean="0">
                <a:solidFill>
                  <a:schemeClr val="tx2">
                    <a:lumMod val="50000"/>
                  </a:schemeClr>
                </a:solidFill>
              </a:rPr>
              <a:t>Calidad</a:t>
            </a:r>
            <a:endParaRPr lang="es-CL" sz="3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7" name="Circular Arrow 26"/>
          <p:cNvSpPr/>
          <p:nvPr/>
        </p:nvSpPr>
        <p:spPr>
          <a:xfrm>
            <a:off x="1071538" y="3929066"/>
            <a:ext cx="2357454" cy="2638382"/>
          </a:xfrm>
          <a:prstGeom prst="circularArrow">
            <a:avLst>
              <a:gd name="adj1" fmla="val 9476"/>
              <a:gd name="adj2" fmla="val 1077839"/>
              <a:gd name="adj3" fmla="val 18653762"/>
              <a:gd name="adj4" fmla="val 13061896"/>
              <a:gd name="adj5" fmla="val 11055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0" name="Circular Arrow 29"/>
          <p:cNvSpPr/>
          <p:nvPr/>
        </p:nvSpPr>
        <p:spPr>
          <a:xfrm rot="10800000">
            <a:off x="1142977" y="4000504"/>
            <a:ext cx="2357454" cy="2638382"/>
          </a:xfrm>
          <a:prstGeom prst="circularArrow">
            <a:avLst>
              <a:gd name="adj1" fmla="val 9476"/>
              <a:gd name="adj2" fmla="val 1077839"/>
              <a:gd name="adj3" fmla="val 18653762"/>
              <a:gd name="adj4" fmla="val 13061896"/>
              <a:gd name="adj5" fmla="val 11055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2" name="Circular Arrow 31"/>
          <p:cNvSpPr/>
          <p:nvPr/>
        </p:nvSpPr>
        <p:spPr>
          <a:xfrm>
            <a:off x="5643570" y="3933890"/>
            <a:ext cx="2357454" cy="2638382"/>
          </a:xfrm>
          <a:prstGeom prst="circularArrow">
            <a:avLst>
              <a:gd name="adj1" fmla="val 9476"/>
              <a:gd name="adj2" fmla="val 1077839"/>
              <a:gd name="adj3" fmla="val 18653762"/>
              <a:gd name="adj4" fmla="val 13061896"/>
              <a:gd name="adj5" fmla="val 11055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4" name="Rounded Rectangle 33"/>
          <p:cNvSpPr/>
          <p:nvPr/>
        </p:nvSpPr>
        <p:spPr>
          <a:xfrm>
            <a:off x="2214546" y="5000636"/>
            <a:ext cx="1857388" cy="71438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3000" dirty="0" smtClean="0">
                <a:solidFill>
                  <a:schemeClr val="tx2">
                    <a:lumMod val="50000"/>
                  </a:schemeClr>
                </a:solidFill>
              </a:rPr>
              <a:t>Lealtad</a:t>
            </a:r>
            <a:endParaRPr lang="es-CL" sz="3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5000628" y="5000636"/>
            <a:ext cx="1857388" cy="71438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3000" dirty="0" smtClean="0">
                <a:solidFill>
                  <a:schemeClr val="tx2">
                    <a:lumMod val="50000"/>
                  </a:schemeClr>
                </a:solidFill>
              </a:rPr>
              <a:t>Alcance</a:t>
            </a:r>
            <a:endParaRPr lang="es-CL" sz="3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7072330" y="5000636"/>
            <a:ext cx="1857388" cy="71438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3000" dirty="0" smtClean="0">
                <a:solidFill>
                  <a:schemeClr val="tx2">
                    <a:lumMod val="50000"/>
                  </a:schemeClr>
                </a:solidFill>
              </a:rPr>
              <a:t>Marca</a:t>
            </a:r>
            <a:endParaRPr lang="es-CL" sz="3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7" name="Circular Arrow 36"/>
          <p:cNvSpPr/>
          <p:nvPr/>
        </p:nvSpPr>
        <p:spPr>
          <a:xfrm rot="10800000">
            <a:off x="5715008" y="4000504"/>
            <a:ext cx="2357454" cy="2638382"/>
          </a:xfrm>
          <a:prstGeom prst="circularArrow">
            <a:avLst>
              <a:gd name="adj1" fmla="val 9476"/>
              <a:gd name="adj2" fmla="val 1077839"/>
              <a:gd name="adj3" fmla="val 18653762"/>
              <a:gd name="adj4" fmla="val 13061896"/>
              <a:gd name="adj5" fmla="val 11055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8" name="Right Arrow 37"/>
          <p:cNvSpPr/>
          <p:nvPr/>
        </p:nvSpPr>
        <p:spPr>
          <a:xfrm>
            <a:off x="4357686" y="4429132"/>
            <a:ext cx="428628" cy="428628"/>
          </a:xfrm>
          <a:prstGeom prst="rightArrow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9" name="Right Arrow 38"/>
          <p:cNvSpPr/>
          <p:nvPr/>
        </p:nvSpPr>
        <p:spPr>
          <a:xfrm rot="10800000">
            <a:off x="4286248" y="5643578"/>
            <a:ext cx="428628" cy="428628"/>
          </a:xfrm>
          <a:prstGeom prst="rightArrow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3" name="Left-Up Arrow 32"/>
          <p:cNvSpPr/>
          <p:nvPr/>
        </p:nvSpPr>
        <p:spPr>
          <a:xfrm rot="10800000" flipH="1">
            <a:off x="7929586" y="2643182"/>
            <a:ext cx="857256" cy="1428760"/>
          </a:xfrm>
          <a:prstGeom prst="leftUpArrow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0" name="Left-Up Arrow 39"/>
          <p:cNvSpPr/>
          <p:nvPr/>
        </p:nvSpPr>
        <p:spPr>
          <a:xfrm rot="10800000">
            <a:off x="357158" y="2643182"/>
            <a:ext cx="857256" cy="1428760"/>
          </a:xfrm>
          <a:prstGeom prst="leftUpArrow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 animBg="1"/>
      <p:bldP spid="17" grpId="0" animBg="1"/>
      <p:bldP spid="9" grpId="0" animBg="1"/>
      <p:bldP spid="10" grpId="0" animBg="1"/>
      <p:bldP spid="25" grpId="0" animBg="1"/>
      <p:bldP spid="34" grpId="0" animBg="1"/>
      <p:bldP spid="35" grpId="0" animBg="1"/>
      <p:bldP spid="36" grpId="0" animBg="1"/>
      <p:bldP spid="38" grpId="0" animBg="1"/>
      <p:bldP spid="39" grpId="0" animBg="1"/>
      <p:bldP spid="33" grpId="0" animBg="1"/>
      <p:bldP spid="4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5720" y="214290"/>
            <a:ext cx="835824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Métodos de </a:t>
            </a:r>
            <a:r>
              <a:rPr lang="es-MX" sz="4500" b="1" dirty="0" err="1" smtClean="0">
                <a:solidFill>
                  <a:srgbClr val="002060"/>
                </a:solidFill>
                <a:latin typeface="+mj-lt"/>
                <a:cs typeface="Arial" pitchFamily="34" charset="0"/>
              </a:rPr>
              <a:t>Fidelización</a:t>
            </a:r>
            <a:endParaRPr lang="es-CL" sz="4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571472" y="1000108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/>
          <p:cNvGrpSpPr/>
          <p:nvPr/>
        </p:nvGrpSpPr>
        <p:grpSpPr>
          <a:xfrm>
            <a:off x="714348" y="1714488"/>
            <a:ext cx="8215370" cy="857256"/>
            <a:chOff x="714348" y="1714488"/>
            <a:chExt cx="8215370" cy="857256"/>
          </a:xfrm>
        </p:grpSpPr>
        <p:sp>
          <p:nvSpPr>
            <p:cNvPr id="9" name="Rounded Rectangle 8"/>
            <p:cNvSpPr/>
            <p:nvPr/>
          </p:nvSpPr>
          <p:spPr>
            <a:xfrm>
              <a:off x="714348" y="1714488"/>
              <a:ext cx="3357586" cy="857256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500" dirty="0" smtClean="0"/>
                <a:t>Descuentos por Uso</a:t>
              </a:r>
              <a:endParaRPr lang="es-CL" sz="2500" dirty="0"/>
            </a:p>
          </p:txBody>
        </p:sp>
        <p:sp>
          <p:nvSpPr>
            <p:cNvPr id="18" name="Right Arrow 17"/>
            <p:cNvSpPr/>
            <p:nvPr/>
          </p:nvSpPr>
          <p:spPr>
            <a:xfrm>
              <a:off x="4572000" y="1928802"/>
              <a:ext cx="357190" cy="285752"/>
            </a:xfrm>
            <a:prstGeom prst="rightArrow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214942" y="1714488"/>
              <a:ext cx="371477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es-MX" sz="2200" i="1" dirty="0" smtClean="0">
                  <a:solidFill>
                    <a:schemeClr val="tx2">
                      <a:lumMod val="50000"/>
                    </a:schemeClr>
                  </a:solidFill>
                </a:rPr>
                <a:t> </a:t>
              </a:r>
              <a:r>
                <a:rPr lang="es-MX" sz="2200" i="1" dirty="0" smtClean="0">
                  <a:solidFill>
                    <a:schemeClr val="tx2">
                      <a:lumMod val="50000"/>
                    </a:schemeClr>
                  </a:solidFill>
                </a:rPr>
                <a:t>Gimnasios </a:t>
              </a:r>
              <a:endParaRPr lang="es-MX" sz="2200" i="1" dirty="0" smtClean="0">
                <a:solidFill>
                  <a:schemeClr val="tx2">
                    <a:lumMod val="50000"/>
                  </a:schemeClr>
                </a:solidFill>
              </a:endParaRPr>
            </a:p>
            <a:p>
              <a:pPr>
                <a:buFont typeface="Arial" pitchFamily="34" charset="0"/>
                <a:buChar char="•"/>
              </a:pPr>
              <a:r>
                <a:rPr lang="es-MX" sz="2200" i="1" dirty="0" smtClean="0">
                  <a:solidFill>
                    <a:schemeClr val="tx2">
                      <a:lumMod val="50000"/>
                    </a:schemeClr>
                  </a:solidFill>
                </a:rPr>
                <a:t> </a:t>
              </a:r>
              <a:r>
                <a:rPr lang="es-MX" sz="2200" dirty="0" smtClean="0">
                  <a:solidFill>
                    <a:schemeClr val="tx2">
                      <a:lumMod val="50000"/>
                    </a:schemeClr>
                  </a:solidFill>
                </a:rPr>
                <a:t>Tarjetas de crédito bancarias</a:t>
              </a:r>
              <a:endParaRPr lang="es-CL" sz="22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714348" y="2786058"/>
            <a:ext cx="8286808" cy="1384995"/>
            <a:chOff x="714348" y="2786058"/>
            <a:chExt cx="8286808" cy="1384995"/>
          </a:xfrm>
        </p:grpSpPr>
        <p:sp>
          <p:nvSpPr>
            <p:cNvPr id="10" name="Rounded Rectangle 9"/>
            <p:cNvSpPr/>
            <p:nvPr/>
          </p:nvSpPr>
          <p:spPr>
            <a:xfrm>
              <a:off x="714348" y="2857496"/>
              <a:ext cx="3357586" cy="857256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500" dirty="0" smtClean="0"/>
                <a:t>Clubes</a:t>
              </a:r>
              <a:endParaRPr lang="es-CL" sz="2500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214974" y="2786058"/>
              <a:ext cx="378618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es-MX" sz="2200" dirty="0" smtClean="0">
                  <a:solidFill>
                    <a:schemeClr val="tx2">
                      <a:lumMod val="50000"/>
                    </a:schemeClr>
                  </a:solidFill>
                </a:rPr>
                <a:t> Club de Lectores del Mercurio</a:t>
              </a:r>
            </a:p>
            <a:p>
              <a:pPr>
                <a:buFont typeface="Arial" pitchFamily="34" charset="0"/>
                <a:buChar char="•"/>
              </a:pPr>
              <a:r>
                <a:rPr lang="es-MX" sz="2200" dirty="0" smtClean="0">
                  <a:solidFill>
                    <a:schemeClr val="tx2">
                      <a:lumMod val="50000"/>
                    </a:schemeClr>
                  </a:solidFill>
                </a:rPr>
                <a:t> Club </a:t>
              </a:r>
              <a:r>
                <a:rPr lang="es-MX" sz="2200" dirty="0" err="1" smtClean="0">
                  <a:solidFill>
                    <a:schemeClr val="tx2">
                      <a:lumMod val="50000"/>
                    </a:schemeClr>
                  </a:solidFill>
                </a:rPr>
                <a:t>Unimarc</a:t>
              </a:r>
              <a:endParaRPr lang="es-MX" sz="2200" dirty="0" smtClean="0">
                <a:solidFill>
                  <a:schemeClr val="tx2">
                    <a:lumMod val="50000"/>
                  </a:schemeClr>
                </a:solidFill>
              </a:endParaRPr>
            </a:p>
            <a:p>
              <a:pPr>
                <a:buFont typeface="Arial" pitchFamily="34" charset="0"/>
                <a:buChar char="•"/>
              </a:pPr>
              <a:r>
                <a:rPr lang="es-MX" sz="2200" dirty="0" smtClean="0">
                  <a:solidFill>
                    <a:schemeClr val="tx2">
                      <a:lumMod val="50000"/>
                    </a:schemeClr>
                  </a:solidFill>
                </a:rPr>
                <a:t> Club Líder</a:t>
              </a:r>
            </a:p>
            <a:p>
              <a:endParaRPr lang="es-CL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25" name="Right Arrow 24"/>
            <p:cNvSpPr/>
            <p:nvPr/>
          </p:nvSpPr>
          <p:spPr>
            <a:xfrm>
              <a:off x="4572000" y="3143248"/>
              <a:ext cx="357190" cy="285752"/>
            </a:xfrm>
            <a:prstGeom prst="rightArrow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85786" y="4143380"/>
            <a:ext cx="7929618" cy="857256"/>
            <a:chOff x="785786" y="4143380"/>
            <a:chExt cx="7929618" cy="857256"/>
          </a:xfrm>
        </p:grpSpPr>
        <p:sp>
          <p:nvSpPr>
            <p:cNvPr id="11" name="Rounded Rectangle 10"/>
            <p:cNvSpPr/>
            <p:nvPr/>
          </p:nvSpPr>
          <p:spPr>
            <a:xfrm>
              <a:off x="785786" y="4143380"/>
              <a:ext cx="3286148" cy="857256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500" dirty="0" smtClean="0"/>
                <a:t>Beneficios Adicionales</a:t>
              </a:r>
              <a:endParaRPr lang="es-CL" sz="2500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214942" y="4214818"/>
              <a:ext cx="350046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es-MX" sz="2200" dirty="0" smtClean="0">
                  <a:solidFill>
                    <a:schemeClr val="tx2">
                      <a:lumMod val="50000"/>
                    </a:schemeClr>
                  </a:solidFill>
                </a:rPr>
                <a:t> Descuento en compras en</a:t>
              </a:r>
            </a:p>
            <a:p>
              <a:r>
                <a:rPr lang="es-MX" sz="2200" dirty="0" smtClean="0">
                  <a:solidFill>
                    <a:schemeClr val="tx2">
                      <a:lumMod val="50000"/>
                    </a:schemeClr>
                  </a:solidFill>
                </a:rPr>
                <a:t>   tiendas asociadas</a:t>
              </a:r>
              <a:endParaRPr lang="es-CL" sz="22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26" name="Right Arrow 25"/>
            <p:cNvSpPr/>
            <p:nvPr/>
          </p:nvSpPr>
          <p:spPr>
            <a:xfrm>
              <a:off x="4572000" y="4429132"/>
              <a:ext cx="357190" cy="285752"/>
            </a:xfrm>
            <a:prstGeom prst="rightArrow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785786" y="5357826"/>
            <a:ext cx="7929618" cy="857256"/>
            <a:chOff x="785786" y="5357826"/>
            <a:chExt cx="7929618" cy="857256"/>
          </a:xfrm>
        </p:grpSpPr>
        <p:sp>
          <p:nvSpPr>
            <p:cNvPr id="16" name="Rounded Rectangle 15"/>
            <p:cNvSpPr/>
            <p:nvPr/>
          </p:nvSpPr>
          <p:spPr>
            <a:xfrm>
              <a:off x="785786" y="5357826"/>
              <a:ext cx="3286148" cy="857256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500" dirty="0" smtClean="0"/>
                <a:t>Entrega de puntos por uso</a:t>
              </a:r>
              <a:endParaRPr lang="es-CL" sz="2500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214942" y="5429264"/>
              <a:ext cx="350046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es-MX" sz="2200" dirty="0" smtClean="0">
                  <a:solidFill>
                    <a:schemeClr val="tx2">
                      <a:lumMod val="50000"/>
                    </a:schemeClr>
                  </a:solidFill>
                </a:rPr>
                <a:t> LAN Pass</a:t>
              </a:r>
            </a:p>
            <a:p>
              <a:pPr>
                <a:buFont typeface="Arial" pitchFamily="34" charset="0"/>
                <a:buChar char="•"/>
              </a:pPr>
              <a:r>
                <a:rPr lang="es-MX" sz="2200" dirty="0" smtClean="0">
                  <a:solidFill>
                    <a:schemeClr val="tx2">
                      <a:lumMod val="50000"/>
                    </a:schemeClr>
                  </a:solidFill>
                </a:rPr>
                <a:t> </a:t>
              </a:r>
              <a:r>
                <a:rPr lang="es-MX" sz="2200" dirty="0" err="1" smtClean="0">
                  <a:solidFill>
                    <a:schemeClr val="tx2">
                      <a:lumMod val="50000"/>
                    </a:schemeClr>
                  </a:solidFill>
                </a:rPr>
                <a:t>Ripley</a:t>
              </a:r>
              <a:r>
                <a:rPr lang="es-MX" sz="2200" dirty="0" smtClean="0">
                  <a:solidFill>
                    <a:schemeClr val="tx2">
                      <a:lumMod val="50000"/>
                    </a:schemeClr>
                  </a:solidFill>
                </a:rPr>
                <a:t> / </a:t>
              </a:r>
              <a:r>
                <a:rPr lang="es-MX" sz="2200" dirty="0" err="1" smtClean="0">
                  <a:solidFill>
                    <a:schemeClr val="tx2">
                      <a:lumMod val="50000"/>
                    </a:schemeClr>
                  </a:solidFill>
                </a:rPr>
                <a:t>Falabella</a:t>
              </a:r>
              <a:r>
                <a:rPr lang="es-MX" sz="2200" dirty="0" smtClean="0">
                  <a:solidFill>
                    <a:schemeClr val="tx2">
                      <a:lumMod val="50000"/>
                    </a:schemeClr>
                  </a:solidFill>
                </a:rPr>
                <a:t> / París</a:t>
              </a:r>
              <a:endParaRPr lang="es-CL" sz="22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27" name="Right Arrow 26"/>
            <p:cNvSpPr/>
            <p:nvPr/>
          </p:nvSpPr>
          <p:spPr>
            <a:xfrm>
              <a:off x="4572000" y="5643578"/>
              <a:ext cx="357190" cy="285752"/>
            </a:xfrm>
            <a:prstGeom prst="rightArrow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571472" y="2428868"/>
            <a:ext cx="7858180" cy="100013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4" name="Rectangle 1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5720" y="214290"/>
            <a:ext cx="835824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 err="1" smtClean="0">
                <a:solidFill>
                  <a:srgbClr val="002060"/>
                </a:solidFill>
                <a:latin typeface="+mj-lt"/>
                <a:cs typeface="Arial" pitchFamily="34" charset="0"/>
              </a:rPr>
              <a:t>Fidelización</a:t>
            </a:r>
            <a:endParaRPr lang="es-CL" sz="4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571472" y="1000108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285752" y="1177996"/>
            <a:ext cx="885828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300" dirty="0" err="1" smtClean="0">
                <a:solidFill>
                  <a:srgbClr val="002060"/>
                </a:solidFill>
              </a:rPr>
              <a:t>Field</a:t>
            </a:r>
            <a:r>
              <a:rPr lang="es-ES" sz="3300" dirty="0" smtClean="0">
                <a:solidFill>
                  <a:srgbClr val="002060"/>
                </a:solidFill>
              </a:rPr>
              <a:t> y </a:t>
            </a:r>
            <a:r>
              <a:rPr lang="es-ES" sz="3300" dirty="0" err="1" smtClean="0">
                <a:solidFill>
                  <a:srgbClr val="002060"/>
                </a:solidFill>
              </a:rPr>
              <a:t>Wanamaker</a:t>
            </a:r>
            <a:r>
              <a:rPr lang="es-ES" sz="3300" dirty="0" smtClean="0">
                <a:solidFill>
                  <a:srgbClr val="002060"/>
                </a:solidFill>
              </a:rPr>
              <a:t> (comerciantes) en siglo XIX indicaron la reconocida frase: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14282" y="2571744"/>
            <a:ext cx="857256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800" dirty="0" smtClean="0">
                <a:solidFill>
                  <a:schemeClr val="bg1"/>
                </a:solidFill>
              </a:rPr>
              <a:t>“El cliente siempre tiene la razón”</a:t>
            </a:r>
          </a:p>
        </p:txBody>
      </p:sp>
      <p:sp>
        <p:nvSpPr>
          <p:cNvPr id="10" name="Rectangle 9"/>
          <p:cNvSpPr/>
          <p:nvPr/>
        </p:nvSpPr>
        <p:spPr>
          <a:xfrm>
            <a:off x="571504" y="3643314"/>
            <a:ext cx="8858280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3000" dirty="0" smtClean="0">
                <a:solidFill>
                  <a:srgbClr val="002060"/>
                </a:solidFill>
              </a:rPr>
              <a:t> Se ha tendido a </a:t>
            </a:r>
            <a:r>
              <a:rPr lang="es-ES" sz="3000" b="1" dirty="0" smtClean="0">
                <a:solidFill>
                  <a:srgbClr val="002060"/>
                </a:solidFill>
              </a:rPr>
              <a:t>políticas liberales </a:t>
            </a:r>
            <a:r>
              <a:rPr lang="es-ES" sz="3000" dirty="0" smtClean="0">
                <a:solidFill>
                  <a:srgbClr val="002060"/>
                </a:solidFill>
              </a:rPr>
              <a:t>en tiendas e</a:t>
            </a:r>
          </a:p>
          <a:p>
            <a:r>
              <a:rPr lang="es-ES" sz="3000" dirty="0" smtClean="0">
                <a:solidFill>
                  <a:srgbClr val="002060"/>
                </a:solidFill>
              </a:rPr>
              <a:t>   instituciones (cambios sin boleta, devolución de</a:t>
            </a:r>
          </a:p>
          <a:p>
            <a:r>
              <a:rPr lang="es-ES" sz="3000" dirty="0" smtClean="0">
                <a:solidFill>
                  <a:srgbClr val="002060"/>
                </a:solidFill>
              </a:rPr>
              <a:t>   dinero, reembolso por cobros erróneos).</a:t>
            </a:r>
          </a:p>
          <a:p>
            <a:endParaRPr lang="es-ES" sz="1500" dirty="0" smtClean="0">
              <a:solidFill>
                <a:srgbClr val="00206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ES" sz="3000" dirty="0" smtClean="0">
                <a:solidFill>
                  <a:srgbClr val="002060"/>
                </a:solidFill>
              </a:rPr>
              <a:t> Ofrecer bienes, servicios y políticas de servicio al</a:t>
            </a:r>
          </a:p>
          <a:p>
            <a:r>
              <a:rPr lang="es-ES" sz="3000" dirty="0" smtClean="0">
                <a:solidFill>
                  <a:srgbClr val="002060"/>
                </a:solidFill>
              </a:rPr>
              <a:t>   cliente que se acoplan a las expectativas de éstos.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>
          <a:xfrm>
            <a:off x="4857752" y="4000504"/>
            <a:ext cx="4143372" cy="25717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8" name="Rounded Rectangle 17"/>
          <p:cNvSpPr/>
          <p:nvPr/>
        </p:nvSpPr>
        <p:spPr>
          <a:xfrm>
            <a:off x="71438" y="4000504"/>
            <a:ext cx="4143372" cy="25717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7" name="Rounded Rectangle 16"/>
          <p:cNvSpPr/>
          <p:nvPr/>
        </p:nvSpPr>
        <p:spPr>
          <a:xfrm>
            <a:off x="928662" y="71438"/>
            <a:ext cx="7286676" cy="378619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4" name="Rectangle 1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071538" y="1357298"/>
            <a:ext cx="3143272" cy="114300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3000" dirty="0" smtClean="0"/>
              <a:t>Diferenciación</a:t>
            </a:r>
          </a:p>
          <a:p>
            <a:pPr algn="ctr"/>
            <a:r>
              <a:rPr lang="es-MX" sz="3000" dirty="0" smtClean="0"/>
              <a:t>Customización</a:t>
            </a:r>
            <a:endParaRPr lang="es-CL" sz="3000" dirty="0"/>
          </a:p>
        </p:txBody>
      </p:sp>
      <p:sp>
        <p:nvSpPr>
          <p:cNvPr id="10" name="Rounded Rectangle 9"/>
          <p:cNvSpPr/>
          <p:nvPr/>
        </p:nvSpPr>
        <p:spPr>
          <a:xfrm>
            <a:off x="4857752" y="1357298"/>
            <a:ext cx="3143272" cy="114300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3000" dirty="0" smtClean="0"/>
              <a:t>Diferenciación</a:t>
            </a:r>
          </a:p>
          <a:p>
            <a:pPr algn="ctr"/>
            <a:r>
              <a:rPr lang="es-MX" sz="3000" dirty="0" smtClean="0"/>
              <a:t>1 a 1</a:t>
            </a:r>
            <a:endParaRPr lang="es-CL" sz="3000" dirty="0"/>
          </a:p>
        </p:txBody>
      </p:sp>
      <p:sp>
        <p:nvSpPr>
          <p:cNvPr id="23" name="Circular Arrow 22"/>
          <p:cNvSpPr/>
          <p:nvPr/>
        </p:nvSpPr>
        <p:spPr>
          <a:xfrm>
            <a:off x="2285984" y="0"/>
            <a:ext cx="4067142" cy="4067142"/>
          </a:xfrm>
          <a:prstGeom prst="circularArrow">
            <a:avLst>
              <a:gd name="adj1" fmla="val 9476"/>
              <a:gd name="adj2" fmla="val 1077839"/>
              <a:gd name="adj3" fmla="val 18653762"/>
              <a:gd name="adj4" fmla="val 13061896"/>
              <a:gd name="adj5" fmla="val 11055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4" name="Circular Arrow 23"/>
          <p:cNvSpPr/>
          <p:nvPr/>
        </p:nvSpPr>
        <p:spPr>
          <a:xfrm rot="10800000">
            <a:off x="2505122" y="-142900"/>
            <a:ext cx="4067142" cy="4067142"/>
          </a:xfrm>
          <a:prstGeom prst="circularArrow">
            <a:avLst>
              <a:gd name="adj1" fmla="val 9476"/>
              <a:gd name="adj2" fmla="val 1098627"/>
              <a:gd name="adj3" fmla="val 18653762"/>
              <a:gd name="adj4" fmla="val 13061896"/>
              <a:gd name="adj5" fmla="val 11055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5" name="Rounded Rectangle 24"/>
          <p:cNvSpPr/>
          <p:nvPr/>
        </p:nvSpPr>
        <p:spPr>
          <a:xfrm>
            <a:off x="142844" y="5000636"/>
            <a:ext cx="1857388" cy="71438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3000" dirty="0" smtClean="0">
                <a:solidFill>
                  <a:schemeClr val="tx2">
                    <a:lumMod val="50000"/>
                  </a:schemeClr>
                </a:solidFill>
              </a:rPr>
              <a:t>Calidad</a:t>
            </a:r>
            <a:endParaRPr lang="es-CL" sz="3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7" name="Circular Arrow 26"/>
          <p:cNvSpPr/>
          <p:nvPr/>
        </p:nvSpPr>
        <p:spPr>
          <a:xfrm>
            <a:off x="1071538" y="3929066"/>
            <a:ext cx="2357454" cy="2638382"/>
          </a:xfrm>
          <a:prstGeom prst="circularArrow">
            <a:avLst>
              <a:gd name="adj1" fmla="val 9476"/>
              <a:gd name="adj2" fmla="val 1077839"/>
              <a:gd name="adj3" fmla="val 18653762"/>
              <a:gd name="adj4" fmla="val 13061896"/>
              <a:gd name="adj5" fmla="val 11055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0" name="Circular Arrow 29"/>
          <p:cNvSpPr/>
          <p:nvPr/>
        </p:nvSpPr>
        <p:spPr>
          <a:xfrm rot="10800000">
            <a:off x="1142977" y="4000504"/>
            <a:ext cx="2357454" cy="2638382"/>
          </a:xfrm>
          <a:prstGeom prst="circularArrow">
            <a:avLst>
              <a:gd name="adj1" fmla="val 9476"/>
              <a:gd name="adj2" fmla="val 1077839"/>
              <a:gd name="adj3" fmla="val 18653762"/>
              <a:gd name="adj4" fmla="val 13061896"/>
              <a:gd name="adj5" fmla="val 11055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2" name="Circular Arrow 31"/>
          <p:cNvSpPr/>
          <p:nvPr/>
        </p:nvSpPr>
        <p:spPr>
          <a:xfrm>
            <a:off x="5643570" y="3933890"/>
            <a:ext cx="2357454" cy="2638382"/>
          </a:xfrm>
          <a:prstGeom prst="circularArrow">
            <a:avLst>
              <a:gd name="adj1" fmla="val 9476"/>
              <a:gd name="adj2" fmla="val 1077839"/>
              <a:gd name="adj3" fmla="val 18653762"/>
              <a:gd name="adj4" fmla="val 13061896"/>
              <a:gd name="adj5" fmla="val 11055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4" name="Rounded Rectangle 33"/>
          <p:cNvSpPr/>
          <p:nvPr/>
        </p:nvSpPr>
        <p:spPr>
          <a:xfrm>
            <a:off x="2214546" y="5000636"/>
            <a:ext cx="1857388" cy="71438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3000" dirty="0" smtClean="0">
                <a:solidFill>
                  <a:schemeClr val="tx2">
                    <a:lumMod val="50000"/>
                  </a:schemeClr>
                </a:solidFill>
              </a:rPr>
              <a:t>Lealtad</a:t>
            </a:r>
            <a:endParaRPr lang="es-CL" sz="3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5000628" y="5000636"/>
            <a:ext cx="1857388" cy="71438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3000" dirty="0" smtClean="0">
                <a:solidFill>
                  <a:schemeClr val="tx2">
                    <a:lumMod val="50000"/>
                  </a:schemeClr>
                </a:solidFill>
              </a:rPr>
              <a:t>Alcance</a:t>
            </a:r>
            <a:endParaRPr lang="es-CL" sz="3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7072330" y="5000636"/>
            <a:ext cx="1857388" cy="71438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3000" dirty="0" smtClean="0">
                <a:solidFill>
                  <a:schemeClr val="tx2">
                    <a:lumMod val="50000"/>
                  </a:schemeClr>
                </a:solidFill>
              </a:rPr>
              <a:t>Marca</a:t>
            </a:r>
            <a:endParaRPr lang="es-CL" sz="3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7" name="Circular Arrow 36"/>
          <p:cNvSpPr/>
          <p:nvPr/>
        </p:nvSpPr>
        <p:spPr>
          <a:xfrm rot="10800000">
            <a:off x="5715008" y="4000504"/>
            <a:ext cx="2357454" cy="2638382"/>
          </a:xfrm>
          <a:prstGeom prst="circularArrow">
            <a:avLst>
              <a:gd name="adj1" fmla="val 9476"/>
              <a:gd name="adj2" fmla="val 1077839"/>
              <a:gd name="adj3" fmla="val 18653762"/>
              <a:gd name="adj4" fmla="val 13061896"/>
              <a:gd name="adj5" fmla="val 11055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8" name="Right Arrow 37"/>
          <p:cNvSpPr/>
          <p:nvPr/>
        </p:nvSpPr>
        <p:spPr>
          <a:xfrm>
            <a:off x="4357686" y="4429132"/>
            <a:ext cx="428628" cy="428628"/>
          </a:xfrm>
          <a:prstGeom prst="rightArrow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9" name="Right Arrow 38"/>
          <p:cNvSpPr/>
          <p:nvPr/>
        </p:nvSpPr>
        <p:spPr>
          <a:xfrm rot="10800000">
            <a:off x="4286248" y="5643578"/>
            <a:ext cx="428628" cy="428628"/>
          </a:xfrm>
          <a:prstGeom prst="rightArrow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3" name="Left-Up Arrow 32"/>
          <p:cNvSpPr/>
          <p:nvPr/>
        </p:nvSpPr>
        <p:spPr>
          <a:xfrm rot="10800000" flipH="1">
            <a:off x="7929586" y="2643182"/>
            <a:ext cx="857256" cy="1428760"/>
          </a:xfrm>
          <a:prstGeom prst="leftUpArrow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0" name="Left-Up Arrow 39"/>
          <p:cNvSpPr/>
          <p:nvPr/>
        </p:nvSpPr>
        <p:spPr>
          <a:xfrm rot="10800000">
            <a:off x="357158" y="2643182"/>
            <a:ext cx="857256" cy="1428760"/>
          </a:xfrm>
          <a:prstGeom prst="leftUpArrow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>
          <a:xfrm>
            <a:off x="4857752" y="4000504"/>
            <a:ext cx="4143372" cy="25717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8" name="Rounded Rectangle 17"/>
          <p:cNvSpPr/>
          <p:nvPr/>
        </p:nvSpPr>
        <p:spPr>
          <a:xfrm>
            <a:off x="71438" y="4000504"/>
            <a:ext cx="4143372" cy="25717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7" name="Rounded Rectangle 16"/>
          <p:cNvSpPr/>
          <p:nvPr/>
        </p:nvSpPr>
        <p:spPr>
          <a:xfrm>
            <a:off x="928662" y="71438"/>
            <a:ext cx="7286676" cy="378619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4" name="Rectangle 1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071538" y="1357298"/>
            <a:ext cx="3143272" cy="114300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3000" dirty="0" smtClean="0"/>
              <a:t>Diferenciación</a:t>
            </a:r>
          </a:p>
          <a:p>
            <a:pPr algn="ctr"/>
            <a:r>
              <a:rPr lang="es-MX" sz="3000" dirty="0" smtClean="0"/>
              <a:t>Customización</a:t>
            </a:r>
            <a:endParaRPr lang="es-CL" sz="3000" dirty="0"/>
          </a:p>
        </p:txBody>
      </p:sp>
      <p:sp>
        <p:nvSpPr>
          <p:cNvPr id="10" name="Rounded Rectangle 9"/>
          <p:cNvSpPr/>
          <p:nvPr/>
        </p:nvSpPr>
        <p:spPr>
          <a:xfrm>
            <a:off x="4857752" y="1357298"/>
            <a:ext cx="3143272" cy="114300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3000" dirty="0" smtClean="0"/>
              <a:t>Diferenciación</a:t>
            </a:r>
          </a:p>
          <a:p>
            <a:pPr algn="ctr"/>
            <a:r>
              <a:rPr lang="es-MX" sz="3000" dirty="0" smtClean="0"/>
              <a:t>1 a 1</a:t>
            </a:r>
            <a:endParaRPr lang="es-CL" sz="3000" dirty="0"/>
          </a:p>
        </p:txBody>
      </p:sp>
      <p:sp>
        <p:nvSpPr>
          <p:cNvPr id="23" name="Circular Arrow 22"/>
          <p:cNvSpPr/>
          <p:nvPr/>
        </p:nvSpPr>
        <p:spPr>
          <a:xfrm>
            <a:off x="2285984" y="0"/>
            <a:ext cx="4067142" cy="4067142"/>
          </a:xfrm>
          <a:prstGeom prst="circularArrow">
            <a:avLst>
              <a:gd name="adj1" fmla="val 9476"/>
              <a:gd name="adj2" fmla="val 1077839"/>
              <a:gd name="adj3" fmla="val 18653762"/>
              <a:gd name="adj4" fmla="val 13061896"/>
              <a:gd name="adj5" fmla="val 11055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4" name="Circular Arrow 23"/>
          <p:cNvSpPr/>
          <p:nvPr/>
        </p:nvSpPr>
        <p:spPr>
          <a:xfrm rot="10800000">
            <a:off x="2505122" y="-142900"/>
            <a:ext cx="4067142" cy="4067142"/>
          </a:xfrm>
          <a:prstGeom prst="circularArrow">
            <a:avLst>
              <a:gd name="adj1" fmla="val 9476"/>
              <a:gd name="adj2" fmla="val 1098627"/>
              <a:gd name="adj3" fmla="val 18653762"/>
              <a:gd name="adj4" fmla="val 13061896"/>
              <a:gd name="adj5" fmla="val 11055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5" name="Rounded Rectangle 24"/>
          <p:cNvSpPr/>
          <p:nvPr/>
        </p:nvSpPr>
        <p:spPr>
          <a:xfrm>
            <a:off x="142844" y="5000636"/>
            <a:ext cx="1857388" cy="71438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3000" dirty="0" smtClean="0">
                <a:solidFill>
                  <a:schemeClr val="tx2">
                    <a:lumMod val="50000"/>
                  </a:schemeClr>
                </a:solidFill>
              </a:rPr>
              <a:t>Calidad</a:t>
            </a:r>
            <a:endParaRPr lang="es-CL" sz="3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7" name="Circular Arrow 26"/>
          <p:cNvSpPr/>
          <p:nvPr/>
        </p:nvSpPr>
        <p:spPr>
          <a:xfrm>
            <a:off x="1071538" y="3929066"/>
            <a:ext cx="2357454" cy="2638382"/>
          </a:xfrm>
          <a:prstGeom prst="circularArrow">
            <a:avLst>
              <a:gd name="adj1" fmla="val 9476"/>
              <a:gd name="adj2" fmla="val 1077839"/>
              <a:gd name="adj3" fmla="val 18653762"/>
              <a:gd name="adj4" fmla="val 13061896"/>
              <a:gd name="adj5" fmla="val 11055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0" name="Circular Arrow 29"/>
          <p:cNvSpPr/>
          <p:nvPr/>
        </p:nvSpPr>
        <p:spPr>
          <a:xfrm rot="10800000">
            <a:off x="1142977" y="4000504"/>
            <a:ext cx="2357454" cy="2638382"/>
          </a:xfrm>
          <a:prstGeom prst="circularArrow">
            <a:avLst>
              <a:gd name="adj1" fmla="val 9476"/>
              <a:gd name="adj2" fmla="val 1077839"/>
              <a:gd name="adj3" fmla="val 18653762"/>
              <a:gd name="adj4" fmla="val 13061896"/>
              <a:gd name="adj5" fmla="val 11055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2" name="Circular Arrow 31"/>
          <p:cNvSpPr/>
          <p:nvPr/>
        </p:nvSpPr>
        <p:spPr>
          <a:xfrm>
            <a:off x="5643570" y="3933890"/>
            <a:ext cx="2357454" cy="2638382"/>
          </a:xfrm>
          <a:prstGeom prst="circularArrow">
            <a:avLst>
              <a:gd name="adj1" fmla="val 9476"/>
              <a:gd name="adj2" fmla="val 1077839"/>
              <a:gd name="adj3" fmla="val 18653762"/>
              <a:gd name="adj4" fmla="val 13061896"/>
              <a:gd name="adj5" fmla="val 11055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4" name="Rounded Rectangle 33"/>
          <p:cNvSpPr/>
          <p:nvPr/>
        </p:nvSpPr>
        <p:spPr>
          <a:xfrm>
            <a:off x="2214546" y="5000636"/>
            <a:ext cx="1857388" cy="71438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3000" dirty="0" smtClean="0">
                <a:solidFill>
                  <a:schemeClr val="tx2">
                    <a:lumMod val="50000"/>
                  </a:schemeClr>
                </a:solidFill>
              </a:rPr>
              <a:t>Lealtad</a:t>
            </a:r>
            <a:endParaRPr lang="es-CL" sz="3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5000628" y="5000636"/>
            <a:ext cx="1857388" cy="71438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000" dirty="0" smtClean="0">
                <a:solidFill>
                  <a:schemeClr val="bg1"/>
                </a:solidFill>
              </a:rPr>
              <a:t>Alcance</a:t>
            </a:r>
            <a:endParaRPr lang="es-CL" sz="3000" dirty="0">
              <a:solidFill>
                <a:schemeClr val="bg1"/>
              </a:solidFill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7072330" y="5000636"/>
            <a:ext cx="1857388" cy="71438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000" dirty="0" smtClean="0">
                <a:solidFill>
                  <a:schemeClr val="bg1"/>
                </a:solidFill>
              </a:rPr>
              <a:t>Marca</a:t>
            </a:r>
            <a:endParaRPr lang="es-CL" sz="3000" dirty="0">
              <a:solidFill>
                <a:schemeClr val="bg1"/>
              </a:solidFill>
            </a:endParaRPr>
          </a:p>
        </p:txBody>
      </p:sp>
      <p:sp>
        <p:nvSpPr>
          <p:cNvPr id="37" name="Circular Arrow 36"/>
          <p:cNvSpPr/>
          <p:nvPr/>
        </p:nvSpPr>
        <p:spPr>
          <a:xfrm rot="10800000">
            <a:off x="5715008" y="4000504"/>
            <a:ext cx="2357454" cy="2638382"/>
          </a:xfrm>
          <a:prstGeom prst="circularArrow">
            <a:avLst>
              <a:gd name="adj1" fmla="val 9476"/>
              <a:gd name="adj2" fmla="val 1077839"/>
              <a:gd name="adj3" fmla="val 18653762"/>
              <a:gd name="adj4" fmla="val 13061896"/>
              <a:gd name="adj5" fmla="val 11055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8" name="Right Arrow 37"/>
          <p:cNvSpPr/>
          <p:nvPr/>
        </p:nvSpPr>
        <p:spPr>
          <a:xfrm>
            <a:off x="4357686" y="4429132"/>
            <a:ext cx="428628" cy="428628"/>
          </a:xfrm>
          <a:prstGeom prst="rightArrow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9" name="Right Arrow 38"/>
          <p:cNvSpPr/>
          <p:nvPr/>
        </p:nvSpPr>
        <p:spPr>
          <a:xfrm rot="10800000">
            <a:off x="4286248" y="5643578"/>
            <a:ext cx="428628" cy="428628"/>
          </a:xfrm>
          <a:prstGeom prst="rightArrow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3" name="Left-Up Arrow 32"/>
          <p:cNvSpPr/>
          <p:nvPr/>
        </p:nvSpPr>
        <p:spPr>
          <a:xfrm rot="10800000" flipH="1">
            <a:off x="7929586" y="2643182"/>
            <a:ext cx="857256" cy="1428760"/>
          </a:xfrm>
          <a:prstGeom prst="leftUpArrow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0" name="Left-Up Arrow 39"/>
          <p:cNvSpPr/>
          <p:nvPr/>
        </p:nvSpPr>
        <p:spPr>
          <a:xfrm rot="10800000">
            <a:off x="357158" y="2643182"/>
            <a:ext cx="857256" cy="1428760"/>
          </a:xfrm>
          <a:prstGeom prst="leftUpArrow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inocular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35009" y="-214338"/>
            <a:ext cx="10279041" cy="6858048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428660" y="2214554"/>
            <a:ext cx="10001320" cy="1571636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6000" dirty="0" smtClean="0">
                <a:solidFill>
                  <a:srgbClr val="1A2D68"/>
                </a:solidFill>
                <a:latin typeface="Cambria" pitchFamily="18" charset="0"/>
              </a:rPr>
              <a:t>Alcance y Marca</a:t>
            </a:r>
            <a:endParaRPr lang="es-CL" sz="6000" dirty="0">
              <a:solidFill>
                <a:srgbClr val="1A2D68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>
            <a:off x="571472" y="1357298"/>
            <a:ext cx="8001056" cy="192882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4" name="Rectangle 1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286248" y="1785926"/>
            <a:ext cx="37862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000" dirty="0" smtClean="0">
                <a:solidFill>
                  <a:srgbClr val="002060"/>
                </a:solidFill>
              </a:rPr>
              <a:t>Cantidad de gente con la que tengo contacto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5720" y="214290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Valor de Alcance / Valor de Captura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571472" y="1000108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857224" y="1928802"/>
            <a:ext cx="227649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800" b="1" dirty="0" smtClean="0">
                <a:solidFill>
                  <a:srgbClr val="002060"/>
                </a:solidFill>
              </a:rPr>
              <a:t>Alcance</a:t>
            </a:r>
          </a:p>
        </p:txBody>
      </p:sp>
      <p:sp>
        <p:nvSpPr>
          <p:cNvPr id="23" name="Equal 22"/>
          <p:cNvSpPr/>
          <p:nvPr/>
        </p:nvSpPr>
        <p:spPr>
          <a:xfrm>
            <a:off x="3286116" y="2071678"/>
            <a:ext cx="714380" cy="428628"/>
          </a:xfrm>
          <a:prstGeom prst="mathEqual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571472" y="4429132"/>
            <a:ext cx="8001056" cy="1928826"/>
          </a:xfrm>
          <a:prstGeom prst="round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5" name="Rectangle 24"/>
          <p:cNvSpPr/>
          <p:nvPr/>
        </p:nvSpPr>
        <p:spPr>
          <a:xfrm>
            <a:off x="4286248" y="4857760"/>
            <a:ext cx="37862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000" dirty="0" smtClean="0">
                <a:solidFill>
                  <a:schemeClr val="bg1"/>
                </a:solidFill>
              </a:rPr>
              <a:t>Grado de lealtad de los clientes</a:t>
            </a:r>
          </a:p>
        </p:txBody>
      </p:sp>
      <p:sp>
        <p:nvSpPr>
          <p:cNvPr id="26" name="Rectangle 25"/>
          <p:cNvSpPr/>
          <p:nvPr/>
        </p:nvSpPr>
        <p:spPr>
          <a:xfrm>
            <a:off x="857224" y="5000636"/>
            <a:ext cx="227649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800" b="1" dirty="0" smtClean="0">
                <a:solidFill>
                  <a:schemeClr val="bg1"/>
                </a:solidFill>
              </a:rPr>
              <a:t>Captura</a:t>
            </a:r>
          </a:p>
        </p:txBody>
      </p:sp>
      <p:sp>
        <p:nvSpPr>
          <p:cNvPr id="27" name="Equal 26"/>
          <p:cNvSpPr/>
          <p:nvPr/>
        </p:nvSpPr>
        <p:spPr>
          <a:xfrm>
            <a:off x="3286116" y="5143512"/>
            <a:ext cx="714380" cy="428628"/>
          </a:xfrm>
          <a:prstGeom prst="mathEqual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sp>
        <p:nvSpPr>
          <p:cNvPr id="28" name="Up-Down Arrow 27"/>
          <p:cNvSpPr/>
          <p:nvPr/>
        </p:nvSpPr>
        <p:spPr>
          <a:xfrm>
            <a:off x="4071934" y="3357562"/>
            <a:ext cx="428628" cy="928694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9" name="Rectangle 28"/>
          <p:cNvSpPr/>
          <p:nvPr/>
        </p:nvSpPr>
        <p:spPr>
          <a:xfrm>
            <a:off x="4857752" y="3500438"/>
            <a:ext cx="321471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800" b="1" dirty="0" smtClean="0">
                <a:solidFill>
                  <a:srgbClr val="FF0000"/>
                </a:solidFill>
              </a:rPr>
              <a:t>Relacionados!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2" grpId="0"/>
      <p:bldP spid="23" grpId="0" animBg="1"/>
      <p:bldP spid="24" grpId="0" animBg="1"/>
      <p:bldP spid="25" grpId="0"/>
      <p:bldP spid="26" grpId="0"/>
      <p:bldP spid="27" grpId="0" animBg="1"/>
      <p:bldP spid="28" grpId="0" animBg="1"/>
      <p:bldP spid="2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214290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Valor de Alcance / Valor de Captura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571472" y="1000108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/>
          <p:cNvGrpSpPr/>
          <p:nvPr/>
        </p:nvGrpSpPr>
        <p:grpSpPr>
          <a:xfrm>
            <a:off x="428596" y="1428736"/>
            <a:ext cx="2571768" cy="4929222"/>
            <a:chOff x="428596" y="1428736"/>
            <a:chExt cx="2571768" cy="4929222"/>
          </a:xfrm>
        </p:grpSpPr>
        <p:sp>
          <p:nvSpPr>
            <p:cNvPr id="11" name="Rounded Rectangle 10"/>
            <p:cNvSpPr/>
            <p:nvPr/>
          </p:nvSpPr>
          <p:spPr>
            <a:xfrm>
              <a:off x="428596" y="1428736"/>
              <a:ext cx="2571768" cy="4929222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910" y="3714752"/>
              <a:ext cx="2143140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3000" b="1" dirty="0" smtClean="0">
                  <a:solidFill>
                    <a:srgbClr val="002060"/>
                  </a:solidFill>
                  <a:latin typeface="+mj-lt"/>
                  <a:cs typeface="Arial" pitchFamily="34" charset="0"/>
                </a:rPr>
                <a:t>¿Qué pasa en Canales Abiertos de Televisión?</a:t>
              </a:r>
              <a:endParaRPr lang="es-CL" sz="3000" b="1" dirty="0">
                <a:solidFill>
                  <a:srgbClr val="002060"/>
                </a:solidFill>
                <a:latin typeface="+mj-lt"/>
                <a:cs typeface="Arial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357554" y="1428736"/>
            <a:ext cx="2571768" cy="4929222"/>
            <a:chOff x="3286116" y="1428736"/>
            <a:chExt cx="2571768" cy="4929222"/>
          </a:xfrm>
        </p:grpSpPr>
        <p:sp>
          <p:nvSpPr>
            <p:cNvPr id="21" name="Rounded Rectangle 20"/>
            <p:cNvSpPr/>
            <p:nvPr/>
          </p:nvSpPr>
          <p:spPr>
            <a:xfrm>
              <a:off x="3286116" y="1428736"/>
              <a:ext cx="2571768" cy="4929222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500430" y="3714752"/>
              <a:ext cx="2143140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3000" b="1" dirty="0" smtClean="0">
                  <a:solidFill>
                    <a:srgbClr val="002060"/>
                  </a:solidFill>
                  <a:latin typeface="+mj-lt"/>
                  <a:cs typeface="Arial" pitchFamily="34" charset="0"/>
                </a:rPr>
                <a:t>¿Cuál es el Valor de Mercado de </a:t>
              </a:r>
              <a:r>
                <a:rPr lang="es-MX" sz="3000" b="1" dirty="0" err="1" smtClean="0">
                  <a:solidFill>
                    <a:srgbClr val="002060"/>
                  </a:solidFill>
                  <a:latin typeface="+mj-lt"/>
                  <a:cs typeface="Arial" pitchFamily="34" charset="0"/>
                </a:rPr>
                <a:t>Falabella</a:t>
              </a:r>
              <a:r>
                <a:rPr lang="es-MX" sz="3000" b="1" dirty="0" smtClean="0">
                  <a:solidFill>
                    <a:srgbClr val="002060"/>
                  </a:solidFill>
                  <a:latin typeface="+mj-lt"/>
                  <a:cs typeface="Arial" pitchFamily="34" charset="0"/>
                </a:rPr>
                <a:t>?</a:t>
              </a:r>
              <a:endParaRPr lang="es-CL" sz="3000" b="1" dirty="0">
                <a:solidFill>
                  <a:srgbClr val="002060"/>
                </a:solidFill>
                <a:latin typeface="+mj-lt"/>
                <a:cs typeface="Arial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143636" y="1428736"/>
            <a:ext cx="2571768" cy="4929222"/>
            <a:chOff x="6143636" y="1428736"/>
            <a:chExt cx="2571768" cy="4929222"/>
          </a:xfrm>
        </p:grpSpPr>
        <p:sp>
          <p:nvSpPr>
            <p:cNvPr id="23" name="Rounded Rectangle 22"/>
            <p:cNvSpPr/>
            <p:nvPr/>
          </p:nvSpPr>
          <p:spPr>
            <a:xfrm>
              <a:off x="6143636" y="1428736"/>
              <a:ext cx="2571768" cy="4929222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357950" y="3714752"/>
              <a:ext cx="2214578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3000" b="1" dirty="0" smtClean="0">
                  <a:solidFill>
                    <a:srgbClr val="002060"/>
                  </a:solidFill>
                  <a:latin typeface="+mj-lt"/>
                  <a:cs typeface="Arial" pitchFamily="34" charset="0"/>
                </a:rPr>
                <a:t>¿Qué es lo que se valora en un </a:t>
              </a:r>
              <a:r>
                <a:rPr lang="es-MX" sz="3000" b="1" i="1" dirty="0" smtClean="0">
                  <a:solidFill>
                    <a:srgbClr val="002060"/>
                  </a:solidFill>
                  <a:latin typeface="+mj-lt"/>
                  <a:cs typeface="Arial" pitchFamily="34" charset="0"/>
                </a:rPr>
                <a:t>e-</a:t>
              </a:r>
              <a:r>
                <a:rPr lang="es-MX" sz="3000" b="1" i="1" dirty="0" err="1" smtClean="0">
                  <a:solidFill>
                    <a:srgbClr val="002060"/>
                  </a:solidFill>
                  <a:latin typeface="+mj-lt"/>
                  <a:cs typeface="Arial" pitchFamily="34" charset="0"/>
                </a:rPr>
                <a:t>bussiness</a:t>
              </a:r>
              <a:r>
                <a:rPr lang="es-MX" sz="3000" b="1" dirty="0" smtClean="0">
                  <a:solidFill>
                    <a:srgbClr val="002060"/>
                  </a:solidFill>
                  <a:latin typeface="+mj-lt"/>
                  <a:cs typeface="Arial" pitchFamily="34" charset="0"/>
                </a:rPr>
                <a:t>?</a:t>
              </a:r>
              <a:endParaRPr lang="es-CL" sz="3000" b="1" dirty="0">
                <a:solidFill>
                  <a:srgbClr val="002060"/>
                </a:solidFill>
                <a:latin typeface="+mj-lt"/>
                <a:cs typeface="Arial" pitchFamily="34" charset="0"/>
              </a:endParaRPr>
            </a:p>
          </p:txBody>
        </p:sp>
      </p:grpSp>
      <p:pic>
        <p:nvPicPr>
          <p:cNvPr id="33" name="Picture 32" descr="arrob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43702" y="1928802"/>
            <a:ext cx="1643074" cy="1643074"/>
          </a:xfrm>
          <a:prstGeom prst="roundRect">
            <a:avLst/>
          </a:prstGeom>
        </p:spPr>
      </p:pic>
      <p:pic>
        <p:nvPicPr>
          <p:cNvPr id="10242" name="Picture 2" descr="http://www.lanacion.com.ar/archivo/anexos/fotos/01/8188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1928802"/>
            <a:ext cx="2245296" cy="1500198"/>
          </a:xfrm>
          <a:prstGeom prst="roundRect">
            <a:avLst/>
          </a:prstGeom>
          <a:noFill/>
        </p:spPr>
      </p:pic>
      <p:pic>
        <p:nvPicPr>
          <p:cNvPr id="10244" name="Picture 4" descr="http://coyunturapolitica.files.wordpress.com/2008/08/tvn_micrac2b3fon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1857364"/>
            <a:ext cx="2143140" cy="1607355"/>
          </a:xfrm>
          <a:prstGeom prst="round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>
          <a:xfrm>
            <a:off x="571472" y="1714488"/>
            <a:ext cx="7786742" cy="100013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4" name="Rectangle 1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214290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Valor de Marca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571472" y="1000108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285720" y="1857364"/>
            <a:ext cx="857256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800" dirty="0" smtClean="0">
                <a:solidFill>
                  <a:schemeClr val="bg1"/>
                </a:solidFill>
              </a:rPr>
              <a:t>¿Qué es el </a:t>
            </a:r>
            <a:r>
              <a:rPr lang="es-ES" sz="3800" b="1" dirty="0" smtClean="0">
                <a:solidFill>
                  <a:schemeClr val="bg1"/>
                </a:solidFill>
              </a:rPr>
              <a:t>Valor de Marca</a:t>
            </a:r>
            <a:r>
              <a:rPr lang="es-ES" sz="3800" dirty="0" smtClean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18" name="Rectangle 17"/>
          <p:cNvSpPr/>
          <p:nvPr/>
        </p:nvSpPr>
        <p:spPr>
          <a:xfrm>
            <a:off x="0" y="3786190"/>
            <a:ext cx="900115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600" dirty="0" smtClean="0">
                <a:solidFill>
                  <a:srgbClr val="002060"/>
                </a:solidFill>
              </a:rPr>
              <a:t>Si las marcas pueden ser un activo tan valioso,</a:t>
            </a:r>
          </a:p>
          <a:p>
            <a:pPr algn="ctr"/>
            <a:r>
              <a:rPr lang="es-ES" sz="4200" b="1" dirty="0" smtClean="0">
                <a:solidFill>
                  <a:srgbClr val="002060"/>
                </a:solidFill>
              </a:rPr>
              <a:t>¿Por qué no se contabilizan?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642910" y="5000636"/>
            <a:ext cx="8001056" cy="135732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4" name="Rectangle 1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214290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Valor de Marca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571472" y="1000108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357158" y="5072074"/>
            <a:ext cx="857256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800" dirty="0" smtClean="0">
                <a:solidFill>
                  <a:schemeClr val="bg1"/>
                </a:solidFill>
              </a:rPr>
              <a:t>La marca familiar </a:t>
            </a:r>
            <a:r>
              <a:rPr lang="es-ES" sz="3800" b="1" dirty="0" smtClean="0">
                <a:solidFill>
                  <a:schemeClr val="bg1"/>
                </a:solidFill>
              </a:rPr>
              <a:t>genera </a:t>
            </a:r>
          </a:p>
          <a:p>
            <a:pPr algn="ctr"/>
            <a:r>
              <a:rPr lang="es-ES" sz="3800" b="1" dirty="0" smtClean="0">
                <a:solidFill>
                  <a:schemeClr val="bg1"/>
                </a:solidFill>
              </a:rPr>
              <a:t>valor económico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85720" y="1214422"/>
            <a:ext cx="857256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400" dirty="0" smtClean="0">
                <a:solidFill>
                  <a:srgbClr val="002060"/>
                </a:solidFill>
              </a:rPr>
              <a:t>Caso Mantequilla de Maní:</a:t>
            </a:r>
            <a:endParaRPr lang="es-ES" sz="3400" b="1" dirty="0" smtClean="0">
              <a:solidFill>
                <a:srgbClr val="00206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357290" y="1928802"/>
            <a:ext cx="2857520" cy="278608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1" name="Rectangle 20"/>
          <p:cNvSpPr/>
          <p:nvPr/>
        </p:nvSpPr>
        <p:spPr>
          <a:xfrm>
            <a:off x="4572000" y="1928802"/>
            <a:ext cx="2857520" cy="27860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2" name="Rectangle 21"/>
          <p:cNvSpPr/>
          <p:nvPr/>
        </p:nvSpPr>
        <p:spPr>
          <a:xfrm>
            <a:off x="1643042" y="1928802"/>
            <a:ext cx="342902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000" b="1" dirty="0" smtClean="0">
                <a:solidFill>
                  <a:srgbClr val="002060"/>
                </a:solidFill>
              </a:rPr>
              <a:t>TEST CIEGO</a:t>
            </a:r>
          </a:p>
        </p:txBody>
      </p:sp>
      <p:sp>
        <p:nvSpPr>
          <p:cNvPr id="23" name="Rectangle 22"/>
          <p:cNvSpPr/>
          <p:nvPr/>
        </p:nvSpPr>
        <p:spPr>
          <a:xfrm>
            <a:off x="4572000" y="1928802"/>
            <a:ext cx="342902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000" b="1" dirty="0" smtClean="0">
                <a:solidFill>
                  <a:srgbClr val="002060"/>
                </a:solidFill>
              </a:rPr>
              <a:t>TEST con MARCA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428728" y="2857496"/>
            <a:ext cx="34290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000" b="1" dirty="0" smtClean="0">
                <a:solidFill>
                  <a:srgbClr val="002060"/>
                </a:solidFill>
              </a:rPr>
              <a:t>Marca A        70%</a:t>
            </a:r>
          </a:p>
          <a:p>
            <a:r>
              <a:rPr lang="es-ES" sz="3000" b="1" dirty="0" smtClean="0">
                <a:solidFill>
                  <a:srgbClr val="002060"/>
                </a:solidFill>
              </a:rPr>
              <a:t>Marca B        30%</a:t>
            </a:r>
          </a:p>
        </p:txBody>
      </p:sp>
      <p:sp>
        <p:nvSpPr>
          <p:cNvPr id="25" name="Rectangle 24"/>
          <p:cNvSpPr/>
          <p:nvPr/>
        </p:nvSpPr>
        <p:spPr>
          <a:xfrm>
            <a:off x="4572000" y="2857496"/>
            <a:ext cx="34290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000" b="1" dirty="0" smtClean="0">
                <a:solidFill>
                  <a:srgbClr val="002060"/>
                </a:solidFill>
              </a:rPr>
              <a:t>Marca A        26%</a:t>
            </a:r>
          </a:p>
          <a:p>
            <a:r>
              <a:rPr lang="es-ES" sz="3000" b="1" dirty="0" smtClean="0">
                <a:solidFill>
                  <a:srgbClr val="002060"/>
                </a:solidFill>
              </a:rPr>
              <a:t>Marca B        </a:t>
            </a:r>
            <a:r>
              <a:rPr lang="es-ES" sz="3000" b="1" dirty="0" smtClean="0">
                <a:solidFill>
                  <a:srgbClr val="FF0000"/>
                </a:solidFill>
              </a:rPr>
              <a:t>74%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/>
      <p:bldP spid="21" grpId="0" animBg="1"/>
      <p:bldP spid="23" grpId="0"/>
      <p:bldP spid="24" grpId="0"/>
      <p:bldP spid="2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85720" y="214290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¿Qué es el Valor de Marca?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571472" y="1000108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285720" y="1857364"/>
            <a:ext cx="857256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800" dirty="0" smtClean="0">
                <a:solidFill>
                  <a:schemeClr val="bg1"/>
                </a:solidFill>
              </a:rPr>
              <a:t>¿Qué es el </a:t>
            </a:r>
            <a:r>
              <a:rPr lang="es-ES" sz="3800" b="1" dirty="0" smtClean="0">
                <a:solidFill>
                  <a:schemeClr val="bg1"/>
                </a:solidFill>
              </a:rPr>
              <a:t>Valor de Marca</a:t>
            </a:r>
            <a:r>
              <a:rPr lang="es-ES" sz="3800" dirty="0" smtClean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42844" y="1071546"/>
            <a:ext cx="85725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000" b="1" dirty="0" smtClean="0">
                <a:solidFill>
                  <a:srgbClr val="002060"/>
                </a:solidFill>
              </a:rPr>
              <a:t>Valor de Marca </a:t>
            </a:r>
            <a:r>
              <a:rPr lang="es-ES" sz="3000" dirty="0" smtClean="0">
                <a:solidFill>
                  <a:srgbClr val="002060"/>
                </a:solidFill>
              </a:rPr>
              <a:t>es un conjunto de activos ligados al nombre o símbolo de una marca que agregan                      (o restan) valor al producto o servicio entregado por la empresa.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85720" y="3286124"/>
            <a:ext cx="85725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000" dirty="0" smtClean="0">
                <a:solidFill>
                  <a:srgbClr val="002060"/>
                </a:solidFill>
              </a:rPr>
              <a:t>Las 4 categorías mayores de estos </a:t>
            </a:r>
            <a:r>
              <a:rPr lang="es-ES" sz="3000" b="1" dirty="0" smtClean="0">
                <a:solidFill>
                  <a:srgbClr val="002060"/>
                </a:solidFill>
              </a:rPr>
              <a:t>activos </a:t>
            </a:r>
            <a:r>
              <a:rPr lang="es-ES" sz="3000" dirty="0" smtClean="0">
                <a:solidFill>
                  <a:srgbClr val="002060"/>
                </a:solidFill>
              </a:rPr>
              <a:t>son: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428728" y="3857628"/>
            <a:ext cx="4000528" cy="57150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 smtClean="0"/>
              <a:t>Conciencia de Marca</a:t>
            </a:r>
            <a:endParaRPr lang="es-CL" sz="2800" dirty="0"/>
          </a:p>
        </p:txBody>
      </p:sp>
      <p:sp>
        <p:nvSpPr>
          <p:cNvPr id="21" name="Rounded Rectangle 20"/>
          <p:cNvSpPr/>
          <p:nvPr/>
        </p:nvSpPr>
        <p:spPr>
          <a:xfrm>
            <a:off x="1428728" y="4500570"/>
            <a:ext cx="4000528" cy="57150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 smtClean="0"/>
              <a:t>Lealtad de Marca</a:t>
            </a:r>
            <a:endParaRPr lang="es-CL" sz="2800" dirty="0"/>
          </a:p>
        </p:txBody>
      </p:sp>
      <p:sp>
        <p:nvSpPr>
          <p:cNvPr id="22" name="Rounded Rectangle 21"/>
          <p:cNvSpPr/>
          <p:nvPr/>
        </p:nvSpPr>
        <p:spPr>
          <a:xfrm>
            <a:off x="1428728" y="5143512"/>
            <a:ext cx="4000528" cy="57150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 smtClean="0"/>
              <a:t>Calidad Percibida</a:t>
            </a:r>
            <a:endParaRPr lang="es-CL" sz="2800" dirty="0"/>
          </a:p>
        </p:txBody>
      </p:sp>
      <p:sp>
        <p:nvSpPr>
          <p:cNvPr id="23" name="Rounded Rectangle 22"/>
          <p:cNvSpPr/>
          <p:nvPr/>
        </p:nvSpPr>
        <p:spPr>
          <a:xfrm>
            <a:off x="1428728" y="5786454"/>
            <a:ext cx="4000528" cy="57150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 smtClean="0"/>
              <a:t>Asociaciones de la Marca</a:t>
            </a:r>
            <a:endParaRPr lang="es-CL" sz="2800" dirty="0"/>
          </a:p>
        </p:txBody>
      </p:sp>
      <p:sp>
        <p:nvSpPr>
          <p:cNvPr id="24" name="Right Brace 23"/>
          <p:cNvSpPr/>
          <p:nvPr/>
        </p:nvSpPr>
        <p:spPr>
          <a:xfrm>
            <a:off x="5715008" y="3929066"/>
            <a:ext cx="285752" cy="1071570"/>
          </a:xfrm>
          <a:prstGeom prst="rightBrace">
            <a:avLst/>
          </a:prstGeom>
          <a:noFill/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5" name="TextBox 24"/>
          <p:cNvSpPr txBox="1"/>
          <p:nvPr/>
        </p:nvSpPr>
        <p:spPr>
          <a:xfrm>
            <a:off x="6143636" y="4130109"/>
            <a:ext cx="2571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b="1" dirty="0" smtClean="0">
                <a:solidFill>
                  <a:srgbClr val="1A2D68"/>
                </a:solidFill>
              </a:rPr>
              <a:t>Alcance</a:t>
            </a:r>
            <a:endParaRPr lang="es-CL" sz="3200" b="1" dirty="0">
              <a:solidFill>
                <a:srgbClr val="1A2D68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21" grpId="0" animBg="1"/>
      <p:bldP spid="22" grpId="0" animBg="1"/>
      <p:bldP spid="23" grpId="0" animBg="1"/>
      <p:bldP spid="24" grpId="0" animBg="1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>
          <a:xfrm>
            <a:off x="4857752" y="4000504"/>
            <a:ext cx="4143372" cy="25717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8" name="Rounded Rectangle 17"/>
          <p:cNvSpPr/>
          <p:nvPr/>
        </p:nvSpPr>
        <p:spPr>
          <a:xfrm>
            <a:off x="71438" y="4000504"/>
            <a:ext cx="4143372" cy="25717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7" name="Rounded Rectangle 16"/>
          <p:cNvSpPr/>
          <p:nvPr/>
        </p:nvSpPr>
        <p:spPr>
          <a:xfrm>
            <a:off x="928662" y="71438"/>
            <a:ext cx="7286676" cy="378619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4" name="Rectangle 1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071538" y="1357298"/>
            <a:ext cx="3143272" cy="114300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000" dirty="0" smtClean="0"/>
              <a:t>Diferenciación</a:t>
            </a:r>
          </a:p>
          <a:p>
            <a:pPr algn="ctr"/>
            <a:r>
              <a:rPr lang="es-MX" sz="3000" dirty="0" smtClean="0"/>
              <a:t>Customización</a:t>
            </a:r>
            <a:endParaRPr lang="es-CL" sz="3000" dirty="0"/>
          </a:p>
        </p:txBody>
      </p:sp>
      <p:sp>
        <p:nvSpPr>
          <p:cNvPr id="10" name="Rounded Rectangle 9"/>
          <p:cNvSpPr/>
          <p:nvPr/>
        </p:nvSpPr>
        <p:spPr>
          <a:xfrm>
            <a:off x="4857752" y="1357298"/>
            <a:ext cx="3143272" cy="114300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000" dirty="0" smtClean="0"/>
              <a:t>Diferenciación</a:t>
            </a:r>
          </a:p>
          <a:p>
            <a:pPr algn="ctr"/>
            <a:r>
              <a:rPr lang="es-MX" sz="3000" dirty="0" smtClean="0"/>
              <a:t>1 a 1</a:t>
            </a:r>
            <a:endParaRPr lang="es-CL" sz="3000" dirty="0"/>
          </a:p>
        </p:txBody>
      </p:sp>
      <p:sp>
        <p:nvSpPr>
          <p:cNvPr id="23" name="Circular Arrow 22"/>
          <p:cNvSpPr/>
          <p:nvPr/>
        </p:nvSpPr>
        <p:spPr>
          <a:xfrm>
            <a:off x="2285984" y="0"/>
            <a:ext cx="4067142" cy="4067142"/>
          </a:xfrm>
          <a:prstGeom prst="circularArrow">
            <a:avLst>
              <a:gd name="adj1" fmla="val 9476"/>
              <a:gd name="adj2" fmla="val 1077839"/>
              <a:gd name="adj3" fmla="val 18653762"/>
              <a:gd name="adj4" fmla="val 13061896"/>
              <a:gd name="adj5" fmla="val 11055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4" name="Circular Arrow 23"/>
          <p:cNvSpPr/>
          <p:nvPr/>
        </p:nvSpPr>
        <p:spPr>
          <a:xfrm rot="10800000">
            <a:off x="2505122" y="-142900"/>
            <a:ext cx="4067142" cy="4067142"/>
          </a:xfrm>
          <a:prstGeom prst="circularArrow">
            <a:avLst>
              <a:gd name="adj1" fmla="val 9476"/>
              <a:gd name="adj2" fmla="val 1098627"/>
              <a:gd name="adj3" fmla="val 18653762"/>
              <a:gd name="adj4" fmla="val 13061896"/>
              <a:gd name="adj5" fmla="val 11055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5" name="Rounded Rectangle 24"/>
          <p:cNvSpPr/>
          <p:nvPr/>
        </p:nvSpPr>
        <p:spPr>
          <a:xfrm>
            <a:off x="142844" y="5000636"/>
            <a:ext cx="1857388" cy="71438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3000" dirty="0" smtClean="0">
                <a:solidFill>
                  <a:schemeClr val="tx2">
                    <a:lumMod val="50000"/>
                  </a:schemeClr>
                </a:solidFill>
              </a:rPr>
              <a:t>Calidad</a:t>
            </a:r>
            <a:endParaRPr lang="es-CL" sz="3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7" name="Circular Arrow 26"/>
          <p:cNvSpPr/>
          <p:nvPr/>
        </p:nvSpPr>
        <p:spPr>
          <a:xfrm>
            <a:off x="1071538" y="3929066"/>
            <a:ext cx="2357454" cy="2638382"/>
          </a:xfrm>
          <a:prstGeom prst="circularArrow">
            <a:avLst>
              <a:gd name="adj1" fmla="val 9476"/>
              <a:gd name="adj2" fmla="val 1077839"/>
              <a:gd name="adj3" fmla="val 18653762"/>
              <a:gd name="adj4" fmla="val 13061896"/>
              <a:gd name="adj5" fmla="val 11055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0" name="Circular Arrow 29"/>
          <p:cNvSpPr/>
          <p:nvPr/>
        </p:nvSpPr>
        <p:spPr>
          <a:xfrm rot="10800000">
            <a:off x="1142977" y="4000504"/>
            <a:ext cx="2357454" cy="2638382"/>
          </a:xfrm>
          <a:prstGeom prst="circularArrow">
            <a:avLst>
              <a:gd name="adj1" fmla="val 9476"/>
              <a:gd name="adj2" fmla="val 1077839"/>
              <a:gd name="adj3" fmla="val 18653762"/>
              <a:gd name="adj4" fmla="val 13061896"/>
              <a:gd name="adj5" fmla="val 11055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2" name="Circular Arrow 31"/>
          <p:cNvSpPr/>
          <p:nvPr/>
        </p:nvSpPr>
        <p:spPr>
          <a:xfrm>
            <a:off x="5643570" y="3933890"/>
            <a:ext cx="2357454" cy="2638382"/>
          </a:xfrm>
          <a:prstGeom prst="circularArrow">
            <a:avLst>
              <a:gd name="adj1" fmla="val 9476"/>
              <a:gd name="adj2" fmla="val 1077839"/>
              <a:gd name="adj3" fmla="val 18653762"/>
              <a:gd name="adj4" fmla="val 13061896"/>
              <a:gd name="adj5" fmla="val 11055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4" name="Rounded Rectangle 33"/>
          <p:cNvSpPr/>
          <p:nvPr/>
        </p:nvSpPr>
        <p:spPr>
          <a:xfrm>
            <a:off x="2214546" y="5000636"/>
            <a:ext cx="1857388" cy="71438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3000" dirty="0" smtClean="0">
                <a:solidFill>
                  <a:schemeClr val="tx2">
                    <a:lumMod val="50000"/>
                  </a:schemeClr>
                </a:solidFill>
              </a:rPr>
              <a:t>Lealtad</a:t>
            </a:r>
            <a:endParaRPr lang="es-CL" sz="3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5000628" y="5000636"/>
            <a:ext cx="1857388" cy="71438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3000" dirty="0" smtClean="0">
                <a:solidFill>
                  <a:schemeClr val="tx2">
                    <a:lumMod val="50000"/>
                  </a:schemeClr>
                </a:solidFill>
              </a:rPr>
              <a:t>Alcance</a:t>
            </a:r>
            <a:endParaRPr lang="es-CL" sz="3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7072330" y="5000636"/>
            <a:ext cx="1857388" cy="71438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3000" dirty="0" smtClean="0">
                <a:solidFill>
                  <a:schemeClr val="tx2">
                    <a:lumMod val="50000"/>
                  </a:schemeClr>
                </a:solidFill>
              </a:rPr>
              <a:t>Marca</a:t>
            </a:r>
            <a:endParaRPr lang="es-CL" sz="3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7" name="Circular Arrow 36"/>
          <p:cNvSpPr/>
          <p:nvPr/>
        </p:nvSpPr>
        <p:spPr>
          <a:xfrm rot="10800000">
            <a:off x="5715008" y="4000504"/>
            <a:ext cx="2357454" cy="2638382"/>
          </a:xfrm>
          <a:prstGeom prst="circularArrow">
            <a:avLst>
              <a:gd name="adj1" fmla="val 9476"/>
              <a:gd name="adj2" fmla="val 1077839"/>
              <a:gd name="adj3" fmla="val 18653762"/>
              <a:gd name="adj4" fmla="val 13061896"/>
              <a:gd name="adj5" fmla="val 11055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8" name="Right Arrow 37"/>
          <p:cNvSpPr/>
          <p:nvPr/>
        </p:nvSpPr>
        <p:spPr>
          <a:xfrm>
            <a:off x="4357686" y="4429132"/>
            <a:ext cx="428628" cy="428628"/>
          </a:xfrm>
          <a:prstGeom prst="rightArrow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9" name="Right Arrow 38"/>
          <p:cNvSpPr/>
          <p:nvPr/>
        </p:nvSpPr>
        <p:spPr>
          <a:xfrm rot="10800000">
            <a:off x="4286248" y="5643578"/>
            <a:ext cx="428628" cy="428628"/>
          </a:xfrm>
          <a:prstGeom prst="rightArrow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3" name="Left-Up Arrow 32"/>
          <p:cNvSpPr/>
          <p:nvPr/>
        </p:nvSpPr>
        <p:spPr>
          <a:xfrm rot="10800000" flipH="1">
            <a:off x="7929586" y="2643182"/>
            <a:ext cx="857256" cy="1428760"/>
          </a:xfrm>
          <a:prstGeom prst="leftUpArrow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0" name="Left-Up Arrow 39"/>
          <p:cNvSpPr/>
          <p:nvPr/>
        </p:nvSpPr>
        <p:spPr>
          <a:xfrm rot="10800000">
            <a:off x="357158" y="2643182"/>
            <a:ext cx="857256" cy="1428760"/>
          </a:xfrm>
          <a:prstGeom prst="leftUpArrow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2000232" y="500042"/>
            <a:ext cx="5072098" cy="100013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 smtClean="0"/>
              <a:t>Diferenciación / Segmentación</a:t>
            </a:r>
            <a:endParaRPr lang="es-CL" sz="2800" dirty="0"/>
          </a:p>
        </p:txBody>
      </p:sp>
      <p:sp>
        <p:nvSpPr>
          <p:cNvPr id="28" name="Rounded Rectangle 27"/>
          <p:cNvSpPr/>
          <p:nvPr/>
        </p:nvSpPr>
        <p:spPr>
          <a:xfrm>
            <a:off x="285720" y="4714884"/>
            <a:ext cx="3357586" cy="100013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 smtClean="0"/>
              <a:t>Calidad / Lealtad</a:t>
            </a:r>
            <a:endParaRPr lang="es-CL" sz="2800" dirty="0"/>
          </a:p>
        </p:txBody>
      </p:sp>
      <p:sp>
        <p:nvSpPr>
          <p:cNvPr id="29" name="Rounded Rectangle 28"/>
          <p:cNvSpPr/>
          <p:nvPr/>
        </p:nvSpPr>
        <p:spPr>
          <a:xfrm>
            <a:off x="5214942" y="4714884"/>
            <a:ext cx="3643338" cy="100013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 smtClean="0"/>
              <a:t>Alcance / Marca</a:t>
            </a:r>
            <a:endParaRPr lang="es-CL" sz="2800" dirty="0"/>
          </a:p>
        </p:txBody>
      </p:sp>
      <p:cxnSp>
        <p:nvCxnSpPr>
          <p:cNvPr id="41" name="Straight Arrow Connector 40"/>
          <p:cNvCxnSpPr/>
          <p:nvPr/>
        </p:nvCxnSpPr>
        <p:spPr>
          <a:xfrm rot="16200000" flipH="1">
            <a:off x="4214810" y="2000240"/>
            <a:ext cx="2786082" cy="207170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rot="5400000">
            <a:off x="2107389" y="1964521"/>
            <a:ext cx="2786082" cy="214314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flipV="1">
            <a:off x="3786182" y="5214950"/>
            <a:ext cx="1285884" cy="15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Plus 48"/>
          <p:cNvSpPr/>
          <p:nvPr/>
        </p:nvSpPr>
        <p:spPr>
          <a:xfrm>
            <a:off x="4143372" y="5286388"/>
            <a:ext cx="571504" cy="571504"/>
          </a:xfrm>
          <a:prstGeom prst="mathPlus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50" name="Minus 49"/>
          <p:cNvSpPr/>
          <p:nvPr/>
        </p:nvSpPr>
        <p:spPr>
          <a:xfrm>
            <a:off x="6000760" y="2786058"/>
            <a:ext cx="785818" cy="428628"/>
          </a:xfrm>
          <a:prstGeom prst="mathMinus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51" name="Plus 50"/>
          <p:cNvSpPr/>
          <p:nvPr/>
        </p:nvSpPr>
        <p:spPr>
          <a:xfrm>
            <a:off x="2786050" y="2714620"/>
            <a:ext cx="571504" cy="571504"/>
          </a:xfrm>
          <a:prstGeom prst="mathPlus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85720" y="214290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¿Qué es el Valor de Marca?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571472" y="1000108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142844" y="1214422"/>
            <a:ext cx="857256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500" dirty="0" smtClean="0">
                <a:solidFill>
                  <a:srgbClr val="002060"/>
                </a:solidFill>
              </a:rPr>
              <a:t>La </a:t>
            </a:r>
            <a:r>
              <a:rPr lang="es-ES" sz="3500" b="1" dirty="0" err="1" smtClean="0">
                <a:solidFill>
                  <a:srgbClr val="002060"/>
                </a:solidFill>
              </a:rPr>
              <a:t>Hipersegmentación</a:t>
            </a:r>
            <a:r>
              <a:rPr lang="es-ES" sz="3500" dirty="0" smtClean="0">
                <a:solidFill>
                  <a:srgbClr val="002060"/>
                </a:solidFill>
              </a:rPr>
              <a:t> </a:t>
            </a:r>
            <a:r>
              <a:rPr lang="es-ES" sz="3500" b="1" dirty="0" smtClean="0">
                <a:solidFill>
                  <a:srgbClr val="FF0000"/>
                </a:solidFill>
              </a:rPr>
              <a:t>atenta</a:t>
            </a:r>
            <a:r>
              <a:rPr lang="es-ES" sz="3500" dirty="0" smtClean="0">
                <a:solidFill>
                  <a:srgbClr val="002060"/>
                </a:solidFill>
              </a:rPr>
              <a:t> contra el              </a:t>
            </a:r>
            <a:r>
              <a:rPr lang="es-ES" sz="3500" b="1" dirty="0" smtClean="0">
                <a:solidFill>
                  <a:srgbClr val="002060"/>
                </a:solidFill>
              </a:rPr>
              <a:t>Valor de Marca…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85720" y="3186026"/>
            <a:ext cx="857256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500" dirty="0" smtClean="0">
                <a:solidFill>
                  <a:srgbClr val="002060"/>
                </a:solidFill>
              </a:rPr>
              <a:t>…Porque el </a:t>
            </a:r>
            <a:r>
              <a:rPr lang="es-ES" sz="3500" b="1" dirty="0" smtClean="0">
                <a:solidFill>
                  <a:srgbClr val="002060"/>
                </a:solidFill>
              </a:rPr>
              <a:t>Valor de Marca </a:t>
            </a:r>
            <a:r>
              <a:rPr lang="es-ES" sz="3500" dirty="0" smtClean="0">
                <a:solidFill>
                  <a:srgbClr val="002060"/>
                </a:solidFill>
              </a:rPr>
              <a:t>requiere </a:t>
            </a:r>
            <a:r>
              <a:rPr lang="es-ES" sz="3500" b="1" dirty="0" smtClean="0">
                <a:solidFill>
                  <a:srgbClr val="002060"/>
                </a:solidFill>
              </a:rPr>
              <a:t>Alcance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571472" y="4429132"/>
            <a:ext cx="8001056" cy="157163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7" name="Rectangle 26"/>
          <p:cNvSpPr/>
          <p:nvPr/>
        </p:nvSpPr>
        <p:spPr>
          <a:xfrm>
            <a:off x="357158" y="4714884"/>
            <a:ext cx="857256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300" b="1" dirty="0" err="1" smtClean="0">
                <a:solidFill>
                  <a:srgbClr val="002060"/>
                </a:solidFill>
              </a:rPr>
              <a:t>Ej</a:t>
            </a:r>
            <a:r>
              <a:rPr lang="es-ES" sz="3300" b="1" dirty="0" smtClean="0">
                <a:solidFill>
                  <a:srgbClr val="002060"/>
                </a:solidFill>
              </a:rPr>
              <a:t>: </a:t>
            </a:r>
            <a:r>
              <a:rPr lang="es-ES" sz="3300" b="1" dirty="0" err="1" smtClean="0">
                <a:solidFill>
                  <a:srgbClr val="002060"/>
                </a:solidFill>
              </a:rPr>
              <a:t>Lever</a:t>
            </a:r>
            <a:r>
              <a:rPr lang="es-ES" sz="3300" b="1" dirty="0" smtClean="0">
                <a:solidFill>
                  <a:srgbClr val="002060"/>
                </a:solidFill>
              </a:rPr>
              <a:t> ha anunciado que disminuirá el           número de marcas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ed Rectangle 17"/>
          <p:cNvSpPr/>
          <p:nvPr/>
        </p:nvSpPr>
        <p:spPr>
          <a:xfrm>
            <a:off x="1000100" y="1357298"/>
            <a:ext cx="7000924" cy="128588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TextBox 9"/>
          <p:cNvSpPr txBox="1"/>
          <p:nvPr/>
        </p:nvSpPr>
        <p:spPr>
          <a:xfrm>
            <a:off x="285720" y="214290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Solución: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571472" y="1000108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285720" y="1571612"/>
            <a:ext cx="8572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800" dirty="0" smtClean="0">
                <a:solidFill>
                  <a:schemeClr val="bg1"/>
                </a:solidFill>
              </a:rPr>
              <a:t>Extensión de Marcas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-571536" y="3429000"/>
            <a:ext cx="678664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300" dirty="0" smtClean="0">
                <a:solidFill>
                  <a:srgbClr val="002060"/>
                </a:solidFill>
              </a:rPr>
              <a:t>Es muy controvertida ya que:</a:t>
            </a:r>
            <a:endParaRPr lang="es-ES" sz="3300" b="1" dirty="0" smtClean="0">
              <a:solidFill>
                <a:srgbClr val="002060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5429256" y="4429132"/>
            <a:ext cx="3357586" cy="1000132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 smtClean="0"/>
              <a:t>Percepción de Calidad</a:t>
            </a:r>
            <a:endParaRPr lang="es-CL" sz="2800" dirty="0"/>
          </a:p>
        </p:txBody>
      </p:sp>
      <p:sp>
        <p:nvSpPr>
          <p:cNvPr id="21" name="Rounded Rectangle 20"/>
          <p:cNvSpPr/>
          <p:nvPr/>
        </p:nvSpPr>
        <p:spPr>
          <a:xfrm>
            <a:off x="214282" y="4429132"/>
            <a:ext cx="3643338" cy="1000132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 smtClean="0"/>
              <a:t>Marcas extendidas</a:t>
            </a:r>
            <a:endParaRPr lang="es-CL" sz="2800" dirty="0"/>
          </a:p>
        </p:txBody>
      </p:sp>
      <p:cxnSp>
        <p:nvCxnSpPr>
          <p:cNvPr id="22" name="Straight Arrow Connector 21"/>
          <p:cNvCxnSpPr/>
          <p:nvPr/>
        </p:nvCxnSpPr>
        <p:spPr>
          <a:xfrm rot="10800000">
            <a:off x="4000496" y="4929198"/>
            <a:ext cx="1357322" cy="1588"/>
          </a:xfrm>
          <a:prstGeom prst="straightConnector1">
            <a:avLst/>
          </a:prstGeom>
          <a:ln w="571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Minus 27"/>
          <p:cNvSpPr/>
          <p:nvPr/>
        </p:nvSpPr>
        <p:spPr>
          <a:xfrm>
            <a:off x="4286248" y="5072074"/>
            <a:ext cx="785818" cy="500066"/>
          </a:xfrm>
          <a:prstGeom prst="mathMinus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3" name="Rectangle 22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1" grpId="0" animBg="1"/>
      <p:bldP spid="28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85720" y="214290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571472" y="1571612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285720" y="2004191"/>
            <a:ext cx="850112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800" dirty="0" smtClean="0">
                <a:solidFill>
                  <a:srgbClr val="1A2D68"/>
                </a:solidFill>
              </a:rPr>
              <a:t>En todas las tendencias el impacto de las </a:t>
            </a:r>
            <a:r>
              <a:rPr lang="es-ES" sz="5000" b="1" dirty="0" smtClean="0">
                <a:solidFill>
                  <a:srgbClr val="1A2D68"/>
                </a:solidFill>
              </a:rPr>
              <a:t>Tecnologías de  Información y de Comunicaciones </a:t>
            </a:r>
            <a:r>
              <a:rPr lang="es-ES" sz="4800" dirty="0" smtClean="0">
                <a:solidFill>
                  <a:srgbClr val="1A2D68"/>
                </a:solidFill>
              </a:rPr>
              <a:t>son centrales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28596" y="714356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Tecnologías de Información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-714412" y="71414"/>
            <a:ext cx="57864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dirty="0" smtClean="0">
                <a:solidFill>
                  <a:srgbClr val="002060"/>
                </a:solidFill>
                <a:latin typeface="Cambria" pitchFamily="18" charset="0"/>
              </a:rPr>
              <a:t>Conceptos Claves</a:t>
            </a:r>
            <a:endParaRPr lang="es-CL" sz="4000" dirty="0">
              <a:solidFill>
                <a:srgbClr val="002060"/>
              </a:solidFill>
              <a:latin typeface="Cambria" pitchFamily="18" charset="0"/>
            </a:endParaRPr>
          </a:p>
        </p:txBody>
      </p:sp>
      <p:graphicFrame>
        <p:nvGraphicFramePr>
          <p:cNvPr id="24" name="Diagram 23"/>
          <p:cNvGraphicFramePr/>
          <p:nvPr/>
        </p:nvGraphicFramePr>
        <p:xfrm>
          <a:off x="142844" y="1000108"/>
          <a:ext cx="8858312" cy="5357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9" name="Straight Connector 8"/>
          <p:cNvCxnSpPr/>
          <p:nvPr/>
        </p:nvCxnSpPr>
        <p:spPr>
          <a:xfrm>
            <a:off x="4286248" y="785794"/>
            <a:ext cx="485775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dgm id="{D32852B8-8191-4202-8129-A36CD03B0E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>
                                            <p:graphicEl>
                                              <a:dgm id="{D32852B8-8191-4202-8129-A36CD03B0E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dgm id="{DFB36ADD-6904-4ECA-8AEC-4CB28B5544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>
                                            <p:graphicEl>
                                              <a:dgm id="{DFB36ADD-6904-4ECA-8AEC-4CB28B5544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dgm id="{1A386981-148A-4FDE-91F0-EFBB93EF9C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>
                                            <p:graphicEl>
                                              <a:dgm id="{1A386981-148A-4FDE-91F0-EFBB93EF9C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dgm id="{87B4B399-546A-4F7E-9C75-85134EEA22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>
                                            <p:graphicEl>
                                              <a:dgm id="{87B4B399-546A-4F7E-9C75-85134EEA22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dgm id="{9D5DABA4-7A66-4EA1-91D8-BFD0AA8AEA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>
                                            <p:graphicEl>
                                              <a:dgm id="{9D5DABA4-7A66-4EA1-91D8-BFD0AA8AEA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dgm id="{AFEA3D6E-D693-43F5-8E47-CFAB51ABF7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>
                                            <p:graphicEl>
                                              <a:dgm id="{AFEA3D6E-D693-43F5-8E47-CFAB51ABF7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4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j0426465_531537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28660" y="0"/>
            <a:ext cx="9992890" cy="664371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428660" y="2214554"/>
            <a:ext cx="10001320" cy="1571636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7500" dirty="0" smtClean="0">
                <a:solidFill>
                  <a:srgbClr val="1A2D68"/>
                </a:solidFill>
                <a:latin typeface="Cambria" pitchFamily="18" charset="0"/>
              </a:rPr>
              <a:t>Customización</a:t>
            </a:r>
            <a:endParaRPr lang="es-CL" sz="7500" dirty="0">
              <a:solidFill>
                <a:srgbClr val="1A2D68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5720" y="1785926"/>
            <a:ext cx="857256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800" dirty="0" smtClean="0">
                <a:solidFill>
                  <a:srgbClr val="002060"/>
                </a:solidFill>
              </a:rPr>
              <a:t>¿Puedo diseñar productos específicos para segmentos específicos sin aumentar los costos?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5720" y="714356"/>
            <a:ext cx="835824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Customización</a:t>
            </a:r>
            <a:endParaRPr lang="es-CL" sz="4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571472" y="1500174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357158" y="4071942"/>
            <a:ext cx="857256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800" dirty="0" smtClean="0">
                <a:solidFill>
                  <a:srgbClr val="002060"/>
                </a:solidFill>
              </a:rPr>
              <a:t>La </a:t>
            </a:r>
            <a:r>
              <a:rPr lang="es-ES" sz="4000" b="1" dirty="0" smtClean="0">
                <a:solidFill>
                  <a:srgbClr val="FF0000"/>
                </a:solidFill>
              </a:rPr>
              <a:t>diferenciación</a:t>
            </a:r>
            <a:r>
              <a:rPr lang="es-ES" sz="4000" b="1" dirty="0" smtClean="0">
                <a:solidFill>
                  <a:srgbClr val="002060"/>
                </a:solidFill>
              </a:rPr>
              <a:t> </a:t>
            </a:r>
            <a:r>
              <a:rPr lang="es-ES" sz="3800" dirty="0" smtClean="0">
                <a:solidFill>
                  <a:srgbClr val="002060"/>
                </a:solidFill>
              </a:rPr>
              <a:t>es una de las formas en que las empresas </a:t>
            </a:r>
            <a:r>
              <a:rPr lang="es-ES" sz="3800" b="1" dirty="0" smtClean="0">
                <a:solidFill>
                  <a:srgbClr val="1A2D68"/>
                </a:solidFill>
              </a:rPr>
              <a:t>extraen el Excedente del Consumidor</a:t>
            </a:r>
            <a:endParaRPr lang="es-ES" sz="4000" b="1" dirty="0" smtClean="0">
              <a:solidFill>
                <a:srgbClr val="1A2D68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5720" y="357166"/>
            <a:ext cx="835824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Customización: El desafío</a:t>
            </a:r>
            <a:endParaRPr lang="es-CL" sz="4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571472" y="1142984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357158" y="4364046"/>
            <a:ext cx="857256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500" dirty="0" smtClean="0">
                <a:solidFill>
                  <a:srgbClr val="002060"/>
                </a:solidFill>
              </a:rPr>
              <a:t>Si logro </a:t>
            </a:r>
            <a:r>
              <a:rPr lang="es-ES" sz="3500" b="1" dirty="0" smtClean="0">
                <a:solidFill>
                  <a:srgbClr val="FF0000"/>
                </a:solidFill>
              </a:rPr>
              <a:t>bajar los costos fijos </a:t>
            </a:r>
            <a:r>
              <a:rPr lang="es-ES" sz="3500" dirty="0" smtClean="0">
                <a:solidFill>
                  <a:srgbClr val="002060"/>
                </a:solidFill>
              </a:rPr>
              <a:t>entonces puedo </a:t>
            </a:r>
            <a:r>
              <a:rPr lang="es-ES" sz="3800" b="1" dirty="0" smtClean="0">
                <a:solidFill>
                  <a:srgbClr val="1A2D68"/>
                </a:solidFill>
              </a:rPr>
              <a:t>aumentar la diferenciación</a:t>
            </a:r>
            <a:r>
              <a:rPr lang="es-ES" sz="3500" dirty="0" smtClean="0">
                <a:solidFill>
                  <a:srgbClr val="002060"/>
                </a:solidFill>
              </a:rPr>
              <a:t>, o si la competencia lo permite, </a:t>
            </a:r>
            <a:r>
              <a:rPr lang="es-ES" sz="3800" b="1" dirty="0" smtClean="0">
                <a:solidFill>
                  <a:srgbClr val="002060"/>
                </a:solidFill>
              </a:rPr>
              <a:t>bajar lo precios</a:t>
            </a:r>
            <a:r>
              <a:rPr lang="es-ES" sz="3500" dirty="0" smtClean="0">
                <a:solidFill>
                  <a:srgbClr val="002060"/>
                </a:solidFill>
              </a:rPr>
              <a:t>.</a:t>
            </a:r>
            <a:endParaRPr lang="es-ES" sz="3500" b="1" dirty="0" smtClean="0">
              <a:solidFill>
                <a:srgbClr val="1A2D68"/>
              </a:solidFill>
            </a:endParaRPr>
          </a:p>
        </p:txBody>
      </p:sp>
      <p:graphicFrame>
        <p:nvGraphicFramePr>
          <p:cNvPr id="10" name="Diagram 9"/>
          <p:cNvGraphicFramePr/>
          <p:nvPr/>
        </p:nvGraphicFramePr>
        <p:xfrm>
          <a:off x="857224" y="1428736"/>
          <a:ext cx="7358114" cy="2428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00958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Grandes Tendencias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5720" y="357166"/>
            <a:ext cx="835824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Customización</a:t>
            </a:r>
            <a:endParaRPr lang="es-CL" sz="4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571472" y="1142984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285720" y="1357298"/>
            <a:ext cx="857256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800" dirty="0" smtClean="0">
                <a:solidFill>
                  <a:srgbClr val="002060"/>
                </a:solidFill>
              </a:rPr>
              <a:t>El tema central es definir aquellos aspectos que serán </a:t>
            </a:r>
            <a:r>
              <a:rPr lang="es-ES" sz="3800" b="1" dirty="0" smtClean="0">
                <a:solidFill>
                  <a:srgbClr val="002060"/>
                </a:solidFill>
              </a:rPr>
              <a:t>estándar</a:t>
            </a:r>
            <a:r>
              <a:rPr lang="es-ES" sz="3800" dirty="0" smtClean="0">
                <a:solidFill>
                  <a:srgbClr val="002060"/>
                </a:solidFill>
              </a:rPr>
              <a:t> para cada producto, y aquellos que serán </a:t>
            </a:r>
            <a:r>
              <a:rPr lang="es-ES" sz="3800" b="1" i="1" dirty="0" smtClean="0">
                <a:solidFill>
                  <a:srgbClr val="FF0000"/>
                </a:solidFill>
              </a:rPr>
              <a:t>ad-hoc para cada cliente.</a:t>
            </a:r>
            <a:endParaRPr lang="es-ES" sz="4000" b="1" i="1" dirty="0" smtClean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57158" y="4439861"/>
            <a:ext cx="857256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800" dirty="0" smtClean="0">
                <a:solidFill>
                  <a:srgbClr val="002060"/>
                </a:solidFill>
              </a:rPr>
              <a:t>Este tema es relevante hoy en la implantación de</a:t>
            </a:r>
            <a:r>
              <a:rPr lang="es-ES" sz="3800" i="1" dirty="0" smtClean="0">
                <a:solidFill>
                  <a:srgbClr val="002060"/>
                </a:solidFill>
              </a:rPr>
              <a:t> </a:t>
            </a:r>
            <a:r>
              <a:rPr lang="es-ES" sz="3800" b="1" i="1" dirty="0" smtClean="0">
                <a:solidFill>
                  <a:srgbClr val="002060"/>
                </a:solidFill>
              </a:rPr>
              <a:t>software </a:t>
            </a:r>
            <a:r>
              <a:rPr lang="es-ES" sz="3800" b="1" dirty="0" smtClean="0">
                <a:solidFill>
                  <a:srgbClr val="002060"/>
                </a:solidFill>
              </a:rPr>
              <a:t>de “Clase Mundial” </a:t>
            </a:r>
            <a:r>
              <a:rPr lang="es-ES" sz="3800" dirty="0" smtClean="0">
                <a:solidFill>
                  <a:srgbClr val="002060"/>
                </a:solidFill>
              </a:rPr>
              <a:t>en empresas.</a:t>
            </a:r>
            <a:endParaRPr lang="es-ES" sz="4000" b="1" i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Diseño predeterminado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1246</TotalTime>
  <Words>1421</Words>
  <Application>Microsoft Office PowerPoint</Application>
  <PresentationFormat>Presentación en pantalla (4:3)</PresentationFormat>
  <Paragraphs>335</Paragraphs>
  <Slides>54</Slides>
  <Notes>1</Notes>
  <HiddenSlides>6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54</vt:i4>
      </vt:variant>
    </vt:vector>
  </HeadingPairs>
  <TitlesOfParts>
    <vt:vector size="56" baseType="lpstr">
      <vt:lpstr>Office Theme</vt:lpstr>
      <vt:lpstr>Diseño predeterminado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  <vt:lpstr>Diapositiva 46</vt:lpstr>
      <vt:lpstr>Diapositiva 47</vt:lpstr>
      <vt:lpstr>Diapositiva 48</vt:lpstr>
      <vt:lpstr>Diapositiva 49</vt:lpstr>
      <vt:lpstr>Diapositiva 50</vt:lpstr>
      <vt:lpstr>Diapositiva 51</vt:lpstr>
      <vt:lpstr>Diapositiva 52</vt:lpstr>
      <vt:lpstr>Diapositiva 53</vt:lpstr>
      <vt:lpstr>Diapositiva 54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Chris</dc:creator>
  <cp:lastModifiedBy>William Young</cp:lastModifiedBy>
  <cp:revision>139</cp:revision>
  <dcterms:created xsi:type="dcterms:W3CDTF">2009-10-22T17:22:15Z</dcterms:created>
  <dcterms:modified xsi:type="dcterms:W3CDTF">2010-04-26T01:15:04Z</dcterms:modified>
</cp:coreProperties>
</file>