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508" r:id="rId3"/>
    <p:sldId id="557" r:id="rId4"/>
    <p:sldId id="558" r:id="rId5"/>
    <p:sldId id="559" r:id="rId6"/>
    <p:sldId id="560" r:id="rId7"/>
    <p:sldId id="561" r:id="rId8"/>
    <p:sldId id="571" r:id="rId9"/>
    <p:sldId id="576" r:id="rId10"/>
    <p:sldId id="578" r:id="rId11"/>
    <p:sldId id="579" r:id="rId12"/>
    <p:sldId id="575" r:id="rId13"/>
    <p:sldId id="580" r:id="rId14"/>
    <p:sldId id="570" r:id="rId15"/>
    <p:sldId id="562" r:id="rId16"/>
    <p:sldId id="563" r:id="rId17"/>
    <p:sldId id="564" r:id="rId18"/>
    <p:sldId id="565" r:id="rId19"/>
    <p:sldId id="350" r:id="rId20"/>
    <p:sldId id="566" r:id="rId21"/>
    <p:sldId id="509" r:id="rId22"/>
    <p:sldId id="568" r:id="rId23"/>
    <p:sldId id="569" r:id="rId24"/>
    <p:sldId id="555" r:id="rId2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996633"/>
    <a:srgbClr val="CC9900"/>
    <a:srgbClr val="CC6600"/>
    <a:srgbClr val="243E90"/>
    <a:srgbClr val="004A82"/>
    <a:srgbClr val="00518E"/>
    <a:srgbClr val="FFCC00"/>
    <a:srgbClr val="FFFF99"/>
    <a:srgbClr val="B4DE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930" autoAdjust="0"/>
    <p:restoredTop sz="96460" autoAdjust="0"/>
  </p:normalViewPr>
  <p:slideViewPr>
    <p:cSldViewPr>
      <p:cViewPr varScale="1">
        <p:scale>
          <a:sx n="75" d="100"/>
          <a:sy n="75" d="100"/>
        </p:scale>
        <p:origin x="-8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500" b="1" dirty="0" smtClean="0"/>
            <a:t> Posicionamiento</a:t>
          </a:r>
          <a:endParaRPr lang="es-CL" sz="25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Percepción vs Realidad 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Proceso de Posicionar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 custT="1"/>
      <dgm:spPr/>
      <dgm:t>
        <a:bodyPr/>
        <a:lstStyle/>
        <a:p>
          <a:r>
            <a:rPr lang="es-MX" sz="1900" b="0" dirty="0" smtClean="0"/>
            <a:t>Se requiere buscar las características del producto que podrían hacer cambiar las percepciones de los consumidores frente a él</a:t>
          </a:r>
          <a:endParaRPr lang="es-CL" sz="1900" b="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DE61C30E-0E5B-4642-87FC-85142E06F4E3}">
      <dgm:prSet phldrT="[Text]" custT="1"/>
      <dgm:spPr/>
      <dgm:t>
        <a:bodyPr/>
        <a:lstStyle/>
        <a:p>
          <a:r>
            <a:rPr lang="es-MX" sz="1900" b="0" dirty="0" smtClean="0"/>
            <a:t>Concebir el producto y su imagen con el objetivo de lograr ubicarlo en  la mente de los compradores por sobre la competencia</a:t>
          </a:r>
          <a:endParaRPr lang="es-CL" sz="1900" b="0" dirty="0"/>
        </a:p>
      </dgm:t>
    </dgm:pt>
    <dgm:pt modelId="{CFC8D702-BEB1-4F89-B19D-8DAC9D550756}" type="parTrans" cxnId="{94D3EDBA-9520-4549-A3D9-DC896533B123}">
      <dgm:prSet/>
      <dgm:spPr/>
      <dgm:t>
        <a:bodyPr/>
        <a:lstStyle/>
        <a:p>
          <a:endParaRPr lang="es-CL"/>
        </a:p>
      </dgm:t>
    </dgm:pt>
    <dgm:pt modelId="{C2C064E9-EC5F-4FCB-A5BF-8D9781480A83}" type="sibTrans" cxnId="{94D3EDBA-9520-4549-A3D9-DC896533B123}">
      <dgm:prSet/>
      <dgm:spPr/>
      <dgm:t>
        <a:bodyPr/>
        <a:lstStyle/>
        <a:p>
          <a:endParaRPr lang="es-CL"/>
        </a:p>
      </dgm:t>
    </dgm:pt>
    <dgm:pt modelId="{8BD106F2-2A72-485F-9220-16B18821E76B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Proceso que permite identificar los productos competitivos para el (los) segmento(s) objetivo(s) y las estrategias de marketing adecuadas para entrar en la mente de los consumidores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89E2FEBF-7082-4093-BB69-C0E975EF8608}" type="sibTrans" cxnId="{90F9A6FD-420D-4B19-A9F4-F6CFEDC4D68D}">
      <dgm:prSet/>
      <dgm:spPr/>
      <dgm:t>
        <a:bodyPr/>
        <a:lstStyle/>
        <a:p>
          <a:endParaRPr lang="es-CL"/>
        </a:p>
      </dgm:t>
    </dgm:pt>
    <dgm:pt modelId="{F5CA8C81-18BD-4C87-BC83-BEE802EBB778}" type="parTrans" cxnId="{90F9A6FD-420D-4B19-A9F4-F6CFEDC4D68D}">
      <dgm:prSet/>
      <dgm:spPr/>
      <dgm:t>
        <a:bodyPr/>
        <a:lstStyle/>
        <a:p>
          <a:endParaRPr lang="es-CL"/>
        </a:p>
      </dgm:t>
    </dgm:pt>
    <dgm:pt modelId="{CDFF10E2-FB71-4FC6-A812-09C4D3F01026}">
      <dgm:prSet phldrT="[Text]" custT="1"/>
      <dgm:spPr/>
      <dgm:t>
        <a:bodyPr/>
        <a:lstStyle/>
        <a:p>
          <a:r>
            <a:rPr lang="es-MX" sz="1900" b="0" i="1" dirty="0" smtClean="0"/>
            <a:t>“</a:t>
          </a:r>
          <a:r>
            <a:rPr lang="es-MX" sz="1900" b="0" i="1" dirty="0" err="1" smtClean="0"/>
            <a:t>Cherchez</a:t>
          </a:r>
          <a:r>
            <a:rPr lang="es-MX" sz="1900" b="0" i="1" dirty="0" smtClean="0"/>
            <a:t> le </a:t>
          </a:r>
          <a:r>
            <a:rPr lang="es-MX" sz="1900" b="0" i="1" dirty="0" err="1" smtClean="0"/>
            <a:t>creneau</a:t>
          </a:r>
          <a:r>
            <a:rPr lang="es-MX" sz="1900" b="0" i="1" dirty="0" smtClean="0"/>
            <a:t>”. </a:t>
          </a:r>
          <a:r>
            <a:rPr lang="es-MX" sz="1900" b="0" i="0" dirty="0" smtClean="0"/>
            <a:t>No sólo se trata de entrar en la mente de los consumidores sino de ocupar ese Nicho Mental</a:t>
          </a:r>
          <a:endParaRPr lang="es-CL" sz="1900" b="0" i="1" dirty="0"/>
        </a:p>
      </dgm:t>
    </dgm:pt>
    <dgm:pt modelId="{75E22386-4985-444D-90EE-592CD91C8EDC}" type="parTrans" cxnId="{CF044BCB-B2F2-4125-8AE4-728824871039}">
      <dgm:prSet/>
      <dgm:spPr/>
      <dgm:t>
        <a:bodyPr/>
        <a:lstStyle/>
        <a:p>
          <a:endParaRPr lang="es-CL"/>
        </a:p>
      </dgm:t>
    </dgm:pt>
    <dgm:pt modelId="{C78451E5-CF94-464C-82D9-706714F1BB59}" type="sibTrans" cxnId="{CF044BCB-B2F2-4125-8AE4-728824871039}">
      <dgm:prSet/>
      <dgm:spPr/>
      <dgm:t>
        <a:bodyPr/>
        <a:lstStyle/>
        <a:p>
          <a:endParaRPr lang="es-CL"/>
        </a:p>
      </dgm:t>
    </dgm:pt>
    <dgm:pt modelId="{A9669063-A245-4564-8B87-21EB640E8953}">
      <dgm:prSet phldrT="[Text]" custT="1"/>
      <dgm:spPr/>
      <dgm:t>
        <a:bodyPr/>
        <a:lstStyle/>
        <a:p>
          <a:r>
            <a:rPr lang="es-MX" sz="1900" b="0" dirty="0" smtClean="0"/>
            <a:t>Aún cuando es difícil cambiar una opinión, no es imposible</a:t>
          </a:r>
          <a:endParaRPr lang="es-CL" sz="1900" b="0" dirty="0"/>
        </a:p>
      </dgm:t>
    </dgm:pt>
    <dgm:pt modelId="{EECF6E50-4A77-409E-A076-B62EDD45AF7F}" type="parTrans" cxnId="{7713CB2C-AB80-422E-8379-9060E010D0F4}">
      <dgm:prSet/>
      <dgm:spPr/>
      <dgm:t>
        <a:bodyPr/>
        <a:lstStyle/>
        <a:p>
          <a:endParaRPr lang="es-CL"/>
        </a:p>
      </dgm:t>
    </dgm:pt>
    <dgm:pt modelId="{1E0CEE18-6BC4-4CBC-8699-CFB1B105611A}" type="sibTrans" cxnId="{7713CB2C-AB80-422E-8379-9060E010D0F4}">
      <dgm:prSet/>
      <dgm:spPr/>
      <dgm:t>
        <a:bodyPr/>
        <a:lstStyle/>
        <a:p>
          <a:endParaRPr lang="es-CL"/>
        </a:p>
      </dgm:t>
    </dgm:pt>
    <dgm:pt modelId="{E9436780-83D8-4B9E-A18F-BD2027A1463F}">
      <dgm:prSet phldrT="[Text]" custT="1"/>
      <dgm:spPr/>
      <dgm:t>
        <a:bodyPr/>
        <a:lstStyle/>
        <a:p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45F5183E-F8DF-4CF1-9769-59F852AB89F0}" type="parTrans" cxnId="{D55DCFF8-2C81-4E81-ABDE-EAD345A83023}">
      <dgm:prSet/>
      <dgm:spPr/>
      <dgm:t>
        <a:bodyPr/>
        <a:lstStyle/>
        <a:p>
          <a:endParaRPr lang="es-CL"/>
        </a:p>
      </dgm:t>
    </dgm:pt>
    <dgm:pt modelId="{C0AA0630-E744-47DD-9425-CE7D7B50882B}" type="sibTrans" cxnId="{D55DCFF8-2C81-4E81-ABDE-EAD345A83023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 custScaleY="107651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90D6565-F82E-4D4A-990D-67E9A39B0A20}" type="presOf" srcId="{E24B41F5-74D4-458D-B424-0E8EA62BEC0D}" destId="{6BD6A8E6-7570-434A-9A06-825475EF854D}" srcOrd="1" destOrd="1" presId="urn:microsoft.com/office/officeart/2005/8/layout/vList4"/>
    <dgm:cxn modelId="{F0F018AD-F6E2-4581-90AD-156E56C57D4D}" type="presOf" srcId="{E9436780-83D8-4B9E-A18F-BD2027A1463F}" destId="{AFEA3D6E-D693-43F5-8E47-CFAB51ABF7CF}" srcOrd="0" destOrd="2" presId="urn:microsoft.com/office/officeart/2005/8/layout/vList4"/>
    <dgm:cxn modelId="{0A57E5D3-4D11-493E-AB65-EDB2E7C4240C}" type="presOf" srcId="{7441949F-F654-4446-B1E0-B3A54174FAC2}" destId="{AFEA3D6E-D693-43F5-8E47-CFAB51ABF7CF}" srcOrd="0" destOrd="0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90F9A6FD-420D-4B19-A9F4-F6CFEDC4D68D}" srcId="{7441949F-F654-4446-B1E0-B3A54174FAC2}" destId="{8BD106F2-2A72-485F-9220-16B18821E76B}" srcOrd="0" destOrd="0" parTransId="{F5CA8C81-18BD-4C87-BC83-BEE802EBB778}" sibTransId="{89E2FEBF-7082-4093-BB69-C0E975EF8608}"/>
    <dgm:cxn modelId="{54C8CD43-56D4-434F-BD97-CCA6DC58B642}" type="presOf" srcId="{8BD106F2-2A72-485F-9220-16B18821E76B}" destId="{AFEA3D6E-D693-43F5-8E47-CFAB51ABF7CF}" srcOrd="0" destOrd="1" presId="urn:microsoft.com/office/officeart/2005/8/layout/vList4"/>
    <dgm:cxn modelId="{02306949-66E1-48D7-BC58-99C0FA761243}" type="presOf" srcId="{C8FA31E5-EE3E-4BD6-A4FE-EDCFDA5FCDA2}" destId="{DFB36ADD-6904-4ECA-8AEC-4CB28B5544AA}" srcOrd="0" destOrd="0" presId="urn:microsoft.com/office/officeart/2005/8/layout/vList4"/>
    <dgm:cxn modelId="{A28130E9-741D-441C-A7CF-B07AC318022D}" type="presOf" srcId="{DE61C30E-0E5B-4642-87FC-85142E06F4E3}" destId="{DFB36ADD-6904-4ECA-8AEC-4CB28B5544AA}" srcOrd="0" destOrd="1" presId="urn:microsoft.com/office/officeart/2005/8/layout/vList4"/>
    <dgm:cxn modelId="{254CCB7B-0054-49F2-B484-8D54FE1E70C8}" type="presOf" srcId="{CDFF10E2-FB71-4FC6-A812-09C4D3F01026}" destId="{DFB36ADD-6904-4ECA-8AEC-4CB28B5544AA}" srcOrd="0" destOrd="2" presId="urn:microsoft.com/office/officeart/2005/8/layout/vList4"/>
    <dgm:cxn modelId="{7713CB2C-AB80-422E-8379-9060E010D0F4}" srcId="{4A61BC3C-F4B1-457F-8727-83B2C7E20EBF}" destId="{A9669063-A245-4564-8B87-21EB640E8953}" srcOrd="1" destOrd="0" parTransId="{EECF6E50-4A77-409E-A076-B62EDD45AF7F}" sibTransId="{1E0CEE18-6BC4-4CBC-8699-CFB1B105611A}"/>
    <dgm:cxn modelId="{22258F2B-3121-4936-ABEE-5FC644CB8724}" type="presOf" srcId="{4A61BC3C-F4B1-457F-8727-83B2C7E20EBF}" destId="{87B4B399-546A-4F7E-9C75-85134EEA22D1}" srcOrd="0" destOrd="0" presId="urn:microsoft.com/office/officeart/2005/8/layout/vList4"/>
    <dgm:cxn modelId="{A5FB175E-B5A2-45CF-A071-13C1A066891A}" type="presOf" srcId="{C8FA31E5-EE3E-4BD6-A4FE-EDCFDA5FCDA2}" destId="{8793B674-6564-4F81-BBC0-8E46BF582A48}" srcOrd="1" destOrd="0" presId="urn:microsoft.com/office/officeart/2005/8/layout/vList4"/>
    <dgm:cxn modelId="{D55DCFF8-2C81-4E81-ABDE-EAD345A83023}" srcId="{7441949F-F654-4446-B1E0-B3A54174FAC2}" destId="{E9436780-83D8-4B9E-A18F-BD2027A1463F}" srcOrd="1" destOrd="0" parTransId="{45F5183E-F8DF-4CF1-9769-59F852AB89F0}" sibTransId="{C0AA0630-E744-47DD-9425-CE7D7B50882B}"/>
    <dgm:cxn modelId="{802E940A-45B8-4C77-9F4B-C5E99DE9BDB2}" type="presOf" srcId="{E24B41F5-74D4-458D-B424-0E8EA62BEC0D}" destId="{87B4B399-546A-4F7E-9C75-85134EEA22D1}" srcOrd="0" destOrd="1" presId="urn:microsoft.com/office/officeart/2005/8/layout/vList4"/>
    <dgm:cxn modelId="{EE9A96DF-F2B4-482F-A174-19A3324CFDE1}" type="presOf" srcId="{7441949F-F654-4446-B1E0-B3A54174FAC2}" destId="{F3D4B7DE-FE7F-4D0B-B42E-CF8DE2111DAE}" srcOrd="1" destOrd="0" presId="urn:microsoft.com/office/officeart/2005/8/layout/vList4"/>
    <dgm:cxn modelId="{E80A6BE2-747E-466D-B6E1-2AAF8600047D}" type="presOf" srcId="{A9669063-A245-4564-8B87-21EB640E8953}" destId="{6BD6A8E6-7570-434A-9A06-825475EF854D}" srcOrd="1" destOrd="2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C82C15AD-6651-4009-A46F-CD3045C5D0E7}" type="presOf" srcId="{E9436780-83D8-4B9E-A18F-BD2027A1463F}" destId="{F3D4B7DE-FE7F-4D0B-B42E-CF8DE2111DAE}" srcOrd="1" destOrd="2" presId="urn:microsoft.com/office/officeart/2005/8/layout/vList4"/>
    <dgm:cxn modelId="{1AC5A66A-D2C0-443B-ABA5-3E0ED70F1A8B}" type="presOf" srcId="{A9669063-A245-4564-8B87-21EB640E8953}" destId="{87B4B399-546A-4F7E-9C75-85134EEA22D1}" srcOrd="0" destOrd="2" presId="urn:microsoft.com/office/officeart/2005/8/layout/vList4"/>
    <dgm:cxn modelId="{C611C579-E4E2-4B53-A491-8F29978B4EAD}" type="presOf" srcId="{1F5ABF5D-5F3B-4A11-8A31-29E910BB8AE2}" destId="{AED68674-5F3F-4EDE-BFCC-EA067CD2974D}" srcOrd="0" destOrd="0" presId="urn:microsoft.com/office/officeart/2005/8/layout/vList4"/>
    <dgm:cxn modelId="{94D3EDBA-9520-4549-A3D9-DC896533B123}" srcId="{C8FA31E5-EE3E-4BD6-A4FE-EDCFDA5FCDA2}" destId="{DE61C30E-0E5B-4642-87FC-85142E06F4E3}" srcOrd="0" destOrd="0" parTransId="{CFC8D702-BEB1-4F89-B19D-8DAC9D550756}" sibTransId="{C2C064E9-EC5F-4FCB-A5BF-8D9781480A83}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CF044BCB-B2F2-4125-8AE4-728824871039}" srcId="{C8FA31E5-EE3E-4BD6-A4FE-EDCFDA5FCDA2}" destId="{CDFF10E2-FB71-4FC6-A812-09C4D3F01026}" srcOrd="1" destOrd="0" parTransId="{75E22386-4985-444D-90EE-592CD91C8EDC}" sibTransId="{C78451E5-CF94-464C-82D9-706714F1BB59}"/>
    <dgm:cxn modelId="{0BE92B1F-29BC-4A2E-BF6B-CAED079296BF}" type="presOf" srcId="{4A61BC3C-F4B1-457F-8727-83B2C7E20EBF}" destId="{6BD6A8E6-7570-434A-9A06-825475EF854D}" srcOrd="1" destOrd="0" presId="urn:microsoft.com/office/officeart/2005/8/layout/vList4"/>
    <dgm:cxn modelId="{F763D12D-3583-4A23-AAB4-0DA3E36FCF03}" type="presOf" srcId="{8BD106F2-2A72-485F-9220-16B18821E76B}" destId="{F3D4B7DE-FE7F-4D0B-B42E-CF8DE2111DAE}" srcOrd="1" destOrd="1" presId="urn:microsoft.com/office/officeart/2005/8/layout/vList4"/>
    <dgm:cxn modelId="{6726F253-1DD8-4E3C-82BF-0C9944B0E9CD}" type="presOf" srcId="{CDFF10E2-FB71-4FC6-A812-09C4D3F01026}" destId="{8793B674-6564-4F81-BBC0-8E46BF582A48}" srcOrd="1" destOrd="2" presId="urn:microsoft.com/office/officeart/2005/8/layout/vList4"/>
    <dgm:cxn modelId="{F34D0BBE-0CFB-4C09-8F83-2B1C1097FD37}" type="presOf" srcId="{DE61C30E-0E5B-4642-87FC-85142E06F4E3}" destId="{8793B674-6564-4F81-BBC0-8E46BF582A48}" srcOrd="1" destOrd="1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77A154DB-3B85-462A-856E-45C50DE8A3B2}" type="presParOf" srcId="{AED68674-5F3F-4EDE-BFCC-EA067CD2974D}" destId="{EC87858C-0191-4CF4-A160-1E46CCB7A6EC}" srcOrd="0" destOrd="0" presId="urn:microsoft.com/office/officeart/2005/8/layout/vList4"/>
    <dgm:cxn modelId="{747E83E9-06F7-41D1-BEBF-F00129078CD7}" type="presParOf" srcId="{EC87858C-0191-4CF4-A160-1E46CCB7A6EC}" destId="{DFB36ADD-6904-4ECA-8AEC-4CB28B5544AA}" srcOrd="0" destOrd="0" presId="urn:microsoft.com/office/officeart/2005/8/layout/vList4"/>
    <dgm:cxn modelId="{B32BDDA0-BC46-4ABB-9D48-8285C9462061}" type="presParOf" srcId="{EC87858C-0191-4CF4-A160-1E46CCB7A6EC}" destId="{D32852B8-8191-4202-8129-A36CD03B0E67}" srcOrd="1" destOrd="0" presId="urn:microsoft.com/office/officeart/2005/8/layout/vList4"/>
    <dgm:cxn modelId="{F48707D6-8291-4F58-80AE-5B84144A477E}" type="presParOf" srcId="{EC87858C-0191-4CF4-A160-1E46CCB7A6EC}" destId="{8793B674-6564-4F81-BBC0-8E46BF582A48}" srcOrd="2" destOrd="0" presId="urn:microsoft.com/office/officeart/2005/8/layout/vList4"/>
    <dgm:cxn modelId="{22B62AFF-08A3-45BB-99BB-CA2BDB2AEBF4}" type="presParOf" srcId="{AED68674-5F3F-4EDE-BFCC-EA067CD2974D}" destId="{ECEF2561-EF6E-4E3D-939B-5886B5368E58}" srcOrd="1" destOrd="0" presId="urn:microsoft.com/office/officeart/2005/8/layout/vList4"/>
    <dgm:cxn modelId="{F268025E-D65E-4A34-A6F5-D0F76BE9EB91}" type="presParOf" srcId="{AED68674-5F3F-4EDE-BFCC-EA067CD2974D}" destId="{F04F52D7-199A-448F-9A99-0A79AF289668}" srcOrd="2" destOrd="0" presId="urn:microsoft.com/office/officeart/2005/8/layout/vList4"/>
    <dgm:cxn modelId="{D35096BD-314C-4B48-AE9C-92E1E3E66064}" type="presParOf" srcId="{F04F52D7-199A-448F-9A99-0A79AF289668}" destId="{87B4B399-546A-4F7E-9C75-85134EEA22D1}" srcOrd="0" destOrd="0" presId="urn:microsoft.com/office/officeart/2005/8/layout/vList4"/>
    <dgm:cxn modelId="{904FCF0E-0B0A-4E55-9B87-A24948068DCC}" type="presParOf" srcId="{F04F52D7-199A-448F-9A99-0A79AF289668}" destId="{1A386981-148A-4FDE-91F0-EFBB93EF9C48}" srcOrd="1" destOrd="0" presId="urn:microsoft.com/office/officeart/2005/8/layout/vList4"/>
    <dgm:cxn modelId="{2F454B95-FC88-4C4C-95EC-02DFD119BF05}" type="presParOf" srcId="{F04F52D7-199A-448F-9A99-0A79AF289668}" destId="{6BD6A8E6-7570-434A-9A06-825475EF854D}" srcOrd="2" destOrd="0" presId="urn:microsoft.com/office/officeart/2005/8/layout/vList4"/>
    <dgm:cxn modelId="{A38FEB39-BC05-40A1-A962-BA64A0A38FA7}" type="presParOf" srcId="{AED68674-5F3F-4EDE-BFCC-EA067CD2974D}" destId="{D14C54CF-00E5-469F-A996-D40D67E2F0EB}" srcOrd="3" destOrd="0" presId="urn:microsoft.com/office/officeart/2005/8/layout/vList4"/>
    <dgm:cxn modelId="{E95413D1-7AEF-46D7-9A0F-E269A296DFD7}" type="presParOf" srcId="{AED68674-5F3F-4EDE-BFCC-EA067CD2974D}" destId="{727F60DB-C79C-4CA3-AE9D-FC30BDF6F652}" srcOrd="4" destOrd="0" presId="urn:microsoft.com/office/officeart/2005/8/layout/vList4"/>
    <dgm:cxn modelId="{1B75C5E9-2590-4336-BD89-EAEABA7E4791}" type="presParOf" srcId="{727F60DB-C79C-4CA3-AE9D-FC30BDF6F652}" destId="{AFEA3D6E-D693-43F5-8E47-CFAB51ABF7CF}" srcOrd="0" destOrd="0" presId="urn:microsoft.com/office/officeart/2005/8/layout/vList4"/>
    <dgm:cxn modelId="{EB318C4E-6512-43E6-8D3C-809DB000ADF7}" type="presParOf" srcId="{727F60DB-C79C-4CA3-AE9D-FC30BDF6F652}" destId="{9D5DABA4-7A66-4EA1-91D8-BFD0AA8AEAE5}" srcOrd="1" destOrd="0" presId="urn:microsoft.com/office/officeart/2005/8/layout/vList4"/>
    <dgm:cxn modelId="{544899C8-0A17-4E28-A820-3CEB8DE39EB2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929718" cy="170048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 Posicionamiento</a:t>
          </a:r>
          <a:endParaRPr lang="es-CL" sz="25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Concebir el producto y su imagen con el objetivo de lograr ubicarlo en  la mente de los compradores por sobre la competencia</a:t>
          </a:r>
          <a:endParaRPr lang="es-CL" sz="1900" b="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i="1" kern="1200" dirty="0" smtClean="0"/>
            <a:t>“</a:t>
          </a:r>
          <a:r>
            <a:rPr lang="es-MX" sz="1900" b="0" i="1" kern="1200" dirty="0" err="1" smtClean="0"/>
            <a:t>Cherchez</a:t>
          </a:r>
          <a:r>
            <a:rPr lang="es-MX" sz="1900" b="0" i="1" kern="1200" dirty="0" smtClean="0"/>
            <a:t> le </a:t>
          </a:r>
          <a:r>
            <a:rPr lang="es-MX" sz="1900" b="0" i="1" kern="1200" dirty="0" err="1" smtClean="0"/>
            <a:t>creneau</a:t>
          </a:r>
          <a:r>
            <a:rPr lang="es-MX" sz="1900" b="0" i="1" kern="1200" dirty="0" smtClean="0"/>
            <a:t>”. </a:t>
          </a:r>
          <a:r>
            <a:rPr lang="es-MX" sz="1900" b="0" i="0" kern="1200" dirty="0" smtClean="0"/>
            <a:t>No sólo se trata de entrar en la mente de los consumidores sino de ocupar ese Nicho Mental</a:t>
          </a:r>
          <a:endParaRPr lang="es-CL" sz="1900" b="0" i="1" kern="1200" dirty="0"/>
        </a:p>
      </dsp:txBody>
      <dsp:txXfrm>
        <a:off x="1955992" y="0"/>
        <a:ext cx="6973725" cy="1700489"/>
      </dsp:txXfrm>
    </dsp:sp>
    <dsp:sp modelId="{D32852B8-8191-4202-8129-A36CD03B0E67}">
      <dsp:nvSpPr>
        <dsp:cNvPr id="0" name=""/>
        <dsp:cNvSpPr/>
      </dsp:nvSpPr>
      <dsp:spPr>
        <a:xfrm>
          <a:off x="170048" y="170048"/>
          <a:ext cx="1785943" cy="13603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70538"/>
          <a:ext cx="8929718" cy="170048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Percepción vs Realidad 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Se requiere buscar las características del producto que podrían hacer cambiar las percepciones de los consumidores frente a él</a:t>
          </a:r>
          <a:endParaRPr lang="es-CL" sz="1900" b="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b="0" kern="1200" dirty="0" smtClean="0"/>
            <a:t>Aún cuando es difícil cambiar una opinión, no es imposible</a:t>
          </a:r>
          <a:endParaRPr lang="es-CL" sz="1900" b="0" kern="1200" dirty="0"/>
        </a:p>
      </dsp:txBody>
      <dsp:txXfrm>
        <a:off x="1955992" y="1870538"/>
        <a:ext cx="6973725" cy="1700489"/>
      </dsp:txXfrm>
    </dsp:sp>
    <dsp:sp modelId="{1A386981-148A-4FDE-91F0-EFBB93EF9C48}">
      <dsp:nvSpPr>
        <dsp:cNvPr id="0" name=""/>
        <dsp:cNvSpPr/>
      </dsp:nvSpPr>
      <dsp:spPr>
        <a:xfrm>
          <a:off x="170048" y="2040587"/>
          <a:ext cx="1785943" cy="13603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41076"/>
          <a:ext cx="8929718" cy="183059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Proceso de Posicionar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Proceso que permite identificar los productos competitivos para el (los) segmento(s) objetivo(s) y las estrategias de marketing adecuadas para entrar en la mente de los consumidores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55992" y="3741076"/>
        <a:ext cx="6973725" cy="1830593"/>
      </dsp:txXfrm>
    </dsp:sp>
    <dsp:sp modelId="{9D5DABA4-7A66-4EA1-91D8-BFD0AA8AEAE5}">
      <dsp:nvSpPr>
        <dsp:cNvPr id="0" name=""/>
        <dsp:cNvSpPr/>
      </dsp:nvSpPr>
      <dsp:spPr>
        <a:xfrm>
          <a:off x="170048" y="3976178"/>
          <a:ext cx="1785943" cy="13603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23</a:t>
            </a:fld>
            <a:endParaRPr lang="es-C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285728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smtClean="0">
                <a:solidFill>
                  <a:schemeClr val="tx2">
                    <a:lumMod val="75000"/>
                  </a:schemeClr>
                </a:solidFill>
              </a:rPr>
              <a:t>Unidad 8</a:t>
            </a:r>
            <a:endParaRPr lang="es-MX" sz="3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8596" y="1259317"/>
            <a:ext cx="79296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Posicionamiento</a:t>
            </a:r>
            <a:endParaRPr lang="es-CL" sz="65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28794" y="2714620"/>
            <a:ext cx="4929222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Definición</a:t>
            </a:r>
            <a:endParaRPr lang="es-CL" sz="3000" dirty="0"/>
          </a:p>
        </p:txBody>
      </p:sp>
      <p:sp>
        <p:nvSpPr>
          <p:cNvPr id="16" name="Rounded Rectangle 15"/>
          <p:cNvSpPr/>
          <p:nvPr/>
        </p:nvSpPr>
        <p:spPr>
          <a:xfrm>
            <a:off x="1928794" y="3643314"/>
            <a:ext cx="4929222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Casos de Estudio</a:t>
            </a:r>
            <a:endParaRPr lang="es-CL" sz="3000" dirty="0"/>
          </a:p>
        </p:txBody>
      </p:sp>
      <p:sp>
        <p:nvSpPr>
          <p:cNvPr id="19" name="Rounded Rectangle 18"/>
          <p:cNvSpPr/>
          <p:nvPr/>
        </p:nvSpPr>
        <p:spPr>
          <a:xfrm>
            <a:off x="1928794" y="4572008"/>
            <a:ext cx="4929222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Percepción vs Realidad</a:t>
            </a:r>
            <a:endParaRPr lang="es-CL" sz="3000" dirty="0"/>
          </a:p>
        </p:txBody>
      </p:sp>
      <p:sp>
        <p:nvSpPr>
          <p:cNvPr id="20" name="Rounded Rectangle 19"/>
          <p:cNvSpPr/>
          <p:nvPr/>
        </p:nvSpPr>
        <p:spPr>
          <a:xfrm>
            <a:off x="1928794" y="5500702"/>
            <a:ext cx="4929222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Proceso de Posicionar</a:t>
            </a:r>
            <a:endParaRPr lang="es-CL" sz="3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52" y="2854669"/>
            <a:ext cx="84296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Separación oficial de </a:t>
            </a:r>
            <a:r>
              <a:rPr lang="es-ES" sz="2600" b="1" dirty="0" smtClean="0">
                <a:solidFill>
                  <a:srgbClr val="1A2D68"/>
                </a:solidFill>
              </a:rPr>
              <a:t>Samsung </a:t>
            </a:r>
            <a:r>
              <a:rPr lang="es-ES" sz="2600" b="1" dirty="0" err="1" smtClean="0">
                <a:solidFill>
                  <a:srgbClr val="1A2D68"/>
                </a:solidFill>
              </a:rPr>
              <a:t>Electronics</a:t>
            </a:r>
            <a:r>
              <a:rPr lang="es-ES" sz="2600" dirty="0" smtClean="0">
                <a:solidFill>
                  <a:srgbClr val="1A2D68"/>
                </a:solidFill>
              </a:rPr>
              <a:t> </a:t>
            </a:r>
            <a:endParaRPr lang="es-ES" sz="26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Entrada a otros mercados europeos tales como Alemania y Estados Unidos</a:t>
            </a:r>
          </a:p>
          <a:p>
            <a:pPr marL="514350" indent="-514350" algn="just"/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Samsung posee una apreciación de calidad media, pero no logra posicionarse como otras marcas como Sony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El gobierno coreano, como iniciativa para fortalecer sus empresas, promueve políticas de financiamiento a Samsung y otras (como </a:t>
            </a:r>
            <a:r>
              <a:rPr lang="es-ES" sz="2600" dirty="0" err="1" smtClean="0">
                <a:solidFill>
                  <a:srgbClr val="1A2D68"/>
                </a:solidFill>
              </a:rPr>
              <a:t>Goldstar</a:t>
            </a:r>
            <a:r>
              <a:rPr lang="es-ES" sz="2600" dirty="0" smtClean="0">
                <a:solidFill>
                  <a:srgbClr val="1A2D68"/>
                </a:solidFill>
              </a:rPr>
              <a:t>, hoy llamada LG)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2400" dirty="0" smtClean="0">
              <a:solidFill>
                <a:srgbClr val="1A2D68"/>
              </a:solidFill>
            </a:endParaRPr>
          </a:p>
          <a:p>
            <a:pPr marL="514350" indent="-514350" algn="just"/>
            <a:endParaRPr lang="es-ES" sz="2000" b="1" dirty="0" smtClean="0">
              <a:solidFill>
                <a:srgbClr val="1A2D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52" y="2232060"/>
            <a:ext cx="8858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smtClean="0">
                <a:solidFill>
                  <a:srgbClr val="1A2D68"/>
                </a:solidFill>
              </a:rPr>
              <a:t>1980 – 1989: </a:t>
            </a:r>
            <a:r>
              <a:rPr lang="es-MX" sz="3000" b="1" dirty="0" smtClean="0">
                <a:solidFill>
                  <a:srgbClr val="1A2D68"/>
                </a:solidFill>
              </a:rPr>
              <a:t>Ingreso al Mercado Global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43108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Rectangle 27"/>
          <p:cNvSpPr/>
          <p:nvPr/>
        </p:nvSpPr>
        <p:spPr>
          <a:xfrm>
            <a:off x="5429256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Rectangle 28"/>
          <p:cNvSpPr/>
          <p:nvPr/>
        </p:nvSpPr>
        <p:spPr>
          <a:xfrm>
            <a:off x="500034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TextBox 29"/>
          <p:cNvSpPr txBox="1"/>
          <p:nvPr/>
        </p:nvSpPr>
        <p:spPr>
          <a:xfrm>
            <a:off x="8286776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2010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657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2000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1990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8992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1980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8591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1970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5720" y="1717735"/>
            <a:ext cx="10001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1938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86182" y="1357298"/>
            <a:ext cx="1571636" cy="357190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Rectangle 36"/>
          <p:cNvSpPr/>
          <p:nvPr/>
        </p:nvSpPr>
        <p:spPr>
          <a:xfrm>
            <a:off x="7072330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52" y="2786058"/>
            <a:ext cx="842965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Con los fondos recibidos, Samsung decide invertir los fondos en mejorar la calidad y </a:t>
            </a:r>
            <a:r>
              <a:rPr lang="es-ES" sz="2600" b="1" dirty="0" smtClean="0">
                <a:solidFill>
                  <a:srgbClr val="1A2D68"/>
                </a:solidFill>
              </a:rPr>
              <a:t>re-posicionar su marca como una marca de calidad 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Realiza cambios importantes en el desarrollo y lanzamiento de su línea de productos</a:t>
            </a:r>
          </a:p>
          <a:p>
            <a:pPr marL="514350" indent="-514350" algn="just"/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A través de productos innovadores tales como monitores para computadores, chips y televisores entrega la noción de </a:t>
            </a:r>
            <a:r>
              <a:rPr lang="es-ES" sz="2600" b="1" dirty="0" smtClean="0">
                <a:solidFill>
                  <a:srgbClr val="1A2D68"/>
                </a:solidFill>
              </a:rPr>
              <a:t>Alta Tecnología </a:t>
            </a:r>
            <a:r>
              <a:rPr lang="es-ES" sz="2600" dirty="0" smtClean="0">
                <a:solidFill>
                  <a:srgbClr val="1A2D68"/>
                </a:solidFill>
              </a:rPr>
              <a:t>a los consumidores</a:t>
            </a:r>
            <a:endParaRPr lang="es-ES" sz="2600" b="1" dirty="0" smtClean="0">
              <a:solidFill>
                <a:srgbClr val="1A2D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52" y="2232060"/>
            <a:ext cx="8858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smtClean="0">
                <a:solidFill>
                  <a:srgbClr val="1A2D68"/>
                </a:solidFill>
              </a:rPr>
              <a:t>1990 – 1999: </a:t>
            </a:r>
            <a:r>
              <a:rPr lang="es-MX" sz="3000" b="1" dirty="0" smtClean="0">
                <a:solidFill>
                  <a:srgbClr val="1A2D68"/>
                </a:solidFill>
              </a:rPr>
              <a:t>Compitiendo en el Mundo Tecnológico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43108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Rectangle 27"/>
          <p:cNvSpPr/>
          <p:nvPr/>
        </p:nvSpPr>
        <p:spPr>
          <a:xfrm>
            <a:off x="3786182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Rectangle 28"/>
          <p:cNvSpPr/>
          <p:nvPr/>
        </p:nvSpPr>
        <p:spPr>
          <a:xfrm>
            <a:off x="7072330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TextBox 29"/>
          <p:cNvSpPr txBox="1"/>
          <p:nvPr/>
        </p:nvSpPr>
        <p:spPr>
          <a:xfrm>
            <a:off x="8286776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2010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657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2000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1990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8992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1980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8591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1970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5720" y="1717735"/>
            <a:ext cx="10001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1938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29256" y="1357298"/>
            <a:ext cx="1571636" cy="357190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Rectangle 36"/>
          <p:cNvSpPr/>
          <p:nvPr/>
        </p:nvSpPr>
        <p:spPr>
          <a:xfrm>
            <a:off x="500034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143240" y="1643050"/>
            <a:ext cx="2928958" cy="4048130"/>
            <a:chOff x="3143240" y="1643050"/>
            <a:chExt cx="2928958" cy="4048130"/>
          </a:xfrm>
        </p:grpSpPr>
        <p:grpSp>
          <p:nvGrpSpPr>
            <p:cNvPr id="17" name="Group 16"/>
            <p:cNvGrpSpPr/>
            <p:nvPr/>
          </p:nvGrpSpPr>
          <p:grpSpPr>
            <a:xfrm>
              <a:off x="3286116" y="1643050"/>
              <a:ext cx="2762246" cy="4048130"/>
              <a:chOff x="3286116" y="1643050"/>
              <a:chExt cx="2762246" cy="4048130"/>
            </a:xfrm>
          </p:grpSpPr>
          <p:pic>
            <p:nvPicPr>
              <p:cNvPr id="19460" name="Picture 4" descr="http://www.productreview.com.au/uploads/images/items/34774_samsung_sp61l2h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86116" y="2928934"/>
                <a:ext cx="2762246" cy="2762246"/>
              </a:xfrm>
              <a:prstGeom prst="roundRect">
                <a:avLst/>
              </a:prstGeom>
              <a:noFill/>
              <a:effectLst>
                <a:reflection blurRad="6350" stA="50000" endA="300" endPos="38500" dist="50800" dir="5400000" sy="-100000" algn="bl" rotWithShape="0"/>
              </a:effectLst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3286116" y="1643050"/>
                <a:ext cx="2500330" cy="357190"/>
              </a:xfrm>
              <a:prstGeom prst="rect">
                <a:avLst/>
              </a:prstGeom>
              <a:solidFill>
                <a:srgbClr val="996633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b="1" dirty="0" smtClean="0"/>
                  <a:t>1998</a:t>
                </a:r>
                <a:endParaRPr lang="es-CL" b="1" dirty="0"/>
              </a:p>
            </p:txBody>
          </p:sp>
        </p:grpSp>
        <p:sp>
          <p:nvSpPr>
            <p:cNvPr id="37" name="Rounded Rectangle 36"/>
            <p:cNvSpPr/>
            <p:nvPr/>
          </p:nvSpPr>
          <p:spPr>
            <a:xfrm>
              <a:off x="3143240" y="1928802"/>
              <a:ext cx="2928958" cy="571504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TV Samsung </a:t>
              </a:r>
              <a:r>
                <a:rPr lang="es-MX" b="1" dirty="0" err="1" smtClean="0">
                  <a:solidFill>
                    <a:srgbClr val="1A2D68"/>
                  </a:solidFill>
                </a:rPr>
                <a:t>Tantus</a:t>
              </a:r>
              <a:endParaRPr lang="es-MX" b="1" dirty="0" smtClean="0">
                <a:solidFill>
                  <a:srgbClr val="1A2D68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15008" y="1643050"/>
            <a:ext cx="2928958" cy="3850806"/>
            <a:chOff x="5715008" y="1643050"/>
            <a:chExt cx="2928958" cy="3850806"/>
          </a:xfrm>
        </p:grpSpPr>
        <p:sp>
          <p:nvSpPr>
            <p:cNvPr id="38" name="Rounded Rectangle 37"/>
            <p:cNvSpPr/>
            <p:nvPr/>
          </p:nvSpPr>
          <p:spPr>
            <a:xfrm>
              <a:off x="5715008" y="1928802"/>
              <a:ext cx="2928958" cy="571504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LED TV Samsung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929322" y="1643050"/>
              <a:ext cx="2500330" cy="3850806"/>
              <a:chOff x="5929322" y="1643050"/>
              <a:chExt cx="2500330" cy="3850806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5929322" y="1643050"/>
                <a:ext cx="2500330" cy="357190"/>
              </a:xfrm>
              <a:prstGeom prst="rect">
                <a:avLst/>
              </a:prstGeom>
              <a:solidFill>
                <a:srgbClr val="9966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b="1" dirty="0" smtClean="0"/>
                  <a:t>2009</a:t>
                </a:r>
                <a:endParaRPr lang="es-CL" b="1" dirty="0"/>
              </a:p>
            </p:txBody>
          </p:sp>
          <p:pic>
            <p:nvPicPr>
              <p:cNvPr id="19464" name="Picture 8" descr="http://media.onecall.com/Image_Products/Samsung/Samsung-B8000-LED-HDTVleft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72198" y="2905098"/>
                <a:ext cx="2357422" cy="2588758"/>
              </a:xfrm>
              <a:prstGeom prst="rect">
                <a:avLst/>
              </a:prstGeom>
              <a:noFill/>
              <a:effectLst>
                <a:reflection blurRad="6350" stA="50000" endA="300" endPos="38500" dist="50800" dir="5400000" sy="-100000" algn="bl" rotWithShape="0"/>
              </a:effectLst>
            </p:spPr>
          </p:pic>
        </p:grpSp>
      </p:grpSp>
      <p:grpSp>
        <p:nvGrpSpPr>
          <p:cNvPr id="16" name="Group 15"/>
          <p:cNvGrpSpPr/>
          <p:nvPr/>
        </p:nvGrpSpPr>
        <p:grpSpPr>
          <a:xfrm>
            <a:off x="357158" y="1643050"/>
            <a:ext cx="2928958" cy="3500462"/>
            <a:chOff x="357158" y="1643050"/>
            <a:chExt cx="2928958" cy="3500462"/>
          </a:xfrm>
        </p:grpSpPr>
        <p:sp>
          <p:nvSpPr>
            <p:cNvPr id="18" name="Rounded Rectangle 17"/>
            <p:cNvSpPr/>
            <p:nvPr/>
          </p:nvSpPr>
          <p:spPr>
            <a:xfrm>
              <a:off x="357158" y="1928802"/>
              <a:ext cx="2928958" cy="571504"/>
            </a:xfrm>
            <a:prstGeom prst="round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rgbClr val="1A2D68"/>
                  </a:solidFill>
                </a:rPr>
                <a:t>TV Samsung Ultra </a:t>
              </a:r>
              <a:r>
                <a:rPr lang="es-MX" b="1" dirty="0" err="1" smtClean="0">
                  <a:solidFill>
                    <a:srgbClr val="1A2D68"/>
                  </a:solidFill>
                </a:rPr>
                <a:t>Biovision</a:t>
              </a:r>
              <a:endParaRPr lang="es-MX" b="1" dirty="0" smtClean="0">
                <a:solidFill>
                  <a:srgbClr val="1A2D68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1472" y="1643050"/>
              <a:ext cx="2500330" cy="357190"/>
            </a:xfrm>
            <a:prstGeom prst="rect">
              <a:avLst/>
            </a:prstGeom>
            <a:solidFill>
              <a:srgbClr val="996633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1992</a:t>
              </a:r>
              <a:endParaRPr lang="es-CL" b="1" dirty="0"/>
            </a:p>
          </p:txBody>
        </p:sp>
        <p:pic>
          <p:nvPicPr>
            <p:cNvPr id="19462" name="Picture 6" descr="http://66.147.242.150/~tsmsopor/yoquierouno/wp-content/uploads/2009/01/yq1-pantalla-oled-de-50-pulgada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3151949"/>
              <a:ext cx="2818250" cy="1991563"/>
            </a:xfrm>
            <a:prstGeom prst="roundRect">
              <a:avLst/>
            </a:prstGeom>
            <a:noFill/>
            <a:effectLst>
              <a:reflection blurRad="6350" stA="50000" endA="300" endPos="38500" dist="50800" dir="5400000" sy="-100000" algn="bl" rotWithShape="0"/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52" y="2786058"/>
            <a:ext cx="84296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Desde el 2000 a hoy se ha diversificado casi a todos los ámbitos relacionados con tecnología: televisores, línea blanca, celulares, laptops</a:t>
            </a:r>
            <a:endParaRPr lang="es-ES" sz="26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En la actualidad Samsung se ha posicionado como una de las marcas más confiables en tecnología a nivel mundial</a:t>
            </a:r>
          </a:p>
          <a:p>
            <a:pPr marL="514350" indent="-514350" algn="just"/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2600" b="1" dirty="0" smtClean="0">
              <a:solidFill>
                <a:srgbClr val="1A2D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52" y="2232060"/>
            <a:ext cx="8858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smtClean="0">
                <a:solidFill>
                  <a:srgbClr val="1A2D68"/>
                </a:solidFill>
              </a:rPr>
              <a:t>2000 – 2010: </a:t>
            </a:r>
            <a:r>
              <a:rPr lang="es-MX" sz="3000" b="1" dirty="0" smtClean="0">
                <a:solidFill>
                  <a:srgbClr val="1A2D68"/>
                </a:solidFill>
              </a:rPr>
              <a:t>Fuertes Competidores en la Era Digital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71472" y="5143512"/>
            <a:ext cx="8143932" cy="1285884"/>
            <a:chOff x="571472" y="3211974"/>
            <a:chExt cx="8143932" cy="2067183"/>
          </a:xfrm>
        </p:grpSpPr>
        <p:sp>
          <p:nvSpPr>
            <p:cNvPr id="28" name="Rounded Rectangle 27"/>
            <p:cNvSpPr/>
            <p:nvPr/>
          </p:nvSpPr>
          <p:spPr>
            <a:xfrm>
              <a:off x="714348" y="3211974"/>
              <a:ext cx="7858180" cy="206718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1472" y="3441661"/>
              <a:ext cx="8143932" cy="1533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800" dirty="0" smtClean="0">
                  <a:solidFill>
                    <a:schemeClr val="bg1"/>
                  </a:solidFill>
                </a:rPr>
                <a:t>El posicionamiento es muchas veces un proceso de largo plazo, pero que puede consolidar una marca</a:t>
              </a:r>
              <a:endParaRPr lang="es-ES" sz="30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143108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Rectangle 30"/>
          <p:cNvSpPr/>
          <p:nvPr/>
        </p:nvSpPr>
        <p:spPr>
          <a:xfrm>
            <a:off x="3786182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Rectangle 31"/>
          <p:cNvSpPr/>
          <p:nvPr/>
        </p:nvSpPr>
        <p:spPr>
          <a:xfrm>
            <a:off x="5429256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TextBox 32"/>
          <p:cNvSpPr txBox="1"/>
          <p:nvPr/>
        </p:nvSpPr>
        <p:spPr>
          <a:xfrm>
            <a:off x="8286776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2010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8657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2000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3504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1990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8992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1980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8591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1970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20" y="1717735"/>
            <a:ext cx="10001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1938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072330" y="1357298"/>
            <a:ext cx="1571636" cy="357190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0" name="Rectangle 39"/>
          <p:cNvSpPr/>
          <p:nvPr/>
        </p:nvSpPr>
        <p:spPr>
          <a:xfrm>
            <a:off x="500034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http://www.ruthsinformationabout.com/images/vision/sxc-eyeball-461513_60183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408" y="-214338"/>
            <a:ext cx="9177408" cy="736910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-32" y="2000240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La Percepción es la Realidad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“La Percepción es la Realidad”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90" y="1849173"/>
            <a:ext cx="842965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s-ES" sz="3500" dirty="0" smtClean="0">
                <a:solidFill>
                  <a:srgbClr val="1A2D68"/>
                </a:solidFill>
              </a:rPr>
              <a:t>Lo único posible es </a:t>
            </a:r>
            <a:r>
              <a:rPr lang="es-ES" sz="3800" b="1" dirty="0" smtClean="0">
                <a:solidFill>
                  <a:srgbClr val="1A2D68"/>
                </a:solidFill>
              </a:rPr>
              <a:t>centrarse en el cliente </a:t>
            </a:r>
            <a:r>
              <a:rPr lang="es-ES" sz="3500" dirty="0" smtClean="0">
                <a:solidFill>
                  <a:srgbClr val="1A2D68"/>
                </a:solidFill>
              </a:rPr>
              <a:t>y</a:t>
            </a:r>
          </a:p>
          <a:p>
            <a:pPr marL="514350" indent="-514350"/>
            <a:r>
              <a:rPr lang="es-ES" sz="3500" dirty="0" smtClean="0">
                <a:solidFill>
                  <a:srgbClr val="1A2D68"/>
                </a:solidFill>
              </a:rPr>
              <a:t>no en el producto…</a:t>
            </a:r>
            <a:endParaRPr lang="es-ES" sz="35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3500" b="1" dirty="0" smtClean="0">
              <a:solidFill>
                <a:srgbClr val="1A2D68"/>
              </a:solidFill>
            </a:endParaRPr>
          </a:p>
          <a:p>
            <a:pPr marL="514350" indent="-514350" algn="r"/>
            <a:r>
              <a:rPr lang="es-ES" sz="3500" dirty="0" smtClean="0">
                <a:solidFill>
                  <a:srgbClr val="1A2D68"/>
                </a:solidFill>
              </a:rPr>
              <a:t>… o en las </a:t>
            </a:r>
            <a:r>
              <a:rPr lang="es-ES" sz="3800" b="1" dirty="0" smtClean="0">
                <a:solidFill>
                  <a:srgbClr val="1A2D68"/>
                </a:solidFill>
              </a:rPr>
              <a:t>características</a:t>
            </a:r>
            <a:r>
              <a:rPr lang="es-ES" sz="3500" dirty="0" smtClean="0">
                <a:solidFill>
                  <a:srgbClr val="1A2D68"/>
                </a:solidFill>
              </a:rPr>
              <a:t> del producto que son capaces de </a:t>
            </a:r>
            <a:r>
              <a:rPr lang="es-ES" sz="3800" b="1" dirty="0" smtClean="0">
                <a:solidFill>
                  <a:srgbClr val="1A2D68"/>
                </a:solidFill>
              </a:rPr>
              <a:t>“reordenar las conexiones existentes”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“La Percepción es la Realidad”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3086773"/>
            <a:ext cx="842965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En general el consumidor sólo acepta aquello que concuerda con los conocimientos y experiencias anteriores</a:t>
            </a:r>
            <a:endParaRPr lang="es-ES" sz="28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El consumidor acepta que le digan algo sobre lo que desconoce completamente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No permite que le digan que está equivocado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71538" y="1500174"/>
            <a:ext cx="7072362" cy="11430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Producir cambios de opinión                        es casi imposible</a:t>
            </a:r>
            <a:endParaRPr lang="es-CL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“La Percepción es la Realidad”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3600111"/>
            <a:ext cx="84296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Parece que el costo de crear una marca desde 0 es mucho mayor que el de reposicionar</a:t>
            </a:r>
            <a:endParaRPr lang="es-ES" sz="28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Parece que el reposicionar depende del tipo de relaciones mentales que se han construido en los segmentos de interés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14414" y="2071678"/>
            <a:ext cx="6858048" cy="10715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000" b="1" dirty="0" smtClean="0">
                <a:solidFill>
                  <a:schemeClr val="tx2">
                    <a:lumMod val="50000"/>
                  </a:schemeClr>
                </a:solidFill>
              </a:rPr>
              <a:t>Samsung y </a:t>
            </a:r>
            <a:r>
              <a:rPr lang="es-MX" sz="3000" b="1" dirty="0" err="1" smtClean="0">
                <a:solidFill>
                  <a:schemeClr val="tx2">
                    <a:lumMod val="50000"/>
                  </a:schemeClr>
                </a:solidFill>
              </a:rPr>
              <a:t>Ripley</a:t>
            </a:r>
            <a:r>
              <a:rPr lang="es-MX" sz="3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3000" dirty="0" smtClean="0">
                <a:solidFill>
                  <a:schemeClr val="tx2">
                    <a:lumMod val="50000"/>
                  </a:schemeClr>
                </a:solidFill>
              </a:rPr>
              <a:t>han demostrado           que es posible</a:t>
            </a:r>
            <a:endParaRPr lang="es-CL" sz="3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133414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800" dirty="0" smtClean="0">
                <a:solidFill>
                  <a:srgbClr val="1A2D68"/>
                </a:solidFill>
              </a:rPr>
              <a:t>     Sin embargo:</a:t>
            </a:r>
            <a:endParaRPr lang="es-CL" sz="2800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¿Cuál es la Solución?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14480" y="2000240"/>
            <a:ext cx="5500726" cy="9286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Segmentar el Mercado</a:t>
            </a:r>
            <a:endParaRPr lang="es-CL" sz="32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14480" y="3214686"/>
            <a:ext cx="5500726" cy="9286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Tener mensajes efectivos</a:t>
            </a:r>
            <a:endParaRPr lang="es-CL" sz="3200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14480" y="4429132"/>
            <a:ext cx="5500726" cy="9286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bg1"/>
                </a:solidFill>
              </a:rPr>
              <a:t>Mensajes Sobre-simplificados</a:t>
            </a:r>
            <a:endParaRPr lang="es-CL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500034" y="285728"/>
            <a:ext cx="4214842" cy="6000792"/>
            <a:chOff x="500034" y="285728"/>
            <a:chExt cx="4214842" cy="6000792"/>
          </a:xfrm>
        </p:grpSpPr>
        <p:sp>
          <p:nvSpPr>
            <p:cNvPr id="11" name="Rounded Rectangle 10"/>
            <p:cNvSpPr/>
            <p:nvPr/>
          </p:nvSpPr>
          <p:spPr>
            <a:xfrm>
              <a:off x="500034" y="285728"/>
              <a:ext cx="414340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Mercado</a:t>
              </a:r>
              <a:endParaRPr lang="es-CL" sz="25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00034" y="1571612"/>
              <a:ext cx="414340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Segmentos</a:t>
              </a:r>
            </a:p>
            <a:p>
              <a:pPr algn="ctr"/>
              <a:r>
                <a:rPr lang="es-MX" sz="2500" dirty="0" smtClean="0"/>
                <a:t>(A,B,C,D,E)</a:t>
              </a:r>
              <a:endParaRPr lang="es-CL" sz="25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00034" y="2857496"/>
              <a:ext cx="414340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Mercado(s) Meta</a:t>
              </a:r>
            </a:p>
            <a:p>
              <a:pPr algn="ctr"/>
              <a:r>
                <a:rPr lang="es-MX" sz="2500" dirty="0" smtClean="0"/>
                <a:t>(C,E)</a:t>
              </a:r>
              <a:endParaRPr lang="es-CL" sz="25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00034" y="4143380"/>
              <a:ext cx="414340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Posicionamiento del Producto en cada Mercado</a:t>
              </a:r>
              <a:endParaRPr lang="es-CL" sz="25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00034" y="5429264"/>
              <a:ext cx="4214842" cy="857256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Plan de Marketing objetivado para cada segmento</a:t>
              </a:r>
              <a:endParaRPr lang="es-CL" sz="2500" dirty="0"/>
            </a:p>
          </p:txBody>
        </p:sp>
        <p:sp>
          <p:nvSpPr>
            <p:cNvPr id="16" name="Right Arrow 15"/>
            <p:cNvSpPr/>
            <p:nvPr/>
          </p:nvSpPr>
          <p:spPr>
            <a:xfrm rot="5400000">
              <a:off x="2428860" y="121442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ight Arrow 16"/>
            <p:cNvSpPr/>
            <p:nvPr/>
          </p:nvSpPr>
          <p:spPr>
            <a:xfrm rot="5400000">
              <a:off x="2428860" y="250030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Right Arrow 17"/>
            <p:cNvSpPr/>
            <p:nvPr/>
          </p:nvSpPr>
          <p:spPr>
            <a:xfrm rot="5400000">
              <a:off x="2428860" y="3786190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2428860" y="507207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29058" y="1928802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Recordemos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el Proceso de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Segmentación</a:t>
            </a:r>
            <a:endParaRPr lang="es-CL" sz="4000" b="1" dirty="0">
              <a:solidFill>
                <a:srgbClr val="00206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929190" y="3929066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Posicionamiento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282" y="1428736"/>
            <a:ext cx="8429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 smtClean="0">
                <a:solidFill>
                  <a:srgbClr val="1A2D68"/>
                </a:solidFill>
              </a:rPr>
              <a:t>Pocos procesos son tan importantes en la teoría y práctica del Marketing</a:t>
            </a:r>
            <a:endParaRPr lang="es-ES" sz="3000" b="1" dirty="0" smtClean="0">
              <a:solidFill>
                <a:srgbClr val="1A2D68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4282" y="2786058"/>
            <a:ext cx="8643998" cy="1928826"/>
            <a:chOff x="285720" y="3714752"/>
            <a:chExt cx="8643998" cy="2357454"/>
          </a:xfrm>
        </p:grpSpPr>
        <p:sp>
          <p:nvSpPr>
            <p:cNvPr id="26" name="Rounded Rectangle 25"/>
            <p:cNvSpPr/>
            <p:nvPr/>
          </p:nvSpPr>
          <p:spPr>
            <a:xfrm>
              <a:off x="285720" y="3714752"/>
              <a:ext cx="8643998" cy="235745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0034" y="3786190"/>
              <a:ext cx="8143932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2800" dirty="0" smtClean="0">
                  <a:solidFill>
                    <a:schemeClr val="bg1"/>
                  </a:solidFill>
                </a:rPr>
                <a:t>La </a:t>
              </a:r>
              <a:r>
                <a:rPr lang="es-ES" sz="2800" b="1" dirty="0" smtClean="0">
                  <a:solidFill>
                    <a:schemeClr val="bg1"/>
                  </a:solidFill>
                </a:rPr>
                <a:t>definición de un Posicionamiento </a:t>
              </a:r>
              <a:r>
                <a:rPr lang="es-ES" sz="2800" dirty="0" smtClean="0">
                  <a:solidFill>
                    <a:schemeClr val="bg1"/>
                  </a:solidFill>
                </a:rPr>
                <a:t>es la decisión más estratégica que una empresa puede realizar respecto de cómo va a competir en un determinado Producto-Mercado</a:t>
              </a:r>
              <a:endParaRPr lang="es-ES" sz="30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57158" y="5214950"/>
            <a:ext cx="8429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000" dirty="0" smtClean="0">
                <a:solidFill>
                  <a:srgbClr val="1A2D68"/>
                </a:solidFill>
              </a:rPr>
              <a:t>Al </a:t>
            </a:r>
            <a:r>
              <a:rPr lang="es-ES" sz="3000" dirty="0" err="1" smtClean="0">
                <a:solidFill>
                  <a:srgbClr val="1A2D68"/>
                </a:solidFill>
              </a:rPr>
              <a:t>Ries</a:t>
            </a:r>
            <a:r>
              <a:rPr lang="es-ES" sz="3000" dirty="0" smtClean="0">
                <a:solidFill>
                  <a:srgbClr val="1A2D68"/>
                </a:solidFill>
              </a:rPr>
              <a:t> y Jack </a:t>
            </a:r>
            <a:r>
              <a:rPr lang="es-ES" sz="3000" dirty="0" err="1" smtClean="0">
                <a:solidFill>
                  <a:srgbClr val="1A2D68"/>
                </a:solidFill>
              </a:rPr>
              <a:t>Trout</a:t>
            </a:r>
            <a:r>
              <a:rPr lang="es-ES" sz="3000" dirty="0" smtClean="0">
                <a:solidFill>
                  <a:srgbClr val="1A2D68"/>
                </a:solidFill>
              </a:rPr>
              <a:t> definieron en 1972 el concepto de Posicionamiento</a:t>
            </a:r>
            <a:endParaRPr lang="es-ES" sz="3000" b="1" dirty="0" smtClean="0">
              <a:solidFill>
                <a:srgbClr val="1A2D68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ands dra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032"/>
            <a:ext cx="9144032" cy="914403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28604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El Proceso de Posicionar</a:t>
            </a:r>
            <a:endParaRPr lang="es-MX" sz="7500" b="1" dirty="0" smtClean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Qué examinar para la elección de un Posicionamiento en un Segmento 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282" y="2000240"/>
            <a:ext cx="871537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¿Cuáles son las características distintivas de una marca a la que los compradores reaccionan favorablemente?</a:t>
            </a:r>
          </a:p>
          <a:p>
            <a:pPr marL="514350" indent="-514350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¿Cómo son percibidas las distintas marcas en competencia en relación a esas características distintivas? </a:t>
            </a:r>
          </a:p>
          <a:p>
            <a:pPr marL="514350" indent="-514350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¿Cuál es la mejor posición a ocupar teniendo en cuenta las preferencias de los compradores y las posiciones ya ocupadas por la competencia?</a:t>
            </a:r>
          </a:p>
          <a:p>
            <a:pPr marL="514350" indent="-514350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¿Cuáles son los medios de marketing más apropiados para defender esa posición?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El Proceso de Posicionar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2910" y="2786058"/>
            <a:ext cx="7858180" cy="1857388"/>
            <a:chOff x="642910" y="2071678"/>
            <a:chExt cx="7858180" cy="1548766"/>
          </a:xfrm>
        </p:grpSpPr>
        <p:sp>
          <p:nvSpPr>
            <p:cNvPr id="11" name="Rounded Rectangle 10"/>
            <p:cNvSpPr/>
            <p:nvPr/>
          </p:nvSpPr>
          <p:spPr>
            <a:xfrm>
              <a:off x="642910" y="2071678"/>
              <a:ext cx="7858180" cy="135732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5786" y="2143116"/>
              <a:ext cx="742955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3000" dirty="0" smtClean="0">
                  <a:solidFill>
                    <a:schemeClr val="bg1"/>
                  </a:solidFill>
                </a:rPr>
                <a:t>Veamos ahora cómo distintos aspectos del estudio de mercados apoya las distintas etapas del proceso de Posicionar </a:t>
              </a:r>
              <a:endParaRPr lang="es-CL" sz="3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500562" y="1928802"/>
            <a:ext cx="5786478" cy="1938992"/>
            <a:chOff x="6286512" y="142852"/>
            <a:chExt cx="5786478" cy="1938992"/>
          </a:xfrm>
        </p:grpSpPr>
        <p:sp>
          <p:nvSpPr>
            <p:cNvPr id="20" name="TextBox 19"/>
            <p:cNvSpPr txBox="1"/>
            <p:nvPr/>
          </p:nvSpPr>
          <p:spPr>
            <a:xfrm>
              <a:off x="6286512" y="142852"/>
              <a:ext cx="578647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0" b="1" dirty="0" smtClean="0">
                  <a:solidFill>
                    <a:srgbClr val="002060"/>
                  </a:solidFill>
                </a:rPr>
                <a:t>Etapas del </a:t>
              </a:r>
            </a:p>
            <a:p>
              <a:pPr algn="ctr"/>
              <a:r>
                <a:rPr lang="es-MX" sz="4000" b="1" dirty="0" smtClean="0">
                  <a:solidFill>
                    <a:srgbClr val="002060"/>
                  </a:solidFill>
                </a:rPr>
                <a:t>Proceso de </a:t>
              </a:r>
            </a:p>
            <a:p>
              <a:pPr algn="ctr"/>
              <a:r>
                <a:rPr lang="es-MX" sz="4000" b="1" dirty="0" smtClean="0">
                  <a:solidFill>
                    <a:srgbClr val="002060"/>
                  </a:solidFill>
                </a:rPr>
                <a:t>Posicionar</a:t>
              </a:r>
              <a:endParaRPr lang="es-CL" sz="40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7500958" y="2071678"/>
              <a:ext cx="321471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ounded Rectangle 34"/>
          <p:cNvSpPr/>
          <p:nvPr/>
        </p:nvSpPr>
        <p:spPr>
          <a:xfrm>
            <a:off x="500034" y="5715016"/>
            <a:ext cx="4929222" cy="64294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00" dirty="0" smtClean="0"/>
              <a:t>Definir las 4P que apoyarán ese Posicionamiento</a:t>
            </a:r>
            <a:endParaRPr lang="es-CL" sz="21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500034" y="4929198"/>
            <a:ext cx="4929222" cy="857257"/>
            <a:chOff x="500034" y="4929198"/>
            <a:chExt cx="4929222" cy="857257"/>
          </a:xfrm>
        </p:grpSpPr>
        <p:sp>
          <p:nvSpPr>
            <p:cNvPr id="34" name="Rounded Rectangle 33"/>
            <p:cNvSpPr/>
            <p:nvPr/>
          </p:nvSpPr>
          <p:spPr>
            <a:xfrm>
              <a:off x="500034" y="4929198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Definir los Segmentos de interés y el Posicionamiento en cada uno de ellos</a:t>
              </a:r>
              <a:endParaRPr lang="es-CL" sz="2100" dirty="0"/>
            </a:p>
          </p:txBody>
        </p:sp>
        <p:sp>
          <p:nvSpPr>
            <p:cNvPr id="42" name="Right Arrow 41"/>
            <p:cNvSpPr/>
            <p:nvPr/>
          </p:nvSpPr>
          <p:spPr>
            <a:xfrm rot="5400000">
              <a:off x="571471" y="5500703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00034" y="4143380"/>
            <a:ext cx="4929222" cy="857257"/>
            <a:chOff x="500034" y="4143380"/>
            <a:chExt cx="4929222" cy="857257"/>
          </a:xfrm>
        </p:grpSpPr>
        <p:sp>
          <p:nvSpPr>
            <p:cNvPr id="33" name="Rounded Rectangle 32"/>
            <p:cNvSpPr/>
            <p:nvPr/>
          </p:nvSpPr>
          <p:spPr>
            <a:xfrm>
              <a:off x="500034" y="4143380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Estimar las preferencias en cada segmento</a:t>
              </a:r>
              <a:endParaRPr lang="es-CL" sz="2100" dirty="0"/>
            </a:p>
          </p:txBody>
        </p:sp>
        <p:sp>
          <p:nvSpPr>
            <p:cNvPr id="41" name="Right Arrow 40"/>
            <p:cNvSpPr/>
            <p:nvPr/>
          </p:nvSpPr>
          <p:spPr>
            <a:xfrm rot="5400000">
              <a:off x="571471" y="4714885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00034" y="3357562"/>
            <a:ext cx="4929222" cy="857257"/>
            <a:chOff x="500034" y="3357562"/>
            <a:chExt cx="4929222" cy="857257"/>
          </a:xfrm>
        </p:grpSpPr>
        <p:sp>
          <p:nvSpPr>
            <p:cNvPr id="32" name="Rounded Rectangle 31"/>
            <p:cNvSpPr/>
            <p:nvPr/>
          </p:nvSpPr>
          <p:spPr>
            <a:xfrm>
              <a:off x="500034" y="3357562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Análisis de la situación competitiva            en cada Segmento </a:t>
              </a:r>
              <a:r>
                <a:rPr lang="es-MX" sz="2100" b="1" dirty="0" smtClean="0"/>
                <a:t>(Percepciones)</a:t>
              </a:r>
              <a:endParaRPr lang="es-CL" sz="2100" b="1" dirty="0"/>
            </a:p>
          </p:txBody>
        </p:sp>
        <p:sp>
          <p:nvSpPr>
            <p:cNvPr id="40" name="Right Arrow 39"/>
            <p:cNvSpPr/>
            <p:nvPr/>
          </p:nvSpPr>
          <p:spPr>
            <a:xfrm rot="5400000">
              <a:off x="571471" y="3929067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00034" y="2571744"/>
            <a:ext cx="4929222" cy="857257"/>
            <a:chOff x="500034" y="2571744"/>
            <a:chExt cx="4929222" cy="857257"/>
          </a:xfrm>
        </p:grpSpPr>
        <p:sp>
          <p:nvSpPr>
            <p:cNvPr id="31" name="Rounded Rectangle 30"/>
            <p:cNvSpPr/>
            <p:nvPr/>
          </p:nvSpPr>
          <p:spPr>
            <a:xfrm>
              <a:off x="500034" y="2571744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Recoger información de una muestra          del mercado relevante</a:t>
              </a:r>
              <a:endParaRPr lang="es-CL" sz="2100" dirty="0"/>
            </a:p>
          </p:txBody>
        </p:sp>
        <p:sp>
          <p:nvSpPr>
            <p:cNvPr id="39" name="Right Arrow 38"/>
            <p:cNvSpPr/>
            <p:nvPr/>
          </p:nvSpPr>
          <p:spPr>
            <a:xfrm rot="5400000">
              <a:off x="571471" y="3143249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00034" y="1785926"/>
            <a:ext cx="4929222" cy="857257"/>
            <a:chOff x="500034" y="1785926"/>
            <a:chExt cx="4929222" cy="857257"/>
          </a:xfrm>
        </p:grpSpPr>
        <p:sp>
          <p:nvSpPr>
            <p:cNvPr id="30" name="Rounded Rectangle 29"/>
            <p:cNvSpPr/>
            <p:nvPr/>
          </p:nvSpPr>
          <p:spPr>
            <a:xfrm>
              <a:off x="500034" y="1785926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Determinar atributos que forman el espacio del producto</a:t>
              </a:r>
              <a:endParaRPr lang="es-CL" sz="2100" dirty="0"/>
            </a:p>
          </p:txBody>
        </p:sp>
        <p:sp>
          <p:nvSpPr>
            <p:cNvPr id="38" name="Right Arrow 37"/>
            <p:cNvSpPr/>
            <p:nvPr/>
          </p:nvSpPr>
          <p:spPr>
            <a:xfrm rot="5400000">
              <a:off x="598568" y="2357431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00034" y="1000108"/>
            <a:ext cx="4929222" cy="857257"/>
            <a:chOff x="500034" y="1000108"/>
            <a:chExt cx="4929222" cy="857257"/>
          </a:xfrm>
        </p:grpSpPr>
        <p:sp>
          <p:nvSpPr>
            <p:cNvPr id="29" name="Rounded Rectangle 28"/>
            <p:cNvSpPr/>
            <p:nvPr/>
          </p:nvSpPr>
          <p:spPr>
            <a:xfrm>
              <a:off x="500034" y="1000108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Determinar si existe Conciencia de Marca</a:t>
              </a:r>
              <a:endParaRPr lang="es-CL" sz="2100" dirty="0"/>
            </a:p>
          </p:txBody>
        </p:sp>
        <p:sp>
          <p:nvSpPr>
            <p:cNvPr id="37" name="Right Arrow 36"/>
            <p:cNvSpPr/>
            <p:nvPr/>
          </p:nvSpPr>
          <p:spPr>
            <a:xfrm rot="5400000">
              <a:off x="571472" y="1571613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00034" y="214290"/>
            <a:ext cx="4929222" cy="857257"/>
            <a:chOff x="500034" y="214290"/>
            <a:chExt cx="4929222" cy="857257"/>
          </a:xfrm>
        </p:grpSpPr>
        <p:sp>
          <p:nvSpPr>
            <p:cNvPr id="11" name="Rounded Rectangle 10"/>
            <p:cNvSpPr/>
            <p:nvPr/>
          </p:nvSpPr>
          <p:spPr>
            <a:xfrm>
              <a:off x="500034" y="214290"/>
              <a:ext cx="4929222" cy="6429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100" dirty="0" smtClean="0"/>
                <a:t>Identificar el conjunto relevante de productos competitivos</a:t>
              </a:r>
              <a:endParaRPr lang="es-CL" sz="2100" dirty="0"/>
            </a:p>
          </p:txBody>
        </p:sp>
        <p:sp>
          <p:nvSpPr>
            <p:cNvPr id="16" name="Right Arrow 15"/>
            <p:cNvSpPr/>
            <p:nvPr/>
          </p:nvSpPr>
          <p:spPr>
            <a:xfrm rot="5400000">
              <a:off x="571472" y="785795"/>
              <a:ext cx="285752" cy="285751"/>
            </a:xfrm>
            <a:prstGeom prst="rightArrow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2000" dirty="0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76" y="928670"/>
          <a:ext cx="892971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Posicionamiento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7158" y="1620742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500" b="1" i="1" dirty="0" smtClean="0">
                <a:solidFill>
                  <a:srgbClr val="0070C0"/>
                </a:solidFill>
              </a:rPr>
              <a:t>“La concepción de un producto y su imagen con el objetivo de imprimir en la mente del comprador un lugar apreciado y diferente del que ocupa la competencia”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85720" y="4357694"/>
            <a:ext cx="8429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1A2D68"/>
                </a:solidFill>
              </a:rPr>
              <a:t>El Posicionamiento </a:t>
            </a:r>
            <a:r>
              <a:rPr lang="es-ES" sz="2800" b="1" dirty="0" smtClean="0">
                <a:solidFill>
                  <a:srgbClr val="1A2D68"/>
                </a:solidFill>
              </a:rPr>
              <a:t>comienza en un “producto”</a:t>
            </a:r>
            <a:r>
              <a:rPr lang="es-ES" sz="2800" dirty="0" smtClean="0">
                <a:solidFill>
                  <a:srgbClr val="1A2D68"/>
                </a:solidFill>
              </a:rPr>
              <a:t>, pero el Posicionamiento </a:t>
            </a:r>
            <a:r>
              <a:rPr lang="es-ES" sz="3200" b="1" dirty="0" smtClean="0">
                <a:solidFill>
                  <a:srgbClr val="1A2D68"/>
                </a:solidFill>
              </a:rPr>
              <a:t>no</a:t>
            </a:r>
            <a:r>
              <a:rPr lang="es-ES" sz="2800" dirty="0" smtClean="0">
                <a:solidFill>
                  <a:srgbClr val="1A2D68"/>
                </a:solidFill>
              </a:rPr>
              <a:t> se refiere al producto, sino a </a:t>
            </a:r>
            <a:r>
              <a:rPr lang="es-ES" sz="3000" b="1" dirty="0" smtClean="0">
                <a:solidFill>
                  <a:srgbClr val="1A2D68"/>
                </a:solidFill>
              </a:rPr>
              <a:t>cómo  se ubica el producto en la mente de los compradores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Posicionamiento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962401"/>
            <a:ext cx="842965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El proceso de Posicionar un producto es un sistema organizado para encontrar una </a:t>
            </a:r>
            <a:r>
              <a:rPr lang="es-ES" sz="3200" b="1" dirty="0" smtClean="0">
                <a:solidFill>
                  <a:srgbClr val="1A2D68"/>
                </a:solidFill>
              </a:rPr>
              <a:t>ventana en la mente de los consumidores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30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Se basa en el concepto que la </a:t>
            </a:r>
            <a:r>
              <a:rPr lang="es-ES" sz="3200" b="1" dirty="0" smtClean="0">
                <a:solidFill>
                  <a:srgbClr val="1A2D68"/>
                </a:solidFill>
              </a:rPr>
              <a:t>comunicación</a:t>
            </a:r>
            <a:r>
              <a:rPr lang="es-ES" sz="3000" dirty="0" smtClean="0">
                <a:solidFill>
                  <a:srgbClr val="1A2D68"/>
                </a:solidFill>
              </a:rPr>
              <a:t> puede tomar lugar sólo en el momento adecuado y en las circunstancias adecuadas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Posicionamiento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357298"/>
            <a:ext cx="842965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El tema central en Posicionamiento es </a:t>
            </a:r>
            <a:r>
              <a:rPr lang="es-ES" sz="3000" b="1" dirty="0" smtClean="0">
                <a:solidFill>
                  <a:srgbClr val="1A2D68"/>
                </a:solidFill>
              </a:rPr>
              <a:t>cómo me ubico primero en la mente </a:t>
            </a:r>
            <a:r>
              <a:rPr lang="es-ES" sz="3000" dirty="0" smtClean="0">
                <a:solidFill>
                  <a:srgbClr val="1A2D68"/>
                </a:solidFill>
              </a:rPr>
              <a:t>de los consumidores, o de algunos de ellos</a:t>
            </a:r>
            <a:endParaRPr lang="es-ES" sz="32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3000" b="1" dirty="0" smtClean="0">
              <a:solidFill>
                <a:srgbClr val="1A2D68"/>
              </a:solidFill>
            </a:endParaRPr>
          </a:p>
          <a:p>
            <a:pPr marL="514350" indent="-514350" algn="just"/>
            <a:endParaRPr lang="es-ES" sz="2000" b="1" dirty="0" smtClean="0">
              <a:solidFill>
                <a:srgbClr val="1A2D68"/>
              </a:solidFill>
            </a:endParaRPr>
          </a:p>
          <a:p>
            <a:pPr marL="514350" indent="-514350" algn="just"/>
            <a:endParaRPr lang="es-ES" sz="20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endParaRPr lang="es-ES" sz="3000" b="1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Nótese que es un </a:t>
            </a:r>
            <a:r>
              <a:rPr lang="es-ES" sz="3000" b="1" dirty="0" smtClean="0">
                <a:solidFill>
                  <a:srgbClr val="1A2D68"/>
                </a:solidFill>
              </a:rPr>
              <a:t>Nicho Mental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3000" dirty="0" smtClean="0">
                <a:solidFill>
                  <a:srgbClr val="1A2D68"/>
                </a:solidFill>
              </a:rPr>
              <a:t>Para hacerlo, debe </a:t>
            </a:r>
            <a:r>
              <a:rPr lang="es-ES" sz="3000" b="1" dirty="0" smtClean="0">
                <a:solidFill>
                  <a:srgbClr val="1A2D68"/>
                </a:solidFill>
              </a:rPr>
              <a:t>pensar en “Reversa”. </a:t>
            </a:r>
            <a:r>
              <a:rPr lang="es-ES" sz="3000" dirty="0" smtClean="0">
                <a:solidFill>
                  <a:srgbClr val="1A2D68"/>
                </a:solidFill>
              </a:rPr>
              <a:t>Ir contra la corriente (</a:t>
            </a:r>
            <a:r>
              <a:rPr lang="es-ES" sz="3000" dirty="0" err="1" smtClean="0">
                <a:solidFill>
                  <a:srgbClr val="1A2D68"/>
                </a:solidFill>
              </a:rPr>
              <a:t>e.g.</a:t>
            </a:r>
            <a:r>
              <a:rPr lang="es-ES" sz="3000" dirty="0" smtClean="0">
                <a:solidFill>
                  <a:srgbClr val="1A2D68"/>
                </a:solidFill>
              </a:rPr>
              <a:t> si todos están haciendo algo, yo debería hacer lo contrario)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3000" dirty="0" smtClean="0">
              <a:solidFill>
                <a:srgbClr val="1A2D68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71604" y="3000372"/>
            <a:ext cx="6286544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500" b="1" i="1" dirty="0" smtClean="0">
                <a:solidFill>
                  <a:schemeClr val="tx2">
                    <a:lumMod val="50000"/>
                  </a:schemeClr>
                </a:solidFill>
              </a:rPr>
              <a:t>“</a:t>
            </a:r>
            <a:r>
              <a:rPr lang="es-MX" sz="3500" b="1" i="1" dirty="0" err="1" smtClean="0">
                <a:solidFill>
                  <a:schemeClr val="tx2">
                    <a:lumMod val="50000"/>
                  </a:schemeClr>
                </a:solidFill>
              </a:rPr>
              <a:t>Cherchez</a:t>
            </a:r>
            <a:r>
              <a:rPr lang="es-MX" sz="3500" b="1" i="1" dirty="0" smtClean="0">
                <a:solidFill>
                  <a:schemeClr val="tx2">
                    <a:lumMod val="50000"/>
                  </a:schemeClr>
                </a:solidFill>
              </a:rPr>
              <a:t> le </a:t>
            </a:r>
            <a:r>
              <a:rPr lang="es-MX" sz="3500" b="1" i="1" dirty="0" err="1" smtClean="0">
                <a:solidFill>
                  <a:schemeClr val="tx2">
                    <a:lumMod val="50000"/>
                  </a:schemeClr>
                </a:solidFill>
              </a:rPr>
              <a:t>creneau</a:t>
            </a:r>
            <a:r>
              <a:rPr lang="es-MX" sz="3500" b="1" i="1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</a:p>
          <a:p>
            <a:pPr algn="ctr"/>
            <a:r>
              <a:rPr lang="es-MX" sz="3000" b="1" dirty="0" smtClean="0">
                <a:solidFill>
                  <a:schemeClr val="tx2">
                    <a:lumMod val="50000"/>
                  </a:schemeClr>
                </a:solidFill>
              </a:rPr>
              <a:t>[Busque el Nicho y ocúpelo]</a:t>
            </a:r>
            <a:endParaRPr lang="es-CL" sz="3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Ejemplos de Posicionamiento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85786" y="1214422"/>
            <a:ext cx="2643206" cy="2482824"/>
            <a:chOff x="785786" y="1214422"/>
            <a:chExt cx="2643206" cy="2482824"/>
          </a:xfrm>
        </p:grpSpPr>
        <p:sp>
          <p:nvSpPr>
            <p:cNvPr id="16" name="TextBox 15"/>
            <p:cNvSpPr txBox="1"/>
            <p:nvPr/>
          </p:nvSpPr>
          <p:spPr>
            <a:xfrm>
              <a:off x="1000100" y="3143248"/>
              <a:ext cx="242889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000" b="1" dirty="0" err="1" smtClean="0">
                  <a:solidFill>
                    <a:srgbClr val="1A2D68"/>
                  </a:solidFill>
                </a:rPr>
                <a:t>Goldstar</a:t>
              </a:r>
              <a:r>
                <a:rPr lang="es-MX" sz="3000" b="1" dirty="0" smtClean="0">
                  <a:solidFill>
                    <a:srgbClr val="1A2D68"/>
                  </a:solidFill>
                </a:rPr>
                <a:t> / LG</a:t>
              </a:r>
              <a:endParaRPr lang="es-CL" sz="3000" b="1" dirty="0">
                <a:solidFill>
                  <a:srgbClr val="1A2D68"/>
                </a:solidFill>
              </a:endParaRPr>
            </a:p>
          </p:txBody>
        </p:sp>
        <p:pic>
          <p:nvPicPr>
            <p:cNvPr id="169990" name="Picture 6" descr="http://www.gadget.co.za/imageLib/HomePage/FunHardware/lg%20scarlet%20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5786" y="1214422"/>
              <a:ext cx="1643074" cy="1759915"/>
            </a:xfrm>
            <a:prstGeom prst="rect">
              <a:avLst/>
            </a:prstGeom>
            <a:noFill/>
          </p:spPr>
        </p:pic>
        <p:pic>
          <p:nvPicPr>
            <p:cNvPr id="169988" name="Picture 4" descr="http://romell17.files.wordpress.com/2010/01/lg_logo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28860" y="2500306"/>
              <a:ext cx="654263" cy="658197"/>
            </a:xfrm>
            <a:prstGeom prst="rect">
              <a:avLst/>
            </a:prstGeom>
            <a:noFill/>
          </p:spPr>
        </p:pic>
      </p:grpSp>
      <p:grpSp>
        <p:nvGrpSpPr>
          <p:cNvPr id="24" name="Group 23"/>
          <p:cNvGrpSpPr/>
          <p:nvPr/>
        </p:nvGrpSpPr>
        <p:grpSpPr>
          <a:xfrm>
            <a:off x="4929189" y="3821326"/>
            <a:ext cx="2714645" cy="2750946"/>
            <a:chOff x="4929189" y="3821326"/>
            <a:chExt cx="2714645" cy="2750946"/>
          </a:xfrm>
        </p:grpSpPr>
        <p:pic>
          <p:nvPicPr>
            <p:cNvPr id="170005" name="Picture 21" descr="http://www.fbitravel.com.au/uploads/00409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29189" y="3821326"/>
              <a:ext cx="2714645" cy="1750814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5429256" y="6018274"/>
              <a:ext cx="171451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000" b="1" dirty="0" smtClean="0">
                  <a:solidFill>
                    <a:srgbClr val="1A2D68"/>
                  </a:solidFill>
                </a:rPr>
                <a:t>Club </a:t>
              </a:r>
              <a:r>
                <a:rPr lang="es-MX" sz="3000" b="1" dirty="0" err="1" smtClean="0">
                  <a:solidFill>
                    <a:srgbClr val="1A2D68"/>
                  </a:solidFill>
                </a:rPr>
                <a:t>Med</a:t>
              </a:r>
              <a:endParaRPr lang="es-CL" sz="3000" b="1" dirty="0">
                <a:solidFill>
                  <a:srgbClr val="1A2D68"/>
                </a:solidFill>
              </a:endParaRPr>
            </a:p>
          </p:txBody>
        </p:sp>
        <p:pic>
          <p:nvPicPr>
            <p:cNvPr id="16999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29190" y="5210004"/>
              <a:ext cx="2714644" cy="820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Group 21"/>
          <p:cNvGrpSpPr/>
          <p:nvPr/>
        </p:nvGrpSpPr>
        <p:grpSpPr>
          <a:xfrm>
            <a:off x="714348" y="3786190"/>
            <a:ext cx="3286148" cy="2768576"/>
            <a:chOff x="714348" y="3786190"/>
            <a:chExt cx="3286148" cy="2768576"/>
          </a:xfrm>
        </p:grpSpPr>
        <p:sp>
          <p:nvSpPr>
            <p:cNvPr id="23" name="TextBox 22"/>
            <p:cNvSpPr txBox="1"/>
            <p:nvPr/>
          </p:nvSpPr>
          <p:spPr>
            <a:xfrm>
              <a:off x="1571604" y="6000768"/>
              <a:ext cx="242889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000" b="1" dirty="0" smtClean="0">
                  <a:solidFill>
                    <a:srgbClr val="1A2D68"/>
                  </a:solidFill>
                </a:rPr>
                <a:t>Gucci</a:t>
              </a:r>
              <a:endParaRPr lang="es-CL" sz="3000" b="1" dirty="0">
                <a:solidFill>
                  <a:srgbClr val="1A2D68"/>
                </a:solidFill>
              </a:endParaRPr>
            </a:p>
          </p:txBody>
        </p:sp>
        <p:pic>
          <p:nvPicPr>
            <p:cNvPr id="170001" name="Picture 17" descr="http://www.counterfeitchic.com/Images/Gucci_loves_NY_apple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00099" y="3786190"/>
              <a:ext cx="2442427" cy="2264047"/>
            </a:xfrm>
            <a:prstGeom prst="rect">
              <a:avLst/>
            </a:prstGeom>
            <a:noFill/>
          </p:spPr>
        </p:pic>
        <p:pic>
          <p:nvPicPr>
            <p:cNvPr id="170003" name="Picture 19" descr="http://www.lifeinitaly.com/files/Gucci_Logo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4348" y="5236840"/>
              <a:ext cx="857256" cy="898077"/>
            </a:xfrm>
            <a:prstGeom prst="rect">
              <a:avLst/>
            </a:prstGeom>
            <a:noFill/>
          </p:spPr>
        </p:pic>
      </p:grpSp>
      <p:grpSp>
        <p:nvGrpSpPr>
          <p:cNvPr id="21" name="Group 20"/>
          <p:cNvGrpSpPr/>
          <p:nvPr/>
        </p:nvGrpSpPr>
        <p:grpSpPr>
          <a:xfrm>
            <a:off x="4853057" y="1285637"/>
            <a:ext cx="3147967" cy="2411609"/>
            <a:chOff x="4853057" y="1285637"/>
            <a:chExt cx="3147967" cy="2411609"/>
          </a:xfrm>
        </p:grpSpPr>
        <p:pic>
          <p:nvPicPr>
            <p:cNvPr id="170008" name="Picture 24" descr="http://www.cencosudshopping.cl/altolascondes/images/morfeoshow/galeria_mira-1934/big/81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53057" y="1285637"/>
              <a:ext cx="2790777" cy="1857611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5000628" y="3143248"/>
              <a:ext cx="300039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000" b="1" dirty="0" smtClean="0">
                  <a:solidFill>
                    <a:srgbClr val="1A2D68"/>
                  </a:solidFill>
                </a:rPr>
                <a:t>Alto las Condes</a:t>
              </a:r>
              <a:endParaRPr lang="es-CL" sz="3000" b="1" dirty="0">
                <a:solidFill>
                  <a:srgbClr val="1A2D68"/>
                </a:solidFill>
              </a:endParaRPr>
            </a:p>
          </p:txBody>
        </p:sp>
        <p:pic>
          <p:nvPicPr>
            <p:cNvPr id="170006" name="Picture 2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4C575D"/>
                </a:clrFrom>
                <a:clrTo>
                  <a:srgbClr val="4C575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86578" y="2428868"/>
              <a:ext cx="100965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ed-tv-de-samsung-mod-un55c9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8" y="0"/>
            <a:ext cx="9286908" cy="6975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2000240"/>
            <a:ext cx="9144032" cy="285752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Caso de Estudio:</a:t>
            </a:r>
          </a:p>
          <a:p>
            <a:pPr algn="ctr"/>
            <a:r>
              <a:rPr lang="es-MX" sz="7500" b="1" dirty="0" smtClean="0">
                <a:solidFill>
                  <a:srgbClr val="1A2D68"/>
                </a:solidFill>
                <a:latin typeface="Cambria" pitchFamily="18" charset="0"/>
              </a:rPr>
              <a:t>Samsung</a:t>
            </a:r>
          </a:p>
          <a:p>
            <a:pPr algn="r"/>
            <a:endParaRPr lang="es-MX" sz="1000" b="1" dirty="0" smtClean="0">
              <a:solidFill>
                <a:srgbClr val="1A2D68"/>
              </a:solidFill>
              <a:latin typeface="Cambria" pitchFamily="18" charset="0"/>
            </a:endParaRPr>
          </a:p>
          <a:p>
            <a:pPr algn="r"/>
            <a:r>
              <a:rPr lang="es-MX" sz="1200" b="1" dirty="0" smtClean="0">
                <a:solidFill>
                  <a:srgbClr val="1A2D68"/>
                </a:solidFill>
                <a:latin typeface="Cambria" pitchFamily="18" charset="0"/>
              </a:rPr>
              <a:t>*Adaptado de Historia de Samsung</a:t>
            </a:r>
          </a:p>
          <a:p>
            <a:pPr algn="r"/>
            <a:r>
              <a:rPr lang="es-MX" sz="1200" b="1" dirty="0" smtClean="0">
                <a:solidFill>
                  <a:srgbClr val="1A2D68"/>
                </a:solidFill>
                <a:latin typeface="Cambria" pitchFamily="18" charset="0"/>
              </a:rPr>
              <a:t>www.samsung.com/corporateprofile </a:t>
            </a: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52" y="3040465"/>
            <a:ext cx="84296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Samsung se crea en el año 1938 en Taegu, Corea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Su rubro inicial consistió en exportación de pez coreano fresco, verduras y frutas a Beijing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Durante 20 años la empresa se diversificó a otros rubros tales como seguros y química 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En 1969 nace </a:t>
            </a:r>
            <a:r>
              <a:rPr lang="es-ES" sz="2600" b="1" dirty="0" smtClean="0">
                <a:solidFill>
                  <a:srgbClr val="1A2D68"/>
                </a:solidFill>
              </a:rPr>
              <a:t>Samsung-Sanyo </a:t>
            </a:r>
            <a:r>
              <a:rPr lang="es-ES" sz="2600" b="1" dirty="0" err="1" smtClean="0">
                <a:solidFill>
                  <a:srgbClr val="1A2D68"/>
                </a:solidFill>
              </a:rPr>
              <a:t>Electronics</a:t>
            </a:r>
            <a:r>
              <a:rPr lang="es-ES" sz="2600" dirty="0" smtClean="0">
                <a:solidFill>
                  <a:srgbClr val="1A2D68"/>
                </a:solidFill>
              </a:rPr>
              <a:t>, el inicio de Samsung como empresa enfocada en tecnología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2400" dirty="0" smtClean="0">
              <a:solidFill>
                <a:srgbClr val="1A2D68"/>
              </a:solidFill>
            </a:endParaRPr>
          </a:p>
          <a:p>
            <a:pPr marL="514350" indent="-514350" algn="just"/>
            <a:endParaRPr lang="es-ES" sz="2000" b="1" dirty="0" smtClean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43108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Rectangle 11"/>
          <p:cNvSpPr/>
          <p:nvPr/>
        </p:nvSpPr>
        <p:spPr>
          <a:xfrm>
            <a:off x="3786182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Rectangle 15"/>
          <p:cNvSpPr/>
          <p:nvPr/>
        </p:nvSpPr>
        <p:spPr>
          <a:xfrm>
            <a:off x="5429256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TextBox 17"/>
          <p:cNvSpPr txBox="1"/>
          <p:nvPr/>
        </p:nvSpPr>
        <p:spPr>
          <a:xfrm>
            <a:off x="8286776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2010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57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2000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4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1990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8992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1980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8591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1970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20" y="1717735"/>
            <a:ext cx="10001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1938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20" y="2232060"/>
            <a:ext cx="64294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smtClean="0">
                <a:solidFill>
                  <a:srgbClr val="1A2D68"/>
                </a:solidFill>
              </a:rPr>
              <a:t>1938 – 1969: </a:t>
            </a:r>
            <a:r>
              <a:rPr lang="es-MX" sz="3000" b="1" dirty="0" smtClean="0">
                <a:solidFill>
                  <a:srgbClr val="1A2D68"/>
                </a:solidFill>
              </a:rPr>
              <a:t>Comienzos de Samsung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00034" y="1357298"/>
            <a:ext cx="1571636" cy="357190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Rectangle 25"/>
          <p:cNvSpPr/>
          <p:nvPr/>
        </p:nvSpPr>
        <p:spPr>
          <a:xfrm>
            <a:off x="7072330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Estudio: Samsung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Posicionamiento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52" y="3071810"/>
            <a:ext cx="8429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Inicio de la producción de televisores en blanco-negro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Producción de lavadoras, refrigeradores y microondas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Ventas de televisores llegan a 4MM de unidades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En 1977 comienza la producción de </a:t>
            </a:r>
            <a:r>
              <a:rPr lang="es-ES" sz="2600" dirty="0" err="1" smtClean="0">
                <a:solidFill>
                  <a:srgbClr val="1A2D68"/>
                </a:solidFill>
              </a:rPr>
              <a:t>TVs</a:t>
            </a:r>
            <a:r>
              <a:rPr lang="es-ES" sz="2600" dirty="0" smtClean="0">
                <a:solidFill>
                  <a:srgbClr val="1A2D68"/>
                </a:solidFill>
              </a:rPr>
              <a:t> a color </a:t>
            </a:r>
          </a:p>
          <a:p>
            <a:pPr marL="514350" indent="-514350" algn="just"/>
            <a:endParaRPr lang="es-ES" sz="1000" dirty="0" smtClean="0">
              <a:solidFill>
                <a:srgbClr val="1A2D68"/>
              </a:solidFill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Sigue la diversificación en otros rubros, como químicos y relacionados con el petróleo y construcción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s-ES" sz="2400" dirty="0" smtClean="0">
              <a:solidFill>
                <a:srgbClr val="1A2D68"/>
              </a:solidFill>
            </a:endParaRPr>
          </a:p>
          <a:p>
            <a:pPr marL="514350" indent="-514350" algn="just"/>
            <a:endParaRPr lang="es-ES" sz="2000" b="1" dirty="0" smtClean="0">
              <a:solidFill>
                <a:srgbClr val="1A2D6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5752" y="2232060"/>
            <a:ext cx="8858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000" dirty="0" smtClean="0">
                <a:solidFill>
                  <a:srgbClr val="1A2D68"/>
                </a:solidFill>
              </a:rPr>
              <a:t>1970 – 1979: </a:t>
            </a:r>
            <a:r>
              <a:rPr lang="es-MX" sz="3000" b="1" dirty="0" smtClean="0">
                <a:solidFill>
                  <a:srgbClr val="1A2D68"/>
                </a:solidFill>
              </a:rPr>
              <a:t>Diversificación en industria electrónica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0034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Rectangle 27"/>
          <p:cNvSpPr/>
          <p:nvPr/>
        </p:nvSpPr>
        <p:spPr>
          <a:xfrm>
            <a:off x="3786182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Rectangle 28"/>
          <p:cNvSpPr/>
          <p:nvPr/>
        </p:nvSpPr>
        <p:spPr>
          <a:xfrm>
            <a:off x="5429256" y="1360545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TextBox 29"/>
          <p:cNvSpPr txBox="1"/>
          <p:nvPr/>
        </p:nvSpPr>
        <p:spPr>
          <a:xfrm>
            <a:off x="8286776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2010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8657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2000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1990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28992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1980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85918" y="1717735"/>
            <a:ext cx="8572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1970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5720" y="1717735"/>
            <a:ext cx="10001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 smtClean="0">
                <a:solidFill>
                  <a:srgbClr val="1A2D68"/>
                </a:solidFill>
              </a:rPr>
              <a:t>1938</a:t>
            </a:r>
            <a:endParaRPr lang="es-CL" sz="1700" b="1" dirty="0">
              <a:solidFill>
                <a:srgbClr val="1A2D68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143108" y="1357298"/>
            <a:ext cx="1571636" cy="357190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Rectangle 36"/>
          <p:cNvSpPr/>
          <p:nvPr/>
        </p:nvSpPr>
        <p:spPr>
          <a:xfrm>
            <a:off x="7072330" y="1357298"/>
            <a:ext cx="1571636" cy="357190"/>
          </a:xfrm>
          <a:prstGeom prst="rect">
            <a:avLst/>
          </a:prstGeom>
          <a:solidFill>
            <a:srgbClr val="996633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4375</TotalTime>
  <Words>1249</Words>
  <Application>Microsoft Office PowerPoint</Application>
  <PresentationFormat>Presentación en pantalla (4:3)</PresentationFormat>
  <Paragraphs>231</Paragraphs>
  <Slides>24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William Young</cp:lastModifiedBy>
  <cp:revision>478</cp:revision>
  <dcterms:created xsi:type="dcterms:W3CDTF">2009-10-22T17:22:15Z</dcterms:created>
  <dcterms:modified xsi:type="dcterms:W3CDTF">2010-06-22T03:30:11Z</dcterms:modified>
</cp:coreProperties>
</file>