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8"/>
  </p:notesMasterIdLst>
  <p:sldIdLst>
    <p:sldId id="514" r:id="rId3"/>
    <p:sldId id="256" r:id="rId4"/>
    <p:sldId id="350" r:id="rId5"/>
    <p:sldId id="456" r:id="rId6"/>
    <p:sldId id="509" r:id="rId7"/>
    <p:sldId id="507" r:id="rId8"/>
    <p:sldId id="457" r:id="rId9"/>
    <p:sldId id="458" r:id="rId10"/>
    <p:sldId id="459" r:id="rId11"/>
    <p:sldId id="397" r:id="rId12"/>
    <p:sldId id="460" r:id="rId13"/>
    <p:sldId id="461" r:id="rId14"/>
    <p:sldId id="462" r:id="rId15"/>
    <p:sldId id="508" r:id="rId16"/>
    <p:sldId id="463" r:id="rId17"/>
    <p:sldId id="464" r:id="rId18"/>
    <p:sldId id="465" r:id="rId19"/>
    <p:sldId id="466" r:id="rId20"/>
    <p:sldId id="510" r:id="rId21"/>
    <p:sldId id="470" r:id="rId22"/>
    <p:sldId id="467" r:id="rId23"/>
    <p:sldId id="468" r:id="rId24"/>
    <p:sldId id="469" r:id="rId25"/>
    <p:sldId id="511" r:id="rId26"/>
    <p:sldId id="471" r:id="rId27"/>
    <p:sldId id="472" r:id="rId28"/>
    <p:sldId id="473" r:id="rId29"/>
    <p:sldId id="512" r:id="rId30"/>
    <p:sldId id="475" r:id="rId31"/>
    <p:sldId id="476" r:id="rId32"/>
    <p:sldId id="477" r:id="rId33"/>
    <p:sldId id="478" r:id="rId34"/>
    <p:sldId id="513" r:id="rId35"/>
    <p:sldId id="479" r:id="rId36"/>
    <p:sldId id="480" r:id="rId37"/>
    <p:sldId id="482" r:id="rId38"/>
    <p:sldId id="483" r:id="rId39"/>
    <p:sldId id="295" r:id="rId40"/>
    <p:sldId id="358" r:id="rId41"/>
    <p:sldId id="485" r:id="rId42"/>
    <p:sldId id="486" r:id="rId43"/>
    <p:sldId id="487" r:id="rId44"/>
    <p:sldId id="488" r:id="rId45"/>
    <p:sldId id="489" r:id="rId46"/>
    <p:sldId id="490" r:id="rId47"/>
    <p:sldId id="438" r:id="rId48"/>
    <p:sldId id="440" r:id="rId49"/>
    <p:sldId id="491" r:id="rId50"/>
    <p:sldId id="492" r:id="rId51"/>
    <p:sldId id="493" r:id="rId52"/>
    <p:sldId id="495" r:id="rId53"/>
    <p:sldId id="494" r:id="rId54"/>
    <p:sldId id="496" r:id="rId55"/>
    <p:sldId id="497" r:id="rId56"/>
    <p:sldId id="498" r:id="rId57"/>
    <p:sldId id="499" r:id="rId58"/>
    <p:sldId id="500" r:id="rId59"/>
    <p:sldId id="442" r:id="rId60"/>
    <p:sldId id="501" r:id="rId61"/>
    <p:sldId id="502" r:id="rId62"/>
    <p:sldId id="503" r:id="rId63"/>
    <p:sldId id="506" r:id="rId64"/>
    <p:sldId id="504" r:id="rId65"/>
    <p:sldId id="505" r:id="rId66"/>
    <p:sldId id="258" r:id="rId67"/>
  </p:sldIdLst>
  <p:sldSz cx="9144000" cy="6858000" type="screen4x3"/>
  <p:notesSz cx="7315200" cy="96012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204D84"/>
    <a:srgbClr val="223E96"/>
    <a:srgbClr val="008000"/>
    <a:srgbClr val="FFCC00"/>
    <a:srgbClr val="BDE3FF"/>
    <a:srgbClr val="DCA10E"/>
    <a:srgbClr val="FFFF99"/>
    <a:srgbClr val="243E90"/>
    <a:srgbClr val="0032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588" autoAdjust="0"/>
    <p:restoredTop sz="96429" autoAdjust="0"/>
  </p:normalViewPr>
  <p:slideViewPr>
    <p:cSldViewPr>
      <p:cViewPr>
        <p:scale>
          <a:sx n="75" d="100"/>
          <a:sy n="75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F9383-B1DA-47BB-B258-022E5107BA66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DE2EAD4-05E4-4632-9D3B-C012E9E8B0D7}">
      <dgm:prSet phldrT="[Text]"/>
      <dgm:spPr/>
      <dgm:t>
        <a:bodyPr/>
        <a:lstStyle/>
        <a:p>
          <a:r>
            <a:rPr lang="es-MX" dirty="0" smtClean="0"/>
            <a:t>Definición</a:t>
          </a:r>
          <a:endParaRPr lang="es-CL" dirty="0"/>
        </a:p>
      </dgm:t>
    </dgm:pt>
    <dgm:pt modelId="{44212315-A028-4EA7-9EE6-20D169ED7154}" type="parTrans" cxnId="{BC3CF5C0-ECEA-4301-9717-FD6F37B63C95}">
      <dgm:prSet/>
      <dgm:spPr/>
      <dgm:t>
        <a:bodyPr/>
        <a:lstStyle/>
        <a:p>
          <a:endParaRPr lang="es-CL"/>
        </a:p>
      </dgm:t>
    </dgm:pt>
    <dgm:pt modelId="{C34630F4-2EAB-44FE-A9A9-EE2448A06D8B}" type="sibTrans" cxnId="{BC3CF5C0-ECEA-4301-9717-FD6F37B63C95}">
      <dgm:prSet/>
      <dgm:spPr/>
      <dgm:t>
        <a:bodyPr/>
        <a:lstStyle/>
        <a:p>
          <a:endParaRPr lang="es-CL"/>
        </a:p>
      </dgm:t>
    </dgm:pt>
    <dgm:pt modelId="{F7C61D46-1116-4FB4-95E6-8F2FB0FBA3D0}">
      <dgm:prSet phldrT="[Text]"/>
      <dgm:spPr/>
      <dgm:t>
        <a:bodyPr/>
        <a:lstStyle/>
        <a:p>
          <a:r>
            <a:rPr lang="es-MX" dirty="0" smtClean="0"/>
            <a:t>Mercados y Productos</a:t>
          </a:r>
          <a:endParaRPr lang="es-CL" dirty="0"/>
        </a:p>
      </dgm:t>
    </dgm:pt>
    <dgm:pt modelId="{CEF30A46-CAB0-46E1-BDDC-3183DE3EF8D2}" type="parTrans" cxnId="{54AE6605-A07B-45E2-8BF9-2C9CD2B9B05E}">
      <dgm:prSet/>
      <dgm:spPr/>
      <dgm:t>
        <a:bodyPr/>
        <a:lstStyle/>
        <a:p>
          <a:endParaRPr lang="es-CL"/>
        </a:p>
      </dgm:t>
    </dgm:pt>
    <dgm:pt modelId="{6F45E458-89F2-48EA-BDCF-AFBD701639F2}" type="sibTrans" cxnId="{54AE6605-A07B-45E2-8BF9-2C9CD2B9B05E}">
      <dgm:prSet/>
      <dgm:spPr/>
      <dgm:t>
        <a:bodyPr/>
        <a:lstStyle/>
        <a:p>
          <a:endParaRPr lang="es-CL"/>
        </a:p>
      </dgm:t>
    </dgm:pt>
    <dgm:pt modelId="{18109336-178E-4905-AE99-8B1B89F1EEF9}">
      <dgm:prSet phldrT="[Text]"/>
      <dgm:spPr/>
      <dgm:t>
        <a:bodyPr/>
        <a:lstStyle/>
        <a:p>
          <a:r>
            <a:rPr lang="es-MX" dirty="0" smtClean="0"/>
            <a:t>Ciclo de Vida</a:t>
          </a:r>
          <a:endParaRPr lang="es-CL" dirty="0"/>
        </a:p>
      </dgm:t>
    </dgm:pt>
    <dgm:pt modelId="{011E7DAF-29DC-4132-93D4-CD84538FEAD9}" type="parTrans" cxnId="{E12AB887-9B5C-4078-98EB-C1BB09298EB1}">
      <dgm:prSet/>
      <dgm:spPr/>
      <dgm:t>
        <a:bodyPr/>
        <a:lstStyle/>
        <a:p>
          <a:endParaRPr lang="es-CL"/>
        </a:p>
      </dgm:t>
    </dgm:pt>
    <dgm:pt modelId="{AAC71549-600D-4ABC-BCB9-C0DAE223C937}" type="sibTrans" cxnId="{E12AB887-9B5C-4078-98EB-C1BB09298EB1}">
      <dgm:prSet/>
      <dgm:spPr/>
      <dgm:t>
        <a:bodyPr/>
        <a:lstStyle/>
        <a:p>
          <a:endParaRPr lang="es-CL"/>
        </a:p>
      </dgm:t>
    </dgm:pt>
    <dgm:pt modelId="{49A42FDF-FF3B-415F-9954-3420BD81F3AB}">
      <dgm:prSet phldrT="[Text]"/>
      <dgm:spPr/>
      <dgm:t>
        <a:bodyPr/>
        <a:lstStyle/>
        <a:p>
          <a:r>
            <a:rPr lang="es-MX" dirty="0" smtClean="0"/>
            <a:t>Mercado Potencial</a:t>
          </a:r>
          <a:endParaRPr lang="es-CL" dirty="0"/>
        </a:p>
      </dgm:t>
    </dgm:pt>
    <dgm:pt modelId="{98112B7E-2340-4829-A44F-7413B3629286}" type="parTrans" cxnId="{2DC41497-4A59-46BF-BA9D-4A9CBEAAC5F4}">
      <dgm:prSet/>
      <dgm:spPr/>
      <dgm:t>
        <a:bodyPr/>
        <a:lstStyle/>
        <a:p>
          <a:endParaRPr lang="es-CL"/>
        </a:p>
      </dgm:t>
    </dgm:pt>
    <dgm:pt modelId="{40AB3A22-CFDC-47E8-8C49-704D5CAE70FB}" type="sibTrans" cxnId="{2DC41497-4A59-46BF-BA9D-4A9CBEAAC5F4}">
      <dgm:prSet/>
      <dgm:spPr/>
      <dgm:t>
        <a:bodyPr/>
        <a:lstStyle/>
        <a:p>
          <a:endParaRPr lang="es-CL"/>
        </a:p>
      </dgm:t>
    </dgm:pt>
    <dgm:pt modelId="{1D7451F1-42B2-4E1E-B566-520E37919E4D}">
      <dgm:prSet/>
      <dgm:spPr/>
      <dgm:t>
        <a:bodyPr/>
        <a:lstStyle/>
        <a:p>
          <a:r>
            <a:rPr lang="es-MX" dirty="0" smtClean="0"/>
            <a:t>Participación de Mercado</a:t>
          </a:r>
          <a:endParaRPr lang="es-CL" dirty="0"/>
        </a:p>
      </dgm:t>
    </dgm:pt>
    <dgm:pt modelId="{EFC629AF-C623-4C72-9553-5CE7CA9BEF44}" type="parTrans" cxnId="{FA95AE6A-2480-4BA2-A696-861CDE75DB7C}">
      <dgm:prSet/>
      <dgm:spPr/>
      <dgm:t>
        <a:bodyPr/>
        <a:lstStyle/>
        <a:p>
          <a:endParaRPr lang="es-CL"/>
        </a:p>
      </dgm:t>
    </dgm:pt>
    <dgm:pt modelId="{E0BF7436-59F4-4D35-BE67-D756E9079615}" type="sibTrans" cxnId="{FA95AE6A-2480-4BA2-A696-861CDE75DB7C}">
      <dgm:prSet/>
      <dgm:spPr/>
      <dgm:t>
        <a:bodyPr/>
        <a:lstStyle/>
        <a:p>
          <a:endParaRPr lang="es-CL"/>
        </a:p>
      </dgm:t>
    </dgm:pt>
    <dgm:pt modelId="{A3ED09AA-17BE-4CE6-9E70-ADE60CC2D321}" type="pres">
      <dgm:prSet presAssocID="{800F9383-B1DA-47BB-B258-022E5107B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741E8A69-5B72-4C7F-8618-EF0A3830327C}" type="pres">
      <dgm:prSet presAssocID="{4DE2EAD4-05E4-4632-9D3B-C012E9E8B0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BCF9D3F-F055-414D-8709-B146223F2291}" type="pres">
      <dgm:prSet presAssocID="{C34630F4-2EAB-44FE-A9A9-EE2448A06D8B}" presName="sibTrans" presStyleCnt="0"/>
      <dgm:spPr/>
    </dgm:pt>
    <dgm:pt modelId="{FC48003F-0D7F-4FB3-9186-42FEFF195BEC}" type="pres">
      <dgm:prSet presAssocID="{F7C61D46-1116-4FB4-95E6-8F2FB0FBA3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A865E06-7ACD-48CF-80F8-D51DBE252527}" type="pres">
      <dgm:prSet presAssocID="{6F45E458-89F2-48EA-BDCF-AFBD701639F2}" presName="sibTrans" presStyleCnt="0"/>
      <dgm:spPr/>
    </dgm:pt>
    <dgm:pt modelId="{EFFCBB54-D20A-457E-B5FF-29CE34911B22}" type="pres">
      <dgm:prSet presAssocID="{18109336-178E-4905-AE99-8B1B89F1EEF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8BFC91D-C103-4B03-BF3C-4683CFE8CCC2}" type="pres">
      <dgm:prSet presAssocID="{AAC71549-600D-4ABC-BCB9-C0DAE223C937}" presName="sibTrans" presStyleCnt="0"/>
      <dgm:spPr/>
    </dgm:pt>
    <dgm:pt modelId="{DBBC546D-B5A9-40DD-BC07-66C0F7F10AAF}" type="pres">
      <dgm:prSet presAssocID="{49A42FDF-FF3B-415F-9954-3420BD81F3A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C4AC25-AD8D-4D34-B77D-FD95C3237FEB}" type="pres">
      <dgm:prSet presAssocID="{40AB3A22-CFDC-47E8-8C49-704D5CAE70FB}" presName="sibTrans" presStyleCnt="0"/>
      <dgm:spPr/>
    </dgm:pt>
    <dgm:pt modelId="{DA234952-3FA4-479E-8200-02E3AB089784}" type="pres">
      <dgm:prSet presAssocID="{1D7451F1-42B2-4E1E-B566-520E37919E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17D14FB6-B9A4-4FA4-827A-996F3C6378BC}" type="presOf" srcId="{800F9383-B1DA-47BB-B258-022E5107BA66}" destId="{A3ED09AA-17BE-4CE6-9E70-ADE60CC2D321}" srcOrd="0" destOrd="0" presId="urn:microsoft.com/office/officeart/2005/8/layout/default"/>
    <dgm:cxn modelId="{DD5776EA-A0C8-4D2B-8DE9-A6E4872670F3}" type="presOf" srcId="{4DE2EAD4-05E4-4632-9D3B-C012E9E8B0D7}" destId="{741E8A69-5B72-4C7F-8618-EF0A3830327C}" srcOrd="0" destOrd="0" presId="urn:microsoft.com/office/officeart/2005/8/layout/default"/>
    <dgm:cxn modelId="{FA95AE6A-2480-4BA2-A696-861CDE75DB7C}" srcId="{800F9383-B1DA-47BB-B258-022E5107BA66}" destId="{1D7451F1-42B2-4E1E-B566-520E37919E4D}" srcOrd="4" destOrd="0" parTransId="{EFC629AF-C623-4C72-9553-5CE7CA9BEF44}" sibTransId="{E0BF7436-59F4-4D35-BE67-D756E9079615}"/>
    <dgm:cxn modelId="{54AE6605-A07B-45E2-8BF9-2C9CD2B9B05E}" srcId="{800F9383-B1DA-47BB-B258-022E5107BA66}" destId="{F7C61D46-1116-4FB4-95E6-8F2FB0FBA3D0}" srcOrd="1" destOrd="0" parTransId="{CEF30A46-CAB0-46E1-BDDC-3183DE3EF8D2}" sibTransId="{6F45E458-89F2-48EA-BDCF-AFBD701639F2}"/>
    <dgm:cxn modelId="{4747315A-8D43-4D42-8D99-9A8E25C02E09}" type="presOf" srcId="{18109336-178E-4905-AE99-8B1B89F1EEF9}" destId="{EFFCBB54-D20A-457E-B5FF-29CE34911B22}" srcOrd="0" destOrd="0" presId="urn:microsoft.com/office/officeart/2005/8/layout/default"/>
    <dgm:cxn modelId="{E12AB887-9B5C-4078-98EB-C1BB09298EB1}" srcId="{800F9383-B1DA-47BB-B258-022E5107BA66}" destId="{18109336-178E-4905-AE99-8B1B89F1EEF9}" srcOrd="2" destOrd="0" parTransId="{011E7DAF-29DC-4132-93D4-CD84538FEAD9}" sibTransId="{AAC71549-600D-4ABC-BCB9-C0DAE223C937}"/>
    <dgm:cxn modelId="{BC3CF5C0-ECEA-4301-9717-FD6F37B63C95}" srcId="{800F9383-B1DA-47BB-B258-022E5107BA66}" destId="{4DE2EAD4-05E4-4632-9D3B-C012E9E8B0D7}" srcOrd="0" destOrd="0" parTransId="{44212315-A028-4EA7-9EE6-20D169ED7154}" sibTransId="{C34630F4-2EAB-44FE-A9A9-EE2448A06D8B}"/>
    <dgm:cxn modelId="{88DEE5A7-8424-4730-B2C8-0B17DE31872D}" type="presOf" srcId="{1D7451F1-42B2-4E1E-B566-520E37919E4D}" destId="{DA234952-3FA4-479E-8200-02E3AB089784}" srcOrd="0" destOrd="0" presId="urn:microsoft.com/office/officeart/2005/8/layout/default"/>
    <dgm:cxn modelId="{2DC41497-4A59-46BF-BA9D-4A9CBEAAC5F4}" srcId="{800F9383-B1DA-47BB-B258-022E5107BA66}" destId="{49A42FDF-FF3B-415F-9954-3420BD81F3AB}" srcOrd="3" destOrd="0" parTransId="{98112B7E-2340-4829-A44F-7413B3629286}" sibTransId="{40AB3A22-CFDC-47E8-8C49-704D5CAE70FB}"/>
    <dgm:cxn modelId="{BDAE390A-2386-43D9-BC64-2B5543C9612E}" type="presOf" srcId="{49A42FDF-FF3B-415F-9954-3420BD81F3AB}" destId="{DBBC546D-B5A9-40DD-BC07-66C0F7F10AAF}" srcOrd="0" destOrd="0" presId="urn:microsoft.com/office/officeart/2005/8/layout/default"/>
    <dgm:cxn modelId="{2B8B99A2-C430-4B7C-9E63-979E12A0ABBF}" type="presOf" srcId="{F7C61D46-1116-4FB4-95E6-8F2FB0FBA3D0}" destId="{FC48003F-0D7F-4FB3-9186-42FEFF195BEC}" srcOrd="0" destOrd="0" presId="urn:microsoft.com/office/officeart/2005/8/layout/default"/>
    <dgm:cxn modelId="{23C5ECF0-C83A-4C56-8BD0-BB71E69B3E9E}" type="presParOf" srcId="{A3ED09AA-17BE-4CE6-9E70-ADE60CC2D321}" destId="{741E8A69-5B72-4C7F-8618-EF0A3830327C}" srcOrd="0" destOrd="0" presId="urn:microsoft.com/office/officeart/2005/8/layout/default"/>
    <dgm:cxn modelId="{A05564C3-A1B2-4C5D-91E3-412B27127396}" type="presParOf" srcId="{A3ED09AA-17BE-4CE6-9E70-ADE60CC2D321}" destId="{7BCF9D3F-F055-414D-8709-B146223F2291}" srcOrd="1" destOrd="0" presId="urn:microsoft.com/office/officeart/2005/8/layout/default"/>
    <dgm:cxn modelId="{25998AC7-B12C-4D56-B082-5B38D47DF7D6}" type="presParOf" srcId="{A3ED09AA-17BE-4CE6-9E70-ADE60CC2D321}" destId="{FC48003F-0D7F-4FB3-9186-42FEFF195BEC}" srcOrd="2" destOrd="0" presId="urn:microsoft.com/office/officeart/2005/8/layout/default"/>
    <dgm:cxn modelId="{78999549-2761-427E-9218-7483D89A2D24}" type="presParOf" srcId="{A3ED09AA-17BE-4CE6-9E70-ADE60CC2D321}" destId="{AA865E06-7ACD-48CF-80F8-D51DBE252527}" srcOrd="3" destOrd="0" presId="urn:microsoft.com/office/officeart/2005/8/layout/default"/>
    <dgm:cxn modelId="{45AF55BC-1DC9-4180-874D-54F614134985}" type="presParOf" srcId="{A3ED09AA-17BE-4CE6-9E70-ADE60CC2D321}" destId="{EFFCBB54-D20A-457E-B5FF-29CE34911B22}" srcOrd="4" destOrd="0" presId="urn:microsoft.com/office/officeart/2005/8/layout/default"/>
    <dgm:cxn modelId="{664EF6EF-6D0A-4551-8147-7D7479D6E79A}" type="presParOf" srcId="{A3ED09AA-17BE-4CE6-9E70-ADE60CC2D321}" destId="{D8BFC91D-C103-4B03-BF3C-4683CFE8CCC2}" srcOrd="5" destOrd="0" presId="urn:microsoft.com/office/officeart/2005/8/layout/default"/>
    <dgm:cxn modelId="{44F86DED-75D1-4FB6-B361-F8416D678D3C}" type="presParOf" srcId="{A3ED09AA-17BE-4CE6-9E70-ADE60CC2D321}" destId="{DBBC546D-B5A9-40DD-BC07-66C0F7F10AAF}" srcOrd="6" destOrd="0" presId="urn:microsoft.com/office/officeart/2005/8/layout/default"/>
    <dgm:cxn modelId="{A539E4EB-BC52-4CC7-905C-A414BFACB33B}" type="presParOf" srcId="{A3ED09AA-17BE-4CE6-9E70-ADE60CC2D321}" destId="{F2C4AC25-AD8D-4D34-B77D-FD95C3237FEB}" srcOrd="7" destOrd="0" presId="urn:microsoft.com/office/officeart/2005/8/layout/default"/>
    <dgm:cxn modelId="{1CE07CB0-02B3-47CA-A127-A9E319449810}" type="presParOf" srcId="{A3ED09AA-17BE-4CE6-9E70-ADE60CC2D321}" destId="{DA234952-3FA4-479E-8200-02E3AB08978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500" b="1" dirty="0" err="1" smtClean="0"/>
            <a:t>Macrosegmentación</a:t>
          </a:r>
          <a:endParaRPr lang="es-CL" sz="25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Ciclo de Vida 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Participación de Mercado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 custT="1"/>
      <dgm:spPr/>
      <dgm:t>
        <a:bodyPr/>
        <a:lstStyle/>
        <a:p>
          <a:r>
            <a:rPr lang="es-MX" sz="2000" b="1" dirty="0" smtClean="0"/>
            <a:t>Caracteriza el atractivo y evolución de un M/P</a:t>
          </a:r>
          <a:endParaRPr lang="es-CL" sz="2000" b="1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91B23F78-C3BC-46FD-A88A-377DEF025EDB}">
      <dgm:prSet phldrT="[Text]" custT="1"/>
      <dgm:spPr/>
      <dgm:t>
        <a:bodyPr/>
        <a:lstStyle/>
        <a:p>
          <a:r>
            <a:rPr lang="es-MX" sz="2000" b="0" dirty="0" smtClean="0"/>
            <a:t>En 3 dimensiones: </a:t>
          </a:r>
          <a:r>
            <a:rPr lang="es-MX" sz="2000" b="1" dirty="0" smtClean="0"/>
            <a:t>Qué / Cómo / Para Quién</a:t>
          </a:r>
          <a:endParaRPr lang="es-CL" sz="2000" dirty="0"/>
        </a:p>
      </dgm:t>
    </dgm:pt>
    <dgm:pt modelId="{E142BF42-C5C3-427C-853D-8718452EF56E}" type="parTrans" cxnId="{ED02ADDC-C75A-4827-BF11-577F76EFED0D}">
      <dgm:prSet/>
      <dgm:spPr/>
      <dgm:t>
        <a:bodyPr/>
        <a:lstStyle/>
        <a:p>
          <a:endParaRPr lang="es-CL"/>
        </a:p>
      </dgm:t>
    </dgm:pt>
    <dgm:pt modelId="{C1B14342-58EA-4D44-A9A8-6AD26565D273}" type="sibTrans" cxnId="{ED02ADDC-C75A-4827-BF11-577F76EFED0D}">
      <dgm:prSet/>
      <dgm:spPr/>
      <dgm:t>
        <a:bodyPr/>
        <a:lstStyle/>
        <a:p>
          <a:endParaRPr lang="es-CL"/>
        </a:p>
      </dgm:t>
    </dgm:pt>
    <dgm:pt modelId="{DE61C30E-0E5B-4642-87FC-85142E06F4E3}">
      <dgm:prSet phldrT="[Text]" custT="1"/>
      <dgm:spPr/>
      <dgm:t>
        <a:bodyPr/>
        <a:lstStyle/>
        <a:p>
          <a:r>
            <a:rPr lang="es-MX" sz="2000" b="1" dirty="0" smtClean="0"/>
            <a:t>Definir el negocio</a:t>
          </a:r>
          <a:endParaRPr lang="es-CL" sz="2000" b="1" dirty="0"/>
        </a:p>
      </dgm:t>
    </dgm:pt>
    <dgm:pt modelId="{CFC8D702-BEB1-4F89-B19D-8DAC9D550756}" type="parTrans" cxnId="{94D3EDBA-9520-4549-A3D9-DC896533B123}">
      <dgm:prSet/>
      <dgm:spPr/>
      <dgm:t>
        <a:bodyPr/>
        <a:lstStyle/>
        <a:p>
          <a:endParaRPr lang="es-CL"/>
        </a:p>
      </dgm:t>
    </dgm:pt>
    <dgm:pt modelId="{C2C064E9-EC5F-4FCB-A5BF-8D9781480A83}" type="sibTrans" cxnId="{94D3EDBA-9520-4549-A3D9-DC896533B123}">
      <dgm:prSet/>
      <dgm:spPr/>
      <dgm:t>
        <a:bodyPr/>
        <a:lstStyle/>
        <a:p>
          <a:endParaRPr lang="es-CL"/>
        </a:p>
      </dgm:t>
    </dgm:pt>
    <dgm:pt modelId="{649E4B05-B99A-46A3-AA8E-993F1110AC5C}">
      <dgm:prSet phldrT="[Text]" custT="1"/>
      <dgm:spPr/>
      <dgm:t>
        <a:bodyPr/>
        <a:lstStyle/>
        <a:p>
          <a:r>
            <a:rPr lang="es-MX" sz="2000" dirty="0" smtClean="0"/>
            <a:t>Posee 5 etapas: Introducción / Crecimiento / Turbulencia / Madurez / Declive</a:t>
          </a:r>
          <a:endParaRPr lang="es-CL" sz="2000" b="1" dirty="0"/>
        </a:p>
      </dgm:t>
    </dgm:pt>
    <dgm:pt modelId="{70DEF2AB-DABE-446B-8935-AFD778B104E4}" type="parTrans" cxnId="{1663397E-15D2-4047-A298-0118117AA1B5}">
      <dgm:prSet/>
      <dgm:spPr/>
      <dgm:t>
        <a:bodyPr/>
        <a:lstStyle/>
        <a:p>
          <a:endParaRPr lang="es-CL"/>
        </a:p>
      </dgm:t>
    </dgm:pt>
    <dgm:pt modelId="{2028C378-4A14-4B44-91E2-8EFDB465330E}" type="sibTrans" cxnId="{1663397E-15D2-4047-A298-0118117AA1B5}">
      <dgm:prSet/>
      <dgm:spPr/>
      <dgm:t>
        <a:bodyPr/>
        <a:lstStyle/>
        <a:p>
          <a:endParaRPr lang="es-CL"/>
        </a:p>
      </dgm:t>
    </dgm:pt>
    <dgm:pt modelId="{F4320D00-39C2-4923-9793-8CDE4D4BA756}">
      <dgm:prSet phldrT="[Text]" custT="1"/>
      <dgm:spPr/>
      <dgm:t>
        <a:bodyPr/>
        <a:lstStyle/>
        <a:p>
          <a:r>
            <a:rPr lang="es-MX" sz="2000" b="0" dirty="0" smtClean="0"/>
            <a:t>Se define el negocio, el Mercado y la Industria</a:t>
          </a:r>
          <a:endParaRPr lang="es-CL" sz="2000" b="0" dirty="0"/>
        </a:p>
      </dgm:t>
    </dgm:pt>
    <dgm:pt modelId="{88C37689-4030-4870-93BE-A69343EE15E5}" type="parTrans" cxnId="{C452425E-A805-4CD0-911F-F795FD8E29AA}">
      <dgm:prSet/>
      <dgm:spPr/>
      <dgm:t>
        <a:bodyPr/>
        <a:lstStyle/>
        <a:p>
          <a:endParaRPr lang="es-CL"/>
        </a:p>
      </dgm:t>
    </dgm:pt>
    <dgm:pt modelId="{8CBA2400-6CE7-44F4-AC96-A47E95230A2C}" type="sibTrans" cxnId="{C452425E-A805-4CD0-911F-F795FD8E29AA}">
      <dgm:prSet/>
      <dgm:spPr/>
      <dgm:t>
        <a:bodyPr/>
        <a:lstStyle/>
        <a:p>
          <a:endParaRPr lang="es-CL"/>
        </a:p>
      </dgm:t>
    </dgm:pt>
    <dgm:pt modelId="{21542312-DE49-4728-BC49-F3D4CD06BD30}">
      <dgm:prSet phldrT="[Text]" custT="1"/>
      <dgm:spPr/>
      <dgm:t>
        <a:bodyPr/>
        <a:lstStyle/>
        <a:p>
          <a:r>
            <a:rPr lang="es-MX" sz="2000" dirty="0" smtClean="0">
              <a:solidFill>
                <a:schemeClr val="tx2">
                  <a:lumMod val="50000"/>
                </a:schemeClr>
              </a:solidFill>
            </a:rPr>
            <a:t>Depende de 3 variables: Penetración, Lealtad e Intensidad</a:t>
          </a:r>
          <a:endParaRPr lang="es-CL" sz="2000" dirty="0">
            <a:solidFill>
              <a:schemeClr val="tx2">
                <a:lumMod val="50000"/>
              </a:schemeClr>
            </a:solidFill>
          </a:endParaRPr>
        </a:p>
      </dgm:t>
    </dgm:pt>
    <dgm:pt modelId="{96DD1B27-3459-46C6-924A-E11C3D179578}" type="parTrans" cxnId="{BA37C968-012D-4521-9511-0EB434D85ED5}">
      <dgm:prSet/>
      <dgm:spPr/>
      <dgm:t>
        <a:bodyPr/>
        <a:lstStyle/>
        <a:p>
          <a:endParaRPr lang="es-CL"/>
        </a:p>
      </dgm:t>
    </dgm:pt>
    <dgm:pt modelId="{9ACD57FA-9C8E-42DB-9FD7-14E018B1623D}" type="sibTrans" cxnId="{BA37C968-012D-4521-9511-0EB434D85ED5}">
      <dgm:prSet/>
      <dgm:spPr/>
      <dgm:t>
        <a:bodyPr/>
        <a:lstStyle/>
        <a:p>
          <a:endParaRPr lang="es-CL"/>
        </a:p>
      </dgm:t>
    </dgm:pt>
    <dgm:pt modelId="{8BD106F2-2A72-485F-9220-16B18821E76B}">
      <dgm:prSet phldrT="[Text]" custT="1"/>
      <dgm:spPr/>
      <dgm:t>
        <a:bodyPr/>
        <a:lstStyle/>
        <a:p>
          <a:r>
            <a:rPr lang="es-MX" sz="2000" b="1" dirty="0" smtClean="0">
              <a:solidFill>
                <a:schemeClr val="tx2">
                  <a:lumMod val="50000"/>
                </a:schemeClr>
              </a:solidFill>
            </a:rPr>
            <a:t>Permite estimar la proporción del Mercado que posee una marca o empresa</a:t>
          </a:r>
          <a:endParaRPr lang="es-CL" sz="2000" b="1" dirty="0">
            <a:solidFill>
              <a:schemeClr val="tx2">
                <a:lumMod val="50000"/>
              </a:schemeClr>
            </a:solidFill>
          </a:endParaRPr>
        </a:p>
      </dgm:t>
    </dgm:pt>
    <dgm:pt modelId="{F5CA8C81-18BD-4C87-BC83-BEE802EBB778}" type="parTrans" cxnId="{90F9A6FD-420D-4B19-A9F4-F6CFEDC4D68D}">
      <dgm:prSet/>
      <dgm:spPr/>
      <dgm:t>
        <a:bodyPr/>
        <a:lstStyle/>
        <a:p>
          <a:endParaRPr lang="es-CL"/>
        </a:p>
      </dgm:t>
    </dgm:pt>
    <dgm:pt modelId="{89E2FEBF-7082-4093-BB69-C0E975EF8608}" type="sibTrans" cxnId="{90F9A6FD-420D-4B19-A9F4-F6CFEDC4D68D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4376E4EE-FB1D-4022-8ADD-A176012B6F68}" type="presOf" srcId="{F4320D00-39C2-4923-9793-8CDE4D4BA756}" destId="{8793B674-6564-4F81-BBC0-8E46BF582A48}" srcOrd="1" destOrd="3" presId="urn:microsoft.com/office/officeart/2005/8/layout/vList4"/>
    <dgm:cxn modelId="{BA37C968-012D-4521-9511-0EB434D85ED5}" srcId="{7441949F-F654-4446-B1E0-B3A54174FAC2}" destId="{21542312-DE49-4728-BC49-F3D4CD06BD30}" srcOrd="1" destOrd="0" parTransId="{96DD1B27-3459-46C6-924A-E11C3D179578}" sibTransId="{9ACD57FA-9C8E-42DB-9FD7-14E018B1623D}"/>
    <dgm:cxn modelId="{90F9A6FD-420D-4B19-A9F4-F6CFEDC4D68D}" srcId="{7441949F-F654-4446-B1E0-B3A54174FAC2}" destId="{8BD106F2-2A72-485F-9220-16B18821E76B}" srcOrd="0" destOrd="0" parTransId="{F5CA8C81-18BD-4C87-BC83-BEE802EBB778}" sibTransId="{89E2FEBF-7082-4093-BB69-C0E975EF8608}"/>
    <dgm:cxn modelId="{C452425E-A805-4CD0-911F-F795FD8E29AA}" srcId="{C8FA31E5-EE3E-4BD6-A4FE-EDCFDA5FCDA2}" destId="{F4320D00-39C2-4923-9793-8CDE4D4BA756}" srcOrd="2" destOrd="0" parTransId="{88C37689-4030-4870-93BE-A69343EE15E5}" sibTransId="{8CBA2400-6CE7-44F4-AC96-A47E95230A2C}"/>
    <dgm:cxn modelId="{834072EA-3160-4BEA-B56F-109B04AE0F8D}" type="presOf" srcId="{F4320D00-39C2-4923-9793-8CDE4D4BA756}" destId="{DFB36ADD-6904-4ECA-8AEC-4CB28B5544AA}" srcOrd="0" destOrd="3" presId="urn:microsoft.com/office/officeart/2005/8/layout/vList4"/>
    <dgm:cxn modelId="{8F1A3FA5-9BFA-4D6B-B880-EB1A760B1732}" type="presOf" srcId="{91B23F78-C3BC-46FD-A88A-377DEF025EDB}" destId="{8793B674-6564-4F81-BBC0-8E46BF582A48}" srcOrd="1" destOrd="2" presId="urn:microsoft.com/office/officeart/2005/8/layout/vList4"/>
    <dgm:cxn modelId="{20252833-74AF-4BF6-96AA-7632B12380AB}" type="presOf" srcId="{8BD106F2-2A72-485F-9220-16B18821E76B}" destId="{AFEA3D6E-D693-43F5-8E47-CFAB51ABF7CF}" srcOrd="0" destOrd="1" presId="urn:microsoft.com/office/officeart/2005/8/layout/vList4"/>
    <dgm:cxn modelId="{FC88CD0F-A142-47D6-8793-2856660B6804}" type="presOf" srcId="{E24B41F5-74D4-458D-B424-0E8EA62BEC0D}" destId="{6BD6A8E6-7570-434A-9A06-825475EF854D}" srcOrd="1" destOrd="1" presId="urn:microsoft.com/office/officeart/2005/8/layout/vList4"/>
    <dgm:cxn modelId="{FECE9D2F-F9E2-4BC7-876A-CF5D541A0A1B}" type="presOf" srcId="{1F5ABF5D-5F3B-4A11-8A31-29E910BB8AE2}" destId="{AED68674-5F3F-4EDE-BFCC-EA067CD2974D}" srcOrd="0" destOrd="0" presId="urn:microsoft.com/office/officeart/2005/8/layout/vList4"/>
    <dgm:cxn modelId="{85BD64F7-CBA4-45D4-A383-77D2E3C9A01D}" type="presOf" srcId="{C8FA31E5-EE3E-4BD6-A4FE-EDCFDA5FCDA2}" destId="{8793B674-6564-4F81-BBC0-8E46BF582A48}" srcOrd="1" destOrd="0" presId="urn:microsoft.com/office/officeart/2005/8/layout/vList4"/>
    <dgm:cxn modelId="{DB2DDCE2-2E9D-4F3F-AFE4-F17F4CE8E37F}" type="presOf" srcId="{21542312-DE49-4728-BC49-F3D4CD06BD30}" destId="{AFEA3D6E-D693-43F5-8E47-CFAB51ABF7CF}" srcOrd="0" destOrd="2" presId="urn:microsoft.com/office/officeart/2005/8/layout/vList4"/>
    <dgm:cxn modelId="{43D2D231-6EAB-4529-8B14-6EC097E2716A}" type="presOf" srcId="{21542312-DE49-4728-BC49-F3D4CD06BD30}" destId="{F3D4B7DE-FE7F-4D0B-B42E-CF8DE2111DAE}" srcOrd="1" destOrd="2" presId="urn:microsoft.com/office/officeart/2005/8/layout/vList4"/>
    <dgm:cxn modelId="{ED02ADDC-C75A-4827-BF11-577F76EFED0D}" srcId="{C8FA31E5-EE3E-4BD6-A4FE-EDCFDA5FCDA2}" destId="{91B23F78-C3BC-46FD-A88A-377DEF025EDB}" srcOrd="1" destOrd="0" parTransId="{E142BF42-C5C3-427C-853D-8718452EF56E}" sibTransId="{C1B14342-58EA-4D44-A9A8-6AD26565D273}"/>
    <dgm:cxn modelId="{8CE41173-52F7-4E23-AFCE-E51E29CB5ADC}" type="presOf" srcId="{4A61BC3C-F4B1-457F-8727-83B2C7E20EBF}" destId="{6BD6A8E6-7570-434A-9A06-825475EF854D}" srcOrd="1" destOrd="0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2C48956A-6B27-4AE9-9784-732F7C13E7AF}" type="presOf" srcId="{91B23F78-C3BC-46FD-A88A-377DEF025EDB}" destId="{DFB36ADD-6904-4ECA-8AEC-4CB28B5544AA}" srcOrd="0" destOrd="2" presId="urn:microsoft.com/office/officeart/2005/8/layout/vList4"/>
    <dgm:cxn modelId="{A7230F44-AF20-4DA2-8104-47A313B15B4F}" type="presOf" srcId="{649E4B05-B99A-46A3-AA8E-993F1110AC5C}" destId="{6BD6A8E6-7570-434A-9A06-825475EF854D}" srcOrd="1" destOrd="2" presId="urn:microsoft.com/office/officeart/2005/8/layout/vList4"/>
    <dgm:cxn modelId="{E629DB74-16C7-4BBD-BE46-93F127E18DB2}" type="presOf" srcId="{DE61C30E-0E5B-4642-87FC-85142E06F4E3}" destId="{DFB36ADD-6904-4ECA-8AEC-4CB28B5544AA}" srcOrd="0" destOrd="1" presId="urn:microsoft.com/office/officeart/2005/8/layout/vList4"/>
    <dgm:cxn modelId="{D9D4633E-A027-4C9B-9538-BDFE294268F3}" type="presOf" srcId="{8BD106F2-2A72-485F-9220-16B18821E76B}" destId="{F3D4B7DE-FE7F-4D0B-B42E-CF8DE2111DAE}" srcOrd="1" destOrd="1" presId="urn:microsoft.com/office/officeart/2005/8/layout/vList4"/>
    <dgm:cxn modelId="{A6E0BCA4-3438-48AE-B075-59458BCA30F9}" type="presOf" srcId="{DE61C30E-0E5B-4642-87FC-85142E06F4E3}" destId="{8793B674-6564-4F81-BBC0-8E46BF582A48}" srcOrd="1" destOrd="1" presId="urn:microsoft.com/office/officeart/2005/8/layout/vList4"/>
    <dgm:cxn modelId="{1663397E-15D2-4047-A298-0118117AA1B5}" srcId="{4A61BC3C-F4B1-457F-8727-83B2C7E20EBF}" destId="{649E4B05-B99A-46A3-AA8E-993F1110AC5C}" srcOrd="1" destOrd="0" parTransId="{70DEF2AB-DABE-446B-8935-AFD778B104E4}" sibTransId="{2028C378-4A14-4B44-91E2-8EFDB465330E}"/>
    <dgm:cxn modelId="{D2FAC554-51F6-4C06-88A3-43FAF984CEB7}" type="presOf" srcId="{4A61BC3C-F4B1-457F-8727-83B2C7E20EBF}" destId="{87B4B399-546A-4F7E-9C75-85134EEA22D1}" srcOrd="0" destOrd="0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091F9405-6A82-4412-A48D-B7E9764606CD}" type="presOf" srcId="{7441949F-F654-4446-B1E0-B3A54174FAC2}" destId="{F3D4B7DE-FE7F-4D0B-B42E-CF8DE2111DAE}" srcOrd="1" destOrd="0" presId="urn:microsoft.com/office/officeart/2005/8/layout/vList4"/>
    <dgm:cxn modelId="{94D3EDBA-9520-4549-A3D9-DC896533B123}" srcId="{C8FA31E5-EE3E-4BD6-A4FE-EDCFDA5FCDA2}" destId="{DE61C30E-0E5B-4642-87FC-85142E06F4E3}" srcOrd="0" destOrd="0" parTransId="{CFC8D702-BEB1-4F89-B19D-8DAC9D550756}" sibTransId="{C2C064E9-EC5F-4FCB-A5BF-8D9781480A83}"/>
    <dgm:cxn modelId="{9B7D6E44-58E7-4A33-8C5D-C11A4F9BF3DD}" type="presOf" srcId="{7441949F-F654-4446-B1E0-B3A54174FAC2}" destId="{AFEA3D6E-D693-43F5-8E47-CFAB51ABF7CF}" srcOrd="0" destOrd="0" presId="urn:microsoft.com/office/officeart/2005/8/layout/vList4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A905676E-4A56-4C68-837A-FE5099F0B795}" type="presOf" srcId="{E24B41F5-74D4-458D-B424-0E8EA62BEC0D}" destId="{87B4B399-546A-4F7E-9C75-85134EEA22D1}" srcOrd="0" destOrd="1" presId="urn:microsoft.com/office/officeart/2005/8/layout/vList4"/>
    <dgm:cxn modelId="{48F408FD-E639-4A2B-A8C9-309438FEAB30}" type="presOf" srcId="{C8FA31E5-EE3E-4BD6-A4FE-EDCFDA5FCDA2}" destId="{DFB36ADD-6904-4ECA-8AEC-4CB28B5544AA}" srcOrd="0" destOrd="0" presId="urn:microsoft.com/office/officeart/2005/8/layout/vList4"/>
    <dgm:cxn modelId="{6CC8ECAF-6D56-471F-895C-27988713E149}" type="presOf" srcId="{649E4B05-B99A-46A3-AA8E-993F1110AC5C}" destId="{87B4B399-546A-4F7E-9C75-85134EEA22D1}" srcOrd="0" destOrd="2" presId="urn:microsoft.com/office/officeart/2005/8/layout/vList4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995432C5-AEC3-4D77-8DD4-5318A4C74819}" type="presParOf" srcId="{AED68674-5F3F-4EDE-BFCC-EA067CD2974D}" destId="{EC87858C-0191-4CF4-A160-1E46CCB7A6EC}" srcOrd="0" destOrd="0" presId="urn:microsoft.com/office/officeart/2005/8/layout/vList4"/>
    <dgm:cxn modelId="{7871053C-C386-4442-BB42-434F2A5221E6}" type="presParOf" srcId="{EC87858C-0191-4CF4-A160-1E46CCB7A6EC}" destId="{DFB36ADD-6904-4ECA-8AEC-4CB28B5544AA}" srcOrd="0" destOrd="0" presId="urn:microsoft.com/office/officeart/2005/8/layout/vList4"/>
    <dgm:cxn modelId="{8CC42018-3714-4819-8A64-45B92C546553}" type="presParOf" srcId="{EC87858C-0191-4CF4-A160-1E46CCB7A6EC}" destId="{D32852B8-8191-4202-8129-A36CD03B0E67}" srcOrd="1" destOrd="0" presId="urn:microsoft.com/office/officeart/2005/8/layout/vList4"/>
    <dgm:cxn modelId="{DA7C2659-4B99-4B53-A284-6CAA8E3D29CD}" type="presParOf" srcId="{EC87858C-0191-4CF4-A160-1E46CCB7A6EC}" destId="{8793B674-6564-4F81-BBC0-8E46BF582A48}" srcOrd="2" destOrd="0" presId="urn:microsoft.com/office/officeart/2005/8/layout/vList4"/>
    <dgm:cxn modelId="{A1C2122D-80A0-4D54-95E1-B218709D06C2}" type="presParOf" srcId="{AED68674-5F3F-4EDE-BFCC-EA067CD2974D}" destId="{ECEF2561-EF6E-4E3D-939B-5886B5368E58}" srcOrd="1" destOrd="0" presId="urn:microsoft.com/office/officeart/2005/8/layout/vList4"/>
    <dgm:cxn modelId="{B5DA8CFF-B8D2-4D0A-91A8-971B807B7D51}" type="presParOf" srcId="{AED68674-5F3F-4EDE-BFCC-EA067CD2974D}" destId="{F04F52D7-199A-448F-9A99-0A79AF289668}" srcOrd="2" destOrd="0" presId="urn:microsoft.com/office/officeart/2005/8/layout/vList4"/>
    <dgm:cxn modelId="{75CC2E92-EDEE-491F-85CC-129A678A1C94}" type="presParOf" srcId="{F04F52D7-199A-448F-9A99-0A79AF289668}" destId="{87B4B399-546A-4F7E-9C75-85134EEA22D1}" srcOrd="0" destOrd="0" presId="urn:microsoft.com/office/officeart/2005/8/layout/vList4"/>
    <dgm:cxn modelId="{3DF1CCF7-89C6-458D-9817-69892EDCAC30}" type="presParOf" srcId="{F04F52D7-199A-448F-9A99-0A79AF289668}" destId="{1A386981-148A-4FDE-91F0-EFBB93EF9C48}" srcOrd="1" destOrd="0" presId="urn:microsoft.com/office/officeart/2005/8/layout/vList4"/>
    <dgm:cxn modelId="{8E407F00-3405-4C28-A7C7-81448F8CBDA0}" type="presParOf" srcId="{F04F52D7-199A-448F-9A99-0A79AF289668}" destId="{6BD6A8E6-7570-434A-9A06-825475EF854D}" srcOrd="2" destOrd="0" presId="urn:microsoft.com/office/officeart/2005/8/layout/vList4"/>
    <dgm:cxn modelId="{2DBAE036-DF34-4170-8D59-65B27471F09B}" type="presParOf" srcId="{AED68674-5F3F-4EDE-BFCC-EA067CD2974D}" destId="{D14C54CF-00E5-469F-A996-D40D67E2F0EB}" srcOrd="3" destOrd="0" presId="urn:microsoft.com/office/officeart/2005/8/layout/vList4"/>
    <dgm:cxn modelId="{60C15183-BBD8-46C3-A905-ABF0A918C051}" type="presParOf" srcId="{AED68674-5F3F-4EDE-BFCC-EA067CD2974D}" destId="{727F60DB-C79C-4CA3-AE9D-FC30BDF6F652}" srcOrd="4" destOrd="0" presId="urn:microsoft.com/office/officeart/2005/8/layout/vList4"/>
    <dgm:cxn modelId="{E0EAD2E3-34D0-4039-BF77-EBA04FAF3F53}" type="presParOf" srcId="{727F60DB-C79C-4CA3-AE9D-FC30BDF6F652}" destId="{AFEA3D6E-D693-43F5-8E47-CFAB51ABF7CF}" srcOrd="0" destOrd="0" presId="urn:microsoft.com/office/officeart/2005/8/layout/vList4"/>
    <dgm:cxn modelId="{D852DD35-5EAC-4219-A116-3776D5469DE0}" type="presParOf" srcId="{727F60DB-C79C-4CA3-AE9D-FC30BDF6F652}" destId="{9D5DABA4-7A66-4EA1-91D8-BFD0AA8AEAE5}" srcOrd="1" destOrd="0" presId="urn:microsoft.com/office/officeart/2005/8/layout/vList4"/>
    <dgm:cxn modelId="{C383BF25-79D6-4479-B558-72ABAC36B7BB}" type="presParOf" srcId="{727F60DB-C79C-4CA3-AE9D-FC30BDF6F652}" destId="{F3D4B7DE-FE7F-4D0B-B42E-CF8DE2111D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1E8A69-5B72-4C7F-8618-EF0A3830327C}">
      <dsp:nvSpPr>
        <dsp:cNvPr id="0" name=""/>
        <dsp:cNvSpPr/>
      </dsp:nvSpPr>
      <dsp:spPr>
        <a:xfrm>
          <a:off x="124514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Definición</a:t>
          </a:r>
          <a:endParaRPr lang="es-CL" sz="2800" kern="1200" dirty="0"/>
        </a:p>
      </dsp:txBody>
      <dsp:txXfrm>
        <a:off x="124514" y="354"/>
        <a:ext cx="2087642" cy="1252585"/>
      </dsp:txXfrm>
    </dsp:sp>
    <dsp:sp modelId="{FC48003F-0D7F-4FB3-9186-42FEFF195BEC}">
      <dsp:nvSpPr>
        <dsp:cNvPr id="0" name=""/>
        <dsp:cNvSpPr/>
      </dsp:nvSpPr>
      <dsp:spPr>
        <a:xfrm>
          <a:off x="2420921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Mercados y Productos</a:t>
          </a:r>
          <a:endParaRPr lang="es-CL" sz="2800" kern="1200" dirty="0"/>
        </a:p>
      </dsp:txBody>
      <dsp:txXfrm>
        <a:off x="2420921" y="354"/>
        <a:ext cx="2087642" cy="1252585"/>
      </dsp:txXfrm>
    </dsp:sp>
    <dsp:sp modelId="{EFFCBB54-D20A-457E-B5FF-29CE34911B22}">
      <dsp:nvSpPr>
        <dsp:cNvPr id="0" name=""/>
        <dsp:cNvSpPr/>
      </dsp:nvSpPr>
      <dsp:spPr>
        <a:xfrm>
          <a:off x="4717328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Ciclo de Vida</a:t>
          </a:r>
          <a:endParaRPr lang="es-CL" sz="2800" kern="1200" dirty="0"/>
        </a:p>
      </dsp:txBody>
      <dsp:txXfrm>
        <a:off x="4717328" y="354"/>
        <a:ext cx="2087642" cy="1252585"/>
      </dsp:txXfrm>
    </dsp:sp>
    <dsp:sp modelId="{DBBC546D-B5A9-40DD-BC07-66C0F7F10AAF}">
      <dsp:nvSpPr>
        <dsp:cNvPr id="0" name=""/>
        <dsp:cNvSpPr/>
      </dsp:nvSpPr>
      <dsp:spPr>
        <a:xfrm>
          <a:off x="1272717" y="146170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Mercado Potencial</a:t>
          </a:r>
          <a:endParaRPr lang="es-CL" sz="2800" kern="1200" dirty="0"/>
        </a:p>
      </dsp:txBody>
      <dsp:txXfrm>
        <a:off x="1272717" y="1461704"/>
        <a:ext cx="2087642" cy="1252585"/>
      </dsp:txXfrm>
    </dsp:sp>
    <dsp:sp modelId="{DA234952-3FA4-479E-8200-02E3AB089784}">
      <dsp:nvSpPr>
        <dsp:cNvPr id="0" name=""/>
        <dsp:cNvSpPr/>
      </dsp:nvSpPr>
      <dsp:spPr>
        <a:xfrm>
          <a:off x="3569125" y="146170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Participación de Mercado</a:t>
          </a:r>
          <a:endParaRPr lang="es-CL" sz="2800" kern="1200" dirty="0"/>
        </a:p>
      </dsp:txBody>
      <dsp:txXfrm>
        <a:off x="3569125" y="1461704"/>
        <a:ext cx="2087642" cy="12525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858312" cy="171897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err="1" smtClean="0"/>
            <a:t>Macrosegmentación</a:t>
          </a:r>
          <a:endParaRPr lang="es-CL" sz="25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Definir el negocio</a:t>
          </a:r>
          <a:endParaRPr lang="es-CL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/>
            <a:t>En 3 dimensiones: </a:t>
          </a:r>
          <a:r>
            <a:rPr lang="es-MX" sz="2000" b="1" kern="1200" dirty="0" smtClean="0"/>
            <a:t>Qué / Cómo / Para Quién</a:t>
          </a:r>
          <a:endParaRPr lang="es-CL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/>
            <a:t>Se define el negocio, el Mercado y la Industria</a:t>
          </a:r>
          <a:endParaRPr lang="es-CL" sz="2000" b="0" kern="1200" dirty="0"/>
        </a:p>
      </dsp:txBody>
      <dsp:txXfrm>
        <a:off x="1943560" y="0"/>
        <a:ext cx="6914751" cy="1718976"/>
      </dsp:txXfrm>
    </dsp:sp>
    <dsp:sp modelId="{D32852B8-8191-4202-8129-A36CD03B0E67}">
      <dsp:nvSpPr>
        <dsp:cNvPr id="0" name=""/>
        <dsp:cNvSpPr/>
      </dsp:nvSpPr>
      <dsp:spPr>
        <a:xfrm>
          <a:off x="171897" y="171897"/>
          <a:ext cx="1771662" cy="13751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90874"/>
          <a:ext cx="8858312" cy="171897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Ciclo de Vida </a:t>
          </a:r>
          <a:endParaRPr lang="es-CL" sz="28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/>
            <a:t>Caracteriza el atractivo y evolución de un M/P</a:t>
          </a:r>
          <a:endParaRPr lang="es-CL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/>
            <a:t>Posee 5 etapas: Introducción / Crecimiento / Turbulencia / Madurez / Declive</a:t>
          </a:r>
          <a:endParaRPr lang="es-CL" sz="2000" b="1" kern="1200" dirty="0"/>
        </a:p>
      </dsp:txBody>
      <dsp:txXfrm>
        <a:off x="1943560" y="1890874"/>
        <a:ext cx="6914751" cy="1718976"/>
      </dsp:txXfrm>
    </dsp:sp>
    <dsp:sp modelId="{1A386981-148A-4FDE-91F0-EFBB93EF9C48}">
      <dsp:nvSpPr>
        <dsp:cNvPr id="0" name=""/>
        <dsp:cNvSpPr/>
      </dsp:nvSpPr>
      <dsp:spPr>
        <a:xfrm>
          <a:off x="171897" y="2062772"/>
          <a:ext cx="1771662" cy="13751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781749"/>
          <a:ext cx="8858312" cy="171897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Participación de Mercado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1" kern="1200" dirty="0" smtClean="0">
              <a:solidFill>
                <a:schemeClr val="tx2">
                  <a:lumMod val="50000"/>
                </a:schemeClr>
              </a:solidFill>
            </a:rPr>
            <a:t>Permite estimar la proporción del Mercado que posee una marca o empresa</a:t>
          </a:r>
          <a:endParaRPr lang="es-CL" sz="2000" b="1" kern="1200" dirty="0">
            <a:solidFill>
              <a:schemeClr val="tx2">
                <a:lumMod val="50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kern="1200" dirty="0" smtClean="0">
              <a:solidFill>
                <a:schemeClr val="tx2">
                  <a:lumMod val="50000"/>
                </a:schemeClr>
              </a:solidFill>
            </a:rPr>
            <a:t>Depende de 3 variables: Penetración, Lealtad e Intensidad</a:t>
          </a:r>
          <a:endParaRPr lang="es-CL" sz="2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43560" y="3781749"/>
        <a:ext cx="6914751" cy="1718976"/>
      </dsp:txXfrm>
    </dsp:sp>
    <dsp:sp modelId="{9D5DABA4-7A66-4EA1-91D8-BFD0AA8AEAE5}">
      <dsp:nvSpPr>
        <dsp:cNvPr id="0" name=""/>
        <dsp:cNvSpPr/>
      </dsp:nvSpPr>
      <dsp:spPr>
        <a:xfrm>
          <a:off x="171897" y="3953646"/>
          <a:ext cx="1771662" cy="137518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4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B635AC0-28B0-4DD6-8C86-CBC69012A0CD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</a:t>
            </a:fld>
            <a:endParaRPr lang="es-C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30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35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58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60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61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62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63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024862E0-BB82-4106-BA9F-8AF48A80153E}" type="datetimeFigureOut">
              <a:rPr lang="es-CL" smtClean="0"/>
              <a:pPr/>
              <a:t>14-06-2010</a:t>
            </a:fld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cumento_de_Microsoft_Office_Word2.docx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Documento_de_Microsoft_Office_Word8.docx"/><Relationship Id="rId3" Type="http://schemas.openxmlformats.org/officeDocument/2006/relationships/package" Target="../embeddings/Documento_de_Microsoft_Office_Word3.docx"/><Relationship Id="rId7" Type="http://schemas.openxmlformats.org/officeDocument/2006/relationships/package" Target="../embeddings/Documento_de_Microsoft_Office_Word7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Documento_de_Microsoft_Office_Word6.docx"/><Relationship Id="rId5" Type="http://schemas.openxmlformats.org/officeDocument/2006/relationships/package" Target="../embeddings/Documento_de_Microsoft_Office_Word5.docx"/><Relationship Id="rId10" Type="http://schemas.openxmlformats.org/officeDocument/2006/relationships/package" Target="../embeddings/Documento_de_Microsoft_Office_Word10.docx"/><Relationship Id="rId4" Type="http://schemas.openxmlformats.org/officeDocument/2006/relationships/package" Target="../embeddings/Documento_de_Microsoft_Office_Word4.docx"/><Relationship Id="rId9" Type="http://schemas.openxmlformats.org/officeDocument/2006/relationships/package" Target="../embeddings/Documento_de_Microsoft_Office_Word9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package" Target="../embeddings/Documento_de_Microsoft_Office_Word1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Documento_de_Microsoft_Office_Word13.docx"/><Relationship Id="rId5" Type="http://schemas.openxmlformats.org/officeDocument/2006/relationships/package" Target="../embeddings/Documento_de_Microsoft_Office_Word12.docx"/><Relationship Id="rId4" Type="http://schemas.openxmlformats.org/officeDocument/2006/relationships/package" Target="../embeddings/Documento_de_Microsoft_Office_Word11.docx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643042" y="207167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rgbClr val="003258"/>
                </a:solidFill>
                <a:latin typeface="Cambria" pitchFamily="18" charset="0"/>
              </a:rPr>
              <a:t>Marketing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561851"/>
            <a:ext cx="578647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Maximo Bosch</a:t>
            </a:r>
          </a:p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William Young</a:t>
            </a:r>
          </a:p>
          <a:p>
            <a:pPr algn="ctr"/>
            <a:endParaRPr lang="es-CL" sz="2500" b="1" dirty="0">
              <a:solidFill>
                <a:srgbClr val="0070C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335756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lo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1500" y="0"/>
            <a:ext cx="10287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Ciclo de Vida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Ciclo de Vida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2844" y="1714488"/>
            <a:ext cx="885828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900" dirty="0" smtClean="0">
                <a:solidFill>
                  <a:srgbClr val="1A2D68"/>
                </a:solidFill>
              </a:rPr>
              <a:t>El Ciclo de Vida es un </a:t>
            </a:r>
            <a:r>
              <a:rPr lang="es-ES" sz="3900" b="1" dirty="0" smtClean="0">
                <a:solidFill>
                  <a:srgbClr val="1A2D68"/>
                </a:solidFill>
              </a:rPr>
              <a:t>marco conceptual </a:t>
            </a:r>
            <a:r>
              <a:rPr lang="es-ES" sz="3900" dirty="0" smtClean="0">
                <a:solidFill>
                  <a:srgbClr val="1A2D68"/>
                </a:solidFill>
              </a:rPr>
              <a:t>interesante para caracterizar el </a:t>
            </a:r>
            <a:r>
              <a:rPr lang="es-ES" sz="3900" b="1" dirty="0" smtClean="0">
                <a:solidFill>
                  <a:srgbClr val="1A2D68"/>
                </a:solidFill>
              </a:rPr>
              <a:t>atractivo</a:t>
            </a:r>
            <a:r>
              <a:rPr lang="es-ES" sz="3900" dirty="0" smtClean="0">
                <a:solidFill>
                  <a:srgbClr val="1A2D68"/>
                </a:solidFill>
              </a:rPr>
              <a:t> y la </a:t>
            </a:r>
            <a:r>
              <a:rPr lang="es-ES" sz="3900" b="1" dirty="0" smtClean="0">
                <a:solidFill>
                  <a:srgbClr val="1A2D68"/>
                </a:solidFill>
              </a:rPr>
              <a:t>evolución</a:t>
            </a:r>
            <a:r>
              <a:rPr lang="es-ES" sz="3900" dirty="0" smtClean="0">
                <a:solidFill>
                  <a:srgbClr val="1A2D68"/>
                </a:solidFill>
              </a:rPr>
              <a:t> de un Mercado-Producto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57158" y="4357694"/>
            <a:ext cx="8358246" cy="1428760"/>
            <a:chOff x="-454606" y="1380212"/>
            <a:chExt cx="7468519" cy="658227"/>
          </a:xfrm>
        </p:grpSpPr>
        <p:sp>
          <p:nvSpPr>
            <p:cNvPr id="36" name="Rounded Rectangle 35"/>
            <p:cNvSpPr/>
            <p:nvPr/>
          </p:nvSpPr>
          <p:spPr>
            <a:xfrm>
              <a:off x="-454606" y="1380212"/>
              <a:ext cx="7468519" cy="658227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-324719" y="1422682"/>
              <a:ext cx="7208744" cy="556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800" dirty="0" smtClean="0">
                  <a:solidFill>
                    <a:schemeClr val="bg1"/>
                  </a:solidFill>
                </a:rPr>
                <a:t>Casos: Mayonesa, Productos Dietéticos</a:t>
              </a:r>
              <a:endParaRPr lang="es-CL" sz="38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Ciclo de Vida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357298"/>
            <a:ext cx="885828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900" dirty="0" smtClean="0">
                <a:solidFill>
                  <a:srgbClr val="1A2D68"/>
                </a:solidFill>
              </a:rPr>
              <a:t> </a:t>
            </a:r>
            <a:r>
              <a:rPr lang="es-ES" sz="3600" b="1" dirty="0" smtClean="0">
                <a:solidFill>
                  <a:srgbClr val="1A2D68"/>
                </a:solidFill>
              </a:rPr>
              <a:t>Determinantes del Ciclo de Vida:</a:t>
            </a:r>
          </a:p>
          <a:p>
            <a:pPr>
              <a:buFont typeface="Arial" pitchFamily="34" charset="0"/>
              <a:buChar char="•"/>
            </a:pPr>
            <a:endParaRPr lang="es-ES" sz="8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</a:t>
            </a:r>
            <a:r>
              <a:rPr lang="es-ES" sz="3000" dirty="0" smtClean="0">
                <a:solidFill>
                  <a:srgbClr val="1A2D68"/>
                </a:solidFill>
              </a:rPr>
              <a:t>Tecnología (productos sustitutos)</a:t>
            </a:r>
          </a:p>
          <a:p>
            <a:pPr lvl="1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Mercado (nuevos hábitos, variaciones </a:t>
            </a:r>
          </a:p>
          <a:p>
            <a:pPr lvl="1"/>
            <a:r>
              <a:rPr lang="es-ES" sz="3000" dirty="0" smtClean="0">
                <a:solidFill>
                  <a:srgbClr val="1A2D68"/>
                </a:solidFill>
              </a:rPr>
              <a:t>  de la población)</a:t>
            </a:r>
          </a:p>
          <a:p>
            <a:pPr lvl="1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Esfuerzo de Marketing de las empresas </a:t>
            </a:r>
          </a:p>
          <a:p>
            <a:pPr lvl="1"/>
            <a:r>
              <a:rPr lang="es-ES" sz="3000" dirty="0" smtClean="0">
                <a:solidFill>
                  <a:srgbClr val="1A2D68"/>
                </a:solidFill>
              </a:rPr>
              <a:t>  (no es neutro)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7190" y="4738884"/>
            <a:ext cx="88582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600" b="1" dirty="0" smtClean="0">
                <a:solidFill>
                  <a:srgbClr val="1A2D68"/>
                </a:solidFill>
              </a:rPr>
              <a:t> Sobre la unidad de análisis:</a:t>
            </a:r>
          </a:p>
          <a:p>
            <a:pPr>
              <a:buFont typeface="Arial" pitchFamily="34" charset="0"/>
              <a:buChar char="•"/>
            </a:pPr>
            <a:endParaRPr lang="es-ES" sz="8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</a:t>
            </a:r>
            <a:r>
              <a:rPr lang="es-ES" sz="3000" dirty="0" smtClean="0">
                <a:solidFill>
                  <a:srgbClr val="1A2D68"/>
                </a:solidFill>
              </a:rPr>
              <a:t>Producto/Mercado vs marca o producto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Ciclo de Vida Producto/Mercado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071538" y="1928802"/>
            <a:ext cx="6786610" cy="3929090"/>
            <a:chOff x="1071538" y="1571612"/>
            <a:chExt cx="6786610" cy="3929090"/>
          </a:xfrm>
        </p:grpSpPr>
        <p:sp>
          <p:nvSpPr>
            <p:cNvPr id="24" name="Rectangle 23"/>
            <p:cNvSpPr/>
            <p:nvPr/>
          </p:nvSpPr>
          <p:spPr>
            <a:xfrm>
              <a:off x="1071538" y="1571612"/>
              <a:ext cx="6786610" cy="39290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428728" y="1714488"/>
              <a:ext cx="6286544" cy="3714776"/>
              <a:chOff x="1428728" y="1714488"/>
              <a:chExt cx="6286544" cy="3714776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rot="5400000">
                <a:off x="821505" y="3607595"/>
                <a:ext cx="364333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1893074" y="3607595"/>
                <a:ext cx="364333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5400000">
                <a:off x="2964645" y="3607595"/>
                <a:ext cx="364333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4464843" y="3607595"/>
                <a:ext cx="364333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428728" y="1714488"/>
                <a:ext cx="1143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400" b="1" dirty="0" smtClean="0">
                    <a:solidFill>
                      <a:srgbClr val="1A2D68"/>
                    </a:solidFill>
                  </a:rPr>
                  <a:t>Introducción</a:t>
                </a:r>
                <a:endParaRPr lang="es-CL" sz="1400" b="1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643174" y="1714488"/>
                <a:ext cx="1143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400" b="1" dirty="0" smtClean="0">
                    <a:solidFill>
                      <a:srgbClr val="1A2D68"/>
                    </a:solidFill>
                  </a:rPr>
                  <a:t>Crecimiento</a:t>
                </a:r>
                <a:endParaRPr lang="es-CL" sz="1400" b="1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714744" y="1714488"/>
                <a:ext cx="1143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400" b="1" dirty="0" smtClean="0">
                    <a:solidFill>
                      <a:srgbClr val="1A2D68"/>
                    </a:solidFill>
                  </a:rPr>
                  <a:t>Turbulencia</a:t>
                </a:r>
                <a:endParaRPr lang="es-CL" sz="1400" b="1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72066" y="1714488"/>
                <a:ext cx="1143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400" b="1" dirty="0" smtClean="0">
                    <a:solidFill>
                      <a:srgbClr val="1A2D68"/>
                    </a:solidFill>
                  </a:rPr>
                  <a:t>Madurez</a:t>
                </a:r>
                <a:endParaRPr lang="es-CL" sz="1400" b="1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572264" y="1714488"/>
                <a:ext cx="1143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400" b="1" dirty="0" smtClean="0">
                    <a:solidFill>
                      <a:srgbClr val="1A2D68"/>
                    </a:solidFill>
                  </a:rPr>
                  <a:t>Declive</a:t>
                </a:r>
                <a:endParaRPr lang="es-CL" sz="1400" b="1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1571604" y="2500306"/>
                <a:ext cx="5667375" cy="2690812"/>
              </a:xfrm>
              <a:custGeom>
                <a:avLst/>
                <a:gdLst/>
                <a:ahLst/>
                <a:cxnLst>
                  <a:cxn ang="0">
                    <a:pos x="0" y="1692"/>
                  </a:cxn>
                  <a:cxn ang="0">
                    <a:pos x="859" y="1591"/>
                  </a:cxn>
                  <a:cxn ang="0">
                    <a:pos x="1334" y="1066"/>
                  </a:cxn>
                  <a:cxn ang="0">
                    <a:pos x="1567" y="661"/>
                  </a:cxn>
                  <a:cxn ang="0">
                    <a:pos x="1890" y="237"/>
                  </a:cxn>
                  <a:cxn ang="0">
                    <a:pos x="2436" y="25"/>
                  </a:cxn>
                  <a:cxn ang="0">
                    <a:pos x="3173" y="85"/>
                  </a:cxn>
                  <a:cxn ang="0">
                    <a:pos x="3570" y="477"/>
                  </a:cxn>
                </a:cxnLst>
                <a:rect l="0" t="0" r="r" b="b"/>
                <a:pathLst>
                  <a:path w="3570" h="1695">
                    <a:moveTo>
                      <a:pt x="0" y="1692"/>
                    </a:moveTo>
                    <a:cubicBezTo>
                      <a:pt x="143" y="1677"/>
                      <a:pt x="637" y="1695"/>
                      <a:pt x="859" y="1591"/>
                    </a:cubicBezTo>
                    <a:cubicBezTo>
                      <a:pt x="1081" y="1487"/>
                      <a:pt x="1216" y="1221"/>
                      <a:pt x="1334" y="1066"/>
                    </a:cubicBezTo>
                    <a:cubicBezTo>
                      <a:pt x="1452" y="911"/>
                      <a:pt x="1474" y="799"/>
                      <a:pt x="1567" y="661"/>
                    </a:cubicBezTo>
                    <a:cubicBezTo>
                      <a:pt x="1660" y="523"/>
                      <a:pt x="1745" y="343"/>
                      <a:pt x="1890" y="237"/>
                    </a:cubicBezTo>
                    <a:cubicBezTo>
                      <a:pt x="2035" y="131"/>
                      <a:pt x="2222" y="50"/>
                      <a:pt x="2436" y="25"/>
                    </a:cubicBezTo>
                    <a:cubicBezTo>
                      <a:pt x="2650" y="0"/>
                      <a:pt x="2984" y="10"/>
                      <a:pt x="3173" y="85"/>
                    </a:cubicBezTo>
                    <a:cubicBezTo>
                      <a:pt x="3362" y="160"/>
                      <a:pt x="3487" y="395"/>
                      <a:pt x="3570" y="477"/>
                    </a:cubicBezTo>
                  </a:path>
                </a:pathLst>
              </a:custGeom>
              <a:noFill/>
              <a:ln w="44450" cap="flat" cmpd="sng">
                <a:solidFill>
                  <a:srgbClr val="7030A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CL" dirty="0"/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357158" y="1285860"/>
            <a:ext cx="83582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Evolución de la demanda en el tiempo</a:t>
            </a:r>
            <a:endParaRPr lang="es-CL" sz="3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6060064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Fuente: Adaptado de </a:t>
            </a:r>
            <a:r>
              <a:rPr lang="es-MX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Lambin</a:t>
            </a:r>
            <a:r>
              <a:rPr lang="es-MX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(1995)</a:t>
            </a:r>
            <a:endParaRPr lang="es-CL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 smtClean="0">
                <a:solidFill>
                  <a:schemeClr val="bg1"/>
                </a:solidFill>
                <a:latin typeface="Cambria" pitchFamily="18" charset="0"/>
              </a:rPr>
              <a:t>Ciclo de Vida Producto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Cambria" pitchFamily="18" charset="0"/>
              </a:rPr>
              <a:t>Fase 1: Introducción</a:t>
            </a:r>
            <a:endParaRPr lang="es-CL" sz="6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Introducción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808513"/>
            <a:ext cx="84296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1A2D68"/>
                </a:solidFill>
              </a:rPr>
              <a:t> Fase de incertidumbre</a:t>
            </a:r>
          </a:p>
          <a:p>
            <a:endParaRPr lang="es-ES" sz="20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1A2D68"/>
                </a:solidFill>
              </a:rPr>
              <a:t> Falta de información sobre el consumidor, </a:t>
            </a:r>
          </a:p>
          <a:p>
            <a:r>
              <a:rPr lang="es-ES" sz="3600" dirty="0" smtClean="0">
                <a:solidFill>
                  <a:srgbClr val="1A2D68"/>
                </a:solidFill>
              </a:rPr>
              <a:t>   los canales y la competencia</a:t>
            </a:r>
          </a:p>
          <a:p>
            <a:endParaRPr lang="es-ES" sz="20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1A2D68"/>
                </a:solidFill>
              </a:rPr>
              <a:t> La dialéctica principal se establece entre el </a:t>
            </a:r>
          </a:p>
          <a:p>
            <a:r>
              <a:rPr lang="es-ES" sz="3600" dirty="0" smtClean="0">
                <a:solidFill>
                  <a:srgbClr val="1A2D68"/>
                </a:solidFill>
              </a:rPr>
              <a:t>   producto innovador y los sustitutos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Introducción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071546"/>
            <a:ext cx="9144000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5720" y="1571612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Innovación tecnológica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Cambios en las motivaciones del consumidor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Cambios sociales o económicos que favorecen nuevos usos del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producto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Nuevos grupos de consumidores que se empiezan a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incorporar al consumo del producto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7158" y="4627774"/>
            <a:ext cx="842968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El público no acepta la innovación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No se consigue distribución (en los canales tradicionales o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nuevos)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líderes (de los productos a sustituir) dominan el producto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Aparece otra tecnología que sí es aceptada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14346" y="1017614"/>
            <a:ext cx="40719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¿Cómo empieza?</a:t>
            </a:r>
            <a:endParaRPr lang="es-CL" sz="3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2" y="3929066"/>
            <a:ext cx="9144000" cy="5715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TextBox 14"/>
          <p:cNvSpPr txBox="1"/>
          <p:nvPr/>
        </p:nvSpPr>
        <p:spPr>
          <a:xfrm>
            <a:off x="142844" y="3946572"/>
            <a:ext cx="70723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Tasa de fracasos muy elevada  ¿Por qué?</a:t>
            </a:r>
            <a:endParaRPr lang="es-CL" sz="3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Introducción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158" y="2143116"/>
            <a:ext cx="842968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La puesta a punto del producto y la producción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La orientación del público innovador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Dar a conocer el producto y convencer al público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La colaboración de la distribución o la creación de nuevos </a:t>
            </a:r>
          </a:p>
          <a:p>
            <a:r>
              <a:rPr lang="es-ES" sz="2500" dirty="0" smtClean="0">
                <a:solidFill>
                  <a:srgbClr val="1A2D68"/>
                </a:solidFill>
              </a:rPr>
              <a:t>   canales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Momento (tiempo) y forma de entrada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Protección por patentes, barreras arancelarias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Competencia de los productos sustitutos</a:t>
            </a:r>
          </a:p>
          <a:p>
            <a:pPr>
              <a:buFont typeface="Arial" pitchFamily="34" charset="0"/>
              <a:buChar char="•"/>
            </a:pPr>
            <a:r>
              <a:rPr lang="es-ES" sz="2500" dirty="0" smtClean="0">
                <a:solidFill>
                  <a:srgbClr val="1A2D68"/>
                </a:solidFill>
              </a:rPr>
              <a:t> Distinguir entre prueba y repetición en la compra del producto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-214346" y="1339792"/>
            <a:ext cx="9358346" cy="589010"/>
            <a:chOff x="-214346" y="1339792"/>
            <a:chExt cx="9358346" cy="589010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344027"/>
              <a:ext cx="4071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Factores críticos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Introducción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158" y="270445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Crecimiento lento</a:t>
            </a: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Faltan consumidores/usuarios y distribución </a:t>
            </a: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</a:t>
            </a:r>
            <a:r>
              <a:rPr lang="es-ES" sz="3000" i="1" dirty="0" smtClean="0">
                <a:solidFill>
                  <a:srgbClr val="1A2D68"/>
                </a:solidFill>
              </a:rPr>
              <a:t>Cash-flow</a:t>
            </a:r>
            <a:r>
              <a:rPr lang="es-ES" sz="3000" dirty="0" smtClean="0">
                <a:solidFill>
                  <a:srgbClr val="1A2D68"/>
                </a:solidFill>
              </a:rPr>
              <a:t> negativo </a:t>
            </a: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Hay que soportar inversiones en producción e I+D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428660" y="1339792"/>
            <a:ext cx="9572660" cy="660448"/>
            <a:chOff x="-428660" y="1339792"/>
            <a:chExt cx="9572660" cy="660448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6604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428660" y="1369298"/>
              <a:ext cx="4071966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Resultados</a:t>
              </a:r>
              <a:endParaRPr lang="es-CL" sz="35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 smtClean="0">
                <a:solidFill>
                  <a:schemeClr val="bg1"/>
                </a:solidFill>
                <a:latin typeface="Cambria" pitchFamily="18" charset="0"/>
              </a:rPr>
              <a:t>Ciclo de Vida Producto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Cambria" pitchFamily="18" charset="0"/>
              </a:rPr>
              <a:t>Fase 2: Crecimiento</a:t>
            </a:r>
            <a:endParaRPr lang="es-CL" sz="6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472" y="1071546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Macrosegmentación y Ciclo de Vida</a:t>
            </a:r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/>
          <p:cNvGraphicFramePr/>
          <p:nvPr/>
        </p:nvGraphicFramePr>
        <p:xfrm>
          <a:off x="1142976" y="3571876"/>
          <a:ext cx="692948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Crecimiento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1571612"/>
            <a:ext cx="864399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1A2D68"/>
                </a:solidFill>
              </a:rPr>
              <a:t>Fase </a:t>
            </a:r>
            <a:r>
              <a:rPr lang="es-ES" sz="3800" b="1" dirty="0" smtClean="0">
                <a:solidFill>
                  <a:srgbClr val="1A2D68"/>
                </a:solidFill>
              </a:rPr>
              <a:t>explosiva en crecimiento</a:t>
            </a:r>
            <a:r>
              <a:rPr lang="es-ES" sz="3800" dirty="0" smtClean="0">
                <a:solidFill>
                  <a:srgbClr val="1A2D68"/>
                </a:solidFill>
              </a:rPr>
              <a:t>, en la que aparecen las claves que determinarán la dinámica competitiva futura. </a:t>
            </a:r>
          </a:p>
          <a:p>
            <a:pPr algn="ctr"/>
            <a:endParaRPr lang="es-ES" sz="3800" dirty="0" smtClean="0">
              <a:solidFill>
                <a:srgbClr val="1A2D68"/>
              </a:solidFill>
            </a:endParaRPr>
          </a:p>
          <a:p>
            <a:pPr algn="ctr"/>
            <a:r>
              <a:rPr lang="es-ES" sz="3800" dirty="0" smtClean="0">
                <a:solidFill>
                  <a:srgbClr val="1A2D68"/>
                </a:solidFill>
              </a:rPr>
              <a:t>En esta etapa </a:t>
            </a:r>
            <a:r>
              <a:rPr lang="es-ES" sz="3800" b="1" dirty="0" smtClean="0">
                <a:solidFill>
                  <a:srgbClr val="1A2D68"/>
                </a:solidFill>
              </a:rPr>
              <a:t>se desarrolla el mercado de referencia </a:t>
            </a:r>
            <a:r>
              <a:rPr lang="es-ES" sz="3800" dirty="0" smtClean="0">
                <a:solidFill>
                  <a:srgbClr val="1A2D68"/>
                </a:solidFill>
              </a:rPr>
              <a:t>y se cubren distintas posiciones del P/M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Crecimiento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071546"/>
            <a:ext cx="9144000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5720" y="1571612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El usuario acepta el producto (incorporación de los primeros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adaptadores  y de la primera mayoría)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La distribución se amplía rápidamente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El éxito atrae a muchos competidores que conjuntamente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contribuyen a desarrollar el mercado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líderes de la industria entran en juego y marcan su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hegemonía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5720" y="5000636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Algunas empresas tienen dificultades para financiar el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crecimiento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líderes futuros suelen crecer por encima de la media del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mercado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14346" y="1017614"/>
            <a:ext cx="40719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¿Cómo empieza?</a:t>
            </a:r>
            <a:endParaRPr lang="es-CL" sz="3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357222" y="4357694"/>
            <a:ext cx="9501190" cy="571504"/>
            <a:chOff x="-357222" y="3929066"/>
            <a:chExt cx="9501190" cy="571504"/>
          </a:xfrm>
        </p:grpSpPr>
        <p:sp>
          <p:nvSpPr>
            <p:cNvPr id="14" name="Rectangle 13"/>
            <p:cNvSpPr/>
            <p:nvPr/>
          </p:nvSpPr>
          <p:spPr>
            <a:xfrm>
              <a:off x="-32" y="3929066"/>
              <a:ext cx="9144000" cy="5715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-357222" y="3946572"/>
              <a:ext cx="53578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Tasa de fracasos es baja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Crecimiento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158" y="2143116"/>
            <a:ext cx="84296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Obtener Participación de Mercado (PM)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Trabajar en el desarrollo de la Imagen de Marca (fidelidad futura)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Bajan los costos (efecto volumen y aprendizaje)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Difusión de la tecnología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Cobertura de la distribución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Lentamente comienza el aprendizaje por parte del Mercado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Prepararse para bajas de precios hacia el final de la fase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Se perfila la definición de roles: líder, seguidor, relator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especialista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Obtención de recursos financieros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-214346" y="1339792"/>
            <a:ext cx="9358346" cy="589010"/>
            <a:chOff x="-214346" y="1339792"/>
            <a:chExt cx="9358346" cy="589010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344027"/>
              <a:ext cx="4071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Factores críticos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Crecimiento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4282" y="2819941"/>
            <a:ext cx="8786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 Los flujos de caja son positivos y crecen rápidamente</a:t>
            </a:r>
          </a:p>
          <a:p>
            <a:r>
              <a:rPr lang="es-ES" sz="2000" dirty="0" smtClean="0">
                <a:solidFill>
                  <a:srgbClr val="1A2D68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Amortización de la inversión inicial</a:t>
            </a:r>
          </a:p>
        </p:txBody>
      </p:sp>
      <p:grpSp>
        <p:nvGrpSpPr>
          <p:cNvPr id="2" name="Group 13"/>
          <p:cNvGrpSpPr/>
          <p:nvPr/>
        </p:nvGrpSpPr>
        <p:grpSpPr>
          <a:xfrm>
            <a:off x="-428660" y="1339792"/>
            <a:ext cx="9572660" cy="660448"/>
            <a:chOff x="-428660" y="1339792"/>
            <a:chExt cx="9572660" cy="660448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6604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428660" y="1369298"/>
              <a:ext cx="4071966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5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Resultados</a:t>
              </a:r>
              <a:endParaRPr lang="es-CL" sz="35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 smtClean="0">
                <a:solidFill>
                  <a:schemeClr val="bg1"/>
                </a:solidFill>
                <a:latin typeface="Cambria" pitchFamily="18" charset="0"/>
              </a:rPr>
              <a:t>Ciclo de Vida Producto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Cambria" pitchFamily="18" charset="0"/>
              </a:rPr>
              <a:t>Fase 3: Turbulencia</a:t>
            </a:r>
            <a:endParaRPr lang="es-CL" sz="6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Turbulencia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720" y="1214422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Se produce desaceleración del crecimiento </a:t>
            </a:r>
          </a:p>
          <a:p>
            <a:r>
              <a:rPr lang="es-ES" sz="3200" dirty="0" smtClean="0">
                <a:solidFill>
                  <a:srgbClr val="1A2D68"/>
                </a:solidFill>
              </a:rPr>
              <a:t>  como consecuencia de la saturación del     </a:t>
            </a:r>
          </a:p>
          <a:p>
            <a:r>
              <a:rPr lang="es-ES" sz="3200" dirty="0" smtClean="0">
                <a:solidFill>
                  <a:srgbClr val="1A2D68"/>
                </a:solidFill>
              </a:rPr>
              <a:t>  Mercado</a:t>
            </a:r>
          </a:p>
          <a:p>
            <a:endParaRPr lang="es-ES" sz="32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Suele tomar a los desprevenidos con </a:t>
            </a:r>
          </a:p>
          <a:p>
            <a:r>
              <a:rPr lang="es-ES" sz="3200" dirty="0" smtClean="0">
                <a:solidFill>
                  <a:srgbClr val="1A2D68"/>
                </a:solidFill>
              </a:rPr>
              <a:t>  ampliaciones de capacidad y endeudamiento </a:t>
            </a:r>
          </a:p>
          <a:p>
            <a:r>
              <a:rPr lang="es-ES" sz="3200" dirty="0" smtClean="0">
                <a:solidFill>
                  <a:srgbClr val="1A2D68"/>
                </a:solidFill>
              </a:rPr>
              <a:t>  financiero</a:t>
            </a:r>
          </a:p>
          <a:p>
            <a:endParaRPr lang="es-ES" sz="32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Las ventas totales crecen a tasas más bajas pero </a:t>
            </a:r>
          </a:p>
          <a:p>
            <a:r>
              <a:rPr lang="es-ES" sz="3200" dirty="0" smtClean="0">
                <a:solidFill>
                  <a:srgbClr val="1A2D68"/>
                </a:solidFill>
              </a:rPr>
              <a:t>  mayores aún que el promedio de la Economía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Turbulencia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071546"/>
            <a:ext cx="9144000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5720" y="1643050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Hay una inflexión brusca en la tasa de crecimiento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La distribución encaja con dificultades y traslada la crisis a los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fabricantes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Fuerte caída de precios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Ola de conservadurismo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5720" y="442913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Se produce un abandono masivo de los competidores más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débiles que no consiguen aguantar el cambio de velocidad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Aparecen los </a:t>
            </a:r>
            <a:r>
              <a:rPr lang="es-ES" sz="2400" b="1" dirty="0" smtClean="0">
                <a:solidFill>
                  <a:srgbClr val="1A2D68"/>
                </a:solidFill>
              </a:rPr>
              <a:t>“</a:t>
            </a:r>
            <a:r>
              <a:rPr lang="es-ES" sz="2400" b="1" dirty="0" err="1" smtClean="0">
                <a:solidFill>
                  <a:srgbClr val="1A2D68"/>
                </a:solidFill>
              </a:rPr>
              <a:t>nicheros</a:t>
            </a:r>
            <a:r>
              <a:rPr lang="es-ES" sz="2400" b="1" dirty="0" smtClean="0">
                <a:solidFill>
                  <a:srgbClr val="1A2D68"/>
                </a:solidFill>
              </a:rPr>
              <a:t>” </a:t>
            </a:r>
            <a:r>
              <a:rPr lang="es-ES" sz="2400" dirty="0" smtClean="0">
                <a:solidFill>
                  <a:srgbClr val="1A2D68"/>
                </a:solidFill>
              </a:rPr>
              <a:t>o especialistas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fuertes se reestructuran y se preparan para afrontar la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madurez del mercado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14346" y="1017614"/>
            <a:ext cx="40719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¿Cómo empieza?</a:t>
            </a:r>
            <a:endParaRPr lang="es-CL" sz="3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-32" y="3857628"/>
            <a:ext cx="9144000" cy="571504"/>
            <a:chOff x="-32" y="3929066"/>
            <a:chExt cx="9144000" cy="571504"/>
          </a:xfrm>
        </p:grpSpPr>
        <p:sp>
          <p:nvSpPr>
            <p:cNvPr id="14" name="Rectangle 13"/>
            <p:cNvSpPr/>
            <p:nvPr/>
          </p:nvSpPr>
          <p:spPr>
            <a:xfrm>
              <a:off x="-32" y="3929066"/>
              <a:ext cx="9144000" cy="5715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406" y="3946572"/>
              <a:ext cx="27146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Abandonos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Turbulencia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158" y="1905081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Racionalización de todos los procesos para bajar costos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Algunos competidores aguantan por reputación, activos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especializados, barreras de salida y … se incrementa la rivalidad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competitiva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Ampliar la línea de productos con diferentes tamaños, sabores y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variantes. Buscar satisfacer a segmentos y necesidades  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“aledañas”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Expansión geográfica e internacional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Aguantan los más fuertes (preparados en la etapa de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crecimiento) y preparan la madurez (reestructuración)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Gestión de la imagen v/s promociones continuadas 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Si no se puede hacer lo anterior, hay que buscar nichos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-214346" y="1196916"/>
            <a:ext cx="9358346" cy="589010"/>
            <a:chOff x="-214346" y="1339792"/>
            <a:chExt cx="9358346" cy="589010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344027"/>
              <a:ext cx="4071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Factores críticos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 smtClean="0">
                <a:solidFill>
                  <a:schemeClr val="bg1"/>
                </a:solidFill>
                <a:latin typeface="Cambria" pitchFamily="18" charset="0"/>
              </a:rPr>
              <a:t>Ciclo de Vida Producto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Cambria" pitchFamily="18" charset="0"/>
              </a:rPr>
              <a:t>Fase 4: Madurez</a:t>
            </a:r>
            <a:endParaRPr lang="es-CL" sz="6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35729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57148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Madurez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2283449"/>
            <a:ext cx="864399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1A2D68"/>
                </a:solidFill>
              </a:rPr>
              <a:t>La madurez se caracteriza por la estabilidad y por ser la más larga </a:t>
            </a:r>
          </a:p>
          <a:p>
            <a:pPr algn="ctr"/>
            <a:r>
              <a:rPr lang="es-ES" sz="3800" dirty="0" smtClean="0">
                <a:solidFill>
                  <a:srgbClr val="1A2D68"/>
                </a:solidFill>
              </a:rPr>
              <a:t>del ciclo, y en la que se encuentran la mayoría de los mercados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5852" y="1308872"/>
            <a:ext cx="657229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00" b="1" dirty="0" smtClean="0">
                <a:solidFill>
                  <a:srgbClr val="1A2D68"/>
                </a:solidFill>
              </a:rPr>
              <a:t>Macrosegmentación:</a:t>
            </a:r>
            <a:endParaRPr lang="es-CL" sz="5500" b="1" dirty="0">
              <a:solidFill>
                <a:srgbClr val="1A2D68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785786" y="2737632"/>
            <a:ext cx="7286676" cy="1357322"/>
            <a:chOff x="785786" y="2357430"/>
            <a:chExt cx="7286676" cy="1357322"/>
          </a:xfrm>
        </p:grpSpPr>
        <p:sp>
          <p:nvSpPr>
            <p:cNvPr id="33" name="Rectangle 32"/>
            <p:cNvSpPr/>
            <p:nvPr/>
          </p:nvSpPr>
          <p:spPr>
            <a:xfrm>
              <a:off x="785786" y="2357430"/>
              <a:ext cx="7286676" cy="13573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2976" y="2567226"/>
              <a:ext cx="671517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5000" dirty="0" smtClean="0">
                  <a:solidFill>
                    <a:srgbClr val="1A2D68"/>
                  </a:solidFill>
                </a:rPr>
                <a:t>“</a:t>
              </a:r>
              <a:r>
                <a:rPr lang="es-MX" sz="5000" i="1" dirty="0" smtClean="0">
                  <a:solidFill>
                    <a:srgbClr val="1A2D68"/>
                  </a:solidFill>
                </a:rPr>
                <a:t>Definición del Negocio</a:t>
              </a:r>
              <a:r>
                <a:rPr lang="es-MX" sz="5000" dirty="0" smtClean="0">
                  <a:solidFill>
                    <a:srgbClr val="1A2D68"/>
                  </a:solidFill>
                </a:rPr>
                <a:t>”</a:t>
              </a:r>
              <a:endParaRPr lang="es-CL" sz="5000" dirty="0">
                <a:solidFill>
                  <a:srgbClr val="1A2D68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6786578" y="4714884"/>
            <a:ext cx="200026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500" dirty="0" smtClean="0">
                <a:solidFill>
                  <a:srgbClr val="1A2D68"/>
                </a:solidFill>
              </a:rPr>
              <a:t>(Markides)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714348" y="2309004"/>
            <a:ext cx="72152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Madurez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5720" y="2071678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líderes del mercado empiezan a imponer su hegemonía y se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instaura un relativo oligopolio que favorece mantener un “status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quo ” de hecho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5720" y="4573984"/>
            <a:ext cx="8429684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Ganar cuota es caro y se tiende a mantener las posiciones</a:t>
            </a:r>
          </a:p>
          <a:p>
            <a:pPr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Se tiende a cumplir la llamada </a:t>
            </a:r>
            <a:r>
              <a:rPr lang="es-ES" sz="2400" b="1" dirty="0" smtClean="0">
                <a:solidFill>
                  <a:srgbClr val="1A2D68"/>
                </a:solidFill>
              </a:rPr>
              <a:t>Ley de Henderson </a:t>
            </a:r>
            <a:r>
              <a:rPr lang="es-ES" sz="2400" dirty="0" smtClean="0">
                <a:solidFill>
                  <a:srgbClr val="1A2D68"/>
                </a:solidFill>
              </a:rPr>
              <a:t>(3*4):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Tres competidores importantes con un reparto de cuotas de 4 a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1 entre el primero y el último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-214346" y="1217811"/>
            <a:ext cx="9358346" cy="568115"/>
            <a:chOff x="-214346" y="1089052"/>
            <a:chExt cx="9358346" cy="568115"/>
          </a:xfrm>
        </p:grpSpPr>
        <p:sp>
          <p:nvSpPr>
            <p:cNvPr id="13" name="Rectangle 12"/>
            <p:cNvSpPr/>
            <p:nvPr/>
          </p:nvSpPr>
          <p:spPr>
            <a:xfrm>
              <a:off x="0" y="1157101"/>
              <a:ext cx="9144000" cy="500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089052"/>
              <a:ext cx="4071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¿Cómo empieza?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" name="Group 15"/>
          <p:cNvGrpSpPr/>
          <p:nvPr/>
        </p:nvGrpSpPr>
        <p:grpSpPr>
          <a:xfrm>
            <a:off x="-71470" y="3786190"/>
            <a:ext cx="9215470" cy="571504"/>
            <a:chOff x="-71502" y="3929066"/>
            <a:chExt cx="9215470" cy="571504"/>
          </a:xfrm>
        </p:grpSpPr>
        <p:sp>
          <p:nvSpPr>
            <p:cNvPr id="14" name="Rectangle 13"/>
            <p:cNvSpPr/>
            <p:nvPr/>
          </p:nvSpPr>
          <p:spPr>
            <a:xfrm>
              <a:off x="-32" y="3929066"/>
              <a:ext cx="9144000" cy="5715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-71502" y="3946572"/>
              <a:ext cx="53578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Concentración de Mercado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Madurez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158" y="2391171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La tasa de penetración es máxima: el consumidor es </a:t>
            </a:r>
          </a:p>
          <a:p>
            <a:r>
              <a:rPr lang="es-ES" sz="2600" dirty="0" smtClean="0">
                <a:solidFill>
                  <a:srgbClr val="1A2D68"/>
                </a:solidFill>
              </a:rPr>
              <a:t>   experto (última mayoría)</a:t>
            </a:r>
          </a:p>
          <a:p>
            <a:endParaRPr lang="es-ES" sz="500" dirty="0" smtClean="0">
              <a:solidFill>
                <a:srgbClr val="1A2D68"/>
              </a:solidFill>
            </a:endParaRPr>
          </a:p>
          <a:p>
            <a:endParaRPr lang="es-ES" sz="5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Diversificar al máximo la línea de productos</a:t>
            </a:r>
          </a:p>
          <a:p>
            <a:pPr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Compras de reposición de bienes durables</a:t>
            </a:r>
          </a:p>
          <a:p>
            <a:pPr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Estabilización tecnológica y estandarización de productos 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-214346" y="1428736"/>
            <a:ext cx="9358346" cy="589010"/>
            <a:chOff x="-214346" y="1339792"/>
            <a:chExt cx="9358346" cy="589010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344027"/>
              <a:ext cx="4071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Factores críticos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Madurez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6"/>
          <p:cNvGrpSpPr/>
          <p:nvPr/>
        </p:nvGrpSpPr>
        <p:grpSpPr>
          <a:xfrm>
            <a:off x="-71470" y="1196916"/>
            <a:ext cx="9215470" cy="589010"/>
            <a:chOff x="-71470" y="1339792"/>
            <a:chExt cx="9215470" cy="589010"/>
          </a:xfrm>
        </p:grpSpPr>
        <p:sp>
          <p:nvSpPr>
            <p:cNvPr id="15" name="Rectangle 14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-71470" y="1344027"/>
              <a:ext cx="7215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¿Cómo crecer en mercados maduros?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357158" y="2071678"/>
            <a:ext cx="842968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</a:t>
            </a:r>
            <a:r>
              <a:rPr lang="es-ES" sz="2600" b="1" dirty="0" smtClean="0">
                <a:solidFill>
                  <a:srgbClr val="1A2D68"/>
                </a:solidFill>
              </a:rPr>
              <a:t>Gaps de uso: </a:t>
            </a:r>
            <a:r>
              <a:rPr lang="es-ES" sz="2600" dirty="0" smtClean="0">
                <a:solidFill>
                  <a:srgbClr val="1A2D68"/>
                </a:solidFill>
              </a:rPr>
              <a:t>más cantidad, más frecuente, nuevos usos</a:t>
            </a:r>
          </a:p>
          <a:p>
            <a:pPr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Desarrollo periférico de servicios</a:t>
            </a:r>
          </a:p>
        </p:txBody>
      </p:sp>
      <p:grpSp>
        <p:nvGrpSpPr>
          <p:cNvPr id="18" name="Group 16"/>
          <p:cNvGrpSpPr/>
          <p:nvPr/>
        </p:nvGrpSpPr>
        <p:grpSpPr>
          <a:xfrm>
            <a:off x="-357222" y="3661950"/>
            <a:ext cx="9501222" cy="589010"/>
            <a:chOff x="-357222" y="1339792"/>
            <a:chExt cx="9501222" cy="589010"/>
          </a:xfrm>
        </p:grpSpPr>
        <p:sp>
          <p:nvSpPr>
            <p:cNvPr id="19" name="Rectangle 18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-357222" y="1344027"/>
              <a:ext cx="7215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¿Cómo mantener la rentabilidad?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57158" y="4536712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Selección de segmentos rentables</a:t>
            </a:r>
          </a:p>
          <a:p>
            <a:pPr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Gastar más en </a:t>
            </a:r>
            <a:r>
              <a:rPr lang="es-ES" sz="2600" b="1" dirty="0" err="1" smtClean="0">
                <a:solidFill>
                  <a:srgbClr val="1A2D68"/>
                </a:solidFill>
              </a:rPr>
              <a:t>Fidelizar</a:t>
            </a:r>
            <a:r>
              <a:rPr lang="es-ES" sz="2600" dirty="0" smtClean="0">
                <a:solidFill>
                  <a:srgbClr val="1A2D68"/>
                </a:solidFill>
              </a:rPr>
              <a:t> a los clientes que en la Penetración </a:t>
            </a:r>
          </a:p>
          <a:p>
            <a:r>
              <a:rPr lang="es-ES" sz="2600" dirty="0" smtClean="0">
                <a:solidFill>
                  <a:srgbClr val="1A2D68"/>
                </a:solidFill>
              </a:rPr>
              <a:t>  de Mercado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5000" dirty="0" smtClean="0">
                <a:solidFill>
                  <a:schemeClr val="bg1"/>
                </a:solidFill>
                <a:latin typeface="Cambria" pitchFamily="18" charset="0"/>
              </a:rPr>
              <a:t>Ciclo de Vida Producto</a:t>
            </a:r>
          </a:p>
          <a:p>
            <a:pPr algn="ctr"/>
            <a:r>
              <a:rPr lang="es-MX" sz="6000" b="1" dirty="0" smtClean="0">
                <a:solidFill>
                  <a:schemeClr val="bg1"/>
                </a:solidFill>
                <a:latin typeface="Cambria" pitchFamily="18" charset="0"/>
              </a:rPr>
              <a:t>Fase 5: Declive</a:t>
            </a:r>
            <a:endParaRPr lang="es-CL" sz="6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5720" y="428604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Declive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1506101"/>
            <a:ext cx="864399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500" dirty="0" smtClean="0">
                <a:solidFill>
                  <a:srgbClr val="1A2D68"/>
                </a:solidFill>
              </a:rPr>
              <a:t>Fase caracterizada por el </a:t>
            </a:r>
            <a:r>
              <a:rPr lang="es-ES" sz="3500" b="1" dirty="0" smtClean="0">
                <a:solidFill>
                  <a:srgbClr val="1A2D68"/>
                </a:solidFill>
              </a:rPr>
              <a:t>descenso de la demanda</a:t>
            </a:r>
            <a:r>
              <a:rPr lang="es-ES" sz="3500" dirty="0" smtClean="0">
                <a:solidFill>
                  <a:srgbClr val="1A2D68"/>
                </a:solidFill>
              </a:rPr>
              <a:t>, la certidumbre de respecto a la decadencia y la incertidumbre respecto a su duración.</a:t>
            </a:r>
          </a:p>
          <a:p>
            <a:pPr algn="ctr"/>
            <a:endParaRPr lang="es-ES" sz="2000" dirty="0" smtClean="0">
              <a:solidFill>
                <a:srgbClr val="1A2D68"/>
              </a:solidFill>
            </a:endParaRPr>
          </a:p>
          <a:p>
            <a:pPr algn="ctr"/>
            <a:r>
              <a:rPr lang="es-ES" sz="3500" dirty="0" smtClean="0">
                <a:solidFill>
                  <a:srgbClr val="1A2D68"/>
                </a:solidFill>
              </a:rPr>
              <a:t>Es una etapa que </a:t>
            </a:r>
            <a:r>
              <a:rPr lang="es-ES" sz="3500" b="1" dirty="0" smtClean="0">
                <a:solidFill>
                  <a:srgbClr val="1A2D68"/>
                </a:solidFill>
              </a:rPr>
              <a:t>discrimina a los competidores</a:t>
            </a:r>
            <a:r>
              <a:rPr lang="es-ES" sz="3500" dirty="0" smtClean="0">
                <a:solidFill>
                  <a:srgbClr val="1A2D68"/>
                </a:solidFill>
              </a:rPr>
              <a:t> que desinvierten, que cosechan y que se especializan en mercados residuales rentables e invierten para seguir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Declive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5720" y="192880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Aparecen productos sustitutos 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consumidores (mayorías) cambian de hábitos y abandonan el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 producto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que quedan rezagados y el entorno en general apuntan a la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obsolescencia del producto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5720" y="478829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Los competidores que abandonan el P/M son significativos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1A2D68"/>
                </a:solidFill>
              </a:rPr>
              <a:t> Algunos practican la obsolescencia planificada o buscan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expansión geográfica en mercados exteriores de otro nivel (Ciclo </a:t>
            </a:r>
          </a:p>
          <a:p>
            <a:r>
              <a:rPr lang="es-ES" sz="2400" dirty="0" smtClean="0">
                <a:solidFill>
                  <a:srgbClr val="1A2D68"/>
                </a:solidFill>
              </a:rPr>
              <a:t>  de Vida Internacional)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-214346" y="1217811"/>
            <a:ext cx="9358346" cy="568115"/>
            <a:chOff x="-214346" y="1089052"/>
            <a:chExt cx="9358346" cy="568115"/>
          </a:xfrm>
        </p:grpSpPr>
        <p:sp>
          <p:nvSpPr>
            <p:cNvPr id="13" name="Rectangle 12"/>
            <p:cNvSpPr/>
            <p:nvPr/>
          </p:nvSpPr>
          <p:spPr>
            <a:xfrm>
              <a:off x="0" y="1157101"/>
              <a:ext cx="9144000" cy="500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089052"/>
              <a:ext cx="40719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¿Cómo empieza?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0" y="4071942"/>
            <a:ext cx="9144000" cy="571504"/>
            <a:chOff x="-32" y="3929066"/>
            <a:chExt cx="9144000" cy="571504"/>
          </a:xfrm>
        </p:grpSpPr>
        <p:sp>
          <p:nvSpPr>
            <p:cNvPr id="14" name="Rectangle 13"/>
            <p:cNvSpPr/>
            <p:nvPr/>
          </p:nvSpPr>
          <p:spPr>
            <a:xfrm>
              <a:off x="-32" y="3929066"/>
              <a:ext cx="9144000" cy="57150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374" y="3946572"/>
              <a:ext cx="371477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Tasa de Abandono</a:t>
              </a:r>
              <a:endParaRPr lang="es-CL" sz="3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CVP: Fase de Declive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7158" y="2680170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Las barreras de salida y calidad del mercado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Política de precios (pueden subir) y la fidelidad del</a:t>
            </a:r>
          </a:p>
          <a:p>
            <a:r>
              <a:rPr lang="es-ES" sz="2800" dirty="0" smtClean="0">
                <a:solidFill>
                  <a:srgbClr val="1A2D68"/>
                </a:solidFill>
              </a:rPr>
              <a:t>   cliente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Distribución selectiva o marketing directo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Rentabilidad de nichos de mercado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Dominio del mercado por un solo competidor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-214346" y="1554106"/>
            <a:ext cx="9358346" cy="589010"/>
            <a:chOff x="-214346" y="1339792"/>
            <a:chExt cx="9358346" cy="589010"/>
          </a:xfrm>
        </p:grpSpPr>
        <p:sp>
          <p:nvSpPr>
            <p:cNvPr id="13" name="Rectangle 12"/>
            <p:cNvSpPr/>
            <p:nvPr/>
          </p:nvSpPr>
          <p:spPr>
            <a:xfrm>
              <a:off x="0" y="1339792"/>
              <a:ext cx="9144000" cy="5890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214346" y="1344027"/>
              <a:ext cx="40719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Factores críticos</a:t>
              </a:r>
              <a:endParaRPr lang="es-CL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Ciclo de Vida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lourful_shopping_car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00164" y="0"/>
            <a:ext cx="10906125" cy="67151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428660" y="2214554"/>
            <a:ext cx="10001320" cy="1857388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Mercado Potencial</a:t>
            </a:r>
          </a:p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(Absoluto y Actual)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7158" y="1928802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dirty="0" smtClean="0">
                <a:solidFill>
                  <a:srgbClr val="1A2D68"/>
                </a:solidFill>
              </a:rPr>
              <a:t>Interesa realizar buenas estimaciones del </a:t>
            </a:r>
          </a:p>
          <a:p>
            <a:pPr algn="ctr"/>
            <a:r>
              <a:rPr lang="es-ES" sz="3200" b="1" dirty="0" smtClean="0">
                <a:solidFill>
                  <a:srgbClr val="1A2D68"/>
                </a:solidFill>
              </a:rPr>
              <a:t>Mercado Potencial Absoluto</a:t>
            </a:r>
            <a:r>
              <a:rPr lang="es-ES" sz="3200" dirty="0" smtClean="0">
                <a:solidFill>
                  <a:srgbClr val="1A2D68"/>
                </a:solidFill>
              </a:rPr>
              <a:t>, en especial para la visión estratégica.</a:t>
            </a:r>
            <a:endParaRPr lang="es-ES" sz="3600" dirty="0" smtClean="0">
              <a:solidFill>
                <a:srgbClr val="1A2D6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577974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Mercado Potencial</a:t>
            </a:r>
            <a:endParaRPr lang="es-CL" sz="4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35729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00034" y="4143380"/>
            <a:ext cx="8358246" cy="1428760"/>
            <a:chOff x="-454606" y="1380212"/>
            <a:chExt cx="7468519" cy="658227"/>
          </a:xfrm>
        </p:grpSpPr>
        <p:sp>
          <p:nvSpPr>
            <p:cNvPr id="20" name="Rounded Rectangle 19"/>
            <p:cNvSpPr/>
            <p:nvPr/>
          </p:nvSpPr>
          <p:spPr>
            <a:xfrm>
              <a:off x="-454606" y="1380212"/>
              <a:ext cx="7468519" cy="658227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-324719" y="1422682"/>
              <a:ext cx="7208744" cy="5562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200" dirty="0" smtClean="0">
                  <a:solidFill>
                    <a:schemeClr val="bg1"/>
                  </a:solidFill>
                </a:rPr>
                <a:t>Se llamará directamente </a:t>
              </a:r>
              <a:r>
                <a:rPr lang="es-ES" sz="3500" b="1" dirty="0" smtClean="0">
                  <a:solidFill>
                    <a:schemeClr val="bg1"/>
                  </a:solidFill>
                </a:rPr>
                <a:t>Mercado Potencial</a:t>
              </a:r>
              <a:endParaRPr lang="es-CL" sz="35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857232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Mercado Potencial (Absoluto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) ej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emplo bebida cola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64305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7158" y="2357430"/>
            <a:ext cx="842968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rgbClr val="1A2D68"/>
                </a:solidFill>
              </a:rPr>
              <a:t> </a:t>
            </a:r>
            <a:r>
              <a:rPr lang="es-ES" sz="3300" b="1" dirty="0" smtClean="0">
                <a:solidFill>
                  <a:srgbClr val="1A2D68"/>
                </a:solidFill>
              </a:rPr>
              <a:t>Número de unidades de consumo potenciales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Cualquier persona de 5 o más años es usuario</a:t>
            </a:r>
          </a:p>
          <a:p>
            <a:pPr lvl="1"/>
            <a:r>
              <a:rPr lang="es-ES" sz="2800" dirty="0" smtClean="0">
                <a:solidFill>
                  <a:srgbClr val="1A2D68"/>
                </a:solidFill>
              </a:rPr>
              <a:t>   potencial</a:t>
            </a:r>
          </a:p>
          <a:p>
            <a:pPr lvl="1"/>
            <a:endParaRPr lang="es-ES" sz="5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Eso representa el 90% de la población total</a:t>
            </a:r>
          </a:p>
          <a:p>
            <a:pPr lvl="1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En Chile: 15 millones de habitantes</a:t>
            </a:r>
          </a:p>
          <a:p>
            <a:pPr lvl="1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Entonces: 90% de 15MM = </a:t>
            </a:r>
            <a:r>
              <a:rPr lang="es-ES" sz="2800" b="1" dirty="0" smtClean="0">
                <a:solidFill>
                  <a:srgbClr val="1A2D68"/>
                </a:solidFill>
              </a:rPr>
              <a:t>13,5 MM de personas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upload.wikimedia.org/wikipedia/commons/3/3f/Barcelona_Rambla_de_las_Flores_JM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36" y="0"/>
            <a:ext cx="10077450" cy="67151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2" y="2000240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Caso de Estudio: </a:t>
            </a:r>
            <a:r>
              <a:rPr lang="es-MX" sz="7500" b="1" dirty="0" err="1" smtClean="0">
                <a:solidFill>
                  <a:srgbClr val="1A2D68"/>
                </a:solidFill>
                <a:latin typeface="Cambria" pitchFamily="18" charset="0"/>
              </a:rPr>
              <a:t>Poupariña</a:t>
            </a:r>
            <a:endParaRPr lang="es-CL" sz="7500" b="1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428604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Mercado Potencial (Absoluto)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1428736"/>
            <a:ext cx="842968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rgbClr val="1A2D68"/>
                </a:solidFill>
              </a:rPr>
              <a:t> </a:t>
            </a:r>
            <a:r>
              <a:rPr lang="es-ES" sz="3400" b="1" dirty="0" smtClean="0">
                <a:solidFill>
                  <a:srgbClr val="1A2D68"/>
                </a:solidFill>
              </a:rPr>
              <a:t>Número de ocasiones de uso por año</a:t>
            </a:r>
          </a:p>
          <a:p>
            <a:pPr lvl="1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 </a:t>
            </a:r>
            <a:r>
              <a:rPr lang="es-ES" sz="2800" dirty="0" smtClean="0">
                <a:solidFill>
                  <a:srgbClr val="1A2D68"/>
                </a:solidFill>
              </a:rPr>
              <a:t>Dos consumos semanales por usuario (cada uso </a:t>
            </a:r>
          </a:p>
          <a:p>
            <a:pPr lvl="1"/>
            <a:r>
              <a:rPr lang="es-ES" sz="2800" dirty="0" smtClean="0">
                <a:solidFill>
                  <a:srgbClr val="1A2D68"/>
                </a:solidFill>
              </a:rPr>
              <a:t>   equivale a 0,25 litros de Coca Cola) </a:t>
            </a:r>
          </a:p>
          <a:p>
            <a:pPr lvl="1"/>
            <a:endParaRPr lang="es-ES" sz="5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Número de usos por año:</a:t>
            </a:r>
          </a:p>
          <a:p>
            <a:pPr lvl="1">
              <a:buFont typeface="Arial" pitchFamily="34" charset="0"/>
              <a:buChar char="•"/>
            </a:pPr>
            <a:endParaRPr lang="es-ES" sz="28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s-ES" sz="28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s-ES" sz="28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s-ES" sz="2800" dirty="0" smtClean="0">
              <a:solidFill>
                <a:srgbClr val="1A2D68"/>
              </a:solidFill>
            </a:endParaRPr>
          </a:p>
          <a:p>
            <a:pPr lvl="1"/>
            <a:endParaRPr lang="es-ES" sz="28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Entonces, 1404 MM de ocasiones de uso equivale a </a:t>
            </a:r>
          </a:p>
          <a:p>
            <a:pPr lvl="1"/>
            <a:r>
              <a:rPr lang="es-ES" sz="2800" dirty="0" smtClean="0">
                <a:solidFill>
                  <a:srgbClr val="1A2D68"/>
                </a:solidFill>
              </a:rPr>
              <a:t>   </a:t>
            </a:r>
            <a:r>
              <a:rPr lang="es-ES" sz="2800" b="1" dirty="0" smtClean="0">
                <a:solidFill>
                  <a:srgbClr val="1A2D68"/>
                </a:solidFill>
              </a:rPr>
              <a:t>351 MM </a:t>
            </a:r>
            <a:r>
              <a:rPr lang="es-ES" sz="2800" b="1" dirty="0" smtClean="0">
                <a:solidFill>
                  <a:srgbClr val="1A2D68"/>
                </a:solidFill>
              </a:rPr>
              <a:t>litros </a:t>
            </a:r>
            <a:r>
              <a:rPr lang="es-ES" sz="2800" dirty="0" smtClean="0">
                <a:solidFill>
                  <a:srgbClr val="1A2D68"/>
                </a:solidFill>
              </a:rPr>
              <a:t>de Coca Cola</a:t>
            </a:r>
          </a:p>
          <a:p>
            <a:pPr lvl="1"/>
            <a:r>
              <a:rPr lang="es-ES" sz="2600" dirty="0" smtClean="0">
                <a:solidFill>
                  <a:srgbClr val="1A2D68"/>
                </a:solidFill>
              </a:rPr>
              <a:t>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85720" y="3571876"/>
            <a:ext cx="8643966" cy="1357322"/>
            <a:chOff x="285720" y="5143512"/>
            <a:chExt cx="8643966" cy="1357322"/>
          </a:xfrm>
        </p:grpSpPr>
        <p:sp>
          <p:nvSpPr>
            <p:cNvPr id="9" name="Rounded Rectangle 8"/>
            <p:cNvSpPr/>
            <p:nvPr/>
          </p:nvSpPr>
          <p:spPr>
            <a:xfrm>
              <a:off x="285720" y="5143512"/>
              <a:ext cx="8643966" cy="135732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0" name="Group 48"/>
            <p:cNvGrpSpPr/>
            <p:nvPr/>
          </p:nvGrpSpPr>
          <p:grpSpPr>
            <a:xfrm>
              <a:off x="642942" y="5287234"/>
              <a:ext cx="8215338" cy="927848"/>
              <a:chOff x="785786" y="5179654"/>
              <a:chExt cx="8215338" cy="92784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85786" y="5179654"/>
                <a:ext cx="1928826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600" dirty="0" smtClean="0">
                    <a:solidFill>
                      <a:srgbClr val="1A2D68"/>
                    </a:solidFill>
                  </a:rPr>
                  <a:t>13,5 MM personas</a:t>
                </a:r>
                <a:endParaRPr lang="es-CL" sz="26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14" name="Multiply 13"/>
              <p:cNvSpPr/>
              <p:nvPr/>
            </p:nvSpPr>
            <p:spPr>
              <a:xfrm>
                <a:off x="2214546" y="5357826"/>
                <a:ext cx="357190" cy="357190"/>
              </a:xfrm>
              <a:prstGeom prst="mathMultiply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grpSp>
            <p:nvGrpSpPr>
              <p:cNvPr id="15" name="Group 45"/>
              <p:cNvGrpSpPr/>
              <p:nvPr/>
            </p:nvGrpSpPr>
            <p:grpSpPr>
              <a:xfrm>
                <a:off x="2571736" y="5214950"/>
                <a:ext cx="2214578" cy="857256"/>
                <a:chOff x="3000364" y="5429264"/>
                <a:chExt cx="2214578" cy="857256"/>
              </a:xfrm>
            </p:grpSpPr>
            <p:sp>
              <p:nvSpPr>
                <p:cNvPr id="23" name="TextBox 22"/>
                <p:cNvSpPr txBox="1"/>
                <p:nvPr/>
              </p:nvSpPr>
              <p:spPr>
                <a:xfrm>
                  <a:off x="3000364" y="5429264"/>
                  <a:ext cx="1928826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sz="2600" dirty="0" smtClean="0">
                      <a:solidFill>
                        <a:srgbClr val="1A2D68"/>
                      </a:solidFill>
                    </a:rPr>
                    <a:t>2 consumo </a:t>
                  </a:r>
                  <a:endParaRPr lang="es-CL" sz="2600" dirty="0">
                    <a:solidFill>
                      <a:srgbClr val="1A2D68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286116" y="5794077"/>
                  <a:ext cx="1928826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sz="2600" dirty="0" smtClean="0">
                      <a:solidFill>
                        <a:srgbClr val="1A2D68"/>
                      </a:solidFill>
                    </a:rPr>
                    <a:t>semana</a:t>
                  </a:r>
                  <a:endParaRPr lang="es-CL" sz="2600" dirty="0">
                    <a:solidFill>
                      <a:srgbClr val="1A2D68"/>
                    </a:solidFill>
                  </a:endParaRPr>
                </a:p>
              </p:txBody>
            </p: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286116" y="5857892"/>
                  <a:ext cx="1357322" cy="0"/>
                </a:xfrm>
                <a:prstGeom prst="line">
                  <a:avLst/>
                </a:prstGeom>
                <a:ln w="19050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Multiply 15"/>
              <p:cNvSpPr/>
              <p:nvPr/>
            </p:nvSpPr>
            <p:spPr>
              <a:xfrm>
                <a:off x="4357686" y="5357826"/>
                <a:ext cx="357190" cy="357190"/>
              </a:xfrm>
              <a:prstGeom prst="mathMultiply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714876" y="5286388"/>
                <a:ext cx="1928826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600" dirty="0" smtClean="0">
                    <a:solidFill>
                      <a:srgbClr val="1A2D68"/>
                    </a:solidFill>
                  </a:rPr>
                  <a:t>52 </a:t>
                </a:r>
                <a:r>
                  <a:rPr lang="es-MX" sz="2600" dirty="0" err="1" smtClean="0">
                    <a:solidFill>
                      <a:srgbClr val="1A2D68"/>
                    </a:solidFill>
                  </a:rPr>
                  <a:t>sem</a:t>
                </a:r>
                <a:endParaRPr lang="es-CL" sz="26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21" name="Equal 20"/>
              <p:cNvSpPr/>
              <p:nvPr/>
            </p:nvSpPr>
            <p:spPr>
              <a:xfrm>
                <a:off x="5929322" y="5357826"/>
                <a:ext cx="571504" cy="428628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429388" y="5214950"/>
                <a:ext cx="2571736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600" b="1" dirty="0" smtClean="0">
                    <a:solidFill>
                      <a:srgbClr val="1A2D68"/>
                    </a:solidFill>
                  </a:rPr>
                  <a:t>1.404 MM de ocasiones de uso</a:t>
                </a:r>
                <a:endParaRPr lang="es-CL" sz="2600" b="1" dirty="0">
                  <a:solidFill>
                    <a:srgbClr val="1A2D68"/>
                  </a:solidFill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85723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Mercado Potencial (Absoluto)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64305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6643710"/>
            <a:ext cx="2143108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7158" y="2357430"/>
            <a:ext cx="842968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rgbClr val="1A2D68"/>
                </a:solidFill>
              </a:rPr>
              <a:t> </a:t>
            </a:r>
            <a:r>
              <a:rPr lang="es-ES" sz="3300" b="1" dirty="0" smtClean="0">
                <a:solidFill>
                  <a:srgbClr val="1A2D68"/>
                </a:solidFill>
              </a:rPr>
              <a:t>Tasa de consumo por ocasión de uso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La utilización normal implica 0,25 litros por uso</a:t>
            </a:r>
          </a:p>
          <a:p>
            <a:pPr lvl="1"/>
            <a:r>
              <a:rPr lang="es-ES" sz="500" dirty="0" smtClean="0">
                <a:solidFill>
                  <a:srgbClr val="1A2D68"/>
                </a:solidFill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El mercado potencial absoluto es de </a:t>
            </a:r>
            <a:r>
              <a:rPr lang="es-ES" sz="2800" dirty="0" smtClean="0">
                <a:solidFill>
                  <a:srgbClr val="1A2D68"/>
                </a:solidFill>
              </a:rPr>
              <a:t>351 MM </a:t>
            </a:r>
            <a:r>
              <a:rPr lang="es-ES" sz="2800" dirty="0" smtClean="0">
                <a:solidFill>
                  <a:srgbClr val="1A2D68"/>
                </a:solidFill>
              </a:rPr>
              <a:t>litros de </a:t>
            </a:r>
            <a:r>
              <a:rPr lang="es-ES" sz="2800" dirty="0" smtClean="0">
                <a:solidFill>
                  <a:srgbClr val="1A2D68"/>
                </a:solidFill>
              </a:rPr>
              <a:t>gaseosa </a:t>
            </a:r>
            <a:r>
              <a:rPr lang="es-ES" sz="2800" dirty="0" smtClean="0">
                <a:solidFill>
                  <a:srgbClr val="1A2D68"/>
                </a:solidFill>
              </a:rPr>
              <a:t>al año</a:t>
            </a:r>
          </a:p>
          <a:p>
            <a:pPr lvl="1"/>
            <a:endParaRPr lang="es-ES" sz="5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Una botella promedio contiene 1,5 litros</a:t>
            </a:r>
          </a:p>
          <a:p>
            <a:pPr lvl="1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Por ende, se tienen </a:t>
            </a:r>
            <a:r>
              <a:rPr lang="es-ES" sz="2800" b="1" dirty="0" smtClean="0">
                <a:solidFill>
                  <a:srgbClr val="1A2D68"/>
                </a:solidFill>
              </a:rPr>
              <a:t>234 MM </a:t>
            </a:r>
            <a:r>
              <a:rPr lang="es-ES" sz="2800" b="1" dirty="0" smtClean="0">
                <a:solidFill>
                  <a:srgbClr val="1A2D68"/>
                </a:solidFill>
              </a:rPr>
              <a:t>botellas/año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¿Cómo alcanzar el Potencial?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474952" y="1281106"/>
            <a:ext cx="1905000" cy="1219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465476" y="2486044"/>
            <a:ext cx="1905000" cy="12192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465476" y="3705244"/>
            <a:ext cx="1905000" cy="1219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1465476" y="4924444"/>
            <a:ext cx="1905000" cy="1219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>
            <a:off x="1474952" y="5572140"/>
            <a:ext cx="1905000" cy="0"/>
          </a:xfrm>
          <a:prstGeom prst="line">
            <a:avLst/>
          </a:prstGeom>
          <a:noFill/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1411501" y="1501766"/>
            <a:ext cx="2038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 b="1" dirty="0">
                <a:solidFill>
                  <a:schemeClr val="tx2">
                    <a:lumMod val="50000"/>
                  </a:schemeClr>
                </a:solidFill>
              </a:rPr>
              <a:t>Insuficiencia de los</a:t>
            </a:r>
          </a:p>
          <a:p>
            <a:pPr algn="ctr"/>
            <a:r>
              <a:rPr lang="es-ES_tradnl" sz="1800" b="1" dirty="0">
                <a:solidFill>
                  <a:schemeClr val="tx2">
                    <a:lumMod val="50000"/>
                  </a:schemeClr>
                </a:solidFill>
              </a:rPr>
              <a:t>Productos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405151" y="2716212"/>
            <a:ext cx="1949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 b="1" dirty="0">
                <a:solidFill>
                  <a:schemeClr val="tx2">
                    <a:lumMod val="50000"/>
                  </a:schemeClr>
                </a:solidFill>
              </a:rPr>
              <a:t>Insuficiencia de la</a:t>
            </a:r>
          </a:p>
          <a:p>
            <a:pPr algn="ctr"/>
            <a:r>
              <a:rPr lang="es-ES_tradnl" sz="1800" b="1" dirty="0">
                <a:solidFill>
                  <a:schemeClr val="tx2">
                    <a:lumMod val="50000"/>
                  </a:schemeClr>
                </a:solidFill>
              </a:rPr>
              <a:t>Distribución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1572909" y="4002096"/>
            <a:ext cx="17155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 b="1" dirty="0">
                <a:solidFill>
                  <a:schemeClr val="tx2">
                    <a:lumMod val="50000"/>
                  </a:schemeClr>
                </a:solidFill>
              </a:rPr>
              <a:t>Insuficiencia en </a:t>
            </a:r>
            <a:endParaRPr lang="es-ES_tradnl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l</a:t>
            </a:r>
            <a:r>
              <a:rPr lang="es-ES_tradnl" sz="1800" b="1" dirty="0" smtClean="0">
                <a:solidFill>
                  <a:schemeClr val="tx2">
                    <a:lumMod val="50000"/>
                  </a:schemeClr>
                </a:solidFill>
              </a:rPr>
              <a:t>os</a:t>
            </a:r>
            <a:r>
              <a:rPr lang="es-ES_tradnl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_tradnl" sz="1800" b="1" dirty="0" smtClean="0">
                <a:solidFill>
                  <a:schemeClr val="tx2">
                    <a:lumMod val="50000"/>
                  </a:schemeClr>
                </a:solidFill>
              </a:rPr>
              <a:t>Usos</a:t>
            </a:r>
            <a:endParaRPr lang="es-ES_tradnl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1722614" y="5062551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 b="1" dirty="0">
                <a:solidFill>
                  <a:srgbClr val="1A2D68"/>
                </a:solidFill>
              </a:rPr>
              <a:t>Competencia</a:t>
            </a:r>
            <a:endParaRPr lang="es-ES_tradnl" b="1" dirty="0">
              <a:solidFill>
                <a:srgbClr val="1A2D68"/>
              </a:solidFill>
            </a:endParaRP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1896064" y="5702874"/>
            <a:ext cx="1007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1A2D68"/>
                </a:solidFill>
              </a:rPr>
              <a:t>Empresa</a:t>
            </a:r>
          </a:p>
        </p:txBody>
      </p:sp>
      <p:sp>
        <p:nvSpPr>
          <p:cNvPr id="26" name="Line 18"/>
          <p:cNvSpPr>
            <a:spLocks noChangeShapeType="1"/>
          </p:cNvSpPr>
          <p:nvPr/>
        </p:nvSpPr>
        <p:spPr bwMode="auto">
          <a:xfrm flipV="1">
            <a:off x="857224" y="4924444"/>
            <a:ext cx="7618652" cy="4754"/>
          </a:xfrm>
          <a:prstGeom prst="line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7" name="Rectangle 19"/>
          <p:cNvSpPr>
            <a:spLocks noChangeArrowheads="1"/>
          </p:cNvSpPr>
          <p:nvPr/>
        </p:nvSpPr>
        <p:spPr bwMode="auto">
          <a:xfrm>
            <a:off x="3827676" y="2486044"/>
            <a:ext cx="609600" cy="3657600"/>
          </a:xfrm>
          <a:prstGeom prst="rect">
            <a:avLst/>
          </a:prstGeom>
          <a:solidFill>
            <a:srgbClr val="1A2D6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4894476" y="3705244"/>
            <a:ext cx="609600" cy="2438400"/>
          </a:xfrm>
          <a:prstGeom prst="rect">
            <a:avLst/>
          </a:prstGeom>
          <a:solidFill>
            <a:srgbClr val="1A2D6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" name="Rectangle 21"/>
          <p:cNvSpPr>
            <a:spLocks noChangeArrowheads="1"/>
          </p:cNvSpPr>
          <p:nvPr/>
        </p:nvSpPr>
        <p:spPr bwMode="auto">
          <a:xfrm>
            <a:off x="5961276" y="4924444"/>
            <a:ext cx="609600" cy="1219200"/>
          </a:xfrm>
          <a:prstGeom prst="rect">
            <a:avLst/>
          </a:prstGeom>
          <a:solidFill>
            <a:srgbClr val="1A2D6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6951876" y="5686444"/>
            <a:ext cx="609600" cy="457200"/>
          </a:xfrm>
          <a:prstGeom prst="rect">
            <a:avLst/>
          </a:prstGeom>
          <a:solidFill>
            <a:srgbClr val="1A2D6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pSp>
        <p:nvGrpSpPr>
          <p:cNvPr id="34" name="Group 33"/>
          <p:cNvGrpSpPr/>
          <p:nvPr/>
        </p:nvGrpSpPr>
        <p:grpSpPr>
          <a:xfrm>
            <a:off x="3832406" y="1214422"/>
            <a:ext cx="76200" cy="1219200"/>
            <a:chOff x="3822700" y="1104900"/>
            <a:chExt cx="76200" cy="1219200"/>
          </a:xfrm>
        </p:grpSpPr>
        <p:sp>
          <p:nvSpPr>
            <p:cNvPr id="32" name="Line 26"/>
            <p:cNvSpPr>
              <a:spLocks noChangeShapeType="1"/>
            </p:cNvSpPr>
            <p:nvPr/>
          </p:nvSpPr>
          <p:spPr bwMode="auto">
            <a:xfrm>
              <a:off x="3822700" y="1104900"/>
              <a:ext cx="7620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3" name="Line 27"/>
            <p:cNvSpPr>
              <a:spLocks noChangeShapeType="1"/>
            </p:cNvSpPr>
            <p:nvPr/>
          </p:nvSpPr>
          <p:spPr bwMode="auto">
            <a:xfrm>
              <a:off x="3898900" y="1104900"/>
              <a:ext cx="0" cy="12192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4046720" y="1500174"/>
            <a:ext cx="19196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 b="1" dirty="0" smtClean="0">
                <a:solidFill>
                  <a:srgbClr val="1A2D68"/>
                </a:solidFill>
              </a:rPr>
              <a:t>Complementar la </a:t>
            </a:r>
          </a:p>
          <a:p>
            <a:pPr algn="ctr"/>
            <a:r>
              <a:rPr lang="es-ES_tradnl" sz="1800" b="1" dirty="0" smtClean="0">
                <a:solidFill>
                  <a:srgbClr val="1A2D68"/>
                </a:solidFill>
              </a:rPr>
              <a:t>gama de producto</a:t>
            </a:r>
            <a:endParaRPr lang="es-ES_tradnl" b="1" dirty="0">
              <a:solidFill>
                <a:srgbClr val="1A2D68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714876" y="2571744"/>
            <a:ext cx="147638" cy="1076324"/>
            <a:chOff x="3822700" y="1104900"/>
            <a:chExt cx="76200" cy="1219200"/>
          </a:xfrm>
        </p:grpSpPr>
        <p:sp>
          <p:nvSpPr>
            <p:cNvPr id="38" name="Line 26"/>
            <p:cNvSpPr>
              <a:spLocks noChangeShapeType="1"/>
            </p:cNvSpPr>
            <p:nvPr/>
          </p:nvSpPr>
          <p:spPr bwMode="auto">
            <a:xfrm>
              <a:off x="3822700" y="1104900"/>
              <a:ext cx="7620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" name="Line 27"/>
            <p:cNvSpPr>
              <a:spLocks noChangeShapeType="1"/>
            </p:cNvSpPr>
            <p:nvPr/>
          </p:nvSpPr>
          <p:spPr bwMode="auto">
            <a:xfrm>
              <a:off x="3898900" y="1104900"/>
              <a:ext cx="0" cy="12192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4929190" y="2782669"/>
            <a:ext cx="13170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 b="1" dirty="0" smtClean="0">
                <a:solidFill>
                  <a:srgbClr val="1A2D68"/>
                </a:solidFill>
              </a:rPr>
              <a:t>Ampliar la </a:t>
            </a:r>
          </a:p>
          <a:p>
            <a:pPr algn="ctr"/>
            <a:r>
              <a:rPr lang="es-ES_tradnl" sz="1800" b="1" dirty="0" smtClean="0">
                <a:solidFill>
                  <a:srgbClr val="1A2D68"/>
                </a:solidFill>
              </a:rPr>
              <a:t>distribución</a:t>
            </a:r>
            <a:endParaRPr lang="es-ES_tradnl" b="1" dirty="0">
              <a:solidFill>
                <a:srgbClr val="1A2D68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781684" y="3786190"/>
            <a:ext cx="147638" cy="1076324"/>
            <a:chOff x="3822700" y="1104900"/>
            <a:chExt cx="76200" cy="1219200"/>
          </a:xfrm>
        </p:grpSpPr>
        <p:sp>
          <p:nvSpPr>
            <p:cNvPr id="42" name="Line 26"/>
            <p:cNvSpPr>
              <a:spLocks noChangeShapeType="1"/>
            </p:cNvSpPr>
            <p:nvPr/>
          </p:nvSpPr>
          <p:spPr bwMode="auto">
            <a:xfrm>
              <a:off x="3822700" y="1104900"/>
              <a:ext cx="7620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3" name="Line 27"/>
            <p:cNvSpPr>
              <a:spLocks noChangeShapeType="1"/>
            </p:cNvSpPr>
            <p:nvPr/>
          </p:nvSpPr>
          <p:spPr bwMode="auto">
            <a:xfrm>
              <a:off x="3898900" y="1104900"/>
              <a:ext cx="0" cy="12192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4" name="Text Box 12"/>
          <p:cNvSpPr txBox="1">
            <a:spLocks noChangeArrowheads="1"/>
          </p:cNvSpPr>
          <p:nvPr/>
        </p:nvSpPr>
        <p:spPr bwMode="auto">
          <a:xfrm>
            <a:off x="6000760" y="3997115"/>
            <a:ext cx="11374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 b="1" dirty="0" smtClean="0">
                <a:solidFill>
                  <a:srgbClr val="1A2D68"/>
                </a:solidFill>
              </a:rPr>
              <a:t>Estimular </a:t>
            </a:r>
          </a:p>
          <a:p>
            <a:pPr algn="ctr"/>
            <a:r>
              <a:rPr lang="es-ES_tradnl" sz="1800" b="1" dirty="0" smtClean="0">
                <a:solidFill>
                  <a:srgbClr val="1A2D68"/>
                </a:solidFill>
              </a:rPr>
              <a:t>los usos</a:t>
            </a:r>
            <a:endParaRPr lang="es-ES_tradnl" b="1" dirty="0">
              <a:solidFill>
                <a:srgbClr val="1A2D68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6839681" y="5004025"/>
            <a:ext cx="161211" cy="639553"/>
            <a:chOff x="3822700" y="1104900"/>
            <a:chExt cx="76200" cy="1219200"/>
          </a:xfrm>
        </p:grpSpPr>
        <p:sp>
          <p:nvSpPr>
            <p:cNvPr id="46" name="Line 26"/>
            <p:cNvSpPr>
              <a:spLocks noChangeShapeType="1"/>
            </p:cNvSpPr>
            <p:nvPr/>
          </p:nvSpPr>
          <p:spPr bwMode="auto">
            <a:xfrm>
              <a:off x="3822700" y="1104900"/>
              <a:ext cx="7620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7" name="Line 27"/>
            <p:cNvSpPr>
              <a:spLocks noChangeShapeType="1"/>
            </p:cNvSpPr>
            <p:nvPr/>
          </p:nvSpPr>
          <p:spPr bwMode="auto">
            <a:xfrm>
              <a:off x="3898900" y="1104900"/>
              <a:ext cx="0" cy="121920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7075516" y="4929198"/>
            <a:ext cx="14970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solidFill>
                  <a:srgbClr val="1A2D68"/>
                </a:solidFill>
              </a:rPr>
              <a:t>Atacar a los </a:t>
            </a:r>
          </a:p>
          <a:p>
            <a:pPr algn="ctr"/>
            <a:r>
              <a:rPr lang="es-ES_tradnl" b="1" dirty="0" smtClean="0">
                <a:solidFill>
                  <a:srgbClr val="1A2D68"/>
                </a:solidFill>
              </a:rPr>
              <a:t>competidores</a:t>
            </a:r>
            <a:endParaRPr lang="es-ES_tradnl" b="1" dirty="0">
              <a:solidFill>
                <a:srgbClr val="1A2D68"/>
              </a:solidFill>
            </a:endParaRP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7786710" y="5572140"/>
            <a:ext cx="12458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solidFill>
                  <a:srgbClr val="1A2D68"/>
                </a:solidFill>
              </a:rPr>
              <a:t>Defender </a:t>
            </a:r>
          </a:p>
          <a:p>
            <a:pPr algn="ctr"/>
            <a:r>
              <a:rPr lang="es-ES_tradnl" b="1" dirty="0" smtClean="0">
                <a:solidFill>
                  <a:srgbClr val="1A2D68"/>
                </a:solidFill>
              </a:rPr>
              <a:t>su posición</a:t>
            </a:r>
            <a:endParaRPr lang="es-ES_tradnl" b="1" dirty="0">
              <a:solidFill>
                <a:srgbClr val="1A2D68"/>
              </a:solidFill>
            </a:endParaRPr>
          </a:p>
        </p:txBody>
      </p:sp>
      <p:sp>
        <p:nvSpPr>
          <p:cNvPr id="50" name="Text Box 12"/>
          <p:cNvSpPr txBox="1">
            <a:spLocks noChangeArrowheads="1"/>
          </p:cNvSpPr>
          <p:nvPr/>
        </p:nvSpPr>
        <p:spPr bwMode="auto">
          <a:xfrm>
            <a:off x="71406" y="5282999"/>
            <a:ext cx="11608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solidFill>
                  <a:srgbClr val="1A2D68"/>
                </a:solidFill>
              </a:rPr>
              <a:t>Demanda </a:t>
            </a:r>
          </a:p>
          <a:p>
            <a:pPr algn="ctr"/>
            <a:r>
              <a:rPr lang="es-ES_tradnl" b="1" dirty="0" smtClean="0">
                <a:solidFill>
                  <a:srgbClr val="1A2D68"/>
                </a:solidFill>
              </a:rPr>
              <a:t>Global</a:t>
            </a:r>
          </a:p>
        </p:txBody>
      </p:sp>
      <p:sp>
        <p:nvSpPr>
          <p:cNvPr id="52" name="Line 26"/>
          <p:cNvSpPr>
            <a:spLocks noChangeShapeType="1"/>
          </p:cNvSpPr>
          <p:nvPr/>
        </p:nvSpPr>
        <p:spPr bwMode="auto">
          <a:xfrm>
            <a:off x="1189200" y="6143644"/>
            <a:ext cx="161211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3" name="Line 27"/>
          <p:cNvSpPr>
            <a:spLocks noChangeShapeType="1"/>
          </p:cNvSpPr>
          <p:nvPr/>
        </p:nvSpPr>
        <p:spPr bwMode="auto">
          <a:xfrm>
            <a:off x="1189200" y="5000636"/>
            <a:ext cx="0" cy="1139619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5" grpId="0"/>
      <p:bldP spid="40" grpId="0"/>
      <p:bldP spid="44" grpId="0"/>
      <p:bldP spid="48" grpId="0"/>
      <p:bldP spid="49" grpId="0"/>
      <p:bldP spid="50" grpId="0"/>
      <p:bldP spid="52" grpId="0" animBg="1"/>
      <p:bldP spid="5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64291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Insuficiencia de Usos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35729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85786" y="2000240"/>
            <a:ext cx="757242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</a:rPr>
              <a:t>Consumidores potenciales que no son usuarios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785786" y="3357562"/>
            <a:ext cx="757242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</a:rPr>
              <a:t>Poca frecuencia de uso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785786" y="4714884"/>
            <a:ext cx="757242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</a:rPr>
              <a:t>Baja cantidad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64291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Insuficiencia de Distribución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35729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85786" y="2000240"/>
            <a:ext cx="757242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chemeClr val="bg1"/>
                </a:solidFill>
              </a:rPr>
              <a:t>Cobertura</a:t>
            </a:r>
            <a:r>
              <a:rPr lang="es-ES" sz="3200" dirty="0" smtClean="0">
                <a:solidFill>
                  <a:schemeClr val="bg1"/>
                </a:solidFill>
              </a:rPr>
              <a:t> </a:t>
            </a:r>
            <a:r>
              <a:rPr lang="es-ES" sz="3400" dirty="0" smtClean="0">
                <a:solidFill>
                  <a:schemeClr val="bg1"/>
                </a:solidFill>
              </a:rPr>
              <a:t>insuficiente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85786" y="3357562"/>
            <a:ext cx="757242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chemeClr val="bg1"/>
                </a:solidFill>
              </a:rPr>
              <a:t>Intensidad</a:t>
            </a:r>
            <a:r>
              <a:rPr lang="es-ES" sz="3200" dirty="0" smtClean="0">
                <a:solidFill>
                  <a:schemeClr val="bg1"/>
                </a:solidFill>
              </a:rPr>
              <a:t> </a:t>
            </a:r>
            <a:r>
              <a:rPr lang="es-ES" sz="3400" dirty="0" smtClean="0">
                <a:solidFill>
                  <a:schemeClr val="bg1"/>
                </a:solidFill>
              </a:rPr>
              <a:t>insuficiente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85786" y="4714884"/>
            <a:ext cx="757242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500" b="1" dirty="0" smtClean="0">
                <a:solidFill>
                  <a:schemeClr val="bg1"/>
                </a:solidFill>
              </a:rPr>
              <a:t>Exposición</a:t>
            </a:r>
            <a:r>
              <a:rPr lang="es-ES" sz="3200" dirty="0" smtClean="0">
                <a:solidFill>
                  <a:schemeClr val="bg1"/>
                </a:solidFill>
              </a:rPr>
              <a:t> </a:t>
            </a:r>
            <a:r>
              <a:rPr lang="es-ES" sz="3400" dirty="0" smtClean="0">
                <a:solidFill>
                  <a:schemeClr val="bg1"/>
                </a:solidFill>
              </a:rPr>
              <a:t>insuficiente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64291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Insuficiencia de Productos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35729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357290" y="2000240"/>
            <a:ext cx="614366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>
                <a:solidFill>
                  <a:schemeClr val="bg1"/>
                </a:solidFill>
              </a:rPr>
              <a:t>Tamaño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357290" y="3357562"/>
            <a:ext cx="614366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>
                <a:solidFill>
                  <a:schemeClr val="bg1"/>
                </a:solidFill>
              </a:rPr>
              <a:t>Opciones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357290" y="4714884"/>
            <a:ext cx="6143668" cy="10715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 smtClean="0">
                <a:solidFill>
                  <a:schemeClr val="bg1"/>
                </a:solidFill>
              </a:rPr>
              <a:t>Calidad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drsubasta.com/drs/Blog/uploaded_images/Marketing-725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1340" y="500042"/>
            <a:ext cx="10186876" cy="585786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-428660" y="1785926"/>
            <a:ext cx="10001320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Participación de Mercado</a:t>
            </a:r>
          </a:p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(PM)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Definiciones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85786" y="3143248"/>
            <a:ext cx="3857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En Volumen = PMVOL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 En valor        = PM$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235565" y="1285860"/>
            <a:ext cx="9165283" cy="1785950"/>
            <a:chOff x="-428660" y="1500174"/>
            <a:chExt cx="9165283" cy="1785950"/>
          </a:xfrm>
        </p:grpSpPr>
        <p:sp>
          <p:nvSpPr>
            <p:cNvPr id="17" name="Rounded Rectangle 16"/>
            <p:cNvSpPr/>
            <p:nvPr/>
          </p:nvSpPr>
          <p:spPr>
            <a:xfrm>
              <a:off x="1071538" y="1500174"/>
              <a:ext cx="6357982" cy="171451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13315" name="Object 3"/>
            <p:cNvGraphicFramePr>
              <a:graphicFrameLocks noChangeAspect="1"/>
            </p:cNvGraphicFramePr>
            <p:nvPr/>
          </p:nvGraphicFramePr>
          <p:xfrm>
            <a:off x="-428660" y="1714488"/>
            <a:ext cx="9165283" cy="1571636"/>
          </p:xfrm>
          <a:graphic>
            <a:graphicData uri="http://schemas.openxmlformats.org/presentationml/2006/ole">
              <p:oleObj spid="_x0000_s13315" name="Document" r:id="rId3" imgW="5609442" imgH="963299" progId="Word.Document.12">
                <p:embed/>
              </p:oleObj>
            </a:graphicData>
          </a:graphic>
        </p:graphicFrame>
      </p:grpSp>
      <p:grpSp>
        <p:nvGrpSpPr>
          <p:cNvPr id="28" name="Group 27"/>
          <p:cNvGrpSpPr/>
          <p:nvPr/>
        </p:nvGrpSpPr>
        <p:grpSpPr>
          <a:xfrm>
            <a:off x="-3783443" y="4179522"/>
            <a:ext cx="12498847" cy="2285170"/>
            <a:chOff x="-4212071" y="4179522"/>
            <a:chExt cx="12498847" cy="2285170"/>
          </a:xfrm>
        </p:grpSpPr>
        <p:graphicFrame>
          <p:nvGraphicFramePr>
            <p:cNvPr id="13317" name="Object 5"/>
            <p:cNvGraphicFramePr>
              <a:graphicFrameLocks noChangeAspect="1"/>
            </p:cNvGraphicFramePr>
            <p:nvPr/>
          </p:nvGraphicFramePr>
          <p:xfrm>
            <a:off x="-4212071" y="4786322"/>
            <a:ext cx="11927343" cy="1285884"/>
          </p:xfrm>
          <a:graphic>
            <a:graphicData uri="http://schemas.openxmlformats.org/presentationml/2006/ole">
              <p:oleObj spid="_x0000_s13317" name="Document" r:id="rId4" imgW="5609442" imgH="605667" progId="Word.Document.12">
                <p:embed/>
              </p:oleObj>
            </a:graphicData>
          </a:graphic>
        </p:graphicFrame>
        <p:sp>
          <p:nvSpPr>
            <p:cNvPr id="23" name="Left Brace 22"/>
            <p:cNvSpPr/>
            <p:nvPr/>
          </p:nvSpPr>
          <p:spPr>
            <a:xfrm>
              <a:off x="2786050" y="4429132"/>
              <a:ext cx="500066" cy="1714512"/>
            </a:xfrm>
            <a:prstGeom prst="leftBrac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3571868" y="4286256"/>
              <a:ext cx="59503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S_tradnl" sz="2600" dirty="0">
                  <a:latin typeface="+mj-lt"/>
                </a:rPr>
                <a:t>&gt; </a:t>
              </a:r>
              <a:r>
                <a:rPr lang="es-ES_tradnl" sz="2600" dirty="0" smtClean="0">
                  <a:latin typeface="+mj-lt"/>
                </a:rPr>
                <a:t>1</a:t>
              </a:r>
              <a:endParaRPr lang="es-ES_tradnl" sz="2600" dirty="0">
                <a:latin typeface="+mj-lt"/>
              </a:endParaRP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4357686" y="4179522"/>
              <a:ext cx="3857652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s-ES_tradnl" sz="2600" dirty="0" smtClean="0">
                  <a:solidFill>
                    <a:srgbClr val="1A2D68"/>
                  </a:solidFill>
                  <a:latin typeface="+mj-lt"/>
                </a:rPr>
                <a:t>Precio </a:t>
              </a:r>
              <a:r>
                <a:rPr lang="es-ES_tradnl" sz="2600" dirty="0">
                  <a:solidFill>
                    <a:srgbClr val="1A2D68"/>
                  </a:solidFill>
                  <a:latin typeface="+mj-lt"/>
                </a:rPr>
                <a:t>promedio de </a:t>
              </a:r>
              <a:r>
                <a:rPr lang="es-ES_tradnl" sz="2600" dirty="0" smtClean="0">
                  <a:solidFill>
                    <a:srgbClr val="1A2D68"/>
                  </a:solidFill>
                  <a:latin typeface="+mj-lt"/>
                </a:rPr>
                <a:t>X es </a:t>
              </a:r>
              <a:r>
                <a:rPr lang="es-ES_tradnl" sz="2600" dirty="0">
                  <a:solidFill>
                    <a:srgbClr val="1A2D68"/>
                  </a:solidFill>
                  <a:latin typeface="+mj-lt"/>
                </a:rPr>
                <a:t>mayor que </a:t>
              </a:r>
              <a:r>
                <a:rPr lang="es-ES_tradnl" sz="2600" dirty="0" smtClean="0">
                  <a:solidFill>
                    <a:srgbClr val="1A2D68"/>
                  </a:solidFill>
                  <a:latin typeface="+mj-lt"/>
                </a:rPr>
                <a:t>la </a:t>
              </a:r>
              <a:r>
                <a:rPr lang="es-ES_tradnl" sz="2600" dirty="0">
                  <a:solidFill>
                    <a:srgbClr val="1A2D68"/>
                  </a:solidFill>
                  <a:latin typeface="+mj-lt"/>
                </a:rPr>
                <a:t>competencia</a:t>
              </a: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3619775" y="5822596"/>
              <a:ext cx="595035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S_tradnl" sz="2600" dirty="0" smtClean="0">
                  <a:latin typeface="+mj-lt"/>
                </a:rPr>
                <a:t>&lt; 1</a:t>
              </a:r>
              <a:endParaRPr lang="es-ES_tradnl" sz="2600" dirty="0">
                <a:latin typeface="+mj-lt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4429124" y="5572140"/>
              <a:ext cx="3857652" cy="892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s-ES_tradnl" sz="2600" dirty="0" smtClean="0">
                  <a:solidFill>
                    <a:srgbClr val="1A2D68"/>
                  </a:solidFill>
                  <a:latin typeface="+mj-lt"/>
                </a:rPr>
                <a:t>Precio </a:t>
              </a:r>
              <a:r>
                <a:rPr lang="es-ES_tradnl" sz="2600" dirty="0">
                  <a:solidFill>
                    <a:srgbClr val="1A2D68"/>
                  </a:solidFill>
                  <a:latin typeface="+mj-lt"/>
                </a:rPr>
                <a:t>promedio de </a:t>
              </a:r>
              <a:r>
                <a:rPr lang="es-ES_tradnl" sz="2600" dirty="0" smtClean="0">
                  <a:solidFill>
                    <a:srgbClr val="1A2D68"/>
                  </a:solidFill>
                  <a:latin typeface="+mj-lt"/>
                </a:rPr>
                <a:t>X es menor</a:t>
              </a:r>
              <a:endParaRPr lang="es-ES_tradnl" sz="2600" dirty="0">
                <a:solidFill>
                  <a:srgbClr val="1A2D68"/>
                </a:solidFill>
                <a:latin typeface="+mj-lt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Observaciones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14348" y="1500174"/>
            <a:ext cx="7572428" cy="12144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</a:rPr>
              <a:t>Cuidado con cual es el M/P de referencia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14348" y="3000372"/>
            <a:ext cx="7572428" cy="12144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</a:rPr>
              <a:t>A veces algunas marcas influyen ventas de otros M/P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14348" y="4500570"/>
            <a:ext cx="7572428" cy="12144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</a:rPr>
              <a:t>Análisis en el tiempo (mejor Promedios Móviles para observar tendencias)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785794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Descomposición de PM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57161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1406" y="2928934"/>
            <a:ext cx="9072626" cy="1428760"/>
            <a:chOff x="71406" y="3214686"/>
            <a:chExt cx="9072626" cy="1428760"/>
          </a:xfrm>
        </p:grpSpPr>
        <p:sp>
          <p:nvSpPr>
            <p:cNvPr id="17" name="Rounded Rectangle 16"/>
            <p:cNvSpPr/>
            <p:nvPr/>
          </p:nvSpPr>
          <p:spPr>
            <a:xfrm>
              <a:off x="142844" y="3214686"/>
              <a:ext cx="8858280" cy="142876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406" y="3500438"/>
              <a:ext cx="90726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300" b="1" dirty="0" smtClean="0">
                  <a:solidFill>
                    <a:schemeClr val="bg1"/>
                  </a:solidFill>
                </a:rPr>
                <a:t>Participación</a:t>
              </a:r>
              <a:r>
                <a:rPr lang="es-MX" sz="3300" dirty="0" smtClean="0">
                  <a:solidFill>
                    <a:schemeClr val="bg1"/>
                  </a:solidFill>
                </a:rPr>
                <a:t> </a:t>
              </a:r>
              <a:r>
                <a:rPr lang="es-MX" sz="3300" b="1" dirty="0" smtClean="0">
                  <a:solidFill>
                    <a:schemeClr val="bg1"/>
                  </a:solidFill>
                </a:rPr>
                <a:t>= </a:t>
              </a:r>
              <a:r>
                <a:rPr lang="es-MX" sz="4000" i="1" dirty="0" smtClean="0">
                  <a:solidFill>
                    <a:schemeClr val="bg1"/>
                  </a:solidFill>
                </a:rPr>
                <a:t>f</a:t>
              </a:r>
              <a:r>
                <a:rPr lang="es-MX" sz="3300" b="1" dirty="0" smtClean="0">
                  <a:solidFill>
                    <a:schemeClr val="bg1"/>
                  </a:solidFill>
                </a:rPr>
                <a:t>(Penetración, Lealtad, Intensidad)</a:t>
              </a:r>
              <a:endParaRPr lang="es-CL" sz="33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Estudio: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Poupariña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28596" y="1857364"/>
            <a:ext cx="3286148" cy="121444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¿Cuál es el producto ofrecido?</a:t>
            </a:r>
            <a:endParaRPr lang="es-CL" sz="3000" dirty="0"/>
          </a:p>
        </p:txBody>
      </p:sp>
      <p:sp>
        <p:nvSpPr>
          <p:cNvPr id="31" name="Rectangle 30"/>
          <p:cNvSpPr/>
          <p:nvPr/>
        </p:nvSpPr>
        <p:spPr>
          <a:xfrm>
            <a:off x="2643174" y="3429000"/>
            <a:ext cx="3286148" cy="1214446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¿Cómo es el cliente al que apunta?</a:t>
            </a:r>
            <a:endParaRPr lang="es-CL" sz="3000" dirty="0"/>
          </a:p>
        </p:txBody>
      </p:sp>
      <p:sp>
        <p:nvSpPr>
          <p:cNvPr id="36" name="Rectangle 35"/>
          <p:cNvSpPr/>
          <p:nvPr/>
        </p:nvSpPr>
        <p:spPr>
          <a:xfrm>
            <a:off x="5429256" y="5000636"/>
            <a:ext cx="3429024" cy="121444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¿Cómo logra ofrecer este producto?</a:t>
            </a:r>
            <a:endParaRPr lang="es-CL" sz="3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Descomposición de PM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4348" y="1142984"/>
            <a:ext cx="792961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_tradnl" sz="4000" b="1" dirty="0" smtClean="0">
                <a:solidFill>
                  <a:srgbClr val="1A2D68"/>
                </a:solidFill>
              </a:rPr>
              <a:t>Lealtad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_tradnl" sz="3000" dirty="0" smtClean="0">
                <a:solidFill>
                  <a:srgbClr val="1A2D68"/>
                </a:solidFill>
              </a:rPr>
              <a:t>Probabilidad que tiene una persona promedio         de comprar la marca X cuando va a comprar el producto.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14348" y="3084798"/>
            <a:ext cx="764386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_tradnl" sz="4000" b="1" dirty="0" smtClean="0">
                <a:solidFill>
                  <a:srgbClr val="1A2D68"/>
                </a:solidFill>
              </a:rPr>
              <a:t>Penetración: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_tradnl" sz="3000" dirty="0" smtClean="0">
                <a:solidFill>
                  <a:srgbClr val="1A2D68"/>
                </a:solidFill>
              </a:rPr>
              <a:t>Porcentaje del Mercado Potencial que consume alguna vez la marca X	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4714884"/>
            <a:ext cx="778674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_tradnl" sz="4000" b="1" dirty="0" smtClean="0">
                <a:solidFill>
                  <a:srgbClr val="1A2D68"/>
                </a:solidFill>
              </a:rPr>
              <a:t>Intensidad (de uso) :</a:t>
            </a:r>
            <a:r>
              <a:rPr lang="es-ES_tradnl" sz="2800" dirty="0" smtClean="0">
                <a:solidFill>
                  <a:srgbClr val="1A2D68"/>
                </a:solidFill>
              </a:rPr>
              <a:t>	</a:t>
            </a:r>
          </a:p>
          <a:p>
            <a:pPr lvl="0">
              <a:lnSpc>
                <a:spcPct val="80000"/>
              </a:lnSpc>
              <a:spcBef>
                <a:spcPct val="20000"/>
              </a:spcBef>
              <a:defRPr/>
            </a:pPr>
            <a:r>
              <a:rPr lang="es-ES_tradnl" sz="3000" dirty="0" smtClean="0">
                <a:solidFill>
                  <a:srgbClr val="1A2D68"/>
                </a:solidFill>
              </a:rPr>
              <a:t>Número de veces en un período de tiempo que el consumidor promedio compra (consume) el producto </a:t>
            </a:r>
            <a:endParaRPr lang="es-ES_tradnl" sz="3000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a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4786"/>
            <a:ext cx="9286908" cy="98203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28660" y="1928802"/>
            <a:ext cx="10001320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Ejemplo de Aplicación: </a:t>
            </a:r>
          </a:p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PM de </a:t>
            </a:r>
            <a:r>
              <a:rPr lang="es-MX" sz="6000" dirty="0" err="1" smtClean="0">
                <a:solidFill>
                  <a:srgbClr val="1A2D68"/>
                </a:solidFill>
                <a:latin typeface="Cambria" pitchFamily="18" charset="0"/>
              </a:rPr>
              <a:t>Nescafé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Elementos de PM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000100" y="1928802"/>
            <a:ext cx="7500990" cy="1643074"/>
            <a:chOff x="1285852" y="1928802"/>
            <a:chExt cx="7500990" cy="1643074"/>
          </a:xfrm>
        </p:grpSpPr>
        <p:sp>
          <p:nvSpPr>
            <p:cNvPr id="11" name="Rectangle 10"/>
            <p:cNvSpPr/>
            <p:nvPr/>
          </p:nvSpPr>
          <p:spPr>
            <a:xfrm>
              <a:off x="1285852" y="1928802"/>
              <a:ext cx="4572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5000" dirty="0" err="1" smtClean="0">
                  <a:solidFill>
                    <a:srgbClr val="1A2D68"/>
                  </a:solidFill>
                  <a:latin typeface="+mj-lt"/>
                </a:rPr>
                <a:t>N</a:t>
              </a:r>
              <a:r>
                <a:rPr lang="es-ES_tradnl" sz="5000" baseline="-25000" dirty="0" err="1" smtClean="0">
                  <a:solidFill>
                    <a:srgbClr val="1A2D68"/>
                  </a:solidFill>
                  <a:latin typeface="+mj-lt"/>
                </a:rPr>
                <a:t>x</a:t>
              </a:r>
              <a:r>
                <a:rPr lang="es-ES_tradnl" sz="5000" dirty="0" smtClean="0">
                  <a:solidFill>
                    <a:srgbClr val="1A2D68"/>
                  </a:solidFill>
                  <a:latin typeface="+mj-lt"/>
                </a:rPr>
                <a:t>= </a:t>
              </a:r>
              <a:r>
                <a:rPr lang="es-ES_tradnl" dirty="0" smtClean="0"/>
                <a:t>	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00298" y="2094548"/>
              <a:ext cx="6286544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3400" b="1" dirty="0" smtClean="0">
                  <a:solidFill>
                    <a:srgbClr val="1A2D68"/>
                  </a:solidFill>
                </a:rPr>
                <a:t>Compradores de </a:t>
              </a:r>
              <a:r>
                <a:rPr lang="es-ES_tradnl" sz="3400" b="1" dirty="0" err="1" smtClean="0">
                  <a:solidFill>
                    <a:srgbClr val="1A2D68"/>
                  </a:solidFill>
                </a:rPr>
                <a:t>Nescafé</a:t>
              </a:r>
              <a:r>
                <a:rPr lang="es-ES_tradnl" sz="3400" b="1" dirty="0" smtClean="0">
                  <a:solidFill>
                    <a:srgbClr val="1A2D68"/>
                  </a:solidFill>
                </a:rPr>
                <a:t> </a:t>
              </a:r>
            </a:p>
            <a:p>
              <a:pPr>
                <a:buFont typeface="Wingdings" pitchFamily="2" charset="2"/>
                <a:buNone/>
              </a:pPr>
              <a:r>
                <a:rPr lang="es-ES_tradnl" sz="2800" dirty="0" smtClean="0">
                  <a:solidFill>
                    <a:srgbClr val="1A2D68"/>
                  </a:solidFill>
                </a:rPr>
                <a:t>(Personas que compran café, y algunas veces al menos, </a:t>
              </a:r>
              <a:r>
                <a:rPr lang="es-ES_tradnl" sz="2800" dirty="0" err="1" smtClean="0">
                  <a:solidFill>
                    <a:srgbClr val="1A2D68"/>
                  </a:solidFill>
                </a:rPr>
                <a:t>Nescafé</a:t>
              </a:r>
              <a:r>
                <a:rPr lang="es-ES_tradnl" sz="2800" dirty="0" smtClean="0">
                  <a:solidFill>
                    <a:srgbClr val="1A2D68"/>
                  </a:solidFill>
                </a:rPr>
                <a:t>)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71538" y="4424614"/>
            <a:ext cx="7500990" cy="861774"/>
            <a:chOff x="1285852" y="3714752"/>
            <a:chExt cx="7500990" cy="861774"/>
          </a:xfrm>
        </p:grpSpPr>
        <p:sp>
          <p:nvSpPr>
            <p:cNvPr id="13" name="Rectangle 12"/>
            <p:cNvSpPr/>
            <p:nvPr/>
          </p:nvSpPr>
          <p:spPr>
            <a:xfrm>
              <a:off x="1285852" y="3714752"/>
              <a:ext cx="4572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5000" dirty="0" err="1" smtClean="0">
                  <a:solidFill>
                    <a:srgbClr val="1A2D68"/>
                  </a:solidFill>
                  <a:latin typeface="+mj-lt"/>
                </a:rPr>
                <a:t>N</a:t>
              </a:r>
              <a:r>
                <a:rPr lang="es-ES_tradnl" sz="5000" baseline="-25000" dirty="0" err="1" smtClean="0">
                  <a:solidFill>
                    <a:srgbClr val="1A2D68"/>
                  </a:solidFill>
                  <a:latin typeface="+mj-lt"/>
                </a:rPr>
                <a:t>c</a:t>
              </a:r>
              <a:r>
                <a:rPr lang="es-ES_tradnl" sz="5000" dirty="0" smtClean="0">
                  <a:solidFill>
                    <a:srgbClr val="1A2D68"/>
                  </a:solidFill>
                  <a:latin typeface="+mj-lt"/>
                </a:rPr>
                <a:t>= </a:t>
              </a:r>
              <a:r>
                <a:rPr lang="es-ES_tradnl" dirty="0" smtClean="0"/>
                <a:t>	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00298" y="3862146"/>
              <a:ext cx="6286544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3400" b="1" dirty="0" smtClean="0">
                  <a:solidFill>
                    <a:srgbClr val="1A2D68"/>
                  </a:solidFill>
                </a:rPr>
                <a:t>Compradores de café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Elementos de PM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8"/>
          <p:cNvGrpSpPr/>
          <p:nvPr/>
        </p:nvGrpSpPr>
        <p:grpSpPr>
          <a:xfrm>
            <a:off x="1000100" y="1214422"/>
            <a:ext cx="7500990" cy="1735406"/>
            <a:chOff x="1285852" y="1928802"/>
            <a:chExt cx="7500990" cy="1735406"/>
          </a:xfrm>
        </p:grpSpPr>
        <p:sp>
          <p:nvSpPr>
            <p:cNvPr id="11" name="Rectangle 10"/>
            <p:cNvSpPr/>
            <p:nvPr/>
          </p:nvSpPr>
          <p:spPr>
            <a:xfrm>
              <a:off x="1285852" y="1928802"/>
              <a:ext cx="4572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5000" dirty="0" err="1" smtClean="0">
                  <a:solidFill>
                    <a:srgbClr val="1A2D68"/>
                  </a:solidFill>
                  <a:latin typeface="+mj-lt"/>
                </a:rPr>
                <a:t>Q</a:t>
              </a:r>
              <a:r>
                <a:rPr lang="es-ES_tradnl" sz="5000" baseline="-25000" dirty="0" err="1" smtClean="0">
                  <a:solidFill>
                    <a:srgbClr val="1A2D68"/>
                  </a:solidFill>
                  <a:latin typeface="+mj-lt"/>
                </a:rPr>
                <a:t>cc</a:t>
              </a:r>
              <a:r>
                <a:rPr lang="es-ES_tradnl" sz="5000" dirty="0" smtClean="0">
                  <a:solidFill>
                    <a:srgbClr val="1A2D68"/>
                  </a:solidFill>
                  <a:latin typeface="+mj-lt"/>
                </a:rPr>
                <a:t>= </a:t>
              </a:r>
              <a:r>
                <a:rPr lang="es-ES_tradnl" dirty="0" smtClean="0"/>
                <a:t>	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00298" y="2094548"/>
              <a:ext cx="62865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3200" b="1" dirty="0" smtClean="0">
                  <a:solidFill>
                    <a:srgbClr val="1A2D68"/>
                  </a:solidFill>
                </a:rPr>
                <a:t>Cantidad de café comprado por los compradores de café en un período de tiempo</a:t>
              </a:r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928662" y="3071810"/>
            <a:ext cx="7500990" cy="1712536"/>
            <a:chOff x="1285852" y="3714752"/>
            <a:chExt cx="7500990" cy="1712536"/>
          </a:xfrm>
        </p:grpSpPr>
        <p:sp>
          <p:nvSpPr>
            <p:cNvPr id="13" name="Rectangle 12"/>
            <p:cNvSpPr/>
            <p:nvPr/>
          </p:nvSpPr>
          <p:spPr>
            <a:xfrm>
              <a:off x="1285852" y="3714752"/>
              <a:ext cx="4572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5000" dirty="0" err="1" smtClean="0">
                  <a:solidFill>
                    <a:srgbClr val="1A2D68"/>
                  </a:solidFill>
                  <a:latin typeface="+mj-lt"/>
                </a:rPr>
                <a:t>Q</a:t>
              </a:r>
              <a:r>
                <a:rPr lang="es-ES_tradnl" sz="5000" baseline="-25000" dirty="0" err="1" smtClean="0">
                  <a:solidFill>
                    <a:srgbClr val="1A2D68"/>
                  </a:solidFill>
                  <a:latin typeface="+mj-lt"/>
                </a:rPr>
                <a:t>cx</a:t>
              </a:r>
              <a:r>
                <a:rPr lang="es-ES_tradnl" sz="5000" dirty="0" smtClean="0">
                  <a:solidFill>
                    <a:srgbClr val="1A2D68"/>
                  </a:solidFill>
                  <a:latin typeface="+mj-lt"/>
                </a:rPr>
                <a:t>= </a:t>
              </a:r>
              <a:r>
                <a:rPr lang="es-ES_tradnl" dirty="0" smtClean="0"/>
                <a:t>	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00298" y="3857628"/>
              <a:ext cx="628654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3200" b="1" dirty="0" smtClean="0">
                  <a:solidFill>
                    <a:srgbClr val="1A2D68"/>
                  </a:solidFill>
                </a:rPr>
                <a:t>Cantidad de café (cualquier marca) comprada por los compradores de </a:t>
              </a:r>
              <a:r>
                <a:rPr lang="es-ES_tradnl" sz="3200" b="1" dirty="0" err="1" smtClean="0">
                  <a:solidFill>
                    <a:srgbClr val="1A2D68"/>
                  </a:solidFill>
                </a:rPr>
                <a:t>Nescafé</a:t>
              </a:r>
              <a:endParaRPr lang="es-ES_tradnl" sz="3200" b="1" dirty="0" smtClean="0">
                <a:solidFill>
                  <a:srgbClr val="1A2D68"/>
                </a:solidFill>
              </a:endParaRPr>
            </a:p>
          </p:txBody>
        </p:sp>
      </p:grpSp>
      <p:grpSp>
        <p:nvGrpSpPr>
          <p:cNvPr id="14" name="Group 17"/>
          <p:cNvGrpSpPr/>
          <p:nvPr/>
        </p:nvGrpSpPr>
        <p:grpSpPr>
          <a:xfrm>
            <a:off x="928662" y="5073204"/>
            <a:ext cx="7500990" cy="1218964"/>
            <a:chOff x="1285852" y="3714752"/>
            <a:chExt cx="7500990" cy="1218964"/>
          </a:xfrm>
        </p:grpSpPr>
        <p:sp>
          <p:nvSpPr>
            <p:cNvPr id="15" name="Rectangle 14"/>
            <p:cNvSpPr/>
            <p:nvPr/>
          </p:nvSpPr>
          <p:spPr>
            <a:xfrm>
              <a:off x="1285852" y="3714752"/>
              <a:ext cx="4572000" cy="8617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5000" dirty="0" err="1" smtClean="0">
                  <a:solidFill>
                    <a:srgbClr val="1A2D68"/>
                  </a:solidFill>
                  <a:latin typeface="+mj-lt"/>
                </a:rPr>
                <a:t>Q</a:t>
              </a:r>
              <a:r>
                <a:rPr lang="es-ES_tradnl" sz="5000" baseline="-25000" dirty="0" err="1" smtClean="0">
                  <a:solidFill>
                    <a:srgbClr val="1A2D68"/>
                  </a:solidFill>
                  <a:latin typeface="+mj-lt"/>
                </a:rPr>
                <a:t>xx</a:t>
              </a:r>
              <a:r>
                <a:rPr lang="es-ES_tradnl" sz="5000" dirty="0" smtClean="0">
                  <a:solidFill>
                    <a:srgbClr val="1A2D68"/>
                  </a:solidFill>
                  <a:latin typeface="+mj-lt"/>
                </a:rPr>
                <a:t>= </a:t>
              </a:r>
              <a:r>
                <a:rPr lang="es-ES_tradnl" dirty="0" smtClean="0"/>
                <a:t>	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00298" y="3856498"/>
              <a:ext cx="628654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es-ES_tradnl" sz="3200" b="1" dirty="0" smtClean="0">
                  <a:solidFill>
                    <a:srgbClr val="1A2D68"/>
                  </a:solidFill>
                </a:rPr>
                <a:t>Cantidad de </a:t>
              </a:r>
              <a:r>
                <a:rPr lang="es-ES_tradnl" sz="3200" b="1" dirty="0" err="1" smtClean="0">
                  <a:solidFill>
                    <a:srgbClr val="1A2D68"/>
                  </a:solidFill>
                </a:rPr>
                <a:t>Nescafé</a:t>
              </a:r>
              <a:r>
                <a:rPr lang="es-ES_tradnl" sz="3200" b="1" dirty="0" smtClean="0">
                  <a:solidFill>
                    <a:srgbClr val="1A2D68"/>
                  </a:solidFill>
                </a:rPr>
                <a:t> comprada por los compradores de </a:t>
              </a:r>
              <a:r>
                <a:rPr lang="es-ES_tradnl" sz="3200" b="1" dirty="0" err="1" smtClean="0">
                  <a:solidFill>
                    <a:srgbClr val="1A2D68"/>
                  </a:solidFill>
                </a:rPr>
                <a:t>Nescafé</a:t>
              </a:r>
              <a:endParaRPr lang="es-ES_tradnl" sz="3200" b="1" dirty="0" smtClean="0">
                <a:solidFill>
                  <a:srgbClr val="1A2D68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Elementos de PM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714348" y="1020719"/>
            <a:ext cx="7572428" cy="1908215"/>
            <a:chOff x="428596" y="1142984"/>
            <a:chExt cx="7572428" cy="1908215"/>
          </a:xfrm>
        </p:grpSpPr>
        <p:sp>
          <p:nvSpPr>
            <p:cNvPr id="46" name="Rounded Rectangle 45"/>
            <p:cNvSpPr/>
            <p:nvPr/>
          </p:nvSpPr>
          <p:spPr>
            <a:xfrm>
              <a:off x="428596" y="1285860"/>
              <a:ext cx="7572428" cy="157163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714348" y="1142984"/>
              <a:ext cx="6929486" cy="1908215"/>
              <a:chOff x="285720" y="1306471"/>
              <a:chExt cx="6929486" cy="190821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85720" y="1605495"/>
                <a:ext cx="6286544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4000" b="1" dirty="0" smtClean="0">
                    <a:solidFill>
                      <a:srgbClr val="1A2D68"/>
                    </a:solidFill>
                  </a:rPr>
                  <a:t>Participación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4000" b="1" dirty="0" smtClean="0">
                    <a:solidFill>
                      <a:srgbClr val="1A2D68"/>
                    </a:solidFill>
                  </a:rPr>
                  <a:t>en Volumen</a:t>
                </a: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5857884" y="1306471"/>
                <a:ext cx="1357322" cy="1908215"/>
                <a:chOff x="4000496" y="1214422"/>
                <a:chExt cx="1357322" cy="1908215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4071934" y="1214422"/>
                  <a:ext cx="1285884" cy="190821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50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50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xx</a:t>
                  </a:r>
                  <a:endParaRPr lang="es-ES_tradnl" sz="50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5000" dirty="0" err="1" smtClean="0">
                      <a:solidFill>
                        <a:srgbClr val="1A2D68"/>
                      </a:solidFill>
                    </a:rPr>
                    <a:t>Q</a:t>
                  </a:r>
                  <a:r>
                    <a:rPr lang="es-ES_tradnl" sz="5000" baseline="-25000" dirty="0" err="1" smtClean="0">
                      <a:solidFill>
                        <a:srgbClr val="1A2D68"/>
                      </a:solidFill>
                    </a:rPr>
                    <a:t>cc</a:t>
                  </a:r>
                  <a:r>
                    <a:rPr lang="es-ES_tradnl" sz="50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dirty="0" smtClean="0"/>
                    <a:t>	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4000496" y="2143116"/>
                  <a:ext cx="1143008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Equal 24"/>
              <p:cNvSpPr/>
              <p:nvPr/>
            </p:nvSpPr>
            <p:spPr>
              <a:xfrm>
                <a:off x="4572000" y="2071678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14348" y="2806669"/>
            <a:ext cx="7572428" cy="1643074"/>
            <a:chOff x="571472" y="2928934"/>
            <a:chExt cx="7572428" cy="1643074"/>
          </a:xfrm>
        </p:grpSpPr>
        <p:sp>
          <p:nvSpPr>
            <p:cNvPr id="50" name="Rounded Rectangle 49"/>
            <p:cNvSpPr/>
            <p:nvPr/>
          </p:nvSpPr>
          <p:spPr>
            <a:xfrm>
              <a:off x="571472" y="3000372"/>
              <a:ext cx="7572428" cy="157163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857224" y="2928934"/>
              <a:ext cx="7143800" cy="1631216"/>
              <a:chOff x="214282" y="1306471"/>
              <a:chExt cx="7143800" cy="1631216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214282" y="1857364"/>
                <a:ext cx="6286544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4000" b="1" dirty="0" smtClean="0">
                    <a:solidFill>
                      <a:srgbClr val="1A2D68"/>
                    </a:solidFill>
                  </a:rPr>
                  <a:t>Penetración</a:t>
                </a:r>
              </a:p>
            </p:txBody>
          </p:sp>
          <p:grpSp>
            <p:nvGrpSpPr>
              <p:cNvPr id="29" name="Group 23"/>
              <p:cNvGrpSpPr/>
              <p:nvPr/>
            </p:nvGrpSpPr>
            <p:grpSpPr>
              <a:xfrm>
                <a:off x="5857884" y="1306471"/>
                <a:ext cx="1500198" cy="1631216"/>
                <a:chOff x="4000496" y="1214422"/>
                <a:chExt cx="1500198" cy="1631216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4214810" y="1214422"/>
                  <a:ext cx="1285884" cy="163121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5000" dirty="0" err="1" smtClean="0">
                      <a:solidFill>
                        <a:srgbClr val="1A2D68"/>
                      </a:solidFill>
                      <a:latin typeface="+mj-lt"/>
                    </a:rPr>
                    <a:t>N</a:t>
                  </a:r>
                  <a:r>
                    <a:rPr lang="es-ES_tradnl" sz="50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x</a:t>
                  </a:r>
                  <a:endParaRPr lang="es-ES_tradnl" sz="50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5000" dirty="0" err="1" smtClean="0">
                      <a:solidFill>
                        <a:srgbClr val="1A2D68"/>
                      </a:solidFill>
                    </a:rPr>
                    <a:t>N</a:t>
                  </a:r>
                  <a:r>
                    <a:rPr lang="es-ES_tradnl" sz="5000" baseline="-25000" dirty="0" err="1" smtClean="0">
                      <a:solidFill>
                        <a:srgbClr val="1A2D68"/>
                      </a:solidFill>
                    </a:rPr>
                    <a:t>c</a:t>
                  </a:r>
                  <a:r>
                    <a:rPr lang="es-ES_tradnl" sz="50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dirty="0" smtClean="0"/>
                    <a:t>	</a:t>
                  </a:r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4000496" y="2143116"/>
                  <a:ext cx="1143008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Equal 29"/>
              <p:cNvSpPr/>
              <p:nvPr/>
            </p:nvSpPr>
            <p:spPr>
              <a:xfrm>
                <a:off x="4572000" y="2071678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714348" y="4592619"/>
            <a:ext cx="7572428" cy="1908215"/>
            <a:chOff x="571472" y="4714884"/>
            <a:chExt cx="7572428" cy="1908215"/>
          </a:xfrm>
        </p:grpSpPr>
        <p:sp>
          <p:nvSpPr>
            <p:cNvPr id="52" name="Rounded Rectangle 51"/>
            <p:cNvSpPr/>
            <p:nvPr/>
          </p:nvSpPr>
          <p:spPr>
            <a:xfrm>
              <a:off x="571472" y="4786322"/>
              <a:ext cx="7572428" cy="171451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57224" y="4714884"/>
              <a:ext cx="6858048" cy="1908215"/>
              <a:chOff x="357158" y="1428736"/>
              <a:chExt cx="6858048" cy="1908215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57158" y="1532643"/>
                <a:ext cx="4286280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4000" b="1" dirty="0" smtClean="0">
                    <a:solidFill>
                      <a:srgbClr val="1A2D68"/>
                    </a:solidFill>
                  </a:rPr>
                  <a:t>Lealtad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000" b="1" dirty="0" smtClean="0">
                    <a:solidFill>
                      <a:srgbClr val="1A2D68"/>
                    </a:solidFill>
                  </a:rPr>
                  <a:t>por el </a:t>
                </a:r>
                <a:r>
                  <a:rPr lang="es-ES_tradnl" sz="3000" b="1" dirty="0" err="1" smtClean="0">
                    <a:solidFill>
                      <a:srgbClr val="1A2D68"/>
                    </a:solidFill>
                  </a:rPr>
                  <a:t>Nescafé</a:t>
                </a:r>
                <a:r>
                  <a:rPr lang="es-ES_tradnl" sz="3000" b="1" dirty="0" smtClean="0">
                    <a:solidFill>
                      <a:srgbClr val="1A2D68"/>
                    </a:solidFill>
                  </a:rPr>
                  <a:t> de los compradores de </a:t>
                </a:r>
                <a:r>
                  <a:rPr lang="es-ES_tradnl" sz="3000" b="1" dirty="0" err="1" smtClean="0">
                    <a:solidFill>
                      <a:srgbClr val="1A2D68"/>
                    </a:solidFill>
                  </a:rPr>
                  <a:t>Nescafé</a:t>
                </a:r>
                <a:endParaRPr lang="es-ES_tradnl" sz="3000" b="1" dirty="0" smtClean="0">
                  <a:solidFill>
                    <a:srgbClr val="1A2D68"/>
                  </a:solidFill>
                </a:endParaRPr>
              </a:p>
            </p:txBody>
          </p:sp>
          <p:grpSp>
            <p:nvGrpSpPr>
              <p:cNvPr id="42" name="Group 23"/>
              <p:cNvGrpSpPr/>
              <p:nvPr/>
            </p:nvGrpSpPr>
            <p:grpSpPr>
              <a:xfrm>
                <a:off x="5857884" y="1428736"/>
                <a:ext cx="1357322" cy="1908215"/>
                <a:chOff x="4000496" y="1336687"/>
                <a:chExt cx="1357322" cy="1908215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4071934" y="1336687"/>
                  <a:ext cx="1285884" cy="190821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50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50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xx</a:t>
                  </a:r>
                  <a:endParaRPr lang="es-ES_tradnl" sz="50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5000" dirty="0" err="1" smtClean="0">
                      <a:solidFill>
                        <a:srgbClr val="1A2D68"/>
                      </a:solidFill>
                    </a:rPr>
                    <a:t>Q</a:t>
                  </a:r>
                  <a:r>
                    <a:rPr lang="es-ES_tradnl" sz="5000" baseline="-25000" dirty="0" err="1" smtClean="0">
                      <a:solidFill>
                        <a:srgbClr val="1A2D68"/>
                      </a:solidFill>
                    </a:rPr>
                    <a:t>cx</a:t>
                  </a:r>
                  <a:r>
                    <a:rPr lang="es-ES_tradnl" sz="50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dirty="0" smtClean="0"/>
                    <a:t>	</a:t>
                  </a:r>
                </a:p>
              </p:txBody>
            </p: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4000496" y="2265381"/>
                  <a:ext cx="1143008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Equal 42"/>
              <p:cNvSpPr/>
              <p:nvPr/>
            </p:nvSpPr>
            <p:spPr>
              <a:xfrm>
                <a:off x="4572000" y="2071678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Elementos de PM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48"/>
          <p:cNvGrpSpPr/>
          <p:nvPr/>
        </p:nvGrpSpPr>
        <p:grpSpPr>
          <a:xfrm>
            <a:off x="714348" y="1163595"/>
            <a:ext cx="7572428" cy="1620487"/>
            <a:chOff x="428596" y="1285860"/>
            <a:chExt cx="7572428" cy="1620487"/>
          </a:xfrm>
        </p:grpSpPr>
        <p:sp>
          <p:nvSpPr>
            <p:cNvPr id="46" name="Rounded Rectangle 45"/>
            <p:cNvSpPr/>
            <p:nvPr/>
          </p:nvSpPr>
          <p:spPr>
            <a:xfrm>
              <a:off x="428596" y="1285860"/>
              <a:ext cx="7572428" cy="157163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3" name="Group 25"/>
            <p:cNvGrpSpPr/>
            <p:nvPr/>
          </p:nvGrpSpPr>
          <p:grpSpPr>
            <a:xfrm>
              <a:off x="714348" y="1288119"/>
              <a:ext cx="6786610" cy="1618228"/>
              <a:chOff x="285720" y="1451606"/>
              <a:chExt cx="6786610" cy="1618228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85720" y="1500174"/>
                <a:ext cx="6286544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Consumo promedio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de </a:t>
                </a:r>
                <a:r>
                  <a:rPr lang="es-ES_tradnl" sz="3100" b="1" dirty="0" err="1" smtClean="0">
                    <a:solidFill>
                      <a:srgbClr val="1A2D68"/>
                    </a:solidFill>
                  </a:rPr>
                  <a:t>Nescafé</a:t>
                </a:r>
                <a:r>
                  <a:rPr lang="es-ES_tradnl" sz="3100" dirty="0" smtClean="0">
                    <a:solidFill>
                      <a:srgbClr val="1A2D68"/>
                    </a:solidFill>
                  </a:rPr>
                  <a:t> de los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compradores de </a:t>
                </a:r>
                <a:r>
                  <a:rPr lang="es-ES_tradnl" sz="3100" b="1" dirty="0" err="1" smtClean="0">
                    <a:solidFill>
                      <a:srgbClr val="1A2D68"/>
                    </a:solidFill>
                  </a:rPr>
                  <a:t>Nescafé</a:t>
                </a:r>
                <a:endParaRPr lang="es-ES_tradnl" sz="3100" b="1" dirty="0" smtClean="0">
                  <a:solidFill>
                    <a:srgbClr val="1A2D68"/>
                  </a:solidFill>
                </a:endParaRPr>
              </a:p>
            </p:txBody>
          </p:sp>
          <p:grpSp>
            <p:nvGrpSpPr>
              <p:cNvPr id="4" name="Group 23"/>
              <p:cNvGrpSpPr/>
              <p:nvPr/>
            </p:nvGrpSpPr>
            <p:grpSpPr>
              <a:xfrm>
                <a:off x="5715008" y="1451606"/>
                <a:ext cx="1357322" cy="1477328"/>
                <a:chOff x="3857620" y="1359557"/>
                <a:chExt cx="1357322" cy="1477328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3929058" y="1359557"/>
                  <a:ext cx="1285884" cy="14773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xx</a:t>
                  </a:r>
                  <a:endParaRPr lang="es-ES_tradnl" sz="45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4500" dirty="0" smtClean="0">
                      <a:solidFill>
                        <a:srgbClr val="1A2D68"/>
                      </a:solidFill>
                    </a:rPr>
                    <a:t> 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</a:rPr>
                    <a:t>x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sz="4500" dirty="0" smtClean="0"/>
                    <a:t>	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3857620" y="2193943"/>
                  <a:ext cx="1143008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Equal 24"/>
              <p:cNvSpPr/>
              <p:nvPr/>
            </p:nvSpPr>
            <p:spPr>
              <a:xfrm>
                <a:off x="4572000" y="2071678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Group 48"/>
          <p:cNvGrpSpPr/>
          <p:nvPr/>
        </p:nvGrpSpPr>
        <p:grpSpPr>
          <a:xfrm>
            <a:off x="714348" y="2880083"/>
            <a:ext cx="7572428" cy="1620487"/>
            <a:chOff x="428596" y="1285860"/>
            <a:chExt cx="7572428" cy="1620487"/>
          </a:xfrm>
        </p:grpSpPr>
        <p:sp>
          <p:nvSpPr>
            <p:cNvPr id="34" name="Rounded Rectangle 33"/>
            <p:cNvSpPr/>
            <p:nvPr/>
          </p:nvSpPr>
          <p:spPr>
            <a:xfrm>
              <a:off x="428596" y="1285860"/>
              <a:ext cx="7572428" cy="157163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35" name="Group 25"/>
            <p:cNvGrpSpPr/>
            <p:nvPr/>
          </p:nvGrpSpPr>
          <p:grpSpPr>
            <a:xfrm>
              <a:off x="714348" y="1288119"/>
              <a:ext cx="6786610" cy="1618228"/>
              <a:chOff x="285720" y="1451606"/>
              <a:chExt cx="6786610" cy="1618228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85720" y="1500174"/>
                <a:ext cx="6286544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Consumo promedio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de </a:t>
                </a:r>
                <a:r>
                  <a:rPr lang="es-ES_tradnl" sz="3100" b="1" dirty="0" smtClean="0">
                    <a:solidFill>
                      <a:srgbClr val="1A2D68"/>
                    </a:solidFill>
                  </a:rPr>
                  <a:t>café </a:t>
                </a:r>
                <a:r>
                  <a:rPr lang="es-ES_tradnl" sz="3100" dirty="0" smtClean="0">
                    <a:solidFill>
                      <a:srgbClr val="1A2D68"/>
                    </a:solidFill>
                  </a:rPr>
                  <a:t>de los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compradores de </a:t>
                </a:r>
                <a:r>
                  <a:rPr lang="es-ES_tradnl" sz="3100" b="1" dirty="0" err="1" smtClean="0">
                    <a:solidFill>
                      <a:srgbClr val="1A2D68"/>
                    </a:solidFill>
                  </a:rPr>
                  <a:t>Nescafé</a:t>
                </a:r>
                <a:endParaRPr lang="es-ES_tradnl" sz="3100" b="1" dirty="0" smtClean="0">
                  <a:solidFill>
                    <a:srgbClr val="1A2D68"/>
                  </a:solidFill>
                </a:endParaRPr>
              </a:p>
            </p:txBody>
          </p:sp>
          <p:grpSp>
            <p:nvGrpSpPr>
              <p:cNvPr id="38" name="Group 23"/>
              <p:cNvGrpSpPr/>
              <p:nvPr/>
            </p:nvGrpSpPr>
            <p:grpSpPr>
              <a:xfrm>
                <a:off x="5715008" y="1451606"/>
                <a:ext cx="1357322" cy="1477328"/>
                <a:chOff x="3857620" y="1359557"/>
                <a:chExt cx="1357322" cy="1477328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3929058" y="1359557"/>
                  <a:ext cx="1285884" cy="14773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cx</a:t>
                  </a:r>
                  <a:endParaRPr lang="es-ES_tradnl" sz="45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4500" dirty="0" smtClean="0">
                      <a:solidFill>
                        <a:srgbClr val="1A2D68"/>
                      </a:solidFill>
                    </a:rPr>
                    <a:t> 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</a:rPr>
                    <a:t>x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sz="4500" dirty="0" smtClean="0"/>
                    <a:t>	</a:t>
                  </a:r>
                </a:p>
              </p:txBody>
            </p: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3857620" y="2193943"/>
                  <a:ext cx="1143008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Equal 38"/>
              <p:cNvSpPr/>
              <p:nvPr/>
            </p:nvSpPr>
            <p:spPr>
              <a:xfrm>
                <a:off x="4572000" y="2071678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7" name="Group 48"/>
          <p:cNvGrpSpPr/>
          <p:nvPr/>
        </p:nvGrpSpPr>
        <p:grpSpPr>
          <a:xfrm>
            <a:off x="714348" y="4594595"/>
            <a:ext cx="7572428" cy="1620487"/>
            <a:chOff x="428596" y="1285860"/>
            <a:chExt cx="7572428" cy="1620487"/>
          </a:xfrm>
        </p:grpSpPr>
        <p:sp>
          <p:nvSpPr>
            <p:cNvPr id="48" name="Rounded Rectangle 47"/>
            <p:cNvSpPr/>
            <p:nvPr/>
          </p:nvSpPr>
          <p:spPr>
            <a:xfrm>
              <a:off x="428596" y="1285860"/>
              <a:ext cx="7572428" cy="157163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49" name="Group 25"/>
            <p:cNvGrpSpPr/>
            <p:nvPr/>
          </p:nvGrpSpPr>
          <p:grpSpPr>
            <a:xfrm>
              <a:off x="714348" y="1288119"/>
              <a:ext cx="6786610" cy="1618228"/>
              <a:chOff x="285720" y="1451606"/>
              <a:chExt cx="6786610" cy="1618228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285720" y="1500174"/>
                <a:ext cx="6286544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Consumo promedio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de </a:t>
                </a:r>
                <a:r>
                  <a:rPr lang="es-ES_tradnl" sz="3100" b="1" dirty="0" smtClean="0">
                    <a:solidFill>
                      <a:srgbClr val="1A2D68"/>
                    </a:solidFill>
                  </a:rPr>
                  <a:t>café </a:t>
                </a:r>
                <a:r>
                  <a:rPr lang="es-ES_tradnl" sz="3100" dirty="0" smtClean="0">
                    <a:solidFill>
                      <a:srgbClr val="1A2D68"/>
                    </a:solidFill>
                  </a:rPr>
                  <a:t>de los 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s-ES_tradnl" sz="3100" dirty="0" smtClean="0">
                    <a:solidFill>
                      <a:srgbClr val="1A2D68"/>
                    </a:solidFill>
                  </a:rPr>
                  <a:t>compradores de </a:t>
                </a:r>
                <a:r>
                  <a:rPr lang="es-ES_tradnl" sz="3100" b="1" dirty="0" smtClean="0">
                    <a:solidFill>
                      <a:srgbClr val="1A2D68"/>
                    </a:solidFill>
                  </a:rPr>
                  <a:t>café</a:t>
                </a:r>
              </a:p>
            </p:txBody>
          </p:sp>
          <p:grpSp>
            <p:nvGrpSpPr>
              <p:cNvPr id="53" name="Group 23"/>
              <p:cNvGrpSpPr/>
              <p:nvPr/>
            </p:nvGrpSpPr>
            <p:grpSpPr>
              <a:xfrm>
                <a:off x="5715008" y="1451606"/>
                <a:ext cx="1357322" cy="1477328"/>
                <a:chOff x="3857620" y="1359557"/>
                <a:chExt cx="1357322" cy="1477328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3929058" y="1359557"/>
                  <a:ext cx="1285884" cy="14773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cc</a:t>
                  </a:r>
                  <a:endParaRPr lang="es-ES_tradnl" sz="45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4500" dirty="0" smtClean="0">
                      <a:solidFill>
                        <a:srgbClr val="1A2D68"/>
                      </a:solidFill>
                    </a:rPr>
                    <a:t> 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</a:rPr>
                    <a:t>c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sz="4500" dirty="0" smtClean="0"/>
                    <a:t>	</a:t>
                  </a:r>
                </a:p>
              </p:txBody>
            </p: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3857620" y="2193943"/>
                  <a:ext cx="1143008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Equal 53"/>
              <p:cNvSpPr/>
              <p:nvPr/>
            </p:nvSpPr>
            <p:spPr>
              <a:xfrm>
                <a:off x="4572000" y="2071678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Elementos de PM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00002" y="1428736"/>
            <a:ext cx="864399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Así, la</a:t>
            </a:r>
            <a:r>
              <a:rPr lang="es-ES" sz="3500" b="1" dirty="0" smtClean="0">
                <a:solidFill>
                  <a:srgbClr val="1A2D68"/>
                </a:solidFill>
              </a:rPr>
              <a:t> Intensidad </a:t>
            </a:r>
            <a:r>
              <a:rPr lang="es-ES" sz="3200" dirty="0" smtClean="0">
                <a:solidFill>
                  <a:srgbClr val="1A2D68"/>
                </a:solidFill>
              </a:rPr>
              <a:t>de calcula como: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14348" y="2973687"/>
            <a:ext cx="7572428" cy="2169825"/>
            <a:chOff x="714348" y="2973687"/>
            <a:chExt cx="7572428" cy="2169825"/>
          </a:xfrm>
        </p:grpSpPr>
        <p:grpSp>
          <p:nvGrpSpPr>
            <p:cNvPr id="23" name="Group 22"/>
            <p:cNvGrpSpPr/>
            <p:nvPr/>
          </p:nvGrpSpPr>
          <p:grpSpPr>
            <a:xfrm>
              <a:off x="714348" y="2973687"/>
              <a:ext cx="7572428" cy="2169825"/>
              <a:chOff x="428596" y="2428868"/>
              <a:chExt cx="7572428" cy="2169825"/>
            </a:xfrm>
          </p:grpSpPr>
          <p:sp>
            <p:nvSpPr>
              <p:cNvPr id="25" name="Equal 24"/>
              <p:cNvSpPr/>
              <p:nvPr/>
            </p:nvSpPr>
            <p:spPr>
              <a:xfrm>
                <a:off x="5000628" y="3051199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428596" y="2428868"/>
                <a:ext cx="7572428" cy="157163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14348" y="2479695"/>
                <a:ext cx="4286280" cy="15234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3100" b="1" dirty="0" smtClean="0">
                    <a:solidFill>
                      <a:srgbClr val="1A2D68"/>
                    </a:solidFill>
                  </a:rPr>
                  <a:t>Intensidad relativa </a:t>
                </a:r>
                <a:r>
                  <a:rPr lang="es-ES_tradnl" sz="3100" dirty="0" smtClean="0">
                    <a:solidFill>
                      <a:srgbClr val="1A2D68"/>
                    </a:solidFill>
                  </a:rPr>
                  <a:t>de consumo de </a:t>
                </a:r>
                <a:r>
                  <a:rPr lang="es-ES_tradnl" sz="3100" b="1" dirty="0" smtClean="0">
                    <a:solidFill>
                      <a:srgbClr val="1A2D68"/>
                    </a:solidFill>
                  </a:rPr>
                  <a:t>café </a:t>
                </a:r>
                <a:r>
                  <a:rPr lang="es-ES_tradnl" sz="3100" dirty="0" smtClean="0">
                    <a:solidFill>
                      <a:srgbClr val="1A2D68"/>
                    </a:solidFill>
                  </a:rPr>
                  <a:t>de los compradores de </a:t>
                </a:r>
                <a:r>
                  <a:rPr lang="es-ES_tradnl" sz="3100" b="1" dirty="0" err="1" smtClean="0">
                    <a:solidFill>
                      <a:srgbClr val="1A2D68"/>
                    </a:solidFill>
                  </a:rPr>
                  <a:t>Nescafé</a:t>
                </a:r>
                <a:endParaRPr lang="es-ES_tradnl" sz="3100" b="1" dirty="0" smtClean="0">
                  <a:solidFill>
                    <a:srgbClr val="1A2D68"/>
                  </a:solidFill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5643570" y="2428868"/>
                <a:ext cx="2286016" cy="2169825"/>
                <a:chOff x="5572132" y="4429132"/>
                <a:chExt cx="2286016" cy="2169825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5572132" y="4429132"/>
                  <a:ext cx="2286016" cy="216982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(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cx</a:t>
                  </a:r>
                  <a:r>
                    <a:rPr lang="es-ES_tradnl" sz="4500" baseline="-25000" dirty="0" smtClean="0">
                      <a:solidFill>
                        <a:srgbClr val="1A2D68"/>
                      </a:solidFill>
                      <a:latin typeface="+mj-lt"/>
                    </a:rPr>
                    <a:t> 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/ 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x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)</a:t>
                  </a:r>
                  <a:endParaRPr lang="es-ES_tradnl" sz="45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4500" dirty="0" smtClean="0">
                      <a:solidFill>
                        <a:srgbClr val="1A2D68"/>
                      </a:solidFill>
                    </a:rPr>
                    <a:t>(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</a:rPr>
                    <a:t>cc</a:t>
                  </a:r>
                  <a:r>
                    <a:rPr lang="es-ES_tradnl" sz="4500" baseline="-25000" dirty="0" smtClean="0">
                      <a:solidFill>
                        <a:srgbClr val="1A2D68"/>
                      </a:solidFill>
                    </a:rPr>
                    <a:t> 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/ 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c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)</a:t>
                  </a:r>
                  <a:r>
                    <a:rPr lang="es-ES_tradnl" sz="4500" dirty="0" smtClean="0"/>
                    <a:t>	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643570" y="5214950"/>
                  <a:ext cx="2000264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" name="Equal 23"/>
            <p:cNvSpPr/>
            <p:nvPr/>
          </p:nvSpPr>
          <p:spPr>
            <a:xfrm>
              <a:off x="5072066" y="3545191"/>
              <a:ext cx="642942" cy="357190"/>
            </a:xfrm>
            <a:prstGeom prst="mathEqual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85720" y="1142984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 Entonces la </a:t>
            </a:r>
            <a:r>
              <a:rPr lang="es-ES" sz="3200" b="1" dirty="0" smtClean="0">
                <a:solidFill>
                  <a:srgbClr val="1A2D68"/>
                </a:solidFill>
              </a:rPr>
              <a:t>Participación de Mercado </a:t>
            </a:r>
            <a:r>
              <a:rPr lang="es-ES" sz="3200" dirty="0" smtClean="0">
                <a:solidFill>
                  <a:srgbClr val="1A2D68"/>
                </a:solidFill>
              </a:rPr>
              <a:t>es: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14282" y="2000240"/>
            <a:ext cx="8715436" cy="2384139"/>
            <a:chOff x="285720" y="2071678"/>
            <a:chExt cx="8715436" cy="2384139"/>
          </a:xfrm>
        </p:grpSpPr>
        <p:sp>
          <p:nvSpPr>
            <p:cNvPr id="33" name="Rounded Rectangle 32"/>
            <p:cNvSpPr/>
            <p:nvPr/>
          </p:nvSpPr>
          <p:spPr>
            <a:xfrm>
              <a:off x="285720" y="2071678"/>
              <a:ext cx="8643998" cy="200026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28596" y="2143116"/>
              <a:ext cx="8572560" cy="2312701"/>
              <a:chOff x="285720" y="2285992"/>
              <a:chExt cx="8572560" cy="2312701"/>
            </a:xfrm>
          </p:grpSpPr>
          <p:sp>
            <p:nvSpPr>
              <p:cNvPr id="25" name="Equal 24"/>
              <p:cNvSpPr/>
              <p:nvPr/>
            </p:nvSpPr>
            <p:spPr>
              <a:xfrm>
                <a:off x="1500166" y="3000372"/>
                <a:ext cx="642942" cy="357190"/>
              </a:xfrm>
              <a:prstGeom prst="mathEqual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oup 20"/>
              <p:cNvGrpSpPr/>
              <p:nvPr/>
            </p:nvGrpSpPr>
            <p:grpSpPr>
              <a:xfrm>
                <a:off x="6572264" y="2428868"/>
                <a:ext cx="2286016" cy="2169825"/>
                <a:chOff x="5572132" y="4429132"/>
                <a:chExt cx="2286016" cy="2169825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5572132" y="4429132"/>
                  <a:ext cx="2286016" cy="216982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(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cx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/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x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)</a:t>
                  </a:r>
                  <a:endParaRPr lang="es-ES_tradnl" sz="4500" baseline="-25000" dirty="0" smtClean="0">
                    <a:solidFill>
                      <a:srgbClr val="1A2D68"/>
                    </a:solidFill>
                    <a:latin typeface="+mj-lt"/>
                  </a:endParaRPr>
                </a:p>
                <a:p>
                  <a:r>
                    <a:rPr lang="es-ES_tradnl" sz="4500" dirty="0" smtClean="0">
                      <a:solidFill>
                        <a:srgbClr val="1A2D68"/>
                      </a:solidFill>
                    </a:rPr>
                    <a:t>(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</a:rPr>
                    <a:t>Q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</a:rPr>
                    <a:t>cc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 /</a:t>
                  </a:r>
                  <a:r>
                    <a:rPr lang="es-ES_tradnl" sz="4500" dirty="0" err="1" smtClean="0">
                      <a:solidFill>
                        <a:srgbClr val="1A2D68"/>
                      </a:solidFill>
                      <a:latin typeface="+mj-lt"/>
                    </a:rPr>
                    <a:t>N</a:t>
                  </a:r>
                  <a:r>
                    <a:rPr lang="es-ES_tradnl" sz="4500" baseline="-25000" dirty="0" err="1" smtClean="0">
                      <a:solidFill>
                        <a:srgbClr val="1A2D68"/>
                      </a:solidFill>
                      <a:latin typeface="+mj-lt"/>
                    </a:rPr>
                    <a:t>c</a:t>
                  </a:r>
                  <a:r>
                    <a:rPr lang="es-ES_tradnl" sz="4500" dirty="0" smtClean="0">
                      <a:solidFill>
                        <a:srgbClr val="1A2D68"/>
                      </a:solidFill>
                      <a:latin typeface="+mj-lt"/>
                    </a:rPr>
                    <a:t>)</a:t>
                  </a:r>
                  <a:r>
                    <a:rPr lang="es-ES_tradnl" sz="4500" dirty="0" smtClean="0"/>
                    <a:t>	</a:t>
                  </a: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643570" y="5214950"/>
                  <a:ext cx="2000264" cy="0"/>
                </a:xfrm>
                <a:prstGeom prst="line">
                  <a:avLst/>
                </a:prstGeom>
                <a:ln w="28575">
                  <a:solidFill>
                    <a:srgbClr val="1A2D6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Rectangle 15"/>
              <p:cNvSpPr/>
              <p:nvPr/>
            </p:nvSpPr>
            <p:spPr>
              <a:xfrm>
                <a:off x="357158" y="2285992"/>
                <a:ext cx="1285884" cy="190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5000" dirty="0" err="1" smtClean="0">
                    <a:solidFill>
                      <a:srgbClr val="1A2D68"/>
                    </a:solidFill>
                    <a:latin typeface="+mj-lt"/>
                  </a:rPr>
                  <a:t>Q</a:t>
                </a:r>
                <a:r>
                  <a:rPr lang="es-ES_tradnl" sz="5000" baseline="-25000" dirty="0" err="1" smtClean="0">
                    <a:solidFill>
                      <a:srgbClr val="1A2D68"/>
                    </a:solidFill>
                    <a:latin typeface="+mj-lt"/>
                  </a:rPr>
                  <a:t>xx</a:t>
                </a:r>
                <a:endParaRPr lang="es-ES_tradnl" sz="5000" baseline="-25000" dirty="0" smtClean="0">
                  <a:solidFill>
                    <a:srgbClr val="1A2D68"/>
                  </a:solidFill>
                  <a:latin typeface="+mj-lt"/>
                </a:endParaRPr>
              </a:p>
              <a:p>
                <a:r>
                  <a:rPr lang="es-ES_tradnl" sz="5000" dirty="0" err="1" smtClean="0">
                    <a:solidFill>
                      <a:srgbClr val="1A2D68"/>
                    </a:solidFill>
                  </a:rPr>
                  <a:t>Q</a:t>
                </a:r>
                <a:r>
                  <a:rPr lang="es-ES_tradnl" sz="5000" baseline="-25000" dirty="0" err="1" smtClean="0">
                    <a:solidFill>
                      <a:srgbClr val="1A2D68"/>
                    </a:solidFill>
                  </a:rPr>
                  <a:t>cc</a:t>
                </a:r>
                <a:r>
                  <a:rPr lang="es-ES_tradnl" sz="5000" dirty="0" smtClean="0">
                    <a:solidFill>
                      <a:srgbClr val="1A2D68"/>
                    </a:solidFill>
                    <a:latin typeface="+mj-lt"/>
                  </a:rPr>
                  <a:t> </a:t>
                </a:r>
                <a:r>
                  <a:rPr lang="es-ES_tradnl" dirty="0" smtClean="0"/>
                  <a:t>	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85720" y="3214686"/>
                <a:ext cx="1143008" cy="0"/>
              </a:xfrm>
              <a:prstGeom prst="line">
                <a:avLst/>
              </a:prstGeom>
              <a:ln w="28575">
                <a:solidFill>
                  <a:srgbClr val="1A2D6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28860" y="2297850"/>
                <a:ext cx="1285884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5000" dirty="0" err="1" smtClean="0">
                    <a:solidFill>
                      <a:srgbClr val="1A2D68"/>
                    </a:solidFill>
                    <a:latin typeface="+mj-lt"/>
                  </a:rPr>
                  <a:t>N</a:t>
                </a:r>
                <a:r>
                  <a:rPr lang="es-ES_tradnl" sz="5000" baseline="-25000" dirty="0" err="1" smtClean="0">
                    <a:solidFill>
                      <a:srgbClr val="1A2D68"/>
                    </a:solidFill>
                    <a:latin typeface="+mj-lt"/>
                  </a:rPr>
                  <a:t>x</a:t>
                </a:r>
                <a:endParaRPr lang="es-ES_tradnl" sz="5000" baseline="-25000" dirty="0" smtClean="0">
                  <a:solidFill>
                    <a:srgbClr val="1A2D68"/>
                  </a:solidFill>
                  <a:latin typeface="+mj-lt"/>
                </a:endParaRPr>
              </a:p>
              <a:p>
                <a:r>
                  <a:rPr lang="es-ES_tradnl" sz="5000" dirty="0" err="1" smtClean="0">
                    <a:solidFill>
                      <a:srgbClr val="1A2D68"/>
                    </a:solidFill>
                  </a:rPr>
                  <a:t>N</a:t>
                </a:r>
                <a:r>
                  <a:rPr lang="es-ES_tradnl" sz="5000" baseline="-25000" dirty="0" err="1" smtClean="0">
                    <a:solidFill>
                      <a:srgbClr val="1A2D68"/>
                    </a:solidFill>
                  </a:rPr>
                  <a:t>c</a:t>
                </a:r>
                <a:r>
                  <a:rPr lang="es-ES_tradnl" sz="5000" dirty="0" smtClean="0">
                    <a:solidFill>
                      <a:srgbClr val="1A2D68"/>
                    </a:solidFill>
                    <a:latin typeface="+mj-lt"/>
                  </a:rPr>
                  <a:t> </a:t>
                </a:r>
                <a:r>
                  <a:rPr lang="es-ES_tradnl" dirty="0" smtClean="0"/>
                  <a:t>	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214546" y="3226544"/>
                <a:ext cx="1143008" cy="0"/>
              </a:xfrm>
              <a:prstGeom prst="line">
                <a:avLst/>
              </a:prstGeom>
              <a:ln w="28575">
                <a:solidFill>
                  <a:srgbClr val="1A2D6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Multiply 19"/>
              <p:cNvSpPr/>
              <p:nvPr/>
            </p:nvSpPr>
            <p:spPr>
              <a:xfrm>
                <a:off x="3428992" y="2928934"/>
                <a:ext cx="428628" cy="428628"/>
              </a:xfrm>
              <a:prstGeom prst="mathMultiply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000496" y="2428868"/>
                <a:ext cx="2286016" cy="2169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s-ES_tradnl" sz="4500" dirty="0" smtClean="0">
                    <a:solidFill>
                      <a:srgbClr val="1A2D68"/>
                    </a:solidFill>
                    <a:latin typeface="+mj-lt"/>
                  </a:rPr>
                  <a:t>(</a:t>
                </a:r>
                <a:r>
                  <a:rPr lang="es-ES_tradnl" sz="4500" dirty="0" err="1" smtClean="0">
                    <a:solidFill>
                      <a:srgbClr val="1A2D68"/>
                    </a:solidFill>
                    <a:latin typeface="+mj-lt"/>
                  </a:rPr>
                  <a:t>Q</a:t>
                </a:r>
                <a:r>
                  <a:rPr lang="es-ES_tradnl" sz="4500" baseline="-25000" dirty="0" err="1" smtClean="0">
                    <a:solidFill>
                      <a:srgbClr val="1A2D68"/>
                    </a:solidFill>
                    <a:latin typeface="+mj-lt"/>
                  </a:rPr>
                  <a:t>xx</a:t>
                </a:r>
                <a:r>
                  <a:rPr lang="es-ES_tradnl" sz="4500" dirty="0" smtClean="0">
                    <a:solidFill>
                      <a:srgbClr val="1A2D68"/>
                    </a:solidFill>
                    <a:latin typeface="+mj-lt"/>
                  </a:rPr>
                  <a:t>/</a:t>
                </a:r>
                <a:r>
                  <a:rPr lang="es-ES_tradnl" sz="4500" dirty="0" err="1" smtClean="0">
                    <a:solidFill>
                      <a:srgbClr val="1A2D68"/>
                    </a:solidFill>
                    <a:latin typeface="+mj-lt"/>
                  </a:rPr>
                  <a:t>N</a:t>
                </a:r>
                <a:r>
                  <a:rPr lang="es-ES_tradnl" sz="4500" baseline="-25000" dirty="0" err="1" smtClean="0">
                    <a:solidFill>
                      <a:srgbClr val="1A2D68"/>
                    </a:solidFill>
                    <a:latin typeface="+mj-lt"/>
                  </a:rPr>
                  <a:t>x</a:t>
                </a:r>
                <a:r>
                  <a:rPr lang="es-ES_tradnl" sz="4500" dirty="0" smtClean="0">
                    <a:solidFill>
                      <a:srgbClr val="1A2D68"/>
                    </a:solidFill>
                    <a:latin typeface="+mj-lt"/>
                  </a:rPr>
                  <a:t>)</a:t>
                </a:r>
                <a:endParaRPr lang="es-ES_tradnl" sz="4500" baseline="-25000" dirty="0" smtClean="0">
                  <a:solidFill>
                    <a:srgbClr val="1A2D68"/>
                  </a:solidFill>
                  <a:latin typeface="+mj-lt"/>
                </a:endParaRPr>
              </a:p>
              <a:p>
                <a:r>
                  <a:rPr lang="es-ES_tradnl" sz="4500" dirty="0" smtClean="0">
                    <a:solidFill>
                      <a:srgbClr val="1A2D68"/>
                    </a:solidFill>
                  </a:rPr>
                  <a:t>(</a:t>
                </a:r>
                <a:r>
                  <a:rPr lang="es-ES_tradnl" sz="4500" dirty="0" err="1" smtClean="0">
                    <a:solidFill>
                      <a:srgbClr val="1A2D68"/>
                    </a:solidFill>
                  </a:rPr>
                  <a:t>Q</a:t>
                </a:r>
                <a:r>
                  <a:rPr lang="es-ES_tradnl" sz="4500" baseline="-25000" dirty="0" err="1" smtClean="0">
                    <a:solidFill>
                      <a:srgbClr val="1A2D68"/>
                    </a:solidFill>
                  </a:rPr>
                  <a:t>cx</a:t>
                </a:r>
                <a:r>
                  <a:rPr lang="es-ES_tradnl" sz="4500" dirty="0" smtClean="0">
                    <a:solidFill>
                      <a:srgbClr val="1A2D68"/>
                    </a:solidFill>
                    <a:latin typeface="+mj-lt"/>
                  </a:rPr>
                  <a:t> /</a:t>
                </a:r>
                <a:r>
                  <a:rPr lang="es-ES_tradnl" sz="4500" dirty="0" err="1" smtClean="0">
                    <a:solidFill>
                      <a:srgbClr val="1A2D68"/>
                    </a:solidFill>
                    <a:latin typeface="+mj-lt"/>
                  </a:rPr>
                  <a:t>N</a:t>
                </a:r>
                <a:r>
                  <a:rPr lang="es-ES_tradnl" sz="4500" baseline="-25000" dirty="0" err="1" smtClean="0">
                    <a:solidFill>
                      <a:srgbClr val="1A2D68"/>
                    </a:solidFill>
                    <a:latin typeface="+mj-lt"/>
                  </a:rPr>
                  <a:t>x</a:t>
                </a:r>
                <a:r>
                  <a:rPr lang="es-ES_tradnl" sz="4500" dirty="0" smtClean="0">
                    <a:solidFill>
                      <a:srgbClr val="1A2D68"/>
                    </a:solidFill>
                    <a:latin typeface="+mj-lt"/>
                  </a:rPr>
                  <a:t>)</a:t>
                </a:r>
                <a:r>
                  <a:rPr lang="es-ES_tradnl" sz="4500" dirty="0" smtClean="0"/>
                  <a:t>	</a:t>
                </a: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4000496" y="3214686"/>
                <a:ext cx="2000264" cy="0"/>
              </a:xfrm>
              <a:prstGeom prst="line">
                <a:avLst/>
              </a:prstGeom>
              <a:ln w="28575">
                <a:solidFill>
                  <a:srgbClr val="1A2D6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Multiply 29"/>
              <p:cNvSpPr/>
              <p:nvPr/>
            </p:nvSpPr>
            <p:spPr>
              <a:xfrm>
                <a:off x="6072198" y="2928934"/>
                <a:ext cx="428628" cy="428628"/>
              </a:xfrm>
              <a:prstGeom prst="mathMultiply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1142976" y="5643578"/>
            <a:ext cx="7000924" cy="642942"/>
            <a:chOff x="1142976" y="5643578"/>
            <a:chExt cx="7000924" cy="642942"/>
          </a:xfrm>
        </p:grpSpPr>
        <p:sp>
          <p:nvSpPr>
            <p:cNvPr id="40" name="Rounded Rectangle 39"/>
            <p:cNvSpPr/>
            <p:nvPr/>
          </p:nvSpPr>
          <p:spPr>
            <a:xfrm>
              <a:off x="1142976" y="5643578"/>
              <a:ext cx="6715172" cy="64294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357290" y="5691862"/>
              <a:ext cx="67866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2800" b="1" dirty="0" smtClean="0">
                  <a:solidFill>
                    <a:srgbClr val="1A2D68"/>
                  </a:solidFill>
                </a:rPr>
                <a:t>Matemáticamente esta es una igualdad!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28596" y="4143380"/>
            <a:ext cx="1285884" cy="1290402"/>
            <a:chOff x="428596" y="4143380"/>
            <a:chExt cx="1285884" cy="1290402"/>
          </a:xfrm>
        </p:grpSpPr>
        <p:cxnSp>
          <p:nvCxnSpPr>
            <p:cNvPr id="51" name="Straight Arrow Connector 50"/>
            <p:cNvCxnSpPr/>
            <p:nvPr/>
          </p:nvCxnSpPr>
          <p:spPr>
            <a:xfrm rot="5400000">
              <a:off x="679423" y="4392619"/>
              <a:ext cx="500066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28596" y="4572008"/>
              <a:ext cx="128588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5000" b="1" dirty="0" smtClean="0">
                  <a:solidFill>
                    <a:srgbClr val="1A2D68"/>
                  </a:solidFill>
                </a:rPr>
                <a:t>PM</a:t>
              </a:r>
              <a:endParaRPr lang="es-CL" sz="50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000232" y="4144174"/>
            <a:ext cx="2143140" cy="1165368"/>
            <a:chOff x="2000232" y="4144174"/>
            <a:chExt cx="2143140" cy="1165368"/>
          </a:xfrm>
        </p:grpSpPr>
        <p:cxnSp>
          <p:nvCxnSpPr>
            <p:cNvPr id="50" name="Straight Arrow Connector 49"/>
            <p:cNvCxnSpPr/>
            <p:nvPr/>
          </p:nvCxnSpPr>
          <p:spPr>
            <a:xfrm rot="5400000">
              <a:off x="2750331" y="4393413"/>
              <a:ext cx="500066" cy="158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000232" y="4786322"/>
              <a:ext cx="21431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b="1" dirty="0" smtClean="0">
                  <a:solidFill>
                    <a:srgbClr val="1A2D68"/>
                  </a:solidFill>
                </a:rPr>
                <a:t>Penetración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071934" y="4250539"/>
            <a:ext cx="2143140" cy="1107287"/>
            <a:chOff x="4071934" y="4250539"/>
            <a:chExt cx="2143140" cy="1107287"/>
          </a:xfrm>
        </p:grpSpPr>
        <p:sp>
          <p:nvSpPr>
            <p:cNvPr id="47" name="Left Brace 46"/>
            <p:cNvSpPr/>
            <p:nvPr/>
          </p:nvSpPr>
          <p:spPr>
            <a:xfrm rot="16200000">
              <a:off x="4982769" y="3482579"/>
              <a:ext cx="392907" cy="1928827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071934" y="4834606"/>
              <a:ext cx="21431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Lealtad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6578" y="4286257"/>
            <a:ext cx="2143140" cy="1071569"/>
            <a:chOff x="6786578" y="4286257"/>
            <a:chExt cx="2143140" cy="1071569"/>
          </a:xfrm>
        </p:grpSpPr>
        <p:sp>
          <p:nvSpPr>
            <p:cNvPr id="48" name="Left Brace 47"/>
            <p:cNvSpPr/>
            <p:nvPr/>
          </p:nvSpPr>
          <p:spPr>
            <a:xfrm rot="16200000">
              <a:off x="7554538" y="3518297"/>
              <a:ext cx="392907" cy="1928827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786578" y="4834606"/>
              <a:ext cx="21431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800" b="1" dirty="0" smtClean="0">
                  <a:solidFill>
                    <a:srgbClr val="1A2D68"/>
                  </a:solidFill>
                </a:rPr>
                <a:t>Intensidad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142844" y="1428736"/>
            <a:ext cx="8858312" cy="4500594"/>
            <a:chOff x="142844" y="1428736"/>
            <a:chExt cx="8858312" cy="4500594"/>
          </a:xfrm>
        </p:grpSpPr>
        <p:sp>
          <p:nvSpPr>
            <p:cNvPr id="9" name="Rectangle 8"/>
            <p:cNvSpPr/>
            <p:nvPr/>
          </p:nvSpPr>
          <p:spPr>
            <a:xfrm>
              <a:off x="142844" y="2143116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Solo N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42844" y="2571744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Solo M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2844" y="3000372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Solo O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2844" y="3429000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Ninguno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42844" y="3857628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N y M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2844" y="4286256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N y O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2844" y="4714884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M y O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2844" y="5143512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N, M y O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42844" y="5572140"/>
              <a:ext cx="1071570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Total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85852" y="1428736"/>
              <a:ext cx="1285884" cy="5715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Número de hogares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643174" y="1428736"/>
              <a:ext cx="2571768" cy="5715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700" b="1" dirty="0" smtClean="0">
                  <a:solidFill>
                    <a:schemeClr val="bg1"/>
                  </a:solidFill>
                </a:rPr>
                <a:t>N° de tarros de café consumidos en promedio</a:t>
              </a:r>
              <a:endParaRPr lang="es-CL" sz="17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86380" y="1428736"/>
              <a:ext cx="1214446" cy="57150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err="1" smtClean="0">
                  <a:solidFill>
                    <a:srgbClr val="1A2D68"/>
                  </a:solidFill>
                </a:rPr>
                <a:t>Nescafé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572264" y="1428736"/>
              <a:ext cx="1214446" cy="57150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Monterrey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8148" y="1428736"/>
              <a:ext cx="1143008" cy="57150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Otros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285852" y="2143116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700.000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43174" y="2143116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1,8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286380" y="2143116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1,8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572264" y="2143116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58148" y="2143116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285852" y="2571744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250.000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643174" y="2571744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1,5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286380" y="2571744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572264" y="2571744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1,5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858148" y="2571744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285852" y="3000372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200.000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43174" y="3000372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1,3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286380" y="3000372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572264" y="3000372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858148" y="3000372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1,3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285852" y="3429000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300.000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643174" y="3429000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0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286380" y="3429000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572264" y="3429000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858148" y="3429000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285852" y="3857628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200.000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643174" y="3857628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1,7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286380" y="3857628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0,9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572264" y="3857628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0,8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858148" y="3857628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285852" y="4286256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500.000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43174" y="4286256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1,6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86380" y="4286256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1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572264" y="4286256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858148" y="4286256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0,6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285852" y="4714884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1.000.000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643174" y="4714884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1,4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86380" y="4714884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572264" y="4714884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1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858148" y="4714884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0,4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285852" y="5143512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500.000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643174" y="5143512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chemeClr val="bg1"/>
                  </a:solidFill>
                </a:rPr>
                <a:t>1,5</a:t>
              </a:r>
              <a:endParaRPr lang="es-CL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286380" y="5143512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0,5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572264" y="5143512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0,5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858148" y="5143512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dirty="0" smtClean="0">
                  <a:solidFill>
                    <a:srgbClr val="1A2D68"/>
                  </a:solidFill>
                </a:rPr>
                <a:t>0,5</a:t>
              </a:r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285852" y="5572140"/>
              <a:ext cx="1285884" cy="3571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b="1" dirty="0" smtClean="0">
                  <a:solidFill>
                    <a:srgbClr val="1A2D68"/>
                  </a:solidFill>
                </a:rPr>
                <a:t>1.850.000</a:t>
              </a:r>
              <a:endParaRPr lang="es-CL" b="1" dirty="0">
                <a:solidFill>
                  <a:srgbClr val="1A2D68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643174" y="5572140"/>
              <a:ext cx="2571768" cy="35719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MX" b="1" dirty="0" smtClean="0">
                  <a:solidFill>
                    <a:schemeClr val="bg1"/>
                  </a:solidFill>
                </a:rPr>
                <a:t>1,36756757</a:t>
              </a:r>
              <a:endParaRPr lang="es-CL" b="1" dirty="0">
                <a:solidFill>
                  <a:schemeClr val="bg1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86380" y="5572140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572264" y="5572140"/>
              <a:ext cx="1214446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858148" y="5572140"/>
              <a:ext cx="1143008" cy="35719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s-CL" dirty="0">
                <a:solidFill>
                  <a:srgbClr val="1A2D68"/>
                </a:solidFill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31" name="Group 30"/>
          <p:cNvGrpSpPr/>
          <p:nvPr/>
        </p:nvGrpSpPr>
        <p:grpSpPr>
          <a:xfrm>
            <a:off x="285720" y="1241145"/>
            <a:ext cx="8643998" cy="687657"/>
            <a:chOff x="285720" y="1142984"/>
            <a:chExt cx="8643998" cy="687657"/>
          </a:xfrm>
        </p:grpSpPr>
        <p:sp>
          <p:nvSpPr>
            <p:cNvPr id="30" name="Rounded Rectangle 29"/>
            <p:cNvSpPr/>
            <p:nvPr/>
          </p:nvSpPr>
          <p:spPr>
            <a:xfrm>
              <a:off x="285720" y="1142984"/>
              <a:ext cx="8643998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1685" name="Object 5"/>
            <p:cNvGraphicFramePr>
              <a:graphicFrameLocks noChangeAspect="1"/>
            </p:cNvGraphicFramePr>
            <p:nvPr/>
          </p:nvGraphicFramePr>
          <p:xfrm>
            <a:off x="857224" y="1285860"/>
            <a:ext cx="7000924" cy="544781"/>
          </p:xfrm>
          <a:graphic>
            <a:graphicData uri="http://schemas.openxmlformats.org/presentationml/2006/ole">
              <p:oleObj spid="_x0000_s71685" name="Document" r:id="rId3" imgW="5609442" imgH="435864" progId="Word.Document.12">
                <p:embed/>
              </p:oleObj>
            </a:graphicData>
          </a:graphic>
        </p:graphicFrame>
      </p:grp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24" name="Group 23"/>
          <p:cNvGrpSpPr/>
          <p:nvPr/>
        </p:nvGrpSpPr>
        <p:grpSpPr>
          <a:xfrm>
            <a:off x="285720" y="2021404"/>
            <a:ext cx="8643998" cy="1121844"/>
            <a:chOff x="285720" y="1785926"/>
            <a:chExt cx="8643998" cy="1121844"/>
          </a:xfrm>
        </p:grpSpPr>
        <p:sp>
          <p:nvSpPr>
            <p:cNvPr id="21" name="Rounded Rectangle 20"/>
            <p:cNvSpPr/>
            <p:nvPr/>
          </p:nvSpPr>
          <p:spPr>
            <a:xfrm>
              <a:off x="285720" y="1785926"/>
              <a:ext cx="8643998" cy="107157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1686" name="Object 6"/>
            <p:cNvGraphicFramePr>
              <a:graphicFrameLocks noChangeAspect="1"/>
            </p:cNvGraphicFramePr>
            <p:nvPr/>
          </p:nvGraphicFramePr>
          <p:xfrm>
            <a:off x="500034" y="1915118"/>
            <a:ext cx="8215370" cy="513750"/>
          </p:xfrm>
          <a:graphic>
            <a:graphicData uri="http://schemas.openxmlformats.org/presentationml/2006/ole">
              <p:oleObj spid="_x0000_s71686" name="Document" r:id="rId4" imgW="5609442" imgH="350061" progId="Word.Document.12">
                <p:embed/>
              </p:oleObj>
            </a:graphicData>
          </a:graphic>
        </p:graphicFrame>
        <p:graphicFrame>
          <p:nvGraphicFramePr>
            <p:cNvPr id="71690" name="Object 10"/>
            <p:cNvGraphicFramePr>
              <a:graphicFrameLocks noChangeAspect="1"/>
            </p:cNvGraphicFramePr>
            <p:nvPr/>
          </p:nvGraphicFramePr>
          <p:xfrm>
            <a:off x="857225" y="2357430"/>
            <a:ext cx="7072362" cy="550340"/>
          </p:xfrm>
          <a:graphic>
            <a:graphicData uri="http://schemas.openxmlformats.org/presentationml/2006/ole">
              <p:oleObj spid="_x0000_s71690" name="Document" r:id="rId5" imgW="5609442" imgH="435864" progId="Word.Document.12">
                <p:embed/>
              </p:oleObj>
            </a:graphicData>
          </a:graphic>
        </p:graphicFrame>
      </p:grpSp>
      <p:sp>
        <p:nvSpPr>
          <p:cNvPr id="716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grpSp>
        <p:nvGrpSpPr>
          <p:cNvPr id="26" name="Group 25"/>
          <p:cNvGrpSpPr/>
          <p:nvPr/>
        </p:nvGrpSpPr>
        <p:grpSpPr>
          <a:xfrm>
            <a:off x="285720" y="3286124"/>
            <a:ext cx="8643998" cy="1143008"/>
            <a:chOff x="285720" y="3000372"/>
            <a:chExt cx="8643998" cy="1143008"/>
          </a:xfrm>
        </p:grpSpPr>
        <p:sp>
          <p:nvSpPr>
            <p:cNvPr id="23" name="Rounded Rectangle 22"/>
            <p:cNvSpPr/>
            <p:nvPr/>
          </p:nvSpPr>
          <p:spPr>
            <a:xfrm>
              <a:off x="285720" y="3000372"/>
              <a:ext cx="8643998" cy="107157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1693" name="Object 13"/>
            <p:cNvGraphicFramePr>
              <a:graphicFrameLocks noChangeAspect="1"/>
            </p:cNvGraphicFramePr>
            <p:nvPr/>
          </p:nvGraphicFramePr>
          <p:xfrm>
            <a:off x="357158" y="3183132"/>
            <a:ext cx="8501122" cy="531620"/>
          </p:xfrm>
          <a:graphic>
            <a:graphicData uri="http://schemas.openxmlformats.org/presentationml/2006/ole">
              <p:oleObj spid="_x0000_s71693" name="Document" r:id="rId6" imgW="5609442" imgH="350061" progId="Word.Document.12">
                <p:embed/>
              </p:oleObj>
            </a:graphicData>
          </a:graphic>
        </p:graphicFrame>
        <p:graphicFrame>
          <p:nvGraphicFramePr>
            <p:cNvPr id="71699" name="Object 19"/>
            <p:cNvGraphicFramePr>
              <a:graphicFrameLocks noChangeAspect="1"/>
            </p:cNvGraphicFramePr>
            <p:nvPr/>
          </p:nvGraphicFramePr>
          <p:xfrm>
            <a:off x="785786" y="3571876"/>
            <a:ext cx="7344338" cy="571504"/>
          </p:xfrm>
          <a:graphic>
            <a:graphicData uri="http://schemas.openxmlformats.org/presentationml/2006/ole">
              <p:oleObj spid="_x0000_s71699" name="Document" r:id="rId7" imgW="5609442" imgH="435864" progId="Word.Document.12">
                <p:embed/>
              </p:oleObj>
            </a:graphicData>
          </a:graphic>
        </p:graphicFrame>
      </p:grpSp>
      <p:grpSp>
        <p:nvGrpSpPr>
          <p:cNvPr id="28" name="Group 27"/>
          <p:cNvGrpSpPr/>
          <p:nvPr/>
        </p:nvGrpSpPr>
        <p:grpSpPr>
          <a:xfrm>
            <a:off x="285720" y="4572008"/>
            <a:ext cx="8643998" cy="1143008"/>
            <a:chOff x="285720" y="4214818"/>
            <a:chExt cx="8643998" cy="1143008"/>
          </a:xfrm>
        </p:grpSpPr>
        <p:sp>
          <p:nvSpPr>
            <p:cNvPr id="27" name="Rounded Rectangle 26"/>
            <p:cNvSpPr/>
            <p:nvPr/>
          </p:nvSpPr>
          <p:spPr>
            <a:xfrm>
              <a:off x="285720" y="4214818"/>
              <a:ext cx="8643998" cy="107157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1700" name="Object 20"/>
            <p:cNvGraphicFramePr>
              <a:graphicFrameLocks noChangeAspect="1"/>
            </p:cNvGraphicFramePr>
            <p:nvPr/>
          </p:nvGraphicFramePr>
          <p:xfrm>
            <a:off x="1357290" y="4357694"/>
            <a:ext cx="6572296" cy="511427"/>
          </p:xfrm>
          <a:graphic>
            <a:graphicData uri="http://schemas.openxmlformats.org/presentationml/2006/ole">
              <p:oleObj spid="_x0000_s71700" name="Document" r:id="rId8" imgW="5609442" imgH="435864" progId="Word.Document.12">
                <p:embed/>
              </p:oleObj>
            </a:graphicData>
          </a:graphic>
        </p:graphicFrame>
        <p:graphicFrame>
          <p:nvGraphicFramePr>
            <p:cNvPr id="71701" name="Object 21"/>
            <p:cNvGraphicFramePr>
              <a:graphicFrameLocks noChangeAspect="1"/>
            </p:cNvGraphicFramePr>
            <p:nvPr/>
          </p:nvGraphicFramePr>
          <p:xfrm>
            <a:off x="799563" y="4786322"/>
            <a:ext cx="7344337" cy="571504"/>
          </p:xfrm>
          <a:graphic>
            <a:graphicData uri="http://schemas.openxmlformats.org/presentationml/2006/ole">
              <p:oleObj spid="_x0000_s71701" name="Document" r:id="rId9" imgW="5609442" imgH="435864" progId="Word.Document.12">
                <p:embed/>
              </p:oleObj>
            </a:graphicData>
          </a:graphic>
        </p:graphicFrame>
      </p:grpSp>
      <p:grpSp>
        <p:nvGrpSpPr>
          <p:cNvPr id="33" name="Group 32"/>
          <p:cNvGrpSpPr/>
          <p:nvPr/>
        </p:nvGrpSpPr>
        <p:grpSpPr>
          <a:xfrm>
            <a:off x="285720" y="5786454"/>
            <a:ext cx="8643998" cy="714380"/>
            <a:chOff x="285720" y="5786454"/>
            <a:chExt cx="8643998" cy="714380"/>
          </a:xfrm>
        </p:grpSpPr>
        <p:sp>
          <p:nvSpPr>
            <p:cNvPr id="29" name="Rounded Rectangle 28"/>
            <p:cNvSpPr/>
            <p:nvPr/>
          </p:nvSpPr>
          <p:spPr>
            <a:xfrm>
              <a:off x="285720" y="5786454"/>
              <a:ext cx="8643998" cy="7143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1702" name="Object 22"/>
            <p:cNvGraphicFramePr>
              <a:graphicFrameLocks noChangeAspect="1"/>
            </p:cNvGraphicFramePr>
            <p:nvPr/>
          </p:nvGraphicFramePr>
          <p:xfrm>
            <a:off x="928662" y="5929330"/>
            <a:ext cx="7344338" cy="571504"/>
          </p:xfrm>
          <a:graphic>
            <a:graphicData uri="http://schemas.openxmlformats.org/presentationml/2006/ole">
              <p:oleObj spid="_x0000_s71702" name="Document" r:id="rId10" imgW="5609442" imgH="435864" progId="Word.Document.12">
                <p:embed/>
              </p:oleObj>
            </a:graphicData>
          </a:graphic>
        </p:graphicFrame>
      </p:grpSp>
      <p:sp>
        <p:nvSpPr>
          <p:cNvPr id="32" name="Rectangle 31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roduc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29784" cy="70723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32" y="2000240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Mercados y Productos</a:t>
            </a:r>
            <a:endParaRPr lang="es-CL" sz="7500" b="1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54389" y="1214421"/>
            <a:ext cx="8232453" cy="1214446"/>
            <a:chOff x="428596" y="1214422"/>
            <a:chExt cx="8232453" cy="1214446"/>
          </a:xfrm>
        </p:grpSpPr>
        <p:sp>
          <p:nvSpPr>
            <p:cNvPr id="9" name="Rounded Rectangle 8"/>
            <p:cNvSpPr/>
            <p:nvPr/>
          </p:nvSpPr>
          <p:spPr>
            <a:xfrm>
              <a:off x="785786" y="1214422"/>
              <a:ext cx="7215238" cy="121444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2707" name="Object 3"/>
            <p:cNvGraphicFramePr>
              <a:graphicFrameLocks noChangeAspect="1"/>
            </p:cNvGraphicFramePr>
            <p:nvPr/>
          </p:nvGraphicFramePr>
          <p:xfrm>
            <a:off x="428596" y="1357298"/>
            <a:ext cx="8232453" cy="1071570"/>
          </p:xfrm>
          <a:graphic>
            <a:graphicData uri="http://schemas.openxmlformats.org/presentationml/2006/ole">
              <p:oleObj spid="_x0000_s72707" name="Document" r:id="rId4" imgW="5609442" imgH="730045" progId="Word.Document.12">
                <p:embed/>
              </p:oleObj>
            </a:graphicData>
          </a:graphic>
        </p:graphicFrame>
      </p:grpSp>
      <p:grpSp>
        <p:nvGrpSpPr>
          <p:cNvPr id="15" name="Group 14"/>
          <p:cNvGrpSpPr/>
          <p:nvPr/>
        </p:nvGrpSpPr>
        <p:grpSpPr>
          <a:xfrm>
            <a:off x="768703" y="2500305"/>
            <a:ext cx="7354302" cy="1214446"/>
            <a:chOff x="718160" y="2643182"/>
            <a:chExt cx="7354302" cy="1214446"/>
          </a:xfrm>
        </p:grpSpPr>
        <p:sp>
          <p:nvSpPr>
            <p:cNvPr id="14" name="Rounded Rectangle 13"/>
            <p:cNvSpPr/>
            <p:nvPr/>
          </p:nvSpPr>
          <p:spPr>
            <a:xfrm>
              <a:off x="857224" y="2643182"/>
              <a:ext cx="7215238" cy="121444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2708" name="Object 4"/>
            <p:cNvGraphicFramePr>
              <a:graphicFrameLocks noChangeAspect="1"/>
            </p:cNvGraphicFramePr>
            <p:nvPr/>
          </p:nvGraphicFramePr>
          <p:xfrm>
            <a:off x="718160" y="2849561"/>
            <a:ext cx="7211426" cy="936629"/>
          </p:xfrm>
          <a:graphic>
            <a:graphicData uri="http://schemas.openxmlformats.org/presentationml/2006/ole">
              <p:oleObj spid="_x0000_s72708" name="Document" r:id="rId5" imgW="5609442" imgH="728243" progId="Word.Document.12">
                <p:embed/>
              </p:oleObj>
            </a:graphicData>
          </a:graphic>
        </p:graphicFrame>
      </p:grpSp>
      <p:grpSp>
        <p:nvGrpSpPr>
          <p:cNvPr id="17" name="Group 16"/>
          <p:cNvGrpSpPr/>
          <p:nvPr/>
        </p:nvGrpSpPr>
        <p:grpSpPr>
          <a:xfrm>
            <a:off x="697265" y="3786189"/>
            <a:ext cx="7683622" cy="1214446"/>
            <a:chOff x="642910" y="4000504"/>
            <a:chExt cx="7683622" cy="1214446"/>
          </a:xfrm>
        </p:grpSpPr>
        <p:sp>
          <p:nvSpPr>
            <p:cNvPr id="16" name="Rounded Rectangle 15"/>
            <p:cNvSpPr/>
            <p:nvPr/>
          </p:nvSpPr>
          <p:spPr>
            <a:xfrm>
              <a:off x="857224" y="4000504"/>
              <a:ext cx="7215238" cy="121444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2709" name="Object 5"/>
            <p:cNvGraphicFramePr>
              <a:graphicFrameLocks noChangeAspect="1"/>
            </p:cNvGraphicFramePr>
            <p:nvPr/>
          </p:nvGraphicFramePr>
          <p:xfrm>
            <a:off x="642910" y="4214818"/>
            <a:ext cx="7683622" cy="1000132"/>
          </p:xfrm>
          <a:graphic>
            <a:graphicData uri="http://schemas.openxmlformats.org/presentationml/2006/ole">
              <p:oleObj spid="_x0000_s72709" name="Document" r:id="rId6" imgW="5609442" imgH="730045" progId="Word.Document.12">
                <p:embed/>
              </p:oleObj>
            </a:graphicData>
          </a:graphic>
        </p:graphicFrame>
      </p:grpSp>
      <p:grpSp>
        <p:nvGrpSpPr>
          <p:cNvPr id="22" name="Group 21"/>
          <p:cNvGrpSpPr/>
          <p:nvPr/>
        </p:nvGrpSpPr>
        <p:grpSpPr>
          <a:xfrm>
            <a:off x="786559" y="5072073"/>
            <a:ext cx="7340258" cy="1571637"/>
            <a:chOff x="732204" y="5072074"/>
            <a:chExt cx="7340258" cy="1571637"/>
          </a:xfrm>
        </p:grpSpPr>
        <p:sp>
          <p:nvSpPr>
            <p:cNvPr id="21" name="Rounded Rectangle 20"/>
            <p:cNvSpPr/>
            <p:nvPr/>
          </p:nvSpPr>
          <p:spPr>
            <a:xfrm>
              <a:off x="857224" y="5072074"/>
              <a:ext cx="7215238" cy="142876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aphicFrame>
          <p:nvGraphicFramePr>
            <p:cNvPr id="72710" name="Object 6"/>
            <p:cNvGraphicFramePr>
              <a:graphicFrameLocks noChangeAspect="1"/>
            </p:cNvGraphicFramePr>
            <p:nvPr/>
          </p:nvGraphicFramePr>
          <p:xfrm>
            <a:off x="732204" y="5143512"/>
            <a:ext cx="7125944" cy="1500199"/>
          </p:xfrm>
          <a:graphic>
            <a:graphicData uri="http://schemas.openxmlformats.org/presentationml/2006/ole">
              <p:oleObj spid="_x0000_s72710" name="Document" r:id="rId7" imgW="5609442" imgH="1181051" progId="Word.Document.12">
                <p:embed/>
              </p:oleObj>
            </a:graphicData>
          </a:graphic>
        </p:graphicFrame>
      </p:grpSp>
      <p:sp>
        <p:nvSpPr>
          <p:cNvPr id="24" name="Rectangle 23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571472" y="3857628"/>
            <a:ext cx="7929618" cy="12144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TextBox 25"/>
          <p:cNvSpPr txBox="1"/>
          <p:nvPr/>
        </p:nvSpPr>
        <p:spPr>
          <a:xfrm>
            <a:off x="5072066" y="4083942"/>
            <a:ext cx="32147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chemeClr val="bg1"/>
                </a:solidFill>
              </a:rPr>
              <a:t>0,86</a:t>
            </a:r>
            <a:endParaRPr lang="es-CL" sz="3500" b="1" dirty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1472" y="2500306"/>
            <a:ext cx="7929618" cy="12144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Rounded Rectangle 20"/>
          <p:cNvSpPr/>
          <p:nvPr/>
        </p:nvSpPr>
        <p:spPr>
          <a:xfrm>
            <a:off x="571472" y="1142984"/>
            <a:ext cx="7929618" cy="12144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85786" y="1285860"/>
            <a:ext cx="7143800" cy="892552"/>
            <a:chOff x="785786" y="1571612"/>
            <a:chExt cx="7143800" cy="892552"/>
          </a:xfrm>
        </p:grpSpPr>
        <p:sp>
          <p:nvSpPr>
            <p:cNvPr id="8" name="TextBox 7"/>
            <p:cNvSpPr txBox="1"/>
            <p:nvPr/>
          </p:nvSpPr>
          <p:spPr>
            <a:xfrm>
              <a:off x="785786" y="1571612"/>
              <a:ext cx="378621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600" b="1" dirty="0" smtClean="0">
                  <a:solidFill>
                    <a:schemeClr val="bg1"/>
                  </a:solidFill>
                </a:rPr>
                <a:t>Participación de Mercado </a:t>
              </a:r>
            </a:p>
            <a:p>
              <a:pPr algn="ctr"/>
              <a:r>
                <a:rPr lang="es-MX" sz="2600" b="1" dirty="0" smtClean="0">
                  <a:solidFill>
                    <a:schemeClr val="bg1"/>
                  </a:solidFill>
                </a:rPr>
                <a:t>de </a:t>
              </a:r>
              <a:r>
                <a:rPr lang="es-MX" sz="2600" b="1" dirty="0" err="1" smtClean="0">
                  <a:solidFill>
                    <a:schemeClr val="bg1"/>
                  </a:solidFill>
                </a:rPr>
                <a:t>Nescafé</a:t>
              </a:r>
              <a:endParaRPr lang="es-CL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Equal 8"/>
            <p:cNvSpPr/>
            <p:nvPr/>
          </p:nvSpPr>
          <p:spPr>
            <a:xfrm>
              <a:off x="5072066" y="1928802"/>
              <a:ext cx="428628" cy="285752"/>
            </a:xfrm>
            <a:prstGeom prst="mathEqual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29256" y="1726488"/>
              <a:ext cx="250033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500" b="1" dirty="0" smtClean="0">
                  <a:solidFill>
                    <a:schemeClr val="bg1"/>
                  </a:solidFill>
                </a:rPr>
                <a:t>0,6</a:t>
              </a:r>
              <a:endParaRPr lang="es-CL" sz="3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5786" y="2643182"/>
            <a:ext cx="7500990" cy="892552"/>
            <a:chOff x="785786" y="1571612"/>
            <a:chExt cx="7500990" cy="892552"/>
          </a:xfrm>
        </p:grpSpPr>
        <p:sp>
          <p:nvSpPr>
            <p:cNvPr id="17" name="TextBox 16"/>
            <p:cNvSpPr txBox="1"/>
            <p:nvPr/>
          </p:nvSpPr>
          <p:spPr>
            <a:xfrm>
              <a:off x="5072066" y="1726488"/>
              <a:ext cx="321471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500" b="1" dirty="0" smtClean="0">
                  <a:solidFill>
                    <a:schemeClr val="bg1"/>
                  </a:solidFill>
                </a:rPr>
                <a:t>0,65</a:t>
              </a:r>
              <a:endParaRPr lang="es-CL" sz="35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5786" y="1571612"/>
              <a:ext cx="378621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600" b="1" dirty="0" smtClean="0">
                  <a:solidFill>
                    <a:schemeClr val="bg1"/>
                  </a:solidFill>
                </a:rPr>
                <a:t>Penetración</a:t>
              </a:r>
            </a:p>
            <a:p>
              <a:pPr algn="ctr"/>
              <a:r>
                <a:rPr lang="es-MX" sz="2600" b="1" dirty="0" smtClean="0">
                  <a:solidFill>
                    <a:schemeClr val="bg1"/>
                  </a:solidFill>
                </a:rPr>
                <a:t>de </a:t>
              </a:r>
              <a:r>
                <a:rPr lang="es-MX" sz="2600" b="1" dirty="0" err="1" smtClean="0">
                  <a:solidFill>
                    <a:schemeClr val="bg1"/>
                  </a:solidFill>
                </a:rPr>
                <a:t>Nescafé</a:t>
              </a:r>
              <a:endParaRPr lang="es-CL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Equal 15"/>
            <p:cNvSpPr/>
            <p:nvPr/>
          </p:nvSpPr>
          <p:spPr>
            <a:xfrm>
              <a:off x="5072066" y="1928802"/>
              <a:ext cx="428628" cy="285752"/>
            </a:xfrm>
            <a:prstGeom prst="mathEqual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bg1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85786" y="3965208"/>
            <a:ext cx="37862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 smtClean="0">
                <a:solidFill>
                  <a:schemeClr val="bg1"/>
                </a:solidFill>
              </a:rPr>
              <a:t>Lealtad</a:t>
            </a:r>
          </a:p>
          <a:p>
            <a:pPr algn="ctr"/>
            <a:r>
              <a:rPr lang="es-MX" sz="2600" b="1" dirty="0" smtClean="0">
                <a:solidFill>
                  <a:schemeClr val="bg1"/>
                </a:solidFill>
              </a:rPr>
              <a:t>de </a:t>
            </a:r>
            <a:r>
              <a:rPr lang="es-MX" sz="2600" b="1" dirty="0" err="1" smtClean="0">
                <a:solidFill>
                  <a:schemeClr val="bg1"/>
                </a:solidFill>
              </a:rPr>
              <a:t>Nescafé</a:t>
            </a:r>
            <a:endParaRPr lang="es-CL" sz="2600" b="1" dirty="0">
              <a:solidFill>
                <a:schemeClr val="bg1"/>
              </a:solidFill>
            </a:endParaRPr>
          </a:p>
        </p:txBody>
      </p:sp>
      <p:sp>
        <p:nvSpPr>
          <p:cNvPr id="25" name="Equal 24"/>
          <p:cNvSpPr/>
          <p:nvPr/>
        </p:nvSpPr>
        <p:spPr>
          <a:xfrm>
            <a:off x="5072066" y="4322398"/>
            <a:ext cx="428628" cy="285752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71472" y="5214950"/>
            <a:ext cx="7929618" cy="121444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TextBox 27"/>
          <p:cNvSpPr txBox="1"/>
          <p:nvPr/>
        </p:nvSpPr>
        <p:spPr>
          <a:xfrm>
            <a:off x="5072066" y="5441264"/>
            <a:ext cx="32147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b="1" dirty="0" smtClean="0">
                <a:solidFill>
                  <a:schemeClr val="bg1"/>
                </a:solidFill>
              </a:rPr>
              <a:t>1,08</a:t>
            </a:r>
            <a:endParaRPr lang="es-CL" sz="35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5786" y="5322530"/>
            <a:ext cx="378621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b="1" dirty="0" smtClean="0">
                <a:solidFill>
                  <a:schemeClr val="bg1"/>
                </a:solidFill>
              </a:rPr>
              <a:t>Intensidad relativa</a:t>
            </a:r>
          </a:p>
          <a:p>
            <a:pPr algn="ctr"/>
            <a:r>
              <a:rPr lang="es-MX" sz="2600" b="1" dirty="0" smtClean="0">
                <a:solidFill>
                  <a:schemeClr val="bg1"/>
                </a:solidFill>
              </a:rPr>
              <a:t>de </a:t>
            </a:r>
            <a:r>
              <a:rPr lang="es-MX" sz="2600" b="1" dirty="0" err="1" smtClean="0">
                <a:solidFill>
                  <a:schemeClr val="bg1"/>
                </a:solidFill>
              </a:rPr>
              <a:t>Nescafé</a:t>
            </a:r>
            <a:endParaRPr lang="es-CL" sz="2600" b="1" dirty="0">
              <a:solidFill>
                <a:schemeClr val="bg1"/>
              </a:solidFill>
            </a:endParaRPr>
          </a:p>
        </p:txBody>
      </p:sp>
      <p:sp>
        <p:nvSpPr>
          <p:cNvPr id="30" name="Equal 29"/>
          <p:cNvSpPr/>
          <p:nvPr/>
        </p:nvSpPr>
        <p:spPr>
          <a:xfrm>
            <a:off x="5072066" y="5679720"/>
            <a:ext cx="428628" cy="285752"/>
          </a:xfrm>
          <a:prstGeom prst="mathEqual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14282" y="2214554"/>
            <a:ext cx="8715436" cy="1214446"/>
            <a:chOff x="214282" y="2214554"/>
            <a:chExt cx="8715436" cy="1214446"/>
          </a:xfrm>
        </p:grpSpPr>
        <p:sp>
          <p:nvSpPr>
            <p:cNvPr id="31" name="Rounded Rectangle 30"/>
            <p:cNvSpPr/>
            <p:nvPr/>
          </p:nvSpPr>
          <p:spPr>
            <a:xfrm>
              <a:off x="285720" y="2214554"/>
              <a:ext cx="8643998" cy="121444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572264" y="2571744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Intensidad</a:t>
              </a:r>
              <a:endParaRPr lang="es-CL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4282" y="2579367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Participación </a:t>
              </a:r>
              <a:endParaRPr lang="es-CL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72000" y="2571744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Lealtad</a:t>
              </a:r>
              <a:endParaRPr lang="es-CL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Equal 34"/>
            <p:cNvSpPr/>
            <p:nvPr/>
          </p:nvSpPr>
          <p:spPr>
            <a:xfrm>
              <a:off x="2500298" y="2714620"/>
              <a:ext cx="357190" cy="214314"/>
            </a:xfrm>
            <a:prstGeom prst="mathEqual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43174" y="2571744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Penetración </a:t>
              </a:r>
              <a:endParaRPr lang="es-CL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Multiply 36"/>
            <p:cNvSpPr/>
            <p:nvPr/>
          </p:nvSpPr>
          <p:spPr>
            <a:xfrm>
              <a:off x="4786314" y="2714620"/>
              <a:ext cx="285752" cy="285752"/>
            </a:xfrm>
            <a:prstGeom prst="mathMultiply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9" name="Multiply 38"/>
            <p:cNvSpPr/>
            <p:nvPr/>
          </p:nvSpPr>
          <p:spPr>
            <a:xfrm>
              <a:off x="6500826" y="2714620"/>
              <a:ext cx="285752" cy="285752"/>
            </a:xfrm>
            <a:prstGeom prst="mathMultiply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14282" y="3643314"/>
            <a:ext cx="8715436" cy="1071570"/>
            <a:chOff x="214282" y="3643314"/>
            <a:chExt cx="8715436" cy="1071570"/>
          </a:xfrm>
        </p:grpSpPr>
        <p:sp>
          <p:nvSpPr>
            <p:cNvPr id="41" name="Rounded Rectangle 40"/>
            <p:cNvSpPr/>
            <p:nvPr/>
          </p:nvSpPr>
          <p:spPr>
            <a:xfrm>
              <a:off x="285720" y="3643314"/>
              <a:ext cx="8643998" cy="107157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572264" y="3929066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1,08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4282" y="3936689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0,6 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72000" y="3929066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0,86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  <p:sp>
          <p:nvSpPr>
            <p:cNvPr id="45" name="Equal 44"/>
            <p:cNvSpPr/>
            <p:nvPr/>
          </p:nvSpPr>
          <p:spPr>
            <a:xfrm>
              <a:off x="2500298" y="4071942"/>
              <a:ext cx="357190" cy="214314"/>
            </a:xfrm>
            <a:prstGeom prst="mathEqual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rgbClr val="1A2D68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43174" y="3929066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rgbClr val="1A2D68"/>
                  </a:solidFill>
                </a:rPr>
                <a:t>0,65 </a:t>
              </a:r>
              <a:endParaRPr lang="es-CL" sz="2800" b="1" dirty="0">
                <a:solidFill>
                  <a:srgbClr val="1A2D68"/>
                </a:solidFill>
              </a:endParaRPr>
            </a:p>
          </p:txBody>
        </p:sp>
        <p:sp>
          <p:nvSpPr>
            <p:cNvPr id="47" name="Multiply 46"/>
            <p:cNvSpPr/>
            <p:nvPr/>
          </p:nvSpPr>
          <p:spPr>
            <a:xfrm>
              <a:off x="4786314" y="4071942"/>
              <a:ext cx="285752" cy="285752"/>
            </a:xfrm>
            <a:prstGeom prst="mathMultiply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rgbClr val="1A2D68"/>
                </a:solidFill>
              </a:endParaRPr>
            </a:p>
          </p:txBody>
        </p:sp>
        <p:sp>
          <p:nvSpPr>
            <p:cNvPr id="48" name="Multiply 47"/>
            <p:cNvSpPr/>
            <p:nvPr/>
          </p:nvSpPr>
          <p:spPr>
            <a:xfrm>
              <a:off x="6500826" y="4071942"/>
              <a:ext cx="285752" cy="285752"/>
            </a:xfrm>
            <a:prstGeom prst="mathMultiply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>
                <a:solidFill>
                  <a:srgbClr val="1A2D68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CVP del Mercado Universitario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4414" y="1357298"/>
            <a:ext cx="6453211" cy="4554913"/>
          </a:xfrm>
          <a:prstGeom prst="rect">
            <a:avLst/>
          </a:prstGeom>
          <a:noFill/>
          <a:ln/>
        </p:spPr>
      </p:pic>
      <p:sp>
        <p:nvSpPr>
          <p:cNvPr id="9" name="Rectangle 8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Participación de Mercado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61979" y="1214422"/>
            <a:ext cx="8353425" cy="5108575"/>
            <a:chOff x="361979" y="1214422"/>
            <a:chExt cx="8353425" cy="5108575"/>
          </a:xfrm>
        </p:grpSpPr>
        <p:graphicFrame>
          <p:nvGraphicFramePr>
            <p:cNvPr id="75780" name="Object 4"/>
            <p:cNvGraphicFramePr>
              <a:graphicFrameLocks noChangeAspect="1"/>
            </p:cNvGraphicFramePr>
            <p:nvPr/>
          </p:nvGraphicFramePr>
          <p:xfrm>
            <a:off x="5330854" y="3376597"/>
            <a:ext cx="3384550" cy="2946400"/>
          </p:xfrm>
          <a:graphic>
            <a:graphicData uri="http://schemas.openxmlformats.org/presentationml/2006/ole">
              <p:oleObj spid="_x0000_s75780" name="Imagen de mapa de bits" r:id="rId3" imgW="3677163" imgH="3200000" progId="PBrush">
                <p:embed/>
              </p:oleObj>
            </a:graphicData>
          </a:graphic>
        </p:graphicFrame>
        <p:pic>
          <p:nvPicPr>
            <p:cNvPr id="7578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1979" y="2441559"/>
              <a:ext cx="5111750" cy="3471863"/>
            </a:xfrm>
            <a:prstGeom prst="rect">
              <a:avLst/>
            </a:prstGeom>
            <a:noFill/>
          </p:spPr>
        </p:pic>
        <p:pic>
          <p:nvPicPr>
            <p:cNvPr id="75783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25" y="1214422"/>
              <a:ext cx="3168650" cy="2162175"/>
            </a:xfrm>
            <a:prstGeom prst="rect">
              <a:avLst/>
            </a:prstGeom>
            <a:noFill/>
          </p:spPr>
        </p:pic>
      </p:grpSp>
      <p:sp>
        <p:nvSpPr>
          <p:cNvPr id="14" name="Rectangle 13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44" y="1000108"/>
          <a:ext cx="885831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34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Participación de Mercado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21442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Mercados</a:t>
            </a:r>
            <a:r>
              <a:rPr lang="es-MX" sz="5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y Productos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42873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600" dirty="0" smtClean="0">
                <a:solidFill>
                  <a:srgbClr val="1A2D68"/>
                </a:solidFill>
              </a:rPr>
              <a:t>Existen </a:t>
            </a:r>
            <a:r>
              <a:rPr lang="es-ES" sz="3600" b="1" dirty="0" smtClean="0">
                <a:solidFill>
                  <a:srgbClr val="1A2D68"/>
                </a:solidFill>
              </a:rPr>
              <a:t>3 dimensiones </a:t>
            </a:r>
            <a:r>
              <a:rPr lang="es-ES" sz="3600" dirty="0" smtClean="0">
                <a:solidFill>
                  <a:srgbClr val="1A2D68"/>
                </a:solidFill>
              </a:rPr>
              <a:t>para definir un Negocio: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71472" y="5000636"/>
            <a:ext cx="2214578" cy="1071570"/>
            <a:chOff x="571472" y="5000636"/>
            <a:chExt cx="2214578" cy="1071570"/>
          </a:xfrm>
        </p:grpSpPr>
        <p:sp>
          <p:nvSpPr>
            <p:cNvPr id="21" name="Rounded Rectangle 20"/>
            <p:cNvSpPr/>
            <p:nvPr/>
          </p:nvSpPr>
          <p:spPr>
            <a:xfrm>
              <a:off x="571472" y="5000636"/>
              <a:ext cx="2214578" cy="107157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2910" y="5144500"/>
              <a:ext cx="200026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500" b="1" dirty="0" smtClean="0">
                  <a:solidFill>
                    <a:schemeClr val="bg1"/>
                  </a:solidFill>
                </a:rPr>
                <a:t>¿Qué?</a:t>
              </a:r>
              <a:endParaRPr lang="es-CL" sz="4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71472" y="3000372"/>
            <a:ext cx="2357454" cy="1071570"/>
            <a:chOff x="571472" y="3000372"/>
            <a:chExt cx="2357454" cy="1071570"/>
          </a:xfrm>
        </p:grpSpPr>
        <p:sp>
          <p:nvSpPr>
            <p:cNvPr id="13" name="Rounded Rectangle 12"/>
            <p:cNvSpPr/>
            <p:nvPr/>
          </p:nvSpPr>
          <p:spPr>
            <a:xfrm>
              <a:off x="571472" y="3000372"/>
              <a:ext cx="2357454" cy="107157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4348" y="3214686"/>
              <a:ext cx="214314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400" b="1" dirty="0" smtClean="0">
                  <a:solidFill>
                    <a:srgbClr val="1A2D68"/>
                  </a:solidFill>
                </a:rPr>
                <a:t>Funciones</a:t>
              </a:r>
              <a:endParaRPr lang="es-CL" sz="3400" b="1" dirty="0">
                <a:solidFill>
                  <a:srgbClr val="1A2D68"/>
                </a:solidFill>
              </a:endParaRPr>
            </a:p>
          </p:txBody>
        </p:sp>
      </p:grpSp>
      <p:sp>
        <p:nvSpPr>
          <p:cNvPr id="20" name="Down Arrow 19"/>
          <p:cNvSpPr/>
          <p:nvPr/>
        </p:nvSpPr>
        <p:spPr>
          <a:xfrm>
            <a:off x="1428728" y="4214818"/>
            <a:ext cx="500066" cy="57150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grpSp>
        <p:nvGrpSpPr>
          <p:cNvPr id="29" name="Group 28"/>
          <p:cNvGrpSpPr/>
          <p:nvPr/>
        </p:nvGrpSpPr>
        <p:grpSpPr>
          <a:xfrm>
            <a:off x="3214678" y="2994724"/>
            <a:ext cx="2786082" cy="1077218"/>
            <a:chOff x="3286116" y="2994724"/>
            <a:chExt cx="2786082" cy="1077218"/>
          </a:xfrm>
        </p:grpSpPr>
        <p:sp>
          <p:nvSpPr>
            <p:cNvPr id="23" name="Rounded Rectangle 22"/>
            <p:cNvSpPr/>
            <p:nvPr/>
          </p:nvSpPr>
          <p:spPr>
            <a:xfrm>
              <a:off x="3286116" y="3000372"/>
              <a:ext cx="2786082" cy="107157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57554" y="2994724"/>
              <a:ext cx="27146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200" b="1" dirty="0" smtClean="0">
                  <a:solidFill>
                    <a:srgbClr val="1A2D68"/>
                  </a:solidFill>
                </a:rPr>
                <a:t>Grupo de Compradores</a:t>
              </a:r>
              <a:endParaRPr lang="es-CL" sz="32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286116" y="5000636"/>
            <a:ext cx="2286016" cy="1071570"/>
            <a:chOff x="3286116" y="5000636"/>
            <a:chExt cx="2286016" cy="1071570"/>
          </a:xfrm>
        </p:grpSpPr>
        <p:sp>
          <p:nvSpPr>
            <p:cNvPr id="25" name="Rounded Rectangle 24"/>
            <p:cNvSpPr/>
            <p:nvPr/>
          </p:nvSpPr>
          <p:spPr>
            <a:xfrm>
              <a:off x="3357554" y="5000636"/>
              <a:ext cx="2214578" cy="107157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86116" y="5144500"/>
              <a:ext cx="228601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100" b="1" dirty="0" smtClean="0">
                  <a:solidFill>
                    <a:schemeClr val="bg1"/>
                  </a:solidFill>
                </a:rPr>
                <a:t>¿</a:t>
              </a:r>
              <a:r>
                <a:rPr lang="es-MX" sz="4500" b="1" dirty="0" smtClean="0">
                  <a:solidFill>
                    <a:schemeClr val="bg1"/>
                  </a:solidFill>
                </a:rPr>
                <a:t>Quién</a:t>
              </a:r>
              <a:r>
                <a:rPr lang="es-MX" sz="4100" b="1" dirty="0" smtClean="0">
                  <a:solidFill>
                    <a:schemeClr val="bg1"/>
                  </a:solidFill>
                </a:rPr>
                <a:t>?</a:t>
              </a:r>
              <a:endParaRPr lang="es-CL" sz="4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Down Arrow 27"/>
          <p:cNvSpPr/>
          <p:nvPr/>
        </p:nvSpPr>
        <p:spPr>
          <a:xfrm>
            <a:off x="4214810" y="4214818"/>
            <a:ext cx="500066" cy="57150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grpSp>
        <p:nvGrpSpPr>
          <p:cNvPr id="41" name="Group 40"/>
          <p:cNvGrpSpPr/>
          <p:nvPr/>
        </p:nvGrpSpPr>
        <p:grpSpPr>
          <a:xfrm>
            <a:off x="6286512" y="5000636"/>
            <a:ext cx="2214578" cy="1071570"/>
            <a:chOff x="6286512" y="5000636"/>
            <a:chExt cx="2214578" cy="1071570"/>
          </a:xfrm>
        </p:grpSpPr>
        <p:sp>
          <p:nvSpPr>
            <p:cNvPr id="32" name="Rounded Rectangle 31"/>
            <p:cNvSpPr/>
            <p:nvPr/>
          </p:nvSpPr>
          <p:spPr>
            <a:xfrm>
              <a:off x="6286512" y="5000636"/>
              <a:ext cx="2214578" cy="10715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57950" y="5144500"/>
              <a:ext cx="214314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500" b="1" dirty="0" smtClean="0">
                  <a:solidFill>
                    <a:schemeClr val="bg1"/>
                  </a:solidFill>
                </a:rPr>
                <a:t>¿Cómo?</a:t>
              </a:r>
              <a:endParaRPr lang="es-CL" sz="45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86512" y="3000372"/>
            <a:ext cx="2357454" cy="1071570"/>
            <a:chOff x="6286512" y="3000372"/>
            <a:chExt cx="2357454" cy="1071570"/>
          </a:xfrm>
        </p:grpSpPr>
        <p:sp>
          <p:nvSpPr>
            <p:cNvPr id="30" name="Rounded Rectangle 29"/>
            <p:cNvSpPr/>
            <p:nvPr/>
          </p:nvSpPr>
          <p:spPr>
            <a:xfrm>
              <a:off x="6286512" y="3000372"/>
              <a:ext cx="2357454" cy="107157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86512" y="3214686"/>
              <a:ext cx="235745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400" b="1" dirty="0" smtClean="0">
                  <a:solidFill>
                    <a:srgbClr val="1A2D68"/>
                  </a:solidFill>
                </a:rPr>
                <a:t>Tecnologías</a:t>
              </a:r>
              <a:endParaRPr lang="es-CL" sz="3400" b="1" dirty="0">
                <a:solidFill>
                  <a:srgbClr val="1A2D68"/>
                </a:solidFill>
              </a:endParaRPr>
            </a:p>
          </p:txBody>
        </p:sp>
      </p:grpSp>
      <p:sp>
        <p:nvSpPr>
          <p:cNvPr id="35" name="Down Arrow 34"/>
          <p:cNvSpPr/>
          <p:nvPr/>
        </p:nvSpPr>
        <p:spPr>
          <a:xfrm>
            <a:off x="7143768" y="4214818"/>
            <a:ext cx="500066" cy="571504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37" name="Rectangle 3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Dimensiones del Mercado de Referencia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utoShape 4"/>
          <p:cNvSpPr>
            <a:spLocks noChangeAspect="1" noChangeArrowheads="1"/>
          </p:cNvSpPr>
          <p:nvPr/>
        </p:nvSpPr>
        <p:spPr bwMode="auto">
          <a:xfrm>
            <a:off x="428596" y="1500174"/>
            <a:ext cx="9109075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 dirty="0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 flipV="1">
            <a:off x="3563552" y="2071674"/>
            <a:ext cx="625" cy="2056765"/>
          </a:xfrm>
          <a:prstGeom prst="line">
            <a:avLst/>
          </a:prstGeom>
          <a:noFill/>
          <a:ln w="25400">
            <a:solidFill>
              <a:srgbClr val="1A2D68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s-CL" dirty="0"/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>
            <a:off x="2225930" y="4117644"/>
            <a:ext cx="1344494" cy="1376680"/>
          </a:xfrm>
          <a:custGeom>
            <a:avLst/>
            <a:gdLst/>
            <a:ahLst/>
            <a:cxnLst>
              <a:cxn ang="0">
                <a:pos x="2152" y="0"/>
              </a:cxn>
              <a:cxn ang="0">
                <a:pos x="0" y="2168"/>
              </a:cxn>
            </a:cxnLst>
            <a:rect l="0" t="0" r="r" b="b"/>
            <a:pathLst>
              <a:path w="2152" h="2168">
                <a:moveTo>
                  <a:pt x="2152" y="0"/>
                </a:moveTo>
                <a:lnTo>
                  <a:pt x="0" y="2168"/>
                </a:lnTo>
              </a:path>
            </a:pathLst>
          </a:custGeom>
          <a:noFill/>
          <a:ln w="25400">
            <a:solidFill>
              <a:srgbClr val="1A2D68"/>
            </a:solidFill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es-CL" dirty="0"/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>
            <a:off x="3563552" y="4129074"/>
            <a:ext cx="4480815" cy="635"/>
          </a:xfrm>
          <a:prstGeom prst="line">
            <a:avLst/>
          </a:prstGeom>
          <a:noFill/>
          <a:ln w="25400">
            <a:solidFill>
              <a:srgbClr val="1A2D68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s-CL" dirty="0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3705998" y="2010714"/>
            <a:ext cx="4580778" cy="8610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s-CL" sz="2300" b="1" dirty="0">
                <a:solidFill>
                  <a:srgbClr val="008000"/>
                </a:solidFill>
                <a:latin typeface="+mj-lt"/>
              </a:rPr>
              <a:t>Funciones o </a:t>
            </a:r>
            <a:r>
              <a:rPr lang="es-CL" sz="2300" b="1" dirty="0" smtClean="0">
                <a:solidFill>
                  <a:srgbClr val="008000"/>
                </a:solidFill>
                <a:latin typeface="+mj-lt"/>
              </a:rPr>
              <a:t>Necesidades</a:t>
            </a:r>
            <a:endParaRPr lang="es-CL" sz="2300" b="1" dirty="0">
              <a:solidFill>
                <a:srgbClr val="008000"/>
              </a:solidFill>
              <a:latin typeface="+mj-lt"/>
            </a:endParaRPr>
          </a:p>
          <a:p>
            <a:pPr algn="l" eaLnBrk="1" hangingPunct="1"/>
            <a:r>
              <a:rPr lang="es-CL" sz="2100" b="1" dirty="0">
                <a:solidFill>
                  <a:srgbClr val="008000"/>
                </a:solidFill>
                <a:latin typeface="+mj-lt"/>
              </a:rPr>
              <a:t>¿«Qué necesidades» satisfacer?</a:t>
            </a:r>
            <a:endParaRPr lang="es-CL" sz="2100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815737" y="5565796"/>
            <a:ext cx="4113453" cy="863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s-CL" sz="2300" b="1" dirty="0">
                <a:solidFill>
                  <a:srgbClr val="1A2D68"/>
                </a:solidFill>
                <a:latin typeface="+mj-lt"/>
              </a:rPr>
              <a:t>Tecnologías</a:t>
            </a:r>
          </a:p>
          <a:p>
            <a:pPr algn="l" eaLnBrk="1" hangingPunct="1"/>
            <a:r>
              <a:rPr lang="es-CL" sz="2100" b="1" dirty="0">
                <a:solidFill>
                  <a:srgbClr val="1A2D68"/>
                </a:solidFill>
                <a:latin typeface="+mj-lt"/>
              </a:rPr>
              <a:t>¿«Cómo» satisfacer?</a:t>
            </a:r>
            <a:endParaRPr lang="es-CL" sz="2100" dirty="0">
              <a:solidFill>
                <a:srgbClr val="1A2D68"/>
              </a:solidFill>
              <a:latin typeface="+mj-lt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5857304" y="4286256"/>
            <a:ext cx="3286696" cy="8001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s-CL" sz="2300" b="1" dirty="0">
                <a:solidFill>
                  <a:srgbClr val="FF0000"/>
                </a:solidFill>
                <a:latin typeface="+mj-lt"/>
              </a:rPr>
              <a:t>Grupos de compradores</a:t>
            </a:r>
          </a:p>
          <a:p>
            <a:pPr algn="l" eaLnBrk="1" hangingPunct="1"/>
            <a:r>
              <a:rPr lang="es-CL" sz="2100" b="1" dirty="0">
                <a:solidFill>
                  <a:srgbClr val="FF0000"/>
                </a:solidFill>
                <a:latin typeface="+mj-lt"/>
              </a:rPr>
              <a:t>¿«A quién» satisfacer?</a:t>
            </a:r>
            <a:endParaRPr lang="es-CL" sz="21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AutoShape 3"/>
          <p:cNvSpPr>
            <a:spLocks noChangeAspect="1" noChangeArrowheads="1"/>
          </p:cNvSpPr>
          <p:nvPr/>
        </p:nvSpPr>
        <p:spPr bwMode="auto">
          <a:xfrm>
            <a:off x="714348" y="285728"/>
            <a:ext cx="785018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 dirty="0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714348" y="214290"/>
            <a:ext cx="3454082" cy="178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s-CL" sz="2000" b="1" dirty="0" smtClean="0">
                <a:solidFill>
                  <a:srgbClr val="223E96"/>
                </a:solidFill>
                <a:latin typeface="+mj-lt"/>
              </a:rPr>
              <a:t>Negocio</a:t>
            </a:r>
          </a:p>
          <a:p>
            <a:pPr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U</a:t>
            </a:r>
            <a:r>
              <a:rPr lang="es-CL" dirty="0" smtClean="0">
                <a:solidFill>
                  <a:srgbClr val="223E96"/>
                </a:solidFill>
                <a:latin typeface="+mj-lt"/>
              </a:rPr>
              <a:t>n </a:t>
            </a:r>
            <a:r>
              <a:rPr lang="es-CL" dirty="0">
                <a:solidFill>
                  <a:srgbClr val="223E96"/>
                </a:solidFill>
                <a:latin typeface="+mj-lt"/>
              </a:rPr>
              <a:t>producto mercado se sitúa en</a:t>
            </a:r>
          </a:p>
          <a:p>
            <a:pPr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la intersección de un grupo de compradores</a:t>
            </a:r>
          </a:p>
          <a:p>
            <a:pPr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y de una función basada</a:t>
            </a:r>
          </a:p>
          <a:p>
            <a:pPr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en una tecnología correcta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3742776" y="214290"/>
            <a:ext cx="4735698" cy="2008187"/>
            <a:chOff x="3742776" y="336528"/>
            <a:chExt cx="4735698" cy="2008187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 flipV="1">
              <a:off x="5091845" y="336528"/>
              <a:ext cx="581" cy="1178983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5091845" y="1532445"/>
              <a:ext cx="1988714" cy="1058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18" name="Line 6"/>
            <p:cNvSpPr>
              <a:spLocks noChangeShapeType="1"/>
            </p:cNvSpPr>
            <p:nvPr/>
          </p:nvSpPr>
          <p:spPr bwMode="auto">
            <a:xfrm flipH="1">
              <a:off x="4328923" y="1523978"/>
              <a:ext cx="771644" cy="572029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5152320" y="338645"/>
              <a:ext cx="1256030" cy="2730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Funciones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7117775" y="1291145"/>
              <a:ext cx="1360699" cy="666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Grupo de </a:t>
              </a:r>
            </a:p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compradores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21" name="AutoShape 9"/>
            <p:cNvSpPr>
              <a:spLocks noChangeArrowheads="1"/>
            </p:cNvSpPr>
            <p:nvPr/>
          </p:nvSpPr>
          <p:spPr bwMode="auto">
            <a:xfrm>
              <a:off x="5215122" y="1142978"/>
              <a:ext cx="314007" cy="285750"/>
            </a:xfrm>
            <a:prstGeom prst="cube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3742776" y="2101828"/>
              <a:ext cx="1256030" cy="242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Tecnologías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691604" y="2382845"/>
            <a:ext cx="4768262" cy="2046287"/>
            <a:chOff x="3691604" y="2241528"/>
            <a:chExt cx="4768262" cy="2046287"/>
          </a:xfrm>
        </p:grpSpPr>
        <p:sp>
          <p:nvSpPr>
            <p:cNvPr id="24" name="Line 12"/>
            <p:cNvSpPr>
              <a:spLocks noChangeShapeType="1"/>
            </p:cNvSpPr>
            <p:nvPr/>
          </p:nvSpPr>
          <p:spPr bwMode="auto">
            <a:xfrm flipV="1">
              <a:off x="5089519" y="2285978"/>
              <a:ext cx="581" cy="1178983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>
              <a:off x="5091845" y="3454378"/>
              <a:ext cx="1988714" cy="1058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 flipH="1">
              <a:off x="4310315" y="3454378"/>
              <a:ext cx="771644" cy="572029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5215122" y="2241528"/>
              <a:ext cx="1256030" cy="285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Funciones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7099167" y="3196145"/>
              <a:ext cx="1360699" cy="666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Grupo de </a:t>
              </a:r>
            </a:p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compradores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3691604" y="4044928"/>
              <a:ext cx="1256030" cy="242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Tecnologías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30" name="AutoShape 18"/>
            <p:cNvSpPr>
              <a:spLocks noChangeArrowheads="1"/>
            </p:cNvSpPr>
            <p:nvPr/>
          </p:nvSpPr>
          <p:spPr bwMode="auto">
            <a:xfrm rot="363903">
              <a:off x="5583208" y="2792391"/>
              <a:ext cx="312844" cy="280458"/>
            </a:xfrm>
            <a:prstGeom prst="cube">
              <a:avLst>
                <a:gd name="adj" fmla="val 30741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32" name="AutoShape 19"/>
            <p:cNvSpPr>
              <a:spLocks noChangeArrowheads="1"/>
            </p:cNvSpPr>
            <p:nvPr/>
          </p:nvSpPr>
          <p:spPr bwMode="auto">
            <a:xfrm rot="363903">
              <a:off x="5487262" y="2863828"/>
              <a:ext cx="312844" cy="280458"/>
            </a:xfrm>
            <a:prstGeom prst="cube">
              <a:avLst>
                <a:gd name="adj" fmla="val 30741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33" name="AutoShape 20"/>
            <p:cNvSpPr>
              <a:spLocks noChangeArrowheads="1"/>
            </p:cNvSpPr>
            <p:nvPr/>
          </p:nvSpPr>
          <p:spPr bwMode="auto">
            <a:xfrm rot="363903">
              <a:off x="5393059" y="2933678"/>
              <a:ext cx="312844" cy="280458"/>
            </a:xfrm>
            <a:prstGeom prst="cube">
              <a:avLst>
                <a:gd name="adj" fmla="val 30741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34" name="AutoShape 21"/>
            <p:cNvSpPr>
              <a:spLocks noChangeArrowheads="1"/>
            </p:cNvSpPr>
            <p:nvPr/>
          </p:nvSpPr>
          <p:spPr bwMode="auto">
            <a:xfrm rot="363903">
              <a:off x="5300020" y="3009878"/>
              <a:ext cx="312844" cy="280458"/>
            </a:xfrm>
            <a:prstGeom prst="cube">
              <a:avLst>
                <a:gd name="adj" fmla="val 30741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35" name="AutoShape 22"/>
            <p:cNvSpPr>
              <a:spLocks noChangeArrowheads="1"/>
            </p:cNvSpPr>
            <p:nvPr/>
          </p:nvSpPr>
          <p:spPr bwMode="auto">
            <a:xfrm rot="363903">
              <a:off x="5208144" y="3086078"/>
              <a:ext cx="312844" cy="280458"/>
            </a:xfrm>
            <a:prstGeom prst="cube">
              <a:avLst>
                <a:gd name="adj" fmla="val 30741"/>
              </a:avLst>
            </a:pr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654388" y="4429134"/>
            <a:ext cx="4824086" cy="2143138"/>
            <a:chOff x="3654388" y="4357696"/>
            <a:chExt cx="4824086" cy="2143138"/>
          </a:xfrm>
        </p:grpSpPr>
        <p:sp>
          <p:nvSpPr>
            <p:cNvPr id="42" name="Line 23"/>
            <p:cNvSpPr>
              <a:spLocks noChangeShapeType="1"/>
            </p:cNvSpPr>
            <p:nvPr/>
          </p:nvSpPr>
          <p:spPr bwMode="auto">
            <a:xfrm flipV="1">
              <a:off x="5089519" y="4507464"/>
              <a:ext cx="581" cy="1178983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43" name="Line 24"/>
            <p:cNvSpPr>
              <a:spLocks noChangeShapeType="1"/>
            </p:cNvSpPr>
            <p:nvPr/>
          </p:nvSpPr>
          <p:spPr bwMode="auto">
            <a:xfrm flipH="1">
              <a:off x="4310315" y="5684331"/>
              <a:ext cx="771644" cy="572029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44" name="Text Box 25"/>
            <p:cNvSpPr txBox="1">
              <a:spLocks noChangeArrowheads="1"/>
            </p:cNvSpPr>
            <p:nvPr/>
          </p:nvSpPr>
          <p:spPr bwMode="auto">
            <a:xfrm>
              <a:off x="3654388" y="6257947"/>
              <a:ext cx="1256030" cy="242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Tecnologías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45" name="Line 26"/>
            <p:cNvSpPr>
              <a:spLocks noChangeShapeType="1"/>
            </p:cNvSpPr>
            <p:nvPr/>
          </p:nvSpPr>
          <p:spPr bwMode="auto">
            <a:xfrm>
              <a:off x="5091845" y="5683272"/>
              <a:ext cx="1988714" cy="1058"/>
            </a:xfrm>
            <a:prstGeom prst="line">
              <a:avLst/>
            </a:prstGeom>
            <a:noFill/>
            <a:ln w="19050">
              <a:solidFill>
                <a:srgbClr val="1A2D68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46" name="Text Box 27"/>
            <p:cNvSpPr txBox="1">
              <a:spLocks noChangeArrowheads="1"/>
            </p:cNvSpPr>
            <p:nvPr/>
          </p:nvSpPr>
          <p:spPr bwMode="auto">
            <a:xfrm>
              <a:off x="7117775" y="5455731"/>
              <a:ext cx="1360699" cy="666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Grupo de </a:t>
              </a:r>
            </a:p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compradores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47" name="Text Box 28"/>
            <p:cNvSpPr txBox="1">
              <a:spLocks noChangeArrowheads="1"/>
            </p:cNvSpPr>
            <p:nvPr/>
          </p:nvSpPr>
          <p:spPr bwMode="auto">
            <a:xfrm>
              <a:off x="5072066" y="4357696"/>
              <a:ext cx="125603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r>
                <a:rPr lang="es-CL" sz="1400" b="1" dirty="0">
                  <a:solidFill>
                    <a:srgbClr val="223E96"/>
                  </a:solidFill>
                  <a:latin typeface="+mj-lt"/>
                </a:rPr>
                <a:t>Funciones</a:t>
              </a:r>
              <a:endParaRPr lang="es-CL" sz="1800" dirty="0">
                <a:solidFill>
                  <a:srgbClr val="223E96"/>
                </a:solidFill>
                <a:latin typeface="+mj-lt"/>
              </a:endParaRPr>
            </a:p>
          </p:txBody>
        </p:sp>
        <p:sp>
          <p:nvSpPr>
            <p:cNvPr id="48" name="AutoShape 29"/>
            <p:cNvSpPr>
              <a:spLocks noChangeArrowheads="1"/>
            </p:cNvSpPr>
            <p:nvPr/>
          </p:nvSpPr>
          <p:spPr bwMode="auto">
            <a:xfrm>
              <a:off x="4747600" y="4793214"/>
              <a:ext cx="1137405" cy="1143000"/>
            </a:xfrm>
            <a:prstGeom prst="cube">
              <a:avLst>
                <a:gd name="adj" fmla="val 10278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49" name="Freeform 30"/>
            <p:cNvSpPr>
              <a:spLocks/>
            </p:cNvSpPr>
            <p:nvPr/>
          </p:nvSpPr>
          <p:spPr bwMode="auto">
            <a:xfrm>
              <a:off x="4881925" y="4821260"/>
              <a:ext cx="8722" cy="9964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1883"/>
                </a:cxn>
              </a:cxnLst>
              <a:rect l="0" t="0" r="r" b="b"/>
              <a:pathLst>
                <a:path w="15" h="1883">
                  <a:moveTo>
                    <a:pt x="0" y="0"/>
                  </a:moveTo>
                  <a:lnTo>
                    <a:pt x="15" y="1883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CL" dirty="0"/>
            </a:p>
          </p:txBody>
        </p:sp>
        <p:sp>
          <p:nvSpPr>
            <p:cNvPr id="50" name="Freeform 31"/>
            <p:cNvSpPr>
              <a:spLocks/>
            </p:cNvSpPr>
            <p:nvPr/>
          </p:nvSpPr>
          <p:spPr bwMode="auto">
            <a:xfrm>
              <a:off x="4899951" y="5811331"/>
              <a:ext cx="962375" cy="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83" y="12"/>
                </a:cxn>
              </a:cxnLst>
              <a:rect l="0" t="0" r="r" b="b"/>
              <a:pathLst>
                <a:path w="1883" h="12">
                  <a:moveTo>
                    <a:pt x="0" y="0"/>
                  </a:moveTo>
                  <a:lnTo>
                    <a:pt x="1883" y="12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CL" dirty="0"/>
            </a:p>
          </p:txBody>
        </p:sp>
      </p:grpSp>
      <p:sp>
        <p:nvSpPr>
          <p:cNvPr id="51" name="Text Box 32"/>
          <p:cNvSpPr txBox="1">
            <a:spLocks noChangeArrowheads="1"/>
          </p:cNvSpPr>
          <p:nvPr/>
        </p:nvSpPr>
        <p:spPr bwMode="auto">
          <a:xfrm>
            <a:off x="779032" y="2500306"/>
            <a:ext cx="2721398" cy="17145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s-CL" sz="2000" b="1" dirty="0">
                <a:solidFill>
                  <a:srgbClr val="223E96"/>
                </a:solidFill>
                <a:latin typeface="+mj-lt"/>
              </a:rPr>
              <a:t>Mercado</a:t>
            </a:r>
          </a:p>
          <a:p>
            <a:pPr algn="l"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Un mercado cubre el conjunto</a:t>
            </a:r>
          </a:p>
          <a:p>
            <a:pPr algn="l"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de las tecnologías para una función y un grupo de compradores</a:t>
            </a:r>
          </a:p>
        </p:txBody>
      </p:sp>
      <p:sp>
        <p:nvSpPr>
          <p:cNvPr id="52" name="Text Box 33"/>
          <p:cNvSpPr txBox="1">
            <a:spLocks noChangeArrowheads="1"/>
          </p:cNvSpPr>
          <p:nvPr/>
        </p:nvSpPr>
        <p:spPr bwMode="auto">
          <a:xfrm>
            <a:off x="785786" y="4762478"/>
            <a:ext cx="2721398" cy="16669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s-CL" sz="2000" b="1" dirty="0">
                <a:solidFill>
                  <a:srgbClr val="223E96"/>
                </a:solidFill>
                <a:latin typeface="+mj-lt"/>
              </a:rPr>
              <a:t>Industria</a:t>
            </a:r>
          </a:p>
          <a:p>
            <a:pPr algn="l" eaLnBrk="1" hangingPunct="1"/>
            <a:r>
              <a:rPr lang="es-CL" dirty="0">
                <a:solidFill>
                  <a:srgbClr val="223E96"/>
                </a:solidFill>
                <a:latin typeface="+mj-lt"/>
              </a:rPr>
              <a:t>Una industria está definida por una tecnología cualesquiera que las funciones y los grupos de compradores afectados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Macrosegmentación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3343</TotalTime>
  <Words>2656</Words>
  <Application>Microsoft Office PowerPoint</Application>
  <PresentationFormat>Presentación en pantalla (4:3)</PresentationFormat>
  <Paragraphs>653</Paragraphs>
  <Slides>65</Slides>
  <Notes>8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65</vt:i4>
      </vt:variant>
    </vt:vector>
  </HeadingPairs>
  <TitlesOfParts>
    <vt:vector size="69" baseType="lpstr">
      <vt:lpstr>Office Theme</vt:lpstr>
      <vt:lpstr>Diseño predeterminado</vt:lpstr>
      <vt:lpstr>Document</vt:lpstr>
      <vt:lpstr>Imagen de mapa de bits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William Young</cp:lastModifiedBy>
  <cp:revision>366</cp:revision>
  <dcterms:created xsi:type="dcterms:W3CDTF">2009-10-22T17:22:15Z</dcterms:created>
  <dcterms:modified xsi:type="dcterms:W3CDTF">2010-06-15T02:40:32Z</dcterms:modified>
</cp:coreProperties>
</file>