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73" r:id="rId5"/>
    <p:sldId id="274" r:id="rId6"/>
    <p:sldId id="257" r:id="rId7"/>
    <p:sldId id="275" r:id="rId8"/>
    <p:sldId id="258" r:id="rId9"/>
    <p:sldId id="259" r:id="rId10"/>
    <p:sldId id="276" r:id="rId11"/>
    <p:sldId id="260" r:id="rId12"/>
    <p:sldId id="301" r:id="rId13"/>
    <p:sldId id="282" r:id="rId14"/>
    <p:sldId id="284" r:id="rId15"/>
    <p:sldId id="285" r:id="rId16"/>
    <p:sldId id="286" r:id="rId17"/>
    <p:sldId id="287" r:id="rId18"/>
    <p:sldId id="288" r:id="rId19"/>
    <p:sldId id="302" r:id="rId20"/>
    <p:sldId id="308" r:id="rId21"/>
    <p:sldId id="303" r:id="rId22"/>
    <p:sldId id="304" r:id="rId23"/>
    <p:sldId id="305" r:id="rId24"/>
    <p:sldId id="306" r:id="rId25"/>
    <p:sldId id="307" r:id="rId26"/>
    <p:sldId id="309" r:id="rId27"/>
    <p:sldId id="310" r:id="rId28"/>
    <p:sldId id="311" r:id="rId29"/>
    <p:sldId id="312" r:id="rId30"/>
    <p:sldId id="277" r:id="rId31"/>
    <p:sldId id="261" r:id="rId32"/>
    <p:sldId id="278" r:id="rId33"/>
    <p:sldId id="262" r:id="rId34"/>
    <p:sldId id="263" r:id="rId35"/>
    <p:sldId id="314" r:id="rId36"/>
    <p:sldId id="315" r:id="rId37"/>
    <p:sldId id="316" r:id="rId38"/>
    <p:sldId id="317" r:id="rId39"/>
    <p:sldId id="318" r:id="rId40"/>
    <p:sldId id="313" r:id="rId41"/>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A0101BF-5C8D-48CD-BD44-F474BE1CCB3D}" type="datetimeFigureOut">
              <a:rPr lang="es-CL" smtClean="0"/>
              <a:pPr/>
              <a:t>04-04-2010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7798DAE3-B127-46DD-A4AC-36DEF60BC5D4}"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0101BF-5C8D-48CD-BD44-F474BE1CCB3D}" type="datetimeFigureOut">
              <a:rPr lang="es-CL" smtClean="0"/>
              <a:pPr/>
              <a:t>04-04-2010</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98DAE3-B127-46DD-A4AC-36DEF60BC5D4}"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L" dirty="0" smtClean="0"/>
              <a:t>Medición y Escalas</a:t>
            </a:r>
            <a:endParaRPr lang="es-CL" dirty="0"/>
          </a:p>
        </p:txBody>
      </p:sp>
      <p:sp>
        <p:nvSpPr>
          <p:cNvPr id="3" name="2 Subtítulo"/>
          <p:cNvSpPr>
            <a:spLocks noGrp="1"/>
          </p:cNvSpPr>
          <p:nvPr>
            <p:ph type="subTitle" idx="1"/>
          </p:nvPr>
        </p:nvSpPr>
        <p:spPr/>
        <p:txBody>
          <a:bodyPr/>
          <a:lstStyle/>
          <a:p>
            <a:r>
              <a:rPr lang="es-CL" dirty="0" smtClean="0"/>
              <a:t>M. Bosch</a:t>
            </a:r>
          </a:p>
          <a:p>
            <a:r>
              <a:rPr lang="es-CL" dirty="0" smtClean="0"/>
              <a:t>Marzo-2010</a:t>
            </a:r>
            <a:endParaRPr lang="es-C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dirty="0"/>
          </a:p>
        </p:txBody>
      </p:sp>
      <p:sp>
        <p:nvSpPr>
          <p:cNvPr id="3" name="2 Marcador de contenido"/>
          <p:cNvSpPr>
            <a:spLocks noGrp="1"/>
          </p:cNvSpPr>
          <p:nvPr>
            <p:ph idx="1"/>
          </p:nvPr>
        </p:nvSpPr>
        <p:spPr>
          <a:xfrm>
            <a:off x="457200" y="1600201"/>
            <a:ext cx="8229600" cy="3614750"/>
          </a:xfrm>
        </p:spPr>
        <p:txBody>
          <a:bodyPr/>
          <a:lstStyle/>
          <a:p>
            <a:pPr>
              <a:buNone/>
            </a:pPr>
            <a:endParaRPr lang="es-CL" dirty="0"/>
          </a:p>
        </p:txBody>
      </p:sp>
      <p:cxnSp>
        <p:nvCxnSpPr>
          <p:cNvPr id="5" name="4 Conector recto de flecha"/>
          <p:cNvCxnSpPr/>
          <p:nvPr/>
        </p:nvCxnSpPr>
        <p:spPr>
          <a:xfrm flipV="1">
            <a:off x="3000364" y="2643182"/>
            <a:ext cx="1928826"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3000364" y="3143248"/>
            <a:ext cx="192882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000364" y="3143248"/>
            <a:ext cx="1857388" cy="12144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1571604" y="2928934"/>
            <a:ext cx="1428760" cy="6429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Y</a:t>
            </a:r>
            <a:endParaRPr lang="es-CL" dirty="0">
              <a:solidFill>
                <a:schemeClr val="tx1"/>
              </a:solidFill>
            </a:endParaRPr>
          </a:p>
        </p:txBody>
      </p:sp>
      <p:sp>
        <p:nvSpPr>
          <p:cNvPr id="11" name="10 Rectángulo"/>
          <p:cNvSpPr/>
          <p:nvPr/>
        </p:nvSpPr>
        <p:spPr>
          <a:xfrm>
            <a:off x="5214942" y="2214554"/>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1</a:t>
            </a:r>
            <a:endParaRPr lang="es-CL" dirty="0">
              <a:solidFill>
                <a:schemeClr val="tx1"/>
              </a:solidFill>
            </a:endParaRPr>
          </a:p>
        </p:txBody>
      </p:sp>
      <p:sp>
        <p:nvSpPr>
          <p:cNvPr id="12" name="11 Rectángulo"/>
          <p:cNvSpPr/>
          <p:nvPr/>
        </p:nvSpPr>
        <p:spPr>
          <a:xfrm>
            <a:off x="5214942" y="3071810"/>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2</a:t>
            </a:r>
            <a:endParaRPr lang="es-CL" dirty="0">
              <a:solidFill>
                <a:schemeClr val="tx1"/>
              </a:solidFill>
            </a:endParaRPr>
          </a:p>
        </p:txBody>
      </p:sp>
      <p:sp>
        <p:nvSpPr>
          <p:cNvPr id="13" name="12 Rectángulo"/>
          <p:cNvSpPr/>
          <p:nvPr/>
        </p:nvSpPr>
        <p:spPr>
          <a:xfrm>
            <a:off x="5214942" y="4071942"/>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3</a:t>
            </a:r>
            <a:endParaRPr lang="es-CL" dirty="0">
              <a:solidFill>
                <a:schemeClr val="tx1"/>
              </a:solidFill>
            </a:endParaRPr>
          </a:p>
        </p:txBody>
      </p:sp>
      <p:cxnSp>
        <p:nvCxnSpPr>
          <p:cNvPr id="15" name="14 Conector recto de flecha"/>
          <p:cNvCxnSpPr/>
          <p:nvPr/>
        </p:nvCxnSpPr>
        <p:spPr>
          <a:xfrm rot="10800000">
            <a:off x="6000760" y="2571744"/>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endCxn id="12" idx="3"/>
          </p:cNvCxnSpPr>
          <p:nvPr/>
        </p:nvCxnSpPr>
        <p:spPr>
          <a:xfrm rot="10800000">
            <a:off x="5929322" y="3429000"/>
            <a:ext cx="142876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rot="10800000">
            <a:off x="6000760" y="4572008"/>
            <a:ext cx="135732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20 Rectángulo"/>
          <p:cNvSpPr/>
          <p:nvPr/>
        </p:nvSpPr>
        <p:spPr>
          <a:xfrm>
            <a:off x="7286644" y="4214818"/>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e</a:t>
            </a:r>
            <a:r>
              <a:rPr lang="es-CL" dirty="0">
                <a:solidFill>
                  <a:schemeClr val="tx1"/>
                </a:solidFill>
              </a:rPr>
              <a:t>3</a:t>
            </a:r>
          </a:p>
        </p:txBody>
      </p:sp>
      <p:sp>
        <p:nvSpPr>
          <p:cNvPr id="22" name="21 Rectángulo"/>
          <p:cNvSpPr/>
          <p:nvPr/>
        </p:nvSpPr>
        <p:spPr>
          <a:xfrm>
            <a:off x="7358082" y="3214686"/>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e</a:t>
            </a:r>
            <a:r>
              <a:rPr lang="es-CL" dirty="0">
                <a:solidFill>
                  <a:schemeClr val="tx1"/>
                </a:solidFill>
              </a:rPr>
              <a:t>2</a:t>
            </a:r>
          </a:p>
        </p:txBody>
      </p:sp>
      <p:sp>
        <p:nvSpPr>
          <p:cNvPr id="23" name="22 Rectángulo"/>
          <p:cNvSpPr/>
          <p:nvPr/>
        </p:nvSpPr>
        <p:spPr>
          <a:xfrm>
            <a:off x="7286644" y="2214554"/>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a:solidFill>
                  <a:schemeClr val="tx1"/>
                </a:solidFill>
              </a:rPr>
              <a:t>e</a:t>
            </a:r>
            <a:r>
              <a:rPr lang="es-CL" dirty="0" smtClean="0">
                <a:solidFill>
                  <a:schemeClr val="tx1"/>
                </a:solidFill>
              </a:rPr>
              <a:t>1</a:t>
            </a:r>
            <a:endParaRPr lang="es-CL" dirty="0">
              <a:solidFill>
                <a:schemeClr val="tx1"/>
              </a:solidFill>
            </a:endParaRPr>
          </a:p>
        </p:txBody>
      </p:sp>
      <p:sp>
        <p:nvSpPr>
          <p:cNvPr id="24" name="23 CuadroTexto"/>
          <p:cNvSpPr txBox="1"/>
          <p:nvPr/>
        </p:nvSpPr>
        <p:spPr>
          <a:xfrm>
            <a:off x="428596" y="5500702"/>
            <a:ext cx="8286808" cy="646331"/>
          </a:xfrm>
          <a:prstGeom prst="rect">
            <a:avLst/>
          </a:prstGeom>
          <a:noFill/>
        </p:spPr>
        <p:txBody>
          <a:bodyPr wrap="square" rtlCol="0">
            <a:spAutoFit/>
          </a:bodyPr>
          <a:lstStyle/>
          <a:p>
            <a:r>
              <a:rPr lang="es-CL" dirty="0" smtClean="0"/>
              <a:t>Cada variable Xi es determinada por la variable común Y </a:t>
            </a:r>
            <a:r>
              <a:rPr lang="es-CL" dirty="0" err="1" smtClean="0"/>
              <a:t>y</a:t>
            </a:r>
            <a:r>
              <a:rPr lang="es-CL" dirty="0" smtClean="0"/>
              <a:t> por la variable que la afecta solamente a ella. (error)</a:t>
            </a:r>
            <a:endParaRPr lang="es-C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Supuestos Clásicos</a:t>
            </a:r>
            <a:endParaRPr lang="es-CL" dirty="0"/>
          </a:p>
        </p:txBody>
      </p:sp>
      <p:sp>
        <p:nvSpPr>
          <p:cNvPr id="3" name="2 Marcador de contenido"/>
          <p:cNvSpPr>
            <a:spLocks noGrp="1"/>
          </p:cNvSpPr>
          <p:nvPr>
            <p:ph idx="1"/>
          </p:nvPr>
        </p:nvSpPr>
        <p:spPr/>
        <p:txBody>
          <a:bodyPr>
            <a:normAutofit fontScale="92500"/>
          </a:bodyPr>
          <a:lstStyle/>
          <a:p>
            <a:r>
              <a:rPr lang="es-CL" dirty="0" smtClean="0"/>
              <a:t>En Medición se hacen los siguientes supuestos clásicos:</a:t>
            </a:r>
          </a:p>
          <a:p>
            <a:pPr marL="514350" indent="-514350">
              <a:buFont typeface="+mj-lt"/>
              <a:buAutoNum type="arabicPeriod"/>
            </a:pPr>
            <a:r>
              <a:rPr lang="es-CL" dirty="0" smtClean="0"/>
              <a:t>El error asociado a cada ítem tiene media 0, cuando se agrega a través de un número grande de sujetos.</a:t>
            </a:r>
          </a:p>
          <a:p>
            <a:pPr marL="514350" indent="-514350">
              <a:buFont typeface="+mj-lt"/>
              <a:buAutoNum type="arabicPeriod"/>
            </a:pPr>
            <a:r>
              <a:rPr lang="es-CL" dirty="0" smtClean="0"/>
              <a:t>El error de un ítem no está correlacionado con el de otro ítem.</a:t>
            </a:r>
          </a:p>
          <a:p>
            <a:pPr marL="514350" indent="-514350">
              <a:buFont typeface="+mj-lt"/>
              <a:buAutoNum type="arabicPeriod"/>
            </a:pPr>
            <a:r>
              <a:rPr lang="es-CL" dirty="0" smtClean="0"/>
              <a:t>Los términos de error no están correlacionados con el verdadero valor de la variable latente.</a:t>
            </a:r>
          </a:p>
          <a:p>
            <a:pPr marL="514350" indent="-514350">
              <a:buFont typeface="+mj-lt"/>
              <a:buAutoNum type="arabicPeriod"/>
            </a:pPr>
            <a:endParaRPr lang="es-CL" dirty="0" smtClean="0"/>
          </a:p>
          <a:p>
            <a:endParaRPr lang="es-C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Tipos de Escalas</a:t>
            </a:r>
            <a:endParaRPr lang="es-CL" dirty="0"/>
          </a:p>
        </p:txBody>
      </p:sp>
      <p:sp>
        <p:nvSpPr>
          <p:cNvPr id="3" name="2 Marcador de contenido"/>
          <p:cNvSpPr>
            <a:spLocks noGrp="1"/>
          </p:cNvSpPr>
          <p:nvPr>
            <p:ph idx="1"/>
          </p:nvPr>
        </p:nvSpPr>
        <p:spPr/>
        <p:txBody>
          <a:bodyPr/>
          <a:lstStyle/>
          <a:p>
            <a:r>
              <a:rPr lang="es-CL" dirty="0" smtClean="0"/>
              <a:t>Nominal</a:t>
            </a:r>
          </a:p>
          <a:p>
            <a:r>
              <a:rPr lang="es-CL" dirty="0" smtClean="0"/>
              <a:t>Ordinal</a:t>
            </a:r>
          </a:p>
          <a:p>
            <a:r>
              <a:rPr lang="es-CL" dirty="0" smtClean="0"/>
              <a:t>Intervalo</a:t>
            </a:r>
          </a:p>
          <a:p>
            <a:r>
              <a:rPr lang="es-CL" dirty="0" smtClean="0"/>
              <a:t>De Razón</a:t>
            </a:r>
            <a:endParaRPr lang="es-C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en-US" dirty="0" err="1" smtClean="0"/>
              <a:t>Escala</a:t>
            </a:r>
            <a:r>
              <a:rPr lang="en-US" sz="3600" dirty="0" smtClean="0"/>
              <a:t> </a:t>
            </a:r>
            <a:r>
              <a:rPr lang="en-US" dirty="0" smtClean="0"/>
              <a:t>Nominal</a:t>
            </a:r>
            <a:endParaRPr lang="en-US" dirty="0" smtClean="0">
              <a:cs typeface="Times New Roman" pitchFamily="18" charset="0"/>
            </a:endParaRPr>
          </a:p>
        </p:txBody>
      </p:sp>
      <p:sp>
        <p:nvSpPr>
          <p:cNvPr id="153603" name="Rectangle 3"/>
          <p:cNvSpPr>
            <a:spLocks noGrp="1" noChangeArrowheads="1"/>
          </p:cNvSpPr>
          <p:nvPr>
            <p:ph type="body" idx="1"/>
          </p:nvPr>
        </p:nvSpPr>
        <p:spPr/>
        <p:txBody>
          <a:bodyPr/>
          <a:lstStyle/>
          <a:p>
            <a:pPr eaLnBrk="1" hangingPunct="1"/>
            <a:r>
              <a:rPr lang="en-US" sz="2400" dirty="0" smtClean="0">
                <a:solidFill>
                  <a:srgbClr val="000000"/>
                </a:solidFill>
                <a:cs typeface="Times New Roman" pitchFamily="18" charset="0"/>
              </a:rPr>
              <a:t>La </a:t>
            </a:r>
            <a:r>
              <a:rPr lang="en-US" sz="2400" dirty="0" err="1" smtClean="0">
                <a:solidFill>
                  <a:srgbClr val="000000"/>
                </a:solidFill>
                <a:cs typeface="Times New Roman" pitchFamily="18" charset="0"/>
              </a:rPr>
              <a:t>única</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operación</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permitida</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es</a:t>
            </a:r>
            <a:r>
              <a:rPr lang="en-US" sz="2400" dirty="0" smtClean="0">
                <a:solidFill>
                  <a:srgbClr val="000000"/>
                </a:solidFill>
                <a:cs typeface="Times New Roman" pitchFamily="18" charset="0"/>
              </a:rPr>
              <a:t> CONTAR.</a:t>
            </a:r>
          </a:p>
          <a:p>
            <a:pPr eaLnBrk="1" hangingPunct="1"/>
            <a:r>
              <a:rPr lang="en-US" sz="2400" dirty="0" err="1" smtClean="0">
                <a:solidFill>
                  <a:srgbClr val="000000"/>
                </a:solidFill>
                <a:cs typeface="Times New Roman" pitchFamily="18" charset="0"/>
              </a:rPr>
              <a:t>Sólo</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las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estadisticas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que</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consisten</a:t>
            </a:r>
            <a:r>
              <a:rPr lang="en-US" sz="2400" dirty="0" smtClean="0">
                <a:solidFill>
                  <a:srgbClr val="000000"/>
                </a:solidFill>
                <a:cs typeface="Times New Roman" pitchFamily="18" charset="0"/>
              </a:rPr>
              <a:t> en </a:t>
            </a:r>
            <a:r>
              <a:rPr lang="en-US" sz="2400" dirty="0" err="1" smtClean="0">
                <a:solidFill>
                  <a:srgbClr val="000000"/>
                </a:solidFill>
                <a:cs typeface="Times New Roman" pitchFamily="18" charset="0"/>
              </a:rPr>
              <a:t>contar</a:t>
            </a:r>
            <a:r>
              <a:rPr lang="en-US" sz="2400" dirty="0" smtClean="0">
                <a:solidFill>
                  <a:srgbClr val="000000"/>
                </a:solidFill>
                <a:cs typeface="Times New Roman" pitchFamily="18" charset="0"/>
              </a:rPr>
              <a:t> son </a:t>
            </a:r>
            <a:r>
              <a:rPr lang="en-US" sz="2400" dirty="0" err="1" smtClean="0">
                <a:solidFill>
                  <a:srgbClr val="000000"/>
                </a:solidFill>
                <a:cs typeface="Times New Roman" pitchFamily="18" charset="0"/>
              </a:rPr>
              <a:t>válidas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Porcentajes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Moda</a:t>
            </a:r>
            <a:r>
              <a:rPr lang="en-US" sz="2400" dirty="0" smtClean="0">
                <a:solidFill>
                  <a:srgbClr val="000000"/>
                </a:solidFill>
                <a:cs typeface="Times New Roman" pitchFamily="18" charset="0"/>
              </a:rPr>
              <a:t>, son </a:t>
            </a:r>
            <a:r>
              <a:rPr lang="en-US" sz="2400" dirty="0" err="1" smtClean="0">
                <a:solidFill>
                  <a:srgbClr val="000000"/>
                </a:solidFill>
                <a:cs typeface="Times New Roman" pitchFamily="18" charset="0"/>
              </a:rPr>
              <a:t>estadísticos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permitidos</a:t>
            </a:r>
            <a:endParaRPr lang="en-US"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pPr eaLnBrk="1" hangingPunct="1"/>
            <a:r>
              <a:rPr lang="en-US" dirty="0" err="1" smtClean="0"/>
              <a:t>Escala</a:t>
            </a:r>
            <a:r>
              <a:rPr lang="en-US" dirty="0" smtClean="0"/>
              <a:t> Ordinal</a:t>
            </a:r>
          </a:p>
        </p:txBody>
      </p:sp>
      <p:sp>
        <p:nvSpPr>
          <p:cNvPr id="154627" name="Rectangle 3"/>
          <p:cNvSpPr>
            <a:spLocks noGrp="1" noChangeArrowheads="1"/>
          </p:cNvSpPr>
          <p:nvPr>
            <p:ph type="body" idx="1"/>
          </p:nvPr>
        </p:nvSpPr>
        <p:spPr/>
        <p:txBody>
          <a:bodyPr/>
          <a:lstStyle/>
          <a:p>
            <a:pPr eaLnBrk="1" hangingPunct="1">
              <a:lnSpc>
                <a:spcPct val="90000"/>
              </a:lnSpc>
            </a:pPr>
            <a:r>
              <a:rPr lang="en-US" sz="2400" dirty="0" err="1" smtClean="0">
                <a:solidFill>
                  <a:srgbClr val="000000"/>
                </a:solidFill>
                <a:cs typeface="Times New Roman" pitchFamily="18" charset="0"/>
              </a:rPr>
              <a:t>Además</a:t>
            </a:r>
            <a:r>
              <a:rPr lang="en-US" sz="2400" dirty="0" smtClean="0">
                <a:solidFill>
                  <a:srgbClr val="000000"/>
                </a:solidFill>
                <a:cs typeface="Times New Roman" pitchFamily="18" charset="0"/>
              </a:rPr>
              <a:t> de </a:t>
            </a:r>
            <a:r>
              <a:rPr lang="en-US" sz="2400" dirty="0" err="1" smtClean="0">
                <a:solidFill>
                  <a:srgbClr val="000000"/>
                </a:solidFill>
                <a:cs typeface="Times New Roman" pitchFamily="18" charset="0"/>
              </a:rPr>
              <a:t>las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operaciones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basadas</a:t>
            </a:r>
            <a:r>
              <a:rPr lang="en-US" sz="2400" dirty="0" smtClean="0">
                <a:solidFill>
                  <a:srgbClr val="000000"/>
                </a:solidFill>
                <a:cs typeface="Times New Roman" pitchFamily="18" charset="0"/>
              </a:rPr>
              <a:t> en </a:t>
            </a:r>
            <a:r>
              <a:rPr lang="en-US" sz="2400" dirty="0" err="1" smtClean="0">
                <a:solidFill>
                  <a:srgbClr val="000000"/>
                </a:solidFill>
                <a:cs typeface="Times New Roman" pitchFamily="18" charset="0"/>
              </a:rPr>
              <a:t>conteo</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las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estadísticas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basadas</a:t>
            </a:r>
            <a:r>
              <a:rPr lang="en-US" sz="2400" dirty="0" smtClean="0">
                <a:solidFill>
                  <a:srgbClr val="000000"/>
                </a:solidFill>
                <a:cs typeface="Times New Roman" pitchFamily="18" charset="0"/>
              </a:rPr>
              <a:t> en el </a:t>
            </a:r>
            <a:r>
              <a:rPr lang="en-US" sz="2400" dirty="0" err="1" smtClean="0">
                <a:solidFill>
                  <a:srgbClr val="000000"/>
                </a:solidFill>
                <a:cs typeface="Times New Roman" pitchFamily="18" charset="0"/>
              </a:rPr>
              <a:t>ordenamiento</a:t>
            </a:r>
            <a:r>
              <a:rPr lang="en-US" sz="2400" dirty="0" smtClean="0">
                <a:solidFill>
                  <a:srgbClr val="000000"/>
                </a:solidFill>
                <a:cs typeface="Times New Roman" pitchFamily="18" charset="0"/>
              </a:rPr>
              <a:t> de los </a:t>
            </a:r>
            <a:r>
              <a:rPr lang="en-US" sz="2400" dirty="0" err="1" smtClean="0">
                <a:solidFill>
                  <a:srgbClr val="000000"/>
                </a:solidFill>
                <a:cs typeface="Times New Roman" pitchFamily="18" charset="0"/>
              </a:rPr>
              <a:t>datos</a:t>
            </a:r>
            <a:r>
              <a:rPr lang="en-US" sz="2400" dirty="0" smtClean="0">
                <a:solidFill>
                  <a:srgbClr val="000000"/>
                </a:solidFill>
                <a:cs typeface="Times New Roman" pitchFamily="18" charset="0"/>
              </a:rPr>
              <a:t> son </a:t>
            </a:r>
            <a:r>
              <a:rPr lang="en-US" sz="2400" dirty="0" err="1" smtClean="0">
                <a:solidFill>
                  <a:srgbClr val="000000"/>
                </a:solidFill>
                <a:cs typeface="Times New Roman" pitchFamily="18" charset="0"/>
              </a:rPr>
              <a:t>posibles</a:t>
            </a:r>
            <a:r>
              <a:rPr lang="en-US" sz="2400" dirty="0" smtClean="0">
                <a:solidFill>
                  <a:srgbClr val="000000"/>
                </a:solidFill>
                <a:cs typeface="Times New Roman" pitchFamily="18" charset="0"/>
              </a:rPr>
              <a:t>: percentiles, </a:t>
            </a:r>
            <a:r>
              <a:rPr lang="en-US" sz="2400" dirty="0" err="1" smtClean="0">
                <a:solidFill>
                  <a:srgbClr val="000000"/>
                </a:solidFill>
                <a:cs typeface="Times New Roman" pitchFamily="18" charset="0"/>
              </a:rPr>
              <a:t>cuartiles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mediana</a:t>
            </a:r>
            <a:r>
              <a:rPr lang="en-US" sz="2400" dirty="0" smtClean="0">
                <a:solidFill>
                  <a:srgbClr val="000000"/>
                </a:solidFill>
                <a:cs typeface="Times New Roman" pitchFamily="18" charset="0"/>
              </a:rPr>
              <a:t>.</a:t>
            </a:r>
            <a:endParaRPr lang="en-US"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46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dirty="0" err="1" smtClean="0"/>
              <a:t>Escalas</a:t>
            </a:r>
            <a:r>
              <a:rPr lang="en-US" dirty="0" smtClean="0"/>
              <a:t> de </a:t>
            </a:r>
            <a:r>
              <a:rPr lang="en-US" dirty="0" err="1" smtClean="0"/>
              <a:t>Intervalos</a:t>
            </a:r>
            <a:endParaRPr lang="en-US" dirty="0" smtClean="0"/>
          </a:p>
        </p:txBody>
      </p:sp>
      <p:sp>
        <p:nvSpPr>
          <p:cNvPr id="155651" name="Rectangle 3"/>
          <p:cNvSpPr>
            <a:spLocks noGrp="1" noChangeArrowheads="1"/>
          </p:cNvSpPr>
          <p:nvPr>
            <p:ph type="body" idx="1"/>
          </p:nvPr>
        </p:nvSpPr>
        <p:spPr/>
        <p:txBody>
          <a:bodyPr/>
          <a:lstStyle/>
          <a:p>
            <a:pPr eaLnBrk="1" hangingPunct="1">
              <a:lnSpc>
                <a:spcPct val="90000"/>
              </a:lnSpc>
            </a:pPr>
            <a:r>
              <a:rPr lang="en-US" sz="2400" dirty="0" err="1" smtClean="0">
                <a:solidFill>
                  <a:srgbClr val="000000"/>
                </a:solidFill>
                <a:cs typeface="Times New Roman" pitchFamily="18" charset="0"/>
              </a:rPr>
              <a:t>Estas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escalas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permiten</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transformaciones</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lineales</a:t>
            </a:r>
            <a:r>
              <a:rPr lang="en-US" sz="2400" dirty="0" smtClean="0">
                <a:solidFill>
                  <a:srgbClr val="000000"/>
                </a:solidFill>
                <a:cs typeface="Times New Roman" pitchFamily="18" charset="0"/>
              </a:rPr>
              <a:t> del </a:t>
            </a:r>
            <a:r>
              <a:rPr lang="en-US" sz="2400" dirty="0" err="1" smtClean="0">
                <a:solidFill>
                  <a:srgbClr val="000000"/>
                </a:solidFill>
                <a:cs typeface="Times New Roman" pitchFamily="18" charset="0"/>
              </a:rPr>
              <a:t>tipo</a:t>
            </a:r>
            <a:r>
              <a:rPr lang="en-US" sz="2400" dirty="0" smtClean="0">
                <a:solidFill>
                  <a:srgbClr val="000000"/>
                </a:solidFill>
                <a:cs typeface="Times New Roman" pitchFamily="18" charset="0"/>
              </a:rPr>
              <a:t> </a:t>
            </a:r>
          </a:p>
          <a:p>
            <a:pPr eaLnBrk="1" hangingPunct="1">
              <a:lnSpc>
                <a:spcPct val="90000"/>
              </a:lnSpc>
              <a:buNone/>
            </a:pPr>
            <a:r>
              <a:rPr lang="en-US" sz="2400" dirty="0">
                <a:solidFill>
                  <a:srgbClr val="000000"/>
                </a:solidFill>
                <a:cs typeface="Times New Roman" pitchFamily="18" charset="0"/>
              </a:rPr>
              <a:t>	</a:t>
            </a:r>
            <a:r>
              <a:rPr lang="en-US" sz="2400" dirty="0" smtClean="0">
                <a:solidFill>
                  <a:srgbClr val="000000"/>
                </a:solidFill>
                <a:cs typeface="Times New Roman" pitchFamily="18" charset="0"/>
              </a:rPr>
              <a:t> y = a + bx.  </a:t>
            </a:r>
          </a:p>
          <a:p>
            <a:pPr eaLnBrk="1" hangingPunct="1">
              <a:lnSpc>
                <a:spcPct val="90000"/>
              </a:lnSpc>
              <a:buNone/>
            </a:pPr>
            <a:r>
              <a:rPr lang="en-US" sz="2400" dirty="0" smtClean="0">
                <a:solidFill>
                  <a:srgbClr val="000000"/>
                </a:solidFill>
                <a:cs typeface="Times New Roman" pitchFamily="18" charset="0"/>
              </a:rPr>
              <a:t>  </a:t>
            </a:r>
          </a:p>
          <a:p>
            <a:pPr eaLnBrk="1" hangingPunct="1">
              <a:lnSpc>
                <a:spcPct val="90000"/>
              </a:lnSpc>
            </a:pPr>
            <a:r>
              <a:rPr lang="en-US" sz="2400" dirty="0" err="1" smtClean="0">
                <a:cs typeface="Times New Roman" pitchFamily="18" charset="0"/>
              </a:rPr>
              <a:t>Además</a:t>
            </a:r>
            <a:r>
              <a:rPr lang="en-US" sz="2400" dirty="0" smtClean="0">
                <a:cs typeface="Times New Roman" pitchFamily="18" charset="0"/>
              </a:rPr>
              <a:t> de los </a:t>
            </a:r>
            <a:r>
              <a:rPr lang="en-US" sz="2400" dirty="0" err="1" smtClean="0">
                <a:cs typeface="Times New Roman" pitchFamily="18" charset="0"/>
              </a:rPr>
              <a:t>estadísticos</a:t>
            </a:r>
            <a:r>
              <a:rPr lang="en-US" sz="2400" dirty="0" smtClean="0">
                <a:cs typeface="Times New Roman" pitchFamily="18" charset="0"/>
              </a:rPr>
              <a:t> de </a:t>
            </a:r>
            <a:r>
              <a:rPr lang="en-US" sz="2400" dirty="0" err="1" smtClean="0">
                <a:cs typeface="Times New Roman" pitchFamily="18" charset="0"/>
              </a:rPr>
              <a:t>las</a:t>
            </a:r>
            <a:r>
              <a:rPr lang="en-US" sz="2400" dirty="0" smtClean="0">
                <a:cs typeface="Times New Roman" pitchFamily="18" charset="0"/>
              </a:rPr>
              <a:t> </a:t>
            </a:r>
            <a:r>
              <a:rPr lang="en-US" sz="2400" dirty="0" err="1" smtClean="0">
                <a:cs typeface="Times New Roman" pitchFamily="18" charset="0"/>
              </a:rPr>
              <a:t>esaclas</a:t>
            </a:r>
            <a:r>
              <a:rPr lang="en-US" sz="2400" dirty="0" smtClean="0">
                <a:cs typeface="Times New Roman" pitchFamily="18" charset="0"/>
              </a:rPr>
              <a:t> </a:t>
            </a:r>
            <a:r>
              <a:rPr lang="en-US" sz="2400" dirty="0" err="1" smtClean="0">
                <a:cs typeface="Times New Roman" pitchFamily="18" charset="0"/>
              </a:rPr>
              <a:t>anteriores</a:t>
            </a:r>
            <a:r>
              <a:rPr lang="en-US" sz="2400" dirty="0" smtClean="0">
                <a:cs typeface="Times New Roman" pitchFamily="18" charset="0"/>
              </a:rPr>
              <a:t> , </a:t>
            </a:r>
            <a:r>
              <a:rPr lang="en-US" sz="2400" dirty="0" err="1" smtClean="0">
                <a:cs typeface="Times New Roman" pitchFamily="18" charset="0"/>
              </a:rPr>
              <a:t>las</a:t>
            </a:r>
            <a:r>
              <a:rPr lang="en-US" sz="2400" dirty="0" smtClean="0">
                <a:cs typeface="Times New Roman" pitchFamily="18" charset="0"/>
              </a:rPr>
              <a:t> </a:t>
            </a:r>
            <a:r>
              <a:rPr lang="en-US" sz="2400" dirty="0" err="1" smtClean="0">
                <a:cs typeface="Times New Roman" pitchFamily="18" charset="0"/>
              </a:rPr>
              <a:t>escalas</a:t>
            </a:r>
            <a:r>
              <a:rPr lang="en-US" sz="2400" dirty="0" smtClean="0">
                <a:cs typeface="Times New Roman" pitchFamily="18" charset="0"/>
              </a:rPr>
              <a:t> de </a:t>
            </a:r>
            <a:r>
              <a:rPr lang="en-US" sz="2400" dirty="0" err="1" smtClean="0">
                <a:cs typeface="Times New Roman" pitchFamily="18" charset="0"/>
              </a:rPr>
              <a:t>intervalo</a:t>
            </a:r>
            <a:r>
              <a:rPr lang="en-US" sz="2400" dirty="0" smtClean="0">
                <a:cs typeface="Times New Roman" pitchFamily="18" charset="0"/>
              </a:rPr>
              <a:t> </a:t>
            </a:r>
            <a:r>
              <a:rPr lang="en-US" sz="2400" dirty="0" err="1" smtClean="0">
                <a:cs typeface="Times New Roman" pitchFamily="18" charset="0"/>
              </a:rPr>
              <a:t>permiten</a:t>
            </a:r>
            <a:r>
              <a:rPr lang="en-US" sz="2400" dirty="0" smtClean="0">
                <a:cs typeface="Times New Roman" pitchFamily="18" charset="0"/>
              </a:rPr>
              <a:t> </a:t>
            </a:r>
            <a:r>
              <a:rPr lang="en-US" sz="2400" dirty="0" err="1" smtClean="0">
                <a:cs typeface="Times New Roman" pitchFamily="18" charset="0"/>
              </a:rPr>
              <a:t>calcular</a:t>
            </a:r>
            <a:r>
              <a:rPr lang="en-US" sz="2400" dirty="0" smtClean="0">
                <a:cs typeface="Times New Roman" pitchFamily="18" charset="0"/>
              </a:rPr>
              <a:t> </a:t>
            </a:r>
            <a:r>
              <a:rPr lang="en-US" sz="2400" dirty="0" err="1" smtClean="0">
                <a:cs typeface="Times New Roman" pitchFamily="18" charset="0"/>
              </a:rPr>
              <a:t>aquellos</a:t>
            </a:r>
            <a:r>
              <a:rPr lang="en-US" sz="2400" dirty="0" smtClean="0">
                <a:cs typeface="Times New Roman" pitchFamily="18" charset="0"/>
              </a:rPr>
              <a:t> </a:t>
            </a:r>
            <a:r>
              <a:rPr lang="en-US" sz="2400" dirty="0" err="1" smtClean="0">
                <a:cs typeface="Times New Roman" pitchFamily="18" charset="0"/>
              </a:rPr>
              <a:t>más</a:t>
            </a:r>
            <a:r>
              <a:rPr lang="en-US" sz="2400" dirty="0" smtClean="0">
                <a:cs typeface="Times New Roman" pitchFamily="18" charset="0"/>
              </a:rPr>
              <a:t> </a:t>
            </a:r>
            <a:r>
              <a:rPr lang="en-US" sz="2400" dirty="0" err="1" smtClean="0">
                <a:cs typeface="Times New Roman" pitchFamily="18" charset="0"/>
              </a:rPr>
              <a:t>usuales</a:t>
            </a:r>
            <a:r>
              <a:rPr lang="en-US" sz="2400" dirty="0" smtClean="0">
                <a:cs typeface="Times New Roman" pitchFamily="18" charset="0"/>
              </a:rPr>
              <a:t>: media </a:t>
            </a:r>
            <a:r>
              <a:rPr lang="en-US" sz="2400" dirty="0" err="1" smtClean="0">
                <a:cs typeface="Times New Roman" pitchFamily="18" charset="0"/>
              </a:rPr>
              <a:t>aritmética</a:t>
            </a:r>
            <a:r>
              <a:rPr lang="en-US" sz="2400" dirty="0" smtClean="0">
                <a:cs typeface="Times New Roman" pitchFamily="18" charset="0"/>
              </a:rPr>
              <a:t>, </a:t>
            </a:r>
            <a:r>
              <a:rPr lang="en-US" sz="2400" dirty="0" err="1" smtClean="0">
                <a:cs typeface="Times New Roman" pitchFamily="18" charset="0"/>
              </a:rPr>
              <a:t>desviación</a:t>
            </a:r>
            <a:r>
              <a:rPr lang="en-US" sz="2400" dirty="0" smtClean="0">
                <a:cs typeface="Times New Roman" pitchFamily="18" charset="0"/>
              </a:rPr>
              <a:t> </a:t>
            </a:r>
            <a:r>
              <a:rPr lang="en-US" sz="2400" dirty="0" err="1" smtClean="0">
                <a:cs typeface="Times New Roman" pitchFamily="18" charset="0"/>
              </a:rPr>
              <a:t>estándar</a:t>
            </a:r>
            <a:r>
              <a:rPr lang="en-US" sz="2400" dirty="0" smtClean="0">
                <a:cs typeface="Times New Roman"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56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56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56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56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pPr eaLnBrk="1" hangingPunct="1"/>
            <a:r>
              <a:rPr lang="en-US" dirty="0" err="1" smtClean="0"/>
              <a:t>Escala</a:t>
            </a:r>
            <a:r>
              <a:rPr lang="en-US" dirty="0" smtClean="0"/>
              <a:t> de </a:t>
            </a:r>
            <a:r>
              <a:rPr lang="en-US" dirty="0" err="1" smtClean="0"/>
              <a:t>Razón</a:t>
            </a:r>
            <a:endParaRPr lang="en-US" dirty="0" smtClean="0"/>
          </a:p>
        </p:txBody>
      </p:sp>
      <p:sp>
        <p:nvSpPr>
          <p:cNvPr id="156675" name="Rectangle 3"/>
          <p:cNvSpPr>
            <a:spLocks noGrp="1" noChangeArrowheads="1"/>
          </p:cNvSpPr>
          <p:nvPr>
            <p:ph type="body" idx="1"/>
          </p:nvPr>
        </p:nvSpPr>
        <p:spPr/>
        <p:txBody>
          <a:bodyPr/>
          <a:lstStyle/>
          <a:p>
            <a:pPr eaLnBrk="1" hangingPunct="1"/>
            <a:r>
              <a:rPr lang="en-US" sz="2400" dirty="0" err="1" smtClean="0">
                <a:solidFill>
                  <a:srgbClr val="000000"/>
                </a:solidFill>
                <a:cs typeface="Times New Roman" pitchFamily="18" charset="0"/>
              </a:rPr>
              <a:t>Permite</a:t>
            </a:r>
            <a:r>
              <a:rPr lang="en-US" sz="2400" dirty="0" smtClean="0">
                <a:solidFill>
                  <a:srgbClr val="000000"/>
                </a:solidFill>
                <a:cs typeface="Times New Roman" pitchFamily="18" charset="0"/>
              </a:rPr>
              <a:t> </a:t>
            </a:r>
            <a:r>
              <a:rPr lang="en-US" sz="2400" dirty="0" err="1" smtClean="0">
                <a:solidFill>
                  <a:srgbClr val="000000"/>
                </a:solidFill>
                <a:cs typeface="Times New Roman" pitchFamily="18" charset="0"/>
              </a:rPr>
              <a:t>transformación</a:t>
            </a:r>
            <a:r>
              <a:rPr lang="en-US" sz="2400" dirty="0" smtClean="0">
                <a:solidFill>
                  <a:srgbClr val="000000"/>
                </a:solidFill>
                <a:cs typeface="Times New Roman" pitchFamily="18" charset="0"/>
              </a:rPr>
              <a:t> del </a:t>
            </a:r>
            <a:r>
              <a:rPr lang="en-US" sz="2400" dirty="0" err="1" smtClean="0">
                <a:solidFill>
                  <a:srgbClr val="000000"/>
                </a:solidFill>
                <a:cs typeface="Times New Roman" pitchFamily="18" charset="0"/>
              </a:rPr>
              <a:t>tipo</a:t>
            </a:r>
            <a:r>
              <a:rPr lang="en-US" sz="2400" dirty="0" smtClean="0">
                <a:solidFill>
                  <a:srgbClr val="000000"/>
                </a:solidFill>
                <a:cs typeface="Times New Roman" pitchFamily="18" charset="0"/>
              </a:rPr>
              <a:t>  y = </a:t>
            </a:r>
            <a:r>
              <a:rPr lang="en-US" sz="2400" dirty="0" err="1" smtClean="0">
                <a:solidFill>
                  <a:srgbClr val="000000"/>
                </a:solidFill>
                <a:cs typeface="Times New Roman" pitchFamily="18" charset="0"/>
              </a:rPr>
              <a:t>bx</a:t>
            </a:r>
            <a:r>
              <a:rPr lang="en-US" sz="2400" dirty="0" smtClean="0">
                <a:solidFill>
                  <a:srgbClr val="000000"/>
                </a:solidFill>
                <a:cs typeface="Times New Roman" pitchFamily="18" charset="0"/>
              </a:rPr>
              <a:t>, </a:t>
            </a:r>
          </a:p>
          <a:p>
            <a:pPr eaLnBrk="1" hangingPunct="1"/>
            <a:r>
              <a:rPr lang="en-US" sz="2400" dirty="0" err="1" smtClean="0">
                <a:cs typeface="Times New Roman" pitchFamily="18" charset="0"/>
              </a:rPr>
              <a:t>Todas</a:t>
            </a:r>
            <a:r>
              <a:rPr lang="en-US" sz="2400" dirty="0" smtClean="0">
                <a:cs typeface="Times New Roman" pitchFamily="18" charset="0"/>
              </a:rPr>
              <a:t> los </a:t>
            </a:r>
            <a:r>
              <a:rPr lang="en-US" sz="2400" dirty="0" err="1" smtClean="0">
                <a:cs typeface="Times New Roman" pitchFamily="18" charset="0"/>
              </a:rPr>
              <a:t>estadísticos</a:t>
            </a:r>
            <a:r>
              <a:rPr lang="en-US" sz="2400" dirty="0" smtClean="0">
                <a:cs typeface="Times New Roman" pitchFamily="18" charset="0"/>
              </a:rPr>
              <a:t> </a:t>
            </a:r>
            <a:r>
              <a:rPr lang="en-US" sz="2400" dirty="0" err="1" smtClean="0">
                <a:cs typeface="Times New Roman" pitchFamily="18" charset="0"/>
              </a:rPr>
              <a:t>pueden</a:t>
            </a:r>
            <a:r>
              <a:rPr lang="en-US" sz="2400" dirty="0" smtClean="0">
                <a:cs typeface="Times New Roman" pitchFamily="18" charset="0"/>
              </a:rPr>
              <a:t> ser </a:t>
            </a:r>
            <a:r>
              <a:rPr lang="en-US" sz="2400" dirty="0" err="1" smtClean="0">
                <a:cs typeface="Times New Roman" pitchFamily="18" charset="0"/>
              </a:rPr>
              <a:t>aplicados</a:t>
            </a:r>
            <a:r>
              <a:rPr lang="en-US" sz="2400" dirty="0" smtClean="0">
                <a:cs typeface="Times New Roman" pitchFamily="18" charset="0"/>
              </a:rPr>
              <a:t> a </a:t>
            </a:r>
            <a:r>
              <a:rPr lang="en-US" sz="2400" dirty="0" err="1" smtClean="0">
                <a:cs typeface="Times New Roman" pitchFamily="18" charset="0"/>
              </a:rPr>
              <a:t>datos</a:t>
            </a:r>
            <a:r>
              <a:rPr lang="en-US" sz="2400" dirty="0" smtClean="0">
                <a:cs typeface="Times New Roman" pitchFamily="18" charset="0"/>
              </a:rPr>
              <a:t> de </a:t>
            </a:r>
            <a:r>
              <a:rPr lang="en-US" sz="2400" dirty="0" err="1" smtClean="0">
                <a:cs typeface="Times New Roman" pitchFamily="18" charset="0"/>
              </a:rPr>
              <a:t>razón</a:t>
            </a:r>
            <a:r>
              <a:rPr lang="en-US" sz="2400" dirty="0" smtClean="0">
                <a:cs typeface="Times New Roman" pitchFamily="18"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6675">
                                            <p:txEl>
                                              <p:pRg st="0" end="0"/>
                                            </p:txEl>
                                          </p:spTgt>
                                        </p:tgtEl>
                                        <p:attrNameLst>
                                          <p:attrName>style.visibility</p:attrName>
                                        </p:attrNameLst>
                                      </p:cBhvr>
                                      <p:to>
                                        <p:strVal val="visible"/>
                                      </p:to>
                                    </p:set>
                                    <p:anim calcmode="lin" valueType="num">
                                      <p:cBhvr additive="base">
                                        <p:cTn id="7" dur="500" fill="hold"/>
                                        <p:tgtEl>
                                          <p:spTgt spid="156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6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6675">
                                            <p:txEl>
                                              <p:pRg st="1" end="1"/>
                                            </p:txEl>
                                          </p:spTgt>
                                        </p:tgtEl>
                                        <p:attrNameLst>
                                          <p:attrName>style.visibility</p:attrName>
                                        </p:attrNameLst>
                                      </p:cBhvr>
                                      <p:to>
                                        <p:strVal val="visible"/>
                                      </p:to>
                                    </p:set>
                                    <p:anim calcmode="lin" valueType="num">
                                      <p:cBhvr additive="base">
                                        <p:cTn id="13" dur="500" fill="hold"/>
                                        <p:tgtEl>
                                          <p:spTgt spid="156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667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normAutofit/>
          </a:bodyPr>
          <a:lstStyle/>
          <a:p>
            <a:pPr eaLnBrk="1" hangingPunct="1"/>
            <a:r>
              <a:rPr lang="en-US" dirty="0" smtClean="0"/>
              <a:t>Primary Scales of Measurement</a:t>
            </a:r>
            <a:br>
              <a:rPr lang="en-US" dirty="0" smtClean="0"/>
            </a:br>
            <a:r>
              <a:rPr lang="en-US" sz="2000" dirty="0" smtClean="0"/>
              <a:t>del </a:t>
            </a:r>
            <a:r>
              <a:rPr lang="en-US" sz="2000" dirty="0" err="1" smtClean="0"/>
              <a:t>libro</a:t>
            </a:r>
            <a:r>
              <a:rPr lang="en-US" sz="2000" dirty="0" smtClean="0"/>
              <a:t> Inv. de </a:t>
            </a:r>
            <a:r>
              <a:rPr lang="en-US" sz="2000" dirty="0" err="1" smtClean="0"/>
              <a:t>mercados</a:t>
            </a:r>
            <a:r>
              <a:rPr lang="en-US" sz="2000" dirty="0" smtClean="0"/>
              <a:t> de </a:t>
            </a:r>
            <a:r>
              <a:rPr lang="en-US" sz="2000" dirty="0" err="1" smtClean="0"/>
              <a:t>Malhotra</a:t>
            </a:r>
            <a:endParaRPr lang="en-US" dirty="0" smtClean="0"/>
          </a:p>
        </p:txBody>
      </p:sp>
      <p:graphicFrame>
        <p:nvGraphicFramePr>
          <p:cNvPr id="3074" name="Object 205"/>
          <p:cNvGraphicFramePr>
            <a:graphicFrameLocks noChangeAspect="1"/>
          </p:cNvGraphicFramePr>
          <p:nvPr/>
        </p:nvGraphicFramePr>
        <p:xfrm>
          <a:off x="531813" y="1828800"/>
          <a:ext cx="8126412" cy="3946525"/>
        </p:xfrm>
        <a:graphic>
          <a:graphicData uri="http://schemas.openxmlformats.org/presentationml/2006/ole">
            <p:oleObj spid="_x0000_s4098" name="Worksheet" r:id="rId3" imgW="5667355" imgH="2762359" progId="Excel.Sheet.8">
              <p:embed/>
            </p:oleObj>
          </a:graphicData>
        </a:graphic>
      </p:graphicFrame>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r>
              <a:rPr lang="en-US" dirty="0" err="1" smtClean="0"/>
              <a:t>Clasificación</a:t>
            </a:r>
            <a:r>
              <a:rPr lang="en-US" dirty="0" smtClean="0"/>
              <a:t> de </a:t>
            </a:r>
            <a:r>
              <a:rPr lang="en-US" dirty="0" err="1" smtClean="0"/>
              <a:t>Técnicas</a:t>
            </a:r>
            <a:r>
              <a:rPr lang="en-US" dirty="0" smtClean="0"/>
              <a:t> de </a:t>
            </a:r>
            <a:r>
              <a:rPr lang="en-US" dirty="0" err="1" smtClean="0"/>
              <a:t>Escalamiento</a:t>
            </a:r>
            <a:endParaRPr lang="en-US" dirty="0" smtClean="0"/>
          </a:p>
        </p:txBody>
      </p:sp>
      <p:grpSp>
        <p:nvGrpSpPr>
          <p:cNvPr id="3" name="Group 58"/>
          <p:cNvGrpSpPr>
            <a:grpSpLocks/>
          </p:cNvGrpSpPr>
          <p:nvPr/>
        </p:nvGrpSpPr>
        <p:grpSpPr bwMode="auto">
          <a:xfrm>
            <a:off x="2965450" y="1587500"/>
            <a:ext cx="4292600" cy="1289050"/>
            <a:chOff x="1868" y="1000"/>
            <a:chExt cx="2704" cy="812"/>
          </a:xfrm>
        </p:grpSpPr>
        <p:sp>
          <p:nvSpPr>
            <p:cNvPr id="18473" name="Rectangle 4"/>
            <p:cNvSpPr>
              <a:spLocks noChangeArrowheads="1"/>
            </p:cNvSpPr>
            <p:nvPr/>
          </p:nvSpPr>
          <p:spPr bwMode="auto">
            <a:xfrm>
              <a:off x="1876" y="1000"/>
              <a:ext cx="2200" cy="376"/>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74" name="Rectangle 5"/>
            <p:cNvSpPr>
              <a:spLocks noChangeArrowheads="1"/>
            </p:cNvSpPr>
            <p:nvPr/>
          </p:nvSpPr>
          <p:spPr bwMode="auto">
            <a:xfrm>
              <a:off x="2284" y="1048"/>
              <a:ext cx="1847" cy="250"/>
            </a:xfrm>
            <a:prstGeom prst="rect">
              <a:avLst/>
            </a:prstGeom>
            <a:noFill/>
            <a:ln w="12700">
              <a:noFill/>
              <a:miter lim="800000"/>
              <a:headEnd/>
              <a:tailEnd/>
            </a:ln>
          </p:spPr>
          <p:txBody>
            <a:bodyPr wrap="none" lIns="90488" tIns="44450" rIns="90488" bIns="44450">
              <a:spAutoFit/>
            </a:bodyPr>
            <a:lstStyle/>
            <a:p>
              <a:r>
                <a:rPr lang="en-US" sz="2000" b="0" dirty="0" err="1" smtClean="0"/>
                <a:t>Técnicas</a:t>
              </a:r>
              <a:r>
                <a:rPr lang="en-US" sz="2000" b="0" dirty="0" smtClean="0"/>
                <a:t> de </a:t>
              </a:r>
              <a:r>
                <a:rPr lang="en-US" sz="2000" b="0" dirty="0" err="1" smtClean="0"/>
                <a:t>Esacalamiento</a:t>
              </a:r>
              <a:endParaRPr lang="en-US" sz="2000" b="0" dirty="0"/>
            </a:p>
          </p:txBody>
        </p:sp>
        <p:sp>
          <p:nvSpPr>
            <p:cNvPr id="18475" name="Line 6"/>
            <p:cNvSpPr>
              <a:spLocks noChangeShapeType="1"/>
            </p:cNvSpPr>
            <p:nvPr/>
          </p:nvSpPr>
          <p:spPr bwMode="auto">
            <a:xfrm>
              <a:off x="1868" y="1572"/>
              <a:ext cx="2704" cy="0"/>
            </a:xfrm>
            <a:prstGeom prst="line">
              <a:avLst/>
            </a:prstGeom>
            <a:noFill/>
            <a:ln w="12700">
              <a:solidFill>
                <a:srgbClr val="000000"/>
              </a:solidFill>
              <a:round/>
              <a:headEnd/>
              <a:tailEnd/>
            </a:ln>
          </p:spPr>
          <p:txBody>
            <a:bodyPr wrap="none" anchor="ctr"/>
            <a:lstStyle/>
            <a:p>
              <a:endParaRPr lang="es-CL"/>
            </a:p>
          </p:txBody>
        </p:sp>
        <p:sp>
          <p:nvSpPr>
            <p:cNvPr id="18476" name="Line 34"/>
            <p:cNvSpPr>
              <a:spLocks noChangeShapeType="1"/>
            </p:cNvSpPr>
            <p:nvPr/>
          </p:nvSpPr>
          <p:spPr bwMode="auto">
            <a:xfrm>
              <a:off x="2928" y="1380"/>
              <a:ext cx="0" cy="192"/>
            </a:xfrm>
            <a:prstGeom prst="line">
              <a:avLst/>
            </a:prstGeom>
            <a:noFill/>
            <a:ln w="12700">
              <a:solidFill>
                <a:srgbClr val="000000"/>
              </a:solidFill>
              <a:round/>
              <a:headEnd/>
              <a:tailEnd type="triangle" w="med" len="med"/>
            </a:ln>
          </p:spPr>
          <p:txBody>
            <a:bodyPr/>
            <a:lstStyle/>
            <a:p>
              <a:endParaRPr lang="es-CL"/>
            </a:p>
          </p:txBody>
        </p:sp>
        <p:sp>
          <p:nvSpPr>
            <p:cNvPr id="18477" name="Line 35"/>
            <p:cNvSpPr>
              <a:spLocks noChangeShapeType="1"/>
            </p:cNvSpPr>
            <p:nvPr/>
          </p:nvSpPr>
          <p:spPr bwMode="auto">
            <a:xfrm>
              <a:off x="1872" y="1572"/>
              <a:ext cx="0" cy="240"/>
            </a:xfrm>
            <a:prstGeom prst="line">
              <a:avLst/>
            </a:prstGeom>
            <a:noFill/>
            <a:ln w="12700">
              <a:solidFill>
                <a:srgbClr val="000000"/>
              </a:solidFill>
              <a:round/>
              <a:headEnd/>
              <a:tailEnd type="triangle" w="med" len="med"/>
            </a:ln>
          </p:spPr>
          <p:txBody>
            <a:bodyPr/>
            <a:lstStyle/>
            <a:p>
              <a:endParaRPr lang="es-CL"/>
            </a:p>
          </p:txBody>
        </p:sp>
        <p:sp>
          <p:nvSpPr>
            <p:cNvPr id="18478" name="Line 36"/>
            <p:cNvSpPr>
              <a:spLocks noChangeShapeType="1"/>
            </p:cNvSpPr>
            <p:nvPr/>
          </p:nvSpPr>
          <p:spPr bwMode="auto">
            <a:xfrm>
              <a:off x="4560" y="1572"/>
              <a:ext cx="0" cy="240"/>
            </a:xfrm>
            <a:prstGeom prst="line">
              <a:avLst/>
            </a:prstGeom>
            <a:noFill/>
            <a:ln w="12700">
              <a:solidFill>
                <a:srgbClr val="000000"/>
              </a:solidFill>
              <a:round/>
              <a:headEnd/>
              <a:tailEnd type="triangle" w="med" len="med"/>
            </a:ln>
          </p:spPr>
          <p:txBody>
            <a:bodyPr/>
            <a:lstStyle/>
            <a:p>
              <a:endParaRPr lang="es-CL"/>
            </a:p>
          </p:txBody>
        </p:sp>
      </p:grpSp>
      <p:grpSp>
        <p:nvGrpSpPr>
          <p:cNvPr id="4" name="Group 56"/>
          <p:cNvGrpSpPr>
            <a:grpSpLocks/>
          </p:cNvGrpSpPr>
          <p:nvPr/>
        </p:nvGrpSpPr>
        <p:grpSpPr bwMode="auto">
          <a:xfrm>
            <a:off x="976313" y="2851150"/>
            <a:ext cx="7469182" cy="1549400"/>
            <a:chOff x="615" y="1796"/>
            <a:chExt cx="4705" cy="976"/>
          </a:xfrm>
        </p:grpSpPr>
        <p:sp>
          <p:nvSpPr>
            <p:cNvPr id="18458" name="Line 11"/>
            <p:cNvSpPr>
              <a:spLocks noChangeShapeType="1"/>
            </p:cNvSpPr>
            <p:nvPr/>
          </p:nvSpPr>
          <p:spPr bwMode="auto">
            <a:xfrm>
              <a:off x="615" y="2532"/>
              <a:ext cx="2361" cy="0"/>
            </a:xfrm>
            <a:prstGeom prst="line">
              <a:avLst/>
            </a:prstGeom>
            <a:noFill/>
            <a:ln w="12700">
              <a:solidFill>
                <a:srgbClr val="000000"/>
              </a:solidFill>
              <a:round/>
              <a:headEnd/>
              <a:tailEnd/>
            </a:ln>
          </p:spPr>
          <p:txBody>
            <a:bodyPr wrap="none" anchor="ctr"/>
            <a:lstStyle/>
            <a:p>
              <a:endParaRPr lang="es-CL"/>
            </a:p>
          </p:txBody>
        </p:sp>
        <p:grpSp>
          <p:nvGrpSpPr>
            <p:cNvPr id="5" name="Group 55"/>
            <p:cNvGrpSpPr>
              <a:grpSpLocks/>
            </p:cNvGrpSpPr>
            <p:nvPr/>
          </p:nvGrpSpPr>
          <p:grpSpPr bwMode="auto">
            <a:xfrm>
              <a:off x="624" y="1796"/>
              <a:ext cx="4696" cy="976"/>
              <a:chOff x="624" y="1796"/>
              <a:chExt cx="4696" cy="976"/>
            </a:xfrm>
          </p:grpSpPr>
          <p:sp>
            <p:nvSpPr>
              <p:cNvPr id="18460" name="Rectangle 7"/>
              <p:cNvSpPr>
                <a:spLocks noChangeArrowheads="1"/>
              </p:cNvSpPr>
              <p:nvPr/>
            </p:nvSpPr>
            <p:spPr bwMode="auto">
              <a:xfrm>
                <a:off x="3888" y="1812"/>
                <a:ext cx="1432" cy="472"/>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61" name="Rectangle 8"/>
              <p:cNvSpPr>
                <a:spLocks noChangeArrowheads="1"/>
              </p:cNvSpPr>
              <p:nvPr/>
            </p:nvSpPr>
            <p:spPr bwMode="auto">
              <a:xfrm>
                <a:off x="3989" y="1796"/>
                <a:ext cx="1236" cy="444"/>
              </a:xfrm>
              <a:prstGeom prst="rect">
                <a:avLst/>
              </a:prstGeom>
              <a:noFill/>
              <a:ln w="12700">
                <a:noFill/>
                <a:miter lim="800000"/>
                <a:headEnd/>
                <a:tailEnd/>
              </a:ln>
            </p:spPr>
            <p:txBody>
              <a:bodyPr wrap="none" lIns="90488" tIns="44450" rIns="90488" bIns="44450">
                <a:spAutoFit/>
              </a:bodyPr>
              <a:lstStyle/>
              <a:p>
                <a:pPr algn="ctr"/>
                <a:r>
                  <a:rPr lang="en-US" sz="2000" b="0" dirty="0" err="1" smtClean="0"/>
                  <a:t>Escalas</a:t>
                </a:r>
                <a:r>
                  <a:rPr lang="en-US" sz="2000" b="0" dirty="0" smtClean="0"/>
                  <a:t> </a:t>
                </a:r>
              </a:p>
              <a:p>
                <a:pPr algn="ctr"/>
                <a:r>
                  <a:rPr lang="en-US" sz="2000" b="0" dirty="0" smtClean="0"/>
                  <a:t>No </a:t>
                </a:r>
                <a:r>
                  <a:rPr lang="en-US" sz="2000" b="0" dirty="0" err="1" smtClean="0"/>
                  <a:t>Comparativas</a:t>
                </a:r>
                <a:endParaRPr lang="en-US" sz="2000" b="0" dirty="0"/>
              </a:p>
            </p:txBody>
          </p:sp>
          <p:sp>
            <p:nvSpPr>
              <p:cNvPr id="18462" name="Rectangle 9"/>
              <p:cNvSpPr>
                <a:spLocks noChangeArrowheads="1"/>
              </p:cNvSpPr>
              <p:nvPr/>
            </p:nvSpPr>
            <p:spPr bwMode="auto">
              <a:xfrm>
                <a:off x="1300" y="1816"/>
                <a:ext cx="1144" cy="472"/>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63" name="Rectangle 10"/>
              <p:cNvSpPr>
                <a:spLocks noChangeArrowheads="1"/>
              </p:cNvSpPr>
              <p:nvPr/>
            </p:nvSpPr>
            <p:spPr bwMode="auto">
              <a:xfrm>
                <a:off x="1281" y="1816"/>
                <a:ext cx="1230" cy="444"/>
              </a:xfrm>
              <a:prstGeom prst="rect">
                <a:avLst/>
              </a:prstGeom>
              <a:noFill/>
              <a:ln w="12700">
                <a:noFill/>
                <a:miter lim="800000"/>
                <a:headEnd/>
                <a:tailEnd/>
              </a:ln>
            </p:spPr>
            <p:txBody>
              <a:bodyPr lIns="90488" tIns="44450" rIns="90488" bIns="44450">
                <a:spAutoFit/>
              </a:bodyPr>
              <a:lstStyle/>
              <a:p>
                <a:pPr algn="ctr"/>
                <a:r>
                  <a:rPr lang="en-US" sz="2000" b="0" dirty="0" err="1" smtClean="0"/>
                  <a:t>Escalas</a:t>
                </a:r>
                <a:endParaRPr lang="en-US" sz="2000" b="0" dirty="0" smtClean="0"/>
              </a:p>
              <a:p>
                <a:pPr algn="ctr"/>
                <a:r>
                  <a:rPr lang="en-US" sz="2000" dirty="0" err="1" smtClean="0"/>
                  <a:t>Comparativas</a:t>
                </a:r>
                <a:endParaRPr lang="en-US" sz="2000" b="0" dirty="0"/>
              </a:p>
            </p:txBody>
          </p:sp>
          <p:sp>
            <p:nvSpPr>
              <p:cNvPr id="18464" name="Line 20"/>
              <p:cNvSpPr>
                <a:spLocks noChangeShapeType="1"/>
              </p:cNvSpPr>
              <p:nvPr/>
            </p:nvSpPr>
            <p:spPr bwMode="auto">
              <a:xfrm>
                <a:off x="4124" y="2532"/>
                <a:ext cx="976" cy="0"/>
              </a:xfrm>
              <a:prstGeom prst="line">
                <a:avLst/>
              </a:prstGeom>
              <a:noFill/>
              <a:ln w="12700">
                <a:solidFill>
                  <a:srgbClr val="000000"/>
                </a:solidFill>
                <a:round/>
                <a:headEnd/>
                <a:tailEnd/>
              </a:ln>
            </p:spPr>
            <p:txBody>
              <a:bodyPr wrap="none" anchor="ctr"/>
              <a:lstStyle/>
              <a:p>
                <a:endParaRPr lang="es-CL"/>
              </a:p>
            </p:txBody>
          </p:sp>
          <p:sp>
            <p:nvSpPr>
              <p:cNvPr id="18465" name="Line 37"/>
              <p:cNvSpPr>
                <a:spLocks noChangeShapeType="1"/>
              </p:cNvSpPr>
              <p:nvPr/>
            </p:nvSpPr>
            <p:spPr bwMode="auto">
              <a:xfrm>
                <a:off x="1872" y="2292"/>
                <a:ext cx="0" cy="240"/>
              </a:xfrm>
              <a:prstGeom prst="line">
                <a:avLst/>
              </a:prstGeom>
              <a:noFill/>
              <a:ln w="12700">
                <a:solidFill>
                  <a:srgbClr val="000000"/>
                </a:solidFill>
                <a:round/>
                <a:headEnd/>
                <a:tailEnd type="triangle" w="med" len="med"/>
              </a:ln>
            </p:spPr>
            <p:txBody>
              <a:bodyPr/>
              <a:lstStyle/>
              <a:p>
                <a:endParaRPr lang="es-CL"/>
              </a:p>
            </p:txBody>
          </p:sp>
          <p:sp>
            <p:nvSpPr>
              <p:cNvPr id="18466" name="Line 38"/>
              <p:cNvSpPr>
                <a:spLocks noChangeShapeType="1"/>
              </p:cNvSpPr>
              <p:nvPr/>
            </p:nvSpPr>
            <p:spPr bwMode="auto">
              <a:xfrm>
                <a:off x="624" y="2532"/>
                <a:ext cx="0" cy="240"/>
              </a:xfrm>
              <a:prstGeom prst="line">
                <a:avLst/>
              </a:prstGeom>
              <a:noFill/>
              <a:ln w="12700">
                <a:solidFill>
                  <a:srgbClr val="000000"/>
                </a:solidFill>
                <a:round/>
                <a:headEnd/>
                <a:tailEnd type="triangle" w="med" len="med"/>
              </a:ln>
            </p:spPr>
            <p:txBody>
              <a:bodyPr/>
              <a:lstStyle/>
              <a:p>
                <a:endParaRPr lang="es-CL"/>
              </a:p>
            </p:txBody>
          </p:sp>
          <p:sp>
            <p:nvSpPr>
              <p:cNvPr id="18467" name="Line 39"/>
              <p:cNvSpPr>
                <a:spLocks noChangeShapeType="1"/>
              </p:cNvSpPr>
              <p:nvPr/>
            </p:nvSpPr>
            <p:spPr bwMode="auto">
              <a:xfrm>
                <a:off x="1344" y="2532"/>
                <a:ext cx="0" cy="240"/>
              </a:xfrm>
              <a:prstGeom prst="line">
                <a:avLst/>
              </a:prstGeom>
              <a:noFill/>
              <a:ln w="12700">
                <a:solidFill>
                  <a:srgbClr val="000000"/>
                </a:solidFill>
                <a:round/>
                <a:headEnd/>
                <a:tailEnd type="triangle" w="med" len="med"/>
              </a:ln>
            </p:spPr>
            <p:txBody>
              <a:bodyPr/>
              <a:lstStyle/>
              <a:p>
                <a:endParaRPr lang="es-CL"/>
              </a:p>
            </p:txBody>
          </p:sp>
          <p:sp>
            <p:nvSpPr>
              <p:cNvPr id="18468" name="Line 40"/>
              <p:cNvSpPr>
                <a:spLocks noChangeShapeType="1"/>
              </p:cNvSpPr>
              <p:nvPr/>
            </p:nvSpPr>
            <p:spPr bwMode="auto">
              <a:xfrm>
                <a:off x="2064" y="2532"/>
                <a:ext cx="0" cy="240"/>
              </a:xfrm>
              <a:prstGeom prst="line">
                <a:avLst/>
              </a:prstGeom>
              <a:noFill/>
              <a:ln w="12700">
                <a:solidFill>
                  <a:srgbClr val="000000"/>
                </a:solidFill>
                <a:round/>
                <a:headEnd/>
                <a:tailEnd type="triangle" w="med" len="med"/>
              </a:ln>
            </p:spPr>
            <p:txBody>
              <a:bodyPr/>
              <a:lstStyle/>
              <a:p>
                <a:endParaRPr lang="es-CL"/>
              </a:p>
            </p:txBody>
          </p:sp>
          <p:sp>
            <p:nvSpPr>
              <p:cNvPr id="18469" name="Line 41"/>
              <p:cNvSpPr>
                <a:spLocks noChangeShapeType="1"/>
              </p:cNvSpPr>
              <p:nvPr/>
            </p:nvSpPr>
            <p:spPr bwMode="auto">
              <a:xfrm>
                <a:off x="2976" y="2532"/>
                <a:ext cx="0" cy="240"/>
              </a:xfrm>
              <a:prstGeom prst="line">
                <a:avLst/>
              </a:prstGeom>
              <a:noFill/>
              <a:ln w="12700">
                <a:solidFill>
                  <a:srgbClr val="000000"/>
                </a:solidFill>
                <a:round/>
                <a:headEnd/>
                <a:tailEnd type="triangle" w="med" len="med"/>
              </a:ln>
            </p:spPr>
            <p:txBody>
              <a:bodyPr/>
              <a:lstStyle/>
              <a:p>
                <a:endParaRPr lang="es-CL"/>
              </a:p>
            </p:txBody>
          </p:sp>
          <p:sp>
            <p:nvSpPr>
              <p:cNvPr id="18470" name="Line 42"/>
              <p:cNvSpPr>
                <a:spLocks noChangeShapeType="1"/>
              </p:cNvSpPr>
              <p:nvPr/>
            </p:nvSpPr>
            <p:spPr bwMode="auto">
              <a:xfrm>
                <a:off x="4608" y="2292"/>
                <a:ext cx="0" cy="240"/>
              </a:xfrm>
              <a:prstGeom prst="line">
                <a:avLst/>
              </a:prstGeom>
              <a:noFill/>
              <a:ln w="12700">
                <a:solidFill>
                  <a:srgbClr val="000000"/>
                </a:solidFill>
                <a:round/>
                <a:headEnd/>
                <a:tailEnd type="triangle" w="med" len="med"/>
              </a:ln>
            </p:spPr>
            <p:txBody>
              <a:bodyPr/>
              <a:lstStyle/>
              <a:p>
                <a:endParaRPr lang="es-CL"/>
              </a:p>
            </p:txBody>
          </p:sp>
          <p:sp>
            <p:nvSpPr>
              <p:cNvPr id="18471" name="Line 43"/>
              <p:cNvSpPr>
                <a:spLocks noChangeShapeType="1"/>
              </p:cNvSpPr>
              <p:nvPr/>
            </p:nvSpPr>
            <p:spPr bwMode="auto">
              <a:xfrm>
                <a:off x="4128" y="2532"/>
                <a:ext cx="0" cy="192"/>
              </a:xfrm>
              <a:prstGeom prst="line">
                <a:avLst/>
              </a:prstGeom>
              <a:noFill/>
              <a:ln w="12700">
                <a:solidFill>
                  <a:srgbClr val="000000"/>
                </a:solidFill>
                <a:round/>
                <a:headEnd/>
                <a:tailEnd type="triangle" w="med" len="med"/>
              </a:ln>
            </p:spPr>
            <p:txBody>
              <a:bodyPr/>
              <a:lstStyle/>
              <a:p>
                <a:endParaRPr lang="es-CL"/>
              </a:p>
            </p:txBody>
          </p:sp>
          <p:sp>
            <p:nvSpPr>
              <p:cNvPr id="18472" name="Line 44"/>
              <p:cNvSpPr>
                <a:spLocks noChangeShapeType="1"/>
              </p:cNvSpPr>
              <p:nvPr/>
            </p:nvSpPr>
            <p:spPr bwMode="auto">
              <a:xfrm>
                <a:off x="5088" y="2532"/>
                <a:ext cx="0" cy="192"/>
              </a:xfrm>
              <a:prstGeom prst="line">
                <a:avLst/>
              </a:prstGeom>
              <a:noFill/>
              <a:ln w="12700">
                <a:solidFill>
                  <a:srgbClr val="000000"/>
                </a:solidFill>
                <a:round/>
                <a:headEnd/>
                <a:tailEnd type="triangle" w="med" len="med"/>
              </a:ln>
            </p:spPr>
            <p:txBody>
              <a:bodyPr/>
              <a:lstStyle/>
              <a:p>
                <a:endParaRPr lang="es-CL"/>
              </a:p>
            </p:txBody>
          </p:sp>
        </p:grpSp>
      </p:grpSp>
      <p:grpSp>
        <p:nvGrpSpPr>
          <p:cNvPr id="62" name="61 Grupo"/>
          <p:cNvGrpSpPr/>
          <p:nvPr/>
        </p:nvGrpSpPr>
        <p:grpSpPr>
          <a:xfrm>
            <a:off x="88900" y="4286256"/>
            <a:ext cx="9055100" cy="2501894"/>
            <a:chOff x="88900" y="4286256"/>
            <a:chExt cx="9055100" cy="2501894"/>
          </a:xfrm>
        </p:grpSpPr>
        <p:sp>
          <p:nvSpPr>
            <p:cNvPr id="18479" name="Rectangle 26"/>
            <p:cNvSpPr>
              <a:spLocks noChangeArrowheads="1"/>
            </p:cNvSpPr>
            <p:nvPr/>
          </p:nvSpPr>
          <p:spPr bwMode="auto">
            <a:xfrm>
              <a:off x="4425950" y="6083300"/>
              <a:ext cx="1435100" cy="6731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80" name="Rectangle 27"/>
            <p:cNvSpPr>
              <a:spLocks noChangeArrowheads="1"/>
            </p:cNvSpPr>
            <p:nvPr/>
          </p:nvSpPr>
          <p:spPr bwMode="auto">
            <a:xfrm>
              <a:off x="4608513" y="6213475"/>
              <a:ext cx="804863" cy="393700"/>
            </a:xfrm>
            <a:prstGeom prst="rect">
              <a:avLst/>
            </a:prstGeom>
            <a:noFill/>
            <a:ln w="12700">
              <a:noFill/>
              <a:miter lim="800000"/>
              <a:headEnd/>
              <a:tailEnd/>
            </a:ln>
          </p:spPr>
          <p:txBody>
            <a:bodyPr wrap="none" lIns="90488" tIns="44450" rIns="90488" bIns="44450">
              <a:spAutoFit/>
            </a:bodyPr>
            <a:lstStyle/>
            <a:p>
              <a:r>
                <a:rPr lang="en-US" sz="2000" b="0" dirty="0" err="1"/>
                <a:t>Likert</a:t>
              </a:r>
              <a:endParaRPr lang="en-US" sz="2000" b="0" dirty="0"/>
            </a:p>
          </p:txBody>
        </p:sp>
        <p:sp>
          <p:nvSpPr>
            <p:cNvPr id="18481" name="Rectangle 28"/>
            <p:cNvSpPr>
              <a:spLocks noChangeArrowheads="1"/>
            </p:cNvSpPr>
            <p:nvPr/>
          </p:nvSpPr>
          <p:spPr bwMode="auto">
            <a:xfrm>
              <a:off x="6026150" y="6083300"/>
              <a:ext cx="1435100" cy="6731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82" name="Rectangle 29"/>
            <p:cNvSpPr>
              <a:spLocks noChangeArrowheads="1"/>
            </p:cNvSpPr>
            <p:nvPr/>
          </p:nvSpPr>
          <p:spPr bwMode="auto">
            <a:xfrm>
              <a:off x="5980113" y="6083300"/>
              <a:ext cx="1663700" cy="704850"/>
            </a:xfrm>
            <a:prstGeom prst="rect">
              <a:avLst/>
            </a:prstGeom>
            <a:noFill/>
            <a:ln w="12700">
              <a:noFill/>
              <a:miter lim="800000"/>
              <a:headEnd/>
              <a:tailEnd/>
            </a:ln>
          </p:spPr>
          <p:txBody>
            <a:bodyPr lIns="90488" tIns="44450" rIns="90488" bIns="44450">
              <a:spAutoFit/>
            </a:bodyPr>
            <a:lstStyle/>
            <a:p>
              <a:r>
                <a:rPr lang="en-US" sz="2000" b="0" dirty="0" err="1" smtClean="0"/>
                <a:t>Diferencial</a:t>
              </a:r>
              <a:r>
                <a:rPr lang="en-US" sz="2000" b="0" dirty="0" smtClean="0"/>
                <a:t> </a:t>
              </a:r>
            </a:p>
            <a:p>
              <a:r>
                <a:rPr lang="en-US" sz="2000" dirty="0" err="1" smtClean="0"/>
                <a:t>Semántica</a:t>
              </a:r>
              <a:endParaRPr lang="en-US" sz="2000" b="0" dirty="0"/>
            </a:p>
          </p:txBody>
        </p:sp>
        <p:sp>
          <p:nvSpPr>
            <p:cNvPr id="18483" name="Rectangle 30"/>
            <p:cNvSpPr>
              <a:spLocks noChangeArrowheads="1"/>
            </p:cNvSpPr>
            <p:nvPr/>
          </p:nvSpPr>
          <p:spPr bwMode="auto">
            <a:xfrm>
              <a:off x="7626350" y="6083300"/>
              <a:ext cx="1435100" cy="6731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84" name="Rectangle 31"/>
            <p:cNvSpPr>
              <a:spLocks noChangeArrowheads="1"/>
            </p:cNvSpPr>
            <p:nvPr/>
          </p:nvSpPr>
          <p:spPr bwMode="auto">
            <a:xfrm>
              <a:off x="7808913" y="6159500"/>
              <a:ext cx="873125" cy="393700"/>
            </a:xfrm>
            <a:prstGeom prst="rect">
              <a:avLst/>
            </a:prstGeom>
            <a:noFill/>
            <a:ln w="12700">
              <a:noFill/>
              <a:miter lim="800000"/>
              <a:headEnd/>
              <a:tailEnd/>
            </a:ln>
          </p:spPr>
          <p:txBody>
            <a:bodyPr wrap="none" lIns="90488" tIns="44450" rIns="90488" bIns="44450">
              <a:spAutoFit/>
            </a:bodyPr>
            <a:lstStyle/>
            <a:p>
              <a:r>
                <a:rPr lang="en-US" sz="2000" b="0" dirty="0" err="1"/>
                <a:t>Stapel</a:t>
              </a:r>
              <a:endParaRPr lang="en-US" sz="2000" b="0" dirty="0"/>
            </a:p>
          </p:txBody>
        </p:sp>
        <p:sp>
          <p:nvSpPr>
            <p:cNvPr id="18441" name="Rectangle 12"/>
            <p:cNvSpPr>
              <a:spLocks noChangeArrowheads="1"/>
            </p:cNvSpPr>
            <p:nvPr/>
          </p:nvSpPr>
          <p:spPr bwMode="auto">
            <a:xfrm>
              <a:off x="2801938" y="4408493"/>
              <a:ext cx="1130300" cy="7493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42" name="Rectangle 13"/>
            <p:cNvSpPr>
              <a:spLocks noChangeArrowheads="1"/>
            </p:cNvSpPr>
            <p:nvPr/>
          </p:nvSpPr>
          <p:spPr bwMode="auto">
            <a:xfrm>
              <a:off x="134938" y="4408493"/>
              <a:ext cx="1511300" cy="7493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43" name="Rectangle 14"/>
            <p:cNvSpPr>
              <a:spLocks noChangeArrowheads="1"/>
            </p:cNvSpPr>
            <p:nvPr/>
          </p:nvSpPr>
          <p:spPr bwMode="auto">
            <a:xfrm>
              <a:off x="88900" y="4408493"/>
              <a:ext cx="1739900" cy="704850"/>
            </a:xfrm>
            <a:prstGeom prst="rect">
              <a:avLst/>
            </a:prstGeom>
            <a:noFill/>
            <a:ln w="12700">
              <a:noFill/>
              <a:miter lim="800000"/>
              <a:headEnd/>
              <a:tailEnd/>
            </a:ln>
          </p:spPr>
          <p:txBody>
            <a:bodyPr lIns="90488" tIns="44450" rIns="90488" bIns="44450">
              <a:spAutoFit/>
            </a:bodyPr>
            <a:lstStyle/>
            <a:p>
              <a:r>
                <a:rPr lang="en-US" sz="2000" b="0" dirty="0" err="1" smtClean="0"/>
                <a:t>Comparación</a:t>
              </a:r>
              <a:endParaRPr lang="en-US" sz="2000" b="0" dirty="0" smtClean="0"/>
            </a:p>
            <a:p>
              <a:r>
                <a:rPr lang="en-US" sz="2000" dirty="0" smtClean="0"/>
                <a:t>De a pares</a:t>
              </a:r>
              <a:endParaRPr lang="en-US" sz="2000" b="0" dirty="0"/>
            </a:p>
          </p:txBody>
        </p:sp>
        <p:sp>
          <p:nvSpPr>
            <p:cNvPr id="18444" name="Rectangle 15"/>
            <p:cNvSpPr>
              <a:spLocks noChangeArrowheads="1"/>
            </p:cNvSpPr>
            <p:nvPr/>
          </p:nvSpPr>
          <p:spPr bwMode="auto">
            <a:xfrm>
              <a:off x="1811338" y="4408493"/>
              <a:ext cx="825500" cy="7493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45" name="Rectangle 16"/>
            <p:cNvSpPr>
              <a:spLocks noChangeArrowheads="1"/>
            </p:cNvSpPr>
            <p:nvPr/>
          </p:nvSpPr>
          <p:spPr bwMode="auto">
            <a:xfrm>
              <a:off x="1765300" y="4408493"/>
              <a:ext cx="1130300" cy="396875"/>
            </a:xfrm>
            <a:prstGeom prst="rect">
              <a:avLst/>
            </a:prstGeom>
            <a:noFill/>
            <a:ln w="12700">
              <a:noFill/>
              <a:miter lim="800000"/>
              <a:headEnd/>
              <a:tailEnd/>
            </a:ln>
          </p:spPr>
          <p:txBody>
            <a:bodyPr lIns="90488" tIns="44450" rIns="90488" bIns="44450">
              <a:spAutoFit/>
            </a:bodyPr>
            <a:lstStyle/>
            <a:p>
              <a:r>
                <a:rPr lang="en-US" sz="2000" b="0" dirty="0" smtClean="0"/>
                <a:t>ranking</a:t>
              </a:r>
              <a:endParaRPr lang="en-US" sz="2000" b="0" dirty="0"/>
            </a:p>
          </p:txBody>
        </p:sp>
        <p:sp>
          <p:nvSpPr>
            <p:cNvPr id="18446" name="Rectangle 17"/>
            <p:cNvSpPr>
              <a:spLocks noChangeArrowheads="1"/>
            </p:cNvSpPr>
            <p:nvPr/>
          </p:nvSpPr>
          <p:spPr bwMode="auto">
            <a:xfrm>
              <a:off x="2755900" y="4408493"/>
              <a:ext cx="1358900" cy="704850"/>
            </a:xfrm>
            <a:prstGeom prst="rect">
              <a:avLst/>
            </a:prstGeom>
            <a:noFill/>
            <a:ln w="12700">
              <a:noFill/>
              <a:miter lim="800000"/>
              <a:headEnd/>
              <a:tailEnd/>
            </a:ln>
          </p:spPr>
          <p:txBody>
            <a:bodyPr lIns="90488" tIns="44450" rIns="90488" bIns="44450">
              <a:spAutoFit/>
            </a:bodyPr>
            <a:lstStyle/>
            <a:p>
              <a:r>
                <a:rPr lang="en-US" sz="2000" b="0" dirty="0" smtClean="0"/>
                <a:t>Suma</a:t>
              </a:r>
            </a:p>
            <a:p>
              <a:r>
                <a:rPr lang="en-US" sz="2000" dirty="0" err="1" smtClean="0"/>
                <a:t>Constante</a:t>
              </a:r>
              <a:endParaRPr lang="en-US" sz="2000" b="0" dirty="0"/>
            </a:p>
          </p:txBody>
        </p:sp>
        <p:sp>
          <p:nvSpPr>
            <p:cNvPr id="18447" name="Rectangle 18"/>
            <p:cNvSpPr>
              <a:spLocks noChangeArrowheads="1"/>
            </p:cNvSpPr>
            <p:nvPr/>
          </p:nvSpPr>
          <p:spPr bwMode="auto">
            <a:xfrm>
              <a:off x="4097338" y="4408493"/>
              <a:ext cx="1511300" cy="10541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48" name="Rectangle 19"/>
            <p:cNvSpPr>
              <a:spLocks noChangeArrowheads="1"/>
            </p:cNvSpPr>
            <p:nvPr/>
          </p:nvSpPr>
          <p:spPr bwMode="auto">
            <a:xfrm>
              <a:off x="4051300" y="4408493"/>
              <a:ext cx="1587500" cy="396875"/>
            </a:xfrm>
            <a:prstGeom prst="rect">
              <a:avLst/>
            </a:prstGeom>
            <a:noFill/>
            <a:ln w="12700">
              <a:noFill/>
              <a:miter lim="800000"/>
              <a:headEnd/>
              <a:tailEnd/>
            </a:ln>
          </p:spPr>
          <p:txBody>
            <a:bodyPr lIns="90488" tIns="44450" rIns="90488" bIns="44450">
              <a:spAutoFit/>
            </a:bodyPr>
            <a:lstStyle/>
            <a:p>
              <a:r>
                <a:rPr lang="en-US" sz="2000" b="0" dirty="0" smtClean="0"/>
                <a:t>Q-sort</a:t>
              </a:r>
              <a:endParaRPr lang="en-US" sz="2000" b="0" dirty="0"/>
            </a:p>
          </p:txBody>
        </p:sp>
        <p:sp>
          <p:nvSpPr>
            <p:cNvPr id="18449" name="Rectangle 21"/>
            <p:cNvSpPr>
              <a:spLocks noChangeArrowheads="1"/>
            </p:cNvSpPr>
            <p:nvPr/>
          </p:nvSpPr>
          <p:spPr bwMode="auto">
            <a:xfrm>
              <a:off x="5773738" y="4332293"/>
              <a:ext cx="1587500" cy="7493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50" name="Rectangle 22"/>
            <p:cNvSpPr>
              <a:spLocks noChangeArrowheads="1"/>
            </p:cNvSpPr>
            <p:nvPr/>
          </p:nvSpPr>
          <p:spPr bwMode="auto">
            <a:xfrm>
              <a:off x="5727700" y="4286256"/>
              <a:ext cx="2044700" cy="704850"/>
            </a:xfrm>
            <a:prstGeom prst="rect">
              <a:avLst/>
            </a:prstGeom>
            <a:noFill/>
            <a:ln w="12700">
              <a:noFill/>
              <a:miter lim="800000"/>
              <a:headEnd/>
              <a:tailEnd/>
            </a:ln>
          </p:spPr>
          <p:txBody>
            <a:bodyPr lIns="90488" tIns="44450" rIns="90488" bIns="44450">
              <a:spAutoFit/>
            </a:bodyPr>
            <a:lstStyle/>
            <a:p>
              <a:r>
                <a:rPr lang="en-US" sz="2000" b="0" dirty="0" err="1" smtClean="0"/>
                <a:t>Escalas</a:t>
              </a:r>
              <a:r>
                <a:rPr lang="en-US" sz="2000" b="0" dirty="0" smtClean="0"/>
                <a:t> de </a:t>
              </a:r>
            </a:p>
            <a:p>
              <a:r>
                <a:rPr lang="en-US" sz="2000" dirty="0" smtClean="0"/>
                <a:t>Rating continuo</a:t>
              </a:r>
              <a:endParaRPr lang="en-US" sz="2000" b="0" dirty="0"/>
            </a:p>
          </p:txBody>
        </p:sp>
        <p:sp>
          <p:nvSpPr>
            <p:cNvPr id="18451" name="Rectangle 23"/>
            <p:cNvSpPr>
              <a:spLocks noChangeArrowheads="1"/>
            </p:cNvSpPr>
            <p:nvPr/>
          </p:nvSpPr>
          <p:spPr bwMode="auto">
            <a:xfrm>
              <a:off x="7450138" y="4332293"/>
              <a:ext cx="1663700" cy="749300"/>
            </a:xfrm>
            <a:prstGeom prst="rect">
              <a:avLst/>
            </a:prstGeom>
            <a:solidFill>
              <a:srgbClr val="CCECFF"/>
            </a:solidFill>
            <a:ln w="12700">
              <a:solidFill>
                <a:srgbClr val="000000"/>
              </a:solidFill>
              <a:miter lim="800000"/>
              <a:headEnd/>
              <a:tailEnd/>
            </a:ln>
          </p:spPr>
          <p:txBody>
            <a:bodyPr wrap="none" anchor="ctr"/>
            <a:lstStyle/>
            <a:p>
              <a:endParaRPr lang="es-CL"/>
            </a:p>
          </p:txBody>
        </p:sp>
        <p:sp>
          <p:nvSpPr>
            <p:cNvPr id="18452" name="Rectangle 24"/>
            <p:cNvSpPr>
              <a:spLocks noChangeArrowheads="1"/>
            </p:cNvSpPr>
            <p:nvPr/>
          </p:nvSpPr>
          <p:spPr bwMode="auto">
            <a:xfrm>
              <a:off x="7419975" y="4332293"/>
              <a:ext cx="1724025" cy="704850"/>
            </a:xfrm>
            <a:prstGeom prst="rect">
              <a:avLst/>
            </a:prstGeom>
            <a:noFill/>
            <a:ln w="12700">
              <a:noFill/>
              <a:miter lim="800000"/>
              <a:headEnd/>
              <a:tailEnd/>
            </a:ln>
          </p:spPr>
          <p:txBody>
            <a:bodyPr lIns="90488" tIns="44450" rIns="90488" bIns="44450">
              <a:spAutoFit/>
            </a:bodyPr>
            <a:lstStyle/>
            <a:p>
              <a:r>
                <a:rPr lang="en-US" sz="2000" b="0" dirty="0" err="1" smtClean="0"/>
                <a:t>Escalas</a:t>
              </a:r>
              <a:endParaRPr lang="en-US" sz="2000" b="0" dirty="0" smtClean="0"/>
            </a:p>
            <a:p>
              <a:r>
                <a:rPr lang="en-US" sz="2000" dirty="0" err="1" smtClean="0"/>
                <a:t>Itemizadas</a:t>
              </a:r>
              <a:endParaRPr lang="en-US" sz="2000" b="0" dirty="0"/>
            </a:p>
          </p:txBody>
        </p:sp>
        <p:sp>
          <p:nvSpPr>
            <p:cNvPr id="18453" name="Line 25"/>
            <p:cNvSpPr>
              <a:spLocks noChangeShapeType="1"/>
            </p:cNvSpPr>
            <p:nvPr/>
          </p:nvSpPr>
          <p:spPr bwMode="auto">
            <a:xfrm flipV="1">
              <a:off x="2928926" y="5697542"/>
              <a:ext cx="5448312" cy="17473"/>
            </a:xfrm>
            <a:prstGeom prst="line">
              <a:avLst/>
            </a:prstGeom>
            <a:noFill/>
            <a:ln w="12700">
              <a:solidFill>
                <a:srgbClr val="000000"/>
              </a:solidFill>
              <a:round/>
              <a:headEnd/>
              <a:tailEnd/>
            </a:ln>
          </p:spPr>
          <p:txBody>
            <a:bodyPr wrap="none" anchor="ctr"/>
            <a:lstStyle/>
            <a:p>
              <a:endParaRPr lang="es-CL"/>
            </a:p>
          </p:txBody>
        </p:sp>
        <p:sp>
          <p:nvSpPr>
            <p:cNvPr id="18454" name="Line 45"/>
            <p:cNvSpPr>
              <a:spLocks noChangeShapeType="1"/>
            </p:cNvSpPr>
            <p:nvPr/>
          </p:nvSpPr>
          <p:spPr bwMode="auto">
            <a:xfrm>
              <a:off x="7824788" y="5087943"/>
              <a:ext cx="0" cy="609600"/>
            </a:xfrm>
            <a:prstGeom prst="line">
              <a:avLst/>
            </a:prstGeom>
            <a:noFill/>
            <a:ln w="12700">
              <a:solidFill>
                <a:srgbClr val="000000"/>
              </a:solidFill>
              <a:round/>
              <a:headEnd/>
              <a:tailEnd type="triangle" w="med" len="med"/>
            </a:ln>
          </p:spPr>
          <p:txBody>
            <a:bodyPr/>
            <a:lstStyle/>
            <a:p>
              <a:endParaRPr lang="es-CL"/>
            </a:p>
          </p:txBody>
        </p:sp>
        <p:sp>
          <p:nvSpPr>
            <p:cNvPr id="18455" name="Line 46"/>
            <p:cNvSpPr>
              <a:spLocks noChangeShapeType="1"/>
            </p:cNvSpPr>
            <p:nvPr/>
          </p:nvSpPr>
          <p:spPr bwMode="auto">
            <a:xfrm>
              <a:off x="5157788" y="5697543"/>
              <a:ext cx="0" cy="381000"/>
            </a:xfrm>
            <a:prstGeom prst="line">
              <a:avLst/>
            </a:prstGeom>
            <a:noFill/>
            <a:ln w="12700">
              <a:solidFill>
                <a:srgbClr val="000000"/>
              </a:solidFill>
              <a:round/>
              <a:headEnd/>
              <a:tailEnd type="triangle" w="med" len="med"/>
            </a:ln>
          </p:spPr>
          <p:txBody>
            <a:bodyPr/>
            <a:lstStyle/>
            <a:p>
              <a:endParaRPr lang="es-CL"/>
            </a:p>
          </p:txBody>
        </p:sp>
        <p:sp>
          <p:nvSpPr>
            <p:cNvPr id="18456" name="Line 47"/>
            <p:cNvSpPr>
              <a:spLocks noChangeShapeType="1"/>
            </p:cNvSpPr>
            <p:nvPr/>
          </p:nvSpPr>
          <p:spPr bwMode="auto">
            <a:xfrm>
              <a:off x="6757988" y="5697543"/>
              <a:ext cx="0" cy="381000"/>
            </a:xfrm>
            <a:prstGeom prst="line">
              <a:avLst/>
            </a:prstGeom>
            <a:noFill/>
            <a:ln w="12700">
              <a:solidFill>
                <a:srgbClr val="000000"/>
              </a:solidFill>
              <a:round/>
              <a:headEnd/>
              <a:tailEnd type="triangle" w="med" len="med"/>
            </a:ln>
          </p:spPr>
          <p:txBody>
            <a:bodyPr/>
            <a:lstStyle/>
            <a:p>
              <a:endParaRPr lang="es-CL"/>
            </a:p>
          </p:txBody>
        </p:sp>
        <p:sp>
          <p:nvSpPr>
            <p:cNvPr id="18457" name="Line 48"/>
            <p:cNvSpPr>
              <a:spLocks noChangeShapeType="1"/>
            </p:cNvSpPr>
            <p:nvPr/>
          </p:nvSpPr>
          <p:spPr bwMode="auto">
            <a:xfrm>
              <a:off x="8358188" y="5697543"/>
              <a:ext cx="0" cy="381000"/>
            </a:xfrm>
            <a:prstGeom prst="line">
              <a:avLst/>
            </a:prstGeom>
            <a:noFill/>
            <a:ln w="12700">
              <a:solidFill>
                <a:srgbClr val="000000"/>
              </a:solidFill>
              <a:round/>
              <a:headEnd/>
              <a:tailEnd type="triangle" w="med" len="med"/>
            </a:ln>
          </p:spPr>
          <p:txBody>
            <a:bodyPr/>
            <a:lstStyle/>
            <a:p>
              <a:endParaRPr lang="es-CL"/>
            </a:p>
          </p:txBody>
        </p:sp>
        <p:sp>
          <p:nvSpPr>
            <p:cNvPr id="60" name="Rectangle 26"/>
            <p:cNvSpPr>
              <a:spLocks noChangeArrowheads="1"/>
            </p:cNvSpPr>
            <p:nvPr/>
          </p:nvSpPr>
          <p:spPr bwMode="auto">
            <a:xfrm>
              <a:off x="2357422" y="6072206"/>
              <a:ext cx="1435100" cy="673100"/>
            </a:xfrm>
            <a:prstGeom prst="rect">
              <a:avLst/>
            </a:prstGeom>
            <a:solidFill>
              <a:srgbClr val="CCECFF"/>
            </a:solidFill>
            <a:ln w="12700">
              <a:solidFill>
                <a:srgbClr val="000000"/>
              </a:solidFill>
              <a:miter lim="800000"/>
              <a:headEnd/>
              <a:tailEnd/>
            </a:ln>
          </p:spPr>
          <p:txBody>
            <a:bodyPr wrap="none" anchor="ctr"/>
            <a:lstStyle/>
            <a:p>
              <a:r>
                <a:rPr lang="es-CL" dirty="0" smtClean="0"/>
                <a:t>Derivadas</a:t>
              </a:r>
            </a:p>
            <a:p>
              <a:r>
                <a:rPr lang="es-CL" dirty="0" smtClean="0"/>
                <a:t> Matemática-</a:t>
              </a:r>
            </a:p>
            <a:p>
              <a:r>
                <a:rPr lang="es-CL" dirty="0" smtClean="0"/>
                <a:t>mente</a:t>
              </a:r>
              <a:endParaRPr lang="es-CL" dirty="0"/>
            </a:p>
          </p:txBody>
        </p:sp>
        <p:sp>
          <p:nvSpPr>
            <p:cNvPr id="61" name="Line 46"/>
            <p:cNvSpPr>
              <a:spLocks noChangeShapeType="1"/>
            </p:cNvSpPr>
            <p:nvPr/>
          </p:nvSpPr>
          <p:spPr bwMode="auto">
            <a:xfrm>
              <a:off x="2928926" y="5715016"/>
              <a:ext cx="0" cy="381000"/>
            </a:xfrm>
            <a:prstGeom prst="line">
              <a:avLst/>
            </a:prstGeom>
            <a:noFill/>
            <a:ln w="12700">
              <a:solidFill>
                <a:srgbClr val="000000"/>
              </a:solidFill>
              <a:round/>
              <a:headEnd/>
              <a:tailEnd type="triangle" w="med" len="med"/>
            </a:ln>
          </p:spPr>
          <p:txBody>
            <a:bodyPr/>
            <a:lstStyle/>
            <a:p>
              <a:endParaRPr lang="es-CL"/>
            </a:p>
          </p:txBody>
        </p:sp>
      </p:gr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Comparación de a pares</a:t>
            </a:r>
            <a:endParaRPr lang="es-CL" dirty="0"/>
          </a:p>
        </p:txBody>
      </p:sp>
      <p:pic>
        <p:nvPicPr>
          <p:cNvPr id="4" name="Picture 8"/>
          <p:cNvPicPr>
            <a:picLocks noGrp="1" noChangeAspect="1" noChangeArrowheads="1"/>
          </p:cNvPicPr>
          <p:nvPr>
            <p:ph idx="1"/>
          </p:nvPr>
        </p:nvPicPr>
        <p:blipFill>
          <a:blip r:embed="rId2" cstate="print"/>
          <a:srcRect/>
          <a:stretch>
            <a:fillRect/>
          </a:stretch>
        </p:blipFill>
        <p:spPr>
          <a:xfrm>
            <a:off x="1571604" y="1071546"/>
            <a:ext cx="6113391" cy="4337930"/>
          </a:xfrm>
          <a:ln/>
        </p:spPr>
      </p:pic>
      <p:sp>
        <p:nvSpPr>
          <p:cNvPr id="5" name="4 CuadroTexto"/>
          <p:cNvSpPr txBox="1"/>
          <p:nvPr/>
        </p:nvSpPr>
        <p:spPr>
          <a:xfrm>
            <a:off x="642910" y="5572140"/>
            <a:ext cx="7858180" cy="923330"/>
          </a:xfrm>
          <a:prstGeom prst="rect">
            <a:avLst/>
          </a:prstGeom>
          <a:noFill/>
        </p:spPr>
        <p:txBody>
          <a:bodyPr wrap="square" rtlCol="0">
            <a:spAutoFit/>
          </a:bodyPr>
          <a:lstStyle/>
          <a:p>
            <a:r>
              <a:rPr lang="es-CL" dirty="0" smtClean="0"/>
              <a:t>Para cada par de objetos la comparación es una escala ordinal.</a:t>
            </a:r>
          </a:p>
          <a:p>
            <a:r>
              <a:rPr lang="es-CL" dirty="0" smtClean="0"/>
              <a:t>Si se asume transitividad  (si a &gt; b, y b&gt; c      a&gt;c) es posible crear una escala ordinal de todos los objetos.</a:t>
            </a:r>
            <a:endParaRPr lang="es-CL" dirty="0"/>
          </a:p>
        </p:txBody>
      </p:sp>
      <p:sp>
        <p:nvSpPr>
          <p:cNvPr id="6" name="5 Flecha derecha"/>
          <p:cNvSpPr/>
          <p:nvPr/>
        </p:nvSpPr>
        <p:spPr>
          <a:xfrm>
            <a:off x="4572000" y="6000768"/>
            <a:ext cx="214314"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¿Qué es una medición?</a:t>
            </a:r>
            <a:endParaRPr lang="es-CL" dirty="0"/>
          </a:p>
        </p:txBody>
      </p:sp>
      <p:sp>
        <p:nvSpPr>
          <p:cNvPr id="3" name="2 Marcador de contenido"/>
          <p:cNvSpPr>
            <a:spLocks noGrp="1"/>
          </p:cNvSpPr>
          <p:nvPr>
            <p:ph idx="1"/>
          </p:nvPr>
        </p:nvSpPr>
        <p:spPr/>
        <p:txBody>
          <a:bodyPr/>
          <a:lstStyle/>
          <a:p>
            <a:r>
              <a:rPr lang="es-CL" dirty="0" smtClean="0"/>
              <a:t>“Asignar números a objetos o eventos de acuerdo aciertas reglas”</a:t>
            </a:r>
          </a:p>
          <a:p>
            <a:pPr lvl="2">
              <a:buNone/>
            </a:pPr>
            <a:r>
              <a:rPr lang="es-CL" dirty="0" smtClean="0"/>
              <a:t>También, o además:</a:t>
            </a:r>
          </a:p>
          <a:p>
            <a:r>
              <a:rPr lang="es-CL" dirty="0" smtClean="0"/>
              <a:t>“Es la asignación de números en forma tal que correspondan a diferentes grados de calidad o propiedad de algún objeto o evento”</a:t>
            </a:r>
            <a:endParaRPr lang="es-C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Pruebas de Sabores</a:t>
            </a:r>
            <a:endParaRPr lang="es-CL" dirty="0"/>
          </a:p>
        </p:txBody>
      </p:sp>
      <p:pic>
        <p:nvPicPr>
          <p:cNvPr id="30724" name="Picture 4" descr="http://www.mbacasestudysolutions.com/images/pepsi_challenge.jpg"/>
          <p:cNvPicPr>
            <a:picLocks noChangeAspect="1" noChangeArrowheads="1"/>
          </p:cNvPicPr>
          <p:nvPr/>
        </p:nvPicPr>
        <p:blipFill>
          <a:blip r:embed="rId2" cstate="print"/>
          <a:srcRect/>
          <a:stretch>
            <a:fillRect/>
          </a:stretch>
        </p:blipFill>
        <p:spPr bwMode="auto">
          <a:xfrm>
            <a:off x="1142976" y="2299743"/>
            <a:ext cx="5357850" cy="377985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Ranking</a:t>
            </a:r>
            <a:endParaRPr lang="es-CL" dirty="0"/>
          </a:p>
        </p:txBody>
      </p:sp>
      <p:sp>
        <p:nvSpPr>
          <p:cNvPr id="3" name="2 Marcador de contenido"/>
          <p:cNvSpPr>
            <a:spLocks noGrp="1"/>
          </p:cNvSpPr>
          <p:nvPr>
            <p:ph idx="1"/>
          </p:nvPr>
        </p:nvSpPr>
        <p:spPr>
          <a:xfrm>
            <a:off x="457200" y="1600201"/>
            <a:ext cx="8229600" cy="3186122"/>
          </a:xfrm>
        </p:spPr>
        <p:txBody>
          <a:bodyPr>
            <a:normAutofit lnSpcReduction="10000"/>
          </a:bodyPr>
          <a:lstStyle/>
          <a:p>
            <a:r>
              <a:rPr lang="es-CL" dirty="0" smtClean="0"/>
              <a:t>Ordene de más preferido a menos preferido las siguientes películas de cine.</a:t>
            </a:r>
          </a:p>
          <a:p>
            <a:pPr lvl="1"/>
            <a:r>
              <a:rPr lang="es-CL" sz="1600" dirty="0" smtClean="0"/>
              <a:t>Avatar</a:t>
            </a:r>
          </a:p>
          <a:p>
            <a:pPr lvl="1"/>
            <a:r>
              <a:rPr lang="es-CL" sz="1600" dirty="0" smtClean="0"/>
              <a:t>Vivir al Límite</a:t>
            </a:r>
          </a:p>
          <a:p>
            <a:pPr lvl="1"/>
            <a:r>
              <a:rPr lang="es-CL" sz="1600" dirty="0" smtClean="0"/>
              <a:t>El Secreto de sus Ojos</a:t>
            </a:r>
          </a:p>
          <a:p>
            <a:pPr lvl="1"/>
            <a:r>
              <a:rPr lang="es-CL" sz="1600" dirty="0" smtClean="0"/>
              <a:t>Amor sin Escalas</a:t>
            </a:r>
          </a:p>
          <a:p>
            <a:pPr lvl="1"/>
            <a:r>
              <a:rPr lang="es-CL" sz="1600" dirty="0" smtClean="0"/>
              <a:t>Están todos Bien</a:t>
            </a:r>
          </a:p>
          <a:p>
            <a:pPr lvl="1"/>
            <a:r>
              <a:rPr lang="es-CL" sz="1600" dirty="0" smtClean="0"/>
              <a:t>Luna Nueva</a:t>
            </a:r>
          </a:p>
          <a:p>
            <a:pPr lvl="1"/>
            <a:r>
              <a:rPr lang="es-CL" sz="1600" dirty="0" err="1" smtClean="0"/>
              <a:t>Sherlock</a:t>
            </a:r>
            <a:r>
              <a:rPr lang="es-CL" sz="1600" dirty="0" smtClean="0"/>
              <a:t> Holmes</a:t>
            </a:r>
          </a:p>
          <a:p>
            <a:pPr lvl="1"/>
            <a:r>
              <a:rPr lang="es-CL" sz="1600" dirty="0" smtClean="0"/>
              <a:t>………………</a:t>
            </a:r>
            <a:endParaRPr lang="es-CL" sz="1600" dirty="0"/>
          </a:p>
        </p:txBody>
      </p:sp>
      <p:sp>
        <p:nvSpPr>
          <p:cNvPr id="4" name="3 CuadroTexto"/>
          <p:cNvSpPr txBox="1"/>
          <p:nvPr/>
        </p:nvSpPr>
        <p:spPr>
          <a:xfrm>
            <a:off x="357158" y="5000636"/>
            <a:ext cx="8501122" cy="1200329"/>
          </a:xfrm>
          <a:prstGeom prst="rect">
            <a:avLst/>
          </a:prstGeom>
          <a:noFill/>
        </p:spPr>
        <p:txBody>
          <a:bodyPr wrap="square" rtlCol="0">
            <a:spAutoFit/>
          </a:bodyPr>
          <a:lstStyle/>
          <a:p>
            <a:r>
              <a:rPr lang="es-CL" dirty="0" smtClean="0"/>
              <a:t>Generalmente los rankings se realizan con tarjetas u otros medios que el sujeto puede ordenar.</a:t>
            </a:r>
          </a:p>
          <a:p>
            <a:r>
              <a:rPr lang="es-CL" dirty="0" smtClean="0"/>
              <a:t>Los rankings producen escalas ordinales pero pueden producir escalas de intervalo cuando el número de objetos es alto.</a:t>
            </a:r>
            <a:endParaRPr lang="es-C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Suma Constante</a:t>
            </a:r>
            <a:endParaRPr lang="es-CL" dirty="0"/>
          </a:p>
        </p:txBody>
      </p:sp>
      <p:sp>
        <p:nvSpPr>
          <p:cNvPr id="3" name="2 Marcador de contenido"/>
          <p:cNvSpPr>
            <a:spLocks noGrp="1"/>
          </p:cNvSpPr>
          <p:nvPr>
            <p:ph idx="1"/>
          </p:nvPr>
        </p:nvSpPr>
        <p:spPr>
          <a:xfrm>
            <a:off x="457200" y="1600201"/>
            <a:ext cx="8229600" cy="3829064"/>
          </a:xfrm>
        </p:spPr>
        <p:txBody>
          <a:bodyPr/>
          <a:lstStyle/>
          <a:p>
            <a:r>
              <a:rPr lang="es-CL" dirty="0" smtClean="0"/>
              <a:t>Distribuya 100 puntos entre estos países para indicar cuán amigos de Chile siente usted que son:</a:t>
            </a:r>
          </a:p>
          <a:p>
            <a:pPr lvl="1"/>
            <a:r>
              <a:rPr lang="es-CL" sz="1600" dirty="0" smtClean="0"/>
              <a:t>Uruguay……………</a:t>
            </a:r>
          </a:p>
          <a:p>
            <a:pPr lvl="1"/>
            <a:r>
              <a:rPr lang="es-CL" sz="1600" dirty="0" smtClean="0"/>
              <a:t>Argentina………….</a:t>
            </a:r>
          </a:p>
          <a:p>
            <a:pPr lvl="1"/>
            <a:r>
              <a:rPr lang="es-CL" sz="1600" dirty="0" smtClean="0"/>
              <a:t>México……………..</a:t>
            </a:r>
          </a:p>
          <a:p>
            <a:pPr lvl="1"/>
            <a:r>
              <a:rPr lang="es-CL" sz="1600" dirty="0" smtClean="0"/>
              <a:t>Ecuador……………</a:t>
            </a:r>
          </a:p>
          <a:p>
            <a:pPr lvl="1"/>
            <a:r>
              <a:rPr lang="es-CL" sz="1600" dirty="0" smtClean="0"/>
              <a:t>Venezuela…………</a:t>
            </a:r>
          </a:p>
          <a:p>
            <a:pPr lvl="1">
              <a:buNone/>
            </a:pPr>
            <a:r>
              <a:rPr lang="es-CL" sz="1600" dirty="0" smtClean="0"/>
              <a:t>			      +__________________</a:t>
            </a:r>
          </a:p>
          <a:p>
            <a:pPr lvl="1">
              <a:buNone/>
            </a:pPr>
            <a:r>
              <a:rPr lang="es-CL" sz="1600" dirty="0" smtClean="0"/>
              <a:t>				100</a:t>
            </a:r>
            <a:endParaRPr lang="es-CL" sz="1600" dirty="0"/>
          </a:p>
        </p:txBody>
      </p:sp>
      <p:sp>
        <p:nvSpPr>
          <p:cNvPr id="4" name="3 CuadroTexto"/>
          <p:cNvSpPr txBox="1"/>
          <p:nvPr/>
        </p:nvSpPr>
        <p:spPr>
          <a:xfrm>
            <a:off x="642910" y="5786454"/>
            <a:ext cx="7858180" cy="369332"/>
          </a:xfrm>
          <a:prstGeom prst="rect">
            <a:avLst/>
          </a:prstGeom>
          <a:noFill/>
        </p:spPr>
        <p:txBody>
          <a:bodyPr wrap="square" rtlCol="0">
            <a:spAutoFit/>
          </a:bodyPr>
          <a:lstStyle/>
          <a:p>
            <a:r>
              <a:rPr lang="es-CL" dirty="0" smtClean="0"/>
              <a:t>Este tipo de pregunta produce escalas de Razón.</a:t>
            </a:r>
            <a:endParaRPr lang="es-C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Escalas Continuas</a:t>
            </a:r>
            <a:endParaRPr lang="es-CL" dirty="0"/>
          </a:p>
        </p:txBody>
      </p:sp>
      <p:sp>
        <p:nvSpPr>
          <p:cNvPr id="3" name="2 Marcador de contenido"/>
          <p:cNvSpPr>
            <a:spLocks noGrp="1"/>
          </p:cNvSpPr>
          <p:nvPr>
            <p:ph idx="1"/>
          </p:nvPr>
        </p:nvSpPr>
        <p:spPr/>
        <p:txBody>
          <a:bodyPr>
            <a:normAutofit/>
          </a:bodyPr>
          <a:lstStyle/>
          <a:p>
            <a:r>
              <a:rPr lang="es-CL" dirty="0" smtClean="0"/>
              <a:t>Se pretende medir en una escala continua la respuesta del sujeto.</a:t>
            </a:r>
          </a:p>
          <a:p>
            <a:pPr>
              <a:buNone/>
            </a:pPr>
            <a:r>
              <a:rPr lang="es-CL" sz="2400" dirty="0" smtClean="0"/>
              <a:t>Ej.</a:t>
            </a:r>
          </a:p>
          <a:p>
            <a:pPr>
              <a:buNone/>
            </a:pPr>
            <a:r>
              <a:rPr lang="es-CL" sz="2400" dirty="0" smtClean="0"/>
              <a:t>¿Cuan confortable son los nuevos carros del metro? Indique su respuesta marcando con X el nivel de confort, en que 10 es confort máximo y 0 totalmente inconfortable</a:t>
            </a:r>
          </a:p>
          <a:p>
            <a:pPr>
              <a:buNone/>
            </a:pPr>
            <a:endParaRPr lang="es-CL" dirty="0" smtClean="0"/>
          </a:p>
          <a:p>
            <a:pPr>
              <a:buNone/>
            </a:pPr>
            <a:r>
              <a:rPr lang="es-CL" dirty="0" smtClean="0"/>
              <a:t>  0_________________________________10</a:t>
            </a:r>
            <a:endParaRPr lang="es-CL" dirty="0"/>
          </a:p>
        </p:txBody>
      </p:sp>
      <p:sp>
        <p:nvSpPr>
          <p:cNvPr id="4" name="3 CuadroTexto"/>
          <p:cNvSpPr txBox="1"/>
          <p:nvPr/>
        </p:nvSpPr>
        <p:spPr>
          <a:xfrm>
            <a:off x="357158" y="5786454"/>
            <a:ext cx="8501122" cy="954107"/>
          </a:xfrm>
          <a:prstGeom prst="rect">
            <a:avLst/>
          </a:prstGeom>
          <a:noFill/>
        </p:spPr>
        <p:txBody>
          <a:bodyPr wrap="square" rtlCol="0">
            <a:spAutoFit/>
          </a:bodyPr>
          <a:lstStyle/>
          <a:p>
            <a:r>
              <a:rPr lang="es-CL" sz="2800" dirty="0" smtClean="0"/>
              <a:t>Estas escalas producen mediciones efectivamente de intervalo  sin embargo son difíciles de procesar.</a:t>
            </a:r>
            <a:endParaRPr lang="es-CL"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Escalas de </a:t>
            </a:r>
            <a:r>
              <a:rPr lang="es-CL" dirty="0" err="1" smtClean="0"/>
              <a:t>Likert</a:t>
            </a:r>
            <a:r>
              <a:rPr lang="es-CL" dirty="0" smtClean="0"/>
              <a:t> </a:t>
            </a:r>
            <a:endParaRPr lang="es-CL" dirty="0"/>
          </a:p>
        </p:txBody>
      </p:sp>
      <p:pic>
        <p:nvPicPr>
          <p:cNvPr id="4" name="Picture 3"/>
          <p:cNvPicPr>
            <a:picLocks noGrp="1" noChangeAspect="1" noChangeArrowheads="1"/>
          </p:cNvPicPr>
          <p:nvPr>
            <p:ph idx="1"/>
          </p:nvPr>
        </p:nvPicPr>
        <p:blipFill>
          <a:blip r:embed="rId2" cstate="print">
            <a:clrChange>
              <a:clrFrom>
                <a:srgbClr val="D8EBEF"/>
              </a:clrFrom>
              <a:clrTo>
                <a:srgbClr val="D8EBEF">
                  <a:alpha val="0"/>
                </a:srgbClr>
              </a:clrTo>
            </a:clrChange>
          </a:blip>
          <a:srcRect t="23877" b="11404"/>
          <a:stretch>
            <a:fillRect/>
          </a:stretch>
        </p:blipFill>
        <p:spPr>
          <a:xfrm>
            <a:off x="0" y="1142984"/>
            <a:ext cx="8834467" cy="3028960"/>
          </a:xfrm>
          <a:noFill/>
        </p:spPr>
      </p:pic>
      <p:sp>
        <p:nvSpPr>
          <p:cNvPr id="5" name="4 CuadroTexto"/>
          <p:cNvSpPr txBox="1"/>
          <p:nvPr/>
        </p:nvSpPr>
        <p:spPr>
          <a:xfrm>
            <a:off x="214282" y="4643446"/>
            <a:ext cx="8929718" cy="1569660"/>
          </a:xfrm>
          <a:prstGeom prst="rect">
            <a:avLst/>
          </a:prstGeom>
          <a:noFill/>
        </p:spPr>
        <p:txBody>
          <a:bodyPr wrap="square" rtlCol="0">
            <a:spAutoFit/>
          </a:bodyPr>
          <a:lstStyle/>
          <a:p>
            <a:r>
              <a:rPr lang="es-CL" sz="2400" dirty="0" smtClean="0"/>
              <a:t>Las Escalas </a:t>
            </a:r>
            <a:r>
              <a:rPr lang="es-CL" sz="2400" dirty="0" err="1" smtClean="0"/>
              <a:t>Likert</a:t>
            </a:r>
            <a:r>
              <a:rPr lang="es-CL" sz="2400" dirty="0" smtClean="0"/>
              <a:t> pueden tener de 4 a 9 puntos.</a:t>
            </a:r>
          </a:p>
          <a:p>
            <a:r>
              <a:rPr lang="es-CL" sz="2400" dirty="0" smtClean="0"/>
              <a:t>Son bipolares</a:t>
            </a:r>
          </a:p>
          <a:p>
            <a:r>
              <a:rPr lang="es-CL" sz="2400" dirty="0" smtClean="0"/>
              <a:t>Si son impares el punto del medio es “ni de acuerdo, ni en desacuerdo” Decimos que es NO FORZADA.</a:t>
            </a:r>
            <a:endParaRPr lang="es-CL"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Escalas de Diferenciación Semántica.</a:t>
            </a:r>
            <a:endParaRPr lang="es-CL" dirty="0"/>
          </a:p>
        </p:txBody>
      </p:sp>
      <p:graphicFrame>
        <p:nvGraphicFramePr>
          <p:cNvPr id="6" name="5 Tabla"/>
          <p:cNvGraphicFramePr>
            <a:graphicFrameLocks noGrp="1"/>
          </p:cNvGraphicFramePr>
          <p:nvPr/>
        </p:nvGraphicFramePr>
        <p:xfrm>
          <a:off x="214283" y="1285860"/>
          <a:ext cx="8929717" cy="4857786"/>
        </p:xfrm>
        <a:graphic>
          <a:graphicData uri="http://schemas.openxmlformats.org/drawingml/2006/table">
            <a:tbl>
              <a:tblPr/>
              <a:tblGrid>
                <a:gridCol w="2910003"/>
                <a:gridCol w="2696713"/>
                <a:gridCol w="3323001"/>
              </a:tblGrid>
              <a:tr h="1267110">
                <a:tc>
                  <a:txBody>
                    <a:bodyPr/>
                    <a:lstStyle/>
                    <a:p>
                      <a:pPr marL="18415" marR="71120" algn="r">
                        <a:spcBef>
                          <a:spcPts val="600"/>
                        </a:spcBef>
                        <a:spcAft>
                          <a:spcPts val="600"/>
                        </a:spcAft>
                      </a:pPr>
                      <a:r>
                        <a:rPr lang="es-ES_tradnl" sz="2400" dirty="0">
                          <a:latin typeface="Century Gothic"/>
                          <a:ea typeface="Times New Roman"/>
                          <a:cs typeface="Times New Roman"/>
                        </a:rPr>
                        <a:t/>
                      </a:r>
                      <a:br>
                        <a:rPr lang="es-ES_tradnl" sz="2400" dirty="0">
                          <a:latin typeface="Century Gothic"/>
                          <a:ea typeface="Times New Roman"/>
                          <a:cs typeface="Times New Roman"/>
                        </a:rPr>
                      </a:br>
                      <a:r>
                        <a:rPr lang="es-ES_tradnl" sz="2400" dirty="0">
                          <a:latin typeface="Century Gothic"/>
                          <a:ea typeface="Times New Roman"/>
                          <a:cs typeface="Times New Roman"/>
                        </a:rPr>
                        <a:t>Entretenido</a:t>
                      </a:r>
                      <a:endParaRPr lang="es-CL" sz="3600" dirty="0">
                        <a:latin typeface="Century Gothic"/>
                        <a:ea typeface="Times New Roman"/>
                        <a:cs typeface="Times New Roman"/>
                      </a:endParaRPr>
                    </a:p>
                  </a:txBody>
                  <a:tcPr marL="44450" marR="4445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endParaRPr lang="es-CL" sz="3600" dirty="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a:latin typeface="Century Gothic"/>
                          <a:ea typeface="Times New Roman"/>
                          <a:cs typeface="Times New Roman"/>
                        </a:rPr>
                        <a:t>Aburrido</a:t>
                      </a:r>
                      <a:endParaRPr lang="es-CL" sz="360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7669">
                <a:tc>
                  <a:txBody>
                    <a:bodyPr/>
                    <a:lstStyle/>
                    <a:p>
                      <a:pPr marL="18415" marR="71120" algn="r">
                        <a:spcBef>
                          <a:spcPts val="600"/>
                        </a:spcBef>
                        <a:spcAft>
                          <a:spcPts val="600"/>
                        </a:spcAft>
                      </a:pPr>
                      <a:r>
                        <a:rPr lang="es-ES_tradnl" sz="2400" dirty="0">
                          <a:latin typeface="Century Gothic"/>
                          <a:ea typeface="Times New Roman"/>
                          <a:cs typeface="Times New Roman"/>
                        </a:rPr>
                        <a:t>Necesario</a:t>
                      </a:r>
                      <a:endParaRPr lang="es-CL" sz="3600" dirty="0">
                        <a:latin typeface="Century Gothic"/>
                        <a:ea typeface="Times New Roman"/>
                        <a:cs typeface="Times New Roman"/>
                      </a:endParaRPr>
                    </a:p>
                  </a:txBody>
                  <a:tcPr marL="44450" marR="4445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endParaRPr lang="es-CL" sz="3600" dirty="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a:latin typeface="Century Gothic"/>
                          <a:ea typeface="Times New Roman"/>
                          <a:cs typeface="Times New Roman"/>
                        </a:rPr>
                        <a:t>Innecesario</a:t>
                      </a:r>
                      <a:endParaRPr lang="es-CL" sz="360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7669">
                <a:tc>
                  <a:txBody>
                    <a:bodyPr/>
                    <a:lstStyle/>
                    <a:p>
                      <a:pPr marL="18415" marR="71120" algn="r">
                        <a:spcBef>
                          <a:spcPts val="600"/>
                        </a:spcBef>
                        <a:spcAft>
                          <a:spcPts val="600"/>
                        </a:spcAft>
                      </a:pPr>
                      <a:r>
                        <a:rPr lang="es-ES_tradnl" sz="2400" dirty="0">
                          <a:latin typeface="Century Gothic"/>
                          <a:ea typeface="Times New Roman"/>
                          <a:cs typeface="Times New Roman"/>
                        </a:rPr>
                        <a:t>Divertido</a:t>
                      </a:r>
                      <a:endParaRPr lang="es-CL" sz="3600" dirty="0">
                        <a:latin typeface="Century Gothic"/>
                        <a:ea typeface="Times New Roman"/>
                        <a:cs typeface="Times New Roman"/>
                      </a:endParaRPr>
                    </a:p>
                  </a:txBody>
                  <a:tcPr marL="44450" marR="4445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endParaRPr lang="es-CL" sz="3600" dirty="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dirty="0">
                          <a:latin typeface="Century Gothic"/>
                          <a:ea typeface="Times New Roman"/>
                          <a:cs typeface="Times New Roman"/>
                        </a:rPr>
                        <a:t>Fastidioso</a:t>
                      </a:r>
                      <a:endParaRPr lang="es-CL" sz="3600" dirty="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7669">
                <a:tc>
                  <a:txBody>
                    <a:bodyPr/>
                    <a:lstStyle/>
                    <a:p>
                      <a:pPr marL="18415" marR="71120" algn="r">
                        <a:spcBef>
                          <a:spcPts val="600"/>
                        </a:spcBef>
                        <a:spcAft>
                          <a:spcPts val="600"/>
                        </a:spcAft>
                      </a:pPr>
                      <a:r>
                        <a:rPr lang="es-ES_tradnl" sz="2400">
                          <a:latin typeface="Century Gothic"/>
                          <a:ea typeface="Times New Roman"/>
                          <a:cs typeface="Times New Roman"/>
                        </a:rPr>
                        <a:t>Agradable</a:t>
                      </a:r>
                      <a:endParaRPr lang="es-CL" sz="3600">
                        <a:latin typeface="Century Gothic"/>
                        <a:ea typeface="Times New Roman"/>
                        <a:cs typeface="Times New Roman"/>
                      </a:endParaRPr>
                    </a:p>
                  </a:txBody>
                  <a:tcPr marL="44450" marR="4445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endParaRPr lang="es-CL" sz="3600" dirty="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dirty="0">
                          <a:latin typeface="Century Gothic"/>
                          <a:ea typeface="Times New Roman"/>
                          <a:cs typeface="Times New Roman"/>
                        </a:rPr>
                        <a:t>Desagradable</a:t>
                      </a:r>
                      <a:endParaRPr lang="es-CL" sz="3600" dirty="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7669">
                <a:tc>
                  <a:txBody>
                    <a:bodyPr/>
                    <a:lstStyle/>
                    <a:p>
                      <a:pPr marL="18415" marR="71120" algn="r">
                        <a:spcBef>
                          <a:spcPts val="600"/>
                        </a:spcBef>
                        <a:spcAft>
                          <a:spcPts val="600"/>
                        </a:spcAft>
                      </a:pPr>
                      <a:r>
                        <a:rPr lang="es-ES_tradnl" sz="2400">
                          <a:latin typeface="Century Gothic"/>
                          <a:ea typeface="Times New Roman"/>
                          <a:cs typeface="Times New Roman"/>
                        </a:rPr>
                        <a:t>Ineficaz</a:t>
                      </a:r>
                      <a:endParaRPr lang="es-CL" sz="3600">
                        <a:latin typeface="Century Gothic"/>
                        <a:ea typeface="Times New Roman"/>
                        <a:cs typeface="Times New Roman"/>
                      </a:endParaRPr>
                    </a:p>
                  </a:txBody>
                  <a:tcPr marL="44450" marR="4445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r>
                        <a:rPr lang="es-ES_tradnl" sz="2400" dirty="0">
                          <a:latin typeface="Century Gothic"/>
                          <a:ea typeface="Times New Roman"/>
                          <a:cs typeface="Times New Roman"/>
                        </a:rPr>
                        <a:t> </a:t>
                      </a:r>
                      <a:r>
                        <a:rPr lang="es-ES_tradnl" sz="2400" dirty="0">
                          <a:latin typeface="Century Gothic"/>
                          <a:ea typeface="Times New Roman"/>
                          <a:cs typeface="Times New Roman"/>
                          <a:sym typeface="Wingdings"/>
                        </a:rPr>
                        <a:t></a:t>
                      </a:r>
                      <a:endParaRPr lang="es-CL" sz="3600" dirty="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18415" marR="71120" algn="r">
                        <a:spcBef>
                          <a:spcPts val="600"/>
                        </a:spcBef>
                        <a:spcAft>
                          <a:spcPts val="600"/>
                        </a:spcAft>
                      </a:pPr>
                      <a:r>
                        <a:rPr lang="es-ES_tradnl" sz="2400" dirty="0">
                          <a:latin typeface="Century Gothic"/>
                          <a:ea typeface="Times New Roman"/>
                          <a:cs typeface="Times New Roman"/>
                        </a:rPr>
                        <a:t>Eficaz</a:t>
                      </a:r>
                      <a:endParaRPr lang="es-CL" sz="3600" dirty="0">
                        <a:latin typeface="Century Gothic"/>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4" name="3 CuadroTexto"/>
          <p:cNvSpPr txBox="1"/>
          <p:nvPr/>
        </p:nvSpPr>
        <p:spPr>
          <a:xfrm>
            <a:off x="357158" y="6286520"/>
            <a:ext cx="8286808" cy="523220"/>
          </a:xfrm>
          <a:prstGeom prst="rect">
            <a:avLst/>
          </a:prstGeom>
          <a:noFill/>
        </p:spPr>
        <p:txBody>
          <a:bodyPr wrap="square" rtlCol="0">
            <a:spAutoFit/>
          </a:bodyPr>
          <a:lstStyle/>
          <a:p>
            <a:r>
              <a:rPr lang="es-CL" sz="2800" dirty="0" smtClean="0"/>
              <a:t>Con 5 o más punto se asume de Intervalo</a:t>
            </a:r>
            <a:endParaRPr lang="es-CL"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Perfil Semántico</a:t>
            </a:r>
            <a:endParaRPr lang="es-CL" dirty="0"/>
          </a:p>
        </p:txBody>
      </p:sp>
      <p:sp>
        <p:nvSpPr>
          <p:cNvPr id="3" name="2 Marcador de contenido"/>
          <p:cNvSpPr>
            <a:spLocks noGrp="1"/>
          </p:cNvSpPr>
          <p:nvPr>
            <p:ph idx="1"/>
          </p:nvPr>
        </p:nvSpPr>
        <p:spPr/>
        <p:txBody>
          <a:bodyPr/>
          <a:lstStyle/>
          <a:p>
            <a:endParaRPr lang="es-CL" dirty="0"/>
          </a:p>
        </p:txBody>
      </p:sp>
      <p:pic>
        <p:nvPicPr>
          <p:cNvPr id="30722" name="Picture 2" descr="File:Semantic Differntial 2.png"/>
          <p:cNvPicPr>
            <a:picLocks noChangeAspect="1" noChangeArrowheads="1"/>
          </p:cNvPicPr>
          <p:nvPr/>
        </p:nvPicPr>
        <p:blipFill>
          <a:blip r:embed="rId2" cstate="print"/>
          <a:srcRect/>
          <a:stretch>
            <a:fillRect/>
          </a:stretch>
        </p:blipFill>
        <p:spPr bwMode="auto">
          <a:xfrm>
            <a:off x="928662" y="1428736"/>
            <a:ext cx="7583750" cy="479560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Escalas </a:t>
            </a:r>
            <a:r>
              <a:rPr lang="es-CL" dirty="0" err="1" smtClean="0"/>
              <a:t>Staple</a:t>
            </a:r>
            <a:endParaRPr lang="es-CL" dirty="0"/>
          </a:p>
        </p:txBody>
      </p:sp>
      <p:sp>
        <p:nvSpPr>
          <p:cNvPr id="5" name="4 CuadroTexto"/>
          <p:cNvSpPr txBox="1"/>
          <p:nvPr/>
        </p:nvSpPr>
        <p:spPr>
          <a:xfrm>
            <a:off x="214282" y="1285860"/>
            <a:ext cx="8929718" cy="7478970"/>
          </a:xfrm>
          <a:prstGeom prst="rect">
            <a:avLst/>
          </a:prstGeom>
          <a:noFill/>
        </p:spPr>
        <p:txBody>
          <a:bodyPr wrap="square" rtlCol="0">
            <a:spAutoFit/>
          </a:bodyPr>
          <a:lstStyle/>
          <a:p>
            <a:r>
              <a:rPr lang="es-CL" sz="2400" dirty="0" smtClean="0"/>
              <a:t>Las escalas tipo STAPLE son escalas de 10 puntos.</a:t>
            </a:r>
          </a:p>
          <a:p>
            <a:r>
              <a:rPr lang="es-CL" sz="2400" dirty="0" smtClean="0"/>
              <a:t>Son unipolares (un solo concepto sin polos)</a:t>
            </a:r>
            <a:r>
              <a:rPr lang="es-CL" sz="2400" dirty="0" smtClean="0"/>
              <a:t> </a:t>
            </a:r>
          </a:p>
          <a:p>
            <a:r>
              <a:rPr lang="es-CL" sz="2400" dirty="0" smtClean="0"/>
              <a:t>Sin punto intermedio.</a:t>
            </a:r>
          </a:p>
          <a:p>
            <a:r>
              <a:rPr lang="es-CL" sz="2400" dirty="0" smtClean="0"/>
              <a:t>Va de -5 a +5</a:t>
            </a:r>
          </a:p>
          <a:p>
            <a:endParaRPr lang="es-CL" sz="2400" dirty="0" smtClean="0"/>
          </a:p>
          <a:p>
            <a:r>
              <a:rPr lang="es-CL" sz="2400" dirty="0" smtClean="0"/>
              <a:t>Ejemplo </a:t>
            </a:r>
          </a:p>
          <a:p>
            <a:endParaRPr lang="es-CL" sz="2400" dirty="0" smtClean="0"/>
          </a:p>
          <a:p>
            <a:r>
              <a:rPr lang="es-CL" sz="2400" dirty="0" smtClean="0"/>
              <a:t>Como evaluaría al </a:t>
            </a:r>
            <a:r>
              <a:rPr lang="es-CL" sz="2400" dirty="0" err="1" smtClean="0"/>
              <a:t>Transantiago</a:t>
            </a:r>
            <a:r>
              <a:rPr lang="es-CL" sz="2400" dirty="0" smtClean="0"/>
              <a:t> en:</a:t>
            </a:r>
          </a:p>
          <a:p>
            <a:endParaRPr lang="es-CL" sz="2400" dirty="0" smtClean="0"/>
          </a:p>
          <a:p>
            <a:r>
              <a:rPr lang="es-CL" sz="2400" dirty="0" smtClean="0"/>
              <a:t>SEGURIDAD   	             -5  -4  -3  -2  -1  +1  +2  +3  +4  +5</a:t>
            </a:r>
          </a:p>
          <a:p>
            <a:r>
              <a:rPr lang="es-CL" sz="2400" dirty="0" smtClean="0"/>
              <a:t>CONFORT 		-</a:t>
            </a:r>
            <a:r>
              <a:rPr lang="es-CL" sz="2400" dirty="0" smtClean="0"/>
              <a:t>5  -4  -3  -2  -1  +1  +2  +3  +4  +</a:t>
            </a:r>
            <a:r>
              <a:rPr lang="es-CL" sz="2400" dirty="0" smtClean="0"/>
              <a:t>5</a:t>
            </a:r>
          </a:p>
          <a:p>
            <a:r>
              <a:rPr lang="es-CL" sz="2400" dirty="0" smtClean="0"/>
              <a:t>RAPIDEZ 		-</a:t>
            </a:r>
            <a:r>
              <a:rPr lang="es-CL" sz="2400" dirty="0" smtClean="0"/>
              <a:t>5  -4  -3  -2  -1  +1  +2  +3  +4  +5 </a:t>
            </a:r>
            <a:endParaRPr lang="es-CL" sz="2400" dirty="0" smtClean="0"/>
          </a:p>
          <a:p>
            <a:r>
              <a:rPr lang="es-CL" sz="2400" dirty="0" smtClean="0"/>
              <a:t>CONTAMINACION	 </a:t>
            </a:r>
            <a:r>
              <a:rPr lang="es-CL" sz="2400" dirty="0" smtClean="0"/>
              <a:t>-5  -4  -3  -2  -1  +1  +2  +3  +4  +5 </a:t>
            </a:r>
            <a:endParaRPr lang="es-CL" sz="2400" dirty="0" smtClean="0"/>
          </a:p>
          <a:p>
            <a:r>
              <a:rPr lang="es-CL" sz="2400" dirty="0" smtClean="0"/>
              <a:t>………..</a:t>
            </a:r>
          </a:p>
          <a:p>
            <a:r>
              <a:rPr lang="es-CL" sz="2400" dirty="0" smtClean="0"/>
              <a:t>…………		</a:t>
            </a:r>
          </a:p>
          <a:p>
            <a:endParaRPr lang="es-CL" sz="2400" dirty="0" smtClean="0"/>
          </a:p>
          <a:p>
            <a:endParaRPr lang="es-CL" sz="2400" dirty="0" smtClean="0"/>
          </a:p>
          <a:p>
            <a:endParaRPr lang="es-CL" sz="2400" dirty="0" smtClean="0"/>
          </a:p>
          <a:p>
            <a:endParaRPr lang="es-CL" sz="2400" dirty="0" smtClean="0"/>
          </a:p>
          <a:p>
            <a:endParaRPr lang="es-CL"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Escalas </a:t>
            </a:r>
            <a:r>
              <a:rPr lang="es-CL" dirty="0" smtClean="0"/>
              <a:t>Derivadas</a:t>
            </a:r>
            <a:endParaRPr lang="es-CL" dirty="0"/>
          </a:p>
        </p:txBody>
      </p:sp>
      <p:sp>
        <p:nvSpPr>
          <p:cNvPr id="5" name="4 CuadroTexto"/>
          <p:cNvSpPr txBox="1"/>
          <p:nvPr/>
        </p:nvSpPr>
        <p:spPr>
          <a:xfrm>
            <a:off x="214282" y="1285860"/>
            <a:ext cx="8929718" cy="4154984"/>
          </a:xfrm>
          <a:prstGeom prst="rect">
            <a:avLst/>
          </a:prstGeom>
          <a:noFill/>
        </p:spPr>
        <p:txBody>
          <a:bodyPr wrap="square" rtlCol="0">
            <a:spAutoFit/>
          </a:bodyPr>
          <a:lstStyle/>
          <a:p>
            <a:endParaRPr lang="es-CL" sz="2400" dirty="0" smtClean="0"/>
          </a:p>
          <a:p>
            <a:endParaRPr lang="es-CL" sz="2400" dirty="0" smtClean="0"/>
          </a:p>
          <a:p>
            <a:r>
              <a:rPr lang="es-CL" sz="2400" dirty="0" smtClean="0"/>
              <a:t>Dos casos…  MDS   y Análisis Conjunto</a:t>
            </a:r>
          </a:p>
          <a:p>
            <a:endParaRPr lang="es-CL" sz="2400" dirty="0" smtClean="0"/>
          </a:p>
          <a:p>
            <a:r>
              <a:rPr lang="es-CL" sz="2400" dirty="0" smtClean="0"/>
              <a:t>Los dos usan preferentemente comparación de a pares, pero producen escalas de intervalo.</a:t>
            </a:r>
          </a:p>
          <a:p>
            <a:endParaRPr lang="es-CL" sz="2400" dirty="0" smtClean="0"/>
          </a:p>
          <a:p>
            <a:endParaRPr lang="es-CL" sz="2400" dirty="0" smtClean="0"/>
          </a:p>
          <a:p>
            <a:endParaRPr lang="es-CL" sz="2400" dirty="0" smtClean="0"/>
          </a:p>
          <a:p>
            <a:endParaRPr lang="es-CL" sz="2400" dirty="0" smtClean="0"/>
          </a:p>
          <a:p>
            <a:endParaRPr lang="es-CL"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61" name="Rectangle 221"/>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a:effectLst/>
        </p:spPr>
        <p:txBody>
          <a:bodyPr wrap="none" anchor="ctr"/>
          <a:lstStyle/>
          <a:p>
            <a:endParaRPr lang="es-CL"/>
          </a:p>
        </p:txBody>
      </p:sp>
      <p:sp>
        <p:nvSpPr>
          <p:cNvPr id="124" name="123 CuadroTexto"/>
          <p:cNvSpPr txBox="1"/>
          <p:nvPr/>
        </p:nvSpPr>
        <p:spPr>
          <a:xfrm>
            <a:off x="0" y="0"/>
            <a:ext cx="9144000" cy="1015663"/>
          </a:xfrm>
          <a:prstGeom prst="rect">
            <a:avLst/>
          </a:prstGeom>
          <a:noFill/>
        </p:spPr>
        <p:txBody>
          <a:bodyPr wrap="square" rtlCol="0">
            <a:spAutoFit/>
          </a:bodyPr>
          <a:lstStyle/>
          <a:p>
            <a:pPr algn="ctr"/>
            <a:r>
              <a:rPr lang="es-CL" sz="6000" dirty="0" smtClean="0"/>
              <a:t>Confiabilidad y Validez</a:t>
            </a:r>
            <a:endParaRPr lang="es-CL" dirty="0"/>
          </a:p>
        </p:txBody>
      </p:sp>
      <p:sp>
        <p:nvSpPr>
          <p:cNvPr id="123" name="122 CuadroTexto"/>
          <p:cNvSpPr txBox="1"/>
          <p:nvPr/>
        </p:nvSpPr>
        <p:spPr>
          <a:xfrm>
            <a:off x="428596" y="1428736"/>
            <a:ext cx="8358246" cy="5355312"/>
          </a:xfrm>
          <a:prstGeom prst="rect">
            <a:avLst/>
          </a:prstGeom>
          <a:noFill/>
        </p:spPr>
        <p:txBody>
          <a:bodyPr wrap="square" rtlCol="0">
            <a:spAutoFit/>
          </a:bodyPr>
          <a:lstStyle/>
          <a:p>
            <a:r>
              <a:rPr lang="es-CL" dirty="0" smtClean="0"/>
              <a:t>Cuando medimos queremos que nuestras mediciones sean</a:t>
            </a:r>
          </a:p>
          <a:p>
            <a:endParaRPr lang="es-CL" dirty="0" smtClean="0"/>
          </a:p>
          <a:p>
            <a:r>
              <a:rPr lang="es-CL" dirty="0" smtClean="0"/>
              <a:t>	CONFIABLES..</a:t>
            </a:r>
          </a:p>
          <a:p>
            <a:endParaRPr lang="es-CL" dirty="0" smtClean="0"/>
          </a:p>
          <a:p>
            <a:r>
              <a:rPr lang="es-CL" dirty="0" smtClean="0"/>
              <a:t>En general la confiabilidad es un atributo que indica que algo o alguien tiene la capacidad de llevar a cabo y mantener sus funciones en circunstancias ordinarias pero también en las extraordinarias.</a:t>
            </a:r>
          </a:p>
          <a:p>
            <a:endParaRPr lang="es-CL" dirty="0" smtClean="0"/>
          </a:p>
          <a:p>
            <a:r>
              <a:rPr lang="es-CL" dirty="0" smtClean="0"/>
              <a:t>En particular nos interesa entender la CONSISTENCIA de un instrumento de Medición. E</a:t>
            </a:r>
          </a:p>
          <a:p>
            <a:endParaRPr lang="es-CL" dirty="0" smtClean="0"/>
          </a:p>
          <a:p>
            <a:r>
              <a:rPr lang="es-CL" dirty="0" smtClean="0"/>
              <a:t>	VALIDAS</a:t>
            </a:r>
            <a:r>
              <a:rPr lang="en-US" dirty="0" smtClean="0"/>
              <a:t> </a:t>
            </a:r>
            <a:endParaRPr lang="en-US" dirty="0" smtClean="0"/>
          </a:p>
          <a:p>
            <a:endParaRPr lang="en-US" dirty="0" smtClean="0"/>
          </a:p>
          <a:p>
            <a:r>
              <a:rPr lang="en-US" dirty="0" smtClean="0"/>
              <a:t> </a:t>
            </a:r>
            <a:r>
              <a:rPr lang="en-US" dirty="0" err="1" smtClean="0"/>
              <a:t>que</a:t>
            </a:r>
            <a:r>
              <a:rPr lang="en-US" dirty="0" smtClean="0"/>
              <a:t> </a:t>
            </a:r>
            <a:r>
              <a:rPr lang="en-US" dirty="0" err="1" smtClean="0"/>
              <a:t>las</a:t>
            </a:r>
            <a:r>
              <a:rPr lang="en-US" dirty="0" smtClean="0"/>
              <a:t> </a:t>
            </a:r>
            <a:r>
              <a:rPr lang="en-US" dirty="0" err="1" smtClean="0"/>
              <a:t>observaciones</a:t>
            </a:r>
            <a:r>
              <a:rPr lang="en-US" dirty="0" smtClean="0"/>
              <a:t> </a:t>
            </a:r>
            <a:r>
              <a:rPr lang="en-US" dirty="0" err="1" smtClean="0"/>
              <a:t>que</a:t>
            </a:r>
            <a:r>
              <a:rPr lang="en-US" dirty="0" smtClean="0"/>
              <a:t> </a:t>
            </a:r>
            <a:r>
              <a:rPr lang="en-US" dirty="0" err="1" smtClean="0"/>
              <a:t>realizamos</a:t>
            </a:r>
            <a:r>
              <a:rPr lang="en-US" dirty="0" smtClean="0"/>
              <a:t> con el </a:t>
            </a:r>
            <a:r>
              <a:rPr lang="en-US" dirty="0" err="1" smtClean="0"/>
              <a:t>instrumento</a:t>
            </a:r>
            <a:r>
              <a:rPr lang="en-US" dirty="0" smtClean="0"/>
              <a:t> </a:t>
            </a:r>
            <a:r>
              <a:rPr lang="en-US" dirty="0" err="1" smtClean="0"/>
              <a:t>corresponden</a:t>
            </a:r>
            <a:r>
              <a:rPr lang="en-US" dirty="0" smtClean="0"/>
              <a:t> a los </a:t>
            </a:r>
            <a:r>
              <a:rPr lang="en-US" dirty="0" err="1" smtClean="0"/>
              <a:t>fenómenos</a:t>
            </a:r>
            <a:r>
              <a:rPr lang="en-US" dirty="0" smtClean="0"/>
              <a:t> </a:t>
            </a:r>
            <a:r>
              <a:rPr lang="en-US" dirty="0" err="1" smtClean="0"/>
              <a:t>reales</a:t>
            </a:r>
            <a:r>
              <a:rPr lang="en-US" dirty="0" smtClean="0"/>
              <a:t> </a:t>
            </a:r>
            <a:r>
              <a:rPr lang="en-US" dirty="0" err="1" smtClean="0"/>
              <a:t>que</a:t>
            </a:r>
            <a:r>
              <a:rPr lang="en-US" dirty="0" smtClean="0"/>
              <a:t> </a:t>
            </a:r>
            <a:r>
              <a:rPr lang="en-US" dirty="0" err="1" smtClean="0"/>
              <a:t>queremos</a:t>
            </a:r>
            <a:r>
              <a:rPr lang="en-US" dirty="0" smtClean="0"/>
              <a:t> </a:t>
            </a:r>
            <a:r>
              <a:rPr lang="en-US" dirty="0" err="1" smtClean="0"/>
              <a:t>observar</a:t>
            </a:r>
            <a:endParaRPr lang="es-CL" dirty="0" smtClean="0"/>
          </a:p>
          <a:p>
            <a:endParaRPr lang="es-CL" dirty="0" smtClean="0"/>
          </a:p>
          <a:p>
            <a:endParaRPr lang="es-CL" dirty="0" smtClean="0"/>
          </a:p>
          <a:p>
            <a:endParaRPr lang="es-CL" dirty="0" smtClean="0"/>
          </a:p>
          <a:p>
            <a:endParaRPr lang="es-CL" dirty="0" smtClean="0"/>
          </a:p>
          <a:p>
            <a:endParaRPr lang="es-C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¿Qué es una medición?</a:t>
            </a:r>
            <a:endParaRPr lang="es-CL" dirty="0"/>
          </a:p>
        </p:txBody>
      </p:sp>
      <p:sp>
        <p:nvSpPr>
          <p:cNvPr id="3" name="2 Marcador de contenido"/>
          <p:cNvSpPr>
            <a:spLocks noGrp="1"/>
          </p:cNvSpPr>
          <p:nvPr>
            <p:ph idx="1"/>
          </p:nvPr>
        </p:nvSpPr>
        <p:spPr/>
        <p:txBody>
          <a:bodyPr/>
          <a:lstStyle/>
          <a:p>
            <a:pPr>
              <a:buNone/>
            </a:pPr>
            <a:endParaRPr lang="es-CL" dirty="0"/>
          </a:p>
          <a:p>
            <a:pPr>
              <a:buNone/>
            </a:pPr>
            <a:r>
              <a:rPr lang="es-CL" dirty="0" smtClean="0"/>
              <a:t>En </a:t>
            </a:r>
            <a:r>
              <a:rPr lang="es-CL" dirty="0" err="1" smtClean="0"/>
              <a:t>Cs.</a:t>
            </a:r>
            <a:r>
              <a:rPr lang="es-CL" dirty="0" smtClean="0"/>
              <a:t> </a:t>
            </a:r>
            <a:r>
              <a:rPr lang="es-CL" dirty="0" err="1" smtClean="0"/>
              <a:t>Socs</a:t>
            </a:r>
            <a:r>
              <a:rPr lang="es-CL" dirty="0" smtClean="0"/>
              <a:t>. El fenómeno que queremos medir está normalmente relacionado, o se deriva de una teoría.</a:t>
            </a:r>
          </a:p>
          <a:p>
            <a:r>
              <a:rPr lang="es-CL" dirty="0" smtClean="0"/>
              <a:t>Mediciones basadas en Teoría</a:t>
            </a:r>
          </a:p>
          <a:p>
            <a:r>
              <a:rPr lang="es-CL" dirty="0" smtClean="0"/>
              <a:t>Mediciones NO basadas en teorías. (</a:t>
            </a:r>
            <a:r>
              <a:rPr lang="es-CL" dirty="0" err="1" smtClean="0"/>
              <a:t>Ateóricas</a:t>
            </a:r>
            <a:r>
              <a:rPr lang="es-CL" dirty="0" smtClean="0"/>
              <a:t>)</a:t>
            </a:r>
          </a:p>
          <a:p>
            <a:endParaRPr lang="es-CL"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61" name="Rectangle 221"/>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a:effectLst/>
        </p:spPr>
        <p:txBody>
          <a:bodyPr wrap="none" anchor="ctr"/>
          <a:lstStyle/>
          <a:p>
            <a:endParaRPr lang="es-CL"/>
          </a:p>
        </p:txBody>
      </p:sp>
      <p:grpSp>
        <p:nvGrpSpPr>
          <p:cNvPr id="2" name="Group 130"/>
          <p:cNvGrpSpPr>
            <a:grpSpLocks/>
          </p:cNvGrpSpPr>
          <p:nvPr/>
        </p:nvGrpSpPr>
        <p:grpSpPr bwMode="auto">
          <a:xfrm>
            <a:off x="3048000" y="2286000"/>
            <a:ext cx="2819400" cy="2819400"/>
            <a:chOff x="1920" y="1440"/>
            <a:chExt cx="1776" cy="1776"/>
          </a:xfrm>
        </p:grpSpPr>
        <p:grpSp>
          <p:nvGrpSpPr>
            <p:cNvPr id="3" name="Group 9"/>
            <p:cNvGrpSpPr>
              <a:grpSpLocks/>
            </p:cNvGrpSpPr>
            <p:nvPr/>
          </p:nvGrpSpPr>
          <p:grpSpPr bwMode="auto">
            <a:xfrm>
              <a:off x="2064" y="1584"/>
              <a:ext cx="1632" cy="1632"/>
              <a:chOff x="2856" y="1872"/>
              <a:chExt cx="1632" cy="1632"/>
            </a:xfrm>
          </p:grpSpPr>
          <p:sp>
            <p:nvSpPr>
              <p:cNvPr id="138250" name="Oval 10"/>
              <p:cNvSpPr>
                <a:spLocks noChangeArrowheads="1"/>
              </p:cNvSpPr>
              <p:nvPr/>
            </p:nvSpPr>
            <p:spPr bwMode="auto">
              <a:xfrm>
                <a:off x="2856" y="1872"/>
                <a:ext cx="1632" cy="1632"/>
              </a:xfrm>
              <a:prstGeom prst="ellipse">
                <a:avLst/>
              </a:prstGeom>
              <a:solidFill>
                <a:srgbClr val="333399"/>
              </a:solidFill>
              <a:ln w="9525">
                <a:solidFill>
                  <a:srgbClr val="FFFFCC"/>
                </a:solidFill>
                <a:round/>
                <a:headEnd/>
                <a:tailEnd/>
              </a:ln>
              <a:effectLst/>
            </p:spPr>
            <p:txBody>
              <a:bodyPr wrap="none" anchor="ctr"/>
              <a:lstStyle/>
              <a:p>
                <a:endParaRPr lang="es-CL"/>
              </a:p>
            </p:txBody>
          </p:sp>
          <p:sp>
            <p:nvSpPr>
              <p:cNvPr id="138251" name="Oval 11"/>
              <p:cNvSpPr>
                <a:spLocks noChangeArrowheads="1"/>
              </p:cNvSpPr>
              <p:nvPr/>
            </p:nvSpPr>
            <p:spPr bwMode="auto">
              <a:xfrm>
                <a:off x="3084" y="2100"/>
                <a:ext cx="1176" cy="1176"/>
              </a:xfrm>
              <a:prstGeom prst="ellipse">
                <a:avLst/>
              </a:prstGeom>
              <a:solidFill>
                <a:srgbClr val="FF9900"/>
              </a:solidFill>
              <a:ln w="9525">
                <a:solidFill>
                  <a:srgbClr val="FFFFCC"/>
                </a:solidFill>
                <a:round/>
                <a:headEnd/>
                <a:tailEnd/>
              </a:ln>
              <a:effectLst/>
            </p:spPr>
            <p:txBody>
              <a:bodyPr wrap="none" anchor="ctr"/>
              <a:lstStyle/>
              <a:p>
                <a:endParaRPr lang="es-CL"/>
              </a:p>
            </p:txBody>
          </p:sp>
          <p:sp>
            <p:nvSpPr>
              <p:cNvPr id="138252" name="Oval 12"/>
              <p:cNvSpPr>
                <a:spLocks noChangeArrowheads="1"/>
              </p:cNvSpPr>
              <p:nvPr/>
            </p:nvSpPr>
            <p:spPr bwMode="auto">
              <a:xfrm>
                <a:off x="3408" y="2424"/>
                <a:ext cx="528" cy="528"/>
              </a:xfrm>
              <a:prstGeom prst="ellipse">
                <a:avLst/>
              </a:prstGeom>
              <a:solidFill>
                <a:srgbClr val="A50021"/>
              </a:solidFill>
              <a:ln w="9525">
                <a:solidFill>
                  <a:srgbClr val="FFFFCC"/>
                </a:solidFill>
                <a:round/>
                <a:headEnd/>
                <a:tailEnd/>
              </a:ln>
              <a:effectLst/>
            </p:spPr>
            <p:txBody>
              <a:bodyPr wrap="none" anchor="ctr"/>
              <a:lstStyle/>
              <a:p>
                <a:endParaRPr lang="es-CL"/>
              </a:p>
            </p:txBody>
          </p:sp>
        </p:grpSp>
        <p:grpSp>
          <p:nvGrpSpPr>
            <p:cNvPr id="4" name="Group 30"/>
            <p:cNvGrpSpPr>
              <a:grpSpLocks/>
            </p:cNvGrpSpPr>
            <p:nvPr/>
          </p:nvGrpSpPr>
          <p:grpSpPr bwMode="auto">
            <a:xfrm>
              <a:off x="1920" y="1440"/>
              <a:ext cx="480" cy="432"/>
              <a:chOff x="2352" y="3504"/>
              <a:chExt cx="480" cy="432"/>
            </a:xfrm>
          </p:grpSpPr>
          <p:sp>
            <p:nvSpPr>
              <p:cNvPr id="138261" name="Oval 21"/>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62" name="Oval 22"/>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63" name="Oval 23"/>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64" name="Oval 24"/>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65" name="Oval 25"/>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66" name="Oval 26"/>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67" name="Oval 27"/>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68" name="Oval 28"/>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69" name="Oval 29"/>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grpSp>
        <p:nvGrpSpPr>
          <p:cNvPr id="5" name="Group 131"/>
          <p:cNvGrpSpPr>
            <a:grpSpLocks/>
          </p:cNvGrpSpPr>
          <p:nvPr/>
        </p:nvGrpSpPr>
        <p:grpSpPr bwMode="auto">
          <a:xfrm>
            <a:off x="6553200" y="2514600"/>
            <a:ext cx="2590800" cy="2590800"/>
            <a:chOff x="4032" y="1584"/>
            <a:chExt cx="1632" cy="1632"/>
          </a:xfrm>
        </p:grpSpPr>
        <p:grpSp>
          <p:nvGrpSpPr>
            <p:cNvPr id="6" name="Group 13"/>
            <p:cNvGrpSpPr>
              <a:grpSpLocks/>
            </p:cNvGrpSpPr>
            <p:nvPr/>
          </p:nvGrpSpPr>
          <p:grpSpPr bwMode="auto">
            <a:xfrm>
              <a:off x="4032" y="1584"/>
              <a:ext cx="1632" cy="1632"/>
              <a:chOff x="2856" y="1872"/>
              <a:chExt cx="1632" cy="1632"/>
            </a:xfrm>
          </p:grpSpPr>
          <p:sp>
            <p:nvSpPr>
              <p:cNvPr id="138254" name="Oval 14"/>
              <p:cNvSpPr>
                <a:spLocks noChangeArrowheads="1"/>
              </p:cNvSpPr>
              <p:nvPr/>
            </p:nvSpPr>
            <p:spPr bwMode="auto">
              <a:xfrm>
                <a:off x="2856" y="1872"/>
                <a:ext cx="1632" cy="1632"/>
              </a:xfrm>
              <a:prstGeom prst="ellipse">
                <a:avLst/>
              </a:prstGeom>
              <a:solidFill>
                <a:srgbClr val="333399"/>
              </a:solidFill>
              <a:ln w="9525">
                <a:solidFill>
                  <a:srgbClr val="FFFFCC"/>
                </a:solidFill>
                <a:round/>
                <a:headEnd/>
                <a:tailEnd/>
              </a:ln>
              <a:effectLst/>
            </p:spPr>
            <p:txBody>
              <a:bodyPr wrap="none" anchor="ctr"/>
              <a:lstStyle/>
              <a:p>
                <a:endParaRPr lang="es-CL"/>
              </a:p>
            </p:txBody>
          </p:sp>
          <p:sp>
            <p:nvSpPr>
              <p:cNvPr id="138255" name="Oval 15"/>
              <p:cNvSpPr>
                <a:spLocks noChangeArrowheads="1"/>
              </p:cNvSpPr>
              <p:nvPr/>
            </p:nvSpPr>
            <p:spPr bwMode="auto">
              <a:xfrm>
                <a:off x="3084" y="2100"/>
                <a:ext cx="1176" cy="1176"/>
              </a:xfrm>
              <a:prstGeom prst="ellipse">
                <a:avLst/>
              </a:prstGeom>
              <a:solidFill>
                <a:srgbClr val="FF9900"/>
              </a:solidFill>
              <a:ln w="9525">
                <a:solidFill>
                  <a:srgbClr val="FFFFCC"/>
                </a:solidFill>
                <a:round/>
                <a:headEnd/>
                <a:tailEnd/>
              </a:ln>
              <a:effectLst/>
            </p:spPr>
            <p:txBody>
              <a:bodyPr wrap="none" anchor="ctr"/>
              <a:lstStyle/>
              <a:p>
                <a:endParaRPr lang="es-CL"/>
              </a:p>
            </p:txBody>
          </p:sp>
          <p:sp>
            <p:nvSpPr>
              <p:cNvPr id="138256" name="Oval 16"/>
              <p:cNvSpPr>
                <a:spLocks noChangeArrowheads="1"/>
              </p:cNvSpPr>
              <p:nvPr/>
            </p:nvSpPr>
            <p:spPr bwMode="auto">
              <a:xfrm>
                <a:off x="3408" y="2424"/>
                <a:ext cx="528" cy="528"/>
              </a:xfrm>
              <a:prstGeom prst="ellipse">
                <a:avLst/>
              </a:prstGeom>
              <a:solidFill>
                <a:srgbClr val="A50021"/>
              </a:solidFill>
              <a:ln w="9525">
                <a:solidFill>
                  <a:srgbClr val="FFFFCC"/>
                </a:solidFill>
                <a:round/>
                <a:headEnd/>
                <a:tailEnd/>
              </a:ln>
              <a:effectLst/>
            </p:spPr>
            <p:txBody>
              <a:bodyPr wrap="none" anchor="ctr"/>
              <a:lstStyle/>
              <a:p>
                <a:endParaRPr lang="es-CL"/>
              </a:p>
            </p:txBody>
          </p:sp>
        </p:grpSp>
        <p:grpSp>
          <p:nvGrpSpPr>
            <p:cNvPr id="7" name="Group 31"/>
            <p:cNvGrpSpPr>
              <a:grpSpLocks/>
            </p:cNvGrpSpPr>
            <p:nvPr/>
          </p:nvGrpSpPr>
          <p:grpSpPr bwMode="auto">
            <a:xfrm>
              <a:off x="4608" y="2208"/>
              <a:ext cx="480" cy="432"/>
              <a:chOff x="2352" y="3504"/>
              <a:chExt cx="480" cy="432"/>
            </a:xfrm>
          </p:grpSpPr>
          <p:sp>
            <p:nvSpPr>
              <p:cNvPr id="138272" name="Oval 32"/>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73" name="Oval 33"/>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74" name="Oval 34"/>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75" name="Oval 35"/>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76" name="Oval 36"/>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77" name="Oval 37"/>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78" name="Oval 38"/>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79" name="Oval 39"/>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80" name="Oval 40"/>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grpSp>
        <p:nvGrpSpPr>
          <p:cNvPr id="8" name="Group 129"/>
          <p:cNvGrpSpPr>
            <a:grpSpLocks/>
          </p:cNvGrpSpPr>
          <p:nvPr/>
        </p:nvGrpSpPr>
        <p:grpSpPr bwMode="auto">
          <a:xfrm>
            <a:off x="152400" y="2514600"/>
            <a:ext cx="2590800" cy="2819400"/>
            <a:chOff x="96" y="1584"/>
            <a:chExt cx="1632" cy="1776"/>
          </a:xfrm>
        </p:grpSpPr>
        <p:grpSp>
          <p:nvGrpSpPr>
            <p:cNvPr id="9" name="Group 8"/>
            <p:cNvGrpSpPr>
              <a:grpSpLocks/>
            </p:cNvGrpSpPr>
            <p:nvPr/>
          </p:nvGrpSpPr>
          <p:grpSpPr bwMode="auto">
            <a:xfrm>
              <a:off x="96" y="1584"/>
              <a:ext cx="1632" cy="1632"/>
              <a:chOff x="2856" y="1872"/>
              <a:chExt cx="1632" cy="1632"/>
            </a:xfrm>
          </p:grpSpPr>
          <p:sp>
            <p:nvSpPr>
              <p:cNvPr id="138245" name="Oval 5"/>
              <p:cNvSpPr>
                <a:spLocks noChangeArrowheads="1"/>
              </p:cNvSpPr>
              <p:nvPr/>
            </p:nvSpPr>
            <p:spPr bwMode="auto">
              <a:xfrm>
                <a:off x="2856" y="1872"/>
                <a:ext cx="1632" cy="1632"/>
              </a:xfrm>
              <a:prstGeom prst="ellipse">
                <a:avLst/>
              </a:prstGeom>
              <a:solidFill>
                <a:srgbClr val="333399"/>
              </a:solidFill>
              <a:ln w="9525">
                <a:solidFill>
                  <a:srgbClr val="FFFFCC"/>
                </a:solidFill>
                <a:round/>
                <a:headEnd/>
                <a:tailEnd/>
              </a:ln>
              <a:effectLst/>
            </p:spPr>
            <p:txBody>
              <a:bodyPr wrap="none" anchor="ctr"/>
              <a:lstStyle/>
              <a:p>
                <a:endParaRPr lang="es-CL"/>
              </a:p>
            </p:txBody>
          </p:sp>
          <p:sp>
            <p:nvSpPr>
              <p:cNvPr id="138244" name="Oval 4"/>
              <p:cNvSpPr>
                <a:spLocks noChangeArrowheads="1"/>
              </p:cNvSpPr>
              <p:nvPr/>
            </p:nvSpPr>
            <p:spPr bwMode="auto">
              <a:xfrm>
                <a:off x="3084" y="2100"/>
                <a:ext cx="1176" cy="1176"/>
              </a:xfrm>
              <a:prstGeom prst="ellipse">
                <a:avLst/>
              </a:prstGeom>
              <a:solidFill>
                <a:srgbClr val="FF9900"/>
              </a:solidFill>
              <a:ln w="9525">
                <a:solidFill>
                  <a:srgbClr val="FFFFCC"/>
                </a:solidFill>
                <a:round/>
                <a:headEnd/>
                <a:tailEnd/>
              </a:ln>
              <a:effectLst/>
            </p:spPr>
            <p:txBody>
              <a:bodyPr wrap="none" anchor="ctr"/>
              <a:lstStyle/>
              <a:p>
                <a:endParaRPr lang="es-CL"/>
              </a:p>
            </p:txBody>
          </p:sp>
          <p:sp>
            <p:nvSpPr>
              <p:cNvPr id="138243" name="Oval 3"/>
              <p:cNvSpPr>
                <a:spLocks noChangeArrowheads="1"/>
              </p:cNvSpPr>
              <p:nvPr/>
            </p:nvSpPr>
            <p:spPr bwMode="auto">
              <a:xfrm>
                <a:off x="3408" y="2424"/>
                <a:ext cx="528" cy="528"/>
              </a:xfrm>
              <a:prstGeom prst="ellipse">
                <a:avLst/>
              </a:prstGeom>
              <a:solidFill>
                <a:srgbClr val="A50021"/>
              </a:solidFill>
              <a:ln w="9525">
                <a:solidFill>
                  <a:srgbClr val="FFFFCC"/>
                </a:solidFill>
                <a:round/>
                <a:headEnd/>
                <a:tailEnd/>
              </a:ln>
              <a:effectLst/>
            </p:spPr>
            <p:txBody>
              <a:bodyPr wrap="none" anchor="ctr"/>
              <a:lstStyle/>
              <a:p>
                <a:endParaRPr lang="es-CL"/>
              </a:p>
            </p:txBody>
          </p:sp>
        </p:grpSp>
        <p:grpSp>
          <p:nvGrpSpPr>
            <p:cNvPr id="10" name="Group 41"/>
            <p:cNvGrpSpPr>
              <a:grpSpLocks/>
            </p:cNvGrpSpPr>
            <p:nvPr/>
          </p:nvGrpSpPr>
          <p:grpSpPr bwMode="auto">
            <a:xfrm>
              <a:off x="1152" y="1728"/>
              <a:ext cx="480" cy="432"/>
              <a:chOff x="2352" y="3504"/>
              <a:chExt cx="480" cy="432"/>
            </a:xfrm>
          </p:grpSpPr>
          <p:sp>
            <p:nvSpPr>
              <p:cNvPr id="138282" name="Oval 42"/>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83" name="Oval 43"/>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84" name="Oval 44"/>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85" name="Oval 45"/>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86" name="Oval 46"/>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87" name="Oval 47"/>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88" name="Oval 48"/>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89" name="Oval 49"/>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90" name="Oval 50"/>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nvGrpSpPr>
            <p:cNvPr id="11" name="Group 51"/>
            <p:cNvGrpSpPr>
              <a:grpSpLocks/>
            </p:cNvGrpSpPr>
            <p:nvPr/>
          </p:nvGrpSpPr>
          <p:grpSpPr bwMode="auto">
            <a:xfrm flipH="1">
              <a:off x="192" y="1680"/>
              <a:ext cx="480" cy="432"/>
              <a:chOff x="2352" y="3504"/>
              <a:chExt cx="480" cy="432"/>
            </a:xfrm>
          </p:grpSpPr>
          <p:sp>
            <p:nvSpPr>
              <p:cNvPr id="138292" name="Oval 52"/>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93" name="Oval 53"/>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94" name="Oval 54"/>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95" name="Oval 55"/>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96" name="Oval 56"/>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97" name="Oval 57"/>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98" name="Oval 58"/>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299" name="Oval 59"/>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00" name="Oval 60"/>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nvGrpSpPr>
            <p:cNvPr id="12" name="Group 61"/>
            <p:cNvGrpSpPr>
              <a:grpSpLocks/>
            </p:cNvGrpSpPr>
            <p:nvPr/>
          </p:nvGrpSpPr>
          <p:grpSpPr bwMode="auto">
            <a:xfrm>
              <a:off x="720" y="1632"/>
              <a:ext cx="480" cy="432"/>
              <a:chOff x="2352" y="3504"/>
              <a:chExt cx="480" cy="432"/>
            </a:xfrm>
          </p:grpSpPr>
          <p:sp>
            <p:nvSpPr>
              <p:cNvPr id="138302" name="Oval 62"/>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03" name="Oval 63"/>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04" name="Oval 64"/>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05" name="Oval 65"/>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06" name="Oval 66"/>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07" name="Oval 67"/>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08" name="Oval 68"/>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09" name="Oval 69"/>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10" name="Oval 70"/>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nvGrpSpPr>
            <p:cNvPr id="13" name="Group 71"/>
            <p:cNvGrpSpPr>
              <a:grpSpLocks/>
            </p:cNvGrpSpPr>
            <p:nvPr/>
          </p:nvGrpSpPr>
          <p:grpSpPr bwMode="auto">
            <a:xfrm>
              <a:off x="864" y="2160"/>
              <a:ext cx="480" cy="432"/>
              <a:chOff x="2352" y="3504"/>
              <a:chExt cx="480" cy="432"/>
            </a:xfrm>
          </p:grpSpPr>
          <p:sp>
            <p:nvSpPr>
              <p:cNvPr id="138312" name="Oval 72"/>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13" name="Oval 73"/>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14" name="Oval 74"/>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15" name="Oval 75"/>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16" name="Oval 76"/>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17" name="Oval 77"/>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18" name="Oval 78"/>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19" name="Oval 79"/>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20" name="Oval 80"/>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nvGrpSpPr>
            <p:cNvPr id="14" name="Group 85"/>
            <p:cNvGrpSpPr>
              <a:grpSpLocks/>
            </p:cNvGrpSpPr>
            <p:nvPr/>
          </p:nvGrpSpPr>
          <p:grpSpPr bwMode="auto">
            <a:xfrm flipV="1">
              <a:off x="192" y="2304"/>
              <a:ext cx="480" cy="432"/>
              <a:chOff x="2352" y="3504"/>
              <a:chExt cx="480" cy="432"/>
            </a:xfrm>
          </p:grpSpPr>
          <p:sp>
            <p:nvSpPr>
              <p:cNvPr id="138326" name="Oval 86"/>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27" name="Oval 87"/>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28" name="Oval 88"/>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29" name="Oval 89"/>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30" name="Oval 90"/>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31" name="Oval 91"/>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32" name="Oval 92"/>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33" name="Oval 93"/>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34" name="Oval 94"/>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nvGrpSpPr>
            <p:cNvPr id="15" name="Group 95"/>
            <p:cNvGrpSpPr>
              <a:grpSpLocks/>
            </p:cNvGrpSpPr>
            <p:nvPr/>
          </p:nvGrpSpPr>
          <p:grpSpPr bwMode="auto">
            <a:xfrm rot="5400000">
              <a:off x="528" y="2832"/>
              <a:ext cx="480" cy="432"/>
              <a:chOff x="2352" y="3504"/>
              <a:chExt cx="480" cy="432"/>
            </a:xfrm>
          </p:grpSpPr>
          <p:sp>
            <p:nvSpPr>
              <p:cNvPr id="138336" name="Oval 96"/>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37" name="Oval 97"/>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38" name="Oval 98"/>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39" name="Oval 99"/>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40" name="Oval 100"/>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41" name="Oval 101"/>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42" name="Oval 102"/>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43" name="Oval 103"/>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44" name="Oval 104"/>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nvGrpSpPr>
            <p:cNvPr id="16" name="Group 105"/>
            <p:cNvGrpSpPr>
              <a:grpSpLocks/>
            </p:cNvGrpSpPr>
            <p:nvPr/>
          </p:nvGrpSpPr>
          <p:grpSpPr bwMode="auto">
            <a:xfrm>
              <a:off x="1008" y="2928"/>
              <a:ext cx="480" cy="432"/>
              <a:chOff x="2352" y="3504"/>
              <a:chExt cx="480" cy="432"/>
            </a:xfrm>
          </p:grpSpPr>
          <p:sp>
            <p:nvSpPr>
              <p:cNvPr id="138346" name="Oval 106"/>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47" name="Oval 107"/>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48" name="Oval 108"/>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49" name="Oval 109"/>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50" name="Oval 110"/>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51" name="Oval 111"/>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52" name="Oval 112"/>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53" name="Oval 113"/>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54" name="Oval 114"/>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nvGrpSpPr>
            <p:cNvPr id="17" name="Group 119"/>
            <p:cNvGrpSpPr>
              <a:grpSpLocks/>
            </p:cNvGrpSpPr>
            <p:nvPr/>
          </p:nvGrpSpPr>
          <p:grpSpPr bwMode="auto">
            <a:xfrm rot="-5400000">
              <a:off x="1248" y="2400"/>
              <a:ext cx="480" cy="432"/>
              <a:chOff x="2352" y="3504"/>
              <a:chExt cx="480" cy="432"/>
            </a:xfrm>
          </p:grpSpPr>
          <p:sp>
            <p:nvSpPr>
              <p:cNvPr id="138360" name="Oval 120"/>
              <p:cNvSpPr>
                <a:spLocks noChangeArrowheads="1"/>
              </p:cNvSpPr>
              <p:nvPr/>
            </p:nvSpPr>
            <p:spPr bwMode="auto">
              <a:xfrm>
                <a:off x="2496"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61" name="Oval 121"/>
              <p:cNvSpPr>
                <a:spLocks noChangeArrowheads="1"/>
              </p:cNvSpPr>
              <p:nvPr/>
            </p:nvSpPr>
            <p:spPr bwMode="auto">
              <a:xfrm>
                <a:off x="2688"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62" name="Oval 122"/>
              <p:cNvSpPr>
                <a:spLocks noChangeArrowheads="1"/>
              </p:cNvSpPr>
              <p:nvPr/>
            </p:nvSpPr>
            <p:spPr bwMode="auto">
              <a:xfrm>
                <a:off x="2496" y="3696"/>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63" name="Oval 123"/>
              <p:cNvSpPr>
                <a:spLocks noChangeArrowheads="1"/>
              </p:cNvSpPr>
              <p:nvPr/>
            </p:nvSpPr>
            <p:spPr bwMode="auto">
              <a:xfrm>
                <a:off x="2640"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64" name="Oval 124"/>
              <p:cNvSpPr>
                <a:spLocks noChangeArrowheads="1"/>
              </p:cNvSpPr>
              <p:nvPr/>
            </p:nvSpPr>
            <p:spPr bwMode="auto">
              <a:xfrm>
                <a:off x="2592" y="3504"/>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65" name="Oval 125"/>
              <p:cNvSpPr>
                <a:spLocks noChangeArrowheads="1"/>
              </p:cNvSpPr>
              <p:nvPr/>
            </p:nvSpPr>
            <p:spPr bwMode="auto">
              <a:xfrm>
                <a:off x="2592" y="3648"/>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66" name="Oval 126"/>
              <p:cNvSpPr>
                <a:spLocks noChangeArrowheads="1"/>
              </p:cNvSpPr>
              <p:nvPr/>
            </p:nvSpPr>
            <p:spPr bwMode="auto">
              <a:xfrm>
                <a:off x="2496" y="384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67" name="Oval 127"/>
              <p:cNvSpPr>
                <a:spLocks noChangeArrowheads="1"/>
              </p:cNvSpPr>
              <p:nvPr/>
            </p:nvSpPr>
            <p:spPr bwMode="auto">
              <a:xfrm>
                <a:off x="2736" y="3792"/>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sp>
            <p:nvSpPr>
              <p:cNvPr id="138368" name="Oval 128"/>
              <p:cNvSpPr>
                <a:spLocks noChangeArrowheads="1"/>
              </p:cNvSpPr>
              <p:nvPr/>
            </p:nvSpPr>
            <p:spPr bwMode="auto">
              <a:xfrm>
                <a:off x="2352" y="3600"/>
                <a:ext cx="96" cy="96"/>
              </a:xfrm>
              <a:prstGeom prst="ellipse">
                <a:avLst/>
              </a:prstGeom>
              <a:solidFill>
                <a:schemeClr val="tx1"/>
              </a:solidFill>
              <a:ln w="9525">
                <a:solidFill>
                  <a:schemeClr val="tx1"/>
                </a:solidFill>
                <a:round/>
                <a:headEnd/>
                <a:tailEnd/>
              </a:ln>
              <a:effectLst/>
            </p:spPr>
            <p:txBody>
              <a:bodyPr wrap="none" anchor="ctr"/>
              <a:lstStyle/>
              <a:p>
                <a:endParaRPr lang="es-CL"/>
              </a:p>
            </p:txBody>
          </p:sp>
        </p:grpSp>
      </p:grpSp>
      <p:sp>
        <p:nvSpPr>
          <p:cNvPr id="138458" name="Text Box 218"/>
          <p:cNvSpPr txBox="1">
            <a:spLocks noChangeArrowheads="1"/>
          </p:cNvSpPr>
          <p:nvPr/>
        </p:nvSpPr>
        <p:spPr bwMode="auto">
          <a:xfrm>
            <a:off x="315052" y="5562600"/>
            <a:ext cx="2233753" cy="369332"/>
          </a:xfrm>
          <a:prstGeom prst="rect">
            <a:avLst/>
          </a:prstGeom>
          <a:noFill/>
          <a:ln w="9525">
            <a:noFill/>
            <a:miter lim="800000"/>
            <a:headEnd/>
            <a:tailEnd/>
          </a:ln>
          <a:effectLst/>
        </p:spPr>
        <p:txBody>
          <a:bodyPr wrap="none">
            <a:spAutoFit/>
          </a:bodyPr>
          <a:lstStyle/>
          <a:p>
            <a:pPr algn="ctr"/>
            <a:r>
              <a:rPr lang="en-US" b="1" dirty="0" smtClean="0"/>
              <a:t>Ni </a:t>
            </a:r>
            <a:r>
              <a:rPr lang="en-US" b="1" dirty="0" err="1" smtClean="0"/>
              <a:t>Confiable</a:t>
            </a:r>
            <a:r>
              <a:rPr lang="en-US" b="1" dirty="0" smtClean="0"/>
              <a:t> </a:t>
            </a:r>
            <a:r>
              <a:rPr lang="en-US" b="1" dirty="0" err="1" smtClean="0"/>
              <a:t>ni</a:t>
            </a:r>
            <a:r>
              <a:rPr lang="en-US" b="1" dirty="0" smtClean="0"/>
              <a:t> </a:t>
            </a:r>
            <a:r>
              <a:rPr lang="en-US" b="1" dirty="0" err="1" smtClean="0"/>
              <a:t>Válido</a:t>
            </a:r>
            <a:endParaRPr lang="en-US" dirty="0"/>
          </a:p>
        </p:txBody>
      </p:sp>
      <p:sp>
        <p:nvSpPr>
          <p:cNvPr id="138459" name="Text Box 219"/>
          <p:cNvSpPr txBox="1">
            <a:spLocks noChangeArrowheads="1"/>
          </p:cNvSpPr>
          <p:nvPr/>
        </p:nvSpPr>
        <p:spPr bwMode="auto">
          <a:xfrm>
            <a:off x="3392368" y="5562600"/>
            <a:ext cx="2533900" cy="369332"/>
          </a:xfrm>
          <a:prstGeom prst="rect">
            <a:avLst/>
          </a:prstGeom>
          <a:noFill/>
          <a:ln w="9525">
            <a:noFill/>
            <a:miter lim="800000"/>
            <a:headEnd/>
            <a:tailEnd/>
          </a:ln>
          <a:effectLst/>
        </p:spPr>
        <p:txBody>
          <a:bodyPr wrap="none">
            <a:spAutoFit/>
          </a:bodyPr>
          <a:lstStyle/>
          <a:p>
            <a:pPr algn="ctr"/>
            <a:r>
              <a:rPr lang="en-US" b="1" dirty="0" err="1" smtClean="0"/>
              <a:t>Confiable</a:t>
            </a:r>
            <a:r>
              <a:rPr lang="en-US" b="1" dirty="0" smtClean="0"/>
              <a:t> </a:t>
            </a:r>
            <a:r>
              <a:rPr lang="en-US" b="1" dirty="0" err="1" smtClean="0"/>
              <a:t>pero</a:t>
            </a:r>
            <a:r>
              <a:rPr lang="en-US" b="1" dirty="0" smtClean="0"/>
              <a:t> no </a:t>
            </a:r>
            <a:r>
              <a:rPr lang="en-US" b="1" dirty="0" err="1" smtClean="0"/>
              <a:t>Válido</a:t>
            </a:r>
            <a:endParaRPr lang="en-US" dirty="0"/>
          </a:p>
        </p:txBody>
      </p:sp>
      <p:sp>
        <p:nvSpPr>
          <p:cNvPr id="138460" name="Text Box 220"/>
          <p:cNvSpPr txBox="1">
            <a:spLocks noChangeArrowheads="1"/>
          </p:cNvSpPr>
          <p:nvPr/>
        </p:nvSpPr>
        <p:spPr bwMode="auto">
          <a:xfrm>
            <a:off x="6810324" y="5562600"/>
            <a:ext cx="1901931" cy="369332"/>
          </a:xfrm>
          <a:prstGeom prst="rect">
            <a:avLst/>
          </a:prstGeom>
          <a:noFill/>
          <a:ln w="9525">
            <a:noFill/>
            <a:miter lim="800000"/>
            <a:headEnd/>
            <a:tailEnd/>
          </a:ln>
          <a:effectLst/>
        </p:spPr>
        <p:txBody>
          <a:bodyPr wrap="none">
            <a:spAutoFit/>
          </a:bodyPr>
          <a:lstStyle/>
          <a:p>
            <a:pPr algn="ctr"/>
            <a:r>
              <a:rPr lang="en-US" b="1" dirty="0" err="1" smtClean="0"/>
              <a:t>Confiable</a:t>
            </a:r>
            <a:r>
              <a:rPr lang="en-US" b="1" dirty="0" smtClean="0"/>
              <a:t> y </a:t>
            </a:r>
            <a:r>
              <a:rPr lang="en-US" b="1" dirty="0" err="1" smtClean="0"/>
              <a:t>Válido</a:t>
            </a:r>
            <a:endParaRPr lang="en-US" dirty="0"/>
          </a:p>
        </p:txBody>
      </p:sp>
      <p:sp>
        <p:nvSpPr>
          <p:cNvPr id="124" name="123 CuadroTexto"/>
          <p:cNvSpPr txBox="1"/>
          <p:nvPr/>
        </p:nvSpPr>
        <p:spPr>
          <a:xfrm>
            <a:off x="0" y="0"/>
            <a:ext cx="9144000" cy="1015663"/>
          </a:xfrm>
          <a:prstGeom prst="rect">
            <a:avLst/>
          </a:prstGeom>
          <a:noFill/>
        </p:spPr>
        <p:txBody>
          <a:bodyPr wrap="square" rtlCol="0">
            <a:spAutoFit/>
          </a:bodyPr>
          <a:lstStyle/>
          <a:p>
            <a:pPr algn="ctr"/>
            <a:r>
              <a:rPr lang="es-CL" sz="6000" dirty="0" smtClean="0"/>
              <a:t>Confiabilidad y Validez</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84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84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384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458" grpId="0" autoUpdateAnimBg="0"/>
      <p:bldP spid="138459" grpId="0" autoUpdateAnimBg="0"/>
      <p:bldP spid="138460"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Confiabilidad </a:t>
            </a:r>
            <a:endParaRPr lang="es-CL" dirty="0"/>
          </a:p>
        </p:txBody>
      </p:sp>
      <p:sp>
        <p:nvSpPr>
          <p:cNvPr id="3" name="2 Marcador de contenido"/>
          <p:cNvSpPr>
            <a:spLocks noGrp="1"/>
          </p:cNvSpPr>
          <p:nvPr>
            <p:ph idx="1"/>
          </p:nvPr>
        </p:nvSpPr>
        <p:spPr/>
        <p:txBody>
          <a:bodyPr>
            <a:normAutofit fontScale="92500"/>
          </a:bodyPr>
          <a:lstStyle/>
          <a:p>
            <a:r>
              <a:rPr lang="es-CL" dirty="0" smtClean="0"/>
              <a:t>Consistencia Interna.</a:t>
            </a:r>
          </a:p>
          <a:p>
            <a:pPr>
              <a:buNone/>
            </a:pPr>
            <a:r>
              <a:rPr lang="es-CL" dirty="0"/>
              <a:t> </a:t>
            </a:r>
            <a:r>
              <a:rPr lang="es-CL" dirty="0" smtClean="0"/>
              <a:t>Es la más común de las medidas de Confiabilidad.</a:t>
            </a:r>
          </a:p>
          <a:p>
            <a:pPr>
              <a:buNone/>
            </a:pPr>
            <a:r>
              <a:rPr lang="es-CL" dirty="0" smtClean="0"/>
              <a:t>Las escalas pretenden medir un único fenómeno.</a:t>
            </a:r>
          </a:p>
          <a:p>
            <a:pPr>
              <a:buNone/>
            </a:pPr>
            <a:r>
              <a:rPr lang="es-CL" dirty="0" smtClean="0"/>
              <a:t>Si los </a:t>
            </a:r>
            <a:r>
              <a:rPr lang="es-CL" dirty="0" err="1" smtClean="0"/>
              <a:t>items</a:t>
            </a:r>
            <a:r>
              <a:rPr lang="es-CL" dirty="0" smtClean="0"/>
              <a:t> están fuertemente correlacionados con su variable latente entonces ellos </a:t>
            </a:r>
            <a:r>
              <a:rPr lang="es-CL" dirty="0" smtClean="0"/>
              <a:t>debieran </a:t>
            </a:r>
            <a:r>
              <a:rPr lang="es-CL" dirty="0" smtClean="0"/>
              <a:t>estar muy correlacionados entre sí.</a:t>
            </a:r>
          </a:p>
          <a:p>
            <a:pPr>
              <a:buNone/>
            </a:pPr>
            <a:r>
              <a:rPr lang="es-CL" dirty="0" smtClean="0"/>
              <a:t>Lo que se busca es entonces medir el grado de relación entre los ítems.</a:t>
            </a:r>
            <a:endParaRPr lang="es-CL"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ALFA de </a:t>
            </a:r>
            <a:r>
              <a:rPr lang="es-CL" dirty="0" err="1" smtClean="0"/>
              <a:t>Cronbach</a:t>
            </a:r>
            <a:endParaRPr lang="es-CL" dirty="0"/>
          </a:p>
        </p:txBody>
      </p:sp>
      <p:sp>
        <p:nvSpPr>
          <p:cNvPr id="3" name="2 Marcador de contenido"/>
          <p:cNvSpPr>
            <a:spLocks noGrp="1"/>
          </p:cNvSpPr>
          <p:nvPr>
            <p:ph idx="1"/>
          </p:nvPr>
        </p:nvSpPr>
        <p:spPr/>
        <p:txBody>
          <a:bodyPr>
            <a:normAutofit/>
          </a:bodyPr>
          <a:lstStyle/>
          <a:p>
            <a:endParaRPr lang="es-CL"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Split </a:t>
            </a:r>
            <a:r>
              <a:rPr lang="es-CL" dirty="0" err="1" smtClean="0"/>
              <a:t>Half</a:t>
            </a:r>
            <a:r>
              <a:rPr lang="es-CL" dirty="0" smtClean="0"/>
              <a:t> </a:t>
            </a:r>
            <a:endParaRPr lang="es-CL" dirty="0"/>
          </a:p>
        </p:txBody>
      </p:sp>
      <p:sp>
        <p:nvSpPr>
          <p:cNvPr id="3" name="2 Marcador de contenido"/>
          <p:cNvSpPr>
            <a:spLocks noGrp="1"/>
          </p:cNvSpPr>
          <p:nvPr>
            <p:ph idx="1"/>
          </p:nvPr>
        </p:nvSpPr>
        <p:spPr/>
        <p:txBody>
          <a:bodyPr/>
          <a:lstStyle/>
          <a:p>
            <a:r>
              <a:rPr lang="es-CL" dirty="0" smtClean="0"/>
              <a:t>Se divide la escala en dos conjuntos (por ejemplo ítems pares e impares) y se calculan las escalas por separado. El coeficiente de correlación entre las escalas es una medida de Confiabilidad. </a:t>
            </a:r>
            <a:endParaRPr lang="es-CL"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Confiabilidad Temporal</a:t>
            </a:r>
            <a:endParaRPr lang="es-CL" dirty="0"/>
          </a:p>
        </p:txBody>
      </p:sp>
      <p:sp>
        <p:nvSpPr>
          <p:cNvPr id="3" name="2 Marcador de contenido"/>
          <p:cNvSpPr>
            <a:spLocks noGrp="1"/>
          </p:cNvSpPr>
          <p:nvPr>
            <p:ph idx="1"/>
          </p:nvPr>
        </p:nvSpPr>
        <p:spPr/>
        <p:txBody>
          <a:bodyPr/>
          <a:lstStyle/>
          <a:p>
            <a:r>
              <a:rPr lang="es-CL" dirty="0" smtClean="0"/>
              <a:t>Una medición que se realiza a través del tiempo permite medir la variabilidad entre una medición y otra.</a:t>
            </a:r>
          </a:p>
          <a:p>
            <a:r>
              <a:rPr lang="es-CL" dirty="0" smtClean="0"/>
              <a:t> O bien podría ser aplicado el test a dos poblaciones similares. (confiabilidad de test –</a:t>
            </a:r>
            <a:r>
              <a:rPr lang="es-CL" dirty="0" err="1" smtClean="0"/>
              <a:t>retest</a:t>
            </a:r>
            <a:r>
              <a:rPr lang="es-CL" dirty="0" smtClean="0"/>
              <a:t> )</a:t>
            </a:r>
            <a:endParaRPr lang="es-CL"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VALIDEZ</a:t>
            </a:r>
            <a:endParaRPr lang="es-CL" dirty="0"/>
          </a:p>
        </p:txBody>
      </p:sp>
      <p:sp>
        <p:nvSpPr>
          <p:cNvPr id="3" name="2 Marcador de contenido"/>
          <p:cNvSpPr>
            <a:spLocks noGrp="1"/>
          </p:cNvSpPr>
          <p:nvPr>
            <p:ph idx="1"/>
          </p:nvPr>
        </p:nvSpPr>
        <p:spPr/>
        <p:txBody>
          <a:bodyPr/>
          <a:lstStyle/>
          <a:p>
            <a:r>
              <a:rPr lang="es-CL" dirty="0" smtClean="0"/>
              <a:t>La validez en una escala tiene que ver si ella es capaz o no de describir el o los fenómenos que están detrás de la variable y la relación de ellos con la variable.</a:t>
            </a:r>
          </a:p>
          <a:p>
            <a:r>
              <a:rPr lang="es-CL" dirty="0" smtClean="0"/>
              <a:t>“El modelo representa bien la realidad”</a:t>
            </a:r>
            <a:endParaRPr lang="es-CL"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Tipos de VALIDEZ</a:t>
            </a:r>
            <a:endParaRPr lang="es-CL" dirty="0"/>
          </a:p>
        </p:txBody>
      </p:sp>
      <p:sp>
        <p:nvSpPr>
          <p:cNvPr id="3" name="2 Marcador de contenido"/>
          <p:cNvSpPr>
            <a:spLocks noGrp="1"/>
          </p:cNvSpPr>
          <p:nvPr>
            <p:ph idx="1"/>
          </p:nvPr>
        </p:nvSpPr>
        <p:spPr/>
        <p:txBody>
          <a:bodyPr/>
          <a:lstStyle/>
          <a:p>
            <a:r>
              <a:rPr lang="es-CL" dirty="0" smtClean="0"/>
              <a:t>Existen tres tipos de Validez.</a:t>
            </a:r>
          </a:p>
          <a:p>
            <a:pPr lvl="1"/>
            <a:r>
              <a:rPr lang="es-CL" dirty="0" smtClean="0"/>
              <a:t>Validez de Contenido</a:t>
            </a:r>
          </a:p>
          <a:p>
            <a:pPr lvl="1"/>
            <a:r>
              <a:rPr lang="es-CL" dirty="0" smtClean="0"/>
              <a:t>Validez de Criterio</a:t>
            </a:r>
          </a:p>
          <a:p>
            <a:pPr lvl="1"/>
            <a:r>
              <a:rPr lang="es-CL" dirty="0" smtClean="0"/>
              <a:t>Validez de Constructo.</a:t>
            </a:r>
            <a:endParaRPr lang="es-CL"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Validez de Contenido</a:t>
            </a:r>
            <a:endParaRPr lang="es-CL" dirty="0"/>
          </a:p>
        </p:txBody>
      </p:sp>
      <p:sp>
        <p:nvSpPr>
          <p:cNvPr id="3" name="2 Marcador de contenido"/>
          <p:cNvSpPr>
            <a:spLocks noGrp="1"/>
          </p:cNvSpPr>
          <p:nvPr>
            <p:ph idx="1"/>
          </p:nvPr>
        </p:nvSpPr>
        <p:spPr/>
        <p:txBody>
          <a:bodyPr/>
          <a:lstStyle/>
          <a:p>
            <a:r>
              <a:rPr lang="es-CL" dirty="0" smtClean="0"/>
              <a:t>Se refiere a lo adecuado que son los ítems seleccionados para reflejar el fenómeno que se quiere medir.</a:t>
            </a:r>
          </a:p>
          <a:p>
            <a:r>
              <a:rPr lang="es-CL" dirty="0" smtClean="0"/>
              <a:t>Es fácil si uno conociera el “universo” de ítems.  Pero cuando medimos actitudes no se pueden conocer.</a:t>
            </a:r>
          </a:p>
          <a:p>
            <a:r>
              <a:rPr lang="es-CL" dirty="0" smtClean="0"/>
              <a:t>¿Cómo hacerlo?. Los “expertos” debieran revisar los ítems y aceptarlos como “válidos”.</a:t>
            </a:r>
            <a:endParaRPr lang="es-CL"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Validez de Criterio</a:t>
            </a:r>
            <a:endParaRPr lang="es-CL" dirty="0"/>
          </a:p>
        </p:txBody>
      </p:sp>
      <p:sp>
        <p:nvSpPr>
          <p:cNvPr id="3" name="2 Marcador de contenido"/>
          <p:cNvSpPr>
            <a:spLocks noGrp="1"/>
          </p:cNvSpPr>
          <p:nvPr>
            <p:ph idx="1"/>
          </p:nvPr>
        </p:nvSpPr>
        <p:spPr/>
        <p:txBody>
          <a:bodyPr>
            <a:normAutofit lnSpcReduction="10000"/>
          </a:bodyPr>
          <a:lstStyle/>
          <a:p>
            <a:pPr>
              <a:buNone/>
            </a:pPr>
            <a:r>
              <a:rPr lang="es-CL" dirty="0" smtClean="0"/>
              <a:t>A menudo se denomina “Validez Predictiva”.</a:t>
            </a:r>
          </a:p>
          <a:p>
            <a:pPr>
              <a:buNone/>
            </a:pPr>
            <a:endParaRPr lang="es-CL" dirty="0" smtClean="0"/>
          </a:p>
          <a:p>
            <a:pPr>
              <a:buNone/>
            </a:pPr>
            <a:r>
              <a:rPr lang="es-ES_tradnl" dirty="0" smtClean="0"/>
              <a:t>La validez predictiva se mide correlacionando el instrumento y una medición del criterio. A mayor correlación, mayor validez. Un problema importante para conocer la validez predictiva es que en muchas situaciones no hay una medición válida del criterio o, si la hay, no se conoce su grado de </a:t>
            </a:r>
            <a:r>
              <a:rPr lang="es-ES_tradnl" dirty="0" smtClean="0"/>
              <a:t>validez.</a:t>
            </a:r>
            <a:endParaRPr lang="es-CL"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Validez de Constructo</a:t>
            </a:r>
            <a:endParaRPr lang="es-CL" dirty="0"/>
          </a:p>
        </p:txBody>
      </p:sp>
      <p:sp>
        <p:nvSpPr>
          <p:cNvPr id="3" name="2 Marcador de contenido"/>
          <p:cNvSpPr>
            <a:spLocks noGrp="1"/>
          </p:cNvSpPr>
          <p:nvPr>
            <p:ph idx="1"/>
          </p:nvPr>
        </p:nvSpPr>
        <p:spPr/>
        <p:txBody>
          <a:bodyPr/>
          <a:lstStyle/>
          <a:p>
            <a:pPr>
              <a:buNone/>
            </a:pPr>
            <a:r>
              <a:rPr lang="es-ES_tradnl" dirty="0" smtClean="0"/>
              <a:t>La </a:t>
            </a:r>
            <a:r>
              <a:rPr lang="es-ES_tradnl" i="1" dirty="0" smtClean="0"/>
              <a:t>validez de constructo </a:t>
            </a:r>
            <a:r>
              <a:rPr lang="es-ES_tradnl" dirty="0" smtClean="0"/>
              <a:t>es </a:t>
            </a:r>
            <a:r>
              <a:rPr lang="es-ES_tradnl" dirty="0" smtClean="0"/>
              <a:t>necesaria cuando </a:t>
            </a:r>
            <a:r>
              <a:rPr lang="es-ES_tradnl" dirty="0" smtClean="0"/>
              <a:t>se quieren medir conceptos teóricos de cierto grado de abstracción (constructos). </a:t>
            </a:r>
            <a:endParaRPr lang="es-ES_tradnl" dirty="0" smtClean="0"/>
          </a:p>
          <a:p>
            <a:pPr>
              <a:buNone/>
            </a:pPr>
            <a:r>
              <a:rPr lang="es-ES_tradnl" dirty="0" smtClean="0"/>
              <a:t>Se quiere conocer que las medidas realizadas con la escala están en concordancia con lo que la teoría, el constructo, dice. </a:t>
            </a:r>
          </a:p>
          <a:p>
            <a:pPr>
              <a:buNone/>
            </a:pPr>
            <a:r>
              <a:rPr lang="es-ES_tradnl" dirty="0" smtClean="0"/>
              <a:t>Los signos de los coeficientes en una regresión son formas de ver la validez del constructo.</a:t>
            </a:r>
            <a:endParaRPr lang="es-CL" dirty="0" smtClean="0"/>
          </a:p>
          <a:p>
            <a:pPr>
              <a:buNone/>
            </a:pPr>
            <a:endParaRPr lang="es-CL"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Text Box 2"/>
          <p:cNvSpPr txBox="1">
            <a:spLocks noChangeArrowheads="1"/>
          </p:cNvSpPr>
          <p:nvPr/>
        </p:nvSpPr>
        <p:spPr bwMode="auto">
          <a:xfrm>
            <a:off x="539750" y="508000"/>
            <a:ext cx="8064500" cy="5486400"/>
          </a:xfrm>
          <a:prstGeom prst="rect">
            <a:avLst/>
          </a:prstGeom>
          <a:noFill/>
          <a:ln w="9525">
            <a:noFill/>
            <a:miter lim="800000"/>
            <a:headEnd/>
            <a:tailEnd/>
          </a:ln>
          <a:effectLst/>
        </p:spPr>
        <p:txBody>
          <a:bodyPr>
            <a:spAutoFit/>
          </a:bodyPr>
          <a:lstStyle/>
          <a:p>
            <a:pPr algn="just">
              <a:spcBef>
                <a:spcPct val="50000"/>
              </a:spcBef>
            </a:pPr>
            <a:r>
              <a:rPr lang="es-ES" sz="2700" b="1" dirty="0">
                <a:latin typeface="Arial" charset="0"/>
              </a:rPr>
              <a:t>Encuestas en que se pregunta directamente:</a:t>
            </a:r>
            <a:r>
              <a:rPr lang="es-ES" sz="2700" dirty="0">
                <a:latin typeface="Arial" charset="0"/>
              </a:rPr>
              <a:t> Típicamente, se hace el siguiente tipo de preguntas:</a:t>
            </a:r>
          </a:p>
          <a:p>
            <a:pPr algn="just">
              <a:spcBef>
                <a:spcPct val="50000"/>
              </a:spcBef>
            </a:pPr>
            <a:endParaRPr lang="es-ES" sz="500" dirty="0">
              <a:latin typeface="Arial" charset="0"/>
            </a:endParaRPr>
          </a:p>
          <a:p>
            <a:pPr marL="625475" lvl="1" indent="-446088" algn="just">
              <a:spcBef>
                <a:spcPct val="50000"/>
              </a:spcBef>
              <a:buFont typeface="Wingdings" pitchFamily="2" charset="2"/>
              <a:buChar char="Ø"/>
            </a:pPr>
            <a:r>
              <a:rPr lang="es-ES" sz="2700" dirty="0">
                <a:latin typeface="Arial" charset="0"/>
              </a:rPr>
              <a:t>¿Cuál es la probabilidad de que compre a un precio de $ </a:t>
            </a:r>
            <a:r>
              <a:rPr lang="es-ES" sz="2700" dirty="0" smtClean="0">
                <a:latin typeface="Arial" charset="0"/>
              </a:rPr>
              <a:t>50.000?</a:t>
            </a:r>
            <a:endParaRPr lang="es-ES" sz="2700" dirty="0">
              <a:latin typeface="Arial" charset="0"/>
            </a:endParaRPr>
          </a:p>
          <a:p>
            <a:pPr marL="625475" lvl="1" indent="-446088" algn="just">
              <a:spcBef>
                <a:spcPct val="50000"/>
              </a:spcBef>
              <a:buFont typeface="Wingdings" pitchFamily="2" charset="2"/>
              <a:buNone/>
            </a:pPr>
            <a:endParaRPr lang="es-ES" sz="500" dirty="0">
              <a:latin typeface="Arial" charset="0"/>
            </a:endParaRPr>
          </a:p>
          <a:p>
            <a:pPr marL="625475" lvl="1" indent="-446088" algn="just">
              <a:spcBef>
                <a:spcPct val="50000"/>
              </a:spcBef>
              <a:buFont typeface="Wingdings" pitchFamily="2" charset="2"/>
              <a:buChar char="Ø"/>
            </a:pPr>
            <a:r>
              <a:rPr lang="es-ES" sz="2700" dirty="0">
                <a:latin typeface="Arial" charset="0"/>
              </a:rPr>
              <a:t>¿A qué precio compraría este producto?</a:t>
            </a:r>
          </a:p>
          <a:p>
            <a:pPr marL="625475" lvl="1" indent="-446088" algn="just">
              <a:spcBef>
                <a:spcPct val="50000"/>
              </a:spcBef>
              <a:buFont typeface="Wingdings" pitchFamily="2" charset="2"/>
              <a:buNone/>
            </a:pPr>
            <a:endParaRPr lang="es-ES" sz="500" dirty="0">
              <a:latin typeface="Arial" charset="0"/>
            </a:endParaRPr>
          </a:p>
          <a:p>
            <a:pPr marL="625475" lvl="1" indent="-446088" algn="just">
              <a:spcBef>
                <a:spcPct val="50000"/>
              </a:spcBef>
              <a:buFont typeface="Wingdings" pitchFamily="2" charset="2"/>
              <a:buChar char="Ø"/>
            </a:pPr>
            <a:r>
              <a:rPr lang="es-ES" sz="2700" dirty="0">
                <a:latin typeface="Arial" charset="0"/>
              </a:rPr>
              <a:t>¿Cuánto estaría dispuesto a pagar por este productos?</a:t>
            </a:r>
          </a:p>
          <a:p>
            <a:pPr marL="625475" lvl="1" indent="-446088" algn="just">
              <a:spcBef>
                <a:spcPct val="50000"/>
              </a:spcBef>
              <a:buFont typeface="Wingdings" pitchFamily="2" charset="2"/>
              <a:buNone/>
            </a:pPr>
            <a:endParaRPr lang="es-ES" sz="500" dirty="0">
              <a:latin typeface="Arial" charset="0"/>
            </a:endParaRPr>
          </a:p>
          <a:p>
            <a:pPr marL="625475" lvl="1" indent="-446088" algn="just">
              <a:spcBef>
                <a:spcPct val="50000"/>
              </a:spcBef>
              <a:buFont typeface="Wingdings" pitchFamily="2" charset="2"/>
              <a:buChar char="Ø"/>
            </a:pPr>
            <a:r>
              <a:rPr lang="es-ES" sz="2700" dirty="0">
                <a:latin typeface="Arial" charset="0"/>
              </a:rPr>
              <a:t>¿A qué diferencial de precios se cambiaría del producto A al producto B?</a:t>
            </a:r>
            <a:endParaRPr lang="es-CL" sz="2700" dirty="0">
              <a:latin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Escalas e </a:t>
            </a:r>
            <a:r>
              <a:rPr lang="es-CL" dirty="0" err="1" smtClean="0"/>
              <a:t>Indices</a:t>
            </a:r>
            <a:endParaRPr lang="es-CL" dirty="0"/>
          </a:p>
        </p:txBody>
      </p:sp>
      <p:sp>
        <p:nvSpPr>
          <p:cNvPr id="4" name="3 CuadroTexto"/>
          <p:cNvSpPr txBox="1"/>
          <p:nvPr/>
        </p:nvSpPr>
        <p:spPr>
          <a:xfrm>
            <a:off x="1500166" y="2714620"/>
            <a:ext cx="2357454" cy="584775"/>
          </a:xfrm>
          <a:prstGeom prst="rect">
            <a:avLst/>
          </a:prstGeom>
          <a:noFill/>
        </p:spPr>
        <p:txBody>
          <a:bodyPr wrap="square" rtlCol="0">
            <a:spAutoFit/>
          </a:bodyPr>
          <a:lstStyle/>
          <a:p>
            <a:r>
              <a:rPr lang="es-CL" sz="3200" dirty="0" smtClean="0"/>
              <a:t>Escala</a:t>
            </a:r>
            <a:endParaRPr lang="es-CL" sz="3200" dirty="0"/>
          </a:p>
        </p:txBody>
      </p:sp>
      <p:grpSp>
        <p:nvGrpSpPr>
          <p:cNvPr id="6" name="5 Grupo"/>
          <p:cNvGrpSpPr/>
          <p:nvPr/>
        </p:nvGrpSpPr>
        <p:grpSpPr>
          <a:xfrm>
            <a:off x="500034" y="3571876"/>
            <a:ext cx="3357586" cy="2071702"/>
            <a:chOff x="1571604" y="2214554"/>
            <a:chExt cx="4357718" cy="2571768"/>
          </a:xfrm>
        </p:grpSpPr>
        <p:cxnSp>
          <p:nvCxnSpPr>
            <p:cNvPr id="7" name="6 Conector recto de flecha"/>
            <p:cNvCxnSpPr/>
            <p:nvPr/>
          </p:nvCxnSpPr>
          <p:spPr>
            <a:xfrm flipV="1">
              <a:off x="3000364" y="2643182"/>
              <a:ext cx="1928826"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3000364" y="3143248"/>
              <a:ext cx="192882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000364" y="3143248"/>
              <a:ext cx="1857388" cy="12144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1571604" y="2928934"/>
              <a:ext cx="1428760" cy="6429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Y</a:t>
              </a:r>
              <a:endParaRPr lang="es-CL" dirty="0">
                <a:solidFill>
                  <a:schemeClr val="tx1"/>
                </a:solidFill>
              </a:endParaRPr>
            </a:p>
          </p:txBody>
        </p:sp>
        <p:sp>
          <p:nvSpPr>
            <p:cNvPr id="11" name="10 Rectángulo"/>
            <p:cNvSpPr/>
            <p:nvPr/>
          </p:nvSpPr>
          <p:spPr>
            <a:xfrm>
              <a:off x="5214942" y="2214554"/>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1</a:t>
              </a:r>
              <a:endParaRPr lang="es-CL" dirty="0">
                <a:solidFill>
                  <a:schemeClr val="tx1"/>
                </a:solidFill>
              </a:endParaRPr>
            </a:p>
          </p:txBody>
        </p:sp>
        <p:sp>
          <p:nvSpPr>
            <p:cNvPr id="12" name="11 Rectángulo"/>
            <p:cNvSpPr/>
            <p:nvPr/>
          </p:nvSpPr>
          <p:spPr>
            <a:xfrm>
              <a:off x="5214942" y="3071810"/>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2</a:t>
              </a:r>
              <a:endParaRPr lang="es-CL" dirty="0">
                <a:solidFill>
                  <a:schemeClr val="tx1"/>
                </a:solidFill>
              </a:endParaRPr>
            </a:p>
          </p:txBody>
        </p:sp>
        <p:sp>
          <p:nvSpPr>
            <p:cNvPr id="13" name="12 Rectángulo"/>
            <p:cNvSpPr/>
            <p:nvPr/>
          </p:nvSpPr>
          <p:spPr>
            <a:xfrm>
              <a:off x="5214942" y="4071942"/>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3</a:t>
              </a:r>
              <a:endParaRPr lang="es-CL" dirty="0">
                <a:solidFill>
                  <a:schemeClr val="tx1"/>
                </a:solidFill>
              </a:endParaRPr>
            </a:p>
          </p:txBody>
        </p:sp>
      </p:grpSp>
      <p:sp>
        <p:nvSpPr>
          <p:cNvPr id="18" name="17 Rectángulo"/>
          <p:cNvSpPr/>
          <p:nvPr/>
        </p:nvSpPr>
        <p:spPr>
          <a:xfrm>
            <a:off x="4572000" y="4290225"/>
            <a:ext cx="1100848" cy="5179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Y</a:t>
            </a:r>
            <a:endParaRPr lang="es-CL" dirty="0">
              <a:solidFill>
                <a:schemeClr val="tx1"/>
              </a:solidFill>
            </a:endParaRPr>
          </a:p>
        </p:txBody>
      </p:sp>
      <p:sp>
        <p:nvSpPr>
          <p:cNvPr id="19" name="18 Rectángulo"/>
          <p:cNvSpPr/>
          <p:nvPr/>
        </p:nvSpPr>
        <p:spPr>
          <a:xfrm>
            <a:off x="7379162" y="3714752"/>
            <a:ext cx="550424" cy="5754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1</a:t>
            </a:r>
            <a:endParaRPr lang="es-CL" dirty="0">
              <a:solidFill>
                <a:schemeClr val="tx1"/>
              </a:solidFill>
            </a:endParaRPr>
          </a:p>
        </p:txBody>
      </p:sp>
      <p:sp>
        <p:nvSpPr>
          <p:cNvPr id="20" name="19 Rectángulo"/>
          <p:cNvSpPr/>
          <p:nvPr/>
        </p:nvSpPr>
        <p:spPr>
          <a:xfrm>
            <a:off x="7379162" y="4405319"/>
            <a:ext cx="550424" cy="5754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2</a:t>
            </a:r>
            <a:endParaRPr lang="es-CL" dirty="0">
              <a:solidFill>
                <a:schemeClr val="tx1"/>
              </a:solidFill>
            </a:endParaRPr>
          </a:p>
        </p:txBody>
      </p:sp>
      <p:sp>
        <p:nvSpPr>
          <p:cNvPr id="21" name="20 Rectángulo"/>
          <p:cNvSpPr/>
          <p:nvPr/>
        </p:nvSpPr>
        <p:spPr>
          <a:xfrm>
            <a:off x="7379162" y="5210981"/>
            <a:ext cx="550424" cy="5754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3</a:t>
            </a:r>
            <a:endParaRPr lang="es-CL" dirty="0">
              <a:solidFill>
                <a:schemeClr val="tx1"/>
              </a:solidFill>
            </a:endParaRPr>
          </a:p>
        </p:txBody>
      </p:sp>
      <p:cxnSp>
        <p:nvCxnSpPr>
          <p:cNvPr id="33" name="32 Conector recto de flecha"/>
          <p:cNvCxnSpPr>
            <a:stCxn id="19" idx="1"/>
            <a:endCxn id="18" idx="3"/>
          </p:cNvCxnSpPr>
          <p:nvPr/>
        </p:nvCxnSpPr>
        <p:spPr>
          <a:xfrm rot="10800000" flipV="1">
            <a:off x="5672848" y="4002488"/>
            <a:ext cx="1706314" cy="5466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a:stCxn id="20" idx="1"/>
          </p:cNvCxnSpPr>
          <p:nvPr/>
        </p:nvCxnSpPr>
        <p:spPr>
          <a:xfrm rot="10800000">
            <a:off x="5715008" y="4643446"/>
            <a:ext cx="1664154" cy="496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a:stCxn id="21" idx="1"/>
          </p:cNvCxnSpPr>
          <p:nvPr/>
        </p:nvCxnSpPr>
        <p:spPr>
          <a:xfrm rot="10800000">
            <a:off x="5715008" y="4714884"/>
            <a:ext cx="1664154" cy="7838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37 CuadroTexto"/>
          <p:cNvSpPr txBox="1"/>
          <p:nvPr/>
        </p:nvSpPr>
        <p:spPr>
          <a:xfrm>
            <a:off x="5214942" y="2714620"/>
            <a:ext cx="2357454" cy="584775"/>
          </a:xfrm>
          <a:prstGeom prst="rect">
            <a:avLst/>
          </a:prstGeom>
          <a:noFill/>
        </p:spPr>
        <p:txBody>
          <a:bodyPr wrap="square" rtlCol="0">
            <a:spAutoFit/>
          </a:bodyPr>
          <a:lstStyle/>
          <a:p>
            <a:r>
              <a:rPr lang="es-CL" sz="3200" dirty="0" err="1" smtClean="0"/>
              <a:t>Indice</a:t>
            </a:r>
            <a:endParaRPr lang="es-CL"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Text Box 2"/>
          <p:cNvSpPr txBox="1">
            <a:spLocks noChangeArrowheads="1"/>
          </p:cNvSpPr>
          <p:nvPr/>
        </p:nvSpPr>
        <p:spPr bwMode="auto">
          <a:xfrm>
            <a:off x="539750" y="476250"/>
            <a:ext cx="8135938" cy="503238"/>
          </a:xfrm>
          <a:prstGeom prst="rect">
            <a:avLst/>
          </a:prstGeom>
          <a:noFill/>
          <a:ln w="9525">
            <a:noFill/>
            <a:miter lim="800000"/>
            <a:headEnd/>
            <a:tailEnd/>
          </a:ln>
          <a:effectLst/>
        </p:spPr>
        <p:txBody>
          <a:bodyPr>
            <a:spAutoFit/>
          </a:bodyPr>
          <a:lstStyle/>
          <a:p>
            <a:pPr>
              <a:spcBef>
                <a:spcPct val="50000"/>
              </a:spcBef>
            </a:pPr>
            <a:r>
              <a:rPr lang="es-ES" sz="2700" b="1" dirty="0">
                <a:latin typeface="Arial" charset="0"/>
              </a:rPr>
              <a:t>Ejemplo:</a:t>
            </a:r>
            <a:r>
              <a:rPr lang="es-ES" sz="2700" dirty="0">
                <a:latin typeface="Arial" charset="0"/>
              </a:rPr>
              <a:t> Cámara instantánea “Kodak”</a:t>
            </a:r>
            <a:endParaRPr lang="es-CL" sz="2700" dirty="0">
              <a:latin typeface="Arial" charset="0"/>
            </a:endParaRPr>
          </a:p>
        </p:txBody>
      </p:sp>
      <p:graphicFrame>
        <p:nvGraphicFramePr>
          <p:cNvPr id="404483" name="Group 3"/>
          <p:cNvGraphicFramePr>
            <a:graphicFrameLocks noGrp="1"/>
          </p:cNvGraphicFramePr>
          <p:nvPr/>
        </p:nvGraphicFramePr>
        <p:xfrm>
          <a:off x="1001713" y="1484313"/>
          <a:ext cx="7458075" cy="4096703"/>
        </p:xfrm>
        <a:graphic>
          <a:graphicData uri="http://schemas.openxmlformats.org/drawingml/2006/table">
            <a:tbl>
              <a:tblPr/>
              <a:tblGrid>
                <a:gridCol w="442912"/>
                <a:gridCol w="3505200"/>
                <a:gridCol w="1168400"/>
                <a:gridCol w="1173163"/>
                <a:gridCol w="1168400"/>
              </a:tblGrid>
              <a:tr h="495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Precio</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CL"/>
                    </a:p>
                  </a:txBody>
                  <a:tcPr/>
                </a:tc>
                <a:tc hMerge="1">
                  <a:txBody>
                    <a:bodyPr/>
                    <a:lstStyle/>
                    <a:p>
                      <a:endParaRPr lang="es-CL"/>
                    </a:p>
                  </a:txBody>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US$150</a:t>
                      </a:r>
                      <a:endParaRPr kumimoji="0" lang="es-CL"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US$80</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US$40</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1.</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Definitivamente compraría</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4%</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5%</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15%</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2.</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2%</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3.</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Probablemente compraría</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7%</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14%</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30%</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4.</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1%</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2%</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4%</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376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5.</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Probablemente no compraría</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22%</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24%</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18%</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6.</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2%</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2%</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1%</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7.</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Definitivamente no compraría</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65%</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54%</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500" b="1" i="0" u="none" strike="noStrike" cap="none" normalizeH="0" baseline="0" smtClean="0">
                          <a:ln>
                            <a:noFill/>
                          </a:ln>
                          <a:solidFill>
                            <a:schemeClr val="tx1"/>
                          </a:solidFill>
                          <a:effectLst/>
                          <a:latin typeface="Times New Roman" pitchFamily="18" charset="0"/>
                          <a:ea typeface="Times New Roman" pitchFamily="18" charset="0"/>
                          <a:cs typeface="Arial" charset="0"/>
                        </a:rPr>
                        <a:t>30%</a:t>
                      </a:r>
                      <a:endParaRPr kumimoji="0" lang="es-CL"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La fortaleza de una Teoría</a:t>
            </a:r>
            <a:endParaRPr lang="es-CL" dirty="0"/>
          </a:p>
        </p:txBody>
      </p:sp>
      <p:sp>
        <p:nvSpPr>
          <p:cNvPr id="3" name="2 Marcador de contenido"/>
          <p:cNvSpPr>
            <a:spLocks noGrp="1"/>
          </p:cNvSpPr>
          <p:nvPr>
            <p:ph idx="1"/>
          </p:nvPr>
        </p:nvSpPr>
        <p:spPr/>
        <p:txBody>
          <a:bodyPr/>
          <a:lstStyle/>
          <a:p>
            <a:endParaRPr lang="es-CL" dirty="0" smtClean="0"/>
          </a:p>
          <a:p>
            <a:endParaRPr lang="es-CL" dirty="0"/>
          </a:p>
          <a:p>
            <a:endParaRPr lang="es-CL" dirty="0" smtClean="0"/>
          </a:p>
          <a:p>
            <a:endParaRPr lang="es-CL" dirty="0"/>
          </a:p>
          <a:p>
            <a:endParaRPr lang="es-CL" dirty="0" smtClean="0"/>
          </a:p>
          <a:p>
            <a:r>
              <a:rPr lang="es-CL" dirty="0" smtClean="0"/>
              <a:t>¿qué ganamos con un modelo/teoría?</a:t>
            </a:r>
            <a:endParaRPr lang="es-CL" dirty="0"/>
          </a:p>
        </p:txBody>
      </p:sp>
      <p:grpSp>
        <p:nvGrpSpPr>
          <p:cNvPr id="4" name="Group 4"/>
          <p:cNvGrpSpPr>
            <a:grpSpLocks/>
          </p:cNvGrpSpPr>
          <p:nvPr/>
        </p:nvGrpSpPr>
        <p:grpSpPr bwMode="auto">
          <a:xfrm>
            <a:off x="1571924" y="2642865"/>
            <a:ext cx="6363332" cy="1409493"/>
            <a:chOff x="2332" y="2118"/>
            <a:chExt cx="4010" cy="825"/>
          </a:xfrm>
        </p:grpSpPr>
        <p:graphicFrame>
          <p:nvGraphicFramePr>
            <p:cNvPr id="5" name="Object 5"/>
            <p:cNvGraphicFramePr>
              <a:graphicFrameLocks noChangeAspect="1"/>
            </p:cNvGraphicFramePr>
            <p:nvPr/>
          </p:nvGraphicFramePr>
          <p:xfrm>
            <a:off x="2332" y="2160"/>
            <a:ext cx="3570" cy="783"/>
          </p:xfrm>
          <a:graphic>
            <a:graphicData uri="http://schemas.openxmlformats.org/presentationml/2006/ole">
              <p:oleObj spid="_x0000_s1026" name="Ecuación" r:id="rId3" imgW="1054080" imgH="241200" progId="Equation.3">
                <p:embed/>
              </p:oleObj>
            </a:graphicData>
          </a:graphic>
        </p:graphicFrame>
        <p:sp>
          <p:nvSpPr>
            <p:cNvPr id="6" name="Text Box 6"/>
            <p:cNvSpPr txBox="1">
              <a:spLocks noChangeArrowheads="1"/>
            </p:cNvSpPr>
            <p:nvPr/>
          </p:nvSpPr>
          <p:spPr bwMode="auto">
            <a:xfrm>
              <a:off x="5888" y="2118"/>
              <a:ext cx="454" cy="304"/>
            </a:xfrm>
            <a:prstGeom prst="rect">
              <a:avLst/>
            </a:prstGeom>
            <a:noFill/>
            <a:ln w="12700">
              <a:noFill/>
              <a:miter lim="800000"/>
              <a:headEnd type="none" w="sm" len="sm"/>
              <a:tailEnd type="none" w="sm" len="sm"/>
            </a:ln>
            <a:effectLst/>
          </p:spPr>
          <p:txBody>
            <a:bodyPr>
              <a:spAutoFit/>
            </a:bodyPr>
            <a:lstStyle/>
            <a:p>
              <a:pPr eaLnBrk="0" hangingPunct="0">
                <a:spcBef>
                  <a:spcPct val="50000"/>
                </a:spcBef>
              </a:pPr>
              <a:r>
                <a:rPr lang="es-ES" sz="2800" dirty="0">
                  <a:latin typeface="Times New Roman" pitchFamily="18" charset="0"/>
                </a:rPr>
                <a:t>b</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1429049" y="1643208"/>
            <a:ext cx="8143002" cy="4799013"/>
            <a:chOff x="1989" y="1389"/>
            <a:chExt cx="7491" cy="5400"/>
          </a:xfrm>
        </p:grpSpPr>
        <p:sp>
          <p:nvSpPr>
            <p:cNvPr id="405507" name="AutoShape 3"/>
            <p:cNvSpPr>
              <a:spLocks noChangeAspect="1" noChangeArrowheads="1"/>
            </p:cNvSpPr>
            <p:nvPr/>
          </p:nvSpPr>
          <p:spPr bwMode="auto">
            <a:xfrm>
              <a:off x="1989" y="1389"/>
              <a:ext cx="6360" cy="5400"/>
            </a:xfrm>
            <a:prstGeom prst="rect">
              <a:avLst/>
            </a:prstGeom>
            <a:noFill/>
            <a:ln w="9525">
              <a:noFill/>
              <a:miter lim="800000"/>
              <a:headEnd/>
              <a:tailEnd/>
            </a:ln>
          </p:spPr>
          <p:txBody>
            <a:bodyPr/>
            <a:lstStyle/>
            <a:p>
              <a:endParaRPr lang="es-CL"/>
            </a:p>
          </p:txBody>
        </p:sp>
        <p:sp>
          <p:nvSpPr>
            <p:cNvPr id="405508" name="Text Box 4"/>
            <p:cNvSpPr txBox="1">
              <a:spLocks noChangeArrowheads="1"/>
            </p:cNvSpPr>
            <p:nvPr/>
          </p:nvSpPr>
          <p:spPr bwMode="auto">
            <a:xfrm>
              <a:off x="5340" y="6212"/>
              <a:ext cx="4140" cy="540"/>
            </a:xfrm>
            <a:prstGeom prst="rect">
              <a:avLst/>
            </a:prstGeom>
            <a:noFill/>
            <a:ln w="9525">
              <a:noFill/>
              <a:miter lim="800000"/>
              <a:headEnd/>
              <a:tailEnd/>
            </a:ln>
          </p:spPr>
          <p:txBody>
            <a:bodyPr/>
            <a:lstStyle/>
            <a:p>
              <a:r>
                <a:rPr lang="es-CL" sz="1400" b="1" dirty="0">
                  <a:latin typeface="Arial" charset="0"/>
                </a:rPr>
                <a:t>% de posibles compradores</a:t>
              </a:r>
              <a:endParaRPr lang="es-CL" sz="1800" dirty="0">
                <a:latin typeface="Arial" charset="0"/>
              </a:endParaRPr>
            </a:p>
          </p:txBody>
        </p:sp>
        <p:sp>
          <p:nvSpPr>
            <p:cNvPr id="405509" name="Text Box 5"/>
            <p:cNvSpPr txBox="1">
              <a:spLocks noChangeArrowheads="1"/>
            </p:cNvSpPr>
            <p:nvPr/>
          </p:nvSpPr>
          <p:spPr bwMode="auto">
            <a:xfrm>
              <a:off x="2120" y="1791"/>
              <a:ext cx="1440" cy="540"/>
            </a:xfrm>
            <a:prstGeom prst="rect">
              <a:avLst/>
            </a:prstGeom>
            <a:noFill/>
            <a:ln w="9525">
              <a:noFill/>
              <a:miter lim="800000"/>
              <a:headEnd/>
              <a:tailEnd/>
            </a:ln>
          </p:spPr>
          <p:txBody>
            <a:bodyPr/>
            <a:lstStyle/>
            <a:p>
              <a:r>
                <a:rPr lang="es-CL" sz="1400" b="1" dirty="0">
                  <a:latin typeface="Arial" charset="0"/>
                </a:rPr>
                <a:t>Precio</a:t>
              </a:r>
              <a:endParaRPr lang="es-CL" sz="1800" dirty="0">
                <a:latin typeface="Arial" charset="0"/>
              </a:endParaRPr>
            </a:p>
          </p:txBody>
        </p:sp>
        <p:sp>
          <p:nvSpPr>
            <p:cNvPr id="405510" name="Text Box 6"/>
            <p:cNvSpPr txBox="1">
              <a:spLocks noChangeArrowheads="1"/>
            </p:cNvSpPr>
            <p:nvPr/>
          </p:nvSpPr>
          <p:spPr bwMode="auto">
            <a:xfrm>
              <a:off x="2386" y="2939"/>
              <a:ext cx="720" cy="540"/>
            </a:xfrm>
            <a:prstGeom prst="rect">
              <a:avLst/>
            </a:prstGeom>
            <a:noFill/>
            <a:ln w="9525">
              <a:noFill/>
              <a:miter lim="800000"/>
              <a:headEnd/>
              <a:tailEnd/>
            </a:ln>
          </p:spPr>
          <p:txBody>
            <a:bodyPr/>
            <a:lstStyle/>
            <a:p>
              <a:r>
                <a:rPr lang="es-CL" sz="1100" b="1" dirty="0">
                  <a:latin typeface="Arial" charset="0"/>
                </a:rPr>
                <a:t>150</a:t>
              </a:r>
              <a:endParaRPr lang="es-CL" sz="1800" dirty="0">
                <a:latin typeface="Arial" charset="0"/>
              </a:endParaRPr>
            </a:p>
          </p:txBody>
        </p:sp>
        <p:sp>
          <p:nvSpPr>
            <p:cNvPr id="405511" name="Text Box 7"/>
            <p:cNvSpPr txBox="1">
              <a:spLocks noChangeArrowheads="1"/>
            </p:cNvSpPr>
            <p:nvPr/>
          </p:nvSpPr>
          <p:spPr bwMode="auto">
            <a:xfrm>
              <a:off x="2386" y="3903"/>
              <a:ext cx="720" cy="540"/>
            </a:xfrm>
            <a:prstGeom prst="rect">
              <a:avLst/>
            </a:prstGeom>
            <a:noFill/>
            <a:ln w="9525">
              <a:noFill/>
              <a:miter lim="800000"/>
              <a:headEnd/>
              <a:tailEnd/>
            </a:ln>
          </p:spPr>
          <p:txBody>
            <a:bodyPr/>
            <a:lstStyle/>
            <a:p>
              <a:r>
                <a:rPr lang="es-CL" sz="1100" b="1" dirty="0">
                  <a:latin typeface="Arial" charset="0"/>
                </a:rPr>
                <a:t>80</a:t>
              </a:r>
              <a:endParaRPr lang="es-CL" sz="1800" dirty="0">
                <a:latin typeface="Arial" charset="0"/>
              </a:endParaRPr>
            </a:p>
          </p:txBody>
        </p:sp>
        <p:sp>
          <p:nvSpPr>
            <p:cNvPr id="405512" name="Text Box 8"/>
            <p:cNvSpPr txBox="1">
              <a:spLocks noChangeArrowheads="1"/>
            </p:cNvSpPr>
            <p:nvPr/>
          </p:nvSpPr>
          <p:spPr bwMode="auto">
            <a:xfrm>
              <a:off x="3306" y="5971"/>
              <a:ext cx="720" cy="540"/>
            </a:xfrm>
            <a:prstGeom prst="rect">
              <a:avLst/>
            </a:prstGeom>
            <a:noFill/>
            <a:ln w="9525">
              <a:noFill/>
              <a:miter lim="800000"/>
              <a:headEnd/>
              <a:tailEnd/>
            </a:ln>
          </p:spPr>
          <p:txBody>
            <a:bodyPr/>
            <a:lstStyle/>
            <a:p>
              <a:r>
                <a:rPr lang="es-CL" sz="1100" b="1" dirty="0">
                  <a:latin typeface="Arial" charset="0"/>
                </a:rPr>
                <a:t>11</a:t>
              </a:r>
              <a:endParaRPr lang="es-CL" sz="1800" dirty="0">
                <a:latin typeface="Arial" charset="0"/>
              </a:endParaRPr>
            </a:p>
          </p:txBody>
        </p:sp>
        <p:sp>
          <p:nvSpPr>
            <p:cNvPr id="405513" name="Text Box 9"/>
            <p:cNvSpPr txBox="1">
              <a:spLocks noChangeArrowheads="1"/>
            </p:cNvSpPr>
            <p:nvPr/>
          </p:nvSpPr>
          <p:spPr bwMode="auto">
            <a:xfrm>
              <a:off x="4160" y="5971"/>
              <a:ext cx="720" cy="540"/>
            </a:xfrm>
            <a:prstGeom prst="rect">
              <a:avLst/>
            </a:prstGeom>
            <a:noFill/>
            <a:ln w="9525">
              <a:noFill/>
              <a:miter lim="800000"/>
              <a:headEnd/>
              <a:tailEnd/>
            </a:ln>
          </p:spPr>
          <p:txBody>
            <a:bodyPr/>
            <a:lstStyle/>
            <a:p>
              <a:r>
                <a:rPr lang="es-CL" sz="1100" b="1" dirty="0">
                  <a:latin typeface="Arial" charset="0"/>
                </a:rPr>
                <a:t>19</a:t>
              </a:r>
              <a:endParaRPr lang="es-CL" sz="1800" dirty="0">
                <a:latin typeface="Arial" charset="0"/>
              </a:endParaRPr>
            </a:p>
          </p:txBody>
        </p:sp>
        <p:sp>
          <p:nvSpPr>
            <p:cNvPr id="405514" name="Text Box 10"/>
            <p:cNvSpPr txBox="1">
              <a:spLocks noChangeArrowheads="1"/>
            </p:cNvSpPr>
            <p:nvPr/>
          </p:nvSpPr>
          <p:spPr bwMode="auto">
            <a:xfrm>
              <a:off x="6198" y="5890"/>
              <a:ext cx="720" cy="540"/>
            </a:xfrm>
            <a:prstGeom prst="rect">
              <a:avLst/>
            </a:prstGeom>
            <a:noFill/>
            <a:ln w="9525">
              <a:noFill/>
              <a:miter lim="800000"/>
              <a:headEnd/>
              <a:tailEnd/>
            </a:ln>
          </p:spPr>
          <p:txBody>
            <a:bodyPr/>
            <a:lstStyle/>
            <a:p>
              <a:r>
                <a:rPr lang="es-CL" sz="1100" b="1" dirty="0">
                  <a:latin typeface="Arial" charset="0"/>
                </a:rPr>
                <a:t>47</a:t>
              </a:r>
              <a:endParaRPr lang="es-CL" sz="1800" dirty="0">
                <a:latin typeface="Arial" charset="0"/>
              </a:endParaRPr>
            </a:p>
          </p:txBody>
        </p:sp>
        <p:sp>
          <p:nvSpPr>
            <p:cNvPr id="405515" name="Line 11"/>
            <p:cNvSpPr>
              <a:spLocks noChangeShapeType="1"/>
            </p:cNvSpPr>
            <p:nvPr/>
          </p:nvSpPr>
          <p:spPr bwMode="auto">
            <a:xfrm flipV="1">
              <a:off x="3142" y="2137"/>
              <a:ext cx="0" cy="3780"/>
            </a:xfrm>
            <a:prstGeom prst="line">
              <a:avLst/>
            </a:prstGeom>
            <a:noFill/>
            <a:ln w="9525">
              <a:solidFill>
                <a:srgbClr val="000000"/>
              </a:solidFill>
              <a:round/>
              <a:headEnd/>
              <a:tailEnd type="triangle" w="med" len="med"/>
            </a:ln>
          </p:spPr>
          <p:txBody>
            <a:bodyPr/>
            <a:lstStyle/>
            <a:p>
              <a:endParaRPr lang="es-CL"/>
            </a:p>
          </p:txBody>
        </p:sp>
        <p:sp>
          <p:nvSpPr>
            <p:cNvPr id="405516" name="Line 12"/>
            <p:cNvSpPr>
              <a:spLocks noChangeShapeType="1"/>
            </p:cNvSpPr>
            <p:nvPr/>
          </p:nvSpPr>
          <p:spPr bwMode="auto">
            <a:xfrm rot="5400000" flipV="1">
              <a:off x="5229" y="3825"/>
              <a:ext cx="1" cy="4178"/>
            </a:xfrm>
            <a:prstGeom prst="line">
              <a:avLst/>
            </a:prstGeom>
            <a:noFill/>
            <a:ln w="9525">
              <a:solidFill>
                <a:srgbClr val="000000"/>
              </a:solidFill>
              <a:round/>
              <a:headEnd/>
              <a:tailEnd type="triangle" w="med" len="med"/>
            </a:ln>
          </p:spPr>
          <p:txBody>
            <a:bodyPr/>
            <a:lstStyle/>
            <a:p>
              <a:endParaRPr lang="es-CL"/>
            </a:p>
          </p:txBody>
        </p:sp>
        <p:sp>
          <p:nvSpPr>
            <p:cNvPr id="405517" name="Line 13"/>
            <p:cNvSpPr>
              <a:spLocks noChangeShapeType="1"/>
            </p:cNvSpPr>
            <p:nvPr/>
          </p:nvSpPr>
          <p:spPr bwMode="auto">
            <a:xfrm flipV="1">
              <a:off x="3501" y="2969"/>
              <a:ext cx="1" cy="2948"/>
            </a:xfrm>
            <a:prstGeom prst="line">
              <a:avLst/>
            </a:prstGeom>
            <a:noFill/>
            <a:ln w="9525">
              <a:solidFill>
                <a:srgbClr val="000000"/>
              </a:solidFill>
              <a:round/>
              <a:headEnd/>
              <a:tailEnd/>
            </a:ln>
          </p:spPr>
          <p:txBody>
            <a:bodyPr/>
            <a:lstStyle/>
            <a:p>
              <a:endParaRPr lang="es-CL"/>
            </a:p>
          </p:txBody>
        </p:sp>
        <p:sp>
          <p:nvSpPr>
            <p:cNvPr id="405518" name="Line 14"/>
            <p:cNvSpPr>
              <a:spLocks noChangeShapeType="1"/>
            </p:cNvSpPr>
            <p:nvPr/>
          </p:nvSpPr>
          <p:spPr bwMode="auto">
            <a:xfrm flipV="1">
              <a:off x="4356" y="4117"/>
              <a:ext cx="1" cy="1800"/>
            </a:xfrm>
            <a:prstGeom prst="line">
              <a:avLst/>
            </a:prstGeom>
            <a:noFill/>
            <a:ln w="9525">
              <a:solidFill>
                <a:srgbClr val="000000"/>
              </a:solidFill>
              <a:round/>
              <a:headEnd/>
              <a:tailEnd/>
            </a:ln>
          </p:spPr>
          <p:txBody>
            <a:bodyPr/>
            <a:lstStyle/>
            <a:p>
              <a:endParaRPr lang="es-CL"/>
            </a:p>
          </p:txBody>
        </p:sp>
        <p:sp>
          <p:nvSpPr>
            <p:cNvPr id="405519" name="Line 15"/>
            <p:cNvSpPr>
              <a:spLocks noChangeShapeType="1"/>
            </p:cNvSpPr>
            <p:nvPr/>
          </p:nvSpPr>
          <p:spPr bwMode="auto">
            <a:xfrm flipV="1">
              <a:off x="6381" y="5017"/>
              <a:ext cx="0" cy="900"/>
            </a:xfrm>
            <a:prstGeom prst="line">
              <a:avLst/>
            </a:prstGeom>
            <a:noFill/>
            <a:ln w="9525">
              <a:solidFill>
                <a:srgbClr val="000000"/>
              </a:solidFill>
              <a:round/>
              <a:headEnd/>
              <a:tailEnd/>
            </a:ln>
          </p:spPr>
          <p:txBody>
            <a:bodyPr/>
            <a:lstStyle/>
            <a:p>
              <a:endParaRPr lang="es-CL"/>
            </a:p>
          </p:txBody>
        </p:sp>
        <p:sp>
          <p:nvSpPr>
            <p:cNvPr id="405520" name="Freeform 16"/>
            <p:cNvSpPr>
              <a:spLocks/>
            </p:cNvSpPr>
            <p:nvPr/>
          </p:nvSpPr>
          <p:spPr bwMode="auto">
            <a:xfrm>
              <a:off x="3510" y="2985"/>
              <a:ext cx="855" cy="1125"/>
            </a:xfrm>
            <a:custGeom>
              <a:avLst/>
              <a:gdLst/>
              <a:ahLst/>
              <a:cxnLst>
                <a:cxn ang="0">
                  <a:pos x="0" y="0"/>
                </a:cxn>
                <a:cxn ang="0">
                  <a:pos x="855" y="1125"/>
                </a:cxn>
              </a:cxnLst>
              <a:rect l="0" t="0" r="r" b="b"/>
              <a:pathLst>
                <a:path w="855" h="1125">
                  <a:moveTo>
                    <a:pt x="0" y="0"/>
                  </a:moveTo>
                  <a:lnTo>
                    <a:pt x="855" y="1125"/>
                  </a:lnTo>
                </a:path>
              </a:pathLst>
            </a:custGeom>
            <a:noFill/>
            <a:ln w="9525">
              <a:solidFill>
                <a:srgbClr val="000000"/>
              </a:solidFill>
              <a:round/>
              <a:headEnd type="none" w="med" len="med"/>
              <a:tailEnd type="none" w="med" len="med"/>
            </a:ln>
          </p:spPr>
          <p:txBody>
            <a:bodyPr/>
            <a:lstStyle/>
            <a:p>
              <a:endParaRPr lang="es-CL"/>
            </a:p>
          </p:txBody>
        </p:sp>
        <p:sp>
          <p:nvSpPr>
            <p:cNvPr id="405521" name="Freeform 17"/>
            <p:cNvSpPr>
              <a:spLocks/>
            </p:cNvSpPr>
            <p:nvPr/>
          </p:nvSpPr>
          <p:spPr bwMode="auto">
            <a:xfrm>
              <a:off x="4350" y="4095"/>
              <a:ext cx="2031" cy="922"/>
            </a:xfrm>
            <a:custGeom>
              <a:avLst/>
              <a:gdLst/>
              <a:ahLst/>
              <a:cxnLst>
                <a:cxn ang="0">
                  <a:pos x="0" y="0"/>
                </a:cxn>
                <a:cxn ang="0">
                  <a:pos x="2031" y="922"/>
                </a:cxn>
              </a:cxnLst>
              <a:rect l="0" t="0" r="r" b="b"/>
              <a:pathLst>
                <a:path w="2031" h="922">
                  <a:moveTo>
                    <a:pt x="0" y="0"/>
                  </a:moveTo>
                  <a:lnTo>
                    <a:pt x="2031" y="922"/>
                  </a:lnTo>
                </a:path>
              </a:pathLst>
            </a:custGeom>
            <a:noFill/>
            <a:ln w="9525">
              <a:solidFill>
                <a:srgbClr val="000000"/>
              </a:solidFill>
              <a:round/>
              <a:headEnd type="none" w="med" len="med"/>
              <a:tailEnd type="none" w="med" len="med"/>
            </a:ln>
          </p:spPr>
          <p:txBody>
            <a:bodyPr/>
            <a:lstStyle/>
            <a:p>
              <a:endParaRPr lang="es-CL"/>
            </a:p>
          </p:txBody>
        </p:sp>
        <p:sp>
          <p:nvSpPr>
            <p:cNvPr id="405522" name="Text Box 18"/>
            <p:cNvSpPr txBox="1">
              <a:spLocks noChangeArrowheads="1"/>
            </p:cNvSpPr>
            <p:nvPr/>
          </p:nvSpPr>
          <p:spPr bwMode="auto">
            <a:xfrm>
              <a:off x="2383" y="4524"/>
              <a:ext cx="720" cy="540"/>
            </a:xfrm>
            <a:prstGeom prst="rect">
              <a:avLst/>
            </a:prstGeom>
            <a:noFill/>
            <a:ln w="9525">
              <a:noFill/>
              <a:miter lim="800000"/>
              <a:headEnd/>
              <a:tailEnd/>
            </a:ln>
          </p:spPr>
          <p:txBody>
            <a:bodyPr/>
            <a:lstStyle/>
            <a:p>
              <a:r>
                <a:rPr lang="es-CL" sz="1100" b="1" dirty="0">
                  <a:latin typeface="Arial" charset="0"/>
                </a:rPr>
                <a:t>40</a:t>
              </a:r>
              <a:endParaRPr lang="es-CL" sz="1800" dirty="0">
                <a:latin typeface="Arial" charset="0"/>
              </a:endParaRPr>
            </a:p>
          </p:txBody>
        </p:sp>
      </p:grpSp>
      <p:sp>
        <p:nvSpPr>
          <p:cNvPr id="405523" name="Text Box 19"/>
          <p:cNvSpPr txBox="1">
            <a:spLocks noChangeArrowheads="1"/>
          </p:cNvSpPr>
          <p:nvPr/>
        </p:nvSpPr>
        <p:spPr bwMode="auto">
          <a:xfrm>
            <a:off x="611188" y="557213"/>
            <a:ext cx="7921625" cy="914400"/>
          </a:xfrm>
          <a:prstGeom prst="rect">
            <a:avLst/>
          </a:prstGeom>
          <a:noFill/>
          <a:ln w="9525">
            <a:noFill/>
            <a:miter lim="800000"/>
            <a:headEnd/>
            <a:tailEnd/>
          </a:ln>
          <a:effectLst/>
        </p:spPr>
        <p:txBody>
          <a:bodyPr>
            <a:spAutoFit/>
          </a:bodyPr>
          <a:lstStyle/>
          <a:p>
            <a:pPr algn="just">
              <a:spcBef>
                <a:spcPct val="50000"/>
              </a:spcBef>
            </a:pPr>
            <a:r>
              <a:rPr lang="es-ES" sz="2700" b="1" dirty="0">
                <a:latin typeface="Arial" charset="0"/>
              </a:rPr>
              <a:t>Curva de demanda estimada en base a los datos anteriores:</a:t>
            </a:r>
            <a:endParaRPr lang="es-CL" sz="2700" b="1" dirty="0">
              <a:latin typeface="Arial" charset="0"/>
            </a:endParaRPr>
          </a:p>
        </p:txBody>
      </p:sp>
      <p:sp>
        <p:nvSpPr>
          <p:cNvPr id="20" name="19 Forma libre"/>
          <p:cNvSpPr/>
          <p:nvPr/>
        </p:nvSpPr>
        <p:spPr>
          <a:xfrm>
            <a:off x="2884714" y="2754086"/>
            <a:ext cx="3891643" cy="2313214"/>
          </a:xfrm>
          <a:custGeom>
            <a:avLst/>
            <a:gdLst>
              <a:gd name="connsiteX0" fmla="*/ 0 w 3891643"/>
              <a:gd name="connsiteY0" fmla="*/ 0 h 2313214"/>
              <a:gd name="connsiteX1" fmla="*/ 555172 w 3891643"/>
              <a:gd name="connsiteY1" fmla="*/ 816428 h 2313214"/>
              <a:gd name="connsiteX2" fmla="*/ 1469572 w 3891643"/>
              <a:gd name="connsiteY2" fmla="*/ 1524000 h 2313214"/>
              <a:gd name="connsiteX3" fmla="*/ 3537857 w 3891643"/>
              <a:gd name="connsiteY3" fmla="*/ 2198914 h 2313214"/>
              <a:gd name="connsiteX4" fmla="*/ 3592286 w 3891643"/>
              <a:gd name="connsiteY4" fmla="*/ 2209800 h 2313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1643" h="2313214">
                <a:moveTo>
                  <a:pt x="0" y="0"/>
                </a:moveTo>
                <a:cubicBezTo>
                  <a:pt x="155121" y="281214"/>
                  <a:pt x="310243" y="562428"/>
                  <a:pt x="555172" y="816428"/>
                </a:cubicBezTo>
                <a:cubicBezTo>
                  <a:pt x="800101" y="1070428"/>
                  <a:pt x="972458" y="1293586"/>
                  <a:pt x="1469572" y="1524000"/>
                </a:cubicBezTo>
                <a:cubicBezTo>
                  <a:pt x="1966686" y="1754414"/>
                  <a:pt x="3184071" y="2084614"/>
                  <a:pt x="3537857" y="2198914"/>
                </a:cubicBezTo>
                <a:cubicBezTo>
                  <a:pt x="3891643" y="2313214"/>
                  <a:pt x="3585029" y="2209800"/>
                  <a:pt x="3592286" y="220980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Variable Latente</a:t>
            </a:r>
            <a:endParaRPr lang="es-CL" dirty="0"/>
          </a:p>
        </p:txBody>
      </p:sp>
      <p:sp>
        <p:nvSpPr>
          <p:cNvPr id="3" name="2 Marcador de contenido"/>
          <p:cNvSpPr>
            <a:spLocks noGrp="1"/>
          </p:cNvSpPr>
          <p:nvPr>
            <p:ph idx="1"/>
          </p:nvPr>
        </p:nvSpPr>
        <p:spPr/>
        <p:txBody>
          <a:bodyPr/>
          <a:lstStyle/>
          <a:p>
            <a:r>
              <a:rPr lang="es-CL" dirty="0" smtClean="0"/>
              <a:t>Se supone que existen uno o más fenómenos que determinan los ítems que conforman el instrumento de medición.</a:t>
            </a:r>
          </a:p>
          <a:p>
            <a:r>
              <a:rPr lang="es-CL" dirty="0" smtClean="0"/>
              <a:t>La escala que se quiere construir es para medir la variable latente</a:t>
            </a:r>
          </a:p>
          <a:p>
            <a:endParaRPr lang="es-C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dirty="0"/>
          </a:p>
        </p:txBody>
      </p:sp>
      <p:sp>
        <p:nvSpPr>
          <p:cNvPr id="3" name="2 Marcador de contenido"/>
          <p:cNvSpPr>
            <a:spLocks noGrp="1"/>
          </p:cNvSpPr>
          <p:nvPr>
            <p:ph idx="1"/>
          </p:nvPr>
        </p:nvSpPr>
        <p:spPr/>
        <p:txBody>
          <a:bodyPr/>
          <a:lstStyle/>
          <a:p>
            <a:pPr>
              <a:buNone/>
            </a:pPr>
            <a:endParaRPr lang="es-CL" dirty="0"/>
          </a:p>
        </p:txBody>
      </p:sp>
      <p:grpSp>
        <p:nvGrpSpPr>
          <p:cNvPr id="14" name="13 Grupo"/>
          <p:cNvGrpSpPr/>
          <p:nvPr/>
        </p:nvGrpSpPr>
        <p:grpSpPr>
          <a:xfrm>
            <a:off x="1571604" y="2214554"/>
            <a:ext cx="4357718" cy="2571768"/>
            <a:chOff x="1571604" y="2214554"/>
            <a:chExt cx="4357718" cy="2571768"/>
          </a:xfrm>
        </p:grpSpPr>
        <p:cxnSp>
          <p:nvCxnSpPr>
            <p:cNvPr id="5" name="4 Conector recto de flecha"/>
            <p:cNvCxnSpPr/>
            <p:nvPr/>
          </p:nvCxnSpPr>
          <p:spPr>
            <a:xfrm flipV="1">
              <a:off x="3000364" y="2643182"/>
              <a:ext cx="1928826"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3000364" y="3143248"/>
              <a:ext cx="192882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000364" y="3143248"/>
              <a:ext cx="1857388" cy="12144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1571604" y="2928934"/>
              <a:ext cx="1428760" cy="6429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Y</a:t>
              </a:r>
              <a:endParaRPr lang="es-CL" dirty="0">
                <a:solidFill>
                  <a:schemeClr val="tx1"/>
                </a:solidFill>
              </a:endParaRPr>
            </a:p>
          </p:txBody>
        </p:sp>
        <p:sp>
          <p:nvSpPr>
            <p:cNvPr id="11" name="10 Rectángulo"/>
            <p:cNvSpPr/>
            <p:nvPr/>
          </p:nvSpPr>
          <p:spPr>
            <a:xfrm>
              <a:off x="5214942" y="2214554"/>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1</a:t>
              </a:r>
              <a:endParaRPr lang="es-CL" dirty="0">
                <a:solidFill>
                  <a:schemeClr val="tx1"/>
                </a:solidFill>
              </a:endParaRPr>
            </a:p>
          </p:txBody>
        </p:sp>
        <p:sp>
          <p:nvSpPr>
            <p:cNvPr id="12" name="11 Rectángulo"/>
            <p:cNvSpPr/>
            <p:nvPr/>
          </p:nvSpPr>
          <p:spPr>
            <a:xfrm>
              <a:off x="5214942" y="3071810"/>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2</a:t>
              </a:r>
              <a:endParaRPr lang="es-CL" dirty="0">
                <a:solidFill>
                  <a:schemeClr val="tx1"/>
                </a:solidFill>
              </a:endParaRPr>
            </a:p>
          </p:txBody>
        </p:sp>
        <p:sp>
          <p:nvSpPr>
            <p:cNvPr id="13" name="12 Rectángulo"/>
            <p:cNvSpPr/>
            <p:nvPr/>
          </p:nvSpPr>
          <p:spPr>
            <a:xfrm>
              <a:off x="5214942" y="4071942"/>
              <a:ext cx="714380" cy="71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3200" dirty="0" smtClean="0">
                  <a:solidFill>
                    <a:schemeClr val="tx1"/>
                  </a:solidFill>
                </a:rPr>
                <a:t>X</a:t>
              </a:r>
              <a:r>
                <a:rPr lang="es-CL" dirty="0" smtClean="0">
                  <a:solidFill>
                    <a:schemeClr val="tx1"/>
                  </a:solidFill>
                </a:rPr>
                <a:t>3</a:t>
              </a:r>
              <a:endParaRPr lang="es-CL" dirty="0">
                <a:solidFill>
                  <a:schemeClr val="tx1"/>
                </a:solidFill>
              </a:endParaRPr>
            </a:p>
          </p:txBody>
        </p:sp>
      </p:gr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1451</TotalTime>
  <Words>1344</Words>
  <Application>Microsoft Office PowerPoint</Application>
  <PresentationFormat>Presentación en pantalla (4:3)</PresentationFormat>
  <Paragraphs>282</Paragraphs>
  <Slides>40</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40</vt:i4>
      </vt:variant>
    </vt:vector>
  </HeadingPairs>
  <TitlesOfParts>
    <vt:vector size="43" baseType="lpstr">
      <vt:lpstr>Tema de Office</vt:lpstr>
      <vt:lpstr>Ecuación</vt:lpstr>
      <vt:lpstr>Worksheet</vt:lpstr>
      <vt:lpstr>Medición y Escalas</vt:lpstr>
      <vt:lpstr>¿Qué es una medición?</vt:lpstr>
      <vt:lpstr>¿Qué es una medición?</vt:lpstr>
      <vt:lpstr>Diapositiva 4</vt:lpstr>
      <vt:lpstr>Diapositiva 5</vt:lpstr>
      <vt:lpstr>La fortaleza de una Teoría</vt:lpstr>
      <vt:lpstr>Diapositiva 7</vt:lpstr>
      <vt:lpstr>Variable Latente</vt:lpstr>
      <vt:lpstr>Diapositiva 9</vt:lpstr>
      <vt:lpstr>Diapositiva 10</vt:lpstr>
      <vt:lpstr>Supuestos Clásicos</vt:lpstr>
      <vt:lpstr>Tipos de Escalas</vt:lpstr>
      <vt:lpstr>Escala Nominal</vt:lpstr>
      <vt:lpstr>Escala Ordinal</vt:lpstr>
      <vt:lpstr>Escalas de Intervalos</vt:lpstr>
      <vt:lpstr>Escala de Razón</vt:lpstr>
      <vt:lpstr>Primary Scales of Measurement del libro Inv. de mercados de Malhotra</vt:lpstr>
      <vt:lpstr>Clasificación de Técnicas de Escalamiento</vt:lpstr>
      <vt:lpstr>Comparación de a pares</vt:lpstr>
      <vt:lpstr>Pruebas de Sabores</vt:lpstr>
      <vt:lpstr>Ranking</vt:lpstr>
      <vt:lpstr>Suma Constante</vt:lpstr>
      <vt:lpstr>Escalas Continuas</vt:lpstr>
      <vt:lpstr>Escalas de Likert </vt:lpstr>
      <vt:lpstr>Escalas de Diferenciación Semántica.</vt:lpstr>
      <vt:lpstr>Perfil Semántico</vt:lpstr>
      <vt:lpstr>Escalas Staple</vt:lpstr>
      <vt:lpstr>Escalas Derivadas</vt:lpstr>
      <vt:lpstr>Diapositiva 29</vt:lpstr>
      <vt:lpstr>Diapositiva 30</vt:lpstr>
      <vt:lpstr>Confiabilidad </vt:lpstr>
      <vt:lpstr>ALFA de Cronbach</vt:lpstr>
      <vt:lpstr>Split Half </vt:lpstr>
      <vt:lpstr>Confiabilidad Temporal</vt:lpstr>
      <vt:lpstr>VALIDEZ</vt:lpstr>
      <vt:lpstr>Tipos de VALIDEZ</vt:lpstr>
      <vt:lpstr>Validez de Contenido</vt:lpstr>
      <vt:lpstr>Validez de Criterio</vt:lpstr>
      <vt:lpstr>Validez de Constructo</vt:lpstr>
      <vt:lpstr>Escalas e Indices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Medición y Escalas</dc:title>
  <dc:creator>Usuario</dc:creator>
  <cp:lastModifiedBy>Usuario</cp:lastModifiedBy>
  <cp:revision>31</cp:revision>
  <dcterms:created xsi:type="dcterms:W3CDTF">2010-03-29T03:17:43Z</dcterms:created>
  <dcterms:modified xsi:type="dcterms:W3CDTF">2010-04-05T02:52:52Z</dcterms:modified>
</cp:coreProperties>
</file>