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0"/>
  </p:notesMasterIdLst>
  <p:sldIdLst>
    <p:sldId id="256" r:id="rId2"/>
    <p:sldId id="264" r:id="rId3"/>
    <p:sldId id="288" r:id="rId4"/>
    <p:sldId id="259" r:id="rId5"/>
    <p:sldId id="289" r:id="rId6"/>
    <p:sldId id="258" r:id="rId7"/>
    <p:sldId id="257" r:id="rId8"/>
    <p:sldId id="260" r:id="rId9"/>
    <p:sldId id="261" r:id="rId10"/>
    <p:sldId id="262" r:id="rId11"/>
    <p:sldId id="281" r:id="rId12"/>
    <p:sldId id="263" r:id="rId13"/>
    <p:sldId id="265" r:id="rId14"/>
    <p:sldId id="266" r:id="rId15"/>
    <p:sldId id="268" r:id="rId16"/>
    <p:sldId id="269" r:id="rId17"/>
    <p:sldId id="270" r:id="rId18"/>
    <p:sldId id="271" r:id="rId19"/>
    <p:sldId id="272" r:id="rId20"/>
    <p:sldId id="279" r:id="rId21"/>
    <p:sldId id="273" r:id="rId22"/>
    <p:sldId id="280" r:id="rId23"/>
    <p:sldId id="282" r:id="rId24"/>
    <p:sldId id="283" r:id="rId25"/>
    <p:sldId id="284" r:id="rId26"/>
    <p:sldId id="285" r:id="rId27"/>
    <p:sldId id="286" r:id="rId28"/>
    <p:sldId id="287" r:id="rId29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27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L"/>
  <c:chart>
    <c:title>
      <c:tx>
        <c:rich>
          <a:bodyPr/>
          <a:lstStyle/>
          <a:p>
            <a:pPr>
              <a:defRPr lang="es-ES"/>
            </a:pPr>
            <a:r>
              <a:rPr lang="es-ES"/>
              <a:t>Distancia de Encendido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9.2930974126564564E-2"/>
          <c:y val="0.16091152668416453"/>
          <c:w val="0.53206286827669047"/>
          <c:h val="0.64276902887139131"/>
        </c:manualLayout>
      </c:layout>
      <c:scatterChart>
        <c:scatterStyle val="smoothMarker"/>
        <c:ser>
          <c:idx val="0"/>
          <c:order val="0"/>
          <c:trendline>
            <c:name>Regresión lineal (7 primeros datos)</c:name>
            <c:spPr>
              <a:ln w="19050">
                <a:solidFill>
                  <a:srgbClr val="00B050"/>
                </a:solidFill>
              </a:ln>
            </c:spPr>
            <c:trendlineType val="linear"/>
            <c:dispRSqr val="1"/>
            <c:dispEq val="1"/>
            <c:trendlineLbl>
              <c:layout>
                <c:manualLayout>
                  <c:x val="0.48530843379090916"/>
                  <c:y val="-0.11511313379405556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lang="es-ES"/>
                  </a:pPr>
                  <a:endParaRPr lang="es-CL"/>
                </a:p>
              </c:txPr>
            </c:trendlineLbl>
          </c:trendline>
          <c:xVal>
            <c:numRef>
              <c:f>Hoja1!$A$1:$A$7</c:f>
              <c:numCache>
                <c:formatCode>General</c:formatCode>
                <c:ptCount val="7"/>
                <c:pt idx="0">
                  <c:v>10</c:v>
                </c:pt>
                <c:pt idx="1">
                  <c:v>25</c:v>
                </c:pt>
                <c:pt idx="2">
                  <c:v>35</c:v>
                </c:pt>
                <c:pt idx="3">
                  <c:v>51</c:v>
                </c:pt>
                <c:pt idx="4">
                  <c:v>60</c:v>
                </c:pt>
                <c:pt idx="5">
                  <c:v>76</c:v>
                </c:pt>
                <c:pt idx="6">
                  <c:v>85</c:v>
                </c:pt>
              </c:numCache>
            </c:numRef>
          </c:xVal>
          <c:yVal>
            <c:numRef>
              <c:f>Hoja1!$C$1:$C$7</c:f>
              <c:numCache>
                <c:formatCode>General</c:formatCode>
                <c:ptCount val="7"/>
                <c:pt idx="0">
                  <c:v>23.75</c:v>
                </c:pt>
                <c:pt idx="1">
                  <c:v>23.87</c:v>
                </c:pt>
                <c:pt idx="2">
                  <c:v>23.27999999999999</c:v>
                </c:pt>
                <c:pt idx="3">
                  <c:v>22.68</c:v>
                </c:pt>
                <c:pt idx="4">
                  <c:v>20.88</c:v>
                </c:pt>
                <c:pt idx="5">
                  <c:v>20.55</c:v>
                </c:pt>
                <c:pt idx="6">
                  <c:v>19.329999999999988</c:v>
                </c:pt>
              </c:numCache>
            </c:numRef>
          </c:yVal>
          <c:smooth val="1"/>
        </c:ser>
        <c:ser>
          <c:idx val="1"/>
          <c:order val="1"/>
          <c:tx>
            <c:v>Distancia de Encendido</c:v>
          </c:tx>
          <c:xVal>
            <c:numRef>
              <c:f>Hoja1!$A$1:$A$8</c:f>
              <c:numCache>
                <c:formatCode>General</c:formatCode>
                <c:ptCount val="8"/>
                <c:pt idx="0">
                  <c:v>10</c:v>
                </c:pt>
                <c:pt idx="1">
                  <c:v>25</c:v>
                </c:pt>
                <c:pt idx="2">
                  <c:v>35</c:v>
                </c:pt>
                <c:pt idx="3">
                  <c:v>51</c:v>
                </c:pt>
                <c:pt idx="4">
                  <c:v>60</c:v>
                </c:pt>
                <c:pt idx="5">
                  <c:v>76</c:v>
                </c:pt>
                <c:pt idx="6">
                  <c:v>85</c:v>
                </c:pt>
                <c:pt idx="7">
                  <c:v>101</c:v>
                </c:pt>
              </c:numCache>
            </c:numRef>
          </c:xVal>
          <c:yVal>
            <c:numRef>
              <c:f>Hoja1!$C$1:$C$8</c:f>
              <c:numCache>
                <c:formatCode>General</c:formatCode>
                <c:ptCount val="8"/>
                <c:pt idx="0">
                  <c:v>23.75</c:v>
                </c:pt>
                <c:pt idx="1">
                  <c:v>23.87</c:v>
                </c:pt>
                <c:pt idx="2">
                  <c:v>23.27999999999999</c:v>
                </c:pt>
                <c:pt idx="3">
                  <c:v>22.68</c:v>
                </c:pt>
                <c:pt idx="4">
                  <c:v>20.88</c:v>
                </c:pt>
                <c:pt idx="5">
                  <c:v>20.55</c:v>
                </c:pt>
                <c:pt idx="6">
                  <c:v>19.329999999999988</c:v>
                </c:pt>
                <c:pt idx="7">
                  <c:v>20.6</c:v>
                </c:pt>
              </c:numCache>
            </c:numRef>
          </c:yVal>
          <c:smooth val="1"/>
        </c:ser>
        <c:axId val="43937792"/>
        <c:axId val="43939712"/>
      </c:scatterChart>
      <c:valAx>
        <c:axId val="439377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s-ES"/>
                </a:pPr>
                <a:r>
                  <a:rPr lang="es-ES"/>
                  <a:t>Distancia del sensor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CL"/>
          </a:p>
        </c:txPr>
        <c:crossAx val="43939712"/>
        <c:crosses val="autoZero"/>
        <c:crossBetween val="midCat"/>
      </c:valAx>
      <c:valAx>
        <c:axId val="4393971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s-ES"/>
                </a:pPr>
                <a:r>
                  <a:rPr lang="es-ES"/>
                  <a:t>Distancia de Encendido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CL"/>
          </a:p>
        </c:txPr>
        <c:crossAx val="43937792"/>
        <c:crosses val="autoZero"/>
        <c:crossBetween val="midCat"/>
      </c:valAx>
    </c:plotArea>
    <c:legend>
      <c:legendPos val="r"/>
      <c:legendEntry>
        <c:idx val="0"/>
        <c:delete val="1"/>
      </c:legendEntry>
      <c:layout/>
      <c:txPr>
        <a:bodyPr/>
        <a:lstStyle/>
        <a:p>
          <a:pPr>
            <a:defRPr lang="es-ES"/>
          </a:pPr>
          <a:endParaRPr lang="es-CL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L"/>
  <c:chart>
    <c:title>
      <c:tx>
        <c:rich>
          <a:bodyPr/>
          <a:lstStyle/>
          <a:p>
            <a:pPr>
              <a:defRPr lang="es-ES"/>
            </a:pPr>
            <a:r>
              <a:rPr lang="es-ES"/>
              <a:t>Distancia</a:t>
            </a:r>
            <a:r>
              <a:rPr lang="es-ES" baseline="0"/>
              <a:t> de Apagado</a:t>
            </a:r>
            <a:endParaRPr lang="es-ES"/>
          </a:p>
        </c:rich>
      </c:tx>
      <c:layout/>
    </c:title>
    <c:plotArea>
      <c:layout/>
      <c:scatterChart>
        <c:scatterStyle val="smoothMarker"/>
        <c:ser>
          <c:idx val="0"/>
          <c:order val="0"/>
          <c:trendline>
            <c:name>Regresión lineal (7 primeros datos)</c:name>
            <c:spPr>
              <a:ln w="19050">
                <a:solidFill>
                  <a:srgbClr val="00B050"/>
                </a:solidFill>
              </a:ln>
            </c:spPr>
            <c:trendlineType val="linear"/>
            <c:dispRSqr val="1"/>
            <c:dispEq val="1"/>
            <c:trendlineLbl>
              <c:layout>
                <c:manualLayout>
                  <c:x val="0.45052794326635098"/>
                  <c:y val="-1.6614940676275117E-2"/>
                </c:manualLayout>
              </c:layout>
              <c:tx>
                <c:rich>
                  <a:bodyPr/>
                  <a:lstStyle/>
                  <a:p>
                    <a:pPr>
                      <a:defRPr lang="es-ES"/>
                    </a:pPr>
                    <a:r>
                      <a:rPr lang="en-US" baseline="0"/>
                      <a:t>Ecuación de la recta:</a:t>
                    </a:r>
                  </a:p>
                  <a:p>
                    <a:pPr>
                      <a:defRPr lang="es-ES"/>
                    </a:pPr>
                    <a:r>
                      <a:rPr lang="en-US" baseline="0"/>
                      <a:t>y = -0,0376x + 26,121</a:t>
                    </a:r>
                  </a:p>
                  <a:p>
                    <a:pPr>
                      <a:defRPr lang="es-ES"/>
                    </a:pPr>
                    <a:r>
                      <a:rPr lang="en-US" baseline="0"/>
                      <a:t>
R² = 0,9465</a:t>
                    </a:r>
                    <a:endParaRPr lang="en-US"/>
                  </a:p>
                </c:rich>
              </c:tx>
              <c:numFmt formatCode="General" sourceLinked="0"/>
            </c:trendlineLbl>
          </c:trendline>
          <c:xVal>
            <c:numRef>
              <c:f>Hoja1!$A$1:$A$7</c:f>
              <c:numCache>
                <c:formatCode>General</c:formatCode>
                <c:ptCount val="7"/>
                <c:pt idx="0">
                  <c:v>10</c:v>
                </c:pt>
                <c:pt idx="1">
                  <c:v>25</c:v>
                </c:pt>
                <c:pt idx="2">
                  <c:v>35</c:v>
                </c:pt>
                <c:pt idx="3">
                  <c:v>51</c:v>
                </c:pt>
                <c:pt idx="4">
                  <c:v>60</c:v>
                </c:pt>
                <c:pt idx="5">
                  <c:v>76</c:v>
                </c:pt>
                <c:pt idx="6">
                  <c:v>85</c:v>
                </c:pt>
              </c:numCache>
            </c:numRef>
          </c:xVal>
          <c:yVal>
            <c:numRef>
              <c:f>Hoja1!$B$1:$B$7</c:f>
              <c:numCache>
                <c:formatCode>General</c:formatCode>
                <c:ptCount val="7"/>
                <c:pt idx="0">
                  <c:v>25.64</c:v>
                </c:pt>
                <c:pt idx="1">
                  <c:v>24.89</c:v>
                </c:pt>
                <c:pt idx="2">
                  <c:v>25.08</c:v>
                </c:pt>
                <c:pt idx="3">
                  <c:v>24.55</c:v>
                </c:pt>
                <c:pt idx="4">
                  <c:v>23.85</c:v>
                </c:pt>
                <c:pt idx="5">
                  <c:v>23.310000000000009</c:v>
                </c:pt>
                <c:pt idx="6">
                  <c:v>22.68</c:v>
                </c:pt>
              </c:numCache>
            </c:numRef>
          </c:yVal>
          <c:smooth val="1"/>
        </c:ser>
        <c:ser>
          <c:idx val="1"/>
          <c:order val="1"/>
          <c:tx>
            <c:v>Distancia de Apagado</c:v>
          </c:tx>
          <c:xVal>
            <c:numRef>
              <c:f>Hoja1!$A$1:$A$8</c:f>
              <c:numCache>
                <c:formatCode>General</c:formatCode>
                <c:ptCount val="8"/>
                <c:pt idx="0">
                  <c:v>10</c:v>
                </c:pt>
                <c:pt idx="1">
                  <c:v>25</c:v>
                </c:pt>
                <c:pt idx="2">
                  <c:v>35</c:v>
                </c:pt>
                <c:pt idx="3">
                  <c:v>51</c:v>
                </c:pt>
                <c:pt idx="4">
                  <c:v>60</c:v>
                </c:pt>
                <c:pt idx="5">
                  <c:v>76</c:v>
                </c:pt>
                <c:pt idx="6">
                  <c:v>85</c:v>
                </c:pt>
                <c:pt idx="7">
                  <c:v>101</c:v>
                </c:pt>
              </c:numCache>
            </c:numRef>
          </c:xVal>
          <c:yVal>
            <c:numRef>
              <c:f>Hoja1!$B$1:$B$8</c:f>
              <c:numCache>
                <c:formatCode>General</c:formatCode>
                <c:ptCount val="8"/>
                <c:pt idx="0">
                  <c:v>25.64</c:v>
                </c:pt>
                <c:pt idx="1">
                  <c:v>24.89</c:v>
                </c:pt>
                <c:pt idx="2">
                  <c:v>25.08</c:v>
                </c:pt>
                <c:pt idx="3">
                  <c:v>24.55</c:v>
                </c:pt>
                <c:pt idx="4">
                  <c:v>23.85</c:v>
                </c:pt>
                <c:pt idx="5">
                  <c:v>23.310000000000009</c:v>
                </c:pt>
                <c:pt idx="6">
                  <c:v>22.68</c:v>
                </c:pt>
                <c:pt idx="7">
                  <c:v>28.439999999999991</c:v>
                </c:pt>
              </c:numCache>
            </c:numRef>
          </c:yVal>
          <c:smooth val="1"/>
        </c:ser>
        <c:axId val="43963520"/>
        <c:axId val="43965440"/>
      </c:scatterChart>
      <c:valAx>
        <c:axId val="439635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s-ES"/>
                </a:pPr>
                <a:r>
                  <a:rPr lang="es-ES"/>
                  <a:t>Distancia</a:t>
                </a:r>
                <a:r>
                  <a:rPr lang="es-ES" baseline="0"/>
                  <a:t> del sensor</a:t>
                </a:r>
                <a:endParaRPr lang="es-ES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CL"/>
          </a:p>
        </c:txPr>
        <c:crossAx val="43965440"/>
        <c:crosses val="autoZero"/>
        <c:crossBetween val="midCat"/>
      </c:valAx>
      <c:valAx>
        <c:axId val="4396544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s-ES"/>
                </a:pPr>
                <a:r>
                  <a:rPr lang="es-ES"/>
                  <a:t>Distancia de apagado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CL"/>
          </a:p>
        </c:txPr>
        <c:crossAx val="43963520"/>
        <c:crosses val="autoZero"/>
        <c:crossBetween val="midCat"/>
      </c:valAx>
    </c:plotArea>
    <c:legend>
      <c:legendPos val="r"/>
      <c:legendEntry>
        <c:idx val="0"/>
        <c:delete val="1"/>
      </c:legendEntry>
      <c:layout/>
      <c:txPr>
        <a:bodyPr/>
        <a:lstStyle/>
        <a:p>
          <a:pPr>
            <a:defRPr lang="es-ES"/>
          </a:pPr>
          <a:endParaRPr lang="es-CL"/>
        </a:p>
      </c:txPr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L"/>
  <c:chart>
    <c:title>
      <c:layout/>
      <c:txPr>
        <a:bodyPr/>
        <a:lstStyle/>
        <a:p>
          <a:pPr>
            <a:defRPr lang="es-ES"/>
          </a:pPr>
          <a:endParaRPr lang="es-CL"/>
        </a:p>
      </c:txPr>
    </c:title>
    <c:plotArea>
      <c:layout/>
      <c:scatterChart>
        <c:scatterStyle val="smoothMarker"/>
        <c:ser>
          <c:idx val="0"/>
          <c:order val="0"/>
          <c:tx>
            <c:v>Distancia de Apagado</c:v>
          </c:tx>
          <c:trendline>
            <c:name>Regresión Lineal</c:name>
            <c:trendlineType val="linear"/>
            <c:dispRSqr val="1"/>
            <c:dispEq val="1"/>
            <c:trendlineLbl>
              <c:layout>
                <c:manualLayout>
                  <c:x val="0.36704166065938698"/>
                  <c:y val="-4.2909574062578314E-4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lang="es-ES"/>
                  </a:pPr>
                  <a:endParaRPr lang="es-CL"/>
                </a:p>
              </c:txPr>
            </c:trendlineLbl>
          </c:trendline>
          <c:xVal>
            <c:numRef>
              <c:f>Hoja1!$B$17:$B$24</c:f>
              <c:numCache>
                <c:formatCode>General</c:formatCode>
                <c:ptCount val="8"/>
                <c:pt idx="0">
                  <c:v>10</c:v>
                </c:pt>
                <c:pt idx="1">
                  <c:v>25</c:v>
                </c:pt>
                <c:pt idx="2">
                  <c:v>35</c:v>
                </c:pt>
                <c:pt idx="3">
                  <c:v>50</c:v>
                </c:pt>
                <c:pt idx="4">
                  <c:v>60</c:v>
                </c:pt>
                <c:pt idx="5">
                  <c:v>75</c:v>
                </c:pt>
                <c:pt idx="6">
                  <c:v>85</c:v>
                </c:pt>
                <c:pt idx="7">
                  <c:v>100</c:v>
                </c:pt>
              </c:numCache>
            </c:numRef>
          </c:xVal>
          <c:yVal>
            <c:numRef>
              <c:f>Hoja1!$F$17:$F$24</c:f>
              <c:numCache>
                <c:formatCode>General</c:formatCode>
                <c:ptCount val="8"/>
                <c:pt idx="0">
                  <c:v>22.724999999999991</c:v>
                </c:pt>
                <c:pt idx="1">
                  <c:v>23.484999999999989</c:v>
                </c:pt>
                <c:pt idx="2">
                  <c:v>23.734999999999999</c:v>
                </c:pt>
                <c:pt idx="3">
                  <c:v>22.58</c:v>
                </c:pt>
                <c:pt idx="4">
                  <c:v>19.97999999999999</c:v>
                </c:pt>
                <c:pt idx="5">
                  <c:v>19.914999999999999</c:v>
                </c:pt>
                <c:pt idx="6">
                  <c:v>21.71</c:v>
                </c:pt>
                <c:pt idx="7">
                  <c:v>19.695</c:v>
                </c:pt>
              </c:numCache>
            </c:numRef>
          </c:yVal>
          <c:smooth val="1"/>
        </c:ser>
        <c:axId val="44103936"/>
        <c:axId val="45429120"/>
      </c:scatterChart>
      <c:valAx>
        <c:axId val="4410393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s-ES"/>
                </a:pPr>
                <a:r>
                  <a:rPr lang="es-ES"/>
                  <a:t>Distancia del</a:t>
                </a:r>
                <a:r>
                  <a:rPr lang="es-ES" baseline="0"/>
                  <a:t> sensor mm</a:t>
                </a:r>
                <a:endParaRPr lang="es-ES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CL"/>
          </a:p>
        </c:txPr>
        <c:crossAx val="45429120"/>
        <c:crosses val="autoZero"/>
        <c:crossBetween val="midCat"/>
      </c:valAx>
      <c:valAx>
        <c:axId val="4542912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s-ES"/>
                </a:pPr>
                <a:r>
                  <a:rPr lang="es-ES"/>
                  <a:t>Distancia de Apagado mm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CL"/>
          </a:p>
        </c:txPr>
        <c:crossAx val="44103936"/>
        <c:crosses val="autoZero"/>
        <c:crossBetween val="midCat"/>
      </c:valAx>
    </c:plotArea>
    <c:legend>
      <c:legendPos val="r"/>
      <c:layout/>
      <c:txPr>
        <a:bodyPr/>
        <a:lstStyle/>
        <a:p>
          <a:pPr>
            <a:defRPr lang="es-ES"/>
          </a:pPr>
          <a:endParaRPr lang="es-CL"/>
        </a:p>
      </c:txPr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L"/>
  <c:chart>
    <c:title>
      <c:layout/>
      <c:txPr>
        <a:bodyPr/>
        <a:lstStyle/>
        <a:p>
          <a:pPr>
            <a:defRPr lang="es-ES"/>
          </a:pPr>
          <a:endParaRPr lang="es-CL"/>
        </a:p>
      </c:txPr>
    </c:title>
    <c:plotArea>
      <c:layout/>
      <c:scatterChart>
        <c:scatterStyle val="smoothMarker"/>
        <c:ser>
          <c:idx val="0"/>
          <c:order val="0"/>
          <c:tx>
            <c:v>Distancia de Encendido</c:v>
          </c:tx>
          <c:trendline>
            <c:name>Regresión Lineal</c:name>
            <c:trendlineType val="linear"/>
            <c:dispRSqr val="1"/>
            <c:dispEq val="1"/>
            <c:trendlineLbl>
              <c:layout>
                <c:manualLayout>
                  <c:x val="0.36817544148444903"/>
                  <c:y val="-4.9225270846612344E-2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lang="es-ES"/>
                  </a:pPr>
                  <a:endParaRPr lang="es-CL"/>
                </a:p>
              </c:txPr>
            </c:trendlineLbl>
          </c:trendline>
          <c:xVal>
            <c:numRef>
              <c:f>Hoja1!$B$17:$B$24</c:f>
              <c:numCache>
                <c:formatCode>General</c:formatCode>
                <c:ptCount val="8"/>
                <c:pt idx="0">
                  <c:v>10</c:v>
                </c:pt>
                <c:pt idx="1">
                  <c:v>25</c:v>
                </c:pt>
                <c:pt idx="2">
                  <c:v>35</c:v>
                </c:pt>
                <c:pt idx="3">
                  <c:v>50</c:v>
                </c:pt>
                <c:pt idx="4">
                  <c:v>60</c:v>
                </c:pt>
                <c:pt idx="5">
                  <c:v>75</c:v>
                </c:pt>
                <c:pt idx="6">
                  <c:v>85</c:v>
                </c:pt>
                <c:pt idx="7">
                  <c:v>100</c:v>
                </c:pt>
              </c:numCache>
            </c:numRef>
          </c:xVal>
          <c:yVal>
            <c:numRef>
              <c:f>Hoja1!$L$17:$L$24</c:f>
              <c:numCache>
                <c:formatCode>General</c:formatCode>
                <c:ptCount val="8"/>
                <c:pt idx="0">
                  <c:v>22.464999999999993</c:v>
                </c:pt>
                <c:pt idx="1">
                  <c:v>23.11000000000001</c:v>
                </c:pt>
                <c:pt idx="2">
                  <c:v>22.939999999999987</c:v>
                </c:pt>
                <c:pt idx="3">
                  <c:v>21.520000000000003</c:v>
                </c:pt>
                <c:pt idx="4">
                  <c:v>17.744999999999987</c:v>
                </c:pt>
                <c:pt idx="5">
                  <c:v>16.94499999999999</c:v>
                </c:pt>
                <c:pt idx="6">
                  <c:v>19.254999999999999</c:v>
                </c:pt>
                <c:pt idx="7">
                  <c:v>15.639999999999999</c:v>
                </c:pt>
              </c:numCache>
            </c:numRef>
          </c:yVal>
          <c:smooth val="1"/>
        </c:ser>
        <c:axId val="45471616"/>
        <c:axId val="45473792"/>
      </c:scatterChart>
      <c:valAx>
        <c:axId val="4547161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s-ES"/>
                </a:pPr>
                <a:r>
                  <a:rPr lang="en-US"/>
                  <a:t>Distancia del Sensor mm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CL"/>
          </a:p>
        </c:txPr>
        <c:crossAx val="45473792"/>
        <c:crosses val="autoZero"/>
        <c:crossBetween val="midCat"/>
      </c:valAx>
      <c:valAx>
        <c:axId val="4547379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s-ES"/>
                </a:pPr>
                <a:r>
                  <a:rPr lang="en-US"/>
                  <a:t>Distancia de Encendido mm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CL"/>
          </a:p>
        </c:txPr>
        <c:crossAx val="45471616"/>
        <c:crosses val="autoZero"/>
        <c:crossBetween val="midCat"/>
      </c:valAx>
    </c:plotArea>
    <c:legend>
      <c:legendPos val="r"/>
      <c:layout/>
      <c:txPr>
        <a:bodyPr/>
        <a:lstStyle/>
        <a:p>
          <a:pPr>
            <a:defRPr lang="es-ES"/>
          </a:pPr>
          <a:endParaRPr lang="es-CL"/>
        </a:p>
      </c:txPr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E5082E-3963-40D2-B08D-EA1D538F3DD0}" type="datetimeFigureOut">
              <a:rPr lang="es-CL" smtClean="0"/>
              <a:pPr/>
              <a:t>02-05-2010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CCF5D-D14E-4ED2-AEFA-7E8C4337083E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4039144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ECC7164-FE33-4FC1-9F69-BF4ED271BA11}" type="datetime1">
              <a:rPr lang="es-CL" smtClean="0"/>
              <a:pPr/>
              <a:t>02-05-2010</a:t>
            </a:fld>
            <a:endParaRPr lang="es-CL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E332619-4ABB-4653-AB21-01E12807395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57BF31-1C1A-4F9D-8D5C-FAA723714223}" type="datetime1">
              <a:rPr lang="es-CL" smtClean="0"/>
              <a:pPr/>
              <a:t>02-05-2010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332619-4ABB-4653-AB21-01E12807395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CDEA6B-0EDE-4422-9B40-805AF37B174E}" type="datetime1">
              <a:rPr lang="es-CL" smtClean="0"/>
              <a:pPr/>
              <a:t>02-05-2010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332619-4ABB-4653-AB21-01E12807395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5E2F83-CE23-4684-A09A-02EE713C877A}" type="datetime1">
              <a:rPr lang="es-CL" smtClean="0"/>
              <a:pPr/>
              <a:t>02-05-2010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332619-4ABB-4653-AB21-01E12807395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446BAF-603A-475F-8A67-357B816DBF91}" type="datetime1">
              <a:rPr lang="es-CL" smtClean="0"/>
              <a:pPr/>
              <a:t>02-05-2010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332619-4ABB-4653-AB21-01E12807395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49FDC8-8F2A-4118-9020-B416218D117B}" type="datetime1">
              <a:rPr lang="es-CL" smtClean="0"/>
              <a:pPr/>
              <a:t>02-05-2010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332619-4ABB-4653-AB21-01E12807395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0BD975-C472-44BB-832E-C3A4CE4032A9}" type="datetime1">
              <a:rPr lang="es-CL" smtClean="0"/>
              <a:pPr/>
              <a:t>02-05-2010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332619-4ABB-4653-AB21-01E12807395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67D415-3599-4AA1-996A-3B5ABE890F21}" type="datetime1">
              <a:rPr lang="es-CL" smtClean="0"/>
              <a:pPr/>
              <a:t>02-05-2010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332619-4ABB-4653-AB21-01E12807395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87D6D7-605D-4E5E-8CAD-4592AF1D8E72}" type="datetime1">
              <a:rPr lang="es-CL" smtClean="0"/>
              <a:pPr/>
              <a:t>02-05-2010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332619-4ABB-4653-AB21-01E12807395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3CD5C6A-2E76-432E-A1D0-EF09ED91C8D9}" type="datetime1">
              <a:rPr lang="es-CL" smtClean="0"/>
              <a:pPr/>
              <a:t>02-05-2010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332619-4ABB-4653-AB21-01E12807395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766EAA1-8661-4E69-8E72-CC6FBEEA2129}" type="datetime1">
              <a:rPr lang="es-CL" smtClean="0"/>
              <a:pPr/>
              <a:t>02-05-2010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E332619-4ABB-4653-AB21-01E12807395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AE3C916-04AA-4758-9BAB-09AC7814E9E0}" type="datetime1">
              <a:rPr lang="es-CL" smtClean="0"/>
              <a:pPr/>
              <a:t>02-05-2010</a:t>
            </a:fld>
            <a:endParaRPr lang="es-CL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E332619-4ABB-4653-AB21-01E12807395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Sensores Fotoeléctricos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Experiencia de Laboratorio</a:t>
            </a:r>
          </a:p>
          <a:p>
            <a:r>
              <a:rPr lang="es-CL" dirty="0" smtClean="0"/>
              <a:t>Utilidades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170520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784301643"/>
              </p:ext>
            </p:extLst>
          </p:nvPr>
        </p:nvGraphicFramePr>
        <p:xfrm>
          <a:off x="683568" y="1628800"/>
          <a:ext cx="7488832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/>
          <a:lstStyle/>
          <a:p>
            <a:r>
              <a:rPr lang="es-CL" dirty="0" smtClean="0"/>
              <a:t>Curva de Apagado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18373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endParaRPr lang="es-ES_tradnl" dirty="0" smtClean="0"/>
          </a:p>
          <a:p>
            <a:pPr lvl="0" algn="just">
              <a:defRPr/>
            </a:pPr>
            <a:r>
              <a:rPr lang="es-CL" dirty="0" smtClean="0"/>
              <a:t>Comportamiento Lineal.</a:t>
            </a:r>
          </a:p>
          <a:p>
            <a:pPr lvl="0" algn="just">
              <a:defRPr/>
            </a:pPr>
            <a:endParaRPr lang="es-CL" dirty="0" smtClean="0"/>
          </a:p>
          <a:p>
            <a:pPr lvl="0" algn="just">
              <a:defRPr/>
            </a:pPr>
            <a:r>
              <a:rPr lang="es-CL" dirty="0" smtClean="0"/>
              <a:t>Problemas con alta sensibilidad.</a:t>
            </a:r>
          </a:p>
          <a:p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s-CL" sz="4000" dirty="0" smtClean="0"/>
              <a:t>Conclusiones</a:t>
            </a:r>
            <a:r>
              <a:rPr lang="es-CL" sz="4400" dirty="0" smtClean="0"/>
              <a:t/>
            </a:r>
            <a:br>
              <a:rPr lang="es-CL" sz="4400" dirty="0" smtClean="0"/>
            </a:br>
            <a:r>
              <a:rPr lang="es-CL" sz="2000" dirty="0" smtClean="0"/>
              <a:t>Sin guía de luz</a:t>
            </a:r>
            <a:endParaRPr lang="es-ES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1 Marcador de contenido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s-CL" dirty="0" smtClean="0"/>
                  <a:t>Modo de obtención</a:t>
                </a:r>
              </a:p>
              <a:p>
                <a:r>
                  <a:rPr lang="es-CL" dirty="0" smtClean="0"/>
                  <a:t>Problemas</a:t>
                </a:r>
              </a:p>
              <a:p>
                <a:r>
                  <a:rPr lang="es-CL" dirty="0" smtClean="0"/>
                  <a:t>Soluciones</a:t>
                </a:r>
              </a:p>
              <a:p>
                <a:endParaRPr lang="es-CL" dirty="0"/>
              </a:p>
              <a:p>
                <a14:m>
                  <m:oMath xmlns:m="http://schemas.openxmlformats.org/officeDocument/2006/math">
                    <m:nary>
                      <m:naryPr>
                        <m:chr m:val="⨍"/>
                        <m:subHide m:val="on"/>
                        <m:supHide m:val="on"/>
                        <m:ctrlPr>
                          <a:rPr lang="es-CL" i="1" dirty="0" smtClean="0">
                            <a:latin typeface="Cambria Math"/>
                          </a:rPr>
                        </m:ctrlPr>
                      </m:naryPr>
                      <m:sub/>
                      <m:sup/>
                      <m:e/>
                    </m:nary>
                    <m:r>
                      <a:rPr lang="es-CL" i="1" dirty="0" smtClean="0">
                        <a:latin typeface="Cambria Math"/>
                      </a:rPr>
                      <m:t>=</m:t>
                    </m:r>
                  </m:oMath>
                </a14:m>
                <a:r>
                  <a:rPr lang="es-CL" dirty="0" smtClean="0"/>
                  <a:t> 155 Hz</a:t>
                </a:r>
                <a:endParaRPr lang="es-CL" dirty="0"/>
              </a:p>
            </p:txBody>
          </p:sp>
        </mc:Choice>
        <mc:Fallback>
          <p:sp>
            <p:nvSpPr>
              <p:cNvPr id="2" name="1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3481" t="-1213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Frecuencia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201361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dirty="0" smtClean="0"/>
              <a:t>Diferencias de cómo obtenerla de acuerdo a la experiencia anterior</a:t>
            </a:r>
          </a:p>
          <a:p>
            <a:pPr algn="just"/>
            <a:r>
              <a:rPr lang="es-CL" dirty="0" smtClean="0"/>
              <a:t>Se considera trabajar cercano a los 50 </a:t>
            </a:r>
            <a:r>
              <a:rPr lang="es-CL" dirty="0" err="1" smtClean="0"/>
              <a:t>mm.</a:t>
            </a:r>
            <a:endParaRPr lang="es-CL" dirty="0" smtClean="0"/>
          </a:p>
          <a:p>
            <a:pPr algn="just"/>
            <a:r>
              <a:rPr lang="es-CL" dirty="0" smtClean="0"/>
              <a:t>Dos casos</a:t>
            </a:r>
          </a:p>
          <a:p>
            <a:pPr lvl="1" algn="just"/>
            <a:r>
              <a:rPr lang="es-CL" dirty="0" smtClean="0"/>
              <a:t>Luz amarilla y roja titilante</a:t>
            </a:r>
          </a:p>
          <a:p>
            <a:pPr lvl="1" algn="just"/>
            <a:r>
              <a:rPr lang="es-CL" dirty="0" smtClean="0"/>
              <a:t>Luz amarilla y verde</a:t>
            </a:r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dirty="0" smtClean="0"/>
              <a:t>Experiencia de Laboratorio con Guía de luz</a:t>
            </a:r>
            <a:endParaRPr lang="es-CL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Histéresis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69132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1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3140968"/>
                <a:ext cx="8229600" cy="1155584"/>
              </a:xfrm>
            </p:spPr>
            <p:txBody>
              <a:bodyPr>
                <a:normAutofit lnSpcReduction="10000"/>
              </a:bodyPr>
              <a:lstStyle/>
              <a:p>
                <a:pPr marL="109728" indent="0" algn="ctr">
                  <a:buNone/>
                </a:pPr>
                <a:r>
                  <a:rPr lang="es-CL" sz="4800" dirty="0" smtClean="0"/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es-CL" sz="4800" i="1" smtClean="0"/>
                        </m:ctrlPr>
                      </m:fPr>
                      <m:num>
                        <m:r>
                          <a:rPr lang="es-ES" sz="4800" i="1"/>
                          <m:t>|50.09−56.33|</m:t>
                        </m:r>
                      </m:num>
                      <m:den>
                        <m:r>
                          <a:rPr lang="es-ES" sz="4800" i="1"/>
                          <m:t>50.09</m:t>
                        </m:r>
                      </m:den>
                    </m:f>
                    <m:r>
                      <a:rPr lang="es-ES" sz="4800" i="1"/>
                      <m:t>=12.4 %</m:t>
                    </m:r>
                  </m:oMath>
                </a14:m>
                <a:endParaRPr lang="es-CL" sz="4800" dirty="0"/>
              </a:p>
              <a:p>
                <a:endParaRPr lang="es-CL" sz="4800" dirty="0"/>
              </a:p>
            </p:txBody>
          </p:sp>
        </mc:Choice>
        <mc:Fallback>
          <p:sp>
            <p:nvSpPr>
              <p:cNvPr id="2" name="1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3140968"/>
                <a:ext cx="8229600" cy="1155584"/>
              </a:xfrm>
              <a:blipFill rotWithShape="1">
                <a:blip r:embed="rId2" cstate="print"/>
                <a:stretch>
                  <a:fillRect b="-81579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dirty="0" smtClean="0"/>
              <a:t>Experiencia de Laboratorio con Guía de luz</a:t>
            </a:r>
            <a:endParaRPr lang="es-CL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Luces amarilla y rojo titilante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312032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1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3140968"/>
                <a:ext cx="8229600" cy="1155584"/>
              </a:xfrm>
            </p:spPr>
            <p:txBody>
              <a:bodyPr>
                <a:normAutofit lnSpcReduction="10000"/>
              </a:bodyPr>
              <a:lstStyle/>
              <a:p>
                <a:pPr marL="109728" indent="0" algn="ctr">
                  <a:buNone/>
                </a:pPr>
                <a:r>
                  <a:rPr lang="es-CL" sz="4800" dirty="0" smtClean="0"/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es-CL" sz="4800" i="1"/>
                        </m:ctrlPr>
                      </m:fPr>
                      <m:num>
                        <m:r>
                          <a:rPr lang="es-ES" sz="4800" i="1"/>
                          <m:t>|50.18−64.57|</m:t>
                        </m:r>
                      </m:num>
                      <m:den>
                        <m:r>
                          <a:rPr lang="es-ES" sz="4800" i="1"/>
                          <m:t>50.18</m:t>
                        </m:r>
                      </m:den>
                    </m:f>
                    <m:r>
                      <a:rPr lang="es-ES" sz="4800" i="1"/>
                      <m:t>=8.74%</m:t>
                    </m:r>
                  </m:oMath>
                </a14:m>
                <a:endParaRPr lang="es-CL" sz="4800" dirty="0"/>
              </a:p>
              <a:p>
                <a:endParaRPr lang="es-CL" sz="4800" dirty="0"/>
              </a:p>
            </p:txBody>
          </p:sp>
        </mc:Choice>
        <mc:Fallback>
          <p:sp>
            <p:nvSpPr>
              <p:cNvPr id="2" name="1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3140968"/>
                <a:ext cx="8229600" cy="1155584"/>
              </a:xfrm>
              <a:blipFill rotWithShape="1">
                <a:blip r:embed="rId2" cstate="print"/>
                <a:stretch>
                  <a:fillRect b="-81579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dirty="0" smtClean="0"/>
              <a:t>Experiencia de Laboratorio con Guía de luz</a:t>
            </a:r>
            <a:endParaRPr lang="es-CL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Luces amarilla y verde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311107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Diferencias con la parte anterior, conclusión</a:t>
            </a:r>
          </a:p>
          <a:p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dirty="0" smtClean="0"/>
              <a:t>Experiencia de Laboratorio con Guía de luz</a:t>
            </a:r>
            <a:endParaRPr lang="es-CL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Datos de laboratorio</a:t>
            </a:r>
            <a:endParaRPr lang="es-CL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80424348"/>
              </p:ext>
            </p:extLst>
          </p:nvPr>
        </p:nvGraphicFramePr>
        <p:xfrm>
          <a:off x="683568" y="2132856"/>
          <a:ext cx="7344815" cy="36004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4906"/>
                <a:gridCol w="1089452"/>
                <a:gridCol w="1485688"/>
                <a:gridCol w="1387215"/>
                <a:gridCol w="1897554"/>
              </a:tblGrid>
              <a:tr h="5484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Material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Lo detecta mm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Punto de Operación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Factor de Reducción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Factor de Reducción (%)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78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CL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CL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CL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CL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CL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781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Plastico Blanco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50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65,52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1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781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Aluminio Brillante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50,03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70,85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0,262281124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26,2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781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Plomo con oxido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50,35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65,36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0,241957576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24,2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781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Plastico Rojo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50,95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65,35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0,241920557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24,2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781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plastico Negro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50,45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61,78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0,228704698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22,9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5484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Plastico Transparente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50,42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67,37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0,249398438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24,9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781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Acero V2A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50,15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67,16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0,248621034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24,9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781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Acero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50,34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67,12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0,248472957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24,8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781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Cobre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50,46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76,64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0,283715248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</a:rPr>
                        <a:t>28,4</a:t>
                      </a:r>
                      <a:endParaRPr lang="es-C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2558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78307922"/>
              </p:ext>
            </p:extLst>
          </p:nvPr>
        </p:nvGraphicFramePr>
        <p:xfrm>
          <a:off x="1331639" y="1700806"/>
          <a:ext cx="6912769" cy="40324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35869"/>
                <a:gridCol w="1670760"/>
                <a:gridCol w="2506140"/>
              </a:tblGrid>
              <a:tr h="7336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Distancia mm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Apagado global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Encendido global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51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CL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CL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CL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684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10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22,725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22,465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684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23,485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23,11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684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35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23,735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22,94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684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50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22,58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21,52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684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60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19,98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17,745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684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75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19,915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16,945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684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85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21,71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19,255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684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100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19,695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</a:rPr>
                        <a:t>15,64</a:t>
                      </a:r>
                      <a:endParaRPr lang="es-C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dirty="0" smtClean="0"/>
              <a:t>Experiencia de Laboratorio con Guía de luz</a:t>
            </a:r>
            <a:endParaRPr lang="es-CL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i="1" dirty="0">
                <a:effectLst/>
              </a:rPr>
              <a:t>Curva de respuesta de un sensor fotoeléctrico de detección directa </a:t>
            </a:r>
            <a:r>
              <a:rPr lang="es-ES" sz="2800" i="1" dirty="0" smtClean="0">
                <a:effectLst/>
              </a:rPr>
              <a:t>OJ</a:t>
            </a:r>
            <a:endParaRPr lang="es-CL" sz="2800" dirty="0"/>
          </a:p>
        </p:txBody>
      </p:sp>
    </p:spTree>
    <p:extLst>
      <p:ext uri="{BB962C8B-B14F-4D97-AF65-F5344CB8AC3E}">
        <p14:creationId xmlns="" xmlns:p14="http://schemas.microsoft.com/office/powerpoint/2010/main" val="273770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dirty="0" smtClean="0"/>
              <a:t>Experiencia de Laboratorio con Guía de luz</a:t>
            </a:r>
            <a:endParaRPr lang="es-CL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Distancia de Apagado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83858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dirty="0" smtClean="0"/>
              <a:t>Experiencia de Laboratorio con Guía de luz</a:t>
            </a:r>
            <a:endParaRPr lang="es-CL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Distancia de Encendido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374958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514395"/>
          </a:xfrm>
        </p:spPr>
        <p:txBody>
          <a:bodyPr/>
          <a:lstStyle/>
          <a:p>
            <a:r>
              <a:rPr lang="es-CL" dirty="0" smtClean="0"/>
              <a:t>Sensor fotoeléctrico sin guía de luz</a:t>
            </a:r>
          </a:p>
          <a:p>
            <a:r>
              <a:rPr lang="es-CL" dirty="0" smtClean="0"/>
              <a:t>Sensor fotoeléctrico con guía de luz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Experiencia de laboratorio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172828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defRPr/>
            </a:pPr>
            <a:endParaRPr lang="es-CL" dirty="0" smtClean="0"/>
          </a:p>
          <a:p>
            <a:pPr lvl="0" algn="just">
              <a:buNone/>
              <a:defRPr/>
            </a:pPr>
            <a:endParaRPr lang="es-CL" dirty="0" smtClean="0"/>
          </a:p>
          <a:p>
            <a:pPr lvl="0" algn="just">
              <a:defRPr/>
            </a:pPr>
            <a:r>
              <a:rPr lang="es-CL" dirty="0" smtClean="0"/>
              <a:t>Comportamiento Lineal.</a:t>
            </a:r>
          </a:p>
          <a:p>
            <a:pPr lvl="0" algn="just">
              <a:defRPr/>
            </a:pPr>
            <a:endParaRPr lang="es-CL" dirty="0" smtClean="0"/>
          </a:p>
          <a:p>
            <a:pPr lvl="0" algn="just">
              <a:defRPr/>
            </a:pPr>
            <a:r>
              <a:rPr lang="es-CL" dirty="0" smtClean="0"/>
              <a:t>Sin problemas con alta sensibilidad.</a:t>
            </a:r>
          </a:p>
          <a:p>
            <a:pPr lvl="0" algn="just">
              <a:defRPr/>
            </a:pPr>
            <a:endParaRPr lang="es-CL" dirty="0" smtClean="0"/>
          </a:p>
          <a:p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es-CL" sz="4400" dirty="0" smtClean="0"/>
              <a:t/>
            </a:r>
            <a:br>
              <a:rPr lang="es-CL" sz="4400" dirty="0" smtClean="0"/>
            </a:br>
            <a:r>
              <a:rPr lang="es-CL" sz="4400" dirty="0" smtClean="0"/>
              <a:t>Conclusiones</a:t>
            </a:r>
            <a:br>
              <a:rPr lang="es-CL" sz="4400" dirty="0" smtClean="0"/>
            </a:br>
            <a:r>
              <a:rPr lang="es-CL" sz="2200" dirty="0" smtClean="0"/>
              <a:t>Con guía de luz</a:t>
            </a:r>
            <a:r>
              <a:rPr lang="es-CL" sz="4400" dirty="0" smtClean="0"/>
              <a:t/>
            </a:r>
            <a:br>
              <a:rPr lang="es-CL" sz="4400" dirty="0" smtClean="0"/>
            </a:b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1 Marcador de contenido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s-CL" dirty="0" smtClean="0"/>
                  <a:t>Modos de obtención</a:t>
                </a:r>
              </a:p>
              <a:p>
                <a:r>
                  <a:rPr lang="es-CL" dirty="0" smtClean="0"/>
                  <a:t>Diferencias con la parte anterior</a:t>
                </a:r>
              </a:p>
              <a:p>
                <a:r>
                  <a:rPr lang="es-CL" dirty="0" smtClean="0"/>
                  <a:t>Conclusiones </a:t>
                </a:r>
              </a:p>
              <a:p>
                <a:endParaRPr lang="es-CL" dirty="0" smtClean="0"/>
              </a:p>
              <a:p>
                <a14:m>
                  <m:oMath xmlns:m="http://schemas.openxmlformats.org/officeDocument/2006/math">
                    <m:nary>
                      <m:naryPr>
                        <m:chr m:val="⨍"/>
                        <m:subHide m:val="on"/>
                        <m:supHide m:val="on"/>
                        <m:ctrlPr>
                          <a:rPr lang="es-CL" i="1" dirty="0">
                            <a:latin typeface="Cambria Math"/>
                          </a:rPr>
                        </m:ctrlPr>
                      </m:naryPr>
                      <m:sub/>
                      <m:sup/>
                      <m:e/>
                    </m:nary>
                    <m:r>
                      <a:rPr lang="es-CL" i="1" dirty="0">
                        <a:latin typeface="Cambria Math"/>
                      </a:rPr>
                      <m:t>=</m:t>
                    </m:r>
                  </m:oMath>
                </a14:m>
                <a:r>
                  <a:rPr lang="es-CL" dirty="0"/>
                  <a:t/>
                </a:r>
                <a:r>
                  <a:rPr lang="es-CL" dirty="0" smtClean="0"/>
                  <a:t>202 Hz</a:t>
                </a:r>
                <a:endParaRPr lang="es-CL" dirty="0"/>
              </a:p>
              <a:p>
                <a:endParaRPr lang="es-CL" dirty="0"/>
              </a:p>
            </p:txBody>
          </p:sp>
        </mc:Choice>
        <mc:Fallback>
          <p:sp>
            <p:nvSpPr>
              <p:cNvPr id="2" name="1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3481" t="-1213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dirty="0" smtClean="0"/>
              <a:t>Experiencia de Laboratorio con Guía de luz</a:t>
            </a:r>
            <a:endParaRPr lang="es-CL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Frecuencia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201575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defRPr/>
            </a:pPr>
            <a:endParaRPr lang="es-CL" dirty="0" smtClean="0"/>
          </a:p>
          <a:p>
            <a:pPr lvl="0" algn="just">
              <a:defRPr/>
            </a:pPr>
            <a:r>
              <a:rPr lang="es-CL" dirty="0" smtClean="0"/>
              <a:t>Mejor comportamiento lineal sin guía de luz.</a:t>
            </a:r>
          </a:p>
          <a:p>
            <a:pPr lvl="0" algn="just">
              <a:defRPr/>
            </a:pPr>
            <a:r>
              <a:rPr lang="es-CL" dirty="0" smtClean="0"/>
              <a:t>Menos problemas con alta sensibilidad utilizando sensor fotoeléctrico con guía de luz.</a:t>
            </a:r>
          </a:p>
          <a:p>
            <a:pPr lvl="0" algn="just">
              <a:defRPr/>
            </a:pPr>
            <a:r>
              <a:rPr lang="es-CL" dirty="0" smtClean="0"/>
              <a:t>Mayor Histéresis sin guía de luz.</a:t>
            </a:r>
          </a:p>
          <a:p>
            <a:pPr lvl="0" algn="just">
              <a:defRPr/>
            </a:pPr>
            <a:r>
              <a:rPr lang="es-CL" dirty="0" smtClean="0"/>
              <a:t>Mayor frecuencia de operación con guía de luz</a:t>
            </a:r>
          </a:p>
          <a:p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dirty="0" smtClean="0"/>
              <a:t>Experiencia de Laboratorio  con y sin Guía de luz</a:t>
            </a:r>
            <a:endParaRPr lang="es-CL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es-CL" dirty="0" smtClean="0"/>
              <a:t>Conclusiones</a:t>
            </a:r>
            <a:br>
              <a:rPr lang="es-CL" dirty="0" smtClean="0"/>
            </a:br>
            <a:r>
              <a:rPr lang="es-CL" sz="2000" dirty="0" smtClean="0"/>
              <a:t>generales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00240"/>
            <a:ext cx="3857652" cy="2911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es-CL" sz="4000" dirty="0" smtClean="0"/>
              <a:t>Aplicaciones</a:t>
            </a:r>
            <a:r>
              <a:rPr lang="es-CL" sz="2000" dirty="0" smtClean="0"/>
              <a:t/>
            </a:r>
            <a:br>
              <a:rPr lang="es-CL" sz="2000" dirty="0" smtClean="0"/>
            </a:br>
            <a:r>
              <a:rPr lang="es-CL" sz="2000" dirty="0" smtClean="0"/>
              <a:t>Movimiento de los dedos de las manos</a:t>
            </a:r>
            <a:endParaRPr lang="es-ES" sz="2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928802"/>
            <a:ext cx="2454548" cy="3109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67000" y="1839119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es-CL" sz="4000" dirty="0" smtClean="0"/>
              <a:t>Aplicaciones</a:t>
            </a:r>
            <a:r>
              <a:rPr lang="es-CL" sz="2000" dirty="0" smtClean="0"/>
              <a:t/>
            </a:r>
            <a:br>
              <a:rPr lang="es-CL" sz="2000" dirty="0" smtClean="0"/>
            </a:br>
            <a:r>
              <a:rPr lang="es-CL" sz="2000" dirty="0" smtClean="0"/>
              <a:t>Sensor de proximidad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150059"/>
          </a:xfrm>
        </p:spPr>
        <p:txBody>
          <a:bodyPr/>
          <a:lstStyle/>
          <a:p>
            <a:r>
              <a:rPr lang="es-CL" dirty="0" smtClean="0"/>
              <a:t>A) Para medir distancias: ocupados por robots o sistemas de control donde se necesite detectar objetos, o medir distancias</a:t>
            </a:r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es-CL" dirty="0" smtClean="0"/>
              <a:t>Distintas aplicaciones</a:t>
            </a:r>
            <a:endParaRPr lang="es-CL" dirty="0"/>
          </a:p>
        </p:txBody>
      </p:sp>
      <p:pic>
        <p:nvPicPr>
          <p:cNvPr id="1026" name="Picture 2" descr="C:\Users\Emanuel\Downloads\sensores medic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71678"/>
            <a:ext cx="8377266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292935"/>
          </a:xfrm>
        </p:spPr>
        <p:txBody>
          <a:bodyPr/>
          <a:lstStyle/>
          <a:p>
            <a:r>
              <a:rPr lang="es-CL" dirty="0" smtClean="0"/>
              <a:t>B)</a:t>
            </a:r>
            <a:r>
              <a:rPr lang="pt-BR" b="1" dirty="0" smtClean="0"/>
              <a:t> Sensores </a:t>
            </a:r>
            <a:r>
              <a:rPr lang="pt-BR" b="1" dirty="0" err="1" smtClean="0"/>
              <a:t>Fotoeléctricos</a:t>
            </a:r>
            <a:r>
              <a:rPr lang="pt-BR" b="1" dirty="0" smtClean="0"/>
              <a:t> para detectar contrastes: </a:t>
            </a:r>
          </a:p>
          <a:p>
            <a:r>
              <a:rPr lang="es-CL" dirty="0" smtClean="0"/>
              <a:t>Ejemplo de aplicaciones robot seguidor de línea</a:t>
            </a:r>
            <a:r>
              <a:rPr lang="es-CL" dirty="0" smtClean="0"/>
              <a:t>, </a:t>
            </a:r>
            <a:r>
              <a:rPr lang="es-CL" dirty="0" smtClean="0"/>
              <a:t>detección de obstáculos, evasión de </a:t>
            </a:r>
            <a:r>
              <a:rPr lang="es-CL" dirty="0" smtClean="0"/>
              <a:t>objetos.</a:t>
            </a:r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es-CL" dirty="0" smtClean="0"/>
              <a:t>Distintas aplicaciones</a:t>
            </a:r>
            <a:endParaRPr lang="es-CL" dirty="0"/>
          </a:p>
        </p:txBody>
      </p:sp>
      <p:pic>
        <p:nvPicPr>
          <p:cNvPr id="2050" name="Picture 2" descr="C:\Users\Emanuel\Downloads\detector contraste sensor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86058"/>
            <a:ext cx="8667780" cy="3760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292935"/>
          </a:xfrm>
        </p:spPr>
        <p:txBody>
          <a:bodyPr/>
          <a:lstStyle/>
          <a:p>
            <a:r>
              <a:rPr lang="es-CL" dirty="0" smtClean="0"/>
              <a:t>C)</a:t>
            </a:r>
            <a:r>
              <a:rPr lang="es-CL" b="1" dirty="0" smtClean="0"/>
              <a:t> Sensor de Colores </a:t>
            </a:r>
          </a:p>
          <a:p>
            <a:r>
              <a:rPr lang="es-CL" dirty="0" smtClean="0"/>
              <a:t>Ejemplo de aplicaciones: robot o sistemas de selección de objetos por color, seguidores de línea. Detectores de colores </a:t>
            </a:r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r>
              <a:rPr lang="es-CL" dirty="0" smtClean="0"/>
              <a:t>Distintas </a:t>
            </a:r>
            <a:r>
              <a:rPr lang="es-CL" dirty="0" err="1" smtClean="0"/>
              <a:t>apliaciones</a:t>
            </a:r>
            <a:endParaRPr lang="es-CL" dirty="0"/>
          </a:p>
        </p:txBody>
      </p:sp>
      <p:pic>
        <p:nvPicPr>
          <p:cNvPr id="3074" name="Picture 2" descr="C:\Users\Emanuel\Downloads\sensores de color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357430"/>
            <a:ext cx="8572528" cy="415767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/>
            </a:outerShdw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221497"/>
          </a:xfrm>
        </p:spPr>
        <p:txBody>
          <a:bodyPr/>
          <a:lstStyle/>
          <a:p>
            <a:r>
              <a:rPr lang="es-CL" b="1" dirty="0" smtClean="0"/>
              <a:t>D) Sensor </a:t>
            </a:r>
            <a:r>
              <a:rPr lang="es-CL" b="1" dirty="0" smtClean="0"/>
              <a:t>fotoeléctrico para trasmisión de datos </a:t>
            </a:r>
          </a:p>
          <a:p>
            <a:r>
              <a:rPr lang="es-CL" dirty="0" smtClean="0"/>
              <a:t>Ejemplo de aplicaciones: comunicación de datos entre robots o entre diferentes sistemas electrónicos como controles remotos, PDAs, </a:t>
            </a:r>
            <a:r>
              <a:rPr lang="es-CL" dirty="0" err="1" smtClean="0"/>
              <a:t>etc</a:t>
            </a:r>
            <a:r>
              <a:rPr lang="es-CL" dirty="0" smtClean="0"/>
              <a:t> </a:t>
            </a:r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es-CL" dirty="0" smtClean="0"/>
              <a:t>Distintas aplicaciones</a:t>
            </a:r>
            <a:endParaRPr lang="es-CL" dirty="0"/>
          </a:p>
        </p:txBody>
      </p:sp>
      <p:pic>
        <p:nvPicPr>
          <p:cNvPr id="4098" name="Picture 2" descr="C:\Users\Emanuel\Downloads\sensores transmision de dato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500306"/>
            <a:ext cx="8037976" cy="39116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HISTERESIS  </a:t>
            </a:r>
            <a:endParaRPr lang="es-CL" dirty="0"/>
          </a:p>
        </p:txBody>
      </p:sp>
      <p:pic>
        <p:nvPicPr>
          <p:cNvPr id="5122" name="Picture 2" descr="C:\Users\Emanuel\Downloads\pregun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5500726" cy="3370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1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755576" y="1772816"/>
                <a:ext cx="7776864" cy="1296144"/>
              </a:xfrm>
            </p:spPr>
            <p:txBody>
              <a:bodyPr/>
              <a:lstStyle/>
              <a:p>
                <a:pPr marL="18288" indent="0" algn="just">
                  <a:buNone/>
                </a:pPr>
                <a:r>
                  <a:rPr lang="es-ES" dirty="0">
                    <a:effectLst/>
                  </a:rPr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es-CL" sz="3600" i="1">
                            <a:effectLst/>
                          </a:rPr>
                        </m:ctrlPr>
                      </m:fPr>
                      <m:num>
                        <m:r>
                          <a:rPr lang="es-ES" sz="3600" i="1">
                            <a:effectLst/>
                          </a:rPr>
                          <m:t>|</m:t>
                        </m:r>
                        <m:r>
                          <a:rPr lang="es-ES" sz="3600" i="1">
                            <a:effectLst/>
                          </a:rPr>
                          <m:t>D</m:t>
                        </m:r>
                        <m:r>
                          <a:rPr lang="es-ES" sz="3600" i="1">
                            <a:effectLst/>
                          </a:rPr>
                          <m:t>2−</m:t>
                        </m:r>
                        <m:r>
                          <a:rPr lang="es-ES" sz="3600" i="1">
                            <a:effectLst/>
                          </a:rPr>
                          <m:t>D</m:t>
                        </m:r>
                        <m:r>
                          <a:rPr lang="es-ES" sz="3600" i="1">
                            <a:effectLst/>
                          </a:rPr>
                          <m:t>1|</m:t>
                        </m:r>
                      </m:num>
                      <m:den>
                        <m:r>
                          <a:rPr lang="es-ES" sz="3600" i="1">
                            <a:effectLst/>
                          </a:rPr>
                          <m:t>D</m:t>
                        </m:r>
                        <m:r>
                          <a:rPr lang="es-ES" sz="3600" i="1">
                            <a:effectLst/>
                          </a:rPr>
                          <m:t>1</m:t>
                        </m:r>
                      </m:den>
                    </m:f>
                    <m:r>
                      <a:rPr lang="es-ES" sz="3600" i="1">
                        <a:effectLst/>
                      </a:rPr>
                      <m:t>100%=63.68% </m:t>
                    </m:r>
                  </m:oMath>
                </a14:m>
                <a:endParaRPr lang="es-CL" sz="3600" dirty="0">
                  <a:effectLst/>
                </a:endParaRPr>
              </a:p>
              <a:p>
                <a:pPr algn="just"/>
                <a:endParaRPr lang="es-CL" dirty="0">
                  <a:effectLst/>
                </a:endParaRPr>
              </a:p>
              <a:p>
                <a:pPr marL="18288" indent="0" algn="just">
                  <a:buNone/>
                </a:pPr>
                <a:endParaRPr lang="es-CL" dirty="0"/>
              </a:p>
            </p:txBody>
          </p:sp>
        </mc:Choice>
        <mc:Fallback>
          <p:sp>
            <p:nvSpPr>
              <p:cNvPr id="2" name="1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5576" y="1772816"/>
                <a:ext cx="7776864" cy="1296144"/>
              </a:xfrm>
              <a:blipFill rotWithShape="1">
                <a:blip r:embed="rId2" cstate="print"/>
                <a:stretch>
                  <a:fillRect l="-1176" b="-52358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95536" y="4077072"/>
            <a:ext cx="8229600" cy="1143000"/>
          </a:xfrm>
        </p:spPr>
        <p:txBody>
          <a:bodyPr/>
          <a:lstStyle/>
          <a:p>
            <a:pPr algn="ctr"/>
            <a:r>
              <a:rPr lang="es-CL" sz="4000" dirty="0" smtClean="0"/>
              <a:t>Histéresis</a:t>
            </a:r>
            <a:endParaRPr lang="es-CL" sz="4000" dirty="0"/>
          </a:p>
        </p:txBody>
      </p:sp>
    </p:spTree>
    <p:extLst>
      <p:ext uri="{BB962C8B-B14F-4D97-AF65-F5344CB8AC3E}">
        <p14:creationId xmlns="" xmlns:p14="http://schemas.microsoft.com/office/powerpoint/2010/main" val="211628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1552"/>
          </a:xfrm>
        </p:spPr>
        <p:txBody>
          <a:bodyPr>
            <a:normAutofit/>
          </a:bodyPr>
          <a:lstStyle/>
          <a:p>
            <a:r>
              <a:rPr lang="es-CL" dirty="0" smtClean="0"/>
              <a:t>FACTOR DE </a:t>
            </a:r>
            <a:br>
              <a:rPr lang="es-CL" dirty="0" smtClean="0"/>
            </a:br>
            <a:r>
              <a:rPr lang="es-CL" dirty="0" smtClean="0"/>
              <a:t>REDUCCION</a:t>
            </a:r>
            <a:endParaRPr lang="es-CL" dirty="0"/>
          </a:p>
        </p:txBody>
      </p:sp>
      <p:pic>
        <p:nvPicPr>
          <p:cNvPr id="6147" name="Picture 3" descr="C:\Users\Emanuel\Downloads\pregunt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357166"/>
            <a:ext cx="2620962" cy="3597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1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1268760"/>
                <a:ext cx="7618040" cy="936104"/>
              </a:xfrm>
            </p:spPr>
            <p:txBody>
              <a:bodyPr/>
              <a:lstStyle/>
              <a:p>
                <a:pPr algn="ctr"/>
                <a:r>
                  <a:rPr lang="es-ES" dirty="0">
                    <a:effectLst/>
                  </a:rPr>
                  <a:t/>
                </a:r>
                <a14:m>
                  <m:oMath xmlns:m="http://schemas.openxmlformats.org/officeDocument/2006/math">
                    <m:r>
                      <a:rPr lang="es-ES" sz="2800" i="1">
                        <a:effectLst/>
                      </a:rPr>
                      <m:t>R</m:t>
                    </m:r>
                    <m:r>
                      <a:rPr lang="es-ES" sz="2800" i="1">
                        <a:effectLst/>
                      </a:rPr>
                      <m:t>= </m:t>
                    </m:r>
                    <m:f>
                      <m:fPr>
                        <m:ctrlPr>
                          <a:rPr lang="es-CL" sz="2800" i="1">
                            <a:effectLst/>
                          </a:rPr>
                        </m:ctrlPr>
                      </m:fPr>
                      <m:num>
                        <m:r>
                          <a:rPr lang="es-ES" sz="2800" i="1">
                            <a:effectLst/>
                          </a:rPr>
                          <m:t>Punto</m:t>
                        </m:r>
                        <m:r>
                          <a:rPr lang="es-ES" sz="2800" i="1">
                            <a:effectLst/>
                          </a:rPr>
                          <m:t> </m:t>
                        </m:r>
                        <m:r>
                          <a:rPr lang="es-ES" sz="2800" i="1">
                            <a:effectLst/>
                          </a:rPr>
                          <m:t>de</m:t>
                        </m:r>
                        <m:r>
                          <a:rPr lang="es-ES" sz="2800" i="1">
                            <a:effectLst/>
                          </a:rPr>
                          <m:t> </m:t>
                        </m:r>
                        <m:r>
                          <a:rPr lang="es-ES" sz="2800" i="1">
                            <a:effectLst/>
                          </a:rPr>
                          <m:t>operaci</m:t>
                        </m:r>
                        <m:r>
                          <a:rPr lang="es-ES" sz="2800" i="1">
                            <a:effectLst/>
                          </a:rPr>
                          <m:t>ó</m:t>
                        </m:r>
                        <m:r>
                          <a:rPr lang="es-ES" sz="2800" i="1">
                            <a:effectLst/>
                          </a:rPr>
                          <m:t>n</m:t>
                        </m:r>
                        <m:r>
                          <a:rPr lang="es-ES" sz="2800" i="1">
                            <a:effectLst/>
                          </a:rPr>
                          <m:t> </m:t>
                        </m:r>
                        <m:r>
                          <a:rPr lang="es-ES" sz="2800" i="1">
                            <a:effectLst/>
                          </a:rPr>
                          <m:t>del</m:t>
                        </m:r>
                        <m:r>
                          <a:rPr lang="es-ES" sz="2800" i="1">
                            <a:effectLst/>
                          </a:rPr>
                          <m:t> </m:t>
                        </m:r>
                        <m:r>
                          <a:rPr lang="es-ES" sz="2800" i="1">
                            <a:effectLst/>
                          </a:rPr>
                          <m:t>material</m:t>
                        </m:r>
                      </m:num>
                      <m:den>
                        <m:r>
                          <a:rPr lang="es-ES" sz="2800" i="1">
                            <a:effectLst/>
                          </a:rPr>
                          <m:t>Punto</m:t>
                        </m:r>
                        <m:r>
                          <a:rPr lang="es-ES" sz="2800" i="1">
                            <a:effectLst/>
                          </a:rPr>
                          <m:t> </m:t>
                        </m:r>
                        <m:r>
                          <a:rPr lang="es-ES" sz="2800" i="1">
                            <a:effectLst/>
                          </a:rPr>
                          <m:t>de</m:t>
                        </m:r>
                        <m:r>
                          <a:rPr lang="es-ES" sz="2800" i="1">
                            <a:effectLst/>
                          </a:rPr>
                          <m:t> </m:t>
                        </m:r>
                        <m:r>
                          <a:rPr lang="es-ES" sz="2800" i="1">
                            <a:effectLst/>
                          </a:rPr>
                          <m:t>operaci</m:t>
                        </m:r>
                        <m:r>
                          <a:rPr lang="es-ES" sz="2800" i="1">
                            <a:effectLst/>
                          </a:rPr>
                          <m:t>ó</m:t>
                        </m:r>
                        <m:r>
                          <a:rPr lang="es-ES" sz="2800" i="1">
                            <a:effectLst/>
                          </a:rPr>
                          <m:t>n</m:t>
                        </m:r>
                        <m:r>
                          <a:rPr lang="es-ES" sz="2800" i="1">
                            <a:effectLst/>
                          </a:rPr>
                          <m:t> </m:t>
                        </m:r>
                        <m:r>
                          <a:rPr lang="es-ES" sz="2800" i="1">
                            <a:effectLst/>
                          </a:rPr>
                          <m:t>del</m:t>
                        </m:r>
                        <m:r>
                          <a:rPr lang="es-ES" sz="2800" i="1">
                            <a:effectLst/>
                          </a:rPr>
                          <m:t> </m:t>
                        </m:r>
                        <m:r>
                          <a:rPr lang="es-ES" sz="2800" i="1">
                            <a:effectLst/>
                          </a:rPr>
                          <m:t>pl</m:t>
                        </m:r>
                        <m:r>
                          <a:rPr lang="es-ES" sz="2800" i="1">
                            <a:effectLst/>
                          </a:rPr>
                          <m:t>á</m:t>
                        </m:r>
                        <m:r>
                          <a:rPr lang="es-ES" sz="2800" i="1">
                            <a:effectLst/>
                          </a:rPr>
                          <m:t>stico</m:t>
                        </m:r>
                        <m:r>
                          <a:rPr lang="es-ES" sz="2800" i="1">
                            <a:effectLst/>
                          </a:rPr>
                          <m:t> </m:t>
                        </m:r>
                        <m:r>
                          <a:rPr lang="es-ES" sz="2800" i="1">
                            <a:effectLst/>
                          </a:rPr>
                          <m:t>blanco</m:t>
                        </m:r>
                      </m:den>
                    </m:f>
                  </m:oMath>
                </a14:m>
                <a:r>
                  <a:rPr lang="es-ES" dirty="0">
                    <a:effectLst/>
                  </a:rPr>
                  <a:t/>
                </a:r>
                <a:endParaRPr lang="es-CL" dirty="0">
                  <a:effectLst/>
                </a:endParaRPr>
              </a:p>
              <a:p>
                <a:endParaRPr lang="es-CL" dirty="0"/>
              </a:p>
            </p:txBody>
          </p:sp>
        </mc:Choice>
        <mc:Fallback>
          <p:sp>
            <p:nvSpPr>
              <p:cNvPr id="2" name="1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1268760"/>
                <a:ext cx="7618040" cy="936104"/>
              </a:xfrm>
              <a:blipFill rotWithShape="1">
                <a:blip r:embed="rId2" cstate="print"/>
                <a:stretch>
                  <a:fillRect r="-2240" b="-47403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95536" y="3717032"/>
            <a:ext cx="8229600" cy="1143000"/>
          </a:xfrm>
        </p:spPr>
        <p:txBody>
          <a:bodyPr/>
          <a:lstStyle/>
          <a:p>
            <a:pPr algn="ctr"/>
            <a:r>
              <a:rPr lang="es-CL" sz="3600" dirty="0" smtClean="0"/>
              <a:t>Factor de Reducción</a:t>
            </a:r>
            <a:endParaRPr lang="es-CL" sz="3600" dirty="0"/>
          </a:p>
        </p:txBody>
      </p:sp>
    </p:spTree>
    <p:extLst>
      <p:ext uri="{BB962C8B-B14F-4D97-AF65-F5344CB8AC3E}">
        <p14:creationId xmlns="" xmlns:p14="http://schemas.microsoft.com/office/powerpoint/2010/main" val="243637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50012270"/>
              </p:ext>
            </p:extLst>
          </p:nvPr>
        </p:nvGraphicFramePr>
        <p:xfrm>
          <a:off x="1331640" y="260648"/>
          <a:ext cx="6213936" cy="43993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3897"/>
                <a:gridCol w="1235143"/>
                <a:gridCol w="1426248"/>
                <a:gridCol w="1464469"/>
                <a:gridCol w="1414179"/>
              </a:tblGrid>
              <a:tr h="406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Material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Lo detecta mm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Punto de Operación en mm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Factor de Reducción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Factor de Reducción (%)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</a:tr>
              <a:tr h="203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CL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CL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CL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CL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CL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</a:tr>
              <a:tr h="406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Plastico Blanco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220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270,13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1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</a:tr>
              <a:tr h="573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Aluminio Brillante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212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290,13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1,074038426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107,4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</a:tr>
              <a:tr h="573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Plomo con oxido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202,8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251,4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0,930663014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93,1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</a:tr>
              <a:tr h="406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Plastico Rojo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207,92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277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1,025432199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102,5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</a:tr>
              <a:tr h="406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plastico Negro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196,3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342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1,266057084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126,6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</a:tr>
              <a:tr h="6098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Plastico Transparente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207,3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267,7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0,991004331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99,1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</a:tr>
              <a:tr h="406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Acero V2A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213,97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252,78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0,935771665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93,6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</a:tr>
              <a:tr h="203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Acero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205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216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0,799615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80,0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</a:tr>
              <a:tr h="203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Cobre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208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257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</a:rPr>
                        <a:t>0,951393773</a:t>
                      </a:r>
                      <a:endParaRPr lang="es-C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95,1</a:t>
                      </a:r>
                      <a:endParaRPr lang="es-C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6" marR="42166" marT="0" marB="0" anchor="b"/>
                </a:tc>
              </a:tr>
            </a:tbl>
          </a:graphicData>
        </a:graphic>
      </p:graphicFrame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55576" y="5301208"/>
            <a:ext cx="7565464" cy="489992"/>
          </a:xfrm>
        </p:spPr>
        <p:txBody>
          <a:bodyPr/>
          <a:lstStyle/>
          <a:p>
            <a:pPr algn="ctr"/>
            <a:r>
              <a:rPr lang="es-CL" sz="1800" dirty="0" smtClean="0"/>
              <a:t>Datos obtenidos en el laboratorio</a:t>
            </a:r>
            <a:endParaRPr lang="es-CL" sz="1800" dirty="0"/>
          </a:p>
        </p:txBody>
      </p:sp>
    </p:spTree>
    <p:extLst>
      <p:ext uri="{BB962C8B-B14F-4D97-AF65-F5344CB8AC3E}">
        <p14:creationId xmlns="" xmlns:p14="http://schemas.microsoft.com/office/powerpoint/2010/main" val="328245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591306636"/>
              </p:ext>
            </p:extLst>
          </p:nvPr>
        </p:nvGraphicFramePr>
        <p:xfrm>
          <a:off x="971598" y="764703"/>
          <a:ext cx="7416825" cy="26474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72275"/>
                <a:gridCol w="2472275"/>
                <a:gridCol w="2472275"/>
              </a:tblGrid>
              <a:tr h="3727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Distancia [mm]</a:t>
                      </a:r>
                      <a:endParaRPr lang="es-C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Apagado [mm]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Encendido [mm]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43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10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25.64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23.75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43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24.89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23.87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43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35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25.08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23.28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43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51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24.55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</a:rPr>
                        <a:t>22.68</a:t>
                      </a:r>
                      <a:endParaRPr lang="es-C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43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60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23.85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20.88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43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76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23.31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20.55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43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85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22.68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19.33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43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101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28.44</a:t>
                      </a:r>
                      <a:endParaRPr lang="es-C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</a:rPr>
                        <a:t>20.60</a:t>
                      </a:r>
                      <a:endParaRPr lang="es-C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83568" y="5157192"/>
            <a:ext cx="7637472" cy="1138064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200" i="1" dirty="0">
                <a:effectLst/>
              </a:rPr>
              <a:t>Curva de respuesta de un sensor fotoeléctrico de detección directa OJ</a:t>
            </a:r>
            <a:r>
              <a:rPr lang="es-CL" sz="3200" i="1" dirty="0">
                <a:effectLst/>
              </a:rPr>
              <a:t/>
            </a:r>
            <a:br>
              <a:rPr lang="es-CL" sz="3200" i="1" dirty="0">
                <a:effectLst/>
              </a:rPr>
            </a:br>
            <a:endParaRPr lang="es-CL" sz="3200" dirty="0"/>
          </a:p>
        </p:txBody>
      </p:sp>
    </p:spTree>
    <p:extLst>
      <p:ext uri="{BB962C8B-B14F-4D97-AF65-F5344CB8AC3E}">
        <p14:creationId xmlns="" xmlns:p14="http://schemas.microsoft.com/office/powerpoint/2010/main" val="220992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07528503"/>
              </p:ext>
            </p:extLst>
          </p:nvPr>
        </p:nvGraphicFramePr>
        <p:xfrm>
          <a:off x="539552" y="1556792"/>
          <a:ext cx="7632848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Experiencia de Laboratorio sin Guía de luz</a:t>
            </a:r>
            <a:endParaRPr lang="es-CL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r>
              <a:rPr lang="es-CL" dirty="0" smtClean="0"/>
              <a:t>Curva de encendido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426418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269</TotalTime>
  <Words>711</Words>
  <Application>Microsoft Office PowerPoint</Application>
  <PresentationFormat>Presentación en pantalla (4:3)</PresentationFormat>
  <Paragraphs>258</Paragraphs>
  <Slides>28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29" baseType="lpstr">
      <vt:lpstr>Concurrencia</vt:lpstr>
      <vt:lpstr>Sensores Fotoeléctricos</vt:lpstr>
      <vt:lpstr>Experiencia de laboratorio</vt:lpstr>
      <vt:lpstr>HISTERESIS  </vt:lpstr>
      <vt:lpstr>Histéresis</vt:lpstr>
      <vt:lpstr>FACTOR DE  REDUCCION</vt:lpstr>
      <vt:lpstr>Factor de Reducción</vt:lpstr>
      <vt:lpstr>Datos obtenidos en el laboratorio</vt:lpstr>
      <vt:lpstr>Curva de respuesta de un sensor fotoeléctrico de detección directa OJ </vt:lpstr>
      <vt:lpstr>Curva de encendido</vt:lpstr>
      <vt:lpstr>Curva de Apagado</vt:lpstr>
      <vt:lpstr>Conclusiones Sin guía de luz</vt:lpstr>
      <vt:lpstr>Frecuencia</vt:lpstr>
      <vt:lpstr>Histéresis</vt:lpstr>
      <vt:lpstr>Luces amarilla y rojo titilante</vt:lpstr>
      <vt:lpstr>Luces amarilla y verde</vt:lpstr>
      <vt:lpstr>Datos de laboratorio</vt:lpstr>
      <vt:lpstr>Curva de respuesta de un sensor fotoeléctrico de detección directa OJ</vt:lpstr>
      <vt:lpstr>Distancia de Apagado</vt:lpstr>
      <vt:lpstr>Distancia de Encendido</vt:lpstr>
      <vt:lpstr> Conclusiones Con guía de luz </vt:lpstr>
      <vt:lpstr>Frecuencia</vt:lpstr>
      <vt:lpstr>Conclusiones generales</vt:lpstr>
      <vt:lpstr>Aplicaciones Movimiento de los dedos de las manos</vt:lpstr>
      <vt:lpstr>Aplicaciones Sensor de proximidad</vt:lpstr>
      <vt:lpstr>Distintas aplicaciones</vt:lpstr>
      <vt:lpstr>Distintas aplicaciones</vt:lpstr>
      <vt:lpstr>Distintas apliaciones</vt:lpstr>
      <vt:lpstr>Distintas aplicaciones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Sensores Fotoeléctricos</dc:title>
  <dc:creator>Stefano</dc:creator>
  <cp:lastModifiedBy>Emanuel</cp:lastModifiedBy>
  <cp:revision>22</cp:revision>
  <dcterms:created xsi:type="dcterms:W3CDTF">2010-05-01T20:12:58Z</dcterms:created>
  <dcterms:modified xsi:type="dcterms:W3CDTF">2010-05-03T00:38:12Z</dcterms:modified>
</cp:coreProperties>
</file>