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3"/>
  </p:notesMasterIdLst>
  <p:handoutMasterIdLst>
    <p:handoutMasterId r:id="rId44"/>
  </p:handoutMasterIdLst>
  <p:sldIdLst>
    <p:sldId id="259" r:id="rId2"/>
    <p:sldId id="343" r:id="rId3"/>
    <p:sldId id="396" r:id="rId4"/>
    <p:sldId id="397" r:id="rId5"/>
    <p:sldId id="398" r:id="rId6"/>
    <p:sldId id="419" r:id="rId7"/>
    <p:sldId id="435" r:id="rId8"/>
    <p:sldId id="436" r:id="rId9"/>
    <p:sldId id="438" r:id="rId10"/>
    <p:sldId id="423" r:id="rId11"/>
    <p:sldId id="410" r:id="rId12"/>
    <p:sldId id="405" r:id="rId13"/>
    <p:sldId id="407" r:id="rId14"/>
    <p:sldId id="420" r:id="rId15"/>
    <p:sldId id="421" r:id="rId16"/>
    <p:sldId id="422" r:id="rId17"/>
    <p:sldId id="426" r:id="rId18"/>
    <p:sldId id="439" r:id="rId19"/>
    <p:sldId id="440" r:id="rId20"/>
    <p:sldId id="442" r:id="rId21"/>
    <p:sldId id="441" r:id="rId22"/>
    <p:sldId id="443" r:id="rId23"/>
    <p:sldId id="444" r:id="rId24"/>
    <p:sldId id="445" r:id="rId25"/>
    <p:sldId id="446" r:id="rId26"/>
    <p:sldId id="447" r:id="rId27"/>
    <p:sldId id="448" r:id="rId28"/>
    <p:sldId id="449" r:id="rId29"/>
    <p:sldId id="450" r:id="rId30"/>
    <p:sldId id="427" r:id="rId31"/>
    <p:sldId id="428" r:id="rId32"/>
    <p:sldId id="429" r:id="rId33"/>
    <p:sldId id="430" r:id="rId34"/>
    <p:sldId id="433" r:id="rId35"/>
    <p:sldId id="451" r:id="rId36"/>
    <p:sldId id="452" r:id="rId37"/>
    <p:sldId id="453" r:id="rId38"/>
    <p:sldId id="431" r:id="rId39"/>
    <p:sldId id="434" r:id="rId40"/>
    <p:sldId id="437" r:id="rId41"/>
    <p:sldId id="320" r:id="rId42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8C5C0"/>
    <a:srgbClr val="9D2F23"/>
    <a:srgbClr val="FF0000"/>
    <a:srgbClr val="FFFF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Maria%20Elena\Escritorio\carta%20gantt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Carta Gantt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Sheet1!$B$5</c:f>
              <c:strCache>
                <c:ptCount val="1"/>
                <c:pt idx="0">
                  <c:v>inicio</c:v>
                </c:pt>
              </c:strCache>
            </c:strRef>
          </c:tx>
          <c:spPr>
            <a:noFill/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Sheet1!$B$6:$B$17</c:f>
              <c:numCache>
                <c:formatCode>General</c:formatCode>
                <c:ptCount val="12"/>
                <c:pt idx="0">
                  <c:v>14.8</c:v>
                </c:pt>
                <c:pt idx="1">
                  <c:v>5</c:v>
                </c:pt>
                <c:pt idx="2">
                  <c:v>11</c:v>
                </c:pt>
                <c:pt idx="3">
                  <c:v>10</c:v>
                </c:pt>
                <c:pt idx="4">
                  <c:v>10.8</c:v>
                </c:pt>
                <c:pt idx="5">
                  <c:v>8</c:v>
                </c:pt>
                <c:pt idx="6">
                  <c:v>6</c:v>
                </c:pt>
                <c:pt idx="7">
                  <c:v>5.8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duracion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Sheet1!$C$6:$C$17</c:f>
              <c:numCache>
                <c:formatCode>General</c:formatCode>
                <c:ptCount val="12"/>
                <c:pt idx="0">
                  <c:v>0.2</c:v>
                </c:pt>
                <c:pt idx="1">
                  <c:v>9.8000000000000007</c:v>
                </c:pt>
                <c:pt idx="2">
                  <c:v>3</c:v>
                </c:pt>
                <c:pt idx="3">
                  <c:v>3</c:v>
                </c:pt>
                <c:pt idx="4">
                  <c:v>0.2</c:v>
                </c:pt>
                <c:pt idx="5">
                  <c:v>2.8</c:v>
                </c:pt>
                <c:pt idx="6">
                  <c:v>3</c:v>
                </c:pt>
                <c:pt idx="7">
                  <c:v>0.2</c:v>
                </c:pt>
                <c:pt idx="8">
                  <c:v>4.5</c:v>
                </c:pt>
                <c:pt idx="9">
                  <c:v>4</c:v>
                </c:pt>
                <c:pt idx="10">
                  <c:v>2</c:v>
                </c:pt>
                <c:pt idx="11">
                  <c:v>13.8</c:v>
                </c:pt>
              </c:numCache>
            </c:numRef>
          </c:val>
        </c:ser>
        <c:gapWidth val="55"/>
        <c:overlap val="100"/>
        <c:axId val="110714880"/>
        <c:axId val="110716800"/>
      </c:barChart>
      <c:catAx>
        <c:axId val="11071488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Actividades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10716800"/>
        <c:crosses val="autoZero"/>
        <c:auto val="1"/>
        <c:lblAlgn val="ctr"/>
        <c:lblOffset val="100"/>
      </c:catAx>
      <c:valAx>
        <c:axId val="110716800"/>
        <c:scaling>
          <c:orientation val="minMax"/>
          <c:max val="15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Semanas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10714880"/>
        <c:crosses val="autoZero"/>
        <c:crossBetween val="between"/>
        <c:majorUnit val="1"/>
      </c:valAx>
    </c:plotArea>
    <c:plotVisOnly val="1"/>
    <c:dispBlanksAs val="gap"/>
  </c:chart>
  <c:spPr>
    <a:solidFill>
      <a:schemeClr val="accent1"/>
    </a:solidFill>
  </c:spPr>
  <c:externalData r:id="rId2"/>
  <c:userShapes r:id="rId3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con </a:t>
          </a:r>
          <a:r>
            <a:rPr lang="en-US" dirty="0" err="1" smtClean="0"/>
            <a:t>reacción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2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65DD7C63-A1EF-43AF-8336-06EE053A5904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3039333-9EE3-4E61-AD3B-FD4F7EBB004A}" type="presOf" srcId="{045912C5-8AA7-4E3C-B82E-F87BEACE8875}" destId="{43C7CF87-AF2E-4208-94A2-63D5EE84BEA7}" srcOrd="0" destOrd="0" presId="urn:microsoft.com/office/officeart/2005/8/layout/list1"/>
    <dgm:cxn modelId="{BBCDDFD6-A8A6-447A-957A-C1A8811ADAA4}" type="presOf" srcId="{7661B3CE-5A9D-482E-B3FD-37BF1E708469}" destId="{56307164-DC3E-4A02-94C1-23CB99397A17}" srcOrd="0" destOrd="0" presId="urn:microsoft.com/office/officeart/2005/8/layout/list1"/>
    <dgm:cxn modelId="{7323FE10-66A9-42D4-8A6A-7EDD66D47B10}" type="presOf" srcId="{5FAEECA9-EB04-426F-ADBA-A8F0FFE14CCC}" destId="{79C83E4F-8043-4924-8F8B-51F17B3569CA}" srcOrd="0" destOrd="0" presId="urn:microsoft.com/office/officeart/2005/8/layout/list1"/>
    <dgm:cxn modelId="{732FD17F-644B-479F-9587-334F5F1A2317}" type="presOf" srcId="{985038F1-91AC-418E-85E5-C1B78F1B20B1}" destId="{B5460F4B-7654-46CC-B024-88894442C2C7}" srcOrd="0" destOrd="0" presId="urn:microsoft.com/office/officeart/2005/8/layout/list1"/>
    <dgm:cxn modelId="{7332AAB2-2653-4888-9426-2A3DC98F1A92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D927E50-77BB-4F49-BA4F-B2B62FBDE766}" type="presOf" srcId="{7661B3CE-5A9D-482E-B3FD-37BF1E708469}" destId="{0893E421-0749-4DD0-925D-88B0362FD542}" srcOrd="1" destOrd="0" presId="urn:microsoft.com/office/officeart/2005/8/layout/list1"/>
    <dgm:cxn modelId="{0B05F72B-6BFE-4A18-88F2-296712080F89}" type="presOf" srcId="{045912C5-8AA7-4E3C-B82E-F87BEACE8875}" destId="{9DC3BC3B-E98C-4902-ACA6-928C56D6317F}" srcOrd="1" destOrd="0" presId="urn:microsoft.com/office/officeart/2005/8/layout/list1"/>
    <dgm:cxn modelId="{9F3B0594-63F1-4E62-BB7E-7BAC3AB77E38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DC7C0AB-39A0-477C-9D87-85AE9084DC61}" type="presParOf" srcId="{0596F00E-2A48-44DE-98EB-0A723D874D0A}" destId="{338378F2-3F07-4C76-8325-712093384F29}" srcOrd="0" destOrd="0" presId="urn:microsoft.com/office/officeart/2005/8/layout/list1"/>
    <dgm:cxn modelId="{B50E153D-DFE0-41D9-8B38-D883046730BC}" type="presParOf" srcId="{338378F2-3F07-4C76-8325-712093384F29}" destId="{43C7CF87-AF2E-4208-94A2-63D5EE84BEA7}" srcOrd="0" destOrd="0" presId="urn:microsoft.com/office/officeart/2005/8/layout/list1"/>
    <dgm:cxn modelId="{096866F6-CF9E-4508-A099-DE7145FF1F6C}" type="presParOf" srcId="{338378F2-3F07-4C76-8325-712093384F29}" destId="{9DC3BC3B-E98C-4902-ACA6-928C56D6317F}" srcOrd="1" destOrd="0" presId="urn:microsoft.com/office/officeart/2005/8/layout/list1"/>
    <dgm:cxn modelId="{330B5065-C948-4C3A-8F47-0F18A07E390A}" type="presParOf" srcId="{0596F00E-2A48-44DE-98EB-0A723D874D0A}" destId="{0A21EB00-7662-4444-AA77-6E3FB7F6E31E}" srcOrd="1" destOrd="0" presId="urn:microsoft.com/office/officeart/2005/8/layout/list1"/>
    <dgm:cxn modelId="{7BF6D25F-67BA-43B6-BB45-E01950B2859A}" type="presParOf" srcId="{0596F00E-2A48-44DE-98EB-0A723D874D0A}" destId="{7C0B25DC-BB94-470B-94A2-5BD955EA4075}" srcOrd="2" destOrd="0" presId="urn:microsoft.com/office/officeart/2005/8/layout/list1"/>
    <dgm:cxn modelId="{32BCE20A-EB97-4E01-B6B2-83BE587658CE}" type="presParOf" srcId="{0596F00E-2A48-44DE-98EB-0A723D874D0A}" destId="{18CC29A5-8904-43E2-B3DE-B988A1DA4A62}" srcOrd="3" destOrd="0" presId="urn:microsoft.com/office/officeart/2005/8/layout/list1"/>
    <dgm:cxn modelId="{CDA5CE10-1713-4FBD-96FA-A93EA315A118}" type="presParOf" srcId="{0596F00E-2A48-44DE-98EB-0A723D874D0A}" destId="{7B3A7450-D912-48FD-B435-457155C84D11}" srcOrd="4" destOrd="0" presId="urn:microsoft.com/office/officeart/2005/8/layout/list1"/>
    <dgm:cxn modelId="{75F6F54B-070D-46D7-9109-0306CC52CE7B}" type="presParOf" srcId="{7B3A7450-D912-48FD-B435-457155C84D11}" destId="{79C83E4F-8043-4924-8F8B-51F17B3569CA}" srcOrd="0" destOrd="0" presId="urn:microsoft.com/office/officeart/2005/8/layout/list1"/>
    <dgm:cxn modelId="{4FDDEC66-DDAD-4FF1-91C2-ABC12D911A65}" type="presParOf" srcId="{7B3A7450-D912-48FD-B435-457155C84D11}" destId="{B50B94C8-CC2E-4F0C-BABF-96BD4F95C4F8}" srcOrd="1" destOrd="0" presId="urn:microsoft.com/office/officeart/2005/8/layout/list1"/>
    <dgm:cxn modelId="{DEB07651-1E43-439F-8D10-B014C4EE8483}" type="presParOf" srcId="{0596F00E-2A48-44DE-98EB-0A723D874D0A}" destId="{CD04B0FD-1E70-4BFD-B4DD-7E099719A2F6}" srcOrd="5" destOrd="0" presId="urn:microsoft.com/office/officeart/2005/8/layout/list1"/>
    <dgm:cxn modelId="{596DD9E2-2F72-46D4-8A89-1155E46FB927}" type="presParOf" srcId="{0596F00E-2A48-44DE-98EB-0A723D874D0A}" destId="{E93C7938-1995-4611-A050-091AF9CD50AD}" srcOrd="6" destOrd="0" presId="urn:microsoft.com/office/officeart/2005/8/layout/list1"/>
    <dgm:cxn modelId="{CBE4F604-B8C1-4BED-8734-8100FA21902F}" type="presParOf" srcId="{0596F00E-2A48-44DE-98EB-0A723D874D0A}" destId="{9114B799-3CDF-4C97-ABA6-20A2FC175A71}" srcOrd="7" destOrd="0" presId="urn:microsoft.com/office/officeart/2005/8/layout/list1"/>
    <dgm:cxn modelId="{9591848E-5E9E-409B-A23B-F37B66D3CC4E}" type="presParOf" srcId="{0596F00E-2A48-44DE-98EB-0A723D874D0A}" destId="{D99D3F45-0FF6-47D1-A43B-076397C8B382}" srcOrd="8" destOrd="0" presId="urn:microsoft.com/office/officeart/2005/8/layout/list1"/>
    <dgm:cxn modelId="{51BD2DB5-037F-4C65-B5C1-434BC40F98E9}" type="presParOf" srcId="{D99D3F45-0FF6-47D1-A43B-076397C8B382}" destId="{B5460F4B-7654-46CC-B024-88894442C2C7}" srcOrd="0" destOrd="0" presId="urn:microsoft.com/office/officeart/2005/8/layout/list1"/>
    <dgm:cxn modelId="{25B6C217-1E64-4F06-9400-C942800EA619}" type="presParOf" srcId="{D99D3F45-0FF6-47D1-A43B-076397C8B382}" destId="{8C0C9D8F-5C5F-49E9-A64E-B3516BF99316}" srcOrd="1" destOrd="0" presId="urn:microsoft.com/office/officeart/2005/8/layout/list1"/>
    <dgm:cxn modelId="{82CEED13-1D1E-4FDD-ACF6-E2DAF493C18F}" type="presParOf" srcId="{0596F00E-2A48-44DE-98EB-0A723D874D0A}" destId="{B6CBAAFD-2D1A-4BF0-8724-7887DB83FE83}" srcOrd="9" destOrd="0" presId="urn:microsoft.com/office/officeart/2005/8/layout/list1"/>
    <dgm:cxn modelId="{61837E1E-ECD3-4355-89B6-9AF15B8F3A7E}" type="presParOf" srcId="{0596F00E-2A48-44DE-98EB-0A723D874D0A}" destId="{2A95DB59-74B0-4B0F-AC73-06D29DC0B973}" srcOrd="10" destOrd="0" presId="urn:microsoft.com/office/officeart/2005/8/layout/list1"/>
    <dgm:cxn modelId="{D9B3D679-4103-4688-B162-00BF580A8624}" type="presParOf" srcId="{0596F00E-2A48-44DE-98EB-0A723D874D0A}" destId="{19686284-5374-4D33-9A37-17903D06164F}" srcOrd="11" destOrd="0" presId="urn:microsoft.com/office/officeart/2005/8/layout/list1"/>
    <dgm:cxn modelId="{6E8D9B37-2318-4500-B1DD-857AA2F2F522}" type="presParOf" srcId="{0596F00E-2A48-44DE-98EB-0A723D874D0A}" destId="{44F43D77-A598-4500-B265-ACE39282EEE6}" srcOrd="12" destOrd="0" presId="urn:microsoft.com/office/officeart/2005/8/layout/list1"/>
    <dgm:cxn modelId="{C87FF3D0-1A17-45F0-AC1A-D6967D511F21}" type="presParOf" srcId="{44F43D77-A598-4500-B265-ACE39282EEE6}" destId="{56307164-DC3E-4A02-94C1-23CB99397A17}" srcOrd="0" destOrd="0" presId="urn:microsoft.com/office/officeart/2005/8/layout/list1"/>
    <dgm:cxn modelId="{7B62E37A-3DAB-45B0-8299-0056E78AA879}" type="presParOf" srcId="{44F43D77-A598-4500-B265-ACE39282EEE6}" destId="{0893E421-0749-4DD0-925D-88B0362FD542}" srcOrd="1" destOrd="0" presId="urn:microsoft.com/office/officeart/2005/8/layout/list1"/>
    <dgm:cxn modelId="{DA67187A-BF17-4C5D-B314-0EC134769CE5}" type="presParOf" srcId="{0596F00E-2A48-44DE-98EB-0A723D874D0A}" destId="{B788DC23-BD02-4A44-9229-D50AAE2C8E2B}" srcOrd="13" destOrd="0" presId="urn:microsoft.com/office/officeart/2005/8/layout/list1"/>
    <dgm:cxn modelId="{435D8A47-E9B9-4223-A31C-4568CAC8A1F4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los procesos de producción de Biocombustibles. </a:t>
          </a:r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b="1" dirty="0">
            <a:solidFill>
              <a:schemeClr val="tx2">
                <a:lumMod val="75000"/>
              </a:schemeClr>
            </a:solidFill>
          </a:endParaRPr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 custT="1"/>
      <dgm:spPr/>
      <dgm:t>
        <a:bodyPr/>
        <a:lstStyle/>
        <a:p>
          <a:r>
            <a:rPr lang="es-ES" sz="3100" dirty="0" smtClean="0"/>
            <a:t>Diseñar en forma conceptual un proceso de producción de biocombustibles. </a:t>
          </a:r>
          <a:r>
            <a:rPr lang="es-ES" sz="2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844C6971-85B3-4D31-968D-329626312BBD}" type="presOf" srcId="{A05B5A76-9EE4-4438-8251-229D64ECBC60}" destId="{F7177FCF-C508-49FD-A904-E75C614AD3EB}" srcOrd="0" destOrd="0" presId="urn:microsoft.com/office/officeart/2005/8/layout/vList4"/>
    <dgm:cxn modelId="{381C0F9D-334B-4A73-BA51-282545021391}" type="presOf" srcId="{0C5E47DD-6847-4FEE-882A-BCC8658B5A95}" destId="{CF962269-6BE2-4C16-93E3-0814DBF8DDDB}" srcOrd="0" destOrd="0" presId="urn:microsoft.com/office/officeart/2005/8/layout/vList4"/>
    <dgm:cxn modelId="{BA281BFD-D8AC-4D1E-8A27-B517EA0D2024}" type="presOf" srcId="{A05B5A76-9EE4-4438-8251-229D64ECBC60}" destId="{0B081A34-5FE3-444B-B5C9-248220AAA59C}" srcOrd="1" destOrd="0" presId="urn:microsoft.com/office/officeart/2005/8/layout/vList4"/>
    <dgm:cxn modelId="{ED37E166-DD06-45BF-ACF4-6C599C5F408B}" type="presOf" srcId="{0C5E47DD-6847-4FEE-882A-BCC8658B5A95}" destId="{76332EB9-D4C5-4EAA-BAEB-CF12E422AF17}" srcOrd="1" destOrd="0" presId="urn:microsoft.com/office/officeart/2005/8/layout/vList4"/>
    <dgm:cxn modelId="{C2B1D684-7F70-493B-8532-8B2909887FCA}" type="presOf" srcId="{556DFCDF-C6C4-483C-9883-6ABF914A4269}" destId="{429A548E-893D-42D1-A9BC-D5B3B50CE297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2AD11ECA-E442-4A56-A573-DE2B18D64A1D}" type="presOf" srcId="{90330501-3B3D-42FB-9113-113DCE9DC1F8}" destId="{F44BEC74-2A40-4071-BD2A-7859D1E63835}" srcOrd="0" destOrd="0" presId="urn:microsoft.com/office/officeart/2005/8/layout/vList4"/>
    <dgm:cxn modelId="{40A6C02A-4DAC-4B37-A80E-E6A4F5173037}" type="presOf" srcId="{556DFCDF-C6C4-483C-9883-6ABF914A4269}" destId="{4765CF66-4C7D-4EB4-BC46-43D8108D7D79}" srcOrd="0" destOrd="0" presId="urn:microsoft.com/office/officeart/2005/8/layout/vList4"/>
    <dgm:cxn modelId="{F10C7A4E-1778-48CB-9D50-18CC9AF9DEDC}" type="presParOf" srcId="{F44BEC74-2A40-4071-BD2A-7859D1E63835}" destId="{2CF3783F-C93F-4B74-AF45-36735E1A2C7E}" srcOrd="0" destOrd="0" presId="urn:microsoft.com/office/officeart/2005/8/layout/vList4"/>
    <dgm:cxn modelId="{C86A247F-8D38-41F1-A501-0814CB5E07B1}" type="presParOf" srcId="{2CF3783F-C93F-4B74-AF45-36735E1A2C7E}" destId="{CF962269-6BE2-4C16-93E3-0814DBF8DDDB}" srcOrd="0" destOrd="0" presId="urn:microsoft.com/office/officeart/2005/8/layout/vList4"/>
    <dgm:cxn modelId="{4797EB7C-838F-46F1-99D9-7836E904077C}" type="presParOf" srcId="{2CF3783F-C93F-4B74-AF45-36735E1A2C7E}" destId="{88C69C93-A647-497C-B781-D7A21FDDE718}" srcOrd="1" destOrd="0" presId="urn:microsoft.com/office/officeart/2005/8/layout/vList4"/>
    <dgm:cxn modelId="{A7D0923C-985D-425F-B4C0-A7D7E883A4FA}" type="presParOf" srcId="{2CF3783F-C93F-4B74-AF45-36735E1A2C7E}" destId="{76332EB9-D4C5-4EAA-BAEB-CF12E422AF17}" srcOrd="2" destOrd="0" presId="urn:microsoft.com/office/officeart/2005/8/layout/vList4"/>
    <dgm:cxn modelId="{2E8BE8E8-1A50-4E73-B00E-F472926A00D3}" type="presParOf" srcId="{F44BEC74-2A40-4071-BD2A-7859D1E63835}" destId="{9FC7B1E4-8087-4B4D-9CEE-3EFFD4150B9E}" srcOrd="1" destOrd="0" presId="urn:microsoft.com/office/officeart/2005/8/layout/vList4"/>
    <dgm:cxn modelId="{ED048DFB-CE11-4F94-832E-EBBFA41FC4AE}" type="presParOf" srcId="{F44BEC74-2A40-4071-BD2A-7859D1E63835}" destId="{20F5BDC9-3578-40EF-B039-C56D9D5CCD36}" srcOrd="2" destOrd="0" presId="urn:microsoft.com/office/officeart/2005/8/layout/vList4"/>
    <dgm:cxn modelId="{5F7F40F0-66C2-4350-925B-833B8C91AB0C}" type="presParOf" srcId="{20F5BDC9-3578-40EF-B039-C56D9D5CCD36}" destId="{F7177FCF-C508-49FD-A904-E75C614AD3EB}" srcOrd="0" destOrd="0" presId="urn:microsoft.com/office/officeart/2005/8/layout/vList4"/>
    <dgm:cxn modelId="{8359ADC2-4661-43FA-86F1-1C11B6E62BD6}" type="presParOf" srcId="{20F5BDC9-3578-40EF-B039-C56D9D5CCD36}" destId="{01A77BA3-D101-46C4-A485-E7F9066AF56C}" srcOrd="1" destOrd="0" presId="urn:microsoft.com/office/officeart/2005/8/layout/vList4"/>
    <dgm:cxn modelId="{22E1DD43-E36A-4CF4-A07A-D091AA1D8A89}" type="presParOf" srcId="{20F5BDC9-3578-40EF-B039-C56D9D5CCD36}" destId="{0B081A34-5FE3-444B-B5C9-248220AAA59C}" srcOrd="2" destOrd="0" presId="urn:microsoft.com/office/officeart/2005/8/layout/vList4"/>
    <dgm:cxn modelId="{3872A3F4-4DEE-49F4-85D0-C1C5B0D70283}" type="presParOf" srcId="{F44BEC74-2A40-4071-BD2A-7859D1E63835}" destId="{A714F771-792C-43BC-A296-9C958AF2CEC5}" srcOrd="3" destOrd="0" presId="urn:microsoft.com/office/officeart/2005/8/layout/vList4"/>
    <dgm:cxn modelId="{876E046B-0878-42B8-8A7C-7B23515EA587}" type="presParOf" srcId="{F44BEC74-2A40-4071-BD2A-7859D1E63835}" destId="{D17BEAAB-44E1-4F86-87F4-E0D958E5AA1A}" srcOrd="4" destOrd="0" presId="urn:microsoft.com/office/officeart/2005/8/layout/vList4"/>
    <dgm:cxn modelId="{9C34E2D2-190A-4CE4-94DC-B09A7F3FF462}" type="presParOf" srcId="{D17BEAAB-44E1-4F86-87F4-E0D958E5AA1A}" destId="{4765CF66-4C7D-4EB4-BC46-43D8108D7D79}" srcOrd="0" destOrd="0" presId="urn:microsoft.com/office/officeart/2005/8/layout/vList4"/>
    <dgm:cxn modelId="{ECE1727D-EA7A-41FF-BED1-0500E04543E3}" type="presParOf" srcId="{D17BEAAB-44E1-4F86-87F4-E0D958E5AA1A}" destId="{2380885B-13D3-49F5-B5A8-8CBA21B01426}" srcOrd="1" destOrd="0" presId="urn:microsoft.com/office/officeart/2005/8/layout/vList4"/>
    <dgm:cxn modelId="{34098426-7AE8-4D5B-ADFD-58DAF4FD18CA}" type="presParOf" srcId="{D17BEAAB-44E1-4F86-87F4-E0D958E5AA1A}" destId="{429A548E-893D-42D1-A9BC-D5B3B50CE297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 </a:t>
          </a:r>
          <a:r>
            <a:rPr lang="es-MX" b="1" dirty="0" smtClean="0">
              <a:solidFill>
                <a:srgbClr val="FF0000"/>
              </a:solidFill>
            </a:rPr>
            <a:t>OK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Selección minuciosa de la información. </a:t>
          </a:r>
          <a:r>
            <a:rPr lang="es-MX" sz="2400" b="1" dirty="0" smtClean="0">
              <a:solidFill>
                <a:srgbClr val="FF0000"/>
              </a:solidFill>
            </a:rPr>
            <a:t>OK</a:t>
          </a:r>
          <a:endParaRPr lang="en-US" sz="2000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externos.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Descarte de información.</a:t>
          </a:r>
          <a:endParaRPr lang="en-US" sz="2000" dirty="0"/>
        </a:p>
      </dgm:t>
    </dgm:pt>
    <dgm:pt modelId="{C8F7EF15-1291-403D-9763-14B246C5207D}" type="parTrans" cxnId="{97640144-E630-4F68-B805-22646543BDFB}">
      <dgm:prSet/>
      <dgm:spPr/>
      <dgm:t>
        <a:bodyPr/>
        <a:lstStyle/>
        <a:p>
          <a:endParaRPr lang="es-ES"/>
        </a:p>
      </dgm:t>
    </dgm:pt>
    <dgm:pt modelId="{2CB697BD-7D8C-4E89-A214-D0A9CD203096}" type="sibTrans" cxnId="{97640144-E630-4F68-B805-22646543BDFB}">
      <dgm:prSet/>
      <dgm:spPr/>
      <dgm:t>
        <a:bodyPr/>
        <a:lstStyle/>
        <a:p>
          <a:endParaRPr lang="es-ES"/>
        </a:p>
      </dgm:t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12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185A12A1-D8FE-439A-9B72-3D05AA86881B}" type="presOf" srcId="{CAA2EF17-26F2-431F-886C-297C63F08B05}" destId="{2C6ECD3D-6F05-4D2F-B3EB-EAD7AB601630}" srcOrd="0" destOrd="1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80ADBB9B-7776-40F1-ADA6-51845E88D7AB}" type="presOf" srcId="{90E8A267-3E14-4D38-9457-4E634132B8AF}" destId="{98611D12-68FB-4911-8469-BBC943DF0D30}" srcOrd="0" destOrd="0" presId="urn:microsoft.com/office/officeart/2005/8/layout/chevron2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CB4CAC24-2E37-4D1E-A435-B8EF878876B1}" type="presOf" srcId="{47E80B10-8700-4834-A636-E5A5DE515253}" destId="{B992788D-BF84-4462-A4C8-77E21D470412}" srcOrd="0" destOrd="0" presId="urn:microsoft.com/office/officeart/2005/8/layout/chevron2"/>
    <dgm:cxn modelId="{F7DCAEA5-FA9D-4F08-A436-3963B0ECE45B}" type="presOf" srcId="{7617B826-797D-42CD-BCAD-CFEBC00EDF47}" destId="{F684CAF9-330C-45CF-9741-C07849E7ACDC}" srcOrd="0" destOrd="0" presId="urn:microsoft.com/office/officeart/2005/8/layout/chevron2"/>
    <dgm:cxn modelId="{D4A7F32F-2118-4BEC-A807-5DC59CE19A32}" type="presOf" srcId="{5D593ECC-5B2B-40F1-982D-F6953E41861E}" destId="{F684CAF9-330C-45CF-9741-C07849E7ACDC}" srcOrd="0" destOrd="2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E304D36F-1615-45EB-B6B0-BC36201F2D85}" type="presOf" srcId="{581C79BC-8E26-445F-B57D-34ABA8F0BE94}" destId="{956A3D00-EFB5-48FC-A79D-470744077365}" srcOrd="0" destOrd="0" presId="urn:microsoft.com/office/officeart/2005/8/layout/chevron2"/>
    <dgm:cxn modelId="{41EDD225-3FCC-4D45-8A00-1E2771A89108}" type="presOf" srcId="{87DA44BE-E59B-491E-B1A5-34C2B8639924}" destId="{2C6ECD3D-6F05-4D2F-B3EB-EAD7AB601630}" srcOrd="0" destOrd="0" presId="urn:microsoft.com/office/officeart/2005/8/layout/chevron2"/>
    <dgm:cxn modelId="{FB9ACD7A-B52C-41F4-B5F2-C697FDF94741}" type="presOf" srcId="{529C04D5-4334-47D0-A13E-89268324ACC4}" destId="{F684CAF9-330C-45CF-9741-C07849E7ACDC}" srcOrd="0" destOrd="1" presId="urn:microsoft.com/office/officeart/2005/8/layout/chevron2"/>
    <dgm:cxn modelId="{4D7D35EE-327B-4B7C-91F9-AADA4FD07ADC}" type="presOf" srcId="{7D647504-FB65-4402-8AF2-FD8A0DCB104A}" destId="{956A3D00-EFB5-48FC-A79D-470744077365}" srcOrd="0" destOrd="1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892C8D95-5FC8-49A4-BB10-5F5150CC9805}" type="presOf" srcId="{7036982D-FC8E-4198-A70E-B556BE02EC68}" destId="{F88304E2-0C66-4F90-9C80-D3665E591ABF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F5ED3961-170C-4DFA-9B9D-5C3398AC2F13}" type="presOf" srcId="{70702619-FE76-41B2-8645-8481AB09D479}" destId="{43C9F32A-598B-4C72-AB51-DDCCB7900497}" srcOrd="0" destOrd="0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F97C8D4A-AD04-431F-8AFF-44DB4CADF47F}" type="presParOf" srcId="{43C9F32A-598B-4C72-AB51-DDCCB7900497}" destId="{F54E3A28-4803-4457-AE96-6606F749C31C}" srcOrd="0" destOrd="0" presId="urn:microsoft.com/office/officeart/2005/8/layout/chevron2"/>
    <dgm:cxn modelId="{823E1B3E-C270-4634-BD46-F93FA9317690}" type="presParOf" srcId="{F54E3A28-4803-4457-AE96-6606F749C31C}" destId="{98611D12-68FB-4911-8469-BBC943DF0D30}" srcOrd="0" destOrd="0" presId="urn:microsoft.com/office/officeart/2005/8/layout/chevron2"/>
    <dgm:cxn modelId="{F1C14D37-25C3-412D-9ECB-F5DBFA3934AE}" type="presParOf" srcId="{F54E3A28-4803-4457-AE96-6606F749C31C}" destId="{F684CAF9-330C-45CF-9741-C07849E7ACDC}" srcOrd="1" destOrd="0" presId="urn:microsoft.com/office/officeart/2005/8/layout/chevron2"/>
    <dgm:cxn modelId="{E0A0FAC7-D521-4369-8DB9-22EE3E3CB46C}" type="presParOf" srcId="{43C9F32A-598B-4C72-AB51-DDCCB7900497}" destId="{8A54B530-129A-4FFA-94FF-B73797965377}" srcOrd="1" destOrd="0" presId="urn:microsoft.com/office/officeart/2005/8/layout/chevron2"/>
    <dgm:cxn modelId="{1000D8C1-EF4A-40ED-8D8C-61A527760C65}" type="presParOf" srcId="{43C9F32A-598B-4C72-AB51-DDCCB7900497}" destId="{A7A53390-0324-4DCA-BCBA-DCF4E195E4F1}" srcOrd="2" destOrd="0" presId="urn:microsoft.com/office/officeart/2005/8/layout/chevron2"/>
    <dgm:cxn modelId="{FCF28664-7636-4E2B-9FD8-DD33E6E2E6B1}" type="presParOf" srcId="{A7A53390-0324-4DCA-BCBA-DCF4E195E4F1}" destId="{B992788D-BF84-4462-A4C8-77E21D470412}" srcOrd="0" destOrd="0" presId="urn:microsoft.com/office/officeart/2005/8/layout/chevron2"/>
    <dgm:cxn modelId="{A4E75FCF-2888-413A-A15C-2D22474394E7}" type="presParOf" srcId="{A7A53390-0324-4DCA-BCBA-DCF4E195E4F1}" destId="{956A3D00-EFB5-48FC-A79D-470744077365}" srcOrd="1" destOrd="0" presId="urn:microsoft.com/office/officeart/2005/8/layout/chevron2"/>
    <dgm:cxn modelId="{B2FF0012-FA0A-431F-BD74-D08E3739E29E}" type="presParOf" srcId="{43C9F32A-598B-4C72-AB51-DDCCB7900497}" destId="{D6992FE3-4A2A-4BF4-9ED6-03796C76E9F7}" srcOrd="3" destOrd="0" presId="urn:microsoft.com/office/officeart/2005/8/layout/chevron2"/>
    <dgm:cxn modelId="{1B9A57CE-FF03-4F66-B1DB-60C486B7CF35}" type="presParOf" srcId="{43C9F32A-598B-4C72-AB51-DDCCB7900497}" destId="{5D081868-A820-4088-8A0B-E34260534AB9}" srcOrd="4" destOrd="0" presId="urn:microsoft.com/office/officeart/2005/8/layout/chevron2"/>
    <dgm:cxn modelId="{38A4E561-B037-46F7-A50A-77B503E8A7FF}" type="presParOf" srcId="{5D081868-A820-4088-8A0B-E34260534AB9}" destId="{F88304E2-0C66-4F90-9C80-D3665E591ABF}" srcOrd="0" destOrd="0" presId="urn:microsoft.com/office/officeart/2005/8/layout/chevron2"/>
    <dgm:cxn modelId="{2EB83A02-48CC-402B-B960-F19CF3CCF9B1}" type="presParOf" srcId="{5D081868-A820-4088-8A0B-E34260534AB9}" destId="{2C6ECD3D-6F05-4D2F-B3EB-EAD7AB601630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con </a:t>
          </a:r>
          <a:r>
            <a:rPr lang="en-US" dirty="0" err="1" smtClean="0"/>
            <a:t>reacción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2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9557F3BA-D108-48B7-88CC-FDEB56CA9686}" type="presOf" srcId="{5FAEECA9-EB04-426F-ADBA-A8F0FFE14CCC}" destId="{79C83E4F-8043-4924-8F8B-51F17B3569CA}" srcOrd="0" destOrd="0" presId="urn:microsoft.com/office/officeart/2005/8/layout/list1"/>
    <dgm:cxn modelId="{11E8E6EA-3798-4F9C-99F9-4AB34584D962}" type="presOf" srcId="{7661B3CE-5A9D-482E-B3FD-37BF1E708469}" destId="{56307164-DC3E-4A02-94C1-23CB99397A17}" srcOrd="0" destOrd="0" presId="urn:microsoft.com/office/officeart/2005/8/layout/list1"/>
    <dgm:cxn modelId="{6A22BAE8-FD38-486D-9462-63D95035D5D5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BDE761ED-6067-4A82-9537-BDBA3B19566A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F227859D-46B5-4990-8F1D-C226DE2918C2}" type="presOf" srcId="{045912C5-8AA7-4E3C-B82E-F87BEACE8875}" destId="{43C7CF87-AF2E-4208-94A2-63D5EE84BEA7}" srcOrd="0" destOrd="0" presId="urn:microsoft.com/office/officeart/2005/8/layout/list1"/>
    <dgm:cxn modelId="{F140CC50-4F84-41A7-AF0D-5DEF5F31970C}" type="presOf" srcId="{5FAEECA9-EB04-426F-ADBA-A8F0FFE14CCC}" destId="{B50B94C8-CC2E-4F0C-BABF-96BD4F95C4F8}" srcOrd="1" destOrd="0" presId="urn:microsoft.com/office/officeart/2005/8/layout/list1"/>
    <dgm:cxn modelId="{D0670E7D-DDC7-4464-9F0F-F551571F5177}" type="presOf" srcId="{985038F1-91AC-418E-85E5-C1B78F1B20B1}" destId="{8C0C9D8F-5C5F-49E9-A64E-B3516BF99316}" srcOrd="1" destOrd="0" presId="urn:microsoft.com/office/officeart/2005/8/layout/list1"/>
    <dgm:cxn modelId="{66C56A99-A35C-412A-A6AA-30CAB1680C3E}" type="presOf" srcId="{7661B3CE-5A9D-482E-B3FD-37BF1E708469}" destId="{0893E421-0749-4DD0-925D-88B0362FD542}" srcOrd="1" destOrd="0" presId="urn:microsoft.com/office/officeart/2005/8/layout/list1"/>
    <dgm:cxn modelId="{333F8295-6AB4-464D-905B-8084BFEB2D07}" type="presOf" srcId="{045912C5-8AA7-4E3C-B82E-F87BEACE8875}" destId="{9DC3BC3B-E98C-4902-ACA6-928C56D6317F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BC3FF7C3-5993-4C08-80D7-95CA0D571564}" type="presParOf" srcId="{0596F00E-2A48-44DE-98EB-0A723D874D0A}" destId="{338378F2-3F07-4C76-8325-712093384F29}" srcOrd="0" destOrd="0" presId="urn:microsoft.com/office/officeart/2005/8/layout/list1"/>
    <dgm:cxn modelId="{B4143136-5B2A-4D78-9A2B-72ED3A1AB488}" type="presParOf" srcId="{338378F2-3F07-4C76-8325-712093384F29}" destId="{43C7CF87-AF2E-4208-94A2-63D5EE84BEA7}" srcOrd="0" destOrd="0" presId="urn:microsoft.com/office/officeart/2005/8/layout/list1"/>
    <dgm:cxn modelId="{0D5AA8EB-EA5A-4F5E-A8A3-745B47073060}" type="presParOf" srcId="{338378F2-3F07-4C76-8325-712093384F29}" destId="{9DC3BC3B-E98C-4902-ACA6-928C56D6317F}" srcOrd="1" destOrd="0" presId="urn:microsoft.com/office/officeart/2005/8/layout/list1"/>
    <dgm:cxn modelId="{7090F1B6-CC97-4AA4-B25D-C838C1B18CF6}" type="presParOf" srcId="{0596F00E-2A48-44DE-98EB-0A723D874D0A}" destId="{0A21EB00-7662-4444-AA77-6E3FB7F6E31E}" srcOrd="1" destOrd="0" presId="urn:microsoft.com/office/officeart/2005/8/layout/list1"/>
    <dgm:cxn modelId="{F3EBA46E-264E-4430-92F7-224DD0927BDC}" type="presParOf" srcId="{0596F00E-2A48-44DE-98EB-0A723D874D0A}" destId="{7C0B25DC-BB94-470B-94A2-5BD955EA4075}" srcOrd="2" destOrd="0" presId="urn:microsoft.com/office/officeart/2005/8/layout/list1"/>
    <dgm:cxn modelId="{DBA893C6-E0E2-4D0E-A8FF-7B625939570F}" type="presParOf" srcId="{0596F00E-2A48-44DE-98EB-0A723D874D0A}" destId="{18CC29A5-8904-43E2-B3DE-B988A1DA4A62}" srcOrd="3" destOrd="0" presId="urn:microsoft.com/office/officeart/2005/8/layout/list1"/>
    <dgm:cxn modelId="{E6F3C038-D771-4A03-83EA-3ECA4C25A340}" type="presParOf" srcId="{0596F00E-2A48-44DE-98EB-0A723D874D0A}" destId="{7B3A7450-D912-48FD-B435-457155C84D11}" srcOrd="4" destOrd="0" presId="urn:microsoft.com/office/officeart/2005/8/layout/list1"/>
    <dgm:cxn modelId="{D25837BA-B061-4326-BBED-6A6F6B1D71DD}" type="presParOf" srcId="{7B3A7450-D912-48FD-B435-457155C84D11}" destId="{79C83E4F-8043-4924-8F8B-51F17B3569CA}" srcOrd="0" destOrd="0" presId="urn:microsoft.com/office/officeart/2005/8/layout/list1"/>
    <dgm:cxn modelId="{1FD7C075-A6DF-4EC6-B959-CDC0369408F0}" type="presParOf" srcId="{7B3A7450-D912-48FD-B435-457155C84D11}" destId="{B50B94C8-CC2E-4F0C-BABF-96BD4F95C4F8}" srcOrd="1" destOrd="0" presId="urn:microsoft.com/office/officeart/2005/8/layout/list1"/>
    <dgm:cxn modelId="{CEDAF5FC-6EA2-433F-9BEF-8D9C78FBE487}" type="presParOf" srcId="{0596F00E-2A48-44DE-98EB-0A723D874D0A}" destId="{CD04B0FD-1E70-4BFD-B4DD-7E099719A2F6}" srcOrd="5" destOrd="0" presId="urn:microsoft.com/office/officeart/2005/8/layout/list1"/>
    <dgm:cxn modelId="{2E090F41-DB34-4870-B968-63AA0AC2F132}" type="presParOf" srcId="{0596F00E-2A48-44DE-98EB-0A723D874D0A}" destId="{E93C7938-1995-4611-A050-091AF9CD50AD}" srcOrd="6" destOrd="0" presId="urn:microsoft.com/office/officeart/2005/8/layout/list1"/>
    <dgm:cxn modelId="{97251781-D397-4DFF-BBA1-A3197DA5D503}" type="presParOf" srcId="{0596F00E-2A48-44DE-98EB-0A723D874D0A}" destId="{9114B799-3CDF-4C97-ABA6-20A2FC175A71}" srcOrd="7" destOrd="0" presId="urn:microsoft.com/office/officeart/2005/8/layout/list1"/>
    <dgm:cxn modelId="{839A750B-DE05-46F8-8CE8-71E1207162AC}" type="presParOf" srcId="{0596F00E-2A48-44DE-98EB-0A723D874D0A}" destId="{D99D3F45-0FF6-47D1-A43B-076397C8B382}" srcOrd="8" destOrd="0" presId="urn:microsoft.com/office/officeart/2005/8/layout/list1"/>
    <dgm:cxn modelId="{C6C2E8BE-8F72-4A09-9BB8-DDF3890A87BE}" type="presParOf" srcId="{D99D3F45-0FF6-47D1-A43B-076397C8B382}" destId="{B5460F4B-7654-46CC-B024-88894442C2C7}" srcOrd="0" destOrd="0" presId="urn:microsoft.com/office/officeart/2005/8/layout/list1"/>
    <dgm:cxn modelId="{6403F8D0-8695-40AB-B189-EA52AE204885}" type="presParOf" srcId="{D99D3F45-0FF6-47D1-A43B-076397C8B382}" destId="{8C0C9D8F-5C5F-49E9-A64E-B3516BF99316}" srcOrd="1" destOrd="0" presId="urn:microsoft.com/office/officeart/2005/8/layout/list1"/>
    <dgm:cxn modelId="{D22263C2-AFD9-4B32-9AAF-890E4448F350}" type="presParOf" srcId="{0596F00E-2A48-44DE-98EB-0A723D874D0A}" destId="{B6CBAAFD-2D1A-4BF0-8724-7887DB83FE83}" srcOrd="9" destOrd="0" presId="urn:microsoft.com/office/officeart/2005/8/layout/list1"/>
    <dgm:cxn modelId="{A238EF9B-A682-4C69-81B2-16B3FF0A7715}" type="presParOf" srcId="{0596F00E-2A48-44DE-98EB-0A723D874D0A}" destId="{2A95DB59-74B0-4B0F-AC73-06D29DC0B973}" srcOrd="10" destOrd="0" presId="urn:microsoft.com/office/officeart/2005/8/layout/list1"/>
    <dgm:cxn modelId="{16BB1F6C-F07F-4B00-866C-F0E2D1130370}" type="presParOf" srcId="{0596F00E-2A48-44DE-98EB-0A723D874D0A}" destId="{19686284-5374-4D33-9A37-17903D06164F}" srcOrd="11" destOrd="0" presId="urn:microsoft.com/office/officeart/2005/8/layout/list1"/>
    <dgm:cxn modelId="{7F28ADAA-4963-4E9A-AD78-7317B24FDFD0}" type="presParOf" srcId="{0596F00E-2A48-44DE-98EB-0A723D874D0A}" destId="{44F43D77-A598-4500-B265-ACE39282EEE6}" srcOrd="12" destOrd="0" presId="urn:microsoft.com/office/officeart/2005/8/layout/list1"/>
    <dgm:cxn modelId="{314D96BC-9DFF-4F07-84FA-F0461B906041}" type="presParOf" srcId="{44F43D77-A598-4500-B265-ACE39282EEE6}" destId="{56307164-DC3E-4A02-94C1-23CB99397A17}" srcOrd="0" destOrd="0" presId="urn:microsoft.com/office/officeart/2005/8/layout/list1"/>
    <dgm:cxn modelId="{38D2E448-869D-4562-9967-C236B4426FE7}" type="presParOf" srcId="{44F43D77-A598-4500-B265-ACE39282EEE6}" destId="{0893E421-0749-4DD0-925D-88B0362FD542}" srcOrd="1" destOrd="0" presId="urn:microsoft.com/office/officeart/2005/8/layout/list1"/>
    <dgm:cxn modelId="{A00EF02E-E717-4929-B376-16513A6BC03C}" type="presParOf" srcId="{0596F00E-2A48-44DE-98EB-0A723D874D0A}" destId="{B788DC23-BD02-4A44-9229-D50AAE2C8E2B}" srcOrd="13" destOrd="0" presId="urn:microsoft.com/office/officeart/2005/8/layout/list1"/>
    <dgm:cxn modelId="{36013996-06D3-4010-8931-620F7DE46D1E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Balances de </a:t>
          </a:r>
          <a:r>
            <a:rPr lang="en-US" sz="2000" dirty="0" err="1" smtClean="0"/>
            <a:t>Masa</a:t>
          </a:r>
          <a:r>
            <a:rPr lang="en-US" sz="2000" dirty="0" smtClean="0"/>
            <a:t>  con </a:t>
          </a:r>
          <a:r>
            <a:rPr lang="en-US" sz="2000" dirty="0" err="1" smtClean="0"/>
            <a:t>reacción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3600" dirty="0" err="1" smtClean="0"/>
            <a:t>Ejemplo</a:t>
          </a:r>
          <a:endParaRPr lang="en-US" sz="36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2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47681D-F03D-48DD-BADA-A91D61938A41}" type="presOf" srcId="{985038F1-91AC-418E-85E5-C1B78F1B20B1}" destId="{B5460F4B-7654-46CC-B024-88894442C2C7}" srcOrd="0" destOrd="0" presId="urn:microsoft.com/office/officeart/2005/8/layout/list1"/>
    <dgm:cxn modelId="{5054278B-6348-433E-AD32-885C376803B0}" type="presOf" srcId="{045912C5-8AA7-4E3C-B82E-F87BEACE8875}" destId="{9DC3BC3B-E98C-4902-ACA6-928C56D6317F}" srcOrd="1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D8D530C8-6C8B-4829-85EB-6A050FC361C9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A0EF80A8-C0D6-4389-94C8-AFB857B0B0A4}" type="presOf" srcId="{045912C5-8AA7-4E3C-B82E-F87BEACE8875}" destId="{43C7CF87-AF2E-4208-94A2-63D5EE84BEA7}" srcOrd="0" destOrd="0" presId="urn:microsoft.com/office/officeart/2005/8/layout/list1"/>
    <dgm:cxn modelId="{63CA167D-F6CD-4E6A-A9CF-ACE900072952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744E6D6E-8089-4923-A5BD-6DD10E4864BC}" type="presOf" srcId="{482EE62F-7750-42A8-8674-8A77405848CA}" destId="{0596F00E-2A48-44DE-98EB-0A723D874D0A}" srcOrd="0" destOrd="0" presId="urn:microsoft.com/office/officeart/2005/8/layout/list1"/>
    <dgm:cxn modelId="{7F1866C7-2174-47CC-AC80-68A73113C8FC}" type="presOf" srcId="{7661B3CE-5A9D-482E-B3FD-37BF1E708469}" destId="{56307164-DC3E-4A02-94C1-23CB99397A17}" srcOrd="0" destOrd="0" presId="urn:microsoft.com/office/officeart/2005/8/layout/list1"/>
    <dgm:cxn modelId="{EC3C24EB-CC03-4837-ACE5-D9D73BEE7047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B5B15E8-AC26-4657-8F6E-EFAD42C91837}" type="presOf" srcId="{5FAEECA9-EB04-426F-ADBA-A8F0FFE14CCC}" destId="{B50B94C8-CC2E-4F0C-BABF-96BD4F95C4F8}" srcOrd="1" destOrd="0" presId="urn:microsoft.com/office/officeart/2005/8/layout/list1"/>
    <dgm:cxn modelId="{76331B73-9636-4BBF-A945-B9B25F830AA6}" type="presParOf" srcId="{0596F00E-2A48-44DE-98EB-0A723D874D0A}" destId="{338378F2-3F07-4C76-8325-712093384F29}" srcOrd="0" destOrd="0" presId="urn:microsoft.com/office/officeart/2005/8/layout/list1"/>
    <dgm:cxn modelId="{4069B935-A599-4AB7-BB43-0A20898DBB99}" type="presParOf" srcId="{338378F2-3F07-4C76-8325-712093384F29}" destId="{43C7CF87-AF2E-4208-94A2-63D5EE84BEA7}" srcOrd="0" destOrd="0" presId="urn:microsoft.com/office/officeart/2005/8/layout/list1"/>
    <dgm:cxn modelId="{CE137FD0-6B4C-4C0F-9187-8F8A667D63B8}" type="presParOf" srcId="{338378F2-3F07-4C76-8325-712093384F29}" destId="{9DC3BC3B-E98C-4902-ACA6-928C56D6317F}" srcOrd="1" destOrd="0" presId="urn:microsoft.com/office/officeart/2005/8/layout/list1"/>
    <dgm:cxn modelId="{1EDE20C7-7952-41E2-8433-8E292A4DC5CF}" type="presParOf" srcId="{0596F00E-2A48-44DE-98EB-0A723D874D0A}" destId="{0A21EB00-7662-4444-AA77-6E3FB7F6E31E}" srcOrd="1" destOrd="0" presId="urn:microsoft.com/office/officeart/2005/8/layout/list1"/>
    <dgm:cxn modelId="{5A83A76D-F8F1-4B18-9856-E45D4F1B3364}" type="presParOf" srcId="{0596F00E-2A48-44DE-98EB-0A723D874D0A}" destId="{7C0B25DC-BB94-470B-94A2-5BD955EA4075}" srcOrd="2" destOrd="0" presId="urn:microsoft.com/office/officeart/2005/8/layout/list1"/>
    <dgm:cxn modelId="{72A348B2-A838-47DB-A850-95BC3838C3E5}" type="presParOf" srcId="{0596F00E-2A48-44DE-98EB-0A723D874D0A}" destId="{18CC29A5-8904-43E2-B3DE-B988A1DA4A62}" srcOrd="3" destOrd="0" presId="urn:microsoft.com/office/officeart/2005/8/layout/list1"/>
    <dgm:cxn modelId="{51BACCA3-B727-483F-B400-205557BA2725}" type="presParOf" srcId="{0596F00E-2A48-44DE-98EB-0A723D874D0A}" destId="{7B3A7450-D912-48FD-B435-457155C84D11}" srcOrd="4" destOrd="0" presId="urn:microsoft.com/office/officeart/2005/8/layout/list1"/>
    <dgm:cxn modelId="{742C6564-C5FD-4878-9DA9-5BECE24C724E}" type="presParOf" srcId="{7B3A7450-D912-48FD-B435-457155C84D11}" destId="{79C83E4F-8043-4924-8F8B-51F17B3569CA}" srcOrd="0" destOrd="0" presId="urn:microsoft.com/office/officeart/2005/8/layout/list1"/>
    <dgm:cxn modelId="{37FFF8DF-B30D-4EC0-8878-D47003420E0E}" type="presParOf" srcId="{7B3A7450-D912-48FD-B435-457155C84D11}" destId="{B50B94C8-CC2E-4F0C-BABF-96BD4F95C4F8}" srcOrd="1" destOrd="0" presId="urn:microsoft.com/office/officeart/2005/8/layout/list1"/>
    <dgm:cxn modelId="{ACFF664D-C44B-42B3-9653-154E4FA14A09}" type="presParOf" srcId="{0596F00E-2A48-44DE-98EB-0A723D874D0A}" destId="{CD04B0FD-1E70-4BFD-B4DD-7E099719A2F6}" srcOrd="5" destOrd="0" presId="urn:microsoft.com/office/officeart/2005/8/layout/list1"/>
    <dgm:cxn modelId="{46C9BCE1-A12F-4E29-9161-D867C426504D}" type="presParOf" srcId="{0596F00E-2A48-44DE-98EB-0A723D874D0A}" destId="{E93C7938-1995-4611-A050-091AF9CD50AD}" srcOrd="6" destOrd="0" presId="urn:microsoft.com/office/officeart/2005/8/layout/list1"/>
    <dgm:cxn modelId="{6A656769-5337-4201-8393-48FDDA45D610}" type="presParOf" srcId="{0596F00E-2A48-44DE-98EB-0A723D874D0A}" destId="{9114B799-3CDF-4C97-ABA6-20A2FC175A71}" srcOrd="7" destOrd="0" presId="urn:microsoft.com/office/officeart/2005/8/layout/list1"/>
    <dgm:cxn modelId="{6248AEFE-1341-4D19-9141-E4CA86455C32}" type="presParOf" srcId="{0596F00E-2A48-44DE-98EB-0A723D874D0A}" destId="{D99D3F45-0FF6-47D1-A43B-076397C8B382}" srcOrd="8" destOrd="0" presId="urn:microsoft.com/office/officeart/2005/8/layout/list1"/>
    <dgm:cxn modelId="{53DF62C5-1112-44ED-8C7D-6DC3568EB2B2}" type="presParOf" srcId="{D99D3F45-0FF6-47D1-A43B-076397C8B382}" destId="{B5460F4B-7654-46CC-B024-88894442C2C7}" srcOrd="0" destOrd="0" presId="urn:microsoft.com/office/officeart/2005/8/layout/list1"/>
    <dgm:cxn modelId="{A5E2E26D-22ED-421F-9AD1-DCB81ACB297A}" type="presParOf" srcId="{D99D3F45-0FF6-47D1-A43B-076397C8B382}" destId="{8C0C9D8F-5C5F-49E9-A64E-B3516BF99316}" srcOrd="1" destOrd="0" presId="urn:microsoft.com/office/officeart/2005/8/layout/list1"/>
    <dgm:cxn modelId="{687430C7-61BB-405D-8924-12689D682019}" type="presParOf" srcId="{0596F00E-2A48-44DE-98EB-0A723D874D0A}" destId="{B6CBAAFD-2D1A-4BF0-8724-7887DB83FE83}" srcOrd="9" destOrd="0" presId="urn:microsoft.com/office/officeart/2005/8/layout/list1"/>
    <dgm:cxn modelId="{50A258CB-9F9B-4BAD-BE9F-D6BF4DB3656C}" type="presParOf" srcId="{0596F00E-2A48-44DE-98EB-0A723D874D0A}" destId="{2A95DB59-74B0-4B0F-AC73-06D29DC0B973}" srcOrd="10" destOrd="0" presId="urn:microsoft.com/office/officeart/2005/8/layout/list1"/>
    <dgm:cxn modelId="{05076826-01EB-4195-9262-D53F2C55D513}" type="presParOf" srcId="{0596F00E-2A48-44DE-98EB-0A723D874D0A}" destId="{19686284-5374-4D33-9A37-17903D06164F}" srcOrd="11" destOrd="0" presId="urn:microsoft.com/office/officeart/2005/8/layout/list1"/>
    <dgm:cxn modelId="{14B15FFB-8111-4ED1-AF8F-880979EC7774}" type="presParOf" srcId="{0596F00E-2A48-44DE-98EB-0A723D874D0A}" destId="{44F43D77-A598-4500-B265-ACE39282EEE6}" srcOrd="12" destOrd="0" presId="urn:microsoft.com/office/officeart/2005/8/layout/list1"/>
    <dgm:cxn modelId="{3E32D235-9243-407E-8E71-0B2D7826DFD6}" type="presParOf" srcId="{44F43D77-A598-4500-B265-ACE39282EEE6}" destId="{56307164-DC3E-4A02-94C1-23CB99397A17}" srcOrd="0" destOrd="0" presId="urn:microsoft.com/office/officeart/2005/8/layout/list1"/>
    <dgm:cxn modelId="{9D69708D-FCC0-4C50-9CEF-B8A7DD462FC0}" type="presParOf" srcId="{44F43D77-A598-4500-B265-ACE39282EEE6}" destId="{0893E421-0749-4DD0-925D-88B0362FD542}" srcOrd="1" destOrd="0" presId="urn:microsoft.com/office/officeart/2005/8/layout/list1"/>
    <dgm:cxn modelId="{4069F1C6-AF04-470D-944A-6E96BFF3DB00}" type="presParOf" srcId="{0596F00E-2A48-44DE-98EB-0A723D874D0A}" destId="{B788DC23-BD02-4A44-9229-D50AAE2C8E2B}" srcOrd="13" destOrd="0" presId="urn:microsoft.com/office/officeart/2005/8/layout/list1"/>
    <dgm:cxn modelId="{0B049CD9-74F6-4884-A016-3912A0E59108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1600" dirty="0" smtClean="0"/>
            <a:t>Balances de </a:t>
          </a:r>
          <a:r>
            <a:rPr lang="en-US" sz="1600" dirty="0" err="1" smtClean="0"/>
            <a:t>Masa</a:t>
          </a:r>
          <a:r>
            <a:rPr lang="en-US" sz="1600" dirty="0" smtClean="0"/>
            <a:t>  con </a:t>
          </a:r>
          <a:r>
            <a:rPr lang="en-US" sz="1600" dirty="0" err="1" smtClean="0"/>
            <a:t>reacción</a:t>
          </a:r>
          <a:endParaRPr lang="en-US" sz="16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1800" dirty="0" err="1" smtClean="0"/>
            <a:t>Ejemplo</a:t>
          </a:r>
          <a:endParaRPr lang="en-US" sz="1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2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Motivación</a:t>
          </a:r>
          <a:endParaRPr lang="en-US" sz="20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6B1D8F-2AD1-4C52-B4B0-DFB14FC9DA2C}" type="presOf" srcId="{5FAEECA9-EB04-426F-ADBA-A8F0FFE14CCC}" destId="{B50B94C8-CC2E-4F0C-BABF-96BD4F95C4F8}" srcOrd="1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C62025C2-34D8-4FD8-BF3F-0D8DC21CF571}" type="presOf" srcId="{985038F1-91AC-418E-85E5-C1B78F1B20B1}" destId="{8C0C9D8F-5C5F-49E9-A64E-B3516BF99316}" srcOrd="1" destOrd="0" presId="urn:microsoft.com/office/officeart/2005/8/layout/list1"/>
    <dgm:cxn modelId="{A1FA5032-D31D-4086-AD28-495AA3D4A2C1}" type="presOf" srcId="{482EE62F-7750-42A8-8674-8A77405848CA}" destId="{0596F00E-2A48-44DE-98EB-0A723D874D0A}" srcOrd="0" destOrd="0" presId="urn:microsoft.com/office/officeart/2005/8/layout/list1"/>
    <dgm:cxn modelId="{4063A04D-12AA-47A8-B772-769D7338C15C}" type="presOf" srcId="{7661B3CE-5A9D-482E-B3FD-37BF1E708469}" destId="{56307164-DC3E-4A02-94C1-23CB99397A17}" srcOrd="0" destOrd="0" presId="urn:microsoft.com/office/officeart/2005/8/layout/list1"/>
    <dgm:cxn modelId="{63AAF321-9756-4A0A-B6D1-19F48849F33C}" type="presOf" srcId="{985038F1-91AC-418E-85E5-C1B78F1B20B1}" destId="{B5460F4B-7654-46CC-B024-88894442C2C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2A262E32-26D3-4A22-9AF2-78FBE61A4541}" type="presOf" srcId="{7661B3CE-5A9D-482E-B3FD-37BF1E708469}" destId="{0893E421-0749-4DD0-925D-88B0362FD542}" srcOrd="1" destOrd="0" presId="urn:microsoft.com/office/officeart/2005/8/layout/list1"/>
    <dgm:cxn modelId="{B2BE3BB2-865A-4699-9816-06450E715823}" type="presOf" srcId="{045912C5-8AA7-4E3C-B82E-F87BEACE8875}" destId="{43C7CF87-AF2E-4208-94A2-63D5EE84BEA7}" srcOrd="0" destOrd="0" presId="urn:microsoft.com/office/officeart/2005/8/layout/list1"/>
    <dgm:cxn modelId="{1ABA8606-0252-4490-8C24-A4E6AD42F2EB}" type="presOf" srcId="{5FAEECA9-EB04-426F-ADBA-A8F0FFE14CCC}" destId="{79C83E4F-8043-4924-8F8B-51F17B3569CA}" srcOrd="0" destOrd="0" presId="urn:microsoft.com/office/officeart/2005/8/layout/list1"/>
    <dgm:cxn modelId="{C6012245-B38E-4329-9EF1-E978E7111A36}" type="presOf" srcId="{045912C5-8AA7-4E3C-B82E-F87BEACE8875}" destId="{9DC3BC3B-E98C-4902-ACA6-928C56D6317F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046E9660-0A20-4FC5-9205-6620D9B5A91D}" type="presParOf" srcId="{0596F00E-2A48-44DE-98EB-0A723D874D0A}" destId="{338378F2-3F07-4C76-8325-712093384F29}" srcOrd="0" destOrd="0" presId="urn:microsoft.com/office/officeart/2005/8/layout/list1"/>
    <dgm:cxn modelId="{A0C8DF54-6D4C-43D6-9683-51CC1D8A3B6B}" type="presParOf" srcId="{338378F2-3F07-4C76-8325-712093384F29}" destId="{43C7CF87-AF2E-4208-94A2-63D5EE84BEA7}" srcOrd="0" destOrd="0" presId="urn:microsoft.com/office/officeart/2005/8/layout/list1"/>
    <dgm:cxn modelId="{159D12A0-47DC-4171-999D-A59BF2E0671D}" type="presParOf" srcId="{338378F2-3F07-4C76-8325-712093384F29}" destId="{9DC3BC3B-E98C-4902-ACA6-928C56D6317F}" srcOrd="1" destOrd="0" presId="urn:microsoft.com/office/officeart/2005/8/layout/list1"/>
    <dgm:cxn modelId="{4B10AF4C-4DCC-4E64-A407-877378E76E00}" type="presParOf" srcId="{0596F00E-2A48-44DE-98EB-0A723D874D0A}" destId="{0A21EB00-7662-4444-AA77-6E3FB7F6E31E}" srcOrd="1" destOrd="0" presId="urn:microsoft.com/office/officeart/2005/8/layout/list1"/>
    <dgm:cxn modelId="{AC83E940-E32D-4D6B-A445-C115B63C32E4}" type="presParOf" srcId="{0596F00E-2A48-44DE-98EB-0A723D874D0A}" destId="{7C0B25DC-BB94-470B-94A2-5BD955EA4075}" srcOrd="2" destOrd="0" presId="urn:microsoft.com/office/officeart/2005/8/layout/list1"/>
    <dgm:cxn modelId="{37D3CB04-BA36-43AC-85E6-8C8E17281497}" type="presParOf" srcId="{0596F00E-2A48-44DE-98EB-0A723D874D0A}" destId="{18CC29A5-8904-43E2-B3DE-B988A1DA4A62}" srcOrd="3" destOrd="0" presId="urn:microsoft.com/office/officeart/2005/8/layout/list1"/>
    <dgm:cxn modelId="{4ECAE5F1-7260-41D9-9479-2CFC8F6D2259}" type="presParOf" srcId="{0596F00E-2A48-44DE-98EB-0A723D874D0A}" destId="{7B3A7450-D912-48FD-B435-457155C84D11}" srcOrd="4" destOrd="0" presId="urn:microsoft.com/office/officeart/2005/8/layout/list1"/>
    <dgm:cxn modelId="{046938AB-1374-42DE-AE7E-77CFF6D098FE}" type="presParOf" srcId="{7B3A7450-D912-48FD-B435-457155C84D11}" destId="{79C83E4F-8043-4924-8F8B-51F17B3569CA}" srcOrd="0" destOrd="0" presId="urn:microsoft.com/office/officeart/2005/8/layout/list1"/>
    <dgm:cxn modelId="{88BF6B65-F65F-4D1A-9FC8-2883328B10FD}" type="presParOf" srcId="{7B3A7450-D912-48FD-B435-457155C84D11}" destId="{B50B94C8-CC2E-4F0C-BABF-96BD4F95C4F8}" srcOrd="1" destOrd="0" presId="urn:microsoft.com/office/officeart/2005/8/layout/list1"/>
    <dgm:cxn modelId="{B04A8687-84AA-4505-8A52-A78438C2571E}" type="presParOf" srcId="{0596F00E-2A48-44DE-98EB-0A723D874D0A}" destId="{CD04B0FD-1E70-4BFD-B4DD-7E099719A2F6}" srcOrd="5" destOrd="0" presId="urn:microsoft.com/office/officeart/2005/8/layout/list1"/>
    <dgm:cxn modelId="{0FB29014-5F06-4855-8D5C-7DCB0AC6E5B7}" type="presParOf" srcId="{0596F00E-2A48-44DE-98EB-0A723D874D0A}" destId="{E93C7938-1995-4611-A050-091AF9CD50AD}" srcOrd="6" destOrd="0" presId="urn:microsoft.com/office/officeart/2005/8/layout/list1"/>
    <dgm:cxn modelId="{A6378BBB-8EF7-4D88-9C4A-E7F750D6A0DE}" type="presParOf" srcId="{0596F00E-2A48-44DE-98EB-0A723D874D0A}" destId="{9114B799-3CDF-4C97-ABA6-20A2FC175A71}" srcOrd="7" destOrd="0" presId="urn:microsoft.com/office/officeart/2005/8/layout/list1"/>
    <dgm:cxn modelId="{50D47BA4-6BB1-43E1-ABBC-B906B5E9D0E8}" type="presParOf" srcId="{0596F00E-2A48-44DE-98EB-0A723D874D0A}" destId="{D99D3F45-0FF6-47D1-A43B-076397C8B382}" srcOrd="8" destOrd="0" presId="urn:microsoft.com/office/officeart/2005/8/layout/list1"/>
    <dgm:cxn modelId="{270F1B17-F0E1-437F-8D76-3253EFB9A414}" type="presParOf" srcId="{D99D3F45-0FF6-47D1-A43B-076397C8B382}" destId="{B5460F4B-7654-46CC-B024-88894442C2C7}" srcOrd="0" destOrd="0" presId="urn:microsoft.com/office/officeart/2005/8/layout/list1"/>
    <dgm:cxn modelId="{8B9EE575-F2BD-41FD-830B-A7E7CA11F83C}" type="presParOf" srcId="{D99D3F45-0FF6-47D1-A43B-076397C8B382}" destId="{8C0C9D8F-5C5F-49E9-A64E-B3516BF99316}" srcOrd="1" destOrd="0" presId="urn:microsoft.com/office/officeart/2005/8/layout/list1"/>
    <dgm:cxn modelId="{9D4F9965-839C-4421-A505-AA5006034B85}" type="presParOf" srcId="{0596F00E-2A48-44DE-98EB-0A723D874D0A}" destId="{B6CBAAFD-2D1A-4BF0-8724-7887DB83FE83}" srcOrd="9" destOrd="0" presId="urn:microsoft.com/office/officeart/2005/8/layout/list1"/>
    <dgm:cxn modelId="{D08E57FD-6D00-471F-8FF5-D999A48EA7B3}" type="presParOf" srcId="{0596F00E-2A48-44DE-98EB-0A723D874D0A}" destId="{2A95DB59-74B0-4B0F-AC73-06D29DC0B973}" srcOrd="10" destOrd="0" presId="urn:microsoft.com/office/officeart/2005/8/layout/list1"/>
    <dgm:cxn modelId="{BA049AA6-4481-416E-B62E-544531B176D2}" type="presParOf" srcId="{0596F00E-2A48-44DE-98EB-0A723D874D0A}" destId="{19686284-5374-4D33-9A37-17903D06164F}" srcOrd="11" destOrd="0" presId="urn:microsoft.com/office/officeart/2005/8/layout/list1"/>
    <dgm:cxn modelId="{4582FF85-560B-42F3-89C5-B83E8D362220}" type="presParOf" srcId="{0596F00E-2A48-44DE-98EB-0A723D874D0A}" destId="{44F43D77-A598-4500-B265-ACE39282EEE6}" srcOrd="12" destOrd="0" presId="urn:microsoft.com/office/officeart/2005/8/layout/list1"/>
    <dgm:cxn modelId="{A2C71E92-0FB8-44C8-AF46-498139E1E0AE}" type="presParOf" srcId="{44F43D77-A598-4500-B265-ACE39282EEE6}" destId="{56307164-DC3E-4A02-94C1-23CB99397A17}" srcOrd="0" destOrd="0" presId="urn:microsoft.com/office/officeart/2005/8/layout/list1"/>
    <dgm:cxn modelId="{8E561FB3-FE3F-4B7E-A815-FFC0790B01A5}" type="presParOf" srcId="{44F43D77-A598-4500-B265-ACE39282EEE6}" destId="{0893E421-0749-4DD0-925D-88B0362FD542}" srcOrd="1" destOrd="0" presId="urn:microsoft.com/office/officeart/2005/8/layout/list1"/>
    <dgm:cxn modelId="{B7A011AA-7F1F-4A24-9C3A-A2FC5B7A597D}" type="presParOf" srcId="{0596F00E-2A48-44DE-98EB-0A723D874D0A}" destId="{B788DC23-BD02-4A44-9229-D50AAE2C8E2B}" srcOrd="13" destOrd="0" presId="urn:microsoft.com/office/officeart/2005/8/layout/list1"/>
    <dgm:cxn modelId="{8814D108-4555-469B-B3FA-384956756973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59556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1180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211809"/>
        <a:ext cx="5830749" cy="767520"/>
      </dsp:txXfrm>
    </dsp:sp>
    <dsp:sp modelId="{E93C7938-1995-4611-A050-091AF9CD50AD}">
      <dsp:nvSpPr>
        <dsp:cNvPr id="0" name=""/>
        <dsp:cNvSpPr/>
      </dsp:nvSpPr>
      <dsp:spPr>
        <a:xfrm>
          <a:off x="0" y="177492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9116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Balances de </a:t>
          </a:r>
          <a:r>
            <a:rPr lang="en-US" sz="2600" kern="1200" dirty="0" err="1" smtClean="0"/>
            <a:t>Masa</a:t>
          </a:r>
          <a:r>
            <a:rPr lang="en-US" sz="2600" kern="1200" dirty="0" smtClean="0"/>
            <a:t>  con </a:t>
          </a:r>
          <a:r>
            <a:rPr lang="en-US" sz="2600" kern="1200" dirty="0" err="1" smtClean="0"/>
            <a:t>reacción</a:t>
          </a:r>
          <a:endParaRPr lang="en-US" sz="2600" kern="1200" dirty="0"/>
        </a:p>
      </dsp:txBody>
      <dsp:txXfrm>
        <a:off x="416482" y="1391169"/>
        <a:ext cx="5830749" cy="767520"/>
      </dsp:txXfrm>
    </dsp:sp>
    <dsp:sp modelId="{2A95DB59-74B0-4B0F-AC73-06D29DC0B973}">
      <dsp:nvSpPr>
        <dsp:cNvPr id="0" name=""/>
        <dsp:cNvSpPr/>
      </dsp:nvSpPr>
      <dsp:spPr>
        <a:xfrm>
          <a:off x="0" y="295428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0529"/>
          <a:ext cx="5830749" cy="7675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Ejemplo</a:t>
          </a:r>
          <a:endParaRPr lang="en-US" sz="2600" kern="1200" dirty="0"/>
        </a:p>
      </dsp:txBody>
      <dsp:txXfrm>
        <a:off x="416482" y="2570529"/>
        <a:ext cx="5830749" cy="767520"/>
      </dsp:txXfrm>
    </dsp:sp>
    <dsp:sp modelId="{0E896D5D-A3E9-4B3D-A486-48EBD23886E1}">
      <dsp:nvSpPr>
        <dsp:cNvPr id="0" name=""/>
        <dsp:cNvSpPr/>
      </dsp:nvSpPr>
      <dsp:spPr>
        <a:xfrm>
          <a:off x="0" y="413364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813087"/>
          <a:ext cx="5830749" cy="7675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Contenido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Informe</a:t>
          </a:r>
          <a:r>
            <a:rPr lang="en-US" sz="2600" kern="1200" dirty="0" smtClean="0"/>
            <a:t> 2</a:t>
          </a:r>
          <a:endParaRPr lang="en-US" sz="2600" kern="1200" dirty="0"/>
        </a:p>
      </dsp:txBody>
      <dsp:txXfrm>
        <a:off x="416482" y="3813087"/>
        <a:ext cx="5830749" cy="767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962269-6BE2-4C16-93E3-0814DBF8DDDB}">
      <dsp:nvSpPr>
        <dsp:cNvPr id="0" name=""/>
        <dsp:cNvSpPr/>
      </dsp:nvSpPr>
      <dsp:spPr>
        <a:xfrm>
          <a:off x="0" y="0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Comprender la utilidad, ventajas y desventajas de los combustibles a partir de biomasa. </a:t>
          </a:r>
          <a:r>
            <a:rPr lang="es-ES" sz="40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0"/>
        <a:ext cx="6564593" cy="1562705"/>
      </dsp:txXfrm>
    </dsp:sp>
    <dsp:sp modelId="{88C69C93-A647-497C-B781-D7A21FDDE718}">
      <dsp:nvSpPr>
        <dsp:cNvPr id="0" name=""/>
        <dsp:cNvSpPr/>
      </dsp:nvSpPr>
      <dsp:spPr>
        <a:xfrm>
          <a:off x="156270" y="156270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7177FCF-C508-49FD-A904-E75C614AD3EB}">
      <dsp:nvSpPr>
        <dsp:cNvPr id="0" name=""/>
        <dsp:cNvSpPr/>
      </dsp:nvSpPr>
      <dsp:spPr>
        <a:xfrm>
          <a:off x="0" y="1718976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Comprender los procesos de producción de Biocombustibles. </a:t>
          </a:r>
          <a:r>
            <a:rPr lang="es-ES" sz="3100" b="1" kern="1200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sz="3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1718976"/>
        <a:ext cx="6564593" cy="1562705"/>
      </dsp:txXfrm>
    </dsp:sp>
    <dsp:sp modelId="{01A77BA3-D101-46C4-A485-E7F9066AF56C}">
      <dsp:nvSpPr>
        <dsp:cNvPr id="0" name=""/>
        <dsp:cNvSpPr/>
      </dsp:nvSpPr>
      <dsp:spPr>
        <a:xfrm>
          <a:off x="156270" y="1875247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765CF66-4C7D-4EB4-BC46-43D8108D7D79}">
      <dsp:nvSpPr>
        <dsp:cNvPr id="0" name=""/>
        <dsp:cNvSpPr/>
      </dsp:nvSpPr>
      <dsp:spPr>
        <a:xfrm>
          <a:off x="0" y="3437953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Diseñar en forma conceptual un proceso de producción de biocombustibles. </a:t>
          </a:r>
          <a:r>
            <a:rPr lang="es-ES" sz="20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kern="1200" dirty="0"/>
        </a:p>
      </dsp:txBody>
      <dsp:txXfrm>
        <a:off x="1836486" y="3437953"/>
        <a:ext cx="6564593" cy="1562705"/>
      </dsp:txXfrm>
    </dsp:sp>
    <dsp:sp modelId="{2380885B-13D3-49F5-B5A8-8CBA21B01426}">
      <dsp:nvSpPr>
        <dsp:cNvPr id="0" name=""/>
        <dsp:cNvSpPr/>
      </dsp:nvSpPr>
      <dsp:spPr>
        <a:xfrm>
          <a:off x="156270" y="3594223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611D12-68FB-4911-8469-BBC943DF0D30}">
      <dsp:nvSpPr>
        <dsp:cNvPr id="0" name=""/>
        <dsp:cNvSpPr/>
      </dsp:nvSpPr>
      <dsp:spPr>
        <a:xfrm rot="5400000">
          <a:off x="-235102" y="301075"/>
          <a:ext cx="1567348" cy="1097144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Información</a:t>
          </a:r>
          <a:endParaRPr lang="en-US" sz="1400" kern="1200" dirty="0"/>
        </a:p>
      </dsp:txBody>
      <dsp:txXfrm rot="5400000">
        <a:off x="-235102" y="301075"/>
        <a:ext cx="1567348" cy="1097144"/>
      </dsp:txXfrm>
    </dsp:sp>
    <dsp:sp modelId="{F684CAF9-330C-45CF-9741-C07849E7ACDC}">
      <dsp:nvSpPr>
        <dsp:cNvPr id="0" name=""/>
        <dsp:cNvSpPr/>
      </dsp:nvSpPr>
      <dsp:spPr>
        <a:xfrm rot="5400000">
          <a:off x="4091980" y="-2990866"/>
          <a:ext cx="1142782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Búsqueda bibliográfica.</a:t>
          </a:r>
          <a:r>
            <a:rPr lang="es-MX" sz="1900" kern="1200" dirty="0" smtClean="0">
              <a:solidFill>
                <a:srgbClr val="FF0000"/>
              </a:solidFill>
            </a:rPr>
            <a:t>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endParaRPr lang="en-US" sz="1900" b="1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Visitas a plantas afines, seminarios y charlas.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r>
            <a:rPr lang="es-MX" sz="1900" kern="1200" dirty="0" smtClean="0"/>
            <a:t> 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Reuniones y contactos externos.</a:t>
          </a:r>
          <a:endParaRPr lang="en-US" sz="1900" kern="1200" dirty="0"/>
        </a:p>
      </dsp:txBody>
      <dsp:txXfrm rot="5400000">
        <a:off x="4091980" y="-2990866"/>
        <a:ext cx="1142782" cy="7132455"/>
      </dsp:txXfrm>
    </dsp:sp>
    <dsp:sp modelId="{B992788D-BF84-4462-A4C8-77E21D470412}">
      <dsp:nvSpPr>
        <dsp:cNvPr id="0" name=""/>
        <dsp:cNvSpPr/>
      </dsp:nvSpPr>
      <dsp:spPr>
        <a:xfrm rot="5400000">
          <a:off x="-235102" y="1677147"/>
          <a:ext cx="1567348" cy="1097144"/>
        </a:xfrm>
        <a:prstGeom prst="chevron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Analizar</a:t>
          </a:r>
          <a:endParaRPr lang="en-US" sz="1400" kern="1200" dirty="0"/>
        </a:p>
      </dsp:txBody>
      <dsp:txXfrm rot="5400000">
        <a:off x="-235102" y="1677147"/>
        <a:ext cx="1567348" cy="1097144"/>
      </dsp:txXfrm>
    </dsp:sp>
    <dsp:sp modelId="{956A3D00-EFB5-48FC-A79D-470744077365}">
      <dsp:nvSpPr>
        <dsp:cNvPr id="0" name=""/>
        <dsp:cNvSpPr/>
      </dsp:nvSpPr>
      <dsp:spPr>
        <a:xfrm rot="5400000">
          <a:off x="4153983" y="-1614794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Selección minuciosa de la información. </a:t>
          </a:r>
          <a:r>
            <a:rPr lang="es-MX" sz="24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Descarte de información.</a:t>
          </a:r>
          <a:endParaRPr lang="en-US" sz="2000" kern="1200" dirty="0"/>
        </a:p>
      </dsp:txBody>
      <dsp:txXfrm rot="5400000">
        <a:off x="4153983" y="-1614794"/>
        <a:ext cx="1018776" cy="7132455"/>
      </dsp:txXfrm>
    </dsp:sp>
    <dsp:sp modelId="{F88304E2-0C66-4F90-9C80-D3665E591ABF}">
      <dsp:nvSpPr>
        <dsp:cNvPr id="0" name=""/>
        <dsp:cNvSpPr/>
      </dsp:nvSpPr>
      <dsp:spPr>
        <a:xfrm rot="5400000">
          <a:off x="-235102" y="3053219"/>
          <a:ext cx="1567348" cy="1097144"/>
        </a:xfrm>
        <a:prstGeom prst="chevron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Desarrollo</a:t>
          </a:r>
          <a:endParaRPr lang="en-US" sz="1400" kern="1200" dirty="0"/>
        </a:p>
      </dsp:txBody>
      <dsp:txXfrm rot="5400000">
        <a:off x="-235102" y="3053219"/>
        <a:ext cx="1567348" cy="1097144"/>
      </dsp:txXfrm>
    </dsp:sp>
    <dsp:sp modelId="{2C6ECD3D-6F05-4D2F-B3EB-EAD7AB601630}">
      <dsp:nvSpPr>
        <dsp:cNvPr id="0" name=""/>
        <dsp:cNvSpPr/>
      </dsp:nvSpPr>
      <dsp:spPr>
        <a:xfrm rot="5400000">
          <a:off x="4153983" y="-238722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Técnico (Materia prima, Diseño Planta, Productos derivados). </a:t>
          </a:r>
          <a:r>
            <a:rPr lang="es-MX" sz="20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Económicos (Economía Potencial)</a:t>
          </a:r>
          <a:endParaRPr lang="en-US" sz="2000" kern="1200" dirty="0"/>
        </a:p>
      </dsp:txBody>
      <dsp:txXfrm rot="5400000">
        <a:off x="4153983" y="-238722"/>
        <a:ext cx="1018776" cy="71324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59556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1180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211809"/>
        <a:ext cx="5830749" cy="767520"/>
      </dsp:txXfrm>
    </dsp:sp>
    <dsp:sp modelId="{E93C7938-1995-4611-A050-091AF9CD50AD}">
      <dsp:nvSpPr>
        <dsp:cNvPr id="0" name=""/>
        <dsp:cNvSpPr/>
      </dsp:nvSpPr>
      <dsp:spPr>
        <a:xfrm>
          <a:off x="0" y="177492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9116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Balances de </a:t>
          </a:r>
          <a:r>
            <a:rPr lang="en-US" sz="2600" kern="1200" dirty="0" err="1" smtClean="0"/>
            <a:t>Masa</a:t>
          </a:r>
          <a:r>
            <a:rPr lang="en-US" sz="2600" kern="1200" dirty="0" smtClean="0"/>
            <a:t>  con </a:t>
          </a:r>
          <a:r>
            <a:rPr lang="en-US" sz="2600" kern="1200" dirty="0" err="1" smtClean="0"/>
            <a:t>reacción</a:t>
          </a:r>
          <a:endParaRPr lang="en-US" sz="2600" kern="1200" dirty="0"/>
        </a:p>
      </dsp:txBody>
      <dsp:txXfrm>
        <a:off x="416482" y="1391169"/>
        <a:ext cx="5830749" cy="767520"/>
      </dsp:txXfrm>
    </dsp:sp>
    <dsp:sp modelId="{2A95DB59-74B0-4B0F-AC73-06D29DC0B973}">
      <dsp:nvSpPr>
        <dsp:cNvPr id="0" name=""/>
        <dsp:cNvSpPr/>
      </dsp:nvSpPr>
      <dsp:spPr>
        <a:xfrm>
          <a:off x="0" y="295428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0529"/>
          <a:ext cx="5830749" cy="7675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Ejemplo</a:t>
          </a:r>
          <a:endParaRPr lang="en-US" sz="2600" kern="1200" dirty="0"/>
        </a:p>
      </dsp:txBody>
      <dsp:txXfrm>
        <a:off x="416482" y="2570529"/>
        <a:ext cx="5830749" cy="767520"/>
      </dsp:txXfrm>
    </dsp:sp>
    <dsp:sp modelId="{0E896D5D-A3E9-4B3D-A486-48EBD23886E1}">
      <dsp:nvSpPr>
        <dsp:cNvPr id="0" name=""/>
        <dsp:cNvSpPr/>
      </dsp:nvSpPr>
      <dsp:spPr>
        <a:xfrm>
          <a:off x="0" y="4133649"/>
          <a:ext cx="832964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813087"/>
          <a:ext cx="5830749" cy="7675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Contenido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Informe</a:t>
          </a:r>
          <a:r>
            <a:rPr lang="en-US" sz="2600" kern="1200" dirty="0" smtClean="0"/>
            <a:t> 2</a:t>
          </a:r>
          <a:endParaRPr lang="en-US" sz="2600" kern="1200" dirty="0"/>
        </a:p>
      </dsp:txBody>
      <dsp:txXfrm>
        <a:off x="416482" y="3813087"/>
        <a:ext cx="5830749" cy="7675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Motivación</a:t>
          </a:r>
          <a:endParaRPr lang="en-US" sz="24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Balances de </a:t>
          </a:r>
          <a:r>
            <a:rPr lang="en-US" sz="2000" kern="1200" dirty="0" err="1" smtClean="0"/>
            <a:t>Masa</a:t>
          </a:r>
          <a:r>
            <a:rPr lang="en-US" sz="2000" kern="1200" dirty="0" smtClean="0"/>
            <a:t>  con </a:t>
          </a:r>
          <a:r>
            <a:rPr lang="en-US" sz="2000" kern="1200" dirty="0" err="1" smtClean="0"/>
            <a:t>reacción</a:t>
          </a:r>
          <a:endParaRPr lang="en-US" sz="20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Ejemplo</a:t>
          </a:r>
          <a:endParaRPr lang="en-US" sz="36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2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Motivación</a:t>
          </a:r>
          <a:endParaRPr lang="en-US" sz="20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Balances de </a:t>
          </a:r>
          <a:r>
            <a:rPr lang="en-US" sz="1600" kern="1200" dirty="0" err="1" smtClean="0"/>
            <a:t>Masa</a:t>
          </a:r>
          <a:r>
            <a:rPr lang="en-US" sz="1600" kern="1200" dirty="0" smtClean="0"/>
            <a:t>  con </a:t>
          </a:r>
          <a:r>
            <a:rPr lang="en-US" sz="1600" kern="1200" dirty="0" err="1" smtClean="0"/>
            <a:t>reacción</a:t>
          </a:r>
          <a:endParaRPr lang="en-US" sz="16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Ejemplo</a:t>
          </a:r>
          <a:endParaRPr lang="en-US" sz="1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2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0.73822</cdr:x>
      <cdr:y>1</cdr:y>
    </cdr:from>
    <cdr:to>
      <cdr:x>0.81675</cdr:x>
      <cdr:y>1</cdr:y>
    </cdr:to>
    <cdr:sp macro="" textlink="">
      <cdr:nvSpPr>
        <cdr:cNvPr id="2" name="1 Flecha abajo"/>
        <cdr:cNvSpPr/>
      </cdr:nvSpPr>
      <cdr:spPr>
        <a:xfrm xmlns:a="http://schemas.openxmlformats.org/drawingml/2006/main" flipV="1">
          <a:off x="6043626" y="4845064"/>
          <a:ext cx="642942" cy="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0.72426</cdr:x>
      <cdr:y>0.84044</cdr:y>
    </cdr:from>
    <cdr:to>
      <cdr:x>0.77662</cdr:x>
      <cdr:y>0.97314</cdr:y>
    </cdr:to>
    <cdr:sp macro="" textlink="">
      <cdr:nvSpPr>
        <cdr:cNvPr id="3" name="2 Elipse"/>
        <cdr:cNvSpPr/>
      </cdr:nvSpPr>
      <cdr:spPr>
        <a:xfrm xmlns:a="http://schemas.openxmlformats.org/drawingml/2006/main">
          <a:off x="5929354" y="4071966"/>
          <a:ext cx="428628" cy="64294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29/05/2010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A3E828-72FA-4330-A40B-C5F6B27F9A3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AAD90-C429-4269-982E-8461E6825B1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s-ES" sz="3200" dirty="0" smtClean="0">
                <a:solidFill>
                  <a:srgbClr val="FFFF00"/>
                </a:solidFill>
              </a:rPr>
              <a:t>Balances de Masa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Prof.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</a:t>
            </a:r>
            <a:r>
              <a:rPr lang="es-ES" sz="2000" dirty="0" err="1" smtClean="0">
                <a:solidFill>
                  <a:srgbClr val="FFFF00"/>
                </a:solidFill>
              </a:rPr>
              <a:t>Cencias</a:t>
            </a:r>
            <a:r>
              <a:rPr lang="es-ES" sz="2000" dirty="0" smtClean="0">
                <a:solidFill>
                  <a:srgbClr val="FFFF00"/>
                </a:solidFill>
              </a:rPr>
              <a:t>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67095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BALANCES DE MASA EN ESTADO </a:t>
            </a: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ESTACIONARIO</a:t>
            </a:r>
          </a:p>
          <a:p>
            <a:pPr algn="ctr">
              <a:spcBef>
                <a:spcPct val="50000"/>
              </a:spcBef>
            </a:pP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base a la ley de conservación de la materia de Lavoisier</a:t>
            </a: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“ La cantidad de materia antes y después  de un experimento sigue siendo la misma”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Considerando estado estacionario</a:t>
            </a:r>
          </a:p>
          <a:p>
            <a:pPr algn="just">
              <a:spcBef>
                <a:spcPct val="50000"/>
              </a:spcBef>
            </a:pPr>
            <a:endParaRPr lang="es-E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= MASA QUE SALE</a:t>
            </a:r>
          </a:p>
          <a:p>
            <a:pPr algn="ctr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 ecuación permite determinar los flujos y composiciones de cada corriente en un proceso.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s-ES_tradnl" sz="4000" b="1">
                <a:latin typeface="Comic Sans MS" pitchFamily="66" charset="0"/>
              </a:rPr>
              <a:t>Balance de masa</a:t>
            </a:r>
            <a:endParaRPr lang="es-ES" sz="4000" b="1">
              <a:latin typeface="Comic Sans MS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El balance de masa se puede aplicar a: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total</a:t>
            </a: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				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totales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de cada compuesto químico (especies)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especies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la masa de átomos (elementos)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átomos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una operación unitaria o un equipo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 proceso (conjunto de equipos)</a:t>
            </a:r>
            <a:endParaRPr lang="es-ES_tradnl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Comenzar especificando el nivel de producción de requerido (gr/</a:t>
            </a:r>
            <a:r>
              <a:rPr kumimoji="0" lang="es-ES_tradnl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hr</a:t>
            </a: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 Por medio de la </a:t>
            </a:r>
            <a:r>
              <a:rPr kumimoji="0" lang="es-ES_tradnl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estequiometría</a:t>
            </a: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y la cinética de las reacciones, es posible determinar los flujo de subproductos y los requerimientos de materias primas (en términos de las variables de diseño).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 Calcular los flujos de impurezas que entran y salen del proceso.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 Calcular los flujos de salida de los reactantes en términos de una cantidad específica de exceso (sobre los requerimientos </a:t>
            </a:r>
            <a:r>
              <a:rPr kumimoji="0" lang="es-ES_tradnl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estequiométricos</a:t>
            </a: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en el caso de corrientes donde los reactantes no son completamente consumidos o </a:t>
            </a:r>
            <a:r>
              <a:rPr kumimoji="0" lang="es-ES_tradnl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recirculados</a:t>
            </a: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(sistemas de reciclo con purga ó procesos que utilizan aire y/o agua).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Diseño de Fermentadores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600200"/>
            <a:ext cx="9144000" cy="3505200"/>
            <a:chOff x="144" y="1776"/>
            <a:chExt cx="5760" cy="2208"/>
          </a:xfrm>
        </p:grpSpPr>
        <p:sp>
          <p:nvSpPr>
            <p:cNvPr id="189444" name="Text Box 4"/>
            <p:cNvSpPr txBox="1">
              <a:spLocks noChangeArrowheads="1"/>
            </p:cNvSpPr>
            <p:nvPr/>
          </p:nvSpPr>
          <p:spPr bwMode="auto">
            <a:xfrm>
              <a:off x="192" y="1776"/>
              <a:ext cx="1920" cy="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Sustrato  </a:t>
              </a:r>
              <a:r>
                <a:rPr lang="es-ES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C</a:t>
              </a:r>
              <a:r>
                <a:rPr lang="es-ES" baseline="-250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w</a:t>
              </a:r>
              <a:r>
                <a:rPr lang="es-ES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H</a:t>
              </a:r>
              <a:r>
                <a:rPr lang="es-ES" baseline="-250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x</a:t>
              </a:r>
              <a:r>
                <a:rPr lang="es-ES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O</a:t>
              </a:r>
              <a:r>
                <a:rPr lang="es-ES" baseline="-250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y</a:t>
              </a:r>
              <a:r>
                <a:rPr lang="es-ES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N</a:t>
              </a:r>
              <a:r>
                <a:rPr lang="es-ES" baseline="-250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Z</a:t>
              </a:r>
              <a:endParaRPr lang="es-ES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lvl="1">
                <a:lnSpc>
                  <a:spcPct val="70000"/>
                </a:lnSpc>
                <a:spcBef>
                  <a:spcPct val="50000"/>
                </a:spcBef>
                <a:buFontTx/>
                <a:buChar char="•"/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Glucosa</a:t>
              </a:r>
            </a:p>
            <a:p>
              <a:pPr lvl="1">
                <a:lnSpc>
                  <a:spcPct val="70000"/>
                </a:lnSpc>
                <a:spcBef>
                  <a:spcPct val="50000"/>
                </a:spcBef>
                <a:buFontTx/>
                <a:buChar char="•"/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Melaza</a:t>
              </a:r>
            </a:p>
            <a:p>
              <a:pPr lvl="1">
                <a:lnSpc>
                  <a:spcPct val="70000"/>
                </a:lnSpc>
                <a:spcBef>
                  <a:spcPct val="50000"/>
                </a:spcBef>
                <a:buFontTx/>
                <a:buChar char="•"/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Etanol</a:t>
              </a:r>
            </a:p>
          </p:txBody>
        </p:sp>
        <p:sp>
          <p:nvSpPr>
            <p:cNvPr id="189445" name="Text Box 5"/>
            <p:cNvSpPr txBox="1">
              <a:spLocks noChangeArrowheads="1"/>
            </p:cNvSpPr>
            <p:nvPr/>
          </p:nvSpPr>
          <p:spPr bwMode="auto">
            <a:xfrm>
              <a:off x="144" y="3120"/>
              <a:ext cx="2064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  <a:spcBef>
                  <a:spcPct val="50000"/>
                </a:spcBef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Fuente de Nitrógeno</a:t>
              </a:r>
            </a:p>
            <a:p>
              <a:pPr lvl="1">
                <a:lnSpc>
                  <a:spcPct val="70000"/>
                </a:lnSpc>
                <a:spcBef>
                  <a:spcPct val="50000"/>
                </a:spcBef>
                <a:buFontTx/>
                <a:buChar char="•"/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Amoniaco</a:t>
              </a:r>
            </a:p>
            <a:p>
              <a:pPr lvl="1">
                <a:lnSpc>
                  <a:spcPct val="70000"/>
                </a:lnSpc>
                <a:spcBef>
                  <a:spcPct val="50000"/>
                </a:spcBef>
                <a:buFontTx/>
                <a:buChar char="•"/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Urea</a:t>
              </a:r>
            </a:p>
          </p:txBody>
        </p:sp>
        <p:graphicFrame>
          <p:nvGraphicFramePr>
            <p:cNvPr id="189446" name="Object 6"/>
            <p:cNvGraphicFramePr>
              <a:graphicFrameLocks noChangeAspect="1"/>
            </p:cNvGraphicFramePr>
            <p:nvPr/>
          </p:nvGraphicFramePr>
          <p:xfrm>
            <a:off x="2784" y="2352"/>
            <a:ext cx="1056" cy="1056"/>
          </p:xfrm>
          <a:graphic>
            <a:graphicData uri="http://schemas.openxmlformats.org/presentationml/2006/ole">
              <p:oleObj spid="_x0000_s101378" name="Fotografía de Photo Editor" r:id="rId3" imgW="7621064" imgH="7621064" progId="">
                <p:embed/>
              </p:oleObj>
            </a:graphicData>
          </a:graphic>
        </p:graphicFrame>
        <p:sp>
          <p:nvSpPr>
            <p:cNvPr id="189447" name="Text Box 7"/>
            <p:cNvSpPr txBox="1">
              <a:spLocks noChangeArrowheads="1"/>
            </p:cNvSpPr>
            <p:nvPr/>
          </p:nvSpPr>
          <p:spPr bwMode="auto">
            <a:xfrm>
              <a:off x="2688" y="3744"/>
              <a:ext cx="432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  <a:spcBef>
                  <a:spcPct val="50000"/>
                </a:spcBef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O</a:t>
              </a:r>
              <a:r>
                <a:rPr lang="es-ES" baseline="-250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2</a:t>
              </a:r>
              <a:endParaRPr lang="es-ES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89448" name="Line 8"/>
            <p:cNvSpPr>
              <a:spLocks noChangeShapeType="1"/>
            </p:cNvSpPr>
            <p:nvPr/>
          </p:nvSpPr>
          <p:spPr bwMode="auto">
            <a:xfrm>
              <a:off x="1632" y="2160"/>
              <a:ext cx="960" cy="336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 dirty="0">
                <a:solidFill>
                  <a:srgbClr val="FFFF66"/>
                </a:solidFill>
              </a:endParaRPr>
            </a:p>
          </p:txBody>
        </p:sp>
        <p:sp>
          <p:nvSpPr>
            <p:cNvPr id="189449" name="Line 9"/>
            <p:cNvSpPr>
              <a:spLocks noChangeShapeType="1"/>
            </p:cNvSpPr>
            <p:nvPr/>
          </p:nvSpPr>
          <p:spPr bwMode="auto">
            <a:xfrm flipV="1">
              <a:off x="1968" y="3072"/>
              <a:ext cx="576" cy="576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0" name="Line 10"/>
            <p:cNvSpPr>
              <a:spLocks noChangeShapeType="1"/>
            </p:cNvSpPr>
            <p:nvPr/>
          </p:nvSpPr>
          <p:spPr bwMode="auto">
            <a:xfrm flipV="1">
              <a:off x="3072" y="3552"/>
              <a:ext cx="240" cy="432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1" name="Line 11"/>
            <p:cNvSpPr>
              <a:spLocks noChangeShapeType="1"/>
            </p:cNvSpPr>
            <p:nvPr/>
          </p:nvSpPr>
          <p:spPr bwMode="auto">
            <a:xfrm flipV="1">
              <a:off x="4032" y="2400"/>
              <a:ext cx="528" cy="288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2" name="Line 12"/>
            <p:cNvSpPr>
              <a:spLocks noChangeShapeType="1"/>
            </p:cNvSpPr>
            <p:nvPr/>
          </p:nvSpPr>
          <p:spPr bwMode="auto">
            <a:xfrm flipV="1">
              <a:off x="4128" y="2784"/>
              <a:ext cx="528" cy="0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3" name="Line 13"/>
            <p:cNvSpPr>
              <a:spLocks noChangeShapeType="1"/>
            </p:cNvSpPr>
            <p:nvPr/>
          </p:nvSpPr>
          <p:spPr bwMode="auto">
            <a:xfrm>
              <a:off x="4176" y="2976"/>
              <a:ext cx="576" cy="96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4" name="Text Box 14"/>
            <p:cNvSpPr txBox="1">
              <a:spLocks noChangeArrowheads="1"/>
            </p:cNvSpPr>
            <p:nvPr/>
          </p:nvSpPr>
          <p:spPr bwMode="auto">
            <a:xfrm>
              <a:off x="4734" y="2112"/>
              <a:ext cx="1170" cy="1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Biomasa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endParaRPr lang="es-ES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CO</a:t>
              </a:r>
              <a:r>
                <a:rPr lang="es-ES" baseline="-250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2</a:t>
              </a:r>
              <a:endParaRPr lang="es-ES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endParaRPr lang="es-ES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H</a:t>
              </a:r>
              <a:r>
                <a:rPr lang="es-ES" baseline="-25000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2</a:t>
              </a:r>
              <a:r>
                <a:rPr lang="es-ES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O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endParaRPr lang="es-ES" dirty="0" smtClean="0">
                <a:solidFill>
                  <a:srgbClr val="A50021"/>
                </a:solidFill>
                <a:latin typeface="Comic Sans MS" pitchFamily="66" charset="0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endParaRPr lang="es-ES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Producto </a:t>
              </a:r>
              <a:r>
                <a:rPr lang="es-ES" sz="1600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(Biocombustible)</a:t>
              </a:r>
              <a:endParaRPr lang="es-ES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89455" name="Line 15"/>
            <p:cNvSpPr>
              <a:spLocks noChangeShapeType="1"/>
            </p:cNvSpPr>
            <p:nvPr/>
          </p:nvSpPr>
          <p:spPr bwMode="auto">
            <a:xfrm>
              <a:off x="3984" y="3168"/>
              <a:ext cx="720" cy="624"/>
            </a:xfrm>
            <a:prstGeom prst="line">
              <a:avLst/>
            </a:prstGeom>
            <a:noFill/>
            <a:ln w="762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686800" cy="467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Implican una reacción Química</a:t>
            </a:r>
          </a:p>
          <a:p>
            <a:pPr algn="just">
              <a:spcBef>
                <a:spcPct val="50000"/>
              </a:spcBef>
            </a:pPr>
            <a:r>
              <a:rPr lang="es-ES" u="sng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Estequiometría</a:t>
            </a:r>
            <a:endParaRPr lang="es-ES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endParaRPr lang="es-ES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sustrato + b O</a:t>
            </a:r>
            <a:r>
              <a:rPr lang="es-ES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c Fuente de Nitrógeno   --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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		d Producto +e Biomasa + f CO</a:t>
            </a:r>
            <a:r>
              <a:rPr lang="es-ES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g H</a:t>
            </a:r>
            <a:r>
              <a:rPr lang="es-ES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</a:t>
            </a: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 el producto es Intracelular d =0</a:t>
            </a: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endParaRPr lang="es-E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sustrato + b O</a:t>
            </a:r>
            <a:r>
              <a:rPr lang="es-ES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c Fuente de Nitrógeno   --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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			e Biomasa + f CO</a:t>
            </a:r>
            <a:r>
              <a:rPr lang="es-ES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g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</a:t>
            </a: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85000"/>
              </a:lnSpc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  no se tienen los coeficientes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estequimétricos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se pueden determinar por un sistema de ecuaciones (Ver Doran,1996)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30725"/>
          </a:xfrm>
        </p:spPr>
        <p:txBody>
          <a:bodyPr/>
          <a:lstStyle/>
          <a:p>
            <a:pPr algn="just">
              <a:buNone/>
            </a:pPr>
            <a:r>
              <a:rPr lang="es-CL" sz="2000" dirty="0" smtClean="0"/>
              <a:t>Ejemplo:  Producción de Goma</a:t>
            </a:r>
          </a:p>
          <a:p>
            <a:pPr algn="just">
              <a:buNone/>
            </a:pPr>
            <a:r>
              <a:rPr lang="es-CL" sz="2000" dirty="0" smtClean="0"/>
              <a:t>La goma </a:t>
            </a:r>
            <a:r>
              <a:rPr lang="es-CL" sz="2000" dirty="0" err="1" smtClean="0"/>
              <a:t>xantano</a:t>
            </a:r>
            <a:r>
              <a:rPr lang="es-CL" sz="2000" dirty="0" smtClean="0"/>
              <a:t> se produce utilizando </a:t>
            </a:r>
            <a:r>
              <a:rPr lang="es-CL" sz="2000" i="1" dirty="0" err="1" smtClean="0"/>
              <a:t>Xanthomonas</a:t>
            </a:r>
            <a:r>
              <a:rPr lang="es-CL" sz="2000" i="1" dirty="0" smtClean="0"/>
              <a:t> </a:t>
            </a:r>
            <a:r>
              <a:rPr lang="es-CL" sz="2000" i="1" dirty="0" err="1" smtClean="0"/>
              <a:t>campestris</a:t>
            </a:r>
            <a:r>
              <a:rPr lang="es-CL" sz="2000" i="1" dirty="0" smtClean="0"/>
              <a:t>. </a:t>
            </a:r>
            <a:r>
              <a:rPr lang="es-CL" sz="2000" dirty="0" smtClean="0"/>
              <a:t>Los experimentos de laboratorio han mostrado que se forman por cada gramo de glucosa utilizado por la bacteria se consumen 0.23 g de O</a:t>
            </a:r>
            <a:r>
              <a:rPr lang="es-CL" sz="2000" baseline="-25000" dirty="0" smtClean="0"/>
              <a:t>2 </a:t>
            </a:r>
            <a:r>
              <a:rPr lang="es-CL" sz="2000" dirty="0" smtClean="0"/>
              <a:t>y 0.01 g de amoníaco (NH</a:t>
            </a:r>
            <a:r>
              <a:rPr lang="es-CL" sz="2000" baseline="-25000" dirty="0" smtClean="0"/>
              <a:t>3</a:t>
            </a:r>
            <a:r>
              <a:rPr lang="es-CL" sz="2000" dirty="0" smtClean="0"/>
              <a:t>), mientras que se forman 0.75 g de goma. 0.09 g de células, 0.27 g de CO</a:t>
            </a:r>
            <a:r>
              <a:rPr lang="es-CL" sz="2000" baseline="-25000" dirty="0" smtClean="0"/>
              <a:t>2</a:t>
            </a:r>
            <a:r>
              <a:rPr lang="es-CL" sz="2000" dirty="0" smtClean="0"/>
              <a:t> y 0.13 g de H</a:t>
            </a:r>
            <a:r>
              <a:rPr lang="es-CL" sz="2000" baseline="-25000" dirty="0" smtClean="0"/>
              <a:t>2</a:t>
            </a:r>
            <a:r>
              <a:rPr lang="es-CL" sz="2000" dirty="0" smtClean="0"/>
              <a:t>O. Un medio que contiene glucosa y amoníaco disuelto en 20.000 Kg de agua se bombea al fermentador y se inocula con </a:t>
            </a:r>
            <a:r>
              <a:rPr lang="es-CL" sz="2000" i="1" dirty="0" smtClean="0"/>
              <a:t>X. </a:t>
            </a:r>
            <a:r>
              <a:rPr lang="es-CL" sz="2000" i="1" dirty="0" err="1" smtClean="0"/>
              <a:t>campestris</a:t>
            </a:r>
            <a:r>
              <a:rPr lang="es-CL" sz="2000" i="1" dirty="0" smtClean="0"/>
              <a:t>. Se inyecta aire ( 23.3%p/p O</a:t>
            </a:r>
            <a:r>
              <a:rPr lang="es-CL" sz="2000" i="1" baseline="-25000" dirty="0" smtClean="0"/>
              <a:t>2</a:t>
            </a:r>
            <a:r>
              <a:rPr lang="es-CL" sz="2000" i="1" dirty="0" smtClean="0"/>
              <a:t> y  76.7%p/p N</a:t>
            </a:r>
            <a:r>
              <a:rPr lang="es-CL" sz="2000" i="1" baseline="-25000" dirty="0" smtClean="0"/>
              <a:t>2</a:t>
            </a:r>
            <a:r>
              <a:rPr lang="es-CL" sz="2000" i="1" dirty="0" smtClean="0"/>
              <a:t>) al fermentador. La cantidad total de gas a la salida recogido durante el proceso es de 1250 Kg. Teniendo en cuenta la elevada viscosidad y dificultad de manejo de las disoluciones de goma </a:t>
            </a:r>
            <a:r>
              <a:rPr lang="es-CL" sz="2000" i="1" dirty="0" err="1" smtClean="0"/>
              <a:t>xantano</a:t>
            </a:r>
            <a:r>
              <a:rPr lang="es-CL" sz="2000" i="1" dirty="0" smtClean="0"/>
              <a:t>, la concentración final de goma no debe ser superior al 3.5%.</a:t>
            </a:r>
          </a:p>
          <a:p>
            <a:pPr algn="just">
              <a:buNone/>
            </a:pPr>
            <a:endParaRPr lang="es-CL" sz="2000" i="1" dirty="0" smtClean="0"/>
          </a:p>
          <a:p>
            <a:pPr marL="457200" indent="-457200" algn="just">
              <a:buAutoNum type="alphaLcParenR"/>
            </a:pPr>
            <a:r>
              <a:rPr lang="es-CL" sz="2000" i="1" dirty="0" smtClean="0"/>
              <a:t>¿Cuánta glucosa y amoníaco se necesitan?</a:t>
            </a:r>
          </a:p>
          <a:p>
            <a:pPr marL="457200" indent="-457200" algn="just">
              <a:buAutoNum type="alphaLcParenR"/>
            </a:pPr>
            <a:r>
              <a:rPr lang="es-CL" sz="2000" i="1" dirty="0" smtClean="0"/>
              <a:t>¿Qué porcentaje de aire en exceso es suministrado?</a:t>
            </a:r>
          </a:p>
          <a:p>
            <a:pPr marL="457200" indent="-457200" algn="just">
              <a:buNone/>
            </a:pPr>
            <a:r>
              <a:rPr lang="es-CL" sz="2000" i="1" dirty="0" smtClean="0"/>
              <a:t>Nota: Suponga una conversión del 100% de glucosa y amoniaco</a:t>
            </a:r>
            <a:endParaRPr lang="es-CL" sz="20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26 Grupo"/>
          <p:cNvGrpSpPr/>
          <p:nvPr/>
        </p:nvGrpSpPr>
        <p:grpSpPr>
          <a:xfrm>
            <a:off x="357158" y="1571612"/>
            <a:ext cx="7924803" cy="3161979"/>
            <a:chOff x="357158" y="1565047"/>
            <a:chExt cx="7924803" cy="3161979"/>
          </a:xfrm>
        </p:grpSpPr>
        <p:grpSp>
          <p:nvGrpSpPr>
            <p:cNvPr id="2" name="Group 22"/>
            <p:cNvGrpSpPr>
              <a:grpSpLocks/>
            </p:cNvGrpSpPr>
            <p:nvPr/>
          </p:nvGrpSpPr>
          <p:grpSpPr bwMode="auto">
            <a:xfrm>
              <a:off x="357158" y="2214554"/>
              <a:ext cx="7924803" cy="2078040"/>
              <a:chOff x="432" y="1728"/>
              <a:chExt cx="4992" cy="1309"/>
            </a:xfrm>
          </p:grpSpPr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432" y="1753"/>
                <a:ext cx="1389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150"/>
                <a:ext cx="107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Producto; P</a:t>
                </a:r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2" name="Text Box 21"/>
              <p:cNvSpPr txBox="1">
                <a:spLocks noChangeArrowheads="1"/>
              </p:cNvSpPr>
              <p:nvPr/>
            </p:nvSpPr>
            <p:spPr bwMode="auto">
              <a:xfrm>
                <a:off x="2016" y="2024"/>
                <a:ext cx="148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4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4357686" y="1565047"/>
              <a:ext cx="27991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Gas salida; 1.250 kg</a:t>
              </a:r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2643174" y="4357694"/>
              <a:ext cx="2590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dirty="0" smtClean="0"/>
                <a:t>Aire; A</a:t>
              </a:r>
            </a:p>
          </p:txBody>
        </p:sp>
      </p:grpSp>
      <p:sp>
        <p:nvSpPr>
          <p:cNvPr id="28" name="27 CuadroTexto"/>
          <p:cNvSpPr txBox="1"/>
          <p:nvPr/>
        </p:nvSpPr>
        <p:spPr>
          <a:xfrm>
            <a:off x="1214414" y="428604"/>
            <a:ext cx="402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Esquema del proceso</a:t>
            </a:r>
            <a:endParaRPr lang="es-E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6 Grupo"/>
          <p:cNvGrpSpPr/>
          <p:nvPr/>
        </p:nvGrpSpPr>
        <p:grpSpPr>
          <a:xfrm>
            <a:off x="214282" y="1214422"/>
            <a:ext cx="8677278" cy="4754723"/>
            <a:chOff x="214283" y="1357298"/>
            <a:chExt cx="8677278" cy="4754723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14283" y="1441441"/>
              <a:ext cx="8677278" cy="4005268"/>
              <a:chOff x="342" y="1241"/>
              <a:chExt cx="5466" cy="2523"/>
            </a:xfrm>
          </p:grpSpPr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342" y="1241"/>
                <a:ext cx="1573" cy="1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Alimentación, F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Donde:</a:t>
                </a:r>
              </a:p>
              <a:p>
                <a:pPr>
                  <a:spcBef>
                    <a:spcPct val="50000"/>
                  </a:spcBef>
                </a:pPr>
                <a:endParaRPr lang="es-ES_tradnl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20.000 kg agua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G kg de glucosa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N kg de amoniaco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223"/>
                <a:ext cx="1776" cy="1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Producto, P Kg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Donde: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 X kg de goma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3.5% goma </a:t>
                </a:r>
                <a:r>
                  <a:rPr lang="es-ES_tradnl" b="1" dirty="0" err="1" smtClean="0"/>
                  <a:t>xantano</a:t>
                </a:r>
                <a:endParaRPr lang="es-ES_tradnl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H kg de agua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C kg de células</a:t>
                </a:r>
                <a:endParaRPr lang="es-ES_tradnl" dirty="0"/>
              </a:p>
            </p:txBody>
          </p:sp>
          <p:sp>
            <p:nvSpPr>
              <p:cNvPr id="22" name="Text Box 21"/>
              <p:cNvSpPr txBox="1">
                <a:spLocks noChangeArrowheads="1"/>
              </p:cNvSpPr>
              <p:nvPr/>
            </p:nvSpPr>
            <p:spPr bwMode="auto">
              <a:xfrm>
                <a:off x="2016" y="2024"/>
                <a:ext cx="148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4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4357686" y="1357298"/>
              <a:ext cx="3427541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Gas salida (CO</a:t>
              </a:r>
              <a:r>
                <a:rPr lang="es-ES_tradnl" b="1" baseline="-25000" dirty="0" smtClean="0"/>
                <a:t>2</a:t>
              </a:r>
              <a:r>
                <a:rPr lang="es-ES_tradnl" b="1" dirty="0" smtClean="0"/>
                <a:t>, O</a:t>
              </a:r>
              <a:r>
                <a:rPr lang="es-ES_tradnl" b="1" baseline="-25000" dirty="0" smtClean="0"/>
                <a:t>2</a:t>
              </a:r>
              <a:r>
                <a:rPr lang="es-ES_tradnl" b="1" dirty="0" smtClean="0"/>
                <a:t>, N</a:t>
              </a:r>
              <a:r>
                <a:rPr lang="es-ES_tradnl" b="1" baseline="-25000" dirty="0" smtClean="0"/>
                <a:t>2</a:t>
              </a:r>
              <a:r>
                <a:rPr lang="es-ES_tradnl" b="1" dirty="0" smtClean="0"/>
                <a:t>)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 smtClean="0">
                  <a:solidFill>
                    <a:schemeClr val="tx2">
                      <a:lumMod val="50000"/>
                    </a:schemeClr>
                  </a:solidFill>
                </a:rPr>
                <a:t>1.250 kg Base de Cálculo</a:t>
              </a:r>
              <a:endParaRPr lang="es-ES_tradnl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1857357" y="4219195"/>
              <a:ext cx="3786213" cy="189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dirty="0" smtClean="0"/>
                <a:t>Aire, A kg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 smtClean="0"/>
                <a:t>Donde: 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 smtClean="0"/>
                <a:t>23.3 % O</a:t>
              </a:r>
              <a:r>
                <a:rPr lang="es-ES_tradnl" b="1" baseline="-25000" dirty="0" smtClean="0"/>
                <a:t>2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 smtClean="0"/>
                <a:t>76.7% N</a:t>
              </a:r>
              <a:r>
                <a:rPr lang="es-ES_tradnl" b="1" baseline="-25000" dirty="0" smtClean="0"/>
                <a:t>2</a:t>
              </a:r>
              <a:r>
                <a:rPr lang="es-ES_tradnl" b="1" dirty="0" smtClean="0"/>
                <a:t> (Inerte, No reacciona)</a:t>
              </a:r>
              <a:endParaRPr lang="es-ES_tradnl" baseline="-25000" dirty="0"/>
            </a:p>
          </p:txBody>
        </p:sp>
      </p:grpSp>
      <p:sp>
        <p:nvSpPr>
          <p:cNvPr id="28" name="27 CuadroTexto"/>
          <p:cNvSpPr txBox="1"/>
          <p:nvPr/>
        </p:nvSpPr>
        <p:spPr>
          <a:xfrm>
            <a:off x="1214414" y="428604"/>
            <a:ext cx="402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Esquema del proceso</a:t>
            </a:r>
            <a:endParaRPr lang="es-E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500034" y="25360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Balances de masa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Se puede plantear un balance por cada especie y uno global</a:t>
            </a: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Especies</a:t>
            </a: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928662" y="2214554"/>
          <a:ext cx="6096000" cy="1112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s-ES" dirty="0" smtClean="0">
                          <a:sym typeface="Wingdings" pitchFamily="2" charset="2"/>
                        </a:rPr>
                        <a:t>Glucosa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Goma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H</a:t>
                      </a:r>
                      <a:r>
                        <a:rPr lang="es-E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s-ES" dirty="0" smtClean="0">
                          <a:sym typeface="Wingdings" pitchFamily="2" charset="2"/>
                        </a:rPr>
                        <a:t>O</a:t>
                      </a:r>
                      <a:endParaRPr lang="es-ES" dirty="0" smtClean="0">
                        <a:solidFill>
                          <a:srgbClr val="FF0000"/>
                        </a:solidFill>
                        <a:latin typeface="Comic Sans MS" pitchFamily="66" charset="0"/>
                        <a:sym typeface="Wingdings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O</a:t>
                      </a:r>
                      <a:r>
                        <a:rPr lang="es-ES" baseline="-25000" dirty="0" smtClean="0">
                          <a:sym typeface="Wingdings" pitchFamily="2" charset="2"/>
                        </a:rPr>
                        <a:t>2</a:t>
                      </a:r>
                      <a:endParaRPr lang="es-ES" baseline="-25000" dirty="0" smtClean="0">
                        <a:solidFill>
                          <a:srgbClr val="FF0000"/>
                        </a:solidFill>
                        <a:latin typeface="Comic Sans MS" pitchFamily="66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Células</a:t>
                      </a:r>
                      <a:endParaRPr lang="es-ES" dirty="0" smtClean="0">
                        <a:solidFill>
                          <a:srgbClr val="FF0000"/>
                        </a:solidFill>
                        <a:latin typeface="Comic Sans MS" pitchFamily="66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s-ES" dirty="0" smtClean="0">
                          <a:sym typeface="Wingdings" pitchFamily="2" charset="2"/>
                        </a:rPr>
                        <a:t>N</a:t>
                      </a:r>
                      <a:r>
                        <a:rPr lang="es-ES" baseline="-25000" dirty="0" smtClean="0">
                          <a:sym typeface="Wingdings" pitchFamily="2" charset="2"/>
                        </a:rPr>
                        <a:t>2  </a:t>
                      </a:r>
                      <a:r>
                        <a:rPr lang="es-ES" dirty="0" smtClean="0">
                          <a:sym typeface="Wingdings" pitchFamily="2" charset="2"/>
                        </a:rPr>
                        <a:t>(Inerte)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NH</a:t>
                      </a:r>
                      <a:r>
                        <a:rPr lang="es-ES" baseline="-25000" dirty="0" smtClean="0">
                          <a:sym typeface="Wingdings" pitchFamily="2" charset="2"/>
                        </a:rPr>
                        <a:t>3</a:t>
                      </a:r>
                      <a:endParaRPr lang="es-ES" baseline="-25000" dirty="0" smtClean="0">
                        <a:solidFill>
                          <a:srgbClr val="FF0000"/>
                        </a:solidFill>
                        <a:latin typeface="Comic Sans MS" pitchFamily="66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Wingdings" pitchFamily="2" charset="2"/>
                        </a:rPr>
                        <a:t>CO</a:t>
                      </a:r>
                      <a:r>
                        <a:rPr lang="es-ES" baseline="-25000" dirty="0" smtClean="0">
                          <a:sym typeface="Wingdings" pitchFamily="2" charset="2"/>
                        </a:rPr>
                        <a:t>2</a:t>
                      </a:r>
                      <a:endParaRPr lang="es-ES" baseline="-25000" dirty="0" smtClean="0">
                        <a:solidFill>
                          <a:srgbClr val="FF0000"/>
                        </a:solidFill>
                        <a:latin typeface="Comic Sans MS" pitchFamily="66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500034" y="285729"/>
            <a:ext cx="8215370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de Masa global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1.-Masa que entra = Masa que sale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(F  +  A) Kg masa entra = (1.250  +  P) Kg masa sale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(F  +  A) = (1.250  +  P) 			(1)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4576783" y="0"/>
            <a:ext cx="4567217" cy="1679356"/>
            <a:chOff x="357158" y="1571612"/>
            <a:chExt cx="7924803" cy="3101552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357158" y="2214554"/>
              <a:ext cx="7924803" cy="2078040"/>
              <a:chOff x="432" y="1728"/>
              <a:chExt cx="4992" cy="1309"/>
            </a:xfrm>
          </p:grpSpPr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2" name="Text Box 14"/>
              <p:cNvSpPr txBox="1">
                <a:spLocks noChangeArrowheads="1"/>
              </p:cNvSpPr>
              <p:nvPr/>
            </p:nvSpPr>
            <p:spPr bwMode="auto">
              <a:xfrm>
                <a:off x="432" y="1787"/>
                <a:ext cx="892" cy="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184"/>
                <a:ext cx="696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 P</a:t>
                </a:r>
              </a:p>
            </p:txBody>
          </p:sp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5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Text Box 16"/>
            <p:cNvSpPr txBox="1">
              <a:spLocks noChangeArrowheads="1"/>
            </p:cNvSpPr>
            <p:nvPr/>
          </p:nvSpPr>
          <p:spPr bwMode="auto">
            <a:xfrm>
              <a:off x="4357686" y="1618907"/>
              <a:ext cx="179408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</a:t>
              </a:r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2643174" y="4411554"/>
              <a:ext cx="25908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A</a:t>
              </a:r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428596" y="2571744"/>
            <a:ext cx="87154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por Especie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+ Masa generada = Masa que sale + Masa consumida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2.-Balances para  la goma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 kg goma entran + goma generada = (0.035*P) kg goma sale + O kg goma consumida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Goma generada = 0.035*P</a:t>
            </a:r>
            <a:endParaRPr lang="es-ES" dirty="0"/>
          </a:p>
        </p:txBody>
      </p:sp>
      <p:grpSp>
        <p:nvGrpSpPr>
          <p:cNvPr id="17" name="16 Grupo"/>
          <p:cNvGrpSpPr/>
          <p:nvPr/>
        </p:nvGrpSpPr>
        <p:grpSpPr>
          <a:xfrm>
            <a:off x="4286248" y="3500438"/>
            <a:ext cx="4655048" cy="1679356"/>
            <a:chOff x="357158" y="1571612"/>
            <a:chExt cx="8077203" cy="3101552"/>
          </a:xfrm>
        </p:grpSpPr>
        <p:grpSp>
          <p:nvGrpSpPr>
            <p:cNvPr id="18" name="Group 22"/>
            <p:cNvGrpSpPr>
              <a:grpSpLocks/>
            </p:cNvGrpSpPr>
            <p:nvPr/>
          </p:nvGrpSpPr>
          <p:grpSpPr bwMode="auto">
            <a:xfrm>
              <a:off x="357158" y="2214554"/>
              <a:ext cx="8077203" cy="2332041"/>
              <a:chOff x="432" y="1728"/>
              <a:chExt cx="5088" cy="1469"/>
            </a:xfrm>
          </p:grpSpPr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32" y="1787"/>
                <a:ext cx="892" cy="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946" y="2302"/>
                <a:ext cx="1574" cy="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Goma = 3.5% P</a:t>
                </a:r>
              </a:p>
              <a:p>
                <a:pPr>
                  <a:spcBef>
                    <a:spcPct val="50000"/>
                  </a:spcBef>
                </a:pPr>
                <a:endParaRPr lang="es-ES_tradnl" sz="1100" b="1" dirty="0" smtClean="0"/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30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357686" y="1618907"/>
              <a:ext cx="179408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</a:t>
              </a: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643174" y="4411554"/>
              <a:ext cx="25908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A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500034" y="25360"/>
            <a:ext cx="8215370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Reacción</a:t>
            </a: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Relación en </a:t>
            </a:r>
            <a:r>
              <a:rPr lang="es-ES" sz="24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</a:t>
            </a:r>
            <a:endParaRPr lang="es-ES" sz="16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 g glucosa + 0.23 g O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+ 0.01 g NH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(g)</a:t>
            </a: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 0.75 g goma+ 0.09 g células + 0.27 g CO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(g) + 0.13 g H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Reordenando</a:t>
            </a:r>
          </a:p>
          <a:p>
            <a:pPr algn="just"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(1/0.75) g glucosa + (0.23/0.75) g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(0.01/0.75) g NH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(g)</a:t>
            </a:r>
          </a:p>
          <a:p>
            <a:pPr algn="just"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 1 g goma+ (0.09/0.75) g células + (0.27/0.75) g CO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(g) + (0.13/0.75) g H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De la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estequiometría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de la reacción , la síntesis de  (0.035*P) kg de goma necesita: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(1/0.75)*(0.035*P) = 0.0467*P de glucosa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(0.23/0.75)*(0.035*P) = 0.0107*P de 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(0.01/0.75)*(0.035*P) = 0.00047*P de NH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3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Produce: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(0.09/0.75)*(0.035*P) = 0.0042*P de células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(0.27/0.75)*(0.035*P) = 0.0126*P de 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(0.13/0.75)*(0.035*P) = 0.00607*P de 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  <a:endParaRPr lang="es-ES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428596" y="142852"/>
            <a:ext cx="8715404" cy="752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por Especie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+ Masa generada 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= Masa que sale + Masa consumida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3.- Balances de O</a:t>
            </a:r>
            <a:r>
              <a:rPr lang="es-ES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0.233*A kg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entran + O kg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generado =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+ (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0.0107*P) de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consumido</a:t>
            </a:r>
            <a:endParaRPr lang="es-ES" sz="1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 =0.233*A -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0.0107*P</a:t>
            </a: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4.- Balances de N</a:t>
            </a:r>
            <a:r>
              <a:rPr lang="es-ES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0.767*A kg N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entran + O kg N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generado = N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+ 0 Kg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de N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consumido</a:t>
            </a:r>
            <a:endParaRPr lang="es-ES" sz="1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 =0.767*A</a:t>
            </a: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5.- Balances de CO</a:t>
            </a:r>
            <a:r>
              <a:rPr lang="es-ES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0.0 kg CO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entran + O.0126*P kg CO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generado = CO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+ 0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de CO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consumido</a:t>
            </a:r>
            <a:endParaRPr lang="es-ES" sz="12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 =0.0126*P</a:t>
            </a: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total de gases de salida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1.250 = Masa 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+Masa N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+Masa 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1.250 = 0.233*A -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0.0107*P +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0.767*A+ 0.0126*P = A + 0.0019*P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= 1.250-0.0019*P					(2)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4" name="16 Grupo"/>
          <p:cNvGrpSpPr/>
          <p:nvPr/>
        </p:nvGrpSpPr>
        <p:grpSpPr>
          <a:xfrm>
            <a:off x="4714876" y="0"/>
            <a:ext cx="4567217" cy="2412491"/>
            <a:chOff x="357158" y="1175846"/>
            <a:chExt cx="7924803" cy="4455556"/>
          </a:xfrm>
        </p:grpSpPr>
        <p:grpSp>
          <p:nvGrpSpPr>
            <p:cNvPr id="17" name="Group 22"/>
            <p:cNvGrpSpPr>
              <a:grpSpLocks/>
            </p:cNvGrpSpPr>
            <p:nvPr/>
          </p:nvGrpSpPr>
          <p:grpSpPr bwMode="auto">
            <a:xfrm>
              <a:off x="357158" y="2214554"/>
              <a:ext cx="7924803" cy="2228853"/>
              <a:chOff x="432" y="1728"/>
              <a:chExt cx="4992" cy="1404"/>
            </a:xfrm>
          </p:grpSpPr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32" y="1787"/>
                <a:ext cx="892" cy="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699" y="2237"/>
                <a:ext cx="1574" cy="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Goma = 3.5% P</a:t>
                </a:r>
              </a:p>
              <a:p>
                <a:pPr>
                  <a:spcBef>
                    <a:spcPct val="50000"/>
                  </a:spcBef>
                </a:pPr>
                <a:endParaRPr lang="es-ES_tradnl" sz="1100" b="1" dirty="0" smtClean="0"/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30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323737" y="1175846"/>
              <a:ext cx="3112998" cy="795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kg, CO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N</a:t>
              </a:r>
              <a:r>
                <a:rPr lang="es-ES_tradnl" sz="1100" b="1" baseline="-25000" dirty="0" smtClean="0"/>
                <a:t>2</a:t>
              </a:r>
              <a:endParaRPr lang="es-ES_tradnl" sz="1100" b="1" dirty="0" smtClean="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1348803" y="4210345"/>
              <a:ext cx="5578002" cy="142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A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0.233*A O</a:t>
              </a:r>
              <a:r>
                <a:rPr lang="es-ES_tradnl" sz="1100" b="1" baseline="-25000" dirty="0" smtClean="0"/>
                <a:t>2, </a:t>
              </a:r>
              <a:r>
                <a:rPr lang="es-ES_tradnl" sz="1100" b="1" dirty="0" smtClean="0"/>
                <a:t>0.767*A N</a:t>
              </a:r>
              <a:r>
                <a:rPr lang="es-ES_tradnl" sz="1100" b="1" baseline="-25000" dirty="0" smtClean="0"/>
                <a:t>2</a:t>
              </a:r>
              <a:endParaRPr lang="es-ES_tradnl" sz="1100" baseline="-25000" dirty="0" smtClean="0"/>
            </a:p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428596" y="0"/>
            <a:ext cx="8715404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por Especie</a:t>
            </a:r>
            <a:endParaRPr lang="es-ES" i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+ Masa generada 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= Masa que sale + Masa consumida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3.- Balances de Glucosa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Glucosa entran + O kg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generado = 0 kg glucosa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+ (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0.0467*P) de glucosa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consumida</a:t>
            </a:r>
            <a:endParaRPr lang="es-ES" sz="1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Glucosa entra =0.0467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*P</a:t>
            </a: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4.- Balances de NH</a:t>
            </a:r>
            <a:r>
              <a:rPr lang="es-ES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NH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entran + O kg NH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generado = NH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sale + (0.00047*P) Kg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de N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consumido</a:t>
            </a:r>
            <a:endParaRPr lang="es-ES" sz="1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entran  =0.00047*P</a:t>
            </a:r>
          </a:p>
          <a:p>
            <a:pPr>
              <a:spcBef>
                <a:spcPct val="50000"/>
              </a:spcBef>
            </a:pPr>
            <a:endParaRPr lang="es-ES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total de alimentación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 = Glucosa entra +NH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entra + 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 entra</a:t>
            </a:r>
            <a:endParaRPr lang="es-ES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F= 0.0467*P + 0.00047*P+20.000 = 20000 +0.0471*P	(3)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2" name="16 Grupo"/>
          <p:cNvGrpSpPr/>
          <p:nvPr/>
        </p:nvGrpSpPr>
        <p:grpSpPr>
          <a:xfrm>
            <a:off x="4714876" y="0"/>
            <a:ext cx="4567217" cy="2412491"/>
            <a:chOff x="357158" y="1175846"/>
            <a:chExt cx="7924803" cy="4455556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57158" y="1344604"/>
              <a:ext cx="7924803" cy="3475043"/>
              <a:chOff x="432" y="1180"/>
              <a:chExt cx="4992" cy="2189"/>
            </a:xfrm>
          </p:grpSpPr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32" y="1180"/>
                <a:ext cx="1491" cy="2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Glucosa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Amoniaco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H</a:t>
                </a:r>
                <a:r>
                  <a:rPr lang="es-ES_tradnl" sz="1050" b="1" baseline="-25000" dirty="0" smtClean="0"/>
                  <a:t>2</a:t>
                </a:r>
                <a:r>
                  <a:rPr lang="es-ES_tradnl" sz="1050" b="1" dirty="0" smtClean="0"/>
                  <a:t>0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699" y="2089"/>
                <a:ext cx="1574" cy="1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Goma = 3.5%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Células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H</a:t>
                </a:r>
                <a:r>
                  <a:rPr lang="es-ES_tradnl" sz="1100" b="1" baseline="-25000" dirty="0" smtClean="0"/>
                  <a:t>2</a:t>
                </a:r>
                <a:r>
                  <a:rPr lang="es-ES_tradnl" sz="1100" b="1" dirty="0" smtClean="0"/>
                  <a:t>0</a:t>
                </a:r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30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323737" y="1175846"/>
              <a:ext cx="3112998" cy="795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kg, CO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N</a:t>
              </a:r>
              <a:r>
                <a:rPr lang="es-ES_tradnl" sz="1100" b="1" baseline="-25000" dirty="0" smtClean="0"/>
                <a:t>2</a:t>
              </a:r>
              <a:endParaRPr lang="es-ES_tradnl" sz="1100" b="1" dirty="0" smtClean="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1348803" y="4210345"/>
              <a:ext cx="5578002" cy="142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A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0.233*A O</a:t>
              </a:r>
              <a:r>
                <a:rPr lang="es-ES_tradnl" sz="1100" b="1" baseline="-25000" dirty="0" smtClean="0"/>
                <a:t>2, </a:t>
              </a:r>
              <a:r>
                <a:rPr lang="es-ES_tradnl" sz="1100" b="1" dirty="0" smtClean="0"/>
                <a:t>0.767*A N</a:t>
              </a:r>
              <a:r>
                <a:rPr lang="es-ES_tradnl" sz="1100" b="1" baseline="-25000" dirty="0" smtClean="0"/>
                <a:t>2</a:t>
              </a:r>
              <a:endParaRPr lang="es-ES_tradnl" sz="1100" baseline="-25000" dirty="0" smtClean="0"/>
            </a:p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428596" y="190143"/>
            <a:ext cx="8715404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Se tiene el sistema</a:t>
            </a:r>
            <a:endParaRPr lang="es-ES" i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(F  +  A) = (1.250  +  P)	(1)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= 1.250-0.0019*P	(2)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F= 20000 +0.0471*P	(3)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Resolviendo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 = 20948.3 Kg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= 1210.2 Kg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 = 20988.1 Kg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a) En Base a estos valores se tiene: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Goma que se genera = (0.035*P)  	= 0.035*20948 	= 733.2 kg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Glucosa entra 	= 0.0467*P	 = 0.0467* 20948 = 978.3 Kg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Amoniaco entra 	= 0.00047*P 	= 0.00047*20948 = 9.8 Kg</a:t>
            </a:r>
            <a:endParaRPr lang="es-ES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Células salen	 = 0.0042*P 	= 0.0042* 20948 = 88.0 Kg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C0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sale 	= 0.0126*P	 = 0.0126* 20948 = 263.9 Kg</a:t>
            </a:r>
            <a:endParaRPr lang="es-ES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2" name="16 Grupo"/>
          <p:cNvGrpSpPr/>
          <p:nvPr/>
        </p:nvGrpSpPr>
        <p:grpSpPr>
          <a:xfrm>
            <a:off x="4576783" y="541656"/>
            <a:ext cx="4567217" cy="2696231"/>
            <a:chOff x="357158" y="1120766"/>
            <a:chExt cx="7924803" cy="4979588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57158" y="1120766"/>
              <a:ext cx="7924803" cy="4025907"/>
              <a:chOff x="432" y="1039"/>
              <a:chExt cx="4992" cy="2536"/>
            </a:xfrm>
          </p:grpSpPr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32" y="1039"/>
                <a:ext cx="1491" cy="2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F = 20988.1 Kg</a:t>
                </a:r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Glucosa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Amoniaco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H</a:t>
                </a:r>
                <a:r>
                  <a:rPr lang="es-ES_tradnl" sz="1050" b="1" baseline="-25000" dirty="0" smtClean="0"/>
                  <a:t>2</a:t>
                </a:r>
                <a:r>
                  <a:rPr lang="es-ES_tradnl" sz="1050" b="1" dirty="0" smtClean="0"/>
                  <a:t>0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699" y="1794"/>
                <a:ext cx="1574" cy="1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</a:t>
                </a:r>
              </a:p>
              <a:p>
                <a:pPr>
                  <a:spcBef>
                    <a:spcPct val="50000"/>
                  </a:spcBef>
                </a:pPr>
                <a:endParaRPr lang="es-ES_tradnl" sz="1100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 = 20948.3 Kg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Goma = 3.5%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Células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H</a:t>
                </a:r>
                <a:r>
                  <a:rPr lang="es-ES_tradnl" sz="1100" b="1" baseline="-25000" dirty="0" smtClean="0"/>
                  <a:t>2</a:t>
                </a:r>
                <a:r>
                  <a:rPr lang="es-ES_tradnl" sz="1100" b="1" dirty="0" smtClean="0"/>
                  <a:t>0</a:t>
                </a:r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30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323737" y="1175846"/>
              <a:ext cx="3112998" cy="795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kg, CO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N</a:t>
              </a:r>
              <a:r>
                <a:rPr lang="es-ES_tradnl" sz="1100" b="1" baseline="-25000" dirty="0" smtClean="0"/>
                <a:t>2</a:t>
              </a:r>
              <a:endParaRPr lang="es-ES_tradnl" sz="1100" b="1" dirty="0" smtClean="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1348803" y="3741397"/>
              <a:ext cx="5578002" cy="2358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 = 1210.2 Kg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0.233*A O</a:t>
              </a:r>
              <a:r>
                <a:rPr lang="es-ES_tradnl" sz="1100" b="1" baseline="-25000" dirty="0" smtClean="0"/>
                <a:t>2, </a:t>
              </a:r>
              <a:r>
                <a:rPr lang="es-ES_tradnl" sz="1100" b="1" dirty="0" smtClean="0"/>
                <a:t>0.767*A N</a:t>
              </a:r>
              <a:r>
                <a:rPr lang="es-ES_tradnl" sz="1100" b="1" baseline="-25000" dirty="0" smtClean="0"/>
                <a:t>2</a:t>
              </a:r>
              <a:endParaRPr lang="es-ES_tradnl" sz="1100" baseline="-25000" dirty="0" smtClean="0"/>
            </a:p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</p:txBody>
        </p:sp>
      </p:grpSp>
      <p:sp>
        <p:nvSpPr>
          <p:cNvPr id="17" name="16 Rectángulo"/>
          <p:cNvSpPr/>
          <p:nvPr/>
        </p:nvSpPr>
        <p:spPr>
          <a:xfrm>
            <a:off x="357158" y="5072074"/>
            <a:ext cx="7215238" cy="857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428596" y="357166"/>
            <a:ext cx="87154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Resolviendo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 = 20948.3 Kg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= 1210.2 Kg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 = 20988.1 Kg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Base a estos valores se tiene:</a:t>
            </a: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entra = 0.233*A = 0.233* 1210.2 = 282.0 Kg</a:t>
            </a: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sale =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=0.233*A -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0.0107*P = 0.233* 1210.2 -0.0107*20948 = 57.8 Kg</a:t>
            </a: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N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entra = 0.767*A = 0.767* 1210.2 = 928.2 Kg</a:t>
            </a:r>
          </a:p>
          <a:p>
            <a:pPr algn="just">
              <a:spcBef>
                <a:spcPct val="50000"/>
              </a:spcBef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N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sale = N</a:t>
            </a:r>
            <a:r>
              <a:rPr lang="es-E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entra 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=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928.2 Kg</a:t>
            </a:r>
          </a:p>
        </p:txBody>
      </p:sp>
      <p:grpSp>
        <p:nvGrpSpPr>
          <p:cNvPr id="2" name="16 Grupo"/>
          <p:cNvGrpSpPr/>
          <p:nvPr/>
        </p:nvGrpSpPr>
        <p:grpSpPr>
          <a:xfrm>
            <a:off x="4576783" y="541656"/>
            <a:ext cx="4567217" cy="2696231"/>
            <a:chOff x="357158" y="1120766"/>
            <a:chExt cx="7924803" cy="4979588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57158" y="1120766"/>
              <a:ext cx="7924803" cy="4025907"/>
              <a:chOff x="432" y="1039"/>
              <a:chExt cx="4992" cy="2536"/>
            </a:xfrm>
          </p:grpSpPr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32" y="1039"/>
                <a:ext cx="1491" cy="2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Alimentación; 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F = 20988.1 Kg</a:t>
                </a:r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endParaRPr lang="es-ES_tradnl" sz="1050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Glucosa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Amoniaco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050" b="1" dirty="0" smtClean="0"/>
                  <a:t>H</a:t>
                </a:r>
                <a:r>
                  <a:rPr lang="es-ES_tradnl" sz="1050" b="1" baseline="-25000" dirty="0" smtClean="0"/>
                  <a:t>2</a:t>
                </a:r>
                <a:r>
                  <a:rPr lang="es-ES_tradnl" sz="1050" b="1" dirty="0" smtClean="0"/>
                  <a:t>0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699" y="1794"/>
                <a:ext cx="1574" cy="1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</a:t>
                </a:r>
              </a:p>
              <a:p>
                <a:pPr>
                  <a:spcBef>
                    <a:spcPct val="50000"/>
                  </a:spcBef>
                </a:pPr>
                <a:endParaRPr lang="es-ES_tradnl" sz="1100" b="1" dirty="0" smtClean="0"/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 = 20948.3 Kg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Goma = 3.5% P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Células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H</a:t>
                </a:r>
                <a:r>
                  <a:rPr lang="es-ES_tradnl" sz="1100" b="1" baseline="-25000" dirty="0" smtClean="0"/>
                  <a:t>2</a:t>
                </a:r>
                <a:r>
                  <a:rPr lang="es-ES_tradnl" sz="1100" b="1" dirty="0" smtClean="0"/>
                  <a:t>0</a:t>
                </a:r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30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79"/>
                <a:ext cx="1488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323737" y="1175846"/>
              <a:ext cx="3112998" cy="795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kg, CO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O</a:t>
              </a:r>
              <a:r>
                <a:rPr lang="es-ES_tradnl" sz="1100" b="1" baseline="-25000" dirty="0" smtClean="0"/>
                <a:t>2</a:t>
              </a:r>
              <a:r>
                <a:rPr lang="es-ES_tradnl" sz="1100" b="1" dirty="0" smtClean="0"/>
                <a:t>, N</a:t>
              </a:r>
              <a:r>
                <a:rPr lang="es-ES_tradnl" sz="1100" b="1" baseline="-25000" dirty="0" smtClean="0"/>
                <a:t>2</a:t>
              </a:r>
              <a:endParaRPr lang="es-ES_tradnl" sz="1100" b="1" dirty="0" smtClean="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1348803" y="3741397"/>
              <a:ext cx="5578002" cy="2358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 = 1210.2 Kg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0.233*A O</a:t>
              </a:r>
              <a:r>
                <a:rPr lang="es-ES_tradnl" sz="1100" b="1" baseline="-25000" dirty="0" smtClean="0"/>
                <a:t>2, </a:t>
              </a:r>
              <a:r>
                <a:rPr lang="es-ES_tradnl" sz="1100" b="1" dirty="0" smtClean="0"/>
                <a:t>0.767*A N</a:t>
              </a:r>
              <a:r>
                <a:rPr lang="es-ES_tradnl" sz="1100" b="1" baseline="-25000" dirty="0" smtClean="0"/>
                <a:t>2</a:t>
              </a:r>
              <a:endParaRPr lang="es-ES_tradnl" sz="1100" baseline="-25000" dirty="0" smtClean="0"/>
            </a:p>
            <a:p>
              <a:pPr algn="ctr">
                <a:spcBef>
                  <a:spcPct val="50000"/>
                </a:spcBef>
              </a:pPr>
              <a:endParaRPr lang="es-ES_tradnl" sz="1100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428596" y="0"/>
            <a:ext cx="871540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b) Exceso aire</a:t>
            </a:r>
          </a:p>
          <a:p>
            <a:pPr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% exceso aire = </a:t>
            </a:r>
            <a:r>
              <a:rPr lang="es-ES" sz="1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Kg O</a:t>
            </a:r>
            <a:r>
              <a:rPr lang="es-ES" sz="1200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presente –Kg O</a:t>
            </a:r>
            <a:r>
              <a:rPr lang="es-ES" sz="1200" u="sng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necesario para reaccionar completamente con el sustrato limitante</a:t>
            </a:r>
            <a:endParaRPr lang="es-ES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	Kg O</a:t>
            </a:r>
            <a:r>
              <a:rPr lang="es-ES" sz="12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necesario para reaccionar completamente con el sustrato limitante</a:t>
            </a:r>
          </a:p>
          <a:p>
            <a:pPr>
              <a:spcBef>
                <a:spcPct val="50000"/>
              </a:spcBef>
            </a:pPr>
            <a:endParaRPr lang="es-ES" sz="12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 g glucosa + 0.23 g 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+ 0.01 g NH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(g)</a:t>
            </a:r>
          </a:p>
          <a:p>
            <a:pPr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 0.75 g goma+ 0.09 g células + 0.27 g 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(g) + 0.13 g H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O</a:t>
            </a:r>
          </a:p>
          <a:p>
            <a:pPr>
              <a:spcBef>
                <a:spcPct val="50000"/>
              </a:spcBef>
            </a:pPr>
            <a:endParaRPr lang="es-ES" sz="12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12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Kg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necesario para reaccionar completamente con el sustrato limitante = </a:t>
            </a:r>
          </a:p>
          <a:p>
            <a:pPr>
              <a:spcBef>
                <a:spcPct val="50000"/>
              </a:spcBef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= 0.23*glucosa que entra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= 0.23* 978.3 Kg = 225.0 Kg de O</a:t>
            </a:r>
            <a:r>
              <a:rPr lang="es-ES" sz="1400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</a:p>
          <a:p>
            <a:pPr>
              <a:spcBef>
                <a:spcPct val="50000"/>
              </a:spcBef>
            </a:pPr>
            <a:endParaRPr lang="es-ES" sz="1400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% exceso aire = (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282.0-225.0)*100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= 25.3%</a:t>
            </a:r>
          </a:p>
          <a:p>
            <a:pPr>
              <a:spcBef>
                <a:spcPct val="50000"/>
              </a:spcBef>
            </a:pP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	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           225.0</a:t>
            </a:r>
          </a:p>
          <a:p>
            <a:pPr>
              <a:spcBef>
                <a:spcPct val="50000"/>
              </a:spcBef>
            </a:pPr>
            <a:endParaRPr lang="es-ES" sz="1400" baseline="-25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7158" y="3786190"/>
            <a:ext cx="5214974" cy="857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"/>
            <a:ext cx="8229600" cy="1000108"/>
          </a:xfrm>
        </p:spPr>
        <p:txBody>
          <a:bodyPr/>
          <a:lstStyle/>
          <a:p>
            <a:r>
              <a:rPr lang="es-ES" sz="2800" dirty="0" smtClean="0"/>
              <a:t>Resumiendo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2714620"/>
          <a:ext cx="8229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/>
                <a:gridCol w="2000264"/>
                <a:gridCol w="1357322"/>
                <a:gridCol w="139731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Corriente/Especie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Alimentación</a:t>
                      </a:r>
                    </a:p>
                    <a:p>
                      <a:pPr algn="ctr"/>
                      <a:r>
                        <a:rPr lang="es-ES" dirty="0" smtClean="0"/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Aire</a:t>
                      </a:r>
                    </a:p>
                    <a:p>
                      <a:pPr algn="ctr"/>
                      <a:r>
                        <a:rPr lang="es-ES" dirty="0" smtClean="0"/>
                        <a:t>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Gas salida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Producto</a:t>
                      </a:r>
                    </a:p>
                    <a:p>
                      <a:pPr algn="ctr"/>
                      <a:r>
                        <a:rPr lang="es-ES" dirty="0" smtClean="0"/>
                        <a:t>P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Glucosa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978.3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O</a:t>
                      </a:r>
                      <a:r>
                        <a:rPr lang="es-ES" baseline="-25000" dirty="0" smtClean="0"/>
                        <a:t>2</a:t>
                      </a:r>
                      <a:r>
                        <a:rPr lang="es-ES" dirty="0" smtClean="0"/>
                        <a:t>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282.0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57.8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N</a:t>
                      </a:r>
                      <a:r>
                        <a:rPr lang="es-ES" baseline="-25000" dirty="0" smtClean="0"/>
                        <a:t>2 </a:t>
                      </a:r>
                      <a:r>
                        <a:rPr lang="es-ES" dirty="0" smtClean="0"/>
                        <a:t>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928.2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928.2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</a:t>
                      </a:r>
                      <a:r>
                        <a:rPr lang="es-ES" baseline="-25000" dirty="0" smtClean="0"/>
                        <a:t>2</a:t>
                      </a:r>
                      <a:r>
                        <a:rPr lang="es-ES" dirty="0" smtClean="0"/>
                        <a:t>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263.9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Goma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733.2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NH</a:t>
                      </a:r>
                      <a:r>
                        <a:rPr lang="es-ES" baseline="-25000" dirty="0" smtClean="0"/>
                        <a:t>3</a:t>
                      </a:r>
                      <a:r>
                        <a:rPr lang="es-ES" dirty="0" smtClean="0"/>
                        <a:t>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9.8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H</a:t>
                      </a:r>
                      <a:r>
                        <a:rPr lang="es-ES" baseline="-25000" dirty="0" smtClean="0"/>
                        <a:t>2</a:t>
                      </a:r>
                      <a:r>
                        <a:rPr lang="es-ES" dirty="0" smtClean="0"/>
                        <a:t>0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Calcular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Células (kg)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88.0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Total 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20988.1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1210.2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Calcular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1571604" y="1142984"/>
            <a:ext cx="5495911" cy="1365539"/>
            <a:chOff x="357158" y="939737"/>
            <a:chExt cx="7924803" cy="3984271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357158" y="1260465"/>
              <a:ext cx="7924803" cy="3187703"/>
              <a:chOff x="432" y="1127"/>
              <a:chExt cx="4992" cy="2008"/>
            </a:xfrm>
          </p:grpSpPr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2727" y="2653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" name="Text Box 14"/>
              <p:cNvSpPr txBox="1">
                <a:spLocks noChangeArrowheads="1"/>
              </p:cNvSpPr>
              <p:nvPr/>
            </p:nvSpPr>
            <p:spPr bwMode="auto">
              <a:xfrm>
                <a:off x="432" y="1127"/>
                <a:ext cx="1286" cy="2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5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026"/>
                <a:ext cx="1003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100" b="1" dirty="0" smtClean="0"/>
                  <a:t>Producto; P</a:t>
                </a:r>
              </a:p>
            </p:txBody>
          </p: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2016" y="1900"/>
                <a:ext cx="1488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1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sz="11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4374536" y="939737"/>
              <a:ext cx="2586967" cy="76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100" b="1" dirty="0" smtClean="0"/>
                <a:t>Gas salida; 1.250 kg</a:t>
              </a: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2643173" y="4160701"/>
              <a:ext cx="2590799" cy="76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100" b="1" dirty="0" smtClean="0"/>
                <a:t>Aire; A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/>
              <a:t>Realizar el diseño conceptual de plantas productoras de biocombustibles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7146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Calendario de Actividades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86500"/>
            <a:ext cx="8229600" cy="5805488"/>
          </a:xfrm>
        </p:spPr>
        <p:txBody>
          <a:bodyPr/>
          <a:lstStyle/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63" y="714375"/>
          <a:ext cx="8286808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260"/>
                <a:gridCol w="6916548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23-Marzo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Introducción-Formación de grupos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30-Marzo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rgbClr val="C00000"/>
                          </a:solidFill>
                        </a:rPr>
                        <a:t> de Biomasa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06-Abril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Biodiesel y Biogás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13-Abril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rgbClr val="C00000"/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 – Selección del Tema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20-Abril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y Presentaciones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27-Abril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Producto y Presentaciones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salida- Balances de Masa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25-Mayo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de Masa con reacción Química</a:t>
                      </a:r>
                      <a:endParaRPr lang="es-E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1-Junio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Elaboración diagramas de Bloques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y </a:t>
                      </a: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 de flujo</a:t>
                      </a:r>
                      <a:endParaRPr lang="es-E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8-Junio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  y Presentaciones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15-Junio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Cálculos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economía potencial</a:t>
                      </a:r>
                      <a:endParaRPr lang="es-E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22-Junio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Preparación Informe final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29-Junio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Preparación Informe final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smtClean="0">
                          <a:solidFill>
                            <a:srgbClr val="FF0000"/>
                          </a:solidFill>
                        </a:rPr>
                        <a:t>6-Julio </a:t>
                      </a:r>
                      <a:endParaRPr lang="es-E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Entrega Informe 3-Diseño conceptual y presentaciones</a:t>
                      </a:r>
                      <a:endParaRPr lang="es-ES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CARTA GANTT</a:t>
            </a:r>
            <a:endParaRPr lang="es-ES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186766" cy="484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4375" y="107156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Informe 1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1400" dirty="0" smtClean="0">
                <a:solidFill>
                  <a:srgbClr val="FFFF00"/>
                </a:solidFill>
              </a:rPr>
              <a:t>Caracterización de la materia prima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1400" dirty="0" smtClean="0">
                <a:solidFill>
                  <a:srgbClr val="FFFF00"/>
                </a:solidFill>
              </a:rPr>
              <a:t>Caracterización del producto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  <a:latin typeface="Tahoma" pitchFamily="34" charset="0"/>
              </a:rPr>
              <a:t>Informe 2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Descripción del proceso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Diagrama de entrada y salida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Balance de masa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1800" dirty="0" smtClean="0">
              <a:solidFill>
                <a:srgbClr val="FFFF00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" sz="1800" dirty="0" smtClean="0">
              <a:solidFill>
                <a:srgbClr val="FFFF00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1400" dirty="0" smtClean="0">
                <a:solidFill>
                  <a:srgbClr val="FFFF00"/>
                </a:solidFill>
              </a:rPr>
              <a:t>Diagrama de bloques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1400" dirty="0" smtClean="0">
                <a:solidFill>
                  <a:srgbClr val="FFFF00"/>
                </a:solidFill>
              </a:rPr>
              <a:t>Diagrama de flujo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1400" dirty="0" smtClean="0">
                <a:solidFill>
                  <a:srgbClr val="FFFF00"/>
                </a:solidFill>
              </a:rPr>
              <a:t>Economía Potencial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7188" y="304800"/>
            <a:ext cx="8358187" cy="13239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4000">
                <a:solidFill>
                  <a:srgbClr val="FFFF00"/>
                </a:solidFill>
                <a:latin typeface="Tahoma" pitchFamily="34" charset="0"/>
              </a:rPr>
              <a:t>Contenido Fundamental de cada informe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Descripción del Proceso</a:t>
            </a:r>
          </a:p>
          <a:p>
            <a:pPr lvl="1" algn="just" eaLnBrk="1" hangingPunct="1">
              <a:buNone/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Se debe incluir la descripción del proceso con TABLAS CON PROPIEDADES DE LOS COMPUESTOS Y PORCESOS Y DIAGRAMAS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16389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L"/>
              <a:t>Derechos Reservados©Taller de proyectos - U. Chile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</a:t>
            </a:r>
            <a:r>
              <a:rPr lang="es-ES" dirty="0" smtClean="0"/>
              <a:t>Entrada y Salida</a:t>
            </a:r>
            <a:endParaRPr lang="es-ES" dirty="0"/>
          </a:p>
        </p:txBody>
      </p:sp>
      <p:grpSp>
        <p:nvGrpSpPr>
          <p:cNvPr id="6" name="5 Marcador de contenido"/>
          <p:cNvGrpSpPr>
            <a:grpSpLocks noGrp="1"/>
          </p:cNvGrpSpPr>
          <p:nvPr>
            <p:ph idx="1"/>
          </p:nvPr>
        </p:nvGrpSpPr>
        <p:grpSpPr>
          <a:xfrm>
            <a:off x="457200" y="1600200"/>
            <a:ext cx="8229600" cy="4370850"/>
            <a:chOff x="357158" y="1565047"/>
            <a:chExt cx="7924803" cy="3050403"/>
          </a:xfrm>
        </p:grpSpPr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357158" y="2214554"/>
              <a:ext cx="7924803" cy="1862140"/>
              <a:chOff x="432" y="1728"/>
              <a:chExt cx="4992" cy="1173"/>
            </a:xfrm>
          </p:grpSpPr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872" y="1728"/>
                <a:ext cx="1776" cy="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2" name="Line 4"/>
              <p:cNvSpPr>
                <a:spLocks noChangeShapeType="1"/>
              </p:cNvSpPr>
              <p:nvPr/>
            </p:nvSpPr>
            <p:spPr bwMode="auto">
              <a:xfrm>
                <a:off x="624" y="2016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3" name="Line 6"/>
              <p:cNvSpPr>
                <a:spLocks noChangeShapeType="1"/>
              </p:cNvSpPr>
              <p:nvPr/>
            </p:nvSpPr>
            <p:spPr bwMode="auto">
              <a:xfrm>
                <a:off x="3648" y="2112"/>
                <a:ext cx="12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" name="Text Box 14"/>
              <p:cNvSpPr txBox="1">
                <a:spLocks noChangeArrowheads="1"/>
              </p:cNvSpPr>
              <p:nvPr/>
            </p:nvSpPr>
            <p:spPr bwMode="auto">
              <a:xfrm>
                <a:off x="432" y="1753"/>
                <a:ext cx="1389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Alimentación; F</a:t>
                </a:r>
              </a:p>
              <a:p>
                <a:pPr>
                  <a:spcBef>
                    <a:spcPct val="50000"/>
                  </a:spcBef>
                </a:pPr>
                <a:endParaRPr lang="es-ES_tradnl" dirty="0" smtClean="0"/>
              </a:p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6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150"/>
                <a:ext cx="107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 dirty="0" smtClean="0"/>
                  <a:t>Producto; P</a:t>
                </a:r>
              </a:p>
            </p:txBody>
          </p:sp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3792" y="2668"/>
                <a:ext cx="16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_tradnl" dirty="0"/>
              </a:p>
            </p:txBody>
          </p:sp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2016" y="2024"/>
                <a:ext cx="148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Fermentador</a:t>
                </a:r>
                <a:endParaRPr lang="es-ES_tradnl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4000496" y="1571612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4357686" y="1565047"/>
              <a:ext cx="1905153" cy="25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err="1" smtClean="0"/>
                <a:t>Sunproductos</a:t>
              </a:r>
              <a:endParaRPr lang="es-ES_tradnl" b="1" dirty="0" smtClean="0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2643174" y="4357694"/>
              <a:ext cx="2590800" cy="25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_tradnl" b="1" dirty="0" smtClean="0"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Tablas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2"/>
            <a:ext cx="8229600" cy="3935152"/>
          </a:xfr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786050" y="2000240"/>
          <a:ext cx="329184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Parametro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Rendimiento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Conversión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</a:t>
                      </a:r>
                      <a:endParaRPr lang="es-ES" dirty="0"/>
                    </a:p>
                  </a:txBody>
                  <a:tcPr/>
                </a:tc>
              </a:tr>
              <a:tr h="144776">
                <a:tc>
                  <a:txBody>
                    <a:bodyPr/>
                    <a:lstStyle/>
                    <a:p>
                      <a:r>
                        <a:rPr lang="es-ES" dirty="0" smtClean="0"/>
                        <a:t>% exceso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28860" y="150017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Tabla 2 Parámetros del proceso</a:t>
            </a:r>
            <a:endParaRPr lang="es-E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Diagramas de entrada y salida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16389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L"/>
              <a:t>Derechos Reservados©Taller de proyectos - U. Chile 2010</a:t>
            </a:r>
            <a:endParaRPr lang="es-ES_tradnl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928662" y="1071546"/>
            <a:ext cx="7358114" cy="2428892"/>
            <a:chOff x="432" y="1008"/>
            <a:chExt cx="5186" cy="2016"/>
          </a:xfrm>
        </p:grpSpPr>
        <p:sp>
          <p:nvSpPr>
            <p:cNvPr id="26630" name="Rectangle 3"/>
            <p:cNvSpPr>
              <a:spLocks noChangeArrowheads="1"/>
            </p:cNvSpPr>
            <p:nvPr/>
          </p:nvSpPr>
          <p:spPr bwMode="auto">
            <a:xfrm>
              <a:off x="1872" y="1728"/>
              <a:ext cx="1776" cy="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1" name="Line 4"/>
            <p:cNvSpPr>
              <a:spLocks noChangeShapeType="1"/>
            </p:cNvSpPr>
            <p:nvPr/>
          </p:nvSpPr>
          <p:spPr bwMode="auto">
            <a:xfrm>
              <a:off x="624" y="2016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2" name="Line 5"/>
            <p:cNvSpPr>
              <a:spLocks noChangeShapeType="1"/>
            </p:cNvSpPr>
            <p:nvPr/>
          </p:nvSpPr>
          <p:spPr bwMode="auto">
            <a:xfrm>
              <a:off x="624" y="235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3" name="Line 6"/>
            <p:cNvSpPr>
              <a:spLocks noChangeShapeType="1"/>
            </p:cNvSpPr>
            <p:nvPr/>
          </p:nvSpPr>
          <p:spPr bwMode="auto">
            <a:xfrm>
              <a:off x="3648" y="211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4" name="Line 7"/>
            <p:cNvSpPr>
              <a:spLocks noChangeShapeType="1"/>
            </p:cNvSpPr>
            <p:nvPr/>
          </p:nvSpPr>
          <p:spPr bwMode="auto">
            <a:xfrm>
              <a:off x="3456" y="302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5" name="Line 8"/>
            <p:cNvSpPr>
              <a:spLocks noChangeShapeType="1"/>
            </p:cNvSpPr>
            <p:nvPr/>
          </p:nvSpPr>
          <p:spPr bwMode="auto">
            <a:xfrm flipV="1">
              <a:off x="3456" y="264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6" name="Line 9"/>
            <p:cNvSpPr>
              <a:spLocks noChangeShapeType="1"/>
            </p:cNvSpPr>
            <p:nvPr/>
          </p:nvSpPr>
          <p:spPr bwMode="auto">
            <a:xfrm flipV="1">
              <a:off x="4128" y="139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7" name="Line 10"/>
            <p:cNvSpPr>
              <a:spLocks noChangeShapeType="1"/>
            </p:cNvSpPr>
            <p:nvPr/>
          </p:nvSpPr>
          <p:spPr bwMode="auto">
            <a:xfrm>
              <a:off x="3648" y="177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8" name="Line 11"/>
            <p:cNvSpPr>
              <a:spLocks noChangeShapeType="1"/>
            </p:cNvSpPr>
            <p:nvPr/>
          </p:nvSpPr>
          <p:spPr bwMode="auto">
            <a:xfrm flipH="1">
              <a:off x="2160" y="1392"/>
              <a:ext cx="1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9" name="Line 12"/>
            <p:cNvSpPr>
              <a:spLocks noChangeShapeType="1"/>
            </p:cNvSpPr>
            <p:nvPr/>
          </p:nvSpPr>
          <p:spPr bwMode="auto">
            <a:xfrm>
              <a:off x="2160" y="1392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0" name="Text Box 13"/>
            <p:cNvSpPr txBox="1">
              <a:spLocks noChangeArrowheads="1"/>
            </p:cNvSpPr>
            <p:nvPr/>
          </p:nvSpPr>
          <p:spPr bwMode="auto">
            <a:xfrm>
              <a:off x="2736" y="100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6641" name="Text Box 14"/>
            <p:cNvSpPr txBox="1">
              <a:spLocks noChangeArrowheads="1"/>
            </p:cNvSpPr>
            <p:nvPr/>
          </p:nvSpPr>
          <p:spPr bwMode="auto">
            <a:xfrm>
              <a:off x="432" y="1697"/>
              <a:ext cx="1321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b="1" dirty="0" smtClean="0"/>
                <a:t>Alimentación, F1</a:t>
              </a:r>
              <a:endParaRPr lang="es-ES_tradnl" sz="1400" dirty="0"/>
            </a:p>
          </p:txBody>
        </p:sp>
        <p:sp>
          <p:nvSpPr>
            <p:cNvPr id="26642" name="Text Box 15"/>
            <p:cNvSpPr txBox="1">
              <a:spLocks noChangeArrowheads="1"/>
            </p:cNvSpPr>
            <p:nvPr/>
          </p:nvSpPr>
          <p:spPr bwMode="auto">
            <a:xfrm>
              <a:off x="576" y="2428"/>
              <a:ext cx="1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Insumos, F2</a:t>
              </a:r>
              <a:endParaRPr lang="es-ES_tradnl" dirty="0"/>
            </a:p>
          </p:txBody>
        </p:sp>
        <p:sp>
          <p:nvSpPr>
            <p:cNvPr id="26643" name="Text Box 16"/>
            <p:cNvSpPr txBox="1">
              <a:spLocks noChangeArrowheads="1"/>
            </p:cNvSpPr>
            <p:nvPr/>
          </p:nvSpPr>
          <p:spPr bwMode="auto">
            <a:xfrm>
              <a:off x="4464" y="1804"/>
              <a:ext cx="115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Producto, F3</a:t>
              </a:r>
              <a:endParaRPr lang="es-ES_tradnl" dirty="0"/>
            </a:p>
          </p:txBody>
        </p:sp>
        <p:sp>
          <p:nvSpPr>
            <p:cNvPr id="26644" name="Text Box 17"/>
            <p:cNvSpPr txBox="1">
              <a:spLocks noChangeArrowheads="1"/>
            </p:cNvSpPr>
            <p:nvPr/>
          </p:nvSpPr>
          <p:spPr bwMode="auto">
            <a:xfrm>
              <a:off x="3792" y="2668"/>
              <a:ext cx="16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Sub-Productos, F4</a:t>
              </a:r>
              <a:endParaRPr lang="es-ES_tradnl" dirty="0"/>
            </a:p>
          </p:txBody>
        </p:sp>
        <p:sp>
          <p:nvSpPr>
            <p:cNvPr id="26645" name="Line 18"/>
            <p:cNvSpPr>
              <a:spLocks noChangeShapeType="1"/>
            </p:cNvSpPr>
            <p:nvPr/>
          </p:nvSpPr>
          <p:spPr bwMode="auto">
            <a:xfrm>
              <a:off x="4128" y="1392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6" name="Text Box 19"/>
            <p:cNvSpPr txBox="1">
              <a:spLocks noChangeArrowheads="1"/>
            </p:cNvSpPr>
            <p:nvPr/>
          </p:nvSpPr>
          <p:spPr bwMode="auto">
            <a:xfrm>
              <a:off x="4368" y="1036"/>
              <a:ext cx="89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Purga, F5</a:t>
              </a:r>
              <a:endParaRPr lang="es-ES_tradnl" dirty="0"/>
            </a:p>
          </p:txBody>
        </p:sp>
        <p:sp>
          <p:nvSpPr>
            <p:cNvPr id="26647" name="Text Box 21"/>
            <p:cNvSpPr txBox="1">
              <a:spLocks noChangeArrowheads="1"/>
            </p:cNvSpPr>
            <p:nvPr/>
          </p:nvSpPr>
          <p:spPr bwMode="auto">
            <a:xfrm>
              <a:off x="2016" y="1815"/>
              <a:ext cx="1488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PRODUCTIVO</a:t>
              </a:r>
              <a:endParaRPr lang="es-ES_tradnl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23" name="Group 72"/>
          <p:cNvGraphicFramePr>
            <a:graphicFrameLocks noGrp="1"/>
          </p:cNvGraphicFramePr>
          <p:nvPr/>
        </p:nvGraphicFramePr>
        <p:xfrm>
          <a:off x="714348" y="3714752"/>
          <a:ext cx="7429553" cy="2760092"/>
        </p:xfrm>
        <a:graphic>
          <a:graphicData uri="http://schemas.openxmlformats.org/drawingml/2006/table">
            <a:tbl>
              <a:tblPr/>
              <a:tblGrid>
                <a:gridCol w="2476517"/>
                <a:gridCol w="825506"/>
                <a:gridCol w="675414"/>
                <a:gridCol w="975598"/>
                <a:gridCol w="1275782"/>
                <a:gridCol w="1200736"/>
              </a:tblGrid>
              <a:tr h="3008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Compuesto/Corriente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F2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F3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F4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1[kg/día]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2 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0.7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N [kg/día]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Flujo total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Memorias de Calculo</a:t>
            </a:r>
          </a:p>
          <a:p>
            <a:pPr lvl="1" algn="just" eaLnBrk="1" hangingPunct="1"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Detalles de todos los cálculos realizados (ojala planilla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excel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, clara)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16389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L"/>
              <a:t>Derechos Reservados©Taller de proyectos - U. Chile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Referencias</a:t>
            </a:r>
          </a:p>
          <a:p>
            <a:pPr lvl="1" algn="just" eaLnBrk="1" hangingPunct="1">
              <a:buNone/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buNone/>
              <a:defRPr/>
            </a:pPr>
            <a:r>
              <a:rPr lang="es-ES_tradnl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Doran,Pauline</a:t>
            </a:r>
            <a:r>
              <a:rPr lang="es-ES_tradnl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 (1996) “Principios de la ingeniería de </a:t>
            </a:r>
            <a:r>
              <a:rPr lang="es-ES_tradnl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Bioprocesos</a:t>
            </a:r>
            <a:r>
              <a:rPr lang="es-ES_tradnl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”, Ed. </a:t>
            </a:r>
            <a:r>
              <a:rPr lang="es-ES_tradnl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Acribia</a:t>
            </a:r>
            <a:r>
              <a:rPr lang="es-ES_tradnl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.</a:t>
            </a:r>
            <a:endParaRPr lang="es-ES_tradnl" sz="24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16389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L"/>
              <a:t>Derechos Reservados©Taller de proyectos - U. Chile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0242" name="Imagen de mapa de bits" r:id="rId3" imgW="4323810" imgH="5068007" progId="PBrush">
              <p:embed/>
            </p:oleObj>
          </a:graphicData>
        </a:graphic>
      </p:graphicFrame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6595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32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Operaciones unitarias con reacción química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 una unidad en la cual se lleva a cabo un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cambio químico o biológico de la materia: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Fermentadores:</a:t>
            </a:r>
          </a:p>
          <a:p>
            <a:pPr lvl="2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Operación unitaria donde por medio de una reacción bioquímica los reactantes se transforman en productos.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Reactores </a:t>
            </a:r>
          </a:p>
          <a:p>
            <a:pPr lvl="2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Operación unitaria donde por medio de una reacción química los reactantes se transforman en productos.</a:t>
            </a:r>
          </a:p>
          <a:p>
            <a:pPr lvl="2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285720" y="214290"/>
            <a:ext cx="8610600" cy="61247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este tipo de operaciones unitarias hay involucrados: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Estequiometria</a:t>
            </a:r>
          </a:p>
          <a:p>
            <a:pPr lvl="1" algn="just">
              <a:spcBef>
                <a:spcPct val="50000"/>
              </a:spcBef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aA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bB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cC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		En moles</a:t>
            </a:r>
          </a:p>
          <a:p>
            <a:pPr lvl="1" algn="just">
              <a:spcBef>
                <a:spcPct val="50000"/>
              </a:spcBef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Equilibrio</a:t>
            </a:r>
          </a:p>
          <a:p>
            <a:pPr lvl="1" algn="just">
              <a:spcBef>
                <a:spcPct val="50000"/>
              </a:spcBef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aA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+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bB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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cC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		En moles</a:t>
            </a:r>
          </a:p>
          <a:p>
            <a:pPr lvl="1" algn="just">
              <a:spcBef>
                <a:spcPct val="50000"/>
              </a:spcBef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del reactante limitante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Exceso de uno de las reactante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sustrato biomasa,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Yx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 sustrato producto,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Yp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61709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este tipo de operaciones unitarias hay involucrados: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Estequiometria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Equilibrio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del reactivo limite (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Symbol" pitchFamily="18" charset="2"/>
              </a:rPr>
              <a:t>a)</a:t>
            </a:r>
          </a:p>
          <a:p>
            <a:pPr lvl="1" algn="just">
              <a:spcBef>
                <a:spcPct val="50000"/>
              </a:spcBef>
              <a:buFont typeface="Symbol"/>
              <a:buChar char="a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Symbol" pitchFamily="18" charset="2"/>
              </a:rPr>
              <a:t>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</a:rPr>
              <a:t>Masa Inicial reactivo limite -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Masa Final reactivo límite</a:t>
            </a:r>
          </a:p>
          <a:p>
            <a:pPr lvl="1"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</a:rPr>
              <a:t>Masa Inicial reactivo limite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Exceso de uno de las reactantes (% exceso)</a:t>
            </a:r>
          </a:p>
          <a:p>
            <a:pPr lvl="1" algn="just">
              <a:spcBef>
                <a:spcPct val="50000"/>
              </a:spcBef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exceso=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reactivo exceso-Masa reactivo </a:t>
            </a:r>
            <a:r>
              <a:rPr lang="es-ES" sz="2000" u="sng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estequiométrico</a:t>
            </a:r>
            <a:endParaRPr lang="es-ES" sz="24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2" algn="ctr">
              <a:lnSpc>
                <a:spcPct val="85000"/>
              </a:lnSpc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reactivo 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estequiométrico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sustrato biomasa,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Yx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 sustrato producto,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Yp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2" algn="ctr">
              <a:lnSpc>
                <a:spcPct val="85000"/>
              </a:lnSpc>
              <a:spcBef>
                <a:spcPct val="50000"/>
              </a:spcBef>
            </a:pP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285720" y="214290"/>
            <a:ext cx="8610600" cy="658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este tipo de operaciones unitarias hay involucrados: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Estequiometria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Equilibrio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del reactante limitante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Exceso de uno de las reactante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endParaRPr lang="es-ES" sz="8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sustrato biomasa,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Yx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</a:p>
          <a:p>
            <a:pPr lvl="1" algn="just">
              <a:spcBef>
                <a:spcPct val="50000"/>
              </a:spcBef>
            </a:pP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Yx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= 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de Biomasa producida</a:t>
            </a:r>
          </a:p>
          <a:p>
            <a:pPr lvl="1"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Masa de Sustrato consumido</a:t>
            </a:r>
          </a:p>
          <a:p>
            <a:pPr lvl="1"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Valores en tablas ver Doran,1996</a:t>
            </a:r>
          </a:p>
          <a:p>
            <a:pPr lvl="1" algn="just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Conversión  sustrato producto,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Yp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(Fermentación)</a:t>
            </a:r>
          </a:p>
          <a:p>
            <a:pPr lvl="1" algn="just">
              <a:spcBef>
                <a:spcPct val="50000"/>
              </a:spcBef>
            </a:pP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Yp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/s = </a:t>
            </a:r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de Producto producido</a:t>
            </a:r>
          </a:p>
          <a:p>
            <a:pPr lvl="1"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Masa de Sustrato consumido</a:t>
            </a:r>
          </a:p>
          <a:p>
            <a:pPr lvl="1" algn="just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Valores en tablas ver Doran,1996</a:t>
            </a:r>
          </a:p>
          <a:p>
            <a:pPr lvl="1" algn="just">
              <a:spcBef>
                <a:spcPct val="50000"/>
              </a:spcBef>
              <a:buFont typeface="Arial" pitchFamily="34" charset="0"/>
              <a:buChar char="•"/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2623</TotalTime>
  <Words>1972</Words>
  <Application>Microsoft Office PowerPoint</Application>
  <PresentationFormat>Presentación en pantalla (4:3)</PresentationFormat>
  <Paragraphs>550</Paragraphs>
  <Slides>41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4" baseType="lpstr">
      <vt:lpstr>Acantilado</vt:lpstr>
      <vt:lpstr>Fotografía de Photo Editor</vt:lpstr>
      <vt:lpstr>Imagen de mapa de bits</vt:lpstr>
      <vt:lpstr>“Diseño de procesos para la producción de Biocombustibles” Balances de Masa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Balance de masa</vt:lpstr>
      <vt:lpstr>Procedimiento para Desarrollar Balances de Masa</vt:lpstr>
      <vt:lpstr>Procedimiento para Desarrollar Balances de Masa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Resumiendo</vt:lpstr>
      <vt:lpstr>Diapositiva 30</vt:lpstr>
      <vt:lpstr>Calendario de Actividades</vt:lpstr>
      <vt:lpstr>CARTA GANTT</vt:lpstr>
      <vt:lpstr>Diapositiva 33</vt:lpstr>
      <vt:lpstr>Diapositiva 34</vt:lpstr>
      <vt:lpstr>Diagrama de Entrada y Salida</vt:lpstr>
      <vt:lpstr>Tablas</vt:lpstr>
      <vt:lpstr>Tabla</vt:lpstr>
      <vt:lpstr>Diapositiva 38</vt:lpstr>
      <vt:lpstr>Diapositiva 39</vt:lpstr>
      <vt:lpstr>Diapositiva 40</vt:lpstr>
      <vt:lpstr>Diapositiva 41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marilen</cp:lastModifiedBy>
  <cp:revision>272</cp:revision>
  <dcterms:created xsi:type="dcterms:W3CDTF">2007-08-07T21:24:28Z</dcterms:created>
  <dcterms:modified xsi:type="dcterms:W3CDTF">2010-05-29T20:58:57Z</dcterms:modified>
</cp:coreProperties>
</file>