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1"/>
  </p:notesMasterIdLst>
  <p:handoutMasterIdLst>
    <p:handoutMasterId r:id="rId12"/>
  </p:handoutMasterIdLst>
  <p:sldIdLst>
    <p:sldId id="259" r:id="rId2"/>
    <p:sldId id="441" r:id="rId3"/>
    <p:sldId id="442" r:id="rId4"/>
    <p:sldId id="443" r:id="rId5"/>
    <p:sldId id="444" r:id="rId6"/>
    <p:sldId id="445" r:id="rId7"/>
    <p:sldId id="448" r:id="rId8"/>
    <p:sldId id="446" r:id="rId9"/>
    <p:sldId id="447" r:id="rId10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5C0"/>
    <a:srgbClr val="9D2F23"/>
    <a:srgbClr val="FF0000"/>
    <a:srgbClr val="FFFF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01/06/2010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s-ES" sz="3200" dirty="0" err="1" smtClean="0">
                <a:solidFill>
                  <a:srgbClr val="FFFF00"/>
                </a:solidFill>
              </a:rPr>
              <a:t>Estequimetria</a:t>
            </a:r>
            <a:endParaRPr lang="es-ES" sz="3200" dirty="0" smtClean="0">
              <a:solidFill>
                <a:srgbClr val="FFFF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Prof.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</a:t>
            </a:r>
            <a:r>
              <a:rPr lang="es-ES" sz="2000" dirty="0" err="1" smtClean="0">
                <a:solidFill>
                  <a:srgbClr val="FFFF00"/>
                </a:solidFill>
              </a:rPr>
              <a:t>Cencias</a:t>
            </a:r>
            <a:r>
              <a:rPr lang="es-ES" sz="2000" dirty="0" smtClean="0">
                <a:solidFill>
                  <a:srgbClr val="FFFF00"/>
                </a:solidFill>
              </a:rPr>
              <a:t>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esktop\Untitl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14818"/>
            <a:ext cx="8001056" cy="116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C:\Users\User\Desktop\Untitled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8133116" cy="234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29396"/>
            <a:ext cx="9144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/>
              <a:t>* Notes were taken and cut from the book ‘</a:t>
            </a:r>
            <a:r>
              <a:rPr lang="en-US" sz="1050" dirty="0" err="1"/>
              <a:t>Bioprocessing</a:t>
            </a:r>
            <a:r>
              <a:rPr lang="en-US" sz="1050" dirty="0"/>
              <a:t> Engineering Principles’ by Pauline M. Doran 1995 solely for the use of lecture.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0" y="500042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err="1" smtClean="0"/>
              <a:t>Determinación</a:t>
            </a:r>
            <a:r>
              <a:rPr lang="en-US" sz="2800" dirty="0" smtClean="0"/>
              <a:t> de  la </a:t>
            </a:r>
            <a:r>
              <a:rPr lang="en-US" sz="2800" dirty="0" err="1" smtClean="0"/>
              <a:t>estequiómetria</a:t>
            </a:r>
            <a:endParaRPr lang="en-US" sz="2800" dirty="0" smtClean="0"/>
          </a:p>
          <a:p>
            <a:pPr>
              <a:defRPr/>
            </a:pPr>
            <a:r>
              <a:rPr lang="en-US" sz="2000" dirty="0" smtClean="0"/>
              <a:t>La </a:t>
            </a:r>
            <a:r>
              <a:rPr lang="en-US" sz="2000" dirty="0" err="1" smtClean="0"/>
              <a:t>estequiometría</a:t>
            </a:r>
            <a:r>
              <a:rPr lang="en-US" sz="2000" dirty="0" smtClean="0"/>
              <a:t> de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reacción</a:t>
            </a:r>
            <a:r>
              <a:rPr lang="en-US" sz="2000" dirty="0" smtClean="0"/>
              <a:t> </a:t>
            </a:r>
            <a:r>
              <a:rPr lang="en-US" sz="2000" dirty="0" err="1" smtClean="0"/>
              <a:t>bioquímica</a:t>
            </a:r>
            <a:r>
              <a:rPr lang="en-US" sz="2000" dirty="0" smtClean="0"/>
              <a:t> se </a:t>
            </a:r>
            <a:r>
              <a:rPr lang="en-US" sz="2000" dirty="0" err="1" smtClean="0"/>
              <a:t>puede</a:t>
            </a:r>
            <a:r>
              <a:rPr lang="en-US" sz="2000" dirty="0" smtClean="0"/>
              <a:t> </a:t>
            </a:r>
            <a:r>
              <a:rPr lang="en-US" sz="2000" dirty="0" err="1" smtClean="0"/>
              <a:t>resumir</a:t>
            </a:r>
            <a:r>
              <a:rPr lang="en-US" sz="2000" dirty="0" smtClean="0"/>
              <a:t> en: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00063"/>
            <a:ext cx="7772400" cy="5856287"/>
          </a:xfrm>
        </p:spPr>
        <p:txBody>
          <a:bodyPr/>
          <a:lstStyle/>
          <a:p>
            <a:pPr eaLnBrk="1" hangingPunct="1"/>
            <a:r>
              <a:rPr lang="en-US" dirty="0" err="1" smtClean="0"/>
              <a:t>Biomasa</a:t>
            </a:r>
            <a:r>
              <a:rPr lang="en-US" dirty="0" smtClean="0"/>
              <a:t> = CH</a:t>
            </a:r>
            <a:r>
              <a:rPr lang="el-GR" baseline="-25000" dirty="0" smtClean="0"/>
              <a:t>α</a:t>
            </a:r>
            <a:r>
              <a:rPr lang="en-US" dirty="0" smtClean="0"/>
              <a:t>O</a:t>
            </a:r>
            <a:r>
              <a:rPr lang="el-GR" baseline="-25000" dirty="0" smtClean="0"/>
              <a:t>β</a:t>
            </a:r>
            <a:r>
              <a:rPr lang="en-US" dirty="0" smtClean="0"/>
              <a:t>N</a:t>
            </a:r>
            <a:r>
              <a:rPr lang="el-GR" baseline="-25000" dirty="0" smtClean="0"/>
              <a:t>γ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En </a:t>
            </a:r>
            <a:r>
              <a:rPr lang="en-US" i="1" dirty="0" err="1" smtClean="0"/>
              <a:t>E.coli</a:t>
            </a:r>
            <a:r>
              <a:rPr lang="en-US" dirty="0" smtClean="0"/>
              <a:t> = 90-95 % </a:t>
            </a:r>
            <a:r>
              <a:rPr lang="en-US" dirty="0" err="1" smtClean="0"/>
              <a:t>biomasa</a:t>
            </a:r>
            <a:r>
              <a:rPr lang="en-US" dirty="0" smtClean="0"/>
              <a:t> </a:t>
            </a:r>
            <a:r>
              <a:rPr lang="en-US" dirty="0" err="1" smtClean="0"/>
              <a:t>consiste</a:t>
            </a:r>
            <a:r>
              <a:rPr lang="en-US" dirty="0" smtClean="0"/>
              <a:t> de C, H, O y N (</a:t>
            </a:r>
            <a:r>
              <a:rPr lang="en-US" dirty="0" err="1" smtClean="0"/>
              <a:t>Ver</a:t>
            </a:r>
            <a:r>
              <a:rPr lang="en-US" dirty="0" smtClean="0"/>
              <a:t> </a:t>
            </a:r>
            <a:r>
              <a:rPr lang="en-US" dirty="0" err="1" smtClean="0"/>
              <a:t>Tabla</a:t>
            </a:r>
            <a:r>
              <a:rPr lang="en-US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ms-MY" dirty="0" smtClean="0"/>
          </a:p>
        </p:txBody>
      </p:sp>
      <p:pic>
        <p:nvPicPr>
          <p:cNvPr id="52226" name="Picture 2" descr="C:\Users\User\Desktop\Untitle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197967"/>
            <a:ext cx="4286265" cy="445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611938"/>
            <a:ext cx="9144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/>
              <a:t>* </a:t>
            </a:r>
            <a:r>
              <a:rPr lang="en-US" sz="1050" dirty="0" err="1" smtClean="0"/>
              <a:t>Bioprocessing</a:t>
            </a:r>
            <a:r>
              <a:rPr lang="en-US" sz="1050" dirty="0" smtClean="0"/>
              <a:t> </a:t>
            </a:r>
            <a:r>
              <a:rPr lang="en-US" sz="1050" dirty="0"/>
              <a:t>Engineering Principles’ by Pauline M. Doran </a:t>
            </a:r>
            <a:r>
              <a:rPr lang="en-US" sz="1050" dirty="0" smtClean="0"/>
              <a:t>1995.</a:t>
            </a:r>
            <a:endParaRPr lang="en-US" sz="105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:\Users\User\Desktop\Untitled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7414"/>
            <a:ext cx="8572528" cy="596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smtClean="0"/>
              <a:t>Formula de </a:t>
            </a:r>
            <a:r>
              <a:rPr lang="en-US" sz="2800" dirty="0" err="1" smtClean="0"/>
              <a:t>diferentes</a:t>
            </a:r>
            <a:r>
              <a:rPr lang="en-US" sz="2800" dirty="0" smtClean="0"/>
              <a:t> </a:t>
            </a:r>
            <a:r>
              <a:rPr lang="en-US" sz="2800" dirty="0" err="1" smtClean="0"/>
              <a:t>m.o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esktop\Untitled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00240"/>
            <a:ext cx="5335581" cy="324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 descr="C:\Users\User\Desktop\Untitle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857232"/>
            <a:ext cx="7227887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000101" y="500063"/>
            <a:ext cx="2270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Ejemplo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Cálculos</a:t>
            </a:r>
            <a:endParaRPr lang="ms-MY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472" y="5500702"/>
            <a:ext cx="77153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Las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incognitas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son 5 (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a,b,c,d,y,e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). (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Puede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existir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algun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producto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con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eficiente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f).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Luego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se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requiere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a lo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menos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una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ecuación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más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.</a:t>
            </a:r>
            <a:endParaRPr lang="ms-MY" dirty="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14291"/>
            <a:ext cx="7772400" cy="1071570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Generalmente</a:t>
            </a:r>
            <a:r>
              <a:rPr lang="en-US" sz="2800" dirty="0" smtClean="0"/>
              <a:t> se </a:t>
            </a:r>
            <a:r>
              <a:rPr lang="en-US" sz="2800" dirty="0" err="1" smtClean="0"/>
              <a:t>ultiliza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razón</a:t>
            </a:r>
            <a:r>
              <a:rPr lang="en-US" sz="2800" dirty="0" smtClean="0"/>
              <a:t> de </a:t>
            </a:r>
            <a:r>
              <a:rPr lang="en-US" sz="2800" dirty="0" err="1" smtClean="0"/>
              <a:t>respiración</a:t>
            </a:r>
            <a:r>
              <a:rPr lang="en-US" sz="2800" dirty="0" smtClean="0"/>
              <a:t>, RQ.</a:t>
            </a:r>
            <a:endParaRPr lang="ms-MY" dirty="0" smtClean="0"/>
          </a:p>
        </p:txBody>
      </p:sp>
      <p:pic>
        <p:nvPicPr>
          <p:cNvPr id="35843" name="Picture 2" descr="C:\Users\User\Desktop\Untitled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214422"/>
            <a:ext cx="5429250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28662" y="3286124"/>
            <a:ext cx="77724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el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caso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generarse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algún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producto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800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razón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sustrato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producto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  <a:endParaRPr kumimoji="0" lang="ms-MY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9506" name="Object 9"/>
          <p:cNvGraphicFramePr>
            <a:graphicFrameLocks noChangeAspect="1"/>
          </p:cNvGraphicFramePr>
          <p:nvPr/>
        </p:nvGraphicFramePr>
        <p:xfrm>
          <a:off x="1149350" y="4643438"/>
          <a:ext cx="6135688" cy="652462"/>
        </p:xfrm>
        <a:graphic>
          <a:graphicData uri="http://schemas.openxmlformats.org/presentationml/2006/ole">
            <p:oleObj spid="_x0000_s149506" name="Ecuación" r:id="rId4" imgW="3365280" imgH="35532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Ejemplo Coeficientes </a:t>
            </a:r>
            <a:r>
              <a:rPr lang="es-ES" sz="2800" dirty="0" err="1" smtClean="0"/>
              <a:t>estequiométricos</a:t>
            </a:r>
            <a:r>
              <a:rPr lang="es-ES" sz="2800" dirty="0" smtClean="0"/>
              <a:t> para el crecimiento celular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 producción de proteína de seres  unicelulares a partir de </a:t>
            </a:r>
            <a:r>
              <a:rPr lang="es-ES" sz="28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hexadecano</a:t>
            </a:r>
            <a:r>
              <a:rPr lang="es-E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se describe mediante la siguiente ecuación:</a:t>
            </a:r>
          </a:p>
          <a:p>
            <a:pPr>
              <a:buNone/>
            </a:pPr>
            <a:r>
              <a:rPr lang="es-ES" dirty="0" smtClean="0"/>
              <a:t>C</a:t>
            </a:r>
            <a:r>
              <a:rPr lang="es-ES" baseline="-25000" dirty="0" smtClean="0"/>
              <a:t>16</a:t>
            </a:r>
            <a:r>
              <a:rPr lang="es-ES" dirty="0" smtClean="0"/>
              <a:t>H</a:t>
            </a:r>
            <a:r>
              <a:rPr lang="es-ES" baseline="-25000" dirty="0" smtClean="0"/>
              <a:t>34 </a:t>
            </a:r>
            <a:r>
              <a:rPr lang="es-ES" dirty="0" smtClean="0"/>
              <a:t>+ aO</a:t>
            </a:r>
            <a:r>
              <a:rPr lang="es-ES" baseline="-25000" dirty="0" smtClean="0"/>
              <a:t>2</a:t>
            </a:r>
            <a:r>
              <a:rPr lang="es-ES" dirty="0" smtClean="0"/>
              <a:t> + bNH</a:t>
            </a:r>
            <a:r>
              <a:rPr lang="es-ES" baseline="-25000" dirty="0" smtClean="0"/>
              <a:t>3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		</a:t>
            </a:r>
            <a:r>
              <a:rPr lang="es-ES" dirty="0" smtClean="0">
                <a:sym typeface="Wingdings" pitchFamily="2" charset="2"/>
              </a:rPr>
              <a:t>c CH</a:t>
            </a:r>
            <a:r>
              <a:rPr lang="es-ES" baseline="-25000" dirty="0" smtClean="0">
                <a:sym typeface="Wingdings" pitchFamily="2" charset="2"/>
              </a:rPr>
              <a:t>1.66</a:t>
            </a:r>
            <a:r>
              <a:rPr lang="es-ES" dirty="0" smtClean="0">
                <a:sym typeface="Wingdings" pitchFamily="2" charset="2"/>
              </a:rPr>
              <a:t>O </a:t>
            </a:r>
            <a:r>
              <a:rPr lang="es-ES" baseline="-25000" dirty="0" smtClean="0">
                <a:sym typeface="Wingdings" pitchFamily="2" charset="2"/>
              </a:rPr>
              <a:t>0.27</a:t>
            </a:r>
            <a:r>
              <a:rPr lang="es-ES" dirty="0" smtClean="0">
                <a:sym typeface="Wingdings" pitchFamily="2" charset="2"/>
              </a:rPr>
              <a:t>N</a:t>
            </a:r>
            <a:r>
              <a:rPr lang="es-ES" baseline="-25000" dirty="0" smtClean="0">
                <a:sym typeface="Wingdings" pitchFamily="2" charset="2"/>
              </a:rPr>
              <a:t>0.20</a:t>
            </a:r>
            <a:r>
              <a:rPr lang="es-ES" dirty="0" smtClean="0">
                <a:sym typeface="Wingdings" pitchFamily="2" charset="2"/>
              </a:rPr>
              <a:t> + d CO</a:t>
            </a:r>
            <a:r>
              <a:rPr lang="es-ES" baseline="-25000" dirty="0" smtClean="0">
                <a:sym typeface="Wingdings" pitchFamily="2" charset="2"/>
              </a:rPr>
              <a:t>2</a:t>
            </a:r>
            <a:r>
              <a:rPr lang="es-ES" dirty="0" smtClean="0">
                <a:sym typeface="Wingdings" pitchFamily="2" charset="2"/>
              </a:rPr>
              <a:t> + eH</a:t>
            </a:r>
            <a:r>
              <a:rPr lang="es-ES" baseline="-25000" dirty="0" smtClean="0">
                <a:sym typeface="Wingdings" pitchFamily="2" charset="2"/>
              </a:rPr>
              <a:t>2</a:t>
            </a:r>
            <a:r>
              <a:rPr lang="es-ES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sz="2400" dirty="0" smtClean="0">
                <a:sym typeface="Wingdings" pitchFamily="2" charset="2"/>
              </a:rPr>
              <a:t>Donde CH</a:t>
            </a:r>
            <a:r>
              <a:rPr lang="es-ES" sz="2400" baseline="-25000" dirty="0" smtClean="0">
                <a:sym typeface="Wingdings" pitchFamily="2" charset="2"/>
              </a:rPr>
              <a:t>1.66</a:t>
            </a:r>
            <a:r>
              <a:rPr lang="es-ES" sz="2400" dirty="0" smtClean="0">
                <a:sym typeface="Wingdings" pitchFamily="2" charset="2"/>
              </a:rPr>
              <a:t>O </a:t>
            </a:r>
            <a:r>
              <a:rPr lang="es-ES" sz="2400" baseline="-25000" dirty="0" smtClean="0">
                <a:sym typeface="Wingdings" pitchFamily="2" charset="2"/>
              </a:rPr>
              <a:t>0.27</a:t>
            </a:r>
            <a:r>
              <a:rPr lang="es-ES" sz="2400" dirty="0" smtClean="0">
                <a:sym typeface="Wingdings" pitchFamily="2" charset="2"/>
              </a:rPr>
              <a:t>N</a:t>
            </a:r>
            <a:r>
              <a:rPr lang="es-ES" sz="2400" baseline="-25000" dirty="0" smtClean="0">
                <a:sym typeface="Wingdings" pitchFamily="2" charset="2"/>
              </a:rPr>
              <a:t>0.20</a:t>
            </a:r>
            <a:r>
              <a:rPr lang="es-ES" sz="2400" dirty="0" smtClean="0">
                <a:sym typeface="Wingdings" pitchFamily="2" charset="2"/>
              </a:rPr>
              <a:t> es la biomasa</a:t>
            </a:r>
          </a:p>
          <a:p>
            <a:pPr>
              <a:buNone/>
            </a:pPr>
            <a:endParaRPr lang="es-ES" sz="2400" dirty="0" smtClean="0">
              <a:sym typeface="Wingdings" pitchFamily="2" charset="2"/>
            </a:endParaRPr>
          </a:p>
          <a:p>
            <a:pPr>
              <a:buNone/>
            </a:pPr>
            <a:r>
              <a:rPr lang="es-ES" sz="2400" dirty="0" smtClean="0">
                <a:sym typeface="Wingdings" pitchFamily="2" charset="2"/>
              </a:rPr>
              <a:t>Si RQ = 0.43, determine los coeficientes </a:t>
            </a:r>
            <a:r>
              <a:rPr lang="es-ES" sz="2400" dirty="0" err="1" smtClean="0">
                <a:sym typeface="Wingdings" pitchFamily="2" charset="2"/>
              </a:rPr>
              <a:t>estequimetricos</a:t>
            </a:r>
            <a:endParaRPr lang="es-ES" sz="2400" dirty="0" smtClean="0">
              <a:sym typeface="Wingdings" pitchFamily="2" charset="2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Untitled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00108"/>
            <a:ext cx="5335581" cy="324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Untitled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786322"/>
            <a:ext cx="5429250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57188" y="357188"/>
            <a:ext cx="30718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Se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plantea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 el </a:t>
            </a:r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sistema</a:t>
            </a:r>
            <a:endParaRPr lang="ms-MY" dirty="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User\Desktop\Untitle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8921750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 descr="C:\Users\User\Desktop\Untitle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071546"/>
            <a:ext cx="2071687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7"/>
          <p:cNvSpPr txBox="1">
            <a:spLocks noChangeArrowheads="1"/>
          </p:cNvSpPr>
          <p:nvPr/>
        </p:nvSpPr>
        <p:spPr bwMode="auto">
          <a:xfrm>
            <a:off x="357188" y="35718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FFC000"/>
                </a:solidFill>
                <a:latin typeface="Calibri" pitchFamily="34" charset="0"/>
              </a:rPr>
              <a:t>Resolviendo</a:t>
            </a:r>
            <a:endParaRPr lang="ms-MY" dirty="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8226</TotalTime>
  <Words>208</Words>
  <Application>Microsoft Office PowerPoint</Application>
  <PresentationFormat>Presentación en pantalla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Acantilado</vt:lpstr>
      <vt:lpstr>Ecuación</vt:lpstr>
      <vt:lpstr>“Diseño de procesos para la producción de Biocombustibles” Estequimetria</vt:lpstr>
      <vt:lpstr>Diapositiva 2</vt:lpstr>
      <vt:lpstr>Diapositiva 3</vt:lpstr>
      <vt:lpstr>Diapositiva 4</vt:lpstr>
      <vt:lpstr>Diapositiva 5</vt:lpstr>
      <vt:lpstr>Diapositiva 6</vt:lpstr>
      <vt:lpstr>Ejemplo Coeficientes estequiométricos para el crecimiento celular</vt:lpstr>
      <vt:lpstr>Diapositiva 8</vt:lpstr>
      <vt:lpstr>Diapositiva 9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Ing Quimica</cp:lastModifiedBy>
  <cp:revision>252</cp:revision>
  <dcterms:created xsi:type="dcterms:W3CDTF">2007-08-07T21:24:28Z</dcterms:created>
  <dcterms:modified xsi:type="dcterms:W3CDTF">2010-06-01T20:21:54Z</dcterms:modified>
</cp:coreProperties>
</file>