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5" r:id="rId3"/>
    <p:sldId id="258" r:id="rId4"/>
    <p:sldId id="259" r:id="rId5"/>
    <p:sldId id="268" r:id="rId6"/>
    <p:sldId id="263" r:id="rId7"/>
    <p:sldId id="260" r:id="rId8"/>
    <p:sldId id="261" r:id="rId9"/>
    <p:sldId id="266" r:id="rId10"/>
    <p:sldId id="267" r:id="rId11"/>
    <p:sldId id="270" r:id="rId12"/>
    <p:sldId id="264" r:id="rId13"/>
    <p:sldId id="271" r:id="rId14"/>
    <p:sldId id="279" r:id="rId15"/>
    <p:sldId id="278" r:id="rId16"/>
    <p:sldId id="280" r:id="rId17"/>
    <p:sldId id="276" r:id="rId18"/>
    <p:sldId id="281" r:id="rId19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ABCFC-375A-4067-9061-5EDF6FEF60C8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D8F3A-7A74-4A4E-9E45-81CC31A4489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67E52-0FC0-4F43-83FC-1B86E6AFE853}" type="datetimeFigureOut">
              <a:rPr lang="es-ES_tradnl" smtClean="0"/>
              <a:pPr/>
              <a:t>30/03/2010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9F24D-8775-4743-9955-D4BB59957247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gi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gi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14414" y="2143116"/>
            <a:ext cx="7715304" cy="1470025"/>
          </a:xfrm>
        </p:spPr>
        <p:txBody>
          <a:bodyPr>
            <a:normAutofit fontScale="90000"/>
          </a:bodyPr>
          <a:lstStyle/>
          <a:p>
            <a:r>
              <a:rPr lang="es-CL" sz="5300" b="1" dirty="0" smtClean="0"/>
              <a:t>Chile país minero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Liderazgo nacional y mundial.</a:t>
            </a:r>
            <a:br>
              <a:rPr lang="es-CL" dirty="0" smtClean="0"/>
            </a:br>
            <a:r>
              <a:rPr lang="es-CL" dirty="0" smtClean="0"/>
              <a:t>Desafíos del sector</a:t>
            </a:r>
            <a:endParaRPr lang="es-ES_tradn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00100" y="6286496"/>
            <a:ext cx="6929486" cy="571504"/>
          </a:xfrm>
        </p:spPr>
        <p:txBody>
          <a:bodyPr>
            <a:noAutofit/>
          </a:bodyPr>
          <a:lstStyle/>
          <a:p>
            <a:pPr algn="l"/>
            <a:r>
              <a:rPr lang="es-CL" sz="1600" b="1" dirty="0" smtClean="0"/>
              <a:t>Preparado por: Luis Felipe Orellana E. </a:t>
            </a:r>
            <a:br>
              <a:rPr lang="es-CL" sz="1600" b="1" dirty="0" smtClean="0"/>
            </a:br>
            <a:endParaRPr lang="es-ES_tradnl" sz="1400" b="1" dirty="0"/>
          </a:p>
        </p:txBody>
      </p:sp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5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17 CuadroTexto"/>
          <p:cNvSpPr txBox="1"/>
          <p:nvPr/>
        </p:nvSpPr>
        <p:spPr>
          <a:xfrm>
            <a:off x="6715140" y="5715016"/>
            <a:ext cx="2383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000" dirty="0" smtClean="0">
                <a:solidFill>
                  <a:schemeClr val="tx1">
                    <a:tint val="75000"/>
                  </a:schemeClr>
                </a:solidFill>
              </a:rPr>
              <a:t>30 de Marzo de 2010</a:t>
            </a:r>
            <a:endParaRPr lang="es-ES_tradnl" sz="2000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9" name="2 Subtítulo"/>
          <p:cNvSpPr txBox="1">
            <a:spLocks/>
          </p:cNvSpPr>
          <p:nvPr/>
        </p:nvSpPr>
        <p:spPr>
          <a:xfrm>
            <a:off x="1285852" y="4500570"/>
            <a:ext cx="6929486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C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Profesor: Raúl Castro 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CL" sz="2400" b="1" dirty="0" smtClean="0">
                <a:solidFill>
                  <a:schemeClr val="tx1">
                    <a:tint val="75000"/>
                  </a:schemeClr>
                </a:solidFill>
              </a:rPr>
              <a:t>Profesor Auxiliar: Luis Felipe Orellana E. </a:t>
            </a:r>
            <a:r>
              <a:rPr kumimoji="0" lang="es-C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s-C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Grp="1" noChangeAspect="1"/>
          </p:cNvGraphicFramePr>
          <p:nvPr/>
        </p:nvGraphicFramePr>
        <p:xfrm>
          <a:off x="928662" y="2154238"/>
          <a:ext cx="7929586" cy="4703762"/>
        </p:xfrm>
        <a:graphic>
          <a:graphicData uri="http://schemas.openxmlformats.org/presentationml/2006/ole">
            <p:oleObj spid="_x0000_s22530" name="Gráfico" r:id="rId3" imgW="7772400" imgH="4114800" progId="MSGraph.Chart.8">
              <p:embed followColorScheme="full"/>
            </p:oleObj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28728" y="1714488"/>
            <a:ext cx="3124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 b="0" dirty="0">
                <a:latin typeface="Trebuchet MS" pitchFamily="34" charset="0"/>
              </a:rPr>
              <a:t>Nivel de pobreza (</a:t>
            </a:r>
            <a:r>
              <a:rPr lang="es-MX" sz="2400" dirty="0">
                <a:latin typeface="Trebuchet MS" pitchFamily="34" charset="0"/>
              </a:rPr>
              <a:t>%</a:t>
            </a:r>
            <a:r>
              <a:rPr lang="es-MX" sz="2400" b="0" dirty="0">
                <a:latin typeface="Trebuchet MS" pitchFamily="34" charset="0"/>
              </a:rPr>
              <a:t>)</a:t>
            </a:r>
            <a:endParaRPr lang="es-ES" sz="2400" b="0" dirty="0">
              <a:latin typeface="Trebuchet MS" pitchFamily="34" charset="0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6000760" y="1285860"/>
          <a:ext cx="3005134" cy="2090528"/>
        </p:xfrm>
        <a:graphic>
          <a:graphicData uri="http://schemas.openxmlformats.org/presentationml/2006/ole">
            <p:oleObj spid="_x0000_s22531" name="Fotografía de Photo Editor" r:id="rId4" imgW="19114286" imgH="12898650" progId="">
              <p:embed/>
            </p:oleObj>
          </a:graphicData>
        </a:graphic>
      </p:graphicFrame>
      <p:pic>
        <p:nvPicPr>
          <p:cNvPr id="7" name="4 Imagen" descr="IngMinas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7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676516" y="4119570"/>
            <a:ext cx="68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 dirty="0"/>
              <a:t>38,6</a:t>
            </a:r>
            <a:endParaRPr lang="es-ES" sz="1600" b="1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286380" y="5429264"/>
            <a:ext cx="76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 dirty="0"/>
              <a:t>13,7</a:t>
            </a:r>
            <a:endParaRPr lang="es-ES" sz="1600" b="1" dirty="0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286116" y="4500570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/>
              <a:t>34,2</a:t>
            </a:r>
            <a:endParaRPr lang="es-ES" sz="1600" b="1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929322" y="5715016"/>
            <a:ext cx="68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 dirty="0"/>
              <a:t>7,3</a:t>
            </a:r>
            <a:endParaRPr lang="es-ES" sz="1600" b="1" dirty="0"/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2105012" y="3833818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600" b="1" dirty="0"/>
              <a:t>48,3</a:t>
            </a:r>
            <a:endParaRPr lang="es-ES" sz="1600" b="1" dirty="0"/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4714876" y="4000504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600" b="1" dirty="0"/>
              <a:t>36,5</a:t>
            </a:r>
            <a:endParaRPr lang="es-ES" sz="1600" b="1" dirty="0"/>
          </a:p>
        </p:txBody>
      </p:sp>
      <p:sp>
        <p:nvSpPr>
          <p:cNvPr id="27" name="1 Título"/>
          <p:cNvSpPr>
            <a:spLocks noGrp="1"/>
          </p:cNvSpPr>
          <p:nvPr>
            <p:ph type="title"/>
          </p:nvPr>
        </p:nvSpPr>
        <p:spPr>
          <a:xfrm>
            <a:off x="1071538" y="285728"/>
            <a:ext cx="5286412" cy="1143000"/>
          </a:xfrm>
        </p:spPr>
        <p:txBody>
          <a:bodyPr>
            <a:normAutofit/>
          </a:bodyPr>
          <a:lstStyle/>
          <a:p>
            <a:pPr lvl="0"/>
            <a:r>
              <a:rPr lang="es-CL" dirty="0" smtClean="0"/>
              <a:t>Minería, líder nacional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85852" y="1285860"/>
            <a:ext cx="8610600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rgbClr val="800000"/>
              </a:buClr>
              <a:buFont typeface="Wingdings" pitchFamily="2" charset="2"/>
              <a:buNone/>
            </a:pPr>
            <a:r>
              <a:rPr lang="es-CL" sz="2400" b="0" dirty="0">
                <a:latin typeface="Times" pitchFamily="18" charset="0"/>
                <a:cs typeface="Times New Roman" pitchFamily="18" charset="0"/>
              </a:rPr>
              <a:t>Tasa de </a:t>
            </a:r>
            <a:r>
              <a:rPr lang="es-CL" sz="2400" b="0" dirty="0" err="1">
                <a:latin typeface="Times" pitchFamily="18" charset="0"/>
                <a:cs typeface="Times New Roman" pitchFamily="18" charset="0"/>
              </a:rPr>
              <a:t>Accidentabilidad</a:t>
            </a:r>
            <a:r>
              <a:rPr lang="es-CL" sz="2400" b="0" dirty="0">
                <a:latin typeface="Times" pitchFamily="18" charset="0"/>
                <a:cs typeface="Times New Roman" pitchFamily="18" charset="0"/>
              </a:rPr>
              <a:t> por </a:t>
            </a:r>
            <a:r>
              <a:rPr lang="es-CL" sz="2400" b="0" dirty="0" smtClean="0">
                <a:latin typeface="Times" pitchFamily="18" charset="0"/>
                <a:cs typeface="Times New Roman" pitchFamily="18" charset="0"/>
              </a:rPr>
              <a:t> Actividad </a:t>
            </a:r>
            <a:r>
              <a:rPr lang="es-CL" sz="2400" b="0" dirty="0">
                <a:latin typeface="Times" pitchFamily="18" charset="0"/>
                <a:cs typeface="Times New Roman" pitchFamily="18" charset="0"/>
              </a:rPr>
              <a:t>Económica: 2008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/>
        </p:nvGraphicFramePr>
        <p:xfrm>
          <a:off x="1142976" y="1500174"/>
          <a:ext cx="7786710" cy="4984137"/>
        </p:xfrm>
        <a:graphic>
          <a:graphicData uri="http://schemas.openxmlformats.org/presentationml/2006/ole">
            <p:oleObj spid="_x0000_s26626" name="Gráfico" r:id="rId3" imgW="6096000" imgH="3619500" progId="MSGraph.Chart.8">
              <p:embed followColorScheme="full"/>
            </p:oleObj>
          </a:graphicData>
        </a:graphic>
      </p:graphicFrame>
      <p:pic>
        <p:nvPicPr>
          <p:cNvPr id="6" name="4 Imagen" descr="IngMinas.gif"/>
          <p:cNvPicPr/>
          <p:nvPr/>
        </p:nvPicPr>
        <p:blipFill>
          <a:blip r:embed="rId4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6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1 Título"/>
          <p:cNvSpPr>
            <a:spLocks noGrp="1"/>
          </p:cNvSpPr>
          <p:nvPr>
            <p:ph type="title"/>
          </p:nvPr>
        </p:nvSpPr>
        <p:spPr>
          <a:xfrm>
            <a:off x="1071538" y="285728"/>
            <a:ext cx="5286412" cy="1143000"/>
          </a:xfrm>
        </p:spPr>
        <p:txBody>
          <a:bodyPr>
            <a:normAutofit/>
          </a:bodyPr>
          <a:lstStyle/>
          <a:p>
            <a:pPr lvl="0"/>
            <a:r>
              <a:rPr lang="es-CL" dirty="0" smtClean="0"/>
              <a:t>Minería, líder nacional</a:t>
            </a:r>
            <a:endParaRPr lang="es-ES_tradnl" dirty="0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214414" y="6553200"/>
            <a:ext cx="464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800000"/>
              </a:buClr>
              <a:buFont typeface="Wingdings" pitchFamily="2" charset="2"/>
              <a:buNone/>
            </a:pPr>
            <a:r>
              <a:rPr lang="es-MX" sz="1400" dirty="0">
                <a:cs typeface="Times New Roman" pitchFamily="18" charset="0"/>
              </a:rPr>
              <a:t>Fuente: Superintendencia de Seguridad Social</a:t>
            </a:r>
            <a:endParaRPr lang="es-ES" sz="1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85754" y="1142984"/>
          <a:ext cx="8358246" cy="3827126"/>
        </p:xfrm>
        <a:graphic>
          <a:graphicData uri="http://schemas.openxmlformats.org/presentationml/2006/ole">
            <p:oleObj spid="_x0000_s25602" name="Gráfico" r:id="rId3" imgW="7905750" imgH="3000375" progId="Excel.Sheet.8">
              <p:embed/>
            </p:oleObj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075260"/>
            <a:ext cx="72596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4 Imagen" descr="IngMinas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11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8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21" name="1 Título"/>
          <p:cNvSpPr txBox="1">
            <a:spLocks/>
          </p:cNvSpPr>
          <p:nvPr/>
        </p:nvSpPr>
        <p:spPr>
          <a:xfrm>
            <a:off x="1071538" y="285728"/>
            <a:ext cx="52864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Minería, líder nacional</a:t>
            </a:r>
            <a:endParaRPr kumimoji="0" lang="es-ES_tradnl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1857356" y="4357694"/>
            <a:ext cx="66688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Más alto nivel de remuneraciones (US$/mes)</a:t>
            </a:r>
            <a:endParaRPr lang="es-ES_tradn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00108"/>
            <a:ext cx="807246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Inversión en Minería (MUS$) 2009-2017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/>
        </p:nvGraphicFramePr>
        <p:xfrm>
          <a:off x="1142976" y="1571611"/>
          <a:ext cx="8001024" cy="4260863"/>
        </p:xfrm>
        <a:graphic>
          <a:graphicData uri="http://schemas.openxmlformats.org/presentationml/2006/ole">
            <p:oleObj spid="_x0000_s27650" name="Gráfico" r:id="rId3" imgW="6096000" imgH="4067175" progId="MSGraph.Chart.8">
              <p:embed followColorScheme="full"/>
            </p:oleObj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14414" y="5715016"/>
            <a:ext cx="7000924" cy="885825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600">
                <a:solidFill>
                  <a:schemeClr val="bg1"/>
                </a:solidFill>
                <a:latin typeface="Times New Roman" pitchFamily="18" charset="0"/>
              </a:rPr>
              <a:t>En el caso del Cobre, esta inversión asegura una producción de más 7.0 M de TMF al año 2016</a:t>
            </a:r>
            <a:endParaRPr lang="es-ES" sz="26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4 Imagen" descr="IngMinas.gif"/>
          <p:cNvPicPr/>
          <p:nvPr/>
        </p:nvPicPr>
        <p:blipFill>
          <a:blip r:embed="rId4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7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1142976" y="0"/>
            <a:ext cx="51435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Minería, líder nacional</a:t>
            </a:r>
            <a:endParaRPr kumimoji="0" lang="es-ES_tradnl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5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1142976" y="0"/>
            <a:ext cx="51435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Minería, líder nacional</a:t>
            </a:r>
            <a:endParaRPr kumimoji="0" lang="es-ES_tradnl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 l="17578" t="20625" r="16211" b="10000"/>
          <a:stretch>
            <a:fillRect/>
          </a:stretch>
        </p:blipFill>
        <p:spPr bwMode="auto">
          <a:xfrm>
            <a:off x="785786" y="1571588"/>
            <a:ext cx="807249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071538" y="1000108"/>
            <a:ext cx="807246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Algunos proyectos en cartera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1500166" y="2857496"/>
            <a:ext cx="72152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Desafíos del sector minero</a:t>
            </a:r>
            <a:endParaRPr kumimoji="0" lang="es-ES_tradnl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14414" y="1357298"/>
            <a:ext cx="7329510" cy="4525963"/>
          </a:xfrm>
        </p:spPr>
        <p:txBody>
          <a:bodyPr>
            <a:normAutofit fontScale="92500" lnSpcReduction="10000"/>
          </a:bodyPr>
          <a:lstStyle/>
          <a:p>
            <a:r>
              <a:rPr lang="es-CL" dirty="0" smtClean="0"/>
              <a:t>Condiciones geológicas</a:t>
            </a:r>
          </a:p>
          <a:p>
            <a:pPr lvl="1"/>
            <a:r>
              <a:rPr lang="es-CL" dirty="0" smtClean="0"/>
              <a:t>Baja de leyes</a:t>
            </a:r>
          </a:p>
          <a:p>
            <a:pPr lvl="1"/>
            <a:r>
              <a:rPr lang="es-CL" dirty="0" smtClean="0"/>
              <a:t>Profundidad de yacimientos</a:t>
            </a:r>
          </a:p>
          <a:p>
            <a:r>
              <a:rPr lang="es-CL" dirty="0" smtClean="0"/>
              <a:t> Condiciones Ambientales</a:t>
            </a:r>
          </a:p>
          <a:p>
            <a:pPr lvl="1"/>
            <a:r>
              <a:rPr lang="es-CL" dirty="0" smtClean="0"/>
              <a:t>Factor energético</a:t>
            </a:r>
          </a:p>
          <a:p>
            <a:pPr lvl="1"/>
            <a:r>
              <a:rPr lang="es-CL" dirty="0" smtClean="0"/>
              <a:t>Uso del agua</a:t>
            </a:r>
          </a:p>
          <a:p>
            <a:pPr lvl="1"/>
            <a:r>
              <a:rPr lang="es-CL" dirty="0" smtClean="0"/>
              <a:t>Cierre de faenas</a:t>
            </a:r>
          </a:p>
          <a:p>
            <a:r>
              <a:rPr lang="es-CL" dirty="0" smtClean="0"/>
              <a:t>Capital Humano</a:t>
            </a:r>
          </a:p>
          <a:p>
            <a:r>
              <a:rPr lang="es-CL" dirty="0" smtClean="0"/>
              <a:t>Estabilidad de condiciones de negocio.</a:t>
            </a:r>
            <a:endParaRPr lang="es-ES_tradnl" dirty="0"/>
          </a:p>
        </p:txBody>
      </p:sp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1000100" y="428604"/>
            <a:ext cx="5357850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Desafíos del sector minero</a:t>
            </a:r>
            <a:endParaRPr kumimoji="0" lang="es-ES_tradnl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1214414" y="6143644"/>
            <a:ext cx="5357850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0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Fuente: </a:t>
            </a:r>
            <a:r>
              <a:rPr kumimoji="0" lang="es-CL" sz="200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Cochilco</a:t>
            </a:r>
            <a:endParaRPr kumimoji="0" lang="es-ES_tradnl" sz="20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1000100" y="428604"/>
            <a:ext cx="5357850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Desafíos del sector minero</a:t>
            </a:r>
            <a:endParaRPr kumimoji="0" lang="es-ES_tradnl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 l="15429" t="29375" r="12500" b="13437"/>
          <a:stretch>
            <a:fillRect/>
          </a:stretch>
        </p:blipFill>
        <p:spPr bwMode="auto">
          <a:xfrm>
            <a:off x="357158" y="1714488"/>
            <a:ext cx="87868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071538" y="1428736"/>
            <a:ext cx="807246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Leyes </a:t>
            </a:r>
            <a:r>
              <a:rPr kumimoji="0" lang="es-MX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decrecientes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>
          <a:xfrm>
            <a:off x="1214414" y="6143644"/>
            <a:ext cx="5357850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0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Fuente: </a:t>
            </a:r>
            <a:r>
              <a:rPr kumimoji="0" lang="es-CL" sz="200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Cochilco</a:t>
            </a:r>
            <a:endParaRPr kumimoji="0" lang="es-ES_tradnl" sz="20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142984"/>
            <a:ext cx="3571868" cy="253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643314"/>
            <a:ext cx="3571900" cy="236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4 Imagen" descr="IngMinas.gif"/>
          <p:cNvPicPr/>
          <p:nvPr/>
        </p:nvPicPr>
        <p:blipFill>
          <a:blip r:embed="rId4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6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1000100" y="428604"/>
            <a:ext cx="5357850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Desafíos del sector minero</a:t>
            </a:r>
            <a:endParaRPr kumimoji="0" lang="es-ES_tradnl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/>
          <a:srcRect l="45117" t="13125" r="2734" b="12812"/>
          <a:stretch>
            <a:fillRect/>
          </a:stretch>
        </p:blipFill>
        <p:spPr bwMode="auto">
          <a:xfrm>
            <a:off x="714348" y="2071678"/>
            <a:ext cx="458737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0" y="285728"/>
            <a:ext cx="6572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¿Sabías tú que…</a:t>
            </a:r>
            <a:endParaRPr kumimoji="0" lang="es-CL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1071538" y="1857340"/>
            <a:ext cx="4357718" cy="50006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 casa requiere alrededor de 200 kilos de cobre.</a:t>
            </a:r>
            <a:b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 computadora puede poseer más de 2 kilos de cobre.</a:t>
            </a:r>
            <a:b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 automóvil nuevo utiliza unos 20 kilos de cobre (10 kilos más que en los años 70).</a:t>
            </a:r>
            <a:b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Cables de un automóvil de lujo pueden medir más de 1,5 km, y 100 km en el caso de un avión</a:t>
            </a: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s-CL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428868"/>
            <a:ext cx="3286116" cy="246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4 Imagen" descr="IngMinas.gif"/>
          <p:cNvPicPr/>
          <p:nvPr/>
        </p:nvPicPr>
        <p:blipFill>
          <a:blip r:embed="rId3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7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/>
          <a:lstStyle/>
          <a:p>
            <a:pPr algn="l"/>
            <a:r>
              <a:rPr lang="es-CL" dirty="0" smtClean="0"/>
              <a:t>Chile… </a:t>
            </a:r>
            <a:endParaRPr lang="es-ES_tradnl" dirty="0"/>
          </a:p>
        </p:txBody>
      </p:sp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l="35000" r="33333"/>
          <a:stretch>
            <a:fillRect/>
          </a:stretch>
        </p:blipFill>
        <p:spPr bwMode="auto">
          <a:xfrm>
            <a:off x="1071537" y="0"/>
            <a:ext cx="13961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286256"/>
            <a:ext cx="2214578" cy="148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85728"/>
            <a:ext cx="12287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2500298" y="1428736"/>
            <a:ext cx="6429420" cy="208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rtlCol="0">
            <a:spAutoFit/>
          </a:bodyPr>
          <a:lstStyle/>
          <a:p>
            <a:pPr marL="342900" marR="0" lvl="0" indent="-342900" algn="l" defTabSz="914400" rtl="0" eaLnBrk="0" fontAlgn="auto" latinLnBrk="0" hangingPunct="0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L" sz="2800" b="1" dirty="0" smtClean="0">
                <a:latin typeface="Times" pitchFamily="18" charset="0"/>
              </a:rPr>
              <a:t>Respecto del mundo</a:t>
            </a:r>
          </a:p>
          <a:p>
            <a:pPr marL="342900" marR="0" lvl="0" indent="-342900" algn="l" defTabSz="914400" rtl="0" eaLnBrk="0" fontAlgn="auto" latinLnBrk="0" hangingPunct="0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0,6% de la superficie terrestre mundial.</a:t>
            </a:r>
          </a:p>
          <a:p>
            <a:pPr marL="342900" lvl="0" indent="-342900" eaLnBrk="0" hangingPunct="0">
              <a:lnSpc>
                <a:spcPct val="115000"/>
              </a:lnSpc>
              <a:spcBef>
                <a:spcPct val="20000"/>
              </a:spcBef>
            </a:pPr>
            <a:r>
              <a:rPr lang="es-ES" sz="2400" b="1" dirty="0" smtClean="0">
                <a:latin typeface="Times" pitchFamily="18" charset="0"/>
              </a:rPr>
              <a:t>0,25% de </a:t>
            </a: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participación relativa en la población.</a:t>
            </a:r>
            <a:endParaRPr lang="es-ES" sz="2400" b="1" baseline="0" dirty="0">
              <a:latin typeface="Times" pitchFamily="18" charset="0"/>
            </a:endParaRPr>
          </a:p>
          <a:p>
            <a:pPr marL="342900" lvl="0" indent="-342900" eaLnBrk="0" hangingPunct="0">
              <a:lnSpc>
                <a:spcPct val="115000"/>
              </a:lnSpc>
              <a:spcBef>
                <a:spcPct val="20000"/>
              </a:spcBef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0,3% del</a:t>
            </a:r>
            <a:r>
              <a:rPr kumimoji="0" lang="es-C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</a:t>
            </a: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ingreso</a:t>
            </a:r>
            <a:r>
              <a:rPr kumimoji="0" lang="es-ES_tradnl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 mundial.</a:t>
            </a:r>
            <a:endParaRPr kumimoji="0" lang="es-ES_tradnl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214810" y="5357826"/>
            <a:ext cx="4537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/>
              <a:t>Pero cuando hablamos de minería</a:t>
            </a:r>
            <a:endParaRPr lang="es-ES_tradnl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42976" y="0"/>
            <a:ext cx="5214974" cy="1000124"/>
          </a:xfrm>
        </p:spPr>
        <p:txBody>
          <a:bodyPr/>
          <a:lstStyle/>
          <a:p>
            <a:r>
              <a:rPr lang="es-CL" dirty="0" smtClean="0"/>
              <a:t>Chile, líder mundial</a:t>
            </a:r>
            <a:endParaRPr lang="es-ES_tradnl" dirty="0"/>
          </a:p>
        </p:txBody>
      </p:sp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1285852" y="857232"/>
            <a:ext cx="678664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None/>
            </a:pPr>
            <a:r>
              <a:rPr lang="es-CL" sz="2400" b="1" dirty="0" smtClean="0"/>
              <a:t>Porcentaje de participación en la producción 2008. 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None/>
            </a:pPr>
            <a:endParaRPr lang="es-CL" sz="2400" b="1" dirty="0" smtClean="0"/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 smtClean="0">
                <a:latin typeface="Times New Roman" pitchFamily="18" charset="0"/>
              </a:rPr>
              <a:t>1</a:t>
            </a:r>
            <a:r>
              <a:rPr lang="es-CL" sz="2000" b="1" dirty="0">
                <a:latin typeface="Times New Roman" pitchFamily="18" charset="0"/>
              </a:rPr>
              <a:t>° Productor de Cobre del mundo 	:    35%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1° Productor de Nitratos Naturales 	:   100%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1° Productor de Yodo		</a:t>
            </a:r>
            <a:r>
              <a:rPr lang="es-CL" sz="2000" b="1" dirty="0" smtClean="0">
                <a:latin typeface="Times New Roman" pitchFamily="18" charset="0"/>
              </a:rPr>
              <a:t>               :     </a:t>
            </a:r>
            <a:r>
              <a:rPr lang="es-CL" sz="2000" b="1" dirty="0">
                <a:latin typeface="Times New Roman" pitchFamily="18" charset="0"/>
              </a:rPr>
              <a:t>60%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1° Productor de Litio		</a:t>
            </a:r>
            <a:r>
              <a:rPr lang="es-CL" sz="2000" b="1" dirty="0" smtClean="0">
                <a:latin typeface="Times New Roman" pitchFamily="18" charset="0"/>
              </a:rPr>
              <a:t>               :     </a:t>
            </a:r>
            <a:r>
              <a:rPr lang="es-CL" sz="2000" b="1" dirty="0">
                <a:latin typeface="Times New Roman" pitchFamily="18" charset="0"/>
              </a:rPr>
              <a:t>62%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1° Productor de </a:t>
            </a:r>
            <a:r>
              <a:rPr lang="es-CL" sz="2000" b="1" dirty="0" smtClean="0">
                <a:latin typeface="Times New Roman" pitchFamily="18" charset="0"/>
              </a:rPr>
              <a:t>Renio		 :     </a:t>
            </a:r>
            <a:r>
              <a:rPr lang="es-CL" sz="2000" b="1" dirty="0">
                <a:latin typeface="Times New Roman" pitchFamily="18" charset="0"/>
              </a:rPr>
              <a:t>44% 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3° Productor de Molibdeno	</a:t>
            </a:r>
            <a:r>
              <a:rPr lang="es-CL" sz="2000" b="1" dirty="0" smtClean="0">
                <a:latin typeface="Times New Roman" pitchFamily="18" charset="0"/>
              </a:rPr>
              <a:t>               :     </a:t>
            </a:r>
            <a:r>
              <a:rPr lang="es-CL" sz="2000" b="1" dirty="0">
                <a:latin typeface="Times New Roman" pitchFamily="18" charset="0"/>
              </a:rPr>
              <a:t>15%</a:t>
            </a:r>
          </a:p>
          <a:p>
            <a:pPr algn="l">
              <a:spcBef>
                <a:spcPct val="50000"/>
              </a:spcBef>
              <a:buClr>
                <a:srgbClr val="BE0000"/>
              </a:buClr>
              <a:buSzPct val="140000"/>
              <a:buFont typeface="Wingdings" pitchFamily="2" charset="2"/>
              <a:buChar char="ü"/>
            </a:pPr>
            <a:r>
              <a:rPr lang="es-CL" sz="2000" b="1" dirty="0">
                <a:latin typeface="Times New Roman" pitchFamily="18" charset="0"/>
              </a:rPr>
              <a:t> 5° Productor de Plata		</a:t>
            </a:r>
            <a:r>
              <a:rPr lang="es-CL" sz="2000" b="1" dirty="0" smtClean="0">
                <a:latin typeface="Times New Roman" pitchFamily="18" charset="0"/>
              </a:rPr>
              <a:t> :       </a:t>
            </a:r>
            <a:r>
              <a:rPr lang="es-CL" sz="2000" b="1" dirty="0">
                <a:latin typeface="Times New Roman" pitchFamily="18" charset="0"/>
              </a:rPr>
              <a:t>7</a:t>
            </a:r>
            <a:r>
              <a:rPr lang="es-CL" sz="2000" b="1" dirty="0" smtClean="0">
                <a:latin typeface="Times New Roman" pitchFamily="18" charset="0"/>
              </a:rPr>
              <a:t>%</a:t>
            </a:r>
            <a:r>
              <a:rPr lang="es-CL" sz="1400" dirty="0" smtClean="0">
                <a:latin typeface="Times New Roman" pitchFamily="18" charset="0"/>
              </a:rPr>
              <a:t/>
            </a:r>
            <a:br>
              <a:rPr lang="es-CL" sz="1400" dirty="0" smtClean="0">
                <a:latin typeface="Times New Roman" pitchFamily="18" charset="0"/>
              </a:rPr>
            </a:br>
            <a:endParaRPr lang="es-ES" sz="1600" dirty="0"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1500174"/>
            <a:ext cx="1381119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3571876"/>
            <a:ext cx="1381119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 descr="Imagen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14414" y="5286388"/>
            <a:ext cx="2241576" cy="141445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142976" y="274638"/>
            <a:ext cx="52149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Chile, líder mundial</a:t>
            </a:r>
            <a:endParaRPr kumimoji="0" lang="es-ES_tradnl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7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 l="9961" t="28125" r="8593" b="10000"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2428860" y="2000240"/>
            <a:ext cx="4143404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142976" y="1285860"/>
            <a:ext cx="618278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defTabSz="966788"/>
            <a:r>
              <a:rPr lang="es-MX" sz="2800" b="0" dirty="0" smtClean="0">
                <a:latin typeface="Times New Roman" pitchFamily="18" charset="0"/>
              </a:rPr>
              <a:t>Participación de Chile en la producción de </a:t>
            </a:r>
            <a:br>
              <a:rPr lang="es-MX" sz="2800" b="0" dirty="0" smtClean="0">
                <a:latin typeface="Times New Roman" pitchFamily="18" charset="0"/>
              </a:rPr>
            </a:br>
            <a:r>
              <a:rPr lang="es-MX" sz="2800" b="0" dirty="0" smtClean="0">
                <a:latin typeface="Times New Roman" pitchFamily="18" charset="0"/>
              </a:rPr>
              <a:t>Cobre Mina (1974 - 2008)</a:t>
            </a:r>
            <a:endParaRPr lang="es-MX" sz="2800" b="0" i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 l="4101" t="21562" r="51953" b="10000"/>
          <a:stretch>
            <a:fillRect/>
          </a:stretch>
        </p:blipFill>
        <p:spPr bwMode="auto">
          <a:xfrm>
            <a:off x="2214546" y="1357298"/>
            <a:ext cx="535785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1 Título"/>
          <p:cNvSpPr txBox="1">
            <a:spLocks/>
          </p:cNvSpPr>
          <p:nvPr/>
        </p:nvSpPr>
        <p:spPr>
          <a:xfrm>
            <a:off x="1142976" y="274638"/>
            <a:ext cx="52149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Chile, líder mundial</a:t>
            </a:r>
            <a:endParaRPr kumimoji="0" lang="es-ES_tradnl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3357554" y="6072206"/>
            <a:ext cx="4143404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1538" y="285728"/>
            <a:ext cx="5286412" cy="1143000"/>
          </a:xfrm>
        </p:spPr>
        <p:txBody>
          <a:bodyPr>
            <a:normAutofit/>
          </a:bodyPr>
          <a:lstStyle/>
          <a:p>
            <a:pPr lvl="0"/>
            <a:r>
              <a:rPr lang="es-CL" dirty="0" smtClean="0"/>
              <a:t>Minería, líder nacional</a:t>
            </a:r>
            <a:endParaRPr lang="es-ES_tradnl" dirty="0"/>
          </a:p>
        </p:txBody>
      </p:sp>
      <p:pic>
        <p:nvPicPr>
          <p:cNvPr id="4" name="4 Imagen" descr="IngMinas.gif"/>
          <p:cNvPicPr/>
          <p:nvPr/>
        </p:nvPicPr>
        <p:blipFill>
          <a:blip r:embed="rId3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285852" y="1428736"/>
            <a:ext cx="7415234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just">
              <a:spcBef>
                <a:spcPct val="50000"/>
              </a:spcBef>
            </a:pPr>
            <a:r>
              <a:rPr lang="es-ES_tradnl" sz="2800" b="0" dirty="0">
                <a:latin typeface="Times New Roman" pitchFamily="18" charset="0"/>
              </a:rPr>
              <a:t>Con un aporte sectorial de </a:t>
            </a:r>
            <a:r>
              <a:rPr lang="es-ES_tradnl" sz="3200" dirty="0">
                <a:latin typeface="Times New Roman" pitchFamily="18" charset="0"/>
              </a:rPr>
              <a:t>US$ 30.000</a:t>
            </a:r>
            <a:r>
              <a:rPr lang="es-ES_tradnl" sz="2800" b="0" dirty="0">
                <a:latin typeface="Times New Roman" pitchFamily="18" charset="0"/>
              </a:rPr>
              <a:t> millones, la minería contribuyó con el </a:t>
            </a:r>
            <a:r>
              <a:rPr lang="es-ES_tradnl" sz="3200" dirty="0">
                <a:latin typeface="Times New Roman" pitchFamily="18" charset="0"/>
              </a:rPr>
              <a:t>17,6%</a:t>
            </a:r>
            <a:r>
              <a:rPr lang="es-ES_tradnl" sz="2800" b="0" dirty="0">
                <a:latin typeface="Times New Roman" pitchFamily="18" charset="0"/>
              </a:rPr>
              <a:t> de los </a:t>
            </a:r>
            <a:r>
              <a:rPr lang="es-ES_tradnl" sz="3200" dirty="0">
                <a:latin typeface="Times New Roman" pitchFamily="18" charset="0"/>
              </a:rPr>
              <a:t>US$ 170.000</a:t>
            </a:r>
            <a:r>
              <a:rPr lang="es-ES_tradnl" sz="2800" b="0" dirty="0">
                <a:latin typeface="Times New Roman" pitchFamily="18" charset="0"/>
              </a:rPr>
              <a:t> millones, que registró el PIB de Chile en el año </a:t>
            </a:r>
            <a:r>
              <a:rPr lang="es-ES_tradnl" sz="2800" b="0" dirty="0" smtClean="0">
                <a:latin typeface="Times New Roman" pitchFamily="18" charset="0"/>
              </a:rPr>
              <a:t>2008.</a:t>
            </a:r>
            <a:endParaRPr lang="es-ES" sz="2800" dirty="0">
              <a:latin typeface="Times New Roman" pitchFamily="18" charset="0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357290" y="3643314"/>
          <a:ext cx="4150404" cy="2571768"/>
        </p:xfrm>
        <a:graphic>
          <a:graphicData uri="http://schemas.openxmlformats.org/presentationml/2006/ole">
            <p:oleObj spid="_x0000_s20482" name="Fotografía de Photo Editor" r:id="rId4" imgW="6830378" imgH="4447619" progId="">
              <p:embed/>
            </p:oleObj>
          </a:graphicData>
        </a:graphic>
      </p:graphicFrame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5786446" y="3357562"/>
            <a:ext cx="279241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just" eaLnBrk="0" hangingPunct="0"/>
            <a:r>
              <a:rPr lang="es-ES_tradnl" sz="2600" b="0" dirty="0">
                <a:latin typeface="Times New Roman" pitchFamily="18" charset="0"/>
              </a:rPr>
              <a:t>Esto se compara con 13% de participación de la Industria; 9% del Comercio 3% del sector agropecuario y silvícola y </a:t>
            </a:r>
          </a:p>
          <a:p>
            <a:pPr algn="just" eaLnBrk="0" hangingPunct="0"/>
            <a:r>
              <a:rPr lang="es-ES_tradnl" sz="2600" b="0" dirty="0">
                <a:latin typeface="Times New Roman" pitchFamily="18" charset="0"/>
              </a:rPr>
              <a:t>1% de pesca.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214942" y="2285992"/>
            <a:ext cx="35719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just" eaLnBrk="0" hangingPunct="0">
              <a:buClr>
                <a:srgbClr val="BE0000"/>
              </a:buClr>
              <a:buSzPct val="170000"/>
              <a:buFont typeface="Wingdings" pitchFamily="2" charset="2"/>
              <a:buNone/>
            </a:pPr>
            <a:r>
              <a:rPr lang="es-ES_tradnl" sz="2400" b="0" dirty="0">
                <a:latin typeface="Times" pitchFamily="18" charset="0"/>
              </a:rPr>
              <a:t>De los </a:t>
            </a:r>
            <a:r>
              <a:rPr lang="es-ES_tradnl" sz="2400" dirty="0">
                <a:latin typeface="Times" pitchFamily="18" charset="0"/>
              </a:rPr>
              <a:t>US$ 66.500</a:t>
            </a:r>
            <a:r>
              <a:rPr lang="es-ES_tradnl" sz="2400" b="0" dirty="0">
                <a:latin typeface="Times" pitchFamily="18" charset="0"/>
              </a:rPr>
              <a:t> millones de exportación del año 2008, </a:t>
            </a:r>
            <a:r>
              <a:rPr lang="es-ES_tradnl" sz="2400" dirty="0">
                <a:latin typeface="Times" pitchFamily="18" charset="0"/>
              </a:rPr>
              <a:t>US$</a:t>
            </a:r>
            <a:r>
              <a:rPr lang="es-ES_tradnl" sz="2400" b="0" dirty="0">
                <a:latin typeface="Times" pitchFamily="18" charset="0"/>
              </a:rPr>
              <a:t> </a:t>
            </a:r>
            <a:r>
              <a:rPr lang="es-ES_tradnl" sz="2400" dirty="0">
                <a:latin typeface="Times" pitchFamily="18" charset="0"/>
              </a:rPr>
              <a:t>39.000 </a:t>
            </a:r>
            <a:r>
              <a:rPr lang="es-ES_tradnl" sz="2400" b="0" dirty="0">
                <a:latin typeface="Times" pitchFamily="18" charset="0"/>
              </a:rPr>
              <a:t>millones</a:t>
            </a:r>
            <a:r>
              <a:rPr lang="es-ES_tradnl" sz="2400" dirty="0">
                <a:latin typeface="Times" pitchFamily="18" charset="0"/>
              </a:rPr>
              <a:t> </a:t>
            </a:r>
            <a:r>
              <a:rPr lang="es-ES_tradnl" sz="2400" b="0" dirty="0">
                <a:latin typeface="Times" pitchFamily="18" charset="0"/>
              </a:rPr>
              <a:t>correspondieron a productos mineros, esto es, </a:t>
            </a:r>
            <a:r>
              <a:rPr lang="es-ES_tradnl" sz="2400" dirty="0">
                <a:latin typeface="Times" pitchFamily="18" charset="0"/>
              </a:rPr>
              <a:t>59%</a:t>
            </a:r>
            <a:r>
              <a:rPr lang="es-ES_tradnl" sz="2400" b="0" dirty="0">
                <a:latin typeface="Times" pitchFamily="18" charset="0"/>
              </a:rPr>
              <a:t>  del </a:t>
            </a:r>
            <a:r>
              <a:rPr lang="es-ES_tradnl" sz="2400" b="0" dirty="0" smtClean="0">
                <a:latin typeface="Times" pitchFamily="18" charset="0"/>
              </a:rPr>
              <a:t>total.</a:t>
            </a:r>
            <a:endParaRPr lang="es-ES_tradnl" sz="2400" b="0" dirty="0">
              <a:latin typeface="Times" pitchFamily="18" charset="0"/>
            </a:endParaRPr>
          </a:p>
        </p:txBody>
      </p:sp>
      <p:pic>
        <p:nvPicPr>
          <p:cNvPr id="20" name="Picture 8" descr="norte 2006 050 (triptico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285992"/>
            <a:ext cx="3723535" cy="2605085"/>
          </a:xfrm>
          <a:prstGeom prst="rect">
            <a:avLst/>
          </a:prstGeom>
          <a:noFill/>
        </p:spPr>
      </p:pic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285852" y="1357298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s-MX" sz="3600" dirty="0">
                <a:latin typeface="Times" pitchFamily="18" charset="0"/>
              </a:rPr>
              <a:t>La minería es líder en exportaciones</a:t>
            </a:r>
            <a:endParaRPr lang="es-ES" sz="3600" dirty="0">
              <a:latin typeface="Times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57290" y="5143512"/>
            <a:ext cx="7000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l"/>
            <a:r>
              <a:rPr lang="es-CL" sz="2400" b="0" dirty="0">
                <a:latin typeface="Times New Roman" pitchFamily="18" charset="0"/>
              </a:rPr>
              <a:t>Más del  </a:t>
            </a:r>
            <a:r>
              <a:rPr lang="es-CL" sz="2400" dirty="0">
                <a:latin typeface="Times New Roman" pitchFamily="18" charset="0"/>
              </a:rPr>
              <a:t>50%</a:t>
            </a:r>
            <a:r>
              <a:rPr lang="es-CL" sz="2400" b="0" dirty="0">
                <a:latin typeface="Times New Roman" pitchFamily="18" charset="0"/>
              </a:rPr>
              <a:t> de la carga marítima de exportación corresponde a productos mineros</a:t>
            </a:r>
            <a:endParaRPr lang="es-ES" sz="2400" b="0" dirty="0">
              <a:latin typeface="Times New Roman" pitchFamily="18" charset="0"/>
            </a:endParaRPr>
          </a:p>
        </p:txBody>
      </p:sp>
      <p:sp>
        <p:nvSpPr>
          <p:cNvPr id="23" name="1 Título"/>
          <p:cNvSpPr>
            <a:spLocks noGrp="1"/>
          </p:cNvSpPr>
          <p:nvPr>
            <p:ph type="title"/>
          </p:nvPr>
        </p:nvSpPr>
        <p:spPr>
          <a:xfrm>
            <a:off x="1071538" y="285728"/>
            <a:ext cx="5286412" cy="1143000"/>
          </a:xfrm>
        </p:spPr>
        <p:txBody>
          <a:bodyPr>
            <a:normAutofit/>
          </a:bodyPr>
          <a:lstStyle/>
          <a:p>
            <a:pPr lvl="0"/>
            <a:r>
              <a:rPr lang="es-CL" dirty="0" smtClean="0"/>
              <a:t>Minería, líder nacional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IngMinas.gif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50" y="214290"/>
            <a:ext cx="2239612" cy="712520"/>
          </a:xfrm>
          <a:prstGeom prst="rect">
            <a:avLst/>
          </a:prstGeom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071538" cy="6858000"/>
            <a:chOff x="309" y="432"/>
            <a:chExt cx="3044" cy="15975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27" y="432"/>
              <a:ext cx="3026" cy="15975"/>
            </a:xfrm>
            <a:prstGeom prst="rect">
              <a:avLst/>
            </a:prstGeom>
            <a:gradFill rotWithShape="0">
              <a:gsLst>
                <a:gs pos="0">
                  <a:srgbClr val="002060"/>
                </a:gs>
                <a:gs pos="100000">
                  <a:srgbClr val="4F81BD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_tradnl"/>
            </a:p>
          </p:txBody>
        </p:sp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09" y="4721"/>
              <a:ext cx="3042" cy="6452"/>
              <a:chOff x="654" y="3599"/>
              <a:chExt cx="2880" cy="5760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 flipH="1">
                <a:off x="2094" y="647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 flipH="1">
                <a:off x="2094" y="503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 flipH="1">
                <a:off x="654" y="5039"/>
                <a:ext cx="1440" cy="1440"/>
              </a:xfrm>
              <a:prstGeom prst="rect">
                <a:avLst/>
              </a:prstGeom>
              <a:solidFill>
                <a:srgbClr val="A7BFDE">
                  <a:alpha val="8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 flipH="1">
                <a:off x="654" y="359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H="1">
                <a:off x="654" y="647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 flipH="1">
                <a:off x="2094" y="7919"/>
                <a:ext cx="1440" cy="1440"/>
              </a:xfrm>
              <a:prstGeom prst="rect">
                <a:avLst/>
              </a:prstGeom>
              <a:solidFill>
                <a:srgbClr val="A7BFDE">
                  <a:alpha val="50000"/>
                </a:srgb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 flipV="1">
            <a:off x="8282969" y="6388767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flipV="1">
            <a:off x="8282969" y="6134421"/>
            <a:ext cx="309863" cy="258111"/>
          </a:xfrm>
          <a:prstGeom prst="rect">
            <a:avLst/>
          </a:prstGeom>
          <a:solidFill>
            <a:srgbClr val="002060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V="1">
            <a:off x="8592832" y="6134421"/>
            <a:ext cx="309863" cy="258111"/>
          </a:xfrm>
          <a:prstGeom prst="rect">
            <a:avLst/>
          </a:prstGeom>
          <a:solidFill>
            <a:srgbClr val="4BACC6">
              <a:alpha val="50000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s-ES_tradnl" sz="240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 l="7617" t="19688" r="6836" b="10000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 Título"/>
          <p:cNvSpPr>
            <a:spLocks noGrp="1"/>
          </p:cNvSpPr>
          <p:nvPr>
            <p:ph type="title"/>
          </p:nvPr>
        </p:nvSpPr>
        <p:spPr>
          <a:xfrm>
            <a:off x="928662" y="214290"/>
            <a:ext cx="5286412" cy="714396"/>
          </a:xfrm>
        </p:spPr>
        <p:txBody>
          <a:bodyPr>
            <a:normAutofit fontScale="90000"/>
          </a:bodyPr>
          <a:lstStyle/>
          <a:p>
            <a:pPr lvl="0"/>
            <a:r>
              <a:rPr lang="es-CL" dirty="0" smtClean="0"/>
              <a:t>Minería, líder nacional</a:t>
            </a:r>
            <a:endParaRPr lang="es-ES_tradnl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071538" y="1068157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s-MX" sz="3600" dirty="0">
                <a:latin typeface="Times" pitchFamily="18" charset="0"/>
              </a:rPr>
              <a:t>La minería es líder en exportaciones</a:t>
            </a:r>
            <a:endParaRPr lang="es-ES" sz="3600" dirty="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379</Words>
  <Application>Microsoft Office PowerPoint</Application>
  <PresentationFormat>Presentación en pantalla (4:3)</PresentationFormat>
  <Paragraphs>73</Paragraphs>
  <Slides>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Tema de Office</vt:lpstr>
      <vt:lpstr>Fotografía de Photo Editor</vt:lpstr>
      <vt:lpstr>Gráfico</vt:lpstr>
      <vt:lpstr>Chile país minero  Liderazgo nacional y mundial. Desafíos del sector</vt:lpstr>
      <vt:lpstr>Diapositiva 2</vt:lpstr>
      <vt:lpstr>Chile… </vt:lpstr>
      <vt:lpstr>Chile, líder mundial</vt:lpstr>
      <vt:lpstr>Diapositiva 5</vt:lpstr>
      <vt:lpstr>Diapositiva 6</vt:lpstr>
      <vt:lpstr>Minería, líder nacional</vt:lpstr>
      <vt:lpstr>Minería, líder nacional</vt:lpstr>
      <vt:lpstr>Minería, líder nacional</vt:lpstr>
      <vt:lpstr>Minería, líder nacional</vt:lpstr>
      <vt:lpstr>Minería, líder nacional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Company>Windows 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Chile país minero Liderazgo nacional y mundial</dc:title>
  <dc:creator>WinuE</dc:creator>
  <cp:lastModifiedBy>WinuE</cp:lastModifiedBy>
  <cp:revision>11</cp:revision>
  <dcterms:created xsi:type="dcterms:W3CDTF">2010-03-30T16:24:48Z</dcterms:created>
  <dcterms:modified xsi:type="dcterms:W3CDTF">2010-03-30T23:35:37Z</dcterms:modified>
</cp:coreProperties>
</file>