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C8963-6D5E-468D-B007-565D4683D4E3}" type="datetimeFigureOut">
              <a:rPr lang="es-ES_tradnl" smtClean="0"/>
              <a:pPr/>
              <a:t>23/03/2010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CAB7A-6673-4400-A997-72B5DE6F658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14414" y="1714488"/>
            <a:ext cx="7715304" cy="1470025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Taller de Proyecto</a:t>
            </a:r>
            <a:br>
              <a:rPr lang="es-CL" dirty="0" smtClean="0"/>
            </a:br>
            <a:r>
              <a:rPr lang="es-ES_tradnl" dirty="0" smtClean="0"/>
              <a:t>Teniente Futuro: Nuevo Nivel Mina y los desafíos de la mina subterránea mas grande del mundo</a:t>
            </a:r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6929486" cy="192882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s-CL" b="1" dirty="0" smtClean="0"/>
              <a:t>Profesor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Dr. Raúl Castro</a:t>
            </a:r>
            <a:br>
              <a:rPr lang="es-CL" dirty="0" smtClean="0"/>
            </a:br>
            <a:endParaRPr lang="es-CL" dirty="0" smtClean="0"/>
          </a:p>
          <a:p>
            <a:pPr algn="l"/>
            <a:r>
              <a:rPr lang="es-CL" b="1" dirty="0" smtClean="0"/>
              <a:t>Profesores Auxiliares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Luis Felipe Orellana E. </a:t>
            </a:r>
          </a:p>
          <a:p>
            <a:pPr algn="l"/>
            <a:r>
              <a:rPr lang="es-CL" dirty="0" smtClean="0"/>
              <a:t>Jorge Calderón B.  </a:t>
            </a:r>
            <a:br>
              <a:rPr lang="es-CL" dirty="0" smtClean="0"/>
            </a:br>
            <a:endParaRPr lang="es-ES_tradnl" sz="3100" b="1" dirty="0"/>
          </a:p>
        </p:txBody>
      </p:sp>
      <p:pic>
        <p:nvPicPr>
          <p:cNvPr id="4" name="4 Imagen" descr="IngMinas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6357950" y="214290"/>
            <a:ext cx="2239612" cy="712520"/>
          </a:xfrm>
          <a:prstGeom prst="rect">
            <a:avLst/>
          </a:prstGeom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0"/>
            <a:ext cx="1071538" cy="6858000"/>
            <a:chOff x="309" y="432"/>
            <a:chExt cx="3044" cy="15975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327" y="432"/>
              <a:ext cx="3026" cy="15975"/>
            </a:xfrm>
            <a:prstGeom prst="rect">
              <a:avLst/>
            </a:prstGeom>
            <a:gradFill rotWithShape="0">
              <a:gsLst>
                <a:gs pos="0">
                  <a:srgbClr val="002060"/>
                </a:gs>
                <a:gs pos="100000">
                  <a:srgbClr val="4F81BD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309" y="4721"/>
              <a:ext cx="3042" cy="6452"/>
              <a:chOff x="654" y="3599"/>
              <a:chExt cx="2880" cy="5760"/>
            </a:xfrm>
          </p:grpSpPr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 flipH="1">
                <a:off x="2094" y="647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9" name="Rectangle 6"/>
              <p:cNvSpPr>
                <a:spLocks noChangeArrowheads="1"/>
              </p:cNvSpPr>
              <p:nvPr/>
            </p:nvSpPr>
            <p:spPr bwMode="auto">
              <a:xfrm flipH="1">
                <a:off x="2094" y="503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 flipH="1">
                <a:off x="654" y="503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 flipH="1">
                <a:off x="654" y="359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 flipH="1">
                <a:off x="654" y="647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 flipH="1">
                <a:off x="2094" y="791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 flipV="1">
            <a:off x="8282969" y="6388767"/>
            <a:ext cx="309863" cy="258111"/>
          </a:xfrm>
          <a:prstGeom prst="rect">
            <a:avLst/>
          </a:prstGeom>
          <a:solidFill>
            <a:srgbClr val="4BACC6">
              <a:alpha val="50000"/>
            </a:srgbClr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_tradnl" sz="2400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 flipV="1">
            <a:off x="8282969" y="6134421"/>
            <a:ext cx="309863" cy="258111"/>
          </a:xfrm>
          <a:prstGeom prst="rect">
            <a:avLst/>
          </a:prstGeom>
          <a:solidFill>
            <a:srgbClr val="002060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_tradnl" sz="2400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 flipV="1">
            <a:off x="8592832" y="6134421"/>
            <a:ext cx="309863" cy="258111"/>
          </a:xfrm>
          <a:prstGeom prst="rect">
            <a:avLst/>
          </a:prstGeom>
          <a:solidFill>
            <a:srgbClr val="4BACC6">
              <a:alpha val="50000"/>
            </a:srgbClr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s-ES_tradnl" sz="2400"/>
          </a:p>
        </p:txBody>
      </p:sp>
      <p:sp>
        <p:nvSpPr>
          <p:cNvPr id="18" name="17 CuadroTexto"/>
          <p:cNvSpPr txBox="1"/>
          <p:nvPr/>
        </p:nvSpPr>
        <p:spPr>
          <a:xfrm>
            <a:off x="6715140" y="5715016"/>
            <a:ext cx="2383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 smtClean="0">
                <a:solidFill>
                  <a:schemeClr val="tx1">
                    <a:tint val="75000"/>
                  </a:schemeClr>
                </a:solidFill>
              </a:rPr>
              <a:t>23 de Marzo de 2010</a:t>
            </a:r>
            <a:endParaRPr lang="es-ES_tradnl" sz="2000" dirty="0" smtClean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1143000"/>
          </a:xfrm>
        </p:spPr>
        <p:txBody>
          <a:bodyPr/>
          <a:lstStyle/>
          <a:p>
            <a:pPr algn="l"/>
            <a:r>
              <a:rPr lang="es-CL" dirty="0" smtClean="0"/>
              <a:t>Objetivos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85852" y="1600200"/>
            <a:ext cx="7643866" cy="4829196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Entender los efectos económicos, sociales y producidos de la industria minera.</a:t>
            </a:r>
          </a:p>
          <a:p>
            <a:pPr>
              <a:buNone/>
            </a:pPr>
            <a:endParaRPr lang="es-MX" dirty="0" smtClean="0"/>
          </a:p>
          <a:p>
            <a:pPr algn="just"/>
            <a:r>
              <a:rPr lang="es-MX" dirty="0" smtClean="0"/>
              <a:t>Entender los conceptos básicos de explotación minera, incluyendo los procesos de minería, procesamiento y metalurgia.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Entender la relación que </a:t>
            </a:r>
          </a:p>
          <a:p>
            <a:pPr algn="just">
              <a:buNone/>
            </a:pPr>
            <a:r>
              <a:rPr lang="es-MX" dirty="0" smtClean="0"/>
              <a:t>existe entre minería y </a:t>
            </a:r>
          </a:p>
          <a:p>
            <a:pPr algn="just">
              <a:buNone/>
            </a:pPr>
            <a:r>
              <a:rPr lang="es-MX" dirty="0" smtClean="0"/>
              <a:t>tecnologías. 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71538" cy="6858000"/>
            <a:chOff x="309" y="432"/>
            <a:chExt cx="3044" cy="1597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27" y="432"/>
              <a:ext cx="3026" cy="15975"/>
            </a:xfrm>
            <a:prstGeom prst="rect">
              <a:avLst/>
            </a:prstGeom>
            <a:gradFill rotWithShape="0">
              <a:gsLst>
                <a:gs pos="0">
                  <a:srgbClr val="002060"/>
                </a:gs>
                <a:gs pos="100000">
                  <a:srgbClr val="4F81BD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309" y="4721"/>
              <a:ext cx="3042" cy="6452"/>
              <a:chOff x="654" y="3599"/>
              <a:chExt cx="2880" cy="5760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 flipH="1">
                <a:off x="2094" y="647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 flipH="1">
                <a:off x="2094" y="503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 flipH="1">
                <a:off x="654" y="503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 flipH="1">
                <a:off x="654" y="359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 flipH="1">
                <a:off x="654" y="647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 flipH="1">
                <a:off x="2094" y="791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pic>
        <p:nvPicPr>
          <p:cNvPr id="14" name="4 Imagen" descr="IngMinas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6357950" y="214290"/>
            <a:ext cx="2239612" cy="712520"/>
          </a:xfrm>
          <a:prstGeom prst="rect">
            <a:avLst/>
          </a:prstGeom>
        </p:spPr>
      </p:pic>
      <p:pic>
        <p:nvPicPr>
          <p:cNvPr id="15" name="Picture 2" descr="C:\Documents and Settings\Administrador\Escritorio\Equipo Empedernad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640618"/>
            <a:ext cx="3000396" cy="1995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4414" y="1600200"/>
            <a:ext cx="7929586" cy="4900634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Chile País Minero</a:t>
            </a:r>
          </a:p>
          <a:p>
            <a:pPr lvl="1"/>
            <a:r>
              <a:rPr lang="es-ES_tradnl" dirty="0" smtClean="0"/>
              <a:t>Liderazgo Mundial y Nacional. </a:t>
            </a:r>
          </a:p>
          <a:p>
            <a:pPr lvl="1"/>
            <a:r>
              <a:rPr lang="es-ES_tradnl" dirty="0" smtClean="0"/>
              <a:t>Impactos socioeconómicos y desafíos de la minería.</a:t>
            </a:r>
          </a:p>
          <a:p>
            <a:pPr lvl="1"/>
            <a:r>
              <a:rPr lang="es-ES_tradnl" dirty="0" smtClean="0"/>
              <a:t>Procesos mineros y metalúrgicos. </a:t>
            </a:r>
          </a:p>
          <a:p>
            <a:pPr lvl="1">
              <a:buNone/>
            </a:pPr>
            <a:endParaRPr lang="es-CL" dirty="0" smtClean="0"/>
          </a:p>
          <a:p>
            <a:r>
              <a:rPr lang="es-CL" dirty="0" smtClean="0"/>
              <a:t>Teniente Futuro: Nuevo Nivel Mina</a:t>
            </a:r>
          </a:p>
          <a:p>
            <a:pPr lvl="1"/>
            <a:r>
              <a:rPr lang="es-CL" dirty="0" smtClean="0"/>
              <a:t>Mina el Teniente</a:t>
            </a:r>
          </a:p>
          <a:p>
            <a:pPr lvl="1"/>
            <a:r>
              <a:rPr lang="es-CL" dirty="0" smtClean="0"/>
              <a:t>Sistemas de explotación</a:t>
            </a:r>
          </a:p>
          <a:p>
            <a:pPr lvl="1"/>
            <a:r>
              <a:rPr lang="es-CL" dirty="0" smtClean="0"/>
              <a:t>Planes de producción</a:t>
            </a:r>
          </a:p>
          <a:p>
            <a:pPr lvl="1"/>
            <a:r>
              <a:rPr lang="es-CL" dirty="0" smtClean="0"/>
              <a:t>Equipos mineros: estimación de flotas.</a:t>
            </a:r>
          </a:p>
          <a:p>
            <a:pPr lvl="1"/>
            <a:r>
              <a:rPr lang="es-CL" dirty="0" smtClean="0"/>
              <a:t>Diseño minero</a:t>
            </a:r>
          </a:p>
          <a:p>
            <a:pPr lvl="1"/>
            <a:r>
              <a:rPr lang="es-CL" dirty="0" smtClean="0"/>
              <a:t>Evaluación económica del proyecto.  </a:t>
            </a:r>
            <a:endParaRPr lang="es-ES_tradnl" dirty="0"/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1142976" y="274638"/>
            <a:ext cx="50720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Programa del curso</a:t>
            </a:r>
            <a:endParaRPr kumimoji="0" lang="es-ES_tradn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0"/>
            <a:ext cx="1071538" cy="6858000"/>
            <a:chOff x="309" y="432"/>
            <a:chExt cx="3044" cy="15975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327" y="432"/>
              <a:ext cx="3026" cy="15975"/>
            </a:xfrm>
            <a:prstGeom prst="rect">
              <a:avLst/>
            </a:prstGeom>
            <a:gradFill rotWithShape="0">
              <a:gsLst>
                <a:gs pos="0">
                  <a:srgbClr val="002060"/>
                </a:gs>
                <a:gs pos="100000">
                  <a:srgbClr val="4F81BD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309" y="4721"/>
              <a:ext cx="3042" cy="6452"/>
              <a:chOff x="654" y="3599"/>
              <a:chExt cx="2880" cy="5760"/>
            </a:xfrm>
          </p:grpSpPr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 flipH="1">
                <a:off x="2094" y="647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9" name="Rectangle 6"/>
              <p:cNvSpPr>
                <a:spLocks noChangeArrowheads="1"/>
              </p:cNvSpPr>
              <p:nvPr/>
            </p:nvSpPr>
            <p:spPr bwMode="auto">
              <a:xfrm flipH="1">
                <a:off x="2094" y="503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 flipH="1">
                <a:off x="654" y="503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 flipH="1">
                <a:off x="654" y="359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2" name="Rectangle 9"/>
              <p:cNvSpPr>
                <a:spLocks noChangeArrowheads="1"/>
              </p:cNvSpPr>
              <p:nvPr/>
            </p:nvSpPr>
            <p:spPr bwMode="auto">
              <a:xfrm flipH="1">
                <a:off x="654" y="647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 flipH="1">
                <a:off x="2094" y="791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pic>
        <p:nvPicPr>
          <p:cNvPr id="14" name="4 Imagen" descr="IngMinas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6357950" y="214290"/>
            <a:ext cx="2239612" cy="712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274638"/>
            <a:ext cx="5072098" cy="1143000"/>
          </a:xfrm>
        </p:spPr>
        <p:txBody>
          <a:bodyPr/>
          <a:lstStyle/>
          <a:p>
            <a:r>
              <a:rPr lang="es-CL" dirty="0" smtClean="0"/>
              <a:t>Programa del curso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2976" y="1643050"/>
            <a:ext cx="7543824" cy="4483113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Chile País Minero</a:t>
            </a:r>
          </a:p>
          <a:p>
            <a:pPr lvl="1"/>
            <a:r>
              <a:rPr lang="es-CL" dirty="0" smtClean="0"/>
              <a:t>3 Lecturas</a:t>
            </a:r>
          </a:p>
          <a:p>
            <a:pPr lvl="1"/>
            <a:r>
              <a:rPr lang="es-CL" dirty="0" smtClean="0"/>
              <a:t>1 Control</a:t>
            </a:r>
          </a:p>
          <a:p>
            <a:r>
              <a:rPr lang="es-CL" dirty="0" smtClean="0"/>
              <a:t>Teniente Futuro: Nuevo Nivel Mina</a:t>
            </a:r>
          </a:p>
          <a:p>
            <a:pPr lvl="1"/>
            <a:r>
              <a:rPr lang="es-CL" dirty="0" smtClean="0"/>
              <a:t>Salida a terreno</a:t>
            </a:r>
          </a:p>
          <a:p>
            <a:pPr lvl="1"/>
            <a:r>
              <a:rPr lang="es-CL" dirty="0" smtClean="0"/>
              <a:t>1 Lectura</a:t>
            </a:r>
          </a:p>
          <a:p>
            <a:pPr lvl="1"/>
            <a:r>
              <a:rPr lang="es-CL" dirty="0" smtClean="0"/>
              <a:t>Proyecto</a:t>
            </a:r>
          </a:p>
          <a:p>
            <a:pPr lvl="2"/>
            <a:r>
              <a:rPr lang="es-CL" dirty="0" smtClean="0"/>
              <a:t>Presentación e informe de avance.</a:t>
            </a:r>
          </a:p>
          <a:p>
            <a:pPr lvl="2"/>
            <a:r>
              <a:rPr lang="es-CL" dirty="0" smtClean="0"/>
              <a:t>Presentación e informe final.</a:t>
            </a:r>
            <a:endParaRPr lang="es-ES_tradnl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71538" cy="6858000"/>
            <a:chOff x="309" y="432"/>
            <a:chExt cx="3044" cy="1597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27" y="432"/>
              <a:ext cx="3026" cy="15975"/>
            </a:xfrm>
            <a:prstGeom prst="rect">
              <a:avLst/>
            </a:prstGeom>
            <a:gradFill rotWithShape="0">
              <a:gsLst>
                <a:gs pos="0">
                  <a:srgbClr val="002060"/>
                </a:gs>
                <a:gs pos="100000">
                  <a:srgbClr val="4F81BD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309" y="4721"/>
              <a:ext cx="3042" cy="6452"/>
              <a:chOff x="654" y="3599"/>
              <a:chExt cx="2880" cy="5760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 flipH="1">
                <a:off x="2094" y="647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 flipH="1">
                <a:off x="2094" y="503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 flipH="1">
                <a:off x="654" y="503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 flipH="1">
                <a:off x="654" y="359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 flipH="1">
                <a:off x="654" y="647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 flipH="1">
                <a:off x="2094" y="791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pic>
        <p:nvPicPr>
          <p:cNvPr id="13" name="4 Imagen" descr="IngMinas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6357950" y="214290"/>
            <a:ext cx="2239612" cy="71252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714884"/>
            <a:ext cx="192880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1143000"/>
          </a:xfrm>
        </p:spPr>
        <p:txBody>
          <a:bodyPr/>
          <a:lstStyle/>
          <a:p>
            <a:pPr algn="l"/>
            <a:r>
              <a:rPr lang="es-CL" dirty="0" smtClean="0"/>
              <a:t>Evaluaciones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>
            <a:normAutofit lnSpcReduction="10000"/>
          </a:bodyPr>
          <a:lstStyle/>
          <a:p>
            <a:r>
              <a:rPr lang="es-ES_tradnl" b="1" dirty="0" smtClean="0"/>
              <a:t>Evaluaciones</a:t>
            </a:r>
            <a:r>
              <a:rPr lang="es-ES_tradnl" dirty="0" smtClean="0"/>
              <a:t> </a:t>
            </a:r>
          </a:p>
          <a:p>
            <a:pPr lvl="1"/>
            <a:r>
              <a:rPr lang="es-CL" b="1" dirty="0" smtClean="0"/>
              <a:t>Lecturas 15%</a:t>
            </a:r>
          </a:p>
          <a:p>
            <a:pPr lvl="1"/>
            <a:r>
              <a:rPr lang="es-CL" b="1" dirty="0" smtClean="0"/>
              <a:t>Control 20%</a:t>
            </a:r>
          </a:p>
          <a:p>
            <a:pPr lvl="1"/>
            <a:r>
              <a:rPr lang="es-CL" b="1" dirty="0" smtClean="0"/>
              <a:t>Salida a terreno (informe) 5%</a:t>
            </a:r>
          </a:p>
          <a:p>
            <a:pPr lvl="1"/>
            <a:r>
              <a:rPr lang="es-CL" b="1" dirty="0" smtClean="0"/>
              <a:t>Avance proyecto 20% :</a:t>
            </a:r>
          </a:p>
          <a:p>
            <a:pPr lvl="2"/>
            <a:r>
              <a:rPr lang="es-CL" b="1" dirty="0" smtClean="0"/>
              <a:t>Presentación (10%)</a:t>
            </a:r>
          </a:p>
          <a:p>
            <a:pPr lvl="2"/>
            <a:r>
              <a:rPr lang="es-CL" b="1" dirty="0" smtClean="0"/>
              <a:t>Informe avance (10%)</a:t>
            </a:r>
          </a:p>
          <a:p>
            <a:pPr lvl="1"/>
            <a:r>
              <a:rPr lang="es-CL" b="1" dirty="0" smtClean="0"/>
              <a:t>Proyecto Final 40 %</a:t>
            </a:r>
          </a:p>
          <a:p>
            <a:pPr lvl="2"/>
            <a:r>
              <a:rPr lang="es-CL" b="1" dirty="0" smtClean="0"/>
              <a:t>Presentación (30%)</a:t>
            </a:r>
          </a:p>
          <a:p>
            <a:pPr lvl="2"/>
            <a:r>
              <a:rPr lang="es-CL" b="1" dirty="0" smtClean="0"/>
              <a:t>Informe  (10%)</a:t>
            </a: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71538" cy="6858000"/>
            <a:chOff x="309" y="432"/>
            <a:chExt cx="3044" cy="1597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27" y="432"/>
              <a:ext cx="3026" cy="15975"/>
            </a:xfrm>
            <a:prstGeom prst="rect">
              <a:avLst/>
            </a:prstGeom>
            <a:gradFill rotWithShape="0">
              <a:gsLst>
                <a:gs pos="0">
                  <a:srgbClr val="002060"/>
                </a:gs>
                <a:gs pos="100000">
                  <a:srgbClr val="4F81BD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309" y="4721"/>
              <a:ext cx="3042" cy="6452"/>
              <a:chOff x="654" y="3599"/>
              <a:chExt cx="2880" cy="5760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 flipH="1">
                <a:off x="2094" y="647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 flipH="1">
                <a:off x="2094" y="503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 flipH="1">
                <a:off x="654" y="503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 flipH="1">
                <a:off x="654" y="359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 flipH="1">
                <a:off x="654" y="647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 flipH="1">
                <a:off x="2094" y="791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500438"/>
            <a:ext cx="2428860" cy="326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4 Imagen" descr="IngMinas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6357950" y="214290"/>
            <a:ext cx="2239612" cy="712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 Imagen" descr="IngMinas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6357950" y="214290"/>
            <a:ext cx="2239612" cy="71252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35156" t="17812" r="39648" b="28750"/>
          <a:stretch>
            <a:fillRect/>
          </a:stretch>
        </p:blipFill>
        <p:spPr bwMode="auto">
          <a:xfrm>
            <a:off x="1285852" y="142852"/>
            <a:ext cx="4857784" cy="643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0" y="0"/>
            <a:ext cx="1071538" cy="6858000"/>
            <a:chOff x="309" y="432"/>
            <a:chExt cx="3044" cy="15975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327" y="432"/>
              <a:ext cx="3026" cy="15975"/>
            </a:xfrm>
            <a:prstGeom prst="rect">
              <a:avLst/>
            </a:prstGeom>
            <a:gradFill rotWithShape="0">
              <a:gsLst>
                <a:gs pos="0">
                  <a:srgbClr val="002060"/>
                </a:gs>
                <a:gs pos="100000">
                  <a:srgbClr val="4F81BD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10" name="Group 4"/>
            <p:cNvGrpSpPr>
              <a:grpSpLocks/>
            </p:cNvGrpSpPr>
            <p:nvPr/>
          </p:nvGrpSpPr>
          <p:grpSpPr bwMode="auto">
            <a:xfrm>
              <a:off x="309" y="4721"/>
              <a:ext cx="3042" cy="6452"/>
              <a:chOff x="654" y="3599"/>
              <a:chExt cx="2880" cy="5760"/>
            </a:xfrm>
          </p:grpSpPr>
          <p:sp>
            <p:nvSpPr>
              <p:cNvPr id="11" name="Rectangle 5"/>
              <p:cNvSpPr>
                <a:spLocks noChangeArrowheads="1"/>
              </p:cNvSpPr>
              <p:nvPr/>
            </p:nvSpPr>
            <p:spPr bwMode="auto">
              <a:xfrm flipH="1">
                <a:off x="2094" y="647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2" name="Rectangle 6"/>
              <p:cNvSpPr>
                <a:spLocks noChangeArrowheads="1"/>
              </p:cNvSpPr>
              <p:nvPr/>
            </p:nvSpPr>
            <p:spPr bwMode="auto">
              <a:xfrm flipH="1">
                <a:off x="2094" y="503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 flipH="1">
                <a:off x="654" y="5039"/>
                <a:ext cx="1440" cy="1440"/>
              </a:xfrm>
              <a:prstGeom prst="rect">
                <a:avLst/>
              </a:prstGeom>
              <a:solidFill>
                <a:srgbClr val="A7BFDE">
                  <a:alpha val="8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 flipH="1">
                <a:off x="654" y="359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5" name="Rectangle 9"/>
              <p:cNvSpPr>
                <a:spLocks noChangeArrowheads="1"/>
              </p:cNvSpPr>
              <p:nvPr/>
            </p:nvSpPr>
            <p:spPr bwMode="auto">
              <a:xfrm flipH="1">
                <a:off x="654" y="647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auto">
              <a:xfrm flipH="1">
                <a:off x="2094" y="7919"/>
                <a:ext cx="1440" cy="1440"/>
              </a:xfrm>
              <a:prstGeom prst="rect">
                <a:avLst/>
              </a:prstGeom>
              <a:solidFill>
                <a:srgbClr val="A7BFDE">
                  <a:alpha val="50000"/>
                </a:srgbClr>
              </a:solidFill>
              <a:ln w="12700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l="48633" t="63750" r="43750" b="25937"/>
          <a:stretch>
            <a:fillRect/>
          </a:stretch>
        </p:blipFill>
        <p:spPr bwMode="auto">
          <a:xfrm>
            <a:off x="5214942" y="5715016"/>
            <a:ext cx="928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-24"/>
            <a:ext cx="8929718" cy="6772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179</Words>
  <Application>Microsoft Office PowerPoint</Application>
  <PresentationFormat>Presentación en pantalla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Taller de Proyecto Teniente Futuro: Nuevo Nivel Mina y los desafíos de la mina subterránea mas grande del mundo</vt:lpstr>
      <vt:lpstr>Objetivos</vt:lpstr>
      <vt:lpstr>Diapositiva 3</vt:lpstr>
      <vt:lpstr>Programa del curso</vt:lpstr>
      <vt:lpstr>Evaluaciones</vt:lpstr>
      <vt:lpstr>Diapositiva 6</vt:lpstr>
      <vt:lpstr>Diapositiva 7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de Proyecto  Teniente Futuro</dc:title>
  <dc:creator>WinuE</dc:creator>
  <cp:lastModifiedBy>WinuE</cp:lastModifiedBy>
  <cp:revision>8</cp:revision>
  <dcterms:created xsi:type="dcterms:W3CDTF">2010-03-23T20:10:00Z</dcterms:created>
  <dcterms:modified xsi:type="dcterms:W3CDTF">2010-03-23T23:02:31Z</dcterms:modified>
</cp:coreProperties>
</file>