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 id="266" r:id="rId1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589248E-7EE3-4430-B639-00D72D560C0A}" type="datetimeFigureOut">
              <a:rPr lang="es-ES" smtClean="0"/>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8B60274-4CE0-469B-AFED-82CB00C37FA6}"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9248E-7EE3-4430-B639-00D72D560C0A}" type="datetimeFigureOut">
              <a:rPr lang="es-ES" smtClean="0"/>
              <a:t>02/06/2010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B60274-4CE0-469B-AFED-82CB00C37FA6}"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solidFill>
            <a:schemeClr val="bg1"/>
          </a:solidFill>
          <a:ln>
            <a:solidFill>
              <a:schemeClr val="tx1"/>
            </a:solidFill>
          </a:ln>
        </p:spPr>
        <p:txBody>
          <a:bodyPr>
            <a:normAutofit/>
          </a:bodyPr>
          <a:lstStyle/>
          <a:p>
            <a:r>
              <a:rPr lang="es-ES" sz="2400" dirty="0" smtClean="0">
                <a:latin typeface="Book Antiqua" pitchFamily="18" charset="0"/>
              </a:rPr>
              <a:t>OBRA DE ARTE Y CULTURA DE MASAS</a:t>
            </a:r>
            <a:endParaRPr lang="es-ES" sz="2400" dirty="0">
              <a:latin typeface="Book Antiqu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andy-warhol-elvis-1963-triple-elvis-133884.jpg"/>
          <p:cNvPicPr>
            <a:picLocks noGrp="1" noChangeAspect="1"/>
          </p:cNvPicPr>
          <p:nvPr>
            <p:ph idx="1"/>
          </p:nvPr>
        </p:nvPicPr>
        <p:blipFill>
          <a:blip r:embed="rId2" cstate="print"/>
          <a:stretch>
            <a:fillRect/>
          </a:stretch>
        </p:blipFill>
        <p:spPr>
          <a:xfrm>
            <a:off x="785786" y="428604"/>
            <a:ext cx="2028825" cy="2838450"/>
          </a:xfrm>
        </p:spPr>
      </p:pic>
      <p:pic>
        <p:nvPicPr>
          <p:cNvPr id="5" name="4 Imagen" descr="rosenquist_president.jpg"/>
          <p:cNvPicPr>
            <a:picLocks noChangeAspect="1"/>
          </p:cNvPicPr>
          <p:nvPr/>
        </p:nvPicPr>
        <p:blipFill>
          <a:blip r:embed="rId3" cstate="print"/>
          <a:stretch>
            <a:fillRect/>
          </a:stretch>
        </p:blipFill>
        <p:spPr>
          <a:xfrm>
            <a:off x="285720" y="4000504"/>
            <a:ext cx="2857500" cy="1771650"/>
          </a:xfrm>
          <a:prstGeom prst="rect">
            <a:avLst/>
          </a:prstGeom>
        </p:spPr>
      </p:pic>
      <p:sp>
        <p:nvSpPr>
          <p:cNvPr id="6" name="5 CuadroTexto"/>
          <p:cNvSpPr txBox="1"/>
          <p:nvPr/>
        </p:nvSpPr>
        <p:spPr>
          <a:xfrm>
            <a:off x="357158" y="3429000"/>
            <a:ext cx="2746265" cy="307777"/>
          </a:xfrm>
          <a:prstGeom prst="rect">
            <a:avLst/>
          </a:prstGeom>
          <a:noFill/>
        </p:spPr>
        <p:txBody>
          <a:bodyPr wrap="none" rtlCol="0">
            <a:spAutoFit/>
          </a:bodyPr>
          <a:lstStyle/>
          <a:p>
            <a:r>
              <a:rPr lang="es-ES" sz="1400" dirty="0" smtClean="0">
                <a:solidFill>
                  <a:schemeClr val="bg1"/>
                </a:solidFill>
                <a:latin typeface="Book Antiqua" pitchFamily="18" charset="0"/>
              </a:rPr>
              <a:t>Andy </a:t>
            </a:r>
            <a:r>
              <a:rPr lang="es-ES" sz="1400" dirty="0" err="1" smtClean="0">
                <a:solidFill>
                  <a:schemeClr val="bg1"/>
                </a:solidFill>
                <a:latin typeface="Book Antiqua" pitchFamily="18" charset="0"/>
              </a:rPr>
              <a:t>Warhol</a:t>
            </a:r>
            <a:r>
              <a:rPr lang="es-ES" sz="1400" dirty="0" smtClean="0">
                <a:solidFill>
                  <a:schemeClr val="bg1"/>
                </a:solidFill>
                <a:latin typeface="Book Antiqua" pitchFamily="18" charset="0"/>
              </a:rPr>
              <a:t>, </a:t>
            </a:r>
            <a:r>
              <a:rPr lang="es-ES" sz="1400" i="1" dirty="0" smtClean="0">
                <a:solidFill>
                  <a:schemeClr val="bg1"/>
                </a:solidFill>
                <a:latin typeface="Book Antiqua" pitchFamily="18" charset="0"/>
              </a:rPr>
              <a:t>Triple-Elvis</a:t>
            </a:r>
            <a:r>
              <a:rPr lang="es-ES" sz="1400" dirty="0" smtClean="0">
                <a:solidFill>
                  <a:schemeClr val="bg1"/>
                </a:solidFill>
                <a:latin typeface="Book Antiqua" pitchFamily="18" charset="0"/>
              </a:rPr>
              <a:t>, 1963</a:t>
            </a:r>
            <a:endParaRPr lang="es-ES" sz="1400" dirty="0">
              <a:solidFill>
                <a:schemeClr val="bg1"/>
              </a:solidFill>
              <a:latin typeface="Book Antiqua" pitchFamily="18" charset="0"/>
            </a:endParaRPr>
          </a:p>
        </p:txBody>
      </p:sp>
      <p:sp>
        <p:nvSpPr>
          <p:cNvPr id="7" name="6 CuadroTexto"/>
          <p:cNvSpPr txBox="1"/>
          <p:nvPr/>
        </p:nvSpPr>
        <p:spPr>
          <a:xfrm>
            <a:off x="285720" y="6000768"/>
            <a:ext cx="2946640" cy="523220"/>
          </a:xfrm>
          <a:prstGeom prst="rect">
            <a:avLst/>
          </a:prstGeom>
          <a:noFill/>
        </p:spPr>
        <p:txBody>
          <a:bodyPr wrap="none" rtlCol="0">
            <a:spAutoFit/>
          </a:bodyPr>
          <a:lstStyle/>
          <a:p>
            <a:r>
              <a:rPr lang="es-ES" sz="1400" dirty="0" smtClean="0">
                <a:solidFill>
                  <a:schemeClr val="bg1"/>
                </a:solidFill>
                <a:latin typeface="Book Antiqua" pitchFamily="18" charset="0"/>
              </a:rPr>
              <a:t>James </a:t>
            </a:r>
            <a:r>
              <a:rPr lang="es-ES" sz="1400" dirty="0" err="1" smtClean="0">
                <a:solidFill>
                  <a:schemeClr val="bg1"/>
                </a:solidFill>
                <a:latin typeface="Book Antiqua" pitchFamily="18" charset="0"/>
              </a:rPr>
              <a:t>Rosenquist</a:t>
            </a:r>
            <a:r>
              <a:rPr lang="es-ES" sz="1400" dirty="0" smtClean="0">
                <a:solidFill>
                  <a:schemeClr val="bg1"/>
                </a:solidFill>
                <a:latin typeface="Book Antiqua" pitchFamily="18" charset="0"/>
              </a:rPr>
              <a:t>, </a:t>
            </a:r>
            <a:r>
              <a:rPr lang="es-ES" sz="1400" i="1" dirty="0" err="1" smtClean="0">
                <a:solidFill>
                  <a:schemeClr val="bg1"/>
                </a:solidFill>
                <a:latin typeface="Book Antiqua" pitchFamily="18" charset="0"/>
              </a:rPr>
              <a:t>President</a:t>
            </a:r>
            <a:r>
              <a:rPr lang="es-ES" sz="1400" i="1" dirty="0" smtClean="0">
                <a:solidFill>
                  <a:schemeClr val="bg1"/>
                </a:solidFill>
                <a:latin typeface="Book Antiqua" pitchFamily="18" charset="0"/>
              </a:rPr>
              <a:t> </a:t>
            </a:r>
            <a:r>
              <a:rPr lang="es-ES" sz="1400" i="1" dirty="0" err="1" smtClean="0">
                <a:solidFill>
                  <a:schemeClr val="bg1"/>
                </a:solidFill>
                <a:latin typeface="Book Antiqua" pitchFamily="18" charset="0"/>
              </a:rPr>
              <a:t>Elect</a:t>
            </a:r>
            <a:r>
              <a:rPr lang="es-ES" sz="1400" dirty="0" smtClean="0">
                <a:solidFill>
                  <a:schemeClr val="bg1"/>
                </a:solidFill>
                <a:latin typeface="Book Antiqua" pitchFamily="18" charset="0"/>
              </a:rPr>
              <a:t>, </a:t>
            </a:r>
          </a:p>
          <a:p>
            <a:pPr algn="ctr"/>
            <a:r>
              <a:rPr lang="es-ES" sz="1400" dirty="0" smtClean="0">
                <a:solidFill>
                  <a:schemeClr val="bg1"/>
                </a:solidFill>
                <a:latin typeface="Book Antiqua" pitchFamily="18" charset="0"/>
              </a:rPr>
              <a:t>1960-61</a:t>
            </a:r>
            <a:endParaRPr lang="es-ES" sz="1400" dirty="0">
              <a:solidFill>
                <a:schemeClr val="bg1"/>
              </a:solidFill>
              <a:latin typeface="Book Antiqua" pitchFamily="18" charset="0"/>
            </a:endParaRPr>
          </a:p>
        </p:txBody>
      </p:sp>
      <p:sp>
        <p:nvSpPr>
          <p:cNvPr id="8" name="7 CuadroTexto"/>
          <p:cNvSpPr txBox="1"/>
          <p:nvPr/>
        </p:nvSpPr>
        <p:spPr>
          <a:xfrm>
            <a:off x="3643307" y="571480"/>
            <a:ext cx="5286412" cy="3785652"/>
          </a:xfrm>
          <a:prstGeom prst="rect">
            <a:avLst/>
          </a:prstGeom>
          <a:noFill/>
        </p:spPr>
        <p:txBody>
          <a:bodyPr wrap="square" rtlCol="0">
            <a:spAutoFit/>
          </a:bodyPr>
          <a:lstStyle/>
          <a:p>
            <a:pPr algn="just"/>
            <a:r>
              <a:rPr lang="es-ES" sz="1600" dirty="0" smtClean="0">
                <a:solidFill>
                  <a:schemeClr val="bg1"/>
                </a:solidFill>
                <a:latin typeface="Book Antiqua" pitchFamily="18" charset="0"/>
              </a:rPr>
              <a:t>El </a:t>
            </a:r>
            <a:r>
              <a:rPr lang="es-ES" sz="1600" i="1" dirty="0" smtClean="0">
                <a:solidFill>
                  <a:schemeClr val="bg1"/>
                </a:solidFill>
                <a:latin typeface="Book Antiqua" pitchFamily="18" charset="0"/>
              </a:rPr>
              <a:t>pop</a:t>
            </a:r>
            <a:r>
              <a:rPr lang="es-ES" sz="1600" dirty="0" smtClean="0">
                <a:solidFill>
                  <a:schemeClr val="bg1"/>
                </a:solidFill>
                <a:latin typeface="Book Antiqua" pitchFamily="18" charset="0"/>
              </a:rPr>
              <a:t> sabe perfectamente que la expresión fundamental de la persona es el estilo. Dice </a:t>
            </a:r>
            <a:r>
              <a:rPr lang="es-ES" sz="1600" dirty="0" err="1" smtClean="0">
                <a:solidFill>
                  <a:schemeClr val="bg1"/>
                </a:solidFill>
                <a:latin typeface="Book Antiqua" pitchFamily="18" charset="0"/>
              </a:rPr>
              <a:t>Buffon</a:t>
            </a:r>
            <a:r>
              <a:rPr lang="es-ES" sz="1600" dirty="0" smtClean="0">
                <a:solidFill>
                  <a:schemeClr val="bg1"/>
                </a:solidFill>
                <a:latin typeface="Book Antiqua" pitchFamily="18" charset="0"/>
              </a:rPr>
              <a:t>: “El estilo es el hombre”. Quitemos el estilo y el hombre particular desaparece. La idea de estilo ha estado unida históricamente, en todas partes, a un humanismo de la persona. […] el </a:t>
            </a:r>
            <a:r>
              <a:rPr lang="es-ES" sz="1600" i="1" dirty="0" smtClean="0">
                <a:solidFill>
                  <a:schemeClr val="bg1"/>
                </a:solidFill>
                <a:latin typeface="Book Antiqua" pitchFamily="18" charset="0"/>
              </a:rPr>
              <a:t>pop art </a:t>
            </a:r>
            <a:r>
              <a:rPr lang="es-ES" sz="1600" dirty="0" smtClean="0">
                <a:solidFill>
                  <a:schemeClr val="bg1"/>
                </a:solidFill>
                <a:latin typeface="Book Antiqua" pitchFamily="18" charset="0"/>
              </a:rPr>
              <a:t>despersonaliza, pero no vuelve anónimo: nada más identificable que </a:t>
            </a:r>
            <a:r>
              <a:rPr lang="es-ES" sz="1600" dirty="0" err="1" smtClean="0">
                <a:solidFill>
                  <a:schemeClr val="bg1"/>
                </a:solidFill>
                <a:latin typeface="Book Antiqua" pitchFamily="18" charset="0"/>
              </a:rPr>
              <a:t>Marilyn</a:t>
            </a:r>
            <a:r>
              <a:rPr lang="es-ES" sz="1600" dirty="0" smtClean="0">
                <a:solidFill>
                  <a:schemeClr val="bg1"/>
                </a:solidFill>
                <a:latin typeface="Book Antiqua" pitchFamily="18" charset="0"/>
              </a:rPr>
              <a:t>, la silla eléctrica, un neumático o un vestido vistos por el </a:t>
            </a:r>
            <a:r>
              <a:rPr lang="es-ES" sz="1600" i="1" dirty="0" smtClean="0">
                <a:solidFill>
                  <a:schemeClr val="bg1"/>
                </a:solidFill>
                <a:latin typeface="Book Antiqua" pitchFamily="18" charset="0"/>
              </a:rPr>
              <a:t>pop</a:t>
            </a:r>
            <a:r>
              <a:rPr lang="es-ES" sz="1600" dirty="0" smtClean="0">
                <a:solidFill>
                  <a:schemeClr val="bg1"/>
                </a:solidFill>
                <a:latin typeface="Book Antiqua" pitchFamily="18" charset="0"/>
              </a:rPr>
              <a:t> </a:t>
            </a:r>
            <a:r>
              <a:rPr lang="es-ES" sz="1600" i="1" dirty="0" smtClean="0">
                <a:solidFill>
                  <a:schemeClr val="bg1"/>
                </a:solidFill>
                <a:latin typeface="Book Antiqua" pitchFamily="18" charset="0"/>
              </a:rPr>
              <a:t>art; </a:t>
            </a:r>
            <a:r>
              <a:rPr lang="es-ES" sz="1600" dirty="0" smtClean="0">
                <a:solidFill>
                  <a:schemeClr val="bg1"/>
                </a:solidFill>
                <a:latin typeface="Book Antiqua" pitchFamily="18" charset="0"/>
              </a:rPr>
              <a:t>es más, no son más que eso: inmediata y exhaustivamente identificables, y por este procedimiento nos enseñan que la identidad no es la persona: el mundo futuro corre le riesgo de ser un mundo de identidades (gracias a la generación mecánica de los ficheros de la policía), pero no de personas.”</a:t>
            </a:r>
          </a:p>
          <a:p>
            <a:pPr algn="r"/>
            <a:r>
              <a:rPr lang="es-ES" sz="1400" dirty="0" err="1" smtClean="0">
                <a:solidFill>
                  <a:schemeClr val="bg1"/>
                </a:solidFill>
                <a:latin typeface="Book Antiqua" pitchFamily="18" charset="0"/>
              </a:rPr>
              <a:t>Roland</a:t>
            </a:r>
            <a:r>
              <a:rPr lang="es-ES" sz="1400" dirty="0" smtClean="0">
                <a:solidFill>
                  <a:schemeClr val="bg1"/>
                </a:solidFill>
                <a:latin typeface="Book Antiqua" pitchFamily="18" charset="0"/>
              </a:rPr>
              <a:t> </a:t>
            </a:r>
            <a:r>
              <a:rPr lang="es-ES" sz="1400" dirty="0" err="1" smtClean="0">
                <a:solidFill>
                  <a:schemeClr val="bg1"/>
                </a:solidFill>
                <a:latin typeface="Book Antiqua" pitchFamily="18" charset="0"/>
              </a:rPr>
              <a:t>Barthes</a:t>
            </a:r>
            <a:r>
              <a:rPr lang="es-ES" sz="1400" dirty="0" smtClean="0">
                <a:solidFill>
                  <a:schemeClr val="bg1"/>
                </a:solidFill>
                <a:latin typeface="Book Antiqua" pitchFamily="18" charset="0"/>
              </a:rPr>
              <a:t>, </a:t>
            </a:r>
            <a:r>
              <a:rPr lang="es-ES" sz="1400" i="1" dirty="0" smtClean="0">
                <a:solidFill>
                  <a:schemeClr val="bg1"/>
                </a:solidFill>
                <a:latin typeface="Book Antiqua" pitchFamily="18" charset="0"/>
              </a:rPr>
              <a:t>Lo obvio y lo obtuso</a:t>
            </a:r>
            <a:r>
              <a:rPr lang="es-ES" sz="1400" dirty="0" smtClean="0">
                <a:solidFill>
                  <a:schemeClr val="bg1"/>
                </a:solidFill>
                <a:latin typeface="Book Antiqua" pitchFamily="18" charset="0"/>
              </a:rPr>
              <a:t>, 1982</a:t>
            </a:r>
            <a:endParaRPr lang="es-ES" sz="14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1571612"/>
            <a:ext cx="8229600" cy="3429024"/>
          </a:xfrm>
        </p:spPr>
        <p:txBody>
          <a:bodyPr>
            <a:normAutofit fontScale="92500"/>
          </a:bodyPr>
          <a:lstStyle/>
          <a:p>
            <a:pPr algn="just">
              <a:buNone/>
            </a:pPr>
            <a:r>
              <a:rPr lang="es-ES" sz="1600" dirty="0" smtClean="0">
                <a:solidFill>
                  <a:schemeClr val="bg1"/>
                </a:solidFill>
                <a:latin typeface="Book Antiqua" pitchFamily="18" charset="0"/>
              </a:rPr>
              <a:t>La pregunta por el arte, es decir, por aquello que identificamos como arte y aquello que no lo es (al menos, aparentemente) señala una crisis de la representación. ¿Qué es digno de ser representado, qué cosa puede ser sustraída de la esfera de lo común y elevada a la categoría de “artística”, o por el contrario, lo que se busca es evidenciar la </a:t>
            </a:r>
            <a:r>
              <a:rPr lang="es-ES" sz="1600" dirty="0" err="1" smtClean="0">
                <a:solidFill>
                  <a:schemeClr val="bg1"/>
                </a:solidFill>
                <a:latin typeface="Book Antiqua" pitchFamily="18" charset="0"/>
              </a:rPr>
              <a:t>vanalidad</a:t>
            </a:r>
            <a:r>
              <a:rPr lang="es-ES" sz="1600" dirty="0" smtClean="0">
                <a:solidFill>
                  <a:schemeClr val="bg1"/>
                </a:solidFill>
                <a:latin typeface="Book Antiqua" pitchFamily="18" charset="0"/>
              </a:rPr>
              <a:t> del arte y sus pretensiones elitistas, su invocación a un contenido, la dimensión alegórica de la que nos habla Heidegger, para enrostrarnos que todo es forma, que ni siquiera el arte tiene ya la capacidad de evocar “el ser de las cosas”?</a:t>
            </a:r>
          </a:p>
          <a:p>
            <a:pPr algn="just">
              <a:buNone/>
            </a:pPr>
            <a:r>
              <a:rPr lang="es-ES" sz="1600" dirty="0" smtClean="0">
                <a:solidFill>
                  <a:schemeClr val="bg1"/>
                </a:solidFill>
                <a:latin typeface="Book Antiqua" pitchFamily="18" charset="0"/>
              </a:rPr>
              <a:t>No olvidemos que los objetos que abordamos en este curso surgen, precisamente, en un siglo que acusa el golpe de la crisis de la representación, en un contexto que por lo demás es el del mercado. Como en </a:t>
            </a:r>
            <a:r>
              <a:rPr lang="es-ES" sz="1600" i="1" dirty="0" smtClean="0">
                <a:solidFill>
                  <a:schemeClr val="bg1"/>
                </a:solidFill>
                <a:latin typeface="Book Antiqua" pitchFamily="18" charset="0"/>
              </a:rPr>
              <a:t>Sed de mal, </a:t>
            </a:r>
            <a:r>
              <a:rPr lang="es-ES" sz="1600" dirty="0" smtClean="0">
                <a:solidFill>
                  <a:schemeClr val="bg1"/>
                </a:solidFill>
                <a:latin typeface="Book Antiqua" pitchFamily="18" charset="0"/>
              </a:rPr>
              <a:t>deberíamos interrogar a la frontera, el lugar del límite, que es por donde circulan estas novelas y estas películas que sin dejar de ser objetos del consumo masivo, denuncian la estructura perversa del mundo que les da origen. Porque preguntamos también si es posible que en este espacio de consumo la obra de arte (cualquiera sean sus características y </a:t>
            </a:r>
            <a:r>
              <a:rPr lang="es-ES" sz="1600" dirty="0" err="1" smtClean="0">
                <a:solidFill>
                  <a:schemeClr val="bg1"/>
                </a:solidFill>
                <a:latin typeface="Book Antiqua" pitchFamily="18" charset="0"/>
              </a:rPr>
              <a:t>modalizaciones</a:t>
            </a:r>
            <a:r>
              <a:rPr lang="es-ES" sz="1600" dirty="0" smtClean="0">
                <a:solidFill>
                  <a:schemeClr val="bg1"/>
                </a:solidFill>
                <a:latin typeface="Book Antiqua" pitchFamily="18" charset="0"/>
              </a:rPr>
              <a:t>) tiene cabida.</a:t>
            </a:r>
          </a:p>
          <a:p>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143116"/>
            <a:ext cx="8229600" cy="2286015"/>
          </a:xfrm>
          <a:noFill/>
          <a:ln>
            <a:solidFill>
              <a:schemeClr val="tx1"/>
            </a:solidFill>
          </a:ln>
        </p:spPr>
        <p:txBody>
          <a:bodyPr>
            <a:normAutofit/>
          </a:bodyPr>
          <a:lstStyle/>
          <a:p>
            <a:pPr algn="just">
              <a:buNone/>
            </a:pPr>
            <a:r>
              <a:rPr lang="es-ES" sz="1600" dirty="0" smtClean="0">
                <a:solidFill>
                  <a:schemeClr val="bg1"/>
                </a:solidFill>
                <a:latin typeface="Book Antiqua" pitchFamily="18" charset="0"/>
              </a:rPr>
              <a:t>A partir de la discusión en torno a la película de </a:t>
            </a:r>
            <a:r>
              <a:rPr lang="es-ES" sz="1600" dirty="0" err="1" smtClean="0">
                <a:solidFill>
                  <a:schemeClr val="bg1"/>
                </a:solidFill>
                <a:latin typeface="Book Antiqua" pitchFamily="18" charset="0"/>
              </a:rPr>
              <a:t>Orson</a:t>
            </a:r>
            <a:r>
              <a:rPr lang="es-ES" sz="1600" dirty="0" smtClean="0">
                <a:solidFill>
                  <a:schemeClr val="bg1"/>
                </a:solidFill>
                <a:latin typeface="Book Antiqua" pitchFamily="18" charset="0"/>
              </a:rPr>
              <a:t> </a:t>
            </a:r>
            <a:r>
              <a:rPr lang="es-ES" sz="1600" dirty="0" err="1" smtClean="0">
                <a:solidFill>
                  <a:schemeClr val="bg1"/>
                </a:solidFill>
                <a:latin typeface="Book Antiqua" pitchFamily="18" charset="0"/>
              </a:rPr>
              <a:t>Welles</a:t>
            </a:r>
            <a:r>
              <a:rPr lang="es-ES" sz="1600" dirty="0" smtClean="0">
                <a:solidFill>
                  <a:schemeClr val="bg1"/>
                </a:solidFill>
                <a:latin typeface="Book Antiqua" pitchFamily="18" charset="0"/>
              </a:rPr>
              <a:t>, </a:t>
            </a:r>
            <a:r>
              <a:rPr lang="es-ES" sz="1600" i="1" dirty="0" smtClean="0">
                <a:solidFill>
                  <a:schemeClr val="bg1"/>
                </a:solidFill>
                <a:latin typeface="Book Antiqua" pitchFamily="18" charset="0"/>
              </a:rPr>
              <a:t>Sed de mal </a:t>
            </a:r>
            <a:r>
              <a:rPr lang="es-ES" sz="1600" dirty="0" smtClean="0">
                <a:solidFill>
                  <a:schemeClr val="bg1"/>
                </a:solidFill>
                <a:latin typeface="Book Antiqua" pitchFamily="18" charset="0"/>
              </a:rPr>
              <a:t>(1958), ha quedado pendiente la pregunta por el concepto de “obra de arte” aplicado a los objetos cinematográficos producidos por la industria de cine norteamericana. En primer lugar, debemos considerar que el contexto de producción en el que estos objetos se instalan (en particular, respecto de lo que ocupa a este curso, cine y novela policial) corresponde a lo que comúnmente se denomina “cultura de masas”. Es decir, se trata de producciones artísticas masivas. En esta afirmación, lo que vamos a interrogar es el adjetivo “artísticas”; es decir, ¿estas “producciones masivas” pueden ser consideradas efectivamente “arte”?</a:t>
            </a:r>
          </a:p>
          <a:p>
            <a:pPr algn="just">
              <a:buNone/>
            </a:pPr>
            <a:endParaRPr lang="es-ES" sz="1600" dirty="0">
              <a:latin typeface="Book Antiqua"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pinturas-rupestres-1.JPG"/>
          <p:cNvPicPr>
            <a:picLocks noGrp="1" noChangeAspect="1"/>
          </p:cNvPicPr>
          <p:nvPr>
            <p:ph idx="1"/>
          </p:nvPr>
        </p:nvPicPr>
        <p:blipFill>
          <a:blip r:embed="rId2" cstate="print"/>
          <a:stretch>
            <a:fillRect/>
          </a:stretch>
        </p:blipFill>
        <p:spPr>
          <a:xfrm>
            <a:off x="357158" y="500042"/>
            <a:ext cx="4572000" cy="5214974"/>
          </a:xfrm>
        </p:spPr>
      </p:pic>
      <p:sp>
        <p:nvSpPr>
          <p:cNvPr id="5" name="4 CuadroTexto"/>
          <p:cNvSpPr txBox="1"/>
          <p:nvPr/>
        </p:nvSpPr>
        <p:spPr>
          <a:xfrm>
            <a:off x="5000628" y="1000108"/>
            <a:ext cx="3929090" cy="4524315"/>
          </a:xfrm>
          <a:prstGeom prst="rect">
            <a:avLst/>
          </a:prstGeom>
          <a:noFill/>
        </p:spPr>
        <p:txBody>
          <a:bodyPr wrap="square" rtlCol="0">
            <a:spAutoFit/>
          </a:bodyPr>
          <a:lstStyle/>
          <a:p>
            <a:pPr algn="just"/>
            <a:r>
              <a:rPr lang="es-ES" sz="1600" dirty="0" smtClean="0">
                <a:solidFill>
                  <a:schemeClr val="bg1"/>
                </a:solidFill>
                <a:latin typeface="Book Antiqua" pitchFamily="18" charset="0"/>
              </a:rPr>
              <a:t>En su origen remoto, en todas las culturas, el arte está vinculado al rito, esto es, los seres humanos elaboran instrumentos destinados a conmemorar hitos relevantes, a festejar, a adorar a sus deidades, etc. En este sentido, podemos decir que las producciones artísticas, habiendo existido siempre, y en todo contexto, como manifestaciones de ideas o de imaginarios, adquieren distintas funciones dentro de una comunidad. Así,  decimos que existen funciones rituales, mágicas y religiosas. Sin embargo, en la medida que las sociedades se complejizan, y las producciones se vuelven más elaboradas, aparecen las funciones pedagógicas, las mercantiles y las ornamentales.</a:t>
            </a:r>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bidet.jpg"/>
          <p:cNvPicPr>
            <a:picLocks noGrp="1" noChangeAspect="1"/>
          </p:cNvPicPr>
          <p:nvPr>
            <p:ph idx="1"/>
          </p:nvPr>
        </p:nvPicPr>
        <p:blipFill>
          <a:blip r:embed="rId2" cstate="print"/>
          <a:stretch>
            <a:fillRect/>
          </a:stretch>
        </p:blipFill>
        <p:spPr>
          <a:xfrm>
            <a:off x="500034" y="357166"/>
            <a:ext cx="2857500" cy="2571768"/>
          </a:xfrm>
        </p:spPr>
      </p:pic>
      <p:pic>
        <p:nvPicPr>
          <p:cNvPr id="5" name="4 Imagen" descr="la_fuente_duchamp.jpg"/>
          <p:cNvPicPr>
            <a:picLocks noChangeAspect="1"/>
          </p:cNvPicPr>
          <p:nvPr/>
        </p:nvPicPr>
        <p:blipFill>
          <a:blip r:embed="rId3" cstate="print"/>
          <a:stretch>
            <a:fillRect/>
          </a:stretch>
        </p:blipFill>
        <p:spPr>
          <a:xfrm>
            <a:off x="428596" y="3071810"/>
            <a:ext cx="3000396" cy="2928958"/>
          </a:xfrm>
          <a:prstGeom prst="rect">
            <a:avLst/>
          </a:prstGeom>
        </p:spPr>
      </p:pic>
      <p:sp>
        <p:nvSpPr>
          <p:cNvPr id="6" name="5 CuadroTexto"/>
          <p:cNvSpPr txBox="1"/>
          <p:nvPr/>
        </p:nvSpPr>
        <p:spPr>
          <a:xfrm>
            <a:off x="428596" y="6143644"/>
            <a:ext cx="2855269" cy="307777"/>
          </a:xfrm>
          <a:prstGeom prst="rect">
            <a:avLst/>
          </a:prstGeom>
          <a:noFill/>
        </p:spPr>
        <p:txBody>
          <a:bodyPr wrap="none" rtlCol="0">
            <a:spAutoFit/>
          </a:bodyPr>
          <a:lstStyle/>
          <a:p>
            <a:r>
              <a:rPr lang="es-ES" sz="1400" dirty="0" smtClean="0">
                <a:solidFill>
                  <a:schemeClr val="bg1"/>
                </a:solidFill>
                <a:latin typeface="Book Antiqua" pitchFamily="18" charset="0"/>
              </a:rPr>
              <a:t>Marcel </a:t>
            </a:r>
            <a:r>
              <a:rPr lang="es-ES" sz="1400" dirty="0" err="1" smtClean="0">
                <a:solidFill>
                  <a:schemeClr val="bg1"/>
                </a:solidFill>
                <a:latin typeface="Book Antiqua" pitchFamily="18" charset="0"/>
              </a:rPr>
              <a:t>Duchamp</a:t>
            </a:r>
            <a:r>
              <a:rPr lang="es-ES" sz="1400" dirty="0" smtClean="0">
                <a:solidFill>
                  <a:schemeClr val="bg1"/>
                </a:solidFill>
                <a:latin typeface="Book Antiqua" pitchFamily="18" charset="0"/>
              </a:rPr>
              <a:t>, </a:t>
            </a:r>
            <a:r>
              <a:rPr lang="es-ES" sz="1400" i="1" dirty="0" smtClean="0">
                <a:solidFill>
                  <a:schemeClr val="bg1"/>
                </a:solidFill>
                <a:latin typeface="Book Antiqua" pitchFamily="18" charset="0"/>
              </a:rPr>
              <a:t>La fuente</a:t>
            </a:r>
            <a:r>
              <a:rPr lang="es-ES" sz="1400" dirty="0" smtClean="0">
                <a:solidFill>
                  <a:schemeClr val="bg1"/>
                </a:solidFill>
                <a:latin typeface="Book Antiqua" pitchFamily="18" charset="0"/>
              </a:rPr>
              <a:t>, 1917</a:t>
            </a:r>
            <a:endParaRPr lang="es-ES" sz="1400" dirty="0">
              <a:solidFill>
                <a:schemeClr val="bg1"/>
              </a:solidFill>
              <a:latin typeface="Book Antiqua" pitchFamily="18" charset="0"/>
            </a:endParaRPr>
          </a:p>
        </p:txBody>
      </p:sp>
      <p:sp>
        <p:nvSpPr>
          <p:cNvPr id="7" name="6 CuadroTexto"/>
          <p:cNvSpPr txBox="1"/>
          <p:nvPr/>
        </p:nvSpPr>
        <p:spPr>
          <a:xfrm>
            <a:off x="3786182" y="1785926"/>
            <a:ext cx="4929222" cy="3046988"/>
          </a:xfrm>
          <a:prstGeom prst="rect">
            <a:avLst/>
          </a:prstGeom>
          <a:noFill/>
        </p:spPr>
        <p:txBody>
          <a:bodyPr wrap="square" rtlCol="0">
            <a:spAutoFit/>
          </a:bodyPr>
          <a:lstStyle/>
          <a:p>
            <a:pPr algn="just"/>
            <a:r>
              <a:rPr lang="es-ES" sz="1600" dirty="0" smtClean="0">
                <a:solidFill>
                  <a:schemeClr val="bg1"/>
                </a:solidFill>
                <a:latin typeface="Book Antiqua" pitchFamily="18" charset="0"/>
              </a:rPr>
              <a:t>Independiente de la función que el arte cumple dentro de un conjunto humano determinado, lo que resulta más o menos evidente  es que la noción ARTE designa la capacidad creadora del hombre, el objeto que  es expresión de esta capacidad.</a:t>
            </a:r>
          </a:p>
          <a:p>
            <a:pPr algn="just"/>
            <a:r>
              <a:rPr lang="es-ES" sz="1600" dirty="0" smtClean="0">
                <a:solidFill>
                  <a:schemeClr val="bg1"/>
                </a:solidFill>
                <a:latin typeface="Book Antiqua" pitchFamily="18" charset="0"/>
              </a:rPr>
              <a:t>Sin embargo, si el acento está puesto en la capacidad creativa humana , ¿qué distingue una mesa, una piedra o un tenedor, de una novela, de un poema o de una sinfonía, todas “cosas” que surgen de la creatividad del hombre, todos objetos que son “útiles” de acuerdo a las distintas funciones que se les asignan?</a:t>
            </a:r>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van-gogh-1887par-de-botas-baltimores-museumof-art-museum-syndicate.jpg"/>
          <p:cNvPicPr>
            <a:picLocks noGrp="1" noChangeAspect="1"/>
          </p:cNvPicPr>
          <p:nvPr>
            <p:ph idx="1"/>
          </p:nvPr>
        </p:nvPicPr>
        <p:blipFill>
          <a:blip r:embed="rId2" cstate="print"/>
          <a:stretch>
            <a:fillRect/>
          </a:stretch>
        </p:blipFill>
        <p:spPr>
          <a:xfrm>
            <a:off x="4714876" y="714356"/>
            <a:ext cx="4286280" cy="4500594"/>
          </a:xfrm>
        </p:spPr>
      </p:pic>
      <p:sp>
        <p:nvSpPr>
          <p:cNvPr id="5" name="4 CuadroTexto"/>
          <p:cNvSpPr txBox="1"/>
          <p:nvPr/>
        </p:nvSpPr>
        <p:spPr>
          <a:xfrm>
            <a:off x="5143504" y="5500702"/>
            <a:ext cx="3355406" cy="307777"/>
          </a:xfrm>
          <a:prstGeom prst="rect">
            <a:avLst/>
          </a:prstGeom>
          <a:noFill/>
        </p:spPr>
        <p:txBody>
          <a:bodyPr wrap="none" rtlCol="0">
            <a:spAutoFit/>
          </a:bodyPr>
          <a:lstStyle/>
          <a:p>
            <a:r>
              <a:rPr lang="es-ES" sz="1400" dirty="0" err="1" smtClean="0">
                <a:solidFill>
                  <a:schemeClr val="bg1"/>
                </a:solidFill>
                <a:latin typeface="Book Antiqua" pitchFamily="18" charset="0"/>
              </a:rPr>
              <a:t>Vincent</a:t>
            </a:r>
            <a:r>
              <a:rPr lang="es-ES" sz="1400" dirty="0" smtClean="0">
                <a:solidFill>
                  <a:schemeClr val="bg1"/>
                </a:solidFill>
                <a:latin typeface="Book Antiqua" pitchFamily="18" charset="0"/>
              </a:rPr>
              <a:t> Van </a:t>
            </a:r>
            <a:r>
              <a:rPr lang="es-ES" sz="1400" dirty="0" err="1" smtClean="0">
                <a:solidFill>
                  <a:schemeClr val="bg1"/>
                </a:solidFill>
                <a:latin typeface="Book Antiqua" pitchFamily="18" charset="0"/>
              </a:rPr>
              <a:t>Gogh</a:t>
            </a:r>
            <a:r>
              <a:rPr lang="es-ES" sz="1400" dirty="0" smtClean="0">
                <a:solidFill>
                  <a:schemeClr val="bg1"/>
                </a:solidFill>
                <a:latin typeface="Book Antiqua" pitchFamily="18" charset="0"/>
              </a:rPr>
              <a:t>, </a:t>
            </a:r>
            <a:r>
              <a:rPr lang="es-ES" sz="1400" i="1" dirty="0" smtClean="0">
                <a:solidFill>
                  <a:schemeClr val="bg1"/>
                </a:solidFill>
                <a:latin typeface="Book Antiqua" pitchFamily="18" charset="0"/>
              </a:rPr>
              <a:t>Par de zapatos, </a:t>
            </a:r>
            <a:r>
              <a:rPr lang="es-ES" sz="1400" dirty="0" smtClean="0">
                <a:solidFill>
                  <a:schemeClr val="bg1"/>
                </a:solidFill>
                <a:latin typeface="Book Antiqua" pitchFamily="18" charset="0"/>
              </a:rPr>
              <a:t>1887</a:t>
            </a:r>
            <a:endParaRPr lang="es-ES" sz="1400" dirty="0">
              <a:solidFill>
                <a:schemeClr val="bg1"/>
              </a:solidFill>
              <a:latin typeface="Book Antiqua" pitchFamily="18" charset="0"/>
            </a:endParaRPr>
          </a:p>
        </p:txBody>
      </p:sp>
      <p:sp>
        <p:nvSpPr>
          <p:cNvPr id="6" name="5 CuadroTexto"/>
          <p:cNvSpPr txBox="1"/>
          <p:nvPr/>
        </p:nvSpPr>
        <p:spPr>
          <a:xfrm>
            <a:off x="500034" y="428604"/>
            <a:ext cx="3967753" cy="6247864"/>
          </a:xfrm>
          <a:prstGeom prst="rect">
            <a:avLst/>
          </a:prstGeom>
          <a:noFill/>
        </p:spPr>
        <p:txBody>
          <a:bodyPr wrap="square" rtlCol="0">
            <a:spAutoFit/>
          </a:bodyPr>
          <a:lstStyle/>
          <a:p>
            <a:pPr algn="just"/>
            <a:r>
              <a:rPr lang="es-ES" sz="1600" dirty="0" smtClean="0">
                <a:solidFill>
                  <a:schemeClr val="bg1"/>
                </a:solidFill>
                <a:latin typeface="Book Antiqua" pitchFamily="18" charset="0"/>
              </a:rPr>
              <a:t>“Las obras de arte son conocidas por todos. Las obras de arquitectura y escultura se encuentran en las plazas públicas, en las iglesias y en las casas. En las colecciones y exposiciones se depositan obras de arte de las más diferentes épocas y pueblos. Si las miramos en su intacta realidad, sin prejuzgar, entonces se muestra que las obras son tan naturalmente existentes como las cosas. El cuadro cuelga en la pared como un fusil o un sombrero. Una pintura, por ejemplo, la de Van </a:t>
            </a:r>
            <a:r>
              <a:rPr lang="es-ES" sz="1600" dirty="0" err="1" smtClean="0">
                <a:solidFill>
                  <a:schemeClr val="bg1"/>
                </a:solidFill>
                <a:latin typeface="Book Antiqua" pitchFamily="18" charset="0"/>
              </a:rPr>
              <a:t>Gogh</a:t>
            </a:r>
            <a:r>
              <a:rPr lang="es-ES" sz="1600" dirty="0" smtClean="0">
                <a:solidFill>
                  <a:schemeClr val="bg1"/>
                </a:solidFill>
                <a:latin typeface="Book Antiqua" pitchFamily="18" charset="0"/>
              </a:rPr>
              <a:t> que representa un par de zapatos de campesino, vaga de una exposición a otra. Las obras son transportadas como el carbón del </a:t>
            </a:r>
            <a:r>
              <a:rPr lang="es-ES" sz="1600" dirty="0" err="1" smtClean="0">
                <a:solidFill>
                  <a:schemeClr val="bg1"/>
                </a:solidFill>
                <a:latin typeface="Book Antiqua" pitchFamily="18" charset="0"/>
              </a:rPr>
              <a:t>Ruhr</a:t>
            </a:r>
            <a:r>
              <a:rPr lang="es-ES" sz="1600" dirty="0" smtClean="0">
                <a:solidFill>
                  <a:schemeClr val="bg1"/>
                </a:solidFill>
                <a:latin typeface="Book Antiqua" pitchFamily="18" charset="0"/>
              </a:rPr>
              <a:t> o como los troncos de árbol de la Selva Negra. Los himnos de </a:t>
            </a:r>
            <a:r>
              <a:rPr lang="es-ES" sz="1600" dirty="0" err="1" smtClean="0">
                <a:solidFill>
                  <a:schemeClr val="bg1"/>
                </a:solidFill>
                <a:latin typeface="Book Antiqua" pitchFamily="18" charset="0"/>
              </a:rPr>
              <a:t>Hölderlin</a:t>
            </a:r>
            <a:r>
              <a:rPr lang="es-ES" sz="1600" dirty="0" smtClean="0">
                <a:solidFill>
                  <a:schemeClr val="bg1"/>
                </a:solidFill>
                <a:latin typeface="Book Antiqua" pitchFamily="18" charset="0"/>
              </a:rPr>
              <a:t> se empacaban durante la guerra en la mochila como instrumentos de limpia. Los cuartetos de Beethoven yacen en los anaqueles de las editoriales como las papas en la bodega. Todas las obras tienen este carácter de cosa. ¿Qué serían sin este carácter?</a:t>
            </a:r>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zapatos de seguridad.jpg"/>
          <p:cNvPicPr>
            <a:picLocks noGrp="1" noChangeAspect="1"/>
          </p:cNvPicPr>
          <p:nvPr>
            <p:ph idx="1"/>
          </p:nvPr>
        </p:nvPicPr>
        <p:blipFill>
          <a:blip r:embed="rId2" cstate="print"/>
          <a:stretch>
            <a:fillRect/>
          </a:stretch>
        </p:blipFill>
        <p:spPr>
          <a:xfrm>
            <a:off x="5357818" y="285729"/>
            <a:ext cx="3452795" cy="2714644"/>
          </a:xfrm>
        </p:spPr>
      </p:pic>
      <p:pic>
        <p:nvPicPr>
          <p:cNvPr id="5" name="4 Imagen" descr="Tres pares de zapatos, Paris, 1886.jpg"/>
          <p:cNvPicPr>
            <a:picLocks noChangeAspect="1"/>
          </p:cNvPicPr>
          <p:nvPr/>
        </p:nvPicPr>
        <p:blipFill>
          <a:blip r:embed="rId3" cstate="print"/>
          <a:stretch>
            <a:fillRect/>
          </a:stretch>
        </p:blipFill>
        <p:spPr>
          <a:xfrm>
            <a:off x="5357818" y="3214687"/>
            <a:ext cx="3500462" cy="2786082"/>
          </a:xfrm>
          <a:prstGeom prst="rect">
            <a:avLst/>
          </a:prstGeom>
        </p:spPr>
      </p:pic>
      <p:sp>
        <p:nvSpPr>
          <p:cNvPr id="6" name="5 CuadroTexto"/>
          <p:cNvSpPr txBox="1"/>
          <p:nvPr/>
        </p:nvSpPr>
        <p:spPr>
          <a:xfrm>
            <a:off x="5429256" y="6072206"/>
            <a:ext cx="3324949" cy="523220"/>
          </a:xfrm>
          <a:prstGeom prst="rect">
            <a:avLst/>
          </a:prstGeom>
          <a:noFill/>
        </p:spPr>
        <p:txBody>
          <a:bodyPr wrap="none" rtlCol="0">
            <a:spAutoFit/>
          </a:bodyPr>
          <a:lstStyle/>
          <a:p>
            <a:r>
              <a:rPr lang="es-ES" sz="1400" dirty="0" err="1" smtClean="0">
                <a:solidFill>
                  <a:schemeClr val="bg1"/>
                </a:solidFill>
                <a:latin typeface="Book Antiqua" pitchFamily="18" charset="0"/>
              </a:rPr>
              <a:t>Vincent</a:t>
            </a:r>
            <a:r>
              <a:rPr lang="es-ES" sz="1400" dirty="0" smtClean="0">
                <a:solidFill>
                  <a:schemeClr val="bg1"/>
                </a:solidFill>
                <a:latin typeface="Book Antiqua" pitchFamily="18" charset="0"/>
              </a:rPr>
              <a:t> Van </a:t>
            </a:r>
            <a:r>
              <a:rPr lang="es-ES" sz="1400" dirty="0" err="1" smtClean="0">
                <a:solidFill>
                  <a:schemeClr val="bg1"/>
                </a:solidFill>
                <a:latin typeface="Book Antiqua" pitchFamily="18" charset="0"/>
              </a:rPr>
              <a:t>Gogh</a:t>
            </a:r>
            <a:r>
              <a:rPr lang="es-ES" sz="1400" dirty="0" smtClean="0">
                <a:solidFill>
                  <a:schemeClr val="bg1"/>
                </a:solidFill>
                <a:latin typeface="Book Antiqua" pitchFamily="18" charset="0"/>
              </a:rPr>
              <a:t>, </a:t>
            </a:r>
            <a:r>
              <a:rPr lang="es-ES" sz="1400" i="1" dirty="0" smtClean="0">
                <a:solidFill>
                  <a:schemeClr val="bg1"/>
                </a:solidFill>
                <a:latin typeface="Book Antiqua" pitchFamily="18" charset="0"/>
              </a:rPr>
              <a:t>Tres pares de zapatos</a:t>
            </a:r>
            <a:r>
              <a:rPr lang="es-ES" sz="1400" dirty="0" smtClean="0">
                <a:solidFill>
                  <a:schemeClr val="bg1"/>
                </a:solidFill>
                <a:latin typeface="Book Antiqua" pitchFamily="18" charset="0"/>
              </a:rPr>
              <a:t>,</a:t>
            </a:r>
          </a:p>
          <a:p>
            <a:pPr algn="ctr"/>
            <a:r>
              <a:rPr lang="es-ES" sz="1400" dirty="0" smtClean="0">
                <a:solidFill>
                  <a:schemeClr val="bg1"/>
                </a:solidFill>
                <a:latin typeface="Book Antiqua" pitchFamily="18" charset="0"/>
              </a:rPr>
              <a:t>1886</a:t>
            </a:r>
            <a:endParaRPr lang="es-ES" sz="1400" dirty="0">
              <a:solidFill>
                <a:schemeClr val="bg1"/>
              </a:solidFill>
              <a:latin typeface="Book Antiqua" pitchFamily="18" charset="0"/>
            </a:endParaRPr>
          </a:p>
        </p:txBody>
      </p:sp>
      <p:sp>
        <p:nvSpPr>
          <p:cNvPr id="8" name="7 CuadroTexto"/>
          <p:cNvSpPr txBox="1"/>
          <p:nvPr/>
        </p:nvSpPr>
        <p:spPr>
          <a:xfrm>
            <a:off x="142844" y="285728"/>
            <a:ext cx="5072098" cy="6494085"/>
          </a:xfrm>
          <a:prstGeom prst="rect">
            <a:avLst/>
          </a:prstGeom>
          <a:noFill/>
        </p:spPr>
        <p:txBody>
          <a:bodyPr wrap="square" rtlCol="0">
            <a:spAutoFit/>
          </a:bodyPr>
          <a:lstStyle/>
          <a:p>
            <a:pPr algn="just"/>
            <a:r>
              <a:rPr lang="es-ES" sz="1600" dirty="0" smtClean="0">
                <a:solidFill>
                  <a:schemeClr val="bg1"/>
                </a:solidFill>
                <a:latin typeface="Book Antiqua" pitchFamily="18" charset="0"/>
              </a:rPr>
              <a:t>Pero quizás nos moleste esta manera tan tosca y superficial de ver la obra. Tal representación de la obra puede tenerla el guardián o la criada del museo. Debemos, pues, tomar la obra de arte como aquellos que la experimentan y la gozan. Pero tampoco la muy invocada vivencia estética pasa por alto lo cósico de la obra de arte. […] </a:t>
            </a:r>
          </a:p>
          <a:p>
            <a:pPr algn="just"/>
            <a:r>
              <a:rPr lang="es-ES" sz="1600" dirty="0" smtClean="0">
                <a:solidFill>
                  <a:schemeClr val="bg1"/>
                </a:solidFill>
                <a:latin typeface="Book Antiqua" pitchFamily="18" charset="0"/>
              </a:rPr>
              <a:t>¿[…] será inútil  y confuso preguntar por qué la obra de arte encima de lo cósico es además algo otro? Esto otro que hay en ella constituye lo artístico. La obra de arte es en verdad una cosa confeccionada, pero dice algo otro de lo que es la mera cosa […]. La obra hace conocer abiertamente lo otro, revela lo otro; es alegoría. Con la cosa confeccionada se junta algo distinto en la obra de arte. […] La obra es símbolo. Alegoría y símbolo son el marco de representaciones dentro del cual se mueve hace largo tiempo la caracterización de la obra de arte. Pero este único en la obra que descubre lo otro, este uno que se junta a lo otro, es lo cósico en la obra de arte. Casi parece que lo cósico en la obra es el cimiento en el cual y sobre el cual está construido lo otro y peculiar. ¿Y no es esto cósico en la obra lo que el artista hace propiamente con su oficio? Queremos tocar la realidad inmediata y plena de la obra de arte.” </a:t>
            </a:r>
          </a:p>
          <a:p>
            <a:pPr algn="r"/>
            <a:r>
              <a:rPr lang="es-ES" sz="1400" dirty="0" smtClean="0">
                <a:solidFill>
                  <a:schemeClr val="bg1"/>
                </a:solidFill>
                <a:latin typeface="Book Antiqua" pitchFamily="18" charset="0"/>
              </a:rPr>
              <a:t>Martin Heidegger, </a:t>
            </a:r>
            <a:r>
              <a:rPr lang="es-ES" sz="1400" i="1" dirty="0" smtClean="0">
                <a:solidFill>
                  <a:schemeClr val="bg1"/>
                </a:solidFill>
                <a:latin typeface="Book Antiqua" pitchFamily="18" charset="0"/>
              </a:rPr>
              <a:t>El origen de la obra de arte</a:t>
            </a:r>
            <a:r>
              <a:rPr lang="es-ES" sz="1400" dirty="0" smtClean="0">
                <a:solidFill>
                  <a:schemeClr val="bg1"/>
                </a:solidFill>
                <a:latin typeface="Book Antiqua" pitchFamily="18" charset="0"/>
              </a:rPr>
              <a:t>, 1952</a:t>
            </a:r>
            <a:endParaRPr lang="es-ES" sz="14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a:bodyPr>
          <a:lstStyle/>
          <a:p>
            <a:pPr algn="just">
              <a:buNone/>
            </a:pPr>
            <a:endParaRPr lang="es-ES" sz="1600" dirty="0" smtClean="0">
              <a:solidFill>
                <a:schemeClr val="bg1"/>
              </a:solidFill>
              <a:latin typeface="Book Antiqua" pitchFamily="18" charset="0"/>
            </a:endParaRPr>
          </a:p>
          <a:p>
            <a:pPr algn="just">
              <a:buNone/>
            </a:pPr>
            <a:endParaRPr lang="es-ES" sz="1600" dirty="0">
              <a:solidFill>
                <a:schemeClr val="bg1"/>
              </a:solidFill>
              <a:latin typeface="Book Antiqua" pitchFamily="18" charset="0"/>
            </a:endParaRPr>
          </a:p>
          <a:p>
            <a:pPr algn="just">
              <a:buNone/>
            </a:pPr>
            <a:endParaRPr lang="es-ES" sz="1600" dirty="0" smtClean="0">
              <a:solidFill>
                <a:schemeClr val="bg1"/>
              </a:solidFill>
              <a:latin typeface="Book Antiqua" pitchFamily="18" charset="0"/>
            </a:endParaRPr>
          </a:p>
          <a:p>
            <a:pPr algn="just">
              <a:buNone/>
            </a:pPr>
            <a:r>
              <a:rPr lang="es-ES" sz="1600" dirty="0" smtClean="0">
                <a:solidFill>
                  <a:schemeClr val="bg1"/>
                </a:solidFill>
                <a:latin typeface="Book Antiqua" pitchFamily="18" charset="0"/>
              </a:rPr>
              <a:t>Heidegger nos invita a interrogarnos, entonces, sobre esta relación entre la cosa (un objeto cualquiera) y eso “único” que, sumado a la cosa, constituye la obra de arte. Los zapatos de Van </a:t>
            </a:r>
            <a:r>
              <a:rPr lang="es-ES" sz="1600" dirty="0" err="1" smtClean="0">
                <a:solidFill>
                  <a:schemeClr val="bg1"/>
                </a:solidFill>
                <a:latin typeface="Book Antiqua" pitchFamily="18" charset="0"/>
              </a:rPr>
              <a:t>Gogh</a:t>
            </a:r>
            <a:r>
              <a:rPr lang="es-ES" sz="1600" dirty="0" smtClean="0">
                <a:solidFill>
                  <a:schemeClr val="bg1"/>
                </a:solidFill>
                <a:latin typeface="Book Antiqua" pitchFamily="18" charset="0"/>
              </a:rPr>
              <a:t>, en cualquiera de sus versiones, son considerables obra porque alegorizan, convocan un mundo, llaman al ser de las cosas, en este caso, el imaginario del mundo agrario-campesino que retrocede ante el avance devastador de la modernidad técnica: estos cuadros de Van </a:t>
            </a:r>
            <a:r>
              <a:rPr lang="es-ES" sz="1600" dirty="0" err="1" smtClean="0">
                <a:solidFill>
                  <a:schemeClr val="bg1"/>
                </a:solidFill>
                <a:latin typeface="Book Antiqua" pitchFamily="18" charset="0"/>
              </a:rPr>
              <a:t>Gogh</a:t>
            </a:r>
            <a:r>
              <a:rPr lang="es-ES" sz="1600" dirty="0" smtClean="0">
                <a:solidFill>
                  <a:schemeClr val="bg1"/>
                </a:solidFill>
                <a:latin typeface="Book Antiqua" pitchFamily="18" charset="0"/>
              </a:rPr>
              <a:t> representan la amenazante pérdida del ser de las cosas, mientras que los zapatos de seguridad (herramienta indispensable del trabajo moderno), dispuestos para el consumo, no dicen nada o, mejor, hablan del olvido del ser, evidencian esta incapacidad de las cosas de hablar de sí mismas, de su historia, de su contexto. En estricto rigor, son pura superficie, sin referencia, sin destino.</a:t>
            </a:r>
          </a:p>
          <a:p>
            <a:pPr algn="just">
              <a:buNone/>
            </a:pPr>
            <a:r>
              <a:rPr lang="es-ES" sz="1600" dirty="0" smtClean="0">
                <a:solidFill>
                  <a:schemeClr val="bg1"/>
                </a:solidFill>
                <a:latin typeface="Book Antiqua" pitchFamily="18" charset="0"/>
              </a:rPr>
              <a:t>Sin embargo, ¿qué ocurre cuando el arte mismo decide habitar este espacio de no-referencialidad, cuando se contenta, y se piensa, en y desde la superficie, cuando no pretende convocar al ser de las cosas?</a:t>
            </a:r>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la_fuente_duchamp.jpg"/>
          <p:cNvPicPr>
            <a:picLocks noGrp="1" noChangeAspect="1"/>
          </p:cNvPicPr>
          <p:nvPr>
            <p:ph idx="1"/>
          </p:nvPr>
        </p:nvPicPr>
        <p:blipFill>
          <a:blip r:embed="rId2" cstate="print"/>
          <a:stretch>
            <a:fillRect/>
          </a:stretch>
        </p:blipFill>
        <p:spPr>
          <a:xfrm>
            <a:off x="642910" y="500042"/>
            <a:ext cx="2682876" cy="2467767"/>
          </a:xfrm>
        </p:spPr>
      </p:pic>
      <p:pic>
        <p:nvPicPr>
          <p:cNvPr id="5" name="4 Imagen" descr="bidet.jpg"/>
          <p:cNvPicPr>
            <a:picLocks noChangeAspect="1"/>
          </p:cNvPicPr>
          <p:nvPr/>
        </p:nvPicPr>
        <p:blipFill>
          <a:blip r:embed="rId3" cstate="print"/>
          <a:stretch>
            <a:fillRect/>
          </a:stretch>
        </p:blipFill>
        <p:spPr>
          <a:xfrm>
            <a:off x="571472" y="3286124"/>
            <a:ext cx="2857500" cy="2857500"/>
          </a:xfrm>
          <a:prstGeom prst="rect">
            <a:avLst/>
          </a:prstGeom>
        </p:spPr>
      </p:pic>
      <p:sp>
        <p:nvSpPr>
          <p:cNvPr id="6" name="5 CuadroTexto"/>
          <p:cNvSpPr txBox="1"/>
          <p:nvPr/>
        </p:nvSpPr>
        <p:spPr>
          <a:xfrm>
            <a:off x="3571868" y="714356"/>
            <a:ext cx="5214974" cy="4770537"/>
          </a:xfrm>
          <a:prstGeom prst="rect">
            <a:avLst/>
          </a:prstGeom>
          <a:noFill/>
        </p:spPr>
        <p:txBody>
          <a:bodyPr wrap="square" rtlCol="0">
            <a:spAutoFit/>
          </a:bodyPr>
          <a:lstStyle/>
          <a:p>
            <a:pPr algn="just"/>
            <a:r>
              <a:rPr lang="es-ES" sz="1600" dirty="0" smtClean="0">
                <a:solidFill>
                  <a:schemeClr val="bg1"/>
                </a:solidFill>
                <a:latin typeface="Book Antiqua" pitchFamily="18" charset="0"/>
              </a:rPr>
              <a:t>En la obra de </a:t>
            </a:r>
            <a:r>
              <a:rPr lang="es-ES" sz="1600" dirty="0" err="1" smtClean="0">
                <a:solidFill>
                  <a:schemeClr val="bg1"/>
                </a:solidFill>
                <a:latin typeface="Book Antiqua" pitchFamily="18" charset="0"/>
              </a:rPr>
              <a:t>Duchamp</a:t>
            </a:r>
            <a:r>
              <a:rPr lang="es-ES" sz="1600" dirty="0" smtClean="0">
                <a:solidFill>
                  <a:schemeClr val="bg1"/>
                </a:solidFill>
                <a:latin typeface="Book Antiqua" pitchFamily="18" charset="0"/>
              </a:rPr>
              <a:t>, </a:t>
            </a:r>
            <a:r>
              <a:rPr lang="es-ES" sz="1600" i="1" dirty="0" smtClean="0">
                <a:solidFill>
                  <a:schemeClr val="bg1"/>
                </a:solidFill>
                <a:latin typeface="Book Antiqua" pitchFamily="18" charset="0"/>
              </a:rPr>
              <a:t>La fuente, </a:t>
            </a:r>
            <a:r>
              <a:rPr lang="es-ES" sz="1600" dirty="0" smtClean="0">
                <a:solidFill>
                  <a:schemeClr val="bg1"/>
                </a:solidFill>
                <a:latin typeface="Book Antiqua" pitchFamily="18" charset="0"/>
              </a:rPr>
              <a:t>observamos el gesto inverso de la nostálgica afirmación de Heidegger: lo que vemos es un objeto de uso cotidiano, que aunque símbolo de la modernidad “aséptica”, se presenta en tanto cosa, objeto de una cadena de montaje  industrial, uno entre millones que no funda relación alguna con los hombres ni con su historia, porque tampoco pretende construir este vínculo. Si algo dice, es justamente esta desvinculación del hombre respecto de las cosas, por una parte, y por otra, es sin duda un desafío a una canon cultural que </a:t>
            </a:r>
            <a:r>
              <a:rPr lang="es-ES" sz="1600" dirty="0" err="1" smtClean="0">
                <a:solidFill>
                  <a:schemeClr val="bg1"/>
                </a:solidFill>
                <a:latin typeface="Book Antiqua" pitchFamily="18" charset="0"/>
              </a:rPr>
              <a:t>elitiza</a:t>
            </a:r>
            <a:r>
              <a:rPr lang="es-ES" sz="1600" dirty="0" smtClean="0">
                <a:solidFill>
                  <a:schemeClr val="bg1"/>
                </a:solidFill>
                <a:latin typeface="Book Antiqua" pitchFamily="18" charset="0"/>
              </a:rPr>
              <a:t> la esfera del arte separándolo de la vida cotidiana del hombre moderno. </a:t>
            </a:r>
          </a:p>
          <a:p>
            <a:pPr algn="just"/>
            <a:r>
              <a:rPr lang="es-ES" sz="1600" dirty="0" smtClean="0">
                <a:solidFill>
                  <a:schemeClr val="bg1"/>
                </a:solidFill>
                <a:latin typeface="Book Antiqua" pitchFamily="18" charset="0"/>
              </a:rPr>
              <a:t>Puesto a sí, la obra de arte deja de ser alegórica, pierde cualquier seña de profundidad, y lo que vemos, lo que “miramos”, es la pura superficie de las cosas. Y no hay contenido que evocar, ni destino “otro” del objeto que no sea su consumo y su pronto olvido.</a:t>
            </a:r>
          </a:p>
          <a:p>
            <a:r>
              <a:rPr lang="es-ES" sz="1600" dirty="0" smtClean="0">
                <a:solidFill>
                  <a:schemeClr val="bg1"/>
                </a:solidFill>
                <a:latin typeface="Book Antiqua" pitchFamily="18" charset="0"/>
              </a:rPr>
              <a:t>La consigna parece ser “todo es arte”. </a:t>
            </a:r>
            <a:endParaRPr lang="es-ES" sz="1600"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arilynWarhol.jpg"/>
          <p:cNvPicPr>
            <a:picLocks noGrp="1" noChangeAspect="1"/>
          </p:cNvPicPr>
          <p:nvPr>
            <p:ph idx="1"/>
          </p:nvPr>
        </p:nvPicPr>
        <p:blipFill>
          <a:blip r:embed="rId2" cstate="print"/>
          <a:stretch>
            <a:fillRect/>
          </a:stretch>
        </p:blipFill>
        <p:spPr>
          <a:xfrm>
            <a:off x="5429256" y="357166"/>
            <a:ext cx="2962656" cy="2938272"/>
          </a:xfrm>
        </p:spPr>
      </p:pic>
      <p:sp>
        <p:nvSpPr>
          <p:cNvPr id="5" name="4 CuadroTexto"/>
          <p:cNvSpPr txBox="1"/>
          <p:nvPr/>
        </p:nvSpPr>
        <p:spPr>
          <a:xfrm>
            <a:off x="5715008" y="3500438"/>
            <a:ext cx="2454518" cy="307777"/>
          </a:xfrm>
          <a:prstGeom prst="rect">
            <a:avLst/>
          </a:prstGeom>
          <a:noFill/>
        </p:spPr>
        <p:txBody>
          <a:bodyPr wrap="none" rtlCol="0">
            <a:spAutoFit/>
          </a:bodyPr>
          <a:lstStyle/>
          <a:p>
            <a:r>
              <a:rPr lang="es-ES" sz="1400" dirty="0" smtClean="0">
                <a:solidFill>
                  <a:schemeClr val="bg1"/>
                </a:solidFill>
                <a:latin typeface="Book Antiqua" pitchFamily="18" charset="0"/>
              </a:rPr>
              <a:t>Andy </a:t>
            </a:r>
            <a:r>
              <a:rPr lang="es-ES" sz="1400" dirty="0" err="1" smtClean="0">
                <a:solidFill>
                  <a:schemeClr val="bg1"/>
                </a:solidFill>
                <a:latin typeface="Book Antiqua" pitchFamily="18" charset="0"/>
              </a:rPr>
              <a:t>Warhol</a:t>
            </a:r>
            <a:r>
              <a:rPr lang="es-ES" sz="1400" dirty="0" smtClean="0">
                <a:solidFill>
                  <a:schemeClr val="bg1"/>
                </a:solidFill>
                <a:latin typeface="Book Antiqua" pitchFamily="18" charset="0"/>
              </a:rPr>
              <a:t>, </a:t>
            </a:r>
            <a:r>
              <a:rPr lang="es-ES" sz="1400" i="1" dirty="0" err="1" smtClean="0">
                <a:solidFill>
                  <a:schemeClr val="bg1"/>
                </a:solidFill>
                <a:latin typeface="Book Antiqua" pitchFamily="18" charset="0"/>
              </a:rPr>
              <a:t>Marilyn</a:t>
            </a:r>
            <a:r>
              <a:rPr lang="es-ES" sz="1400" dirty="0" smtClean="0">
                <a:solidFill>
                  <a:schemeClr val="bg1"/>
                </a:solidFill>
                <a:latin typeface="Book Antiqua" pitchFamily="18" charset="0"/>
              </a:rPr>
              <a:t>, 1960</a:t>
            </a:r>
            <a:endParaRPr lang="es-ES" sz="1400" dirty="0">
              <a:solidFill>
                <a:schemeClr val="bg1"/>
              </a:solidFill>
              <a:latin typeface="Book Antiqua" pitchFamily="18" charset="0"/>
            </a:endParaRPr>
          </a:p>
        </p:txBody>
      </p:sp>
      <p:sp>
        <p:nvSpPr>
          <p:cNvPr id="7" name="6 CuadroTexto"/>
          <p:cNvSpPr txBox="1"/>
          <p:nvPr/>
        </p:nvSpPr>
        <p:spPr>
          <a:xfrm>
            <a:off x="428596" y="285728"/>
            <a:ext cx="4411017" cy="6247864"/>
          </a:xfrm>
          <a:prstGeom prst="rect">
            <a:avLst/>
          </a:prstGeom>
          <a:noFill/>
        </p:spPr>
        <p:txBody>
          <a:bodyPr wrap="square" rtlCol="0">
            <a:spAutoFit/>
          </a:bodyPr>
          <a:lstStyle/>
          <a:p>
            <a:pPr algn="just"/>
            <a:r>
              <a:rPr lang="es-ES" sz="1600" dirty="0" smtClean="0">
                <a:solidFill>
                  <a:schemeClr val="bg1"/>
                </a:solidFill>
                <a:latin typeface="Book Antiqua" pitchFamily="18" charset="0"/>
              </a:rPr>
              <a:t>En la medida que el siglo XX ve aparecer a las sociedades de consumo, esta tendencia del arte a la trivialización aumenta. El pop art es probablemente el punto culminante de este trayecto de cosificación del arte, y de despersonalización, en la medida que el sujeto, como la fuente de </a:t>
            </a:r>
            <a:r>
              <a:rPr lang="es-ES" sz="1600" dirty="0" err="1" smtClean="0">
                <a:solidFill>
                  <a:schemeClr val="bg1"/>
                </a:solidFill>
                <a:latin typeface="Book Antiqua" pitchFamily="18" charset="0"/>
              </a:rPr>
              <a:t>Duchamp</a:t>
            </a:r>
            <a:r>
              <a:rPr lang="es-ES" sz="1600" dirty="0" smtClean="0">
                <a:solidFill>
                  <a:schemeClr val="bg1"/>
                </a:solidFill>
                <a:latin typeface="Book Antiqua" pitchFamily="18" charset="0"/>
              </a:rPr>
              <a:t>, parece ser también una cosa en una serie productiva.</a:t>
            </a:r>
          </a:p>
          <a:p>
            <a:pPr algn="just"/>
            <a:r>
              <a:rPr lang="es-ES" sz="1600" dirty="0" smtClean="0">
                <a:solidFill>
                  <a:schemeClr val="bg1"/>
                </a:solidFill>
                <a:latin typeface="Book Antiqua" pitchFamily="18" charset="0"/>
              </a:rPr>
              <a:t>“La repetición del retrato conduce a una alteración de la persona (noción que es, a la vez, civil, moral, psicológica y, por supuesto, histórica). El </a:t>
            </a:r>
            <a:r>
              <a:rPr lang="es-ES" sz="1600" i="1" dirty="0" smtClean="0">
                <a:solidFill>
                  <a:schemeClr val="bg1"/>
                </a:solidFill>
                <a:latin typeface="Book Antiqua" pitchFamily="18" charset="0"/>
              </a:rPr>
              <a:t>pop art </a:t>
            </a:r>
            <a:r>
              <a:rPr lang="es-ES" sz="1600" dirty="0" smtClean="0">
                <a:solidFill>
                  <a:schemeClr val="bg1"/>
                </a:solidFill>
                <a:latin typeface="Book Antiqua" pitchFamily="18" charset="0"/>
              </a:rPr>
              <a:t>funciona como una máquina; se sirve, con predilección, de los procedimientos de la reproducción mecánica; por ejemplo, fija a la </a:t>
            </a:r>
            <a:r>
              <a:rPr lang="es-ES" sz="1600" i="1" dirty="0" smtClean="0">
                <a:solidFill>
                  <a:schemeClr val="bg1"/>
                </a:solidFill>
                <a:latin typeface="Book Antiqua" pitchFamily="18" charset="0"/>
              </a:rPr>
              <a:t>vedette</a:t>
            </a:r>
            <a:r>
              <a:rPr lang="es-ES" sz="1600" dirty="0" smtClean="0">
                <a:solidFill>
                  <a:schemeClr val="bg1"/>
                </a:solidFill>
                <a:latin typeface="Book Antiqua" pitchFamily="18" charset="0"/>
              </a:rPr>
              <a:t> (</a:t>
            </a:r>
            <a:r>
              <a:rPr lang="es-ES" sz="1600" dirty="0" err="1" smtClean="0">
                <a:solidFill>
                  <a:schemeClr val="bg1"/>
                </a:solidFill>
                <a:latin typeface="Book Antiqua" pitchFamily="18" charset="0"/>
              </a:rPr>
              <a:t>Marilyn</a:t>
            </a:r>
            <a:r>
              <a:rPr lang="es-ES" sz="1600" dirty="0" smtClean="0">
                <a:solidFill>
                  <a:schemeClr val="bg1"/>
                </a:solidFill>
                <a:latin typeface="Book Antiqua" pitchFamily="18" charset="0"/>
              </a:rPr>
              <a:t>, Liz, Elvis) en su imagen de </a:t>
            </a:r>
            <a:r>
              <a:rPr lang="es-ES" sz="1600" i="1" dirty="0" smtClean="0">
                <a:solidFill>
                  <a:schemeClr val="bg1"/>
                </a:solidFill>
                <a:latin typeface="Book Antiqua" pitchFamily="18" charset="0"/>
              </a:rPr>
              <a:t>vedette</a:t>
            </a:r>
            <a:r>
              <a:rPr lang="es-ES" sz="1600" dirty="0" smtClean="0">
                <a:solidFill>
                  <a:schemeClr val="bg1"/>
                </a:solidFill>
                <a:latin typeface="Book Antiqua" pitchFamily="18" charset="0"/>
              </a:rPr>
              <a:t>: sin alma, un simple status apropiadamente imaginario, ya que el ser de la </a:t>
            </a:r>
            <a:r>
              <a:rPr lang="es-ES" sz="1600" i="1" dirty="0" smtClean="0">
                <a:solidFill>
                  <a:schemeClr val="bg1"/>
                </a:solidFill>
                <a:latin typeface="Book Antiqua" pitchFamily="18" charset="0"/>
              </a:rPr>
              <a:t>vedette </a:t>
            </a:r>
            <a:r>
              <a:rPr lang="es-ES" sz="1600" dirty="0" smtClean="0">
                <a:solidFill>
                  <a:schemeClr val="bg1"/>
                </a:solidFill>
                <a:latin typeface="Book Antiqua" pitchFamily="18" charset="0"/>
              </a:rPr>
              <a:t>es el icono. El mismo objeto que, en nuestra moderna civilización, no cesamos de personalizar, incorporándolo a nuestro mundo individual, el objeto, para el </a:t>
            </a:r>
            <a:r>
              <a:rPr lang="es-ES" sz="1600" i="1" dirty="0" smtClean="0">
                <a:solidFill>
                  <a:schemeClr val="bg1"/>
                </a:solidFill>
                <a:latin typeface="Book Antiqua" pitchFamily="18" charset="0"/>
              </a:rPr>
              <a:t>pop art, </a:t>
            </a:r>
            <a:r>
              <a:rPr lang="es-ES" sz="1600" dirty="0" smtClean="0">
                <a:solidFill>
                  <a:schemeClr val="bg1"/>
                </a:solidFill>
                <a:latin typeface="Book Antiqua" pitchFamily="18" charset="0"/>
              </a:rPr>
              <a:t>no es sino el resultado de una resta: todo lo que queda de una lata de conserva cuando, mentalmente, ya le hemos amputado todos sus temas y todos sus usos posibles.</a:t>
            </a:r>
            <a:endParaRPr lang="es-ES" sz="1600" dirty="0">
              <a:solidFill>
                <a:schemeClr val="bg1"/>
              </a:solidFill>
              <a:latin typeface="Book Antiqua" pitchFamily="18" charset="0"/>
            </a:endParaRPr>
          </a:p>
        </p:txBody>
      </p:sp>
      <p:pic>
        <p:nvPicPr>
          <p:cNvPr id="8" name="7 Imagen" descr="campbells_soup_cans_moma.jpg"/>
          <p:cNvPicPr>
            <a:picLocks noChangeAspect="1"/>
          </p:cNvPicPr>
          <p:nvPr/>
        </p:nvPicPr>
        <p:blipFill>
          <a:blip r:embed="rId3" cstate="print"/>
          <a:stretch>
            <a:fillRect/>
          </a:stretch>
        </p:blipFill>
        <p:spPr>
          <a:xfrm>
            <a:off x="5643570" y="4143380"/>
            <a:ext cx="2857500" cy="16192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1900</Words>
  <Application>Microsoft Office PowerPoint</Application>
  <PresentationFormat>Presentación en pantalla (4:3)</PresentationFormat>
  <Paragraphs>31</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OBRA DE ARTE Y CULTURA DE MASAS</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OBRA DE ARTE Y CULTURA DE MASAS</dc:title>
  <dc:creator>María</dc:creator>
  <cp:lastModifiedBy>María </cp:lastModifiedBy>
  <cp:revision>23</cp:revision>
  <dcterms:created xsi:type="dcterms:W3CDTF">2010-06-03T03:04:38Z</dcterms:created>
  <dcterms:modified xsi:type="dcterms:W3CDTF">2010-06-03T06:51:48Z</dcterms:modified>
</cp:coreProperties>
</file>