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319" r:id="rId2"/>
    <p:sldId id="310" r:id="rId3"/>
    <p:sldId id="311" r:id="rId4"/>
    <p:sldId id="312" r:id="rId5"/>
    <p:sldId id="313" r:id="rId6"/>
    <p:sldId id="321" r:id="rId7"/>
    <p:sldId id="320" r:id="rId8"/>
    <p:sldId id="315" r:id="rId9"/>
    <p:sldId id="316" r:id="rId10"/>
    <p:sldId id="317" r:id="rId11"/>
    <p:sldId id="297" r:id="rId12"/>
    <p:sldId id="259" r:id="rId13"/>
    <p:sldId id="260" r:id="rId14"/>
    <p:sldId id="261" r:id="rId15"/>
    <p:sldId id="262" r:id="rId16"/>
    <p:sldId id="308" r:id="rId17"/>
    <p:sldId id="291" r:id="rId18"/>
    <p:sldId id="292" r:id="rId19"/>
    <p:sldId id="293" r:id="rId20"/>
    <p:sldId id="294" r:id="rId21"/>
    <p:sldId id="318" r:id="rId22"/>
    <p:sldId id="295" r:id="rId23"/>
    <p:sldId id="309" r:id="rId24"/>
    <p:sldId id="296" r:id="rId25"/>
    <p:sldId id="322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00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EE62F-7750-42A8-8674-8A77405848CA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AEECA9-EB04-426F-ADBA-A8F0FFE14CCC}">
      <dgm:prSet phldrT="[Texto]" custT="1"/>
      <dgm:spPr>
        <a:solidFill>
          <a:srgbClr val="FF0000"/>
        </a:solidFill>
      </dgm:spPr>
      <dgm:t>
        <a:bodyPr/>
        <a:lstStyle/>
        <a:p>
          <a:r>
            <a:rPr lang="en-US" sz="2000" dirty="0" err="1" smtClean="0"/>
            <a:t>Transferencia</a:t>
          </a:r>
          <a:r>
            <a:rPr lang="en-US" sz="2000" dirty="0" smtClean="0"/>
            <a:t> de </a:t>
          </a:r>
          <a:r>
            <a:rPr lang="en-US" sz="2000" dirty="0" err="1" smtClean="0"/>
            <a:t>energía</a:t>
          </a:r>
          <a:r>
            <a:rPr lang="en-US" sz="2000" dirty="0" smtClean="0"/>
            <a:t> en un </a:t>
          </a:r>
          <a:r>
            <a:rPr lang="en-US" sz="2000" dirty="0" err="1" smtClean="0"/>
            <a:t>fermentador</a:t>
          </a:r>
          <a:r>
            <a:rPr lang="en-US" sz="2000" dirty="0" smtClean="0"/>
            <a:t>: </a:t>
          </a:r>
          <a:r>
            <a:rPr lang="en-US" sz="2000" dirty="0" err="1" smtClean="0"/>
            <a:t>Reacciones</a:t>
          </a:r>
          <a:r>
            <a:rPr lang="en-US" sz="2000" dirty="0" smtClean="0"/>
            <a:t> </a:t>
          </a:r>
          <a:r>
            <a:rPr lang="en-US" sz="2000" dirty="0" err="1" smtClean="0"/>
            <a:t>exotermicas</a:t>
          </a:r>
          <a:r>
            <a:rPr lang="en-US" sz="2000" dirty="0" smtClean="0"/>
            <a:t> y se </a:t>
          </a:r>
          <a:r>
            <a:rPr lang="en-US" sz="2000" dirty="0" err="1" smtClean="0"/>
            <a:t>deben</a:t>
          </a:r>
          <a:r>
            <a:rPr lang="en-US" sz="2000" dirty="0" smtClean="0"/>
            <a:t> </a:t>
          </a:r>
          <a:r>
            <a:rPr lang="en-US" sz="2000" dirty="0" err="1" smtClean="0"/>
            <a:t>realizar</a:t>
          </a:r>
          <a:r>
            <a:rPr lang="en-US" sz="2000" dirty="0" smtClean="0"/>
            <a:t> balances de </a:t>
          </a:r>
          <a:r>
            <a:rPr lang="en-US" sz="2000" dirty="0" err="1" smtClean="0"/>
            <a:t>energía</a:t>
          </a:r>
          <a:endParaRPr lang="en-US" sz="2000" dirty="0"/>
        </a:p>
      </dgm:t>
    </dgm:pt>
    <dgm:pt modelId="{FD72C153-4A15-4BF7-AF71-D694A0265398}" type="parTrans" cxnId="{84DC088C-75EF-4ADF-992C-37372EF7BBD3}">
      <dgm:prSet/>
      <dgm:spPr/>
      <dgm:t>
        <a:bodyPr/>
        <a:lstStyle/>
        <a:p>
          <a:endParaRPr lang="en-US"/>
        </a:p>
      </dgm:t>
    </dgm:pt>
    <dgm:pt modelId="{AE729EA9-4055-428F-A525-B6EE8C66F19C}" type="sibTrans" cxnId="{84DC088C-75EF-4ADF-992C-37372EF7BBD3}">
      <dgm:prSet/>
      <dgm:spPr/>
      <dgm:t>
        <a:bodyPr/>
        <a:lstStyle/>
        <a:p>
          <a:endParaRPr lang="en-US"/>
        </a:p>
      </dgm:t>
    </dgm:pt>
    <dgm:pt modelId="{985038F1-91AC-418E-85E5-C1B78F1B20B1}">
      <dgm:prSet phldrT="[Texto]" custT="1"/>
      <dgm:spPr>
        <a:solidFill>
          <a:srgbClr val="00B011"/>
        </a:solidFill>
      </dgm:spPr>
      <dgm:t>
        <a:bodyPr/>
        <a:lstStyle/>
        <a:p>
          <a:r>
            <a:rPr lang="en-US" sz="2000" dirty="0" err="1" smtClean="0"/>
            <a:t>Formas</a:t>
          </a:r>
          <a:r>
            <a:rPr lang="en-US" sz="2000" dirty="0" smtClean="0"/>
            <a:t> de </a:t>
          </a:r>
          <a:r>
            <a:rPr lang="en-US" sz="2000" dirty="0" err="1" smtClean="0"/>
            <a:t>transferencia</a:t>
          </a:r>
          <a:r>
            <a:rPr lang="en-US" sz="2000" dirty="0" smtClean="0"/>
            <a:t> de </a:t>
          </a:r>
          <a:r>
            <a:rPr lang="en-US" sz="2000" dirty="0" err="1" smtClean="0"/>
            <a:t>energía</a:t>
          </a:r>
          <a:r>
            <a:rPr lang="en-US" sz="2000" dirty="0" smtClean="0"/>
            <a:t> en un </a:t>
          </a:r>
          <a:r>
            <a:rPr lang="en-US" sz="2000" dirty="0" err="1" smtClean="0"/>
            <a:t>fermentador</a:t>
          </a:r>
          <a:r>
            <a:rPr lang="en-US" sz="2000" dirty="0" smtClean="0"/>
            <a:t>: </a:t>
          </a:r>
          <a:r>
            <a:rPr lang="en-US" sz="2000" dirty="0" err="1" smtClean="0"/>
            <a:t>Utilizan</a:t>
          </a:r>
          <a:r>
            <a:rPr lang="en-US" sz="2000" dirty="0" smtClean="0"/>
            <a:t> </a:t>
          </a:r>
          <a:r>
            <a:rPr lang="en-US" sz="2000" dirty="0" err="1" smtClean="0"/>
            <a:t>las</a:t>
          </a:r>
          <a:r>
            <a:rPr lang="en-US" sz="2000" dirty="0" smtClean="0"/>
            <a:t> </a:t>
          </a:r>
          <a:r>
            <a:rPr lang="en-US" sz="2000" dirty="0" err="1" smtClean="0"/>
            <a:t>típicas</a:t>
          </a:r>
          <a:r>
            <a:rPr lang="en-US" sz="2000" dirty="0" smtClean="0"/>
            <a:t> </a:t>
          </a:r>
          <a:r>
            <a:rPr lang="en-US" sz="2000" dirty="0" err="1" smtClean="0"/>
            <a:t>ecuaciones</a:t>
          </a:r>
          <a:r>
            <a:rPr lang="en-US" sz="2000" dirty="0" smtClean="0"/>
            <a:t> de </a:t>
          </a:r>
          <a:r>
            <a:rPr lang="en-US" sz="2000" dirty="0" err="1" smtClean="0"/>
            <a:t>diseño</a:t>
          </a:r>
          <a:r>
            <a:rPr lang="en-US" sz="2000" dirty="0" smtClean="0"/>
            <a:t> de </a:t>
          </a:r>
          <a:r>
            <a:rPr lang="en-US" sz="2000" dirty="0" err="1" smtClean="0"/>
            <a:t>intercambiadores</a:t>
          </a:r>
          <a:r>
            <a:rPr lang="en-US" sz="2000" dirty="0" smtClean="0"/>
            <a:t> .</a:t>
          </a:r>
          <a:endParaRPr lang="en-US" sz="2000" dirty="0"/>
        </a:p>
      </dgm:t>
    </dgm:pt>
    <dgm:pt modelId="{ED8BBA47-5CA0-4A90-9478-3D5A7F085B7C}" type="parTrans" cxnId="{6E9D2B3A-7D02-42DD-BFEF-E6EB042A1CB9}">
      <dgm:prSet/>
      <dgm:spPr/>
      <dgm:t>
        <a:bodyPr/>
        <a:lstStyle/>
        <a:p>
          <a:endParaRPr lang="en-US"/>
        </a:p>
      </dgm:t>
    </dgm:pt>
    <dgm:pt modelId="{E51746DA-BEED-4596-92C9-7D38C6086302}" type="sibTrans" cxnId="{6E9D2B3A-7D02-42DD-BFEF-E6EB042A1CB9}">
      <dgm:prSet/>
      <dgm:spPr/>
      <dgm:t>
        <a:bodyPr/>
        <a:lstStyle/>
        <a:p>
          <a:endParaRPr lang="en-US"/>
        </a:p>
      </dgm:t>
    </dgm:pt>
    <dgm:pt modelId="{7661B3CE-5A9D-482E-B3FD-37BF1E708469}">
      <dgm:prSet phldrT="[Texto]" custT="1"/>
      <dgm:spPr>
        <a:solidFill>
          <a:srgbClr val="0070C0"/>
        </a:solidFill>
      </dgm:spPr>
      <dgm:t>
        <a:bodyPr/>
        <a:lstStyle/>
        <a:p>
          <a:r>
            <a:rPr lang="en-US" sz="2000" dirty="0" err="1" smtClean="0"/>
            <a:t>Diseño</a:t>
          </a:r>
          <a:r>
            <a:rPr lang="en-US" sz="2000" dirty="0" smtClean="0"/>
            <a:t> de </a:t>
          </a:r>
          <a:r>
            <a:rPr lang="en-US" sz="2000" dirty="0" err="1" smtClean="0"/>
            <a:t>esterilizadores</a:t>
          </a:r>
          <a:r>
            <a:rPr lang="en-US" sz="2000" dirty="0" smtClean="0"/>
            <a:t> de </a:t>
          </a:r>
          <a:r>
            <a:rPr lang="en-US" sz="2000" dirty="0" err="1" smtClean="0"/>
            <a:t>aire</a:t>
          </a:r>
          <a:r>
            <a:rPr lang="en-US" sz="2000" dirty="0" smtClean="0"/>
            <a:t>: </a:t>
          </a:r>
          <a:r>
            <a:rPr lang="en-US" sz="2000" dirty="0" err="1" smtClean="0"/>
            <a:t>filtros</a:t>
          </a:r>
          <a:r>
            <a:rPr lang="en-US" sz="2000" dirty="0" smtClean="0"/>
            <a:t> </a:t>
          </a:r>
          <a:r>
            <a:rPr lang="en-US" sz="2000" dirty="0" err="1" smtClean="0"/>
            <a:t>profundos</a:t>
          </a:r>
          <a:r>
            <a:rPr lang="en-US" sz="2000" dirty="0" smtClean="0"/>
            <a:t> y </a:t>
          </a:r>
          <a:r>
            <a:rPr lang="en-US" sz="2000" dirty="0" err="1" smtClean="0"/>
            <a:t>membranas</a:t>
          </a:r>
          <a:endParaRPr lang="en-US" sz="2000" dirty="0"/>
        </a:p>
      </dgm:t>
    </dgm:pt>
    <dgm:pt modelId="{0A741E34-C803-467A-82B6-E8286F8BEA4F}" type="parTrans" cxnId="{ECE02234-F24B-49BF-B46F-43CB277B6268}">
      <dgm:prSet/>
      <dgm:spPr/>
      <dgm:t>
        <a:bodyPr/>
        <a:lstStyle/>
        <a:p>
          <a:endParaRPr lang="en-US"/>
        </a:p>
      </dgm:t>
    </dgm:pt>
    <dgm:pt modelId="{5A1CD035-702F-48A9-A0D0-261DA972537A}" type="sibTrans" cxnId="{ECE02234-F24B-49BF-B46F-43CB277B6268}">
      <dgm:prSet/>
      <dgm:spPr/>
      <dgm:t>
        <a:bodyPr/>
        <a:lstStyle/>
        <a:p>
          <a:endParaRPr lang="en-US"/>
        </a:p>
      </dgm:t>
    </dgm:pt>
    <dgm:pt modelId="{2AEF8589-8B8B-4FD5-99CC-285D7B1DB3D4}">
      <dgm:prSet phldrT="[Texto]" custT="1"/>
      <dgm:spPr>
        <a:solidFill>
          <a:srgbClr val="0070C0"/>
        </a:solidFill>
      </dgm:spPr>
      <dgm:t>
        <a:bodyPr/>
        <a:lstStyle/>
        <a:p>
          <a:r>
            <a:rPr lang="en-US" sz="2000" dirty="0" err="1" smtClean="0"/>
            <a:t>Esterilización</a:t>
          </a:r>
          <a:r>
            <a:rPr lang="en-US" sz="2000" dirty="0" smtClean="0"/>
            <a:t> </a:t>
          </a:r>
          <a:r>
            <a:rPr lang="en-US" sz="2000" dirty="0" err="1" smtClean="0"/>
            <a:t>Química</a:t>
          </a:r>
          <a:endParaRPr lang="en-US" sz="2000" dirty="0"/>
        </a:p>
      </dgm:t>
    </dgm:pt>
    <dgm:pt modelId="{0501B171-83FB-430A-9159-0C4DAC1EED9B}" type="parTrans" cxnId="{74593724-7F93-4CB7-8A4B-455859AADE01}">
      <dgm:prSet/>
      <dgm:spPr/>
    </dgm:pt>
    <dgm:pt modelId="{45E451C9-496B-4B61-921B-688657D02F14}" type="sibTrans" cxnId="{74593724-7F93-4CB7-8A4B-455859AADE01}">
      <dgm:prSet/>
      <dgm:spPr/>
    </dgm:pt>
    <dgm:pt modelId="{0596F00E-2A48-44DE-98EB-0A723D874D0A}" type="pres">
      <dgm:prSet presAssocID="{482EE62F-7750-42A8-8674-8A77405848C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3A7450-D912-48FD-B435-457155C84D11}" type="pres">
      <dgm:prSet presAssocID="{5FAEECA9-EB04-426F-ADBA-A8F0FFE14CCC}" presName="parentLin" presStyleCnt="0"/>
      <dgm:spPr/>
      <dgm:t>
        <a:bodyPr/>
        <a:lstStyle/>
        <a:p>
          <a:endParaRPr lang="en-US"/>
        </a:p>
      </dgm:t>
    </dgm:pt>
    <dgm:pt modelId="{79C83E4F-8043-4924-8F8B-51F17B3569CA}" type="pres">
      <dgm:prSet presAssocID="{5FAEECA9-EB04-426F-ADBA-A8F0FFE14C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50B94C8-CC2E-4F0C-BABF-96BD4F95C4F8}" type="pres">
      <dgm:prSet presAssocID="{5FAEECA9-EB04-426F-ADBA-A8F0FFE14CCC}" presName="parentText" presStyleLbl="node1" presStyleIdx="0" presStyleCnt="4" custScaleX="142857" custScaleY="158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4B0FD-1E70-4BFD-B4DD-7E099719A2F6}" type="pres">
      <dgm:prSet presAssocID="{5FAEECA9-EB04-426F-ADBA-A8F0FFE14CCC}" presName="negativeSpace" presStyleCnt="0"/>
      <dgm:spPr/>
      <dgm:t>
        <a:bodyPr/>
        <a:lstStyle/>
        <a:p>
          <a:endParaRPr lang="en-US"/>
        </a:p>
      </dgm:t>
    </dgm:pt>
    <dgm:pt modelId="{E93C7938-1995-4611-A050-091AF9CD50AD}" type="pres">
      <dgm:prSet presAssocID="{5FAEECA9-EB04-426F-ADBA-A8F0FFE14CC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4B799-3CDF-4C97-ABA6-20A2FC175A71}" type="pres">
      <dgm:prSet presAssocID="{AE729EA9-4055-428F-A525-B6EE8C66F19C}" presName="spaceBetweenRectangles" presStyleCnt="0"/>
      <dgm:spPr/>
      <dgm:t>
        <a:bodyPr/>
        <a:lstStyle/>
        <a:p>
          <a:endParaRPr lang="en-US"/>
        </a:p>
      </dgm:t>
    </dgm:pt>
    <dgm:pt modelId="{D99D3F45-0FF6-47D1-A43B-076397C8B382}" type="pres">
      <dgm:prSet presAssocID="{985038F1-91AC-418E-85E5-C1B78F1B20B1}" presName="parentLin" presStyleCnt="0"/>
      <dgm:spPr/>
      <dgm:t>
        <a:bodyPr/>
        <a:lstStyle/>
        <a:p>
          <a:endParaRPr lang="en-US"/>
        </a:p>
      </dgm:t>
    </dgm:pt>
    <dgm:pt modelId="{B5460F4B-7654-46CC-B024-88894442C2C7}" type="pres">
      <dgm:prSet presAssocID="{985038F1-91AC-418E-85E5-C1B78F1B20B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C0C9D8F-5C5F-49E9-A64E-B3516BF99316}" type="pres">
      <dgm:prSet presAssocID="{985038F1-91AC-418E-85E5-C1B78F1B20B1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BAAFD-2D1A-4BF0-8724-7887DB83FE83}" type="pres">
      <dgm:prSet presAssocID="{985038F1-91AC-418E-85E5-C1B78F1B20B1}" presName="negativeSpace" presStyleCnt="0"/>
      <dgm:spPr/>
      <dgm:t>
        <a:bodyPr/>
        <a:lstStyle/>
        <a:p>
          <a:endParaRPr lang="en-US"/>
        </a:p>
      </dgm:t>
    </dgm:pt>
    <dgm:pt modelId="{2A95DB59-74B0-4B0F-AC73-06D29DC0B973}" type="pres">
      <dgm:prSet presAssocID="{985038F1-91AC-418E-85E5-C1B78F1B20B1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86284-5374-4D33-9A37-17903D06164F}" type="pres">
      <dgm:prSet presAssocID="{E51746DA-BEED-4596-92C9-7D38C6086302}" presName="spaceBetweenRectangles" presStyleCnt="0"/>
      <dgm:spPr/>
      <dgm:t>
        <a:bodyPr/>
        <a:lstStyle/>
        <a:p>
          <a:endParaRPr lang="en-US"/>
        </a:p>
      </dgm:t>
    </dgm:pt>
    <dgm:pt modelId="{44F43D77-A598-4500-B265-ACE39282EEE6}" type="pres">
      <dgm:prSet presAssocID="{7661B3CE-5A9D-482E-B3FD-37BF1E708469}" presName="parentLin" presStyleCnt="0"/>
      <dgm:spPr/>
      <dgm:t>
        <a:bodyPr/>
        <a:lstStyle/>
        <a:p>
          <a:endParaRPr lang="en-US"/>
        </a:p>
      </dgm:t>
    </dgm:pt>
    <dgm:pt modelId="{56307164-DC3E-4A02-94C1-23CB99397A17}" type="pres">
      <dgm:prSet presAssocID="{7661B3CE-5A9D-482E-B3FD-37BF1E70846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0893E421-0749-4DD0-925D-88B0362FD542}" type="pres">
      <dgm:prSet presAssocID="{7661B3CE-5A9D-482E-B3FD-37BF1E708469}" presName="parentText" presStyleLbl="node1" presStyleIdx="2" presStyleCnt="4" custScaleX="142857" custLinFactNeighborY="823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8DC23-BD02-4A44-9229-D50AAE2C8E2B}" type="pres">
      <dgm:prSet presAssocID="{7661B3CE-5A9D-482E-B3FD-37BF1E708469}" presName="negativeSpace" presStyleCnt="0"/>
      <dgm:spPr/>
      <dgm:t>
        <a:bodyPr/>
        <a:lstStyle/>
        <a:p>
          <a:endParaRPr lang="en-US"/>
        </a:p>
      </dgm:t>
    </dgm:pt>
    <dgm:pt modelId="{0E896D5D-A3E9-4B3D-A486-48EBD23886E1}" type="pres">
      <dgm:prSet presAssocID="{7661B3CE-5A9D-482E-B3FD-37BF1E70846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897AD-FD21-4CBD-87B4-FB54E90736E2}" type="pres">
      <dgm:prSet presAssocID="{5A1CD035-702F-48A9-A0D0-261DA972537A}" presName="spaceBetweenRectangles" presStyleCnt="0"/>
      <dgm:spPr/>
    </dgm:pt>
    <dgm:pt modelId="{3FF26550-E4C6-40D9-B858-1444F7857D4D}" type="pres">
      <dgm:prSet presAssocID="{2AEF8589-8B8B-4FD5-99CC-285D7B1DB3D4}" presName="parentLin" presStyleCnt="0"/>
      <dgm:spPr/>
    </dgm:pt>
    <dgm:pt modelId="{66451D03-F55F-4FAF-8A95-E10F7B2C0D7C}" type="pres">
      <dgm:prSet presAssocID="{2AEF8589-8B8B-4FD5-99CC-285D7B1DB3D4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28BDA36E-B628-44F0-9F9D-1CC835603D8F}" type="pres">
      <dgm:prSet presAssocID="{2AEF8589-8B8B-4FD5-99CC-285D7B1DB3D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4FB926-00DF-4A3E-9A81-9D9BCE5A65DF}" type="pres">
      <dgm:prSet presAssocID="{2AEF8589-8B8B-4FD5-99CC-285D7B1DB3D4}" presName="negativeSpace" presStyleCnt="0"/>
      <dgm:spPr/>
    </dgm:pt>
    <dgm:pt modelId="{6AB2007F-FA9E-4768-BEA3-DBBAFC0ABFF7}" type="pres">
      <dgm:prSet presAssocID="{2AEF8589-8B8B-4FD5-99CC-285D7B1DB3D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CE02234-F24B-49BF-B46F-43CB277B6268}" srcId="{482EE62F-7750-42A8-8674-8A77405848CA}" destId="{7661B3CE-5A9D-482E-B3FD-37BF1E708469}" srcOrd="2" destOrd="0" parTransId="{0A741E34-C803-467A-82B6-E8286F8BEA4F}" sibTransId="{5A1CD035-702F-48A9-A0D0-261DA972537A}"/>
    <dgm:cxn modelId="{1EB2FE38-8B65-4700-A3D8-43B3FDAF742E}" type="presOf" srcId="{482EE62F-7750-42A8-8674-8A77405848CA}" destId="{0596F00E-2A48-44DE-98EB-0A723D874D0A}" srcOrd="0" destOrd="0" presId="urn:microsoft.com/office/officeart/2005/8/layout/list1"/>
    <dgm:cxn modelId="{4FDEC1F3-7E2A-44CC-965C-AD56D3130A52}" type="presOf" srcId="{5FAEECA9-EB04-426F-ADBA-A8F0FFE14CCC}" destId="{79C83E4F-8043-4924-8F8B-51F17B3569CA}" srcOrd="0" destOrd="0" presId="urn:microsoft.com/office/officeart/2005/8/layout/list1"/>
    <dgm:cxn modelId="{84DC088C-75EF-4ADF-992C-37372EF7BBD3}" srcId="{482EE62F-7750-42A8-8674-8A77405848CA}" destId="{5FAEECA9-EB04-426F-ADBA-A8F0FFE14CCC}" srcOrd="0" destOrd="0" parTransId="{FD72C153-4A15-4BF7-AF71-D694A0265398}" sibTransId="{AE729EA9-4055-428F-A525-B6EE8C66F19C}"/>
    <dgm:cxn modelId="{C6CA4BB2-F915-49B4-9F75-15C35EB72D81}" type="presOf" srcId="{2AEF8589-8B8B-4FD5-99CC-285D7B1DB3D4}" destId="{66451D03-F55F-4FAF-8A95-E10F7B2C0D7C}" srcOrd="0" destOrd="0" presId="urn:microsoft.com/office/officeart/2005/8/layout/list1"/>
    <dgm:cxn modelId="{74593724-7F93-4CB7-8A4B-455859AADE01}" srcId="{482EE62F-7750-42A8-8674-8A77405848CA}" destId="{2AEF8589-8B8B-4FD5-99CC-285D7B1DB3D4}" srcOrd="3" destOrd="0" parTransId="{0501B171-83FB-430A-9159-0C4DAC1EED9B}" sibTransId="{45E451C9-496B-4B61-921B-688657D02F14}"/>
    <dgm:cxn modelId="{0B5395BC-8EB1-4A10-B8B6-DDA0A617FF4D}" type="presOf" srcId="{985038F1-91AC-418E-85E5-C1B78F1B20B1}" destId="{B5460F4B-7654-46CC-B024-88894442C2C7}" srcOrd="0" destOrd="0" presId="urn:microsoft.com/office/officeart/2005/8/layout/list1"/>
    <dgm:cxn modelId="{BBECEDDA-EA2E-431C-8D92-ECF60BB6E1F1}" type="presOf" srcId="{2AEF8589-8B8B-4FD5-99CC-285D7B1DB3D4}" destId="{28BDA36E-B628-44F0-9F9D-1CC835603D8F}" srcOrd="1" destOrd="0" presId="urn:microsoft.com/office/officeart/2005/8/layout/list1"/>
    <dgm:cxn modelId="{6E9D2B3A-7D02-42DD-BFEF-E6EB042A1CB9}" srcId="{482EE62F-7750-42A8-8674-8A77405848CA}" destId="{985038F1-91AC-418E-85E5-C1B78F1B20B1}" srcOrd="1" destOrd="0" parTransId="{ED8BBA47-5CA0-4A90-9478-3D5A7F085B7C}" sibTransId="{E51746DA-BEED-4596-92C9-7D38C6086302}"/>
    <dgm:cxn modelId="{21F6C642-3E47-414B-9349-736440447251}" type="presOf" srcId="{7661B3CE-5A9D-482E-B3FD-37BF1E708469}" destId="{56307164-DC3E-4A02-94C1-23CB99397A17}" srcOrd="0" destOrd="0" presId="urn:microsoft.com/office/officeart/2005/8/layout/list1"/>
    <dgm:cxn modelId="{B736D523-7FE2-48E2-B9A7-5F3FF5A44D86}" type="presOf" srcId="{5FAEECA9-EB04-426F-ADBA-A8F0FFE14CCC}" destId="{B50B94C8-CC2E-4F0C-BABF-96BD4F95C4F8}" srcOrd="1" destOrd="0" presId="urn:microsoft.com/office/officeart/2005/8/layout/list1"/>
    <dgm:cxn modelId="{AA8E6757-7CC0-422C-AF9F-9E93366DF555}" type="presOf" srcId="{985038F1-91AC-418E-85E5-C1B78F1B20B1}" destId="{8C0C9D8F-5C5F-49E9-A64E-B3516BF99316}" srcOrd="1" destOrd="0" presId="urn:microsoft.com/office/officeart/2005/8/layout/list1"/>
    <dgm:cxn modelId="{EB670641-DC70-40A4-BCC3-7A6D8EB83917}" type="presOf" srcId="{7661B3CE-5A9D-482E-B3FD-37BF1E708469}" destId="{0893E421-0749-4DD0-925D-88B0362FD542}" srcOrd="1" destOrd="0" presId="urn:microsoft.com/office/officeart/2005/8/layout/list1"/>
    <dgm:cxn modelId="{AA66336D-61D0-4EA2-8297-B6038AD0790F}" type="presParOf" srcId="{0596F00E-2A48-44DE-98EB-0A723D874D0A}" destId="{7B3A7450-D912-48FD-B435-457155C84D11}" srcOrd="0" destOrd="0" presId="urn:microsoft.com/office/officeart/2005/8/layout/list1"/>
    <dgm:cxn modelId="{A6F027AC-9C54-4AC6-97E8-6DB6F455AEFC}" type="presParOf" srcId="{7B3A7450-D912-48FD-B435-457155C84D11}" destId="{79C83E4F-8043-4924-8F8B-51F17B3569CA}" srcOrd="0" destOrd="0" presId="urn:microsoft.com/office/officeart/2005/8/layout/list1"/>
    <dgm:cxn modelId="{AD3BA2DA-A8A5-49DD-A42F-A7FD81E81061}" type="presParOf" srcId="{7B3A7450-D912-48FD-B435-457155C84D11}" destId="{B50B94C8-CC2E-4F0C-BABF-96BD4F95C4F8}" srcOrd="1" destOrd="0" presId="urn:microsoft.com/office/officeart/2005/8/layout/list1"/>
    <dgm:cxn modelId="{8DC267CD-EE00-44F2-9B6E-4A08B184A9C6}" type="presParOf" srcId="{0596F00E-2A48-44DE-98EB-0A723D874D0A}" destId="{CD04B0FD-1E70-4BFD-B4DD-7E099719A2F6}" srcOrd="1" destOrd="0" presId="urn:microsoft.com/office/officeart/2005/8/layout/list1"/>
    <dgm:cxn modelId="{81C20FC7-984C-4B4D-9C8D-99FDF1E4AD8E}" type="presParOf" srcId="{0596F00E-2A48-44DE-98EB-0A723D874D0A}" destId="{E93C7938-1995-4611-A050-091AF9CD50AD}" srcOrd="2" destOrd="0" presId="urn:microsoft.com/office/officeart/2005/8/layout/list1"/>
    <dgm:cxn modelId="{111619D1-703A-480C-8FD8-E743358D4178}" type="presParOf" srcId="{0596F00E-2A48-44DE-98EB-0A723D874D0A}" destId="{9114B799-3CDF-4C97-ABA6-20A2FC175A71}" srcOrd="3" destOrd="0" presId="urn:microsoft.com/office/officeart/2005/8/layout/list1"/>
    <dgm:cxn modelId="{49796AC9-D675-4C38-B8DE-4E3FD0AC88CD}" type="presParOf" srcId="{0596F00E-2A48-44DE-98EB-0A723D874D0A}" destId="{D99D3F45-0FF6-47D1-A43B-076397C8B382}" srcOrd="4" destOrd="0" presId="urn:microsoft.com/office/officeart/2005/8/layout/list1"/>
    <dgm:cxn modelId="{60C9EF2E-F397-49F5-8A5F-2394668BF296}" type="presParOf" srcId="{D99D3F45-0FF6-47D1-A43B-076397C8B382}" destId="{B5460F4B-7654-46CC-B024-88894442C2C7}" srcOrd="0" destOrd="0" presId="urn:microsoft.com/office/officeart/2005/8/layout/list1"/>
    <dgm:cxn modelId="{06FD27D0-7F72-41A5-B7D1-97F0C33E0A4E}" type="presParOf" srcId="{D99D3F45-0FF6-47D1-A43B-076397C8B382}" destId="{8C0C9D8F-5C5F-49E9-A64E-B3516BF99316}" srcOrd="1" destOrd="0" presId="urn:microsoft.com/office/officeart/2005/8/layout/list1"/>
    <dgm:cxn modelId="{FEFE87BD-5CD2-468E-9F78-44BDC9704CA8}" type="presParOf" srcId="{0596F00E-2A48-44DE-98EB-0A723D874D0A}" destId="{B6CBAAFD-2D1A-4BF0-8724-7887DB83FE83}" srcOrd="5" destOrd="0" presId="urn:microsoft.com/office/officeart/2005/8/layout/list1"/>
    <dgm:cxn modelId="{42425774-CF69-46AF-AE07-5EECBE9231A5}" type="presParOf" srcId="{0596F00E-2A48-44DE-98EB-0A723D874D0A}" destId="{2A95DB59-74B0-4B0F-AC73-06D29DC0B973}" srcOrd="6" destOrd="0" presId="urn:microsoft.com/office/officeart/2005/8/layout/list1"/>
    <dgm:cxn modelId="{6D597EF5-B32A-4E96-8664-6DC3F43F6314}" type="presParOf" srcId="{0596F00E-2A48-44DE-98EB-0A723D874D0A}" destId="{19686284-5374-4D33-9A37-17903D06164F}" srcOrd="7" destOrd="0" presId="urn:microsoft.com/office/officeart/2005/8/layout/list1"/>
    <dgm:cxn modelId="{C9759702-85E1-4804-AD8D-23CCB2C28395}" type="presParOf" srcId="{0596F00E-2A48-44DE-98EB-0A723D874D0A}" destId="{44F43D77-A598-4500-B265-ACE39282EEE6}" srcOrd="8" destOrd="0" presId="urn:microsoft.com/office/officeart/2005/8/layout/list1"/>
    <dgm:cxn modelId="{316668F3-FEFC-4248-9B84-B73BE1EF2576}" type="presParOf" srcId="{44F43D77-A598-4500-B265-ACE39282EEE6}" destId="{56307164-DC3E-4A02-94C1-23CB99397A17}" srcOrd="0" destOrd="0" presId="urn:microsoft.com/office/officeart/2005/8/layout/list1"/>
    <dgm:cxn modelId="{16DE390B-5674-4CE0-9A9B-856B319968C6}" type="presParOf" srcId="{44F43D77-A598-4500-B265-ACE39282EEE6}" destId="{0893E421-0749-4DD0-925D-88B0362FD542}" srcOrd="1" destOrd="0" presId="urn:microsoft.com/office/officeart/2005/8/layout/list1"/>
    <dgm:cxn modelId="{56E5CF2B-91A4-4217-8495-AC097C7F88C7}" type="presParOf" srcId="{0596F00E-2A48-44DE-98EB-0A723D874D0A}" destId="{B788DC23-BD02-4A44-9229-D50AAE2C8E2B}" srcOrd="9" destOrd="0" presId="urn:microsoft.com/office/officeart/2005/8/layout/list1"/>
    <dgm:cxn modelId="{6208FE3C-4279-411A-B96D-24E5FBD01D18}" type="presParOf" srcId="{0596F00E-2A48-44DE-98EB-0A723D874D0A}" destId="{0E896D5D-A3E9-4B3D-A486-48EBD23886E1}" srcOrd="10" destOrd="0" presId="urn:microsoft.com/office/officeart/2005/8/layout/list1"/>
    <dgm:cxn modelId="{B8A40128-9FE3-4194-AC5C-1B1C05304A83}" type="presParOf" srcId="{0596F00E-2A48-44DE-98EB-0A723D874D0A}" destId="{8B0897AD-FD21-4CBD-87B4-FB54E90736E2}" srcOrd="11" destOrd="0" presId="urn:microsoft.com/office/officeart/2005/8/layout/list1"/>
    <dgm:cxn modelId="{D9376638-B850-4C25-B9F2-05D983778CCC}" type="presParOf" srcId="{0596F00E-2A48-44DE-98EB-0A723D874D0A}" destId="{3FF26550-E4C6-40D9-B858-1444F7857D4D}" srcOrd="12" destOrd="0" presId="urn:microsoft.com/office/officeart/2005/8/layout/list1"/>
    <dgm:cxn modelId="{FFE182DD-BAD9-4FF6-81B5-595A54FFE5D1}" type="presParOf" srcId="{3FF26550-E4C6-40D9-B858-1444F7857D4D}" destId="{66451D03-F55F-4FAF-8A95-E10F7B2C0D7C}" srcOrd="0" destOrd="0" presId="urn:microsoft.com/office/officeart/2005/8/layout/list1"/>
    <dgm:cxn modelId="{8E8A6F6D-AE11-419A-9481-55A353191C4B}" type="presParOf" srcId="{3FF26550-E4C6-40D9-B858-1444F7857D4D}" destId="{28BDA36E-B628-44F0-9F9D-1CC835603D8F}" srcOrd="1" destOrd="0" presId="urn:microsoft.com/office/officeart/2005/8/layout/list1"/>
    <dgm:cxn modelId="{F09283B0-1B01-483E-818A-8B940A898B03}" type="presParOf" srcId="{0596F00E-2A48-44DE-98EB-0A723D874D0A}" destId="{254FB926-00DF-4A3E-9A81-9D9BCE5A65DF}" srcOrd="13" destOrd="0" presId="urn:microsoft.com/office/officeart/2005/8/layout/list1"/>
    <dgm:cxn modelId="{3413BE65-108C-4157-96C7-12239E075E79}" type="presParOf" srcId="{0596F00E-2A48-44DE-98EB-0A723D874D0A}" destId="{6AB2007F-FA9E-4768-BEA3-DBBAFC0ABFF7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18191F55-776B-46D7-86E1-69A52955C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E5174-1918-4862-B547-68F92F95E5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EBE9C-4F6A-4A59-97F9-90C60F8211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83C4-B1C9-4ABE-8BF3-4CEBE1F1EF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EA1F8-71C0-47A5-BCFA-A7B632A9F1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E59C8-6F3E-4827-97EE-4AC3242677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ABE2-587B-4685-9AE7-167050F38C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45E0-46D5-43C4-A11E-F37497CCA5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25C43-3C80-42FA-A23D-4BAA0A2170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4EFF9-7122-4D4F-9C42-0F38135CDC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483EB-7086-4857-83C4-13B733F818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427BA-774F-46A0-9FBB-42BE869105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374A7-4A08-4BBC-968C-2B0FF1FA2A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/>
            </a:lvl1pPr>
          </a:lstStyle>
          <a:p>
            <a:pPr>
              <a:defRPr/>
            </a:pPr>
            <a:fld id="{56F9C3E1-EEE7-495E-88BB-DEE3202A6F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b="1" u="sng" smtClean="0">
                <a:solidFill>
                  <a:schemeClr val="accent2"/>
                </a:solidFill>
                <a:cs typeface="Times New Roman" pitchFamily="18" charset="0"/>
              </a:rPr>
              <a:t>Diseño de Fermentadores</a:t>
            </a:r>
            <a:endParaRPr lang="es-ES" b="1" u="sng" smtClean="0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43000"/>
            <a:ext cx="8229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Dimensionamiento, V o D o</a:t>
            </a:r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t</a:t>
            </a:r>
          </a:p>
          <a:p>
            <a:pPr lvl="4" eaLnBrk="1" hangingPunct="1">
              <a:buFontTx/>
              <a:buNone/>
              <a:defRPr/>
            </a:pPr>
            <a:r>
              <a:rPr lang="es-ES_tradnl" sz="1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Tamaño del fermentador    Ecuaciones de Diseño OK 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Aireación y Agitación, P y N</a:t>
            </a:r>
          </a:p>
          <a:p>
            <a:pPr lvl="4" eaLnBrk="1" hangingPunct="1">
              <a:defRPr/>
            </a:pPr>
            <a:r>
              <a:rPr lang="es-ES_tradnl" sz="1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Permite una adecuada Transferencia de O</a:t>
            </a:r>
            <a:r>
              <a:rPr lang="es-ES_tradnl" sz="1000" baseline="-30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s-ES_tradnl" sz="1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y energía y una buena mezcla OK </a:t>
            </a:r>
          </a:p>
          <a:p>
            <a:pPr lvl="4" eaLnBrk="1" hangingPunct="1">
              <a:defRPr/>
            </a:pPr>
            <a:r>
              <a:rPr lang="es-ES_tradnl" sz="1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Se determinan potencias, velocidad de agitación </a:t>
            </a:r>
            <a:r>
              <a:rPr lang="es-ES_tradnl" sz="1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OK </a:t>
            </a:r>
            <a:endParaRPr lang="es-ES_tradnl" sz="10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lvl="4" eaLnBrk="1" hangingPunct="1">
              <a:defRPr/>
            </a:pPr>
            <a:r>
              <a:rPr lang="es-ES" sz="1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Flujos de Aire </a:t>
            </a:r>
            <a:r>
              <a:rPr lang="es-ES_tradnl" sz="10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OK </a:t>
            </a:r>
            <a:endParaRPr lang="es-ES" sz="10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s-ES_tradnl" dirty="0" smtClean="0">
                <a:solidFill>
                  <a:schemeClr val="accent2"/>
                </a:solidFill>
                <a:cs typeface="Times New Roman" pitchFamily="18" charset="0"/>
              </a:rPr>
              <a:t>Escalamiento </a:t>
            </a:r>
          </a:p>
          <a:p>
            <a:pPr lvl="4" eaLnBrk="1" hangingPunct="1">
              <a:defRPr/>
            </a:pPr>
            <a:r>
              <a:rPr lang="es-ES_tradnl" sz="1600" dirty="0" smtClean="0">
                <a:solidFill>
                  <a:schemeClr val="accent2"/>
                </a:solidFill>
                <a:cs typeface="Times New Roman" pitchFamily="18" charset="0"/>
              </a:rPr>
              <a:t>Laboratorio </a:t>
            </a:r>
            <a:r>
              <a:rPr lang="es-ES_tradnl" sz="1600" dirty="0" smtClean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s-ES_tradnl" sz="1600" dirty="0" smtClean="0">
                <a:solidFill>
                  <a:schemeClr val="accent2"/>
                </a:solidFill>
                <a:cs typeface="Times New Roman" pitchFamily="18" charset="0"/>
              </a:rPr>
              <a:t> Planta Piloto</a:t>
            </a:r>
            <a:r>
              <a:rPr lang="es-ES_tradnl" sz="1600" dirty="0" smtClean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s-ES_tradnl" sz="1600" dirty="0" smtClean="0">
                <a:solidFill>
                  <a:schemeClr val="accent2"/>
                </a:solidFill>
                <a:cs typeface="Times New Roman" pitchFamily="18" charset="0"/>
              </a:rPr>
              <a:t>  Escala Industrial</a:t>
            </a:r>
            <a:endParaRPr lang="es-ES" sz="1600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s-ES_tradnl" dirty="0" smtClean="0">
                <a:solidFill>
                  <a:srgbClr val="FF0000"/>
                </a:solidFill>
                <a:cs typeface="Times New Roman" pitchFamily="18" charset="0"/>
              </a:rPr>
              <a:t>Transferencia de energía</a:t>
            </a:r>
          </a:p>
          <a:p>
            <a:pPr lvl="4" eaLnBrk="1" hangingPunct="1">
              <a:defRPr/>
            </a:pPr>
            <a:r>
              <a:rPr lang="es-ES_tradnl" dirty="0" smtClean="0">
                <a:solidFill>
                  <a:srgbClr val="FF0000"/>
                </a:solidFill>
                <a:cs typeface="Times New Roman" pitchFamily="18" charset="0"/>
              </a:rPr>
              <a:t>Enfriamiento, Calentamiento, Esterilización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chemeClr val="accent2"/>
                </a:solidFill>
                <a:cs typeface="Times New Roman" pitchFamily="18" charset="0"/>
              </a:rPr>
              <a:t>Instrumentación  </a:t>
            </a:r>
          </a:p>
          <a:p>
            <a:pPr lvl="4" eaLnBrk="1" hangingPunct="1">
              <a:defRPr/>
            </a:pPr>
            <a:r>
              <a:rPr lang="es-ES_tradnl" sz="1600" dirty="0" smtClean="0">
                <a:cs typeface="Times New Roman" pitchFamily="18" charset="0"/>
              </a:rPr>
              <a:t>Registrar variables del proceso</a:t>
            </a:r>
          </a:p>
          <a:p>
            <a:pPr eaLnBrk="1" hangingPunct="1">
              <a:defRPr/>
            </a:pPr>
            <a:r>
              <a:rPr lang="es-ES_tradnl" dirty="0" smtClean="0">
                <a:solidFill>
                  <a:schemeClr val="accent2"/>
                </a:solidFill>
                <a:cs typeface="Times New Roman" pitchFamily="18" charset="0"/>
              </a:rPr>
              <a:t>Control</a:t>
            </a:r>
            <a:r>
              <a:rPr lang="es-ES_tradnl" dirty="0" smtClean="0">
                <a:cs typeface="Times New Roman" pitchFamily="18" charset="0"/>
              </a:rPr>
              <a:t> 		</a:t>
            </a:r>
          </a:p>
          <a:p>
            <a:pPr lvl="4" eaLnBrk="1" hangingPunct="1">
              <a:defRPr/>
            </a:pPr>
            <a:r>
              <a:rPr lang="es-ES_tradnl" sz="1600" dirty="0" smtClean="0">
                <a:cs typeface="Times New Roman" pitchFamily="18" charset="0"/>
              </a:rPr>
              <a:t>Controla las variables del proceso</a:t>
            </a:r>
            <a:endParaRPr lang="es-ES" sz="1600" dirty="0" smtClean="0">
              <a:cs typeface="Times New Roman" pitchFamily="18" charset="0"/>
            </a:endParaRPr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EDC6B0-8B4E-4465-A311-831B6A5A1BA4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33463" lvl="1" indent="-457200" algn="ctr">
              <a:spcBef>
                <a:spcPct val="50000"/>
              </a:spcBef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Diseño de equipos (cont..)</a:t>
            </a:r>
          </a:p>
          <a:p>
            <a:pPr algn="just">
              <a:spcBef>
                <a:spcPct val="50000"/>
              </a:spcBef>
            </a:pPr>
            <a:endParaRPr lang="es-ES" baseline="0">
              <a:solidFill>
                <a:schemeClr val="accent2"/>
              </a:solidFill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En fermentadores industriales la remoción de calor puede resultar costosa.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En fermentadores pequeños, el enfriamiento no es problema, algunas veces hay que adicionar  calor para mantener las condiciones isotérmicas, debido a que las pérdidas se hacen más significativas.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b="1" u="sng" smtClean="0">
                <a:solidFill>
                  <a:schemeClr val="accent2"/>
                </a:solidFill>
                <a:cs typeface="Times New Roman" pitchFamily="18" charset="0"/>
              </a:rPr>
              <a:t>Esterilización</a:t>
            </a:r>
            <a:r>
              <a:rPr lang="es-ES" b="1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s-ES" b="1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" b="1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s-ES" b="1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s-ES" sz="3200" b="1" smtClean="0">
                <a:solidFill>
                  <a:schemeClr val="accent2"/>
                </a:solidFill>
                <a:cs typeface="Times New Roman" pitchFamily="18" charset="0"/>
              </a:rPr>
              <a:t>Fermentación</a:t>
            </a:r>
            <a:br>
              <a:rPr lang="es-ES" sz="3200" b="1" smtClean="0">
                <a:solidFill>
                  <a:schemeClr val="accent2"/>
                </a:solidFill>
                <a:cs typeface="Times New Roman" pitchFamily="18" charset="0"/>
              </a:rPr>
            </a:br>
            <a:endParaRPr lang="es-ES" sz="3200" b="1" smtClean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>
            <a:spLocks noChangeArrowheads="1"/>
          </p:cNvSpPr>
          <p:nvPr>
            <p:ph/>
          </p:nvPr>
        </p:nvSpPr>
        <p:spPr>
          <a:xfrm>
            <a:off x="685800" y="228600"/>
            <a:ext cx="7772400" cy="289560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_tradnl" b="1" u="sng" smtClean="0">
                <a:solidFill>
                  <a:schemeClr val="accent2"/>
                </a:solidFill>
                <a:cs typeface="Times New Roman" pitchFamily="18" charset="0"/>
              </a:rPr>
              <a:t>Esterilización</a:t>
            </a:r>
            <a:endParaRPr lang="es-ES" b="1" smtClean="0">
              <a:solidFill>
                <a:schemeClr val="accent2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sz="2400" b="1" u="sng" smtClean="0">
                <a:cs typeface="Times New Roman" pitchFamily="18" charset="0"/>
              </a:rPr>
              <a:t>Conceptos básicos</a:t>
            </a:r>
            <a:endParaRPr lang="es-ES" sz="2400" b="1" u="sng" smtClean="0"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sz="2400" smtClean="0">
                <a:cs typeface="Times New Roman" pitchFamily="18" charset="0"/>
              </a:rPr>
              <a:t> 	</a:t>
            </a:r>
            <a:r>
              <a:rPr lang="es-ES" sz="2400" smtClean="0">
                <a:cs typeface="Times New Roman" pitchFamily="18" charset="0"/>
              </a:rPr>
              <a:t>	Las fermentaciones se deben llevar a cabo con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cultivos puros</a:t>
            </a:r>
            <a:r>
              <a:rPr lang="es-ES" sz="2400" smtClean="0">
                <a:cs typeface="Times New Roman" pitchFamily="18" charset="0"/>
              </a:rPr>
              <a:t>, dado que la presencia de otros microorganismos puede producir competencia por los nutrientes y/o producción de compuestos que inhiban la producción de productos de interés, por ello se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necesita que al inicio</a:t>
            </a:r>
            <a:r>
              <a:rPr lang="es-ES" sz="2400" smtClean="0">
                <a:cs typeface="Times New Roman" pitchFamily="18" charset="0"/>
              </a:rPr>
              <a:t> de la  fermentación el sistema se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encuentre libre de m.o.</a:t>
            </a:r>
            <a:r>
              <a:rPr lang="es-ES" sz="2400" smtClean="0"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sz="2400" smtClean="0">
                <a:cs typeface="Times New Roman" pitchFamily="18" charset="0"/>
              </a:rPr>
              <a:t>		Existen procesos que necesitan que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los efluentes se encuentren libre de m.o</a:t>
            </a:r>
            <a:r>
              <a:rPr lang="es-ES" sz="2400" smtClean="0">
                <a:cs typeface="Times New Roman" pitchFamily="18" charset="0"/>
              </a:rPr>
              <a:t>., es el caso de las etapas finales de los procesos de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tratamientos de agua servidas</a:t>
            </a:r>
            <a:r>
              <a:rPr lang="es-ES" sz="2400" smtClean="0">
                <a:cs typeface="Times New Roman" pitchFamily="18" charset="0"/>
              </a:rPr>
              <a:t> o </a:t>
            </a: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RILes</a:t>
            </a:r>
            <a:r>
              <a:rPr lang="es-ES" sz="240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es-ES" sz="2400" smtClean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>
            <a:spLocks noChangeArrowheads="1"/>
          </p:cNvSpPr>
          <p:nvPr>
            <p:ph/>
          </p:nvPr>
        </p:nvSpPr>
        <p:spPr>
          <a:xfrm>
            <a:off x="685800" y="228600"/>
            <a:ext cx="7772400" cy="2895600"/>
          </a:xfrm>
        </p:spPr>
        <p:txBody>
          <a:bodyPr/>
          <a:lstStyle/>
          <a:p>
            <a:pPr marL="609600" indent="-609600" algn="just" eaLnBrk="1" hangingPunct="1">
              <a:spcBef>
                <a:spcPct val="50000"/>
              </a:spcBef>
              <a:buFontTx/>
              <a:buNone/>
            </a:pPr>
            <a:r>
              <a:rPr lang="es-ES_tradnl" sz="2000" b="1" smtClean="0">
                <a:solidFill>
                  <a:schemeClr val="tx2"/>
                </a:solidFill>
                <a:cs typeface="Times New Roman" pitchFamily="18" charset="0"/>
              </a:rPr>
              <a:t>		Para mantener las condiciones de asepsia se pueden  aplicar procesos de:</a:t>
            </a:r>
          </a:p>
          <a:p>
            <a:pPr marL="609600" indent="-609600"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Esterilización</a:t>
            </a:r>
            <a:r>
              <a:rPr lang="es-ES" sz="2400" b="1" smtClean="0">
                <a:solidFill>
                  <a:schemeClr val="accent2"/>
                </a:solidFill>
                <a:cs typeface="Times New Roman" pitchFamily="18" charset="0"/>
              </a:rPr>
              <a:t>: 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Erradicación, remoción, destrucción o inactivación de todo tipo de vida, de tal manera que las células remanentes no puedan reproducirse, es decir, una </a:t>
            </a:r>
            <a:r>
              <a:rPr lang="es-ES" sz="2400" b="1" u="sng" smtClean="0">
                <a:solidFill>
                  <a:schemeClr val="accent2"/>
                </a:solidFill>
                <a:cs typeface="Times New Roman" pitchFamily="18" charset="0"/>
              </a:rPr>
              <a:t>eliminación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 de la </a:t>
            </a:r>
            <a:r>
              <a:rPr lang="es-ES" sz="2400" b="1" u="sng" smtClean="0">
                <a:solidFill>
                  <a:schemeClr val="accent2"/>
                </a:solidFill>
                <a:cs typeface="Times New Roman" pitchFamily="18" charset="0"/>
              </a:rPr>
              <a:t>capacidad de reproducción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.</a:t>
            </a:r>
          </a:p>
          <a:p>
            <a:pPr marL="609600" indent="-609600"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Desinfección:</a:t>
            </a:r>
            <a:r>
              <a:rPr lang="es-ES" sz="2400" b="1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Remoción, destrucción o inactivación de esas </a:t>
            </a:r>
            <a:r>
              <a:rPr lang="es-ES" sz="2400" b="1" u="sng" smtClean="0">
                <a:solidFill>
                  <a:schemeClr val="accent2"/>
                </a:solidFill>
                <a:cs typeface="Times New Roman" pitchFamily="18" charset="0"/>
              </a:rPr>
              <a:t>células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 que podrían </a:t>
            </a:r>
            <a:r>
              <a:rPr lang="es-ES" sz="2400" b="1" u="sng" smtClean="0">
                <a:solidFill>
                  <a:schemeClr val="accent2"/>
                </a:solidFill>
                <a:cs typeface="Times New Roman" pitchFamily="18" charset="0"/>
              </a:rPr>
              <a:t>causar  deterioro</a:t>
            </a:r>
            <a:r>
              <a:rPr lang="es-ES" sz="2400" smtClean="0">
                <a:solidFill>
                  <a:schemeClr val="accent2"/>
                </a:solidFill>
                <a:cs typeface="Times New Roman" pitchFamily="18" charset="0"/>
              </a:rPr>
              <a:t> en el medio (no todas las células).</a:t>
            </a:r>
          </a:p>
          <a:p>
            <a:pPr marL="609600" indent="-609600" algn="just" eaLnBrk="1" hangingPunct="1">
              <a:spcBef>
                <a:spcPct val="50000"/>
              </a:spcBef>
              <a:buFontTx/>
              <a:buAutoNum type="arabicPeriod"/>
            </a:pPr>
            <a:r>
              <a:rPr lang="es-ES" sz="2400" b="1" smtClean="0">
                <a:solidFill>
                  <a:srgbClr val="FF0000"/>
                </a:solidFill>
                <a:cs typeface="Times New Roman" pitchFamily="18" charset="0"/>
              </a:rPr>
              <a:t>Pasteurización</a:t>
            </a:r>
            <a:r>
              <a:rPr lang="es-ES_tradnl" sz="2400" b="1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es-ES_tradnl" sz="2400" b="1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s-ES_tradnl" sz="2400" smtClean="0">
                <a:solidFill>
                  <a:schemeClr val="accent2"/>
                </a:solidFill>
                <a:cs typeface="Times New Roman" pitchFamily="18" charset="0"/>
              </a:rPr>
              <a:t>Remoción, destrucción o inactivación de todo los </a:t>
            </a:r>
            <a:r>
              <a:rPr lang="es-ES_tradnl" sz="2400" b="1" u="sng" smtClean="0">
                <a:solidFill>
                  <a:schemeClr val="accent2"/>
                </a:solidFill>
                <a:cs typeface="Times New Roman" pitchFamily="18" charset="0"/>
              </a:rPr>
              <a:t>patógenos viables</a:t>
            </a:r>
            <a:r>
              <a:rPr lang="es-ES_tradnl" sz="2400" smtClean="0">
                <a:solidFill>
                  <a:schemeClr val="accent2"/>
                </a:solidFill>
                <a:cs typeface="Times New Roman" pitchFamily="18" charset="0"/>
              </a:rPr>
              <a:t> naturales por medio de tratamiento térmico tanto para sólidos como líquidos</a:t>
            </a:r>
            <a:r>
              <a:rPr lang="es-ES_tradnl" sz="2400" b="1" smtClean="0">
                <a:solidFill>
                  <a:schemeClr val="accent2"/>
                </a:solidFill>
                <a:cs typeface="Times New Roman" pitchFamily="18" charset="0"/>
              </a:rPr>
              <a:t>.</a:t>
            </a:r>
            <a:r>
              <a:rPr lang="es-ES" sz="2400" b="1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>
            <a:spLocks noChangeArrowheads="1"/>
          </p:cNvSpPr>
          <p:nvPr>
            <p:ph/>
          </p:nvPr>
        </p:nvSpPr>
        <p:spPr>
          <a:xfrm>
            <a:off x="685800" y="228600"/>
            <a:ext cx="7772400" cy="2895600"/>
          </a:xfrm>
        </p:spPr>
        <p:txBody>
          <a:bodyPr/>
          <a:lstStyle/>
          <a:p>
            <a:pPr marL="609600" indent="-609600" algn="ctr" eaLnBrk="1" hangingPunct="1">
              <a:spcBef>
                <a:spcPct val="50000"/>
              </a:spcBef>
              <a:buFontTx/>
              <a:buNone/>
            </a:pPr>
            <a:r>
              <a:rPr lang="es-ES_tradnl" sz="2400" b="1" u="sng" smtClean="0">
                <a:solidFill>
                  <a:schemeClr val="accent2"/>
                </a:solidFill>
                <a:cs typeface="Times New Roman" pitchFamily="18" charset="0"/>
              </a:rPr>
              <a:t>Elementos que se deben esterilizar</a:t>
            </a:r>
          </a:p>
          <a:p>
            <a:pPr marL="609600" indent="-6096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400" smtClean="0">
                <a:cs typeface="Times New Roman" pitchFamily="18" charset="0"/>
              </a:rPr>
              <a:t>Fermentador</a:t>
            </a:r>
          </a:p>
          <a:p>
            <a:pPr marL="609600" indent="-6096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400" smtClean="0">
                <a:cs typeface="Times New Roman" pitchFamily="18" charset="0"/>
              </a:rPr>
              <a:t>Equipos accesorios 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Mangueras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Electrodos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Agitadores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Filtros</a:t>
            </a:r>
          </a:p>
          <a:p>
            <a:pPr marL="609600" indent="-6096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400" smtClean="0">
                <a:cs typeface="Times New Roman" pitchFamily="18" charset="0"/>
              </a:rPr>
              <a:t>Medio de cultivo</a:t>
            </a:r>
          </a:p>
          <a:p>
            <a:pPr marL="609600" indent="-6096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2400" smtClean="0">
                <a:cs typeface="Times New Roman" pitchFamily="18" charset="0"/>
              </a:rPr>
              <a:t>Aire que circula por el fermentador  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Entrada</a:t>
            </a:r>
          </a:p>
          <a:p>
            <a:pPr marL="1752600" lvl="3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es-ES_tradnl" sz="1600" smtClean="0">
                <a:cs typeface="Times New Roman" pitchFamily="18" charset="0"/>
              </a:rPr>
              <a:t>Salida</a:t>
            </a:r>
            <a:endParaRPr lang="es-ES" sz="16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57400" y="1524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pPr algn="ctr"/>
            <a:r>
              <a:rPr lang="es-ES_tradnl" sz="2000" b="1" u="sng" baseline="0">
                <a:solidFill>
                  <a:schemeClr val="accent2"/>
                </a:solidFill>
              </a:rPr>
              <a:t>Métodos de esterilización</a:t>
            </a:r>
          </a:p>
          <a:p>
            <a:pPr algn="ctr" eaLnBrk="0" hangingPunct="0"/>
            <a:r>
              <a:rPr lang="es-ES_tradnl" sz="1100" baseline="0">
                <a:cs typeface="Times New Roman" pitchFamily="18" charset="0"/>
              </a:rPr>
              <a:t> </a:t>
            </a:r>
            <a:endParaRPr lang="es-ES" sz="1000" baseline="0">
              <a:cs typeface="Times New Roman" pitchFamily="18" charset="0"/>
            </a:endParaRPr>
          </a:p>
        </p:txBody>
      </p:sp>
      <p:grpSp>
        <p:nvGrpSpPr>
          <p:cNvPr id="16387" name="Group 89"/>
          <p:cNvGrpSpPr>
            <a:grpSpLocks/>
          </p:cNvGrpSpPr>
          <p:nvPr/>
        </p:nvGrpSpPr>
        <p:grpSpPr bwMode="auto">
          <a:xfrm>
            <a:off x="468313" y="685800"/>
            <a:ext cx="8305800" cy="6172200"/>
            <a:chOff x="-3" y="689"/>
            <a:chExt cx="4283" cy="4036"/>
          </a:xfrm>
        </p:grpSpPr>
        <p:grpSp>
          <p:nvGrpSpPr>
            <p:cNvPr id="16388" name="Group 87"/>
            <p:cNvGrpSpPr>
              <a:grpSpLocks/>
            </p:cNvGrpSpPr>
            <p:nvPr/>
          </p:nvGrpSpPr>
          <p:grpSpPr bwMode="auto">
            <a:xfrm>
              <a:off x="0" y="692"/>
              <a:ext cx="4277" cy="4030"/>
              <a:chOff x="0" y="692"/>
              <a:chExt cx="4277" cy="4030"/>
            </a:xfrm>
          </p:grpSpPr>
          <p:grpSp>
            <p:nvGrpSpPr>
              <p:cNvPr id="16390" name="Group 32"/>
              <p:cNvGrpSpPr>
                <a:grpSpLocks/>
              </p:cNvGrpSpPr>
              <p:nvPr/>
            </p:nvGrpSpPr>
            <p:grpSpPr bwMode="auto">
              <a:xfrm>
                <a:off x="0" y="692"/>
                <a:ext cx="920" cy="394"/>
                <a:chOff x="0" y="692"/>
                <a:chExt cx="920" cy="394"/>
              </a:xfrm>
            </p:grpSpPr>
            <p:sp>
              <p:nvSpPr>
                <p:cNvPr id="16472" name="Rectangle 3"/>
                <p:cNvSpPr>
                  <a:spLocks noChangeArrowheads="1"/>
                </p:cNvSpPr>
                <p:nvPr/>
              </p:nvSpPr>
              <p:spPr bwMode="auto">
                <a:xfrm>
                  <a:off x="28" y="692"/>
                  <a:ext cx="86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_tradnl" sz="1800" baseline="0">
                      <a:cs typeface="Times New Roman" pitchFamily="18" charset="0"/>
                    </a:rPr>
                    <a:t>Método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800" baseline="0"/>
                </a:p>
              </p:txBody>
            </p:sp>
            <p:sp>
              <p:nvSpPr>
                <p:cNvPr id="16473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692"/>
                  <a:ext cx="92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1" name="Group 34"/>
              <p:cNvGrpSpPr>
                <a:grpSpLocks/>
              </p:cNvGrpSpPr>
              <p:nvPr/>
            </p:nvGrpSpPr>
            <p:grpSpPr bwMode="auto">
              <a:xfrm>
                <a:off x="920" y="692"/>
                <a:ext cx="751" cy="394"/>
                <a:chOff x="920" y="692"/>
                <a:chExt cx="751" cy="394"/>
              </a:xfrm>
            </p:grpSpPr>
            <p:sp>
              <p:nvSpPr>
                <p:cNvPr id="16470" name="Rectangle 4"/>
                <p:cNvSpPr>
                  <a:spLocks noChangeArrowheads="1"/>
                </p:cNvSpPr>
                <p:nvPr/>
              </p:nvSpPr>
              <p:spPr bwMode="auto">
                <a:xfrm>
                  <a:off x="948" y="692"/>
                  <a:ext cx="695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_tradnl" sz="1800" baseline="0">
                      <a:cs typeface="Times New Roman" pitchFamily="18" charset="0"/>
                    </a:rPr>
                    <a:t>Condiciones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71" name="Rectangle 33"/>
                <p:cNvSpPr>
                  <a:spLocks noChangeArrowheads="1"/>
                </p:cNvSpPr>
                <p:nvPr/>
              </p:nvSpPr>
              <p:spPr bwMode="auto">
                <a:xfrm>
                  <a:off x="920" y="692"/>
                  <a:ext cx="751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2" name="Group 36"/>
              <p:cNvGrpSpPr>
                <a:grpSpLocks/>
              </p:cNvGrpSpPr>
              <p:nvPr/>
            </p:nvGrpSpPr>
            <p:grpSpPr bwMode="auto">
              <a:xfrm>
                <a:off x="1671" y="692"/>
                <a:ext cx="1076" cy="394"/>
                <a:chOff x="1671" y="692"/>
                <a:chExt cx="1076" cy="394"/>
              </a:xfrm>
            </p:grpSpPr>
            <p:sp>
              <p:nvSpPr>
                <p:cNvPr id="16468" name="Rectangle 5"/>
                <p:cNvSpPr>
                  <a:spLocks noChangeArrowheads="1"/>
                </p:cNvSpPr>
                <p:nvPr/>
              </p:nvSpPr>
              <p:spPr bwMode="auto">
                <a:xfrm>
                  <a:off x="1699" y="692"/>
                  <a:ext cx="1020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_tradnl" sz="1800" baseline="0">
                      <a:cs typeface="Times New Roman" pitchFamily="18" charset="0"/>
                    </a:rPr>
                    <a:t>Uso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69" name="Rectangle 35"/>
                <p:cNvSpPr>
                  <a:spLocks noChangeArrowheads="1"/>
                </p:cNvSpPr>
                <p:nvPr/>
              </p:nvSpPr>
              <p:spPr bwMode="auto">
                <a:xfrm>
                  <a:off x="1671" y="692"/>
                  <a:ext cx="1076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3" name="Group 38"/>
              <p:cNvGrpSpPr>
                <a:grpSpLocks/>
              </p:cNvGrpSpPr>
              <p:nvPr/>
            </p:nvGrpSpPr>
            <p:grpSpPr bwMode="auto">
              <a:xfrm>
                <a:off x="2747" y="692"/>
                <a:ext cx="1530" cy="394"/>
                <a:chOff x="2747" y="692"/>
                <a:chExt cx="1530" cy="394"/>
              </a:xfrm>
            </p:grpSpPr>
            <p:sp>
              <p:nvSpPr>
                <p:cNvPr id="16466" name="Rectangle 6"/>
                <p:cNvSpPr>
                  <a:spLocks noChangeArrowheads="1"/>
                </p:cNvSpPr>
                <p:nvPr/>
              </p:nvSpPr>
              <p:spPr bwMode="auto">
                <a:xfrm>
                  <a:off x="2775" y="692"/>
                  <a:ext cx="147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_tradnl" sz="1800" baseline="0">
                      <a:cs typeface="Times New Roman" pitchFamily="18" charset="0"/>
                    </a:rPr>
                    <a:t>Observaciones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800" baseline="0"/>
                </a:p>
              </p:txBody>
            </p:sp>
            <p:sp>
              <p:nvSpPr>
                <p:cNvPr id="16467" name="Rectangle 37"/>
                <p:cNvSpPr>
                  <a:spLocks noChangeArrowheads="1"/>
                </p:cNvSpPr>
                <p:nvPr/>
              </p:nvSpPr>
              <p:spPr bwMode="auto">
                <a:xfrm>
                  <a:off x="2747" y="692"/>
                  <a:ext cx="153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4" name="Group 40"/>
              <p:cNvGrpSpPr>
                <a:grpSpLocks/>
              </p:cNvGrpSpPr>
              <p:nvPr/>
            </p:nvGrpSpPr>
            <p:grpSpPr bwMode="auto">
              <a:xfrm>
                <a:off x="0" y="1086"/>
                <a:ext cx="920" cy="606"/>
                <a:chOff x="0" y="1086"/>
                <a:chExt cx="920" cy="606"/>
              </a:xfrm>
            </p:grpSpPr>
            <p:sp>
              <p:nvSpPr>
                <p:cNvPr id="16464" name="Rectangle 7"/>
                <p:cNvSpPr>
                  <a:spLocks noChangeArrowheads="1"/>
                </p:cNvSpPr>
                <p:nvPr/>
              </p:nvSpPr>
              <p:spPr bwMode="auto">
                <a:xfrm>
                  <a:off x="28" y="1086"/>
                  <a:ext cx="86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_tradnl" sz="1800" b="1" baseline="0">
                      <a:solidFill>
                        <a:srgbClr val="FF0000"/>
                      </a:solidFill>
                      <a:cs typeface="Times New Roman" pitchFamily="18" charset="0"/>
                    </a:rPr>
                    <a:t>Calor Húmedo</a:t>
                  </a:r>
                  <a:endParaRPr lang="es-ES" sz="1800" baseline="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s-ES_tradnl" sz="1800" b="1" baseline="0">
                      <a:solidFill>
                        <a:srgbClr val="FF0000"/>
                      </a:solidFill>
                      <a:cs typeface="Times New Roman" pitchFamily="18" charset="0"/>
                    </a:rPr>
                    <a:t>(Vapor)</a:t>
                  </a:r>
                  <a:endParaRPr lang="es-ES" sz="1800" baseline="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algn="ctr" eaLnBrk="0" hangingPunct="0"/>
                  <a:endParaRPr lang="es-ES" sz="1800" baseline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465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1086"/>
                  <a:ext cx="92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5" name="Group 42"/>
              <p:cNvGrpSpPr>
                <a:grpSpLocks/>
              </p:cNvGrpSpPr>
              <p:nvPr/>
            </p:nvGrpSpPr>
            <p:grpSpPr bwMode="auto">
              <a:xfrm>
                <a:off x="920" y="1086"/>
                <a:ext cx="751" cy="606"/>
                <a:chOff x="920" y="1086"/>
                <a:chExt cx="751" cy="606"/>
              </a:xfrm>
            </p:grpSpPr>
            <p:sp>
              <p:nvSpPr>
                <p:cNvPr id="16462" name="Rectangle 8"/>
                <p:cNvSpPr>
                  <a:spLocks noChangeArrowheads="1"/>
                </p:cNvSpPr>
                <p:nvPr/>
              </p:nvSpPr>
              <p:spPr bwMode="auto">
                <a:xfrm>
                  <a:off x="948" y="1086"/>
                  <a:ext cx="695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100" baseline="0">
                      <a:cs typeface="Times New Roman" pitchFamily="18" charset="0"/>
                    </a:rPr>
                    <a:t>121°C (250F)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100" baseline="0">
                      <a:cs typeface="Times New Roman" pitchFamily="18" charset="0"/>
                    </a:rPr>
                    <a:t>15 psi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100" baseline="0">
                      <a:cs typeface="Times New Roman" pitchFamily="18" charset="0"/>
                    </a:rPr>
                    <a:t>15 minutos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63" name="Rectangle 41"/>
                <p:cNvSpPr>
                  <a:spLocks noChangeArrowheads="1"/>
                </p:cNvSpPr>
                <p:nvPr/>
              </p:nvSpPr>
              <p:spPr bwMode="auto">
                <a:xfrm>
                  <a:off x="920" y="1086"/>
                  <a:ext cx="751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6" name="Group 44"/>
              <p:cNvGrpSpPr>
                <a:grpSpLocks/>
              </p:cNvGrpSpPr>
              <p:nvPr/>
            </p:nvGrpSpPr>
            <p:grpSpPr bwMode="auto">
              <a:xfrm>
                <a:off x="1671" y="1086"/>
                <a:ext cx="1076" cy="606"/>
                <a:chOff x="1671" y="1086"/>
                <a:chExt cx="1076" cy="606"/>
              </a:xfrm>
            </p:grpSpPr>
            <p:sp>
              <p:nvSpPr>
                <p:cNvPr id="16460" name="Rectangle 9"/>
                <p:cNvSpPr>
                  <a:spLocks noChangeArrowheads="1"/>
                </p:cNvSpPr>
                <p:nvPr/>
              </p:nvSpPr>
              <p:spPr bwMode="auto">
                <a:xfrm>
                  <a:off x="1699" y="1086"/>
                  <a:ext cx="1020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Medios Líquidos</a:t>
                  </a:r>
                  <a:endParaRPr lang="es-ES" sz="1800" baseline="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8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Sólidos</a:t>
                  </a:r>
                  <a:endParaRPr lang="es-ES" sz="1800" baseline="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61" name="Rectangle 43"/>
                <p:cNvSpPr>
                  <a:spLocks noChangeArrowheads="1"/>
                </p:cNvSpPr>
                <p:nvPr/>
              </p:nvSpPr>
              <p:spPr bwMode="auto">
                <a:xfrm>
                  <a:off x="1671" y="1086"/>
                  <a:ext cx="1076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7" name="Group 46"/>
              <p:cNvGrpSpPr>
                <a:grpSpLocks/>
              </p:cNvGrpSpPr>
              <p:nvPr/>
            </p:nvGrpSpPr>
            <p:grpSpPr bwMode="auto">
              <a:xfrm>
                <a:off x="2747" y="1086"/>
                <a:ext cx="1530" cy="606"/>
                <a:chOff x="2747" y="1086"/>
                <a:chExt cx="1530" cy="606"/>
              </a:xfrm>
            </p:grpSpPr>
            <p:sp>
              <p:nvSpPr>
                <p:cNvPr id="164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775" y="1086"/>
                  <a:ext cx="147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Barato</a:t>
                  </a:r>
                  <a:endParaRPr lang="es-ES" sz="1800" baseline="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8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Eficiente</a:t>
                  </a:r>
                  <a:r>
                    <a:rPr lang="es-ES_tradnl" sz="1100" baseline="0">
                      <a:cs typeface="Times New Roman" pitchFamily="18" charset="0"/>
                    </a:rPr>
                    <a:t> 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59" name="Rectangle 45"/>
                <p:cNvSpPr>
                  <a:spLocks noChangeArrowheads="1"/>
                </p:cNvSpPr>
                <p:nvPr/>
              </p:nvSpPr>
              <p:spPr bwMode="auto">
                <a:xfrm>
                  <a:off x="2747" y="1086"/>
                  <a:ext cx="153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8" name="Group 48"/>
              <p:cNvGrpSpPr>
                <a:grpSpLocks/>
              </p:cNvGrpSpPr>
              <p:nvPr/>
            </p:nvGrpSpPr>
            <p:grpSpPr bwMode="auto">
              <a:xfrm>
                <a:off x="0" y="1692"/>
                <a:ext cx="920" cy="606"/>
                <a:chOff x="0" y="1692"/>
                <a:chExt cx="920" cy="606"/>
              </a:xfrm>
            </p:grpSpPr>
            <p:sp>
              <p:nvSpPr>
                <p:cNvPr id="16456" name="Rectangle 11"/>
                <p:cNvSpPr>
                  <a:spLocks noChangeArrowheads="1"/>
                </p:cNvSpPr>
                <p:nvPr/>
              </p:nvSpPr>
              <p:spPr bwMode="auto">
                <a:xfrm>
                  <a:off x="28" y="1692"/>
                  <a:ext cx="86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cs typeface="Times New Roman" pitchFamily="18" charset="0"/>
                    </a:rPr>
                    <a:t>Calor Seco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800" baseline="0"/>
                </a:p>
              </p:txBody>
            </p:sp>
            <p:sp>
              <p:nvSpPr>
                <p:cNvPr id="16457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1692"/>
                  <a:ext cx="92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399" name="Group 50"/>
              <p:cNvGrpSpPr>
                <a:grpSpLocks/>
              </p:cNvGrpSpPr>
              <p:nvPr/>
            </p:nvGrpSpPr>
            <p:grpSpPr bwMode="auto">
              <a:xfrm>
                <a:off x="920" y="1692"/>
                <a:ext cx="751" cy="606"/>
                <a:chOff x="920" y="1692"/>
                <a:chExt cx="751" cy="606"/>
              </a:xfrm>
            </p:grpSpPr>
            <p:sp>
              <p:nvSpPr>
                <p:cNvPr id="16454" name="Rectangle 12"/>
                <p:cNvSpPr>
                  <a:spLocks noChangeArrowheads="1"/>
                </p:cNvSpPr>
                <p:nvPr/>
              </p:nvSpPr>
              <p:spPr bwMode="auto">
                <a:xfrm>
                  <a:off x="948" y="1692"/>
                  <a:ext cx="695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100" baseline="0">
                      <a:cs typeface="Times New Roman" pitchFamily="18" charset="0"/>
                    </a:rPr>
                    <a:t>200°C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100" baseline="0">
                      <a:cs typeface="Times New Roman" pitchFamily="18" charset="0"/>
                    </a:rPr>
                    <a:t>2 horas</a:t>
                  </a:r>
                  <a:endParaRPr lang="es-ES" sz="10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55" name="Rectangle 49"/>
                <p:cNvSpPr>
                  <a:spLocks noChangeArrowheads="1"/>
                </p:cNvSpPr>
                <p:nvPr/>
              </p:nvSpPr>
              <p:spPr bwMode="auto">
                <a:xfrm>
                  <a:off x="920" y="1692"/>
                  <a:ext cx="751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0" name="Group 52"/>
              <p:cNvGrpSpPr>
                <a:grpSpLocks/>
              </p:cNvGrpSpPr>
              <p:nvPr/>
            </p:nvGrpSpPr>
            <p:grpSpPr bwMode="auto">
              <a:xfrm>
                <a:off x="1671" y="1692"/>
                <a:ext cx="1076" cy="606"/>
                <a:chOff x="1671" y="1692"/>
                <a:chExt cx="1076" cy="606"/>
              </a:xfrm>
            </p:grpSpPr>
            <p:sp>
              <p:nvSpPr>
                <p:cNvPr id="16452" name="Rectangle 13"/>
                <p:cNvSpPr>
                  <a:spLocks noChangeArrowheads="1"/>
                </p:cNvSpPr>
                <p:nvPr/>
              </p:nvSpPr>
              <p:spPr bwMode="auto">
                <a:xfrm>
                  <a:off x="1699" y="1692"/>
                  <a:ext cx="1020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600" baseline="0">
                      <a:cs typeface="Times New Roman" pitchFamily="18" charset="0"/>
                    </a:rPr>
                    <a:t>Elementos de Vidrio</a:t>
                  </a:r>
                  <a:endParaRPr lang="es-ES" sz="16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600" baseline="0">
                      <a:cs typeface="Times New Roman" pitchFamily="18" charset="0"/>
                    </a:rPr>
                    <a:t>Sólido</a:t>
                  </a:r>
                  <a:endParaRPr lang="es-ES" sz="16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53" name="Rectangle 51"/>
                <p:cNvSpPr>
                  <a:spLocks noChangeArrowheads="1"/>
                </p:cNvSpPr>
                <p:nvPr/>
              </p:nvSpPr>
              <p:spPr bwMode="auto">
                <a:xfrm>
                  <a:off x="1671" y="1692"/>
                  <a:ext cx="1076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1" name="Group 54"/>
              <p:cNvGrpSpPr>
                <a:grpSpLocks/>
              </p:cNvGrpSpPr>
              <p:nvPr/>
            </p:nvGrpSpPr>
            <p:grpSpPr bwMode="auto">
              <a:xfrm>
                <a:off x="2747" y="1692"/>
                <a:ext cx="1530" cy="606"/>
                <a:chOff x="2747" y="1692"/>
                <a:chExt cx="1530" cy="606"/>
              </a:xfrm>
            </p:grpSpPr>
            <p:sp>
              <p:nvSpPr>
                <p:cNvPr id="164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775" y="1692"/>
                  <a:ext cx="147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400" baseline="0">
                      <a:cs typeface="Times New Roman" pitchFamily="18" charset="0"/>
                    </a:rPr>
                    <a:t>Más caro que el calor húmedo y más lento, dado que los m.o son más resistentes al calor seco.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400" baseline="0"/>
                </a:p>
              </p:txBody>
            </p:sp>
            <p:sp>
              <p:nvSpPr>
                <p:cNvPr id="16451" name="Rectangle 53"/>
                <p:cNvSpPr>
                  <a:spLocks noChangeArrowheads="1"/>
                </p:cNvSpPr>
                <p:nvPr/>
              </p:nvSpPr>
              <p:spPr bwMode="auto">
                <a:xfrm>
                  <a:off x="2747" y="1692"/>
                  <a:ext cx="153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2" name="Group 56"/>
              <p:cNvGrpSpPr>
                <a:grpSpLocks/>
              </p:cNvGrpSpPr>
              <p:nvPr/>
            </p:nvGrpSpPr>
            <p:grpSpPr bwMode="auto">
              <a:xfrm>
                <a:off x="0" y="2298"/>
                <a:ext cx="920" cy="500"/>
                <a:chOff x="0" y="2298"/>
                <a:chExt cx="920" cy="500"/>
              </a:xfrm>
            </p:grpSpPr>
            <p:sp>
              <p:nvSpPr>
                <p:cNvPr id="16448" name="Rectangle 15"/>
                <p:cNvSpPr>
                  <a:spLocks noChangeArrowheads="1"/>
                </p:cNvSpPr>
                <p:nvPr/>
              </p:nvSpPr>
              <p:spPr bwMode="auto">
                <a:xfrm>
                  <a:off x="28" y="2298"/>
                  <a:ext cx="864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bIns="0"/>
                <a:lstStyle/>
                <a:p>
                  <a:pPr algn="ctr"/>
                  <a:r>
                    <a:rPr lang="es-ES_tradnl" sz="1800" b="1" baseline="0">
                      <a:solidFill>
                        <a:srgbClr val="FF0000"/>
                      </a:solidFill>
                    </a:rPr>
                    <a:t>Filtración</a:t>
                  </a:r>
                </a:p>
                <a:p>
                  <a:pPr algn="ctr" eaLnBrk="0" hangingPunct="0"/>
                  <a:endParaRPr lang="es-ES_tradnl" baseline="0"/>
                </a:p>
              </p:txBody>
            </p:sp>
            <p:sp>
              <p:nvSpPr>
                <p:cNvPr id="16449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2298"/>
                  <a:ext cx="920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3" name="Group 58"/>
              <p:cNvGrpSpPr>
                <a:grpSpLocks/>
              </p:cNvGrpSpPr>
              <p:nvPr/>
            </p:nvGrpSpPr>
            <p:grpSpPr bwMode="auto">
              <a:xfrm>
                <a:off x="920" y="2298"/>
                <a:ext cx="751" cy="500"/>
                <a:chOff x="920" y="2298"/>
                <a:chExt cx="751" cy="500"/>
              </a:xfrm>
            </p:grpSpPr>
            <p:sp>
              <p:nvSpPr>
                <p:cNvPr id="16446" name="Rectangle 16"/>
                <p:cNvSpPr>
                  <a:spLocks noChangeArrowheads="1"/>
                </p:cNvSpPr>
                <p:nvPr/>
              </p:nvSpPr>
              <p:spPr bwMode="auto">
                <a:xfrm>
                  <a:off x="948" y="2298"/>
                  <a:ext cx="695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400" baseline="0">
                      <a:cs typeface="Times New Roman" pitchFamily="18" charset="0"/>
                    </a:rPr>
                    <a:t>0.2 </a:t>
                  </a:r>
                  <a:r>
                    <a:rPr lang="es-ES_tradnl" sz="1400" baseline="0">
                      <a:latin typeface="Symbol" pitchFamily="18" charset="2"/>
                      <a:cs typeface="Times New Roman" pitchFamily="18" charset="0"/>
                    </a:rPr>
                    <a:t>m</a:t>
                  </a:r>
                  <a:r>
                    <a:rPr lang="es-ES_tradnl" sz="1400" baseline="0">
                      <a:cs typeface="Times New Roman" pitchFamily="18" charset="0"/>
                    </a:rPr>
                    <a:t>m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600" baseline="0"/>
                </a:p>
              </p:txBody>
            </p:sp>
            <p:sp>
              <p:nvSpPr>
                <p:cNvPr id="16447" name="Rectangle 57"/>
                <p:cNvSpPr>
                  <a:spLocks noChangeArrowheads="1"/>
                </p:cNvSpPr>
                <p:nvPr/>
              </p:nvSpPr>
              <p:spPr bwMode="auto">
                <a:xfrm>
                  <a:off x="920" y="2298"/>
                  <a:ext cx="751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4" name="Group 60"/>
              <p:cNvGrpSpPr>
                <a:grpSpLocks/>
              </p:cNvGrpSpPr>
              <p:nvPr/>
            </p:nvGrpSpPr>
            <p:grpSpPr bwMode="auto">
              <a:xfrm>
                <a:off x="1671" y="2298"/>
                <a:ext cx="1076" cy="500"/>
                <a:chOff x="1671" y="2298"/>
                <a:chExt cx="1076" cy="500"/>
              </a:xfrm>
            </p:grpSpPr>
            <p:sp>
              <p:nvSpPr>
                <p:cNvPr id="16444" name="Rectangle 17"/>
                <p:cNvSpPr>
                  <a:spLocks noChangeArrowheads="1"/>
                </p:cNvSpPr>
                <p:nvPr/>
              </p:nvSpPr>
              <p:spPr bwMode="auto">
                <a:xfrm>
                  <a:off x="1699" y="2298"/>
                  <a:ext cx="1020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45" name="Rectangle 59"/>
                <p:cNvSpPr>
                  <a:spLocks noChangeArrowheads="1"/>
                </p:cNvSpPr>
                <p:nvPr/>
              </p:nvSpPr>
              <p:spPr bwMode="auto">
                <a:xfrm>
                  <a:off x="1671" y="2298"/>
                  <a:ext cx="1076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5" name="Group 62"/>
              <p:cNvGrpSpPr>
                <a:grpSpLocks/>
              </p:cNvGrpSpPr>
              <p:nvPr/>
            </p:nvGrpSpPr>
            <p:grpSpPr bwMode="auto">
              <a:xfrm>
                <a:off x="2747" y="2298"/>
                <a:ext cx="1530" cy="500"/>
                <a:chOff x="2747" y="2298"/>
                <a:chExt cx="1530" cy="500"/>
              </a:xfrm>
            </p:grpSpPr>
            <p:sp>
              <p:nvSpPr>
                <p:cNvPr id="16442" name="Rectangle 18"/>
                <p:cNvSpPr>
                  <a:spLocks noChangeArrowheads="1"/>
                </p:cNvSpPr>
                <p:nvPr/>
              </p:nvSpPr>
              <p:spPr bwMode="auto">
                <a:xfrm>
                  <a:off x="2775" y="2298"/>
                  <a:ext cx="1474" cy="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400" baseline="0">
                      <a:cs typeface="Times New Roman" pitchFamily="18" charset="0"/>
                    </a:rPr>
                    <a:t>Para productos sensibles a la temperatura, tales como enzimas, aire.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400" baseline="0"/>
                </a:p>
              </p:txBody>
            </p:sp>
            <p:sp>
              <p:nvSpPr>
                <p:cNvPr id="16443" name="Rectangle 61"/>
                <p:cNvSpPr>
                  <a:spLocks noChangeArrowheads="1"/>
                </p:cNvSpPr>
                <p:nvPr/>
              </p:nvSpPr>
              <p:spPr bwMode="auto">
                <a:xfrm>
                  <a:off x="2747" y="2298"/>
                  <a:ext cx="1530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6" name="Group 64"/>
              <p:cNvGrpSpPr>
                <a:grpSpLocks/>
              </p:cNvGrpSpPr>
              <p:nvPr/>
            </p:nvGrpSpPr>
            <p:grpSpPr bwMode="auto">
              <a:xfrm>
                <a:off x="0" y="2798"/>
                <a:ext cx="920" cy="712"/>
                <a:chOff x="0" y="2798"/>
                <a:chExt cx="920" cy="712"/>
              </a:xfrm>
            </p:grpSpPr>
            <p:sp>
              <p:nvSpPr>
                <p:cNvPr id="16440" name="Rectangle 19"/>
                <p:cNvSpPr>
                  <a:spLocks noChangeArrowheads="1"/>
                </p:cNvSpPr>
                <p:nvPr/>
              </p:nvSpPr>
              <p:spPr bwMode="auto">
                <a:xfrm>
                  <a:off x="28" y="2798"/>
                  <a:ext cx="864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cs typeface="Times New Roman" pitchFamily="18" charset="0"/>
                    </a:rPr>
                    <a:t>Agentes Químicos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41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2798"/>
                  <a:ext cx="920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7" name="Group 66"/>
              <p:cNvGrpSpPr>
                <a:grpSpLocks/>
              </p:cNvGrpSpPr>
              <p:nvPr/>
            </p:nvGrpSpPr>
            <p:grpSpPr bwMode="auto">
              <a:xfrm>
                <a:off x="920" y="2798"/>
                <a:ext cx="751" cy="712"/>
                <a:chOff x="920" y="2798"/>
                <a:chExt cx="751" cy="712"/>
              </a:xfrm>
            </p:grpSpPr>
            <p:sp>
              <p:nvSpPr>
                <p:cNvPr id="16438" name="Rectangle 20"/>
                <p:cNvSpPr>
                  <a:spLocks noChangeArrowheads="1"/>
                </p:cNvSpPr>
                <p:nvPr/>
              </p:nvSpPr>
              <p:spPr bwMode="auto">
                <a:xfrm>
                  <a:off x="948" y="2798"/>
                  <a:ext cx="695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39" name="Rectangle 65"/>
                <p:cNvSpPr>
                  <a:spLocks noChangeArrowheads="1"/>
                </p:cNvSpPr>
                <p:nvPr/>
              </p:nvSpPr>
              <p:spPr bwMode="auto">
                <a:xfrm>
                  <a:off x="920" y="2798"/>
                  <a:ext cx="751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8" name="Group 68"/>
              <p:cNvGrpSpPr>
                <a:grpSpLocks/>
              </p:cNvGrpSpPr>
              <p:nvPr/>
            </p:nvGrpSpPr>
            <p:grpSpPr bwMode="auto">
              <a:xfrm>
                <a:off x="1671" y="2798"/>
                <a:ext cx="1076" cy="712"/>
                <a:chOff x="1671" y="2798"/>
                <a:chExt cx="1076" cy="712"/>
              </a:xfrm>
            </p:grpSpPr>
            <p:sp>
              <p:nvSpPr>
                <p:cNvPr id="16436" name="Rectangle 21"/>
                <p:cNvSpPr>
                  <a:spLocks noChangeArrowheads="1"/>
                </p:cNvSpPr>
                <p:nvPr/>
              </p:nvSpPr>
              <p:spPr bwMode="auto">
                <a:xfrm>
                  <a:off x="1699" y="2798"/>
                  <a:ext cx="1020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ES_tradnl" sz="1200" baseline="0">
                      <a:cs typeface="Times New Roman" pitchFamily="18" charset="0"/>
                    </a:rPr>
                    <a:t>No se utiliza en medios, pues puede permanecer e inhabilitar el crecimiento de los m.o.</a:t>
                  </a:r>
                  <a:endParaRPr lang="es-ES" sz="1200" baseline="0">
                    <a:cs typeface="Times New Roman" pitchFamily="18" charset="0"/>
                  </a:endParaRPr>
                </a:p>
                <a:p>
                  <a:pPr algn="just" eaLnBrk="0" hangingPunct="0"/>
                  <a:endParaRPr lang="es-ES" sz="1200" baseline="0"/>
                </a:p>
              </p:txBody>
            </p:sp>
            <p:sp>
              <p:nvSpPr>
                <p:cNvPr id="16437" name="Rectangle 67"/>
                <p:cNvSpPr>
                  <a:spLocks noChangeArrowheads="1"/>
                </p:cNvSpPr>
                <p:nvPr/>
              </p:nvSpPr>
              <p:spPr bwMode="auto">
                <a:xfrm>
                  <a:off x="1671" y="2798"/>
                  <a:ext cx="1076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09" name="Group 70"/>
              <p:cNvGrpSpPr>
                <a:grpSpLocks/>
              </p:cNvGrpSpPr>
              <p:nvPr/>
            </p:nvGrpSpPr>
            <p:grpSpPr bwMode="auto">
              <a:xfrm>
                <a:off x="2747" y="2798"/>
                <a:ext cx="1530" cy="712"/>
                <a:chOff x="2747" y="2798"/>
                <a:chExt cx="1530" cy="712"/>
              </a:xfrm>
            </p:grpSpPr>
            <p:sp>
              <p:nvSpPr>
                <p:cNvPr id="16434" name="Rectangle 22"/>
                <p:cNvSpPr>
                  <a:spLocks noChangeArrowheads="1"/>
                </p:cNvSpPr>
                <p:nvPr/>
              </p:nvSpPr>
              <p:spPr bwMode="auto">
                <a:xfrm>
                  <a:off x="2775" y="2798"/>
                  <a:ext cx="1474" cy="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indent="-228600">
                    <a:lnSpc>
                      <a:spcPct val="70000"/>
                    </a:lnSpc>
                    <a:tabLst>
                      <a:tab pos="228600" algn="l"/>
                    </a:tabLst>
                  </a:pPr>
                  <a:r>
                    <a:rPr lang="es-ES_tradnl" sz="1400" baseline="0">
                      <a:cs typeface="Times New Roman" pitchFamily="18" charset="0"/>
                    </a:rPr>
                    <a:t>CCapacidad Oxidativa o alcalina:        </a:t>
                  </a:r>
                </a:p>
                <a:p>
                  <a:pPr indent="-228600">
                    <a:lnSpc>
                      <a:spcPct val="70000"/>
                    </a:lnSpc>
                    <a:tabLst>
                      <a:tab pos="228600" algn="l"/>
                    </a:tabLst>
                  </a:pPr>
                  <a:r>
                    <a:rPr lang="es-ES_tradnl" sz="14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CCloración</a:t>
                  </a:r>
                  <a:r>
                    <a:rPr lang="es-ES_tradnl" sz="1400" baseline="0">
                      <a:cs typeface="Times New Roman" pitchFamily="18" charset="0"/>
                    </a:rPr>
                    <a:t> que requiere de etapas 	posteriores para eliminar el cloro.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indent="-228600" eaLnBrk="0" hangingPunct="0">
                    <a:lnSpc>
                      <a:spcPct val="70000"/>
                    </a:lnSpc>
                    <a:tabLst>
                      <a:tab pos="228600" algn="l"/>
                    </a:tabLst>
                  </a:pPr>
                  <a:r>
                    <a:rPr lang="es-ES_tradnl" sz="1400" baseline="0">
                      <a:latin typeface="Symbol" pitchFamily="18" charset="2"/>
                      <a:cs typeface="Times New Roman" pitchFamily="18" charset="0"/>
                    </a:rPr>
                    <a:t>	</a:t>
                  </a:r>
                  <a:r>
                    <a:rPr lang="es-ES_tradnl" sz="1400" baseline="0">
                      <a:solidFill>
                        <a:srgbClr val="FF0000"/>
                      </a:solidFill>
                      <a:cs typeface="Times New Roman" pitchFamily="18" charset="0"/>
                    </a:rPr>
                    <a:t>Ozonificación</a:t>
                  </a:r>
                  <a:r>
                    <a:rPr lang="es-ES_tradnl" sz="1400" baseline="0">
                      <a:cs typeface="Times New Roman" pitchFamily="18" charset="0"/>
                    </a:rPr>
                    <a:t>.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indent="-228600" eaLnBrk="0" hangingPunct="0">
                    <a:tabLst>
                      <a:tab pos="228600" algn="l"/>
                    </a:tabLst>
                  </a:pPr>
                  <a:endParaRPr lang="es-ES" sz="1400" baseline="0"/>
                </a:p>
              </p:txBody>
            </p:sp>
            <p:sp>
              <p:nvSpPr>
                <p:cNvPr id="16435" name="Rectangle 69"/>
                <p:cNvSpPr>
                  <a:spLocks noChangeArrowheads="1"/>
                </p:cNvSpPr>
                <p:nvPr/>
              </p:nvSpPr>
              <p:spPr bwMode="auto">
                <a:xfrm>
                  <a:off x="2747" y="2798"/>
                  <a:ext cx="1530" cy="7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0" name="Group 72"/>
              <p:cNvGrpSpPr>
                <a:grpSpLocks/>
              </p:cNvGrpSpPr>
              <p:nvPr/>
            </p:nvGrpSpPr>
            <p:grpSpPr bwMode="auto">
              <a:xfrm>
                <a:off x="0" y="3510"/>
                <a:ext cx="920" cy="606"/>
                <a:chOff x="0" y="3510"/>
                <a:chExt cx="920" cy="606"/>
              </a:xfrm>
            </p:grpSpPr>
            <p:sp>
              <p:nvSpPr>
                <p:cNvPr id="16432" name="Rectangle 23"/>
                <p:cNvSpPr>
                  <a:spLocks noChangeArrowheads="1"/>
                </p:cNvSpPr>
                <p:nvPr/>
              </p:nvSpPr>
              <p:spPr bwMode="auto">
                <a:xfrm>
                  <a:off x="28" y="3510"/>
                  <a:ext cx="86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cs typeface="Times New Roman" pitchFamily="18" charset="0"/>
                    </a:rPr>
                    <a:t>Mecánicos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33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3510"/>
                  <a:ext cx="92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1" name="Group 74"/>
              <p:cNvGrpSpPr>
                <a:grpSpLocks/>
              </p:cNvGrpSpPr>
              <p:nvPr/>
            </p:nvGrpSpPr>
            <p:grpSpPr bwMode="auto">
              <a:xfrm>
                <a:off x="920" y="3510"/>
                <a:ext cx="751" cy="606"/>
                <a:chOff x="920" y="3510"/>
                <a:chExt cx="751" cy="606"/>
              </a:xfrm>
            </p:grpSpPr>
            <p:sp>
              <p:nvSpPr>
                <p:cNvPr id="16430" name="Rectangle 24"/>
                <p:cNvSpPr>
                  <a:spLocks noChangeArrowheads="1"/>
                </p:cNvSpPr>
                <p:nvPr/>
              </p:nvSpPr>
              <p:spPr bwMode="auto">
                <a:xfrm>
                  <a:off x="948" y="3510"/>
                  <a:ext cx="695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31" name="Rectangle 73"/>
                <p:cNvSpPr>
                  <a:spLocks noChangeArrowheads="1"/>
                </p:cNvSpPr>
                <p:nvPr/>
              </p:nvSpPr>
              <p:spPr bwMode="auto">
                <a:xfrm>
                  <a:off x="920" y="3510"/>
                  <a:ext cx="751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2" name="Group 76"/>
              <p:cNvGrpSpPr>
                <a:grpSpLocks/>
              </p:cNvGrpSpPr>
              <p:nvPr/>
            </p:nvGrpSpPr>
            <p:grpSpPr bwMode="auto">
              <a:xfrm>
                <a:off x="1671" y="3510"/>
                <a:ext cx="1076" cy="606"/>
                <a:chOff x="1671" y="3510"/>
                <a:chExt cx="1076" cy="606"/>
              </a:xfrm>
            </p:grpSpPr>
            <p:sp>
              <p:nvSpPr>
                <p:cNvPr id="16428" name="Rectangle 25"/>
                <p:cNvSpPr>
                  <a:spLocks noChangeArrowheads="1"/>
                </p:cNvSpPr>
                <p:nvPr/>
              </p:nvSpPr>
              <p:spPr bwMode="auto">
                <a:xfrm>
                  <a:off x="1699" y="3510"/>
                  <a:ext cx="1020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29" name="Rectangle 75"/>
                <p:cNvSpPr>
                  <a:spLocks noChangeArrowheads="1"/>
                </p:cNvSpPr>
                <p:nvPr/>
              </p:nvSpPr>
              <p:spPr bwMode="auto">
                <a:xfrm>
                  <a:off x="1671" y="3510"/>
                  <a:ext cx="1076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3" name="Group 78"/>
              <p:cNvGrpSpPr>
                <a:grpSpLocks/>
              </p:cNvGrpSpPr>
              <p:nvPr/>
            </p:nvGrpSpPr>
            <p:grpSpPr bwMode="auto">
              <a:xfrm>
                <a:off x="2747" y="3510"/>
                <a:ext cx="1530" cy="606"/>
                <a:chOff x="2747" y="3510"/>
                <a:chExt cx="1530" cy="606"/>
              </a:xfrm>
            </p:grpSpPr>
            <p:sp>
              <p:nvSpPr>
                <p:cNvPr id="16426" name="Rectangle 26"/>
                <p:cNvSpPr>
                  <a:spLocks noChangeArrowheads="1"/>
                </p:cNvSpPr>
                <p:nvPr/>
              </p:nvSpPr>
              <p:spPr bwMode="auto">
                <a:xfrm>
                  <a:off x="2775" y="3510"/>
                  <a:ext cx="147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indent="-228600">
                    <a:lnSpc>
                      <a:spcPct val="75000"/>
                    </a:lnSpc>
                    <a:tabLst>
                      <a:tab pos="228600" algn="l"/>
                    </a:tabLst>
                  </a:pPr>
                  <a:r>
                    <a:rPr lang="es-ES_tradnl" sz="1200" baseline="0">
                      <a:latin typeface="Symbol" pitchFamily="18" charset="2"/>
                      <a:cs typeface="Times New Roman" pitchFamily="18" charset="0"/>
                    </a:rPr>
                    <a:t>·</a:t>
                  </a:r>
                  <a:r>
                    <a:rPr lang="es-ES_tradnl" sz="1200" baseline="0">
                      <a:cs typeface="Times New Roman" pitchFamily="18" charset="0"/>
                    </a:rPr>
                    <a:t>         Vibración</a:t>
                  </a:r>
                  <a:endParaRPr lang="es-ES" sz="1200" baseline="0">
                    <a:cs typeface="Times New Roman" pitchFamily="18" charset="0"/>
                  </a:endParaRPr>
                </a:p>
                <a:p>
                  <a:pPr indent="-228600" eaLnBrk="0" hangingPunct="0">
                    <a:lnSpc>
                      <a:spcPct val="75000"/>
                    </a:lnSpc>
                    <a:tabLst>
                      <a:tab pos="228600" algn="l"/>
                    </a:tabLst>
                  </a:pPr>
                  <a:r>
                    <a:rPr lang="es-ES_tradnl" sz="1200" baseline="0">
                      <a:latin typeface="Symbol" pitchFamily="18" charset="2"/>
                      <a:cs typeface="Times New Roman" pitchFamily="18" charset="0"/>
                    </a:rPr>
                    <a:t>·</a:t>
                  </a:r>
                  <a:r>
                    <a:rPr lang="es-ES_tradnl" sz="1200" baseline="0">
                      <a:cs typeface="Times New Roman" pitchFamily="18" charset="0"/>
                    </a:rPr>
                    <a:t>         Ultrasonido</a:t>
                  </a:r>
                  <a:endParaRPr lang="es-ES" sz="1200" baseline="0">
                    <a:cs typeface="Times New Roman" pitchFamily="18" charset="0"/>
                  </a:endParaRPr>
                </a:p>
                <a:p>
                  <a:pPr indent="-228600" eaLnBrk="0" hangingPunct="0">
                    <a:lnSpc>
                      <a:spcPct val="75000"/>
                    </a:lnSpc>
                    <a:tabLst>
                      <a:tab pos="228600" algn="l"/>
                    </a:tabLst>
                  </a:pPr>
                  <a:r>
                    <a:rPr lang="es-ES_tradnl" sz="1200" baseline="0">
                      <a:latin typeface="Symbol" pitchFamily="18" charset="2"/>
                      <a:cs typeface="Times New Roman" pitchFamily="18" charset="0"/>
                    </a:rPr>
                    <a:t>·</a:t>
                  </a:r>
                  <a:r>
                    <a:rPr lang="es-ES_tradnl" sz="1200" baseline="0">
                      <a:cs typeface="Times New Roman" pitchFamily="18" charset="0"/>
                    </a:rPr>
                    <a:t>         Centrifugación a alta velocidad</a:t>
                  </a:r>
                  <a:endParaRPr lang="es-ES" sz="1200" baseline="0">
                    <a:cs typeface="Times New Roman" pitchFamily="18" charset="0"/>
                  </a:endParaRPr>
                </a:p>
                <a:p>
                  <a:pPr indent="-228600" eaLnBrk="0" hangingPunct="0">
                    <a:tabLst>
                      <a:tab pos="228600" algn="l"/>
                    </a:tabLst>
                  </a:pPr>
                  <a:endParaRPr lang="es-ES" sz="1200" baseline="0"/>
                </a:p>
              </p:txBody>
            </p:sp>
            <p:sp>
              <p:nvSpPr>
                <p:cNvPr id="16427" name="Rectangle 77"/>
                <p:cNvSpPr>
                  <a:spLocks noChangeArrowheads="1"/>
                </p:cNvSpPr>
                <p:nvPr/>
              </p:nvSpPr>
              <p:spPr bwMode="auto">
                <a:xfrm>
                  <a:off x="2747" y="3510"/>
                  <a:ext cx="153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4" name="Group 80"/>
              <p:cNvGrpSpPr>
                <a:grpSpLocks/>
              </p:cNvGrpSpPr>
              <p:nvPr/>
            </p:nvGrpSpPr>
            <p:grpSpPr bwMode="auto">
              <a:xfrm>
                <a:off x="0" y="4116"/>
                <a:ext cx="920" cy="606"/>
                <a:chOff x="0" y="4116"/>
                <a:chExt cx="920" cy="606"/>
              </a:xfrm>
            </p:grpSpPr>
            <p:sp>
              <p:nvSpPr>
                <p:cNvPr id="16424" name="Rectangle 27"/>
                <p:cNvSpPr>
                  <a:spLocks noChangeArrowheads="1"/>
                </p:cNvSpPr>
                <p:nvPr/>
              </p:nvSpPr>
              <p:spPr bwMode="auto">
                <a:xfrm>
                  <a:off x="28" y="4116"/>
                  <a:ext cx="86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800" baseline="0">
                      <a:cs typeface="Times New Roman" pitchFamily="18" charset="0"/>
                    </a:rPr>
                    <a:t>Radiación: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800" baseline="0">
                      <a:cs typeface="Times New Roman" pitchFamily="18" charset="0"/>
                    </a:rPr>
                    <a:t>Ultravioleta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800" baseline="0">
                      <a:cs typeface="Times New Roman" pitchFamily="18" charset="0"/>
                    </a:rPr>
                    <a:t>Rayos X </a:t>
                  </a:r>
                  <a:endParaRPr lang="es-ES" sz="18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sz="1800" baseline="0"/>
                </a:p>
              </p:txBody>
            </p:sp>
            <p:sp>
              <p:nvSpPr>
                <p:cNvPr id="16425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4116"/>
                  <a:ext cx="92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5" name="Group 82"/>
              <p:cNvGrpSpPr>
                <a:grpSpLocks/>
              </p:cNvGrpSpPr>
              <p:nvPr/>
            </p:nvGrpSpPr>
            <p:grpSpPr bwMode="auto">
              <a:xfrm>
                <a:off x="920" y="4116"/>
                <a:ext cx="751" cy="606"/>
                <a:chOff x="920" y="4116"/>
                <a:chExt cx="751" cy="606"/>
              </a:xfrm>
            </p:grpSpPr>
            <p:sp>
              <p:nvSpPr>
                <p:cNvPr id="16422" name="Rectangle 28"/>
                <p:cNvSpPr>
                  <a:spLocks noChangeArrowheads="1"/>
                </p:cNvSpPr>
                <p:nvPr/>
              </p:nvSpPr>
              <p:spPr bwMode="auto">
                <a:xfrm>
                  <a:off x="948" y="4116"/>
                  <a:ext cx="695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23" name="Rectangle 81"/>
                <p:cNvSpPr>
                  <a:spLocks noChangeArrowheads="1"/>
                </p:cNvSpPr>
                <p:nvPr/>
              </p:nvSpPr>
              <p:spPr bwMode="auto">
                <a:xfrm>
                  <a:off x="920" y="4116"/>
                  <a:ext cx="751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6" name="Group 84"/>
              <p:cNvGrpSpPr>
                <a:grpSpLocks/>
              </p:cNvGrpSpPr>
              <p:nvPr/>
            </p:nvGrpSpPr>
            <p:grpSpPr bwMode="auto">
              <a:xfrm>
                <a:off x="1671" y="4116"/>
                <a:ext cx="1076" cy="606"/>
                <a:chOff x="1671" y="4116"/>
                <a:chExt cx="1076" cy="606"/>
              </a:xfrm>
            </p:grpSpPr>
            <p:sp>
              <p:nvSpPr>
                <p:cNvPr id="16420" name="Rectangle 29"/>
                <p:cNvSpPr>
                  <a:spLocks noChangeArrowheads="1"/>
                </p:cNvSpPr>
                <p:nvPr/>
              </p:nvSpPr>
              <p:spPr bwMode="auto">
                <a:xfrm>
                  <a:off x="1699" y="4116"/>
                  <a:ext cx="1020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000" baseline="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21" name="Rectangle 83"/>
                <p:cNvSpPr>
                  <a:spLocks noChangeArrowheads="1"/>
                </p:cNvSpPr>
                <p:nvPr/>
              </p:nvSpPr>
              <p:spPr bwMode="auto">
                <a:xfrm>
                  <a:off x="1671" y="4116"/>
                  <a:ext cx="1076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6417" name="Group 86"/>
              <p:cNvGrpSpPr>
                <a:grpSpLocks/>
              </p:cNvGrpSpPr>
              <p:nvPr/>
            </p:nvGrpSpPr>
            <p:grpSpPr bwMode="auto">
              <a:xfrm>
                <a:off x="2747" y="4116"/>
                <a:ext cx="1530" cy="606"/>
                <a:chOff x="2747" y="4116"/>
                <a:chExt cx="1530" cy="606"/>
              </a:xfrm>
            </p:grpSpPr>
            <p:sp>
              <p:nvSpPr>
                <p:cNvPr id="16418" name="Rectangle 30"/>
                <p:cNvSpPr>
                  <a:spLocks noChangeArrowheads="1"/>
                </p:cNvSpPr>
                <p:nvPr/>
              </p:nvSpPr>
              <p:spPr bwMode="auto">
                <a:xfrm>
                  <a:off x="2775" y="4116"/>
                  <a:ext cx="1474" cy="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_tradnl" sz="1400" baseline="0">
                      <a:cs typeface="Times New Roman" pitchFamily="18" charset="0"/>
                    </a:rPr>
                    <a:t>Degradación del DNA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es-ES_tradnl" sz="1400" baseline="0">
                      <a:cs typeface="Times New Roman" pitchFamily="18" charset="0"/>
                    </a:rPr>
                    <a:t>Utilizada en tratamiento de efluentes con flujos bajos</a:t>
                  </a:r>
                  <a:endParaRPr lang="es-ES" sz="1400" baseline="0">
                    <a:cs typeface="Times New Roman" pitchFamily="18" charset="0"/>
                  </a:endParaRPr>
                </a:p>
                <a:p>
                  <a:pPr eaLnBrk="0" hangingPunct="0"/>
                  <a:endParaRPr lang="es-ES" baseline="0"/>
                </a:p>
              </p:txBody>
            </p:sp>
            <p:sp>
              <p:nvSpPr>
                <p:cNvPr id="16419" name="Rectangle 85"/>
                <p:cNvSpPr>
                  <a:spLocks noChangeArrowheads="1"/>
                </p:cNvSpPr>
                <p:nvPr/>
              </p:nvSpPr>
              <p:spPr bwMode="auto">
                <a:xfrm>
                  <a:off x="2747" y="4116"/>
                  <a:ext cx="1530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sp>
          <p:nvSpPr>
            <p:cNvPr id="16389" name="Rectangle 88"/>
            <p:cNvSpPr>
              <a:spLocks noChangeArrowheads="1"/>
            </p:cNvSpPr>
            <p:nvPr/>
          </p:nvSpPr>
          <p:spPr bwMode="auto">
            <a:xfrm>
              <a:off x="-3" y="689"/>
              <a:ext cx="4283" cy="403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b="1" u="sng" smtClean="0">
                <a:solidFill>
                  <a:schemeClr val="accent2"/>
                </a:solidFill>
                <a:cs typeface="Times New Roman" pitchFamily="18" charset="0"/>
              </a:rPr>
              <a:t>Esterilización de aire</a:t>
            </a:r>
            <a:r>
              <a:rPr lang="es-ES" sz="28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s-ES" sz="2800" smtClean="0">
                <a:solidFill>
                  <a:srgbClr val="FF0000"/>
                </a:solidFill>
                <a:cs typeface="Times New Roman" pitchFamily="18" charset="0"/>
              </a:rPr>
            </a:br>
            <a:endParaRPr lang="es-ES" sz="280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ChangeArrowheads="1"/>
          </p:cNvSpPr>
          <p:nvPr/>
        </p:nvSpPr>
        <p:spPr bwMode="auto">
          <a:xfrm>
            <a:off x="685800" y="3048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" algn="ctr">
              <a:tabLst>
                <a:tab pos="228600" algn="l"/>
              </a:tabLst>
            </a:pPr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Esterilización de aire</a:t>
            </a:r>
            <a:endParaRPr lang="es-ES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="1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En fermentadores se necesita suministrar aire a velocidades del orden de 0.5 vvm (volumenes de aire por volumen de fermentador por minuto). 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Utilizar calentamiento resulta impracticable.</a:t>
            </a:r>
            <a:endParaRPr lang="es-ES_tradnl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La concentración standard de m.o en el aire es del orden de 10</a:t>
            </a:r>
            <a:r>
              <a:rPr lang="es-ES_tradnl" sz="2000" baseline="30000">
                <a:cs typeface="Times New Roman" pitchFamily="18" charset="0"/>
              </a:rPr>
              <a:t>3</a:t>
            </a:r>
            <a:r>
              <a:rPr lang="es-ES_tradnl" sz="2000">
                <a:cs typeface="Times New Roman" pitchFamily="18" charset="0"/>
              </a:rPr>
              <a:t> </a:t>
            </a:r>
            <a:r>
              <a:rPr lang="es-ES_tradnl" sz="2000" baseline="0">
                <a:cs typeface="Times New Roman" pitchFamily="18" charset="0"/>
              </a:rPr>
              <a:t>a 10</a:t>
            </a:r>
            <a:r>
              <a:rPr lang="es-ES_tradnl" sz="2000" baseline="30000">
                <a:cs typeface="Times New Roman" pitchFamily="18" charset="0"/>
              </a:rPr>
              <a:t>4</a:t>
            </a:r>
            <a:r>
              <a:rPr lang="es-ES_tradnl" sz="2000" baseline="0">
                <a:cs typeface="Times New Roman" pitchFamily="18" charset="0"/>
              </a:rPr>
              <a:t> m.o/m</a:t>
            </a:r>
            <a:r>
              <a:rPr lang="es-ES_tradnl" sz="2000" baseline="30000">
                <a:cs typeface="Times New Roman" pitchFamily="18" charset="0"/>
              </a:rPr>
              <a:t>3</a:t>
            </a:r>
            <a:r>
              <a:rPr lang="es-ES_tradnl" sz="2000">
                <a:cs typeface="Times New Roman" pitchFamily="18" charset="0"/>
              </a:rPr>
              <a:t>. 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Los métodos más utilizados para realizar una esterilización del aire son: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Filtros profundos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Filtros de membrana (absolutos)</a:t>
            </a: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eaLnBrk="0" hangingPunct="0">
              <a:tabLst>
                <a:tab pos="228600" algn="l"/>
              </a:tabLst>
            </a:pPr>
            <a:endParaRPr lang="es-ES" baseline="0"/>
          </a:p>
        </p:txBody>
      </p:sp>
      <p:pic>
        <p:nvPicPr>
          <p:cNvPr id="18435" name="Picture 1027" descr="803057_LCH_W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4797425"/>
            <a:ext cx="2195513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1028" descr="EB_sumerg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500438"/>
            <a:ext cx="20320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81000" y="381000"/>
            <a:ext cx="4478338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8100" algn="ctr">
              <a:tabLst>
                <a:tab pos="228600" algn="l"/>
              </a:tabLst>
            </a:pPr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Filtros profundos</a:t>
            </a:r>
            <a:endParaRPr lang="es-ES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Son filtros que se encuentran rellenos de vibra de vidrio que presenta la ventaja de:</a:t>
            </a:r>
          </a:p>
          <a:p>
            <a:pPr indent="38100" algn="just" eaLnBrk="0" hangingPunct="0">
              <a:tabLst>
                <a:tab pos="228600" algn="l"/>
              </a:tabLst>
            </a:pP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se comprimen mucho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retienen humedad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es combustible.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El principio de estos filtros es que se produzca un contacto entre los m.o. y la fibra, este contacto puede ser de diferentes tipos: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1.- Intercepción directa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2.- Impacto por inercia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3.- Flujo turbulento del aire</a:t>
            </a:r>
            <a:endParaRPr lang="es-ES" sz="2000" baseline="0">
              <a:cs typeface="Times New Roman" pitchFamily="18" charset="0"/>
            </a:endParaRPr>
          </a:p>
          <a:p>
            <a:pPr indent="381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4.- Movimientos Browniano (Difusión)</a:t>
            </a:r>
            <a:endParaRPr lang="es-ES" sz="2000" baseline="0">
              <a:cs typeface="Times New Roman" pitchFamily="18" charset="0"/>
            </a:endParaRPr>
          </a:p>
          <a:p>
            <a:pPr indent="38100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5.- Atracción electrostática</a:t>
            </a:r>
            <a:r>
              <a:rPr lang="es-ES" sz="2000" baseline="0"/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7956550" y="333375"/>
          <a:ext cx="790575" cy="2514600"/>
        </p:xfrm>
        <a:graphic>
          <a:graphicData uri="http://schemas.openxmlformats.org/presentationml/2006/ole">
            <p:oleObj spid="_x0000_s2050" name="Imagen de mapa de bits" r:id="rId3" imgW="790476" imgH="3057143" progId="Paint.Picture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724400" y="4419600"/>
          <a:ext cx="4419600" cy="1504950"/>
        </p:xfrm>
        <a:graphic>
          <a:graphicData uri="http://schemas.openxmlformats.org/presentationml/2006/ole">
            <p:oleObj spid="_x0000_s2051" name="Imagen de mapa de bits" r:id="rId4" imgW="4780952" imgH="1628571" progId="Paint.Picture">
              <p:embed/>
            </p:oleObj>
          </a:graphicData>
        </a:graphic>
      </p:graphicFrame>
      <p:pic>
        <p:nvPicPr>
          <p:cNvPr id="2053" name="Picture 5" descr="EB_sumerg_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3800" y="549275"/>
            <a:ext cx="28956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050"/>
          <p:cNvSpPr>
            <a:spLocks noChangeArrowheads="1"/>
          </p:cNvSpPr>
          <p:nvPr/>
        </p:nvSpPr>
        <p:spPr bwMode="auto">
          <a:xfrm>
            <a:off x="381000" y="381000"/>
            <a:ext cx="8077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Decaimiento del número de m.o</a:t>
            </a:r>
            <a:endParaRPr lang="es-ES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_tradnl" sz="2000" b="1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El decaimiento del número de m.o dependerá de la profundidad del lecho, resultando una variación de primer orden.</a:t>
            </a: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Así	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endParaRPr lang="es-ES" sz="2000" baseline="0"/>
          </a:p>
        </p:txBody>
      </p:sp>
      <p:graphicFrame>
        <p:nvGraphicFramePr>
          <p:cNvPr id="3074" name="Object 2051"/>
          <p:cNvGraphicFramePr>
            <a:graphicFrameLocks noChangeAspect="1"/>
          </p:cNvGraphicFramePr>
          <p:nvPr/>
        </p:nvGraphicFramePr>
        <p:xfrm>
          <a:off x="2225675" y="1873250"/>
          <a:ext cx="2025650" cy="1031875"/>
        </p:xfrm>
        <a:graphic>
          <a:graphicData uri="http://schemas.openxmlformats.org/presentationml/2006/ole">
            <p:oleObj spid="_x0000_s3074" name="Ecuación" r:id="rId3" imgW="1206360" imgH="609480" progId="Equation.3">
              <p:embed/>
            </p:oleObj>
          </a:graphicData>
        </a:graphic>
      </p:graphicFrame>
      <p:graphicFrame>
        <p:nvGraphicFramePr>
          <p:cNvPr id="3075" name="Object 2052"/>
          <p:cNvGraphicFramePr>
            <a:graphicFrameLocks noChangeAspect="1"/>
          </p:cNvGraphicFramePr>
          <p:nvPr/>
        </p:nvGraphicFramePr>
        <p:xfrm>
          <a:off x="3962400" y="2895600"/>
          <a:ext cx="4992688" cy="3486150"/>
        </p:xfrm>
        <a:graphic>
          <a:graphicData uri="http://schemas.openxmlformats.org/presentationml/2006/ole">
            <p:oleObj spid="_x0000_s3075" name="Imagen de mapa de bits" r:id="rId4" imgW="5982535" imgH="3486637" progId="Paint.Picture">
              <p:embed/>
            </p:oleObj>
          </a:graphicData>
        </a:graphic>
      </p:graphicFrame>
      <p:sp>
        <p:nvSpPr>
          <p:cNvPr id="3077" name="Text Box 2053"/>
          <p:cNvSpPr txBox="1">
            <a:spLocks noChangeArrowheads="1"/>
          </p:cNvSpPr>
          <p:nvPr/>
        </p:nvSpPr>
        <p:spPr bwMode="auto">
          <a:xfrm>
            <a:off x="457200" y="3733800"/>
            <a:ext cx="3352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000" baseline="0">
                <a:cs typeface="Times New Roman" pitchFamily="18" charset="0"/>
              </a:rPr>
              <a:t> N</a:t>
            </a:r>
            <a:r>
              <a:rPr lang="es-ES_tradnl" sz="2000">
                <a:cs typeface="Times New Roman" pitchFamily="18" charset="0"/>
              </a:rPr>
              <a:t>o</a:t>
            </a:r>
            <a:r>
              <a:rPr lang="es-ES_tradnl" sz="2000" baseline="0">
                <a:cs typeface="Times New Roman" pitchFamily="18" charset="0"/>
              </a:rPr>
              <a:t>, N</a:t>
            </a:r>
            <a:r>
              <a:rPr lang="es-ES_tradnl" sz="2000" baseline="-30000">
                <a:cs typeface="Times New Roman" pitchFamily="18" charset="0"/>
              </a:rPr>
              <a:t>L</a:t>
            </a:r>
            <a:r>
              <a:rPr lang="es-ES_tradnl" sz="2000">
                <a:cs typeface="Times New Roman" pitchFamily="18" charset="0"/>
              </a:rPr>
              <a:t>: </a:t>
            </a:r>
            <a:r>
              <a:rPr lang="es-ES_tradnl" sz="2000" baseline="0">
                <a:cs typeface="Times New Roman" pitchFamily="18" charset="0"/>
              </a:rPr>
              <a:t>Número de m.o a la entrada y salida, respectivamente</a:t>
            </a:r>
            <a:r>
              <a:rPr lang="es-ES_tradnl" sz="2000">
                <a:cs typeface="Times New Roman" pitchFamily="18" charset="0"/>
              </a:rPr>
              <a:t>.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  </a:t>
            </a:r>
            <a:endParaRPr lang="es-ES" sz="2000" baseline="0">
              <a:cs typeface="Times New Roman" pitchFamily="18" charset="0"/>
            </a:endParaRPr>
          </a:p>
          <a:p>
            <a:pPr eaLnBrk="0" hangingPunct="0"/>
            <a:r>
              <a:rPr lang="es-ES_tradnl" sz="2000" baseline="0">
                <a:cs typeface="Times New Roman" pitchFamily="18" charset="0"/>
              </a:rPr>
              <a:t>Generalmente se utilizan filtros de 1 a 2 metros.</a:t>
            </a:r>
            <a:r>
              <a:rPr lang="es-ES" sz="2000" baseline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s-ES" sz="5400" smtClean="0">
                <a:solidFill>
                  <a:srgbClr val="FF0000"/>
                </a:solidFill>
              </a:rPr>
              <a:t>Transferencia de Energía</a:t>
            </a:r>
            <a:br>
              <a:rPr lang="es-ES" sz="5400" smtClean="0">
                <a:solidFill>
                  <a:srgbClr val="FF0000"/>
                </a:solidFill>
              </a:rPr>
            </a:br>
            <a:r>
              <a:rPr lang="es-ES" smtClean="0">
                <a:solidFill>
                  <a:srgbClr val="FF0000"/>
                </a:solidFill>
              </a:rPr>
              <a:t/>
            </a:r>
            <a:br>
              <a:rPr lang="es-ES" smtClean="0">
                <a:solidFill>
                  <a:srgbClr val="FF0000"/>
                </a:solidFill>
              </a:rPr>
            </a:br>
            <a:r>
              <a:rPr lang="es-ES" smtClean="0">
                <a:solidFill>
                  <a:schemeClr val="accent2"/>
                </a:solidFill>
              </a:rPr>
              <a:t>Calor de fermentación y balance de energía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990600" y="838200"/>
            <a:ext cx="70866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Eficiencia</a:t>
            </a:r>
          </a:p>
          <a:p>
            <a:pPr algn="ctr"/>
            <a:endParaRPr lang="es-ES" sz="2000" b="1" baseline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Se define la eficiencia de un filtro, </a:t>
            </a: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h</a:t>
            </a:r>
            <a:r>
              <a:rPr lang="es-ES_tradnl" sz="2000" baseline="0">
                <a:cs typeface="Times New Roman" pitchFamily="18" charset="0"/>
              </a:rPr>
              <a:t> , en base al largo necesario para alcanzar el x% de remoción de m.o. Generalmente se tabular para 90% de remoción. Así:</a:t>
            </a:r>
            <a:endParaRPr lang="es-ES" sz="2000" baseline="0">
              <a:cs typeface="Times New Roman" pitchFamily="18" charset="0"/>
            </a:endParaRPr>
          </a:p>
          <a:p>
            <a:pPr algn="just" eaLnBrk="0" hangingPunct="0"/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algn="ctr" eaLnBrk="0" hangingPunct="0">
              <a:buFont typeface="Symbol" pitchFamily="18" charset="2"/>
              <a:buChar char="h"/>
            </a:pP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ES_tradnl" sz="2000" b="1" baseline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= 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 (N</a:t>
            </a: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 – N</a:t>
            </a:r>
            <a:r>
              <a:rPr lang="es-ES_tradnl" sz="2000" b="1" baseline="-3000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)/N</a:t>
            </a: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algn="ctr" eaLnBrk="0" hangingPunct="0">
              <a:buFont typeface="Symbol" pitchFamily="18" charset="2"/>
              <a:buChar char="h"/>
            </a:pPr>
            <a:endParaRPr lang="es-ES_tradnl" sz="2000" b="1" baseline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buFont typeface="Symbol" pitchFamily="18" charset="2"/>
              <a:buChar char="h"/>
            </a:pP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= 1 – N</a:t>
            </a: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 /N</a:t>
            </a:r>
            <a:r>
              <a:rPr lang="es-ES_tradnl" sz="2000" b="1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algn="ctr" eaLnBrk="0" hangingPunct="0">
              <a:buFont typeface="Symbol" pitchFamily="18" charset="2"/>
              <a:buNone/>
            </a:pPr>
            <a:endParaRPr lang="es-ES_tradnl" sz="2000" baseline="0">
              <a:latin typeface="Symbol" pitchFamily="18" charset="2"/>
              <a:cs typeface="Times New Roman" pitchFamily="18" charset="0"/>
            </a:endParaRPr>
          </a:p>
          <a:p>
            <a:pPr algn="ctr" eaLnBrk="0" hangingPunct="0">
              <a:buFont typeface="Symbol" pitchFamily="18" charset="2"/>
              <a:buNone/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h</a:t>
            </a:r>
            <a:r>
              <a:rPr lang="es-ES_tradnl" sz="2000">
                <a:cs typeface="Times New Roman" pitchFamily="18" charset="0"/>
              </a:rPr>
              <a:t>L</a:t>
            </a:r>
            <a:r>
              <a:rPr lang="es-ES_tradnl" sz="2000" b="1" baseline="0">
                <a:solidFill>
                  <a:srgbClr val="FF0000"/>
                </a:solidFill>
                <a:cs typeface="Times New Roman" pitchFamily="18" charset="0"/>
              </a:rPr>
              <a:t>= 1- exp (-k*L)</a:t>
            </a:r>
            <a:endParaRPr lang="es-ES" sz="2000" b="1" baseline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/>
            <a:endParaRPr lang="es-ES" sz="2000" baseline="0">
              <a:cs typeface="Times New Roman" pitchFamily="18" charset="0"/>
            </a:endParaRPr>
          </a:p>
          <a:p>
            <a:pPr eaLnBrk="0" hangingPunct="0"/>
            <a:endParaRPr lang="es-ES_tradnl" sz="2000" baseline="0">
              <a:cs typeface="Times New Roman" pitchFamily="18" charset="0"/>
            </a:endParaRPr>
          </a:p>
          <a:p>
            <a:pPr eaLnBrk="0" hangingPunct="0"/>
            <a:r>
              <a:rPr lang="es-ES_tradnl" sz="2000" baseline="0">
                <a:cs typeface="Times New Roman" pitchFamily="18" charset="0"/>
              </a:rPr>
              <a:t>Si se desea una eficiencia del 90% se reporta L</a:t>
            </a:r>
            <a:r>
              <a:rPr lang="es-ES_tradnl" sz="2000" baseline="-30000">
                <a:cs typeface="Times New Roman" pitchFamily="18" charset="0"/>
              </a:rPr>
              <a:t>90%</a:t>
            </a:r>
            <a:r>
              <a:rPr lang="es-ES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684213" y="476250"/>
            <a:ext cx="7685087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Ejemplo</a:t>
            </a:r>
          </a:p>
          <a:p>
            <a:pPr marL="457200" indent="-457200"/>
            <a:endParaRPr lang="es-ES_tradnl" sz="2000" b="1" u="sng" baseline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</a:pPr>
            <a:r>
              <a:rPr lang="es-CL" sz="1800" baseline="0"/>
              <a:t>Se requiere diseñar el sistema de esterilización de un reactor de 50m</a:t>
            </a:r>
            <a:r>
              <a:rPr lang="es-CL" sz="1800" baseline="30000"/>
              <a:t>3</a:t>
            </a:r>
            <a:r>
              <a:rPr lang="es-CL" sz="1800" baseline="0"/>
              <a:t>, el cual opera a una velocidad de dilución de 0.2 h</a:t>
            </a:r>
            <a:r>
              <a:rPr lang="es-CL" sz="1800" baseline="30000"/>
              <a:t>-1</a:t>
            </a:r>
            <a:r>
              <a:rPr lang="es-CL" sz="1800" baseline="0"/>
              <a:t>. Considere que la concentración inicial de m.o en el medio de cultivo es de 10</a:t>
            </a:r>
            <a:r>
              <a:rPr lang="es-CL" sz="1800" baseline="30000"/>
              <a:t>3</a:t>
            </a:r>
            <a:r>
              <a:rPr lang="es-CL" sz="1800" baseline="0"/>
              <a:t> m.o/ml </a:t>
            </a:r>
          </a:p>
          <a:p>
            <a:pPr marL="457200" indent="-457200" algn="just">
              <a:lnSpc>
                <a:spcPct val="150000"/>
              </a:lnSpc>
            </a:pPr>
            <a:r>
              <a:rPr lang="es-CL" sz="1800" baseline="0"/>
              <a:t>La esterilización tanto del medio como del aire debe realizarse en forma continua durante 5 semanas. Los niveles de esterilidad deben ser tales que la probabilidad de contaminación sea de 1 en 100.</a:t>
            </a:r>
          </a:p>
          <a:p>
            <a:pPr marL="457200" indent="-457200" algn="just">
              <a:lnSpc>
                <a:spcPct val="150000"/>
              </a:lnSpc>
            </a:pPr>
            <a:r>
              <a:rPr lang="es-CL" sz="1800" baseline="0"/>
              <a:t>El flujo del aire en el fermentador será de 0.5 vvm (a 100 cm/seg). Se utilizará un filtro profundo de fibra de vidrio para esterilizar el aire, en forma continua. Dicho filtro se caracteriza por poseer un L</a:t>
            </a:r>
            <a:r>
              <a:rPr lang="es-CL" sz="1800"/>
              <a:t>90</a:t>
            </a:r>
            <a:r>
              <a:rPr lang="es-CL" sz="1800" baseline="0"/>
              <a:t> de 0.06 mts a 100 cm/seg. Si la concentración de m.o. en el aire es de 12 *10</a:t>
            </a:r>
            <a:r>
              <a:rPr lang="es-CL" sz="1800" baseline="30000"/>
              <a:t>3</a:t>
            </a:r>
            <a:r>
              <a:rPr lang="es-CL" sz="1800" baseline="0"/>
              <a:t> m.o/m</a:t>
            </a:r>
            <a:r>
              <a:rPr lang="es-CL" sz="1800" baseline="30000"/>
              <a:t>3</a:t>
            </a:r>
            <a:r>
              <a:rPr lang="es-CL" sz="1800" baseline="0"/>
              <a:t>. Determine el largo del filtro. </a:t>
            </a:r>
            <a:endParaRPr lang="es-ES_tradnl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/>
            <a:endParaRPr lang="es-ES" sz="2000" b="1" baseline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ChangeArrowheads="1"/>
          </p:cNvSpPr>
          <p:nvPr/>
        </p:nvSpPr>
        <p:spPr bwMode="auto">
          <a:xfrm>
            <a:off x="250825" y="0"/>
            <a:ext cx="8382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228600" algn="ctr">
              <a:tabLst>
                <a:tab pos="1127125" algn="l"/>
              </a:tabLst>
            </a:pPr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FFiltros de membrana (absolutos)</a:t>
            </a:r>
            <a:endParaRPr lang="es-ES" sz="2000" baseline="0">
              <a:solidFill>
                <a:srgbClr val="FF0000"/>
              </a:solidFill>
              <a:cs typeface="Times New Roman" pitchFamily="18" charset="0"/>
            </a:endParaRPr>
          </a:p>
          <a:p>
            <a:pPr indent="-228600" algn="ctr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SSon membranas que tienen un determinado tamaño de poros, pero resulta prácticamente imposible construir un filtro para aire donde el tamaño de poros este controlado. </a:t>
            </a: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GGeneralmente oscilan entre 0.5-1.0 </a:t>
            </a: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m</a:t>
            </a:r>
            <a:r>
              <a:rPr lang="es-ES_tradnl" sz="2000" baseline="0">
                <a:cs typeface="Times New Roman" pitchFamily="18" charset="0"/>
              </a:rPr>
              <a:t>m y 0.22-0.45 </a:t>
            </a: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m</a:t>
            </a:r>
            <a:r>
              <a:rPr lang="es-ES_tradnl" sz="2000" baseline="0">
                <a:cs typeface="Times New Roman" pitchFamily="18" charset="0"/>
              </a:rPr>
              <a:t>m. 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r>
              <a:rPr lang="es-ES" sz="2000" baseline="0">
                <a:cs typeface="Times New Roman" pitchFamily="18" charset="0"/>
              </a:rPr>
              <a:t>G</a:t>
            </a:r>
            <a:r>
              <a:rPr lang="es-ES_tradnl" sz="2000" baseline="0">
                <a:cs typeface="Times New Roman" pitchFamily="18" charset="0"/>
              </a:rPr>
              <a:t>eneralmente son de Polivinilalcohol (PVA)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r>
              <a:rPr lang="es-ES" sz="2000" baseline="0">
                <a:cs typeface="Times New Roman" pitchFamily="18" charset="0"/>
              </a:rPr>
              <a:t>L</a:t>
            </a:r>
            <a:r>
              <a:rPr lang="es-ES_tradnl" sz="2000" baseline="0">
                <a:cs typeface="Times New Roman" pitchFamily="18" charset="0"/>
              </a:rPr>
              <a:t>as ventajas son: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" sz="2000" baseline="0">
                <a:cs typeface="Times New Roman" pitchFamily="18" charset="0"/>
              </a:rPr>
              <a:t>U</a:t>
            </a:r>
            <a:r>
              <a:rPr lang="es-ES_tradnl" sz="2000" baseline="0">
                <a:cs typeface="Times New Roman" pitchFamily="18" charset="0"/>
              </a:rPr>
              <a:t>Una pequeña caída de presión produce una gran eficiencia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r>
              <a:rPr lang="es-ES" sz="2000" baseline="0">
                <a:cs typeface="Times New Roman" pitchFamily="18" charset="0"/>
              </a:rPr>
              <a:t>D</a:t>
            </a:r>
            <a:r>
              <a:rPr lang="es-ES_tradnl" sz="2000" baseline="0">
                <a:cs typeface="Times New Roman" pitchFamily="18" charset="0"/>
              </a:rPr>
              <a:t>esventajas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	Resultan frágiles y de corta vida</a:t>
            </a:r>
          </a:p>
          <a:p>
            <a:pPr indent="-228600" algn="just" eaLnBrk="0" hangingPunct="0">
              <a:tabLst>
                <a:tab pos="1127125" algn="l"/>
              </a:tabLst>
            </a:pPr>
            <a:r>
              <a:rPr lang="es-ES_tradnl" sz="2000" baseline="0">
                <a:cs typeface="Times New Roman" pitchFamily="18" charset="0"/>
              </a:rPr>
              <a:t>		Las fuentes de aire deben estar libres de aceite.</a:t>
            </a:r>
            <a:r>
              <a:rPr lang="es-ES" sz="2000" baseline="0"/>
              <a:t> </a:t>
            </a:r>
          </a:p>
        </p:txBody>
      </p:sp>
      <p:pic>
        <p:nvPicPr>
          <p:cNvPr id="21507" name="Picture 1027" descr="803057_LCH_W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762250"/>
            <a:ext cx="27717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z="3600" b="1" u="sng" smtClean="0">
                <a:solidFill>
                  <a:schemeClr val="accent2"/>
                </a:solidFill>
                <a:cs typeface="Times New Roman" pitchFamily="18" charset="0"/>
              </a:rPr>
              <a:t>Esterilización Química</a:t>
            </a:r>
            <a:r>
              <a:rPr lang="es-ES_tradnl" sz="2800" b="1" u="sng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s-ES_tradnl" sz="2800" b="1" u="sng" smtClean="0">
                <a:solidFill>
                  <a:srgbClr val="FF0000"/>
                </a:solidFill>
                <a:cs typeface="Times New Roman" pitchFamily="18" charset="0"/>
              </a:rPr>
            </a:br>
            <a:endParaRPr lang="es-ES" sz="2800" b="1" u="sng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ChangeArrowheads="1"/>
          </p:cNvSpPr>
          <p:nvPr/>
        </p:nvSpPr>
        <p:spPr bwMode="auto">
          <a:xfrm>
            <a:off x="539750" y="188913"/>
            <a:ext cx="8424863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228600" algn="ctr">
              <a:tabLst>
                <a:tab pos="228600" algn="l"/>
              </a:tabLst>
            </a:pPr>
            <a:r>
              <a:rPr lang="es-ES_tradnl" sz="2000" b="1" u="sng" baseline="0">
                <a:solidFill>
                  <a:srgbClr val="FF0000"/>
                </a:solidFill>
                <a:cs typeface="Times New Roman" pitchFamily="18" charset="0"/>
              </a:rPr>
              <a:t>EEsterilización Química</a:t>
            </a:r>
          </a:p>
          <a:p>
            <a:pPr indent="-228600" algn="just" eaLnBrk="0" hangingPunct="0">
              <a:tabLst>
                <a:tab pos="228600" algn="l"/>
              </a:tabLst>
            </a:pPr>
            <a:r>
              <a:rPr lang="es-ES_tradnl" sz="2000" b="1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	</a:t>
            </a:r>
            <a:r>
              <a:rPr lang="es-ES_tradnl" sz="2000" baseline="0">
                <a:solidFill>
                  <a:srgbClr val="FF0000"/>
                </a:solidFill>
                <a:cs typeface="Times New Roman" pitchFamily="18" charset="0"/>
              </a:rPr>
              <a:t>No se utiliza ampliamente</a:t>
            </a:r>
            <a:r>
              <a:rPr lang="es-ES_tradnl" sz="2000" baseline="0">
                <a:cs typeface="Times New Roman" pitchFamily="18" charset="0"/>
              </a:rPr>
              <a:t> dado que la mayoría de los desinfectantes tienen baja acción. Adicionalmente pueden interferir en el crecimiento de los m.o. 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r>
              <a:rPr lang="es-ES" sz="2000" baseline="0">
                <a:cs typeface="Times New Roman" pitchFamily="18" charset="0"/>
              </a:rPr>
              <a:t>S</a:t>
            </a:r>
            <a:r>
              <a:rPr lang="es-ES_tradnl" sz="2000" baseline="0">
                <a:cs typeface="Times New Roman" pitchFamily="18" charset="0"/>
              </a:rPr>
              <a:t>e buscan agente que:</a:t>
            </a:r>
            <a:endParaRPr lang="es-ES" sz="2000" baseline="0">
              <a:cs typeface="Times New Roman" pitchFamily="18" charset="0"/>
            </a:endParaRPr>
          </a:p>
          <a:p>
            <a:pPr indent="-228600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 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Actúen en forma rápida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sean caros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sean inflamables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sean explosivos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2000" baseline="0">
                <a:cs typeface="Times New Roman" pitchFamily="18" charset="0"/>
              </a:rPr>
              <a:t>        No sean tóxicos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endParaRPr lang="es-ES_tradnl" sz="2000" baseline="0">
              <a:cs typeface="Times New Roman" pitchFamily="18" charset="0"/>
            </a:endParaRPr>
          </a:p>
          <a:p>
            <a:pPr lvl="1" algn="just" eaLnBrk="0" hangingPunct="0"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Los más utilizados son: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" sz="2000" baseline="0">
                <a:cs typeface="Times New Roman" pitchFamily="18" charset="0"/>
              </a:rPr>
              <a:t>	</a:t>
            </a:r>
            <a:r>
              <a:rPr lang="es-ES_tradnl" sz="2000" baseline="0">
                <a:latin typeface="Symbol" pitchFamily="18" charset="2"/>
                <a:cs typeface="Times New Roman" pitchFamily="18" charset="0"/>
              </a:rPr>
              <a:t>b</a:t>
            </a:r>
            <a:r>
              <a:rPr lang="es-ES_tradnl" sz="2000" baseline="0">
                <a:cs typeface="Times New Roman" pitchFamily="18" charset="0"/>
              </a:rPr>
              <a:t>-propiolactona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" sz="2000" baseline="0">
                <a:cs typeface="Times New Roman" pitchFamily="18" charset="0"/>
              </a:rPr>
              <a:t>	</a:t>
            </a:r>
            <a:r>
              <a:rPr lang="es-ES_tradnl" sz="2000" baseline="0">
                <a:cs typeface="Times New Roman" pitchFamily="18" charset="0"/>
              </a:rPr>
              <a:t>Oxido de etileno (en medio frio)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" sz="2000" baseline="0">
                <a:cs typeface="Times New Roman" pitchFamily="18" charset="0"/>
              </a:rPr>
              <a:t>	</a:t>
            </a:r>
            <a:r>
              <a:rPr lang="es-ES_tradnl" sz="2000" baseline="0">
                <a:cs typeface="Times New Roman" pitchFamily="18" charset="0"/>
              </a:rPr>
              <a:t>Fenol o compuestos fenílicos (Crestol, ortofenil fenol)</a:t>
            </a:r>
            <a:endParaRPr lang="es-ES" sz="2000" baseline="0"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" sz="2000" baseline="0">
                <a:cs typeface="Times New Roman" pitchFamily="18" charset="0"/>
              </a:rPr>
              <a:t>	</a:t>
            </a:r>
            <a:r>
              <a:rPr lang="es-ES_tradnl" sz="2000" baseline="0">
                <a:cs typeface="Times New Roman" pitchFamily="18" charset="0"/>
              </a:rPr>
              <a:t>Alcoholes: Etanol, Metanol</a:t>
            </a:r>
          </a:p>
          <a:p>
            <a:pPr lvl="1" algn="just" eaLnBrk="0" hangingPunct="0">
              <a:buFontTx/>
              <a:buChar char="•"/>
              <a:tabLst>
                <a:tab pos="228600" algn="l"/>
              </a:tabLst>
            </a:pPr>
            <a:r>
              <a:rPr lang="es-ES_tradnl" sz="2000" baseline="0">
                <a:cs typeface="Times New Roman" pitchFamily="18" charset="0"/>
              </a:rPr>
              <a:t>	Halógenos: Hipoclorito, Cloroaminas.</a:t>
            </a:r>
            <a:r>
              <a:rPr lang="es-ES" sz="2000" baseline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329642" cy="500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85720" y="571480"/>
            <a:ext cx="1928826" cy="5715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sz="3600" dirty="0"/>
              <a:t> </a:t>
            </a:r>
            <a:r>
              <a:rPr lang="es-CL" sz="3600" dirty="0">
                <a:solidFill>
                  <a:schemeClr val="tx1"/>
                </a:solidFill>
              </a:rPr>
              <a:t> </a:t>
            </a:r>
            <a:r>
              <a:rPr lang="es-CL" sz="3300" dirty="0" smtClean="0">
                <a:solidFill>
                  <a:schemeClr val="tx1"/>
                </a:solidFill>
              </a:rPr>
              <a:t>Resumiendo</a:t>
            </a:r>
          </a:p>
          <a:p>
            <a:pPr fontAlgn="auto">
              <a:spcAft>
                <a:spcPts val="0"/>
              </a:spcAft>
              <a:defRPr/>
            </a:pPr>
            <a:endParaRPr lang="es-ES" sz="3300" dirty="0">
              <a:solidFill>
                <a:schemeClr val="tx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1798-3971-4BA5-83B6-E9B6469932C1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26"/>
          <p:cNvSpPr txBox="1">
            <a:spLocks noChangeArrowheads="1"/>
          </p:cNvSpPr>
          <p:nvPr/>
        </p:nvSpPr>
        <p:spPr bwMode="auto">
          <a:xfrm>
            <a:off x="457200" y="228600"/>
            <a:ext cx="8229600" cy="569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u="sng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Calor  de fermentación</a:t>
            </a:r>
            <a:endParaRPr lang="es-ES_tradnl" sz="3200" b="1" u="sng" baseline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El metabolismo celular es una reacción global exotérmica 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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Si se desea trabajar a una temperatura constante se debe REMOVER el calor  de la fermentación.</a:t>
            </a:r>
          </a:p>
          <a:p>
            <a:pPr algn="ctr">
              <a:spcBef>
                <a:spcPct val="50000"/>
              </a:spcBef>
            </a:pPr>
            <a:endParaRPr lang="es-ES" b="1" baseline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¿ Cómo calcular el Calor de fermentación?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El calor de fermentación, Q</a:t>
            </a:r>
            <a:r>
              <a:rPr lang="es-ES">
                <a:solidFill>
                  <a:schemeClr val="accent2"/>
                </a:solidFill>
              </a:rPr>
              <a:t>F</a:t>
            </a:r>
            <a:r>
              <a:rPr lang="es-ES" baseline="0">
                <a:solidFill>
                  <a:schemeClr val="accent2"/>
                </a:solidFill>
              </a:rPr>
              <a:t>, se puede calcular en base  a balances de energía en los cuales se consideran:</a:t>
            </a:r>
          </a:p>
          <a:p>
            <a:pPr marL="1033463" lvl="1" indent="-457200" algn="just">
              <a:spcBef>
                <a:spcPct val="50000"/>
              </a:spcBef>
              <a:buFontTx/>
              <a:buChar char="•"/>
            </a:pPr>
            <a:r>
              <a:rPr lang="es-ES" baseline="0">
                <a:solidFill>
                  <a:schemeClr val="accent2"/>
                </a:solidFill>
              </a:rPr>
              <a:t>La oxidación de sustrato</a:t>
            </a:r>
          </a:p>
          <a:p>
            <a:pPr marL="1033463" lvl="1" indent="-457200" algn="just">
              <a:spcBef>
                <a:spcPct val="50000"/>
              </a:spcBef>
              <a:buFontTx/>
              <a:buChar char="•"/>
            </a:pPr>
            <a:r>
              <a:rPr lang="es-ES" baseline="0">
                <a:solidFill>
                  <a:schemeClr val="accent2"/>
                </a:solidFill>
              </a:rPr>
              <a:t>Formación de biomasa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Algunas formas simples de estimación son: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</a:rPr>
              <a:t>Fermentaciones anaerobias</a:t>
            </a:r>
          </a:p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Se considera que la fracción de sustrato que se convierte a células es muy pequeña 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</a:t>
            </a:r>
            <a:endParaRPr lang="es-ES" baseline="0">
              <a:solidFill>
                <a:schemeClr val="accent2"/>
              </a:solidFill>
            </a:endParaRPr>
          </a:p>
          <a:p>
            <a:pPr marL="1033463" lvl="1" indent="-457200"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[Kcal/ l h]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R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[Kcal/ l h]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endParaRPr lang="es-ES" b="1" baseline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Q</a:t>
            </a:r>
            <a:r>
              <a:rPr lang="es-ES">
                <a:solidFill>
                  <a:schemeClr val="accent2"/>
                </a:solidFill>
              </a:rPr>
              <a:t>R</a:t>
            </a:r>
            <a:r>
              <a:rPr lang="es-ES" baseline="0">
                <a:solidFill>
                  <a:schemeClr val="accent2"/>
                </a:solidFill>
              </a:rPr>
              <a:t>: Calor de reacción de la secuencia metabólica principal. Este calor se calcula por los métodos termodinámicos clásicos, basados en calores de combustión y formación.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</a:rPr>
              <a:t>Fermentaciones aerobias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Es indispensable considerar la formación de biomasa.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Una forma simplificada es la propuesta por Cooney et al. (1968):</a:t>
            </a:r>
          </a:p>
          <a:p>
            <a:pPr marL="1033463" lvl="1" indent="-457200"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[Kcal/ l h]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0.12 * N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O2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[milimoles/ l h]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endParaRPr lang="es-ES" b="1" baseline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N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O2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Demanda de oxígeno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</a:rPr>
              <a:t>Balance de energía en todo el fermentador, que desprecia la acumulación. 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Se supone que los calores de las corrientes de entrada y salida y son despreciables. </a:t>
            </a:r>
            <a:endParaRPr lang="es-ES" baseline="0">
              <a:solidFill>
                <a:schemeClr val="accent2"/>
              </a:solidFill>
            </a:endParaRPr>
          </a:p>
          <a:p>
            <a:pPr marL="1033463" lvl="1" indent="-457200"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+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A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P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+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I </a:t>
            </a:r>
            <a:endParaRPr lang="es-ES" b="1" baseline="0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Calor de Agitación.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P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Pérdidas de calor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I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Calor transferido por el sistema de enfriamiento. Este térmico será significativo en células que crezcan a altas tasas.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Además, </a:t>
            </a:r>
          </a:p>
          <a:p>
            <a:pPr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(8-15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[Kcal/ l h]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) &gt;&gt;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A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(0.8-2.5 </a:t>
            </a:r>
            <a:r>
              <a:rPr lang="es-ES" sz="1400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[Kcal/ l h]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</a:rPr>
              <a:t>Sistemas de enfriamiento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428596" y="3643314"/>
          <a:ext cx="8563004" cy="2268542"/>
        </p:xfrm>
        <a:graphic>
          <a:graphicData uri="http://schemas.openxmlformats.org/drawingml/2006/table">
            <a:tbl>
              <a:tblPr/>
              <a:tblGrid>
                <a:gridCol w="2740161"/>
                <a:gridCol w="5822843"/>
              </a:tblGrid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Usos y limitaciones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Chaqueta (a)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 utiliza en equipos de tamaño piloto.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Alto costo y área de transferencia limitada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Serpentín (b-d)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Bajo costo y gran área de transferencia (pero en algunos casos no alcanza a ser suficiente)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68294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785794"/>
            <a:ext cx="1733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</a:rPr>
              <a:t>Sistemas de enfriamiento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366682" y="3714752"/>
          <a:ext cx="8777318" cy="2692400"/>
        </p:xfrm>
        <a:graphic>
          <a:graphicData uri="http://schemas.openxmlformats.org/drawingml/2006/table">
            <a:tbl>
              <a:tblPr/>
              <a:tblGrid>
                <a:gridCol w="2808742"/>
                <a:gridCol w="5968576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Usos y limitaciones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Lluvia Externa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Barato y eficaz, se usa en conjunto con los serpentines.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Intercambiador 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externo (e)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 el serpentín no es suficiente.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Aumento los costos y peligro de contaminación e insuficiencia de aireación.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214422"/>
            <a:ext cx="3209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639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33463" lvl="1" indent="-457200" algn="ctr">
              <a:spcBef>
                <a:spcPct val="50000"/>
              </a:spcBef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Diseño de equipos de enfriamiento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El diseño de equipo de enfriamiento se basan en la ecuación: </a:t>
            </a:r>
          </a:p>
          <a:p>
            <a:pPr marL="1033463" lvl="1" indent="-457200" algn="ctr">
              <a:spcBef>
                <a:spcPct val="50000"/>
              </a:spcBef>
            </a:pP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+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A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P </a:t>
            </a:r>
            <a:r>
              <a:rPr lang="es-ES" b="1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+ Q</a:t>
            </a:r>
            <a:r>
              <a:rPr lang="es-ES" b="1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I 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Asumiendo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F: 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Se calcula según la fermentación (aeróbica o anaeróbica).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= 0.1 * 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F 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, o se puede despreciar.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P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Se puede estimar como las pérdidas de calor por las paredes de un cuerpo cilíndrico, suponiendo que tanto la temperatura interna como externa son constantes. Luego</a:t>
            </a:r>
          </a:p>
          <a:p>
            <a:pPr algn="ctr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Q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P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= h*</a:t>
            </a:r>
            <a:r>
              <a:rPr lang="es-ES" baseline="0">
                <a:solidFill>
                  <a:schemeClr val="accent2"/>
                </a:solidFill>
                <a:latin typeface="Symbol" pitchFamily="18" charset="2"/>
                <a:sym typeface="Wingdings" pitchFamily="2" charset="2"/>
              </a:rPr>
              <a:t>p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*D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*H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L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* (T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f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– 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h: Coeficiente de convección [ 10 –25 Kcal/h m</a:t>
            </a:r>
            <a:r>
              <a:rPr lang="es-ES" sz="2000" baseline="30000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D</a:t>
            </a:r>
            <a:r>
              <a:rPr lang="es-ES" sz="200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: Diametro del tanque.			H</a:t>
            </a:r>
            <a:r>
              <a:rPr lang="es-ES" sz="2000">
                <a:solidFill>
                  <a:schemeClr val="accent2"/>
                </a:solidFill>
                <a:sym typeface="Wingdings" pitchFamily="2" charset="2"/>
              </a:rPr>
              <a:t>L</a:t>
            </a: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: Altura del líquido</a:t>
            </a:r>
          </a:p>
          <a:p>
            <a:pPr>
              <a:spcBef>
                <a:spcPct val="50000"/>
              </a:spcBef>
            </a:pP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s-ES" sz="2000">
                <a:solidFill>
                  <a:schemeClr val="accent2"/>
                </a:solidFill>
                <a:sym typeface="Wingdings" pitchFamily="2" charset="2"/>
              </a:rPr>
              <a:t>F</a:t>
            </a: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: Tª fermentador			T</a:t>
            </a:r>
            <a:r>
              <a:rPr lang="es-ES" sz="200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s-ES" sz="2000" baseline="0">
                <a:solidFill>
                  <a:schemeClr val="accent2"/>
                </a:solidFill>
                <a:sym typeface="Wingdings" pitchFamily="2" charset="2"/>
              </a:rPr>
              <a:t>: Tª ambiente.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59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33463" lvl="1" indent="-457200" algn="ctr">
              <a:spcBef>
                <a:spcPct val="50000"/>
              </a:spcBef>
            </a:pPr>
            <a:r>
              <a:rPr lang="es-ES" b="1" u="sng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Diseño de equipos (cont..)</a:t>
            </a: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Luego 		</a:t>
            </a:r>
          </a:p>
          <a:p>
            <a:pPr algn="ctr">
              <a:spcBef>
                <a:spcPct val="50000"/>
              </a:spcBef>
            </a:pP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I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+ 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A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– 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P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1.1*Q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F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- 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h*</a:t>
            </a:r>
            <a:r>
              <a:rPr lang="es-ES" baseline="0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p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*D</a:t>
            </a:r>
            <a:r>
              <a:rPr lang="es-ES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*H</a:t>
            </a:r>
            <a:r>
              <a:rPr lang="es-ES">
                <a:solidFill>
                  <a:srgbClr val="FF0000"/>
                </a:solidFill>
                <a:sym typeface="Wingdings" pitchFamily="2" charset="2"/>
              </a:rPr>
              <a:t>L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* (T</a:t>
            </a:r>
            <a:r>
              <a:rPr lang="es-ES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 – T</a:t>
            </a:r>
            <a:r>
              <a:rPr lang="es-ES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s-ES" baseline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pPr algn="just">
              <a:spcBef>
                <a:spcPct val="50000"/>
              </a:spcBef>
            </a:pPr>
            <a:endParaRPr lang="es-ES">
              <a:solidFill>
                <a:srgbClr val="FF0000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En el caso de serpentines, se requiere de un serpentín que utilice generalmente agua como refrigerante. Dicha agua se calienta entre 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1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y 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. La ecuación de diseño es:</a:t>
            </a:r>
          </a:p>
          <a:p>
            <a:pPr algn="ctr">
              <a:spcBef>
                <a:spcPct val="50000"/>
              </a:spcBef>
            </a:pP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I 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= U*A</a:t>
            </a:r>
            <a:r>
              <a:rPr lang="es-ES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s</a:t>
            </a:r>
            <a:r>
              <a:rPr lang="es-ES" baseline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* </a:t>
            </a:r>
            <a:r>
              <a:rPr lang="es-ES" baseline="0">
                <a:solidFill>
                  <a:srgbClr val="FF0000"/>
                </a:solidFill>
                <a:latin typeface="Symbol" pitchFamily="18" charset="2"/>
                <a:cs typeface="Arial" charset="0"/>
                <a:sym typeface="Wingdings" pitchFamily="2" charset="2"/>
              </a:rPr>
              <a:t>D</a:t>
            </a:r>
            <a:r>
              <a:rPr lang="es-ES" baseline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U: Coef. Global de transferencia de calor [400-800 Kcal/h m</a:t>
            </a:r>
            <a:r>
              <a:rPr lang="es-ES" baseline="30000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ºC]</a:t>
            </a:r>
          </a:p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A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S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: Area de transferencia de calor del serpentín.</a:t>
            </a:r>
          </a:p>
          <a:p>
            <a:pPr>
              <a:spcBef>
                <a:spcPct val="50000"/>
              </a:spcBef>
            </a:pPr>
            <a:r>
              <a:rPr lang="es-ES" baseline="0">
                <a:solidFill>
                  <a:schemeClr val="accent2"/>
                </a:solidFill>
                <a:latin typeface="Symbol" pitchFamily="18" charset="2"/>
                <a:cs typeface="Arial" charset="0"/>
                <a:sym typeface="Wingdings" pitchFamily="2" charset="2"/>
              </a:rPr>
              <a:t>D</a:t>
            </a:r>
            <a:r>
              <a:rPr lang="es-ES" baseline="0">
                <a:solidFill>
                  <a:schemeClr val="accent2"/>
                </a:solidFill>
                <a:cs typeface="Arial" charset="0"/>
                <a:sym typeface="Wingdings" pitchFamily="2" charset="2"/>
              </a:rPr>
              <a:t>T : Temperatura media logarítmica entre (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f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– 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1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) </a:t>
            </a:r>
            <a:r>
              <a:rPr lang="es-ES" baseline="0">
                <a:solidFill>
                  <a:schemeClr val="accent2"/>
                </a:solidFill>
                <a:cs typeface="Arial" charset="0"/>
                <a:sym typeface="Wingdings" pitchFamily="2" charset="2"/>
              </a:rPr>
              <a:t>y (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f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 – T</a:t>
            </a:r>
            <a:r>
              <a:rPr lang="es-ES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s-ES" baseline="0">
                <a:solidFill>
                  <a:schemeClr val="accent2"/>
                </a:solidFill>
                <a:sym typeface="Wingdings" pitchFamily="2" charset="2"/>
              </a:rPr>
              <a:t>)</a:t>
            </a:r>
            <a:endParaRPr lang="es-ES" baseline="0">
              <a:solidFill>
                <a:schemeClr val="accent2"/>
              </a:solidFill>
              <a:cs typeface="Arial" charset="0"/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s-ES" baseline="0">
              <a:solidFill>
                <a:schemeClr val="accent2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1035</Words>
  <Application>Microsoft PowerPoint</Application>
  <PresentationFormat>Presentación en pantalla (4:3)</PresentationFormat>
  <Paragraphs>233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Times New Roman</vt:lpstr>
      <vt:lpstr>Arial</vt:lpstr>
      <vt:lpstr>Calibri</vt:lpstr>
      <vt:lpstr>Wingdings</vt:lpstr>
      <vt:lpstr>Symbol</vt:lpstr>
      <vt:lpstr>Diseño predeterminado</vt:lpstr>
      <vt:lpstr>Imagen de mapa de bits</vt:lpstr>
      <vt:lpstr>Microsoft Editor de ecuaciones 3.0</vt:lpstr>
      <vt:lpstr>Diseño de Fermentadores</vt:lpstr>
      <vt:lpstr>Transferencia de Energía  Calor de fermentación y balance de energía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Esterilización  Fermentación </vt:lpstr>
      <vt:lpstr>Diapositiva 12</vt:lpstr>
      <vt:lpstr>Diapositiva 13</vt:lpstr>
      <vt:lpstr>Diapositiva 14</vt:lpstr>
      <vt:lpstr>Diapositiva 15</vt:lpstr>
      <vt:lpstr>Esterilización de aire 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Esterilización Química </vt:lpstr>
      <vt:lpstr>Diapositiva 24</vt:lpstr>
      <vt:lpstr>Diapositiva 25</vt:lpstr>
    </vt:vector>
  </TitlesOfParts>
  <Company>CIBYB, 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Agitacion y Aireación de Fermentadores</dc:title>
  <dc:creator>Maria Elena Lienqueo C.</dc:creator>
  <cp:lastModifiedBy>FCFM</cp:lastModifiedBy>
  <cp:revision>82</cp:revision>
  <dcterms:created xsi:type="dcterms:W3CDTF">2002-06-06T14:12:42Z</dcterms:created>
  <dcterms:modified xsi:type="dcterms:W3CDTF">2010-06-30T22:39:35Z</dcterms:modified>
</cp:coreProperties>
</file>