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6"/>
  </p:handoutMasterIdLst>
  <p:sldIdLst>
    <p:sldId id="311" r:id="rId2"/>
    <p:sldId id="312" r:id="rId3"/>
    <p:sldId id="298" r:id="rId4"/>
    <p:sldId id="263" r:id="rId5"/>
    <p:sldId id="264" r:id="rId6"/>
    <p:sldId id="265" r:id="rId7"/>
    <p:sldId id="266" r:id="rId8"/>
    <p:sldId id="267" r:id="rId9"/>
    <p:sldId id="299" r:id="rId10"/>
    <p:sldId id="268" r:id="rId11"/>
    <p:sldId id="319" r:id="rId12"/>
    <p:sldId id="315" r:id="rId13"/>
    <p:sldId id="269" r:id="rId14"/>
    <p:sldId id="300" r:id="rId15"/>
    <p:sldId id="270" r:id="rId16"/>
    <p:sldId id="271" r:id="rId17"/>
    <p:sldId id="301" r:id="rId18"/>
    <p:sldId id="272" r:id="rId19"/>
    <p:sldId id="302" r:id="rId20"/>
    <p:sldId id="308" r:id="rId21"/>
    <p:sldId id="274" r:id="rId22"/>
    <p:sldId id="275" r:id="rId23"/>
    <p:sldId id="304" r:id="rId24"/>
    <p:sldId id="303" r:id="rId25"/>
    <p:sldId id="305" r:id="rId26"/>
    <p:sldId id="317" r:id="rId27"/>
    <p:sldId id="318" r:id="rId28"/>
    <p:sldId id="276" r:id="rId29"/>
    <p:sldId id="313" r:id="rId30"/>
    <p:sldId id="306" r:id="rId31"/>
    <p:sldId id="314" r:id="rId32"/>
    <p:sldId id="277" r:id="rId33"/>
    <p:sldId id="307" r:id="rId34"/>
    <p:sldId id="278" r:id="rId35"/>
    <p:sldId id="279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310" r:id="rId44"/>
    <p:sldId id="316" r:id="rId4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00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8.xml"/><Relationship Id="rId2" Type="http://schemas.openxmlformats.org/officeDocument/2006/relationships/slide" Target="slides/slide22.xml"/><Relationship Id="rId1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Esterilización</a:t>
          </a:r>
          <a:r>
            <a:rPr lang="en-US" sz="2000" dirty="0" smtClean="0"/>
            <a:t> de </a:t>
          </a:r>
          <a:r>
            <a:rPr lang="en-US" sz="2000" dirty="0" err="1" smtClean="0"/>
            <a:t>medios</a:t>
          </a:r>
          <a:r>
            <a:rPr lang="en-US" sz="2000" dirty="0" smtClean="0"/>
            <a:t> </a:t>
          </a:r>
          <a:r>
            <a:rPr lang="en-US" sz="2000" dirty="0" err="1" smtClean="0"/>
            <a:t>líquidos</a:t>
          </a:r>
          <a:r>
            <a:rPr lang="en-US" sz="2000" dirty="0" smtClean="0"/>
            <a:t>: Hay </a:t>
          </a:r>
          <a:r>
            <a:rPr lang="en-US" sz="2000" dirty="0" err="1" smtClean="0"/>
            <a:t>tres</a:t>
          </a:r>
          <a:r>
            <a:rPr lang="en-US" sz="2000" dirty="0" smtClean="0"/>
            <a:t> </a:t>
          </a:r>
          <a:r>
            <a:rPr lang="en-US" sz="2000" dirty="0" err="1" smtClean="0"/>
            <a:t>etapas</a:t>
          </a:r>
          <a:r>
            <a:rPr lang="en-US" sz="2000" dirty="0" smtClean="0"/>
            <a:t>: </a:t>
          </a:r>
          <a:r>
            <a:rPr lang="en-US" sz="2000" dirty="0" err="1" smtClean="0"/>
            <a:t>Calentamiento</a:t>
          </a:r>
          <a:r>
            <a:rPr lang="en-US" sz="2000" dirty="0" smtClean="0"/>
            <a:t>, </a:t>
          </a:r>
          <a:r>
            <a:rPr lang="en-US" sz="2000" dirty="0" err="1" smtClean="0"/>
            <a:t>mantención</a:t>
          </a:r>
          <a:r>
            <a:rPr lang="en-US" sz="2000" dirty="0" smtClean="0"/>
            <a:t> y </a:t>
          </a:r>
          <a:r>
            <a:rPr lang="en-US" sz="2000" dirty="0" err="1" smtClean="0"/>
            <a:t>enfriamiento</a:t>
          </a:r>
          <a:r>
            <a:rPr lang="en-US" sz="2000" dirty="0" smtClean="0"/>
            <a:t>.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Cinética</a:t>
          </a:r>
          <a:r>
            <a:rPr lang="en-US" sz="2000" dirty="0" smtClean="0"/>
            <a:t> de </a:t>
          </a:r>
          <a:r>
            <a:rPr lang="en-US" sz="2000" dirty="0" err="1" smtClean="0"/>
            <a:t>muerte</a:t>
          </a:r>
          <a:r>
            <a:rPr lang="en-US" sz="2000" dirty="0" smtClean="0"/>
            <a:t> de </a:t>
          </a:r>
          <a:r>
            <a:rPr lang="en-US" sz="2000" dirty="0" err="1" smtClean="0"/>
            <a:t>microorganismos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batch, </a:t>
          </a:r>
          <a:r>
            <a:rPr lang="en-US" sz="2000" dirty="0" err="1" smtClean="0"/>
            <a:t>donde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fundamental la </a:t>
          </a:r>
          <a:r>
            <a:rPr lang="en-US" sz="2000" dirty="0" err="1" smtClean="0"/>
            <a:t>etapa</a:t>
          </a:r>
          <a:r>
            <a:rPr lang="en-US" sz="2000" dirty="0" smtClean="0"/>
            <a:t> de </a:t>
          </a:r>
          <a:r>
            <a:rPr lang="en-US" sz="2000" dirty="0" err="1" smtClean="0"/>
            <a:t>calentamiento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2AEF8589-8B8B-4FD5-99CC-285D7B1DB3D4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continua</a:t>
          </a:r>
          <a:endParaRPr lang="en-US" sz="2000" dirty="0"/>
        </a:p>
      </dgm:t>
    </dgm:pt>
    <dgm:pt modelId="{0501B171-83FB-430A-9159-0C4DAC1EED9B}" type="parTrans" cxnId="{74593724-7F93-4CB7-8A4B-455859AADE01}">
      <dgm:prSet/>
      <dgm:spPr/>
    </dgm:pt>
    <dgm:pt modelId="{45E451C9-496B-4B61-921B-688657D02F14}" type="sibTrans" cxnId="{74593724-7F93-4CB7-8A4B-455859AADE0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897AD-FD21-4CBD-87B4-FB54E90736E2}" type="pres">
      <dgm:prSet presAssocID="{5A1CD035-702F-48A9-A0D0-261DA972537A}" presName="spaceBetweenRectangles" presStyleCnt="0"/>
      <dgm:spPr/>
    </dgm:pt>
    <dgm:pt modelId="{3FF26550-E4C6-40D9-B858-1444F7857D4D}" type="pres">
      <dgm:prSet presAssocID="{2AEF8589-8B8B-4FD5-99CC-285D7B1DB3D4}" presName="parentLin" presStyleCnt="0"/>
      <dgm:spPr/>
    </dgm:pt>
    <dgm:pt modelId="{66451D03-F55F-4FAF-8A95-E10F7B2C0D7C}" type="pres">
      <dgm:prSet presAssocID="{2AEF8589-8B8B-4FD5-99CC-285D7B1DB3D4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28BDA36E-B628-44F0-9F9D-1CC835603D8F}" type="pres">
      <dgm:prSet presAssocID="{2AEF8589-8B8B-4FD5-99CC-285D7B1DB3D4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4FB926-00DF-4A3E-9A81-9D9BCE5A65DF}" type="pres">
      <dgm:prSet presAssocID="{2AEF8589-8B8B-4FD5-99CC-285D7B1DB3D4}" presName="negativeSpace" presStyleCnt="0"/>
      <dgm:spPr/>
    </dgm:pt>
    <dgm:pt modelId="{6AB2007F-FA9E-4768-BEA3-DBBAFC0ABFF7}" type="pres">
      <dgm:prSet presAssocID="{2AEF8589-8B8B-4FD5-99CC-285D7B1DB3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1FA428D7-EEDE-4F42-88B0-2A61A7D2A8DB}" type="presOf" srcId="{2AEF8589-8B8B-4FD5-99CC-285D7B1DB3D4}" destId="{66451D03-F55F-4FAF-8A95-E10F7B2C0D7C}" srcOrd="0" destOrd="0" presId="urn:microsoft.com/office/officeart/2005/8/layout/list1"/>
    <dgm:cxn modelId="{5B525004-1B1A-474F-B9C2-7B2DCCCFD8D4}" type="presOf" srcId="{5FAEECA9-EB04-426F-ADBA-A8F0FFE14CCC}" destId="{B50B94C8-CC2E-4F0C-BABF-96BD4F95C4F8}" srcOrd="1" destOrd="0" presId="urn:microsoft.com/office/officeart/2005/8/layout/list1"/>
    <dgm:cxn modelId="{DEEFC665-62C0-4DB3-8931-F2B7FD45504A}" type="presOf" srcId="{985038F1-91AC-418E-85E5-C1B78F1B20B1}" destId="{B5460F4B-7654-46CC-B024-88894442C2C7}" srcOrd="0" destOrd="0" presId="urn:microsoft.com/office/officeart/2005/8/layout/list1"/>
    <dgm:cxn modelId="{AED38FCA-613F-4449-B3F5-D757085C3BAA}" type="presOf" srcId="{7661B3CE-5A9D-482E-B3FD-37BF1E708469}" destId="{0893E421-0749-4DD0-925D-88B0362FD542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637DFBEB-09F5-4876-A716-C2413F55CA1E}" type="presOf" srcId="{2AEF8589-8B8B-4FD5-99CC-285D7B1DB3D4}" destId="{28BDA36E-B628-44F0-9F9D-1CC835603D8F}" srcOrd="1" destOrd="0" presId="urn:microsoft.com/office/officeart/2005/8/layout/list1"/>
    <dgm:cxn modelId="{DC666BC5-8A65-4194-961D-EA2A88BE508C}" type="presOf" srcId="{985038F1-91AC-418E-85E5-C1B78F1B20B1}" destId="{8C0C9D8F-5C5F-49E9-A64E-B3516BF99316}" srcOrd="1" destOrd="0" presId="urn:microsoft.com/office/officeart/2005/8/layout/list1"/>
    <dgm:cxn modelId="{74593724-7F93-4CB7-8A4B-455859AADE01}" srcId="{482EE62F-7750-42A8-8674-8A77405848CA}" destId="{2AEF8589-8B8B-4FD5-99CC-285D7B1DB3D4}" srcOrd="3" destOrd="0" parTransId="{0501B171-83FB-430A-9159-0C4DAC1EED9B}" sibTransId="{45E451C9-496B-4B61-921B-688657D02F14}"/>
    <dgm:cxn modelId="{449C8798-11E8-4672-9B0F-5005B7F390A0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C2068A9D-446D-447A-A541-7087A08F2E8B}" type="presOf" srcId="{5FAEECA9-EB04-426F-ADBA-A8F0FFE14CCC}" destId="{79C83E4F-8043-4924-8F8B-51F17B3569CA}" srcOrd="0" destOrd="0" presId="urn:microsoft.com/office/officeart/2005/8/layout/list1"/>
    <dgm:cxn modelId="{76CC0A4D-83CC-4055-986D-A0D33BA9C4F9}" type="presOf" srcId="{7661B3CE-5A9D-482E-B3FD-37BF1E708469}" destId="{56307164-DC3E-4A02-94C1-23CB99397A17}" srcOrd="0" destOrd="0" presId="urn:microsoft.com/office/officeart/2005/8/layout/list1"/>
    <dgm:cxn modelId="{1DFD8CA0-473A-4DAE-890D-2AABA2DA2187}" type="presParOf" srcId="{0596F00E-2A48-44DE-98EB-0A723D874D0A}" destId="{7B3A7450-D912-48FD-B435-457155C84D11}" srcOrd="0" destOrd="0" presId="urn:microsoft.com/office/officeart/2005/8/layout/list1"/>
    <dgm:cxn modelId="{0330E3F4-3D1C-49E2-B97E-BF8F5F14DBD0}" type="presParOf" srcId="{7B3A7450-D912-48FD-B435-457155C84D11}" destId="{79C83E4F-8043-4924-8F8B-51F17B3569CA}" srcOrd="0" destOrd="0" presId="urn:microsoft.com/office/officeart/2005/8/layout/list1"/>
    <dgm:cxn modelId="{7BBBF143-25B7-4E6E-906D-AB0FC4228679}" type="presParOf" srcId="{7B3A7450-D912-48FD-B435-457155C84D11}" destId="{B50B94C8-CC2E-4F0C-BABF-96BD4F95C4F8}" srcOrd="1" destOrd="0" presId="urn:microsoft.com/office/officeart/2005/8/layout/list1"/>
    <dgm:cxn modelId="{4E823629-7C62-4472-A3B9-FB1B8BE383EA}" type="presParOf" srcId="{0596F00E-2A48-44DE-98EB-0A723D874D0A}" destId="{CD04B0FD-1E70-4BFD-B4DD-7E099719A2F6}" srcOrd="1" destOrd="0" presId="urn:microsoft.com/office/officeart/2005/8/layout/list1"/>
    <dgm:cxn modelId="{F935ADB1-FDB3-4628-B342-663B58AAC8AC}" type="presParOf" srcId="{0596F00E-2A48-44DE-98EB-0A723D874D0A}" destId="{E93C7938-1995-4611-A050-091AF9CD50AD}" srcOrd="2" destOrd="0" presId="urn:microsoft.com/office/officeart/2005/8/layout/list1"/>
    <dgm:cxn modelId="{9C3E899D-8420-4AE2-A975-1549AF3429A9}" type="presParOf" srcId="{0596F00E-2A48-44DE-98EB-0A723D874D0A}" destId="{9114B799-3CDF-4C97-ABA6-20A2FC175A71}" srcOrd="3" destOrd="0" presId="urn:microsoft.com/office/officeart/2005/8/layout/list1"/>
    <dgm:cxn modelId="{C87A7799-418A-4997-9D14-5DD6891B423E}" type="presParOf" srcId="{0596F00E-2A48-44DE-98EB-0A723D874D0A}" destId="{D99D3F45-0FF6-47D1-A43B-076397C8B382}" srcOrd="4" destOrd="0" presId="urn:microsoft.com/office/officeart/2005/8/layout/list1"/>
    <dgm:cxn modelId="{861292F5-8C73-43BF-8189-9C73526C16AF}" type="presParOf" srcId="{D99D3F45-0FF6-47D1-A43B-076397C8B382}" destId="{B5460F4B-7654-46CC-B024-88894442C2C7}" srcOrd="0" destOrd="0" presId="urn:microsoft.com/office/officeart/2005/8/layout/list1"/>
    <dgm:cxn modelId="{5C8E5054-71C3-464C-AE71-7510D052CE71}" type="presParOf" srcId="{D99D3F45-0FF6-47D1-A43B-076397C8B382}" destId="{8C0C9D8F-5C5F-49E9-A64E-B3516BF99316}" srcOrd="1" destOrd="0" presId="urn:microsoft.com/office/officeart/2005/8/layout/list1"/>
    <dgm:cxn modelId="{336E5FEF-AFA3-4251-8809-6869EA016498}" type="presParOf" srcId="{0596F00E-2A48-44DE-98EB-0A723D874D0A}" destId="{B6CBAAFD-2D1A-4BF0-8724-7887DB83FE83}" srcOrd="5" destOrd="0" presId="urn:microsoft.com/office/officeart/2005/8/layout/list1"/>
    <dgm:cxn modelId="{EEAED9E4-780F-4D83-9770-0B37B1D72431}" type="presParOf" srcId="{0596F00E-2A48-44DE-98EB-0A723D874D0A}" destId="{2A95DB59-74B0-4B0F-AC73-06D29DC0B973}" srcOrd="6" destOrd="0" presId="urn:microsoft.com/office/officeart/2005/8/layout/list1"/>
    <dgm:cxn modelId="{ADA1C339-FE0E-4DFF-A83F-360B697BDE95}" type="presParOf" srcId="{0596F00E-2A48-44DE-98EB-0A723D874D0A}" destId="{19686284-5374-4D33-9A37-17903D06164F}" srcOrd="7" destOrd="0" presId="urn:microsoft.com/office/officeart/2005/8/layout/list1"/>
    <dgm:cxn modelId="{A03BF0D8-A5EA-4E8C-9AED-CAFC246EAB9F}" type="presParOf" srcId="{0596F00E-2A48-44DE-98EB-0A723D874D0A}" destId="{44F43D77-A598-4500-B265-ACE39282EEE6}" srcOrd="8" destOrd="0" presId="urn:microsoft.com/office/officeart/2005/8/layout/list1"/>
    <dgm:cxn modelId="{FEEFD857-09EA-47D3-9E74-DACAEA89BB14}" type="presParOf" srcId="{44F43D77-A598-4500-B265-ACE39282EEE6}" destId="{56307164-DC3E-4A02-94C1-23CB99397A17}" srcOrd="0" destOrd="0" presId="urn:microsoft.com/office/officeart/2005/8/layout/list1"/>
    <dgm:cxn modelId="{9FCC97BA-453D-4A61-84C3-853F6E207854}" type="presParOf" srcId="{44F43D77-A598-4500-B265-ACE39282EEE6}" destId="{0893E421-0749-4DD0-925D-88B0362FD542}" srcOrd="1" destOrd="0" presId="urn:microsoft.com/office/officeart/2005/8/layout/list1"/>
    <dgm:cxn modelId="{E587E13A-B179-4CFE-AD1E-DC3CA221E535}" type="presParOf" srcId="{0596F00E-2A48-44DE-98EB-0A723D874D0A}" destId="{B788DC23-BD02-4A44-9229-D50AAE2C8E2B}" srcOrd="9" destOrd="0" presId="urn:microsoft.com/office/officeart/2005/8/layout/list1"/>
    <dgm:cxn modelId="{B860F22C-097C-43D1-97FE-047DBE84787D}" type="presParOf" srcId="{0596F00E-2A48-44DE-98EB-0A723D874D0A}" destId="{0E896D5D-A3E9-4B3D-A486-48EBD23886E1}" srcOrd="10" destOrd="0" presId="urn:microsoft.com/office/officeart/2005/8/layout/list1"/>
    <dgm:cxn modelId="{1363AF37-B3DC-4993-B064-D3026064F7B0}" type="presParOf" srcId="{0596F00E-2A48-44DE-98EB-0A723D874D0A}" destId="{8B0897AD-FD21-4CBD-87B4-FB54E90736E2}" srcOrd="11" destOrd="0" presId="urn:microsoft.com/office/officeart/2005/8/layout/list1"/>
    <dgm:cxn modelId="{A49F27B1-4D90-402A-8826-059136D8989D}" type="presParOf" srcId="{0596F00E-2A48-44DE-98EB-0A723D874D0A}" destId="{3FF26550-E4C6-40D9-B858-1444F7857D4D}" srcOrd="12" destOrd="0" presId="urn:microsoft.com/office/officeart/2005/8/layout/list1"/>
    <dgm:cxn modelId="{338B7A5C-5C0F-42F8-81AC-3B4D874519F3}" type="presParOf" srcId="{3FF26550-E4C6-40D9-B858-1444F7857D4D}" destId="{66451D03-F55F-4FAF-8A95-E10F7B2C0D7C}" srcOrd="0" destOrd="0" presId="urn:microsoft.com/office/officeart/2005/8/layout/list1"/>
    <dgm:cxn modelId="{40230B38-8FFD-4B86-A9FE-604C8F6B63DF}" type="presParOf" srcId="{3FF26550-E4C6-40D9-B858-1444F7857D4D}" destId="{28BDA36E-B628-44F0-9F9D-1CC835603D8F}" srcOrd="1" destOrd="0" presId="urn:microsoft.com/office/officeart/2005/8/layout/list1"/>
    <dgm:cxn modelId="{9AC62C8D-63CD-4FBA-BC97-2CC391938296}" type="presParOf" srcId="{0596F00E-2A48-44DE-98EB-0A723D874D0A}" destId="{254FB926-00DF-4A3E-9A81-9D9BCE5A65DF}" srcOrd="13" destOrd="0" presId="urn:microsoft.com/office/officeart/2005/8/layout/list1"/>
    <dgm:cxn modelId="{FB6DD64A-3E26-46C9-BBA3-D5D715E1DB69}" type="presParOf" srcId="{0596F00E-2A48-44DE-98EB-0A723D874D0A}" destId="{6AB2007F-FA9E-4768-BEA3-DBBAFC0ABFF7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Esterilización</a:t>
          </a:r>
          <a:r>
            <a:rPr lang="en-US" sz="2000" dirty="0" smtClean="0"/>
            <a:t> de </a:t>
          </a:r>
          <a:r>
            <a:rPr lang="en-US" sz="2000" dirty="0" err="1" smtClean="0"/>
            <a:t>medios</a:t>
          </a:r>
          <a:r>
            <a:rPr lang="en-US" sz="2000" dirty="0" smtClean="0"/>
            <a:t> </a:t>
          </a:r>
          <a:r>
            <a:rPr lang="en-US" sz="2000" dirty="0" err="1" smtClean="0"/>
            <a:t>líquidos</a:t>
          </a:r>
          <a:r>
            <a:rPr lang="en-US" sz="2000" dirty="0" smtClean="0"/>
            <a:t>: Hay </a:t>
          </a:r>
          <a:r>
            <a:rPr lang="en-US" sz="2000" dirty="0" err="1" smtClean="0"/>
            <a:t>tres</a:t>
          </a:r>
          <a:r>
            <a:rPr lang="en-US" sz="2000" dirty="0" smtClean="0"/>
            <a:t> </a:t>
          </a:r>
          <a:r>
            <a:rPr lang="en-US" sz="2000" dirty="0" err="1" smtClean="0"/>
            <a:t>etapas</a:t>
          </a:r>
          <a:r>
            <a:rPr lang="en-US" sz="2000" dirty="0" smtClean="0"/>
            <a:t>: </a:t>
          </a:r>
          <a:r>
            <a:rPr lang="en-US" sz="2000" dirty="0" err="1" smtClean="0"/>
            <a:t>Calentamiento</a:t>
          </a:r>
          <a:r>
            <a:rPr lang="en-US" sz="2000" dirty="0" smtClean="0"/>
            <a:t>, </a:t>
          </a:r>
          <a:r>
            <a:rPr lang="en-US" sz="2000" dirty="0" err="1" smtClean="0"/>
            <a:t>mantención</a:t>
          </a:r>
          <a:r>
            <a:rPr lang="en-US" sz="2000" dirty="0" smtClean="0"/>
            <a:t> y </a:t>
          </a:r>
          <a:r>
            <a:rPr lang="en-US" sz="2000" dirty="0" err="1" smtClean="0"/>
            <a:t>enfriamiento</a:t>
          </a:r>
          <a:r>
            <a:rPr lang="en-US" sz="2000" dirty="0" smtClean="0"/>
            <a:t>.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Cinética</a:t>
          </a:r>
          <a:r>
            <a:rPr lang="en-US" sz="2000" dirty="0" smtClean="0"/>
            <a:t> de </a:t>
          </a:r>
          <a:r>
            <a:rPr lang="en-US" sz="2000" dirty="0" err="1" smtClean="0"/>
            <a:t>muerte</a:t>
          </a:r>
          <a:r>
            <a:rPr lang="en-US" sz="2000" dirty="0" smtClean="0"/>
            <a:t> de </a:t>
          </a:r>
          <a:r>
            <a:rPr lang="en-US" sz="2000" dirty="0" err="1" smtClean="0"/>
            <a:t>microorganismos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batch, </a:t>
          </a:r>
          <a:r>
            <a:rPr lang="en-US" sz="2000" dirty="0" err="1" smtClean="0"/>
            <a:t>donde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fundamental la </a:t>
          </a:r>
          <a:r>
            <a:rPr lang="en-US" sz="2000" dirty="0" err="1" smtClean="0"/>
            <a:t>etapa</a:t>
          </a:r>
          <a:r>
            <a:rPr lang="en-US" sz="2000" dirty="0" smtClean="0"/>
            <a:t> de </a:t>
          </a:r>
          <a:r>
            <a:rPr lang="en-US" sz="2000" dirty="0" err="1" smtClean="0"/>
            <a:t>calentamiento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2AEF8589-8B8B-4FD5-99CC-285D7B1DB3D4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continua, </a:t>
          </a:r>
          <a:r>
            <a:rPr lang="en-US" sz="2000" dirty="0" err="1" smtClean="0"/>
            <a:t>donde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fundamental la </a:t>
          </a:r>
          <a:r>
            <a:rPr lang="en-US" sz="2000" dirty="0" err="1" smtClean="0"/>
            <a:t>etapa</a:t>
          </a:r>
          <a:r>
            <a:rPr lang="en-US" sz="2000" dirty="0" smtClean="0"/>
            <a:t> de </a:t>
          </a:r>
          <a:r>
            <a:rPr lang="en-US" sz="2000" dirty="0" err="1" smtClean="0"/>
            <a:t>mantención</a:t>
          </a:r>
          <a:r>
            <a:rPr lang="en-US" sz="2000" dirty="0" smtClean="0"/>
            <a:t> y </a:t>
          </a:r>
          <a:r>
            <a:rPr lang="en-US" sz="2000" dirty="0" err="1" smtClean="0"/>
            <a:t>donde</a:t>
          </a:r>
          <a:r>
            <a:rPr lang="en-US" sz="2000" dirty="0" smtClean="0"/>
            <a:t> se </a:t>
          </a:r>
          <a:r>
            <a:rPr lang="en-US" sz="2000" dirty="0" err="1" smtClean="0"/>
            <a:t>debe</a:t>
          </a:r>
          <a:r>
            <a:rPr lang="en-US" sz="2000" dirty="0" smtClean="0"/>
            <a:t> </a:t>
          </a:r>
          <a:r>
            <a:rPr lang="en-US" sz="2000" dirty="0" err="1" smtClean="0"/>
            <a:t>tener</a:t>
          </a:r>
          <a:r>
            <a:rPr lang="en-US" sz="2000" dirty="0" smtClean="0"/>
            <a:t> en </a:t>
          </a:r>
          <a:r>
            <a:rPr lang="en-US" sz="2000" dirty="0" err="1" smtClean="0"/>
            <a:t>consideración</a:t>
          </a:r>
          <a:r>
            <a:rPr lang="en-US" sz="2000" dirty="0" smtClean="0"/>
            <a:t> la </a:t>
          </a:r>
          <a:r>
            <a:rPr lang="en-US" sz="2000" dirty="0" err="1" smtClean="0"/>
            <a:t>dispersión</a:t>
          </a:r>
          <a:r>
            <a:rPr lang="en-US" sz="2000" dirty="0" smtClean="0"/>
            <a:t> del </a:t>
          </a:r>
          <a:r>
            <a:rPr lang="en-US" sz="2000" dirty="0" err="1" smtClean="0"/>
            <a:t>fluido</a:t>
          </a:r>
          <a:r>
            <a:rPr lang="en-US" sz="2000" dirty="0" smtClean="0"/>
            <a:t>.</a:t>
          </a:r>
          <a:endParaRPr lang="en-US" sz="2000" dirty="0"/>
        </a:p>
      </dgm:t>
    </dgm:pt>
    <dgm:pt modelId="{0501B171-83FB-430A-9159-0C4DAC1EED9B}" type="parTrans" cxnId="{74593724-7F93-4CB7-8A4B-455859AADE01}">
      <dgm:prSet/>
      <dgm:spPr/>
    </dgm:pt>
    <dgm:pt modelId="{45E451C9-496B-4B61-921B-688657D02F14}" type="sibTrans" cxnId="{74593724-7F93-4CB7-8A4B-455859AADE0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897AD-FD21-4CBD-87B4-FB54E90736E2}" type="pres">
      <dgm:prSet presAssocID="{5A1CD035-702F-48A9-A0D0-261DA972537A}" presName="spaceBetweenRectangles" presStyleCnt="0"/>
      <dgm:spPr/>
    </dgm:pt>
    <dgm:pt modelId="{3FF26550-E4C6-40D9-B858-1444F7857D4D}" type="pres">
      <dgm:prSet presAssocID="{2AEF8589-8B8B-4FD5-99CC-285D7B1DB3D4}" presName="parentLin" presStyleCnt="0"/>
      <dgm:spPr/>
    </dgm:pt>
    <dgm:pt modelId="{66451D03-F55F-4FAF-8A95-E10F7B2C0D7C}" type="pres">
      <dgm:prSet presAssocID="{2AEF8589-8B8B-4FD5-99CC-285D7B1DB3D4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28BDA36E-B628-44F0-9F9D-1CC835603D8F}" type="pres">
      <dgm:prSet presAssocID="{2AEF8589-8B8B-4FD5-99CC-285D7B1DB3D4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4FB926-00DF-4A3E-9A81-9D9BCE5A65DF}" type="pres">
      <dgm:prSet presAssocID="{2AEF8589-8B8B-4FD5-99CC-285D7B1DB3D4}" presName="negativeSpace" presStyleCnt="0"/>
      <dgm:spPr/>
    </dgm:pt>
    <dgm:pt modelId="{6AB2007F-FA9E-4768-BEA3-DBBAFC0ABFF7}" type="pres">
      <dgm:prSet presAssocID="{2AEF8589-8B8B-4FD5-99CC-285D7B1DB3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D8264F71-A269-4569-ADC4-63B2022D8BD3}" type="presOf" srcId="{2AEF8589-8B8B-4FD5-99CC-285D7B1DB3D4}" destId="{66451D03-F55F-4FAF-8A95-E10F7B2C0D7C}" srcOrd="0" destOrd="0" presId="urn:microsoft.com/office/officeart/2005/8/layout/list1"/>
    <dgm:cxn modelId="{D88C8DC7-48B4-42BF-A94D-29B5E3BADF66}" type="presOf" srcId="{7661B3CE-5A9D-482E-B3FD-37BF1E708469}" destId="{0893E421-0749-4DD0-925D-88B0362FD542}" srcOrd="1" destOrd="0" presId="urn:microsoft.com/office/officeart/2005/8/layout/list1"/>
    <dgm:cxn modelId="{C69EA415-9513-46A0-836D-4064ACFAD4C0}" type="presOf" srcId="{2AEF8589-8B8B-4FD5-99CC-285D7B1DB3D4}" destId="{28BDA36E-B628-44F0-9F9D-1CC835603D8F}" srcOrd="1" destOrd="0" presId="urn:microsoft.com/office/officeart/2005/8/layout/list1"/>
    <dgm:cxn modelId="{96963A70-A8FE-43CF-A0E3-4EE1EC6C7453}" type="presOf" srcId="{5FAEECA9-EB04-426F-ADBA-A8F0FFE14CCC}" destId="{79C83E4F-8043-4924-8F8B-51F17B3569CA}" srcOrd="0" destOrd="0" presId="urn:microsoft.com/office/officeart/2005/8/layout/list1"/>
    <dgm:cxn modelId="{CB8ED4CE-4CF8-43A0-B077-65B6C06C75AD}" type="presOf" srcId="{5FAEECA9-EB04-426F-ADBA-A8F0FFE14CCC}" destId="{B50B94C8-CC2E-4F0C-BABF-96BD4F95C4F8}" srcOrd="1" destOrd="0" presId="urn:microsoft.com/office/officeart/2005/8/layout/list1"/>
    <dgm:cxn modelId="{415CE1C0-4D7F-458A-A33D-7B611D834AFF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74593724-7F93-4CB7-8A4B-455859AADE01}" srcId="{482EE62F-7750-42A8-8674-8A77405848CA}" destId="{2AEF8589-8B8B-4FD5-99CC-285D7B1DB3D4}" srcOrd="3" destOrd="0" parTransId="{0501B171-83FB-430A-9159-0C4DAC1EED9B}" sibTransId="{45E451C9-496B-4B61-921B-688657D02F14}"/>
    <dgm:cxn modelId="{80C8550B-4AE9-4D55-80EB-25AFD2D5480F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2FE1FCAE-44DC-4822-9360-DFA6400A5A8C}" type="presOf" srcId="{482EE62F-7750-42A8-8674-8A77405848CA}" destId="{0596F00E-2A48-44DE-98EB-0A723D874D0A}" srcOrd="0" destOrd="0" presId="urn:microsoft.com/office/officeart/2005/8/layout/list1"/>
    <dgm:cxn modelId="{4F42B1F3-BAF9-4FA8-9A03-163C8B4BB118}" type="presOf" srcId="{7661B3CE-5A9D-482E-B3FD-37BF1E708469}" destId="{56307164-DC3E-4A02-94C1-23CB99397A17}" srcOrd="0" destOrd="0" presId="urn:microsoft.com/office/officeart/2005/8/layout/list1"/>
    <dgm:cxn modelId="{51A74BDD-EF39-4FD3-AC39-DD5A03FAB293}" type="presParOf" srcId="{0596F00E-2A48-44DE-98EB-0A723D874D0A}" destId="{7B3A7450-D912-48FD-B435-457155C84D11}" srcOrd="0" destOrd="0" presId="urn:microsoft.com/office/officeart/2005/8/layout/list1"/>
    <dgm:cxn modelId="{1CAE4D62-4FB2-4392-A197-D60D738C7B6D}" type="presParOf" srcId="{7B3A7450-D912-48FD-B435-457155C84D11}" destId="{79C83E4F-8043-4924-8F8B-51F17B3569CA}" srcOrd="0" destOrd="0" presId="urn:microsoft.com/office/officeart/2005/8/layout/list1"/>
    <dgm:cxn modelId="{F1444487-EB1D-4810-B7D8-B4ACD3F09AF0}" type="presParOf" srcId="{7B3A7450-D912-48FD-B435-457155C84D11}" destId="{B50B94C8-CC2E-4F0C-BABF-96BD4F95C4F8}" srcOrd="1" destOrd="0" presId="urn:microsoft.com/office/officeart/2005/8/layout/list1"/>
    <dgm:cxn modelId="{BA0326A3-F58F-4E17-9CD3-89E4EE29D047}" type="presParOf" srcId="{0596F00E-2A48-44DE-98EB-0A723D874D0A}" destId="{CD04B0FD-1E70-4BFD-B4DD-7E099719A2F6}" srcOrd="1" destOrd="0" presId="urn:microsoft.com/office/officeart/2005/8/layout/list1"/>
    <dgm:cxn modelId="{99EB0A72-8395-4A8A-BD09-9A75C65FE55D}" type="presParOf" srcId="{0596F00E-2A48-44DE-98EB-0A723D874D0A}" destId="{E93C7938-1995-4611-A050-091AF9CD50AD}" srcOrd="2" destOrd="0" presId="urn:microsoft.com/office/officeart/2005/8/layout/list1"/>
    <dgm:cxn modelId="{74D06714-61B8-4198-A1DF-0E53D6068D45}" type="presParOf" srcId="{0596F00E-2A48-44DE-98EB-0A723D874D0A}" destId="{9114B799-3CDF-4C97-ABA6-20A2FC175A71}" srcOrd="3" destOrd="0" presId="urn:microsoft.com/office/officeart/2005/8/layout/list1"/>
    <dgm:cxn modelId="{E4D569CB-F8A5-486E-9A27-7ECA8B92C255}" type="presParOf" srcId="{0596F00E-2A48-44DE-98EB-0A723D874D0A}" destId="{D99D3F45-0FF6-47D1-A43B-076397C8B382}" srcOrd="4" destOrd="0" presId="urn:microsoft.com/office/officeart/2005/8/layout/list1"/>
    <dgm:cxn modelId="{BE28C5A3-1121-445B-A08F-FBB292A15E86}" type="presParOf" srcId="{D99D3F45-0FF6-47D1-A43B-076397C8B382}" destId="{B5460F4B-7654-46CC-B024-88894442C2C7}" srcOrd="0" destOrd="0" presId="urn:microsoft.com/office/officeart/2005/8/layout/list1"/>
    <dgm:cxn modelId="{0FBC951F-7533-45DB-95B0-E3ECE807A7D9}" type="presParOf" srcId="{D99D3F45-0FF6-47D1-A43B-076397C8B382}" destId="{8C0C9D8F-5C5F-49E9-A64E-B3516BF99316}" srcOrd="1" destOrd="0" presId="urn:microsoft.com/office/officeart/2005/8/layout/list1"/>
    <dgm:cxn modelId="{D43B087D-D503-41FE-BB04-EC8E2887BEE5}" type="presParOf" srcId="{0596F00E-2A48-44DE-98EB-0A723D874D0A}" destId="{B6CBAAFD-2D1A-4BF0-8724-7887DB83FE83}" srcOrd="5" destOrd="0" presId="urn:microsoft.com/office/officeart/2005/8/layout/list1"/>
    <dgm:cxn modelId="{BF08F5E6-B515-45F1-B0F8-9C227EB2CBDD}" type="presParOf" srcId="{0596F00E-2A48-44DE-98EB-0A723D874D0A}" destId="{2A95DB59-74B0-4B0F-AC73-06D29DC0B973}" srcOrd="6" destOrd="0" presId="urn:microsoft.com/office/officeart/2005/8/layout/list1"/>
    <dgm:cxn modelId="{29C8D5BF-4D0B-42F6-A5CB-6932AF691935}" type="presParOf" srcId="{0596F00E-2A48-44DE-98EB-0A723D874D0A}" destId="{19686284-5374-4D33-9A37-17903D06164F}" srcOrd="7" destOrd="0" presId="urn:microsoft.com/office/officeart/2005/8/layout/list1"/>
    <dgm:cxn modelId="{E0CF1B09-BEEC-4D94-9CC9-2DE55DA0056D}" type="presParOf" srcId="{0596F00E-2A48-44DE-98EB-0A723D874D0A}" destId="{44F43D77-A598-4500-B265-ACE39282EEE6}" srcOrd="8" destOrd="0" presId="urn:microsoft.com/office/officeart/2005/8/layout/list1"/>
    <dgm:cxn modelId="{49A8DBA2-968A-4C8A-9F7C-FA939298A3FC}" type="presParOf" srcId="{44F43D77-A598-4500-B265-ACE39282EEE6}" destId="{56307164-DC3E-4A02-94C1-23CB99397A17}" srcOrd="0" destOrd="0" presId="urn:microsoft.com/office/officeart/2005/8/layout/list1"/>
    <dgm:cxn modelId="{9092420B-1672-4D95-A0BA-28144DB5200F}" type="presParOf" srcId="{44F43D77-A598-4500-B265-ACE39282EEE6}" destId="{0893E421-0749-4DD0-925D-88B0362FD542}" srcOrd="1" destOrd="0" presId="urn:microsoft.com/office/officeart/2005/8/layout/list1"/>
    <dgm:cxn modelId="{4F33AA3B-69FA-4F35-BDC7-129F67050A26}" type="presParOf" srcId="{0596F00E-2A48-44DE-98EB-0A723D874D0A}" destId="{B788DC23-BD02-4A44-9229-D50AAE2C8E2B}" srcOrd="9" destOrd="0" presId="urn:microsoft.com/office/officeart/2005/8/layout/list1"/>
    <dgm:cxn modelId="{C2437E35-CA0D-4F9C-8F08-8D6B3E06DDC4}" type="presParOf" srcId="{0596F00E-2A48-44DE-98EB-0A723D874D0A}" destId="{0E896D5D-A3E9-4B3D-A486-48EBD23886E1}" srcOrd="10" destOrd="0" presId="urn:microsoft.com/office/officeart/2005/8/layout/list1"/>
    <dgm:cxn modelId="{FC9DCE2D-EE10-4F24-B611-D63630DEC1F1}" type="presParOf" srcId="{0596F00E-2A48-44DE-98EB-0A723D874D0A}" destId="{8B0897AD-FD21-4CBD-87B4-FB54E90736E2}" srcOrd="11" destOrd="0" presId="urn:microsoft.com/office/officeart/2005/8/layout/list1"/>
    <dgm:cxn modelId="{CB91DEE1-9901-402A-A077-E1515A8F088E}" type="presParOf" srcId="{0596F00E-2A48-44DE-98EB-0A723D874D0A}" destId="{3FF26550-E4C6-40D9-B858-1444F7857D4D}" srcOrd="12" destOrd="0" presId="urn:microsoft.com/office/officeart/2005/8/layout/list1"/>
    <dgm:cxn modelId="{02337FE9-E1EC-4EF2-B0DF-345980C009A7}" type="presParOf" srcId="{3FF26550-E4C6-40D9-B858-1444F7857D4D}" destId="{66451D03-F55F-4FAF-8A95-E10F7B2C0D7C}" srcOrd="0" destOrd="0" presId="urn:microsoft.com/office/officeart/2005/8/layout/list1"/>
    <dgm:cxn modelId="{BBA7B7C7-6080-46CA-BC11-0F66C0B5FFD8}" type="presParOf" srcId="{3FF26550-E4C6-40D9-B858-1444F7857D4D}" destId="{28BDA36E-B628-44F0-9F9D-1CC835603D8F}" srcOrd="1" destOrd="0" presId="urn:microsoft.com/office/officeart/2005/8/layout/list1"/>
    <dgm:cxn modelId="{3E071CAF-DE22-49D3-A1A0-CC130E4E0586}" type="presParOf" srcId="{0596F00E-2A48-44DE-98EB-0A723D874D0A}" destId="{254FB926-00DF-4A3E-9A81-9D9BCE5A65DF}" srcOrd="13" destOrd="0" presId="urn:microsoft.com/office/officeart/2005/8/layout/list1"/>
    <dgm:cxn modelId="{45CA0E18-BEC4-404D-B6B4-8EB22B235BC2}" type="presParOf" srcId="{0596F00E-2A48-44DE-98EB-0A723D874D0A}" destId="{6AB2007F-FA9E-4768-BEA3-DBBAFC0ABFF7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 smtClean="0"/>
            </a:lvl1pPr>
          </a:lstStyle>
          <a:p>
            <a:pPr>
              <a:defRPr/>
            </a:pPr>
            <a:fld id="{EBB2D055-5D07-4B4F-82FB-3E20D93F4D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028BC-2660-4161-AC19-8E0B7CC380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F9E9E-0165-4D6C-A01E-4EFEA2461B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F0FCB-BE68-4F71-A47C-E0E0E4A626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EC1CC-9A45-4807-9A23-2C2E7B2414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A8621-D610-416B-AB4A-0159AAE3C3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F4E51-C15B-41BD-AF02-60AF8FB4C1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9DDF3-478C-40A5-B65C-9DADD4DB6F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09872-EB82-405C-80F5-4378DC4245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5D742-1592-4A76-A4B7-DFBB219274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1D319-9CE0-4CE2-988B-19404A1B96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102A9-8EFB-469D-A53B-C8339674A0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37917-89A1-422D-A54E-496A3057EE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 smtClean="0"/>
            </a:lvl1pPr>
          </a:lstStyle>
          <a:p>
            <a:pPr>
              <a:defRPr/>
            </a:pPr>
            <a:fld id="{4A0285AB-00CC-4E9B-B5F2-1F9C632DA0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Gr_fico_de_Microsoft_Office_Excel3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b="1" u="sng" dirty="0" smtClean="0">
                <a:solidFill>
                  <a:schemeClr val="accent2"/>
                </a:solidFill>
                <a:cs typeface="Times New Roman" pitchFamily="18" charset="0"/>
              </a:rPr>
              <a:t>Diseño de Fermentadores</a:t>
            </a:r>
            <a:endParaRPr lang="es-ES" b="1" u="sng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0"/>
            <a:ext cx="82296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Dimensionamiento, V o D o</a:t>
            </a: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  <a:cs typeface="Times New Roman" pitchFamily="18" charset="0"/>
              </a:rPr>
              <a:t> t</a:t>
            </a:r>
          </a:p>
          <a:p>
            <a:pPr lvl="4" eaLnBrk="1" hangingPunct="1">
              <a:buFontTx/>
              <a:buNone/>
              <a:defRPr/>
            </a:pPr>
            <a:r>
              <a:rPr lang="es-ES_tradnl" sz="14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Tamaño del fermentador    Ecuaciones de Diseño OK </a:t>
            </a:r>
          </a:p>
          <a:p>
            <a:pPr eaLnBrk="1" hangingPunct="1">
              <a:defRPr/>
            </a:pP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Aireación y Agitación, P y N</a:t>
            </a:r>
          </a:p>
          <a:p>
            <a:pPr lvl="4" eaLnBrk="1" hangingPunct="1">
              <a:defRPr/>
            </a:pPr>
            <a:r>
              <a:rPr lang="es-ES_tradnl" sz="10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Permite una adecuada Transferencia de O</a:t>
            </a:r>
            <a:r>
              <a:rPr lang="es-ES_tradnl" sz="1000" baseline="-300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2</a:t>
            </a:r>
            <a:r>
              <a:rPr lang="es-ES_tradnl" sz="10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y energía y una buena mezcla OK </a:t>
            </a:r>
          </a:p>
          <a:p>
            <a:pPr lvl="4" eaLnBrk="1" hangingPunct="1">
              <a:defRPr/>
            </a:pPr>
            <a:r>
              <a:rPr lang="es-ES_tradnl" sz="10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Se determinan potencias, velocidad de agitación </a:t>
            </a:r>
            <a:r>
              <a:rPr lang="es-ES_tradnl" sz="10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OK </a:t>
            </a:r>
            <a:endParaRPr lang="es-ES_tradnl" sz="1000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lvl="4" eaLnBrk="1" hangingPunct="1">
              <a:defRPr/>
            </a:pPr>
            <a:r>
              <a:rPr lang="es-ES" sz="10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Flujos de Aire </a:t>
            </a:r>
            <a:r>
              <a:rPr lang="es-ES_tradnl" sz="10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OK </a:t>
            </a:r>
            <a:endParaRPr lang="es-ES" sz="1000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dirty="0" smtClean="0">
                <a:solidFill>
                  <a:schemeClr val="accent2"/>
                </a:solidFill>
                <a:cs typeface="Times New Roman" pitchFamily="18" charset="0"/>
              </a:rPr>
              <a:t>Escalamiento </a:t>
            </a:r>
          </a:p>
          <a:p>
            <a:pPr lvl="4" eaLnBrk="1" hangingPunct="1">
              <a:defRPr/>
            </a:pPr>
            <a:r>
              <a:rPr lang="es-ES_tradnl" sz="1600" dirty="0" smtClean="0">
                <a:solidFill>
                  <a:schemeClr val="accent2"/>
                </a:solidFill>
                <a:cs typeface="Times New Roman" pitchFamily="18" charset="0"/>
              </a:rPr>
              <a:t>Laboratorio </a:t>
            </a:r>
            <a:r>
              <a:rPr lang="es-ES_tradnl" sz="1600" dirty="0" smtClean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s-ES_tradnl" sz="1600" dirty="0" smtClean="0">
                <a:solidFill>
                  <a:schemeClr val="accent2"/>
                </a:solidFill>
                <a:cs typeface="Times New Roman" pitchFamily="18" charset="0"/>
              </a:rPr>
              <a:t> Planta Piloto</a:t>
            </a:r>
            <a:r>
              <a:rPr lang="es-ES_tradnl" sz="1600" dirty="0" smtClean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s-ES_tradnl" sz="1600" dirty="0" smtClean="0">
                <a:solidFill>
                  <a:schemeClr val="accent2"/>
                </a:solidFill>
                <a:cs typeface="Times New Roman" pitchFamily="18" charset="0"/>
              </a:rPr>
              <a:t>  Escala Industrial</a:t>
            </a:r>
            <a:endParaRPr lang="es-ES" sz="1600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dirty="0" smtClean="0">
                <a:solidFill>
                  <a:srgbClr val="FF0000"/>
                </a:solidFill>
                <a:cs typeface="Times New Roman" pitchFamily="18" charset="0"/>
              </a:rPr>
              <a:t>Transferencia de energía</a:t>
            </a:r>
          </a:p>
          <a:p>
            <a:pPr lvl="4" eaLnBrk="1" hangingPunct="1">
              <a:defRPr/>
            </a:pPr>
            <a:r>
              <a:rPr lang="es-ES_tradnl" dirty="0" smtClean="0">
                <a:solidFill>
                  <a:srgbClr val="FF0000"/>
                </a:solidFill>
                <a:cs typeface="Times New Roman" pitchFamily="18" charset="0"/>
              </a:rPr>
              <a:t>Enfriamiento, Calentamiento, </a:t>
            </a:r>
            <a:r>
              <a:rPr lang="es-ES_tradnl" sz="2800" dirty="0" smtClean="0">
                <a:solidFill>
                  <a:srgbClr val="FF0000"/>
                </a:solidFill>
                <a:cs typeface="Times New Roman" pitchFamily="18" charset="0"/>
              </a:rPr>
              <a:t>Esterilización</a:t>
            </a:r>
            <a:endParaRPr lang="es-ES_tradnl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dirty="0" smtClean="0">
                <a:solidFill>
                  <a:schemeClr val="accent2"/>
                </a:solidFill>
                <a:cs typeface="Times New Roman" pitchFamily="18" charset="0"/>
              </a:rPr>
              <a:t>Instrumentación  </a:t>
            </a:r>
          </a:p>
          <a:p>
            <a:pPr lvl="4" eaLnBrk="1" hangingPunct="1">
              <a:defRPr/>
            </a:pPr>
            <a:r>
              <a:rPr lang="es-ES_tradnl" sz="1600" dirty="0" smtClean="0">
                <a:cs typeface="Times New Roman" pitchFamily="18" charset="0"/>
              </a:rPr>
              <a:t>Registrar variables del proceso</a:t>
            </a:r>
          </a:p>
          <a:p>
            <a:pPr eaLnBrk="1" hangingPunct="1">
              <a:defRPr/>
            </a:pPr>
            <a:r>
              <a:rPr lang="es-ES_tradnl" dirty="0" smtClean="0">
                <a:solidFill>
                  <a:schemeClr val="accent2"/>
                </a:solidFill>
                <a:cs typeface="Times New Roman" pitchFamily="18" charset="0"/>
              </a:rPr>
              <a:t>Control</a:t>
            </a:r>
            <a:r>
              <a:rPr lang="es-ES_tradnl" dirty="0" smtClean="0">
                <a:cs typeface="Times New Roman" pitchFamily="18" charset="0"/>
              </a:rPr>
              <a:t> 		</a:t>
            </a:r>
          </a:p>
          <a:p>
            <a:pPr lvl="4" eaLnBrk="1" hangingPunct="1">
              <a:defRPr/>
            </a:pPr>
            <a:r>
              <a:rPr lang="es-ES_tradnl" sz="1600" dirty="0" smtClean="0">
                <a:cs typeface="Times New Roman" pitchFamily="18" charset="0"/>
              </a:rPr>
              <a:t>Controla las variables del proceso</a:t>
            </a:r>
            <a:endParaRPr lang="es-ES" sz="1600" dirty="0" smtClean="0">
              <a:cs typeface="Times New Roman" pitchFamily="18" charset="0"/>
            </a:endParaRPr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EDC6B0-8B4E-4465-A311-831B6A5A1BA4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" sz="2000" b="1" u="sng" smtClean="0">
                <a:solidFill>
                  <a:schemeClr val="accent2"/>
                </a:solidFill>
                <a:cs typeface="Times New Roman" pitchFamily="18" charset="0"/>
              </a:rPr>
              <a:t>Procesos de esterilización</a:t>
            </a:r>
            <a:r>
              <a:rPr lang="es-ES" sz="2000" b="1" u="sng" smtClean="0">
                <a:cs typeface="Times New Roman" pitchFamily="18" charset="0"/>
              </a:rPr>
              <a:t> </a:t>
            </a:r>
            <a:endParaRPr lang="es-ES_tradnl" sz="2000" b="1" u="sng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El proceso de esterilización comprende tres etapas:</a:t>
            </a: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a) </a:t>
            </a:r>
            <a:r>
              <a:rPr lang="es-ES_tradnl" sz="2000" smtClean="0">
                <a:solidFill>
                  <a:srgbClr val="FF0000"/>
                </a:solidFill>
                <a:cs typeface="Times New Roman" pitchFamily="18" charset="0"/>
              </a:rPr>
              <a:t>Etapa de calentamiento</a:t>
            </a:r>
            <a:endParaRPr lang="es-ES" sz="200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b) Etapa de mantención</a:t>
            </a: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c) </a:t>
            </a:r>
            <a:r>
              <a:rPr lang="es-ES_tradnl" sz="2000" smtClean="0">
                <a:solidFill>
                  <a:schemeClr val="accent2"/>
                </a:solidFill>
                <a:cs typeface="Times New Roman" pitchFamily="18" charset="0"/>
              </a:rPr>
              <a:t>Etapa de enfriamiento</a:t>
            </a:r>
            <a:endParaRPr lang="es-ES" sz="2000" smtClean="0">
              <a:solidFill>
                <a:schemeClr val="accent2"/>
              </a:solidFill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" sz="2000" smtClean="0">
                <a:cs typeface="Times New Roman" pitchFamily="18" charset="0"/>
              </a:rPr>
              <a:t> </a:t>
            </a:r>
          </a:p>
          <a:p>
            <a:pPr eaLnBrk="1" hangingPunct="1">
              <a:buFontTx/>
              <a:buNone/>
            </a:pPr>
            <a:r>
              <a:rPr lang="es-ES" sz="2000" smtClean="0">
                <a:cs typeface="Times New Roman" pitchFamily="18" charset="0"/>
              </a:rPr>
              <a:t>Por lo tanto el factor  “DEL” puede </a:t>
            </a:r>
          </a:p>
          <a:p>
            <a:pPr eaLnBrk="1" hangingPunct="1">
              <a:buFontTx/>
              <a:buNone/>
            </a:pPr>
            <a:r>
              <a:rPr lang="es-ES" sz="2000" smtClean="0">
                <a:cs typeface="Times New Roman" pitchFamily="18" charset="0"/>
              </a:rPr>
              <a:t>dividirse en estas tres etapas: </a:t>
            </a: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623888" y="4456113"/>
          <a:ext cx="3751262" cy="357187"/>
        </p:xfrm>
        <a:graphic>
          <a:graphicData uri="http://schemas.openxmlformats.org/presentationml/2006/ole">
            <p:oleObj spid="_x0000_s5122" name="Ecuación" r:id="rId3" imgW="2539800" imgH="241200" progId="Equation.3">
              <p:embed/>
            </p:oleObj>
          </a:graphicData>
        </a:graphic>
      </p:graphicFrame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685800" y="5181600"/>
            <a:ext cx="594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Puede ser llevado a cabo en:</a:t>
            </a:r>
          </a:p>
          <a:p>
            <a:pPr lvl="2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s-ES" baseline="0"/>
              <a:t>Forma Batch</a:t>
            </a:r>
          </a:p>
          <a:p>
            <a:pPr lvl="2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s-ES" baseline="0"/>
              <a:t>Continua</a:t>
            </a:r>
          </a:p>
        </p:txBody>
      </p:sp>
      <p:graphicFrame>
        <p:nvGraphicFramePr>
          <p:cNvPr id="5123" name="Object 12"/>
          <p:cNvGraphicFramePr>
            <a:graphicFrameLocks noChangeAspect="1"/>
          </p:cNvGraphicFramePr>
          <p:nvPr/>
        </p:nvGraphicFramePr>
        <p:xfrm>
          <a:off x="4495800" y="1219200"/>
          <a:ext cx="4419600" cy="3552825"/>
        </p:xfrm>
        <a:graphic>
          <a:graphicData uri="http://schemas.openxmlformats.org/presentationml/2006/ole">
            <p:oleObj spid="_x0000_s5123" name="Imagen de mapa de bits" r:id="rId4" imgW="4686954" imgH="3552381" progId="Paint.Picture">
              <p:embed/>
            </p:oleObj>
          </a:graphicData>
        </a:graphic>
      </p:graphicFrame>
      <p:sp>
        <p:nvSpPr>
          <p:cNvPr id="5126" name="Text Box 13"/>
          <p:cNvSpPr txBox="1">
            <a:spLocks noChangeArrowheads="1"/>
          </p:cNvSpPr>
          <p:nvPr/>
        </p:nvSpPr>
        <p:spPr bwMode="auto">
          <a:xfrm>
            <a:off x="6172200" y="2743200"/>
            <a:ext cx="9144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aseline="0">
                <a:latin typeface="Symbol" pitchFamily="18" charset="2"/>
                <a:sym typeface="Symbol" pitchFamily="18" charset="2"/>
              </a:rPr>
              <a:t>  </a:t>
            </a:r>
            <a:r>
              <a:rPr lang="es-ES_tradnl" sz="1600">
                <a:latin typeface="Symbol" pitchFamily="18" charset="2"/>
                <a:sym typeface="Symbol" pitchFamily="18" charset="2"/>
              </a:rPr>
              <a:t>TOTA</a:t>
            </a:r>
            <a:r>
              <a:rPr lang="es-ES_tradnl" sz="1600">
                <a:sym typeface="Symbol" pitchFamily="18" charset="2"/>
              </a:rPr>
              <a:t>L</a:t>
            </a:r>
            <a:endParaRPr lang="es-ES" sz="1600" baseline="0">
              <a:latin typeface="Symbol" pitchFamily="18" charset="2"/>
            </a:endParaRPr>
          </a:p>
        </p:txBody>
      </p:sp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8686800" y="2362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/>
              <a:t>k</a:t>
            </a:r>
            <a:r>
              <a:rPr lang="es-ES_tradnl"/>
              <a:t>d</a:t>
            </a:r>
            <a:endParaRPr lang="es-ES"/>
          </a:p>
        </p:txBody>
      </p:sp>
      <p:sp>
        <p:nvSpPr>
          <p:cNvPr id="5128" name="Line 15"/>
          <p:cNvSpPr>
            <a:spLocks noChangeShapeType="1"/>
          </p:cNvSpPr>
          <p:nvPr/>
        </p:nvSpPr>
        <p:spPr bwMode="auto">
          <a:xfrm flipH="1">
            <a:off x="5105400" y="2209800"/>
            <a:ext cx="685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129" name="Line 16"/>
          <p:cNvSpPr>
            <a:spLocks noChangeShapeType="1"/>
          </p:cNvSpPr>
          <p:nvPr/>
        </p:nvSpPr>
        <p:spPr bwMode="auto">
          <a:xfrm>
            <a:off x="6934200" y="2438400"/>
            <a:ext cx="381000" cy="0"/>
          </a:xfrm>
          <a:prstGeom prst="line">
            <a:avLst/>
          </a:prstGeom>
          <a:noFill/>
          <a:ln w="38100">
            <a:solidFill>
              <a:srgbClr val="33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130" name="Line 17"/>
          <p:cNvSpPr>
            <a:spLocks noChangeShapeType="1"/>
          </p:cNvSpPr>
          <p:nvPr/>
        </p:nvSpPr>
        <p:spPr bwMode="auto">
          <a:xfrm flipH="1">
            <a:off x="6324600" y="1676400"/>
            <a:ext cx="76200" cy="2057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1" name="Line 18"/>
          <p:cNvSpPr>
            <a:spLocks noChangeShapeType="1"/>
          </p:cNvSpPr>
          <p:nvPr/>
        </p:nvSpPr>
        <p:spPr bwMode="auto">
          <a:xfrm>
            <a:off x="6858000" y="1676400"/>
            <a:ext cx="76200" cy="2057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071678"/>
            <a:ext cx="7772400" cy="1143000"/>
          </a:xfrm>
        </p:spPr>
        <p:txBody>
          <a:bodyPr/>
          <a:lstStyle/>
          <a:p>
            <a:r>
              <a:rPr lang="es-ES" dirty="0" smtClean="0"/>
              <a:t>Esterilización </a:t>
            </a:r>
            <a:r>
              <a:rPr lang="es-ES" dirty="0" err="1" smtClean="0"/>
              <a:t>Batch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357430"/>
            <a:ext cx="4062886" cy="320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642910" y="1714488"/>
            <a:ext cx="41027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/>
            <a:r>
              <a:rPr lang="es-ES_tradnl" sz="1800" b="1" u="sng" baseline="0" dirty="0">
                <a:solidFill>
                  <a:schemeClr val="accent2"/>
                </a:solidFill>
                <a:cs typeface="Times New Roman" pitchFamily="18" charset="0"/>
              </a:rPr>
              <a:t>Perfiles de Variación de temperatura en</a:t>
            </a:r>
          </a:p>
          <a:p>
            <a:pPr marL="609600" indent="-609600" algn="ctr"/>
            <a:r>
              <a:rPr lang="es-ES_tradnl" sz="1800" b="1" u="sng" baseline="0" dirty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1800" b="1" u="sng" baseline="0" dirty="0" err="1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1800" b="1" u="sng" baseline="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857496"/>
            <a:ext cx="34956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5143504" y="1785926"/>
            <a:ext cx="3813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 eaLnBrk="1" hangingPunct="1">
              <a:buFontTx/>
              <a:buNone/>
            </a:pPr>
            <a:r>
              <a:rPr lang="es-ES_tradnl" sz="1800" b="1" u="sng" baseline="0" dirty="0" smtClean="0">
                <a:solidFill>
                  <a:schemeClr val="accent2"/>
                </a:solidFill>
                <a:cs typeface="Times New Roman" pitchFamily="18" charset="0"/>
              </a:rPr>
              <a:t>Reducción de </a:t>
            </a:r>
            <a:r>
              <a:rPr lang="es-ES_tradnl" sz="1800" b="1" u="sng" baseline="0" dirty="0" err="1" smtClean="0">
                <a:solidFill>
                  <a:schemeClr val="accent2"/>
                </a:solidFill>
                <a:cs typeface="Times New Roman" pitchFamily="18" charset="0"/>
              </a:rPr>
              <a:t>celulas</a:t>
            </a:r>
            <a:r>
              <a:rPr lang="es-ES_tradnl" sz="1800" b="1" u="sng" baseline="0" dirty="0" smtClean="0">
                <a:solidFill>
                  <a:schemeClr val="accent2"/>
                </a:solidFill>
                <a:cs typeface="Times New Roman" pitchFamily="18" charset="0"/>
              </a:rPr>
              <a:t> viables durante</a:t>
            </a:r>
          </a:p>
          <a:p>
            <a:pPr marL="609600" indent="-609600" algn="ctr" eaLnBrk="1" hangingPunct="1">
              <a:buFontTx/>
              <a:buNone/>
            </a:pPr>
            <a:r>
              <a:rPr lang="es-ES_tradnl" sz="1800" b="1" u="sng" baseline="0" dirty="0" smtClean="0">
                <a:solidFill>
                  <a:schemeClr val="accent2"/>
                </a:solidFill>
                <a:cs typeface="Times New Roman" pitchFamily="18" charset="0"/>
              </a:rPr>
              <a:t>La esterilización </a:t>
            </a:r>
            <a:r>
              <a:rPr lang="es-ES_tradnl" sz="1800" b="1" u="sng" baseline="0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1800" b="1" u="sng" baseline="0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1538" y="357166"/>
            <a:ext cx="6858048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 eaLnBrk="1" hangingPunct="1">
              <a:buFontTx/>
              <a:buNone/>
            </a:pPr>
            <a:r>
              <a:rPr lang="es-ES_tradnl" sz="3200" b="1" u="sng" dirty="0" smtClean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3200" b="1" u="sng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3200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s-ES_tradnl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dirty="0" smtClean="0">
                <a:cs typeface="Times New Roman" pitchFamily="18" charset="0"/>
              </a:rPr>
              <a:t> Tiene las típicas etapas de calentamiento y</a:t>
            </a:r>
            <a:r>
              <a:rPr lang="es-ES_tradnl" baseline="0" dirty="0" smtClean="0">
                <a:cs typeface="Times New Roman" pitchFamily="18" charset="0"/>
              </a:rPr>
              <a:t> </a:t>
            </a:r>
            <a:r>
              <a:rPr lang="es-ES_tradnl" dirty="0" smtClean="0">
                <a:cs typeface="Times New Roman" pitchFamily="18" charset="0"/>
              </a:rPr>
              <a:t>enfriamiento 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8534400" cy="40386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000" b="1" u="sng" dirty="0" smtClean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2000" b="1" u="sng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2000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sz="2000" dirty="0" smtClean="0">
                <a:cs typeface="Times New Roman" pitchFamily="18" charset="0"/>
              </a:rPr>
              <a:t> Las etapas de calentamiento y/o enfriamiento pueden ser: </a:t>
            </a:r>
            <a:endParaRPr lang="es-ES" sz="2000" dirty="0" smtClean="0"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sz="2000" dirty="0" smtClean="0">
                <a:solidFill>
                  <a:srgbClr val="FF0000"/>
                </a:solidFill>
                <a:cs typeface="Times New Roman" pitchFamily="18" charset="0"/>
              </a:rPr>
              <a:t>Para Calentamiento</a:t>
            </a:r>
            <a:endParaRPr lang="es-ES" sz="20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5000"/>
              </a:lnSpc>
            </a:pPr>
            <a:r>
              <a:rPr lang="es-ES_tradnl" sz="2000" dirty="0" smtClean="0">
                <a:cs typeface="Times New Roman" pitchFamily="18" charset="0"/>
              </a:rPr>
              <a:t>a)  Vapor Directo (Modelo hiperbólico)</a:t>
            </a:r>
          </a:p>
          <a:p>
            <a:pPr marL="609600" indent="-609600" algn="just" eaLnBrk="1" hangingPunct="1">
              <a:lnSpc>
                <a:spcPct val="85000"/>
              </a:lnSpc>
            </a:pPr>
            <a:r>
              <a:rPr lang="es-ES_tradnl" sz="2000" dirty="0" smtClean="0">
                <a:cs typeface="Times New Roman" pitchFamily="18" charset="0"/>
              </a:rPr>
              <a:t>b)  Resistencia Eléctrica (Modelo Lineal)</a:t>
            </a:r>
          </a:p>
          <a:p>
            <a:pPr marL="609600" indent="-609600" algn="just" eaLnBrk="1" hangingPunct="1">
              <a:lnSpc>
                <a:spcPct val="85000"/>
              </a:lnSpc>
            </a:pPr>
            <a:r>
              <a:rPr lang="es-ES_tradnl" sz="2000" dirty="0" smtClean="0">
                <a:cs typeface="Times New Roman" pitchFamily="18" charset="0"/>
              </a:rPr>
              <a:t>c)  Camisa de calefacción con fuente isotérmico (Modelo Exponencial)</a:t>
            </a:r>
            <a:endParaRPr lang="es-ES" sz="2000" dirty="0" smtClean="0">
              <a:cs typeface="Times New Roman" pitchFamily="18" charset="0"/>
            </a:endParaRPr>
          </a:p>
        </p:txBody>
      </p:sp>
      <p:graphicFrame>
        <p:nvGraphicFramePr>
          <p:cNvPr id="6146" name="Object 12"/>
          <p:cNvGraphicFramePr>
            <a:graphicFrameLocks noChangeAspect="1"/>
          </p:cNvGraphicFramePr>
          <p:nvPr/>
        </p:nvGraphicFramePr>
        <p:xfrm>
          <a:off x="1143000" y="2971800"/>
          <a:ext cx="6732588" cy="2933700"/>
        </p:xfrm>
        <a:graphic>
          <a:graphicData uri="http://schemas.openxmlformats.org/presentationml/2006/ole">
            <p:oleObj spid="_x0000_s6146" name="Imagen de mapa de bits" r:id="rId3" imgW="6733333" imgH="2933333" progId="Paint.Picture">
              <p:embed/>
            </p:oleObj>
          </a:graphicData>
        </a:graphic>
      </p:graphicFrame>
      <p:sp>
        <p:nvSpPr>
          <p:cNvPr id="6148" name="Text Box 14"/>
          <p:cNvSpPr txBox="1">
            <a:spLocks noChangeArrowheads="1"/>
          </p:cNvSpPr>
          <p:nvPr/>
        </p:nvSpPr>
        <p:spPr bwMode="auto">
          <a:xfrm>
            <a:off x="838200" y="51054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baseline="0">
                <a:solidFill>
                  <a:srgbClr val="FF0000"/>
                </a:solidFill>
              </a:rPr>
              <a:t>Vapor</a:t>
            </a:r>
          </a:p>
        </p:txBody>
      </p:sp>
      <p:sp>
        <p:nvSpPr>
          <p:cNvPr id="6149" name="Text Box 15"/>
          <p:cNvSpPr txBox="1">
            <a:spLocks noChangeArrowheads="1"/>
          </p:cNvSpPr>
          <p:nvPr/>
        </p:nvSpPr>
        <p:spPr bwMode="auto">
          <a:xfrm>
            <a:off x="5791200" y="5334000"/>
            <a:ext cx="19812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baseline="0">
                <a:solidFill>
                  <a:srgbClr val="FF0000"/>
                </a:solidFill>
              </a:rPr>
              <a:t>Camisa de Vapor</a:t>
            </a:r>
          </a:p>
        </p:txBody>
      </p:sp>
      <p:sp>
        <p:nvSpPr>
          <p:cNvPr id="6150" name="Text Box 16"/>
          <p:cNvSpPr txBox="1">
            <a:spLocks noChangeArrowheads="1"/>
          </p:cNvSpPr>
          <p:nvPr/>
        </p:nvSpPr>
        <p:spPr bwMode="auto">
          <a:xfrm>
            <a:off x="3810000" y="5943600"/>
            <a:ext cx="12954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 baseline="0">
                <a:solidFill>
                  <a:srgbClr val="FF0000"/>
                </a:solidFill>
              </a:rPr>
              <a:t>Resistencia Eléctrica</a:t>
            </a:r>
            <a:endParaRPr lang="es-ES" sz="1600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8534400" cy="40386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000" b="1" u="sng" dirty="0" smtClean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2000" b="1" u="sng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2000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endParaRPr lang="es-ES" sz="2000" dirty="0" smtClean="0"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sz="2000" dirty="0" smtClean="0">
                <a:solidFill>
                  <a:schemeClr val="accent2"/>
                </a:solidFill>
                <a:cs typeface="Times New Roman" pitchFamily="18" charset="0"/>
              </a:rPr>
              <a:t>Para Enfriamiento</a:t>
            </a:r>
            <a:endParaRPr lang="es-ES" sz="2000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dirty="0" smtClean="0">
                <a:cs typeface="Times New Roman" pitchFamily="18" charset="0"/>
              </a:rPr>
              <a:t>	d)     Camisa de enfriamiento alimentada con fuente no-isotérmica y 	    recirculación.</a:t>
            </a:r>
            <a:r>
              <a:rPr lang="es-ES" sz="2000" dirty="0" smtClean="0">
                <a:cs typeface="Times New Roman" pitchFamily="18" charset="0"/>
              </a:rPr>
              <a:t> </a:t>
            </a:r>
            <a:endParaRPr lang="es-ES_tradnl" sz="2000" dirty="0" smtClean="0">
              <a:cs typeface="Times New Roman" pitchFamily="18" charset="0"/>
            </a:endParaRPr>
          </a:p>
        </p:txBody>
      </p:sp>
      <p:sp>
        <p:nvSpPr>
          <p:cNvPr id="7172" name="Text Box 1029"/>
          <p:cNvSpPr txBox="1">
            <a:spLocks noChangeArrowheads="1"/>
          </p:cNvSpPr>
          <p:nvPr/>
        </p:nvSpPr>
        <p:spPr bwMode="auto">
          <a:xfrm>
            <a:off x="3505200" y="4495800"/>
            <a:ext cx="19812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baseline="0">
                <a:solidFill>
                  <a:srgbClr val="FF0000"/>
                </a:solidFill>
              </a:rPr>
              <a:t>Camisa de </a:t>
            </a:r>
            <a:r>
              <a:rPr lang="es-ES_tradnl" sz="1600" b="1" baseline="0">
                <a:solidFill>
                  <a:srgbClr val="FF0000"/>
                </a:solidFill>
              </a:rPr>
              <a:t>Enfriamiento</a:t>
            </a:r>
            <a:endParaRPr lang="es-ES" sz="1600" b="1" baseline="0">
              <a:solidFill>
                <a:srgbClr val="FF0000"/>
              </a:solidFill>
            </a:endParaRPr>
          </a:p>
        </p:txBody>
      </p:sp>
      <p:graphicFrame>
        <p:nvGraphicFramePr>
          <p:cNvPr id="7170" name="Object 1030"/>
          <p:cNvGraphicFramePr>
            <a:graphicFrameLocks noChangeAspect="1"/>
          </p:cNvGraphicFramePr>
          <p:nvPr/>
        </p:nvGraphicFramePr>
        <p:xfrm>
          <a:off x="3305175" y="2281238"/>
          <a:ext cx="2533650" cy="2295525"/>
        </p:xfrm>
        <a:graphic>
          <a:graphicData uri="http://schemas.openxmlformats.org/presentationml/2006/ole">
            <p:oleObj spid="_x0000_s7170" name="Imagen de mapa de bits" r:id="rId3" imgW="2534004" imgH="2295238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40386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Los factores “DEL” 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" sz="2400" b="1" u="sng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762000" y="1371600"/>
            <a:ext cx="76962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Calentamiento o enfriamiento</a:t>
            </a:r>
            <a:r>
              <a:rPr lang="es-ES" baseline="0">
                <a:cs typeface="Times New Roman" pitchFamily="18" charset="0"/>
              </a:rPr>
              <a:t> </a:t>
            </a:r>
          </a:p>
          <a:p>
            <a:pPr algn="just">
              <a:spcBef>
                <a:spcPct val="50000"/>
              </a:spcBef>
            </a:pPr>
            <a:endParaRPr lang="es-ES_tradnl" baseline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baseline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baseline="0">
                <a:cs typeface="Times New Roman" pitchFamily="18" charset="0"/>
              </a:rPr>
              <a:t>donde la temperatura es una función del tiempo, ie. T = f(t) </a:t>
            </a:r>
            <a:endParaRPr lang="es-ES" baseline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baseline="0">
                <a:solidFill>
                  <a:schemeClr val="tx2"/>
                </a:solidFill>
                <a:cs typeface="Times New Roman" pitchFamily="18" charset="0"/>
              </a:rPr>
              <a:t>Dependen del tipo de calentamiento o enfriamiento utilizado.</a:t>
            </a:r>
          </a:p>
          <a:p>
            <a:pPr algn="just">
              <a:spcBef>
                <a:spcPct val="50000"/>
              </a:spcBef>
            </a:pPr>
            <a:endParaRPr lang="es-ES_tradnl" b="1" baseline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Mantención</a:t>
            </a:r>
            <a:endParaRPr lang="es-ES" b="1" baseline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baseline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>
                <a:cs typeface="Times New Roman" pitchFamily="18" charset="0"/>
              </a:rPr>
              <a:t>mantención</a:t>
            </a:r>
            <a:r>
              <a:rPr lang="es-ES_tradnl" baseline="0">
                <a:cs typeface="Times New Roman" pitchFamily="18" charset="0"/>
              </a:rPr>
              <a:t> =  k</a:t>
            </a:r>
            <a:r>
              <a:rPr lang="es-ES_tradnl">
                <a:cs typeface="Times New Roman" pitchFamily="18" charset="0"/>
              </a:rPr>
              <a:t>d</a:t>
            </a:r>
            <a:r>
              <a:rPr lang="es-ES_tradnl" baseline="0">
                <a:cs typeface="Times New Roman" pitchFamily="18" charset="0"/>
              </a:rPr>
              <a:t> </a:t>
            </a:r>
            <a:r>
              <a:rPr lang="es-ES_tradnl">
                <a:cs typeface="Times New Roman" pitchFamily="18" charset="0"/>
              </a:rPr>
              <a:t>mantención</a:t>
            </a:r>
            <a:r>
              <a:rPr lang="es-ES_tradnl" baseline="0">
                <a:cs typeface="Times New Roman" pitchFamily="18" charset="0"/>
              </a:rPr>
              <a:t> * </a:t>
            </a:r>
            <a:r>
              <a:rPr lang="es-ES_tradnl" baseline="0">
                <a:latin typeface="Symbol" pitchFamily="18" charset="2"/>
                <a:cs typeface="Times New Roman" pitchFamily="18" charset="0"/>
              </a:rPr>
              <a:t>D</a:t>
            </a:r>
            <a:r>
              <a:rPr lang="es-ES_tradnl" baseline="0">
                <a:cs typeface="Times New Roman" pitchFamily="18" charset="0"/>
              </a:rPr>
              <a:t>t</a:t>
            </a:r>
            <a:r>
              <a:rPr lang="es-ES_tradnl">
                <a:cs typeface="Times New Roman" pitchFamily="18" charset="0"/>
              </a:rPr>
              <a:t> 		</a:t>
            </a:r>
            <a:r>
              <a:rPr lang="es-ES"/>
              <a:t> </a:t>
            </a:r>
          </a:p>
        </p:txBody>
      </p:sp>
      <p:graphicFrame>
        <p:nvGraphicFramePr>
          <p:cNvPr id="52233" name="Object 9"/>
          <p:cNvGraphicFramePr>
            <a:graphicFrameLocks noChangeAspect="1"/>
          </p:cNvGraphicFramePr>
          <p:nvPr/>
        </p:nvGraphicFramePr>
        <p:xfrm>
          <a:off x="1822450" y="1925638"/>
          <a:ext cx="4464050" cy="827087"/>
        </p:xfrm>
        <a:graphic>
          <a:graphicData uri="http://schemas.openxmlformats.org/presentationml/2006/ole">
            <p:oleObj spid="_x0000_s8194" name="Ecuación" r:id="rId3" imgW="302256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8686800" cy="477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Calentamiento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 a)      </a:t>
            </a:r>
            <a:r>
              <a:rPr lang="es-ES_tradnl" sz="2000" u="sng" baseline="0">
                <a:cs typeface="Times New Roman" pitchFamily="18" charset="0"/>
              </a:rPr>
              <a:t>Con vapor directo (Modelo hiperbólico)</a:t>
            </a:r>
            <a:endParaRPr lang="es-ES" sz="2000" u="sng" baseline="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 	</a:t>
            </a:r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T = T</a:t>
            </a:r>
            <a:r>
              <a:rPr lang="es-ES_tradnl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+ (H * m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s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* t)/ (c* (M+m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s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*t)	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endParaRPr lang="es-ES_tradnl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T</a:t>
            </a:r>
            <a:r>
              <a:rPr lang="es-ES_tradnl" sz="1800">
                <a:cs typeface="Times New Roman" pitchFamily="18" charset="0"/>
              </a:rPr>
              <a:t>o</a:t>
            </a:r>
            <a:r>
              <a:rPr lang="es-ES_tradnl" sz="1800" baseline="0">
                <a:cs typeface="Times New Roman" pitchFamily="18" charset="0"/>
              </a:rPr>
              <a:t>: temperatura absoluta inicial del medio [K]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c: calor específico del medio [J/Kg K]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H: Entalpía del vapor relativa a la temperatura del medio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	H =H</a:t>
            </a:r>
            <a:r>
              <a:rPr lang="es-ES_tradnl" sz="1800" baseline="-30000">
                <a:cs typeface="Times New Roman" pitchFamily="18" charset="0"/>
              </a:rPr>
              <a:t>Presión saturación</a:t>
            </a:r>
            <a:r>
              <a:rPr lang="es-ES_tradnl" sz="1800" baseline="0">
                <a:cs typeface="Times New Roman" pitchFamily="18" charset="0"/>
              </a:rPr>
              <a:t> – H</a:t>
            </a:r>
            <a:r>
              <a:rPr lang="es-ES_tradnl" sz="1800" baseline="-30000">
                <a:cs typeface="Times New Roman" pitchFamily="18" charset="0"/>
              </a:rPr>
              <a:t> Tªmedio </a:t>
            </a:r>
            <a:r>
              <a:rPr lang="es-ES_tradnl" sz="1800" baseline="0">
                <a:cs typeface="Times New Roman" pitchFamily="18" charset="0"/>
              </a:rPr>
              <a:t> [J/Kg]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m</a:t>
            </a:r>
            <a:r>
              <a:rPr lang="es-ES_tradnl" sz="1800" baseline="-30000">
                <a:cs typeface="Times New Roman" pitchFamily="18" charset="0"/>
              </a:rPr>
              <a:t>s</a:t>
            </a:r>
            <a:r>
              <a:rPr lang="es-ES_tradnl" sz="1800" baseline="0">
                <a:cs typeface="Times New Roman" pitchFamily="18" charset="0"/>
              </a:rPr>
              <a:t> : Flujo másico de vapor [kg/s]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M: Masa inicial de medio a esterilizar [kg]</a:t>
            </a:r>
            <a:endParaRPr lang="es-ES" baseline="0">
              <a:cs typeface="Times New Roman" pitchFamily="18" charset="0"/>
            </a:endParaRPr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/>
        </p:nvGraphicFramePr>
        <p:xfrm>
          <a:off x="6678613" y="3124200"/>
          <a:ext cx="1608137" cy="2819400"/>
        </p:xfrm>
        <a:graphic>
          <a:graphicData uri="http://schemas.openxmlformats.org/presentationml/2006/ole">
            <p:oleObj spid="_x0000_s9218" name="Imagen de mapa de bits" r:id="rId3" imgW="1428949" imgH="2505425" progId="Paint.Picture">
              <p:embed/>
            </p:oleObj>
          </a:graphicData>
        </a:graphic>
      </p:graphicFrame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6781800" y="5867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/>
              <a:t>m</a:t>
            </a:r>
            <a:r>
              <a:rPr lang="es-ES_tradnl"/>
              <a:t>s</a:t>
            </a:r>
            <a:endParaRPr lang="es-ES" baseline="0"/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8382000" y="4191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/>
              <a:t>M</a:t>
            </a:r>
            <a:endParaRPr lang="es-ES" baseline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Calentamiento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87630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b)	  </a:t>
            </a:r>
            <a:r>
              <a:rPr lang="es-ES_tradnl" sz="2000" u="sng" baseline="0">
                <a:cs typeface="Times New Roman" pitchFamily="18" charset="0"/>
              </a:rPr>
              <a:t>Con flujo de calor constante, resistencia eléctrica (Modelo Lineal)</a:t>
            </a:r>
            <a:endParaRPr lang="es-ES" sz="2000" u="sng" baseline="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 T = To + q* t/(c* M)  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_tradnl" sz="18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T</a:t>
            </a:r>
            <a:r>
              <a:rPr lang="es-ES_tradnl" sz="1800">
                <a:cs typeface="Times New Roman" pitchFamily="18" charset="0"/>
              </a:rPr>
              <a:t>o</a:t>
            </a:r>
            <a:r>
              <a:rPr lang="es-ES_tradnl" sz="1800" baseline="0">
                <a:cs typeface="Times New Roman" pitchFamily="18" charset="0"/>
              </a:rPr>
              <a:t>: temperatura absoluta inicial del medio [K]</a:t>
            </a:r>
            <a:r>
              <a:rPr lang="es-ES_tradnl" sz="2000" baseline="0"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q: velocidad de transferencia de calor [J/s]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c: calor específico del medio [J/Kg K]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M: Masa inicial de medio a esterilizar [kg]</a:t>
            </a:r>
            <a:endParaRPr lang="es-ES" sz="1800" baseline="0">
              <a:cs typeface="Times New Roman" pitchFamily="18" charset="0"/>
            </a:endParaRP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6086475" y="2971800"/>
          <a:ext cx="1876425" cy="3200400"/>
        </p:xfrm>
        <a:graphic>
          <a:graphicData uri="http://schemas.openxmlformats.org/presentationml/2006/ole">
            <p:oleObj spid="_x0000_s10242" name="Imagen de mapa de bits" r:id="rId3" imgW="1486107" imgH="2534004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8686800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Calentamiento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c) </a:t>
            </a:r>
            <a:r>
              <a:rPr lang="es-ES_tradnl" sz="2000" u="sng" baseline="0">
                <a:cs typeface="Times New Roman" pitchFamily="18" charset="0"/>
              </a:rPr>
              <a:t>Camisa de calefacción  con fuente isotérmico (Modelo exponencial)</a:t>
            </a:r>
            <a:endParaRPr lang="es-ES" sz="2000" u="sng" baseline="0">
              <a:cs typeface="Times New Roman" pitchFamily="18" charset="0"/>
            </a:endParaRPr>
          </a:p>
          <a:p>
            <a:pPr marL="457200" indent="-457200"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  T = T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H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+ ( T</a:t>
            </a:r>
            <a:r>
              <a:rPr lang="es-ES_tradnl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– T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H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)* e </a:t>
            </a:r>
            <a:r>
              <a:rPr lang="es-ES_tradnl" b="1" baseline="30000">
                <a:solidFill>
                  <a:srgbClr val="FF0000"/>
                </a:solidFill>
                <a:cs typeface="Times New Roman" pitchFamily="18" charset="0"/>
              </a:rPr>
              <a:t>(-U*A*t/c*M)</a:t>
            </a:r>
            <a:endParaRPr lang="es-ES" b="1" baseline="3000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</a:t>
            </a: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T</a:t>
            </a:r>
            <a:r>
              <a:rPr lang="es-ES_tradnl" sz="2000" baseline="-30000">
                <a:cs typeface="Times New Roman" pitchFamily="18" charset="0"/>
              </a:rPr>
              <a:t>H: </a:t>
            </a:r>
            <a:r>
              <a:rPr lang="es-ES_tradnl" sz="2000" baseline="0">
                <a:cs typeface="Times New Roman" pitchFamily="18" charset="0"/>
              </a:rPr>
              <a:t> Temperatura absoluta de la fuente de calor [K]</a:t>
            </a:r>
          </a:p>
          <a:p>
            <a:pPr marL="457200" indent="-457200"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</a:t>
            </a:r>
            <a:r>
              <a:rPr lang="es-ES_tradnl" sz="2000" baseline="0">
                <a:cs typeface="Times New Roman" pitchFamily="18" charset="0"/>
              </a:rPr>
              <a:t>T</a:t>
            </a:r>
            <a:r>
              <a:rPr lang="es-ES_tradnl" sz="2000">
                <a:cs typeface="Times New Roman" pitchFamily="18" charset="0"/>
              </a:rPr>
              <a:t>o</a:t>
            </a:r>
            <a:r>
              <a:rPr lang="es-ES_tradnl" sz="2000" baseline="0">
                <a:cs typeface="Times New Roman" pitchFamily="18" charset="0"/>
              </a:rPr>
              <a:t>: temperatura absoluta inicial del medio [K]</a:t>
            </a:r>
          </a:p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c</a:t>
            </a:r>
            <a:r>
              <a:rPr lang="es-ES_tradnl" sz="2000" baseline="0">
                <a:cs typeface="Times New Roman" pitchFamily="18" charset="0"/>
              </a:rPr>
              <a:t>: calor específico del medio [J/Kg K]</a:t>
            </a:r>
            <a:endParaRPr lang="es-ES" sz="2000" baseline="0">
              <a:cs typeface="Times New Roman" pitchFamily="18" charset="0"/>
            </a:endParaRPr>
          </a:p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M: Masa inicial de medio a esterilizar [kg]</a:t>
            </a:r>
            <a:endParaRPr lang="es-ES" sz="2000" baseline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U: Coeficiente de transferencia global [J/s 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 K]</a:t>
            </a:r>
            <a:r>
              <a:rPr lang="es-ES" sz="2000" baseline="0">
                <a:cs typeface="Times New Roman" pitchFamily="18" charset="0"/>
              </a:rPr>
              <a:t> </a:t>
            </a:r>
            <a:endParaRPr lang="es-ES_tradnl" sz="2000" baseline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A: Area de transferencia [m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]</a:t>
            </a:r>
            <a:endParaRPr lang="es-ES" sz="2000" baseline="0">
              <a:cs typeface="Times New Roman" pitchFamily="18" charset="0"/>
            </a:endParaRP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5486400" y="3338513"/>
          <a:ext cx="2819400" cy="2462212"/>
        </p:xfrm>
        <a:graphic>
          <a:graphicData uri="http://schemas.openxmlformats.org/presentationml/2006/ole">
            <p:oleObj spid="_x0000_s11266" name="Imagen de mapa de bits" r:id="rId3" imgW="2629267" imgH="2295238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381000" y="1143000"/>
            <a:ext cx="8763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  </a:t>
            </a: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Enfriamiento</a:t>
            </a:r>
          </a:p>
          <a:p>
            <a:pPr>
              <a:spcBef>
                <a:spcPct val="50000"/>
              </a:spcBef>
            </a:pPr>
            <a:r>
              <a:rPr lang="es-ES_tradnl" sz="2000" b="1" baseline="0">
                <a:cs typeface="Times New Roman" pitchFamily="18" charset="0"/>
              </a:rPr>
              <a:t>d)</a:t>
            </a: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 sz="2000" u="sng" baseline="0">
                <a:cs typeface="Times New Roman" pitchFamily="18" charset="0"/>
              </a:rPr>
              <a:t>Camisa con fuente no isotérmica y recirculación (Modelo exponencial</a:t>
            </a:r>
            <a:r>
              <a:rPr lang="es-ES_tradnl" sz="2000" baseline="0">
                <a:cs typeface="Times New Roman" pitchFamily="18" charset="0"/>
              </a:rPr>
              <a:t>)</a:t>
            </a:r>
            <a:endParaRPr lang="es-ES" sz="2000" baseline="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  T = T</a:t>
            </a: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co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+ ( T</a:t>
            </a: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o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– T</a:t>
            </a: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co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)* exp [(1- e</a:t>
            </a:r>
            <a:r>
              <a:rPr lang="es-ES_tradnl" b="1" baseline="30000">
                <a:solidFill>
                  <a:schemeClr val="accent2"/>
                </a:solidFill>
                <a:cs typeface="Times New Roman" pitchFamily="18" charset="0"/>
              </a:rPr>
              <a:t>(-U*A/c*mc)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) m</a:t>
            </a:r>
            <a:r>
              <a:rPr lang="es-ES_tradnl" b="1" baseline="-30000">
                <a:solidFill>
                  <a:schemeClr val="accent2"/>
                </a:solidFill>
                <a:cs typeface="Times New Roman" pitchFamily="18" charset="0"/>
              </a:rPr>
              <a:t>c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*t /M]</a:t>
            </a:r>
          </a:p>
          <a:p>
            <a:pPr>
              <a:spcBef>
                <a:spcPct val="50000"/>
              </a:spcBef>
            </a:pPr>
            <a:endParaRPr lang="es-ES_tradnl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T</a:t>
            </a:r>
            <a:r>
              <a:rPr lang="es-ES_tradnl" sz="2000" baseline="-30000">
                <a:cs typeface="Times New Roman" pitchFamily="18" charset="0"/>
              </a:rPr>
              <a:t>CO</a:t>
            </a:r>
            <a:r>
              <a:rPr lang="es-ES_tradnl" sz="2000" baseline="0">
                <a:cs typeface="Times New Roman" pitchFamily="18" charset="0"/>
              </a:rPr>
              <a:t>: Temperatura absoluta de la fuente enfriadora</a:t>
            </a: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T</a:t>
            </a:r>
            <a:r>
              <a:rPr lang="es-ES_tradnl" sz="2000">
                <a:cs typeface="Times New Roman" pitchFamily="18" charset="0"/>
              </a:rPr>
              <a:t>o</a:t>
            </a:r>
            <a:r>
              <a:rPr lang="es-ES_tradnl" sz="2000" baseline="0">
                <a:cs typeface="Times New Roman" pitchFamily="18" charset="0"/>
              </a:rPr>
              <a:t>: temperatura absoluta inicial del medio [K]</a:t>
            </a: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m</a:t>
            </a:r>
            <a:r>
              <a:rPr lang="es-ES_tradnl" sz="2000" baseline="-30000">
                <a:cs typeface="Times New Roman" pitchFamily="18" charset="0"/>
              </a:rPr>
              <a:t>c</a:t>
            </a:r>
            <a:r>
              <a:rPr lang="es-ES_tradnl" sz="2000" baseline="0">
                <a:cs typeface="Times New Roman" pitchFamily="18" charset="0"/>
              </a:rPr>
              <a:t>: Flujo másico del refrigerante [kg/s]</a:t>
            </a:r>
          </a:p>
          <a:p>
            <a:pPr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c</a:t>
            </a:r>
            <a:r>
              <a:rPr lang="es-ES_tradnl" sz="2000" baseline="0">
                <a:cs typeface="Times New Roman" pitchFamily="18" charset="0"/>
              </a:rPr>
              <a:t>: calor específico del medio [J/Kg K]</a:t>
            </a:r>
            <a:endParaRPr lang="es-ES" sz="20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M: Masa inicial de medio a esterilizar [kg]</a:t>
            </a: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U: Coeficiente de transferencia global [J/s 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 K]</a:t>
            </a:r>
            <a:r>
              <a:rPr lang="es-ES" sz="2000" baseline="0">
                <a:cs typeface="Times New Roman" pitchFamily="18" charset="0"/>
              </a:rPr>
              <a:t> </a:t>
            </a:r>
            <a:endParaRPr lang="es-ES_tradnl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A: Area de transferencia [m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]</a:t>
            </a: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endParaRPr lang="es-ES" sz="2000" baseline="0">
              <a:cs typeface="Times New Roman" pitchFamily="18" charset="0"/>
            </a:endParaRPr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5791200" y="3276600"/>
          <a:ext cx="2752725" cy="2466975"/>
        </p:xfrm>
        <a:graphic>
          <a:graphicData uri="http://schemas.openxmlformats.org/presentationml/2006/ole">
            <p:oleObj spid="_x0000_s12290" name="Imagen de mapa de bits" r:id="rId3" imgW="2752381" imgH="246731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057400" y="1524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algn="ctr"/>
            <a:r>
              <a:rPr lang="es-ES_tradnl" sz="2000" b="1" u="sng" baseline="0">
                <a:solidFill>
                  <a:schemeClr val="accent2"/>
                </a:solidFill>
              </a:rPr>
              <a:t>Métodos de esterilización</a:t>
            </a:r>
          </a:p>
          <a:p>
            <a:pPr algn="ctr" eaLnBrk="0" hangingPunct="0"/>
            <a:r>
              <a:rPr lang="es-ES_tradnl" sz="1100" baseline="0">
                <a:cs typeface="Times New Roman" pitchFamily="18" charset="0"/>
              </a:rPr>
              <a:t> </a:t>
            </a:r>
            <a:endParaRPr lang="es-ES" sz="1000" baseline="0">
              <a:cs typeface="Times New Roman" pitchFamily="18" charset="0"/>
            </a:endParaRPr>
          </a:p>
        </p:txBody>
      </p: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468313" y="685800"/>
            <a:ext cx="8305800" cy="6172200"/>
            <a:chOff x="-3" y="689"/>
            <a:chExt cx="4283" cy="4036"/>
          </a:xfrm>
        </p:grpSpPr>
        <p:grpSp>
          <p:nvGrpSpPr>
            <p:cNvPr id="3" name="Group 87"/>
            <p:cNvGrpSpPr>
              <a:grpSpLocks/>
            </p:cNvGrpSpPr>
            <p:nvPr/>
          </p:nvGrpSpPr>
          <p:grpSpPr bwMode="auto">
            <a:xfrm>
              <a:off x="0" y="692"/>
              <a:ext cx="4277" cy="4030"/>
              <a:chOff x="0" y="692"/>
              <a:chExt cx="4277" cy="4030"/>
            </a:xfrm>
          </p:grpSpPr>
          <p:grpSp>
            <p:nvGrpSpPr>
              <p:cNvPr id="4" name="Group 32"/>
              <p:cNvGrpSpPr>
                <a:grpSpLocks/>
              </p:cNvGrpSpPr>
              <p:nvPr/>
            </p:nvGrpSpPr>
            <p:grpSpPr bwMode="auto">
              <a:xfrm>
                <a:off x="0" y="692"/>
                <a:ext cx="920" cy="394"/>
                <a:chOff x="0" y="692"/>
                <a:chExt cx="920" cy="394"/>
              </a:xfrm>
            </p:grpSpPr>
            <p:sp>
              <p:nvSpPr>
                <p:cNvPr id="16472" name="Rectangle 3"/>
                <p:cNvSpPr>
                  <a:spLocks noChangeArrowheads="1"/>
                </p:cNvSpPr>
                <p:nvPr/>
              </p:nvSpPr>
              <p:spPr bwMode="auto">
                <a:xfrm>
                  <a:off x="28" y="692"/>
                  <a:ext cx="86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Método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73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692"/>
                  <a:ext cx="92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5" name="Group 34"/>
              <p:cNvGrpSpPr>
                <a:grpSpLocks/>
              </p:cNvGrpSpPr>
              <p:nvPr/>
            </p:nvGrpSpPr>
            <p:grpSpPr bwMode="auto">
              <a:xfrm>
                <a:off x="920" y="692"/>
                <a:ext cx="751" cy="394"/>
                <a:chOff x="920" y="692"/>
                <a:chExt cx="751" cy="394"/>
              </a:xfrm>
            </p:grpSpPr>
            <p:sp>
              <p:nvSpPr>
                <p:cNvPr id="16470" name="Rectangle 4"/>
                <p:cNvSpPr>
                  <a:spLocks noChangeArrowheads="1"/>
                </p:cNvSpPr>
                <p:nvPr/>
              </p:nvSpPr>
              <p:spPr bwMode="auto">
                <a:xfrm>
                  <a:off x="948" y="692"/>
                  <a:ext cx="695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Condiciones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71" name="Rectangle 33"/>
                <p:cNvSpPr>
                  <a:spLocks noChangeArrowheads="1"/>
                </p:cNvSpPr>
                <p:nvPr/>
              </p:nvSpPr>
              <p:spPr bwMode="auto">
                <a:xfrm>
                  <a:off x="920" y="692"/>
                  <a:ext cx="751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>
                <a:off x="1671" y="692"/>
                <a:ext cx="1076" cy="394"/>
                <a:chOff x="1671" y="692"/>
                <a:chExt cx="1076" cy="394"/>
              </a:xfrm>
            </p:grpSpPr>
            <p:sp>
              <p:nvSpPr>
                <p:cNvPr id="16468" name="Rectangle 5"/>
                <p:cNvSpPr>
                  <a:spLocks noChangeArrowheads="1"/>
                </p:cNvSpPr>
                <p:nvPr/>
              </p:nvSpPr>
              <p:spPr bwMode="auto">
                <a:xfrm>
                  <a:off x="1699" y="692"/>
                  <a:ext cx="102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Uso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9" name="Rectangle 35"/>
                <p:cNvSpPr>
                  <a:spLocks noChangeArrowheads="1"/>
                </p:cNvSpPr>
                <p:nvPr/>
              </p:nvSpPr>
              <p:spPr bwMode="auto">
                <a:xfrm>
                  <a:off x="1671" y="692"/>
                  <a:ext cx="107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7" name="Group 38"/>
              <p:cNvGrpSpPr>
                <a:grpSpLocks/>
              </p:cNvGrpSpPr>
              <p:nvPr/>
            </p:nvGrpSpPr>
            <p:grpSpPr bwMode="auto">
              <a:xfrm>
                <a:off x="2747" y="692"/>
                <a:ext cx="1530" cy="394"/>
                <a:chOff x="2747" y="692"/>
                <a:chExt cx="1530" cy="394"/>
              </a:xfrm>
            </p:grpSpPr>
            <p:sp>
              <p:nvSpPr>
                <p:cNvPr id="16466" name="Rectangle 6"/>
                <p:cNvSpPr>
                  <a:spLocks noChangeArrowheads="1"/>
                </p:cNvSpPr>
                <p:nvPr/>
              </p:nvSpPr>
              <p:spPr bwMode="auto">
                <a:xfrm>
                  <a:off x="2775" y="692"/>
                  <a:ext cx="147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Observaciones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67" name="Rectangle 37"/>
                <p:cNvSpPr>
                  <a:spLocks noChangeArrowheads="1"/>
                </p:cNvSpPr>
                <p:nvPr/>
              </p:nvSpPr>
              <p:spPr bwMode="auto">
                <a:xfrm>
                  <a:off x="2747" y="692"/>
                  <a:ext cx="153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8" name="Group 40"/>
              <p:cNvGrpSpPr>
                <a:grpSpLocks/>
              </p:cNvGrpSpPr>
              <p:nvPr/>
            </p:nvGrpSpPr>
            <p:grpSpPr bwMode="auto">
              <a:xfrm>
                <a:off x="0" y="1086"/>
                <a:ext cx="920" cy="606"/>
                <a:chOff x="0" y="1086"/>
                <a:chExt cx="920" cy="606"/>
              </a:xfrm>
            </p:grpSpPr>
            <p:sp>
              <p:nvSpPr>
                <p:cNvPr id="16464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1086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="1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Calor Húmedo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="1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(Vapor)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1800" baseline="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465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086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9" name="Group 42"/>
              <p:cNvGrpSpPr>
                <a:grpSpLocks/>
              </p:cNvGrpSpPr>
              <p:nvPr/>
            </p:nvGrpSpPr>
            <p:grpSpPr bwMode="auto">
              <a:xfrm>
                <a:off x="920" y="1086"/>
                <a:ext cx="751" cy="606"/>
                <a:chOff x="920" y="1086"/>
                <a:chExt cx="751" cy="606"/>
              </a:xfrm>
            </p:grpSpPr>
            <p:sp>
              <p:nvSpPr>
                <p:cNvPr id="16462" name="Rectangle 8"/>
                <p:cNvSpPr>
                  <a:spLocks noChangeArrowheads="1"/>
                </p:cNvSpPr>
                <p:nvPr/>
              </p:nvSpPr>
              <p:spPr bwMode="auto">
                <a:xfrm>
                  <a:off x="948" y="1086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100" baseline="0">
                      <a:cs typeface="Times New Roman" pitchFamily="18" charset="0"/>
                    </a:rPr>
                    <a:t>121°C (250F)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15 psi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15 minutos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3" name="Rectangle 41"/>
                <p:cNvSpPr>
                  <a:spLocks noChangeArrowheads="1"/>
                </p:cNvSpPr>
                <p:nvPr/>
              </p:nvSpPr>
              <p:spPr bwMode="auto">
                <a:xfrm>
                  <a:off x="920" y="1086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0" name="Group 44"/>
              <p:cNvGrpSpPr>
                <a:grpSpLocks/>
              </p:cNvGrpSpPr>
              <p:nvPr/>
            </p:nvGrpSpPr>
            <p:grpSpPr bwMode="auto">
              <a:xfrm>
                <a:off x="1671" y="1086"/>
                <a:ext cx="1076" cy="606"/>
                <a:chOff x="1671" y="1086"/>
                <a:chExt cx="1076" cy="606"/>
              </a:xfrm>
            </p:grpSpPr>
            <p:sp>
              <p:nvSpPr>
                <p:cNvPr id="16460" name="Rectangle 9"/>
                <p:cNvSpPr>
                  <a:spLocks noChangeArrowheads="1"/>
                </p:cNvSpPr>
                <p:nvPr/>
              </p:nvSpPr>
              <p:spPr bwMode="auto">
                <a:xfrm>
                  <a:off x="1699" y="1086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Medios Líquidos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Sólidos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1" name="Rectangle 43"/>
                <p:cNvSpPr>
                  <a:spLocks noChangeArrowheads="1"/>
                </p:cNvSpPr>
                <p:nvPr/>
              </p:nvSpPr>
              <p:spPr bwMode="auto">
                <a:xfrm>
                  <a:off x="1671" y="1086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1" name="Group 46"/>
              <p:cNvGrpSpPr>
                <a:grpSpLocks/>
              </p:cNvGrpSpPr>
              <p:nvPr/>
            </p:nvGrpSpPr>
            <p:grpSpPr bwMode="auto">
              <a:xfrm>
                <a:off x="2747" y="1086"/>
                <a:ext cx="1530" cy="606"/>
                <a:chOff x="2747" y="1086"/>
                <a:chExt cx="1530" cy="606"/>
              </a:xfrm>
            </p:grpSpPr>
            <p:sp>
              <p:nvSpPr>
                <p:cNvPr id="16458" name="Rectangle 10"/>
                <p:cNvSpPr>
                  <a:spLocks noChangeArrowheads="1"/>
                </p:cNvSpPr>
                <p:nvPr/>
              </p:nvSpPr>
              <p:spPr bwMode="auto">
                <a:xfrm>
                  <a:off x="2775" y="1086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Barato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Eficiente</a:t>
                  </a:r>
                  <a:r>
                    <a:rPr lang="es-ES_tradnl" sz="1100" baseline="0">
                      <a:cs typeface="Times New Roman" pitchFamily="18" charset="0"/>
                    </a:rPr>
                    <a:t> 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9" name="Rectangle 45"/>
                <p:cNvSpPr>
                  <a:spLocks noChangeArrowheads="1"/>
                </p:cNvSpPr>
                <p:nvPr/>
              </p:nvSpPr>
              <p:spPr bwMode="auto">
                <a:xfrm>
                  <a:off x="2747" y="1086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0" y="1692"/>
                <a:ext cx="920" cy="606"/>
                <a:chOff x="0" y="1692"/>
                <a:chExt cx="920" cy="606"/>
              </a:xfrm>
            </p:grpSpPr>
            <p:sp>
              <p:nvSpPr>
                <p:cNvPr id="16456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1692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cs typeface="Times New Roman" pitchFamily="18" charset="0"/>
                    </a:rPr>
                    <a:t>Calor Seco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57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1692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3" name="Group 50"/>
              <p:cNvGrpSpPr>
                <a:grpSpLocks/>
              </p:cNvGrpSpPr>
              <p:nvPr/>
            </p:nvGrpSpPr>
            <p:grpSpPr bwMode="auto">
              <a:xfrm>
                <a:off x="920" y="1692"/>
                <a:ext cx="751" cy="606"/>
                <a:chOff x="920" y="1692"/>
                <a:chExt cx="751" cy="606"/>
              </a:xfrm>
            </p:grpSpPr>
            <p:sp>
              <p:nvSpPr>
                <p:cNvPr id="16454" name="Rectangle 12"/>
                <p:cNvSpPr>
                  <a:spLocks noChangeArrowheads="1"/>
                </p:cNvSpPr>
                <p:nvPr/>
              </p:nvSpPr>
              <p:spPr bwMode="auto">
                <a:xfrm>
                  <a:off x="948" y="1692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100" baseline="0">
                      <a:cs typeface="Times New Roman" pitchFamily="18" charset="0"/>
                    </a:rPr>
                    <a:t>200°C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2 horas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5" name="Rectangle 49"/>
                <p:cNvSpPr>
                  <a:spLocks noChangeArrowheads="1"/>
                </p:cNvSpPr>
                <p:nvPr/>
              </p:nvSpPr>
              <p:spPr bwMode="auto">
                <a:xfrm>
                  <a:off x="920" y="1692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" name="Group 52"/>
              <p:cNvGrpSpPr>
                <a:grpSpLocks/>
              </p:cNvGrpSpPr>
              <p:nvPr/>
            </p:nvGrpSpPr>
            <p:grpSpPr bwMode="auto">
              <a:xfrm>
                <a:off x="1671" y="1692"/>
                <a:ext cx="1076" cy="606"/>
                <a:chOff x="1671" y="1692"/>
                <a:chExt cx="1076" cy="606"/>
              </a:xfrm>
            </p:grpSpPr>
            <p:sp>
              <p:nvSpPr>
                <p:cNvPr id="16452" name="Rectangle 13"/>
                <p:cNvSpPr>
                  <a:spLocks noChangeArrowheads="1"/>
                </p:cNvSpPr>
                <p:nvPr/>
              </p:nvSpPr>
              <p:spPr bwMode="auto">
                <a:xfrm>
                  <a:off x="1699" y="1692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600" baseline="0">
                      <a:cs typeface="Times New Roman" pitchFamily="18" charset="0"/>
                    </a:rPr>
                    <a:t>Elementos de Vidrio</a:t>
                  </a:r>
                  <a:endParaRPr lang="es-ES" sz="16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600" baseline="0">
                      <a:cs typeface="Times New Roman" pitchFamily="18" charset="0"/>
                    </a:rPr>
                    <a:t>Sólido</a:t>
                  </a:r>
                  <a:endParaRPr lang="es-ES" sz="16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3" name="Rectangle 51"/>
                <p:cNvSpPr>
                  <a:spLocks noChangeArrowheads="1"/>
                </p:cNvSpPr>
                <p:nvPr/>
              </p:nvSpPr>
              <p:spPr bwMode="auto">
                <a:xfrm>
                  <a:off x="1671" y="1692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5" name="Group 54"/>
              <p:cNvGrpSpPr>
                <a:grpSpLocks/>
              </p:cNvGrpSpPr>
              <p:nvPr/>
            </p:nvGrpSpPr>
            <p:grpSpPr bwMode="auto">
              <a:xfrm>
                <a:off x="2747" y="1692"/>
                <a:ext cx="1530" cy="606"/>
                <a:chOff x="2747" y="1692"/>
                <a:chExt cx="1530" cy="606"/>
              </a:xfrm>
            </p:grpSpPr>
            <p:sp>
              <p:nvSpPr>
                <p:cNvPr id="16450" name="Rectangle 14"/>
                <p:cNvSpPr>
                  <a:spLocks noChangeArrowheads="1"/>
                </p:cNvSpPr>
                <p:nvPr/>
              </p:nvSpPr>
              <p:spPr bwMode="auto">
                <a:xfrm>
                  <a:off x="2775" y="1692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Más caro que el calor húmedo y más lento, dado que los m.o son más resistentes al calor seco.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400" baseline="0"/>
                </a:p>
              </p:txBody>
            </p:sp>
            <p:sp>
              <p:nvSpPr>
                <p:cNvPr id="1645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47" y="1692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" name="Group 56"/>
              <p:cNvGrpSpPr>
                <a:grpSpLocks/>
              </p:cNvGrpSpPr>
              <p:nvPr/>
            </p:nvGrpSpPr>
            <p:grpSpPr bwMode="auto">
              <a:xfrm>
                <a:off x="0" y="2298"/>
                <a:ext cx="920" cy="500"/>
                <a:chOff x="0" y="2298"/>
                <a:chExt cx="920" cy="500"/>
              </a:xfrm>
            </p:grpSpPr>
            <p:sp>
              <p:nvSpPr>
                <p:cNvPr id="16448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2298"/>
                  <a:ext cx="86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bIns="0"/>
                <a:lstStyle/>
                <a:p>
                  <a:pPr algn="ctr"/>
                  <a:r>
                    <a:rPr lang="es-ES_tradnl" sz="1800" b="1" baseline="0" dirty="0">
                      <a:solidFill>
                        <a:srgbClr val="FF0000"/>
                      </a:solidFill>
                    </a:rPr>
                    <a:t>Filtración</a:t>
                  </a:r>
                </a:p>
                <a:p>
                  <a:pPr algn="ctr" eaLnBrk="0" hangingPunct="0"/>
                  <a:endParaRPr lang="es-ES_tradnl" baseline="0" dirty="0"/>
                </a:p>
              </p:txBody>
            </p:sp>
            <p:sp>
              <p:nvSpPr>
                <p:cNvPr id="16449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2298"/>
                  <a:ext cx="92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7" name="Group 58"/>
              <p:cNvGrpSpPr>
                <a:grpSpLocks/>
              </p:cNvGrpSpPr>
              <p:nvPr/>
            </p:nvGrpSpPr>
            <p:grpSpPr bwMode="auto">
              <a:xfrm>
                <a:off x="920" y="2298"/>
                <a:ext cx="751" cy="500"/>
                <a:chOff x="920" y="2298"/>
                <a:chExt cx="751" cy="500"/>
              </a:xfrm>
            </p:grpSpPr>
            <p:sp>
              <p:nvSpPr>
                <p:cNvPr id="16446" name="Rectangle 16"/>
                <p:cNvSpPr>
                  <a:spLocks noChangeArrowheads="1"/>
                </p:cNvSpPr>
                <p:nvPr/>
              </p:nvSpPr>
              <p:spPr bwMode="auto">
                <a:xfrm>
                  <a:off x="948" y="2298"/>
                  <a:ext cx="69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0.2 </a:t>
                  </a:r>
                  <a:r>
                    <a:rPr lang="es-ES_tradnl" sz="1400" baseline="0"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lang="es-ES_tradnl" sz="1400" baseline="0">
                      <a:cs typeface="Times New Roman" pitchFamily="18" charset="0"/>
                    </a:rPr>
                    <a:t>m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600" baseline="0"/>
                </a:p>
              </p:txBody>
            </p:sp>
            <p:sp>
              <p:nvSpPr>
                <p:cNvPr id="16447" name="Rectangle 57"/>
                <p:cNvSpPr>
                  <a:spLocks noChangeArrowheads="1"/>
                </p:cNvSpPr>
                <p:nvPr/>
              </p:nvSpPr>
              <p:spPr bwMode="auto">
                <a:xfrm>
                  <a:off x="920" y="2298"/>
                  <a:ext cx="75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" name="Group 60"/>
              <p:cNvGrpSpPr>
                <a:grpSpLocks/>
              </p:cNvGrpSpPr>
              <p:nvPr/>
            </p:nvGrpSpPr>
            <p:grpSpPr bwMode="auto">
              <a:xfrm>
                <a:off x="1671" y="2298"/>
                <a:ext cx="1076" cy="500"/>
                <a:chOff x="1671" y="2298"/>
                <a:chExt cx="1076" cy="500"/>
              </a:xfrm>
            </p:grpSpPr>
            <p:sp>
              <p:nvSpPr>
                <p:cNvPr id="16444" name="Rectangle 17"/>
                <p:cNvSpPr>
                  <a:spLocks noChangeArrowheads="1"/>
                </p:cNvSpPr>
                <p:nvPr/>
              </p:nvSpPr>
              <p:spPr bwMode="auto">
                <a:xfrm>
                  <a:off x="1699" y="2298"/>
                  <a:ext cx="10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45" name="Rectangle 59"/>
                <p:cNvSpPr>
                  <a:spLocks noChangeArrowheads="1"/>
                </p:cNvSpPr>
                <p:nvPr/>
              </p:nvSpPr>
              <p:spPr bwMode="auto">
                <a:xfrm>
                  <a:off x="1671" y="2298"/>
                  <a:ext cx="107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2747" y="2298"/>
                <a:ext cx="1530" cy="500"/>
                <a:chOff x="2747" y="2298"/>
                <a:chExt cx="1530" cy="500"/>
              </a:xfrm>
            </p:grpSpPr>
            <p:sp>
              <p:nvSpPr>
                <p:cNvPr id="16442" name="Rectangle 18"/>
                <p:cNvSpPr>
                  <a:spLocks noChangeArrowheads="1"/>
                </p:cNvSpPr>
                <p:nvPr/>
              </p:nvSpPr>
              <p:spPr bwMode="auto">
                <a:xfrm>
                  <a:off x="2775" y="2298"/>
                  <a:ext cx="147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Para productos sensibles a la temperatura, tales como enzimas, aire.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400" baseline="0"/>
                </a:p>
              </p:txBody>
            </p:sp>
            <p:sp>
              <p:nvSpPr>
                <p:cNvPr id="16443" name="Rectangle 61"/>
                <p:cNvSpPr>
                  <a:spLocks noChangeArrowheads="1"/>
                </p:cNvSpPr>
                <p:nvPr/>
              </p:nvSpPr>
              <p:spPr bwMode="auto">
                <a:xfrm>
                  <a:off x="2747" y="2298"/>
                  <a:ext cx="153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0" name="Group 64"/>
              <p:cNvGrpSpPr>
                <a:grpSpLocks/>
              </p:cNvGrpSpPr>
              <p:nvPr/>
            </p:nvGrpSpPr>
            <p:grpSpPr bwMode="auto">
              <a:xfrm>
                <a:off x="0" y="2798"/>
                <a:ext cx="920" cy="712"/>
                <a:chOff x="0" y="2798"/>
                <a:chExt cx="920" cy="712"/>
              </a:xfrm>
            </p:grpSpPr>
            <p:sp>
              <p:nvSpPr>
                <p:cNvPr id="1644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2798"/>
                  <a:ext cx="86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20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Agentes Químicos</a:t>
                  </a:r>
                  <a:endParaRPr lang="es-ES" sz="20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baseline="0" dirty="0"/>
                </a:p>
              </p:txBody>
            </p:sp>
            <p:sp>
              <p:nvSpPr>
                <p:cNvPr id="16441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2798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1" name="Group 66"/>
              <p:cNvGrpSpPr>
                <a:grpSpLocks/>
              </p:cNvGrpSpPr>
              <p:nvPr/>
            </p:nvGrpSpPr>
            <p:grpSpPr bwMode="auto">
              <a:xfrm>
                <a:off x="920" y="2798"/>
                <a:ext cx="751" cy="712"/>
                <a:chOff x="920" y="2798"/>
                <a:chExt cx="751" cy="712"/>
              </a:xfrm>
            </p:grpSpPr>
            <p:sp>
              <p:nvSpPr>
                <p:cNvPr id="16438" name="Rectangle 20"/>
                <p:cNvSpPr>
                  <a:spLocks noChangeArrowheads="1"/>
                </p:cNvSpPr>
                <p:nvPr/>
              </p:nvSpPr>
              <p:spPr bwMode="auto">
                <a:xfrm>
                  <a:off x="948" y="2798"/>
                  <a:ext cx="695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9" name="Rectangle 65"/>
                <p:cNvSpPr>
                  <a:spLocks noChangeArrowheads="1"/>
                </p:cNvSpPr>
                <p:nvPr/>
              </p:nvSpPr>
              <p:spPr bwMode="auto">
                <a:xfrm>
                  <a:off x="920" y="2798"/>
                  <a:ext cx="751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2" name="Group 68"/>
              <p:cNvGrpSpPr>
                <a:grpSpLocks/>
              </p:cNvGrpSpPr>
              <p:nvPr/>
            </p:nvGrpSpPr>
            <p:grpSpPr bwMode="auto">
              <a:xfrm>
                <a:off x="1671" y="2798"/>
                <a:ext cx="1076" cy="712"/>
                <a:chOff x="1671" y="2798"/>
                <a:chExt cx="1076" cy="712"/>
              </a:xfrm>
            </p:grpSpPr>
            <p:sp>
              <p:nvSpPr>
                <p:cNvPr id="16436" name="Rectangle 21"/>
                <p:cNvSpPr>
                  <a:spLocks noChangeArrowheads="1"/>
                </p:cNvSpPr>
                <p:nvPr/>
              </p:nvSpPr>
              <p:spPr bwMode="auto">
                <a:xfrm>
                  <a:off x="1699" y="2798"/>
                  <a:ext cx="1020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s-ES_tradnl" sz="1200" baseline="0">
                      <a:cs typeface="Times New Roman" pitchFamily="18" charset="0"/>
                    </a:rPr>
                    <a:t>No se utiliza en medios, pues puede permanecer e inhabilitar el crecimiento de los m.o.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algn="just" eaLnBrk="0" hangingPunct="0"/>
                  <a:endParaRPr lang="es-ES" sz="1200" baseline="0"/>
                </a:p>
              </p:txBody>
            </p:sp>
            <p:sp>
              <p:nvSpPr>
                <p:cNvPr id="16437" name="Rectangle 67"/>
                <p:cNvSpPr>
                  <a:spLocks noChangeArrowheads="1"/>
                </p:cNvSpPr>
                <p:nvPr/>
              </p:nvSpPr>
              <p:spPr bwMode="auto">
                <a:xfrm>
                  <a:off x="1671" y="2798"/>
                  <a:ext cx="1076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" name="Group 70"/>
              <p:cNvGrpSpPr>
                <a:grpSpLocks/>
              </p:cNvGrpSpPr>
              <p:nvPr/>
            </p:nvGrpSpPr>
            <p:grpSpPr bwMode="auto">
              <a:xfrm>
                <a:off x="2747" y="2798"/>
                <a:ext cx="1530" cy="712"/>
                <a:chOff x="2747" y="2798"/>
                <a:chExt cx="1530" cy="712"/>
              </a:xfrm>
            </p:grpSpPr>
            <p:sp>
              <p:nvSpPr>
                <p:cNvPr id="16434" name="Rectangle 22"/>
                <p:cNvSpPr>
                  <a:spLocks noChangeArrowheads="1"/>
                </p:cNvSpPr>
                <p:nvPr/>
              </p:nvSpPr>
              <p:spPr bwMode="auto">
                <a:xfrm>
                  <a:off x="2775" y="2798"/>
                  <a:ext cx="147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cs typeface="Times New Roman" pitchFamily="18" charset="0"/>
                    </a:rPr>
                    <a:t>CCapacidad Oxidativa o alcalina:        </a:t>
                  </a:r>
                </a:p>
                <a:p>
                  <a:pPr indent="-22860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CCloración</a:t>
                  </a:r>
                  <a:r>
                    <a:rPr lang="es-ES_tradnl" sz="1400" baseline="0">
                      <a:cs typeface="Times New Roman" pitchFamily="18" charset="0"/>
                    </a:rPr>
                    <a:t> que requiere de etapas 	posteriores para eliminar el cloro.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latin typeface="Symbol" pitchFamily="18" charset="2"/>
                      <a:cs typeface="Times New Roman" pitchFamily="18" charset="0"/>
                    </a:rPr>
                    <a:t>	</a:t>
                  </a:r>
                  <a:r>
                    <a:rPr lang="es-ES_tradnl" sz="14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Ozonificación</a:t>
                  </a:r>
                  <a:r>
                    <a:rPr lang="es-ES_tradnl" sz="1400" baseline="0">
                      <a:cs typeface="Times New Roman" pitchFamily="18" charset="0"/>
                    </a:rPr>
                    <a:t>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 sz="1400" baseline="0"/>
                </a:p>
              </p:txBody>
            </p:sp>
            <p:sp>
              <p:nvSpPr>
                <p:cNvPr id="16435" name="Rectangle 69"/>
                <p:cNvSpPr>
                  <a:spLocks noChangeArrowheads="1"/>
                </p:cNvSpPr>
                <p:nvPr/>
              </p:nvSpPr>
              <p:spPr bwMode="auto">
                <a:xfrm>
                  <a:off x="2747" y="2798"/>
                  <a:ext cx="153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4" name="Group 72"/>
              <p:cNvGrpSpPr>
                <a:grpSpLocks/>
              </p:cNvGrpSpPr>
              <p:nvPr/>
            </p:nvGrpSpPr>
            <p:grpSpPr bwMode="auto">
              <a:xfrm>
                <a:off x="0" y="3510"/>
                <a:ext cx="920" cy="606"/>
                <a:chOff x="0" y="3510"/>
                <a:chExt cx="920" cy="606"/>
              </a:xfrm>
            </p:grpSpPr>
            <p:sp>
              <p:nvSpPr>
                <p:cNvPr id="16432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3510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Mecánicos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000" baseline="0" dirty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 dirty="0"/>
                </a:p>
              </p:txBody>
            </p:sp>
            <p:sp>
              <p:nvSpPr>
                <p:cNvPr id="16433" name="Rectangle 71"/>
                <p:cNvSpPr>
                  <a:spLocks noChangeArrowheads="1"/>
                </p:cNvSpPr>
                <p:nvPr/>
              </p:nvSpPr>
              <p:spPr bwMode="auto">
                <a:xfrm>
                  <a:off x="0" y="3510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5" name="Group 74"/>
              <p:cNvGrpSpPr>
                <a:grpSpLocks/>
              </p:cNvGrpSpPr>
              <p:nvPr/>
            </p:nvGrpSpPr>
            <p:grpSpPr bwMode="auto">
              <a:xfrm>
                <a:off x="920" y="3510"/>
                <a:ext cx="751" cy="606"/>
                <a:chOff x="920" y="3510"/>
                <a:chExt cx="751" cy="606"/>
              </a:xfrm>
            </p:grpSpPr>
            <p:sp>
              <p:nvSpPr>
                <p:cNvPr id="16430" name="Rectangle 24"/>
                <p:cNvSpPr>
                  <a:spLocks noChangeArrowheads="1"/>
                </p:cNvSpPr>
                <p:nvPr/>
              </p:nvSpPr>
              <p:spPr bwMode="auto">
                <a:xfrm>
                  <a:off x="948" y="3510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1" name="Rectangle 73"/>
                <p:cNvSpPr>
                  <a:spLocks noChangeArrowheads="1"/>
                </p:cNvSpPr>
                <p:nvPr/>
              </p:nvSpPr>
              <p:spPr bwMode="auto">
                <a:xfrm>
                  <a:off x="920" y="3510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6" name="Group 76"/>
              <p:cNvGrpSpPr>
                <a:grpSpLocks/>
              </p:cNvGrpSpPr>
              <p:nvPr/>
            </p:nvGrpSpPr>
            <p:grpSpPr bwMode="auto">
              <a:xfrm>
                <a:off x="1671" y="3510"/>
                <a:ext cx="1076" cy="606"/>
                <a:chOff x="1671" y="3510"/>
                <a:chExt cx="1076" cy="606"/>
              </a:xfrm>
            </p:grpSpPr>
            <p:sp>
              <p:nvSpPr>
                <p:cNvPr id="16428" name="Rectangle 25"/>
                <p:cNvSpPr>
                  <a:spLocks noChangeArrowheads="1"/>
                </p:cNvSpPr>
                <p:nvPr/>
              </p:nvSpPr>
              <p:spPr bwMode="auto">
                <a:xfrm>
                  <a:off x="1699" y="3510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9" name="Rectangle 75"/>
                <p:cNvSpPr>
                  <a:spLocks noChangeArrowheads="1"/>
                </p:cNvSpPr>
                <p:nvPr/>
              </p:nvSpPr>
              <p:spPr bwMode="auto">
                <a:xfrm>
                  <a:off x="1671" y="3510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7" name="Group 78"/>
              <p:cNvGrpSpPr>
                <a:grpSpLocks/>
              </p:cNvGrpSpPr>
              <p:nvPr/>
            </p:nvGrpSpPr>
            <p:grpSpPr bwMode="auto">
              <a:xfrm>
                <a:off x="2747" y="3510"/>
                <a:ext cx="1530" cy="606"/>
                <a:chOff x="2747" y="3510"/>
                <a:chExt cx="1530" cy="606"/>
              </a:xfrm>
            </p:grpSpPr>
            <p:sp>
              <p:nvSpPr>
                <p:cNvPr id="16426" name="Rectangle 26"/>
                <p:cNvSpPr>
                  <a:spLocks noChangeArrowheads="1"/>
                </p:cNvSpPr>
                <p:nvPr/>
              </p:nvSpPr>
              <p:spPr bwMode="auto">
                <a:xfrm>
                  <a:off x="2775" y="3510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Vibración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Ultrasonido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Centrifugación a alta velocidad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 sz="1200" baseline="0"/>
                </a:p>
              </p:txBody>
            </p:sp>
            <p:sp>
              <p:nvSpPr>
                <p:cNvPr id="1642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47" y="3510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" name="Group 80"/>
              <p:cNvGrpSpPr>
                <a:grpSpLocks/>
              </p:cNvGrpSpPr>
              <p:nvPr/>
            </p:nvGrpSpPr>
            <p:grpSpPr bwMode="auto">
              <a:xfrm>
                <a:off x="0" y="4116"/>
                <a:ext cx="920" cy="606"/>
                <a:chOff x="0" y="4116"/>
                <a:chExt cx="920" cy="606"/>
              </a:xfrm>
            </p:grpSpPr>
            <p:sp>
              <p:nvSpPr>
                <p:cNvPr id="16424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4116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Radiación: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Ultravioleta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Rayos X 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 dirty="0"/>
                </a:p>
              </p:txBody>
            </p:sp>
            <p:sp>
              <p:nvSpPr>
                <p:cNvPr id="16425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4116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9" name="Group 82"/>
              <p:cNvGrpSpPr>
                <a:grpSpLocks/>
              </p:cNvGrpSpPr>
              <p:nvPr/>
            </p:nvGrpSpPr>
            <p:grpSpPr bwMode="auto">
              <a:xfrm>
                <a:off x="920" y="4116"/>
                <a:ext cx="751" cy="606"/>
                <a:chOff x="920" y="4116"/>
                <a:chExt cx="751" cy="606"/>
              </a:xfrm>
            </p:grpSpPr>
            <p:sp>
              <p:nvSpPr>
                <p:cNvPr id="16422" name="Rectangle 28"/>
                <p:cNvSpPr>
                  <a:spLocks noChangeArrowheads="1"/>
                </p:cNvSpPr>
                <p:nvPr/>
              </p:nvSpPr>
              <p:spPr bwMode="auto">
                <a:xfrm>
                  <a:off x="948" y="4116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3" name="Rectangle 81"/>
                <p:cNvSpPr>
                  <a:spLocks noChangeArrowheads="1"/>
                </p:cNvSpPr>
                <p:nvPr/>
              </p:nvSpPr>
              <p:spPr bwMode="auto">
                <a:xfrm>
                  <a:off x="920" y="4116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30" name="Group 84"/>
              <p:cNvGrpSpPr>
                <a:grpSpLocks/>
              </p:cNvGrpSpPr>
              <p:nvPr/>
            </p:nvGrpSpPr>
            <p:grpSpPr bwMode="auto">
              <a:xfrm>
                <a:off x="1671" y="4116"/>
                <a:ext cx="1076" cy="606"/>
                <a:chOff x="1671" y="4116"/>
                <a:chExt cx="1076" cy="606"/>
              </a:xfrm>
            </p:grpSpPr>
            <p:sp>
              <p:nvSpPr>
                <p:cNvPr id="16420" name="Rectangle 29"/>
                <p:cNvSpPr>
                  <a:spLocks noChangeArrowheads="1"/>
                </p:cNvSpPr>
                <p:nvPr/>
              </p:nvSpPr>
              <p:spPr bwMode="auto">
                <a:xfrm>
                  <a:off x="1699" y="4116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1" name="Rectangle 83"/>
                <p:cNvSpPr>
                  <a:spLocks noChangeArrowheads="1"/>
                </p:cNvSpPr>
                <p:nvPr/>
              </p:nvSpPr>
              <p:spPr bwMode="auto">
                <a:xfrm>
                  <a:off x="1671" y="4116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31" name="Group 86"/>
              <p:cNvGrpSpPr>
                <a:grpSpLocks/>
              </p:cNvGrpSpPr>
              <p:nvPr/>
            </p:nvGrpSpPr>
            <p:grpSpPr bwMode="auto">
              <a:xfrm>
                <a:off x="2747" y="4116"/>
                <a:ext cx="1530" cy="606"/>
                <a:chOff x="2747" y="4116"/>
                <a:chExt cx="1530" cy="606"/>
              </a:xfrm>
            </p:grpSpPr>
            <p:sp>
              <p:nvSpPr>
                <p:cNvPr id="16418" name="Rectangle 30"/>
                <p:cNvSpPr>
                  <a:spLocks noChangeArrowheads="1"/>
                </p:cNvSpPr>
                <p:nvPr/>
              </p:nvSpPr>
              <p:spPr bwMode="auto">
                <a:xfrm>
                  <a:off x="2775" y="4116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Degradación del DNA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400" baseline="0">
                      <a:cs typeface="Times New Roman" pitchFamily="18" charset="0"/>
                    </a:rPr>
                    <a:t>Utilizada en tratamiento de efluentes con flujos bajos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19" name="Rectangle 85"/>
                <p:cNvSpPr>
                  <a:spLocks noChangeArrowheads="1"/>
                </p:cNvSpPr>
                <p:nvPr/>
              </p:nvSpPr>
              <p:spPr bwMode="auto">
                <a:xfrm>
                  <a:off x="2747" y="4116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16389" name="Rectangle 88"/>
            <p:cNvSpPr>
              <a:spLocks noChangeArrowheads="1"/>
            </p:cNvSpPr>
            <p:nvPr/>
          </p:nvSpPr>
          <p:spPr bwMode="auto">
            <a:xfrm>
              <a:off x="-3" y="689"/>
              <a:ext cx="4283" cy="403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900113" y="188913"/>
            <a:ext cx="698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>
                <a:solidFill>
                  <a:schemeClr val="accent2"/>
                </a:solidFill>
                <a:cs typeface="Times New Roman" pitchFamily="18" charset="0"/>
              </a:rPr>
              <a:t>Perfiles Temperatura v/s Tiempo para diferentes tipos de calentamiento y enfriamiento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349" y="1142984"/>
            <a:ext cx="88918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001000" cy="1143000"/>
          </a:xfrm>
        </p:spPr>
        <p:txBody>
          <a:bodyPr/>
          <a:lstStyle/>
          <a:p>
            <a:pPr eaLnBrk="1" hangingPunct="1"/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Algoritmo para el diseño del proceso de esterilización batch</a:t>
            </a:r>
            <a:r>
              <a:rPr lang="es-ES_tradnl" sz="2400" smtClean="0">
                <a:solidFill>
                  <a:schemeClr val="accent2"/>
                </a:solidFill>
                <a:cs typeface="Times New Roman" pitchFamily="18" charset="0"/>
              </a:rPr>
              <a:t>.</a:t>
            </a:r>
            <a:endParaRPr lang="es-ES" sz="240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3429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El objetivo es </a:t>
            </a:r>
            <a:r>
              <a:rPr lang="es-ES_tradnl" sz="2000" b="1" smtClean="0">
                <a:solidFill>
                  <a:srgbClr val="FF0000"/>
                </a:solidFill>
                <a:cs typeface="Times New Roman" pitchFamily="18" charset="0"/>
              </a:rPr>
              <a:t>determinar el tiempo que debe durar la etapa de mantención</a:t>
            </a:r>
            <a:r>
              <a:rPr lang="es-ES_tradnl" sz="2000" smtClean="0">
                <a:cs typeface="Times New Roman" pitchFamily="18" charset="0"/>
              </a:rPr>
              <a:t>, dado el tiempo de  las etapas de calentamiento y enfriamiento dependen del proceso de transferencia utilizado.</a:t>
            </a:r>
            <a:r>
              <a:rPr lang="es-ES" sz="2000" smtClean="0"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a)      	Calcular </a:t>
            </a:r>
            <a:r>
              <a:rPr lang="es-ES_tradnl" sz="20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 smtClean="0">
                <a:cs typeface="Times New Roman" pitchFamily="18" charset="0"/>
              </a:rPr>
              <a:t>Total</a:t>
            </a:r>
            <a:r>
              <a:rPr lang="es-ES_tradnl" sz="2000" smtClean="0">
                <a:cs typeface="Times New Roman" pitchFamily="18" charset="0"/>
              </a:rPr>
              <a:t> = ln (N</a:t>
            </a:r>
            <a:r>
              <a:rPr lang="es-ES_tradnl" sz="2000" baseline="-25000" smtClean="0">
                <a:cs typeface="Times New Roman" pitchFamily="18" charset="0"/>
              </a:rPr>
              <a:t>o</a:t>
            </a:r>
            <a:r>
              <a:rPr lang="es-ES_tradnl" sz="2000" smtClean="0">
                <a:cs typeface="Times New Roman" pitchFamily="18" charset="0"/>
              </a:rPr>
              <a:t>/N</a:t>
            </a:r>
            <a:r>
              <a:rPr lang="es-ES_tradnl" sz="2000" baseline="-25000" smtClean="0">
                <a:cs typeface="Times New Roman" pitchFamily="18" charset="0"/>
              </a:rPr>
              <a:t>t</a:t>
            </a:r>
            <a:r>
              <a:rPr lang="es-ES_tradnl" sz="2000" smtClean="0">
                <a:cs typeface="Times New Roman" pitchFamily="18" charset="0"/>
              </a:rPr>
              <a:t>)</a:t>
            </a:r>
            <a:endParaRPr lang="es-ES" sz="2000" smtClean="0"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b)      	Determinar perfiles de T v/s tiempo de duración de las etapas</a:t>
            </a:r>
            <a:endParaRPr lang="es-ES" sz="2000" smtClean="0"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c)      	Graficar k</a:t>
            </a:r>
            <a:r>
              <a:rPr lang="es-ES_tradnl" sz="2000" baseline="-25000" smtClean="0">
                <a:cs typeface="Times New Roman" pitchFamily="18" charset="0"/>
              </a:rPr>
              <a:t>d</a:t>
            </a:r>
            <a:r>
              <a:rPr lang="es-ES_tradnl" sz="2000" smtClean="0">
                <a:cs typeface="Times New Roman" pitchFamily="18" charset="0"/>
              </a:rPr>
              <a:t> v/s t, dependiendo del proceso de calentamiento y enfriamiento.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d)	Integrar el área de k</a:t>
            </a:r>
            <a:r>
              <a:rPr lang="es-ES_tradnl" sz="2000" baseline="-25000" smtClean="0">
                <a:cs typeface="Times New Roman" pitchFamily="18" charset="0"/>
              </a:rPr>
              <a:t>d</a:t>
            </a:r>
            <a:r>
              <a:rPr lang="es-ES_tradnl" sz="2000" smtClean="0">
                <a:cs typeface="Times New Roman" pitchFamily="18" charset="0"/>
              </a:rPr>
              <a:t> v/s tiempo para las etapas de calentamiento y enfriamiento. Integración gráfica, algebraica o numérica.</a:t>
            </a:r>
            <a:r>
              <a:rPr lang="es-ES" smtClean="0"/>
              <a:t> </a:t>
            </a: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1905000" y="5105400"/>
          <a:ext cx="5607050" cy="844550"/>
        </p:xfrm>
        <a:graphic>
          <a:graphicData uri="http://schemas.openxmlformats.org/presentationml/2006/ole">
            <p:oleObj spid="_x0000_s13314" name="Ecuación" r:id="rId3" imgW="3797280" imgH="571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382000" cy="3429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sz="1800" smtClean="0">
                <a:cs typeface="Times New Roman" pitchFamily="18" charset="0"/>
              </a:rPr>
              <a:t>	Ejemplo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1800" smtClean="0">
                <a:cs typeface="Times New Roman" pitchFamily="18" charset="0"/>
              </a:rPr>
              <a:t>	</a:t>
            </a:r>
            <a:r>
              <a:rPr lang="es-ES" sz="2000" smtClean="0">
                <a:cs typeface="Times New Roman" pitchFamily="18" charset="0"/>
              </a:rPr>
              <a:t>Un fermentador contiene 40 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r>
              <a:rPr lang="es-ES" sz="2000" smtClean="0">
                <a:cs typeface="Times New Roman" pitchFamily="18" charset="0"/>
              </a:rPr>
              <a:t> (25ºC). Dicho fermentador será esterilizado por inyección directa de vapor saturado. 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	El medio contiene 5 </a:t>
            </a:r>
            <a:r>
              <a:rPr lang="es-ES_tradnl" sz="2000" smtClean="0">
                <a:cs typeface="Times New Roman" pitchFamily="18" charset="0"/>
              </a:rPr>
              <a:t>*</a:t>
            </a:r>
            <a:r>
              <a:rPr lang="es-ES" sz="2000" smtClean="0">
                <a:cs typeface="Times New Roman" pitchFamily="18" charset="0"/>
              </a:rPr>
              <a:t>10</a:t>
            </a:r>
            <a:r>
              <a:rPr lang="es-ES" sz="2000" baseline="30000" smtClean="0">
                <a:cs typeface="Times New Roman" pitchFamily="18" charset="0"/>
              </a:rPr>
              <a:t>12</a:t>
            </a:r>
            <a:r>
              <a:rPr lang="es-ES" sz="2000" smtClean="0">
                <a:cs typeface="Times New Roman" pitchFamily="18" charset="0"/>
              </a:rPr>
              <a:t> [bacterias/m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r>
              <a:rPr lang="es-ES" sz="2000" smtClean="0">
                <a:cs typeface="Times New Roman" pitchFamily="18" charset="0"/>
              </a:rPr>
              <a:t>] y necesita ser reducido a los niveles estándar (1</a:t>
            </a:r>
            <a:r>
              <a:rPr lang="es-ES_tradnl" sz="2000" smtClean="0">
                <a:cs typeface="Times New Roman" pitchFamily="18" charset="0"/>
              </a:rPr>
              <a:t>*</a:t>
            </a:r>
            <a:r>
              <a:rPr lang="es-ES" sz="2000" smtClean="0">
                <a:cs typeface="Times New Roman" pitchFamily="18" charset="0"/>
              </a:rPr>
              <a:t> 10</a:t>
            </a:r>
            <a:r>
              <a:rPr lang="es-ES" sz="2000" baseline="30000" smtClean="0">
                <a:cs typeface="Times New Roman" pitchFamily="18" charset="0"/>
              </a:rPr>
              <a:t>-3</a:t>
            </a:r>
            <a:r>
              <a:rPr lang="es-ES" sz="2000" smtClean="0">
                <a:cs typeface="Times New Roman" pitchFamily="18" charset="0"/>
              </a:rPr>
              <a:t> bacterias )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	El vapor (345 KPa) puede ser inyectado a un flujo de 5000 [kg/hr] y se detendrá cuando el sistema alcance 122ºC.</a:t>
            </a:r>
            <a:endParaRPr lang="es-ES_tradnl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</a:t>
            </a:r>
            <a:r>
              <a:rPr lang="es-ES" sz="2000" smtClean="0">
                <a:cs typeface="Times New Roman" pitchFamily="18" charset="0"/>
              </a:rPr>
              <a:t>Durante la mantención la pérdida de calor será despreciable.</a:t>
            </a:r>
            <a:endParaRPr lang="es-ES_tradnl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</a:t>
            </a:r>
            <a:r>
              <a:rPr lang="es-ES" sz="2000" smtClean="0">
                <a:cs typeface="Times New Roman" pitchFamily="18" charset="0"/>
              </a:rPr>
              <a:t>Una vez producida la esterilización se pasarán 100 [m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r>
              <a:rPr lang="es-ES" sz="2000" smtClean="0">
                <a:cs typeface="Times New Roman" pitchFamily="18" charset="0"/>
              </a:rPr>
              <a:t>/hr] a 20ºC de agua para enfriar hasta 30ºC. El serpentín tiene un área de 40[m</a:t>
            </a:r>
            <a:r>
              <a:rPr lang="es-ES" sz="2000" baseline="30000" smtClean="0">
                <a:cs typeface="Times New Roman" pitchFamily="18" charset="0"/>
              </a:rPr>
              <a:t>2</a:t>
            </a:r>
            <a:r>
              <a:rPr lang="es-ES" sz="2000" smtClean="0">
                <a:cs typeface="Times New Roman" pitchFamily="18" charset="0"/>
              </a:rPr>
              <a:t>] y un coeficiente de transferencia de calor para el enfriamiento de 2500 [kJ/hr m</a:t>
            </a:r>
            <a:r>
              <a:rPr lang="es-ES" sz="2000" baseline="30000" smtClean="0">
                <a:cs typeface="Times New Roman" pitchFamily="18" charset="0"/>
              </a:rPr>
              <a:t>2</a:t>
            </a:r>
            <a:r>
              <a:rPr lang="es-ES" sz="2000" smtClean="0">
                <a:cs typeface="Times New Roman" pitchFamily="18" charset="0"/>
              </a:rPr>
              <a:t> K]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1600" smtClean="0">
                <a:cs typeface="Times New Roman" pitchFamily="18" charset="0"/>
              </a:rPr>
              <a:t> </a:t>
            </a:r>
            <a:r>
              <a:rPr lang="es-ES" sz="2000" smtClean="0">
                <a:cs typeface="Times New Roman" pitchFamily="18" charset="0"/>
              </a:rPr>
              <a:t>La resistencia de las esporas se puede caracterizar por : </a:t>
            </a:r>
          </a:p>
          <a:p>
            <a:pPr marL="609600" indent="-609600" algn="r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			</a:t>
            </a: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k</a:t>
            </a:r>
            <a:r>
              <a:rPr lang="es-ES" sz="2000" b="1" baseline="-30000" smtClean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 = 5.7 10</a:t>
            </a:r>
            <a:r>
              <a:rPr lang="es-ES" sz="2000" b="1" baseline="30000" smtClean="0">
                <a:solidFill>
                  <a:srgbClr val="FF0000"/>
                </a:solidFill>
                <a:cs typeface="Times New Roman" pitchFamily="18" charset="0"/>
              </a:rPr>
              <a:t>39</a:t>
            </a: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 e </a:t>
            </a:r>
            <a:r>
              <a:rPr lang="es-ES" sz="2000" b="1" baseline="30000" smtClean="0">
                <a:solidFill>
                  <a:srgbClr val="FF0000"/>
                </a:solidFill>
                <a:cs typeface="Times New Roman" pitchFamily="18" charset="0"/>
              </a:rPr>
              <a:t>( -2.834 105/ RT)</a:t>
            </a:r>
            <a:r>
              <a:rPr lang="es-ES" sz="2000" smtClean="0">
                <a:cs typeface="Times New Roman" pitchFamily="18" charset="0"/>
              </a:rPr>
              <a:t> 				[hr</a:t>
            </a:r>
            <a:r>
              <a:rPr lang="es-ES" sz="2000" baseline="30000" smtClean="0">
                <a:cs typeface="Times New Roman" pitchFamily="18" charset="0"/>
              </a:rPr>
              <a:t>-1</a:t>
            </a:r>
            <a:r>
              <a:rPr lang="es-ES" sz="2000" smtClean="0">
                <a:cs typeface="Times New Roman" pitchFamily="18" charset="0"/>
              </a:rPr>
              <a:t>]</a:t>
            </a:r>
          </a:p>
          <a:p>
            <a:pPr marL="1371600" lvl="2" indent="-4572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La capacidad calórica del medio y la densidad son : 4.187kJ/kg K y 1000 kg/m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endParaRPr lang="es-ES" sz="2000" smtClean="0">
              <a:cs typeface="Times New Roman" pitchFamily="18" charset="0"/>
            </a:endParaRPr>
          </a:p>
          <a:p>
            <a:pPr marL="1371600" lvl="2" indent="-4572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La entalpía del vapor saturado a 345K , </a:t>
            </a:r>
            <a:r>
              <a:rPr lang="es-ES_tradnl" sz="2000" smtClean="0">
                <a:cs typeface="Times New Roman" pitchFamily="18" charset="0"/>
              </a:rPr>
              <a:t>H</a:t>
            </a:r>
            <a:r>
              <a:rPr lang="es-ES_tradnl" sz="2000" baseline="-30000" smtClean="0">
                <a:cs typeface="Times New Roman" pitchFamily="18" charset="0"/>
              </a:rPr>
              <a:t>Presión saturación</a:t>
            </a:r>
            <a:r>
              <a:rPr lang="es-ES_tradnl" sz="2000" smtClean="0">
                <a:cs typeface="Times New Roman" pitchFamily="18" charset="0"/>
              </a:rPr>
              <a:t>  = 2731 KJ/Kg</a:t>
            </a:r>
            <a:endParaRPr lang="es-ES" sz="2000" smtClean="0">
              <a:cs typeface="Times New Roman" pitchFamily="18" charset="0"/>
            </a:endParaRPr>
          </a:p>
          <a:p>
            <a:pPr marL="1371600" lvl="2" indent="-4572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La entalpía a 25ºC, H</a:t>
            </a:r>
            <a:r>
              <a:rPr lang="es-ES_tradnl" sz="2000" baseline="-30000" smtClean="0">
                <a:cs typeface="Times New Roman" pitchFamily="18" charset="0"/>
              </a:rPr>
              <a:t>temp medio  </a:t>
            </a:r>
            <a:r>
              <a:rPr lang="es-ES_tradnl" sz="2000" smtClean="0">
                <a:cs typeface="Times New Roman" pitchFamily="18" charset="0"/>
              </a:rPr>
              <a:t>= 105 KJ/Kg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Estime el tiempo necesario para realizar una esterilización adecuada.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Calculo de </a:t>
            </a:r>
            <a:r>
              <a:rPr lang="es-ES_tradnl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baseline="-25000" smtClean="0">
                <a:solidFill>
                  <a:schemeClr val="tx1"/>
                </a:solidFill>
                <a:cs typeface="Times New Roman" pitchFamily="18" charset="0"/>
              </a:rPr>
              <a:t>Total</a:t>
            </a:r>
            <a:r>
              <a:rPr lang="es-ES_tradnl" smtClean="0"/>
              <a:t> </a:t>
            </a:r>
            <a:endParaRPr lang="es-ES" smtClean="0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295400" y="1981200"/>
            <a:ext cx="3840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2">
              <a:spcBef>
                <a:spcPct val="20000"/>
              </a:spcBef>
            </a:pPr>
            <a:r>
              <a:rPr lang="es-ES_tradnl" sz="2800" baseline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800">
                <a:cs typeface="Times New Roman" pitchFamily="18" charset="0"/>
              </a:rPr>
              <a:t>total</a:t>
            </a:r>
            <a:r>
              <a:rPr lang="es-ES_tradnl" sz="2800" baseline="0">
                <a:cs typeface="Times New Roman" pitchFamily="18" charset="0"/>
              </a:rPr>
              <a:t> = ln (No/N) =</a:t>
            </a:r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/>
        </p:nvGraphicFramePr>
        <p:xfrm>
          <a:off x="3429000" y="3124200"/>
          <a:ext cx="4122738" cy="915988"/>
        </p:xfrm>
        <a:graphic>
          <a:graphicData uri="http://schemas.openxmlformats.org/presentationml/2006/ole">
            <p:oleObj spid="_x0000_s14338" name="Ecuación" r:id="rId3" imgW="21715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/>
            <a:r>
              <a:rPr lang="es-ES_tradnl" sz="2800" smtClean="0"/>
              <a:t>Perfiles de calentamiento y Enfriamiento</a:t>
            </a:r>
            <a:endParaRPr lang="es-ES" sz="28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T</a:t>
            </a:r>
            <a:r>
              <a:rPr lang="es-ES_tradnl" baseline="-25000" smtClean="0"/>
              <a:t>Calentamiento</a:t>
            </a:r>
            <a:r>
              <a:rPr lang="es-ES_tradnl" smtClean="0"/>
              <a:t> = 298+ 78.4* t /(1+.0125*t)</a:t>
            </a:r>
          </a:p>
          <a:p>
            <a:pPr lvl="1" eaLnBrk="1" hangingPunct="1"/>
            <a:r>
              <a:rPr lang="es-ES_tradnl" smtClean="0"/>
              <a:t>Si T</a:t>
            </a:r>
            <a:r>
              <a:rPr lang="es-ES_tradnl" baseline="-25000" smtClean="0"/>
              <a:t>final </a:t>
            </a:r>
            <a:r>
              <a:rPr lang="es-ES_tradnl" smtClean="0"/>
              <a:t>= 122ºC = 395K </a:t>
            </a:r>
            <a:r>
              <a:rPr lang="es-ES_tradnl" smtClean="0">
                <a:sym typeface="Wingdings" pitchFamily="2" charset="2"/>
              </a:rPr>
              <a:t> t = 1.46 [h]</a:t>
            </a:r>
          </a:p>
          <a:p>
            <a:pPr lvl="2" eaLnBrk="1" hangingPunct="1"/>
            <a:r>
              <a:rPr lang="es-ES_tradnl" sz="28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800" baseline="-25000" smtClean="0">
                <a:cs typeface="Times New Roman" pitchFamily="18" charset="0"/>
              </a:rPr>
              <a:t>calentamiento </a:t>
            </a:r>
            <a:r>
              <a:rPr lang="es-ES_tradnl" sz="2800" smtClean="0">
                <a:cs typeface="Times New Roman" pitchFamily="18" charset="0"/>
              </a:rPr>
              <a:t> = 14.8 [-]</a:t>
            </a:r>
            <a:endParaRPr lang="es-ES_tradnl" sz="2800" baseline="-25000" smtClean="0">
              <a:sym typeface="Wingdings" pitchFamily="2" charset="2"/>
            </a:endParaRPr>
          </a:p>
          <a:p>
            <a:pPr lvl="2" eaLnBrk="1" hangingPunct="1"/>
            <a:endParaRPr lang="es-ES_tradnl" sz="2800" baseline="-25000" smtClean="0">
              <a:sym typeface="Wingdings" pitchFamily="2" charset="2"/>
            </a:endParaRPr>
          </a:p>
          <a:p>
            <a:pPr lvl="1" eaLnBrk="1" hangingPunct="1">
              <a:buFontTx/>
              <a:buNone/>
            </a:pPr>
            <a:endParaRPr lang="es-ES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62000" y="3810000"/>
            <a:ext cx="71247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_tradnl" sz="3200" baseline="0"/>
              <a:t>T</a:t>
            </a:r>
            <a:r>
              <a:rPr lang="es-ES_tradnl" sz="3200"/>
              <a:t>Enfriamiento</a:t>
            </a:r>
            <a:r>
              <a:rPr lang="es-ES_tradnl" sz="3200" baseline="0"/>
              <a:t> = 39.8 - 102* e</a:t>
            </a:r>
            <a:r>
              <a:rPr lang="es-ES_tradnl" sz="3200" baseline="30000"/>
              <a:t>(-0.674*t)</a:t>
            </a:r>
          </a:p>
          <a:p>
            <a:pPr lvl="1">
              <a:spcBef>
                <a:spcPct val="20000"/>
              </a:spcBef>
              <a:buFontTx/>
              <a:buChar char="-"/>
            </a:pPr>
            <a:r>
              <a:rPr lang="es-ES_tradnl" sz="3200" baseline="0"/>
              <a:t>Si T</a:t>
            </a:r>
            <a:r>
              <a:rPr lang="es-ES_tradnl" sz="3200"/>
              <a:t>final </a:t>
            </a:r>
            <a:r>
              <a:rPr lang="es-ES_tradnl" sz="3200" baseline="0"/>
              <a:t>= 30ºC =  303 K </a:t>
            </a:r>
            <a:r>
              <a:rPr lang="es-ES_tradnl" sz="3200" baseline="0">
                <a:sym typeface="Wingdings" pitchFamily="2" charset="2"/>
              </a:rPr>
              <a:t> t = 3.45 [h]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sz="2800" baseline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800">
                <a:cs typeface="Times New Roman" pitchFamily="18" charset="0"/>
              </a:rPr>
              <a:t>enfriamiento </a:t>
            </a:r>
            <a:r>
              <a:rPr lang="es-ES_tradnl" sz="2800" baseline="0">
                <a:cs typeface="Times New Roman" pitchFamily="18" charset="0"/>
              </a:rPr>
              <a:t> = 13.9 [-]</a:t>
            </a:r>
            <a:endParaRPr lang="es-ES_tradnl" sz="2800">
              <a:sym typeface="Wingdings" pitchFamily="2" charset="2"/>
            </a:endParaRPr>
          </a:p>
          <a:p>
            <a:pPr lvl="2">
              <a:spcBef>
                <a:spcPct val="20000"/>
              </a:spcBef>
              <a:buFontTx/>
              <a:buChar char="-"/>
            </a:pPr>
            <a:endParaRPr lang="es-ES_tradnl" sz="3200" baseline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2" name="Object 2"/>
          <p:cNvGraphicFramePr>
            <a:graphicFrameLocks noChangeAspect="1"/>
          </p:cNvGraphicFramePr>
          <p:nvPr/>
        </p:nvGraphicFramePr>
        <p:xfrm>
          <a:off x="990600" y="1524000"/>
          <a:ext cx="7620000" cy="1147763"/>
        </p:xfrm>
        <a:graphic>
          <a:graphicData uri="http://schemas.openxmlformats.org/presentationml/2006/ole">
            <p:oleObj spid="_x0000_s15362" name="Ecuación" r:id="rId3" imgW="3797280" imgH="571320" progId="Equation.3">
              <p:embed/>
            </p:oleObj>
          </a:graphicData>
        </a:graphic>
      </p:graphicFrame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1600200" y="3581400"/>
          <a:ext cx="6396038" cy="790575"/>
        </p:xfrm>
        <a:graphic>
          <a:graphicData uri="http://schemas.openxmlformats.org/presentationml/2006/ole">
            <p:oleObj spid="_x0000_s15363" name="Ecuación" r:id="rId4" imgW="3187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Resumiendo</a:t>
            </a:r>
          </a:p>
          <a:p>
            <a:pPr fontAlgn="auto">
              <a:spcAft>
                <a:spcPts val="0"/>
              </a:spcAft>
              <a:defRPr/>
            </a:pP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071678"/>
            <a:ext cx="7772400" cy="1143000"/>
          </a:xfrm>
        </p:spPr>
        <p:txBody>
          <a:bodyPr/>
          <a:lstStyle/>
          <a:p>
            <a:r>
              <a:rPr lang="es-ES" dirty="0" smtClean="0"/>
              <a:t>Esterilización Continua</a:t>
            </a:r>
            <a:endParaRPr lang="es-E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228600" y="228600"/>
            <a:ext cx="8077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Diseño de sistemas de esterilización continua</a:t>
            </a:r>
            <a:r>
              <a:rPr lang="es-ES" sz="2000" b="1" u="sng" baseline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>
              <a:spcBef>
                <a:spcPct val="20000"/>
              </a:spcBef>
            </a:pPr>
            <a:endParaRPr lang="es-ES_tradnl" sz="2000" b="1" u="sng" baseline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 	Los equipos de esterilización continua pueden ser de dos tipos: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2000" baseline="0">
                <a:cs typeface="Times New Roman" pitchFamily="18" charset="0"/>
              </a:rPr>
              <a:t>   </a:t>
            </a:r>
            <a:r>
              <a:rPr lang="es-ES_tradnl" sz="2000" u="sng" baseline="0">
                <a:solidFill>
                  <a:srgbClr val="FF0000"/>
                </a:solidFill>
                <a:cs typeface="Times New Roman" pitchFamily="18" charset="0"/>
              </a:rPr>
              <a:t>Inyección directa de vapor.</a:t>
            </a:r>
            <a:r>
              <a:rPr lang="es-ES_tradnl" sz="2000" baseline="0">
                <a:cs typeface="Times New Roman" pitchFamily="18" charset="0"/>
              </a:rPr>
              <a:t> 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	</a:t>
            </a:r>
            <a:r>
              <a:rPr lang="es-ES_tradnl" sz="1800" baseline="0">
                <a:cs typeface="Times New Roman" pitchFamily="18" charset="0"/>
              </a:rPr>
              <a:t>Resultan ser más eficientes dado que no hay barreras entre el medio y el vapor.</a:t>
            </a:r>
            <a:endParaRPr lang="es-ES_tradnl" sz="2000" baseline="0">
              <a:cs typeface="Times New Roman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61722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642910" y="285728"/>
            <a:ext cx="78501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 u="sng" baseline="0" dirty="0">
                <a:solidFill>
                  <a:srgbClr val="FF0000"/>
                </a:solidFill>
              </a:rPr>
              <a:t>Ventajas</a:t>
            </a:r>
          </a:p>
          <a:p>
            <a:pPr>
              <a:spcBef>
                <a:spcPct val="50000"/>
              </a:spcBef>
            </a:pPr>
            <a:r>
              <a:rPr lang="es-ES" sz="1800" baseline="0" dirty="0">
                <a:solidFill>
                  <a:srgbClr val="FF0000"/>
                </a:solidFill>
              </a:rPr>
              <a:t>Son más baratos que los sistema que incluyen intercambiadores de calor</a:t>
            </a:r>
          </a:p>
          <a:p>
            <a:pPr>
              <a:spcBef>
                <a:spcPct val="50000"/>
              </a:spcBef>
            </a:pPr>
            <a:r>
              <a:rPr lang="es-ES" sz="1800" b="1" u="sng" baseline="0" dirty="0">
                <a:solidFill>
                  <a:srgbClr val="FF0000"/>
                </a:solidFill>
              </a:rPr>
              <a:t>Desventajas</a:t>
            </a:r>
          </a:p>
          <a:p>
            <a:pPr>
              <a:spcBef>
                <a:spcPct val="50000"/>
              </a:spcBef>
            </a:pPr>
            <a:r>
              <a:rPr lang="es-ES" sz="1800" baseline="0" dirty="0">
                <a:solidFill>
                  <a:srgbClr val="FF0000"/>
                </a:solidFill>
              </a:rPr>
              <a:t>Dilución del medio por la condensación del vapor</a:t>
            </a:r>
          </a:p>
          <a:p>
            <a:pPr>
              <a:spcBef>
                <a:spcPct val="50000"/>
              </a:spcBef>
            </a:pPr>
            <a:r>
              <a:rPr lang="es-ES" sz="1800" baseline="0" dirty="0">
                <a:solidFill>
                  <a:srgbClr val="FF0000"/>
                </a:solidFill>
              </a:rPr>
              <a:t>La producción de espuma por la inyección de calor puede producir problemas en el evaporador flash.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152775"/>
            <a:ext cx="32670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2500298" y="2714620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Perfil de Variación de temperatura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b="1" u="sng" smtClean="0">
                <a:solidFill>
                  <a:schemeClr val="accent2"/>
                </a:solidFill>
                <a:cs typeface="Times New Roman" pitchFamily="18" charset="0"/>
              </a:rPr>
              <a:t>ESTERILIZACIÓN DE MEDIOS LÍQUIDOS</a:t>
            </a:r>
            <a:endParaRPr lang="es-ES" sz="3600" b="1" u="sng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CL" dirty="0" smtClean="0"/>
              <a:t>Esterilización por calor húmedo</a:t>
            </a:r>
            <a:endParaRPr lang="es-CL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228600" y="2286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Diseño de sistemas de esterilización continua</a:t>
            </a:r>
            <a:r>
              <a:rPr lang="es-ES" sz="2000" b="1" u="sng" baseline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>
              <a:spcBef>
                <a:spcPct val="20000"/>
              </a:spcBef>
            </a:pPr>
            <a:endParaRPr lang="es-ES_tradnl" sz="2000" b="1" u="sng" baseline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      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382000" cy="581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_tradnl" sz="2000" u="sng" baseline="0">
                <a:solidFill>
                  <a:srgbClr val="FF0000"/>
                </a:solidFill>
                <a:cs typeface="Times New Roman" pitchFamily="18" charset="0"/>
              </a:rPr>
              <a:t>Intercambiadores de calor</a:t>
            </a:r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. </a:t>
            </a:r>
          </a:p>
          <a:p>
            <a:pPr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 </a:t>
            </a:r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Placa</a:t>
            </a:r>
          </a:p>
          <a:p>
            <a:pPr lvl="1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Los que deben trabajar a bajas presiones, pero presentan una mayor área de transferencia de calor</a:t>
            </a: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es-ES" sz="2000" baseline="0">
                <a:solidFill>
                  <a:srgbClr val="FF0000"/>
                </a:solidFill>
                <a:cs typeface="Times New Roman" pitchFamily="18" charset="0"/>
              </a:rPr>
              <a:t>Tubo y carcaza</a:t>
            </a:r>
          </a:p>
          <a:p>
            <a:pPr algn="just">
              <a:spcBef>
                <a:spcPct val="20000"/>
              </a:spcBef>
            </a:pPr>
            <a:r>
              <a:rPr lang="es-ES" sz="2000" baseline="0">
                <a:cs typeface="Times New Roman" pitchFamily="18" charset="0"/>
              </a:rPr>
              <a:t>	 Se recomiendan cuando se utilizan líquidos viscosos </a:t>
            </a:r>
            <a:endParaRPr lang="es-ES_tradnl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17410" name="Object 5"/>
          <p:cNvGraphicFramePr>
            <a:graphicFrameLocks noChangeAspect="1"/>
          </p:cNvGraphicFramePr>
          <p:nvPr/>
        </p:nvGraphicFramePr>
        <p:xfrm>
          <a:off x="3276600" y="1916113"/>
          <a:ext cx="4953000" cy="3387725"/>
        </p:xfrm>
        <a:graphic>
          <a:graphicData uri="http://schemas.openxmlformats.org/presentationml/2006/ole">
            <p:oleObj spid="_x0000_s17410" name="Imagen de mapa de bits" r:id="rId3" imgW="8228571" imgH="5630061" progId="Paint.Picture">
              <p:embed/>
            </p:oleObj>
          </a:graphicData>
        </a:graphic>
      </p:graphicFrame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23850" y="3141663"/>
            <a:ext cx="223202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Desventaja</a:t>
            </a:r>
          </a:p>
          <a:p>
            <a:pPr>
              <a:spcBef>
                <a:spcPct val="50000"/>
              </a:spcBef>
            </a:pPr>
            <a:r>
              <a:rPr lang="es-ES" sz="1800" baseline="0"/>
              <a:t>Ensuciamiento en paredes internas produce disminución de la eficiencia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32575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1071538" y="500042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aseline="0" dirty="0" smtClean="0"/>
              <a:t>Perfil de Variación de temperatura en esterilización continua</a:t>
            </a:r>
            <a:endParaRPr lang="es-ES" baseline="0" dirty="0"/>
          </a:p>
        </p:txBody>
      </p:sp>
      <p:sp>
        <p:nvSpPr>
          <p:cNvPr id="5" name="4 CuadroTexto"/>
          <p:cNvSpPr txBox="1"/>
          <p:nvPr/>
        </p:nvSpPr>
        <p:spPr>
          <a:xfrm>
            <a:off x="1214414" y="3214686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Temperatura</a:t>
            </a:r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85720" y="21429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" sz="2000" b="1" u="sng" baseline="0" dirty="0">
                <a:solidFill>
                  <a:schemeClr val="accent2"/>
                </a:solidFill>
                <a:cs typeface="Times New Roman" pitchFamily="18" charset="0"/>
              </a:rPr>
              <a:t>Ventajas que presenta la forma de operación continua v/s la </a:t>
            </a:r>
            <a:r>
              <a:rPr lang="es-ES" sz="2000" b="1" u="sng" baseline="0" dirty="0" err="1">
                <a:solidFill>
                  <a:schemeClr val="accent2"/>
                </a:solidFill>
                <a:cs typeface="Times New Roman" pitchFamily="18" charset="0"/>
              </a:rPr>
              <a:t>batch</a:t>
            </a:r>
            <a:r>
              <a:rPr lang="es-ES" sz="2000" b="1" u="sng" baseline="0" dirty="0">
                <a:solidFill>
                  <a:schemeClr val="accent2"/>
                </a:solidFill>
                <a:cs typeface="Times New Roman" pitchFamily="18" charset="0"/>
              </a:rPr>
              <a:t>  </a:t>
            </a:r>
            <a:endParaRPr lang="es-ES_tradnl" sz="2000" b="1" u="sng" baseline="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 dirty="0">
                <a:cs typeface="Times New Roman" pitchFamily="18" charset="0"/>
              </a:rPr>
              <a:t> 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Presentan mayor reproducibilidad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Operan en forma más rápida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Pueden operar a temperaturas más altas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Son fáciles de automatizar</a:t>
            </a:r>
            <a:endParaRPr lang="es-ES" sz="2000" baseline="0" dirty="0">
              <a:cs typeface="Times New Roman" pitchFamily="18" charset="0"/>
            </a:endParaRP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Se puede recuperar el calor</a:t>
            </a:r>
            <a:r>
              <a:rPr lang="es-ES" sz="2000" baseline="0" dirty="0">
                <a:cs typeface="Times New Roman" pitchFamily="18" charset="0"/>
              </a:rPr>
              <a:t> </a:t>
            </a:r>
            <a:endParaRPr lang="es-ES_tradnl" sz="2000" baseline="0" dirty="0"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4"/>
            <a:ext cx="412884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357562"/>
            <a:ext cx="2695571" cy="305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4929190" y="3000372"/>
            <a:ext cx="392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aseline="0" dirty="0" smtClean="0"/>
              <a:t>Perfil de Variación de temperatura en esterilización continua</a:t>
            </a:r>
            <a:endParaRPr lang="es-ES" sz="1200" baseline="0" dirty="0"/>
          </a:p>
        </p:txBody>
      </p:sp>
      <p:sp>
        <p:nvSpPr>
          <p:cNvPr id="9" name="8 CuadroTexto"/>
          <p:cNvSpPr txBox="1"/>
          <p:nvPr/>
        </p:nvSpPr>
        <p:spPr>
          <a:xfrm>
            <a:off x="142844" y="2928934"/>
            <a:ext cx="392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aseline="0" dirty="0" smtClean="0"/>
              <a:t>Perfil de Variación de temperatura en esterilización </a:t>
            </a:r>
            <a:r>
              <a:rPr lang="es-ES" sz="1200" baseline="0" dirty="0" err="1" smtClean="0"/>
              <a:t>batch</a:t>
            </a:r>
            <a:endParaRPr lang="es-ES" sz="1200" baseline="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4572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" sz="2000" b="1" u="sng" baseline="0">
                <a:solidFill>
                  <a:schemeClr val="accent2"/>
                </a:solidFill>
                <a:cs typeface="Times New Roman" pitchFamily="18" charset="0"/>
              </a:rPr>
              <a:t>Diseño para sistemas de esterilización continua </a:t>
            </a:r>
          </a:p>
          <a:p>
            <a:pPr marL="609600" indent="-609600" algn="ctr">
              <a:spcBef>
                <a:spcPct val="20000"/>
              </a:spcBef>
            </a:pPr>
            <a:endParaRPr lang="es-ES" sz="2000" b="1" u="sng" baseline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	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Resultan ser análoga a la forma batch salvo que se debe diseñar el “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largo de la zona de esterilización, L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” en vez del tiempo de esterilización.</a:t>
            </a: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 </a:t>
            </a:r>
            <a:endParaRPr lang="es-ES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tiempo de retención de una partícula en el esterilizador, </a:t>
            </a:r>
            <a:r>
              <a:rPr lang="es-ES_tradnl" sz="2000" baseline="0">
                <a:solidFill>
                  <a:schemeClr val="tx2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aseline="-30000">
                <a:solidFill>
                  <a:schemeClr val="tx2"/>
                </a:solidFill>
                <a:cs typeface="Times New Roman" pitchFamily="18" charset="0"/>
              </a:rPr>
              <a:t>mantención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,  se puede determinar considerando el largo del esterilizador, L y la velocidad promedio a la que se mueven las partículas, ū. </a:t>
            </a: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Asi:</a:t>
            </a:r>
            <a:endParaRPr lang="es-ES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 </a:t>
            </a:r>
            <a:r>
              <a:rPr lang="es-ES_tradnl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mantención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= L/ ū</a:t>
            </a: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	</a:t>
            </a: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 </a:t>
            </a:r>
            <a:endParaRPr lang="es-ES" sz="2000" baseline="0">
              <a:solidFill>
                <a:schemeClr val="accent2"/>
              </a:solidFill>
              <a:cs typeface="Times New Roman" pitchFamily="18" charset="0"/>
            </a:endParaRPr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468313" y="4292600"/>
          <a:ext cx="3297237" cy="2255838"/>
        </p:xfrm>
        <a:graphic>
          <a:graphicData uri="http://schemas.openxmlformats.org/presentationml/2006/ole">
            <p:oleObj spid="_x0000_s18434" name="Imagen de mapa de bits" r:id="rId3" imgW="8228571" imgH="5630061" progId="Paint.Picture">
              <p:embed/>
            </p:oleObj>
          </a:graphicData>
        </a:graphic>
      </p:graphicFrame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995738" y="5157788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>
                <a:solidFill>
                  <a:srgbClr val="FF0000"/>
                </a:solidFill>
              </a:rPr>
              <a:t>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7620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algoritmo de resolución debe considerar que en este tipo de proceso de esterilización los tiempos de calentamiento y enfriamiento son despreciables (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>
                <a:solidFill>
                  <a:schemeClr val="tx2"/>
                </a:solidFill>
                <a:cs typeface="Times New Roman" pitchFamily="18" charset="0"/>
              </a:rPr>
              <a:t>calentamiento  continuo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 = 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>
                <a:solidFill>
                  <a:schemeClr val="tx2"/>
                </a:solidFill>
                <a:cs typeface="Times New Roman" pitchFamily="18" charset="0"/>
              </a:rPr>
              <a:t>enfriamiento  continuo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 = 0)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por lo cual se cumple que:</a:t>
            </a: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  continuo  =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ln (N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/N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 = k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do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e 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(-</a:t>
            </a:r>
            <a:r>
              <a:rPr lang="es-ES_tradnl" sz="2000" b="1" baseline="3000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Ed/RT)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*</a:t>
            </a: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 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 </a:t>
            </a:r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tiempo de mantención es:</a:t>
            </a:r>
          </a:p>
          <a:p>
            <a:pPr marL="609600" indent="-609600" algn="just">
              <a:spcBef>
                <a:spcPct val="20000"/>
              </a:spcBef>
            </a:pPr>
            <a:endParaRPr lang="es-ES_tradnl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   =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ln (N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/N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)/( k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do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e 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(-</a:t>
            </a:r>
            <a:r>
              <a:rPr lang="es-ES_tradnl" sz="2000" b="1" baseline="3000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Ed/RT)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	</a:t>
            </a:r>
          </a:p>
          <a:p>
            <a:pPr marL="609600" indent="-609600" algn="ctr">
              <a:spcBef>
                <a:spcPct val="20000"/>
              </a:spcBef>
            </a:pPr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largo del esterilizador se puede calcular por: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 </a:t>
            </a:r>
            <a:endParaRPr lang="es-ES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L = </a:t>
            </a: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* ū</a:t>
            </a:r>
            <a:endParaRPr lang="es-ES_tradnl" sz="2000" b="1" u="sng" baseline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2286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Ejemplo</a:t>
            </a:r>
          </a:p>
          <a:p>
            <a:pPr marL="609600" indent="-609600" algn="just">
              <a:spcBef>
                <a:spcPct val="20000"/>
              </a:spcBef>
            </a:pPr>
            <a:endParaRPr lang="es-ES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Se requiere diseñar el sistema de esterilización para esterilizar un flujo de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2 m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/hr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. La esterilización del medio debe realizarse en forma continua durante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5 semanas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. Los niveles de esterilidad deben ser tales que la probabilidad de contaminación sea de 1 en 100.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  	Se utilizará un esterilizador continuo tubular de 10 cm de diámetro para calentar el medio a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125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°C. Calcule el largo requerido del esterilizador.</a:t>
            </a:r>
          </a:p>
          <a:p>
            <a:pPr marL="609600" indent="-609600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Nota: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La cinética de muerte está dado por la expresión: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	k</a:t>
            </a:r>
            <a:r>
              <a:rPr lang="es-ES" sz="1800" baseline="-30000">
                <a:solidFill>
                  <a:schemeClr val="tx2"/>
                </a:solidFill>
                <a:cs typeface="Times New Roman" pitchFamily="18" charset="0"/>
              </a:rPr>
              <a:t>d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 = 5.7 10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39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 exp ( -2.834 10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5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/ RT) [hr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-1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]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 	La constante ideal de los gases R,  es igual a 8.</a:t>
            </a:r>
            <a:r>
              <a:rPr lang="es-ES_tradnl" sz="1800" baseline="0">
                <a:solidFill>
                  <a:schemeClr val="tx2"/>
                </a:solidFill>
                <a:cs typeface="Times New Roman" pitchFamily="18" charset="0"/>
              </a:rPr>
              <a:t>31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 [J/K mol]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 	La densidad y viscosidad del medio son: 1000 [kg/m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3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] y 3.6 [kg/m h] respectivamente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 	El diseño debe considerar el total de m.o que pudieran ingresar al fermentador, durante todo el tiempo de la fermentación.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2000" baseline="0">
                <a:solidFill>
                  <a:schemeClr val="tx2"/>
                </a:solidFill>
                <a:cs typeface="Times New Roman" pitchFamily="18" charset="0"/>
              </a:rPr>
              <a:t> </a:t>
            </a:r>
            <a:endParaRPr lang="es-ES_tradnl" sz="2000" baseline="0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381000" y="381000"/>
            <a:ext cx="77724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u="sng" baseline="0">
                <a:solidFill>
                  <a:srgbClr val="FF0000"/>
                </a:solidFill>
                <a:cs typeface="Times New Roman" pitchFamily="18" charset="0"/>
              </a:rPr>
              <a:t>Efecto de dispersión</a:t>
            </a:r>
          </a:p>
          <a:p>
            <a:pPr algn="just" eaLnBrk="0" hangingPunct="0"/>
            <a:endParaRPr lang="es-ES" b="1" u="sng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" sz="2000" baseline="0">
                <a:cs typeface="Times New Roman" pitchFamily="18" charset="0"/>
              </a:rPr>
              <a:t>Existe una desviación del frente de avance del fluido por efectos de la viscosidad, las turbulencias y la fricción con las paredes de la tubería. Esto provoca que se genere un frente de velocidades en el interior de la tubería, lo que conlleva a una </a:t>
            </a:r>
            <a:r>
              <a:rPr lang="es-ES" sz="2000" b="1" baseline="0">
                <a:solidFill>
                  <a:srgbClr val="FF0000"/>
                </a:solidFill>
                <a:cs typeface="Times New Roman" pitchFamily="18" charset="0"/>
              </a:rPr>
              <a:t>esterilización desigual</a:t>
            </a:r>
            <a:r>
              <a:rPr lang="es-ES" sz="2000" baseline="0">
                <a:cs typeface="Times New Roman" pitchFamily="18" charset="0"/>
              </a:rPr>
              <a:t> llegando a casos extremos en que haya una parte del fluido que no se esterilice. </a:t>
            </a:r>
            <a:endParaRPr lang="es-ES" sz="2000" baseline="0"/>
          </a:p>
        </p:txBody>
      </p:sp>
      <p:graphicFrame>
        <p:nvGraphicFramePr>
          <p:cNvPr id="19458" name="Object 0"/>
          <p:cNvGraphicFramePr>
            <a:graphicFrameLocks noChangeAspect="1"/>
          </p:cNvGraphicFramePr>
          <p:nvPr/>
        </p:nvGraphicFramePr>
        <p:xfrm>
          <a:off x="539750" y="3141663"/>
          <a:ext cx="5276850" cy="2800350"/>
        </p:xfrm>
        <a:graphic>
          <a:graphicData uri="http://schemas.openxmlformats.org/presentationml/2006/ole">
            <p:oleObj spid="_x0000_s19458" name="Imagen de mapa de bits" r:id="rId3" imgW="5276190" imgH="2800741" progId="Paint.Picture">
              <p:embed/>
            </p:oleObj>
          </a:graphicData>
        </a:graphic>
      </p:graphicFrame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300788" y="3357563"/>
            <a:ext cx="2374900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u</a:t>
            </a:r>
            <a:r>
              <a:rPr lang="es-ES" sz="1800"/>
              <a:t>m</a:t>
            </a:r>
            <a:r>
              <a:rPr lang="es-ES" sz="1800" baseline="0"/>
              <a:t> Velocidad máxima</a:t>
            </a:r>
          </a:p>
          <a:p>
            <a:pPr>
              <a:spcBef>
                <a:spcPct val="50000"/>
              </a:spcBef>
            </a:pPr>
            <a:endParaRPr lang="es-ES" sz="1800" baseline="0"/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</a:rPr>
              <a:t>u</a:t>
            </a:r>
            <a:r>
              <a:rPr lang="es-ES_tradnl" b="1">
                <a:solidFill>
                  <a:srgbClr val="FF0000"/>
                </a:solidFill>
              </a:rPr>
              <a:t>m</a:t>
            </a:r>
            <a:r>
              <a:rPr lang="es-ES_tradnl" b="1" baseline="0">
                <a:solidFill>
                  <a:srgbClr val="FF0000"/>
                </a:solidFill>
              </a:rPr>
              <a:t> &gt; ū</a:t>
            </a:r>
            <a:endParaRPr lang="es-ES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533400" y="838200"/>
            <a:ext cx="77724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aseline="0">
                <a:cs typeface="Times New Roman" pitchFamily="18" charset="0"/>
              </a:rPr>
              <a:t>Si se considera un modelo dispersión, en la dirección x,  para evaluar esta situación se tiene :</a:t>
            </a:r>
          </a:p>
          <a:p>
            <a:pPr algn="just" eaLnBrk="0" hangingPunct="0"/>
            <a:r>
              <a:rPr lang="es-ES_tradnl" baseline="0">
                <a:cs typeface="Times New Roman" pitchFamily="18" charset="0"/>
              </a:rPr>
              <a:t> </a:t>
            </a:r>
          </a:p>
          <a:p>
            <a:pPr algn="r" eaLnBrk="0" hangingPunct="0"/>
            <a:endParaRPr lang="es-ES_tradnl" baseline="0">
              <a:cs typeface="Times New Roman" pitchFamily="18" charset="0"/>
            </a:endParaRPr>
          </a:p>
          <a:p>
            <a:pPr algn="r" eaLnBrk="0" hangingPunct="0"/>
            <a:r>
              <a:rPr lang="es-ES_tradnl" baseline="0">
                <a:cs typeface="Times New Roman" pitchFamily="18" charset="0"/>
              </a:rPr>
              <a:t>(A)</a:t>
            </a:r>
          </a:p>
          <a:p>
            <a:pPr algn="r" eaLnBrk="0" hangingPunct="0"/>
            <a:endParaRPr lang="es-ES_tradnl" baseline="0">
              <a:cs typeface="Times New Roman" pitchFamily="18" charset="0"/>
            </a:endParaRPr>
          </a:p>
          <a:p>
            <a:pPr algn="r" eaLnBrk="0" hangingPunct="0"/>
            <a:endParaRPr lang="es-ES_tradnl" baseline="0">
              <a:cs typeface="Times New Roman" pitchFamily="18" charset="0"/>
            </a:endParaRPr>
          </a:p>
          <a:p>
            <a:pPr algn="r" eaLnBrk="0" hangingPunct="0"/>
            <a:r>
              <a:rPr lang="es-ES_tradnl" baseline="0">
                <a:cs typeface="Times New Roman" pitchFamily="18" charset="0"/>
              </a:rPr>
              <a:t>					 </a:t>
            </a: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Donde 		D: Coeficiente de difusividad</a:t>
            </a:r>
          </a:p>
          <a:p>
            <a:pPr eaLnBrk="0" hangingPunct="0"/>
            <a:r>
              <a:rPr lang="es-ES" sz="2000" baseline="0">
                <a:cs typeface="Times New Roman" pitchFamily="18" charset="0"/>
              </a:rPr>
              <a:t>		ū: Velocidad promedio del fluido</a:t>
            </a:r>
            <a:r>
              <a:rPr lang="es-ES" sz="2100" baseline="0"/>
              <a:t> </a:t>
            </a:r>
            <a:endParaRPr lang="es-ES" sz="4400" baseline="0"/>
          </a:p>
        </p:txBody>
      </p:sp>
      <p:graphicFrame>
        <p:nvGraphicFramePr>
          <p:cNvPr id="20482" name="Object 3"/>
          <p:cNvGraphicFramePr>
            <a:graphicFrameLocks noChangeAspect="1"/>
          </p:cNvGraphicFramePr>
          <p:nvPr/>
        </p:nvGraphicFramePr>
        <p:xfrm>
          <a:off x="1524000" y="2009775"/>
          <a:ext cx="5745163" cy="1924050"/>
        </p:xfrm>
        <a:graphic>
          <a:graphicData uri="http://schemas.openxmlformats.org/presentationml/2006/ole">
            <p:oleObj spid="_x0000_s20482" name="Ecuación" r:id="rId3" imgW="3301920" imgH="110484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33400" y="609600"/>
            <a:ext cx="800100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aseline="0">
                <a:cs typeface="Times New Roman" pitchFamily="18" charset="0"/>
              </a:rPr>
              <a:t>Si se adimensionalizan las variables de la ecuación anterior: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N’ = N/No		x`= x/L	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ū = F/A = Flujo volumétrico / Área Transversal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Si se definen los números adimensionales	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		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Número de Pecler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Pe = ū * L /D</a:t>
            </a:r>
            <a:r>
              <a:rPr lang="es-ES_tradnl" sz="2000" baseline="-30000">
                <a:cs typeface="Times New Roman" pitchFamily="18" charset="0"/>
              </a:rPr>
              <a:t>Z</a:t>
            </a:r>
            <a:r>
              <a:rPr lang="es-ES_tradnl" sz="2000">
                <a:cs typeface="Times New Roman" pitchFamily="18" charset="0"/>
              </a:rPr>
              <a:t>  </a:t>
            </a:r>
            <a:r>
              <a:rPr lang="es-ES_tradnl" sz="2000" baseline="0">
                <a:cs typeface="Times New Roman" pitchFamily="18" charset="0"/>
              </a:rPr>
              <a:t>= </a:t>
            </a:r>
            <a:r>
              <a:rPr lang="es-ES_tradnl" sz="2000" u="sng" baseline="0">
                <a:cs typeface="Times New Roman" pitchFamily="18" charset="0"/>
              </a:rPr>
              <a:t>Transferencia de masa convectiva</a:t>
            </a:r>
            <a:r>
              <a:rPr lang="es-ES_tradnl" sz="2000" baseline="0"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		Transferencia de masa difusiva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donde</a:t>
            </a: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L: Largo del esterilizador	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D</a:t>
            </a:r>
            <a:r>
              <a:rPr lang="es-ES_tradnl" sz="2000">
                <a:cs typeface="Times New Roman" pitchFamily="18" charset="0"/>
              </a:rPr>
              <a:t>z</a:t>
            </a:r>
            <a:r>
              <a:rPr lang="es-ES_tradnl" sz="2000" baseline="0">
                <a:cs typeface="Times New Roman" pitchFamily="18" charset="0"/>
              </a:rPr>
              <a:t>: Difusividad en el sistema, se puede utilizar correlaciones o con  la siguiente gráfica en función del Número de Reynold Modificado,</a:t>
            </a:r>
          </a:p>
          <a:p>
            <a:pPr algn="ctr" eaLnBrk="0" hangingPunct="0"/>
            <a:endParaRPr lang="es-ES_tradnl" sz="2000" baseline="0">
              <a:cs typeface="Times New Roman" pitchFamily="18" charset="0"/>
            </a:endParaRPr>
          </a:p>
          <a:p>
            <a:pPr algn="ctr" eaLnBrk="0" hangingPunct="0"/>
            <a:r>
              <a:rPr lang="es-ES_tradnl" sz="2000" baseline="0">
                <a:cs typeface="Times New Roman" pitchFamily="18" charset="0"/>
              </a:rPr>
              <a:t> N</a:t>
            </a:r>
            <a:r>
              <a:rPr lang="es-ES_tradnl" sz="2000" baseline="-30000">
                <a:cs typeface="Times New Roman" pitchFamily="18" charset="0"/>
              </a:rPr>
              <a:t>Re </a:t>
            </a:r>
            <a:r>
              <a:rPr lang="es-ES_tradnl" sz="2000">
                <a:cs typeface="Times New Roman" pitchFamily="18" charset="0"/>
              </a:rPr>
              <a:t>Modificado </a:t>
            </a:r>
            <a:r>
              <a:rPr lang="es-ES_tradnl" sz="2000" baseline="0">
                <a:cs typeface="Times New Roman" pitchFamily="18" charset="0"/>
              </a:rPr>
              <a:t>=</a:t>
            </a: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 baseline="0">
                <a:cs typeface="Times New Roman" pitchFamily="18" charset="0"/>
              </a:rPr>
              <a:t>d</a:t>
            </a:r>
            <a:r>
              <a:rPr lang="es-ES_tradnl" sz="2000">
                <a:cs typeface="Times New Roman" pitchFamily="18" charset="0"/>
              </a:rPr>
              <a:t>t</a:t>
            </a:r>
            <a:r>
              <a:rPr lang="es-ES_tradnl" sz="2000" baseline="0">
                <a:cs typeface="Times New Roman" pitchFamily="18" charset="0"/>
              </a:rPr>
              <a:t> * ū*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r/m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754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aseline="0"/>
              <a:t>Correlación para estimar la </a:t>
            </a:r>
            <a:r>
              <a:rPr lang="es-ES_tradnl" sz="2000" baseline="0">
                <a:cs typeface="Times New Roman" pitchFamily="18" charset="0"/>
              </a:rPr>
              <a:t>Difusividad de un sistema, en función del Número de Reynold Modificado</a:t>
            </a:r>
            <a:endParaRPr lang="es-ES" sz="2000" baseline="0">
              <a:cs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22098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429000" y="5715000"/>
            <a:ext cx="365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000" baseline="0" dirty="0">
                <a:cs typeface="Times New Roman" pitchFamily="18" charset="0"/>
              </a:rPr>
              <a:t> </a:t>
            </a:r>
            <a:r>
              <a:rPr lang="es-ES_tradnl" b="1" baseline="0" dirty="0" err="1">
                <a:cs typeface="Times New Roman" pitchFamily="18" charset="0"/>
              </a:rPr>
              <a:t>N</a:t>
            </a:r>
            <a:r>
              <a:rPr lang="es-ES_tradnl" b="1" baseline="-30000" dirty="0" err="1">
                <a:cs typeface="Times New Roman" pitchFamily="18" charset="0"/>
              </a:rPr>
              <a:t>Re</a:t>
            </a:r>
            <a:r>
              <a:rPr lang="es-ES_tradnl" b="1" baseline="-30000" dirty="0">
                <a:cs typeface="Times New Roman" pitchFamily="18" charset="0"/>
              </a:rPr>
              <a:t> </a:t>
            </a:r>
            <a:r>
              <a:rPr lang="es-ES_tradnl" b="1" dirty="0">
                <a:cs typeface="Times New Roman" pitchFamily="18" charset="0"/>
              </a:rPr>
              <a:t>Modificado </a:t>
            </a:r>
            <a:r>
              <a:rPr lang="es-ES_tradnl" b="1" baseline="0" dirty="0">
                <a:cs typeface="Times New Roman" pitchFamily="18" charset="0"/>
              </a:rPr>
              <a:t>=</a:t>
            </a:r>
            <a:r>
              <a:rPr lang="es-ES_tradnl" b="1" dirty="0">
                <a:cs typeface="Times New Roman" pitchFamily="18" charset="0"/>
              </a:rPr>
              <a:t> </a:t>
            </a:r>
            <a:r>
              <a:rPr lang="es-ES_tradnl" b="1" baseline="0" dirty="0" err="1">
                <a:cs typeface="Times New Roman" pitchFamily="18" charset="0"/>
              </a:rPr>
              <a:t>d</a:t>
            </a:r>
            <a:r>
              <a:rPr lang="es-ES_tradnl" b="1" dirty="0" err="1">
                <a:cs typeface="Times New Roman" pitchFamily="18" charset="0"/>
              </a:rPr>
              <a:t>t</a:t>
            </a:r>
            <a:r>
              <a:rPr lang="es-ES_tradnl" b="1" baseline="0" dirty="0">
                <a:cs typeface="Times New Roman" pitchFamily="18" charset="0"/>
              </a:rPr>
              <a:t> * ū*</a:t>
            </a:r>
            <a:r>
              <a:rPr lang="es-ES_tradnl" b="1" baseline="0" dirty="0">
                <a:latin typeface="Symbol" pitchFamily="18" charset="2"/>
                <a:cs typeface="Times New Roman" pitchFamily="18" charset="0"/>
              </a:rPr>
              <a:t>r/m</a:t>
            </a:r>
            <a:endParaRPr lang="es-ES" b="1" baseline="0" dirty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09600" y="2895600"/>
            <a:ext cx="1600200" cy="795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_tradnl" b="1" baseline="0"/>
              <a:t>D</a:t>
            </a:r>
            <a:r>
              <a:rPr lang="es-ES_tradnl" b="1"/>
              <a:t>z</a:t>
            </a:r>
            <a:r>
              <a:rPr lang="es-ES_tradnl" b="1" baseline="0"/>
              <a:t>/(</a:t>
            </a:r>
            <a:r>
              <a:rPr lang="es-ES_tradnl" b="1" baseline="0">
                <a:cs typeface="Times New Roman" pitchFamily="18" charset="0"/>
              </a:rPr>
              <a:t>d</a:t>
            </a:r>
            <a:r>
              <a:rPr lang="es-ES_tradnl" b="1">
                <a:cs typeface="Times New Roman" pitchFamily="18" charset="0"/>
              </a:rPr>
              <a:t>t</a:t>
            </a:r>
            <a:r>
              <a:rPr lang="es-ES_tradnl" b="1" baseline="0">
                <a:cs typeface="Times New Roman" pitchFamily="18" charset="0"/>
              </a:rPr>
              <a:t> *ū)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endParaRPr lang="es-ES" b="1" baseline="0">
              <a:cs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23850" y="5949950"/>
            <a:ext cx="3059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d</a:t>
            </a:r>
            <a:r>
              <a:rPr lang="es-ES" sz="1800"/>
              <a:t>t</a:t>
            </a:r>
            <a:r>
              <a:rPr lang="es-ES" sz="1800" baseline="0"/>
              <a:t>: Diametro de la tubería</a:t>
            </a:r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71546"/>
            <a:ext cx="57054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2"/>
          <p:cNvSpPr>
            <a:spLocks noChangeArrowheads="1"/>
          </p:cNvSpPr>
          <p:nvPr>
            <p:ph/>
          </p:nvPr>
        </p:nvSpPr>
        <p:spPr>
          <a:xfrm>
            <a:off x="0" y="228600"/>
            <a:ext cx="8458200" cy="2895600"/>
          </a:xfrm>
        </p:spPr>
        <p:txBody>
          <a:bodyPr/>
          <a:lstStyle/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Cinética de muerte de los microorganismos</a:t>
            </a:r>
          </a:p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endParaRPr lang="es-ES" sz="2400" b="1" u="sng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	La cinética de inactivación  de los m.o es una cinética de primer orden respecta al número de m.o.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Se expresa como: 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cs typeface="Times New Roman" pitchFamily="18" charset="0"/>
              </a:rPr>
              <a:t>		dN/dt =  - k</a:t>
            </a:r>
            <a:r>
              <a:rPr lang="es-ES_tradnl" sz="2000" b="1" baseline="-30000" smtClean="0">
                <a:cs typeface="Times New Roman" pitchFamily="18" charset="0"/>
              </a:rPr>
              <a:t>d</a:t>
            </a:r>
            <a:r>
              <a:rPr lang="es-ES_tradnl" sz="2000" b="1" smtClean="0">
                <a:cs typeface="Times New Roman" pitchFamily="18" charset="0"/>
              </a:rPr>
              <a:t> N	</a:t>
            </a:r>
            <a:r>
              <a:rPr lang="es-ES_tradnl" sz="2000" smtClean="0">
                <a:cs typeface="Times New Roman" pitchFamily="18" charset="0"/>
              </a:rPr>
              <a:t>	(1)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Donde: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N: Número de m.o en el tiempo t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k</a:t>
            </a:r>
            <a:r>
              <a:rPr lang="es-ES_tradnl" sz="2000" baseline="-25000" smtClean="0">
                <a:cs typeface="Times New Roman" pitchFamily="18" charset="0"/>
              </a:rPr>
              <a:t>d</a:t>
            </a:r>
            <a:r>
              <a:rPr lang="es-ES_tradnl" sz="2000" smtClean="0">
                <a:cs typeface="Times New Roman" pitchFamily="18" charset="0"/>
              </a:rPr>
              <a:t> : Constante de decaimiento o muerte, 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es función de la temperatura, 	concentración de agentes nocivos (cloro, ozono)  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Su dependencia con la 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temperatura es del tipo Arrhenius:.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562600" y="1828800"/>
          <a:ext cx="3276600" cy="2438400"/>
        </p:xfrm>
        <a:graphic>
          <a:graphicData uri="http://schemas.openxmlformats.org/presentationml/2006/ole">
            <p:oleObj spid="_x0000_s1026" name="Gráfico" r:id="rId3" imgW="2724506" imgH="2210055" progId="Excel.Chart.8">
              <p:embed/>
            </p:oleObj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5410200" y="5486400"/>
          <a:ext cx="1993900" cy="688975"/>
        </p:xfrm>
        <a:graphic>
          <a:graphicData uri="http://schemas.openxmlformats.org/presentationml/2006/ole">
            <p:oleObj spid="_x0000_s1027" name="Ecuación" r:id="rId4" imgW="1104840" imgH="380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381000" y="609600"/>
            <a:ext cx="84582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1200" baseline="0">
                <a:cs typeface="Times New Roman" pitchFamily="18" charset="0"/>
              </a:rPr>
              <a:t> </a:t>
            </a:r>
            <a:endParaRPr lang="es-ES" sz="1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Número de Dahmkoler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	Da = k</a:t>
            </a:r>
            <a:r>
              <a:rPr lang="es-ES_tradnl" sz="2000" baseline="-30000">
                <a:cs typeface="Times New Roman" pitchFamily="18" charset="0"/>
              </a:rPr>
              <a:t>d</a:t>
            </a:r>
            <a:r>
              <a:rPr lang="es-ES_tradnl" sz="2000" baseline="0">
                <a:cs typeface="Times New Roman" pitchFamily="18" charset="0"/>
              </a:rPr>
              <a:t>*L/ ū</a:t>
            </a: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 baseline="0">
                <a:cs typeface="Times New Roman" pitchFamily="18" charset="0"/>
              </a:rPr>
              <a:t>= </a:t>
            </a:r>
            <a:r>
              <a:rPr lang="es-ES_tradnl" sz="2000" u="sng" baseline="0">
                <a:cs typeface="Times New Roman" pitchFamily="18" charset="0"/>
              </a:rPr>
              <a:t>Velocidad de reacción (muerte)</a:t>
            </a: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			Transferencia de Masa</a:t>
            </a:r>
            <a:r>
              <a:rPr lang="es-ES" sz="2000" baseline="0"/>
              <a:t> </a:t>
            </a:r>
          </a:p>
          <a:p>
            <a:pPr eaLnBrk="0" hangingPunct="0"/>
            <a:endParaRPr lang="es-ES" sz="2000" baseline="0"/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Sustituyendo en la ecuación (A) y resolviendo se llega a:</a:t>
            </a:r>
            <a:endParaRPr lang="es-ES" sz="2000" baseline="0">
              <a:cs typeface="Times New Roman" pitchFamily="18" charset="0"/>
            </a:endParaRPr>
          </a:p>
          <a:p>
            <a:pPr algn="r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algn="r" eaLnBrk="0" hangingPunct="0"/>
            <a:r>
              <a:rPr lang="es-ES_tradnl" sz="2000" baseline="0">
                <a:cs typeface="Times New Roman" pitchFamily="18" charset="0"/>
              </a:rPr>
              <a:t> (B)</a:t>
            </a: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Donde </a:t>
            </a: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</p:txBody>
      </p:sp>
      <p:graphicFrame>
        <p:nvGraphicFramePr>
          <p:cNvPr id="22530" name="Object 0"/>
          <p:cNvGraphicFramePr>
            <a:graphicFrameLocks noChangeAspect="1"/>
          </p:cNvGraphicFramePr>
          <p:nvPr/>
        </p:nvGraphicFramePr>
        <p:xfrm>
          <a:off x="1143000" y="3048000"/>
          <a:ext cx="7091363" cy="925513"/>
        </p:xfrm>
        <a:graphic>
          <a:graphicData uri="http://schemas.openxmlformats.org/presentationml/2006/ole">
            <p:oleObj spid="_x0000_s22530" name="Ecuación" r:id="rId3" imgW="4254480" imgH="558720" progId="Equation.3">
              <p:embed/>
            </p:oleObj>
          </a:graphicData>
        </a:graphic>
      </p:graphicFrame>
      <p:graphicFrame>
        <p:nvGraphicFramePr>
          <p:cNvPr id="22531" name="Object 1"/>
          <p:cNvGraphicFramePr>
            <a:graphicFrameLocks noChangeAspect="1"/>
          </p:cNvGraphicFramePr>
          <p:nvPr/>
        </p:nvGraphicFramePr>
        <p:xfrm>
          <a:off x="0" y="2803525"/>
          <a:ext cx="85725" cy="123825"/>
        </p:xfrm>
        <a:graphic>
          <a:graphicData uri="http://schemas.openxmlformats.org/presentationml/2006/ole">
            <p:oleObj spid="_x0000_s22531" r:id="rId4" imgW="88631" imgH="126615" progId="Equation.3">
              <p:embed/>
            </p:oleObj>
          </a:graphicData>
        </a:graphic>
      </p:graphicFrame>
      <p:graphicFrame>
        <p:nvGraphicFramePr>
          <p:cNvPr id="22532" name="Object 2"/>
          <p:cNvGraphicFramePr>
            <a:graphicFrameLocks noChangeAspect="1"/>
          </p:cNvGraphicFramePr>
          <p:nvPr/>
        </p:nvGraphicFramePr>
        <p:xfrm>
          <a:off x="1295400" y="4724400"/>
          <a:ext cx="1447800" cy="609600"/>
        </p:xfrm>
        <a:graphic>
          <a:graphicData uri="http://schemas.openxmlformats.org/presentationml/2006/ole">
            <p:oleObj spid="_x0000_s22532" r:id="rId5" imgW="10160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0" y="304800"/>
            <a:ext cx="411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Gráficamente la ecuación (B) queda de la forma: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828800" y="6248400"/>
            <a:ext cx="1066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Figura B</a:t>
            </a:r>
          </a:p>
        </p:txBody>
      </p:sp>
      <p:graphicFrame>
        <p:nvGraphicFramePr>
          <p:cNvPr id="23554" name="Object 0"/>
          <p:cNvGraphicFramePr>
            <a:graphicFrameLocks noChangeAspect="1"/>
          </p:cNvGraphicFramePr>
          <p:nvPr/>
        </p:nvGraphicFramePr>
        <p:xfrm>
          <a:off x="3429000" y="2057400"/>
          <a:ext cx="720725" cy="714375"/>
        </p:xfrm>
        <a:graphic>
          <a:graphicData uri="http://schemas.openxmlformats.org/presentationml/2006/ole">
            <p:oleObj spid="_x0000_s23554" name="Ecuación" r:id="rId3" imgW="431640" imgH="431640" progId="Equation.3">
              <p:embed/>
            </p:oleObj>
          </a:graphicData>
        </a:graphic>
      </p:graphicFrame>
      <p:sp>
        <p:nvSpPr>
          <p:cNvPr id="23559" name="Text Box 10"/>
          <p:cNvSpPr txBox="1">
            <a:spLocks noChangeArrowheads="1"/>
          </p:cNvSpPr>
          <p:nvPr/>
        </p:nvSpPr>
        <p:spPr bwMode="auto">
          <a:xfrm>
            <a:off x="285720" y="2928934"/>
            <a:ext cx="22320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baseline="0" dirty="0"/>
              <a:t>Pe = ū * L /D</a:t>
            </a:r>
            <a:r>
              <a:rPr lang="es-ES_tradnl" dirty="0"/>
              <a:t>Z</a:t>
            </a:r>
            <a:endParaRPr lang="es-ES" dirty="0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000108"/>
            <a:ext cx="554356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57200" y="457200"/>
            <a:ext cx="8458200" cy="61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 u="sng" baseline="0">
                <a:cs typeface="Times New Roman" pitchFamily="18" charset="0"/>
              </a:rPr>
              <a:t>Algoritmo para determinar el largo, L, de un sistema de esterilización continuo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="1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1.- Calcular el Número de Reynold Modificado (N</a:t>
            </a:r>
            <a:r>
              <a:rPr lang="es-ES_tradnl" sz="2000" baseline="-30000">
                <a:cs typeface="Times New Roman" pitchFamily="18" charset="0"/>
              </a:rPr>
              <a:t>Re </a:t>
            </a:r>
            <a:r>
              <a:rPr lang="es-ES_tradnl" sz="2000">
                <a:cs typeface="Times New Roman" pitchFamily="18" charset="0"/>
              </a:rPr>
              <a:t>Modificado</a:t>
            </a:r>
            <a:r>
              <a:rPr lang="es-ES_tradnl" sz="2000" baseline="0">
                <a:cs typeface="Times New Roman" pitchFamily="18" charset="0"/>
              </a:rPr>
              <a:t>)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ctr" eaLnBrk="0" hangingPunct="0"/>
            <a:r>
              <a:rPr lang="es-ES_tradnl" sz="2000" baseline="0">
                <a:cs typeface="Times New Roman" pitchFamily="18" charset="0"/>
              </a:rPr>
              <a:t>N</a:t>
            </a:r>
            <a:r>
              <a:rPr lang="es-ES_tradnl" sz="2000" baseline="-30000">
                <a:cs typeface="Times New Roman" pitchFamily="18" charset="0"/>
              </a:rPr>
              <a:t>Re </a:t>
            </a:r>
            <a:r>
              <a:rPr lang="es-ES_tradnl" sz="2000">
                <a:cs typeface="Times New Roman" pitchFamily="18" charset="0"/>
              </a:rPr>
              <a:t>Modificado = </a:t>
            </a:r>
            <a:r>
              <a:rPr lang="es-ES_tradnl" sz="2000" baseline="0">
                <a:cs typeface="Times New Roman" pitchFamily="18" charset="0"/>
              </a:rPr>
              <a:t>d</a:t>
            </a:r>
            <a:r>
              <a:rPr lang="es-ES_tradnl" sz="2000">
                <a:cs typeface="Times New Roman" pitchFamily="18" charset="0"/>
              </a:rPr>
              <a:t>t</a:t>
            </a:r>
            <a:r>
              <a:rPr lang="es-ES_tradnl" sz="2000" baseline="0">
                <a:cs typeface="Times New Roman" pitchFamily="18" charset="0"/>
              </a:rPr>
              <a:t> * ū*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r/m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1800" baseline="0">
                <a:cs typeface="Times New Roman" pitchFamily="18" charset="0"/>
              </a:rPr>
              <a:t>donde 	d</a:t>
            </a:r>
            <a:r>
              <a:rPr lang="es-ES_tradnl" sz="1800" baseline="-30000">
                <a:cs typeface="Times New Roman" pitchFamily="18" charset="0"/>
              </a:rPr>
              <a:t>t</a:t>
            </a:r>
            <a:r>
              <a:rPr lang="es-ES_tradnl" sz="1800">
                <a:cs typeface="Times New Roman" pitchFamily="18" charset="0"/>
              </a:rPr>
              <a:t>: </a:t>
            </a:r>
            <a:r>
              <a:rPr lang="es-ES_tradnl" sz="1800" baseline="0">
                <a:cs typeface="Times New Roman" pitchFamily="18" charset="0"/>
              </a:rPr>
              <a:t>Diámetro de la tubería</a:t>
            </a:r>
            <a:endParaRPr lang="es-ES" sz="18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1800" baseline="0">
                <a:latin typeface="Symbol" pitchFamily="18" charset="2"/>
                <a:cs typeface="Times New Roman" pitchFamily="18" charset="0"/>
              </a:rPr>
              <a:t>	r, m</a:t>
            </a:r>
            <a:r>
              <a:rPr lang="es-ES_tradnl" sz="1800" baseline="0">
                <a:cs typeface="Times New Roman" pitchFamily="18" charset="0"/>
              </a:rPr>
              <a:t>  y ū : Densidad, viscosidad y velocidad media del fluido</a:t>
            </a:r>
            <a:endParaRPr lang="es-ES" sz="18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2.- Es base al Número de Reynold Modificado determinar la difusividad  (Dz) en el sistema (usar correlaciones o Figura A)</a:t>
            </a: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3.-Asumir un largo, L, de esterilización y calcular el Número de Pecler y Número de Dahmkoler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4.- En base a la figura B determinar N/No. Grafica de la ecuación (B)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5.- Si cumple con el nivel deseado OK, sino volver al paso 3.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endParaRPr lang="es-ES" sz="2000" baseline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2286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Ejemplo</a:t>
            </a:r>
          </a:p>
          <a:p>
            <a:pPr marL="609600" indent="-609600" algn="just">
              <a:spcBef>
                <a:spcPct val="20000"/>
              </a:spcBef>
            </a:pPr>
            <a:endParaRPr lang="es-ES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Se desea esterilizar un medio de cultivo con un caudal de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2 m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/hr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 mediante intercambio de calor con vapor en un esterilizador continuo. El líquido contiene esporas bacterianas con una concentración de 5*10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12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 [bact/m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]. La energía de activación y constante de Arrhenius para la destrucción térmica de estos contaminantes son 283 [kJ/mol] y </a:t>
            </a:r>
            <a:r>
              <a:rPr lang="es-ES" baseline="0">
                <a:solidFill>
                  <a:schemeClr val="tx2"/>
                </a:solidFill>
              </a:rPr>
              <a:t>5.7*10</a:t>
            </a:r>
            <a:r>
              <a:rPr lang="es-ES" baseline="30000">
                <a:solidFill>
                  <a:schemeClr val="tx2"/>
                </a:solidFill>
              </a:rPr>
              <a:t>39 </a:t>
            </a:r>
            <a:r>
              <a:rPr lang="es-ES" baseline="0">
                <a:solidFill>
                  <a:schemeClr val="tx2"/>
                </a:solidFill>
              </a:rPr>
              <a:t>[hr</a:t>
            </a:r>
            <a:r>
              <a:rPr lang="es-ES" baseline="30000">
                <a:solidFill>
                  <a:schemeClr val="tx2"/>
                </a:solidFill>
              </a:rPr>
              <a:t>-1</a:t>
            </a:r>
            <a:r>
              <a:rPr lang="es-ES" baseline="0">
                <a:solidFill>
                  <a:schemeClr val="tx2"/>
                </a:solidFill>
              </a:rPr>
              <a:t>], respectivamente. Se considera aceptable un riesgo de contaminación de un organismo sobreviva en cada 60 días de operación. La tubería del esterilizador tiene un diámetro de 0.1 m y la longitud de la sección isoterma es de 24 metros.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s-ES" baseline="0">
                <a:solidFill>
                  <a:schemeClr val="tx2"/>
                </a:solidFill>
              </a:rPr>
              <a:t>La densidad y viscosidad del medio son: 1000 [kg/m</a:t>
            </a:r>
            <a:r>
              <a:rPr lang="es-ES" baseline="30000">
                <a:solidFill>
                  <a:schemeClr val="tx2"/>
                </a:solidFill>
              </a:rPr>
              <a:t>3</a:t>
            </a:r>
            <a:r>
              <a:rPr lang="es-ES" baseline="0">
                <a:solidFill>
                  <a:schemeClr val="tx2"/>
                </a:solidFill>
              </a:rPr>
              <a:t>] y 3.6 [kg/m h] respectivamente.</a:t>
            </a:r>
          </a:p>
          <a:p>
            <a:pPr marL="609600" indent="-609600" algn="just">
              <a:spcBef>
                <a:spcPct val="20000"/>
              </a:spcBef>
            </a:pPr>
            <a:endParaRPr lang="es-ES" baseline="0">
              <a:solidFill>
                <a:schemeClr val="tx2"/>
              </a:solidFill>
            </a:endParaRPr>
          </a:p>
          <a:p>
            <a:pPr marL="609600" indent="-609600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</a:rPr>
              <a:t>¿ Qué temperatura se necesita en el esterilizador?</a:t>
            </a:r>
            <a:endParaRPr lang="es-ES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 Nota: Considere los efectos de dispersión axial.</a:t>
            </a:r>
            <a:endParaRPr lang="es-ES_tradnl" baseline="0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Resumiendo</a:t>
            </a:r>
          </a:p>
          <a:p>
            <a:pPr fontAlgn="auto">
              <a:spcAft>
                <a:spcPts val="0"/>
              </a:spcAft>
              <a:defRPr/>
            </a:pP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"/>
          <p:cNvSpPr>
            <a:spLocks noChangeArrowheads="1"/>
          </p:cNvSpPr>
          <p:nvPr>
            <p:ph/>
          </p:nvPr>
        </p:nvSpPr>
        <p:spPr>
          <a:xfrm>
            <a:off x="0" y="228600"/>
            <a:ext cx="8458200" cy="2895600"/>
          </a:xfrm>
        </p:spPr>
        <p:txBody>
          <a:bodyPr/>
          <a:lstStyle/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cs typeface="Times New Roman" pitchFamily="18" charset="0"/>
              </a:rPr>
              <a:t>	Si se integra la expresión (1) se tiene:</a:t>
            </a:r>
            <a:endParaRPr lang="es-ES" sz="2000" b="1" smtClean="0">
              <a:cs typeface="Times New Roman" pitchFamily="18" charset="0"/>
            </a:endParaRPr>
          </a:p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r>
              <a:rPr lang="es-ES" sz="2000" b="1" smtClean="0">
                <a:cs typeface="Times New Roman" pitchFamily="18" charset="0"/>
              </a:rPr>
              <a:t> 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endParaRPr lang="es-ES_tradnl" sz="2000" b="1" smtClean="0"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cs typeface="Times New Roman" pitchFamily="18" charset="0"/>
              </a:rPr>
              <a:t>	</a:t>
            </a:r>
            <a:r>
              <a:rPr lang="es-ES" sz="2000" b="1" smtClean="0">
                <a:cs typeface="Times New Roman" pitchFamily="18" charset="0"/>
              </a:rPr>
              <a:t> </a:t>
            </a:r>
            <a:endParaRPr lang="es-ES_tradnl" sz="2000" smtClean="0">
              <a:cs typeface="Times New Roman" pitchFamily="18" charset="0"/>
            </a:endParaRP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917575" y="631825"/>
          <a:ext cx="6715125" cy="1101725"/>
        </p:xfrm>
        <a:graphic>
          <a:graphicData uri="http://schemas.openxmlformats.org/presentationml/2006/ole">
            <p:oleObj spid="_x0000_s2050" name="Ecuación" r:id="rId3" imgW="3720960" imgH="609480" progId="Equation.3">
              <p:embed/>
            </p:oleObj>
          </a:graphicData>
        </a:graphic>
      </p:graphicFrame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57200" y="2286000"/>
            <a:ext cx="7696200" cy="2454275"/>
            <a:chOff x="288" y="1440"/>
            <a:chExt cx="4848" cy="1546"/>
          </a:xfrm>
        </p:grpSpPr>
        <p:sp>
          <p:nvSpPr>
            <p:cNvPr id="2054" name="Text Box 5"/>
            <p:cNvSpPr txBox="1">
              <a:spLocks noChangeArrowheads="1"/>
            </p:cNvSpPr>
            <p:nvPr/>
          </p:nvSpPr>
          <p:spPr bwMode="auto">
            <a:xfrm>
              <a:off x="288" y="1440"/>
              <a:ext cx="484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_tradnl" sz="2000" b="1" baseline="0">
                  <a:cs typeface="Times New Roman" pitchFamily="18" charset="0"/>
                </a:rPr>
                <a:t>Si se trabaja a temperatura constante se tiene:</a:t>
              </a:r>
            </a:p>
            <a:p>
              <a:pPr>
                <a:spcBef>
                  <a:spcPct val="50000"/>
                </a:spcBef>
              </a:pPr>
              <a:endParaRPr lang="es-ES"/>
            </a:p>
          </p:txBody>
        </p:sp>
        <p:sp>
          <p:nvSpPr>
            <p:cNvPr id="2055" name="Text Box 6"/>
            <p:cNvSpPr txBox="1">
              <a:spLocks noChangeArrowheads="1"/>
            </p:cNvSpPr>
            <p:nvPr/>
          </p:nvSpPr>
          <p:spPr bwMode="auto">
            <a:xfrm>
              <a:off x="432" y="2736"/>
              <a:ext cx="40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 baseline="0">
                  <a:cs typeface="Times New Roman" pitchFamily="18" charset="0"/>
                </a:rPr>
                <a:t>donde N</a:t>
              </a:r>
              <a:r>
                <a:rPr lang="es-ES_tradnl" sz="2000" b="1">
                  <a:cs typeface="Times New Roman" pitchFamily="18" charset="0"/>
                </a:rPr>
                <a:t>o</a:t>
              </a:r>
              <a:r>
                <a:rPr lang="es-ES_tradnl" sz="2000" b="1" baseline="0">
                  <a:cs typeface="Times New Roman" pitchFamily="18" charset="0"/>
                </a:rPr>
                <a:t> es el </a:t>
              </a:r>
              <a:r>
                <a:rPr lang="es-ES_tradnl" sz="2000" b="1" u="sng" baseline="0">
                  <a:cs typeface="Times New Roman" pitchFamily="18" charset="0"/>
                </a:rPr>
                <a:t>número</a:t>
              </a:r>
              <a:r>
                <a:rPr lang="es-ES_tradnl" sz="2000" b="1" baseline="0">
                  <a:cs typeface="Times New Roman" pitchFamily="18" charset="0"/>
                </a:rPr>
                <a:t> de m.o iniciales en el sistema.</a:t>
              </a:r>
              <a:endParaRPr lang="es-ES" sz="2000" b="1" baseline="0">
                <a:cs typeface="Times New Roman" pitchFamily="18" charset="0"/>
              </a:endParaRPr>
            </a:p>
          </p:txBody>
        </p:sp>
        <p:graphicFrame>
          <p:nvGraphicFramePr>
            <p:cNvPr id="2051" name="Object 7"/>
            <p:cNvGraphicFramePr>
              <a:graphicFrameLocks noChangeAspect="1"/>
            </p:cNvGraphicFramePr>
            <p:nvPr/>
          </p:nvGraphicFramePr>
          <p:xfrm>
            <a:off x="1976" y="1993"/>
            <a:ext cx="1429" cy="260"/>
          </p:xfrm>
          <a:graphic>
            <a:graphicData uri="http://schemas.openxmlformats.org/presentationml/2006/ole">
              <p:oleObj spid="_x0000_s2051" name="Ecuación" r:id="rId4" imgW="125712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04800" y="228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Parámetros de las cinéticas de desactivación de diferentes m.o.</a:t>
            </a:r>
            <a:endParaRPr lang="es-ES" b="1" baseline="0">
              <a:solidFill>
                <a:schemeClr val="accent2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1200" baseline="0">
                <a:cs typeface="Times New Roman" pitchFamily="18" charset="0"/>
              </a:rPr>
              <a:t> </a:t>
            </a:r>
            <a:endParaRPr lang="es-ES" baseline="0"/>
          </a:p>
        </p:txBody>
      </p:sp>
      <p:graphicFrame>
        <p:nvGraphicFramePr>
          <p:cNvPr id="47270" name="Group 166"/>
          <p:cNvGraphicFramePr>
            <a:graphicFrameLocks noGrp="1"/>
          </p:cNvGraphicFramePr>
          <p:nvPr/>
        </p:nvGraphicFramePr>
        <p:xfrm>
          <a:off x="609600" y="1397000"/>
          <a:ext cx="8001000" cy="4902836"/>
        </p:xfrm>
        <a:graphic>
          <a:graphicData uri="http://schemas.openxmlformats.org/drawingml/2006/table">
            <a:tbl>
              <a:tblPr/>
              <a:tblGrid>
                <a:gridCol w="3019425"/>
                <a:gridCol w="979488"/>
                <a:gridCol w="2001837"/>
                <a:gridCol w="200025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Microorganismo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Constante  decaimiento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es-ES_tradnl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s-E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</a:t>
                      </a:r>
                      <a:r>
                        <a:rPr kumimoji="0" lang="es-ES_tradnl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Energía de activación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D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s-ES_tradnl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s-E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kcal/mol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Esporas de B.subtilis</a:t>
                      </a: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0.0051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B.stearothermophilus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C.Botulinum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E.coli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Esporas en general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838200" y="914400"/>
          <a:ext cx="3200400" cy="4495800"/>
        </p:xfrm>
        <a:graphic>
          <a:graphicData uri="http://schemas.openxmlformats.org/presentationml/2006/ole">
            <p:oleObj spid="_x0000_s3074" name="Gráfico" r:id="rId3" imgW="3819751" imgH="2714987" progId="Excel.Chart.8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800600" y="990600"/>
            <a:ext cx="4343400" cy="5197475"/>
            <a:chOff x="3024" y="624"/>
            <a:chExt cx="2736" cy="3274"/>
          </a:xfrm>
        </p:grpSpPr>
        <p:graphicFrame>
          <p:nvGraphicFramePr>
            <p:cNvPr id="3075" name="Object 3"/>
            <p:cNvGraphicFramePr>
              <a:graphicFrameLocks noChangeAspect="1"/>
            </p:cNvGraphicFramePr>
            <p:nvPr/>
          </p:nvGraphicFramePr>
          <p:xfrm>
            <a:off x="3024" y="624"/>
            <a:ext cx="1987" cy="2688"/>
          </p:xfrm>
          <a:graphic>
            <a:graphicData uri="http://schemas.openxmlformats.org/presentationml/2006/ole">
              <p:oleObj spid="_x0000_s3075" name="Gráfico" r:id="rId4" imgW="3153303" imgH="3210400" progId="Excel.Chart.8">
                <p:embed/>
              </p:oleObj>
            </a:graphicData>
          </a:graphic>
        </p:graphicFrame>
        <p:sp>
          <p:nvSpPr>
            <p:cNvPr id="3079" name="Text Box 4"/>
            <p:cNvSpPr txBox="1">
              <a:spLocks noChangeArrowheads="1"/>
            </p:cNvSpPr>
            <p:nvPr/>
          </p:nvSpPr>
          <p:spPr bwMode="auto">
            <a:xfrm>
              <a:off x="3024" y="3456"/>
              <a:ext cx="27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aseline="0">
                  <a:cs typeface="Times New Roman" pitchFamily="18" charset="0"/>
                </a:rPr>
                <a:t>Comparación de Cinéticas de decaimiento a diferentes  temperaturas</a:t>
              </a:r>
              <a:r>
                <a:rPr lang="es-ES" sz="2000" baseline="0"/>
                <a:t> </a:t>
              </a:r>
            </a:p>
          </p:txBody>
        </p:sp>
      </p:grp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57200" y="55626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aseline="0">
                <a:cs typeface="Times New Roman" pitchFamily="18" charset="0"/>
              </a:rPr>
              <a:t>Comparación de cinéticas de decaimiento de diferentes m.o 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2209800" y="1295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</a:rPr>
              <a:t>Más resistentes</a:t>
            </a:r>
            <a:endParaRPr lang="es-ES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/>
          </p:nvPr>
        </p:nvSpPr>
        <p:spPr>
          <a:xfrm>
            <a:off x="685800" y="381000"/>
            <a:ext cx="77724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_tradnl" sz="2000" b="1" u="sng" smtClean="0">
                <a:cs typeface="Times New Roman" pitchFamily="18" charset="0"/>
              </a:rPr>
              <a:t>Diseño de procesos de esterilización</a:t>
            </a:r>
          </a:p>
          <a:p>
            <a:pPr eaLnBrk="1" hangingPunct="1">
              <a:buFontTx/>
              <a:buNone/>
            </a:pPr>
            <a:r>
              <a:rPr lang="es-ES" sz="2000" smtClean="0"/>
              <a:t> Se </a:t>
            </a:r>
            <a:r>
              <a:rPr lang="es-ES_tradnl" sz="2000" smtClean="0">
                <a:cs typeface="Times New Roman" pitchFamily="18" charset="0"/>
              </a:rPr>
              <a:t>define el factor “DEL”, </a:t>
            </a:r>
            <a:r>
              <a:rPr lang="es-ES_tradnl" sz="20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smtClean="0">
                <a:cs typeface="Times New Roman" pitchFamily="18" charset="0"/>
              </a:rPr>
              <a:t>, como:</a:t>
            </a:r>
            <a:endParaRPr lang="es-ES" sz="2000" smtClean="0"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r>
              <a:rPr lang="es-ES_tradnl" sz="20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 smtClean="0">
                <a:cs typeface="Times New Roman" pitchFamily="18" charset="0"/>
              </a:rPr>
              <a:t>Total</a:t>
            </a:r>
            <a:r>
              <a:rPr lang="es-ES_tradnl" sz="2000" smtClean="0">
                <a:cs typeface="Times New Roman" pitchFamily="18" charset="0"/>
              </a:rPr>
              <a:t> = Ln (N</a:t>
            </a:r>
            <a:r>
              <a:rPr lang="es-ES_tradnl" sz="2000" baseline="-25000" smtClean="0">
                <a:cs typeface="Times New Roman" pitchFamily="18" charset="0"/>
              </a:rPr>
              <a:t>o</a:t>
            </a:r>
            <a:r>
              <a:rPr lang="es-ES_tradnl" sz="2000" smtClean="0">
                <a:cs typeface="Times New Roman" pitchFamily="18" charset="0"/>
              </a:rPr>
              <a:t>/ N</a:t>
            </a:r>
            <a:r>
              <a:rPr lang="es-ES_tradnl" sz="2000" baseline="-25000" smtClean="0">
                <a:cs typeface="Times New Roman" pitchFamily="18" charset="0"/>
              </a:rPr>
              <a:t>t</a:t>
            </a:r>
            <a:r>
              <a:rPr lang="es-ES_tradnl" sz="2000" smtClean="0">
                <a:cs typeface="Times New Roman" pitchFamily="18" charset="0"/>
              </a:rPr>
              <a:t>)</a:t>
            </a:r>
          </a:p>
          <a:p>
            <a:pPr algn="ctr" eaLnBrk="1" hangingPunct="1">
              <a:buFontTx/>
              <a:buNone/>
            </a:pPr>
            <a:r>
              <a:rPr lang="es-ES_tradnl" sz="900" smtClean="0"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85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r>
              <a:rPr lang="es-ES_tradnl" sz="1600" smtClean="0">
                <a:cs typeface="Times New Roman" pitchFamily="18" charset="0"/>
              </a:rPr>
              <a:t>Donde N</a:t>
            </a:r>
            <a:r>
              <a:rPr lang="es-ES_tradnl" sz="1600" baseline="-25000" smtClean="0">
                <a:cs typeface="Times New Roman" pitchFamily="18" charset="0"/>
              </a:rPr>
              <a:t>o </a:t>
            </a:r>
            <a:r>
              <a:rPr lang="es-ES_tradnl" sz="1600" smtClean="0">
                <a:solidFill>
                  <a:srgbClr val="FF0000"/>
                </a:solidFill>
                <a:cs typeface="Times New Roman" pitchFamily="18" charset="0"/>
              </a:rPr>
              <a:t>número</a:t>
            </a:r>
            <a:r>
              <a:rPr lang="es-ES_tradnl" sz="1600" smtClean="0">
                <a:cs typeface="Times New Roman" pitchFamily="18" charset="0"/>
              </a:rPr>
              <a:t> de microorganismos iniciales</a:t>
            </a:r>
            <a:endParaRPr lang="es-ES" sz="1600" smtClean="0">
              <a:cs typeface="Times New Roman" pitchFamily="18" charset="0"/>
            </a:endParaRPr>
          </a:p>
          <a:p>
            <a:pPr eaLnBrk="1" hangingPunct="1">
              <a:lnSpc>
                <a:spcPct val="85000"/>
              </a:lnSpc>
              <a:buFontTx/>
              <a:buNone/>
            </a:pPr>
            <a:r>
              <a:rPr lang="es-ES_tradnl" sz="1600" smtClean="0">
                <a:cs typeface="Times New Roman" pitchFamily="18" charset="0"/>
              </a:rPr>
              <a:t>            N</a:t>
            </a:r>
            <a:r>
              <a:rPr lang="es-ES_tradnl" sz="1600" baseline="-25000" smtClean="0">
                <a:cs typeface="Times New Roman" pitchFamily="18" charset="0"/>
              </a:rPr>
              <a:t>t</a:t>
            </a:r>
            <a:r>
              <a:rPr lang="es-ES_tradnl" sz="1600" smtClean="0">
                <a:cs typeface="Times New Roman" pitchFamily="18" charset="0"/>
              </a:rPr>
              <a:t> </a:t>
            </a:r>
            <a:r>
              <a:rPr lang="es-ES_tradnl" sz="1600" smtClean="0">
                <a:solidFill>
                  <a:srgbClr val="FF0000"/>
                </a:solidFill>
                <a:cs typeface="Times New Roman" pitchFamily="18" charset="0"/>
              </a:rPr>
              <a:t>número</a:t>
            </a:r>
            <a:r>
              <a:rPr lang="es-ES_tradnl" sz="1600" smtClean="0">
                <a:cs typeface="Times New Roman" pitchFamily="18" charset="0"/>
              </a:rPr>
              <a:t> de microorganismos finales.</a:t>
            </a:r>
            <a:endParaRPr lang="es-ES" sz="16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Considerando la ecuación</a:t>
            </a:r>
            <a:endParaRPr lang="es-ES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Se tiene que</a:t>
            </a: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276600" y="3200400"/>
          <a:ext cx="2268538" cy="901700"/>
        </p:xfrm>
        <a:graphic>
          <a:graphicData uri="http://schemas.openxmlformats.org/presentationml/2006/ole">
            <p:oleObj spid="_x0000_s4098" name="Ecuación" r:id="rId3" imgW="1536480" imgH="609480" progId="Equation.3">
              <p:embed/>
            </p:oleObj>
          </a:graphicData>
        </a:graphic>
      </p:graphicFrame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2895600" y="5334000"/>
          <a:ext cx="2925763" cy="901700"/>
        </p:xfrm>
        <a:graphic>
          <a:graphicData uri="http://schemas.openxmlformats.org/presentationml/2006/ole">
            <p:oleObj spid="_x0000_s4099" name="Ecuación" r:id="rId4" imgW="198108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81000" y="762000"/>
            <a:ext cx="83058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20000"/>
              </a:spcBef>
            </a:pPr>
            <a:r>
              <a:rPr lang="es-ES_tradnl" baseline="0">
                <a:cs typeface="Times New Roman" pitchFamily="18" charset="0"/>
              </a:rPr>
              <a:t>Los criterios de diseño son:</a:t>
            </a:r>
            <a:endParaRPr lang="es-ES" baseline="0">
              <a:cs typeface="Times New Roman" pitchFamily="18" charset="0"/>
            </a:endParaRP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baseline="0">
                <a:cs typeface="Times New Roman" pitchFamily="18" charset="0"/>
              </a:rPr>
              <a:t>Si no se conoce k</a:t>
            </a:r>
            <a:r>
              <a:rPr lang="es-ES_tradnl">
                <a:cs typeface="Times New Roman" pitchFamily="18" charset="0"/>
              </a:rPr>
              <a:t>d</a:t>
            </a:r>
            <a:r>
              <a:rPr lang="es-ES_tradnl" baseline="0">
                <a:cs typeface="Times New Roman" pitchFamily="18" charset="0"/>
              </a:rPr>
              <a:t>, </a:t>
            </a:r>
            <a:r>
              <a:rPr lang="es-ES_tradnl" baseline="0">
                <a:solidFill>
                  <a:srgbClr val="FF0000"/>
                </a:solidFill>
                <a:cs typeface="Times New Roman" pitchFamily="18" charset="0"/>
              </a:rPr>
              <a:t>destruir las esporas.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baseline="0">
                <a:solidFill>
                  <a:srgbClr val="FF0000"/>
                </a:solidFill>
                <a:cs typeface="Times New Roman" pitchFamily="18" charset="0"/>
              </a:rPr>
              <a:t>Imposibilidad de esterilidad absoluta</a:t>
            </a:r>
            <a:r>
              <a:rPr lang="es-ES_tradnl" baseline="0">
                <a:cs typeface="Times New Roman" pitchFamily="18" charset="0"/>
              </a:rPr>
              <a:t>, se espera que sobreviva a lo más 10</a:t>
            </a:r>
            <a:r>
              <a:rPr lang="es-ES_tradnl" baseline="30000">
                <a:cs typeface="Times New Roman" pitchFamily="18" charset="0"/>
              </a:rPr>
              <a:t>-3</a:t>
            </a:r>
            <a:r>
              <a:rPr lang="es-ES_tradnl" baseline="0">
                <a:cs typeface="Times New Roman" pitchFamily="18" charset="0"/>
              </a:rPr>
              <a:t> esporas, ie,</a:t>
            </a:r>
          </a:p>
          <a:p>
            <a:pPr marL="1371600" lvl="2" indent="-457200" algn="just">
              <a:spcBef>
                <a:spcPct val="20000"/>
              </a:spcBef>
            </a:pPr>
            <a:r>
              <a:rPr lang="es-ES_tradnl" baseline="0">
                <a:cs typeface="Times New Roman" pitchFamily="18" charset="0"/>
              </a:rPr>
              <a:t>	1 de 1000 fermentaciones se contamine (Nt = 10</a:t>
            </a:r>
            <a:r>
              <a:rPr lang="es-ES_tradnl" baseline="30000">
                <a:cs typeface="Times New Roman" pitchFamily="18" charset="0"/>
              </a:rPr>
              <a:t>-3</a:t>
            </a:r>
            <a:r>
              <a:rPr lang="es-ES_tradnl" baseline="0">
                <a:cs typeface="Times New Roman" pitchFamily="18" charset="0"/>
              </a:rPr>
              <a:t> esporas). Puede usarse otro criterio.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baseline="0">
                <a:cs typeface="Times New Roman" pitchFamily="18" charset="0"/>
              </a:rPr>
              <a:t>Si la esterilidad inicial es desconocida, se asume una concentración, [N</a:t>
            </a:r>
            <a:r>
              <a:rPr lang="es-ES">
                <a:cs typeface="Times New Roman" pitchFamily="18" charset="0"/>
              </a:rPr>
              <a:t>o</a:t>
            </a:r>
            <a:r>
              <a:rPr lang="es-ES" baseline="0">
                <a:cs typeface="Times New Roman" pitchFamily="18" charset="0"/>
              </a:rPr>
              <a:t>],  del orden de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10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 esporas/ml (10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9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 esporas/m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1" grpId="0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952</Words>
  <Application>Microsoft PowerPoint</Application>
  <PresentationFormat>Presentación en pantalla (4:3)</PresentationFormat>
  <Paragraphs>422</Paragraphs>
  <Slides>44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44</vt:i4>
      </vt:variant>
    </vt:vector>
  </HeadingPairs>
  <TitlesOfParts>
    <vt:vector size="53" baseType="lpstr">
      <vt:lpstr>Times New Roman</vt:lpstr>
      <vt:lpstr>Arial</vt:lpstr>
      <vt:lpstr>Calibri</vt:lpstr>
      <vt:lpstr>Symbol</vt:lpstr>
      <vt:lpstr>Wingdings</vt:lpstr>
      <vt:lpstr>Diseño predeterminado</vt:lpstr>
      <vt:lpstr>Gráfico de Microsoft Excel</vt:lpstr>
      <vt:lpstr>Microsoft Editor de ecuaciones 3.0</vt:lpstr>
      <vt:lpstr>Imagen de mapa de bits</vt:lpstr>
      <vt:lpstr>Diseño de Fermentadores</vt:lpstr>
      <vt:lpstr>Diapositiva 2</vt:lpstr>
      <vt:lpstr>ESTERILIZACIÓN DE MEDIOS LÍQUIDOS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Esterilización Batch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Algoritmo para el diseño del proceso de esterilización batch.</vt:lpstr>
      <vt:lpstr>Diapositiva 22</vt:lpstr>
      <vt:lpstr>Calculo de Total </vt:lpstr>
      <vt:lpstr>Perfiles de calentamiento y Enfriamiento</vt:lpstr>
      <vt:lpstr>Diapositiva 25</vt:lpstr>
      <vt:lpstr>Diapositiva 26</vt:lpstr>
      <vt:lpstr>Esterilización Continua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Agitacion y Aireación de Fermentadores</dc:title>
  <dc:creator>Maria Elena Lienqueo C.</dc:creator>
  <cp:lastModifiedBy>FCFM</cp:lastModifiedBy>
  <cp:revision>84</cp:revision>
  <dcterms:created xsi:type="dcterms:W3CDTF">2002-06-06T14:12:42Z</dcterms:created>
  <dcterms:modified xsi:type="dcterms:W3CDTF">2010-06-30T23:22:04Z</dcterms:modified>
</cp:coreProperties>
</file>