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48A61-8EEE-4B24-8E63-874500DE63A5}" type="datetimeFigureOut">
              <a:rPr lang="es-ES" smtClean="0"/>
              <a:t>25/10/2009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C9928-2A85-4386-8AFA-6ED8AD223744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Calculo de correas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pPr eaLnBrk="1" hangingPunct="1"/>
            <a:r>
              <a:rPr lang="es-CL" smtClean="0"/>
              <a:t>PR1</a:t>
            </a:r>
          </a:p>
        </p:txBody>
      </p:sp>
      <p:graphicFrame>
        <p:nvGraphicFramePr>
          <p:cNvPr id="12291" name="Object 12"/>
          <p:cNvGraphicFramePr>
            <a:graphicFrameLocks noChangeAspect="1"/>
          </p:cNvGraphicFramePr>
          <p:nvPr>
            <p:ph sz="half" idx="1"/>
          </p:nvPr>
        </p:nvGraphicFramePr>
        <p:xfrm>
          <a:off x="539750" y="1052513"/>
          <a:ext cx="4672013" cy="5256212"/>
        </p:xfrm>
        <a:graphic>
          <a:graphicData uri="http://schemas.openxmlformats.org/presentationml/2006/ole">
            <p:oleObj spid="_x0000_s7170" name="Imagen de mapa de bits" r:id="rId3" imgW="12142857" imgH="16666667" progId="Paint.Picture">
              <p:embed/>
            </p:oleObj>
          </a:graphicData>
        </a:graphic>
      </p:graphicFrame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071678"/>
            <a:ext cx="5610225" cy="1247775"/>
          </a:xfrm>
          <a:prstGeom prst="rect">
            <a:avLst/>
          </a:prstGeom>
          <a:noFill/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8580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PR2</a:t>
            </a:r>
          </a:p>
        </p:txBody>
      </p:sp>
      <p:graphicFrame>
        <p:nvGraphicFramePr>
          <p:cNvPr id="13314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323850" y="1431925"/>
          <a:ext cx="5400675" cy="4041775"/>
        </p:xfrm>
        <a:graphic>
          <a:graphicData uri="http://schemas.openxmlformats.org/presentationml/2006/ole">
            <p:oleObj spid="_x0000_s8194" name="Imagen de mapa de bits" r:id="rId3" imgW="7790476" imgH="5830114" progId="Paint.Picture">
              <p:embed/>
            </p:oleObj>
          </a:graphicData>
        </a:graphic>
      </p:graphicFrame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5715016"/>
            <a:ext cx="3829050" cy="447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Determinar la potencia para transportar material</a:t>
            </a: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250825" y="2276475"/>
          <a:ext cx="5699125" cy="2913063"/>
        </p:xfrm>
        <a:graphic>
          <a:graphicData uri="http://schemas.openxmlformats.org/presentationml/2006/ole">
            <p:oleObj spid="_x0000_s9218" name="Imagen de mapa de bits" r:id="rId3" imgW="7380952" imgH="4390476" progId="Paint.Picture">
              <p:embed/>
            </p:oleObj>
          </a:graphicData>
        </a:graphic>
      </p:graphicFrame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5286388"/>
            <a:ext cx="5610225" cy="1257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643182"/>
            <a:ext cx="8825977" cy="1785950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1285852" y="1071546"/>
            <a:ext cx="6858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/>
              <a:t>Potencia Total del motor.</a:t>
            </a:r>
            <a:endParaRPr lang="es-ES" sz="4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Estimación de costos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CL" sz="2400" smtClean="0"/>
              <a:t>Los costos en sistemas de transporte por correas son:</a:t>
            </a:r>
          </a:p>
          <a:p>
            <a:pPr eaLnBrk="1" hangingPunct="1">
              <a:lnSpc>
                <a:spcPct val="90000"/>
              </a:lnSpc>
            </a:pPr>
            <a:r>
              <a:rPr lang="es-CL" sz="2400" smtClean="0"/>
              <a:t>Costo de instalación</a:t>
            </a:r>
          </a:p>
          <a:p>
            <a:pPr lvl="1" eaLnBrk="1" hangingPunct="1">
              <a:lnSpc>
                <a:spcPct val="90000"/>
              </a:lnSpc>
            </a:pPr>
            <a:r>
              <a:rPr lang="es-CL" sz="2400" smtClean="0"/>
              <a:t>Componentes mecánicos, estructura, y construcción</a:t>
            </a:r>
          </a:p>
          <a:p>
            <a:pPr lvl="1" eaLnBrk="1" hangingPunct="1">
              <a:lnSpc>
                <a:spcPct val="90000"/>
              </a:lnSpc>
            </a:pPr>
            <a:r>
              <a:rPr lang="es-CL" sz="2400" smtClean="0"/>
              <a:t>Costos de preparación del terreno (16-32 US$/m)</a:t>
            </a:r>
          </a:p>
          <a:p>
            <a:pPr lvl="1" eaLnBrk="1" hangingPunct="1">
              <a:lnSpc>
                <a:spcPct val="90000"/>
              </a:lnSpc>
            </a:pPr>
            <a:r>
              <a:rPr lang="es-CL" sz="2400" smtClean="0"/>
              <a:t>Equipo electrico (15% costos correas)</a:t>
            </a:r>
          </a:p>
          <a:p>
            <a:pPr lvl="1" eaLnBrk="1" hangingPunct="1">
              <a:lnSpc>
                <a:spcPct val="90000"/>
              </a:lnSpc>
            </a:pPr>
            <a:r>
              <a:rPr lang="es-CL" sz="2400" smtClean="0"/>
              <a:t>Costos del techo para la correa cuando existen condiciones extremas : 2575-2950 US$/m</a:t>
            </a:r>
          </a:p>
          <a:p>
            <a:pPr eaLnBrk="1" hangingPunct="1">
              <a:lnSpc>
                <a:spcPct val="90000"/>
              </a:lnSpc>
            </a:pPr>
            <a:r>
              <a:rPr lang="es-CL" sz="2400" smtClean="0"/>
              <a:t>Costos de operación y mantención</a:t>
            </a:r>
          </a:p>
          <a:p>
            <a:pPr lvl="1" eaLnBrk="1" hangingPunct="1">
              <a:lnSpc>
                <a:spcPct val="90000"/>
              </a:lnSpc>
            </a:pPr>
            <a:r>
              <a:rPr lang="es-CL" sz="2000" smtClean="0"/>
              <a:t>Costo de mano de obra</a:t>
            </a:r>
          </a:p>
          <a:p>
            <a:pPr lvl="1" eaLnBrk="1" hangingPunct="1">
              <a:lnSpc>
                <a:spcPct val="90000"/>
              </a:lnSpc>
            </a:pPr>
            <a:r>
              <a:rPr lang="es-CL" sz="2000" smtClean="0"/>
              <a:t>Costo de operación: obtenido de los Kw del motor</a:t>
            </a:r>
          </a:p>
          <a:p>
            <a:pPr lvl="1" eaLnBrk="1" hangingPunct="1">
              <a:lnSpc>
                <a:spcPct val="90000"/>
              </a:lnSpc>
            </a:pPr>
            <a:r>
              <a:rPr lang="es-CL" sz="2000" smtClean="0"/>
              <a:t>Costo mantención: 1 a 2 % el costo de instalación</a:t>
            </a:r>
          </a:p>
          <a:p>
            <a:pPr lvl="1" eaLnBrk="1" hangingPunct="1">
              <a:lnSpc>
                <a:spcPct val="90000"/>
              </a:lnSpc>
            </a:pPr>
            <a:endParaRPr lang="es-CL" sz="200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s-CL" sz="2000" smtClean="0"/>
          </a:p>
          <a:p>
            <a:pPr eaLnBrk="1" hangingPunct="1">
              <a:lnSpc>
                <a:spcPct val="90000"/>
              </a:lnSpc>
            </a:pPr>
            <a:endParaRPr lang="es-CL" sz="280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Estimación de costos de instalación</a:t>
            </a:r>
          </a:p>
        </p:txBody>
      </p:sp>
      <p:graphicFrame>
        <p:nvGraphicFramePr>
          <p:cNvPr id="15362" name="Object 4"/>
          <p:cNvGraphicFramePr>
            <a:graphicFrameLocks noChangeAspect="1"/>
          </p:cNvGraphicFramePr>
          <p:nvPr>
            <p:ph idx="1"/>
          </p:nvPr>
        </p:nvGraphicFramePr>
        <p:xfrm>
          <a:off x="2195513" y="1196975"/>
          <a:ext cx="4337050" cy="5327650"/>
        </p:xfrm>
        <a:graphic>
          <a:graphicData uri="http://schemas.openxmlformats.org/presentationml/2006/ole">
            <p:oleObj spid="_x0000_s10242" name="Imagen de mapa de bits" r:id="rId3" imgW="12142857" imgH="16666667" progId="Paint.Picture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Costo de motor y accesorios</a:t>
            </a:r>
          </a:p>
        </p:txBody>
      </p:sp>
      <p:graphicFrame>
        <p:nvGraphicFramePr>
          <p:cNvPr id="16386" name="Object 4"/>
          <p:cNvGraphicFramePr>
            <a:graphicFrameLocks noChangeAspect="1"/>
          </p:cNvGraphicFramePr>
          <p:nvPr>
            <p:ph idx="1"/>
          </p:nvPr>
        </p:nvGraphicFramePr>
        <p:xfrm>
          <a:off x="1619250" y="1341438"/>
          <a:ext cx="6397625" cy="3878262"/>
        </p:xfrm>
        <a:graphic>
          <a:graphicData uri="http://schemas.openxmlformats.org/presentationml/2006/ole">
            <p:oleObj spid="_x0000_s11266" name="Imagen de mapa de bits" r:id="rId3" imgW="9504762" imgH="5761905" progId="Paint.Picture">
              <p:embed/>
            </p:oleObj>
          </a:graphicData>
        </a:graphic>
      </p:graphicFrame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971550" y="5445125"/>
            <a:ext cx="73453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Costo Capital = Costo correa instalada + (costo motores + accesorios) + costo inst. electrica + costos preparacion del terreno + costos sistema de protección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Calculo de requerimientos de transporte usando correas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3886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CL" sz="2000" dirty="0" smtClean="0"/>
              <a:t>El sistema de correas es continuo por lo que no se calculan ciclos.</a:t>
            </a:r>
          </a:p>
          <a:p>
            <a:pPr eaLnBrk="1" hangingPunct="1"/>
            <a:r>
              <a:rPr lang="es-CL" sz="2000" dirty="0" smtClean="0"/>
              <a:t>Los cálculos de ingeniería se refieren a determinar las dimensiones de correas, calculo de potencia del motor y costos asociados para una determinada capacidad.</a:t>
            </a:r>
          </a:p>
          <a:p>
            <a:pPr eaLnBrk="1" hangingPunct="1"/>
            <a:r>
              <a:rPr lang="es-CL" sz="2000" dirty="0" smtClean="0"/>
              <a:t>Determinar las especificaciones para una correa transportadora, con los siguientes requerimientos:</a:t>
            </a:r>
          </a:p>
          <a:p>
            <a:pPr lvl="1" eaLnBrk="1" hangingPunct="1"/>
            <a:r>
              <a:rPr lang="es-CL" sz="2000" dirty="0" smtClean="0"/>
              <a:t>Material: carbón bituminoso</a:t>
            </a:r>
          </a:p>
          <a:p>
            <a:pPr lvl="1" eaLnBrk="1" hangingPunct="1"/>
            <a:r>
              <a:rPr lang="es-CL" sz="2000" dirty="0" smtClean="0"/>
              <a:t>Capacidad requerida : 352.8 kg/s (1270 Ton/</a:t>
            </a:r>
            <a:r>
              <a:rPr lang="es-CL" sz="2000" dirty="0" err="1" smtClean="0"/>
              <a:t>hr</a:t>
            </a:r>
            <a:r>
              <a:rPr lang="es-CL" sz="2000" dirty="0" smtClean="0"/>
              <a:t>)</a:t>
            </a:r>
          </a:p>
          <a:p>
            <a:pPr lvl="1" eaLnBrk="1" hangingPunct="1"/>
            <a:r>
              <a:rPr lang="es-CL" sz="2000" dirty="0" smtClean="0"/>
              <a:t>Densidad 800 kg/m3</a:t>
            </a:r>
          </a:p>
          <a:p>
            <a:pPr lvl="1" eaLnBrk="1" hangingPunct="1"/>
            <a:r>
              <a:rPr lang="es-CL" sz="2000" dirty="0" smtClean="0"/>
              <a:t>Angulo de reposo: 38°</a:t>
            </a:r>
          </a:p>
          <a:p>
            <a:pPr lvl="1" eaLnBrk="1" hangingPunct="1"/>
            <a:r>
              <a:rPr lang="es-CL" sz="2000" dirty="0" smtClean="0"/>
              <a:t>Largo correa: 457.2 m</a:t>
            </a:r>
          </a:p>
          <a:p>
            <a:pPr lvl="1" eaLnBrk="1" hangingPunct="1"/>
            <a:r>
              <a:rPr lang="es-CL" sz="2000" dirty="0" smtClean="0"/>
              <a:t>La altura a levantar es de 61 m (13%)</a:t>
            </a:r>
          </a:p>
          <a:p>
            <a:pPr eaLnBrk="1" hangingPunct="1"/>
            <a:endParaRPr lang="es-CL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Seleccionar la velocidad de la correa</a:t>
            </a: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ph idx="1"/>
          </p:nvPr>
        </p:nvGraphicFramePr>
        <p:xfrm>
          <a:off x="1619250" y="1844675"/>
          <a:ext cx="6049963" cy="4021138"/>
        </p:xfrm>
        <a:graphic>
          <a:graphicData uri="http://schemas.openxmlformats.org/presentationml/2006/ole">
            <p:oleObj spid="_x0000_s1026" name="Imagen de mapa de bits" r:id="rId3" imgW="6200000" imgH="4638095" progId="Paint.Picture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Determinar ángulo del material en la correa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>
            <p:ph idx="1"/>
          </p:nvPr>
        </p:nvGraphicFramePr>
        <p:xfrm>
          <a:off x="1116013" y="1557338"/>
          <a:ext cx="6688137" cy="4310062"/>
        </p:xfrm>
        <a:graphic>
          <a:graphicData uri="http://schemas.openxmlformats.org/presentationml/2006/ole">
            <p:oleObj spid="_x0000_s2050" name="Imagen de mapa de bits" r:id="rId3" imgW="7095238" imgH="4800000" progId="Paint.Picture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Calcular la sección de la correa</a:t>
            </a: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>
            <p:ph idx="1"/>
          </p:nvPr>
        </p:nvGraphicFramePr>
        <p:xfrm>
          <a:off x="1692275" y="2420938"/>
          <a:ext cx="4897438" cy="1725612"/>
        </p:xfrm>
        <a:graphic>
          <a:graphicData uri="http://schemas.openxmlformats.org/presentationml/2006/ole">
            <p:oleObj spid="_x0000_s3074" name="Equation" r:id="rId3" imgW="2450880" imgH="8632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Tabla de requerimientos de ancho de correa</a:t>
            </a: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>
            <p:ph idx="1"/>
          </p:nvPr>
        </p:nvGraphicFramePr>
        <p:xfrm>
          <a:off x="457200" y="2292350"/>
          <a:ext cx="8229600" cy="3263900"/>
        </p:xfrm>
        <a:graphic>
          <a:graphicData uri="http://schemas.openxmlformats.org/presentationml/2006/ole">
            <p:oleObj spid="_x0000_s4098" name="Imagen de mapa de bits" r:id="rId3" imgW="9542857" imgH="4409524" progId="Paint.Picture">
              <p:embed/>
            </p:oleObj>
          </a:graphicData>
        </a:graphic>
      </p:graphicFrame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684213" y="6021388"/>
            <a:ext cx="532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Ancho de correa para angulo de rodillos de 25°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Determinar el ancho de la correa</a:t>
            </a:r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>
            <p:ph idx="1"/>
          </p:nvPr>
        </p:nvGraphicFramePr>
        <p:xfrm>
          <a:off x="457200" y="2365375"/>
          <a:ext cx="8229600" cy="3116263"/>
        </p:xfrm>
        <a:graphic>
          <a:graphicData uri="http://schemas.openxmlformats.org/presentationml/2006/ole">
            <p:oleObj spid="_x0000_s5122" name="Imagen de mapa de bits" r:id="rId3" imgW="9678751" imgH="4266667" progId="Paint.Picture">
              <p:embed/>
            </p:oleObj>
          </a:graphicData>
        </a:graphic>
      </p:graphicFrame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684213" y="5805488"/>
            <a:ext cx="7272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Ancho de correa para angulo de rodillos de 35° y distintas área</a:t>
            </a:r>
          </a:p>
        </p:txBody>
      </p:sp>
      <p:sp>
        <p:nvSpPr>
          <p:cNvPr id="10245" name="Rectangle 8"/>
          <p:cNvSpPr>
            <a:spLocks noChangeArrowheads="1"/>
          </p:cNvSpPr>
          <p:nvPr/>
        </p:nvSpPr>
        <p:spPr bwMode="auto">
          <a:xfrm>
            <a:off x="3924300" y="2781300"/>
            <a:ext cx="576263" cy="2808288"/>
          </a:xfrm>
          <a:prstGeom prst="rect">
            <a:avLst/>
          </a:prstGeom>
          <a:solidFill>
            <a:schemeClr val="accent1">
              <a:alpha val="5294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539750" y="4221163"/>
            <a:ext cx="3960813" cy="287337"/>
          </a:xfrm>
          <a:prstGeom prst="rect">
            <a:avLst/>
          </a:prstGeom>
          <a:solidFill>
            <a:schemeClr val="accent1">
              <a:alpha val="5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Determinar el peso de correa por unidad de largo incluido la resistencia de rodillos</a:t>
            </a:r>
          </a:p>
        </p:txBody>
      </p:sp>
      <p:graphicFrame>
        <p:nvGraphicFramePr>
          <p:cNvPr id="11266" name="Object 4"/>
          <p:cNvGraphicFramePr>
            <a:graphicFrameLocks noChangeAspect="1"/>
          </p:cNvGraphicFramePr>
          <p:nvPr>
            <p:ph idx="1"/>
          </p:nvPr>
        </p:nvGraphicFramePr>
        <p:xfrm>
          <a:off x="809625" y="2500313"/>
          <a:ext cx="7523163" cy="2846387"/>
        </p:xfrm>
        <a:graphic>
          <a:graphicData uri="http://schemas.openxmlformats.org/presentationml/2006/ole">
            <p:oleObj spid="_x0000_s6146" name="Imagen de mapa de bits" r:id="rId3" imgW="7523810" imgH="3315163" progId="Paint.Picture">
              <p:embed/>
            </p:oleObj>
          </a:graphicData>
        </a:graphic>
      </p:graphicFrame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1187450" y="573405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Peso es 61 kg/m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z="2800" smtClean="0">
                <a:solidFill>
                  <a:srgbClr val="FF0000"/>
                </a:solidFill>
              </a:rPr>
              <a:t>Calculo de potencia requerida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857224" y="1857364"/>
            <a:ext cx="5545137" cy="4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2800" dirty="0"/>
              <a:t>Se calcula la potencia para: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CL" sz="2800" dirty="0"/>
              <a:t> Mover la correa </a:t>
            </a:r>
            <a:r>
              <a:rPr lang="es-CL" sz="2800" dirty="0" err="1"/>
              <a:t>vacia</a:t>
            </a:r>
            <a:r>
              <a:rPr lang="es-CL" sz="2800" dirty="0"/>
              <a:t> (PR1)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CL" sz="2800" dirty="0"/>
              <a:t> Elevar el material (PR2)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CL" sz="2800" dirty="0"/>
              <a:t>Mover el material horizontalmente (PR3)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CL" sz="2800" dirty="0"/>
              <a:t>La potencia requerida es la suma de las tres</a:t>
            </a:r>
          </a:p>
          <a:p>
            <a:pPr>
              <a:spcBef>
                <a:spcPct val="50000"/>
              </a:spcBef>
            </a:pPr>
            <a:endParaRPr lang="es-C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354</Words>
  <Application>Microsoft Office PowerPoint</Application>
  <PresentationFormat>Presentación en pantalla (4:3)</PresentationFormat>
  <Paragraphs>45</Paragraphs>
  <Slides>16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19" baseType="lpstr">
      <vt:lpstr>Tema de Office</vt:lpstr>
      <vt:lpstr>Imagen de mapa de bits</vt:lpstr>
      <vt:lpstr>MathType 5.0 Equation</vt:lpstr>
      <vt:lpstr>Calculo de correas</vt:lpstr>
      <vt:lpstr>Calculo de requerimientos de transporte usando correas</vt:lpstr>
      <vt:lpstr>Seleccionar la velocidad de la correa</vt:lpstr>
      <vt:lpstr>Determinar ángulo del material en la correa</vt:lpstr>
      <vt:lpstr>Calcular la sección de la correa</vt:lpstr>
      <vt:lpstr>Tabla de requerimientos de ancho de correa</vt:lpstr>
      <vt:lpstr>Determinar el ancho de la correa</vt:lpstr>
      <vt:lpstr>Determinar el peso de correa por unidad de largo incluido la resistencia de rodillos</vt:lpstr>
      <vt:lpstr>Calculo de potencia requerida</vt:lpstr>
      <vt:lpstr>PR1</vt:lpstr>
      <vt:lpstr>PR2</vt:lpstr>
      <vt:lpstr>Determinar la potencia para transportar material</vt:lpstr>
      <vt:lpstr>Diapositiva 13</vt:lpstr>
      <vt:lpstr>Estimación de costos</vt:lpstr>
      <vt:lpstr>Estimación de costos de instalación</vt:lpstr>
      <vt:lpstr>Costo de motor y accesorios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Calculo de correas</dc:title>
  <dc:creator>Fuenzalida Navarrete</dc:creator>
  <cp:lastModifiedBy>Fuenzalida Navarrete</cp:lastModifiedBy>
  <cp:revision>2</cp:revision>
  <dcterms:created xsi:type="dcterms:W3CDTF">2009-10-26T01:13:07Z</dcterms:created>
  <dcterms:modified xsi:type="dcterms:W3CDTF">2009-10-26T01:15:06Z</dcterms:modified>
</cp:coreProperties>
</file>