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94" r:id="rId3"/>
    <p:sldId id="396" r:id="rId4"/>
    <p:sldId id="534" r:id="rId5"/>
    <p:sldId id="535" r:id="rId6"/>
    <p:sldId id="560" r:id="rId7"/>
    <p:sldId id="561" r:id="rId8"/>
    <p:sldId id="538" r:id="rId9"/>
    <p:sldId id="539" r:id="rId10"/>
    <p:sldId id="562" r:id="rId11"/>
    <p:sldId id="563" r:id="rId12"/>
    <p:sldId id="537" r:id="rId13"/>
    <p:sldId id="564" r:id="rId14"/>
    <p:sldId id="565" r:id="rId15"/>
    <p:sldId id="559" r:id="rId16"/>
    <p:sldId id="522" r:id="rId17"/>
    <p:sldId id="540" r:id="rId18"/>
    <p:sldId id="541" r:id="rId19"/>
    <p:sldId id="542" r:id="rId20"/>
    <p:sldId id="544" r:id="rId21"/>
    <p:sldId id="543" r:id="rId22"/>
    <p:sldId id="545" r:id="rId23"/>
    <p:sldId id="491" r:id="rId24"/>
    <p:sldId id="546" r:id="rId25"/>
    <p:sldId id="548" r:id="rId26"/>
    <p:sldId id="547" r:id="rId27"/>
    <p:sldId id="549" r:id="rId28"/>
    <p:sldId id="550" r:id="rId29"/>
    <p:sldId id="551" r:id="rId30"/>
    <p:sldId id="552" r:id="rId31"/>
    <p:sldId id="558" r:id="rId32"/>
    <p:sldId id="553" r:id="rId33"/>
    <p:sldId id="554" r:id="rId34"/>
    <p:sldId id="555" r:id="rId35"/>
    <p:sldId id="556" r:id="rId36"/>
    <p:sldId id="557" r:id="rId37"/>
    <p:sldId id="512" r:id="rId38"/>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51" autoAdjust="0"/>
    <p:restoredTop sz="97500" autoAdjust="0"/>
  </p:normalViewPr>
  <p:slideViewPr>
    <p:cSldViewPr>
      <p:cViewPr>
        <p:scale>
          <a:sx n="79" d="100"/>
          <a:sy n="79" d="100"/>
        </p:scale>
        <p:origin x="-696" y="-90"/>
      </p:cViewPr>
      <p:guideLst>
        <p:guide orient="horz" pos="2160"/>
        <p:guide pos="2880"/>
      </p:guideLst>
    </p:cSldViewPr>
  </p:slideViewPr>
  <p:outlineViewPr>
    <p:cViewPr>
      <p:scale>
        <a:sx n="33" d="100"/>
        <a:sy n="33" d="100"/>
      </p:scale>
      <p:origin x="0" y="70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91B267-FC3B-40B7-9A8D-B633DEAA40BE}" type="datetimeFigureOut">
              <a:rPr lang="es-CL" smtClean="0"/>
              <a:pPr/>
              <a:t>15-11-2009</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0D93FC-F866-43DF-8955-AB1FC219CB15}" type="slidenum">
              <a:rPr lang="es-CL" smtClean="0"/>
              <a:pPr/>
              <a:t>‹Nº›</a:t>
            </a:fld>
            <a:endParaRPr lang="es-C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a:t>
            </a:fld>
            <a:endParaRPr lang="es-C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10</a:t>
            </a:fld>
            <a:endParaRPr lang="es-C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11</a:t>
            </a:fld>
            <a:endParaRPr lang="es-C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12</a:t>
            </a:fld>
            <a:endParaRPr lang="es-C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13</a:t>
            </a:fld>
            <a:endParaRPr lang="es-C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14</a:t>
            </a:fld>
            <a:endParaRPr lang="es-C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15</a:t>
            </a:fld>
            <a:endParaRPr lang="es-C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16</a:t>
            </a:fld>
            <a:endParaRPr lang="es-C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17</a:t>
            </a:fld>
            <a:endParaRPr lang="es-C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18</a:t>
            </a:fld>
            <a:endParaRPr lang="es-C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19</a:t>
            </a:fld>
            <a:endParaRPr lang="es-C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a:t>
            </a:fld>
            <a:endParaRPr lang="es-C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20</a:t>
            </a:fld>
            <a:endParaRPr lang="es-C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21</a:t>
            </a:fld>
            <a:endParaRPr lang="es-C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22</a:t>
            </a:fld>
            <a:endParaRPr lang="es-C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23</a:t>
            </a:fld>
            <a:endParaRPr lang="es-C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24</a:t>
            </a:fld>
            <a:endParaRPr lang="es-C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25</a:t>
            </a:fld>
            <a:endParaRPr lang="es-CL"/>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26</a:t>
            </a:fld>
            <a:endParaRPr lang="es-C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27</a:t>
            </a:fld>
            <a:endParaRPr lang="es-C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28</a:t>
            </a:fld>
            <a:endParaRPr lang="es-CL"/>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29</a:t>
            </a:fld>
            <a:endParaRPr lang="es-C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a:t>
            </a:fld>
            <a:endParaRPr lang="es-C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30</a:t>
            </a:fld>
            <a:endParaRPr lang="es-CL"/>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31</a:t>
            </a:fld>
            <a:endParaRPr lang="es-CL"/>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32</a:t>
            </a:fld>
            <a:endParaRPr lang="es-C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33</a:t>
            </a:fld>
            <a:endParaRPr lang="es-C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34</a:t>
            </a:fld>
            <a:endParaRPr lang="es-CL"/>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35</a:t>
            </a:fld>
            <a:endParaRPr lang="es-CL"/>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36</a:t>
            </a:fld>
            <a:endParaRPr lang="es-CL"/>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37</a:t>
            </a:fld>
            <a:endParaRPr lang="es-C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4</a:t>
            </a:fld>
            <a:endParaRPr lang="es-C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5</a:t>
            </a:fld>
            <a:endParaRPr lang="es-C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6</a:t>
            </a:fld>
            <a:endParaRPr lang="es-C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7</a:t>
            </a:fld>
            <a:endParaRPr lang="es-C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8</a:t>
            </a:fld>
            <a:endParaRPr lang="es-C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a:p>
        </p:txBody>
      </p:sp>
      <p:sp>
        <p:nvSpPr>
          <p:cNvPr id="4" name="3 Marcador de número de diapositiva"/>
          <p:cNvSpPr>
            <a:spLocks noGrp="1"/>
          </p:cNvSpPr>
          <p:nvPr>
            <p:ph type="sldNum" sz="quarter" idx="10"/>
          </p:nvPr>
        </p:nvSpPr>
        <p:spPr/>
        <p:txBody>
          <a:bodyPr/>
          <a:lstStyle/>
          <a:p>
            <a:fld id="{250D93FC-F866-43DF-8955-AB1FC219CB15}" type="slidenum">
              <a:rPr lang="es-CL" smtClean="0"/>
              <a:pPr/>
              <a:t>9</a:t>
            </a:fld>
            <a:endParaRPr lang="es-C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ctángulo"/>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2362200" y="4038600"/>
            <a:ext cx="6477000" cy="1828800"/>
          </a:xfrm>
        </p:spPr>
        <p:txBody>
          <a:bodyPr anchor="b"/>
          <a:lstStyle>
            <a:lvl1pPr>
              <a:defRPr cap="all" baseline="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CE0BD5E-F4F3-4F82-97D9-7AFB6BA342CF}" type="datetime1">
              <a:rPr lang="es-CL" smtClean="0"/>
              <a:pPr/>
              <a:t>15-11-2009</a:t>
            </a:fld>
            <a:endParaRPr lang="es-CL"/>
          </a:p>
        </p:txBody>
      </p:sp>
      <p:sp>
        <p:nvSpPr>
          <p:cNvPr id="17" name="16 Marcador de pie de página"/>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s-CL"/>
          </a:p>
        </p:txBody>
      </p:sp>
      <p:sp>
        <p:nvSpPr>
          <p:cNvPr id="29" name="28 Marcador de número de diapositiva"/>
          <p:cNvSpPr>
            <a:spLocks noGrp="1"/>
          </p:cNvSpPr>
          <p:nvPr>
            <p:ph type="sldNum" sz="quarter" idx="12"/>
          </p:nvPr>
        </p:nvSpPr>
        <p:spPr>
          <a:xfrm>
            <a:off x="8001000" y="228600"/>
            <a:ext cx="838200" cy="381000"/>
          </a:xfrm>
        </p:spPr>
        <p:txBody>
          <a:bodyPr/>
          <a:lstStyle>
            <a:lvl1pPr>
              <a:defRPr>
                <a:solidFill>
                  <a:schemeClr val="tx2"/>
                </a:solidFill>
              </a:defRPr>
            </a:lvl1pPr>
          </a:lstStyle>
          <a:p>
            <a:fld id="{53AEC372-9075-4BE3-829E-D03D719DB015}" type="slidenum">
              <a:rPr lang="es-CL" smtClean="0"/>
              <a:pPr/>
              <a:t>‹Nº›</a:t>
            </a:fld>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D781E48-96E7-420D-B7B8-3237071447F6}" type="datetime1">
              <a:rPr lang="es-CL" smtClean="0"/>
              <a:pPr/>
              <a:t>15-11-2009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53AEC372-9075-4BE3-829E-D03D719DB015}"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609600"/>
            <a:ext cx="2057400" cy="55165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609600"/>
            <a:ext cx="5562600" cy="5516564"/>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6553200" y="6248402"/>
            <a:ext cx="2209800" cy="365125"/>
          </a:xfrm>
        </p:spPr>
        <p:txBody>
          <a:bodyPr/>
          <a:lstStyle/>
          <a:p>
            <a:fld id="{5409928E-393E-4875-8A26-0CFEC5BB0465}" type="datetime1">
              <a:rPr lang="es-CL" smtClean="0"/>
              <a:pPr/>
              <a:t>15-11-2009</a:t>
            </a:fld>
            <a:endParaRPr lang="es-CL"/>
          </a:p>
        </p:txBody>
      </p:sp>
      <p:sp>
        <p:nvSpPr>
          <p:cNvPr id="5" name="4 Marcador de pie de página"/>
          <p:cNvSpPr>
            <a:spLocks noGrp="1"/>
          </p:cNvSpPr>
          <p:nvPr>
            <p:ph type="ftr" sz="quarter" idx="11"/>
          </p:nvPr>
        </p:nvSpPr>
        <p:spPr>
          <a:xfrm>
            <a:off x="457201" y="6248207"/>
            <a:ext cx="5573483" cy="365125"/>
          </a:xfrm>
        </p:spPr>
        <p:txBody>
          <a:bodyPr/>
          <a:lstStyle/>
          <a:p>
            <a:endParaRPr lang="es-CL"/>
          </a:p>
        </p:txBody>
      </p:sp>
      <p:sp>
        <p:nvSpPr>
          <p:cNvPr id="7" name="6 Rectángulo"/>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Rectángulo"/>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Rectángulo"/>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Marcador de número de diapositiva"/>
          <p:cNvSpPr>
            <a:spLocks noGrp="1"/>
          </p:cNvSpPr>
          <p:nvPr>
            <p:ph type="sldNum" sz="quarter" idx="12"/>
          </p:nvPr>
        </p:nvSpPr>
        <p:spPr>
          <a:xfrm rot="5400000">
            <a:off x="5989638" y="144462"/>
            <a:ext cx="533400" cy="244476"/>
          </a:xfrm>
        </p:spPr>
        <p:txBody>
          <a:bodyPr/>
          <a:lstStyle/>
          <a:p>
            <a:fld id="{53AEC372-9075-4BE3-829E-D03D719DB015}" type="slidenum">
              <a:rPr lang="es-CL" smtClean="0"/>
              <a:pPr/>
              <a:t>‹Nº›</a:t>
            </a:fld>
            <a:endParaRPr lang="es-C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12648" y="228600"/>
            <a:ext cx="8153400" cy="990600"/>
          </a:xfrm>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563D2D12-33D0-489D-B139-6D5F4EFFB458}" type="datetime1">
              <a:rPr lang="es-CL" smtClean="0"/>
              <a:pPr/>
              <a:t>15-11-2009</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lvl1pPr>
              <a:defRPr>
                <a:solidFill>
                  <a:srgbClr val="FFFFFF"/>
                </a:solidFill>
              </a:defRPr>
            </a:lvl1pPr>
          </a:lstStyle>
          <a:p>
            <a:fld id="{53AEC372-9075-4BE3-829E-D03D719DB015}" type="slidenum">
              <a:rPr lang="es-CL" smtClean="0"/>
              <a:pPr/>
              <a:t>‹Nº›</a:t>
            </a:fld>
            <a:endParaRPr lang="es-CL"/>
          </a:p>
        </p:txBody>
      </p:sp>
      <p:sp>
        <p:nvSpPr>
          <p:cNvPr id="8" name="7 Marcador de contenido"/>
          <p:cNvSpPr>
            <a:spLocks noGrp="1"/>
          </p:cNvSpPr>
          <p:nvPr>
            <p:ph sz="quarter" idx="1"/>
          </p:nvPr>
        </p:nvSpPr>
        <p:spPr>
          <a:xfrm>
            <a:off x="612648" y="1600200"/>
            <a:ext cx="8153400" cy="44958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7" name="6 Rectángulo"/>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E0BFA8B4-DF8F-4C0B-B611-95281CE853EE}" type="datetime1">
              <a:rPr lang="es-CL" smtClean="0"/>
              <a:pPr/>
              <a:t>15-11-2009</a:t>
            </a:fld>
            <a:endParaRPr lang="es-CL"/>
          </a:p>
        </p:txBody>
      </p:sp>
      <p:sp>
        <p:nvSpPr>
          <p:cNvPr id="13" name="12 Marcador de número de diapositiva"/>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3AEC372-9075-4BE3-829E-D03D719DB015}" type="slidenum">
              <a:rPr lang="es-CL" smtClean="0"/>
              <a:pPr/>
              <a:t>‹Nº›</a:t>
            </a:fld>
            <a:endParaRPr lang="es-CL"/>
          </a:p>
        </p:txBody>
      </p:sp>
      <p:sp>
        <p:nvSpPr>
          <p:cNvPr id="14" name="13 Marcador de pie de página"/>
          <p:cNvSpPr>
            <a:spLocks noGrp="1"/>
          </p:cNvSpPr>
          <p:nvPr>
            <p:ph type="ftr" sz="quarter" idx="12"/>
          </p:nvPr>
        </p:nvSpPr>
        <p:spPr/>
        <p:txBody>
          <a:bodyPr/>
          <a:lstStyle/>
          <a:p>
            <a:endParaRPr lang="es-C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9" name="8 Marcador de contenido"/>
          <p:cNvSpPr>
            <a:spLocks noGrp="1"/>
          </p:cNvSpPr>
          <p:nvPr>
            <p:ph sz="quarter" idx="1"/>
          </p:nvPr>
        </p:nvSpPr>
        <p:spPr>
          <a:xfrm>
            <a:off x="609600"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844901"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8" name="7 Marcador de fecha"/>
          <p:cNvSpPr>
            <a:spLocks noGrp="1"/>
          </p:cNvSpPr>
          <p:nvPr>
            <p:ph type="dt" sz="half" idx="15"/>
          </p:nvPr>
        </p:nvSpPr>
        <p:spPr/>
        <p:txBody>
          <a:bodyPr rtlCol="0"/>
          <a:lstStyle/>
          <a:p>
            <a:fld id="{9742BD63-1B75-491A-97BB-92087696015A}" type="datetime1">
              <a:rPr lang="es-CL" smtClean="0"/>
              <a:pPr/>
              <a:t>15-11-2009</a:t>
            </a:fld>
            <a:endParaRPr lang="es-CL"/>
          </a:p>
        </p:txBody>
      </p:sp>
      <p:sp>
        <p:nvSpPr>
          <p:cNvPr id="10" name="9 Marcador de número de diapositiva"/>
          <p:cNvSpPr>
            <a:spLocks noGrp="1"/>
          </p:cNvSpPr>
          <p:nvPr>
            <p:ph type="sldNum" sz="quarter" idx="16"/>
          </p:nvPr>
        </p:nvSpPr>
        <p:spPr/>
        <p:txBody>
          <a:bodyPr rtlCol="0"/>
          <a:lstStyle/>
          <a:p>
            <a:fld id="{53AEC372-9075-4BE3-829E-D03D719DB015}" type="slidenum">
              <a:rPr lang="es-CL" smtClean="0"/>
              <a:pPr/>
              <a:t>‹Nº›</a:t>
            </a:fld>
            <a:endParaRPr lang="es-CL"/>
          </a:p>
        </p:txBody>
      </p:sp>
      <p:sp>
        <p:nvSpPr>
          <p:cNvPr id="12" name="11 Marcador de pie de página"/>
          <p:cNvSpPr>
            <a:spLocks noGrp="1"/>
          </p:cNvSpPr>
          <p:nvPr>
            <p:ph type="ftr" sz="quarter" idx="17"/>
          </p:nvPr>
        </p:nvSpPr>
        <p:spPr/>
        <p:txBody>
          <a:bodyPr rtlCol="0"/>
          <a:lstStyle/>
          <a:p>
            <a:endParaRPr lang="es-C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533400" y="273050"/>
            <a:ext cx="8153400" cy="869950"/>
          </a:xfrm>
        </p:spPr>
        <p:txBody>
          <a:bodyPr anchor="ctr"/>
          <a:lstStyle>
            <a:lvl1pPr>
              <a:defRPr/>
            </a:lvl1pPr>
          </a:lstStyle>
          <a:p>
            <a:r>
              <a:rPr kumimoji="0" lang="es-ES" smtClean="0"/>
              <a:t>Haga clic para modificar el estilo de título del patrón</a:t>
            </a:r>
            <a:endParaRPr kumimoji="0" lang="en-US"/>
          </a:p>
        </p:txBody>
      </p:sp>
      <p:sp>
        <p:nvSpPr>
          <p:cNvPr id="11" name="10 Marcador de contenido"/>
          <p:cNvSpPr>
            <a:spLocks noGrp="1"/>
          </p:cNvSpPr>
          <p:nvPr>
            <p:ph sz="quarter" idx="2"/>
          </p:nvPr>
        </p:nvSpPr>
        <p:spPr>
          <a:xfrm>
            <a:off x="609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800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5"/>
          </p:nvPr>
        </p:nvSpPr>
        <p:spPr/>
        <p:txBody>
          <a:bodyPr rtlCol="0"/>
          <a:lstStyle/>
          <a:p>
            <a:fld id="{C36F2987-2AB6-47F1-B26D-D5F6BA758FDC}" type="datetime1">
              <a:rPr lang="es-CL" smtClean="0"/>
              <a:pPr/>
              <a:t>15-11-2009</a:t>
            </a:fld>
            <a:endParaRPr lang="es-CL"/>
          </a:p>
        </p:txBody>
      </p:sp>
      <p:sp>
        <p:nvSpPr>
          <p:cNvPr id="12" name="11 Marcador de número de diapositiva"/>
          <p:cNvSpPr>
            <a:spLocks noGrp="1"/>
          </p:cNvSpPr>
          <p:nvPr>
            <p:ph type="sldNum" sz="quarter" idx="16"/>
          </p:nvPr>
        </p:nvSpPr>
        <p:spPr/>
        <p:txBody>
          <a:bodyPr rtlCol="0"/>
          <a:lstStyle/>
          <a:p>
            <a:fld id="{53AEC372-9075-4BE3-829E-D03D719DB015}" type="slidenum">
              <a:rPr lang="es-CL" smtClean="0"/>
              <a:pPr/>
              <a:t>‹Nº›</a:t>
            </a:fld>
            <a:endParaRPr lang="es-CL"/>
          </a:p>
        </p:txBody>
      </p:sp>
      <p:sp>
        <p:nvSpPr>
          <p:cNvPr id="14" name="13 Marcador de pie de página"/>
          <p:cNvSpPr>
            <a:spLocks noGrp="1"/>
          </p:cNvSpPr>
          <p:nvPr>
            <p:ph type="ftr" sz="quarter" idx="17"/>
          </p:nvPr>
        </p:nvSpPr>
        <p:spPr/>
        <p:txBody>
          <a:bodyPr rtlCol="0"/>
          <a:lstStyle/>
          <a:p>
            <a:endParaRPr lang="es-CL"/>
          </a:p>
        </p:txBody>
      </p:sp>
      <p:sp>
        <p:nvSpPr>
          <p:cNvPr id="16" name="15 Marcador de texto"/>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5" name="14 Marcador de texto"/>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B38C630A-2A49-4CA6-8815-A68E3B235B30}" type="datetime1">
              <a:rPr lang="es-CL" smtClean="0"/>
              <a:pPr/>
              <a:t>15-11-2009</a:t>
            </a:fld>
            <a:endParaRPr lang="es-CL"/>
          </a:p>
        </p:txBody>
      </p:sp>
      <p:sp>
        <p:nvSpPr>
          <p:cNvPr id="4" name="3 Marcador de pie de página"/>
          <p:cNvSpPr>
            <a:spLocks noGrp="1"/>
          </p:cNvSpPr>
          <p:nvPr>
            <p:ph type="ftr" sz="quarter" idx="11"/>
          </p:nvPr>
        </p:nvSpPr>
        <p:spPr/>
        <p:txBody>
          <a:bodyPr/>
          <a:lstStyle/>
          <a:p>
            <a:endParaRPr lang="es-CL"/>
          </a:p>
        </p:txBody>
      </p:sp>
      <p:sp>
        <p:nvSpPr>
          <p:cNvPr id="5" name="4 Marcador de número de diapositiva"/>
          <p:cNvSpPr>
            <a:spLocks noGrp="1"/>
          </p:cNvSpPr>
          <p:nvPr>
            <p:ph type="sldNum" sz="quarter" idx="12"/>
          </p:nvPr>
        </p:nvSpPr>
        <p:spPr/>
        <p:txBody>
          <a:bodyPr/>
          <a:lstStyle>
            <a:lvl1pPr>
              <a:defRPr>
                <a:solidFill>
                  <a:srgbClr val="FFFFFF"/>
                </a:solidFill>
              </a:defRPr>
            </a:lvl1pPr>
          </a:lstStyle>
          <a:p>
            <a:fld id="{53AEC372-9075-4BE3-829E-D03D719DB015}"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064ABD2-D8FB-4418-8995-DA7E400DA9FC}" type="datetime1">
              <a:rPr lang="es-CL" smtClean="0"/>
              <a:pPr/>
              <a:t>15-11-2009</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a:xfrm>
            <a:off x="0" y="6248400"/>
            <a:ext cx="533400" cy="381000"/>
          </a:xfrm>
        </p:spPr>
        <p:txBody>
          <a:bodyPr/>
          <a:lstStyle>
            <a:lvl1pPr>
              <a:defRPr>
                <a:solidFill>
                  <a:schemeClr val="tx2"/>
                </a:solidFill>
              </a:defRPr>
            </a:lvl1pPr>
          </a:lstStyle>
          <a:p>
            <a:fld id="{53AEC372-9075-4BE3-829E-D03D719DB015}"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3050"/>
            <a:ext cx="8077200" cy="869950"/>
          </a:xfrm>
        </p:spPr>
        <p:txBody>
          <a:bodyPr anchor="ctr"/>
          <a:lstStyle>
            <a:lvl1pPr algn="l">
              <a:buNone/>
              <a:defRPr sz="4400" b="0"/>
            </a:lvl1p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598252D2-02AC-445E-8022-A16D03A51011}" type="datetime1">
              <a:rPr lang="es-CL" smtClean="0"/>
              <a:pPr/>
              <a:t>15-11-2009</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lvl1pPr>
              <a:defRPr>
                <a:solidFill>
                  <a:srgbClr val="FFFFFF"/>
                </a:solidFill>
              </a:defRPr>
            </a:lvl1pPr>
          </a:lstStyle>
          <a:p>
            <a:fld id="{53AEC372-9075-4BE3-829E-D03D719DB015}" type="slidenum">
              <a:rPr lang="es-CL" smtClean="0"/>
              <a:pPr/>
              <a:t>‹Nº›</a:t>
            </a:fld>
            <a:endParaRPr lang="es-CL"/>
          </a:p>
        </p:txBody>
      </p:sp>
      <p:sp>
        <p:nvSpPr>
          <p:cNvPr id="3" name="2 Marcador de texto"/>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9" name="8 Marcador de contenido"/>
          <p:cNvSpPr>
            <a:spLocks noGrp="1"/>
          </p:cNvSpPr>
          <p:nvPr>
            <p:ph sz="quarter" idx="1"/>
          </p:nvPr>
        </p:nvSpPr>
        <p:spPr>
          <a:xfrm>
            <a:off x="2362200" y="1752600"/>
            <a:ext cx="6400800" cy="44196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s-ES" smtClean="0"/>
              <a:t>Haga clic para modificar el estilo de texto del patrón</a:t>
            </a:r>
          </a:p>
        </p:txBody>
      </p:sp>
      <p:sp>
        <p:nvSpPr>
          <p:cNvPr id="8" name="7 Rectángulo"/>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s-ES" smtClean="0"/>
              <a:t>Haga clic para modificar el estilo de título del patrón</a:t>
            </a:r>
            <a:endParaRPr kumimoji="0" lang="en-US"/>
          </a:p>
        </p:txBody>
      </p:sp>
      <p:sp>
        <p:nvSpPr>
          <p:cNvPr id="11" name="10 Rectángulo"/>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Marcador de fecha"/>
          <p:cNvSpPr>
            <a:spLocks noGrp="1"/>
          </p:cNvSpPr>
          <p:nvPr>
            <p:ph type="dt" sz="half" idx="10"/>
          </p:nvPr>
        </p:nvSpPr>
        <p:spPr>
          <a:xfrm>
            <a:off x="6248400" y="6248400"/>
            <a:ext cx="2667000" cy="365125"/>
          </a:xfrm>
        </p:spPr>
        <p:txBody>
          <a:bodyPr rtlCol="0"/>
          <a:lstStyle/>
          <a:p>
            <a:fld id="{815E2123-E9FE-4CBC-8B3D-D2E78539A455}" type="datetime1">
              <a:rPr lang="es-CL" smtClean="0"/>
              <a:pPr/>
              <a:t>15-11-2009</a:t>
            </a:fld>
            <a:endParaRPr lang="es-CL"/>
          </a:p>
        </p:txBody>
      </p:sp>
      <p:sp>
        <p:nvSpPr>
          <p:cNvPr id="13" name="12 Marcador de número de diapositiva"/>
          <p:cNvSpPr>
            <a:spLocks noGrp="1"/>
          </p:cNvSpPr>
          <p:nvPr>
            <p:ph type="sldNum" sz="quarter" idx="11"/>
          </p:nvPr>
        </p:nvSpPr>
        <p:spPr>
          <a:xfrm>
            <a:off x="0" y="4667249"/>
            <a:ext cx="1447800" cy="663578"/>
          </a:xfrm>
        </p:spPr>
        <p:txBody>
          <a:bodyPr rtlCol="0"/>
          <a:lstStyle>
            <a:lvl1pPr>
              <a:defRPr sz="2800"/>
            </a:lvl1pPr>
          </a:lstStyle>
          <a:p>
            <a:fld id="{53AEC372-9075-4BE3-829E-D03D719DB015}" type="slidenum">
              <a:rPr lang="es-CL" smtClean="0"/>
              <a:pPr/>
              <a:t>‹Nº›</a:t>
            </a:fld>
            <a:endParaRPr lang="es-CL"/>
          </a:p>
        </p:txBody>
      </p:sp>
      <p:sp>
        <p:nvSpPr>
          <p:cNvPr id="14" name="13 Marcador de pie de página"/>
          <p:cNvSpPr>
            <a:spLocks noGrp="1"/>
          </p:cNvSpPr>
          <p:nvPr>
            <p:ph type="ftr" sz="quarter" idx="12"/>
          </p:nvPr>
        </p:nvSpPr>
        <p:spPr>
          <a:xfrm>
            <a:off x="1600200" y="6248206"/>
            <a:ext cx="4572000" cy="365125"/>
          </a:xfrm>
        </p:spPr>
        <p:txBody>
          <a:bodyPr rtlCol="0"/>
          <a:lstStyle/>
          <a:p>
            <a:endParaRPr lang="es-CL"/>
          </a:p>
        </p:txBody>
      </p:sp>
      <p:sp>
        <p:nvSpPr>
          <p:cNvPr id="3" name="2 Marcador de posición de imagen"/>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s-ES" smtClean="0"/>
              <a:t>Haga clic en el icono para agregar una imagen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Marcador de título"/>
          <p:cNvSpPr>
            <a:spLocks noGrp="1"/>
          </p:cNvSpPr>
          <p:nvPr>
            <p:ph type="title"/>
          </p:nvPr>
        </p:nvSpPr>
        <p:spPr>
          <a:xfrm>
            <a:off x="609600" y="228600"/>
            <a:ext cx="8153400" cy="9906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EDDF0ED7-9168-46D9-8BB1-1FDC9654153A}" type="datetime1">
              <a:rPr lang="es-CL" smtClean="0"/>
              <a:pPr/>
              <a:t>15-11-2009</a:t>
            </a:fld>
            <a:endParaRPr lang="es-CL"/>
          </a:p>
        </p:txBody>
      </p:sp>
      <p:sp>
        <p:nvSpPr>
          <p:cNvPr id="3" name="2 Marcador de pie de página"/>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s-CL"/>
          </a:p>
        </p:txBody>
      </p:sp>
      <p:sp>
        <p:nvSpPr>
          <p:cNvPr id="7" name="6 Rectángulo"/>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3AEC372-9075-4BE3-829E-D03D719DB015}" type="slidenum">
              <a:rPr lang="es-CL" smtClean="0"/>
              <a:pPr/>
              <a:t>‹Nº›</a:t>
            </a:fld>
            <a:endParaRPr lang="es-C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9.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1.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2.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3.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4.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5.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7.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5.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0.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2.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3.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5.emf"/><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32.xml"/><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10" Type="http://schemas.openxmlformats.org/officeDocument/2006/relationships/image" Target="../media/image49.emf"/><Relationship Id="rId4" Type="http://schemas.openxmlformats.org/officeDocument/2006/relationships/image" Target="../media/image12.png"/><Relationship Id="rId9"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notesSlide" Target="../notesSlides/notesSlide33.xml"/><Relationship Id="rId7"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34.xml"/><Relationship Id="rId7" Type="http://schemas.openxmlformats.org/officeDocument/2006/relationships/image" Target="../media/image53.e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 Id="rId9" Type="http://schemas.openxmlformats.org/officeDocument/2006/relationships/oleObject" Target="../embeddings/oleObject10.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35.xml"/><Relationship Id="rId7"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8" Type="http://schemas.openxmlformats.org/officeDocument/2006/relationships/image" Target="../media/image57.emf"/><Relationship Id="rId3" Type="http://schemas.openxmlformats.org/officeDocument/2006/relationships/notesSlide" Target="../notesSlides/notesSlide36.xml"/><Relationship Id="rId7"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http://www.minas.cec.uchile.cl/espanol/images/logo02.gif" TargetMode="External"/><Relationship Id="rId5" Type="http://schemas.openxmlformats.org/officeDocument/2006/relationships/image" Target="../media/image13.gif"/><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http://www.minas.cec.uchile.cl/espanol/images/logo02.gif" TargetMode="External"/><Relationship Id="rId4" Type="http://schemas.openxmlformats.org/officeDocument/2006/relationships/image" Target="../media/image13.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10 Título"/>
          <p:cNvSpPr>
            <a:spLocks noGrp="1"/>
          </p:cNvSpPr>
          <p:nvPr>
            <p:ph type="ctrTitle"/>
          </p:nvPr>
        </p:nvSpPr>
        <p:spPr>
          <a:xfrm>
            <a:off x="142844" y="3500438"/>
            <a:ext cx="8696356" cy="2366962"/>
          </a:xfrm>
        </p:spPr>
        <p:txBody>
          <a:bodyPr/>
          <a:lstStyle/>
          <a:p>
            <a:r>
              <a:rPr lang="es-ES_tradnl" dirty="0" smtClean="0"/>
              <a:t/>
            </a:r>
            <a:br>
              <a:rPr lang="es-ES_tradnl" dirty="0" smtClean="0"/>
            </a:br>
            <a:r>
              <a:rPr lang="es-CL" dirty="0" smtClean="0"/>
              <a:t/>
            </a:r>
            <a:br>
              <a:rPr lang="es-CL" dirty="0" smtClean="0"/>
            </a:br>
            <a:endParaRPr lang="es-CL" dirty="0"/>
          </a:p>
        </p:txBody>
      </p:sp>
      <p:sp>
        <p:nvSpPr>
          <p:cNvPr id="12" name="11 Subtítulo"/>
          <p:cNvSpPr>
            <a:spLocks noGrp="1"/>
          </p:cNvSpPr>
          <p:nvPr>
            <p:ph type="subTitle" idx="1"/>
          </p:nvPr>
        </p:nvSpPr>
        <p:spPr/>
        <p:txBody>
          <a:bodyPr/>
          <a:lstStyle/>
          <a:p>
            <a:endParaRPr lang="es-CL"/>
          </a:p>
        </p:txBody>
      </p:sp>
      <p:sp>
        <p:nvSpPr>
          <p:cNvPr id="4" name="3 Marcador de fecha"/>
          <p:cNvSpPr>
            <a:spLocks noGrp="1"/>
          </p:cNvSpPr>
          <p:nvPr>
            <p:ph type="dt" sz="half" idx="10"/>
          </p:nvPr>
        </p:nvSpPr>
        <p:spPr>
          <a:solidFill>
            <a:schemeClr val="accent2"/>
          </a:solidFill>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027" name="Picture 3"/>
          <p:cNvPicPr>
            <a:picLocks noChangeAspect="1" noChangeArrowheads="1"/>
          </p:cNvPicPr>
          <p:nvPr/>
        </p:nvPicPr>
        <p:blipFill>
          <a:blip r:embed="rId4"/>
          <a:srcRect/>
          <a:stretch>
            <a:fillRect/>
          </a:stretch>
        </p:blipFill>
        <p:spPr bwMode="auto">
          <a:xfrm>
            <a:off x="1785918" y="6000768"/>
            <a:ext cx="7358082" cy="857232"/>
          </a:xfrm>
          <a:prstGeom prst="rect">
            <a:avLst/>
          </a:prstGeom>
          <a:noFill/>
          <a:ln w="9525">
            <a:noFill/>
            <a:miter lim="800000"/>
            <a:headEnd/>
            <a:tailEnd/>
          </a:ln>
        </p:spPr>
      </p:pic>
      <p:pic>
        <p:nvPicPr>
          <p:cNvPr id="1028" name="Picture 4"/>
          <p:cNvPicPr>
            <a:picLocks noChangeAspect="1" noChangeArrowheads="1"/>
          </p:cNvPicPr>
          <p:nvPr/>
        </p:nvPicPr>
        <p:blipFill>
          <a:blip r:embed="rId5"/>
          <a:srcRect/>
          <a:stretch>
            <a:fillRect/>
          </a:stretch>
        </p:blipFill>
        <p:spPr bwMode="auto">
          <a:xfrm>
            <a:off x="1762125" y="6000768"/>
            <a:ext cx="7381875" cy="857232"/>
          </a:xfrm>
          <a:prstGeom prst="rect">
            <a:avLst/>
          </a:prstGeom>
          <a:noFill/>
          <a:ln w="9525">
            <a:noFill/>
            <a:miter lim="800000"/>
            <a:headEnd/>
            <a:tailEnd/>
          </a:ln>
        </p:spPr>
      </p:pic>
      <p:pic>
        <p:nvPicPr>
          <p:cNvPr id="1029" name="Picture 5"/>
          <p:cNvPicPr>
            <a:picLocks noChangeAspect="1" noChangeArrowheads="1"/>
          </p:cNvPicPr>
          <p:nvPr/>
        </p:nvPicPr>
        <p:blipFill>
          <a:blip r:embed="rId6"/>
          <a:srcRect/>
          <a:stretch>
            <a:fillRect/>
          </a:stretch>
        </p:blipFill>
        <p:spPr bwMode="auto">
          <a:xfrm>
            <a:off x="1743075" y="5981700"/>
            <a:ext cx="7400925" cy="876300"/>
          </a:xfrm>
          <a:prstGeom prst="rect">
            <a:avLst/>
          </a:prstGeom>
          <a:noFill/>
          <a:ln w="9525">
            <a:noFill/>
            <a:miter lim="800000"/>
            <a:headEnd/>
            <a:tailEnd/>
          </a:ln>
        </p:spPr>
      </p:pic>
      <p:pic>
        <p:nvPicPr>
          <p:cNvPr id="1031" name="Picture 7"/>
          <p:cNvPicPr>
            <a:picLocks noChangeAspect="1" noChangeArrowheads="1"/>
          </p:cNvPicPr>
          <p:nvPr/>
        </p:nvPicPr>
        <p:blipFill>
          <a:blip r:embed="rId7"/>
          <a:srcRect/>
          <a:stretch>
            <a:fillRect/>
          </a:stretch>
        </p:blipFill>
        <p:spPr bwMode="auto">
          <a:xfrm>
            <a:off x="1743075" y="5981700"/>
            <a:ext cx="7400925" cy="876300"/>
          </a:xfrm>
          <a:prstGeom prst="rect">
            <a:avLst/>
          </a:prstGeom>
          <a:noFill/>
          <a:ln w="9525">
            <a:noFill/>
            <a:miter lim="800000"/>
            <a:headEnd/>
            <a:tailEnd/>
          </a:ln>
        </p:spPr>
      </p:pic>
      <p:pic>
        <p:nvPicPr>
          <p:cNvPr id="1032" name="Picture 8"/>
          <p:cNvPicPr>
            <a:picLocks noChangeAspect="1" noChangeArrowheads="1"/>
          </p:cNvPicPr>
          <p:nvPr/>
        </p:nvPicPr>
        <p:blipFill>
          <a:blip r:embed="rId8"/>
          <a:srcRect/>
          <a:stretch>
            <a:fillRect/>
          </a:stretch>
        </p:blipFill>
        <p:spPr bwMode="auto">
          <a:xfrm>
            <a:off x="1743075" y="5981700"/>
            <a:ext cx="7400925" cy="876300"/>
          </a:xfrm>
          <a:prstGeom prst="rect">
            <a:avLst/>
          </a:prstGeom>
          <a:noFill/>
          <a:ln w="9525">
            <a:noFill/>
            <a:miter lim="800000"/>
            <a:headEnd/>
            <a:tailEnd/>
          </a:ln>
        </p:spPr>
      </p:pic>
      <p:sp>
        <p:nvSpPr>
          <p:cNvPr id="14" name="Rectangle 10"/>
          <p:cNvSpPr txBox="1">
            <a:spLocks noChangeArrowheads="1"/>
          </p:cNvSpPr>
          <p:nvPr/>
        </p:nvSpPr>
        <p:spPr>
          <a:xfrm>
            <a:off x="-214346" y="1357298"/>
            <a:ext cx="8172450" cy="685800"/>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 sz="2400" cap="all" dirty="0" smtClean="0">
                <a:solidFill>
                  <a:schemeClr val="bg1"/>
                </a:solidFill>
                <a:latin typeface="Aharoni" pitchFamily="2" charset="-79"/>
                <a:ea typeface="+mj-ea"/>
                <a:cs typeface="Aharoni" pitchFamily="2" charset="-79"/>
              </a:rPr>
              <a:t>	CLASE AUXILIAR </a:t>
            </a:r>
            <a:r>
              <a:rPr lang="es-ES" sz="3600" cap="all" dirty="0" smtClean="0">
                <a:solidFill>
                  <a:schemeClr val="bg1"/>
                </a:solidFill>
                <a:latin typeface="Aharoni" pitchFamily="2" charset="-79"/>
                <a:ea typeface="+mj-ea"/>
                <a:cs typeface="Aharoni" pitchFamily="2" charset="-79"/>
              </a:rPr>
              <a:t>6</a:t>
            </a:r>
            <a:endParaRPr kumimoji="0" lang="es-ES" sz="3600" b="0" i="0" u="none" strike="noStrike" kern="1200" cap="all" spc="0" normalizeH="0" baseline="0" noProof="0" dirty="0" smtClean="0">
              <a:ln>
                <a:noFill/>
              </a:ln>
              <a:solidFill>
                <a:schemeClr val="bg1"/>
              </a:solidFill>
              <a:effectLst/>
              <a:uLnTx/>
              <a:uFillTx/>
              <a:latin typeface="Aharoni" pitchFamily="2" charset="-79"/>
              <a:ea typeface="+mj-ea"/>
              <a:cs typeface="Aharoni" pitchFamily="2" charset="-79"/>
            </a:endParaRPr>
          </a:p>
        </p:txBody>
      </p:sp>
      <p:sp>
        <p:nvSpPr>
          <p:cNvPr id="18" name="Rectangle 12"/>
          <p:cNvSpPr>
            <a:spLocks noChangeArrowheads="1"/>
          </p:cNvSpPr>
          <p:nvPr/>
        </p:nvSpPr>
        <p:spPr bwMode="auto">
          <a:xfrm>
            <a:off x="285720" y="785794"/>
            <a:ext cx="8667750" cy="765175"/>
          </a:xfrm>
          <a:prstGeom prst="rect">
            <a:avLst/>
          </a:prstGeom>
          <a:noFill/>
          <a:ln w="9525">
            <a:noFill/>
            <a:miter lim="800000"/>
            <a:headEnd/>
            <a:tailEnd/>
          </a:ln>
          <a:effectLst/>
        </p:spPr>
        <p:txBody>
          <a:bodyPr/>
          <a:lstStyle/>
          <a:p>
            <a:pPr algn="ctr">
              <a:buFontTx/>
              <a:buNone/>
            </a:pPr>
            <a:endParaRPr lang="es-MX" dirty="0">
              <a:solidFill>
                <a:schemeClr val="bg1"/>
              </a:solidFill>
            </a:endParaRPr>
          </a:p>
          <a:p>
            <a:pPr algn="ctr">
              <a:buFontTx/>
              <a:buNone/>
            </a:pPr>
            <a:r>
              <a:rPr lang="es-MX" sz="2800" u="none" dirty="0" smtClean="0">
                <a:solidFill>
                  <a:schemeClr val="bg1"/>
                </a:solidFill>
              </a:rPr>
              <a:t>MI47A - PERFORACIÓN Y TRONADURA</a:t>
            </a:r>
            <a:endParaRPr lang="es-MX" sz="2800" u="none" dirty="0">
              <a:solidFill>
                <a:schemeClr val="bg1"/>
              </a:solidFill>
            </a:endParaRPr>
          </a:p>
        </p:txBody>
      </p:sp>
      <p:sp>
        <p:nvSpPr>
          <p:cNvPr id="19" name="Rectangle 16"/>
          <p:cNvSpPr>
            <a:spLocks noChangeArrowheads="1"/>
          </p:cNvSpPr>
          <p:nvPr/>
        </p:nvSpPr>
        <p:spPr bwMode="auto">
          <a:xfrm>
            <a:off x="214282" y="5214950"/>
            <a:ext cx="2098675" cy="685800"/>
          </a:xfrm>
          <a:prstGeom prst="rect">
            <a:avLst/>
          </a:prstGeom>
          <a:noFill/>
          <a:ln w="9525">
            <a:noFill/>
            <a:miter lim="800000"/>
            <a:headEnd/>
            <a:tailEnd/>
          </a:ln>
          <a:effectLst/>
        </p:spPr>
        <p:txBody>
          <a:bodyPr anchor="ctr"/>
          <a:lstStyle/>
          <a:p>
            <a:pPr>
              <a:spcBef>
                <a:spcPct val="0"/>
              </a:spcBef>
              <a:buFontTx/>
              <a:buNone/>
            </a:pPr>
            <a:r>
              <a:rPr lang="es-ES" sz="1600" u="none" dirty="0" smtClean="0"/>
              <a:t>Enrique Caballero A.</a:t>
            </a:r>
          </a:p>
        </p:txBody>
      </p:sp>
      <p:pic>
        <p:nvPicPr>
          <p:cNvPr id="60417" name="Picture 1"/>
          <p:cNvPicPr>
            <a:picLocks noChangeAspect="1" noChangeArrowheads="1"/>
          </p:cNvPicPr>
          <p:nvPr/>
        </p:nvPicPr>
        <p:blipFill>
          <a:blip r:embed="rId9"/>
          <a:srcRect/>
          <a:stretch>
            <a:fillRect/>
          </a:stretch>
        </p:blipFill>
        <p:spPr bwMode="auto">
          <a:xfrm>
            <a:off x="0" y="2214554"/>
            <a:ext cx="5357818" cy="2214578"/>
          </a:xfrm>
          <a:prstGeom prst="rect">
            <a:avLst/>
          </a:prstGeom>
          <a:noFill/>
          <a:ln w="9525">
            <a:noFill/>
            <a:miter lim="800000"/>
            <a:headEnd/>
            <a:tailEnd/>
          </a:ln>
        </p:spPr>
      </p:pic>
      <p:pic>
        <p:nvPicPr>
          <p:cNvPr id="60419" name="Picture 3"/>
          <p:cNvPicPr>
            <a:picLocks noChangeAspect="1" noChangeArrowheads="1"/>
          </p:cNvPicPr>
          <p:nvPr/>
        </p:nvPicPr>
        <p:blipFill>
          <a:blip r:embed="rId10"/>
          <a:srcRect/>
          <a:stretch>
            <a:fillRect/>
          </a:stretch>
        </p:blipFill>
        <p:spPr bwMode="auto">
          <a:xfrm>
            <a:off x="5357818" y="2214554"/>
            <a:ext cx="3786182" cy="22145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10</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5826" name="Picture 2"/>
          <p:cNvPicPr>
            <a:picLocks noChangeAspect="1" noChangeArrowheads="1"/>
          </p:cNvPicPr>
          <p:nvPr/>
        </p:nvPicPr>
        <p:blipFill>
          <a:blip r:embed="rId6"/>
          <a:srcRect/>
          <a:stretch>
            <a:fillRect/>
          </a:stretch>
        </p:blipFill>
        <p:spPr bwMode="auto">
          <a:xfrm>
            <a:off x="1785918" y="857232"/>
            <a:ext cx="6132535" cy="5027789"/>
          </a:xfrm>
          <a:prstGeom prst="rect">
            <a:avLst/>
          </a:prstGeom>
          <a:noFill/>
          <a:ln w="9525">
            <a:noFill/>
            <a:miter lim="800000"/>
            <a:headEnd/>
            <a:tailEnd/>
          </a:ln>
        </p:spPr>
      </p:pic>
      <p:sp>
        <p:nvSpPr>
          <p:cNvPr id="17" name="16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11</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6850" name="Picture 2"/>
          <p:cNvPicPr>
            <a:picLocks noChangeAspect="1" noChangeArrowheads="1"/>
          </p:cNvPicPr>
          <p:nvPr/>
        </p:nvPicPr>
        <p:blipFill>
          <a:blip r:embed="rId6"/>
          <a:srcRect/>
          <a:stretch>
            <a:fillRect/>
          </a:stretch>
        </p:blipFill>
        <p:spPr bwMode="auto">
          <a:xfrm>
            <a:off x="1643042" y="1000108"/>
            <a:ext cx="6215106" cy="4767628"/>
          </a:xfrm>
          <a:prstGeom prst="rect">
            <a:avLst/>
          </a:prstGeom>
          <a:noFill/>
          <a:ln w="9525">
            <a:noFill/>
            <a:miter lim="800000"/>
            <a:headEnd/>
            <a:tailEnd/>
          </a:ln>
        </p:spPr>
      </p:pic>
      <p:sp>
        <p:nvSpPr>
          <p:cNvPr id="10" name="9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12</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21" name="Picture 7" descr="neumat410"/>
          <p:cNvPicPr>
            <a:picLocks noChangeAspect="1" noChangeArrowheads="1"/>
          </p:cNvPicPr>
          <p:nvPr/>
        </p:nvPicPr>
        <p:blipFill>
          <a:blip r:embed="rId6"/>
          <a:srcRect t="13994"/>
          <a:stretch>
            <a:fillRect/>
          </a:stretch>
        </p:blipFill>
        <p:spPr bwMode="auto">
          <a:xfrm>
            <a:off x="1285852" y="3143248"/>
            <a:ext cx="2214578" cy="1785374"/>
          </a:xfrm>
          <a:prstGeom prst="rect">
            <a:avLst/>
          </a:prstGeom>
          <a:noFill/>
          <a:ln w="9525">
            <a:noFill/>
            <a:miter lim="800000"/>
            <a:headEnd/>
            <a:tailEnd/>
          </a:ln>
        </p:spPr>
      </p:pic>
      <p:sp>
        <p:nvSpPr>
          <p:cNvPr id="24" name="Text Box 11"/>
          <p:cNvSpPr txBox="1">
            <a:spLocks noChangeArrowheads="1"/>
          </p:cNvSpPr>
          <p:nvPr/>
        </p:nvSpPr>
        <p:spPr bwMode="auto">
          <a:xfrm>
            <a:off x="2714612" y="1071546"/>
            <a:ext cx="1512887" cy="376238"/>
          </a:xfrm>
          <a:prstGeom prst="rect">
            <a:avLst/>
          </a:prstGeom>
          <a:noFill/>
          <a:ln w="9525">
            <a:solidFill>
              <a:schemeClr val="tx1"/>
            </a:solidFill>
            <a:miter lim="800000"/>
            <a:headEnd/>
            <a:tailEnd/>
          </a:ln>
          <a:effectLst/>
        </p:spPr>
        <p:txBody>
          <a:bodyPr>
            <a:spAutoFit/>
          </a:bodyPr>
          <a:lstStyle/>
          <a:p>
            <a:pPr algn="ctr">
              <a:spcBef>
                <a:spcPct val="50000"/>
              </a:spcBef>
            </a:pPr>
            <a:r>
              <a:rPr lang="es-CL" dirty="0"/>
              <a:t>PALETAS</a:t>
            </a:r>
            <a:endParaRPr lang="en-US" dirty="0"/>
          </a:p>
        </p:txBody>
      </p:sp>
      <p:sp>
        <p:nvSpPr>
          <p:cNvPr id="26" name="25 Rectángulo"/>
          <p:cNvSpPr/>
          <p:nvPr/>
        </p:nvSpPr>
        <p:spPr>
          <a:xfrm>
            <a:off x="571472" y="1000108"/>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17" name="16 Rectángulo"/>
          <p:cNvSpPr/>
          <p:nvPr/>
        </p:nvSpPr>
        <p:spPr>
          <a:xfrm>
            <a:off x="714348" y="1571612"/>
            <a:ext cx="7715304" cy="1569660"/>
          </a:xfrm>
          <a:prstGeom prst="rect">
            <a:avLst/>
          </a:prstGeom>
        </p:spPr>
        <p:txBody>
          <a:bodyPr wrap="square">
            <a:spAutoFit/>
          </a:bodyPr>
          <a:lstStyle/>
          <a:p>
            <a:r>
              <a:rPr lang="es-CL" sz="1600" dirty="0" smtClean="0"/>
              <a:t>Estos compresores tienen un solo rotor que monta paletas radiales flotantes y cuyo eje es excéntrico con el de la carcasa cilíndrica. Al girar las paletas se desplazan contra el estator por efecto de la fuerza centrífuga. La aspiración del aire se realiza por un orificio de la carcasa, quedando retenido en el espacio entre cada dos paletas. Al girar el rotor el volumen va disminuyendo, aumentando la presión del aire, hasta llegar a la lumbrera de descarga.</a:t>
            </a:r>
            <a:endParaRPr lang="es-CL" sz="1600" dirty="0"/>
          </a:p>
        </p:txBody>
      </p:sp>
      <p:sp>
        <p:nvSpPr>
          <p:cNvPr id="18" name="17 Rectángulo"/>
          <p:cNvSpPr/>
          <p:nvPr/>
        </p:nvSpPr>
        <p:spPr>
          <a:xfrm>
            <a:off x="714348" y="5143512"/>
            <a:ext cx="3571900" cy="584775"/>
          </a:xfrm>
          <a:prstGeom prst="rect">
            <a:avLst/>
          </a:prstGeom>
        </p:spPr>
        <p:txBody>
          <a:bodyPr wrap="square">
            <a:spAutoFit/>
          </a:bodyPr>
          <a:lstStyle/>
          <a:p>
            <a:r>
              <a:rPr lang="es-CL" sz="1600" dirty="0" smtClean="0"/>
              <a:t>Este tipo de compresor utiliza también la inyección de aceite.</a:t>
            </a:r>
            <a:endParaRPr lang="es-CL" sz="1600" dirty="0"/>
          </a:p>
        </p:txBody>
      </p:sp>
      <p:pic>
        <p:nvPicPr>
          <p:cNvPr id="151554" name="Picture 2"/>
          <p:cNvPicPr>
            <a:picLocks noChangeAspect="1" noChangeArrowheads="1"/>
          </p:cNvPicPr>
          <p:nvPr/>
        </p:nvPicPr>
        <p:blipFill>
          <a:blip r:embed="rId7"/>
          <a:srcRect/>
          <a:stretch>
            <a:fillRect/>
          </a:stretch>
        </p:blipFill>
        <p:spPr bwMode="auto">
          <a:xfrm>
            <a:off x="4572000" y="3000372"/>
            <a:ext cx="4000528" cy="303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13</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6" name="25 Rectángulo"/>
          <p:cNvSpPr/>
          <p:nvPr/>
        </p:nvSpPr>
        <p:spPr>
          <a:xfrm>
            <a:off x="571472" y="1357298"/>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7874" name="Picture 2"/>
          <p:cNvPicPr>
            <a:picLocks noChangeAspect="1" noChangeArrowheads="1"/>
          </p:cNvPicPr>
          <p:nvPr/>
        </p:nvPicPr>
        <p:blipFill>
          <a:blip r:embed="rId6"/>
          <a:srcRect/>
          <a:stretch>
            <a:fillRect/>
          </a:stretch>
        </p:blipFill>
        <p:spPr bwMode="auto">
          <a:xfrm>
            <a:off x="3071802" y="500042"/>
            <a:ext cx="5527675" cy="3022600"/>
          </a:xfrm>
          <a:prstGeom prst="rect">
            <a:avLst/>
          </a:prstGeom>
          <a:noFill/>
          <a:ln w="9525">
            <a:noFill/>
            <a:miter lim="800000"/>
            <a:headEnd/>
            <a:tailEnd/>
          </a:ln>
        </p:spPr>
      </p:pic>
      <p:pic>
        <p:nvPicPr>
          <p:cNvPr id="207875" name="Picture 3"/>
          <p:cNvPicPr>
            <a:picLocks noChangeAspect="1" noChangeArrowheads="1"/>
          </p:cNvPicPr>
          <p:nvPr/>
        </p:nvPicPr>
        <p:blipFill>
          <a:blip r:embed="rId7"/>
          <a:srcRect/>
          <a:stretch>
            <a:fillRect/>
          </a:stretch>
        </p:blipFill>
        <p:spPr bwMode="auto">
          <a:xfrm>
            <a:off x="714348" y="3286124"/>
            <a:ext cx="6076950" cy="256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14</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6" name="25 Rectángulo"/>
          <p:cNvSpPr/>
          <p:nvPr/>
        </p:nvSpPr>
        <p:spPr>
          <a:xfrm>
            <a:off x="571472" y="1071546"/>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8898" name="Picture 2"/>
          <p:cNvPicPr>
            <a:picLocks noChangeAspect="1" noChangeArrowheads="1"/>
          </p:cNvPicPr>
          <p:nvPr/>
        </p:nvPicPr>
        <p:blipFill>
          <a:blip r:embed="rId6"/>
          <a:srcRect/>
          <a:stretch>
            <a:fillRect/>
          </a:stretch>
        </p:blipFill>
        <p:spPr bwMode="auto">
          <a:xfrm>
            <a:off x="1214414" y="1571612"/>
            <a:ext cx="7072362" cy="41434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15</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6" name="25 Rectángulo"/>
          <p:cNvSpPr/>
          <p:nvPr/>
        </p:nvSpPr>
        <p:spPr>
          <a:xfrm>
            <a:off x="642910" y="1214422"/>
            <a:ext cx="2610010"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 OEM</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2754" name="Picture 2"/>
          <p:cNvPicPr>
            <a:picLocks noChangeAspect="1" noChangeArrowheads="1"/>
          </p:cNvPicPr>
          <p:nvPr/>
        </p:nvPicPr>
        <p:blipFill>
          <a:blip r:embed="rId6"/>
          <a:srcRect/>
          <a:stretch>
            <a:fillRect/>
          </a:stretch>
        </p:blipFill>
        <p:spPr bwMode="auto">
          <a:xfrm>
            <a:off x="3643306" y="1714488"/>
            <a:ext cx="5295436" cy="4062430"/>
          </a:xfrm>
          <a:prstGeom prst="rect">
            <a:avLst/>
          </a:prstGeom>
          <a:noFill/>
          <a:ln w="9525">
            <a:noFill/>
            <a:miter lim="800000"/>
            <a:headEnd/>
            <a:tailEnd/>
          </a:ln>
        </p:spPr>
      </p:pic>
      <p:pic>
        <p:nvPicPr>
          <p:cNvPr id="202755" name="Picture 3"/>
          <p:cNvPicPr>
            <a:picLocks noChangeAspect="1" noChangeArrowheads="1"/>
          </p:cNvPicPr>
          <p:nvPr/>
        </p:nvPicPr>
        <p:blipFill>
          <a:blip r:embed="rId7"/>
          <a:srcRect/>
          <a:stretch>
            <a:fillRect/>
          </a:stretch>
        </p:blipFill>
        <p:spPr bwMode="auto">
          <a:xfrm>
            <a:off x="500034" y="2786058"/>
            <a:ext cx="2690817" cy="21151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16</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9" name="Picture 7"/>
          <p:cNvPicPr>
            <a:picLocks noChangeAspect="1" noChangeArrowheads="1"/>
          </p:cNvPicPr>
          <p:nvPr/>
        </p:nvPicPr>
        <p:blipFill>
          <a:blip r:embed="rId6"/>
          <a:srcRect/>
          <a:stretch>
            <a:fillRect/>
          </a:stretch>
        </p:blipFill>
        <p:spPr bwMode="auto">
          <a:xfrm>
            <a:off x="1357290" y="428604"/>
            <a:ext cx="7000924" cy="580391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17</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8" name="Picture 4"/>
          <p:cNvPicPr>
            <a:picLocks noChangeAspect="1" noChangeArrowheads="1"/>
          </p:cNvPicPr>
          <p:nvPr/>
        </p:nvPicPr>
        <p:blipFill>
          <a:blip r:embed="rId6"/>
          <a:srcRect/>
          <a:stretch>
            <a:fillRect/>
          </a:stretch>
        </p:blipFill>
        <p:spPr bwMode="auto">
          <a:xfrm>
            <a:off x="1142976" y="642918"/>
            <a:ext cx="7458101" cy="517454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18</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7" name="Picture 4"/>
          <p:cNvPicPr>
            <a:picLocks noChangeAspect="1" noChangeArrowheads="1"/>
          </p:cNvPicPr>
          <p:nvPr/>
        </p:nvPicPr>
        <p:blipFill>
          <a:blip r:embed="rId6"/>
          <a:srcRect/>
          <a:stretch>
            <a:fillRect/>
          </a:stretch>
        </p:blipFill>
        <p:spPr bwMode="auto">
          <a:xfrm>
            <a:off x="1000100" y="500042"/>
            <a:ext cx="7632700" cy="569753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19</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7" name="Picture 4"/>
          <p:cNvPicPr>
            <a:picLocks noChangeAspect="1" noChangeArrowheads="1"/>
          </p:cNvPicPr>
          <p:nvPr/>
        </p:nvPicPr>
        <p:blipFill>
          <a:blip r:embed="rId6"/>
          <a:srcRect/>
          <a:stretch>
            <a:fillRect/>
          </a:stretch>
        </p:blipFill>
        <p:spPr bwMode="auto">
          <a:xfrm>
            <a:off x="1071538" y="571480"/>
            <a:ext cx="7488237" cy="532449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9" name="8 Rectángulo"/>
          <p:cNvSpPr/>
          <p:nvPr/>
        </p:nvSpPr>
        <p:spPr>
          <a:xfrm>
            <a:off x="500034" y="1857364"/>
            <a:ext cx="8429684" cy="3139321"/>
          </a:xfrm>
          <a:prstGeom prst="rect">
            <a:avLst/>
          </a:prstGeom>
        </p:spPr>
        <p:txBody>
          <a:bodyPr wrap="square">
            <a:spAutoFit/>
          </a:bodyPr>
          <a:lstStyle/>
          <a:p>
            <a:pPr>
              <a:lnSpc>
                <a:spcPct val="90000"/>
              </a:lnSpc>
            </a:pPr>
            <a:r>
              <a:rPr lang="es-ES" sz="2000" b="1" dirty="0" smtClean="0">
                <a:latin typeface="Tahoma" charset="0"/>
              </a:rPr>
              <a:t>  Contenido</a:t>
            </a:r>
            <a:r>
              <a:rPr lang="es-ES" sz="2000" dirty="0" smtClean="0">
                <a:latin typeface="Tahoma" charset="0"/>
              </a:rPr>
              <a:t>:</a:t>
            </a:r>
          </a:p>
          <a:p>
            <a:pPr>
              <a:lnSpc>
                <a:spcPct val="90000"/>
              </a:lnSpc>
              <a:buFont typeface="Wingdings" pitchFamily="2" charset="2"/>
              <a:buChar char="Ø"/>
            </a:pPr>
            <a:endParaRPr lang="es-ES" sz="2000" dirty="0" smtClean="0">
              <a:latin typeface="Tahoma" charset="0"/>
            </a:endParaRPr>
          </a:p>
          <a:p>
            <a:pPr>
              <a:lnSpc>
                <a:spcPct val="90000"/>
              </a:lnSpc>
            </a:pPr>
            <a:endParaRPr lang="es-ES" sz="2000" dirty="0" smtClean="0">
              <a:latin typeface="Tahoma" charset="0"/>
            </a:endParaRPr>
          </a:p>
          <a:p>
            <a:pPr>
              <a:lnSpc>
                <a:spcPct val="90000"/>
              </a:lnSpc>
              <a:buFont typeface="Wingdings" pitchFamily="2" charset="2"/>
              <a:buChar char="Ø"/>
            </a:pPr>
            <a:r>
              <a:rPr lang="es-ES" sz="2000" dirty="0" smtClean="0">
                <a:latin typeface="Tahoma" charset="0"/>
              </a:rPr>
              <a:t> Conceptos Básicos de Aire Comprimido y Compresores.</a:t>
            </a:r>
          </a:p>
          <a:p>
            <a:pPr>
              <a:lnSpc>
                <a:spcPct val="90000"/>
              </a:lnSpc>
              <a:buFont typeface="Wingdings" pitchFamily="2" charset="2"/>
              <a:buChar char="Ø"/>
            </a:pPr>
            <a:endParaRPr lang="es-ES" sz="2000" dirty="0" smtClean="0">
              <a:latin typeface="Tahoma" charset="0"/>
            </a:endParaRPr>
          </a:p>
          <a:p>
            <a:pPr>
              <a:lnSpc>
                <a:spcPct val="90000"/>
              </a:lnSpc>
              <a:buFont typeface="Wingdings" pitchFamily="2" charset="2"/>
              <a:buChar char="Ø"/>
            </a:pPr>
            <a:r>
              <a:rPr lang="es-ES" sz="2000" dirty="0" smtClean="0">
                <a:latin typeface="Tahoma" charset="0"/>
              </a:rPr>
              <a:t> Revisión del cálculo de Trabajo-Potencia-Rendimientos para distintos tipos de Compresión.</a:t>
            </a:r>
          </a:p>
          <a:p>
            <a:pPr>
              <a:lnSpc>
                <a:spcPct val="90000"/>
              </a:lnSpc>
              <a:buFont typeface="Wingdings" pitchFamily="2" charset="2"/>
              <a:buChar char="Ø"/>
            </a:pPr>
            <a:endParaRPr lang="es-ES" sz="2000" dirty="0" smtClean="0">
              <a:latin typeface="Tahoma" charset="0"/>
            </a:endParaRPr>
          </a:p>
          <a:p>
            <a:pPr>
              <a:lnSpc>
                <a:spcPct val="90000"/>
              </a:lnSpc>
            </a:pPr>
            <a:endParaRPr lang="es-ES" sz="2000" dirty="0" smtClean="0">
              <a:latin typeface="Tahoma" charset="0"/>
            </a:endParaRPr>
          </a:p>
          <a:p>
            <a:pPr>
              <a:lnSpc>
                <a:spcPct val="90000"/>
              </a:lnSpc>
            </a:pPr>
            <a:endParaRPr lang="es-ES" sz="2000" dirty="0" smtClean="0">
              <a:latin typeface="Tahoma" charset="0"/>
            </a:endParaRPr>
          </a:p>
          <a:p>
            <a:pPr>
              <a:lnSpc>
                <a:spcPct val="90000"/>
              </a:lnSpc>
            </a:pPr>
            <a:endParaRPr lang="es-ES" sz="2000" dirty="0" smtClean="0">
              <a:latin typeface="Tahoma"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20</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7" name="Picture 4"/>
          <p:cNvPicPr>
            <a:picLocks noChangeAspect="1" noChangeArrowheads="1"/>
          </p:cNvPicPr>
          <p:nvPr/>
        </p:nvPicPr>
        <p:blipFill>
          <a:blip r:embed="rId6"/>
          <a:srcRect/>
          <a:stretch>
            <a:fillRect/>
          </a:stretch>
        </p:blipFill>
        <p:spPr bwMode="auto">
          <a:xfrm>
            <a:off x="1214414" y="428604"/>
            <a:ext cx="7200900" cy="5564187"/>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21</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7" name="Picture 5"/>
          <p:cNvPicPr>
            <a:picLocks noChangeAspect="1" noChangeArrowheads="1"/>
          </p:cNvPicPr>
          <p:nvPr/>
        </p:nvPicPr>
        <p:blipFill>
          <a:blip r:embed="rId6"/>
          <a:srcRect/>
          <a:stretch>
            <a:fillRect/>
          </a:stretch>
        </p:blipFill>
        <p:spPr bwMode="auto">
          <a:xfrm>
            <a:off x="1571604" y="285728"/>
            <a:ext cx="6913562" cy="571504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22</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7" name="Picture 4"/>
          <p:cNvPicPr>
            <a:picLocks noChangeAspect="1" noChangeArrowheads="1"/>
          </p:cNvPicPr>
          <p:nvPr/>
        </p:nvPicPr>
        <p:blipFill>
          <a:blip r:embed="rId6"/>
          <a:srcRect/>
          <a:stretch>
            <a:fillRect/>
          </a:stretch>
        </p:blipFill>
        <p:spPr bwMode="auto">
          <a:xfrm>
            <a:off x="1428728" y="285728"/>
            <a:ext cx="6672284" cy="566806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23</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12"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Esquema Aire Comprimido</a:t>
            </a:r>
          </a:p>
        </p:txBody>
      </p:sp>
      <p:graphicFrame>
        <p:nvGraphicFramePr>
          <p:cNvPr id="44033" name="Object 1"/>
          <p:cNvGraphicFramePr>
            <a:graphicFrameLocks noChangeAspect="1"/>
          </p:cNvGraphicFramePr>
          <p:nvPr/>
        </p:nvGraphicFramePr>
        <p:xfrm>
          <a:off x="285720" y="1500174"/>
          <a:ext cx="8643998" cy="4181475"/>
        </p:xfrm>
        <a:graphic>
          <a:graphicData uri="http://schemas.openxmlformats.org/presentationml/2006/ole">
            <p:oleObj spid="_x0000_s44033" name="Picture" r:id="rId7" imgW="5743440" imgH="2771640" progId="Word.Picture.8">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24</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12"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Procesos de compresión</a:t>
            </a:r>
          </a:p>
        </p:txBody>
      </p:sp>
      <p:pic>
        <p:nvPicPr>
          <p:cNvPr id="9" name="Picture 58"/>
          <p:cNvPicPr>
            <a:picLocks noChangeAspect="1" noChangeArrowheads="1"/>
          </p:cNvPicPr>
          <p:nvPr/>
        </p:nvPicPr>
        <p:blipFill>
          <a:blip r:embed="rId6"/>
          <a:srcRect/>
          <a:stretch>
            <a:fillRect/>
          </a:stretch>
        </p:blipFill>
        <p:spPr bwMode="auto">
          <a:xfrm>
            <a:off x="785786" y="1785926"/>
            <a:ext cx="7797922" cy="3929090"/>
          </a:xfrm>
          <a:prstGeom prst="rect">
            <a:avLst/>
          </a:prstGeom>
          <a:noFill/>
          <a:ln w="9525">
            <a:noFill/>
            <a:miter lim="800000"/>
            <a:headEnd/>
            <a:tailEnd/>
          </a:ln>
          <a:effectLst/>
        </p:spPr>
      </p:pic>
      <p:sp>
        <p:nvSpPr>
          <p:cNvPr id="21" name="Text Box 5"/>
          <p:cNvSpPr txBox="1">
            <a:spLocks noChangeArrowheads="1"/>
          </p:cNvSpPr>
          <p:nvPr/>
        </p:nvSpPr>
        <p:spPr bwMode="auto">
          <a:xfrm>
            <a:off x="642910" y="1071546"/>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a:t>
            </a:r>
            <a:r>
              <a:rPr lang="es-ES_tradnl" sz="2000" b="1" i="1" dirty="0" smtClean="0"/>
              <a:t>Conceptos Básicos</a:t>
            </a:r>
            <a:endParaRPr lang="en-US" sz="2000"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25</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graphicFrame>
        <p:nvGraphicFramePr>
          <p:cNvPr id="10" name="Object 61"/>
          <p:cNvGraphicFramePr>
            <a:graphicFrameLocks noChangeAspect="1"/>
          </p:cNvGraphicFramePr>
          <p:nvPr/>
        </p:nvGraphicFramePr>
        <p:xfrm>
          <a:off x="785787" y="2214554"/>
          <a:ext cx="1785950" cy="883499"/>
        </p:xfrm>
        <a:graphic>
          <a:graphicData uri="http://schemas.openxmlformats.org/presentationml/2006/ole">
            <p:oleObj spid="_x0000_s154626" name="Equation" r:id="rId7" imgW="901309" imgH="444307" progId="Equation.3">
              <p:embed/>
            </p:oleObj>
          </a:graphicData>
        </a:graphic>
      </p:graphicFrame>
      <p:graphicFrame>
        <p:nvGraphicFramePr>
          <p:cNvPr id="11" name="Group 147"/>
          <p:cNvGraphicFramePr>
            <a:graphicFrameLocks noGrp="1"/>
          </p:cNvGraphicFramePr>
          <p:nvPr/>
        </p:nvGraphicFramePr>
        <p:xfrm>
          <a:off x="3286116" y="1928802"/>
          <a:ext cx="5472430" cy="1920240"/>
        </p:xfrm>
        <a:graphic>
          <a:graphicData uri="http://schemas.openxmlformats.org/drawingml/2006/table">
            <a:tbl>
              <a:tblPr/>
              <a:tblGrid>
                <a:gridCol w="208280"/>
                <a:gridCol w="236538"/>
                <a:gridCol w="779462"/>
                <a:gridCol w="2808288"/>
                <a:gridCol w="1439862"/>
              </a:tblGrid>
              <a:tr h="3048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P</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ea typeface="Times New Roman" pitchFamily="18" charset="0"/>
                          <a:cs typeface="Arial" charset="0"/>
                          <a:sym typeface="Symbol" pitchFamily="18" charset="2"/>
                        </a:rPr>
                        <a:t></a:t>
                      </a:r>
                    </a:p>
                  </a:txBody>
                  <a:tcPr horzOverflow="overflow">
                    <a:lnL>
                      <a:noFill/>
                    </a:lnL>
                    <a:lnR>
                      <a:noFill/>
                    </a:lnR>
                    <a:lnT cap="fla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Presión absoluta</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[Kgp/m</a:t>
                      </a:r>
                      <a:r>
                        <a:rPr kumimoji="0" lang="es-E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cap="flat">
                      <a:noFill/>
                    </a:lnR>
                    <a:lnT cap="flat">
                      <a:noFill/>
                    </a:lnT>
                    <a:lnB>
                      <a:noFill/>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800" b="0" i="1" u="none" strike="noStrike" cap="none" normalizeH="0" baseline="0" smtClean="0">
                          <a:ln>
                            <a:noFill/>
                          </a:ln>
                          <a:solidFill>
                            <a:schemeClr val="tx1"/>
                          </a:solidFill>
                          <a:effectLst/>
                          <a:latin typeface="Times New Roman" pitchFamily="18" charset="0"/>
                          <a:cs typeface="Times New Roman" pitchFamily="18" charset="0"/>
                        </a:rPr>
                        <a:t>v</a:t>
                      </a:r>
                      <a:endParaRPr kumimoji="0" lang="es-ES" sz="1800" b="0" i="0" u="none" strike="noStrike" cap="none" normalizeH="0" baseline="0" smtClean="0">
                        <a:ln>
                          <a:noFill/>
                        </a:ln>
                        <a:solidFill>
                          <a:schemeClr val="tx1"/>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charset="0"/>
                          <a:ea typeface="Times New Roman" pitchFamily="18" charset="0"/>
                          <a:cs typeface="Arial" charset="0"/>
                          <a:sym typeface="Symbol" pitchFamily="18" charset="2"/>
                        </a:rPr>
                        <a:t></a:t>
                      </a: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Volumen específico</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[m</a:t>
                      </a:r>
                      <a:r>
                        <a:rPr kumimoji="0" lang="es-ES" sz="1200" b="1" i="0" u="none" strike="noStrike" cap="none" normalizeH="0" baseline="30000" smtClean="0">
                          <a:ln>
                            <a:noFill/>
                          </a:ln>
                          <a:solidFill>
                            <a:schemeClr val="tx1"/>
                          </a:solidFill>
                          <a:effectLst/>
                          <a:latin typeface="Arial" charset="0"/>
                          <a:ea typeface="Times New Roman" pitchFamily="18" charset="0"/>
                          <a:cs typeface="Arial" charset="0"/>
                        </a:rPr>
                        <a:t>3</a:t>
                      </a: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a:t>
                      </a:r>
                      <a:r>
                        <a:rPr kumimoji="0" lang="es-ES" sz="400" b="0" i="0" u="none" strike="noStrike" cap="none" normalizeH="0" baseline="0" smtClean="0">
                          <a:ln>
                            <a:noFill/>
                          </a:ln>
                          <a:solidFill>
                            <a:schemeClr val="tx1"/>
                          </a:solidFill>
                          <a:effectLst/>
                          <a:latin typeface="Arial" charset="0"/>
                          <a:ea typeface="Times New Roman" pitchFamily="18" charset="0"/>
                          <a:cs typeface="Arial" charset="0"/>
                        </a:rPr>
                        <a:t> </a:t>
                      </a: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Kg]</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cap="flat">
                      <a:noFill/>
                    </a:lnR>
                    <a:lnT>
                      <a:noFill/>
                    </a:lnT>
                    <a:lnB>
                      <a:noFill/>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T</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ea typeface="Times New Roman" pitchFamily="18" charset="0"/>
                          <a:cs typeface="Arial" charset="0"/>
                          <a:sym typeface="Symbol" pitchFamily="18" charset="2"/>
                        </a:rPr>
                        <a:t></a:t>
                      </a: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Temperatura absoluta</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[°K]</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cap="flat">
                      <a:noFill/>
                    </a:lnR>
                    <a:lnT>
                      <a:noFill/>
                    </a:lnT>
                    <a:lnB>
                      <a:noFill/>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R</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ea typeface="Times New Roman" pitchFamily="18" charset="0"/>
                          <a:cs typeface="Arial" charset="0"/>
                          <a:sym typeface="Symbol" pitchFamily="18" charset="2"/>
                        </a:rPr>
                        <a:t></a:t>
                      </a:r>
                    </a:p>
                  </a:txBody>
                  <a:tcPr horzOverflow="overflow">
                    <a:lnL>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ea typeface="Times New Roman" pitchFamily="18" charset="0"/>
                          <a:cs typeface="Arial" charset="0"/>
                        </a:rPr>
                        <a:t>Constante de los gases</a:t>
                      </a:r>
                      <a:endParaRPr kumimoji="0" lang="es-E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horzOverflow="overflow">
                    <a:lnL>
                      <a:noFill/>
                    </a:lnL>
                    <a:lnR cap="flat">
                      <a:noFill/>
                    </a:lnR>
                    <a:lnT>
                      <a:noFill/>
                    </a:lnT>
                    <a:lnB cap="flat">
                      <a:noFill/>
                    </a:lnB>
                    <a:lnTlToBr>
                      <a:noFill/>
                    </a:lnTlToBr>
                    <a:lnBlToTr>
                      <a:noFill/>
                    </a:lnBlToTr>
                    <a:noFill/>
                  </a:tcPr>
                </a:tc>
              </a:tr>
            </a:tbl>
          </a:graphicData>
        </a:graphic>
      </p:graphicFrame>
      <p:graphicFrame>
        <p:nvGraphicFramePr>
          <p:cNvPr id="16" name="Object 145"/>
          <p:cNvGraphicFramePr>
            <a:graphicFrameLocks noChangeAspect="1"/>
          </p:cNvGraphicFramePr>
          <p:nvPr/>
        </p:nvGraphicFramePr>
        <p:xfrm>
          <a:off x="857224" y="4714884"/>
          <a:ext cx="7787587" cy="642942"/>
        </p:xfrm>
        <a:graphic>
          <a:graphicData uri="http://schemas.openxmlformats.org/presentationml/2006/ole">
            <p:oleObj spid="_x0000_s154627" name="Equation" r:id="rId8" imgW="6502320" imgH="533160" progId="Equation.3">
              <p:embed/>
            </p:oleObj>
          </a:graphicData>
        </a:graphic>
      </p:graphicFrame>
      <p:sp>
        <p:nvSpPr>
          <p:cNvPr id="1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Procesos de compresión</a:t>
            </a:r>
          </a:p>
        </p:txBody>
      </p:sp>
      <p:sp>
        <p:nvSpPr>
          <p:cNvPr id="18" name="Text Box 5"/>
          <p:cNvSpPr txBox="1">
            <a:spLocks noChangeArrowheads="1"/>
          </p:cNvSpPr>
          <p:nvPr/>
        </p:nvSpPr>
        <p:spPr bwMode="auto">
          <a:xfrm>
            <a:off x="642910" y="1071546"/>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a:t>
            </a:r>
            <a:r>
              <a:rPr lang="es-ES_tradnl" sz="2000" b="1" i="1" dirty="0" smtClean="0"/>
              <a:t>Conceptos Básicos</a:t>
            </a:r>
            <a:endParaRPr lang="en-US" sz="2000" i="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26</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12" name="Rectangle 2"/>
          <p:cNvSpPr txBox="1">
            <a:spLocks noChangeArrowheads="1"/>
          </p:cNvSpPr>
          <p:nvPr/>
        </p:nvSpPr>
        <p:spPr>
          <a:xfrm>
            <a:off x="1071538" y="500042"/>
            <a:ext cx="6643733" cy="401656"/>
          </a:xfrm>
          <a:prstGeom prst="rect">
            <a:avLst/>
          </a:prstGeom>
        </p:spPr>
        <p:txBody>
          <a:bodyPr vert="horz" anchor="b">
            <a:normAutofit fontScale="77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Comparación entre una Isotérmica y una adiabática</a:t>
            </a:r>
          </a:p>
        </p:txBody>
      </p:sp>
      <p:pic>
        <p:nvPicPr>
          <p:cNvPr id="8" name="Picture 4"/>
          <p:cNvPicPr>
            <a:picLocks noChangeAspect="1" noChangeArrowheads="1"/>
          </p:cNvPicPr>
          <p:nvPr/>
        </p:nvPicPr>
        <p:blipFill>
          <a:blip r:embed="rId6"/>
          <a:srcRect/>
          <a:stretch>
            <a:fillRect/>
          </a:stretch>
        </p:blipFill>
        <p:spPr bwMode="auto">
          <a:xfrm>
            <a:off x="714348" y="1357298"/>
            <a:ext cx="7489825" cy="3719513"/>
          </a:xfrm>
          <a:prstGeom prst="rect">
            <a:avLst/>
          </a:prstGeom>
          <a:noFill/>
          <a:ln w="9525">
            <a:noFill/>
            <a:miter lim="800000"/>
            <a:headEnd/>
            <a:tailEnd/>
          </a:ln>
          <a:effectLst/>
        </p:spPr>
      </p:pic>
      <p:sp>
        <p:nvSpPr>
          <p:cNvPr id="9" name="Text Box 6"/>
          <p:cNvSpPr txBox="1">
            <a:spLocks noChangeArrowheads="1"/>
          </p:cNvSpPr>
          <p:nvPr/>
        </p:nvSpPr>
        <p:spPr bwMode="auto">
          <a:xfrm>
            <a:off x="569885" y="5027596"/>
            <a:ext cx="8066088" cy="915987"/>
          </a:xfrm>
          <a:prstGeom prst="rect">
            <a:avLst/>
          </a:prstGeom>
          <a:noFill/>
          <a:ln w="9525">
            <a:noFill/>
            <a:miter lim="800000"/>
            <a:headEnd/>
            <a:tailEnd/>
          </a:ln>
          <a:effectLst/>
        </p:spPr>
        <p:txBody>
          <a:bodyPr>
            <a:spAutoFit/>
          </a:bodyPr>
          <a:lstStyle/>
          <a:p>
            <a:pPr>
              <a:spcBef>
                <a:spcPct val="50000"/>
              </a:spcBef>
            </a:pPr>
            <a:r>
              <a:rPr lang="es-ES"/>
              <a:t>En los compresores reales se refrigera entonces el cilindro del compresor (camisa de agua), para obtener una curva AD que se ubica entre las dos anteriores: P V ^</a:t>
            </a:r>
            <a:r>
              <a:rPr lang="es-ES" b="1"/>
              <a:t>n</a:t>
            </a:r>
            <a:r>
              <a:rPr lang="es-ES"/>
              <a:t> = K, donde "n" </a:t>
            </a:r>
            <a:r>
              <a:rPr lang="es-ES">
                <a:sym typeface="Symbol" pitchFamily="18" charset="2"/>
              </a:rPr>
              <a:t></a:t>
            </a:r>
            <a:r>
              <a:rPr lang="es-ES"/>
              <a:t> 1,3 para el aire.</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27</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12"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Compresión polifásica</a:t>
            </a:r>
          </a:p>
        </p:txBody>
      </p:sp>
      <p:graphicFrame>
        <p:nvGraphicFramePr>
          <p:cNvPr id="10" name="Object 5"/>
          <p:cNvGraphicFramePr>
            <a:graphicFrameLocks noChangeAspect="1"/>
          </p:cNvGraphicFramePr>
          <p:nvPr/>
        </p:nvGraphicFramePr>
        <p:xfrm>
          <a:off x="2922588" y="1484313"/>
          <a:ext cx="5314950" cy="3944937"/>
        </p:xfrm>
        <a:graphic>
          <a:graphicData uri="http://schemas.openxmlformats.org/presentationml/2006/ole">
            <p:oleObj spid="_x0000_s155650" name="Picture" r:id="rId7" imgW="3324240" imgH="2467080" progId="Word.Picture.8">
              <p:embed/>
            </p:oleObj>
          </a:graphicData>
        </a:graphic>
      </p:graphicFrame>
      <p:sp>
        <p:nvSpPr>
          <p:cNvPr id="11" name="Text Box 7"/>
          <p:cNvSpPr txBox="1">
            <a:spLocks noChangeArrowheads="1"/>
          </p:cNvSpPr>
          <p:nvPr/>
        </p:nvSpPr>
        <p:spPr bwMode="auto">
          <a:xfrm>
            <a:off x="539750" y="2060575"/>
            <a:ext cx="2232025" cy="2289175"/>
          </a:xfrm>
          <a:prstGeom prst="rect">
            <a:avLst/>
          </a:prstGeom>
          <a:noFill/>
          <a:ln w="9525">
            <a:noFill/>
            <a:miter lim="800000"/>
            <a:headEnd/>
            <a:tailEnd/>
          </a:ln>
          <a:effectLst/>
        </p:spPr>
        <p:txBody>
          <a:bodyPr>
            <a:spAutoFit/>
          </a:bodyPr>
          <a:lstStyle/>
          <a:p>
            <a:pPr>
              <a:spcBef>
                <a:spcPct val="50000"/>
              </a:spcBef>
            </a:pPr>
            <a:r>
              <a:rPr lang="es-ES"/>
              <a:t>Para un mismo volumen inicial (V1) y presión final (P2), se obtiene un ahorro de energía representado por el área punteada BEDCB.</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28</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12"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pic>
        <p:nvPicPr>
          <p:cNvPr id="8" name="Picture 25"/>
          <p:cNvPicPr>
            <a:picLocks noChangeAspect="1" noChangeArrowheads="1"/>
          </p:cNvPicPr>
          <p:nvPr/>
        </p:nvPicPr>
        <p:blipFill>
          <a:blip r:embed="rId6"/>
          <a:srcRect/>
          <a:stretch>
            <a:fillRect/>
          </a:stretch>
        </p:blipFill>
        <p:spPr bwMode="auto">
          <a:xfrm>
            <a:off x="1000100" y="1714488"/>
            <a:ext cx="7172325" cy="4251325"/>
          </a:xfrm>
          <a:prstGeom prst="rect">
            <a:avLst/>
          </a:prstGeom>
          <a:noFill/>
          <a:ln w="9525">
            <a:noFill/>
            <a:miter lim="800000"/>
            <a:headEnd/>
            <a:tailEnd/>
          </a:ln>
          <a:effectLst/>
        </p:spPr>
      </p:pic>
      <p:sp>
        <p:nvSpPr>
          <p:cNvPr id="10" name="Text Box 5"/>
          <p:cNvSpPr txBox="1">
            <a:spLocks noChangeArrowheads="1"/>
          </p:cNvSpPr>
          <p:nvPr/>
        </p:nvSpPr>
        <p:spPr bwMode="auto">
          <a:xfrm>
            <a:off x="642910" y="1285860"/>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Trabajo </a:t>
            </a:r>
            <a:r>
              <a:rPr lang="es-CL" sz="2000" b="1" i="1" dirty="0"/>
              <a:t>de una compresión isotérmica monofásica</a:t>
            </a:r>
            <a:r>
              <a:rPr lang="en-US" sz="2000" i="1" dirty="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29</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8" name="Picture 4"/>
          <p:cNvPicPr>
            <a:picLocks noChangeAspect="1" noChangeArrowheads="1"/>
          </p:cNvPicPr>
          <p:nvPr/>
        </p:nvPicPr>
        <p:blipFill>
          <a:blip r:embed="rId6"/>
          <a:srcRect/>
          <a:stretch>
            <a:fillRect/>
          </a:stretch>
        </p:blipFill>
        <p:spPr bwMode="auto">
          <a:xfrm>
            <a:off x="854051" y="2295509"/>
            <a:ext cx="7777162" cy="3097212"/>
          </a:xfrm>
          <a:prstGeom prst="rect">
            <a:avLst/>
          </a:prstGeom>
          <a:noFill/>
          <a:ln w="9525">
            <a:noFill/>
            <a:miter lim="800000"/>
            <a:headEnd/>
            <a:tailEnd/>
          </a:ln>
          <a:effectLst/>
        </p:spPr>
      </p:pic>
      <p:sp>
        <p:nvSpPr>
          <p:cNvPr id="9" name="Text Box 5"/>
          <p:cNvSpPr txBox="1">
            <a:spLocks noChangeArrowheads="1"/>
          </p:cNvSpPr>
          <p:nvPr/>
        </p:nvSpPr>
        <p:spPr bwMode="auto">
          <a:xfrm>
            <a:off x="928662" y="1357298"/>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Trabajo </a:t>
            </a:r>
            <a:r>
              <a:rPr lang="es-CL" sz="2000" b="1" i="1" dirty="0"/>
              <a:t>de una compresión isotérmica monofásica</a:t>
            </a:r>
            <a:r>
              <a:rPr lang="en-US" sz="2000" i="1" dirty="0"/>
              <a:t> </a:t>
            </a:r>
          </a:p>
        </p:txBody>
      </p:sp>
      <p:sp>
        <p:nvSpPr>
          <p:cNvPr id="10"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8"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9" name="Rectangle 13"/>
          <p:cNvSpPr>
            <a:spLocks noChangeArrowheads="1"/>
          </p:cNvSpPr>
          <p:nvPr/>
        </p:nvSpPr>
        <p:spPr bwMode="auto">
          <a:xfrm>
            <a:off x="647700" y="1785926"/>
            <a:ext cx="8496300" cy="3431684"/>
          </a:xfrm>
          <a:prstGeom prst="rect">
            <a:avLst/>
          </a:prstGeom>
          <a:noFill/>
          <a:ln w="9525">
            <a:noFill/>
            <a:miter lim="800000"/>
            <a:headEnd/>
            <a:tailEnd/>
          </a:ln>
          <a:effectLst/>
        </p:spPr>
        <p:txBody>
          <a:bodyPr lIns="288834" tIns="76176" bIns="0" anchor="ctr">
            <a:spAutoFit/>
          </a:bodyPr>
          <a:lstStyle/>
          <a:p>
            <a:pPr>
              <a:tabLst>
                <a:tab pos="288925" algn="l"/>
              </a:tabLst>
            </a:pPr>
            <a:endParaRPr lang="es-ES" dirty="0"/>
          </a:p>
          <a:p>
            <a:pPr>
              <a:buFont typeface="Wingdings" pitchFamily="2" charset="2"/>
              <a:buChar char="Ø"/>
              <a:tabLst>
                <a:tab pos="288925" algn="l"/>
              </a:tabLst>
            </a:pPr>
            <a:r>
              <a:rPr lang="es-ES" sz="2000" b="1" dirty="0" smtClean="0"/>
              <a:t> </a:t>
            </a:r>
            <a:r>
              <a:rPr lang="es-ES" sz="2000" b="1" i="1" dirty="0" smtClean="0"/>
              <a:t>El </a:t>
            </a:r>
            <a:r>
              <a:rPr lang="es-ES" sz="2000" b="1" i="1" dirty="0"/>
              <a:t>aire comprimido es un medio de transmisión de energía y como tal es una fuente de fuerza motriz en faenas mineras subterráneas.</a:t>
            </a:r>
          </a:p>
          <a:p>
            <a:pPr>
              <a:buFont typeface="Wingdings" pitchFamily="2" charset="2"/>
              <a:buChar char="Ø"/>
              <a:tabLst>
                <a:tab pos="288925" algn="l"/>
              </a:tabLst>
            </a:pPr>
            <a:endParaRPr lang="es-ES" sz="2000" b="1" i="1" dirty="0"/>
          </a:p>
          <a:p>
            <a:pPr>
              <a:buFont typeface="Wingdings" pitchFamily="2" charset="2"/>
              <a:buChar char="Ø"/>
              <a:tabLst>
                <a:tab pos="288925" algn="l"/>
              </a:tabLst>
            </a:pPr>
            <a:r>
              <a:rPr lang="es-ES" sz="2000" b="1" i="1" dirty="0"/>
              <a:t> </a:t>
            </a:r>
            <a:r>
              <a:rPr lang="es-ES" sz="2000" b="1" i="1" dirty="0" smtClean="0"/>
              <a:t>COMPRESORES </a:t>
            </a:r>
            <a:r>
              <a:rPr lang="es-ES" sz="2000" b="1" i="1" dirty="0"/>
              <a:t>aspiran aire del ambiente y aumentan su presión hasta que alcance un valor adecuado para su utilización.</a:t>
            </a:r>
          </a:p>
          <a:p>
            <a:pPr>
              <a:buFont typeface="Wingdings" pitchFamily="2" charset="2"/>
              <a:buChar char="Ø"/>
              <a:tabLst>
                <a:tab pos="288925" algn="l"/>
              </a:tabLst>
            </a:pPr>
            <a:endParaRPr lang="es-ES" sz="2000" b="1" i="1" dirty="0"/>
          </a:p>
          <a:p>
            <a:pPr>
              <a:buFont typeface="Wingdings" pitchFamily="2" charset="2"/>
              <a:buChar char="Ø"/>
              <a:tabLst>
                <a:tab pos="288925" algn="l"/>
              </a:tabLst>
            </a:pPr>
            <a:r>
              <a:rPr lang="es-ES" sz="2000" b="1" i="1" dirty="0"/>
              <a:t> Generación Termodinámica. Transmisión </a:t>
            </a:r>
            <a:r>
              <a:rPr lang="es-ES" sz="2000" b="1" i="1" dirty="0" err="1"/>
              <a:t>Fluodinámica</a:t>
            </a:r>
            <a:r>
              <a:rPr lang="es-ES" sz="2000" b="1" i="1" dirty="0"/>
              <a:t>.</a:t>
            </a:r>
          </a:p>
          <a:p>
            <a:pPr>
              <a:buFont typeface="Wingdings" pitchFamily="2" charset="2"/>
              <a:buChar char="Ø"/>
              <a:tabLst>
                <a:tab pos="288925" algn="l"/>
              </a:tabLst>
            </a:pPr>
            <a:endParaRPr lang="es-CL" sz="2000" b="1" i="1" dirty="0"/>
          </a:p>
          <a:p>
            <a:pPr>
              <a:buFont typeface="Wingdings" pitchFamily="2" charset="2"/>
              <a:buChar char="Ø"/>
              <a:tabLst>
                <a:tab pos="288925" algn="l"/>
              </a:tabLst>
            </a:pPr>
            <a:r>
              <a:rPr lang="es-ES" sz="2000" b="1" i="1" dirty="0"/>
              <a:t> Actualidad perforación neumática diámetros menores (27 a 41 mm) y a los martillos DTH (89 a 165 mm). </a:t>
            </a:r>
          </a:p>
        </p:txBody>
      </p:sp>
      <p:sp>
        <p:nvSpPr>
          <p:cNvPr id="10" name="9 Rectángulo"/>
          <p:cNvSpPr/>
          <p:nvPr/>
        </p:nvSpPr>
        <p:spPr>
          <a:xfrm>
            <a:off x="642910" y="1214422"/>
            <a:ext cx="251222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Aire Comprimido </a:t>
            </a:r>
            <a:endParaRPr lang="es-ES" sz="2400" b="1" i="1" dirty="0"/>
          </a:p>
        </p:txBody>
      </p:sp>
      <p:sp>
        <p:nvSpPr>
          <p:cNvPr id="11" name="Rectangle 6"/>
          <p:cNvSpPr txBox="1">
            <a:spLocks noChangeArrowheads="1"/>
          </p:cNvSpPr>
          <p:nvPr/>
        </p:nvSpPr>
        <p:spPr>
          <a:xfrm>
            <a:off x="457200" y="765175"/>
            <a:ext cx="8229600" cy="5040313"/>
          </a:xfrm>
          <a:prstGeom prst="rect">
            <a:avLst/>
          </a:prstGeom>
        </p:spPr>
        <p:txBody>
          <a:bodyPr vert="horz" anchor="ctr">
            <a:normAutofit/>
          </a:bodyPr>
          <a:lstStyle/>
          <a:p>
            <a:pPr marL="457200" marR="0" lvl="1" indent="0" algn="ctr" defTabSz="914400" rtl="0" eaLnBrk="1" fontAlgn="auto" latinLnBrk="0" hangingPunct="1">
              <a:lnSpc>
                <a:spcPct val="100000"/>
              </a:lnSpc>
              <a:spcBef>
                <a:spcPts val="550"/>
              </a:spcBef>
              <a:spcAft>
                <a:spcPts val="0"/>
              </a:spcAft>
              <a:buClr>
                <a:schemeClr val="accent1"/>
              </a:buClr>
              <a:buSzPct val="70000"/>
              <a:buFont typeface="Wingdings 2"/>
              <a:buNone/>
              <a:tabLst/>
              <a:defRPr/>
            </a:pPr>
            <a:endParaRPr kumimoji="0" lang="es-CL" sz="2800" b="1" i="0" u="none" strike="noStrike" kern="1200" cap="none" spc="0" normalizeH="0" baseline="0" noProof="0" dirty="0">
              <a:ln>
                <a:noFill/>
              </a:ln>
              <a:solidFill>
                <a:srgbClr val="FFFFFF"/>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30</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1000100" y="1142984"/>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Trabajo </a:t>
            </a:r>
            <a:r>
              <a:rPr lang="es-CL" sz="2000" b="1" i="1" dirty="0"/>
              <a:t>de una compresión real</a:t>
            </a:r>
            <a:r>
              <a:rPr lang="en-US" sz="2000" i="1" dirty="0"/>
              <a:t> </a:t>
            </a:r>
          </a:p>
        </p:txBody>
      </p:sp>
      <p:sp>
        <p:nvSpPr>
          <p:cNvPr id="18"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
        <p:nvSpPr>
          <p:cNvPr id="1566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CL"/>
          </a:p>
        </p:txBody>
      </p:sp>
      <p:pic>
        <p:nvPicPr>
          <p:cNvPr id="156679" name="Picture 7"/>
          <p:cNvPicPr>
            <a:picLocks noChangeAspect="1" noChangeArrowheads="1"/>
          </p:cNvPicPr>
          <p:nvPr/>
        </p:nvPicPr>
        <p:blipFill>
          <a:blip r:embed="rId6"/>
          <a:srcRect/>
          <a:stretch>
            <a:fillRect/>
          </a:stretch>
        </p:blipFill>
        <p:spPr bwMode="auto">
          <a:xfrm>
            <a:off x="1357290" y="2428868"/>
            <a:ext cx="6745435" cy="21812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31</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1000100" y="1142984"/>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sz="2000" b="1" i="1" dirty="0" smtClean="0"/>
              <a:t> Trabajo </a:t>
            </a:r>
            <a:r>
              <a:rPr lang="es-CL" sz="2000" b="1" i="1" dirty="0"/>
              <a:t>de una compresión real</a:t>
            </a:r>
            <a:r>
              <a:rPr lang="en-US" sz="2000" i="1" dirty="0"/>
              <a:t> </a:t>
            </a:r>
          </a:p>
        </p:txBody>
      </p:sp>
      <p:pic>
        <p:nvPicPr>
          <p:cNvPr id="9" name="Picture 27"/>
          <p:cNvPicPr>
            <a:picLocks noChangeAspect="1" noChangeArrowheads="1"/>
          </p:cNvPicPr>
          <p:nvPr/>
        </p:nvPicPr>
        <p:blipFill>
          <a:blip r:embed="rId6"/>
          <a:srcRect/>
          <a:stretch>
            <a:fillRect/>
          </a:stretch>
        </p:blipFill>
        <p:spPr bwMode="auto">
          <a:xfrm>
            <a:off x="1000100" y="1714488"/>
            <a:ext cx="7172325" cy="4149725"/>
          </a:xfrm>
          <a:prstGeom prst="rect">
            <a:avLst/>
          </a:prstGeom>
          <a:noFill/>
          <a:ln w="9525">
            <a:noFill/>
            <a:miter lim="800000"/>
            <a:headEnd/>
            <a:tailEnd/>
          </a:ln>
          <a:effectLst/>
        </p:spPr>
      </p:pic>
      <p:sp>
        <p:nvSpPr>
          <p:cNvPr id="18"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32</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571472" y="1285860"/>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b="1" dirty="0" smtClean="0"/>
              <a:t> </a:t>
            </a:r>
            <a:r>
              <a:rPr lang="es-CL" sz="2000" b="1" i="1" dirty="0" smtClean="0"/>
              <a:t>Trabajo </a:t>
            </a:r>
            <a:r>
              <a:rPr lang="es-CL" sz="2000" b="1" i="1" dirty="0"/>
              <a:t>de una compresión polifásica</a:t>
            </a:r>
            <a:r>
              <a:rPr lang="en-US" sz="2000" i="1" dirty="0"/>
              <a:t> </a:t>
            </a:r>
          </a:p>
        </p:txBody>
      </p:sp>
      <p:graphicFrame>
        <p:nvGraphicFramePr>
          <p:cNvPr id="9" name="Object 5"/>
          <p:cNvGraphicFramePr>
            <a:graphicFrameLocks/>
          </p:cNvGraphicFramePr>
          <p:nvPr/>
        </p:nvGraphicFramePr>
        <p:xfrm>
          <a:off x="4000496" y="2143116"/>
          <a:ext cx="4692650" cy="3527425"/>
        </p:xfrm>
        <a:graphic>
          <a:graphicData uri="http://schemas.openxmlformats.org/presentationml/2006/ole">
            <p:oleObj spid="_x0000_s157698" name="Picture" r:id="rId7" imgW="2857680" imgH="2181240" progId="Word.Picture.8">
              <p:embed/>
            </p:oleObj>
          </a:graphicData>
        </a:graphic>
      </p:graphicFrame>
      <p:graphicFrame>
        <p:nvGraphicFramePr>
          <p:cNvPr id="10" name="Object 7"/>
          <p:cNvGraphicFramePr>
            <a:graphicFrameLocks noChangeAspect="1"/>
          </p:cNvGraphicFramePr>
          <p:nvPr/>
        </p:nvGraphicFramePr>
        <p:xfrm>
          <a:off x="285720" y="2428868"/>
          <a:ext cx="3445053" cy="927109"/>
        </p:xfrm>
        <a:graphic>
          <a:graphicData uri="http://schemas.openxmlformats.org/presentationml/2006/ole">
            <p:oleObj spid="_x0000_s157699" name="Equation" r:id="rId8" imgW="3111500" imgH="838200" progId="Equation.3">
              <p:embed/>
            </p:oleObj>
          </a:graphicData>
        </a:graphic>
      </p:graphicFrame>
      <p:graphicFrame>
        <p:nvGraphicFramePr>
          <p:cNvPr id="11" name="Object 9"/>
          <p:cNvGraphicFramePr>
            <a:graphicFrameLocks noChangeAspect="1"/>
          </p:cNvGraphicFramePr>
          <p:nvPr/>
        </p:nvGraphicFramePr>
        <p:xfrm>
          <a:off x="285720" y="3571876"/>
          <a:ext cx="3536956" cy="963629"/>
        </p:xfrm>
        <a:graphic>
          <a:graphicData uri="http://schemas.openxmlformats.org/presentationml/2006/ole">
            <p:oleObj spid="_x0000_s157700" name="Equation" r:id="rId9" imgW="3073400" imgH="838200" progId="Equation.3">
              <p:embed/>
            </p:oleObj>
          </a:graphicData>
        </a:graphic>
      </p:graphicFrame>
      <p:pic>
        <p:nvPicPr>
          <p:cNvPr id="16" name="Picture 11"/>
          <p:cNvPicPr>
            <a:picLocks noChangeAspect="1" noChangeArrowheads="1"/>
          </p:cNvPicPr>
          <p:nvPr/>
        </p:nvPicPr>
        <p:blipFill>
          <a:blip r:embed="rId10"/>
          <a:srcRect/>
          <a:stretch>
            <a:fillRect/>
          </a:stretch>
        </p:blipFill>
        <p:spPr bwMode="auto">
          <a:xfrm>
            <a:off x="-2571800" y="4572008"/>
            <a:ext cx="8989018" cy="609622"/>
          </a:xfrm>
          <a:prstGeom prst="rect">
            <a:avLst/>
          </a:prstGeom>
          <a:noFill/>
        </p:spPr>
      </p:pic>
      <p:sp>
        <p:nvSpPr>
          <p:cNvPr id="17"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33</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571472" y="1357298"/>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b="1" dirty="0" smtClean="0"/>
              <a:t> </a:t>
            </a:r>
            <a:r>
              <a:rPr lang="es-CL" sz="2000" b="1" i="1" dirty="0" smtClean="0"/>
              <a:t>Trabajo </a:t>
            </a:r>
            <a:r>
              <a:rPr lang="es-CL" sz="2000" b="1" i="1" dirty="0"/>
              <a:t>de una compresión polifásica</a:t>
            </a:r>
            <a:r>
              <a:rPr lang="en-US" sz="2000" i="1" dirty="0"/>
              <a:t> </a:t>
            </a:r>
          </a:p>
        </p:txBody>
      </p:sp>
      <p:graphicFrame>
        <p:nvGraphicFramePr>
          <p:cNvPr id="17" name="Object 5"/>
          <p:cNvGraphicFramePr>
            <a:graphicFrameLocks/>
          </p:cNvGraphicFramePr>
          <p:nvPr/>
        </p:nvGraphicFramePr>
        <p:xfrm>
          <a:off x="5072066" y="1928802"/>
          <a:ext cx="3857652" cy="3500462"/>
        </p:xfrm>
        <a:graphic>
          <a:graphicData uri="http://schemas.openxmlformats.org/presentationml/2006/ole">
            <p:oleObj spid="_x0000_s158725" name="Picture" r:id="rId7" imgW="2857680" imgH="2181240" progId="Word.Picture.8">
              <p:embed/>
            </p:oleObj>
          </a:graphicData>
        </a:graphic>
      </p:graphicFrame>
      <p:pic>
        <p:nvPicPr>
          <p:cNvPr id="18" name="Picture 6"/>
          <p:cNvPicPr>
            <a:picLocks noChangeAspect="1" noChangeArrowheads="1"/>
          </p:cNvPicPr>
          <p:nvPr/>
        </p:nvPicPr>
        <p:blipFill>
          <a:blip r:embed="rId8"/>
          <a:srcRect/>
          <a:stretch>
            <a:fillRect/>
          </a:stretch>
        </p:blipFill>
        <p:spPr bwMode="auto">
          <a:xfrm>
            <a:off x="-428660" y="2786058"/>
            <a:ext cx="6311900" cy="1473200"/>
          </a:xfrm>
          <a:prstGeom prst="rect">
            <a:avLst/>
          </a:prstGeom>
          <a:noFill/>
        </p:spPr>
      </p:pic>
      <p:sp>
        <p:nvSpPr>
          <p:cNvPr id="19"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34</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571472" y="1214422"/>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b="1" dirty="0" smtClean="0"/>
              <a:t> </a:t>
            </a:r>
            <a:r>
              <a:rPr lang="es-CL" sz="2000" b="1" i="1" dirty="0" smtClean="0"/>
              <a:t>Trabajo </a:t>
            </a:r>
            <a:r>
              <a:rPr lang="es-CL" sz="2000" b="1" i="1" dirty="0"/>
              <a:t>de una compresión polifásica</a:t>
            </a:r>
            <a:r>
              <a:rPr lang="en-US" sz="2000" i="1" dirty="0"/>
              <a:t> </a:t>
            </a:r>
          </a:p>
        </p:txBody>
      </p:sp>
      <p:pic>
        <p:nvPicPr>
          <p:cNvPr id="9" name="Picture 5"/>
          <p:cNvPicPr>
            <a:picLocks noChangeAspect="1" noChangeArrowheads="1"/>
          </p:cNvPicPr>
          <p:nvPr/>
        </p:nvPicPr>
        <p:blipFill>
          <a:blip r:embed="rId7"/>
          <a:srcRect/>
          <a:stretch>
            <a:fillRect/>
          </a:stretch>
        </p:blipFill>
        <p:spPr bwMode="auto">
          <a:xfrm>
            <a:off x="642910" y="2071678"/>
            <a:ext cx="7727950" cy="1354138"/>
          </a:xfrm>
          <a:prstGeom prst="rect">
            <a:avLst/>
          </a:prstGeom>
          <a:noFill/>
          <a:ln w="9525">
            <a:noFill/>
            <a:miter lim="800000"/>
            <a:headEnd/>
            <a:tailEnd/>
          </a:ln>
          <a:effectLst/>
        </p:spPr>
      </p:pic>
      <p:graphicFrame>
        <p:nvGraphicFramePr>
          <p:cNvPr id="10" name="Object 6"/>
          <p:cNvGraphicFramePr>
            <a:graphicFrameLocks noChangeAspect="1"/>
          </p:cNvGraphicFramePr>
          <p:nvPr/>
        </p:nvGraphicFramePr>
        <p:xfrm>
          <a:off x="1571604" y="3571876"/>
          <a:ext cx="5689600" cy="1127125"/>
        </p:xfrm>
        <a:graphic>
          <a:graphicData uri="http://schemas.openxmlformats.org/presentationml/2006/ole">
            <p:oleObj spid="_x0000_s159746" name="Equation" r:id="rId8" imgW="4089400" imgH="812800" progId="Equation.3">
              <p:embed/>
            </p:oleObj>
          </a:graphicData>
        </a:graphic>
      </p:graphicFrame>
      <p:graphicFrame>
        <p:nvGraphicFramePr>
          <p:cNvPr id="11" name="Object 8"/>
          <p:cNvGraphicFramePr>
            <a:graphicFrameLocks noChangeAspect="1"/>
          </p:cNvGraphicFramePr>
          <p:nvPr/>
        </p:nvGraphicFramePr>
        <p:xfrm>
          <a:off x="3571868" y="5072074"/>
          <a:ext cx="1584325" cy="360362"/>
        </p:xfrm>
        <a:graphic>
          <a:graphicData uri="http://schemas.openxmlformats.org/presentationml/2006/ole">
            <p:oleObj spid="_x0000_s159747" name="Equation" r:id="rId9" imgW="1129810" imgH="253890" progId="Equation.3">
              <p:embed/>
            </p:oleObj>
          </a:graphicData>
        </a:graphic>
      </p:graphicFrame>
      <p:sp>
        <p:nvSpPr>
          <p:cNvPr id="16"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35</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571472" y="1214422"/>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b="1" dirty="0" smtClean="0"/>
              <a:t> </a:t>
            </a:r>
            <a:r>
              <a:rPr lang="es-CL" sz="2000" b="1" i="1" dirty="0" smtClean="0"/>
              <a:t>Trabajo </a:t>
            </a:r>
            <a:r>
              <a:rPr lang="es-CL" sz="2000" b="1" i="1" dirty="0"/>
              <a:t>de una compresión polifásica</a:t>
            </a:r>
            <a:r>
              <a:rPr lang="en-US" sz="2000" i="1" dirty="0"/>
              <a:t> </a:t>
            </a:r>
          </a:p>
        </p:txBody>
      </p:sp>
      <p:graphicFrame>
        <p:nvGraphicFramePr>
          <p:cNvPr id="9" name="Object 10"/>
          <p:cNvGraphicFramePr>
            <a:graphicFrameLocks noChangeAspect="1"/>
          </p:cNvGraphicFramePr>
          <p:nvPr/>
        </p:nvGraphicFramePr>
        <p:xfrm>
          <a:off x="2143108" y="2071678"/>
          <a:ext cx="4176713" cy="1098550"/>
        </p:xfrm>
        <a:graphic>
          <a:graphicData uri="http://schemas.openxmlformats.org/presentationml/2006/ole">
            <p:oleObj spid="_x0000_s160770" name="Equation" r:id="rId7" imgW="3073400" imgH="812800" progId="Equation.3">
              <p:embed/>
            </p:oleObj>
          </a:graphicData>
        </a:graphic>
      </p:graphicFrame>
      <p:graphicFrame>
        <p:nvGraphicFramePr>
          <p:cNvPr id="10" name="Object 12"/>
          <p:cNvGraphicFramePr>
            <a:graphicFrameLocks noChangeAspect="1"/>
          </p:cNvGraphicFramePr>
          <p:nvPr/>
        </p:nvGraphicFramePr>
        <p:xfrm>
          <a:off x="2214546" y="4071942"/>
          <a:ext cx="4321175" cy="1111250"/>
        </p:xfrm>
        <a:graphic>
          <a:graphicData uri="http://schemas.openxmlformats.org/presentationml/2006/ole">
            <p:oleObj spid="_x0000_s160771" name="Equation" r:id="rId8" imgW="3073400" imgH="812800" progId="Equation.3">
              <p:embed/>
            </p:oleObj>
          </a:graphicData>
        </a:graphic>
      </p:graphicFrame>
      <p:sp>
        <p:nvSpPr>
          <p:cNvPr id="11" name="Text Box 14"/>
          <p:cNvSpPr txBox="1">
            <a:spLocks noChangeArrowheads="1"/>
          </p:cNvSpPr>
          <p:nvPr/>
        </p:nvSpPr>
        <p:spPr bwMode="auto">
          <a:xfrm>
            <a:off x="2786050" y="3286124"/>
            <a:ext cx="2881312" cy="366713"/>
          </a:xfrm>
          <a:prstGeom prst="rect">
            <a:avLst/>
          </a:prstGeom>
          <a:noFill/>
          <a:ln w="9525">
            <a:noFill/>
            <a:miter lim="800000"/>
            <a:headEnd/>
            <a:tailEnd/>
          </a:ln>
          <a:effectLst/>
        </p:spPr>
        <p:txBody>
          <a:bodyPr>
            <a:spAutoFit/>
          </a:bodyPr>
          <a:lstStyle/>
          <a:p>
            <a:pPr algn="ctr">
              <a:spcBef>
                <a:spcPct val="50000"/>
              </a:spcBef>
            </a:pPr>
            <a:r>
              <a:rPr lang="es-CL" dirty="0"/>
              <a:t>Compresión Bifásica</a:t>
            </a:r>
            <a:endParaRPr lang="en-US" dirty="0"/>
          </a:p>
        </p:txBody>
      </p:sp>
      <p:sp>
        <p:nvSpPr>
          <p:cNvPr id="16" name="Text Box 15"/>
          <p:cNvSpPr txBox="1">
            <a:spLocks noChangeArrowheads="1"/>
          </p:cNvSpPr>
          <p:nvPr/>
        </p:nvSpPr>
        <p:spPr bwMode="auto">
          <a:xfrm>
            <a:off x="3143240" y="5286388"/>
            <a:ext cx="2881312" cy="366713"/>
          </a:xfrm>
          <a:prstGeom prst="rect">
            <a:avLst/>
          </a:prstGeom>
          <a:noFill/>
          <a:ln w="9525">
            <a:noFill/>
            <a:miter lim="800000"/>
            <a:headEnd/>
            <a:tailEnd/>
          </a:ln>
          <a:effectLst/>
        </p:spPr>
        <p:txBody>
          <a:bodyPr>
            <a:spAutoFit/>
          </a:bodyPr>
          <a:lstStyle/>
          <a:p>
            <a:pPr algn="ctr">
              <a:spcBef>
                <a:spcPct val="50000"/>
              </a:spcBef>
            </a:pPr>
            <a:r>
              <a:rPr lang="es-CL" dirty="0"/>
              <a:t>Compresión trifásica</a:t>
            </a:r>
            <a:endParaRPr lang="en-US" dirty="0"/>
          </a:p>
        </p:txBody>
      </p:sp>
      <p:sp>
        <p:nvSpPr>
          <p:cNvPr id="17"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4"/>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36</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5" r:link="rId6"/>
          <a:srcRect/>
          <a:stretch>
            <a:fillRect/>
          </a:stretch>
        </p:blipFill>
        <p:spPr bwMode="auto">
          <a:xfrm>
            <a:off x="428596" y="142852"/>
            <a:ext cx="371475" cy="770021"/>
          </a:xfrm>
          <a:prstGeom prst="rect">
            <a:avLst/>
          </a:prstGeom>
          <a:noFill/>
        </p:spPr>
      </p:pic>
      <p:sp>
        <p:nvSpPr>
          <p:cNvPr id="8" name="Text Box 4"/>
          <p:cNvSpPr txBox="1">
            <a:spLocks noChangeArrowheads="1"/>
          </p:cNvSpPr>
          <p:nvPr/>
        </p:nvSpPr>
        <p:spPr bwMode="auto">
          <a:xfrm>
            <a:off x="571472" y="1214422"/>
            <a:ext cx="6840537" cy="400110"/>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es-CL" b="1" dirty="0" smtClean="0"/>
              <a:t> </a:t>
            </a:r>
            <a:r>
              <a:rPr lang="es-CL" sz="2000" b="1" i="1" dirty="0" smtClean="0"/>
              <a:t>Trabajo </a:t>
            </a:r>
            <a:r>
              <a:rPr lang="es-CL" sz="2000" b="1" i="1" dirty="0"/>
              <a:t>de una compresión polifásica</a:t>
            </a:r>
            <a:r>
              <a:rPr lang="en-US" sz="2000" i="1" dirty="0"/>
              <a:t> </a:t>
            </a:r>
          </a:p>
        </p:txBody>
      </p:sp>
      <p:graphicFrame>
        <p:nvGraphicFramePr>
          <p:cNvPr id="17" name="Object 4"/>
          <p:cNvGraphicFramePr>
            <a:graphicFrameLocks/>
          </p:cNvGraphicFramePr>
          <p:nvPr/>
        </p:nvGraphicFramePr>
        <p:xfrm>
          <a:off x="2000232" y="2000240"/>
          <a:ext cx="4967288" cy="1296988"/>
        </p:xfrm>
        <a:graphic>
          <a:graphicData uri="http://schemas.openxmlformats.org/presentationml/2006/ole">
            <p:oleObj spid="_x0000_s161796" name="Equation" r:id="rId7" imgW="3543300" imgH="939800" progId="Equation.3">
              <p:embed/>
            </p:oleObj>
          </a:graphicData>
        </a:graphic>
      </p:graphicFrame>
      <p:pic>
        <p:nvPicPr>
          <p:cNvPr id="18" name="Picture 7"/>
          <p:cNvPicPr>
            <a:picLocks noChangeAspect="1" noChangeArrowheads="1"/>
          </p:cNvPicPr>
          <p:nvPr/>
        </p:nvPicPr>
        <p:blipFill>
          <a:blip r:embed="rId8"/>
          <a:srcRect/>
          <a:stretch>
            <a:fillRect/>
          </a:stretch>
        </p:blipFill>
        <p:spPr bwMode="auto">
          <a:xfrm>
            <a:off x="250825" y="3786188"/>
            <a:ext cx="8532813" cy="1803400"/>
          </a:xfrm>
          <a:prstGeom prst="rect">
            <a:avLst/>
          </a:prstGeom>
          <a:noFill/>
          <a:ln w="9525">
            <a:noFill/>
            <a:miter lim="800000"/>
            <a:headEnd/>
            <a:tailEnd/>
          </a:ln>
          <a:effectLst/>
        </p:spPr>
      </p:pic>
      <p:sp>
        <p:nvSpPr>
          <p:cNvPr id="19" name="Rectangle 2"/>
          <p:cNvSpPr txBox="1">
            <a:spLocks noChangeArrowheads="1"/>
          </p:cNvSpPr>
          <p:nvPr/>
        </p:nvSpPr>
        <p:spPr>
          <a:xfrm>
            <a:off x="1214414"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smtClean="0">
                <a:latin typeface="+mj-lt"/>
                <a:ea typeface="+mj-ea"/>
                <a:cs typeface="+mj-cs"/>
              </a:rPr>
              <a:t>Trabajo-Potencia-Rendimientos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37</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7" name="6 Rectángulo"/>
          <p:cNvSpPr/>
          <p:nvPr/>
        </p:nvSpPr>
        <p:spPr>
          <a:xfrm>
            <a:off x="500034" y="2500306"/>
            <a:ext cx="8143900" cy="646331"/>
          </a:xfrm>
          <a:prstGeom prst="rect">
            <a:avLst/>
          </a:prstGeom>
          <a:solidFill>
            <a:schemeClr val="bg1"/>
          </a:solidFill>
        </p:spPr>
        <p:txBody>
          <a:bodyPr wrap="square">
            <a:spAutoFit/>
          </a:bodyPr>
          <a:lstStyle/>
          <a:p>
            <a:pPr algn="ctr"/>
            <a:r>
              <a:rPr lang="es-ES" sz="3600" b="1" i="1" dirty="0" smtClean="0">
                <a:solidFill>
                  <a:schemeClr val="accent2"/>
                </a:solidFill>
                <a:latin typeface="Arial Black" pitchFamily="34" charset="0"/>
              </a:rPr>
              <a:t>Fin Presentación</a:t>
            </a:r>
            <a:endParaRPr lang="es-CL" sz="3600" b="1" i="1" dirty="0">
              <a:solidFill>
                <a:schemeClr val="accent2"/>
              </a:solidFill>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4</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8"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10" name="9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12" name="11 Rectángulo"/>
          <p:cNvSpPr/>
          <p:nvPr/>
        </p:nvSpPr>
        <p:spPr>
          <a:xfrm>
            <a:off x="1000100" y="2071678"/>
            <a:ext cx="6643718" cy="2862322"/>
          </a:xfrm>
          <a:prstGeom prst="rect">
            <a:avLst/>
          </a:prstGeom>
        </p:spPr>
        <p:txBody>
          <a:bodyPr wrap="square">
            <a:spAutoFit/>
          </a:bodyPr>
          <a:lstStyle/>
          <a:p>
            <a:pPr>
              <a:buFont typeface="Wingdings" pitchFamily="2" charset="2"/>
              <a:buChar char="Ø"/>
            </a:pPr>
            <a:r>
              <a:rPr lang="es-CL" b="1" i="1" dirty="0" smtClean="0"/>
              <a:t> COMPRESORES  DE  PISTÓN</a:t>
            </a:r>
          </a:p>
          <a:p>
            <a:pPr lvl="1">
              <a:buFont typeface="Wingdings" pitchFamily="2" charset="2"/>
              <a:buChar char="Ø"/>
            </a:pPr>
            <a:r>
              <a:rPr lang="es-CL" i="1" dirty="0" smtClean="0"/>
              <a:t> Compresor monofásico enfriado por aire</a:t>
            </a:r>
          </a:p>
          <a:p>
            <a:pPr lvl="1">
              <a:buFont typeface="Wingdings" pitchFamily="2" charset="2"/>
              <a:buChar char="Ø"/>
            </a:pPr>
            <a:r>
              <a:rPr lang="es-CL" i="1" dirty="0" smtClean="0"/>
              <a:t> Compresor bifásico enfriado por aire</a:t>
            </a:r>
          </a:p>
          <a:p>
            <a:pPr lvl="1">
              <a:buFont typeface="Wingdings" pitchFamily="2" charset="2"/>
              <a:buChar char="Ø"/>
            </a:pPr>
            <a:endParaRPr lang="es-CL" b="1" i="1" dirty="0" smtClean="0"/>
          </a:p>
          <a:p>
            <a:pPr>
              <a:buFont typeface="Wingdings" pitchFamily="2" charset="2"/>
              <a:buChar char="Ø"/>
            </a:pPr>
            <a:r>
              <a:rPr lang="es-CL" b="1" i="1" dirty="0" smtClean="0"/>
              <a:t> COMPRESORES  ROTATIVOS</a:t>
            </a:r>
          </a:p>
          <a:p>
            <a:pPr lvl="1">
              <a:buFont typeface="Wingdings" pitchFamily="2" charset="2"/>
              <a:buChar char="Ø"/>
            </a:pPr>
            <a:r>
              <a:rPr lang="es-CL" i="1" dirty="0" smtClean="0"/>
              <a:t> Tornillos</a:t>
            </a:r>
          </a:p>
          <a:p>
            <a:pPr lvl="1">
              <a:buFont typeface="Wingdings" pitchFamily="2" charset="2"/>
              <a:buChar char="Ø"/>
            </a:pPr>
            <a:r>
              <a:rPr lang="es-CL" i="1" dirty="0" smtClean="0"/>
              <a:t> Paletas</a:t>
            </a:r>
          </a:p>
          <a:p>
            <a:pPr lvl="1">
              <a:buFont typeface="Wingdings" pitchFamily="2" charset="2"/>
              <a:buChar char="Ø"/>
            </a:pPr>
            <a:r>
              <a:rPr lang="es-CL" i="1" dirty="0" smtClean="0"/>
              <a:t> </a:t>
            </a:r>
            <a:r>
              <a:rPr lang="es-CL" i="1" dirty="0" err="1" smtClean="0"/>
              <a:t>Roots</a:t>
            </a:r>
            <a:endParaRPr lang="es-CL" i="1" dirty="0" smtClean="0"/>
          </a:p>
          <a:p>
            <a:pPr>
              <a:buFont typeface="Wingdings" pitchFamily="2" charset="2"/>
              <a:buChar char="Ø"/>
            </a:pPr>
            <a:endParaRPr lang="es-CL" b="1" i="1" dirty="0" smtClean="0"/>
          </a:p>
          <a:p>
            <a:pPr>
              <a:buFont typeface="Wingdings" pitchFamily="2" charset="2"/>
              <a:buChar char="Ø"/>
            </a:pPr>
            <a:r>
              <a:rPr lang="es-CL" b="1" i="1" dirty="0" smtClean="0"/>
              <a:t> TURBOCOMPRESORES</a:t>
            </a:r>
            <a:endParaRPr lang="es-CL"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5</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3" name="Text Box 10"/>
          <p:cNvSpPr txBox="1">
            <a:spLocks noChangeArrowheads="1"/>
          </p:cNvSpPr>
          <p:nvPr/>
        </p:nvSpPr>
        <p:spPr bwMode="auto">
          <a:xfrm>
            <a:off x="6000760" y="1643050"/>
            <a:ext cx="1512888" cy="376238"/>
          </a:xfrm>
          <a:prstGeom prst="rect">
            <a:avLst/>
          </a:prstGeom>
          <a:noFill/>
          <a:ln w="9525">
            <a:solidFill>
              <a:schemeClr val="tx1"/>
            </a:solidFill>
            <a:miter lim="800000"/>
            <a:headEnd/>
            <a:tailEnd/>
          </a:ln>
          <a:effectLst/>
        </p:spPr>
        <p:txBody>
          <a:bodyPr>
            <a:spAutoFit/>
          </a:bodyPr>
          <a:lstStyle/>
          <a:p>
            <a:pPr algn="ctr">
              <a:spcBef>
                <a:spcPct val="50000"/>
              </a:spcBef>
            </a:pPr>
            <a:r>
              <a:rPr lang="es-CL" dirty="0"/>
              <a:t>PISTONES</a:t>
            </a:r>
            <a:endParaRPr lang="en-US" dirty="0"/>
          </a:p>
        </p:txBody>
      </p:sp>
      <p:pic>
        <p:nvPicPr>
          <p:cNvPr id="25" name="Picture 12" descr="BurtonCorblinPistonCompressor"/>
          <p:cNvPicPr>
            <a:picLocks noChangeAspect="1" noChangeArrowheads="1"/>
          </p:cNvPicPr>
          <p:nvPr/>
        </p:nvPicPr>
        <p:blipFill>
          <a:blip r:embed="rId6"/>
          <a:srcRect/>
          <a:stretch>
            <a:fillRect/>
          </a:stretch>
        </p:blipFill>
        <p:spPr bwMode="auto">
          <a:xfrm>
            <a:off x="357158" y="2428868"/>
            <a:ext cx="4214842" cy="2643206"/>
          </a:xfrm>
          <a:prstGeom prst="rect">
            <a:avLst/>
          </a:prstGeom>
          <a:noFill/>
        </p:spPr>
      </p:pic>
      <p:sp>
        <p:nvSpPr>
          <p:cNvPr id="26" name="25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17" name="16 Rectángulo"/>
          <p:cNvSpPr/>
          <p:nvPr/>
        </p:nvSpPr>
        <p:spPr>
          <a:xfrm>
            <a:off x="4786314" y="2285992"/>
            <a:ext cx="4071966" cy="2862322"/>
          </a:xfrm>
          <a:prstGeom prst="rect">
            <a:avLst/>
          </a:prstGeom>
        </p:spPr>
        <p:txBody>
          <a:bodyPr wrap="square">
            <a:spAutoFit/>
          </a:bodyPr>
          <a:lstStyle/>
          <a:p>
            <a:pPr algn="just"/>
            <a:r>
              <a:rPr lang="es-CL" i="1" dirty="0" smtClean="0"/>
              <a:t>Estos equipos son los más antiguos y conocidos, ya que han sido empleados en las minas de interior para el suministro de aire comprimido a través de las redes de distribución instaladas dentro de las mismas.</a:t>
            </a:r>
          </a:p>
          <a:p>
            <a:pPr algn="just"/>
            <a:endParaRPr lang="es-CL" i="1" dirty="0" smtClean="0"/>
          </a:p>
          <a:p>
            <a:pPr algn="just"/>
            <a:r>
              <a:rPr lang="es-CL" i="1" dirty="0" smtClean="0"/>
              <a:t>Su aplicación ha descendido notablemente</a:t>
            </a:r>
          </a:p>
          <a:p>
            <a:pPr algn="just"/>
            <a:r>
              <a:rPr lang="es-CL" i="1" dirty="0" smtClean="0"/>
              <a:t>como consecuencia del uso masivo de otras fuentes de energía más eficientes, como son la electricidad y la hidráulica.</a:t>
            </a:r>
            <a:endParaRPr lang="es-CL"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6</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3778" name="Picture 2"/>
          <p:cNvPicPr>
            <a:picLocks noChangeAspect="1" noChangeArrowheads="1"/>
          </p:cNvPicPr>
          <p:nvPr/>
        </p:nvPicPr>
        <p:blipFill>
          <a:blip r:embed="rId6"/>
          <a:srcRect/>
          <a:stretch>
            <a:fillRect/>
          </a:stretch>
        </p:blipFill>
        <p:spPr bwMode="auto">
          <a:xfrm>
            <a:off x="785786" y="857232"/>
            <a:ext cx="8083562" cy="4978400"/>
          </a:xfrm>
          <a:prstGeom prst="rect">
            <a:avLst/>
          </a:prstGeom>
          <a:noFill/>
          <a:ln w="9525">
            <a:noFill/>
            <a:miter lim="800000"/>
            <a:headEnd/>
            <a:tailEnd/>
          </a:ln>
        </p:spPr>
      </p:pic>
      <p:sp>
        <p:nvSpPr>
          <p:cNvPr id="16" name="15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7</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pic>
        <p:nvPicPr>
          <p:cNvPr id="204802" name="Picture 2"/>
          <p:cNvPicPr>
            <a:picLocks noChangeAspect="1" noChangeArrowheads="1"/>
          </p:cNvPicPr>
          <p:nvPr/>
        </p:nvPicPr>
        <p:blipFill>
          <a:blip r:embed="rId6"/>
          <a:srcRect/>
          <a:stretch>
            <a:fillRect/>
          </a:stretch>
        </p:blipFill>
        <p:spPr bwMode="auto">
          <a:xfrm>
            <a:off x="1857356" y="1000108"/>
            <a:ext cx="6843741" cy="4646309"/>
          </a:xfrm>
          <a:prstGeom prst="rect">
            <a:avLst/>
          </a:prstGeom>
          <a:noFill/>
          <a:ln w="9525">
            <a:noFill/>
            <a:miter lim="800000"/>
            <a:headEnd/>
            <a:tailEnd/>
          </a:ln>
        </p:spPr>
      </p:pic>
      <p:sp>
        <p:nvSpPr>
          <p:cNvPr id="11" name="10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8</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sp>
        <p:nvSpPr>
          <p:cNvPr id="22" name="Text Box 9"/>
          <p:cNvSpPr txBox="1">
            <a:spLocks noChangeArrowheads="1"/>
          </p:cNvSpPr>
          <p:nvPr/>
        </p:nvSpPr>
        <p:spPr bwMode="auto">
          <a:xfrm>
            <a:off x="2714612" y="1285860"/>
            <a:ext cx="1512887" cy="376238"/>
          </a:xfrm>
          <a:prstGeom prst="rect">
            <a:avLst/>
          </a:prstGeom>
          <a:noFill/>
          <a:ln w="9525">
            <a:solidFill>
              <a:schemeClr val="tx1"/>
            </a:solidFill>
            <a:miter lim="800000"/>
            <a:headEnd/>
            <a:tailEnd/>
          </a:ln>
          <a:effectLst/>
        </p:spPr>
        <p:txBody>
          <a:bodyPr>
            <a:spAutoFit/>
          </a:bodyPr>
          <a:lstStyle/>
          <a:p>
            <a:pPr algn="ctr">
              <a:spcBef>
                <a:spcPct val="50000"/>
              </a:spcBef>
            </a:pPr>
            <a:r>
              <a:rPr lang="es-CL"/>
              <a:t>TORNILLOS</a:t>
            </a:r>
            <a:endParaRPr lang="en-US"/>
          </a:p>
        </p:txBody>
      </p:sp>
      <p:sp>
        <p:nvSpPr>
          <p:cNvPr id="26" name="25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17" name="16 Rectángulo"/>
          <p:cNvSpPr/>
          <p:nvPr/>
        </p:nvSpPr>
        <p:spPr>
          <a:xfrm>
            <a:off x="500034" y="1785926"/>
            <a:ext cx="8643966" cy="923330"/>
          </a:xfrm>
          <a:prstGeom prst="rect">
            <a:avLst/>
          </a:prstGeom>
        </p:spPr>
        <p:txBody>
          <a:bodyPr wrap="square">
            <a:spAutoFit/>
          </a:bodyPr>
          <a:lstStyle/>
          <a:p>
            <a:r>
              <a:rPr lang="es-CL" dirty="0" smtClean="0"/>
              <a:t>En estas unidades la presión del aire se consigue por la interacción de dos rotores helicoidales que engranan entre sí, uno macho de cuatro lóbulos y otro hembra de seis canales. El principio de funcionamiento puede verse en la siguiente figura:</a:t>
            </a:r>
            <a:endParaRPr lang="es-CL" dirty="0"/>
          </a:p>
        </p:txBody>
      </p:sp>
      <p:pic>
        <p:nvPicPr>
          <p:cNvPr id="152578" name="Picture 2"/>
          <p:cNvPicPr>
            <a:picLocks noChangeAspect="1" noChangeArrowheads="1"/>
          </p:cNvPicPr>
          <p:nvPr/>
        </p:nvPicPr>
        <p:blipFill>
          <a:blip r:embed="rId6"/>
          <a:srcRect/>
          <a:stretch>
            <a:fillRect/>
          </a:stretch>
        </p:blipFill>
        <p:spPr bwMode="auto">
          <a:xfrm>
            <a:off x="142844" y="2928934"/>
            <a:ext cx="8784074" cy="2924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p:txBody>
          <a:bodyPr/>
          <a:lstStyle/>
          <a:p>
            <a:endParaRPr lang="es-CL" dirty="0"/>
          </a:p>
        </p:txBody>
      </p:sp>
      <p:pic>
        <p:nvPicPr>
          <p:cNvPr id="2051" name="Picture 3"/>
          <p:cNvPicPr>
            <a:picLocks noChangeAspect="1" noChangeArrowheads="1"/>
          </p:cNvPicPr>
          <p:nvPr/>
        </p:nvPicPr>
        <p:blipFill>
          <a:blip r:embed="rId3"/>
          <a:srcRect/>
          <a:stretch>
            <a:fillRect/>
          </a:stretch>
        </p:blipFill>
        <p:spPr bwMode="auto">
          <a:xfrm>
            <a:off x="1743075" y="5981700"/>
            <a:ext cx="7400925" cy="876300"/>
          </a:xfrm>
          <a:prstGeom prst="rect">
            <a:avLst/>
          </a:prstGeom>
          <a:noFill/>
          <a:ln w="9525">
            <a:noFill/>
            <a:miter lim="800000"/>
            <a:headEnd/>
            <a:tailEnd/>
          </a:ln>
        </p:spPr>
      </p:pic>
      <p:sp>
        <p:nvSpPr>
          <p:cNvPr id="13" name="12 Marcador de número de diapositiva"/>
          <p:cNvSpPr>
            <a:spLocks noGrp="1"/>
          </p:cNvSpPr>
          <p:nvPr>
            <p:ph type="sldNum" sz="quarter" idx="12"/>
          </p:nvPr>
        </p:nvSpPr>
        <p:spPr>
          <a:xfrm>
            <a:off x="8305800" y="6143644"/>
            <a:ext cx="838200" cy="381000"/>
          </a:xfrm>
        </p:spPr>
        <p:txBody>
          <a:bodyPr/>
          <a:lstStyle/>
          <a:p>
            <a:fld id="{53AEC372-9075-4BE3-829E-D03D719DB015}" type="slidenum">
              <a:rPr lang="es-CL" smtClean="0"/>
              <a:pPr/>
              <a:t>9</a:t>
            </a:fld>
            <a:endParaRPr lang="es-CL" dirty="0"/>
          </a:p>
        </p:txBody>
      </p:sp>
      <p:sp>
        <p:nvSpPr>
          <p:cNvPr id="14" name="3 Marcador de fecha"/>
          <p:cNvSpPr>
            <a:spLocks noGrp="1"/>
          </p:cNvSpPr>
          <p:nvPr>
            <p:ph type="dt" sz="half" idx="10"/>
          </p:nvPr>
        </p:nvSpPr>
        <p:spPr>
          <a:xfrm>
            <a:off x="76200" y="6068699"/>
            <a:ext cx="2057400" cy="685800"/>
          </a:xfrm>
        </p:spPr>
        <p:txBody>
          <a:bodyPr/>
          <a:lstStyle/>
          <a:p>
            <a:fld id="{5024C4E5-F1B9-4C12-B51B-7B77E3A7920B}" type="datetime1">
              <a:rPr lang="es-CL" sz="1200" smtClean="0">
                <a:latin typeface="Arial Rounded MT Bold" pitchFamily="34" charset="0"/>
              </a:rPr>
              <a:pPr/>
              <a:t>15-11-2009</a:t>
            </a:fld>
            <a:endParaRPr lang="es-CL" sz="1200" dirty="0">
              <a:latin typeface="Arial Rounded MT Bold" pitchFamily="34" charset="0"/>
            </a:endParaRPr>
          </a:p>
        </p:txBody>
      </p:sp>
      <p:pic>
        <p:nvPicPr>
          <p:cNvPr id="15" name="Picture 3" descr="U. Chile"/>
          <p:cNvPicPr>
            <a:picLocks noChangeAspect="1" noChangeArrowheads="1"/>
          </p:cNvPicPr>
          <p:nvPr/>
        </p:nvPicPr>
        <p:blipFill>
          <a:blip r:embed="rId4" r:link="rId5"/>
          <a:srcRect/>
          <a:stretch>
            <a:fillRect/>
          </a:stretch>
        </p:blipFill>
        <p:spPr bwMode="auto">
          <a:xfrm>
            <a:off x="428596" y="142852"/>
            <a:ext cx="371475" cy="770021"/>
          </a:xfrm>
          <a:prstGeom prst="rect">
            <a:avLst/>
          </a:prstGeom>
          <a:noFill/>
        </p:spPr>
      </p:pic>
      <p:pic>
        <p:nvPicPr>
          <p:cNvPr id="16" name="Picture 5" descr="neumat408"/>
          <p:cNvPicPr>
            <a:picLocks noChangeAspect="1" noChangeArrowheads="1"/>
          </p:cNvPicPr>
          <p:nvPr/>
        </p:nvPicPr>
        <p:blipFill>
          <a:blip r:embed="rId6"/>
          <a:srcRect t="13179"/>
          <a:stretch>
            <a:fillRect/>
          </a:stretch>
        </p:blipFill>
        <p:spPr bwMode="auto">
          <a:xfrm>
            <a:off x="500034" y="4143380"/>
            <a:ext cx="4752872" cy="1571636"/>
          </a:xfrm>
          <a:prstGeom prst="rect">
            <a:avLst/>
          </a:prstGeom>
          <a:noFill/>
          <a:ln w="9525">
            <a:noFill/>
            <a:miter lim="800000"/>
            <a:headEnd/>
            <a:tailEnd/>
          </a:ln>
        </p:spPr>
      </p:pic>
      <p:pic>
        <p:nvPicPr>
          <p:cNvPr id="20" name="Picture 6" descr="neumat409"/>
          <p:cNvPicPr>
            <a:picLocks noChangeAspect="1" noChangeArrowheads="1"/>
          </p:cNvPicPr>
          <p:nvPr/>
        </p:nvPicPr>
        <p:blipFill>
          <a:blip r:embed="rId7"/>
          <a:srcRect l="4474" t="9874" r="47789" b="53027"/>
          <a:stretch>
            <a:fillRect/>
          </a:stretch>
        </p:blipFill>
        <p:spPr bwMode="auto">
          <a:xfrm>
            <a:off x="6143635" y="4500570"/>
            <a:ext cx="1821005" cy="1365252"/>
          </a:xfrm>
          <a:prstGeom prst="rect">
            <a:avLst/>
          </a:prstGeom>
          <a:noFill/>
          <a:ln w="9525">
            <a:noFill/>
            <a:miter lim="800000"/>
            <a:headEnd/>
            <a:tailEnd/>
          </a:ln>
        </p:spPr>
      </p:pic>
      <p:sp>
        <p:nvSpPr>
          <p:cNvPr id="22" name="Text Box 9"/>
          <p:cNvSpPr txBox="1">
            <a:spLocks noChangeArrowheads="1"/>
          </p:cNvSpPr>
          <p:nvPr/>
        </p:nvSpPr>
        <p:spPr bwMode="auto">
          <a:xfrm>
            <a:off x="2714612" y="1285860"/>
            <a:ext cx="1512887" cy="376238"/>
          </a:xfrm>
          <a:prstGeom prst="rect">
            <a:avLst/>
          </a:prstGeom>
          <a:noFill/>
          <a:ln w="9525">
            <a:solidFill>
              <a:schemeClr val="tx1"/>
            </a:solidFill>
            <a:miter lim="800000"/>
            <a:headEnd/>
            <a:tailEnd/>
          </a:ln>
          <a:effectLst/>
        </p:spPr>
        <p:txBody>
          <a:bodyPr>
            <a:spAutoFit/>
          </a:bodyPr>
          <a:lstStyle/>
          <a:p>
            <a:pPr algn="ctr">
              <a:spcBef>
                <a:spcPct val="50000"/>
              </a:spcBef>
            </a:pPr>
            <a:r>
              <a:rPr lang="es-CL" dirty="0"/>
              <a:t>TORNILLOS</a:t>
            </a:r>
            <a:endParaRPr lang="en-US" dirty="0"/>
          </a:p>
        </p:txBody>
      </p:sp>
      <p:sp>
        <p:nvSpPr>
          <p:cNvPr id="26" name="25 Rectángulo"/>
          <p:cNvSpPr/>
          <p:nvPr/>
        </p:nvSpPr>
        <p:spPr>
          <a:xfrm>
            <a:off x="642910" y="1214422"/>
            <a:ext cx="1941557" cy="461665"/>
          </a:xfrm>
          <a:prstGeom prst="rect">
            <a:avLst/>
          </a:prstGeom>
        </p:spPr>
        <p:txBody>
          <a:bodyPr wrap="none">
            <a:spAutoFit/>
          </a:bodyPr>
          <a:lstStyle/>
          <a:p>
            <a:pPr algn="ctr">
              <a:buFont typeface="Wingdings" pitchFamily="2" charset="2"/>
              <a:buChar char="Ø"/>
              <a:tabLst>
                <a:tab pos="288925" algn="l"/>
              </a:tabLst>
            </a:pPr>
            <a:r>
              <a:rPr lang="es-ES" b="1" i="1" dirty="0" smtClean="0"/>
              <a:t> </a:t>
            </a:r>
            <a:r>
              <a:rPr lang="es-ES" sz="2400" b="1" i="1" dirty="0" smtClean="0"/>
              <a:t>Compresores</a:t>
            </a:r>
            <a:endParaRPr lang="es-ES" sz="2400" b="1" i="1" dirty="0"/>
          </a:p>
        </p:txBody>
      </p:sp>
      <p:sp>
        <p:nvSpPr>
          <p:cNvPr id="27" name="Rectangle 2"/>
          <p:cNvSpPr txBox="1">
            <a:spLocks noChangeArrowheads="1"/>
          </p:cNvSpPr>
          <p:nvPr/>
        </p:nvSpPr>
        <p:spPr>
          <a:xfrm>
            <a:off x="1071538" y="500042"/>
            <a:ext cx="6643733" cy="401656"/>
          </a:xfrm>
          <a:prstGeom prst="rect">
            <a:avLst/>
          </a:prstGeom>
        </p:spPr>
        <p:txBody>
          <a:bodyPr vert="horz"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MX" sz="2400" b="1" cap="all" dirty="0" err="1" smtClean="0">
                <a:latin typeface="+mj-lt"/>
                <a:ea typeface="+mj-ea"/>
                <a:cs typeface="+mj-cs"/>
              </a:rPr>
              <a:t>iNTRODUCCIÓN</a:t>
            </a:r>
            <a:endParaRPr lang="es-MX" sz="2400" b="1" cap="all" dirty="0" smtClean="0">
              <a:latin typeface="+mj-lt"/>
              <a:ea typeface="+mj-ea"/>
              <a:cs typeface="+mj-cs"/>
            </a:endParaRPr>
          </a:p>
        </p:txBody>
      </p:sp>
      <p:sp>
        <p:nvSpPr>
          <p:cNvPr id="28" name="27 Rectángulo"/>
          <p:cNvSpPr/>
          <p:nvPr/>
        </p:nvSpPr>
        <p:spPr>
          <a:xfrm>
            <a:off x="285720" y="1857364"/>
            <a:ext cx="8572560" cy="1815882"/>
          </a:xfrm>
          <a:prstGeom prst="rect">
            <a:avLst/>
          </a:prstGeom>
        </p:spPr>
        <p:txBody>
          <a:bodyPr wrap="square">
            <a:spAutoFit/>
          </a:bodyPr>
          <a:lstStyle/>
          <a:p>
            <a:r>
              <a:rPr lang="es-CL" sz="1600" dirty="0" smtClean="0"/>
              <a:t>El aire penetra en el hueco formado por los dos rotores y la carcasa. A medida que los rotores se mueven el aire queda encerrado y comienza a disminuir el volumen donde se aloja. Se inyecta aceite para sellar la cámara de compresión y disminuir su temperatura. Paulatinamente, el hueco ocupado por el aire y el aceite se desplaza disminuyendo su volumen hasta que se descarga en el recipiente separador de aceite. Esta separación se lleva a cabo primero, por gravedad en el interior de un </a:t>
            </a:r>
            <a:r>
              <a:rPr lang="es-CL" sz="1600" dirty="0" err="1" smtClean="0"/>
              <a:t>calderín</a:t>
            </a:r>
            <a:r>
              <a:rPr lang="es-CL" sz="1600" dirty="0" smtClean="0"/>
              <a:t> y después, con filtros de lana de vidrio. A continuaci6n, el aceite se enfría y se filtra antes de volverlo a </a:t>
            </a:r>
            <a:r>
              <a:rPr lang="es-CL" sz="1600" dirty="0" err="1" smtClean="0"/>
              <a:t>recircular</a:t>
            </a:r>
            <a:r>
              <a:rPr lang="es-CL" sz="1600" dirty="0" smtClean="0"/>
              <a:t>. En compresores de tornillo de alta presión el número de etapas suele ser de dos.</a:t>
            </a:r>
            <a:endParaRPr lang="es-CL"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rmedio">
  <a:themeElements>
    <a:clrScheme name="Personalizado 1">
      <a:dk1>
        <a:sysClr val="windowText" lastClr="000000"/>
      </a:dk1>
      <a:lt1>
        <a:srgbClr val="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Intermedio">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Intermedio">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8504</TotalTime>
  <Words>826</Words>
  <Application>Microsoft Office PowerPoint</Application>
  <PresentationFormat>Presentación en pantalla (4:3)</PresentationFormat>
  <Paragraphs>224</Paragraphs>
  <Slides>37</Slides>
  <Notes>37</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37</vt:i4>
      </vt:variant>
    </vt:vector>
  </HeadingPairs>
  <TitlesOfParts>
    <vt:vector size="40" baseType="lpstr">
      <vt:lpstr>Intermedio</vt:lpstr>
      <vt:lpstr>Picture</vt:lpstr>
      <vt:lpstr>Equation</vt:lpstr>
      <vt:lpstr>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dc:title>
  <dc:creator>Kike</dc:creator>
  <cp:lastModifiedBy>Kike</cp:lastModifiedBy>
  <cp:revision>240</cp:revision>
  <dcterms:created xsi:type="dcterms:W3CDTF">2009-06-14T20:48:57Z</dcterms:created>
  <dcterms:modified xsi:type="dcterms:W3CDTF">2009-11-15T22:03:39Z</dcterms:modified>
</cp:coreProperties>
</file>