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2"/>
  </p:notesMasterIdLst>
  <p:sldIdLst>
    <p:sldId id="256" r:id="rId2"/>
    <p:sldId id="294" r:id="rId3"/>
    <p:sldId id="257" r:id="rId4"/>
    <p:sldId id="258" r:id="rId5"/>
    <p:sldId id="259" r:id="rId6"/>
    <p:sldId id="260" r:id="rId7"/>
    <p:sldId id="261" r:id="rId8"/>
    <p:sldId id="338" r:id="rId9"/>
    <p:sldId id="262" r:id="rId10"/>
    <p:sldId id="291" r:id="rId11"/>
    <p:sldId id="313" r:id="rId12"/>
    <p:sldId id="314" r:id="rId13"/>
    <p:sldId id="263" r:id="rId14"/>
    <p:sldId id="302" r:id="rId15"/>
    <p:sldId id="322" r:id="rId16"/>
    <p:sldId id="321" r:id="rId17"/>
    <p:sldId id="292" r:id="rId18"/>
    <p:sldId id="293" r:id="rId19"/>
    <p:sldId id="305" r:id="rId20"/>
    <p:sldId id="303" r:id="rId21"/>
    <p:sldId id="306" r:id="rId22"/>
    <p:sldId id="307" r:id="rId23"/>
    <p:sldId id="308" r:id="rId24"/>
    <p:sldId id="309" r:id="rId25"/>
    <p:sldId id="310" r:id="rId26"/>
    <p:sldId id="315" r:id="rId27"/>
    <p:sldId id="318" r:id="rId28"/>
    <p:sldId id="323" r:id="rId29"/>
    <p:sldId id="324" r:id="rId30"/>
    <p:sldId id="319" r:id="rId31"/>
    <p:sldId id="320" r:id="rId32"/>
    <p:sldId id="317" r:id="rId33"/>
    <p:sldId id="337" r:id="rId34"/>
    <p:sldId id="311" r:id="rId35"/>
    <p:sldId id="333" r:id="rId36"/>
    <p:sldId id="312" r:id="rId37"/>
    <p:sldId id="304" r:id="rId38"/>
    <p:sldId id="325" r:id="rId39"/>
    <p:sldId id="326" r:id="rId40"/>
    <p:sldId id="327" r:id="rId41"/>
    <p:sldId id="334" r:id="rId42"/>
    <p:sldId id="328" r:id="rId43"/>
    <p:sldId id="339" r:id="rId44"/>
    <p:sldId id="329" r:id="rId45"/>
    <p:sldId id="330" r:id="rId46"/>
    <p:sldId id="331" r:id="rId47"/>
    <p:sldId id="332" r:id="rId48"/>
    <p:sldId id="335" r:id="rId49"/>
    <p:sldId id="301" r:id="rId50"/>
    <p:sldId id="336" r:id="rId51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6" autoAdjust="0"/>
    <p:restoredTop sz="94667" autoAdjust="0"/>
  </p:normalViewPr>
  <p:slideViewPr>
    <p:cSldViewPr>
      <p:cViewPr varScale="1">
        <p:scale>
          <a:sx n="75" d="100"/>
          <a:sy n="75" d="100"/>
        </p:scale>
        <p:origin x="-9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1B267-FC3B-40B7-9A8D-B633DEAA40BE}" type="datetimeFigureOut">
              <a:rPr lang="es-CL" smtClean="0"/>
              <a:pPr/>
              <a:t>22-08-2009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D93FC-F866-43DF-8955-AB1FC219CB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10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11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12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13</a:t>
            </a:fld>
            <a:endParaRPr lang="es-C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14</a:t>
            </a:fld>
            <a:endParaRPr lang="es-C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15</a:t>
            </a:fld>
            <a:endParaRPr lang="es-C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16</a:t>
            </a:fld>
            <a:endParaRPr lang="es-C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17</a:t>
            </a:fld>
            <a:endParaRPr lang="es-C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18</a:t>
            </a:fld>
            <a:endParaRPr lang="es-C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19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20</a:t>
            </a:fld>
            <a:endParaRPr lang="es-C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21</a:t>
            </a:fld>
            <a:endParaRPr lang="es-C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22</a:t>
            </a:fld>
            <a:endParaRPr lang="es-C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23</a:t>
            </a:fld>
            <a:endParaRPr lang="es-C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24</a:t>
            </a:fld>
            <a:endParaRPr lang="es-C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25</a:t>
            </a:fld>
            <a:endParaRPr lang="es-C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26</a:t>
            </a:fld>
            <a:endParaRPr lang="es-C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27</a:t>
            </a:fld>
            <a:endParaRPr lang="es-C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28</a:t>
            </a:fld>
            <a:endParaRPr lang="es-C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29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30</a:t>
            </a:fld>
            <a:endParaRPr lang="es-C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31</a:t>
            </a:fld>
            <a:endParaRPr lang="es-C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32</a:t>
            </a:fld>
            <a:endParaRPr lang="es-C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33</a:t>
            </a:fld>
            <a:endParaRPr lang="es-C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34</a:t>
            </a:fld>
            <a:endParaRPr lang="es-C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35</a:t>
            </a:fld>
            <a:endParaRPr lang="es-C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36</a:t>
            </a:fld>
            <a:endParaRPr lang="es-C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37</a:t>
            </a:fld>
            <a:endParaRPr lang="es-CL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38</a:t>
            </a:fld>
            <a:endParaRPr lang="es-CL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39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</a:t>
            </a:fld>
            <a:endParaRPr lang="es-C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40</a:t>
            </a:fld>
            <a:endParaRPr lang="es-CL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41</a:t>
            </a:fld>
            <a:endParaRPr lang="es-CL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42</a:t>
            </a:fld>
            <a:endParaRPr lang="es-CL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43</a:t>
            </a:fld>
            <a:endParaRPr lang="es-CL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44</a:t>
            </a:fld>
            <a:endParaRPr lang="es-CL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45</a:t>
            </a:fld>
            <a:endParaRPr lang="es-CL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46</a:t>
            </a:fld>
            <a:endParaRPr lang="es-CL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47</a:t>
            </a:fld>
            <a:endParaRPr lang="es-CL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48</a:t>
            </a:fld>
            <a:endParaRPr lang="es-CL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49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5</a:t>
            </a:fld>
            <a:endParaRPr lang="es-CL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50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6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8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93FC-F866-43DF-8955-AB1FC219CB15}" type="slidenum">
              <a:rPr lang="es-CL" smtClean="0"/>
              <a:pPr/>
              <a:t>9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ACE0BD5E-F4F3-4F82-97D9-7AFB6BA342CF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81E48-96E7-420D-B7B8-3237071447F6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409928E-393E-4875-8A26-0CFEC5BB0465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s-CL"/>
          </a:p>
        </p:txBody>
      </p:sp>
      <p:sp>
        <p:nvSpPr>
          <p:cNvPr id="7" name="6 Rectángulo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D2D12-33D0-489D-B139-6D5F4EFFB458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Rectángulo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A8B4-DF8F-4C0B-B611-95281CE853EE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s-C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742BD63-1B75-491A-97BB-92087696015A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C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36F2987-2AB6-47F1-B26D-D5F6BA758FDC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s-CL"/>
          </a:p>
        </p:txBody>
      </p:sp>
      <p:sp>
        <p:nvSpPr>
          <p:cNvPr id="16" name="15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5" name="14 Marcador de texto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630A-2A49-4CA6-8815-A68E3B235B30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4ABD2-D8FB-4418-8995-DA7E400DA9FC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252D2-02AC-445E-8022-A16D03A51011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Rectángulo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1" name="10 Rectángulo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15E2123-E9FE-4CBC-8B3D-D2E78539A455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13" name="1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  <p:sp>
        <p:nvSpPr>
          <p:cNvPr id="14" name="13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DF0ED7-9168-46D9-8BB1-1FDC9654153A}" type="datetime1">
              <a:rPr lang="es-CL" smtClean="0"/>
              <a:pPr/>
              <a:t>22-08-2009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6 Rectángulo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3AEC372-9075-4BE3-829E-D03D719DB015}" type="slidenum">
              <a:rPr lang="es-CL" smtClean="0"/>
              <a:pPr/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Kike\Desktop\Auxiliares%20Perfo\Auxiliar%201\Room%20and%20Pillar%20Mining_toWMV.wmv" TargetMode="Externa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Kike\Desktop\Auxiliares%20Perfo\Auxiliar%201\Sublevel%20Stoping_toWMV.wmv" TargetMode="Externa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Kike\Desktop\Auxiliares%20Perfo\Auxiliar%201\Cut%20and%20Fill%20Stoping.wmv" TargetMode="Externa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40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Kike\Desktop\Auxiliares%20Perfo\Auxiliar%201\Sublevel%20Caving_toWMV.wmv" TargetMode="Externa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7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Kike\Desktop\Auxiliares%20Perfo\Auxiliar%201\block%20caving.wmv" TargetMode="External"/><Relationship Id="rId6" Type="http://schemas.openxmlformats.org/officeDocument/2006/relationships/image" Target="http://www.minas.cec.uchile.cl/espanol/images/logo02.gif" TargetMode="External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http://www.minas.cec.uchile.cl/espanol/images/logo02.gif" TargetMode="External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ctrTitle"/>
          </p:nvPr>
        </p:nvSpPr>
        <p:spPr>
          <a:xfrm>
            <a:off x="142844" y="3500438"/>
            <a:ext cx="8696356" cy="2366962"/>
          </a:xfrm>
        </p:spPr>
        <p:txBody>
          <a:bodyPr/>
          <a:lstStyle/>
          <a:p>
            <a:r>
              <a:rPr lang="es-ES_tradnl" dirty="0" smtClean="0"/>
              <a:t/>
            </a:r>
            <a:br>
              <a:rPr lang="es-ES_tradnl" dirty="0" smtClean="0"/>
            </a:br>
            <a:r>
              <a:rPr lang="es-CL" dirty="0" smtClean="0"/>
              <a:t/>
            </a:r>
            <a:br>
              <a:rPr lang="es-CL" dirty="0" smtClean="0"/>
            </a:br>
            <a:endParaRPr lang="es-CL" dirty="0"/>
          </a:p>
        </p:txBody>
      </p:sp>
      <p:sp>
        <p:nvSpPr>
          <p:cNvPr id="12" name="11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solidFill>
            <a:schemeClr val="accent2"/>
          </a:solidFill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6000768"/>
            <a:ext cx="7358082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2125" y="6000768"/>
            <a:ext cx="7381875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0"/>
          <p:cNvSpPr txBox="1">
            <a:spLocks noChangeArrowheads="1"/>
          </p:cNvSpPr>
          <p:nvPr/>
        </p:nvSpPr>
        <p:spPr>
          <a:xfrm>
            <a:off x="214282" y="1357298"/>
            <a:ext cx="8172450" cy="6858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400" cap="all" dirty="0" smtClean="0">
                <a:solidFill>
                  <a:schemeClr val="bg1"/>
                </a:solidFill>
                <a:latin typeface="Aharoni" pitchFamily="2" charset="-79"/>
                <a:ea typeface="+mj-ea"/>
                <a:cs typeface="Aharoni" pitchFamily="2" charset="-79"/>
              </a:rPr>
              <a:t>	CLASE AUXILIAR </a:t>
            </a:r>
            <a:r>
              <a:rPr lang="es-ES" sz="3600" cap="all" dirty="0" smtClean="0">
                <a:solidFill>
                  <a:schemeClr val="bg1"/>
                </a:solidFill>
                <a:latin typeface="Aharoni" pitchFamily="2" charset="-79"/>
                <a:ea typeface="+mj-ea"/>
                <a:cs typeface="Aharoni" pitchFamily="2" charset="-79"/>
              </a:rPr>
              <a:t>1</a:t>
            </a:r>
            <a:endParaRPr kumimoji="0" lang="es-ES" sz="3600" b="0" i="0" u="none" strike="noStrike" kern="1200" cap="all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haroni" pitchFamily="2" charset="-79"/>
              <a:ea typeface="+mj-ea"/>
              <a:cs typeface="Aharoni" pitchFamily="2" charset="-79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285720" y="785794"/>
            <a:ext cx="866775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Tx/>
              <a:buNone/>
            </a:pPr>
            <a:endParaRPr lang="es-MX" dirty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r>
              <a:rPr lang="es-MX" sz="2800" u="none" dirty="0" smtClean="0">
                <a:solidFill>
                  <a:schemeClr val="bg1"/>
                </a:solidFill>
              </a:rPr>
              <a:t>MI47A - PERFORACIÓN Y TRONADURA</a:t>
            </a:r>
            <a:endParaRPr lang="es-MX" sz="2800" u="none" dirty="0">
              <a:solidFill>
                <a:schemeClr val="bg1"/>
              </a:solidFill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214282" y="5214950"/>
            <a:ext cx="20986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0"/>
              </a:spcBef>
              <a:buFontTx/>
              <a:buNone/>
            </a:pPr>
            <a:r>
              <a:rPr lang="es-ES" sz="1600" u="none" dirty="0" smtClean="0"/>
              <a:t>Enrique Caballero A.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2428868"/>
            <a:ext cx="29026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857488" y="2428868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77774" y="2428868"/>
            <a:ext cx="3166226" cy="22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8" name="Room and Pillar Mining_toWM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5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45" name="Rectangle 3"/>
          <p:cNvSpPr txBox="1">
            <a:spLocks noChangeArrowheads="1"/>
          </p:cNvSpPr>
          <p:nvPr/>
        </p:nvSpPr>
        <p:spPr>
          <a:xfrm>
            <a:off x="571472" y="1071546"/>
            <a:ext cx="82296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Cuerpos mineralizados con orientación </a:t>
            </a:r>
            <a:r>
              <a:rPr kumimoji="0" lang="es-CL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semi</a:t>
            </a: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vertical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Roca mineral y de caja competente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perforación se realiza con martillos que varían desde 50 mm a 200mm dependiendo del largo de perforación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Recuperación 50-80% principalmente debido a los muros y losas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Dilución varía entre 3-10% de material diluyente de la pared colgante y techo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Requiere un alto nivel de preparaciones mineras las cuales se realizan en mineral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productividad del método es del orden de 500-1800 </a:t>
            </a:r>
            <a:r>
              <a:rPr kumimoji="0" lang="es-CL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tpd</a:t>
            </a: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por caserón en producción.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857356" y="642918"/>
            <a:ext cx="46362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i="1" dirty="0" smtClean="0">
                <a:solidFill>
                  <a:schemeClr val="accent6">
                    <a:lumMod val="75000"/>
                  </a:schemeClr>
                </a:solidFill>
                <a:latin typeface="Tahoma" charset="0"/>
              </a:rPr>
              <a:t>MÉTODOS DE SUBLEVEL STOPING </a:t>
            </a:r>
            <a:endParaRPr lang="es-CL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9" name="Sublevel Stoping_toWM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8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10" name="9 Rectángulo"/>
          <p:cNvSpPr/>
          <p:nvPr/>
        </p:nvSpPr>
        <p:spPr>
          <a:xfrm>
            <a:off x="1357290" y="500042"/>
            <a:ext cx="3275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Tahoma" charset="0"/>
              </a:rPr>
              <a:t>SUBLEVEL STOPING  (SLS)</a:t>
            </a:r>
            <a:endParaRPr lang="es-CL" b="1" dirty="0"/>
          </a:p>
        </p:txBody>
      </p:sp>
      <p:pic>
        <p:nvPicPr>
          <p:cNvPr id="11" name="Picture 5" descr="slo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28596" y="1000108"/>
            <a:ext cx="4786346" cy="5000660"/>
          </a:xfrm>
          <a:prstGeom prst="rect">
            <a:avLst/>
          </a:prstGeom>
          <a:noFill/>
          <a:ln/>
        </p:spPr>
      </p:pic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500694" y="3500438"/>
            <a:ext cx="345440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Vetas 3 a 20m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Equipo: Jumbo Radial Electro – Hidráulico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Diámetros: 48 a 76 mm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Largo Tiros: hasta 40 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428596" y="1285860"/>
            <a:ext cx="40386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utiliza en cuerpos de sección transversal irregular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s-CL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distancia entre subniveles de perforación es de 10-20m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s-CL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utiliza una zanja recolectora la cual se conecta a un nivel de producción a través de puntos de extracción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43"/>
          <p:cNvGrpSpPr>
            <a:grpSpLocks/>
          </p:cNvGrpSpPr>
          <p:nvPr/>
        </p:nvGrpSpPr>
        <p:grpSpPr bwMode="auto">
          <a:xfrm>
            <a:off x="4800600" y="1000108"/>
            <a:ext cx="3884613" cy="4699017"/>
            <a:chOff x="3024" y="960"/>
            <a:chExt cx="2447" cy="2438"/>
          </a:xfrm>
        </p:grpSpPr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3565" y="2399"/>
              <a:ext cx="480" cy="302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3683" y="2701"/>
              <a:ext cx="240" cy="227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3573" y="960"/>
              <a:ext cx="136" cy="1441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80" y="576"/>
                </a:cxn>
                <a:cxn ang="0">
                  <a:pos x="40" y="696"/>
                </a:cxn>
                <a:cxn ang="0">
                  <a:pos x="27" y="736"/>
                </a:cxn>
                <a:cxn ang="0">
                  <a:pos x="0" y="1138"/>
                </a:cxn>
              </a:cxnLst>
              <a:rect l="0" t="0" r="r" b="b"/>
              <a:pathLst>
                <a:path w="107" h="1138">
                  <a:moveTo>
                    <a:pt x="107" y="0"/>
                  </a:moveTo>
                  <a:cubicBezTo>
                    <a:pt x="106" y="30"/>
                    <a:pt x="93" y="481"/>
                    <a:pt x="80" y="576"/>
                  </a:cubicBezTo>
                  <a:cubicBezTo>
                    <a:pt x="74" y="618"/>
                    <a:pt x="53" y="656"/>
                    <a:pt x="40" y="696"/>
                  </a:cubicBezTo>
                  <a:cubicBezTo>
                    <a:pt x="36" y="709"/>
                    <a:pt x="27" y="736"/>
                    <a:pt x="27" y="736"/>
                  </a:cubicBezTo>
                  <a:cubicBezTo>
                    <a:pt x="18" y="876"/>
                    <a:pt x="0" y="1000"/>
                    <a:pt x="0" y="1138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3949" y="1008"/>
              <a:ext cx="474" cy="1393"/>
            </a:xfrm>
            <a:custGeom>
              <a:avLst/>
              <a:gdLst/>
              <a:ahLst/>
              <a:cxnLst>
                <a:cxn ang="0">
                  <a:pos x="39" y="1125"/>
                </a:cxn>
                <a:cxn ang="0">
                  <a:pos x="65" y="1045"/>
                </a:cxn>
                <a:cxn ang="0">
                  <a:pos x="79" y="1005"/>
                </a:cxn>
                <a:cxn ang="0">
                  <a:pos x="146" y="214"/>
                </a:cxn>
                <a:cxn ang="0">
                  <a:pos x="226" y="67"/>
                </a:cxn>
                <a:cxn ang="0">
                  <a:pos x="240" y="0"/>
                </a:cxn>
              </a:cxnLst>
              <a:rect l="0" t="0" r="r" b="b"/>
              <a:pathLst>
                <a:path w="243" h="1125">
                  <a:moveTo>
                    <a:pt x="39" y="1125"/>
                  </a:moveTo>
                  <a:cubicBezTo>
                    <a:pt x="48" y="1098"/>
                    <a:pt x="56" y="1072"/>
                    <a:pt x="65" y="1045"/>
                  </a:cubicBezTo>
                  <a:cubicBezTo>
                    <a:pt x="69" y="1032"/>
                    <a:pt x="79" y="1005"/>
                    <a:pt x="79" y="1005"/>
                  </a:cubicBezTo>
                  <a:cubicBezTo>
                    <a:pt x="83" y="793"/>
                    <a:pt x="0" y="436"/>
                    <a:pt x="146" y="214"/>
                  </a:cubicBezTo>
                  <a:cubicBezTo>
                    <a:pt x="174" y="130"/>
                    <a:pt x="161" y="111"/>
                    <a:pt x="226" y="67"/>
                  </a:cubicBezTo>
                  <a:cubicBezTo>
                    <a:pt x="243" y="19"/>
                    <a:pt x="240" y="41"/>
                    <a:pt x="240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19" name="Line 12"/>
            <p:cNvSpPr>
              <a:spLocks noChangeShapeType="1"/>
            </p:cNvSpPr>
            <p:nvPr/>
          </p:nvSpPr>
          <p:spPr bwMode="auto">
            <a:xfrm flipH="1" flipV="1">
              <a:off x="3565" y="2361"/>
              <a:ext cx="144" cy="3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 flipV="1">
              <a:off x="3901" y="2361"/>
              <a:ext cx="144" cy="3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3709" y="1841"/>
              <a:ext cx="144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997" y="1104"/>
              <a:ext cx="192" cy="144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3" name="Line 19"/>
            <p:cNvSpPr>
              <a:spLocks noChangeShapeType="1"/>
            </p:cNvSpPr>
            <p:nvPr/>
          </p:nvSpPr>
          <p:spPr bwMode="auto">
            <a:xfrm flipH="1">
              <a:off x="3709" y="1152"/>
              <a:ext cx="288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4" name="Line 20"/>
            <p:cNvSpPr>
              <a:spLocks noChangeShapeType="1"/>
            </p:cNvSpPr>
            <p:nvPr/>
          </p:nvSpPr>
          <p:spPr bwMode="auto">
            <a:xfrm flipH="1">
              <a:off x="3709" y="1248"/>
              <a:ext cx="28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 flipH="1">
              <a:off x="3709" y="1248"/>
              <a:ext cx="38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6" name="Line 22"/>
            <p:cNvSpPr>
              <a:spLocks noChangeShapeType="1"/>
            </p:cNvSpPr>
            <p:nvPr/>
          </p:nvSpPr>
          <p:spPr bwMode="auto">
            <a:xfrm flipH="1">
              <a:off x="3901" y="1248"/>
              <a:ext cx="192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7" name="Line 23"/>
            <p:cNvSpPr>
              <a:spLocks noChangeShapeType="1"/>
            </p:cNvSpPr>
            <p:nvPr/>
          </p:nvSpPr>
          <p:spPr bwMode="auto">
            <a:xfrm flipH="1">
              <a:off x="4045" y="1248"/>
              <a:ext cx="48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8" name="Line 24"/>
            <p:cNvSpPr>
              <a:spLocks noChangeShapeType="1"/>
            </p:cNvSpPr>
            <p:nvPr/>
          </p:nvSpPr>
          <p:spPr bwMode="auto">
            <a:xfrm>
              <a:off x="3853" y="1872"/>
              <a:ext cx="192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9" name="Line 25"/>
            <p:cNvSpPr>
              <a:spLocks noChangeShapeType="1"/>
            </p:cNvSpPr>
            <p:nvPr/>
          </p:nvSpPr>
          <p:spPr bwMode="auto">
            <a:xfrm>
              <a:off x="3853" y="1968"/>
              <a:ext cx="24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0" name="Line 26"/>
            <p:cNvSpPr>
              <a:spLocks noChangeShapeType="1"/>
            </p:cNvSpPr>
            <p:nvPr/>
          </p:nvSpPr>
          <p:spPr bwMode="auto">
            <a:xfrm>
              <a:off x="3805" y="2016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1" name="Line 27"/>
            <p:cNvSpPr>
              <a:spLocks noChangeShapeType="1"/>
            </p:cNvSpPr>
            <p:nvPr/>
          </p:nvSpPr>
          <p:spPr bwMode="auto">
            <a:xfrm flipH="1">
              <a:off x="3565" y="2016"/>
              <a:ext cx="96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2" name="Line 28"/>
            <p:cNvSpPr>
              <a:spLocks noChangeShapeType="1"/>
            </p:cNvSpPr>
            <p:nvPr/>
          </p:nvSpPr>
          <p:spPr bwMode="auto">
            <a:xfrm flipH="1">
              <a:off x="3613" y="2016"/>
              <a:ext cx="14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3" name="Line 29"/>
            <p:cNvSpPr>
              <a:spLocks noChangeShapeType="1"/>
            </p:cNvSpPr>
            <p:nvPr/>
          </p:nvSpPr>
          <p:spPr bwMode="auto">
            <a:xfrm>
              <a:off x="3757" y="2016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3696" y="2688"/>
              <a:ext cx="720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4416" y="2688"/>
              <a:ext cx="336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3024" y="2304"/>
              <a:ext cx="395" cy="1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CL"/>
                <a:t>Zanja</a:t>
              </a:r>
              <a:endParaRPr lang="en-US"/>
            </a:p>
          </p:txBody>
        </p:sp>
        <p:sp>
          <p:nvSpPr>
            <p:cNvPr id="37" name="Line 34"/>
            <p:cNvSpPr>
              <a:spLocks noChangeShapeType="1"/>
            </p:cNvSpPr>
            <p:nvPr/>
          </p:nvSpPr>
          <p:spPr bwMode="auto">
            <a:xfrm>
              <a:off x="3360" y="2544"/>
              <a:ext cx="33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8" name="Text Box 35"/>
            <p:cNvSpPr txBox="1">
              <a:spLocks noChangeArrowheads="1"/>
            </p:cNvSpPr>
            <p:nvPr/>
          </p:nvSpPr>
          <p:spPr bwMode="auto">
            <a:xfrm>
              <a:off x="3840" y="3072"/>
              <a:ext cx="638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CL"/>
                <a:t>Pto de </a:t>
              </a:r>
            </a:p>
            <a:p>
              <a:r>
                <a:rPr lang="es-CL"/>
                <a:t>Extracción</a:t>
              </a:r>
              <a:endParaRPr lang="en-US"/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 flipV="1">
              <a:off x="4032" y="2832"/>
              <a:ext cx="9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0" name="Text Box 37"/>
            <p:cNvSpPr txBox="1">
              <a:spLocks noChangeArrowheads="1"/>
            </p:cNvSpPr>
            <p:nvPr/>
          </p:nvSpPr>
          <p:spPr bwMode="auto">
            <a:xfrm>
              <a:off x="4752" y="2064"/>
              <a:ext cx="675" cy="32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CL"/>
                <a:t>Nivel de </a:t>
              </a:r>
            </a:p>
            <a:p>
              <a:r>
                <a:rPr lang="es-CL"/>
                <a:t>Producción</a:t>
              </a:r>
              <a:endParaRPr lang="en-US"/>
            </a:p>
          </p:txBody>
        </p:sp>
        <p:sp>
          <p:nvSpPr>
            <p:cNvPr id="41" name="Line 39"/>
            <p:cNvSpPr>
              <a:spLocks noChangeShapeType="1"/>
            </p:cNvSpPr>
            <p:nvPr/>
          </p:nvSpPr>
          <p:spPr bwMode="auto">
            <a:xfrm flipH="1">
              <a:off x="4656" y="2352"/>
              <a:ext cx="38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2" name="Text Box 40"/>
            <p:cNvSpPr txBox="1">
              <a:spLocks noChangeArrowheads="1"/>
            </p:cNvSpPr>
            <p:nvPr/>
          </p:nvSpPr>
          <p:spPr bwMode="auto">
            <a:xfrm>
              <a:off x="4644" y="1200"/>
              <a:ext cx="827" cy="33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s-CL" dirty="0" smtClean="0"/>
                <a:t>Subnivel </a:t>
              </a:r>
              <a:r>
                <a:rPr lang="es-CL" dirty="0"/>
                <a:t>de </a:t>
              </a:r>
            </a:p>
            <a:p>
              <a:r>
                <a:rPr lang="es-CL" dirty="0"/>
                <a:t>Perforación</a:t>
              </a:r>
              <a:endParaRPr lang="en-US" dirty="0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 flipH="1" flipV="1">
              <a:off x="4176" y="1248"/>
              <a:ext cx="62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 flipH="1">
              <a:off x="3888" y="1488"/>
              <a:ext cx="91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338" y="357166"/>
            <a:ext cx="7777190" cy="5638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1857356" y="0"/>
            <a:ext cx="6000792" cy="5861050"/>
            <a:chOff x="2556" y="1136"/>
            <a:chExt cx="7384" cy="9230"/>
          </a:xfrm>
        </p:grpSpPr>
        <p:grpSp>
          <p:nvGrpSpPr>
            <p:cNvPr id="7171" name="Group 3"/>
            <p:cNvGrpSpPr>
              <a:grpSpLocks/>
            </p:cNvGrpSpPr>
            <p:nvPr/>
          </p:nvGrpSpPr>
          <p:grpSpPr bwMode="auto">
            <a:xfrm>
              <a:off x="2556" y="1136"/>
              <a:ext cx="7384" cy="9230"/>
              <a:chOff x="2556" y="1136"/>
              <a:chExt cx="7384" cy="9230"/>
            </a:xfrm>
          </p:grpSpPr>
          <p:grpSp>
            <p:nvGrpSpPr>
              <p:cNvPr id="7172" name="Group 4"/>
              <p:cNvGrpSpPr>
                <a:grpSpLocks/>
              </p:cNvGrpSpPr>
              <p:nvPr/>
            </p:nvGrpSpPr>
            <p:grpSpPr bwMode="auto">
              <a:xfrm>
                <a:off x="2556" y="1136"/>
                <a:ext cx="7041" cy="9230"/>
                <a:chOff x="2556" y="4686"/>
                <a:chExt cx="7041" cy="9574"/>
              </a:xfrm>
            </p:grpSpPr>
            <p:grpSp>
              <p:nvGrpSpPr>
                <p:cNvPr id="7173" name="Group 5"/>
                <p:cNvGrpSpPr>
                  <a:grpSpLocks/>
                </p:cNvGrpSpPr>
                <p:nvPr/>
              </p:nvGrpSpPr>
              <p:grpSpPr bwMode="auto">
                <a:xfrm>
                  <a:off x="2919" y="13071"/>
                  <a:ext cx="5347" cy="955"/>
                  <a:chOff x="2414" y="3064"/>
                  <a:chExt cx="6272" cy="912"/>
                </a:xfrm>
              </p:grpSpPr>
              <p:grpSp>
                <p:nvGrpSpPr>
                  <p:cNvPr id="7174" name="Group 6"/>
                  <p:cNvGrpSpPr>
                    <a:grpSpLocks/>
                  </p:cNvGrpSpPr>
                  <p:nvPr/>
                </p:nvGrpSpPr>
                <p:grpSpPr bwMode="auto">
                  <a:xfrm>
                    <a:off x="2414" y="3302"/>
                    <a:ext cx="3266" cy="674"/>
                    <a:chOff x="2302" y="3302"/>
                    <a:chExt cx="5082" cy="1242"/>
                  </a:xfrm>
                </p:grpSpPr>
                <p:sp>
                  <p:nvSpPr>
                    <p:cNvPr id="7175" name="Freeform 7"/>
                    <p:cNvSpPr>
                      <a:spLocks/>
                    </p:cNvSpPr>
                    <p:nvPr/>
                  </p:nvSpPr>
                  <p:spPr bwMode="auto">
                    <a:xfrm>
                      <a:off x="2302" y="3740"/>
                      <a:ext cx="396" cy="80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76" name="Line 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8" y="4118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77" name="Line 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8" y="3692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78" name="Line 1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8" y="3550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79" name="Line 1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04" y="3384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0" name="Line 1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20" y="3314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1" name="Freeform 13"/>
                    <p:cNvSpPr>
                      <a:spLocks/>
                    </p:cNvSpPr>
                    <p:nvPr/>
                  </p:nvSpPr>
                  <p:spPr bwMode="auto">
                    <a:xfrm>
                      <a:off x="2712" y="3894"/>
                      <a:ext cx="4282" cy="39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2" name="Freeform 14"/>
                    <p:cNvSpPr>
                      <a:spLocks/>
                    </p:cNvSpPr>
                    <p:nvPr/>
                  </p:nvSpPr>
                  <p:spPr bwMode="auto">
                    <a:xfrm>
                      <a:off x="6982" y="3302"/>
                      <a:ext cx="396" cy="80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3" name="Freeform 15"/>
                    <p:cNvSpPr>
                      <a:spLocks/>
                    </p:cNvSpPr>
                    <p:nvPr/>
                  </p:nvSpPr>
                  <p:spPr bwMode="auto">
                    <a:xfrm>
                      <a:off x="2688" y="3514"/>
                      <a:ext cx="4306" cy="39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4" name="Line 1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90" y="3372"/>
                      <a:ext cx="4686" cy="426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5" name="Freeform 17"/>
                    <p:cNvSpPr>
                      <a:spLocks/>
                    </p:cNvSpPr>
                    <p:nvPr/>
                  </p:nvSpPr>
                  <p:spPr bwMode="auto">
                    <a:xfrm>
                      <a:off x="2304" y="4284"/>
                      <a:ext cx="396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6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2316" y="3912"/>
                      <a:ext cx="336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  <p:grpSp>
                <p:nvGrpSpPr>
                  <p:cNvPr id="7187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5420" y="3064"/>
                    <a:ext cx="3266" cy="674"/>
                    <a:chOff x="2302" y="3302"/>
                    <a:chExt cx="5082" cy="1242"/>
                  </a:xfrm>
                </p:grpSpPr>
                <p:sp>
                  <p:nvSpPr>
                    <p:cNvPr id="7188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2302" y="3740"/>
                      <a:ext cx="396" cy="80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89" name="Line 2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8" y="4118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0" name="Line 2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8" y="3692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1" name="Line 2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98" y="3550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2" name="Line 2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04" y="3384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3" name="Line 2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520" y="3314"/>
                      <a:ext cx="4686" cy="426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4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2712" y="3894"/>
                      <a:ext cx="4282" cy="39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5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6982" y="3302"/>
                      <a:ext cx="396" cy="804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6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2688" y="3514"/>
                      <a:ext cx="4306" cy="39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7" name="Line 2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390" y="3372"/>
                      <a:ext cx="4686" cy="426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8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2304" y="4284"/>
                      <a:ext cx="396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199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2316" y="3912"/>
                      <a:ext cx="336" cy="3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</p:grpSp>
            <p:grpSp>
              <p:nvGrpSpPr>
                <p:cNvPr id="7200" name="Group 32"/>
                <p:cNvGrpSpPr>
                  <a:grpSpLocks/>
                </p:cNvGrpSpPr>
                <p:nvPr/>
              </p:nvGrpSpPr>
              <p:grpSpPr bwMode="auto">
                <a:xfrm>
                  <a:off x="2556" y="4686"/>
                  <a:ext cx="7041" cy="6368"/>
                  <a:chOff x="2556" y="4686"/>
                  <a:chExt cx="7041" cy="6368"/>
                </a:xfrm>
              </p:grpSpPr>
              <p:grpSp>
                <p:nvGrpSpPr>
                  <p:cNvPr id="7201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2556" y="4686"/>
                    <a:ext cx="5831" cy="3183"/>
                    <a:chOff x="2556" y="4686"/>
                    <a:chExt cx="5831" cy="3183"/>
                  </a:xfrm>
                </p:grpSpPr>
                <p:sp>
                  <p:nvSpPr>
                    <p:cNvPr id="7202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3257" y="5402"/>
                      <a:ext cx="2555" cy="23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29"/>
                        </a:cxn>
                        <a:cxn ang="0">
                          <a:pos x="2998" y="0"/>
                        </a:cxn>
                      </a:cxnLst>
                      <a:rect l="0" t="0" r="r" b="b"/>
                      <a:pathLst>
                        <a:path w="2998" h="229">
                          <a:moveTo>
                            <a:pt x="0" y="229"/>
                          </a:moveTo>
                          <a:lnTo>
                            <a:pt x="2998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3" name="Line 3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57" y="5157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4" name="Line 3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57" y="5076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5" name="Line 3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06" y="4981"/>
                      <a:ext cx="2567" cy="243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6" name="Line 3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0" y="4942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7" name="Freeform 39"/>
                    <p:cNvSpPr>
                      <a:spLocks/>
                    </p:cNvSpPr>
                    <p:nvPr/>
                  </p:nvSpPr>
                  <p:spPr bwMode="auto">
                    <a:xfrm>
                      <a:off x="3264" y="5271"/>
                      <a:ext cx="2346" cy="22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8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3252" y="5055"/>
                      <a:ext cx="2358" cy="22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09" name="Line 4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89" y="4975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grpSp>
                  <p:nvGrpSpPr>
                    <p:cNvPr id="7210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036" y="5184"/>
                      <a:ext cx="222" cy="456"/>
                      <a:chOff x="3036" y="5184"/>
                      <a:chExt cx="222" cy="456"/>
                    </a:xfrm>
                  </p:grpSpPr>
                  <p:sp>
                    <p:nvSpPr>
                      <p:cNvPr id="7211" name="Freeform 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36" y="5184"/>
                        <a:ext cx="221" cy="45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339"/>
                          </a:cxn>
                          <a:cxn ang="0">
                            <a:pos x="0" y="96"/>
                          </a:cxn>
                          <a:cxn ang="0">
                            <a:pos x="57" y="14"/>
                          </a:cxn>
                          <a:cxn ang="0">
                            <a:pos x="116" y="0"/>
                          </a:cxn>
                          <a:cxn ang="0">
                            <a:pos x="168" y="34"/>
                          </a:cxn>
                          <a:cxn ang="0">
                            <a:pos x="208" y="109"/>
                          </a:cxn>
                          <a:cxn ang="0">
                            <a:pos x="221" y="225"/>
                          </a:cxn>
                          <a:cxn ang="0">
                            <a:pos x="221" y="456"/>
                          </a:cxn>
                          <a:cxn ang="0">
                            <a:pos x="6" y="339"/>
                          </a:cxn>
                        </a:cxnLst>
                        <a:rect l="0" t="0" r="r" b="b"/>
                        <a:pathLst>
                          <a:path w="221" h="456">
                            <a:moveTo>
                              <a:pt x="6" y="339"/>
                            </a:moveTo>
                            <a:lnTo>
                              <a:pt x="0" y="96"/>
                            </a:lnTo>
                            <a:lnTo>
                              <a:pt x="57" y="14"/>
                            </a:lnTo>
                            <a:lnTo>
                              <a:pt x="116" y="0"/>
                            </a:lnTo>
                            <a:lnTo>
                              <a:pt x="168" y="34"/>
                            </a:lnTo>
                            <a:lnTo>
                              <a:pt x="208" y="109"/>
                            </a:lnTo>
                            <a:lnTo>
                              <a:pt x="221" y="225"/>
                            </a:lnTo>
                            <a:lnTo>
                              <a:pt x="221" y="456"/>
                            </a:lnTo>
                            <a:lnTo>
                              <a:pt x="6" y="339"/>
                            </a:lnTo>
                            <a:close/>
                          </a:path>
                        </a:pathLst>
                      </a:custGeom>
                      <a:noFill/>
                      <a:ln w="12700" cmpd="sng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  <p:sp>
                    <p:nvSpPr>
                      <p:cNvPr id="7212" name="Freeform 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40" y="5481"/>
                        <a:ext cx="218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6"/>
                          </a:cxn>
                          <a:cxn ang="0">
                            <a:pos x="396" y="0"/>
                          </a:cxn>
                        </a:cxnLst>
                        <a:rect l="0" t="0" r="r" b="b"/>
                        <a:pathLst>
                          <a:path w="396" h="36">
                            <a:moveTo>
                              <a:pt x="0" y="36"/>
                            </a:moveTo>
                            <a:lnTo>
                              <a:pt x="396" y="0"/>
                            </a:lnTo>
                          </a:path>
                        </a:pathLst>
                      </a:custGeom>
                      <a:noFill/>
                      <a:ln w="12700" cmpd="sng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  <p:sp>
                    <p:nvSpPr>
                      <p:cNvPr id="7213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040" y="5270"/>
                        <a:ext cx="185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6"/>
                          </a:cxn>
                          <a:cxn ang="0">
                            <a:pos x="336" y="0"/>
                          </a:cxn>
                        </a:cxnLst>
                        <a:rect l="0" t="0" r="r" b="b"/>
                        <a:pathLst>
                          <a:path w="336" h="36">
                            <a:moveTo>
                              <a:pt x="0" y="36"/>
                            </a:moveTo>
                            <a:lnTo>
                              <a:pt x="336" y="0"/>
                            </a:lnTo>
                          </a:path>
                        </a:pathLst>
                      </a:custGeom>
                      <a:noFill/>
                      <a:ln w="12700" cmpd="sng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</p:grpSp>
                <p:sp>
                  <p:nvSpPr>
                    <p:cNvPr id="7214" name="Line 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819" y="5150"/>
                      <a:ext cx="2568" cy="24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15" name="Line 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819" y="4908"/>
                      <a:ext cx="2568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16" name="Line 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819" y="4827"/>
                      <a:ext cx="2568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17" name="Line 4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768" y="4732"/>
                      <a:ext cx="2568" cy="243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18" name="Line 5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722" y="4693"/>
                      <a:ext cx="2568" cy="2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19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5827" y="5022"/>
                      <a:ext cx="2346" cy="22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0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8167" y="4686"/>
                      <a:ext cx="217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1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5814" y="4806"/>
                      <a:ext cx="2359" cy="22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2" name="Line 5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651" y="4726"/>
                      <a:ext cx="2567" cy="24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3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5604" y="5244"/>
                      <a:ext cx="217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4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5610" y="5032"/>
                      <a:ext cx="185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5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5185" y="7128"/>
                      <a:ext cx="217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6" name="Line 5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402" y="7330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7" name="Line 5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402" y="7088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8" name="Line 6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402" y="7008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29" name="Line 6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350" y="6913"/>
                      <a:ext cx="2568" cy="2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0" name="Line 6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304" y="6874"/>
                      <a:ext cx="2568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1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5409" y="7202"/>
                      <a:ext cx="2346" cy="22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2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7756" y="6867"/>
                      <a:ext cx="217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3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5396" y="6987"/>
                      <a:ext cx="2359" cy="22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4" name="Line 6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234" y="6906"/>
                      <a:ext cx="2566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5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5186" y="7424"/>
                      <a:ext cx="217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6" name="Freeform 68"/>
                    <p:cNvSpPr>
                      <a:spLocks/>
                    </p:cNvSpPr>
                    <p:nvPr/>
                  </p:nvSpPr>
                  <p:spPr bwMode="auto">
                    <a:xfrm>
                      <a:off x="5193" y="7213"/>
                      <a:ext cx="184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7" name="Freeform 69"/>
                    <p:cNvSpPr>
                      <a:spLocks/>
                    </p:cNvSpPr>
                    <p:nvPr/>
                  </p:nvSpPr>
                  <p:spPr bwMode="auto">
                    <a:xfrm>
                      <a:off x="2556" y="4897"/>
                      <a:ext cx="1211" cy="268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420" y="568"/>
                        </a:cxn>
                        <a:cxn ang="0">
                          <a:pos x="1420" y="2570"/>
                        </a:cxn>
                        <a:cxn ang="0">
                          <a:pos x="4" y="200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420" h="2570">
                          <a:moveTo>
                            <a:pt x="0" y="0"/>
                          </a:moveTo>
                          <a:lnTo>
                            <a:pt x="1420" y="568"/>
                          </a:lnTo>
                          <a:lnTo>
                            <a:pt x="1420" y="2570"/>
                          </a:lnTo>
                          <a:lnTo>
                            <a:pt x="4" y="200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8" name="Line 7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556" y="6829"/>
                      <a:ext cx="1816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39" name="Line 7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767" y="7423"/>
                      <a:ext cx="2300" cy="14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40" name="Freeform 72"/>
                    <p:cNvSpPr>
                      <a:spLocks/>
                    </p:cNvSpPr>
                    <p:nvPr/>
                  </p:nvSpPr>
                  <p:spPr bwMode="auto">
                    <a:xfrm>
                      <a:off x="4830" y="7499"/>
                      <a:ext cx="752" cy="370"/>
                    </a:xfrm>
                    <a:custGeom>
                      <a:avLst/>
                      <a:gdLst/>
                      <a:ahLst/>
                      <a:cxnLst>
                        <a:cxn ang="0">
                          <a:pos x="882" y="35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82" h="354">
                          <a:moveTo>
                            <a:pt x="882" y="354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41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5582" y="7423"/>
                      <a:ext cx="485" cy="4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26"/>
                        </a:cxn>
                        <a:cxn ang="0">
                          <a:pos x="568" y="426"/>
                        </a:cxn>
                        <a:cxn ang="0">
                          <a:pos x="568" y="0"/>
                        </a:cxn>
                      </a:cxnLst>
                      <a:rect l="0" t="0" r="r" b="b"/>
                      <a:pathLst>
                        <a:path w="568" h="426">
                          <a:moveTo>
                            <a:pt x="0" y="426"/>
                          </a:moveTo>
                          <a:lnTo>
                            <a:pt x="568" y="426"/>
                          </a:lnTo>
                          <a:lnTo>
                            <a:pt x="568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grpSp>
                  <p:nvGrpSpPr>
                    <p:cNvPr id="7242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72" y="6829"/>
                      <a:ext cx="1695" cy="1040"/>
                      <a:chOff x="8094" y="2982"/>
                      <a:chExt cx="1988" cy="994"/>
                    </a:xfrm>
                  </p:grpSpPr>
                  <p:sp>
                    <p:nvSpPr>
                      <p:cNvPr id="7243" name="Freeform 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094" y="2982"/>
                        <a:ext cx="1420" cy="7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710"/>
                          </a:cxn>
                          <a:cxn ang="0">
                            <a:pos x="0" y="0"/>
                          </a:cxn>
                          <a:cxn ang="0">
                            <a:pos x="1420" y="568"/>
                          </a:cxn>
                        </a:cxnLst>
                        <a:rect l="0" t="0" r="r" b="b"/>
                        <a:pathLst>
                          <a:path w="1420" h="710">
                            <a:moveTo>
                              <a:pt x="0" y="710"/>
                            </a:moveTo>
                            <a:lnTo>
                              <a:pt x="0" y="0"/>
                            </a:lnTo>
                            <a:lnTo>
                              <a:pt x="1420" y="568"/>
                            </a:lnTo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ysDot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  <p:sp>
                    <p:nvSpPr>
                      <p:cNvPr id="7244" name="Freeform 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094" y="2982"/>
                        <a:ext cx="1988" cy="56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988" y="568"/>
                          </a:cxn>
                          <a:cxn ang="0">
                            <a:pos x="426" y="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988" h="568">
                            <a:moveTo>
                              <a:pt x="1988" y="568"/>
                            </a:moveTo>
                            <a:lnTo>
                              <a:pt x="426" y="0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ysDot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  <p:sp>
                    <p:nvSpPr>
                      <p:cNvPr id="7245" name="Freeform 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520" y="2982"/>
                        <a:ext cx="1562" cy="99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562" y="994"/>
                          </a:cxn>
                          <a:cxn ang="0">
                            <a:pos x="0" y="42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562" h="994">
                            <a:moveTo>
                              <a:pt x="1562" y="994"/>
                            </a:moveTo>
                            <a:lnTo>
                              <a:pt x="0" y="42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ysDot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  <p:sp>
                    <p:nvSpPr>
                      <p:cNvPr id="7246" name="Freeform 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094" y="3408"/>
                        <a:ext cx="502" cy="20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426" y="0"/>
                          </a:cxn>
                          <a:cxn ang="0">
                            <a:pos x="0" y="0"/>
                          </a:cxn>
                          <a:cxn ang="0">
                            <a:pos x="502" y="202"/>
                          </a:cxn>
                        </a:cxnLst>
                        <a:rect l="0" t="0" r="r" b="b"/>
                        <a:pathLst>
                          <a:path w="502" h="202">
                            <a:moveTo>
                              <a:pt x="426" y="0"/>
                            </a:moveTo>
                            <a:lnTo>
                              <a:pt x="0" y="0"/>
                            </a:lnTo>
                            <a:lnTo>
                              <a:pt x="502" y="202"/>
                            </a:lnTo>
                          </a:path>
                        </a:pathLst>
                      </a:custGeom>
                      <a:noFill/>
                      <a:ln w="9525" cap="rnd">
                        <a:solidFill>
                          <a:srgbClr val="000000"/>
                        </a:solidFill>
                        <a:prstDash val="sysDot"/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</p:grpSp>
                <p:sp>
                  <p:nvSpPr>
                    <p:cNvPr id="7247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5209" y="7499"/>
                      <a:ext cx="858" cy="370"/>
                    </a:xfrm>
                    <a:custGeom>
                      <a:avLst/>
                      <a:gdLst/>
                      <a:ahLst/>
                      <a:cxnLst>
                        <a:cxn ang="0">
                          <a:pos x="1006" y="35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06" h="354">
                          <a:moveTo>
                            <a:pt x="1006" y="354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  <p:grpSp>
                <p:nvGrpSpPr>
                  <p:cNvPr id="7248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2556" y="6978"/>
                    <a:ext cx="7041" cy="4076"/>
                    <a:chOff x="2556" y="6978"/>
                    <a:chExt cx="7041" cy="4076"/>
                  </a:xfrm>
                </p:grpSpPr>
                <p:sp>
                  <p:nvSpPr>
                    <p:cNvPr id="7249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4251" y="10597"/>
                      <a:ext cx="216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0" name="Freeform 82"/>
                    <p:cNvSpPr>
                      <a:spLocks/>
                    </p:cNvSpPr>
                    <p:nvPr/>
                  </p:nvSpPr>
                  <p:spPr bwMode="auto">
                    <a:xfrm>
                      <a:off x="4467" y="10789"/>
                      <a:ext cx="2573" cy="26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53"/>
                        </a:cxn>
                        <a:cxn ang="0">
                          <a:pos x="3018" y="0"/>
                        </a:cxn>
                      </a:cxnLst>
                      <a:rect l="0" t="0" r="r" b="b"/>
                      <a:pathLst>
                        <a:path w="3018" h="253">
                          <a:moveTo>
                            <a:pt x="0" y="253"/>
                          </a:moveTo>
                          <a:lnTo>
                            <a:pt x="3018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1" name="Line 8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467" y="10569"/>
                      <a:ext cx="2568" cy="24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2" name="Line 8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467" y="10489"/>
                      <a:ext cx="2568" cy="2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3" name="Line 8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416" y="10394"/>
                      <a:ext cx="2567" cy="2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4" name="Line 8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370" y="10355"/>
                      <a:ext cx="2567" cy="24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5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4475" y="10684"/>
                      <a:ext cx="2346" cy="22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4462" y="10468"/>
                      <a:ext cx="2359" cy="22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7" name="Line 8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299" y="10387"/>
                      <a:ext cx="2567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8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4251" y="10905"/>
                      <a:ext cx="218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59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4258" y="10694"/>
                      <a:ext cx="184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0" name="Line 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030" y="10562"/>
                      <a:ext cx="2567" cy="24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1" name="Line 9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030" y="10320"/>
                      <a:ext cx="2567" cy="24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2" name="Line 9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030" y="10240"/>
                      <a:ext cx="2567" cy="2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3" name="Line 9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978" y="10145"/>
                      <a:ext cx="2568" cy="24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4" name="Line 9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932" y="10106"/>
                      <a:ext cx="2568" cy="242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5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6793" y="10434"/>
                      <a:ext cx="2590" cy="25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6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9377" y="10099"/>
                      <a:ext cx="217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7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7024" y="10219"/>
                      <a:ext cx="2359" cy="22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8" name="Line 10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862" y="10138"/>
                      <a:ext cx="2566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69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6821" y="10445"/>
                      <a:ext cx="184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0" name="Freeform 102"/>
                    <p:cNvSpPr>
                      <a:spLocks/>
                    </p:cNvSpPr>
                    <p:nvPr/>
                  </p:nvSpPr>
                  <p:spPr bwMode="auto">
                    <a:xfrm>
                      <a:off x="4856" y="9902"/>
                      <a:ext cx="216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1" name="Freeform 103"/>
                    <p:cNvSpPr>
                      <a:spLocks/>
                    </p:cNvSpPr>
                    <p:nvPr/>
                  </p:nvSpPr>
                  <p:spPr bwMode="auto">
                    <a:xfrm>
                      <a:off x="4830" y="10117"/>
                      <a:ext cx="2810" cy="25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46"/>
                        </a:cxn>
                        <a:cxn ang="0">
                          <a:pos x="3296" y="0"/>
                        </a:cxn>
                      </a:cxnLst>
                      <a:rect l="0" t="0" r="r" b="b"/>
                      <a:pathLst>
                        <a:path w="3296" h="246">
                          <a:moveTo>
                            <a:pt x="0" y="246"/>
                          </a:moveTo>
                          <a:lnTo>
                            <a:pt x="3296" y="0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2" name="Line 10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72" y="9875"/>
                      <a:ext cx="2568" cy="24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3" name="Line 10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72" y="9794"/>
                      <a:ext cx="2568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4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21" y="9699"/>
                      <a:ext cx="2568" cy="243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5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75" y="9660"/>
                      <a:ext cx="2568" cy="242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6" name="Freeform 108"/>
                    <p:cNvSpPr>
                      <a:spLocks/>
                    </p:cNvSpPr>
                    <p:nvPr/>
                  </p:nvSpPr>
                  <p:spPr bwMode="auto">
                    <a:xfrm>
                      <a:off x="5080" y="9989"/>
                      <a:ext cx="2346" cy="22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7" name="Freeform 109"/>
                    <p:cNvSpPr>
                      <a:spLocks/>
                    </p:cNvSpPr>
                    <p:nvPr/>
                  </p:nvSpPr>
                  <p:spPr bwMode="auto">
                    <a:xfrm>
                      <a:off x="7420" y="9653"/>
                      <a:ext cx="216" cy="45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8" name="Freeform 110"/>
                    <p:cNvSpPr>
                      <a:spLocks/>
                    </p:cNvSpPr>
                    <p:nvPr/>
                  </p:nvSpPr>
                  <p:spPr bwMode="auto">
                    <a:xfrm>
                      <a:off x="5067" y="9773"/>
                      <a:ext cx="2359" cy="22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79" name="Line 11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04" y="9693"/>
                      <a:ext cx="2567" cy="24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0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4857" y="10211"/>
                      <a:ext cx="217" cy="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1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4864" y="9999"/>
                      <a:ext cx="184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2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4687" y="9584"/>
                      <a:ext cx="169" cy="36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98" y="350"/>
                        </a:cxn>
                      </a:cxnLst>
                      <a:rect l="0" t="0" r="r" b="b"/>
                      <a:pathLst>
                        <a:path w="198" h="350">
                          <a:moveTo>
                            <a:pt x="0" y="0"/>
                          </a:moveTo>
                          <a:lnTo>
                            <a:pt x="198" y="35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3" name="Line 11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098" y="9504"/>
                      <a:ext cx="484" cy="595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4" name="Freeform 116"/>
                    <p:cNvSpPr>
                      <a:spLocks/>
                    </p:cNvSpPr>
                    <p:nvPr/>
                  </p:nvSpPr>
                  <p:spPr bwMode="auto">
                    <a:xfrm>
                      <a:off x="3449" y="9950"/>
                      <a:ext cx="1407" cy="111"/>
                    </a:xfrm>
                    <a:custGeom>
                      <a:avLst/>
                      <a:gdLst/>
                      <a:ahLst/>
                      <a:cxnLst>
                        <a:cxn ang="0">
                          <a:pos x="1650" y="0"/>
                        </a:cxn>
                        <a:cxn ang="0">
                          <a:pos x="0" y="106"/>
                        </a:cxn>
                      </a:cxnLst>
                      <a:rect l="0" t="0" r="r" b="b"/>
                      <a:pathLst>
                        <a:path w="1650" h="106">
                          <a:moveTo>
                            <a:pt x="1650" y="0"/>
                          </a:moveTo>
                          <a:lnTo>
                            <a:pt x="0" y="106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5" name="Freeform 117"/>
                    <p:cNvSpPr>
                      <a:spLocks/>
                    </p:cNvSpPr>
                    <p:nvPr/>
                  </p:nvSpPr>
                  <p:spPr bwMode="auto">
                    <a:xfrm>
                      <a:off x="3286" y="10099"/>
                      <a:ext cx="1774" cy="175"/>
                    </a:xfrm>
                    <a:custGeom>
                      <a:avLst/>
                      <a:gdLst/>
                      <a:ahLst/>
                      <a:cxnLst>
                        <a:cxn ang="0">
                          <a:pos x="2082" y="0"/>
                        </a:cxn>
                        <a:cxn ang="0">
                          <a:pos x="0" y="168"/>
                        </a:cxn>
                      </a:cxnLst>
                      <a:rect l="0" t="0" r="r" b="b"/>
                      <a:pathLst>
                        <a:path w="2082" h="168">
                          <a:moveTo>
                            <a:pt x="2082" y="0"/>
                          </a:moveTo>
                          <a:lnTo>
                            <a:pt x="0" y="168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6" name="Freeform 118"/>
                    <p:cNvSpPr>
                      <a:spLocks/>
                    </p:cNvSpPr>
                    <p:nvPr/>
                  </p:nvSpPr>
                  <p:spPr bwMode="auto">
                    <a:xfrm>
                      <a:off x="3286" y="10350"/>
                      <a:ext cx="1812" cy="176"/>
                    </a:xfrm>
                    <a:custGeom>
                      <a:avLst/>
                      <a:gdLst/>
                      <a:ahLst/>
                      <a:cxnLst>
                        <a:cxn ang="0">
                          <a:pos x="2126" y="0"/>
                        </a:cxn>
                        <a:cxn ang="0">
                          <a:pos x="0" y="168"/>
                        </a:cxn>
                      </a:cxnLst>
                      <a:rect l="0" t="0" r="r" b="b"/>
                      <a:pathLst>
                        <a:path w="2126" h="168">
                          <a:moveTo>
                            <a:pt x="2126" y="0"/>
                          </a:moveTo>
                          <a:lnTo>
                            <a:pt x="0" y="168"/>
                          </a:lnTo>
                        </a:path>
                      </a:pathLst>
                    </a:custGeom>
                    <a:noFill/>
                    <a:ln w="9525" cap="rnd" cmpd="sng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7" name="Line 11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040" y="10247"/>
                      <a:ext cx="1816" cy="149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8" name="Freeform 120"/>
                    <p:cNvSpPr>
                      <a:spLocks/>
                    </p:cNvSpPr>
                    <p:nvPr/>
                  </p:nvSpPr>
                  <p:spPr bwMode="auto">
                    <a:xfrm>
                      <a:off x="3040" y="10099"/>
                      <a:ext cx="242" cy="445"/>
                    </a:xfrm>
                    <a:custGeom>
                      <a:avLst/>
                      <a:gdLst/>
                      <a:ahLst/>
                      <a:cxnLst>
                        <a:cxn ang="0">
                          <a:pos x="284" y="142"/>
                        </a:cxn>
                        <a:cxn ang="0">
                          <a:pos x="284" y="426"/>
                        </a:cxn>
                        <a:cxn ang="0">
                          <a:pos x="0" y="28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84" h="426">
                          <a:moveTo>
                            <a:pt x="284" y="142"/>
                          </a:moveTo>
                          <a:lnTo>
                            <a:pt x="284" y="426"/>
                          </a:lnTo>
                          <a:lnTo>
                            <a:pt x="0" y="284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89" name="Line 12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56" y="9058"/>
                      <a:ext cx="484" cy="1041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0" name="Line 12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82" y="9653"/>
                      <a:ext cx="484" cy="594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1" name="Line 12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766" y="9504"/>
                      <a:ext cx="1816" cy="149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2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2556" y="8910"/>
                      <a:ext cx="1816" cy="148"/>
                    </a:xfrm>
                    <a:custGeom>
                      <a:avLst/>
                      <a:gdLst/>
                      <a:ahLst/>
                      <a:cxnLst>
                        <a:cxn ang="0">
                          <a:pos x="1420" y="0"/>
                        </a:cxn>
                        <a:cxn ang="0">
                          <a:pos x="0" y="98"/>
                        </a:cxn>
                      </a:cxnLst>
                      <a:rect l="0" t="0" r="r" b="b"/>
                      <a:pathLst>
                        <a:path w="1420" h="98">
                          <a:moveTo>
                            <a:pt x="1420" y="0"/>
                          </a:moveTo>
                          <a:lnTo>
                            <a:pt x="0" y="98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3" name="Line 1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56" y="6978"/>
                      <a:ext cx="1" cy="208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4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3040" y="10073"/>
                      <a:ext cx="389" cy="26"/>
                    </a:xfrm>
                    <a:custGeom>
                      <a:avLst/>
                      <a:gdLst/>
                      <a:ahLst/>
                      <a:cxnLst>
                        <a:cxn ang="0">
                          <a:pos x="456" y="0"/>
                        </a:cxn>
                        <a:cxn ang="0">
                          <a:pos x="0" y="24"/>
                        </a:cxn>
                      </a:cxnLst>
                      <a:rect l="0" t="0" r="r" b="b"/>
                      <a:pathLst>
                        <a:path w="456" h="24">
                          <a:moveTo>
                            <a:pt x="456" y="0"/>
                          </a:moveTo>
                          <a:lnTo>
                            <a:pt x="0" y="24"/>
                          </a:lnTo>
                        </a:path>
                      </a:pathLst>
                    </a:custGeom>
                    <a:noFill/>
                    <a:ln w="12700" cap="flat" cmpd="sng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5" name="Freeform 127"/>
                    <p:cNvSpPr>
                      <a:spLocks/>
                    </p:cNvSpPr>
                    <p:nvPr/>
                  </p:nvSpPr>
                  <p:spPr bwMode="auto">
                    <a:xfrm>
                      <a:off x="3040" y="10387"/>
                      <a:ext cx="246" cy="9"/>
                    </a:xfrm>
                    <a:custGeom>
                      <a:avLst/>
                      <a:gdLst/>
                      <a:ahLst/>
                      <a:cxnLst>
                        <a:cxn ang="0">
                          <a:pos x="288" y="0"/>
                        </a:cxn>
                        <a:cxn ang="0">
                          <a:pos x="0" y="8"/>
                        </a:cxn>
                      </a:cxnLst>
                      <a:rect l="0" t="0" r="r" b="b"/>
                      <a:pathLst>
                        <a:path w="288" h="8">
                          <a:moveTo>
                            <a:pt x="288" y="0"/>
                          </a:moveTo>
                          <a:lnTo>
                            <a:pt x="0" y="8"/>
                          </a:lnTo>
                        </a:path>
                      </a:pathLst>
                    </a:custGeom>
                    <a:noFill/>
                    <a:ln w="9525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6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4372" y="7572"/>
                      <a:ext cx="1210" cy="193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278"/>
                        </a:cxn>
                        <a:cxn ang="0">
                          <a:pos x="1420" y="1846"/>
                        </a:cxn>
                        <a:cxn ang="0">
                          <a:pos x="1420" y="284"/>
                        </a:cxn>
                      </a:cxnLst>
                      <a:rect l="0" t="0" r="r" b="b"/>
                      <a:pathLst>
                        <a:path w="1420" h="1846">
                          <a:moveTo>
                            <a:pt x="0" y="0"/>
                          </a:moveTo>
                          <a:lnTo>
                            <a:pt x="0" y="1278"/>
                          </a:lnTo>
                          <a:lnTo>
                            <a:pt x="1420" y="1846"/>
                          </a:lnTo>
                          <a:lnTo>
                            <a:pt x="1420" y="284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7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4372" y="8910"/>
                      <a:ext cx="315" cy="67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370" y="644"/>
                        </a:cxn>
                      </a:cxnLst>
                      <a:rect l="0" t="0" r="r" b="b"/>
                      <a:pathLst>
                        <a:path w="370" h="644">
                          <a:moveTo>
                            <a:pt x="0" y="0"/>
                          </a:moveTo>
                          <a:lnTo>
                            <a:pt x="370" y="644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8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4329" y="10639"/>
                      <a:ext cx="527" cy="203"/>
                    </a:xfrm>
                    <a:custGeom>
                      <a:avLst/>
                      <a:gdLst/>
                      <a:ahLst/>
                      <a:cxnLst>
                        <a:cxn ang="0">
                          <a:pos x="618" y="19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618" h="194">
                          <a:moveTo>
                            <a:pt x="618" y="194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299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3879" y="10222"/>
                      <a:ext cx="997" cy="379"/>
                    </a:xfrm>
                    <a:custGeom>
                      <a:avLst/>
                      <a:gdLst/>
                      <a:ahLst/>
                      <a:cxnLst>
                        <a:cxn ang="0">
                          <a:pos x="1170" y="36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170" h="362">
                          <a:moveTo>
                            <a:pt x="1170" y="362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0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3879" y="10099"/>
                      <a:ext cx="297" cy="35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36"/>
                        </a:cxn>
                        <a:cxn ang="0">
                          <a:pos x="0" y="108"/>
                        </a:cxn>
                        <a:cxn ang="0">
                          <a:pos x="60" y="12"/>
                        </a:cxn>
                        <a:cxn ang="0">
                          <a:pos x="168" y="0"/>
                        </a:cxn>
                        <a:cxn ang="0">
                          <a:pos x="288" y="0"/>
                        </a:cxn>
                        <a:cxn ang="0">
                          <a:pos x="348" y="72"/>
                        </a:cxn>
                        <a:cxn ang="0">
                          <a:pos x="348" y="336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348" h="336">
                          <a:moveTo>
                            <a:pt x="0" y="336"/>
                          </a:moveTo>
                          <a:lnTo>
                            <a:pt x="0" y="108"/>
                          </a:lnTo>
                          <a:lnTo>
                            <a:pt x="60" y="12"/>
                          </a:lnTo>
                          <a:lnTo>
                            <a:pt x="168" y="0"/>
                          </a:lnTo>
                          <a:lnTo>
                            <a:pt x="288" y="0"/>
                          </a:lnTo>
                          <a:lnTo>
                            <a:pt x="348" y="72"/>
                          </a:lnTo>
                          <a:lnTo>
                            <a:pt x="348" y="336"/>
                          </a:lnTo>
                          <a:lnTo>
                            <a:pt x="0" y="336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1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4012" y="10115"/>
                      <a:ext cx="1176" cy="461"/>
                    </a:xfrm>
                    <a:custGeom>
                      <a:avLst/>
                      <a:gdLst/>
                      <a:ahLst/>
                      <a:cxnLst>
                        <a:cxn ang="0">
                          <a:pos x="1380" y="44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380" h="440">
                          <a:moveTo>
                            <a:pt x="1380" y="440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2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4165" y="10421"/>
                      <a:ext cx="998" cy="379"/>
                    </a:xfrm>
                    <a:custGeom>
                      <a:avLst/>
                      <a:gdLst/>
                      <a:ahLst/>
                      <a:cxnLst>
                        <a:cxn ang="0">
                          <a:pos x="1170" y="36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170" h="362">
                          <a:moveTo>
                            <a:pt x="1170" y="362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3" name="Freeform 135"/>
                    <p:cNvSpPr>
                      <a:spLocks/>
                    </p:cNvSpPr>
                    <p:nvPr/>
                  </p:nvSpPr>
                  <p:spPr bwMode="auto">
                    <a:xfrm>
                      <a:off x="4861" y="10503"/>
                      <a:ext cx="297" cy="35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36"/>
                        </a:cxn>
                        <a:cxn ang="0">
                          <a:pos x="0" y="108"/>
                        </a:cxn>
                        <a:cxn ang="0">
                          <a:pos x="60" y="12"/>
                        </a:cxn>
                        <a:cxn ang="0">
                          <a:pos x="168" y="0"/>
                        </a:cxn>
                        <a:cxn ang="0">
                          <a:pos x="288" y="0"/>
                        </a:cxn>
                        <a:cxn ang="0">
                          <a:pos x="348" y="72"/>
                        </a:cxn>
                        <a:cxn ang="0">
                          <a:pos x="348" y="336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348" h="336">
                          <a:moveTo>
                            <a:pt x="0" y="336"/>
                          </a:moveTo>
                          <a:lnTo>
                            <a:pt x="0" y="108"/>
                          </a:lnTo>
                          <a:lnTo>
                            <a:pt x="60" y="12"/>
                          </a:lnTo>
                          <a:lnTo>
                            <a:pt x="168" y="0"/>
                          </a:lnTo>
                          <a:lnTo>
                            <a:pt x="288" y="0"/>
                          </a:lnTo>
                          <a:lnTo>
                            <a:pt x="348" y="72"/>
                          </a:lnTo>
                          <a:lnTo>
                            <a:pt x="348" y="336"/>
                          </a:lnTo>
                          <a:lnTo>
                            <a:pt x="0" y="336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4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4114" y="10111"/>
                      <a:ext cx="998" cy="379"/>
                    </a:xfrm>
                    <a:custGeom>
                      <a:avLst/>
                      <a:gdLst/>
                      <a:ahLst/>
                      <a:cxnLst>
                        <a:cxn ang="0">
                          <a:pos x="1170" y="362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170" h="362">
                          <a:moveTo>
                            <a:pt x="1170" y="362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5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4871" y="10852"/>
                      <a:ext cx="287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2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12">
                          <a:moveTo>
                            <a:pt x="0" y="12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6" name="Freeform 138"/>
                    <p:cNvSpPr>
                      <a:spLocks/>
                    </p:cNvSpPr>
                    <p:nvPr/>
                  </p:nvSpPr>
                  <p:spPr bwMode="auto">
                    <a:xfrm>
                      <a:off x="3887" y="10433"/>
                      <a:ext cx="287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2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12">
                          <a:moveTo>
                            <a:pt x="0" y="12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28575" cmpd="sng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7" name="Freeform 139"/>
                    <p:cNvSpPr>
                      <a:spLocks/>
                    </p:cNvSpPr>
                    <p:nvPr/>
                  </p:nvSpPr>
                  <p:spPr bwMode="auto">
                    <a:xfrm>
                      <a:off x="3286" y="10463"/>
                      <a:ext cx="593" cy="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60"/>
                        </a:cxn>
                        <a:cxn ang="0">
                          <a:pos x="696" y="0"/>
                        </a:cxn>
                      </a:cxnLst>
                      <a:rect l="0" t="0" r="r" b="b"/>
                      <a:pathLst>
                        <a:path w="696" h="60">
                          <a:moveTo>
                            <a:pt x="0" y="60"/>
                          </a:moveTo>
                          <a:lnTo>
                            <a:pt x="696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8" name="Freeform 140"/>
                    <p:cNvSpPr>
                      <a:spLocks/>
                    </p:cNvSpPr>
                    <p:nvPr/>
                  </p:nvSpPr>
                  <p:spPr bwMode="auto">
                    <a:xfrm>
                      <a:off x="3282" y="10222"/>
                      <a:ext cx="594" cy="6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60"/>
                        </a:cxn>
                        <a:cxn ang="0">
                          <a:pos x="696" y="0"/>
                        </a:cxn>
                      </a:cxnLst>
                      <a:rect l="0" t="0" r="r" b="b"/>
                      <a:pathLst>
                        <a:path w="696" h="60">
                          <a:moveTo>
                            <a:pt x="0" y="60"/>
                          </a:moveTo>
                          <a:lnTo>
                            <a:pt x="696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09" name="Freeform 141"/>
                    <p:cNvSpPr>
                      <a:spLocks/>
                    </p:cNvSpPr>
                    <p:nvPr/>
                  </p:nvSpPr>
                  <p:spPr bwMode="auto">
                    <a:xfrm>
                      <a:off x="3889" y="10212"/>
                      <a:ext cx="1" cy="25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40"/>
                        </a:cxn>
                      </a:cxnLst>
                      <a:rect l="0" t="0" r="r" b="b"/>
                      <a:pathLst>
                        <a:path w="1" h="240">
                          <a:moveTo>
                            <a:pt x="0" y="0"/>
                          </a:moveTo>
                          <a:lnTo>
                            <a:pt x="0" y="24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0" name="Freeform 142"/>
                    <p:cNvSpPr>
                      <a:spLocks/>
                    </p:cNvSpPr>
                    <p:nvPr/>
                  </p:nvSpPr>
                  <p:spPr bwMode="auto">
                    <a:xfrm>
                      <a:off x="3889" y="10469"/>
                      <a:ext cx="430" cy="182"/>
                    </a:xfrm>
                    <a:custGeom>
                      <a:avLst/>
                      <a:gdLst/>
                      <a:ahLst/>
                      <a:cxnLst>
                        <a:cxn ang="0">
                          <a:pos x="504" y="174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504" h="174">
                          <a:moveTo>
                            <a:pt x="504" y="174"/>
                          </a:moveTo>
                          <a:lnTo>
                            <a:pt x="0" y="0"/>
                          </a:lnTo>
                        </a:path>
                      </a:pathLst>
                    </a:custGeom>
                    <a:noFill/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</p:grpSp>
            <p:grpSp>
              <p:nvGrpSpPr>
                <p:cNvPr id="7311" name="Group 143"/>
                <p:cNvGrpSpPr>
                  <a:grpSpLocks/>
                </p:cNvGrpSpPr>
                <p:nvPr/>
              </p:nvGrpSpPr>
              <p:grpSpPr bwMode="auto">
                <a:xfrm>
                  <a:off x="4977" y="11560"/>
                  <a:ext cx="4458" cy="768"/>
                  <a:chOff x="4556" y="8082"/>
                  <a:chExt cx="5230" cy="734"/>
                </a:xfrm>
              </p:grpSpPr>
              <p:grpSp>
                <p:nvGrpSpPr>
                  <p:cNvPr id="7312" name="Group 144"/>
                  <p:cNvGrpSpPr>
                    <a:grpSpLocks/>
                  </p:cNvGrpSpPr>
                  <p:nvPr/>
                </p:nvGrpSpPr>
                <p:grpSpPr bwMode="auto">
                  <a:xfrm>
                    <a:off x="4556" y="8390"/>
                    <a:ext cx="1846" cy="426"/>
                    <a:chOff x="7242" y="7242"/>
                    <a:chExt cx="3266" cy="674"/>
                  </a:xfrm>
                </p:grpSpPr>
                <p:sp>
                  <p:nvSpPr>
                    <p:cNvPr id="7313" name="Freeform 145"/>
                    <p:cNvSpPr>
                      <a:spLocks/>
                    </p:cNvSpPr>
                    <p:nvPr/>
                  </p:nvSpPr>
                  <p:spPr bwMode="auto">
                    <a:xfrm>
                      <a:off x="7242" y="7480"/>
                      <a:ext cx="254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4" name="Line 14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0" y="7668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5" name="Line 1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6" y="7454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6" name="Line 14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6" y="7377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7" name="Line 14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36" y="7286"/>
                      <a:ext cx="3012" cy="23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8" name="Line 15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382" y="7249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19" name="Freeform 151"/>
                    <p:cNvSpPr>
                      <a:spLocks/>
                    </p:cNvSpPr>
                    <p:nvPr/>
                  </p:nvSpPr>
                  <p:spPr bwMode="auto">
                    <a:xfrm>
                      <a:off x="7505" y="7563"/>
                      <a:ext cx="2752" cy="2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0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10250" y="7242"/>
                      <a:ext cx="254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1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7490" y="7357"/>
                      <a:ext cx="2767" cy="21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2" name="Line 15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299" y="7280"/>
                      <a:ext cx="3011" cy="23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3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7243" y="7775"/>
                      <a:ext cx="255" cy="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4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7251" y="7573"/>
                      <a:ext cx="216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  <p:grpSp>
                <p:nvGrpSpPr>
                  <p:cNvPr id="7325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6248" y="8236"/>
                    <a:ext cx="1846" cy="426"/>
                    <a:chOff x="7242" y="7242"/>
                    <a:chExt cx="3266" cy="674"/>
                  </a:xfrm>
                </p:grpSpPr>
                <p:sp>
                  <p:nvSpPr>
                    <p:cNvPr id="7326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7242" y="7480"/>
                      <a:ext cx="254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7" name="Line 15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0" y="7668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8" name="Line 16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6" y="7454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29" name="Line 16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6" y="7377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0" name="Line 16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36" y="7286"/>
                      <a:ext cx="3012" cy="23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1" name="Line 16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382" y="7249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2" name="Freeform 164"/>
                    <p:cNvSpPr>
                      <a:spLocks/>
                    </p:cNvSpPr>
                    <p:nvPr/>
                  </p:nvSpPr>
                  <p:spPr bwMode="auto">
                    <a:xfrm>
                      <a:off x="7505" y="7563"/>
                      <a:ext cx="2752" cy="2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3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10250" y="7242"/>
                      <a:ext cx="254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4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7490" y="7357"/>
                      <a:ext cx="2767" cy="21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5" name="Line 16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299" y="7280"/>
                      <a:ext cx="3011" cy="23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6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7243" y="7775"/>
                      <a:ext cx="255" cy="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37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7251" y="7573"/>
                      <a:ext cx="216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  <p:grpSp>
                <p:nvGrpSpPr>
                  <p:cNvPr id="7338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7940" y="8082"/>
                    <a:ext cx="1846" cy="426"/>
                    <a:chOff x="7242" y="7242"/>
                    <a:chExt cx="3266" cy="674"/>
                  </a:xfrm>
                </p:grpSpPr>
                <p:sp>
                  <p:nvSpPr>
                    <p:cNvPr id="7339" name="Freeform 171"/>
                    <p:cNvSpPr>
                      <a:spLocks/>
                    </p:cNvSpPr>
                    <p:nvPr/>
                  </p:nvSpPr>
                  <p:spPr bwMode="auto">
                    <a:xfrm>
                      <a:off x="7242" y="7480"/>
                      <a:ext cx="254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0" name="Line 1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0" y="7668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1" name="Line 1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6" y="7454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2" name="Line 17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96" y="7377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3" name="Line 17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436" y="7286"/>
                      <a:ext cx="3012" cy="232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4" name="Line 1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382" y="7249"/>
                      <a:ext cx="3012" cy="23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5" name="Freeform 177"/>
                    <p:cNvSpPr>
                      <a:spLocks/>
                    </p:cNvSpPr>
                    <p:nvPr/>
                  </p:nvSpPr>
                  <p:spPr bwMode="auto">
                    <a:xfrm>
                      <a:off x="7505" y="7563"/>
                      <a:ext cx="2752" cy="2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0"/>
                        </a:cxn>
                        <a:cxn ang="0">
                          <a:pos x="4282" y="0"/>
                        </a:cxn>
                      </a:cxnLst>
                      <a:rect l="0" t="0" r="r" b="b"/>
                      <a:pathLst>
                        <a:path w="4282" h="390">
                          <a:moveTo>
                            <a:pt x="0" y="390"/>
                          </a:moveTo>
                          <a:lnTo>
                            <a:pt x="4282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6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10250" y="7242"/>
                      <a:ext cx="254" cy="436"/>
                    </a:xfrm>
                    <a:custGeom>
                      <a:avLst/>
                      <a:gdLst/>
                      <a:ahLst/>
                      <a:cxnLst>
                        <a:cxn ang="0">
                          <a:pos x="4" y="598"/>
                        </a:cxn>
                        <a:cxn ang="0">
                          <a:pos x="0" y="156"/>
                        </a:cxn>
                        <a:cxn ang="0">
                          <a:pos x="96" y="24"/>
                        </a:cxn>
                        <a:cxn ang="0">
                          <a:pos x="204" y="0"/>
                        </a:cxn>
                        <a:cxn ang="0">
                          <a:pos x="300" y="60"/>
                        </a:cxn>
                        <a:cxn ang="0">
                          <a:pos x="372" y="192"/>
                        </a:cxn>
                        <a:cxn ang="0">
                          <a:pos x="396" y="396"/>
                        </a:cxn>
                        <a:cxn ang="0">
                          <a:pos x="396" y="804"/>
                        </a:cxn>
                        <a:cxn ang="0">
                          <a:pos x="4" y="598"/>
                        </a:cxn>
                      </a:cxnLst>
                      <a:rect l="0" t="0" r="r" b="b"/>
                      <a:pathLst>
                        <a:path w="396" h="804">
                          <a:moveTo>
                            <a:pt x="4" y="598"/>
                          </a:moveTo>
                          <a:lnTo>
                            <a:pt x="0" y="156"/>
                          </a:lnTo>
                          <a:lnTo>
                            <a:pt x="96" y="24"/>
                          </a:lnTo>
                          <a:lnTo>
                            <a:pt x="204" y="0"/>
                          </a:lnTo>
                          <a:lnTo>
                            <a:pt x="300" y="60"/>
                          </a:lnTo>
                          <a:lnTo>
                            <a:pt x="372" y="192"/>
                          </a:lnTo>
                          <a:lnTo>
                            <a:pt x="396" y="396"/>
                          </a:lnTo>
                          <a:lnTo>
                            <a:pt x="396" y="804"/>
                          </a:lnTo>
                          <a:lnTo>
                            <a:pt x="4" y="598"/>
                          </a:lnTo>
                          <a:close/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7" name="Freeform 179"/>
                    <p:cNvSpPr>
                      <a:spLocks/>
                    </p:cNvSpPr>
                    <p:nvPr/>
                  </p:nvSpPr>
                  <p:spPr bwMode="auto">
                    <a:xfrm>
                      <a:off x="7490" y="7357"/>
                      <a:ext cx="2767" cy="21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98"/>
                        </a:cxn>
                        <a:cxn ang="0">
                          <a:pos x="4306" y="0"/>
                        </a:cxn>
                      </a:cxnLst>
                      <a:rect l="0" t="0" r="r" b="b"/>
                      <a:pathLst>
                        <a:path w="4306" h="398">
                          <a:moveTo>
                            <a:pt x="0" y="398"/>
                          </a:moveTo>
                          <a:lnTo>
                            <a:pt x="4306" y="0"/>
                          </a:lnTo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8" name="Line 18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299" y="7280"/>
                      <a:ext cx="3011" cy="231"/>
                    </a:xfrm>
                    <a:prstGeom prst="lin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prstDash val="sysDot"/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49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7243" y="7775"/>
                      <a:ext cx="255" cy="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96" y="0"/>
                        </a:cxn>
                      </a:cxnLst>
                      <a:rect l="0" t="0" r="r" b="b"/>
                      <a:pathLst>
                        <a:path w="396" h="36">
                          <a:moveTo>
                            <a:pt x="0" y="36"/>
                          </a:moveTo>
                          <a:lnTo>
                            <a:pt x="39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50" name="Freeform 182"/>
                    <p:cNvSpPr>
                      <a:spLocks/>
                    </p:cNvSpPr>
                    <p:nvPr/>
                  </p:nvSpPr>
                  <p:spPr bwMode="auto">
                    <a:xfrm>
                      <a:off x="7251" y="7573"/>
                      <a:ext cx="216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6"/>
                        </a:cxn>
                        <a:cxn ang="0">
                          <a:pos x="336" y="0"/>
                        </a:cxn>
                      </a:cxnLst>
                      <a:rect l="0" t="0" r="r" b="b"/>
                      <a:pathLst>
                        <a:path w="336" h="36">
                          <a:moveTo>
                            <a:pt x="0" y="36"/>
                          </a:moveTo>
                          <a:lnTo>
                            <a:pt x="336" y="0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</p:grpSp>
            <p:grpSp>
              <p:nvGrpSpPr>
                <p:cNvPr id="7351" name="Group 183"/>
                <p:cNvGrpSpPr>
                  <a:grpSpLocks/>
                </p:cNvGrpSpPr>
                <p:nvPr/>
              </p:nvGrpSpPr>
              <p:grpSpPr bwMode="auto">
                <a:xfrm>
                  <a:off x="2556" y="10421"/>
                  <a:ext cx="968" cy="3171"/>
                  <a:chOff x="2474" y="1420"/>
                  <a:chExt cx="3490" cy="6548"/>
                </a:xfrm>
              </p:grpSpPr>
              <p:sp>
                <p:nvSpPr>
                  <p:cNvPr id="7352" name="Freeform 184"/>
                  <p:cNvSpPr>
                    <a:spLocks/>
                  </p:cNvSpPr>
                  <p:nvPr/>
                </p:nvSpPr>
                <p:spPr bwMode="auto">
                  <a:xfrm>
                    <a:off x="2556" y="1420"/>
                    <a:ext cx="1562" cy="1704"/>
                  </a:xfrm>
                  <a:custGeom>
                    <a:avLst/>
                    <a:gdLst/>
                    <a:ahLst/>
                    <a:cxnLst>
                      <a:cxn ang="0">
                        <a:pos x="0" y="1704"/>
                      </a:cxn>
                      <a:cxn ang="0">
                        <a:pos x="0" y="568"/>
                      </a:cxn>
                      <a:cxn ang="0">
                        <a:pos x="994" y="142"/>
                      </a:cxn>
                      <a:cxn ang="0">
                        <a:pos x="1420" y="0"/>
                      </a:cxn>
                      <a:cxn ang="0">
                        <a:pos x="1562" y="1420"/>
                      </a:cxn>
                    </a:cxnLst>
                    <a:rect l="0" t="0" r="r" b="b"/>
                    <a:pathLst>
                      <a:path w="1562" h="1704">
                        <a:moveTo>
                          <a:pt x="0" y="1704"/>
                        </a:moveTo>
                        <a:lnTo>
                          <a:pt x="0" y="568"/>
                        </a:lnTo>
                        <a:lnTo>
                          <a:pt x="994" y="142"/>
                        </a:lnTo>
                        <a:lnTo>
                          <a:pt x="1420" y="0"/>
                        </a:lnTo>
                        <a:lnTo>
                          <a:pt x="1562" y="142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3" name="Freeform 185"/>
                  <p:cNvSpPr>
                    <a:spLocks/>
                  </p:cNvSpPr>
                  <p:nvPr/>
                </p:nvSpPr>
                <p:spPr bwMode="auto">
                  <a:xfrm>
                    <a:off x="2556" y="2840"/>
                    <a:ext cx="1562" cy="284"/>
                  </a:xfrm>
                  <a:custGeom>
                    <a:avLst/>
                    <a:gdLst/>
                    <a:ahLst/>
                    <a:cxnLst>
                      <a:cxn ang="0">
                        <a:pos x="0" y="284"/>
                      </a:cxn>
                      <a:cxn ang="0">
                        <a:pos x="568" y="0"/>
                      </a:cxn>
                      <a:cxn ang="0">
                        <a:pos x="1562" y="0"/>
                      </a:cxn>
                      <a:cxn ang="0">
                        <a:pos x="1136" y="284"/>
                      </a:cxn>
                      <a:cxn ang="0">
                        <a:pos x="0" y="284"/>
                      </a:cxn>
                    </a:cxnLst>
                    <a:rect l="0" t="0" r="r" b="b"/>
                    <a:pathLst>
                      <a:path w="1562" h="284">
                        <a:moveTo>
                          <a:pt x="0" y="284"/>
                        </a:moveTo>
                        <a:lnTo>
                          <a:pt x="568" y="0"/>
                        </a:lnTo>
                        <a:lnTo>
                          <a:pt x="1562" y="0"/>
                        </a:lnTo>
                        <a:lnTo>
                          <a:pt x="1136" y="284"/>
                        </a:lnTo>
                        <a:lnTo>
                          <a:pt x="0" y="284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4" name="Freeform 186"/>
                  <p:cNvSpPr>
                    <a:spLocks/>
                  </p:cNvSpPr>
                  <p:nvPr/>
                </p:nvSpPr>
                <p:spPr bwMode="auto">
                  <a:xfrm>
                    <a:off x="2556" y="3124"/>
                    <a:ext cx="2700" cy="484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792" y="1724"/>
                      </a:cxn>
                      <a:cxn ang="0">
                        <a:pos x="1824" y="3536"/>
                      </a:cxn>
                      <a:cxn ang="0">
                        <a:pos x="2700" y="4844"/>
                      </a:cxn>
                    </a:cxnLst>
                    <a:rect l="0" t="0" r="r" b="b"/>
                    <a:pathLst>
                      <a:path w="2700" h="4844">
                        <a:moveTo>
                          <a:pt x="0" y="0"/>
                        </a:moveTo>
                        <a:lnTo>
                          <a:pt x="792" y="1724"/>
                        </a:lnTo>
                        <a:lnTo>
                          <a:pt x="1824" y="3536"/>
                        </a:lnTo>
                        <a:lnTo>
                          <a:pt x="2700" y="4844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5" name="Oval 187"/>
                  <p:cNvSpPr>
                    <a:spLocks noChangeArrowheads="1"/>
                  </p:cNvSpPr>
                  <p:nvPr/>
                </p:nvSpPr>
                <p:spPr bwMode="auto">
                  <a:xfrm>
                    <a:off x="3124" y="4686"/>
                    <a:ext cx="994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6" name="Freeform 188"/>
                  <p:cNvSpPr>
                    <a:spLocks/>
                  </p:cNvSpPr>
                  <p:nvPr/>
                </p:nvSpPr>
                <p:spPr bwMode="auto">
                  <a:xfrm>
                    <a:off x="3692" y="3124"/>
                    <a:ext cx="1960" cy="482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2" y="1704"/>
                      </a:cxn>
                      <a:cxn ang="0">
                        <a:pos x="1060" y="3572"/>
                      </a:cxn>
                      <a:cxn ang="0">
                        <a:pos x="1960" y="4820"/>
                      </a:cxn>
                    </a:cxnLst>
                    <a:rect l="0" t="0" r="r" b="b"/>
                    <a:pathLst>
                      <a:path w="1960" h="4820">
                        <a:moveTo>
                          <a:pt x="0" y="0"/>
                        </a:moveTo>
                        <a:lnTo>
                          <a:pt x="142" y="1704"/>
                        </a:lnTo>
                        <a:lnTo>
                          <a:pt x="1060" y="3572"/>
                        </a:lnTo>
                        <a:lnTo>
                          <a:pt x="1960" y="482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7" name="Oval 189"/>
                  <p:cNvSpPr>
                    <a:spLocks noChangeArrowheads="1"/>
                  </p:cNvSpPr>
                  <p:nvPr/>
                </p:nvSpPr>
                <p:spPr bwMode="auto">
                  <a:xfrm>
                    <a:off x="4118" y="6532"/>
                    <a:ext cx="994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8" name="Oval 190"/>
                  <p:cNvSpPr>
                    <a:spLocks noChangeArrowheads="1"/>
                  </p:cNvSpPr>
                  <p:nvPr/>
                </p:nvSpPr>
                <p:spPr bwMode="auto">
                  <a:xfrm>
                    <a:off x="4970" y="7810"/>
                    <a:ext cx="994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59" name="Freeform 191"/>
                  <p:cNvSpPr>
                    <a:spLocks/>
                  </p:cNvSpPr>
                  <p:nvPr/>
                </p:nvSpPr>
                <p:spPr bwMode="auto">
                  <a:xfrm>
                    <a:off x="3976" y="3696"/>
                    <a:ext cx="1704" cy="4114"/>
                  </a:xfrm>
                  <a:custGeom>
                    <a:avLst/>
                    <a:gdLst/>
                    <a:ahLst/>
                    <a:cxnLst>
                      <a:cxn ang="0">
                        <a:pos x="68" y="0"/>
                      </a:cxn>
                      <a:cxn ang="0">
                        <a:pos x="0" y="990"/>
                      </a:cxn>
                      <a:cxn ang="0">
                        <a:pos x="852" y="2836"/>
                      </a:cxn>
                      <a:cxn ang="0">
                        <a:pos x="1704" y="4114"/>
                      </a:cxn>
                    </a:cxnLst>
                    <a:rect l="0" t="0" r="r" b="b"/>
                    <a:pathLst>
                      <a:path w="1704" h="4114">
                        <a:moveTo>
                          <a:pt x="68" y="0"/>
                        </a:moveTo>
                        <a:lnTo>
                          <a:pt x="0" y="990"/>
                        </a:lnTo>
                        <a:lnTo>
                          <a:pt x="852" y="2836"/>
                        </a:lnTo>
                        <a:lnTo>
                          <a:pt x="1704" y="4114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0" name="Freeform 192"/>
                  <p:cNvSpPr>
                    <a:spLocks/>
                  </p:cNvSpPr>
                  <p:nvPr/>
                </p:nvSpPr>
                <p:spPr bwMode="auto">
                  <a:xfrm>
                    <a:off x="3976" y="2982"/>
                    <a:ext cx="1964" cy="4890"/>
                  </a:xfrm>
                  <a:custGeom>
                    <a:avLst/>
                    <a:gdLst/>
                    <a:ahLst/>
                    <a:cxnLst>
                      <a:cxn ang="0">
                        <a:pos x="1964" y="4890"/>
                      </a:cxn>
                      <a:cxn ang="0">
                        <a:pos x="1136" y="3618"/>
                      </a:cxn>
                      <a:cxn ang="0">
                        <a:pos x="152" y="177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964" h="4890">
                        <a:moveTo>
                          <a:pt x="1964" y="4890"/>
                        </a:moveTo>
                        <a:lnTo>
                          <a:pt x="1136" y="3618"/>
                        </a:lnTo>
                        <a:lnTo>
                          <a:pt x="152" y="177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1" name="Freeform 193"/>
                  <p:cNvSpPr>
                    <a:spLocks/>
                  </p:cNvSpPr>
                  <p:nvPr/>
                </p:nvSpPr>
                <p:spPr bwMode="auto">
                  <a:xfrm>
                    <a:off x="2840" y="2982"/>
                    <a:ext cx="112" cy="101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12" y="1014"/>
                      </a:cxn>
                    </a:cxnLst>
                    <a:rect l="0" t="0" r="r" b="b"/>
                    <a:pathLst>
                      <a:path w="112" h="1014">
                        <a:moveTo>
                          <a:pt x="0" y="0"/>
                        </a:moveTo>
                        <a:lnTo>
                          <a:pt x="112" y="1014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2" name="Freeform 194"/>
                  <p:cNvSpPr>
                    <a:spLocks/>
                  </p:cNvSpPr>
                  <p:nvPr/>
                </p:nvSpPr>
                <p:spPr bwMode="auto">
                  <a:xfrm>
                    <a:off x="2952" y="3996"/>
                    <a:ext cx="2016" cy="386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56" y="768"/>
                      </a:cxn>
                      <a:cxn ang="0">
                        <a:pos x="1176" y="2628"/>
                      </a:cxn>
                      <a:cxn ang="0">
                        <a:pos x="2016" y="3864"/>
                      </a:cxn>
                    </a:cxnLst>
                    <a:rect l="0" t="0" r="r" b="b"/>
                    <a:pathLst>
                      <a:path w="2016" h="3864">
                        <a:moveTo>
                          <a:pt x="0" y="0"/>
                        </a:moveTo>
                        <a:lnTo>
                          <a:pt x="156" y="768"/>
                        </a:lnTo>
                        <a:lnTo>
                          <a:pt x="1176" y="2628"/>
                        </a:lnTo>
                        <a:lnTo>
                          <a:pt x="2016" y="3864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3" name="Freeform 195"/>
                  <p:cNvSpPr>
                    <a:spLocks/>
                  </p:cNvSpPr>
                  <p:nvPr/>
                </p:nvSpPr>
                <p:spPr bwMode="auto">
                  <a:xfrm>
                    <a:off x="3124" y="3124"/>
                    <a:ext cx="2272" cy="482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6" y="1704"/>
                      </a:cxn>
                      <a:cxn ang="0">
                        <a:pos x="1420" y="3550"/>
                      </a:cxn>
                      <a:cxn ang="0">
                        <a:pos x="2272" y="4828"/>
                      </a:cxn>
                    </a:cxnLst>
                    <a:rect l="0" t="0" r="r" b="b"/>
                    <a:pathLst>
                      <a:path w="2272" h="4828">
                        <a:moveTo>
                          <a:pt x="0" y="0"/>
                        </a:moveTo>
                        <a:lnTo>
                          <a:pt x="426" y="1704"/>
                        </a:lnTo>
                        <a:lnTo>
                          <a:pt x="1420" y="3550"/>
                        </a:lnTo>
                        <a:lnTo>
                          <a:pt x="2272" y="4828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4" name="Freeform 196"/>
                  <p:cNvSpPr>
                    <a:spLocks/>
                  </p:cNvSpPr>
                  <p:nvPr/>
                </p:nvSpPr>
                <p:spPr bwMode="auto">
                  <a:xfrm>
                    <a:off x="3550" y="2840"/>
                    <a:ext cx="1846" cy="497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42" y="1846"/>
                      </a:cxn>
                      <a:cxn ang="0">
                        <a:pos x="994" y="3692"/>
                      </a:cxn>
                      <a:cxn ang="0">
                        <a:pos x="1846" y="4970"/>
                      </a:cxn>
                    </a:cxnLst>
                    <a:rect l="0" t="0" r="r" b="b"/>
                    <a:pathLst>
                      <a:path w="1846" h="4970">
                        <a:moveTo>
                          <a:pt x="0" y="0"/>
                        </a:moveTo>
                        <a:lnTo>
                          <a:pt x="142" y="1846"/>
                        </a:lnTo>
                        <a:lnTo>
                          <a:pt x="994" y="3692"/>
                        </a:lnTo>
                        <a:lnTo>
                          <a:pt x="1846" y="4970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5" name="Freeform 197"/>
                  <p:cNvSpPr>
                    <a:spLocks/>
                  </p:cNvSpPr>
                  <p:nvPr/>
                </p:nvSpPr>
                <p:spPr bwMode="auto">
                  <a:xfrm>
                    <a:off x="4044" y="2840"/>
                    <a:ext cx="74" cy="904"/>
                  </a:xfrm>
                  <a:custGeom>
                    <a:avLst/>
                    <a:gdLst/>
                    <a:ahLst/>
                    <a:cxnLst>
                      <a:cxn ang="0">
                        <a:pos x="74" y="0"/>
                      </a:cxn>
                      <a:cxn ang="0">
                        <a:pos x="0" y="904"/>
                      </a:cxn>
                    </a:cxnLst>
                    <a:rect l="0" t="0" r="r" b="b"/>
                    <a:pathLst>
                      <a:path w="74" h="904">
                        <a:moveTo>
                          <a:pt x="74" y="0"/>
                        </a:moveTo>
                        <a:lnTo>
                          <a:pt x="0" y="904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6" name="Freeform 198"/>
                  <p:cNvSpPr>
                    <a:spLocks/>
                  </p:cNvSpPr>
                  <p:nvPr/>
                </p:nvSpPr>
                <p:spPr bwMode="auto">
                  <a:xfrm>
                    <a:off x="3124" y="1420"/>
                    <a:ext cx="852" cy="1420"/>
                  </a:xfrm>
                  <a:custGeom>
                    <a:avLst/>
                    <a:gdLst/>
                    <a:ahLst/>
                    <a:cxnLst>
                      <a:cxn ang="0">
                        <a:pos x="0" y="1420"/>
                      </a:cxn>
                      <a:cxn ang="0">
                        <a:pos x="0" y="284"/>
                      </a:cxn>
                      <a:cxn ang="0">
                        <a:pos x="852" y="0"/>
                      </a:cxn>
                    </a:cxnLst>
                    <a:rect l="0" t="0" r="r" b="b"/>
                    <a:pathLst>
                      <a:path w="852" h="1420">
                        <a:moveTo>
                          <a:pt x="0" y="1420"/>
                        </a:moveTo>
                        <a:lnTo>
                          <a:pt x="0" y="284"/>
                        </a:lnTo>
                        <a:lnTo>
                          <a:pt x="852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67" name="Line 1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6" y="1704"/>
                    <a:ext cx="568" cy="284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grpSp>
                <p:nvGrpSpPr>
                  <p:cNvPr id="7368" name="Group 200"/>
                  <p:cNvGrpSpPr>
                    <a:grpSpLocks/>
                  </p:cNvGrpSpPr>
                  <p:nvPr/>
                </p:nvGrpSpPr>
                <p:grpSpPr bwMode="auto">
                  <a:xfrm>
                    <a:off x="2474" y="2744"/>
                    <a:ext cx="1846" cy="568"/>
                    <a:chOff x="5538" y="2556"/>
                    <a:chExt cx="1562" cy="710"/>
                  </a:xfrm>
                </p:grpSpPr>
                <p:grpSp>
                  <p:nvGrpSpPr>
                    <p:cNvPr id="7369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538" y="2840"/>
                      <a:ext cx="994" cy="426"/>
                      <a:chOff x="5254" y="3692"/>
                      <a:chExt cx="994" cy="426"/>
                    </a:xfrm>
                  </p:grpSpPr>
                  <p:sp>
                    <p:nvSpPr>
                      <p:cNvPr id="7370" name="Freeform 2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4" y="3834"/>
                        <a:ext cx="852" cy="28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84"/>
                          </a:cxn>
                          <a:cxn ang="0">
                            <a:pos x="852" y="284"/>
                          </a:cxn>
                          <a:cxn ang="0">
                            <a:pos x="852" y="0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852" h="284">
                            <a:moveTo>
                              <a:pt x="0" y="0"/>
                            </a:moveTo>
                            <a:lnTo>
                              <a:pt x="0" y="284"/>
                            </a:lnTo>
                            <a:lnTo>
                              <a:pt x="852" y="284"/>
                            </a:lnTo>
                            <a:lnTo>
                              <a:pt x="85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  <p:sp>
                    <p:nvSpPr>
                      <p:cNvPr id="7371" name="Freeform 2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254" y="3692"/>
                        <a:ext cx="994" cy="14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42"/>
                          </a:cxn>
                          <a:cxn ang="0">
                            <a:pos x="142" y="0"/>
                          </a:cxn>
                          <a:cxn ang="0">
                            <a:pos x="994" y="0"/>
                          </a:cxn>
                          <a:cxn ang="0">
                            <a:pos x="852" y="142"/>
                          </a:cxn>
                          <a:cxn ang="0">
                            <a:pos x="0" y="142"/>
                          </a:cxn>
                        </a:cxnLst>
                        <a:rect l="0" t="0" r="r" b="b"/>
                        <a:pathLst>
                          <a:path w="994" h="142">
                            <a:moveTo>
                              <a:pt x="0" y="142"/>
                            </a:moveTo>
                            <a:lnTo>
                              <a:pt x="142" y="0"/>
                            </a:lnTo>
                            <a:lnTo>
                              <a:pt x="994" y="0"/>
                            </a:lnTo>
                            <a:lnTo>
                              <a:pt x="852" y="142"/>
                            </a:lnTo>
                            <a:lnTo>
                              <a:pt x="0" y="142"/>
                            </a:lnTo>
                            <a:close/>
                          </a:path>
                        </a:pathLst>
                      </a:custGeom>
                      <a:solidFill>
                        <a:srgbClr val="C0C0C0"/>
                      </a:solidFill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es-CL"/>
                      </a:p>
                    </p:txBody>
                  </p:sp>
                </p:grpSp>
                <p:sp>
                  <p:nvSpPr>
                    <p:cNvPr id="7372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6390" y="2556"/>
                      <a:ext cx="710" cy="7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10"/>
                        </a:cxn>
                        <a:cxn ang="0">
                          <a:pos x="0" y="426"/>
                        </a:cxn>
                        <a:cxn ang="0">
                          <a:pos x="426" y="0"/>
                        </a:cxn>
                        <a:cxn ang="0">
                          <a:pos x="710" y="0"/>
                        </a:cxn>
                        <a:cxn ang="0">
                          <a:pos x="284" y="426"/>
                        </a:cxn>
                        <a:cxn ang="0">
                          <a:pos x="284" y="710"/>
                        </a:cxn>
                        <a:cxn ang="0">
                          <a:pos x="0" y="710"/>
                        </a:cxn>
                      </a:cxnLst>
                      <a:rect l="0" t="0" r="r" b="b"/>
                      <a:pathLst>
                        <a:path w="710" h="710">
                          <a:moveTo>
                            <a:pt x="0" y="710"/>
                          </a:moveTo>
                          <a:lnTo>
                            <a:pt x="0" y="426"/>
                          </a:lnTo>
                          <a:lnTo>
                            <a:pt x="426" y="0"/>
                          </a:lnTo>
                          <a:lnTo>
                            <a:pt x="710" y="0"/>
                          </a:lnTo>
                          <a:lnTo>
                            <a:pt x="284" y="426"/>
                          </a:lnTo>
                          <a:lnTo>
                            <a:pt x="284" y="710"/>
                          </a:lnTo>
                          <a:lnTo>
                            <a:pt x="0" y="71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73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6674" y="2556"/>
                      <a:ext cx="426" cy="7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10"/>
                        </a:cxn>
                        <a:cxn ang="0">
                          <a:pos x="426" y="284"/>
                        </a:cxn>
                        <a:cxn ang="0">
                          <a:pos x="426" y="0"/>
                        </a:cxn>
                        <a:cxn ang="0">
                          <a:pos x="0" y="426"/>
                        </a:cxn>
                        <a:cxn ang="0">
                          <a:pos x="0" y="710"/>
                        </a:cxn>
                      </a:cxnLst>
                      <a:rect l="0" t="0" r="r" b="b"/>
                      <a:pathLst>
                        <a:path w="426" h="710">
                          <a:moveTo>
                            <a:pt x="0" y="710"/>
                          </a:moveTo>
                          <a:lnTo>
                            <a:pt x="426" y="284"/>
                          </a:lnTo>
                          <a:lnTo>
                            <a:pt x="426" y="0"/>
                          </a:lnTo>
                          <a:lnTo>
                            <a:pt x="0" y="426"/>
                          </a:lnTo>
                          <a:lnTo>
                            <a:pt x="0" y="71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7374" name="Line 20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390" y="2981"/>
                      <a:ext cx="284" cy="1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</p:grpSp>
            <p:sp>
              <p:nvSpPr>
                <p:cNvPr id="7375" name="Freeform 207"/>
                <p:cNvSpPr>
                  <a:spLocks/>
                </p:cNvSpPr>
                <p:nvPr/>
              </p:nvSpPr>
              <p:spPr bwMode="auto">
                <a:xfrm>
                  <a:off x="3020" y="10777"/>
                  <a:ext cx="1227" cy="389"/>
                </a:xfrm>
                <a:custGeom>
                  <a:avLst/>
                  <a:gdLst/>
                  <a:ahLst/>
                  <a:cxnLst>
                    <a:cxn ang="0">
                      <a:pos x="1440" y="156"/>
                    </a:cxn>
                    <a:cxn ang="0">
                      <a:pos x="888" y="180"/>
                    </a:cxn>
                    <a:cxn ang="0">
                      <a:pos x="204" y="0"/>
                    </a:cxn>
                    <a:cxn ang="0">
                      <a:pos x="0" y="24"/>
                    </a:cxn>
                    <a:cxn ang="0">
                      <a:pos x="372" y="264"/>
                    </a:cxn>
                    <a:cxn ang="0">
                      <a:pos x="36" y="372"/>
                    </a:cxn>
                  </a:cxnLst>
                  <a:rect l="0" t="0" r="r" b="b"/>
                  <a:pathLst>
                    <a:path w="1440" h="372">
                      <a:moveTo>
                        <a:pt x="1440" y="156"/>
                      </a:moveTo>
                      <a:lnTo>
                        <a:pt x="888" y="180"/>
                      </a:lnTo>
                      <a:lnTo>
                        <a:pt x="204" y="0"/>
                      </a:lnTo>
                      <a:lnTo>
                        <a:pt x="0" y="24"/>
                      </a:lnTo>
                      <a:lnTo>
                        <a:pt x="372" y="264"/>
                      </a:lnTo>
                      <a:lnTo>
                        <a:pt x="36" y="372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76" name="Freeform 208"/>
                <p:cNvSpPr>
                  <a:spLocks/>
                </p:cNvSpPr>
                <p:nvPr/>
              </p:nvSpPr>
              <p:spPr bwMode="auto">
                <a:xfrm>
                  <a:off x="2938" y="11041"/>
                  <a:ext cx="1555" cy="766"/>
                </a:xfrm>
                <a:custGeom>
                  <a:avLst/>
                  <a:gdLst/>
                  <a:ahLst/>
                  <a:cxnLst>
                    <a:cxn ang="0">
                      <a:pos x="1788" y="0"/>
                    </a:cxn>
                    <a:cxn ang="0">
                      <a:pos x="1164" y="156"/>
                    </a:cxn>
                    <a:cxn ang="0">
                      <a:pos x="1116" y="312"/>
                    </a:cxn>
                    <a:cxn ang="0">
                      <a:pos x="1272" y="480"/>
                    </a:cxn>
                    <a:cxn ang="0">
                      <a:pos x="1824" y="662"/>
                    </a:cxn>
                    <a:cxn ang="0">
                      <a:pos x="984" y="732"/>
                    </a:cxn>
                    <a:cxn ang="0">
                      <a:pos x="0" y="312"/>
                    </a:cxn>
                  </a:cxnLst>
                  <a:rect l="0" t="0" r="r" b="b"/>
                  <a:pathLst>
                    <a:path w="1824" h="732">
                      <a:moveTo>
                        <a:pt x="1788" y="0"/>
                      </a:moveTo>
                      <a:lnTo>
                        <a:pt x="1164" y="156"/>
                      </a:lnTo>
                      <a:lnTo>
                        <a:pt x="1116" y="312"/>
                      </a:lnTo>
                      <a:lnTo>
                        <a:pt x="1272" y="480"/>
                      </a:lnTo>
                      <a:lnTo>
                        <a:pt x="1824" y="662"/>
                      </a:lnTo>
                      <a:lnTo>
                        <a:pt x="984" y="732"/>
                      </a:lnTo>
                      <a:lnTo>
                        <a:pt x="0" y="312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77" name="Oval 209"/>
                <p:cNvSpPr>
                  <a:spLocks noChangeArrowheads="1"/>
                </p:cNvSpPr>
                <p:nvPr/>
              </p:nvSpPr>
              <p:spPr bwMode="auto">
                <a:xfrm>
                  <a:off x="6793" y="8602"/>
                  <a:ext cx="121" cy="131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78" name="Oval 210"/>
                <p:cNvSpPr>
                  <a:spLocks noChangeArrowheads="1"/>
                </p:cNvSpPr>
                <p:nvPr/>
              </p:nvSpPr>
              <p:spPr bwMode="auto">
                <a:xfrm>
                  <a:off x="6793" y="14119"/>
                  <a:ext cx="121" cy="131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79" name="Line 211"/>
                <p:cNvSpPr>
                  <a:spLocks noChangeShapeType="1"/>
                </p:cNvSpPr>
                <p:nvPr/>
              </p:nvSpPr>
              <p:spPr bwMode="auto">
                <a:xfrm>
                  <a:off x="6793" y="8700"/>
                  <a:ext cx="0" cy="54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80" name="Line 212"/>
                <p:cNvSpPr>
                  <a:spLocks noChangeShapeType="1"/>
                </p:cNvSpPr>
                <p:nvPr/>
              </p:nvSpPr>
              <p:spPr bwMode="auto">
                <a:xfrm>
                  <a:off x="6914" y="8700"/>
                  <a:ext cx="0" cy="547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81" name="Freeform 213"/>
                <p:cNvSpPr>
                  <a:spLocks/>
                </p:cNvSpPr>
                <p:nvPr/>
              </p:nvSpPr>
              <p:spPr bwMode="auto">
                <a:xfrm>
                  <a:off x="6874" y="8729"/>
                  <a:ext cx="2" cy="5518"/>
                </a:xfrm>
                <a:custGeom>
                  <a:avLst/>
                  <a:gdLst/>
                  <a:ahLst/>
                  <a:cxnLst>
                    <a:cxn ang="0">
                      <a:pos x="0" y="5273"/>
                    </a:cxn>
                    <a:cxn ang="0">
                      <a:pos x="4" y="0"/>
                    </a:cxn>
                  </a:cxnLst>
                  <a:rect l="0" t="0" r="r" b="b"/>
                  <a:pathLst>
                    <a:path w="4" h="5273">
                      <a:moveTo>
                        <a:pt x="0" y="5273"/>
                      </a:moveTo>
                      <a:lnTo>
                        <a:pt x="4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82" name="Freeform 214"/>
                <p:cNvSpPr>
                  <a:spLocks/>
                </p:cNvSpPr>
                <p:nvPr/>
              </p:nvSpPr>
              <p:spPr bwMode="auto">
                <a:xfrm>
                  <a:off x="6833" y="8729"/>
                  <a:ext cx="3" cy="5531"/>
                </a:xfrm>
                <a:custGeom>
                  <a:avLst/>
                  <a:gdLst/>
                  <a:ahLst/>
                  <a:cxnLst>
                    <a:cxn ang="0">
                      <a:pos x="0" y="528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6" h="5285">
                      <a:moveTo>
                        <a:pt x="0" y="5285"/>
                      </a:moveTo>
                      <a:lnTo>
                        <a:pt x="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grpSp>
              <p:nvGrpSpPr>
                <p:cNvPr id="7383" name="Group 215"/>
                <p:cNvGrpSpPr>
                  <a:grpSpLocks/>
                </p:cNvGrpSpPr>
                <p:nvPr/>
              </p:nvGrpSpPr>
              <p:grpSpPr bwMode="auto">
                <a:xfrm>
                  <a:off x="6429" y="13398"/>
                  <a:ext cx="485" cy="416"/>
                  <a:chOff x="8236" y="10788"/>
                  <a:chExt cx="568" cy="398"/>
                </a:xfrm>
              </p:grpSpPr>
              <p:sp>
                <p:nvSpPr>
                  <p:cNvPr id="7384" name="Oval 216"/>
                  <p:cNvSpPr>
                    <a:spLocks noChangeArrowheads="1"/>
                  </p:cNvSpPr>
                  <p:nvPr/>
                </p:nvSpPr>
                <p:spPr bwMode="auto">
                  <a:xfrm>
                    <a:off x="8236" y="10792"/>
                    <a:ext cx="142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85" name="Oval 217"/>
                  <p:cNvSpPr>
                    <a:spLocks noChangeArrowheads="1"/>
                  </p:cNvSpPr>
                  <p:nvPr/>
                </p:nvSpPr>
                <p:spPr bwMode="auto">
                  <a:xfrm>
                    <a:off x="8662" y="11032"/>
                    <a:ext cx="142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86" name="Freeform 218"/>
                  <p:cNvSpPr>
                    <a:spLocks/>
                  </p:cNvSpPr>
                  <p:nvPr/>
                </p:nvSpPr>
                <p:spPr bwMode="auto">
                  <a:xfrm>
                    <a:off x="8316" y="10788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87" name="Freeform 219"/>
                  <p:cNvSpPr>
                    <a:spLocks/>
                  </p:cNvSpPr>
                  <p:nvPr/>
                </p:nvSpPr>
                <p:spPr bwMode="auto">
                  <a:xfrm>
                    <a:off x="8308" y="10946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88" name="Freeform 220"/>
                  <p:cNvSpPr>
                    <a:spLocks/>
                  </p:cNvSpPr>
                  <p:nvPr/>
                </p:nvSpPr>
                <p:spPr bwMode="auto">
                  <a:xfrm>
                    <a:off x="8270" y="10814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89" name="Freeform 221"/>
                  <p:cNvSpPr>
                    <a:spLocks/>
                  </p:cNvSpPr>
                  <p:nvPr/>
                </p:nvSpPr>
                <p:spPr bwMode="auto">
                  <a:xfrm>
                    <a:off x="8260" y="10864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  <p:grpSp>
              <p:nvGrpSpPr>
                <p:cNvPr id="7390" name="Group 222"/>
                <p:cNvGrpSpPr>
                  <a:grpSpLocks/>
                </p:cNvGrpSpPr>
                <p:nvPr/>
              </p:nvGrpSpPr>
              <p:grpSpPr bwMode="auto">
                <a:xfrm>
                  <a:off x="6429" y="10545"/>
                  <a:ext cx="485" cy="416"/>
                  <a:chOff x="8236" y="10788"/>
                  <a:chExt cx="568" cy="398"/>
                </a:xfrm>
              </p:grpSpPr>
              <p:sp>
                <p:nvSpPr>
                  <p:cNvPr id="7391" name="Oval 223"/>
                  <p:cNvSpPr>
                    <a:spLocks noChangeArrowheads="1"/>
                  </p:cNvSpPr>
                  <p:nvPr/>
                </p:nvSpPr>
                <p:spPr bwMode="auto">
                  <a:xfrm>
                    <a:off x="8236" y="10792"/>
                    <a:ext cx="142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92" name="Oval 224"/>
                  <p:cNvSpPr>
                    <a:spLocks noChangeArrowheads="1"/>
                  </p:cNvSpPr>
                  <p:nvPr/>
                </p:nvSpPr>
                <p:spPr bwMode="auto">
                  <a:xfrm>
                    <a:off x="8662" y="11032"/>
                    <a:ext cx="142" cy="142"/>
                  </a:xfrm>
                  <a:prstGeom prst="ellips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93" name="Freeform 225"/>
                  <p:cNvSpPr>
                    <a:spLocks/>
                  </p:cNvSpPr>
                  <p:nvPr/>
                </p:nvSpPr>
                <p:spPr bwMode="auto">
                  <a:xfrm>
                    <a:off x="8316" y="10788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94" name="Freeform 226"/>
                  <p:cNvSpPr>
                    <a:spLocks/>
                  </p:cNvSpPr>
                  <p:nvPr/>
                </p:nvSpPr>
                <p:spPr bwMode="auto">
                  <a:xfrm>
                    <a:off x="8308" y="10946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95" name="Freeform 227"/>
                  <p:cNvSpPr>
                    <a:spLocks/>
                  </p:cNvSpPr>
                  <p:nvPr/>
                </p:nvSpPr>
                <p:spPr bwMode="auto">
                  <a:xfrm>
                    <a:off x="8270" y="10814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7396" name="Freeform 228"/>
                  <p:cNvSpPr>
                    <a:spLocks/>
                  </p:cNvSpPr>
                  <p:nvPr/>
                </p:nvSpPr>
                <p:spPr bwMode="auto">
                  <a:xfrm>
                    <a:off x="8260" y="10864"/>
                    <a:ext cx="420" cy="2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20" y="240"/>
                      </a:cxn>
                    </a:cxnLst>
                    <a:rect l="0" t="0" r="r" b="b"/>
                    <a:pathLst>
                      <a:path w="420" h="240">
                        <a:moveTo>
                          <a:pt x="0" y="0"/>
                        </a:moveTo>
                        <a:lnTo>
                          <a:pt x="420" y="24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  <p:sp>
              <p:nvSpPr>
                <p:cNvPr id="7397" name="Oval 229"/>
                <p:cNvSpPr>
                  <a:spLocks noChangeArrowheads="1"/>
                </p:cNvSpPr>
                <p:nvPr/>
              </p:nvSpPr>
              <p:spPr bwMode="auto">
                <a:xfrm>
                  <a:off x="6793" y="11857"/>
                  <a:ext cx="121" cy="297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98" name="Oval 230"/>
                <p:cNvSpPr>
                  <a:spLocks noChangeArrowheads="1"/>
                </p:cNvSpPr>
                <p:nvPr/>
              </p:nvSpPr>
              <p:spPr bwMode="auto">
                <a:xfrm>
                  <a:off x="6793" y="11787"/>
                  <a:ext cx="121" cy="131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7399" name="Oval 231"/>
                <p:cNvSpPr>
                  <a:spLocks noChangeArrowheads="1"/>
                </p:cNvSpPr>
                <p:nvPr/>
              </p:nvSpPr>
              <p:spPr bwMode="auto">
                <a:xfrm>
                  <a:off x="6793" y="12051"/>
                  <a:ext cx="121" cy="131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7400" name="Text Box 232"/>
              <p:cNvSpPr txBox="1">
                <a:spLocks noChangeArrowheads="1"/>
              </p:cNvSpPr>
              <p:nvPr/>
            </p:nvSpPr>
            <p:spPr bwMode="auto">
              <a:xfrm>
                <a:off x="4856" y="2343"/>
                <a:ext cx="2905" cy="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Subniveles de Perforación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01" name="Line 233"/>
              <p:cNvSpPr>
                <a:spLocks noChangeShapeType="1"/>
              </p:cNvSpPr>
              <p:nvPr/>
            </p:nvSpPr>
            <p:spPr bwMode="auto">
              <a:xfrm flipH="1" flipV="1">
                <a:off x="5340" y="1769"/>
                <a:ext cx="969" cy="57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2" name="Line 234"/>
              <p:cNvSpPr>
                <a:spLocks noChangeShapeType="1"/>
              </p:cNvSpPr>
              <p:nvPr/>
            </p:nvSpPr>
            <p:spPr bwMode="auto">
              <a:xfrm>
                <a:off x="6430" y="2773"/>
                <a:ext cx="242" cy="71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3" name="Text Box 235"/>
              <p:cNvSpPr txBox="1">
                <a:spLocks noChangeArrowheads="1"/>
              </p:cNvSpPr>
              <p:nvPr/>
            </p:nvSpPr>
            <p:spPr bwMode="auto">
              <a:xfrm>
                <a:off x="7882" y="5495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Galería de transporte secundario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04" name="Line 236"/>
              <p:cNvSpPr>
                <a:spLocks noChangeShapeType="1"/>
              </p:cNvSpPr>
              <p:nvPr/>
            </p:nvSpPr>
            <p:spPr bwMode="auto">
              <a:xfrm flipH="1">
                <a:off x="8245" y="6068"/>
                <a:ext cx="727" cy="57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5" name="Line 237"/>
              <p:cNvSpPr>
                <a:spLocks noChangeShapeType="1"/>
              </p:cNvSpPr>
              <p:nvPr/>
            </p:nvSpPr>
            <p:spPr bwMode="auto">
              <a:xfrm flipH="1">
                <a:off x="6914" y="5065"/>
                <a:ext cx="605" cy="57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6" name="Line 238"/>
              <p:cNvSpPr>
                <a:spLocks noChangeShapeType="1"/>
              </p:cNvSpPr>
              <p:nvPr/>
            </p:nvSpPr>
            <p:spPr bwMode="auto">
              <a:xfrm flipH="1" flipV="1">
                <a:off x="3040" y="8503"/>
                <a:ext cx="484" cy="14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7" name="Line 239"/>
              <p:cNvSpPr>
                <a:spLocks noChangeShapeType="1"/>
              </p:cNvSpPr>
              <p:nvPr/>
            </p:nvSpPr>
            <p:spPr bwMode="auto">
              <a:xfrm flipH="1" flipV="1">
                <a:off x="2798" y="7214"/>
                <a:ext cx="1746" cy="49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8" name="Line 240"/>
              <p:cNvSpPr>
                <a:spLocks noChangeShapeType="1"/>
              </p:cNvSpPr>
              <p:nvPr/>
            </p:nvSpPr>
            <p:spPr bwMode="auto">
              <a:xfrm flipH="1">
                <a:off x="7398" y="7643"/>
                <a:ext cx="484" cy="43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09" name="Line 241"/>
              <p:cNvSpPr>
                <a:spLocks noChangeShapeType="1"/>
              </p:cNvSpPr>
              <p:nvPr/>
            </p:nvSpPr>
            <p:spPr bwMode="auto">
              <a:xfrm flipH="1" flipV="1">
                <a:off x="7398" y="9650"/>
                <a:ext cx="605" cy="14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10" name="Line 242"/>
              <p:cNvSpPr>
                <a:spLocks noChangeShapeType="1"/>
              </p:cNvSpPr>
              <p:nvPr/>
            </p:nvSpPr>
            <p:spPr bwMode="auto">
              <a:xfrm flipH="1">
                <a:off x="3403" y="9363"/>
                <a:ext cx="485" cy="287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11" name="Line 243"/>
              <p:cNvSpPr>
                <a:spLocks noChangeShapeType="1"/>
              </p:cNvSpPr>
              <p:nvPr/>
            </p:nvSpPr>
            <p:spPr bwMode="auto">
              <a:xfrm flipH="1">
                <a:off x="5703" y="5638"/>
                <a:ext cx="242" cy="717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12" name="Line 244"/>
              <p:cNvSpPr>
                <a:spLocks noChangeShapeType="1"/>
              </p:cNvSpPr>
              <p:nvPr/>
            </p:nvSpPr>
            <p:spPr bwMode="auto">
              <a:xfrm>
                <a:off x="3161" y="5208"/>
                <a:ext cx="242" cy="100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13" name="Freeform 245"/>
              <p:cNvSpPr>
                <a:spLocks/>
              </p:cNvSpPr>
              <p:nvPr/>
            </p:nvSpPr>
            <p:spPr bwMode="auto">
              <a:xfrm>
                <a:off x="4493" y="4285"/>
                <a:ext cx="2323" cy="2356"/>
              </a:xfrm>
              <a:custGeom>
                <a:avLst/>
                <a:gdLst/>
                <a:ahLst/>
                <a:cxnLst>
                  <a:cxn ang="0">
                    <a:pos x="2988" y="0"/>
                  </a:cxn>
                  <a:cxn ang="0">
                    <a:pos x="1512" y="48"/>
                  </a:cxn>
                  <a:cxn ang="0">
                    <a:pos x="0" y="2300"/>
                  </a:cxn>
                </a:cxnLst>
                <a:rect l="0" t="0" r="r" b="b"/>
                <a:pathLst>
                  <a:path w="2988" h="2300">
                    <a:moveTo>
                      <a:pt x="2988" y="0"/>
                    </a:moveTo>
                    <a:lnTo>
                      <a:pt x="1512" y="48"/>
                    </a:lnTo>
                    <a:lnTo>
                      <a:pt x="0" y="230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14" name="Text Box 246"/>
              <p:cNvSpPr txBox="1">
                <a:spLocks noChangeArrowheads="1"/>
              </p:cNvSpPr>
              <p:nvPr/>
            </p:nvSpPr>
            <p:spPr bwMode="auto">
              <a:xfrm>
                <a:off x="7398" y="4778"/>
                <a:ext cx="2058" cy="7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 de Ventilación</a:t>
                </a:r>
                <a:endParaRPr kumimoji="0" lang="es-C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15" name="Text Box 247"/>
              <p:cNvSpPr txBox="1">
                <a:spLocks noChangeArrowheads="1"/>
              </p:cNvSpPr>
              <p:nvPr/>
            </p:nvSpPr>
            <p:spPr bwMode="auto">
              <a:xfrm>
                <a:off x="7398" y="7214"/>
                <a:ext cx="2058" cy="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Subnivel de Ventilación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16" name="Text Box 248"/>
              <p:cNvSpPr txBox="1">
                <a:spLocks noChangeArrowheads="1"/>
              </p:cNvSpPr>
              <p:nvPr/>
            </p:nvSpPr>
            <p:spPr bwMode="auto">
              <a:xfrm>
                <a:off x="4260" y="7296"/>
                <a:ext cx="1774" cy="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Punto de descarga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a pique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17" name="Text Box 249"/>
              <p:cNvSpPr txBox="1">
                <a:spLocks noChangeArrowheads="1"/>
              </p:cNvSpPr>
              <p:nvPr/>
            </p:nvSpPr>
            <p:spPr bwMode="auto">
              <a:xfrm>
                <a:off x="3124" y="8255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 de Traspaso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18" name="Text Box 250"/>
              <p:cNvSpPr txBox="1">
                <a:spLocks noChangeArrowheads="1"/>
              </p:cNvSpPr>
              <p:nvPr/>
            </p:nvSpPr>
            <p:spPr bwMode="auto">
              <a:xfrm>
                <a:off x="3408" y="8939"/>
                <a:ext cx="2058" cy="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Descarga Buzón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19" name="Text Box 251"/>
              <p:cNvSpPr txBox="1">
                <a:spLocks noChangeArrowheads="1"/>
              </p:cNvSpPr>
              <p:nvPr/>
            </p:nvSpPr>
            <p:spPr bwMode="auto">
              <a:xfrm>
                <a:off x="2556" y="4778"/>
                <a:ext cx="1210" cy="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Zanja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20" name="Text Box 252"/>
              <p:cNvSpPr txBox="1">
                <a:spLocks noChangeArrowheads="1"/>
              </p:cNvSpPr>
              <p:nvPr/>
            </p:nvSpPr>
            <p:spPr bwMode="auto">
              <a:xfrm>
                <a:off x="2919" y="3918"/>
                <a:ext cx="2058" cy="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2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Caserón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21" name="Text Box 253"/>
              <p:cNvSpPr txBox="1">
                <a:spLocks noChangeArrowheads="1"/>
              </p:cNvSpPr>
              <p:nvPr/>
            </p:nvSpPr>
            <p:spPr bwMode="auto">
              <a:xfrm>
                <a:off x="5582" y="4832"/>
                <a:ext cx="969" cy="8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Galería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de Zanja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22" name="Text Box 254"/>
              <p:cNvSpPr txBox="1">
                <a:spLocks noChangeArrowheads="1"/>
              </p:cNvSpPr>
              <p:nvPr/>
            </p:nvSpPr>
            <p:spPr bwMode="auto">
              <a:xfrm>
                <a:off x="6793" y="4062"/>
                <a:ext cx="2058" cy="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Estocada de Carguío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423" name="Text Box 255"/>
              <p:cNvSpPr txBox="1">
                <a:spLocks noChangeArrowheads="1"/>
              </p:cNvSpPr>
              <p:nvPr/>
            </p:nvSpPr>
            <p:spPr bwMode="auto">
              <a:xfrm>
                <a:off x="7761" y="9650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Nivel de Transporte Principal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424" name="Group 256"/>
            <p:cNvGrpSpPr>
              <a:grpSpLocks/>
            </p:cNvGrpSpPr>
            <p:nvPr/>
          </p:nvGrpSpPr>
          <p:grpSpPr bwMode="auto">
            <a:xfrm>
              <a:off x="2710" y="1326"/>
              <a:ext cx="284" cy="2130"/>
              <a:chOff x="2556" y="1278"/>
              <a:chExt cx="426" cy="2130"/>
            </a:xfrm>
          </p:grpSpPr>
          <p:sp>
            <p:nvSpPr>
              <p:cNvPr id="7425" name="Oval 257"/>
              <p:cNvSpPr>
                <a:spLocks noChangeArrowheads="1"/>
              </p:cNvSpPr>
              <p:nvPr/>
            </p:nvSpPr>
            <p:spPr bwMode="auto">
              <a:xfrm>
                <a:off x="2556" y="1278"/>
                <a:ext cx="426" cy="142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26" name="Freeform 258"/>
              <p:cNvSpPr>
                <a:spLocks/>
              </p:cNvSpPr>
              <p:nvPr/>
            </p:nvSpPr>
            <p:spPr bwMode="auto">
              <a:xfrm>
                <a:off x="2976" y="1360"/>
                <a:ext cx="5" cy="198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1988"/>
                  </a:cxn>
                </a:cxnLst>
                <a:rect l="0" t="0" r="r" b="b"/>
                <a:pathLst>
                  <a:path w="5" h="1988">
                    <a:moveTo>
                      <a:pt x="5" y="0"/>
                    </a:moveTo>
                    <a:lnTo>
                      <a:pt x="0" y="1988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27" name="Oval 259"/>
              <p:cNvSpPr>
                <a:spLocks noChangeArrowheads="1"/>
              </p:cNvSpPr>
              <p:nvPr/>
            </p:nvSpPr>
            <p:spPr bwMode="auto">
              <a:xfrm>
                <a:off x="2556" y="3266"/>
                <a:ext cx="426" cy="142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7428" name="Group 260"/>
            <p:cNvGrpSpPr>
              <a:grpSpLocks/>
            </p:cNvGrpSpPr>
            <p:nvPr/>
          </p:nvGrpSpPr>
          <p:grpSpPr bwMode="auto">
            <a:xfrm flipH="1">
              <a:off x="2710" y="1326"/>
              <a:ext cx="284" cy="2130"/>
              <a:chOff x="2556" y="1278"/>
              <a:chExt cx="426" cy="2130"/>
            </a:xfrm>
          </p:grpSpPr>
          <p:sp>
            <p:nvSpPr>
              <p:cNvPr id="7429" name="Oval 261"/>
              <p:cNvSpPr>
                <a:spLocks noChangeArrowheads="1"/>
              </p:cNvSpPr>
              <p:nvPr/>
            </p:nvSpPr>
            <p:spPr bwMode="auto">
              <a:xfrm>
                <a:off x="2556" y="1278"/>
                <a:ext cx="426" cy="142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30" name="Freeform 262"/>
              <p:cNvSpPr>
                <a:spLocks/>
              </p:cNvSpPr>
              <p:nvPr/>
            </p:nvSpPr>
            <p:spPr bwMode="auto">
              <a:xfrm>
                <a:off x="2976" y="1360"/>
                <a:ext cx="5" cy="1988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1988"/>
                  </a:cxn>
                </a:cxnLst>
                <a:rect l="0" t="0" r="r" b="b"/>
                <a:pathLst>
                  <a:path w="5" h="1988">
                    <a:moveTo>
                      <a:pt x="5" y="0"/>
                    </a:moveTo>
                    <a:lnTo>
                      <a:pt x="0" y="1988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7431" name="Oval 263"/>
              <p:cNvSpPr>
                <a:spLocks noChangeArrowheads="1"/>
              </p:cNvSpPr>
              <p:nvPr/>
            </p:nvSpPr>
            <p:spPr bwMode="auto">
              <a:xfrm>
                <a:off x="2556" y="3266"/>
                <a:ext cx="426" cy="142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14414" y="428604"/>
            <a:ext cx="5639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 smtClean="0">
                <a:latin typeface="Tahoma" charset="0"/>
              </a:rPr>
              <a:t>Sublevel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Stoping</a:t>
            </a:r>
            <a:r>
              <a:rPr lang="es-ES" b="1" dirty="0" smtClean="0">
                <a:latin typeface="Tahoma" charset="0"/>
              </a:rPr>
              <a:t> - Long </a:t>
            </a:r>
            <a:r>
              <a:rPr lang="es-ES" b="1" dirty="0" err="1" smtClean="0">
                <a:latin typeface="Tahoma" charset="0"/>
              </a:rPr>
              <a:t>Blast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Hole</a:t>
            </a:r>
            <a:r>
              <a:rPr lang="es-ES" b="1" dirty="0" smtClean="0">
                <a:latin typeface="Tahoma" charset="0"/>
              </a:rPr>
              <a:t>  (SLS - LBH)</a:t>
            </a:r>
            <a:endParaRPr lang="es-CL" b="1" dirty="0"/>
          </a:p>
        </p:txBody>
      </p:sp>
      <p:pic>
        <p:nvPicPr>
          <p:cNvPr id="12" name="Picture 5" descr="slop bi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000108"/>
            <a:ext cx="4786346" cy="5000660"/>
          </a:xfrm>
          <a:prstGeom prst="rect">
            <a:avLst/>
          </a:prstGeom>
          <a:noFill/>
        </p:spPr>
      </p:pic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507038" y="2571744"/>
            <a:ext cx="3636962" cy="202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Equipo: </a:t>
            </a:r>
            <a:r>
              <a:rPr lang="es-ES" sz="2000" dirty="0" err="1"/>
              <a:t>Track</a:t>
            </a:r>
            <a:r>
              <a:rPr lang="es-ES" sz="2000" dirty="0"/>
              <a:t> </a:t>
            </a:r>
            <a:r>
              <a:rPr lang="es-ES" sz="2000" dirty="0" err="1"/>
              <a:t>drill</a:t>
            </a:r>
            <a:r>
              <a:rPr lang="es-ES" sz="2000" dirty="0"/>
              <a:t> DTH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Diámetros: 115 a 165 mm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Largo tiros: 30 a 80 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500034" y="1285860"/>
            <a:ext cx="5181600" cy="470535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utiliza en cuerpos de alta potencia y regulares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utiliza perforación LBH de alto diámetro para alcanzar largos de perforación de hasta 80m.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zanja se perfora en retroceso desde la galería de zanja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En un extremo del caserón se crea una chimenea cara libre para generar el corte inicial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s-CL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burden</a:t>
            </a:r>
            <a:r>
              <a:rPr kumimoji="0" lang="es-CL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en este método varia en el rango 1.5-3m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s-CL" sz="24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6705600" y="1071546"/>
            <a:ext cx="1652614" cy="4033854"/>
            <a:chOff x="3840" y="1296"/>
            <a:chExt cx="720" cy="2112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3840" y="1296"/>
              <a:ext cx="384" cy="1584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4359" y="3168"/>
              <a:ext cx="201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7" name="AutoShape 8"/>
            <p:cNvSpPr>
              <a:spLocks noChangeArrowheads="1"/>
            </p:cNvSpPr>
            <p:nvPr/>
          </p:nvSpPr>
          <p:spPr bwMode="auto">
            <a:xfrm>
              <a:off x="3840" y="2880"/>
              <a:ext cx="384" cy="288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3840" y="1296"/>
              <a:ext cx="384" cy="192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3936" y="3168"/>
              <a:ext cx="192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20" name="Line 15"/>
            <p:cNvSpPr>
              <a:spLocks noChangeShapeType="1"/>
            </p:cNvSpPr>
            <p:nvPr/>
          </p:nvSpPr>
          <p:spPr bwMode="auto">
            <a:xfrm>
              <a:off x="3888" y="1488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1" name="Line 16"/>
            <p:cNvSpPr>
              <a:spLocks noChangeShapeType="1"/>
            </p:cNvSpPr>
            <p:nvPr/>
          </p:nvSpPr>
          <p:spPr bwMode="auto">
            <a:xfrm>
              <a:off x="3984" y="1488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2" name="Line 17"/>
            <p:cNvSpPr>
              <a:spLocks noChangeShapeType="1"/>
            </p:cNvSpPr>
            <p:nvPr/>
          </p:nvSpPr>
          <p:spPr bwMode="auto">
            <a:xfrm>
              <a:off x="4080" y="1488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3" name="Line 18"/>
            <p:cNvSpPr>
              <a:spLocks noChangeShapeType="1"/>
            </p:cNvSpPr>
            <p:nvPr/>
          </p:nvSpPr>
          <p:spPr bwMode="auto">
            <a:xfrm>
              <a:off x="4176" y="1488"/>
              <a:ext cx="0" cy="1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 flipH="1" flipV="1">
              <a:off x="3936" y="2880"/>
              <a:ext cx="4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 flipV="1">
              <a:off x="4080" y="28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 flipV="1">
              <a:off x="4080" y="2880"/>
              <a:ext cx="96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3936" y="3168"/>
              <a:ext cx="624" cy="240"/>
            </a:xfrm>
            <a:prstGeom prst="rect">
              <a:avLst/>
            </a:prstGeom>
            <a:noFill/>
            <a:ln w="9525" algn="ctr">
              <a:solidFill>
                <a:schemeClr val="tx1"/>
              </a:solidFill>
              <a:prstDash val="dash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C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19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14414" y="428604"/>
            <a:ext cx="6558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 smtClean="0">
                <a:latin typeface="Tahoma" charset="0"/>
              </a:rPr>
              <a:t>Sublevel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Stoping</a:t>
            </a:r>
            <a:r>
              <a:rPr lang="es-ES" b="1" dirty="0" smtClean="0">
                <a:latin typeface="Tahoma" charset="0"/>
              </a:rPr>
              <a:t> – Vertical </a:t>
            </a:r>
            <a:r>
              <a:rPr lang="es-ES" b="1" dirty="0" err="1" smtClean="0">
                <a:latin typeface="Tahoma" charset="0"/>
              </a:rPr>
              <a:t>Crater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Retreat</a:t>
            </a:r>
            <a:r>
              <a:rPr lang="es-ES" b="1" dirty="0" smtClean="0">
                <a:latin typeface="Tahoma" charset="0"/>
              </a:rPr>
              <a:t>  (SLS – VCR)</a:t>
            </a:r>
            <a:endParaRPr lang="es-CL" b="1" dirty="0"/>
          </a:p>
        </p:txBody>
      </p:sp>
      <p:pic>
        <p:nvPicPr>
          <p:cNvPr id="9" name="Picture 6" descr="VCR - 1"/>
          <p:cNvPicPr>
            <a:picLocks noChangeAspect="1" noChangeArrowheads="1"/>
          </p:cNvPicPr>
          <p:nvPr/>
        </p:nvPicPr>
        <p:blipFill>
          <a:blip r:embed="rId6"/>
          <a:srcRect t="272"/>
          <a:stretch>
            <a:fillRect/>
          </a:stretch>
        </p:blipFill>
        <p:spPr bwMode="auto">
          <a:xfrm>
            <a:off x="642910" y="1000108"/>
            <a:ext cx="5351463" cy="5000660"/>
          </a:xfrm>
          <a:prstGeom prst="rect">
            <a:avLst/>
          </a:prstGeom>
          <a:noFill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072166" y="2714620"/>
            <a:ext cx="307183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 smtClean="0"/>
              <a:t>Equipo Perforación: DTH</a:t>
            </a:r>
            <a:endParaRPr lang="es-ES" sz="20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Diámetros: </a:t>
            </a:r>
            <a:r>
              <a:rPr lang="es-ES" sz="2000" dirty="0" smtClean="0"/>
              <a:t>4 ½”- 6 ½”</a:t>
            </a:r>
            <a:endParaRPr lang="es-ES" sz="2000" dirty="0"/>
          </a:p>
          <a:p>
            <a:pPr marL="342900" indent="-342900">
              <a:spcBef>
                <a:spcPct val="20000"/>
              </a:spcBef>
            </a:pPr>
            <a:endParaRPr lang="es-E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571472" y="1857364"/>
            <a:ext cx="84296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s-ES" sz="2000" b="1" dirty="0" smtClean="0">
                <a:latin typeface="Tahoma" charset="0"/>
              </a:rPr>
              <a:t>  Objetivos</a:t>
            </a:r>
            <a:r>
              <a:rPr lang="es-ES" sz="2000" dirty="0" smtClean="0">
                <a:latin typeface="Tahoma" charset="0"/>
              </a:rPr>
              <a:t>: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Introducir algunos métodos de explotación.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dirty="0" smtClean="0">
                <a:latin typeface="Tahoma" charset="0"/>
              </a:rPr>
              <a:t> Señalar equipos y herramientas típicas usadas en la perforación de producción de los métodos más importantes métodos.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 </a:t>
            </a:r>
          </a:p>
          <a:p>
            <a:pPr>
              <a:lnSpc>
                <a:spcPct val="90000"/>
              </a:lnSpc>
            </a:pPr>
            <a:r>
              <a:rPr lang="es-ES" sz="2000" dirty="0" smtClean="0">
                <a:latin typeface="Tahoma" charset="0"/>
              </a:rPr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>
              <a:lnSpc>
                <a:spcPct val="90000"/>
              </a:lnSpc>
            </a:pPr>
            <a:endParaRPr lang="es-ES" sz="2000" dirty="0" smtClean="0">
              <a:latin typeface="Tahom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642910" y="928670"/>
            <a:ext cx="41910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sección transversal es igual al método de LBH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endParaRPr kumimoji="0" lang="es-CL" sz="20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s-CL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tronadura</a:t>
            </a: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se hace contra la zanja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endParaRPr kumimoji="0" lang="es-CL" sz="20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Varios </a:t>
            </a:r>
            <a:r>
              <a:rPr kumimoji="0" lang="es-CL" sz="20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ptos</a:t>
            </a: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extracción pueden estar en producción a la vez.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s-CL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Line 4"/>
          <p:cNvSpPr>
            <a:spLocks noChangeShapeType="1"/>
          </p:cNvSpPr>
          <p:nvPr/>
        </p:nvSpPr>
        <p:spPr bwMode="auto">
          <a:xfrm>
            <a:off x="5257800" y="19812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12" name="Line 5"/>
          <p:cNvSpPr>
            <a:spLocks noChangeShapeType="1"/>
          </p:cNvSpPr>
          <p:nvPr/>
        </p:nvSpPr>
        <p:spPr bwMode="auto">
          <a:xfrm>
            <a:off x="5257800" y="3657600"/>
            <a:ext cx="2667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257800" y="2209800"/>
            <a:ext cx="2438400" cy="990600"/>
          </a:xfrm>
          <a:prstGeom prst="rect">
            <a:avLst/>
          </a:prstGeom>
          <a:noFill/>
          <a:ln w="9525" algn="ctr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7" name="Line 7"/>
          <p:cNvSpPr>
            <a:spLocks noChangeShapeType="1"/>
          </p:cNvSpPr>
          <p:nvPr/>
        </p:nvSpPr>
        <p:spPr bwMode="auto">
          <a:xfrm>
            <a:off x="5257800" y="19812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5334000" y="3429000"/>
            <a:ext cx="228600" cy="228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5715000" y="3429000"/>
            <a:ext cx="228600" cy="228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6096000" y="3429000"/>
            <a:ext cx="228600" cy="228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6477000" y="3429000"/>
            <a:ext cx="228600" cy="228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22" name="Rectangle 17"/>
          <p:cNvSpPr>
            <a:spLocks noChangeArrowheads="1"/>
          </p:cNvSpPr>
          <p:nvPr/>
        </p:nvSpPr>
        <p:spPr bwMode="auto">
          <a:xfrm>
            <a:off x="6858000" y="3429000"/>
            <a:ext cx="228600" cy="2286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CL"/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>
            <a:off x="53340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>
            <a:off x="54864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>
            <a:off x="56388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26" name="Line 21"/>
          <p:cNvSpPr>
            <a:spLocks noChangeShapeType="1"/>
          </p:cNvSpPr>
          <p:nvPr/>
        </p:nvSpPr>
        <p:spPr bwMode="auto">
          <a:xfrm>
            <a:off x="57912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>
            <a:off x="59436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>
            <a:off x="60960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29" name="Line 24"/>
          <p:cNvSpPr>
            <a:spLocks noChangeShapeType="1"/>
          </p:cNvSpPr>
          <p:nvPr/>
        </p:nvSpPr>
        <p:spPr bwMode="auto">
          <a:xfrm>
            <a:off x="62484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>
            <a:off x="64008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1" name="Line 26"/>
          <p:cNvSpPr>
            <a:spLocks noChangeShapeType="1"/>
          </p:cNvSpPr>
          <p:nvPr/>
        </p:nvSpPr>
        <p:spPr bwMode="auto">
          <a:xfrm>
            <a:off x="65532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2" name="Line 27"/>
          <p:cNvSpPr>
            <a:spLocks noChangeShapeType="1"/>
          </p:cNvSpPr>
          <p:nvPr/>
        </p:nvSpPr>
        <p:spPr bwMode="auto">
          <a:xfrm>
            <a:off x="67056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3" name="Line 28"/>
          <p:cNvSpPr>
            <a:spLocks noChangeShapeType="1"/>
          </p:cNvSpPr>
          <p:nvPr/>
        </p:nvSpPr>
        <p:spPr bwMode="auto">
          <a:xfrm>
            <a:off x="68580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4" name="Line 29"/>
          <p:cNvSpPr>
            <a:spLocks noChangeShapeType="1"/>
          </p:cNvSpPr>
          <p:nvPr/>
        </p:nvSpPr>
        <p:spPr bwMode="auto">
          <a:xfrm>
            <a:off x="70104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5" name="Line 30"/>
          <p:cNvSpPr>
            <a:spLocks noChangeShapeType="1"/>
          </p:cNvSpPr>
          <p:nvPr/>
        </p:nvSpPr>
        <p:spPr bwMode="auto">
          <a:xfrm>
            <a:off x="71628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6" name="Line 31"/>
          <p:cNvSpPr>
            <a:spLocks noChangeShapeType="1"/>
          </p:cNvSpPr>
          <p:nvPr/>
        </p:nvSpPr>
        <p:spPr bwMode="auto">
          <a:xfrm>
            <a:off x="7315200" y="2209800"/>
            <a:ext cx="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37" name="Text Box 32"/>
          <p:cNvSpPr txBox="1">
            <a:spLocks noChangeArrowheads="1"/>
          </p:cNvSpPr>
          <p:nvPr/>
        </p:nvSpPr>
        <p:spPr bwMode="auto">
          <a:xfrm>
            <a:off x="5791200" y="1447800"/>
            <a:ext cx="1622425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CL" dirty="0"/>
              <a:t>Corte Longitudinal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500034" y="2357430"/>
            <a:ext cx="81439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Métodos Artificialmente soportado por relleno</a:t>
            </a:r>
            <a:endParaRPr lang="es-CL" sz="3600" b="1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85852" y="500042"/>
            <a:ext cx="1489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 smtClean="0">
                <a:latin typeface="Tahoma" charset="0"/>
              </a:rPr>
              <a:t>Cut</a:t>
            </a:r>
            <a:r>
              <a:rPr lang="es-ES" b="1" dirty="0" smtClean="0">
                <a:latin typeface="Tahoma" charset="0"/>
              </a:rPr>
              <a:t> and </a:t>
            </a:r>
            <a:r>
              <a:rPr lang="es-ES" b="1" dirty="0" err="1" smtClean="0">
                <a:latin typeface="Tahoma" charset="0"/>
              </a:rPr>
              <a:t>Fill</a:t>
            </a:r>
            <a:endParaRPr lang="es-CL" b="1" dirty="0"/>
          </a:p>
        </p:txBody>
      </p:sp>
      <p:pic>
        <p:nvPicPr>
          <p:cNvPr id="9" name="Picture 69" descr="Cut and Fill 1"/>
          <p:cNvPicPr>
            <a:picLocks noChangeAspect="1" noChangeArrowheads="1"/>
          </p:cNvPicPr>
          <p:nvPr/>
        </p:nvPicPr>
        <p:blipFill>
          <a:blip r:embed="rId6">
            <a:lum bright="-10000"/>
          </a:blip>
          <a:srcRect/>
          <a:stretch>
            <a:fillRect/>
          </a:stretch>
        </p:blipFill>
        <p:spPr bwMode="auto">
          <a:xfrm>
            <a:off x="285720" y="1000108"/>
            <a:ext cx="5000660" cy="5000660"/>
          </a:xfrm>
          <a:prstGeom prst="rect">
            <a:avLst/>
          </a:prstGeom>
          <a:noFill/>
        </p:spPr>
      </p:pic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5286380" y="1357298"/>
            <a:ext cx="385762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Yacimientos </a:t>
            </a:r>
            <a:r>
              <a:rPr kumimoji="0" lang="es-CL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semi</a:t>
            </a: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- verticales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roca de caja es de baja competencia como para aplicar métodos de sub </a:t>
            </a:r>
            <a:r>
              <a:rPr kumimoji="0" lang="es-CL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level</a:t>
            </a: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s-CL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stoping</a:t>
            </a:r>
            <a:endParaRPr kumimoji="0" lang="es-CL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El método consiste en avanzar con cortes horizontales ascendiendo en la veta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Una vez realizado el corte de arranque se realiza el relleno del caserón el cual se emplaza con equipo mecánico o cautivo en el caserón</a:t>
            </a:r>
            <a:endParaRPr kumimoji="0" lang="es-CL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857224" y="1071546"/>
            <a:ext cx="81439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utiliza para yacimientos que poseen roca de caja y mineral de baja competencia (3B-5A) y en los cuales es imposible construir un caserón de las dimensiones del típico SLS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Método altamente selectivo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s-CL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Debido al método de arranque muy selectivo y de bajas dimensiones permite lograr altas recuperaciones(</a:t>
            </a:r>
            <a:r>
              <a:rPr kumimoji="0" lang="en-US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&gt;90%)</a:t>
            </a:r>
            <a:r>
              <a:rPr kumimoji="0" lang="es-CL" sz="28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 muy baja dilución (&lt;2%)</a:t>
            </a:r>
            <a:endParaRPr kumimoji="0" lang="en-US" sz="28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214414" y="642918"/>
            <a:ext cx="5040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Tahoma" charset="0"/>
              </a:rPr>
              <a:t>Características del método de explotación</a:t>
            </a:r>
            <a:endParaRPr lang="es-CL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785786" y="1214422"/>
            <a:ext cx="7072362" cy="4214842"/>
            <a:chOff x="1420" y="8770"/>
            <a:chExt cx="9372" cy="5004"/>
          </a:xfrm>
        </p:grpSpPr>
        <p:grpSp>
          <p:nvGrpSpPr>
            <p:cNvPr id="5123" name="Group 3"/>
            <p:cNvGrpSpPr>
              <a:grpSpLocks/>
            </p:cNvGrpSpPr>
            <p:nvPr/>
          </p:nvGrpSpPr>
          <p:grpSpPr bwMode="auto">
            <a:xfrm>
              <a:off x="1420" y="8770"/>
              <a:ext cx="9372" cy="4294"/>
              <a:chOff x="1420" y="8770"/>
              <a:chExt cx="9372" cy="4294"/>
            </a:xfrm>
          </p:grpSpPr>
          <p:sp>
            <p:nvSpPr>
              <p:cNvPr id="5124" name="Freeform 4"/>
              <p:cNvSpPr>
                <a:spLocks/>
              </p:cNvSpPr>
              <p:nvPr/>
            </p:nvSpPr>
            <p:spPr bwMode="auto">
              <a:xfrm>
                <a:off x="6650" y="8852"/>
                <a:ext cx="3968" cy="1678"/>
              </a:xfrm>
              <a:custGeom>
                <a:avLst/>
                <a:gdLst/>
                <a:ahLst/>
                <a:cxnLst>
                  <a:cxn ang="0">
                    <a:pos x="0" y="2220"/>
                  </a:cxn>
                  <a:cxn ang="0">
                    <a:pos x="4044" y="2220"/>
                  </a:cxn>
                  <a:cxn ang="0">
                    <a:pos x="4044" y="0"/>
                  </a:cxn>
                  <a:cxn ang="0">
                    <a:pos x="0" y="0"/>
                  </a:cxn>
                  <a:cxn ang="0">
                    <a:pos x="0" y="2220"/>
                  </a:cxn>
                </a:cxnLst>
                <a:rect l="0" t="0" r="r" b="b"/>
                <a:pathLst>
                  <a:path w="4044" h="2220">
                    <a:moveTo>
                      <a:pt x="0" y="2220"/>
                    </a:moveTo>
                    <a:lnTo>
                      <a:pt x="4044" y="2220"/>
                    </a:lnTo>
                    <a:lnTo>
                      <a:pt x="4044" y="0"/>
                    </a:lnTo>
                    <a:lnTo>
                      <a:pt x="0" y="0"/>
                    </a:lnTo>
                    <a:lnTo>
                      <a:pt x="0" y="222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25" name="Freeform 5"/>
              <p:cNvSpPr>
                <a:spLocks/>
              </p:cNvSpPr>
              <p:nvPr/>
            </p:nvSpPr>
            <p:spPr bwMode="auto">
              <a:xfrm>
                <a:off x="3982" y="10518"/>
                <a:ext cx="2652" cy="288"/>
              </a:xfrm>
              <a:custGeom>
                <a:avLst/>
                <a:gdLst/>
                <a:ahLst/>
                <a:cxnLst>
                  <a:cxn ang="0">
                    <a:pos x="2652" y="0"/>
                  </a:cxn>
                  <a:cxn ang="0">
                    <a:pos x="0" y="288"/>
                  </a:cxn>
                </a:cxnLst>
                <a:rect l="0" t="0" r="r" b="b"/>
                <a:pathLst>
                  <a:path w="2652" h="288">
                    <a:moveTo>
                      <a:pt x="2652" y="0"/>
                    </a:moveTo>
                    <a:lnTo>
                      <a:pt x="0" y="288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26" name="AutoShape 6"/>
              <p:cNvSpPr>
                <a:spLocks noChangeArrowheads="1"/>
              </p:cNvSpPr>
              <p:nvPr/>
            </p:nvSpPr>
            <p:spPr bwMode="auto">
              <a:xfrm rot="-5400000">
                <a:off x="3834" y="10792"/>
                <a:ext cx="284" cy="284"/>
              </a:xfrm>
              <a:prstGeom prst="flowChartDelay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27" name="Freeform 7"/>
              <p:cNvSpPr>
                <a:spLocks/>
              </p:cNvSpPr>
              <p:nvPr/>
            </p:nvSpPr>
            <p:spPr bwMode="auto">
              <a:xfrm>
                <a:off x="3266" y="12390"/>
                <a:ext cx="568" cy="520"/>
              </a:xfrm>
              <a:custGeom>
                <a:avLst/>
                <a:gdLst/>
                <a:ahLst/>
                <a:cxnLst>
                  <a:cxn ang="0">
                    <a:pos x="568" y="0"/>
                  </a:cxn>
                  <a:cxn ang="0">
                    <a:pos x="0" y="0"/>
                  </a:cxn>
                  <a:cxn ang="0">
                    <a:pos x="0" y="1846"/>
                  </a:cxn>
                </a:cxnLst>
                <a:rect l="0" t="0" r="r" b="b"/>
                <a:pathLst>
                  <a:path w="568" h="1846">
                    <a:moveTo>
                      <a:pt x="568" y="0"/>
                    </a:moveTo>
                    <a:lnTo>
                      <a:pt x="0" y="0"/>
                    </a:lnTo>
                    <a:lnTo>
                      <a:pt x="0" y="1846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28" name="Freeform 8"/>
              <p:cNvSpPr>
                <a:spLocks/>
              </p:cNvSpPr>
              <p:nvPr/>
            </p:nvSpPr>
            <p:spPr bwMode="auto">
              <a:xfrm>
                <a:off x="3118" y="8808"/>
                <a:ext cx="2" cy="4122"/>
              </a:xfrm>
              <a:custGeom>
                <a:avLst/>
                <a:gdLst/>
                <a:ahLst/>
                <a:cxnLst>
                  <a:cxn ang="0">
                    <a:pos x="0" y="4122"/>
                  </a:cxn>
                  <a:cxn ang="0">
                    <a:pos x="2" y="0"/>
                  </a:cxn>
                </a:cxnLst>
                <a:rect l="0" t="0" r="r" b="b"/>
                <a:pathLst>
                  <a:path w="2" h="4122">
                    <a:moveTo>
                      <a:pt x="0" y="4122"/>
                    </a:moveTo>
                    <a:lnTo>
                      <a:pt x="2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5129" name="Group 9"/>
              <p:cNvGrpSpPr>
                <a:grpSpLocks/>
              </p:cNvGrpSpPr>
              <p:nvPr/>
            </p:nvGrpSpPr>
            <p:grpSpPr bwMode="auto">
              <a:xfrm>
                <a:off x="2414" y="11064"/>
                <a:ext cx="1420" cy="664"/>
                <a:chOff x="2272" y="11454"/>
                <a:chExt cx="1420" cy="664"/>
              </a:xfrm>
            </p:grpSpPr>
            <p:sp>
              <p:nvSpPr>
                <p:cNvPr id="5130" name="Arc 10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31" name="Arc 11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32" name="Group 12"/>
              <p:cNvGrpSpPr>
                <a:grpSpLocks/>
              </p:cNvGrpSpPr>
              <p:nvPr/>
            </p:nvGrpSpPr>
            <p:grpSpPr bwMode="auto">
              <a:xfrm flipH="1">
                <a:off x="2414" y="11726"/>
                <a:ext cx="1420" cy="664"/>
                <a:chOff x="2272" y="11454"/>
                <a:chExt cx="1420" cy="664"/>
              </a:xfrm>
            </p:grpSpPr>
            <p:sp>
              <p:nvSpPr>
                <p:cNvPr id="5133" name="Arc 13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34" name="Arc 14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35" name="Group 15"/>
              <p:cNvGrpSpPr>
                <a:grpSpLocks/>
              </p:cNvGrpSpPr>
              <p:nvPr/>
            </p:nvGrpSpPr>
            <p:grpSpPr bwMode="auto">
              <a:xfrm>
                <a:off x="2414" y="12390"/>
                <a:ext cx="1420" cy="664"/>
                <a:chOff x="2272" y="11454"/>
                <a:chExt cx="1420" cy="664"/>
              </a:xfrm>
            </p:grpSpPr>
            <p:sp>
              <p:nvSpPr>
                <p:cNvPr id="5136" name="Arc 16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37" name="Arc 17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5138" name="AutoShape 18"/>
              <p:cNvSpPr>
                <a:spLocks noChangeArrowheads="1"/>
              </p:cNvSpPr>
              <p:nvPr/>
            </p:nvSpPr>
            <p:spPr bwMode="auto">
              <a:xfrm rot="-5400000">
                <a:off x="2414" y="11420"/>
                <a:ext cx="284" cy="284"/>
              </a:xfrm>
              <a:prstGeom prst="flowChartDelay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39" name="AutoShape 19"/>
              <p:cNvSpPr>
                <a:spLocks noChangeArrowheads="1"/>
              </p:cNvSpPr>
              <p:nvPr/>
            </p:nvSpPr>
            <p:spPr bwMode="auto">
              <a:xfrm rot="-5400000">
                <a:off x="3834" y="12106"/>
                <a:ext cx="284" cy="284"/>
              </a:xfrm>
              <a:prstGeom prst="flowChartDelay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40" name="AutoShape 20"/>
              <p:cNvSpPr>
                <a:spLocks noChangeArrowheads="1"/>
              </p:cNvSpPr>
              <p:nvPr/>
            </p:nvSpPr>
            <p:spPr bwMode="auto">
              <a:xfrm rot="-5400000">
                <a:off x="2414" y="12780"/>
                <a:ext cx="284" cy="284"/>
              </a:xfrm>
              <a:prstGeom prst="flowChartDelay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5141" name="Group 21"/>
              <p:cNvGrpSpPr>
                <a:grpSpLocks/>
              </p:cNvGrpSpPr>
              <p:nvPr/>
            </p:nvGrpSpPr>
            <p:grpSpPr bwMode="auto">
              <a:xfrm>
                <a:off x="2688" y="11030"/>
                <a:ext cx="1420" cy="664"/>
                <a:chOff x="2272" y="11454"/>
                <a:chExt cx="1420" cy="664"/>
              </a:xfrm>
            </p:grpSpPr>
            <p:sp>
              <p:nvSpPr>
                <p:cNvPr id="5142" name="Arc 22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43" name="Arc 23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44" name="Group 24"/>
              <p:cNvGrpSpPr>
                <a:grpSpLocks/>
              </p:cNvGrpSpPr>
              <p:nvPr/>
            </p:nvGrpSpPr>
            <p:grpSpPr bwMode="auto">
              <a:xfrm>
                <a:off x="2698" y="12390"/>
                <a:ext cx="1420" cy="664"/>
                <a:chOff x="2272" y="11454"/>
                <a:chExt cx="1420" cy="664"/>
              </a:xfrm>
            </p:grpSpPr>
            <p:sp>
              <p:nvSpPr>
                <p:cNvPr id="5145" name="Arc 25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46" name="Arc 26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47" name="Group 27"/>
              <p:cNvGrpSpPr>
                <a:grpSpLocks/>
              </p:cNvGrpSpPr>
              <p:nvPr/>
            </p:nvGrpSpPr>
            <p:grpSpPr bwMode="auto">
              <a:xfrm flipH="1">
                <a:off x="2678" y="11704"/>
                <a:ext cx="1420" cy="664"/>
                <a:chOff x="2272" y="11454"/>
                <a:chExt cx="1420" cy="664"/>
              </a:xfrm>
            </p:grpSpPr>
            <p:sp>
              <p:nvSpPr>
                <p:cNvPr id="5148" name="Arc 28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49" name="Arc 29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50" name="Group 30"/>
              <p:cNvGrpSpPr>
                <a:grpSpLocks/>
              </p:cNvGrpSpPr>
              <p:nvPr/>
            </p:nvGrpSpPr>
            <p:grpSpPr bwMode="auto">
              <a:xfrm flipH="1">
                <a:off x="2698" y="10402"/>
                <a:ext cx="1420" cy="664"/>
                <a:chOff x="2272" y="11454"/>
                <a:chExt cx="1420" cy="664"/>
              </a:xfrm>
            </p:grpSpPr>
            <p:sp>
              <p:nvSpPr>
                <p:cNvPr id="5151" name="Arc 31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52" name="Arc 32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53" name="Group 33"/>
              <p:cNvGrpSpPr>
                <a:grpSpLocks/>
              </p:cNvGrpSpPr>
              <p:nvPr/>
            </p:nvGrpSpPr>
            <p:grpSpPr bwMode="auto">
              <a:xfrm flipH="1">
                <a:off x="2414" y="10402"/>
                <a:ext cx="1420" cy="664"/>
                <a:chOff x="2272" y="11454"/>
                <a:chExt cx="1420" cy="664"/>
              </a:xfrm>
            </p:grpSpPr>
            <p:sp>
              <p:nvSpPr>
                <p:cNvPr id="5154" name="Arc 34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55" name="Arc 35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5156" name="AutoShape 36"/>
              <p:cNvSpPr>
                <a:spLocks noChangeArrowheads="1"/>
              </p:cNvSpPr>
              <p:nvPr/>
            </p:nvSpPr>
            <p:spPr bwMode="auto">
              <a:xfrm rot="-5400000">
                <a:off x="2414" y="10118"/>
                <a:ext cx="284" cy="284"/>
              </a:xfrm>
              <a:prstGeom prst="flowChartDelay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57" name="Freeform 37"/>
              <p:cNvSpPr>
                <a:spLocks/>
              </p:cNvSpPr>
              <p:nvPr/>
            </p:nvSpPr>
            <p:spPr bwMode="auto">
              <a:xfrm>
                <a:off x="3262" y="9714"/>
                <a:ext cx="720" cy="1092"/>
              </a:xfrm>
              <a:custGeom>
                <a:avLst/>
                <a:gdLst/>
                <a:ahLst/>
                <a:cxnLst>
                  <a:cxn ang="0">
                    <a:pos x="720" y="1092"/>
                  </a:cxn>
                  <a:cxn ang="0">
                    <a:pos x="4" y="1090"/>
                  </a:cxn>
                  <a:cxn ang="0">
                    <a:pos x="0" y="0"/>
                  </a:cxn>
                  <a:cxn ang="0">
                    <a:pos x="588" y="0"/>
                  </a:cxn>
                </a:cxnLst>
                <a:rect l="0" t="0" r="r" b="b"/>
                <a:pathLst>
                  <a:path w="720" h="1092">
                    <a:moveTo>
                      <a:pt x="720" y="1092"/>
                    </a:moveTo>
                    <a:lnTo>
                      <a:pt x="4" y="1090"/>
                    </a:lnTo>
                    <a:lnTo>
                      <a:pt x="0" y="0"/>
                    </a:lnTo>
                    <a:lnTo>
                      <a:pt x="588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58" name="Freeform 38"/>
              <p:cNvSpPr>
                <a:spLocks/>
              </p:cNvSpPr>
              <p:nvPr/>
            </p:nvSpPr>
            <p:spPr bwMode="auto">
              <a:xfrm>
                <a:off x="3262" y="8796"/>
                <a:ext cx="720" cy="636"/>
              </a:xfrm>
              <a:custGeom>
                <a:avLst/>
                <a:gdLst/>
                <a:ahLst/>
                <a:cxnLst>
                  <a:cxn ang="0">
                    <a:pos x="720" y="636"/>
                  </a:cxn>
                  <a:cxn ang="0">
                    <a:pos x="0" y="636"/>
                  </a:cxn>
                  <a:cxn ang="0">
                    <a:pos x="0" y="0"/>
                  </a:cxn>
                </a:cxnLst>
                <a:rect l="0" t="0" r="r" b="b"/>
                <a:pathLst>
                  <a:path w="720" h="636">
                    <a:moveTo>
                      <a:pt x="720" y="636"/>
                    </a:moveTo>
                    <a:lnTo>
                      <a:pt x="0" y="636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59" name="AutoShape 39"/>
              <p:cNvSpPr>
                <a:spLocks noChangeArrowheads="1"/>
              </p:cNvSpPr>
              <p:nvPr/>
            </p:nvSpPr>
            <p:spPr bwMode="auto">
              <a:xfrm rot="-5400000">
                <a:off x="3834" y="9432"/>
                <a:ext cx="284" cy="284"/>
              </a:xfrm>
              <a:prstGeom prst="flowChartDelay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5160" name="Group 40"/>
              <p:cNvGrpSpPr>
                <a:grpSpLocks/>
              </p:cNvGrpSpPr>
              <p:nvPr/>
            </p:nvGrpSpPr>
            <p:grpSpPr bwMode="auto">
              <a:xfrm flipH="1" flipV="1">
                <a:off x="2698" y="9738"/>
                <a:ext cx="1420" cy="664"/>
                <a:chOff x="2272" y="11454"/>
                <a:chExt cx="1420" cy="664"/>
              </a:xfrm>
            </p:grpSpPr>
            <p:sp>
              <p:nvSpPr>
                <p:cNvPr id="5161" name="Arc 41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62" name="Arc 42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63" name="Group 43"/>
              <p:cNvGrpSpPr>
                <a:grpSpLocks/>
              </p:cNvGrpSpPr>
              <p:nvPr/>
            </p:nvGrpSpPr>
            <p:grpSpPr bwMode="auto">
              <a:xfrm flipH="1" flipV="1">
                <a:off x="2414" y="9738"/>
                <a:ext cx="1420" cy="664"/>
                <a:chOff x="2272" y="11454"/>
                <a:chExt cx="1420" cy="664"/>
              </a:xfrm>
            </p:grpSpPr>
            <p:sp>
              <p:nvSpPr>
                <p:cNvPr id="5164" name="Arc 44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65" name="Arc 45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66" name="Group 46"/>
              <p:cNvGrpSpPr>
                <a:grpSpLocks/>
              </p:cNvGrpSpPr>
              <p:nvPr/>
            </p:nvGrpSpPr>
            <p:grpSpPr bwMode="auto">
              <a:xfrm flipV="1">
                <a:off x="2414" y="9052"/>
                <a:ext cx="1420" cy="664"/>
                <a:chOff x="2272" y="11454"/>
                <a:chExt cx="1420" cy="664"/>
              </a:xfrm>
            </p:grpSpPr>
            <p:sp>
              <p:nvSpPr>
                <p:cNvPr id="5167" name="Arc 47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68" name="Arc 48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5169" name="Group 49"/>
              <p:cNvGrpSpPr>
                <a:grpSpLocks/>
              </p:cNvGrpSpPr>
              <p:nvPr/>
            </p:nvGrpSpPr>
            <p:grpSpPr bwMode="auto">
              <a:xfrm flipV="1">
                <a:off x="2698" y="9064"/>
                <a:ext cx="1420" cy="664"/>
                <a:chOff x="2272" y="11454"/>
                <a:chExt cx="1420" cy="664"/>
              </a:xfrm>
            </p:grpSpPr>
            <p:sp>
              <p:nvSpPr>
                <p:cNvPr id="5170" name="Arc 50"/>
                <p:cNvSpPr>
                  <a:spLocks/>
                </p:cNvSpPr>
                <p:nvPr/>
              </p:nvSpPr>
              <p:spPr bwMode="auto">
                <a:xfrm flipV="1">
                  <a:off x="2982" y="11454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5171" name="Arc 51"/>
                <p:cNvSpPr>
                  <a:spLocks/>
                </p:cNvSpPr>
                <p:nvPr/>
              </p:nvSpPr>
              <p:spPr bwMode="auto">
                <a:xfrm rot="10800000" flipV="1">
                  <a:off x="2272" y="11786"/>
                  <a:ext cx="710" cy="3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5172" name="Freeform 52"/>
              <p:cNvSpPr>
                <a:spLocks/>
              </p:cNvSpPr>
              <p:nvPr/>
            </p:nvSpPr>
            <p:spPr bwMode="auto">
              <a:xfrm>
                <a:off x="4130" y="10782"/>
                <a:ext cx="6512" cy="2244"/>
              </a:xfrm>
              <a:custGeom>
                <a:avLst/>
                <a:gdLst/>
                <a:ahLst/>
                <a:cxnLst>
                  <a:cxn ang="0">
                    <a:pos x="6512" y="0"/>
                  </a:cxn>
                  <a:cxn ang="0">
                    <a:pos x="2456" y="12"/>
                  </a:cxn>
                  <a:cxn ang="0">
                    <a:pos x="8" y="288"/>
                  </a:cxn>
                  <a:cxn ang="0">
                    <a:pos x="2480" y="912"/>
                  </a:cxn>
                  <a:cxn ang="0">
                    <a:pos x="2024" y="1296"/>
                  </a:cxn>
                  <a:cxn ang="0">
                    <a:pos x="0" y="1618"/>
                  </a:cxn>
                  <a:cxn ang="0">
                    <a:pos x="2508" y="2242"/>
                  </a:cxn>
                  <a:cxn ang="0">
                    <a:pos x="6512" y="2244"/>
                  </a:cxn>
                  <a:cxn ang="0">
                    <a:pos x="6512" y="0"/>
                  </a:cxn>
                </a:cxnLst>
                <a:rect l="0" t="0" r="r" b="b"/>
                <a:pathLst>
                  <a:path w="6512" h="2244">
                    <a:moveTo>
                      <a:pt x="6512" y="0"/>
                    </a:moveTo>
                    <a:lnTo>
                      <a:pt x="2456" y="12"/>
                    </a:lnTo>
                    <a:lnTo>
                      <a:pt x="8" y="288"/>
                    </a:lnTo>
                    <a:lnTo>
                      <a:pt x="2480" y="912"/>
                    </a:lnTo>
                    <a:lnTo>
                      <a:pt x="2024" y="1296"/>
                    </a:lnTo>
                    <a:lnTo>
                      <a:pt x="0" y="1618"/>
                    </a:lnTo>
                    <a:lnTo>
                      <a:pt x="2508" y="2242"/>
                    </a:lnTo>
                    <a:lnTo>
                      <a:pt x="6512" y="2244"/>
                    </a:lnTo>
                    <a:lnTo>
                      <a:pt x="6512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3" name="Freeform 53"/>
              <p:cNvSpPr>
                <a:spLocks/>
              </p:cNvSpPr>
              <p:nvPr/>
            </p:nvSpPr>
            <p:spPr bwMode="auto">
              <a:xfrm>
                <a:off x="3976" y="9420"/>
                <a:ext cx="834" cy="438"/>
              </a:xfrm>
              <a:custGeom>
                <a:avLst/>
                <a:gdLst/>
                <a:ahLst/>
                <a:cxnLst>
                  <a:cxn ang="0">
                    <a:pos x="142" y="284"/>
                  </a:cxn>
                  <a:cxn ang="0">
                    <a:pos x="834" y="438"/>
                  </a:cxn>
                  <a:cxn ang="0">
                    <a:pos x="834" y="186"/>
                  </a:cxn>
                  <a:cxn ang="0">
                    <a:pos x="0" y="0"/>
                  </a:cxn>
                </a:cxnLst>
                <a:rect l="0" t="0" r="r" b="b"/>
                <a:pathLst>
                  <a:path w="834" h="438">
                    <a:moveTo>
                      <a:pt x="142" y="284"/>
                    </a:moveTo>
                    <a:lnTo>
                      <a:pt x="834" y="438"/>
                    </a:lnTo>
                    <a:lnTo>
                      <a:pt x="834" y="186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4" name="Line 54"/>
              <p:cNvSpPr>
                <a:spLocks noChangeShapeType="1"/>
              </p:cNvSpPr>
              <p:nvPr/>
            </p:nvSpPr>
            <p:spPr bwMode="auto">
              <a:xfrm flipH="1">
                <a:off x="3194" y="9206"/>
                <a:ext cx="0" cy="426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5" name="Line 55"/>
              <p:cNvSpPr>
                <a:spLocks noChangeShapeType="1"/>
              </p:cNvSpPr>
              <p:nvPr/>
            </p:nvSpPr>
            <p:spPr bwMode="auto">
              <a:xfrm flipH="1">
                <a:off x="3194" y="10558"/>
                <a:ext cx="0" cy="426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6" name="Line 56"/>
              <p:cNvSpPr>
                <a:spLocks noChangeShapeType="1"/>
              </p:cNvSpPr>
              <p:nvPr/>
            </p:nvSpPr>
            <p:spPr bwMode="auto">
              <a:xfrm flipH="1">
                <a:off x="3194" y="11746"/>
                <a:ext cx="0" cy="426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7" name="Freeform 57"/>
              <p:cNvSpPr>
                <a:spLocks/>
              </p:cNvSpPr>
              <p:nvPr/>
            </p:nvSpPr>
            <p:spPr bwMode="auto">
              <a:xfrm>
                <a:off x="3262" y="11074"/>
                <a:ext cx="716" cy="1032"/>
              </a:xfrm>
              <a:custGeom>
                <a:avLst/>
                <a:gdLst/>
                <a:ahLst/>
                <a:cxnLst>
                  <a:cxn ang="0">
                    <a:pos x="716" y="1032"/>
                  </a:cxn>
                  <a:cxn ang="0">
                    <a:pos x="0" y="1030"/>
                  </a:cxn>
                  <a:cxn ang="0">
                    <a:pos x="2" y="2"/>
                  </a:cxn>
                  <a:cxn ang="0">
                    <a:pos x="584" y="0"/>
                  </a:cxn>
                </a:cxnLst>
                <a:rect l="0" t="0" r="r" b="b"/>
                <a:pathLst>
                  <a:path w="716" h="1032">
                    <a:moveTo>
                      <a:pt x="716" y="1032"/>
                    </a:moveTo>
                    <a:lnTo>
                      <a:pt x="0" y="1030"/>
                    </a:lnTo>
                    <a:lnTo>
                      <a:pt x="2" y="2"/>
                    </a:lnTo>
                    <a:lnTo>
                      <a:pt x="584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8" name="Freeform 58"/>
              <p:cNvSpPr>
                <a:spLocks/>
              </p:cNvSpPr>
              <p:nvPr/>
            </p:nvSpPr>
            <p:spPr bwMode="auto">
              <a:xfrm flipH="1">
                <a:off x="3266" y="12106"/>
                <a:ext cx="426" cy="284"/>
              </a:xfrm>
              <a:custGeom>
                <a:avLst/>
                <a:gdLst/>
                <a:ahLst/>
                <a:cxnLst>
                  <a:cxn ang="0">
                    <a:pos x="0" y="444"/>
                  </a:cxn>
                  <a:cxn ang="0">
                    <a:pos x="994" y="444"/>
                  </a:cxn>
                  <a:cxn ang="0">
                    <a:pos x="568" y="18"/>
                  </a:cxn>
                  <a:cxn ang="0">
                    <a:pos x="538" y="100"/>
                  </a:cxn>
                  <a:cxn ang="0">
                    <a:pos x="466" y="148"/>
                  </a:cxn>
                  <a:cxn ang="0">
                    <a:pos x="430" y="184"/>
                  </a:cxn>
                  <a:cxn ang="0">
                    <a:pos x="358" y="208"/>
                  </a:cxn>
                  <a:cxn ang="0">
                    <a:pos x="274" y="268"/>
                  </a:cxn>
                  <a:cxn ang="0">
                    <a:pos x="130" y="316"/>
                  </a:cxn>
                  <a:cxn ang="0">
                    <a:pos x="58" y="340"/>
                  </a:cxn>
                  <a:cxn ang="0">
                    <a:pos x="0" y="444"/>
                  </a:cxn>
                </a:cxnLst>
                <a:rect l="0" t="0" r="r" b="b"/>
                <a:pathLst>
                  <a:path w="994" h="444">
                    <a:moveTo>
                      <a:pt x="0" y="444"/>
                    </a:moveTo>
                    <a:lnTo>
                      <a:pt x="994" y="444"/>
                    </a:lnTo>
                    <a:cubicBezTo>
                      <a:pt x="852" y="302"/>
                      <a:pt x="728" y="139"/>
                      <a:pt x="568" y="18"/>
                    </a:cubicBezTo>
                    <a:cubicBezTo>
                      <a:pt x="545" y="0"/>
                      <a:pt x="556" y="77"/>
                      <a:pt x="538" y="100"/>
                    </a:cubicBezTo>
                    <a:cubicBezTo>
                      <a:pt x="520" y="123"/>
                      <a:pt x="490" y="132"/>
                      <a:pt x="466" y="148"/>
                    </a:cubicBezTo>
                    <a:cubicBezTo>
                      <a:pt x="452" y="157"/>
                      <a:pt x="445" y="176"/>
                      <a:pt x="430" y="184"/>
                    </a:cubicBezTo>
                    <a:cubicBezTo>
                      <a:pt x="408" y="196"/>
                      <a:pt x="382" y="200"/>
                      <a:pt x="358" y="208"/>
                    </a:cubicBezTo>
                    <a:cubicBezTo>
                      <a:pt x="345" y="212"/>
                      <a:pt x="279" y="266"/>
                      <a:pt x="274" y="268"/>
                    </a:cubicBezTo>
                    <a:cubicBezTo>
                      <a:pt x="228" y="288"/>
                      <a:pt x="178" y="300"/>
                      <a:pt x="130" y="316"/>
                    </a:cubicBezTo>
                    <a:cubicBezTo>
                      <a:pt x="106" y="324"/>
                      <a:pt x="58" y="340"/>
                      <a:pt x="58" y="340"/>
                    </a:cubicBezTo>
                    <a:cubicBezTo>
                      <a:pt x="21" y="377"/>
                      <a:pt x="15" y="396"/>
                      <a:pt x="0" y="444"/>
                    </a:cubicBezTo>
                    <a:close/>
                  </a:path>
                </a:pathLst>
              </a:custGeom>
              <a:solidFill>
                <a:srgbClr val="C0C0C0"/>
              </a:solidFill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79" name="AutoShape 59"/>
              <p:cNvSpPr>
                <a:spLocks noChangeArrowheads="1"/>
              </p:cNvSpPr>
              <p:nvPr/>
            </p:nvSpPr>
            <p:spPr bwMode="auto">
              <a:xfrm rot="-5400000">
                <a:off x="2414" y="8770"/>
                <a:ext cx="284" cy="284"/>
              </a:xfrm>
              <a:prstGeom prst="flowChartDelay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0" name="Freeform 60"/>
              <p:cNvSpPr>
                <a:spLocks/>
              </p:cNvSpPr>
              <p:nvPr/>
            </p:nvSpPr>
            <p:spPr bwMode="auto">
              <a:xfrm>
                <a:off x="10366" y="10782"/>
                <a:ext cx="132" cy="22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2" y="0"/>
                  </a:cxn>
                  <a:cxn ang="0">
                    <a:pos x="132" y="2256"/>
                  </a:cxn>
                  <a:cxn ang="0">
                    <a:pos x="0" y="2260"/>
                  </a:cxn>
                  <a:cxn ang="0">
                    <a:pos x="0" y="0"/>
                  </a:cxn>
                </a:cxnLst>
                <a:rect l="0" t="0" r="r" b="b"/>
                <a:pathLst>
                  <a:path w="132" h="2260">
                    <a:moveTo>
                      <a:pt x="0" y="0"/>
                    </a:moveTo>
                    <a:lnTo>
                      <a:pt x="132" y="0"/>
                    </a:lnTo>
                    <a:lnTo>
                      <a:pt x="132" y="2256"/>
                    </a:lnTo>
                    <a:lnTo>
                      <a:pt x="0" y="22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1" name="Freeform 61"/>
              <p:cNvSpPr>
                <a:spLocks/>
              </p:cNvSpPr>
              <p:nvPr/>
            </p:nvSpPr>
            <p:spPr bwMode="auto">
              <a:xfrm>
                <a:off x="10366" y="8804"/>
                <a:ext cx="142" cy="17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32" y="0"/>
                  </a:cxn>
                  <a:cxn ang="0">
                    <a:pos x="132" y="2256"/>
                  </a:cxn>
                  <a:cxn ang="0">
                    <a:pos x="0" y="2260"/>
                  </a:cxn>
                  <a:cxn ang="0">
                    <a:pos x="0" y="0"/>
                  </a:cxn>
                </a:cxnLst>
                <a:rect l="0" t="0" r="r" b="b"/>
                <a:pathLst>
                  <a:path w="132" h="2260">
                    <a:moveTo>
                      <a:pt x="0" y="0"/>
                    </a:moveTo>
                    <a:lnTo>
                      <a:pt x="132" y="0"/>
                    </a:lnTo>
                    <a:lnTo>
                      <a:pt x="132" y="2256"/>
                    </a:lnTo>
                    <a:lnTo>
                      <a:pt x="0" y="22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2" name="Line 62"/>
              <p:cNvSpPr>
                <a:spLocks noChangeShapeType="1"/>
              </p:cNvSpPr>
              <p:nvPr/>
            </p:nvSpPr>
            <p:spPr bwMode="auto">
              <a:xfrm flipH="1">
                <a:off x="10436" y="10260"/>
                <a:ext cx="0" cy="426"/>
              </a:xfrm>
              <a:prstGeom prst="line">
                <a:avLst/>
              </a:prstGeom>
              <a:noFill/>
              <a:ln w="7620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3" name="Freeform 63"/>
              <p:cNvSpPr>
                <a:spLocks/>
              </p:cNvSpPr>
              <p:nvPr/>
            </p:nvSpPr>
            <p:spPr bwMode="auto">
              <a:xfrm>
                <a:off x="3976" y="10314"/>
                <a:ext cx="2622" cy="468"/>
              </a:xfrm>
              <a:custGeom>
                <a:avLst/>
                <a:gdLst/>
                <a:ahLst/>
                <a:cxnLst>
                  <a:cxn ang="0">
                    <a:pos x="0" y="468"/>
                  </a:cxn>
                  <a:cxn ang="0">
                    <a:pos x="2622" y="0"/>
                  </a:cxn>
                </a:cxnLst>
                <a:rect l="0" t="0" r="r" b="b"/>
                <a:pathLst>
                  <a:path w="2622" h="468">
                    <a:moveTo>
                      <a:pt x="0" y="468"/>
                    </a:moveTo>
                    <a:lnTo>
                      <a:pt x="2622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4" name="Freeform 64"/>
              <p:cNvSpPr>
                <a:spLocks/>
              </p:cNvSpPr>
              <p:nvPr/>
            </p:nvSpPr>
            <p:spPr bwMode="auto">
              <a:xfrm>
                <a:off x="4118" y="9692"/>
                <a:ext cx="2516" cy="6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16" y="618"/>
                  </a:cxn>
                </a:cxnLst>
                <a:rect l="0" t="0" r="r" b="b"/>
                <a:pathLst>
                  <a:path w="2516" h="618">
                    <a:moveTo>
                      <a:pt x="0" y="0"/>
                    </a:moveTo>
                    <a:lnTo>
                      <a:pt x="2516" y="618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5" name="Freeform 65"/>
              <p:cNvSpPr>
                <a:spLocks/>
              </p:cNvSpPr>
              <p:nvPr/>
            </p:nvSpPr>
            <p:spPr bwMode="auto">
              <a:xfrm>
                <a:off x="3976" y="8940"/>
                <a:ext cx="2622" cy="468"/>
              </a:xfrm>
              <a:custGeom>
                <a:avLst/>
                <a:gdLst/>
                <a:ahLst/>
                <a:cxnLst>
                  <a:cxn ang="0">
                    <a:pos x="0" y="468"/>
                  </a:cxn>
                  <a:cxn ang="0">
                    <a:pos x="2622" y="0"/>
                  </a:cxn>
                </a:cxnLst>
                <a:rect l="0" t="0" r="r" b="b"/>
                <a:pathLst>
                  <a:path w="2622" h="468">
                    <a:moveTo>
                      <a:pt x="0" y="468"/>
                    </a:moveTo>
                    <a:lnTo>
                      <a:pt x="2622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86" name="Text Box 66"/>
              <p:cNvSpPr txBox="1">
                <a:spLocks noChangeArrowheads="1"/>
              </p:cNvSpPr>
              <p:nvPr/>
            </p:nvSpPr>
            <p:spPr bwMode="auto">
              <a:xfrm>
                <a:off x="1420" y="9408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 de traspaso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7" name="Text Box 67"/>
              <p:cNvSpPr txBox="1">
                <a:spLocks noChangeArrowheads="1"/>
              </p:cNvSpPr>
              <p:nvPr/>
            </p:nvSpPr>
            <p:spPr bwMode="auto">
              <a:xfrm>
                <a:off x="7668" y="9266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Mineral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8" name="Text Box 68"/>
              <p:cNvSpPr txBox="1">
                <a:spLocks noChangeArrowheads="1"/>
              </p:cNvSpPr>
              <p:nvPr/>
            </p:nvSpPr>
            <p:spPr bwMode="auto">
              <a:xfrm>
                <a:off x="6958" y="11538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Relleno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89" name="Line 69"/>
              <p:cNvSpPr>
                <a:spLocks noChangeShapeType="1"/>
              </p:cNvSpPr>
              <p:nvPr/>
            </p:nvSpPr>
            <p:spPr bwMode="auto">
              <a:xfrm>
                <a:off x="6638" y="10317"/>
                <a:ext cx="3976" cy="1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90" name="Text Box 70"/>
              <p:cNvSpPr txBox="1">
                <a:spLocks noChangeArrowheads="1"/>
              </p:cNvSpPr>
              <p:nvPr/>
            </p:nvSpPr>
            <p:spPr bwMode="auto">
              <a:xfrm>
                <a:off x="7526" y="10474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Sector del Caserón en Operación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1" name="Text Box 71"/>
              <p:cNvSpPr txBox="1">
                <a:spLocks noChangeArrowheads="1"/>
              </p:cNvSpPr>
              <p:nvPr/>
            </p:nvSpPr>
            <p:spPr bwMode="auto">
              <a:xfrm>
                <a:off x="1704" y="10828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Rampa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2" name="Text Box 72"/>
              <p:cNvSpPr txBox="1">
                <a:spLocks noChangeArrowheads="1"/>
              </p:cNvSpPr>
              <p:nvPr/>
            </p:nvSpPr>
            <p:spPr bwMode="auto">
              <a:xfrm>
                <a:off x="3348" y="11502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Acceso al Caserón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3" name="Text Box 73"/>
              <p:cNvSpPr txBox="1">
                <a:spLocks noChangeArrowheads="1"/>
              </p:cNvSpPr>
              <p:nvPr/>
            </p:nvSpPr>
            <p:spPr bwMode="auto">
              <a:xfrm>
                <a:off x="3408" y="8840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Futuro acceso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4" name="Text Box 74"/>
              <p:cNvSpPr txBox="1">
                <a:spLocks noChangeArrowheads="1"/>
              </p:cNvSpPr>
              <p:nvPr/>
            </p:nvSpPr>
            <p:spPr bwMode="auto">
              <a:xfrm>
                <a:off x="8804" y="9514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 de ventilación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5" name="Text Box 75"/>
              <p:cNvSpPr txBox="1">
                <a:spLocks noChangeArrowheads="1"/>
              </p:cNvSpPr>
              <p:nvPr/>
            </p:nvSpPr>
            <p:spPr bwMode="auto">
              <a:xfrm>
                <a:off x="8804" y="11822"/>
                <a:ext cx="1988" cy="9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 de ventilación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rellena</a:t>
                </a:r>
                <a:endParaRPr kumimoji="0" lang="es-CL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6" name="Text Box 76"/>
              <p:cNvSpPr txBox="1">
                <a:spLocks noChangeArrowheads="1"/>
              </p:cNvSpPr>
              <p:nvPr/>
            </p:nvSpPr>
            <p:spPr bwMode="auto">
              <a:xfrm>
                <a:off x="4544" y="12248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Acceso relleno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97" name="Line 77"/>
              <p:cNvSpPr>
                <a:spLocks noChangeShapeType="1"/>
              </p:cNvSpPr>
              <p:nvPr/>
            </p:nvSpPr>
            <p:spPr bwMode="auto">
              <a:xfrm flipV="1">
                <a:off x="3976" y="11692"/>
                <a:ext cx="2592" cy="4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98" name="Freeform 78"/>
              <p:cNvSpPr>
                <a:spLocks/>
              </p:cNvSpPr>
              <p:nvPr/>
            </p:nvSpPr>
            <p:spPr bwMode="auto">
              <a:xfrm>
                <a:off x="4108" y="11706"/>
                <a:ext cx="2490" cy="700"/>
              </a:xfrm>
              <a:custGeom>
                <a:avLst/>
                <a:gdLst/>
                <a:ahLst/>
                <a:cxnLst>
                  <a:cxn ang="0">
                    <a:pos x="0" y="700"/>
                  </a:cxn>
                  <a:cxn ang="0">
                    <a:pos x="2490" y="312"/>
                  </a:cxn>
                  <a:cxn ang="0">
                    <a:pos x="2490" y="0"/>
                  </a:cxn>
                </a:cxnLst>
                <a:rect l="0" t="0" r="r" b="b"/>
                <a:pathLst>
                  <a:path w="2490" h="700">
                    <a:moveTo>
                      <a:pt x="0" y="700"/>
                    </a:moveTo>
                    <a:lnTo>
                      <a:pt x="2490" y="312"/>
                    </a:lnTo>
                    <a:lnTo>
                      <a:pt x="2490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199" name="Line 79"/>
              <p:cNvSpPr>
                <a:spLocks noChangeShapeType="1"/>
              </p:cNvSpPr>
              <p:nvPr/>
            </p:nvSpPr>
            <p:spPr bwMode="auto">
              <a:xfrm flipV="1">
                <a:off x="9798" y="9076"/>
                <a:ext cx="674" cy="438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0" name="Line 80"/>
              <p:cNvSpPr>
                <a:spLocks noChangeShapeType="1"/>
              </p:cNvSpPr>
              <p:nvPr/>
            </p:nvSpPr>
            <p:spPr bwMode="auto">
              <a:xfrm flipV="1">
                <a:off x="7100" y="10744"/>
                <a:ext cx="3124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1" name="Line 81"/>
              <p:cNvSpPr>
                <a:spLocks noChangeShapeType="1"/>
              </p:cNvSpPr>
              <p:nvPr/>
            </p:nvSpPr>
            <p:spPr bwMode="auto">
              <a:xfrm>
                <a:off x="4402" y="9124"/>
                <a:ext cx="284" cy="61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2" name="Line 82"/>
              <p:cNvSpPr>
                <a:spLocks noChangeShapeType="1"/>
              </p:cNvSpPr>
              <p:nvPr/>
            </p:nvSpPr>
            <p:spPr bwMode="auto">
              <a:xfrm flipV="1">
                <a:off x="4366" y="10876"/>
                <a:ext cx="284" cy="568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3" name="Line 83"/>
              <p:cNvSpPr>
                <a:spLocks noChangeShapeType="1"/>
              </p:cNvSpPr>
              <p:nvPr/>
            </p:nvSpPr>
            <p:spPr bwMode="auto">
              <a:xfrm flipV="1">
                <a:off x="9798" y="11206"/>
                <a:ext cx="638" cy="71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4" name="Line 84"/>
              <p:cNvSpPr>
                <a:spLocks noChangeShapeType="1"/>
              </p:cNvSpPr>
              <p:nvPr/>
            </p:nvSpPr>
            <p:spPr bwMode="auto">
              <a:xfrm>
                <a:off x="2804" y="9834"/>
                <a:ext cx="426" cy="71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5" name="Line 85"/>
              <p:cNvSpPr>
                <a:spLocks noChangeShapeType="1"/>
              </p:cNvSpPr>
              <p:nvPr/>
            </p:nvSpPr>
            <p:spPr bwMode="auto">
              <a:xfrm flipH="1">
                <a:off x="2556" y="11112"/>
                <a:ext cx="284" cy="42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5206" name="Freeform 86"/>
              <p:cNvSpPr>
                <a:spLocks/>
              </p:cNvSpPr>
              <p:nvPr/>
            </p:nvSpPr>
            <p:spPr bwMode="auto">
              <a:xfrm>
                <a:off x="6603" y="10818"/>
                <a:ext cx="7" cy="218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2188"/>
                  </a:cxn>
                </a:cxnLst>
                <a:rect l="0" t="0" r="r" b="b"/>
                <a:pathLst>
                  <a:path w="7" h="2188">
                    <a:moveTo>
                      <a:pt x="7" y="0"/>
                    </a:moveTo>
                    <a:lnTo>
                      <a:pt x="0" y="2188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5207" name="Text Box 87"/>
            <p:cNvSpPr txBox="1">
              <a:spLocks noChangeArrowheads="1"/>
            </p:cNvSpPr>
            <p:nvPr/>
          </p:nvSpPr>
          <p:spPr bwMode="auto">
            <a:xfrm>
              <a:off x="4970" y="13064"/>
              <a:ext cx="2840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Vista esquemática en Perfil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500166" y="1071546"/>
            <a:ext cx="6357982" cy="4143404"/>
            <a:chOff x="1384" y="7786"/>
            <a:chExt cx="8954" cy="5924"/>
          </a:xfrm>
        </p:grpSpPr>
        <p:sp>
          <p:nvSpPr>
            <p:cNvPr id="6147" name="Text Box 3"/>
            <p:cNvSpPr txBox="1">
              <a:spLocks noChangeArrowheads="1"/>
            </p:cNvSpPr>
            <p:nvPr/>
          </p:nvSpPr>
          <p:spPr bwMode="auto">
            <a:xfrm>
              <a:off x="4686" y="7810"/>
              <a:ext cx="3408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Corte y Relleno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auto">
            <a:xfrm>
              <a:off x="3576" y="8988"/>
              <a:ext cx="4920" cy="1670"/>
            </a:xfrm>
            <a:custGeom>
              <a:avLst/>
              <a:gdLst/>
              <a:ahLst/>
              <a:cxnLst>
                <a:cxn ang="0">
                  <a:pos x="0" y="1670"/>
                </a:cxn>
                <a:cxn ang="0">
                  <a:pos x="0" y="1358"/>
                </a:cxn>
                <a:cxn ang="0">
                  <a:pos x="384" y="50"/>
                </a:cxn>
                <a:cxn ang="0">
                  <a:pos x="1368" y="0"/>
                </a:cxn>
                <a:cxn ang="0">
                  <a:pos x="4920" y="72"/>
                </a:cxn>
                <a:cxn ang="0">
                  <a:pos x="4688" y="930"/>
                </a:cxn>
                <a:cxn ang="0">
                  <a:pos x="4688" y="1230"/>
                </a:cxn>
                <a:cxn ang="0">
                  <a:pos x="0" y="1670"/>
                </a:cxn>
              </a:cxnLst>
              <a:rect l="0" t="0" r="r" b="b"/>
              <a:pathLst>
                <a:path w="4920" h="1670">
                  <a:moveTo>
                    <a:pt x="0" y="1670"/>
                  </a:moveTo>
                  <a:lnTo>
                    <a:pt x="0" y="1358"/>
                  </a:lnTo>
                  <a:lnTo>
                    <a:pt x="384" y="50"/>
                  </a:lnTo>
                  <a:lnTo>
                    <a:pt x="1368" y="0"/>
                  </a:lnTo>
                  <a:lnTo>
                    <a:pt x="4920" y="72"/>
                  </a:lnTo>
                  <a:lnTo>
                    <a:pt x="4688" y="930"/>
                  </a:lnTo>
                  <a:lnTo>
                    <a:pt x="4688" y="1230"/>
                  </a:lnTo>
                  <a:lnTo>
                    <a:pt x="0" y="1670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auto">
            <a:xfrm>
              <a:off x="3308" y="8964"/>
              <a:ext cx="640" cy="1686"/>
            </a:xfrm>
            <a:custGeom>
              <a:avLst/>
              <a:gdLst/>
              <a:ahLst/>
              <a:cxnLst>
                <a:cxn ang="0">
                  <a:pos x="264" y="1686"/>
                </a:cxn>
                <a:cxn ang="0">
                  <a:pos x="0" y="1542"/>
                </a:cxn>
                <a:cxn ang="0">
                  <a:pos x="2" y="1210"/>
                </a:cxn>
                <a:cxn ang="0">
                  <a:pos x="280" y="0"/>
                </a:cxn>
                <a:cxn ang="0">
                  <a:pos x="640" y="86"/>
                </a:cxn>
                <a:cxn ang="0">
                  <a:pos x="286" y="1352"/>
                </a:cxn>
                <a:cxn ang="0">
                  <a:pos x="264" y="1686"/>
                </a:cxn>
              </a:cxnLst>
              <a:rect l="0" t="0" r="r" b="b"/>
              <a:pathLst>
                <a:path w="640" h="1686">
                  <a:moveTo>
                    <a:pt x="264" y="1686"/>
                  </a:moveTo>
                  <a:lnTo>
                    <a:pt x="0" y="1542"/>
                  </a:lnTo>
                  <a:lnTo>
                    <a:pt x="2" y="1210"/>
                  </a:lnTo>
                  <a:lnTo>
                    <a:pt x="280" y="0"/>
                  </a:lnTo>
                  <a:lnTo>
                    <a:pt x="640" y="86"/>
                  </a:lnTo>
                  <a:lnTo>
                    <a:pt x="286" y="1352"/>
                  </a:lnTo>
                  <a:lnTo>
                    <a:pt x="264" y="1686"/>
                  </a:lnTo>
                  <a:close/>
                </a:path>
              </a:pathLst>
            </a:cu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6150" name="Group 6"/>
            <p:cNvGrpSpPr>
              <a:grpSpLocks/>
            </p:cNvGrpSpPr>
            <p:nvPr/>
          </p:nvGrpSpPr>
          <p:grpSpPr bwMode="auto">
            <a:xfrm>
              <a:off x="3371" y="12790"/>
              <a:ext cx="5347" cy="920"/>
              <a:chOff x="2414" y="3064"/>
              <a:chExt cx="6272" cy="912"/>
            </a:xfrm>
          </p:grpSpPr>
          <p:grpSp>
            <p:nvGrpSpPr>
              <p:cNvPr id="6151" name="Group 7"/>
              <p:cNvGrpSpPr>
                <a:grpSpLocks/>
              </p:cNvGrpSpPr>
              <p:nvPr/>
            </p:nvGrpSpPr>
            <p:grpSpPr bwMode="auto">
              <a:xfrm>
                <a:off x="2414" y="3302"/>
                <a:ext cx="3266" cy="674"/>
                <a:chOff x="2302" y="3302"/>
                <a:chExt cx="5082" cy="1242"/>
              </a:xfrm>
            </p:grpSpPr>
            <p:sp>
              <p:nvSpPr>
                <p:cNvPr id="6152" name="Freeform 8"/>
                <p:cNvSpPr>
                  <a:spLocks/>
                </p:cNvSpPr>
                <p:nvPr/>
              </p:nvSpPr>
              <p:spPr bwMode="auto">
                <a:xfrm>
                  <a:off x="2302" y="3740"/>
                  <a:ext cx="396" cy="804"/>
                </a:xfrm>
                <a:custGeom>
                  <a:avLst/>
                  <a:gdLst/>
                  <a:ahLst/>
                  <a:cxnLst>
                    <a:cxn ang="0">
                      <a:pos x="4" y="598"/>
                    </a:cxn>
                    <a:cxn ang="0">
                      <a:pos x="0" y="156"/>
                    </a:cxn>
                    <a:cxn ang="0">
                      <a:pos x="96" y="24"/>
                    </a:cxn>
                    <a:cxn ang="0">
                      <a:pos x="204" y="0"/>
                    </a:cxn>
                    <a:cxn ang="0">
                      <a:pos x="300" y="60"/>
                    </a:cxn>
                    <a:cxn ang="0">
                      <a:pos x="372" y="192"/>
                    </a:cxn>
                    <a:cxn ang="0">
                      <a:pos x="396" y="396"/>
                    </a:cxn>
                    <a:cxn ang="0">
                      <a:pos x="396" y="804"/>
                    </a:cxn>
                    <a:cxn ang="0">
                      <a:pos x="4" y="598"/>
                    </a:cxn>
                  </a:cxnLst>
                  <a:rect l="0" t="0" r="r" b="b"/>
                  <a:pathLst>
                    <a:path w="396" h="804">
                      <a:moveTo>
                        <a:pt x="4" y="598"/>
                      </a:moveTo>
                      <a:lnTo>
                        <a:pt x="0" y="156"/>
                      </a:lnTo>
                      <a:lnTo>
                        <a:pt x="96" y="24"/>
                      </a:lnTo>
                      <a:lnTo>
                        <a:pt x="204" y="0"/>
                      </a:lnTo>
                      <a:lnTo>
                        <a:pt x="300" y="60"/>
                      </a:lnTo>
                      <a:lnTo>
                        <a:pt x="372" y="192"/>
                      </a:lnTo>
                      <a:lnTo>
                        <a:pt x="396" y="396"/>
                      </a:lnTo>
                      <a:lnTo>
                        <a:pt x="396" y="804"/>
                      </a:lnTo>
                      <a:lnTo>
                        <a:pt x="4" y="598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3" name="Line 9"/>
                <p:cNvSpPr>
                  <a:spLocks noChangeShapeType="1"/>
                </p:cNvSpPr>
                <p:nvPr/>
              </p:nvSpPr>
              <p:spPr bwMode="auto">
                <a:xfrm flipV="1">
                  <a:off x="2698" y="4118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4" name="Line 10"/>
                <p:cNvSpPr>
                  <a:spLocks noChangeShapeType="1"/>
                </p:cNvSpPr>
                <p:nvPr/>
              </p:nvSpPr>
              <p:spPr bwMode="auto">
                <a:xfrm flipV="1">
                  <a:off x="2698" y="3692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5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698" y="3550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6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604" y="3384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520" y="3314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8" name="Freeform 14"/>
                <p:cNvSpPr>
                  <a:spLocks/>
                </p:cNvSpPr>
                <p:nvPr/>
              </p:nvSpPr>
              <p:spPr bwMode="auto">
                <a:xfrm>
                  <a:off x="2712" y="3894"/>
                  <a:ext cx="4282" cy="390"/>
                </a:xfrm>
                <a:custGeom>
                  <a:avLst/>
                  <a:gdLst/>
                  <a:ahLst/>
                  <a:cxnLst>
                    <a:cxn ang="0">
                      <a:pos x="0" y="390"/>
                    </a:cxn>
                    <a:cxn ang="0">
                      <a:pos x="4282" y="0"/>
                    </a:cxn>
                  </a:cxnLst>
                  <a:rect l="0" t="0" r="r" b="b"/>
                  <a:pathLst>
                    <a:path w="4282" h="390">
                      <a:moveTo>
                        <a:pt x="0" y="390"/>
                      </a:moveTo>
                      <a:lnTo>
                        <a:pt x="428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59" name="Freeform 15"/>
                <p:cNvSpPr>
                  <a:spLocks/>
                </p:cNvSpPr>
                <p:nvPr/>
              </p:nvSpPr>
              <p:spPr bwMode="auto">
                <a:xfrm>
                  <a:off x="6982" y="3302"/>
                  <a:ext cx="396" cy="804"/>
                </a:xfrm>
                <a:custGeom>
                  <a:avLst/>
                  <a:gdLst/>
                  <a:ahLst/>
                  <a:cxnLst>
                    <a:cxn ang="0">
                      <a:pos x="4" y="598"/>
                    </a:cxn>
                    <a:cxn ang="0">
                      <a:pos x="0" y="156"/>
                    </a:cxn>
                    <a:cxn ang="0">
                      <a:pos x="96" y="24"/>
                    </a:cxn>
                    <a:cxn ang="0">
                      <a:pos x="204" y="0"/>
                    </a:cxn>
                    <a:cxn ang="0">
                      <a:pos x="300" y="60"/>
                    </a:cxn>
                    <a:cxn ang="0">
                      <a:pos x="372" y="192"/>
                    </a:cxn>
                    <a:cxn ang="0">
                      <a:pos x="396" y="396"/>
                    </a:cxn>
                    <a:cxn ang="0">
                      <a:pos x="396" y="804"/>
                    </a:cxn>
                    <a:cxn ang="0">
                      <a:pos x="4" y="598"/>
                    </a:cxn>
                  </a:cxnLst>
                  <a:rect l="0" t="0" r="r" b="b"/>
                  <a:pathLst>
                    <a:path w="396" h="804">
                      <a:moveTo>
                        <a:pt x="4" y="598"/>
                      </a:moveTo>
                      <a:lnTo>
                        <a:pt x="0" y="156"/>
                      </a:lnTo>
                      <a:lnTo>
                        <a:pt x="96" y="24"/>
                      </a:lnTo>
                      <a:lnTo>
                        <a:pt x="204" y="0"/>
                      </a:lnTo>
                      <a:lnTo>
                        <a:pt x="300" y="60"/>
                      </a:lnTo>
                      <a:lnTo>
                        <a:pt x="372" y="192"/>
                      </a:lnTo>
                      <a:lnTo>
                        <a:pt x="396" y="396"/>
                      </a:lnTo>
                      <a:lnTo>
                        <a:pt x="396" y="804"/>
                      </a:lnTo>
                      <a:lnTo>
                        <a:pt x="4" y="598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0" name="Freeform 16"/>
                <p:cNvSpPr>
                  <a:spLocks/>
                </p:cNvSpPr>
                <p:nvPr/>
              </p:nvSpPr>
              <p:spPr bwMode="auto">
                <a:xfrm>
                  <a:off x="2688" y="3514"/>
                  <a:ext cx="4306" cy="398"/>
                </a:xfrm>
                <a:custGeom>
                  <a:avLst/>
                  <a:gdLst/>
                  <a:ahLst/>
                  <a:cxnLst>
                    <a:cxn ang="0">
                      <a:pos x="0" y="398"/>
                    </a:cxn>
                    <a:cxn ang="0">
                      <a:pos x="4306" y="0"/>
                    </a:cxn>
                  </a:cxnLst>
                  <a:rect l="0" t="0" r="r" b="b"/>
                  <a:pathLst>
                    <a:path w="4306" h="398">
                      <a:moveTo>
                        <a:pt x="0" y="398"/>
                      </a:moveTo>
                      <a:lnTo>
                        <a:pt x="4306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1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390" y="3372"/>
                  <a:ext cx="4686" cy="426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2" name="Freeform 18"/>
                <p:cNvSpPr>
                  <a:spLocks/>
                </p:cNvSpPr>
                <p:nvPr/>
              </p:nvSpPr>
              <p:spPr bwMode="auto">
                <a:xfrm>
                  <a:off x="2304" y="4284"/>
                  <a:ext cx="396" cy="36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96" y="0"/>
                    </a:cxn>
                  </a:cxnLst>
                  <a:rect l="0" t="0" r="r" b="b"/>
                  <a:pathLst>
                    <a:path w="396" h="36">
                      <a:moveTo>
                        <a:pt x="0" y="36"/>
                      </a:moveTo>
                      <a:lnTo>
                        <a:pt x="39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3" name="Freeform 19"/>
                <p:cNvSpPr>
                  <a:spLocks/>
                </p:cNvSpPr>
                <p:nvPr/>
              </p:nvSpPr>
              <p:spPr bwMode="auto">
                <a:xfrm>
                  <a:off x="2316" y="3912"/>
                  <a:ext cx="336" cy="36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36" y="0"/>
                    </a:cxn>
                  </a:cxnLst>
                  <a:rect l="0" t="0" r="r" b="b"/>
                  <a:pathLst>
                    <a:path w="336" h="36">
                      <a:moveTo>
                        <a:pt x="0" y="36"/>
                      </a:moveTo>
                      <a:lnTo>
                        <a:pt x="33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6164" name="Group 20"/>
              <p:cNvGrpSpPr>
                <a:grpSpLocks/>
              </p:cNvGrpSpPr>
              <p:nvPr/>
            </p:nvGrpSpPr>
            <p:grpSpPr bwMode="auto">
              <a:xfrm>
                <a:off x="5420" y="3064"/>
                <a:ext cx="3266" cy="674"/>
                <a:chOff x="2302" y="3302"/>
                <a:chExt cx="5082" cy="1242"/>
              </a:xfrm>
            </p:grpSpPr>
            <p:sp>
              <p:nvSpPr>
                <p:cNvPr id="6165" name="Freeform 21"/>
                <p:cNvSpPr>
                  <a:spLocks/>
                </p:cNvSpPr>
                <p:nvPr/>
              </p:nvSpPr>
              <p:spPr bwMode="auto">
                <a:xfrm>
                  <a:off x="2302" y="3740"/>
                  <a:ext cx="396" cy="804"/>
                </a:xfrm>
                <a:custGeom>
                  <a:avLst/>
                  <a:gdLst/>
                  <a:ahLst/>
                  <a:cxnLst>
                    <a:cxn ang="0">
                      <a:pos x="4" y="598"/>
                    </a:cxn>
                    <a:cxn ang="0">
                      <a:pos x="0" y="156"/>
                    </a:cxn>
                    <a:cxn ang="0">
                      <a:pos x="96" y="24"/>
                    </a:cxn>
                    <a:cxn ang="0">
                      <a:pos x="204" y="0"/>
                    </a:cxn>
                    <a:cxn ang="0">
                      <a:pos x="300" y="60"/>
                    </a:cxn>
                    <a:cxn ang="0">
                      <a:pos x="372" y="192"/>
                    </a:cxn>
                    <a:cxn ang="0">
                      <a:pos x="396" y="396"/>
                    </a:cxn>
                    <a:cxn ang="0">
                      <a:pos x="396" y="804"/>
                    </a:cxn>
                    <a:cxn ang="0">
                      <a:pos x="4" y="598"/>
                    </a:cxn>
                  </a:cxnLst>
                  <a:rect l="0" t="0" r="r" b="b"/>
                  <a:pathLst>
                    <a:path w="396" h="804">
                      <a:moveTo>
                        <a:pt x="4" y="598"/>
                      </a:moveTo>
                      <a:lnTo>
                        <a:pt x="0" y="156"/>
                      </a:lnTo>
                      <a:lnTo>
                        <a:pt x="96" y="24"/>
                      </a:lnTo>
                      <a:lnTo>
                        <a:pt x="204" y="0"/>
                      </a:lnTo>
                      <a:lnTo>
                        <a:pt x="300" y="60"/>
                      </a:lnTo>
                      <a:lnTo>
                        <a:pt x="372" y="192"/>
                      </a:lnTo>
                      <a:lnTo>
                        <a:pt x="396" y="396"/>
                      </a:lnTo>
                      <a:lnTo>
                        <a:pt x="396" y="804"/>
                      </a:lnTo>
                      <a:lnTo>
                        <a:pt x="4" y="598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6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2698" y="4118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7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2698" y="3692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8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2698" y="3550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69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2604" y="3384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0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2520" y="3314"/>
                  <a:ext cx="4686" cy="426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1" name="Freeform 27"/>
                <p:cNvSpPr>
                  <a:spLocks/>
                </p:cNvSpPr>
                <p:nvPr/>
              </p:nvSpPr>
              <p:spPr bwMode="auto">
                <a:xfrm>
                  <a:off x="2712" y="3894"/>
                  <a:ext cx="4282" cy="390"/>
                </a:xfrm>
                <a:custGeom>
                  <a:avLst/>
                  <a:gdLst/>
                  <a:ahLst/>
                  <a:cxnLst>
                    <a:cxn ang="0">
                      <a:pos x="0" y="390"/>
                    </a:cxn>
                    <a:cxn ang="0">
                      <a:pos x="4282" y="0"/>
                    </a:cxn>
                  </a:cxnLst>
                  <a:rect l="0" t="0" r="r" b="b"/>
                  <a:pathLst>
                    <a:path w="4282" h="390">
                      <a:moveTo>
                        <a:pt x="0" y="390"/>
                      </a:moveTo>
                      <a:lnTo>
                        <a:pt x="428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2" name="Freeform 28"/>
                <p:cNvSpPr>
                  <a:spLocks/>
                </p:cNvSpPr>
                <p:nvPr/>
              </p:nvSpPr>
              <p:spPr bwMode="auto">
                <a:xfrm>
                  <a:off x="6982" y="3302"/>
                  <a:ext cx="396" cy="804"/>
                </a:xfrm>
                <a:custGeom>
                  <a:avLst/>
                  <a:gdLst/>
                  <a:ahLst/>
                  <a:cxnLst>
                    <a:cxn ang="0">
                      <a:pos x="4" y="598"/>
                    </a:cxn>
                    <a:cxn ang="0">
                      <a:pos x="0" y="156"/>
                    </a:cxn>
                    <a:cxn ang="0">
                      <a:pos x="96" y="24"/>
                    </a:cxn>
                    <a:cxn ang="0">
                      <a:pos x="204" y="0"/>
                    </a:cxn>
                    <a:cxn ang="0">
                      <a:pos x="300" y="60"/>
                    </a:cxn>
                    <a:cxn ang="0">
                      <a:pos x="372" y="192"/>
                    </a:cxn>
                    <a:cxn ang="0">
                      <a:pos x="396" y="396"/>
                    </a:cxn>
                    <a:cxn ang="0">
                      <a:pos x="396" y="804"/>
                    </a:cxn>
                    <a:cxn ang="0">
                      <a:pos x="4" y="598"/>
                    </a:cxn>
                  </a:cxnLst>
                  <a:rect l="0" t="0" r="r" b="b"/>
                  <a:pathLst>
                    <a:path w="396" h="804">
                      <a:moveTo>
                        <a:pt x="4" y="598"/>
                      </a:moveTo>
                      <a:lnTo>
                        <a:pt x="0" y="156"/>
                      </a:lnTo>
                      <a:lnTo>
                        <a:pt x="96" y="24"/>
                      </a:lnTo>
                      <a:lnTo>
                        <a:pt x="204" y="0"/>
                      </a:lnTo>
                      <a:lnTo>
                        <a:pt x="300" y="60"/>
                      </a:lnTo>
                      <a:lnTo>
                        <a:pt x="372" y="192"/>
                      </a:lnTo>
                      <a:lnTo>
                        <a:pt x="396" y="396"/>
                      </a:lnTo>
                      <a:lnTo>
                        <a:pt x="396" y="804"/>
                      </a:lnTo>
                      <a:lnTo>
                        <a:pt x="4" y="598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3" name="Freeform 29"/>
                <p:cNvSpPr>
                  <a:spLocks/>
                </p:cNvSpPr>
                <p:nvPr/>
              </p:nvSpPr>
              <p:spPr bwMode="auto">
                <a:xfrm>
                  <a:off x="2688" y="3514"/>
                  <a:ext cx="4306" cy="398"/>
                </a:xfrm>
                <a:custGeom>
                  <a:avLst/>
                  <a:gdLst/>
                  <a:ahLst/>
                  <a:cxnLst>
                    <a:cxn ang="0">
                      <a:pos x="0" y="398"/>
                    </a:cxn>
                    <a:cxn ang="0">
                      <a:pos x="4306" y="0"/>
                    </a:cxn>
                  </a:cxnLst>
                  <a:rect l="0" t="0" r="r" b="b"/>
                  <a:pathLst>
                    <a:path w="4306" h="398">
                      <a:moveTo>
                        <a:pt x="0" y="398"/>
                      </a:moveTo>
                      <a:lnTo>
                        <a:pt x="4306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4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2390" y="3372"/>
                  <a:ext cx="4686" cy="426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5" name="Freeform 31"/>
                <p:cNvSpPr>
                  <a:spLocks/>
                </p:cNvSpPr>
                <p:nvPr/>
              </p:nvSpPr>
              <p:spPr bwMode="auto">
                <a:xfrm>
                  <a:off x="2304" y="4284"/>
                  <a:ext cx="396" cy="36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96" y="0"/>
                    </a:cxn>
                  </a:cxnLst>
                  <a:rect l="0" t="0" r="r" b="b"/>
                  <a:pathLst>
                    <a:path w="396" h="36">
                      <a:moveTo>
                        <a:pt x="0" y="36"/>
                      </a:moveTo>
                      <a:lnTo>
                        <a:pt x="39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76" name="Freeform 32"/>
                <p:cNvSpPr>
                  <a:spLocks/>
                </p:cNvSpPr>
                <p:nvPr/>
              </p:nvSpPr>
              <p:spPr bwMode="auto">
                <a:xfrm>
                  <a:off x="2316" y="3912"/>
                  <a:ext cx="336" cy="36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36" y="0"/>
                    </a:cxn>
                  </a:cxnLst>
                  <a:rect l="0" t="0" r="r" b="b"/>
                  <a:pathLst>
                    <a:path w="336" h="36">
                      <a:moveTo>
                        <a:pt x="0" y="36"/>
                      </a:moveTo>
                      <a:lnTo>
                        <a:pt x="33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</p:grpSp>
        <p:grpSp>
          <p:nvGrpSpPr>
            <p:cNvPr id="6177" name="Group 33"/>
            <p:cNvGrpSpPr>
              <a:grpSpLocks/>
            </p:cNvGrpSpPr>
            <p:nvPr/>
          </p:nvGrpSpPr>
          <p:grpSpPr bwMode="auto">
            <a:xfrm>
              <a:off x="2840" y="11217"/>
              <a:ext cx="968" cy="2081"/>
              <a:chOff x="2840" y="11217"/>
              <a:chExt cx="968" cy="2081"/>
            </a:xfrm>
          </p:grpSpPr>
          <p:sp>
            <p:nvSpPr>
              <p:cNvPr id="6178" name="Freeform 34"/>
              <p:cNvSpPr>
                <a:spLocks/>
              </p:cNvSpPr>
              <p:nvPr/>
            </p:nvSpPr>
            <p:spPr bwMode="auto">
              <a:xfrm>
                <a:off x="2863" y="11255"/>
                <a:ext cx="433" cy="113"/>
              </a:xfrm>
              <a:custGeom>
                <a:avLst/>
                <a:gdLst/>
                <a:ahLst/>
                <a:cxnLst>
                  <a:cxn ang="0">
                    <a:pos x="0" y="284"/>
                  </a:cxn>
                  <a:cxn ang="0">
                    <a:pos x="568" y="0"/>
                  </a:cxn>
                  <a:cxn ang="0">
                    <a:pos x="1562" y="0"/>
                  </a:cxn>
                  <a:cxn ang="0">
                    <a:pos x="1136" y="284"/>
                  </a:cxn>
                  <a:cxn ang="0">
                    <a:pos x="0" y="284"/>
                  </a:cxn>
                </a:cxnLst>
                <a:rect l="0" t="0" r="r" b="b"/>
                <a:pathLst>
                  <a:path w="1562" h="284">
                    <a:moveTo>
                      <a:pt x="0" y="284"/>
                    </a:moveTo>
                    <a:lnTo>
                      <a:pt x="568" y="0"/>
                    </a:lnTo>
                    <a:lnTo>
                      <a:pt x="1562" y="0"/>
                    </a:lnTo>
                    <a:lnTo>
                      <a:pt x="1136" y="284"/>
                    </a:lnTo>
                    <a:lnTo>
                      <a:pt x="0" y="284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79" name="Freeform 35"/>
              <p:cNvSpPr>
                <a:spLocks/>
              </p:cNvSpPr>
              <p:nvPr/>
            </p:nvSpPr>
            <p:spPr bwMode="auto">
              <a:xfrm>
                <a:off x="2863" y="11368"/>
                <a:ext cx="749" cy="19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2" y="1724"/>
                  </a:cxn>
                  <a:cxn ang="0">
                    <a:pos x="1824" y="3536"/>
                  </a:cxn>
                  <a:cxn ang="0">
                    <a:pos x="2700" y="4844"/>
                  </a:cxn>
                </a:cxnLst>
                <a:rect l="0" t="0" r="r" b="b"/>
                <a:pathLst>
                  <a:path w="2700" h="4844">
                    <a:moveTo>
                      <a:pt x="0" y="0"/>
                    </a:moveTo>
                    <a:lnTo>
                      <a:pt x="792" y="1724"/>
                    </a:lnTo>
                    <a:lnTo>
                      <a:pt x="1824" y="3536"/>
                    </a:lnTo>
                    <a:lnTo>
                      <a:pt x="2700" y="484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0" name="Oval 36"/>
              <p:cNvSpPr>
                <a:spLocks noChangeArrowheads="1"/>
              </p:cNvSpPr>
              <p:nvPr/>
            </p:nvSpPr>
            <p:spPr bwMode="auto">
              <a:xfrm>
                <a:off x="3020" y="11990"/>
                <a:ext cx="276" cy="57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1" name="Freeform 37"/>
              <p:cNvSpPr>
                <a:spLocks/>
              </p:cNvSpPr>
              <p:nvPr/>
            </p:nvSpPr>
            <p:spPr bwMode="auto">
              <a:xfrm>
                <a:off x="3178" y="11368"/>
                <a:ext cx="543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704"/>
                  </a:cxn>
                  <a:cxn ang="0">
                    <a:pos x="1060" y="3572"/>
                  </a:cxn>
                  <a:cxn ang="0">
                    <a:pos x="1960" y="4820"/>
                  </a:cxn>
                </a:cxnLst>
                <a:rect l="0" t="0" r="r" b="b"/>
                <a:pathLst>
                  <a:path w="1960" h="4820">
                    <a:moveTo>
                      <a:pt x="0" y="0"/>
                    </a:moveTo>
                    <a:lnTo>
                      <a:pt x="142" y="1704"/>
                    </a:lnTo>
                    <a:lnTo>
                      <a:pt x="1060" y="3572"/>
                    </a:lnTo>
                    <a:lnTo>
                      <a:pt x="1960" y="482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2" name="Oval 38"/>
              <p:cNvSpPr>
                <a:spLocks noChangeArrowheads="1"/>
              </p:cNvSpPr>
              <p:nvPr/>
            </p:nvSpPr>
            <p:spPr bwMode="auto">
              <a:xfrm>
                <a:off x="3296" y="12726"/>
                <a:ext cx="276" cy="5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3" name="Oval 39"/>
              <p:cNvSpPr>
                <a:spLocks noChangeArrowheads="1"/>
              </p:cNvSpPr>
              <p:nvPr/>
            </p:nvSpPr>
            <p:spPr bwMode="auto">
              <a:xfrm>
                <a:off x="3532" y="13235"/>
                <a:ext cx="276" cy="57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4" name="Freeform 40"/>
              <p:cNvSpPr>
                <a:spLocks/>
              </p:cNvSpPr>
              <p:nvPr/>
            </p:nvSpPr>
            <p:spPr bwMode="auto">
              <a:xfrm>
                <a:off x="3257" y="11596"/>
                <a:ext cx="472" cy="1639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990"/>
                  </a:cxn>
                  <a:cxn ang="0">
                    <a:pos x="852" y="2836"/>
                  </a:cxn>
                  <a:cxn ang="0">
                    <a:pos x="1704" y="4114"/>
                  </a:cxn>
                </a:cxnLst>
                <a:rect l="0" t="0" r="r" b="b"/>
                <a:pathLst>
                  <a:path w="1704" h="4114">
                    <a:moveTo>
                      <a:pt x="68" y="0"/>
                    </a:moveTo>
                    <a:lnTo>
                      <a:pt x="0" y="990"/>
                    </a:lnTo>
                    <a:lnTo>
                      <a:pt x="852" y="2836"/>
                    </a:lnTo>
                    <a:lnTo>
                      <a:pt x="1704" y="411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5" name="Freeform 41"/>
              <p:cNvSpPr>
                <a:spLocks/>
              </p:cNvSpPr>
              <p:nvPr/>
            </p:nvSpPr>
            <p:spPr bwMode="auto">
              <a:xfrm>
                <a:off x="3257" y="11311"/>
                <a:ext cx="544" cy="1949"/>
              </a:xfrm>
              <a:custGeom>
                <a:avLst/>
                <a:gdLst/>
                <a:ahLst/>
                <a:cxnLst>
                  <a:cxn ang="0">
                    <a:pos x="1964" y="4890"/>
                  </a:cxn>
                  <a:cxn ang="0">
                    <a:pos x="1136" y="3618"/>
                  </a:cxn>
                  <a:cxn ang="0">
                    <a:pos x="152" y="1770"/>
                  </a:cxn>
                  <a:cxn ang="0">
                    <a:pos x="0" y="0"/>
                  </a:cxn>
                </a:cxnLst>
                <a:rect l="0" t="0" r="r" b="b"/>
                <a:pathLst>
                  <a:path w="1964" h="4890">
                    <a:moveTo>
                      <a:pt x="1964" y="4890"/>
                    </a:moveTo>
                    <a:lnTo>
                      <a:pt x="1136" y="3618"/>
                    </a:lnTo>
                    <a:lnTo>
                      <a:pt x="152" y="177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6" name="Freeform 42"/>
              <p:cNvSpPr>
                <a:spLocks/>
              </p:cNvSpPr>
              <p:nvPr/>
            </p:nvSpPr>
            <p:spPr bwMode="auto">
              <a:xfrm>
                <a:off x="2942" y="11311"/>
                <a:ext cx="31" cy="40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2" y="1014"/>
                  </a:cxn>
                </a:cxnLst>
                <a:rect l="0" t="0" r="r" b="b"/>
                <a:pathLst>
                  <a:path w="112" h="1014">
                    <a:moveTo>
                      <a:pt x="0" y="0"/>
                    </a:moveTo>
                    <a:lnTo>
                      <a:pt x="112" y="101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7" name="Freeform 43"/>
              <p:cNvSpPr>
                <a:spLocks/>
              </p:cNvSpPr>
              <p:nvPr/>
            </p:nvSpPr>
            <p:spPr bwMode="auto">
              <a:xfrm>
                <a:off x="2973" y="11715"/>
                <a:ext cx="559" cy="15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768"/>
                  </a:cxn>
                  <a:cxn ang="0">
                    <a:pos x="1176" y="2628"/>
                  </a:cxn>
                  <a:cxn ang="0">
                    <a:pos x="2016" y="3864"/>
                  </a:cxn>
                </a:cxnLst>
                <a:rect l="0" t="0" r="r" b="b"/>
                <a:pathLst>
                  <a:path w="2016" h="3864">
                    <a:moveTo>
                      <a:pt x="0" y="0"/>
                    </a:moveTo>
                    <a:lnTo>
                      <a:pt x="156" y="768"/>
                    </a:lnTo>
                    <a:lnTo>
                      <a:pt x="1176" y="2628"/>
                    </a:lnTo>
                    <a:lnTo>
                      <a:pt x="2016" y="3864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8" name="Freeform 44"/>
              <p:cNvSpPr>
                <a:spLocks/>
              </p:cNvSpPr>
              <p:nvPr/>
            </p:nvSpPr>
            <p:spPr bwMode="auto">
              <a:xfrm>
                <a:off x="3020" y="11368"/>
                <a:ext cx="630" cy="192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6" y="1704"/>
                  </a:cxn>
                  <a:cxn ang="0">
                    <a:pos x="1420" y="3550"/>
                  </a:cxn>
                  <a:cxn ang="0">
                    <a:pos x="2272" y="4828"/>
                  </a:cxn>
                </a:cxnLst>
                <a:rect l="0" t="0" r="r" b="b"/>
                <a:pathLst>
                  <a:path w="2272" h="4828">
                    <a:moveTo>
                      <a:pt x="0" y="0"/>
                    </a:moveTo>
                    <a:lnTo>
                      <a:pt x="426" y="1704"/>
                    </a:lnTo>
                    <a:lnTo>
                      <a:pt x="1420" y="3550"/>
                    </a:lnTo>
                    <a:lnTo>
                      <a:pt x="2272" y="4828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89" name="Freeform 45"/>
              <p:cNvSpPr>
                <a:spLocks/>
              </p:cNvSpPr>
              <p:nvPr/>
            </p:nvSpPr>
            <p:spPr bwMode="auto">
              <a:xfrm>
                <a:off x="3138" y="11255"/>
                <a:ext cx="512" cy="19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846"/>
                  </a:cxn>
                  <a:cxn ang="0">
                    <a:pos x="994" y="3692"/>
                  </a:cxn>
                  <a:cxn ang="0">
                    <a:pos x="1846" y="4970"/>
                  </a:cxn>
                </a:cxnLst>
                <a:rect l="0" t="0" r="r" b="b"/>
                <a:pathLst>
                  <a:path w="1846" h="4970">
                    <a:moveTo>
                      <a:pt x="0" y="0"/>
                    </a:moveTo>
                    <a:lnTo>
                      <a:pt x="142" y="1846"/>
                    </a:lnTo>
                    <a:lnTo>
                      <a:pt x="994" y="3692"/>
                    </a:lnTo>
                    <a:lnTo>
                      <a:pt x="1846" y="497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190" name="Freeform 46"/>
              <p:cNvSpPr>
                <a:spLocks/>
              </p:cNvSpPr>
              <p:nvPr/>
            </p:nvSpPr>
            <p:spPr bwMode="auto">
              <a:xfrm>
                <a:off x="3275" y="11255"/>
                <a:ext cx="21" cy="360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0" y="904"/>
                  </a:cxn>
                </a:cxnLst>
                <a:rect l="0" t="0" r="r" b="b"/>
                <a:pathLst>
                  <a:path w="74" h="904">
                    <a:moveTo>
                      <a:pt x="74" y="0"/>
                    </a:moveTo>
                    <a:lnTo>
                      <a:pt x="0" y="904"/>
                    </a:ln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6191" name="Group 47"/>
              <p:cNvGrpSpPr>
                <a:grpSpLocks/>
              </p:cNvGrpSpPr>
              <p:nvPr/>
            </p:nvGrpSpPr>
            <p:grpSpPr bwMode="auto">
              <a:xfrm>
                <a:off x="2840" y="11217"/>
                <a:ext cx="512" cy="226"/>
                <a:chOff x="5538" y="2556"/>
                <a:chExt cx="1562" cy="710"/>
              </a:xfrm>
            </p:grpSpPr>
            <p:grpSp>
              <p:nvGrpSpPr>
                <p:cNvPr id="6192" name="Group 48"/>
                <p:cNvGrpSpPr>
                  <a:grpSpLocks/>
                </p:cNvGrpSpPr>
                <p:nvPr/>
              </p:nvGrpSpPr>
              <p:grpSpPr bwMode="auto">
                <a:xfrm>
                  <a:off x="5538" y="2840"/>
                  <a:ext cx="994" cy="426"/>
                  <a:chOff x="5254" y="3692"/>
                  <a:chExt cx="994" cy="426"/>
                </a:xfrm>
              </p:grpSpPr>
              <p:sp>
                <p:nvSpPr>
                  <p:cNvPr id="6193" name="Freeform 49"/>
                  <p:cNvSpPr>
                    <a:spLocks/>
                  </p:cNvSpPr>
                  <p:nvPr/>
                </p:nvSpPr>
                <p:spPr bwMode="auto">
                  <a:xfrm>
                    <a:off x="5254" y="3834"/>
                    <a:ext cx="852" cy="28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84"/>
                      </a:cxn>
                      <a:cxn ang="0">
                        <a:pos x="852" y="284"/>
                      </a:cxn>
                      <a:cxn ang="0">
                        <a:pos x="852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852" h="284">
                        <a:moveTo>
                          <a:pt x="0" y="0"/>
                        </a:moveTo>
                        <a:lnTo>
                          <a:pt x="0" y="284"/>
                        </a:lnTo>
                        <a:lnTo>
                          <a:pt x="852" y="284"/>
                        </a:lnTo>
                        <a:lnTo>
                          <a:pt x="852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6194" name="Freeform 50"/>
                  <p:cNvSpPr>
                    <a:spLocks/>
                  </p:cNvSpPr>
                  <p:nvPr/>
                </p:nvSpPr>
                <p:spPr bwMode="auto">
                  <a:xfrm>
                    <a:off x="5254" y="3692"/>
                    <a:ext cx="994" cy="142"/>
                  </a:xfrm>
                  <a:custGeom>
                    <a:avLst/>
                    <a:gdLst/>
                    <a:ahLst/>
                    <a:cxnLst>
                      <a:cxn ang="0">
                        <a:pos x="0" y="142"/>
                      </a:cxn>
                      <a:cxn ang="0">
                        <a:pos x="142" y="0"/>
                      </a:cxn>
                      <a:cxn ang="0">
                        <a:pos x="994" y="0"/>
                      </a:cxn>
                      <a:cxn ang="0">
                        <a:pos x="852" y="142"/>
                      </a:cxn>
                      <a:cxn ang="0">
                        <a:pos x="0" y="142"/>
                      </a:cxn>
                    </a:cxnLst>
                    <a:rect l="0" t="0" r="r" b="b"/>
                    <a:pathLst>
                      <a:path w="994" h="142">
                        <a:moveTo>
                          <a:pt x="0" y="142"/>
                        </a:moveTo>
                        <a:lnTo>
                          <a:pt x="142" y="0"/>
                        </a:lnTo>
                        <a:lnTo>
                          <a:pt x="994" y="0"/>
                        </a:lnTo>
                        <a:lnTo>
                          <a:pt x="852" y="142"/>
                        </a:lnTo>
                        <a:lnTo>
                          <a:pt x="0" y="142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  <p:sp>
              <p:nvSpPr>
                <p:cNvPr id="6195" name="Freeform 51"/>
                <p:cNvSpPr>
                  <a:spLocks/>
                </p:cNvSpPr>
                <p:nvPr/>
              </p:nvSpPr>
              <p:spPr bwMode="auto">
                <a:xfrm>
                  <a:off x="6390" y="2556"/>
                  <a:ext cx="710" cy="710"/>
                </a:xfrm>
                <a:custGeom>
                  <a:avLst/>
                  <a:gdLst/>
                  <a:ahLst/>
                  <a:cxnLst>
                    <a:cxn ang="0">
                      <a:pos x="0" y="710"/>
                    </a:cxn>
                    <a:cxn ang="0">
                      <a:pos x="0" y="426"/>
                    </a:cxn>
                    <a:cxn ang="0">
                      <a:pos x="426" y="0"/>
                    </a:cxn>
                    <a:cxn ang="0">
                      <a:pos x="710" y="0"/>
                    </a:cxn>
                    <a:cxn ang="0">
                      <a:pos x="284" y="426"/>
                    </a:cxn>
                    <a:cxn ang="0">
                      <a:pos x="284" y="710"/>
                    </a:cxn>
                    <a:cxn ang="0">
                      <a:pos x="0" y="710"/>
                    </a:cxn>
                  </a:cxnLst>
                  <a:rect l="0" t="0" r="r" b="b"/>
                  <a:pathLst>
                    <a:path w="710" h="710">
                      <a:moveTo>
                        <a:pt x="0" y="710"/>
                      </a:moveTo>
                      <a:lnTo>
                        <a:pt x="0" y="426"/>
                      </a:lnTo>
                      <a:lnTo>
                        <a:pt x="426" y="0"/>
                      </a:lnTo>
                      <a:lnTo>
                        <a:pt x="710" y="0"/>
                      </a:lnTo>
                      <a:lnTo>
                        <a:pt x="284" y="426"/>
                      </a:lnTo>
                      <a:lnTo>
                        <a:pt x="284" y="710"/>
                      </a:lnTo>
                      <a:lnTo>
                        <a:pt x="0" y="71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96" name="Freeform 52"/>
                <p:cNvSpPr>
                  <a:spLocks/>
                </p:cNvSpPr>
                <p:nvPr/>
              </p:nvSpPr>
              <p:spPr bwMode="auto">
                <a:xfrm>
                  <a:off x="6674" y="2556"/>
                  <a:ext cx="426" cy="710"/>
                </a:xfrm>
                <a:custGeom>
                  <a:avLst/>
                  <a:gdLst/>
                  <a:ahLst/>
                  <a:cxnLst>
                    <a:cxn ang="0">
                      <a:pos x="0" y="710"/>
                    </a:cxn>
                    <a:cxn ang="0">
                      <a:pos x="426" y="284"/>
                    </a:cxn>
                    <a:cxn ang="0">
                      <a:pos x="426" y="0"/>
                    </a:cxn>
                    <a:cxn ang="0">
                      <a:pos x="0" y="426"/>
                    </a:cxn>
                    <a:cxn ang="0">
                      <a:pos x="0" y="710"/>
                    </a:cxn>
                  </a:cxnLst>
                  <a:rect l="0" t="0" r="r" b="b"/>
                  <a:pathLst>
                    <a:path w="426" h="710">
                      <a:moveTo>
                        <a:pt x="0" y="710"/>
                      </a:moveTo>
                      <a:lnTo>
                        <a:pt x="426" y="284"/>
                      </a:lnTo>
                      <a:lnTo>
                        <a:pt x="426" y="0"/>
                      </a:lnTo>
                      <a:lnTo>
                        <a:pt x="0" y="426"/>
                      </a:lnTo>
                      <a:lnTo>
                        <a:pt x="0" y="71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197" name="Line 53"/>
                <p:cNvSpPr>
                  <a:spLocks noChangeShapeType="1"/>
                </p:cNvSpPr>
                <p:nvPr/>
              </p:nvSpPr>
              <p:spPr bwMode="auto">
                <a:xfrm>
                  <a:off x="6390" y="2981"/>
                  <a:ext cx="284" cy="1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</p:grpSp>
        <p:sp>
          <p:nvSpPr>
            <p:cNvPr id="6198" name="Freeform 54"/>
            <p:cNvSpPr>
              <a:spLocks/>
            </p:cNvSpPr>
            <p:nvPr/>
          </p:nvSpPr>
          <p:spPr bwMode="auto">
            <a:xfrm>
              <a:off x="3304" y="10890"/>
              <a:ext cx="1227" cy="375"/>
            </a:xfrm>
            <a:custGeom>
              <a:avLst/>
              <a:gdLst/>
              <a:ahLst/>
              <a:cxnLst>
                <a:cxn ang="0">
                  <a:pos x="1440" y="156"/>
                </a:cxn>
                <a:cxn ang="0">
                  <a:pos x="888" y="180"/>
                </a:cxn>
                <a:cxn ang="0">
                  <a:pos x="204" y="0"/>
                </a:cxn>
                <a:cxn ang="0">
                  <a:pos x="0" y="24"/>
                </a:cxn>
                <a:cxn ang="0">
                  <a:pos x="372" y="264"/>
                </a:cxn>
                <a:cxn ang="0">
                  <a:pos x="36" y="372"/>
                </a:cxn>
              </a:cxnLst>
              <a:rect l="0" t="0" r="r" b="b"/>
              <a:pathLst>
                <a:path w="1440" h="372">
                  <a:moveTo>
                    <a:pt x="1440" y="156"/>
                  </a:moveTo>
                  <a:lnTo>
                    <a:pt x="888" y="180"/>
                  </a:lnTo>
                  <a:lnTo>
                    <a:pt x="204" y="0"/>
                  </a:lnTo>
                  <a:lnTo>
                    <a:pt x="0" y="24"/>
                  </a:lnTo>
                  <a:lnTo>
                    <a:pt x="372" y="264"/>
                  </a:lnTo>
                  <a:lnTo>
                    <a:pt x="36" y="37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199" name="Freeform 55"/>
            <p:cNvSpPr>
              <a:spLocks/>
            </p:cNvSpPr>
            <p:nvPr/>
          </p:nvSpPr>
          <p:spPr bwMode="auto">
            <a:xfrm>
              <a:off x="3222" y="11145"/>
              <a:ext cx="1555" cy="738"/>
            </a:xfrm>
            <a:custGeom>
              <a:avLst/>
              <a:gdLst/>
              <a:ahLst/>
              <a:cxnLst>
                <a:cxn ang="0">
                  <a:pos x="1788" y="0"/>
                </a:cxn>
                <a:cxn ang="0">
                  <a:pos x="1164" y="156"/>
                </a:cxn>
                <a:cxn ang="0">
                  <a:pos x="1116" y="312"/>
                </a:cxn>
                <a:cxn ang="0">
                  <a:pos x="1272" y="480"/>
                </a:cxn>
                <a:cxn ang="0">
                  <a:pos x="1824" y="662"/>
                </a:cxn>
                <a:cxn ang="0">
                  <a:pos x="984" y="732"/>
                </a:cxn>
                <a:cxn ang="0">
                  <a:pos x="0" y="312"/>
                </a:cxn>
              </a:cxnLst>
              <a:rect l="0" t="0" r="r" b="b"/>
              <a:pathLst>
                <a:path w="1824" h="732">
                  <a:moveTo>
                    <a:pt x="1788" y="0"/>
                  </a:moveTo>
                  <a:lnTo>
                    <a:pt x="1164" y="156"/>
                  </a:lnTo>
                  <a:lnTo>
                    <a:pt x="1116" y="312"/>
                  </a:lnTo>
                  <a:lnTo>
                    <a:pt x="1272" y="480"/>
                  </a:lnTo>
                  <a:lnTo>
                    <a:pt x="1824" y="662"/>
                  </a:lnTo>
                  <a:lnTo>
                    <a:pt x="984" y="732"/>
                  </a:lnTo>
                  <a:lnTo>
                    <a:pt x="0" y="312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0" name="Oval 56"/>
            <p:cNvSpPr>
              <a:spLocks noChangeArrowheads="1"/>
            </p:cNvSpPr>
            <p:nvPr/>
          </p:nvSpPr>
          <p:spPr bwMode="auto">
            <a:xfrm>
              <a:off x="7077" y="11931"/>
              <a:ext cx="121" cy="287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1" name="Text Box 57"/>
            <p:cNvSpPr txBox="1">
              <a:spLocks noChangeArrowheads="1"/>
            </p:cNvSpPr>
            <p:nvPr/>
          </p:nvSpPr>
          <p:spPr bwMode="auto">
            <a:xfrm>
              <a:off x="7810" y="10944"/>
              <a:ext cx="2528" cy="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Galería de transporte secundario o principal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2" name="Line 58"/>
            <p:cNvSpPr>
              <a:spLocks noChangeShapeType="1"/>
            </p:cNvSpPr>
            <p:nvPr/>
          </p:nvSpPr>
          <p:spPr bwMode="auto">
            <a:xfrm flipH="1" flipV="1">
              <a:off x="8529" y="10523"/>
              <a:ext cx="745" cy="50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3" name="Line 59"/>
            <p:cNvSpPr>
              <a:spLocks noChangeShapeType="1"/>
            </p:cNvSpPr>
            <p:nvPr/>
          </p:nvSpPr>
          <p:spPr bwMode="auto">
            <a:xfrm flipH="1">
              <a:off x="3324" y="12304"/>
              <a:ext cx="412" cy="8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4" name="Line 60"/>
            <p:cNvSpPr>
              <a:spLocks noChangeShapeType="1"/>
            </p:cNvSpPr>
            <p:nvPr/>
          </p:nvSpPr>
          <p:spPr bwMode="auto">
            <a:xfrm flipH="1" flipV="1">
              <a:off x="3644" y="11372"/>
              <a:ext cx="1136" cy="22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5" name="Line 61"/>
            <p:cNvSpPr>
              <a:spLocks noChangeShapeType="1"/>
            </p:cNvSpPr>
            <p:nvPr/>
          </p:nvSpPr>
          <p:spPr bwMode="auto">
            <a:xfrm>
              <a:off x="7428" y="12304"/>
              <a:ext cx="0" cy="71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6" name="Line 62"/>
            <p:cNvSpPr>
              <a:spLocks noChangeShapeType="1"/>
            </p:cNvSpPr>
            <p:nvPr/>
          </p:nvSpPr>
          <p:spPr bwMode="auto">
            <a:xfrm flipH="1">
              <a:off x="3736" y="12872"/>
              <a:ext cx="1278" cy="4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07" name="Text Box 63"/>
            <p:cNvSpPr txBox="1">
              <a:spLocks noChangeArrowheads="1"/>
            </p:cNvSpPr>
            <p:nvPr/>
          </p:nvSpPr>
          <p:spPr bwMode="auto">
            <a:xfrm>
              <a:off x="4474" y="11178"/>
              <a:ext cx="1916" cy="10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Sector de descarga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 chimenea o a camión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8" name="Text Box 64"/>
            <p:cNvSpPr txBox="1">
              <a:spLocks noChangeArrowheads="1"/>
            </p:cNvSpPr>
            <p:nvPr/>
          </p:nvSpPr>
          <p:spPr bwMode="auto">
            <a:xfrm>
              <a:off x="3310" y="12020"/>
              <a:ext cx="2058" cy="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Chimenea de Traspaso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09" name="Text Box 65"/>
            <p:cNvSpPr txBox="1">
              <a:spLocks noChangeArrowheads="1"/>
            </p:cNvSpPr>
            <p:nvPr/>
          </p:nvSpPr>
          <p:spPr bwMode="auto">
            <a:xfrm>
              <a:off x="4304" y="12588"/>
              <a:ext cx="2058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Descarga Buzón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10" name="Text Box 66"/>
            <p:cNvSpPr txBox="1">
              <a:spLocks noChangeArrowheads="1"/>
            </p:cNvSpPr>
            <p:nvPr/>
          </p:nvSpPr>
          <p:spPr bwMode="auto">
            <a:xfrm>
              <a:off x="5112" y="9372"/>
              <a:ext cx="2058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200" b="1" i="1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Times New Roman" pitchFamily="18" charset="0"/>
                  <a:cs typeface="Arial" pitchFamily="34" charset="0"/>
                </a:rPr>
                <a:t>Caserón relleno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11" name="Text Box 67"/>
            <p:cNvSpPr txBox="1">
              <a:spLocks noChangeArrowheads="1"/>
            </p:cNvSpPr>
            <p:nvPr/>
          </p:nvSpPr>
          <p:spPr bwMode="auto">
            <a:xfrm>
              <a:off x="6434" y="11736"/>
              <a:ext cx="2058" cy="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Nivel de Transporte Principal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12" name="Freeform 68"/>
            <p:cNvSpPr>
              <a:spLocks/>
            </p:cNvSpPr>
            <p:nvPr/>
          </p:nvSpPr>
          <p:spPr bwMode="auto">
            <a:xfrm>
              <a:off x="3310" y="7884"/>
              <a:ext cx="530" cy="2290"/>
            </a:xfrm>
            <a:custGeom>
              <a:avLst/>
              <a:gdLst/>
              <a:ahLst/>
              <a:cxnLst>
                <a:cxn ang="0">
                  <a:pos x="0" y="2290"/>
                </a:cxn>
                <a:cxn ang="0">
                  <a:pos x="530" y="0"/>
                </a:cxn>
              </a:cxnLst>
              <a:rect l="0" t="0" r="r" b="b"/>
              <a:pathLst>
                <a:path w="530" h="2290">
                  <a:moveTo>
                    <a:pt x="0" y="2290"/>
                  </a:moveTo>
                  <a:lnTo>
                    <a:pt x="53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3" name="Freeform 69"/>
            <p:cNvSpPr>
              <a:spLocks/>
            </p:cNvSpPr>
            <p:nvPr/>
          </p:nvSpPr>
          <p:spPr bwMode="auto">
            <a:xfrm>
              <a:off x="3588" y="9026"/>
              <a:ext cx="372" cy="1306"/>
            </a:xfrm>
            <a:custGeom>
              <a:avLst/>
              <a:gdLst/>
              <a:ahLst/>
              <a:cxnLst>
                <a:cxn ang="0">
                  <a:pos x="0" y="1306"/>
                </a:cxn>
                <a:cxn ang="0">
                  <a:pos x="372" y="0"/>
                </a:cxn>
              </a:cxnLst>
              <a:rect l="0" t="0" r="r" b="b"/>
              <a:pathLst>
                <a:path w="372" h="1306">
                  <a:moveTo>
                    <a:pt x="0" y="1306"/>
                  </a:moveTo>
                  <a:lnTo>
                    <a:pt x="37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4" name="Freeform 70"/>
            <p:cNvSpPr>
              <a:spLocks/>
            </p:cNvSpPr>
            <p:nvPr/>
          </p:nvSpPr>
          <p:spPr bwMode="auto">
            <a:xfrm>
              <a:off x="3466" y="8844"/>
              <a:ext cx="5042" cy="220"/>
            </a:xfrm>
            <a:custGeom>
              <a:avLst/>
              <a:gdLst/>
              <a:ahLst/>
              <a:cxnLst>
                <a:cxn ang="0">
                  <a:pos x="4826" y="108"/>
                </a:cxn>
                <a:cxn ang="0">
                  <a:pos x="1382" y="0"/>
                </a:cxn>
                <a:cxn ang="0">
                  <a:pos x="168" y="88"/>
                </a:cxn>
                <a:cxn ang="0">
                  <a:pos x="278" y="180"/>
                </a:cxn>
                <a:cxn ang="0">
                  <a:pos x="480" y="220"/>
                </a:cxn>
                <a:cxn ang="0">
                  <a:pos x="1622" y="144"/>
                </a:cxn>
                <a:cxn ang="0">
                  <a:pos x="5042" y="204"/>
                </a:cxn>
              </a:cxnLst>
              <a:rect l="0" t="0" r="r" b="b"/>
              <a:pathLst>
                <a:path w="5042" h="220">
                  <a:moveTo>
                    <a:pt x="4826" y="108"/>
                  </a:moveTo>
                  <a:lnTo>
                    <a:pt x="1382" y="0"/>
                  </a:lnTo>
                  <a:lnTo>
                    <a:pt x="168" y="88"/>
                  </a:lnTo>
                  <a:cubicBezTo>
                    <a:pt x="0" y="119"/>
                    <a:pt x="226" y="158"/>
                    <a:pt x="278" y="180"/>
                  </a:cubicBezTo>
                  <a:cubicBezTo>
                    <a:pt x="290" y="188"/>
                    <a:pt x="480" y="220"/>
                    <a:pt x="480" y="220"/>
                  </a:cubicBezTo>
                  <a:lnTo>
                    <a:pt x="1622" y="144"/>
                  </a:lnTo>
                  <a:lnTo>
                    <a:pt x="5042" y="204"/>
                  </a:lnTo>
                </a:path>
              </a:pathLst>
            </a:cu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5" name="Freeform 71"/>
            <p:cNvSpPr>
              <a:spLocks/>
            </p:cNvSpPr>
            <p:nvPr/>
          </p:nvSpPr>
          <p:spPr bwMode="auto">
            <a:xfrm>
              <a:off x="8008" y="9772"/>
              <a:ext cx="242" cy="429"/>
            </a:xfrm>
            <a:custGeom>
              <a:avLst/>
              <a:gdLst/>
              <a:ahLst/>
              <a:cxnLst>
                <a:cxn ang="0">
                  <a:pos x="284" y="142"/>
                </a:cxn>
                <a:cxn ang="0">
                  <a:pos x="284" y="426"/>
                </a:cxn>
                <a:cxn ang="0">
                  <a:pos x="0" y="284"/>
                </a:cxn>
                <a:cxn ang="0">
                  <a:pos x="0" y="0"/>
                </a:cxn>
              </a:cxnLst>
              <a:rect l="0" t="0" r="r" b="b"/>
              <a:pathLst>
                <a:path w="284" h="426">
                  <a:moveTo>
                    <a:pt x="284" y="142"/>
                  </a:moveTo>
                  <a:lnTo>
                    <a:pt x="284" y="426"/>
                  </a:lnTo>
                  <a:lnTo>
                    <a:pt x="0" y="284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6" name="Freeform 72"/>
            <p:cNvSpPr>
              <a:spLocks/>
            </p:cNvSpPr>
            <p:nvPr/>
          </p:nvSpPr>
          <p:spPr bwMode="auto">
            <a:xfrm>
              <a:off x="8256" y="8676"/>
              <a:ext cx="84" cy="264"/>
            </a:xfrm>
            <a:custGeom>
              <a:avLst/>
              <a:gdLst/>
              <a:ahLst/>
              <a:cxnLst>
                <a:cxn ang="0">
                  <a:pos x="84" y="0"/>
                </a:cxn>
                <a:cxn ang="0">
                  <a:pos x="0" y="264"/>
                </a:cxn>
              </a:cxnLst>
              <a:rect l="0" t="0" r="r" b="b"/>
              <a:pathLst>
                <a:path w="84" h="264">
                  <a:moveTo>
                    <a:pt x="84" y="0"/>
                  </a:moveTo>
                  <a:lnTo>
                    <a:pt x="0" y="26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7" name="Freeform 73"/>
            <p:cNvSpPr>
              <a:spLocks/>
            </p:cNvSpPr>
            <p:nvPr/>
          </p:nvSpPr>
          <p:spPr bwMode="auto">
            <a:xfrm>
              <a:off x="3720" y="8424"/>
              <a:ext cx="4860" cy="240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336" y="120"/>
                </a:cxn>
                <a:cxn ang="0">
                  <a:pos x="1188" y="0"/>
                </a:cxn>
                <a:cxn ang="0">
                  <a:pos x="1284" y="158"/>
                </a:cxn>
                <a:cxn ang="0">
                  <a:pos x="4860" y="240"/>
                </a:cxn>
              </a:cxnLst>
              <a:rect l="0" t="0" r="r" b="b"/>
              <a:pathLst>
                <a:path w="4860" h="240">
                  <a:moveTo>
                    <a:pt x="0" y="24"/>
                  </a:moveTo>
                  <a:lnTo>
                    <a:pt x="336" y="120"/>
                  </a:lnTo>
                  <a:lnTo>
                    <a:pt x="1188" y="0"/>
                  </a:lnTo>
                  <a:lnTo>
                    <a:pt x="1284" y="158"/>
                  </a:lnTo>
                  <a:lnTo>
                    <a:pt x="4860" y="24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8" name="Freeform 74"/>
            <p:cNvSpPr>
              <a:spLocks/>
            </p:cNvSpPr>
            <p:nvPr/>
          </p:nvSpPr>
          <p:spPr bwMode="auto">
            <a:xfrm>
              <a:off x="4080" y="7958"/>
              <a:ext cx="132" cy="574"/>
            </a:xfrm>
            <a:custGeom>
              <a:avLst/>
              <a:gdLst/>
              <a:ahLst/>
              <a:cxnLst>
                <a:cxn ang="0">
                  <a:pos x="0" y="574"/>
                </a:cxn>
                <a:cxn ang="0">
                  <a:pos x="132" y="0"/>
                </a:cxn>
              </a:cxnLst>
              <a:rect l="0" t="0" r="r" b="b"/>
              <a:pathLst>
                <a:path w="132" h="574">
                  <a:moveTo>
                    <a:pt x="0" y="574"/>
                  </a:moveTo>
                  <a:lnTo>
                    <a:pt x="132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19" name="Freeform 75"/>
            <p:cNvSpPr>
              <a:spLocks/>
            </p:cNvSpPr>
            <p:nvPr/>
          </p:nvSpPr>
          <p:spPr bwMode="auto">
            <a:xfrm>
              <a:off x="8580" y="7786"/>
              <a:ext cx="226" cy="878"/>
            </a:xfrm>
            <a:custGeom>
              <a:avLst/>
              <a:gdLst/>
              <a:ahLst/>
              <a:cxnLst>
                <a:cxn ang="0">
                  <a:pos x="0" y="878"/>
                </a:cxn>
                <a:cxn ang="0">
                  <a:pos x="226" y="0"/>
                </a:cxn>
              </a:cxnLst>
              <a:rect l="0" t="0" r="r" b="b"/>
              <a:pathLst>
                <a:path w="226" h="878">
                  <a:moveTo>
                    <a:pt x="0" y="878"/>
                  </a:moveTo>
                  <a:lnTo>
                    <a:pt x="226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20" name="Freeform 76"/>
            <p:cNvSpPr>
              <a:spLocks/>
            </p:cNvSpPr>
            <p:nvPr/>
          </p:nvSpPr>
          <p:spPr bwMode="auto">
            <a:xfrm>
              <a:off x="8006" y="8964"/>
              <a:ext cx="238" cy="890"/>
            </a:xfrm>
            <a:custGeom>
              <a:avLst/>
              <a:gdLst/>
              <a:ahLst/>
              <a:cxnLst>
                <a:cxn ang="0">
                  <a:pos x="0" y="890"/>
                </a:cxn>
                <a:cxn ang="0">
                  <a:pos x="238" y="0"/>
                </a:cxn>
              </a:cxnLst>
              <a:rect l="0" t="0" r="r" b="b"/>
              <a:pathLst>
                <a:path w="238" h="890">
                  <a:moveTo>
                    <a:pt x="0" y="890"/>
                  </a:moveTo>
                  <a:lnTo>
                    <a:pt x="238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21" name="Freeform 77"/>
            <p:cNvSpPr>
              <a:spLocks/>
            </p:cNvSpPr>
            <p:nvPr/>
          </p:nvSpPr>
          <p:spPr bwMode="auto">
            <a:xfrm>
              <a:off x="4716" y="8460"/>
              <a:ext cx="288" cy="98"/>
            </a:xfrm>
            <a:custGeom>
              <a:avLst/>
              <a:gdLst/>
              <a:ahLst/>
              <a:cxnLst>
                <a:cxn ang="0">
                  <a:pos x="288" y="98"/>
                </a:cxn>
                <a:cxn ang="0">
                  <a:pos x="0" y="0"/>
                </a:cxn>
              </a:cxnLst>
              <a:rect l="0" t="0" r="r" b="b"/>
              <a:pathLst>
                <a:path w="288" h="98">
                  <a:moveTo>
                    <a:pt x="288" y="98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22" name="Text Box 78"/>
            <p:cNvSpPr txBox="1">
              <a:spLocks noChangeArrowheads="1"/>
            </p:cNvSpPr>
            <p:nvPr/>
          </p:nvSpPr>
          <p:spPr bwMode="auto">
            <a:xfrm>
              <a:off x="7952" y="9230"/>
              <a:ext cx="2058" cy="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Estocada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23" name="Freeform 79"/>
            <p:cNvSpPr>
              <a:spLocks/>
            </p:cNvSpPr>
            <p:nvPr/>
          </p:nvSpPr>
          <p:spPr bwMode="auto">
            <a:xfrm>
              <a:off x="4192" y="8864"/>
              <a:ext cx="640" cy="1708"/>
            </a:xfrm>
            <a:custGeom>
              <a:avLst/>
              <a:gdLst/>
              <a:ahLst/>
              <a:cxnLst>
                <a:cxn ang="0">
                  <a:pos x="264" y="1708"/>
                </a:cxn>
                <a:cxn ang="0">
                  <a:pos x="0" y="1564"/>
                </a:cxn>
                <a:cxn ang="0">
                  <a:pos x="2" y="1232"/>
                </a:cxn>
                <a:cxn ang="0">
                  <a:pos x="328" y="0"/>
                </a:cxn>
                <a:cxn ang="0">
                  <a:pos x="640" y="108"/>
                </a:cxn>
                <a:cxn ang="0">
                  <a:pos x="286" y="1374"/>
                </a:cxn>
                <a:cxn ang="0">
                  <a:pos x="264" y="1708"/>
                </a:cxn>
              </a:cxnLst>
              <a:rect l="0" t="0" r="r" b="b"/>
              <a:pathLst>
                <a:path w="640" h="1708">
                  <a:moveTo>
                    <a:pt x="264" y="1708"/>
                  </a:moveTo>
                  <a:lnTo>
                    <a:pt x="0" y="1564"/>
                  </a:lnTo>
                  <a:lnTo>
                    <a:pt x="2" y="1232"/>
                  </a:lnTo>
                  <a:lnTo>
                    <a:pt x="328" y="0"/>
                  </a:lnTo>
                  <a:lnTo>
                    <a:pt x="640" y="108"/>
                  </a:lnTo>
                  <a:lnTo>
                    <a:pt x="286" y="1374"/>
                  </a:lnTo>
                  <a:lnTo>
                    <a:pt x="264" y="1708"/>
                  </a:lnTo>
                  <a:close/>
                </a:path>
              </a:pathLst>
            </a:custGeom>
            <a:solidFill>
              <a:srgbClr val="FFFFFF"/>
            </a:solidFill>
            <a:ln w="12700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24" name="Freeform 80"/>
            <p:cNvSpPr>
              <a:spLocks/>
            </p:cNvSpPr>
            <p:nvPr/>
          </p:nvSpPr>
          <p:spPr bwMode="auto">
            <a:xfrm>
              <a:off x="3900" y="8906"/>
              <a:ext cx="644" cy="1708"/>
            </a:xfrm>
            <a:custGeom>
              <a:avLst/>
              <a:gdLst/>
              <a:ahLst/>
              <a:cxnLst>
                <a:cxn ang="0">
                  <a:pos x="268" y="1708"/>
                </a:cxn>
                <a:cxn ang="0">
                  <a:pos x="4" y="1564"/>
                </a:cxn>
                <a:cxn ang="0">
                  <a:pos x="0" y="1282"/>
                </a:cxn>
                <a:cxn ang="0">
                  <a:pos x="332" y="0"/>
                </a:cxn>
                <a:cxn ang="0">
                  <a:pos x="644" y="108"/>
                </a:cxn>
                <a:cxn ang="0">
                  <a:pos x="290" y="1374"/>
                </a:cxn>
                <a:cxn ang="0">
                  <a:pos x="268" y="1708"/>
                </a:cxn>
              </a:cxnLst>
              <a:rect l="0" t="0" r="r" b="b"/>
              <a:pathLst>
                <a:path w="644" h="1708">
                  <a:moveTo>
                    <a:pt x="268" y="1708"/>
                  </a:moveTo>
                  <a:lnTo>
                    <a:pt x="4" y="1564"/>
                  </a:lnTo>
                  <a:lnTo>
                    <a:pt x="0" y="1282"/>
                  </a:lnTo>
                  <a:lnTo>
                    <a:pt x="332" y="0"/>
                  </a:lnTo>
                  <a:lnTo>
                    <a:pt x="644" y="108"/>
                  </a:lnTo>
                  <a:lnTo>
                    <a:pt x="290" y="1374"/>
                  </a:lnTo>
                  <a:lnTo>
                    <a:pt x="268" y="1708"/>
                  </a:lnTo>
                  <a:close/>
                </a:path>
              </a:pathLst>
            </a:custGeom>
            <a:solidFill>
              <a:srgbClr val="FFFFFF"/>
            </a:solidFill>
            <a:ln w="12700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6225" name="Group 81"/>
            <p:cNvGrpSpPr>
              <a:grpSpLocks/>
            </p:cNvGrpSpPr>
            <p:nvPr/>
          </p:nvGrpSpPr>
          <p:grpSpPr bwMode="auto">
            <a:xfrm>
              <a:off x="4163" y="10236"/>
              <a:ext cx="1309" cy="739"/>
              <a:chOff x="4119" y="6594"/>
              <a:chExt cx="1309" cy="739"/>
            </a:xfrm>
          </p:grpSpPr>
          <p:sp>
            <p:nvSpPr>
              <p:cNvPr id="6226" name="Freeform 82"/>
              <p:cNvSpPr>
                <a:spLocks/>
              </p:cNvSpPr>
              <p:nvPr/>
            </p:nvSpPr>
            <p:spPr bwMode="auto">
              <a:xfrm>
                <a:off x="4569" y="7115"/>
                <a:ext cx="527" cy="196"/>
              </a:xfrm>
              <a:custGeom>
                <a:avLst/>
                <a:gdLst/>
                <a:ahLst/>
                <a:cxnLst>
                  <a:cxn ang="0">
                    <a:pos x="618" y="194"/>
                  </a:cxn>
                  <a:cxn ang="0">
                    <a:pos x="0" y="0"/>
                  </a:cxn>
                </a:cxnLst>
                <a:rect l="0" t="0" r="r" b="b"/>
                <a:pathLst>
                  <a:path w="618" h="194">
                    <a:moveTo>
                      <a:pt x="618" y="194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27" name="Freeform 83"/>
              <p:cNvSpPr>
                <a:spLocks/>
              </p:cNvSpPr>
              <p:nvPr/>
            </p:nvSpPr>
            <p:spPr bwMode="auto">
              <a:xfrm>
                <a:off x="4405" y="6905"/>
                <a:ext cx="998" cy="365"/>
              </a:xfrm>
              <a:custGeom>
                <a:avLst/>
                <a:gdLst/>
                <a:ahLst/>
                <a:cxnLst>
                  <a:cxn ang="0">
                    <a:pos x="1170" y="362"/>
                  </a:cxn>
                  <a:cxn ang="0">
                    <a:pos x="0" y="0"/>
                  </a:cxn>
                </a:cxnLst>
                <a:rect l="0" t="0" r="r" b="b"/>
                <a:pathLst>
                  <a:path w="1170" h="362">
                    <a:moveTo>
                      <a:pt x="1170" y="362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28" name="Freeform 84"/>
              <p:cNvSpPr>
                <a:spLocks/>
              </p:cNvSpPr>
              <p:nvPr/>
            </p:nvSpPr>
            <p:spPr bwMode="auto">
              <a:xfrm>
                <a:off x="5101" y="6984"/>
                <a:ext cx="297" cy="338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0" y="108"/>
                  </a:cxn>
                  <a:cxn ang="0">
                    <a:pos x="60" y="12"/>
                  </a:cxn>
                  <a:cxn ang="0">
                    <a:pos x="168" y="0"/>
                  </a:cxn>
                  <a:cxn ang="0">
                    <a:pos x="288" y="0"/>
                  </a:cxn>
                  <a:cxn ang="0">
                    <a:pos x="348" y="72"/>
                  </a:cxn>
                  <a:cxn ang="0">
                    <a:pos x="348" y="336"/>
                  </a:cxn>
                  <a:cxn ang="0">
                    <a:pos x="0" y="336"/>
                  </a:cxn>
                </a:cxnLst>
                <a:rect l="0" t="0" r="r" b="b"/>
                <a:pathLst>
                  <a:path w="348" h="336">
                    <a:moveTo>
                      <a:pt x="0" y="336"/>
                    </a:moveTo>
                    <a:lnTo>
                      <a:pt x="0" y="108"/>
                    </a:lnTo>
                    <a:lnTo>
                      <a:pt x="60" y="12"/>
                    </a:lnTo>
                    <a:lnTo>
                      <a:pt x="168" y="0"/>
                    </a:lnTo>
                    <a:lnTo>
                      <a:pt x="288" y="0"/>
                    </a:lnTo>
                    <a:lnTo>
                      <a:pt x="348" y="72"/>
                    </a:lnTo>
                    <a:lnTo>
                      <a:pt x="348" y="336"/>
                    </a:lnTo>
                    <a:lnTo>
                      <a:pt x="0" y="336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29" name="Freeform 85"/>
              <p:cNvSpPr>
                <a:spLocks/>
              </p:cNvSpPr>
              <p:nvPr/>
            </p:nvSpPr>
            <p:spPr bwMode="auto">
              <a:xfrm>
                <a:off x="5111" y="7320"/>
                <a:ext cx="287" cy="1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36" y="0"/>
                  </a:cxn>
                </a:cxnLst>
                <a:rect l="0" t="0" r="r" b="b"/>
                <a:pathLst>
                  <a:path w="336" h="12">
                    <a:moveTo>
                      <a:pt x="0" y="12"/>
                    </a:moveTo>
                    <a:lnTo>
                      <a:pt x="336" y="0"/>
                    </a:lnTo>
                  </a:path>
                </a:pathLst>
              </a:custGeom>
              <a:noFill/>
              <a:ln w="12700" cmpd="sng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6230" name="Group 86"/>
              <p:cNvGrpSpPr>
                <a:grpSpLocks/>
              </p:cNvGrpSpPr>
              <p:nvPr/>
            </p:nvGrpSpPr>
            <p:grpSpPr bwMode="auto">
              <a:xfrm>
                <a:off x="4119" y="6594"/>
                <a:ext cx="1309" cy="594"/>
                <a:chOff x="4119" y="6594"/>
                <a:chExt cx="1309" cy="594"/>
              </a:xfrm>
            </p:grpSpPr>
            <p:sp>
              <p:nvSpPr>
                <p:cNvPr id="6231" name="Freeform 87"/>
                <p:cNvSpPr>
                  <a:spLocks/>
                </p:cNvSpPr>
                <p:nvPr/>
              </p:nvSpPr>
              <p:spPr bwMode="auto">
                <a:xfrm>
                  <a:off x="4498" y="7168"/>
                  <a:ext cx="184" cy="2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36" y="0"/>
                    </a:cxn>
                  </a:cxnLst>
                  <a:rect l="0" t="0" r="r" b="b"/>
                  <a:pathLst>
                    <a:path w="336" h="36">
                      <a:moveTo>
                        <a:pt x="0" y="36"/>
                      </a:moveTo>
                      <a:lnTo>
                        <a:pt x="33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232" name="Freeform 88"/>
                <p:cNvSpPr>
                  <a:spLocks/>
                </p:cNvSpPr>
                <p:nvPr/>
              </p:nvSpPr>
              <p:spPr bwMode="auto">
                <a:xfrm>
                  <a:off x="4119" y="6713"/>
                  <a:ext cx="997" cy="365"/>
                </a:xfrm>
                <a:custGeom>
                  <a:avLst/>
                  <a:gdLst/>
                  <a:ahLst/>
                  <a:cxnLst>
                    <a:cxn ang="0">
                      <a:pos x="1170" y="36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70" h="362">
                      <a:moveTo>
                        <a:pt x="1170" y="36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233" name="Freeform 89"/>
                <p:cNvSpPr>
                  <a:spLocks/>
                </p:cNvSpPr>
                <p:nvPr/>
              </p:nvSpPr>
              <p:spPr bwMode="auto">
                <a:xfrm>
                  <a:off x="4119" y="6594"/>
                  <a:ext cx="297" cy="339"/>
                </a:xfrm>
                <a:custGeom>
                  <a:avLst/>
                  <a:gdLst/>
                  <a:ahLst/>
                  <a:cxnLst>
                    <a:cxn ang="0">
                      <a:pos x="0" y="336"/>
                    </a:cxn>
                    <a:cxn ang="0">
                      <a:pos x="0" y="108"/>
                    </a:cxn>
                    <a:cxn ang="0">
                      <a:pos x="60" y="12"/>
                    </a:cxn>
                    <a:cxn ang="0">
                      <a:pos x="168" y="0"/>
                    </a:cxn>
                    <a:cxn ang="0">
                      <a:pos x="288" y="0"/>
                    </a:cxn>
                    <a:cxn ang="0">
                      <a:pos x="348" y="72"/>
                    </a:cxn>
                    <a:cxn ang="0">
                      <a:pos x="348" y="336"/>
                    </a:cxn>
                    <a:cxn ang="0">
                      <a:pos x="0" y="336"/>
                    </a:cxn>
                  </a:cxnLst>
                  <a:rect l="0" t="0" r="r" b="b"/>
                  <a:pathLst>
                    <a:path w="348" h="336">
                      <a:moveTo>
                        <a:pt x="0" y="336"/>
                      </a:moveTo>
                      <a:lnTo>
                        <a:pt x="0" y="108"/>
                      </a:lnTo>
                      <a:lnTo>
                        <a:pt x="60" y="12"/>
                      </a:lnTo>
                      <a:lnTo>
                        <a:pt x="168" y="0"/>
                      </a:lnTo>
                      <a:lnTo>
                        <a:pt x="288" y="0"/>
                      </a:lnTo>
                      <a:lnTo>
                        <a:pt x="348" y="72"/>
                      </a:lnTo>
                      <a:lnTo>
                        <a:pt x="348" y="336"/>
                      </a:lnTo>
                      <a:lnTo>
                        <a:pt x="0" y="336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234" name="Freeform 90"/>
                <p:cNvSpPr>
                  <a:spLocks/>
                </p:cNvSpPr>
                <p:nvPr/>
              </p:nvSpPr>
              <p:spPr bwMode="auto">
                <a:xfrm>
                  <a:off x="4252" y="6610"/>
                  <a:ext cx="1176" cy="444"/>
                </a:xfrm>
                <a:custGeom>
                  <a:avLst/>
                  <a:gdLst/>
                  <a:ahLst/>
                  <a:cxnLst>
                    <a:cxn ang="0">
                      <a:pos x="1380" y="44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380" h="440">
                      <a:moveTo>
                        <a:pt x="1380" y="44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235" name="Freeform 91"/>
                <p:cNvSpPr>
                  <a:spLocks/>
                </p:cNvSpPr>
                <p:nvPr/>
              </p:nvSpPr>
              <p:spPr bwMode="auto">
                <a:xfrm>
                  <a:off x="4354" y="6606"/>
                  <a:ext cx="998" cy="365"/>
                </a:xfrm>
                <a:custGeom>
                  <a:avLst/>
                  <a:gdLst/>
                  <a:ahLst/>
                  <a:cxnLst>
                    <a:cxn ang="0">
                      <a:pos x="1170" y="36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70" h="362">
                      <a:moveTo>
                        <a:pt x="1170" y="36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236" name="Freeform 92"/>
                <p:cNvSpPr>
                  <a:spLocks/>
                </p:cNvSpPr>
                <p:nvPr/>
              </p:nvSpPr>
              <p:spPr bwMode="auto">
                <a:xfrm>
                  <a:off x="4129" y="6703"/>
                  <a:ext cx="1" cy="24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40"/>
                    </a:cxn>
                  </a:cxnLst>
                  <a:rect l="0" t="0" r="r" b="b"/>
                  <a:pathLst>
                    <a:path w="1" h="240">
                      <a:moveTo>
                        <a:pt x="0" y="0"/>
                      </a:moveTo>
                      <a:lnTo>
                        <a:pt x="0" y="24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6237" name="Freeform 93"/>
                <p:cNvSpPr>
                  <a:spLocks/>
                </p:cNvSpPr>
                <p:nvPr/>
              </p:nvSpPr>
              <p:spPr bwMode="auto">
                <a:xfrm>
                  <a:off x="4129" y="6951"/>
                  <a:ext cx="430" cy="176"/>
                </a:xfrm>
                <a:custGeom>
                  <a:avLst/>
                  <a:gdLst/>
                  <a:ahLst/>
                  <a:cxnLst>
                    <a:cxn ang="0">
                      <a:pos x="504" y="17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504" h="174">
                      <a:moveTo>
                        <a:pt x="504" y="17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</p:grpSp>
        <p:grpSp>
          <p:nvGrpSpPr>
            <p:cNvPr id="6238" name="Group 94"/>
            <p:cNvGrpSpPr>
              <a:grpSpLocks/>
            </p:cNvGrpSpPr>
            <p:nvPr/>
          </p:nvGrpSpPr>
          <p:grpSpPr bwMode="auto">
            <a:xfrm>
              <a:off x="3320" y="9823"/>
              <a:ext cx="6561" cy="1335"/>
              <a:chOff x="3276" y="6180"/>
              <a:chExt cx="6561" cy="1335"/>
            </a:xfrm>
          </p:grpSpPr>
          <p:sp>
            <p:nvSpPr>
              <p:cNvPr id="6239" name="Freeform 95"/>
              <p:cNvSpPr>
                <a:spLocks/>
              </p:cNvSpPr>
              <p:nvPr/>
            </p:nvSpPr>
            <p:spPr bwMode="auto">
              <a:xfrm>
                <a:off x="4491" y="7074"/>
                <a:ext cx="216" cy="440"/>
              </a:xfrm>
              <a:custGeom>
                <a:avLst/>
                <a:gdLst/>
                <a:ahLst/>
                <a:cxnLst>
                  <a:cxn ang="0">
                    <a:pos x="4" y="598"/>
                  </a:cxn>
                  <a:cxn ang="0">
                    <a:pos x="0" y="156"/>
                  </a:cxn>
                  <a:cxn ang="0">
                    <a:pos x="96" y="24"/>
                  </a:cxn>
                  <a:cxn ang="0">
                    <a:pos x="204" y="0"/>
                  </a:cxn>
                  <a:cxn ang="0">
                    <a:pos x="300" y="60"/>
                  </a:cxn>
                  <a:cxn ang="0">
                    <a:pos x="372" y="192"/>
                  </a:cxn>
                  <a:cxn ang="0">
                    <a:pos x="396" y="396"/>
                  </a:cxn>
                  <a:cxn ang="0">
                    <a:pos x="396" y="804"/>
                  </a:cxn>
                  <a:cxn ang="0">
                    <a:pos x="4" y="598"/>
                  </a:cxn>
                </a:cxnLst>
                <a:rect l="0" t="0" r="r" b="b"/>
                <a:pathLst>
                  <a:path w="396" h="804">
                    <a:moveTo>
                      <a:pt x="4" y="598"/>
                    </a:moveTo>
                    <a:lnTo>
                      <a:pt x="0" y="156"/>
                    </a:lnTo>
                    <a:lnTo>
                      <a:pt x="96" y="24"/>
                    </a:lnTo>
                    <a:lnTo>
                      <a:pt x="204" y="0"/>
                    </a:lnTo>
                    <a:lnTo>
                      <a:pt x="300" y="60"/>
                    </a:lnTo>
                    <a:lnTo>
                      <a:pt x="372" y="192"/>
                    </a:lnTo>
                    <a:lnTo>
                      <a:pt x="396" y="396"/>
                    </a:lnTo>
                    <a:lnTo>
                      <a:pt x="396" y="804"/>
                    </a:lnTo>
                    <a:lnTo>
                      <a:pt x="4" y="598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0" name="Freeform 96"/>
              <p:cNvSpPr>
                <a:spLocks/>
              </p:cNvSpPr>
              <p:nvPr/>
            </p:nvSpPr>
            <p:spPr bwMode="auto">
              <a:xfrm>
                <a:off x="4707" y="7260"/>
                <a:ext cx="2573" cy="255"/>
              </a:xfrm>
              <a:custGeom>
                <a:avLst/>
                <a:gdLst/>
                <a:ahLst/>
                <a:cxnLst>
                  <a:cxn ang="0">
                    <a:pos x="0" y="253"/>
                  </a:cxn>
                  <a:cxn ang="0">
                    <a:pos x="3018" y="0"/>
                  </a:cxn>
                </a:cxnLst>
                <a:rect l="0" t="0" r="r" b="b"/>
                <a:pathLst>
                  <a:path w="3018" h="253">
                    <a:moveTo>
                      <a:pt x="0" y="253"/>
                    </a:moveTo>
                    <a:lnTo>
                      <a:pt x="3018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1" name="Line 97"/>
              <p:cNvSpPr>
                <a:spLocks noChangeShapeType="1"/>
              </p:cNvSpPr>
              <p:nvPr/>
            </p:nvSpPr>
            <p:spPr bwMode="auto">
              <a:xfrm flipV="1">
                <a:off x="4707" y="7047"/>
                <a:ext cx="2568" cy="23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2" name="Line 98"/>
              <p:cNvSpPr>
                <a:spLocks noChangeShapeType="1"/>
              </p:cNvSpPr>
              <p:nvPr/>
            </p:nvSpPr>
            <p:spPr bwMode="auto">
              <a:xfrm flipV="1">
                <a:off x="4707" y="6970"/>
                <a:ext cx="2568" cy="2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3" name="Line 99"/>
              <p:cNvSpPr>
                <a:spLocks noChangeShapeType="1"/>
              </p:cNvSpPr>
              <p:nvPr/>
            </p:nvSpPr>
            <p:spPr bwMode="auto">
              <a:xfrm flipV="1">
                <a:off x="4656" y="6879"/>
                <a:ext cx="2567" cy="2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4" name="Line 100"/>
              <p:cNvSpPr>
                <a:spLocks noChangeShapeType="1"/>
              </p:cNvSpPr>
              <p:nvPr/>
            </p:nvSpPr>
            <p:spPr bwMode="auto">
              <a:xfrm flipV="1">
                <a:off x="4610" y="6841"/>
                <a:ext cx="2567" cy="2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5" name="Freeform 101"/>
              <p:cNvSpPr>
                <a:spLocks/>
              </p:cNvSpPr>
              <p:nvPr/>
            </p:nvSpPr>
            <p:spPr bwMode="auto">
              <a:xfrm>
                <a:off x="4715" y="7158"/>
                <a:ext cx="2346" cy="213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4282" y="0"/>
                  </a:cxn>
                </a:cxnLst>
                <a:rect l="0" t="0" r="r" b="b"/>
                <a:pathLst>
                  <a:path w="4282" h="390">
                    <a:moveTo>
                      <a:pt x="0" y="390"/>
                    </a:moveTo>
                    <a:lnTo>
                      <a:pt x="4282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6" name="Freeform 102"/>
              <p:cNvSpPr>
                <a:spLocks/>
              </p:cNvSpPr>
              <p:nvPr/>
            </p:nvSpPr>
            <p:spPr bwMode="auto">
              <a:xfrm>
                <a:off x="4702" y="6950"/>
                <a:ext cx="2359" cy="218"/>
              </a:xfrm>
              <a:custGeom>
                <a:avLst/>
                <a:gdLst/>
                <a:ahLst/>
                <a:cxnLst>
                  <a:cxn ang="0">
                    <a:pos x="0" y="398"/>
                  </a:cxn>
                  <a:cxn ang="0">
                    <a:pos x="4306" y="0"/>
                  </a:cxn>
                </a:cxnLst>
                <a:rect l="0" t="0" r="r" b="b"/>
                <a:pathLst>
                  <a:path w="4306" h="398">
                    <a:moveTo>
                      <a:pt x="0" y="398"/>
                    </a:moveTo>
                    <a:lnTo>
                      <a:pt x="4306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7" name="Line 103"/>
              <p:cNvSpPr>
                <a:spLocks noChangeShapeType="1"/>
              </p:cNvSpPr>
              <p:nvPr/>
            </p:nvSpPr>
            <p:spPr bwMode="auto">
              <a:xfrm flipV="1">
                <a:off x="4539" y="6872"/>
                <a:ext cx="2567" cy="233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8" name="Freeform 104"/>
              <p:cNvSpPr>
                <a:spLocks/>
              </p:cNvSpPr>
              <p:nvPr/>
            </p:nvSpPr>
            <p:spPr bwMode="auto">
              <a:xfrm>
                <a:off x="4491" y="7371"/>
                <a:ext cx="218" cy="20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96" y="0"/>
                  </a:cxn>
                </a:cxnLst>
                <a:rect l="0" t="0" r="r" b="b"/>
                <a:pathLst>
                  <a:path w="396" h="36">
                    <a:moveTo>
                      <a:pt x="0" y="36"/>
                    </a:moveTo>
                    <a:lnTo>
                      <a:pt x="39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49" name="Line 105"/>
              <p:cNvSpPr>
                <a:spLocks noChangeShapeType="1"/>
              </p:cNvSpPr>
              <p:nvPr/>
            </p:nvSpPr>
            <p:spPr bwMode="auto">
              <a:xfrm flipV="1">
                <a:off x="7270" y="7041"/>
                <a:ext cx="2567" cy="2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0" name="Line 106"/>
              <p:cNvSpPr>
                <a:spLocks noChangeShapeType="1"/>
              </p:cNvSpPr>
              <p:nvPr/>
            </p:nvSpPr>
            <p:spPr bwMode="auto">
              <a:xfrm flipV="1">
                <a:off x="7270" y="6807"/>
                <a:ext cx="2567" cy="23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1" name="Line 107"/>
              <p:cNvSpPr>
                <a:spLocks noChangeShapeType="1"/>
              </p:cNvSpPr>
              <p:nvPr/>
            </p:nvSpPr>
            <p:spPr bwMode="auto">
              <a:xfrm flipV="1">
                <a:off x="7270" y="6730"/>
                <a:ext cx="2567" cy="2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2" name="Line 108"/>
              <p:cNvSpPr>
                <a:spLocks noChangeShapeType="1"/>
              </p:cNvSpPr>
              <p:nvPr/>
            </p:nvSpPr>
            <p:spPr bwMode="auto">
              <a:xfrm flipV="1">
                <a:off x="7218" y="6639"/>
                <a:ext cx="2568" cy="23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3" name="Line 109"/>
              <p:cNvSpPr>
                <a:spLocks noChangeShapeType="1"/>
              </p:cNvSpPr>
              <p:nvPr/>
            </p:nvSpPr>
            <p:spPr bwMode="auto">
              <a:xfrm flipV="1">
                <a:off x="7172" y="6601"/>
                <a:ext cx="2568" cy="2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4" name="Freeform 110"/>
              <p:cNvSpPr>
                <a:spLocks/>
              </p:cNvSpPr>
              <p:nvPr/>
            </p:nvSpPr>
            <p:spPr bwMode="auto">
              <a:xfrm>
                <a:off x="7033" y="6917"/>
                <a:ext cx="2590" cy="250"/>
              </a:xfrm>
              <a:custGeom>
                <a:avLst/>
                <a:gdLst/>
                <a:ahLst/>
                <a:cxnLst>
                  <a:cxn ang="0">
                    <a:pos x="0" y="390"/>
                  </a:cxn>
                  <a:cxn ang="0">
                    <a:pos x="4282" y="0"/>
                  </a:cxn>
                </a:cxnLst>
                <a:rect l="0" t="0" r="r" b="b"/>
                <a:pathLst>
                  <a:path w="4282" h="390">
                    <a:moveTo>
                      <a:pt x="0" y="390"/>
                    </a:moveTo>
                    <a:lnTo>
                      <a:pt x="4282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5" name="Freeform 111"/>
              <p:cNvSpPr>
                <a:spLocks/>
              </p:cNvSpPr>
              <p:nvPr/>
            </p:nvSpPr>
            <p:spPr bwMode="auto">
              <a:xfrm>
                <a:off x="9617" y="6594"/>
                <a:ext cx="217" cy="440"/>
              </a:xfrm>
              <a:custGeom>
                <a:avLst/>
                <a:gdLst/>
                <a:ahLst/>
                <a:cxnLst>
                  <a:cxn ang="0">
                    <a:pos x="4" y="598"/>
                  </a:cxn>
                  <a:cxn ang="0">
                    <a:pos x="0" y="156"/>
                  </a:cxn>
                  <a:cxn ang="0">
                    <a:pos x="96" y="24"/>
                  </a:cxn>
                  <a:cxn ang="0">
                    <a:pos x="204" y="0"/>
                  </a:cxn>
                  <a:cxn ang="0">
                    <a:pos x="300" y="60"/>
                  </a:cxn>
                  <a:cxn ang="0">
                    <a:pos x="372" y="192"/>
                  </a:cxn>
                  <a:cxn ang="0">
                    <a:pos x="396" y="396"/>
                  </a:cxn>
                  <a:cxn ang="0">
                    <a:pos x="396" y="804"/>
                  </a:cxn>
                  <a:cxn ang="0">
                    <a:pos x="4" y="598"/>
                  </a:cxn>
                </a:cxnLst>
                <a:rect l="0" t="0" r="r" b="b"/>
                <a:pathLst>
                  <a:path w="396" h="804">
                    <a:moveTo>
                      <a:pt x="4" y="598"/>
                    </a:moveTo>
                    <a:lnTo>
                      <a:pt x="0" y="156"/>
                    </a:lnTo>
                    <a:lnTo>
                      <a:pt x="96" y="24"/>
                    </a:lnTo>
                    <a:lnTo>
                      <a:pt x="204" y="0"/>
                    </a:lnTo>
                    <a:lnTo>
                      <a:pt x="300" y="60"/>
                    </a:lnTo>
                    <a:lnTo>
                      <a:pt x="372" y="192"/>
                    </a:lnTo>
                    <a:lnTo>
                      <a:pt x="396" y="396"/>
                    </a:lnTo>
                    <a:lnTo>
                      <a:pt x="396" y="804"/>
                    </a:lnTo>
                    <a:lnTo>
                      <a:pt x="4" y="598"/>
                    </a:lnTo>
                    <a:close/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6" name="Freeform 112"/>
              <p:cNvSpPr>
                <a:spLocks/>
              </p:cNvSpPr>
              <p:nvPr/>
            </p:nvSpPr>
            <p:spPr bwMode="auto">
              <a:xfrm>
                <a:off x="7264" y="6710"/>
                <a:ext cx="2359" cy="218"/>
              </a:xfrm>
              <a:custGeom>
                <a:avLst/>
                <a:gdLst/>
                <a:ahLst/>
                <a:cxnLst>
                  <a:cxn ang="0">
                    <a:pos x="0" y="398"/>
                  </a:cxn>
                  <a:cxn ang="0">
                    <a:pos x="4306" y="0"/>
                  </a:cxn>
                </a:cxnLst>
                <a:rect l="0" t="0" r="r" b="b"/>
                <a:pathLst>
                  <a:path w="4306" h="398">
                    <a:moveTo>
                      <a:pt x="0" y="398"/>
                    </a:moveTo>
                    <a:lnTo>
                      <a:pt x="4306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7" name="Line 113"/>
              <p:cNvSpPr>
                <a:spLocks noChangeShapeType="1"/>
              </p:cNvSpPr>
              <p:nvPr/>
            </p:nvSpPr>
            <p:spPr bwMode="auto">
              <a:xfrm flipV="1">
                <a:off x="7102" y="6632"/>
                <a:ext cx="2566" cy="233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8" name="Freeform 114"/>
              <p:cNvSpPr>
                <a:spLocks/>
              </p:cNvSpPr>
              <p:nvPr/>
            </p:nvSpPr>
            <p:spPr bwMode="auto">
              <a:xfrm>
                <a:off x="7061" y="6928"/>
                <a:ext cx="184" cy="20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336" y="0"/>
                  </a:cxn>
                </a:cxnLst>
                <a:rect l="0" t="0" r="r" b="b"/>
                <a:pathLst>
                  <a:path w="336" h="36">
                    <a:moveTo>
                      <a:pt x="0" y="36"/>
                    </a:moveTo>
                    <a:lnTo>
                      <a:pt x="33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59" name="Freeform 115"/>
              <p:cNvSpPr>
                <a:spLocks/>
              </p:cNvSpPr>
              <p:nvPr/>
            </p:nvSpPr>
            <p:spPr bwMode="auto">
              <a:xfrm>
                <a:off x="3276" y="6180"/>
                <a:ext cx="4644" cy="432"/>
              </a:xfrm>
              <a:custGeom>
                <a:avLst/>
                <a:gdLst/>
                <a:ahLst/>
                <a:cxnLst>
                  <a:cxn ang="0">
                    <a:pos x="4644" y="0"/>
                  </a:cxn>
                  <a:cxn ang="0">
                    <a:pos x="0" y="432"/>
                  </a:cxn>
                </a:cxnLst>
                <a:rect l="0" t="0" r="r" b="b"/>
                <a:pathLst>
                  <a:path w="4644" h="432">
                    <a:moveTo>
                      <a:pt x="4644" y="0"/>
                    </a:moveTo>
                    <a:lnTo>
                      <a:pt x="0" y="432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60" name="Freeform 116"/>
              <p:cNvSpPr>
                <a:spLocks/>
              </p:cNvSpPr>
              <p:nvPr/>
            </p:nvSpPr>
            <p:spPr bwMode="auto">
              <a:xfrm>
                <a:off x="3526" y="6276"/>
                <a:ext cx="4706" cy="487"/>
              </a:xfrm>
              <a:custGeom>
                <a:avLst/>
                <a:gdLst/>
                <a:ahLst/>
                <a:cxnLst>
                  <a:cxn ang="0">
                    <a:pos x="4706" y="0"/>
                  </a:cxn>
                  <a:cxn ang="0">
                    <a:pos x="0" y="487"/>
                  </a:cxn>
                </a:cxnLst>
                <a:rect l="0" t="0" r="r" b="b"/>
                <a:pathLst>
                  <a:path w="4706" h="487">
                    <a:moveTo>
                      <a:pt x="4706" y="0"/>
                    </a:moveTo>
                    <a:lnTo>
                      <a:pt x="0" y="487"/>
                    </a:lnTo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61" name="Freeform 117"/>
              <p:cNvSpPr>
                <a:spLocks/>
              </p:cNvSpPr>
              <p:nvPr/>
            </p:nvSpPr>
            <p:spPr bwMode="auto">
              <a:xfrm>
                <a:off x="3280" y="6456"/>
                <a:ext cx="4688" cy="425"/>
              </a:xfrm>
              <a:custGeom>
                <a:avLst/>
                <a:gdLst/>
                <a:ahLst/>
                <a:cxnLst>
                  <a:cxn ang="0">
                    <a:pos x="4688" y="0"/>
                  </a:cxn>
                  <a:cxn ang="0">
                    <a:pos x="0" y="425"/>
                  </a:cxn>
                </a:cxnLst>
                <a:rect l="0" t="0" r="r" b="b"/>
                <a:pathLst>
                  <a:path w="4688" h="425">
                    <a:moveTo>
                      <a:pt x="4688" y="0"/>
                    </a:moveTo>
                    <a:lnTo>
                      <a:pt x="0" y="425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6262" name="Freeform 118"/>
              <p:cNvSpPr>
                <a:spLocks/>
              </p:cNvSpPr>
              <p:nvPr/>
            </p:nvSpPr>
            <p:spPr bwMode="auto">
              <a:xfrm>
                <a:off x="3292" y="6594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12700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6263" name="Freeform 119"/>
            <p:cNvSpPr>
              <a:spLocks/>
            </p:cNvSpPr>
            <p:nvPr/>
          </p:nvSpPr>
          <p:spPr bwMode="auto">
            <a:xfrm>
              <a:off x="4560" y="8988"/>
              <a:ext cx="264" cy="2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64" y="0"/>
                </a:cxn>
              </a:cxnLst>
              <a:rect l="0" t="0" r="r" b="b"/>
              <a:pathLst>
                <a:path w="264" h="24">
                  <a:moveTo>
                    <a:pt x="0" y="24"/>
                  </a:moveTo>
                  <a:lnTo>
                    <a:pt x="264" y="0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64" name="Freeform 120"/>
            <p:cNvSpPr>
              <a:spLocks/>
            </p:cNvSpPr>
            <p:nvPr/>
          </p:nvSpPr>
          <p:spPr bwMode="auto">
            <a:xfrm>
              <a:off x="4236" y="8868"/>
              <a:ext cx="288" cy="10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88" y="0"/>
                </a:cxn>
                <a:cxn ang="0">
                  <a:pos x="252" y="108"/>
                </a:cxn>
                <a:cxn ang="0">
                  <a:pos x="0" y="20"/>
                </a:cxn>
              </a:cxnLst>
              <a:rect l="0" t="0" r="r" b="b"/>
              <a:pathLst>
                <a:path w="288" h="108">
                  <a:moveTo>
                    <a:pt x="0" y="20"/>
                  </a:moveTo>
                  <a:lnTo>
                    <a:pt x="288" y="0"/>
                  </a:lnTo>
                  <a:lnTo>
                    <a:pt x="252" y="108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 w="12700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65" name="Freeform 121"/>
            <p:cNvSpPr>
              <a:spLocks/>
            </p:cNvSpPr>
            <p:nvPr/>
          </p:nvSpPr>
          <p:spPr bwMode="auto">
            <a:xfrm>
              <a:off x="3936" y="9024"/>
              <a:ext cx="588" cy="4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88" y="0"/>
                </a:cxn>
              </a:cxnLst>
              <a:rect l="0" t="0" r="r" b="b"/>
              <a:pathLst>
                <a:path w="588" h="48">
                  <a:moveTo>
                    <a:pt x="0" y="48"/>
                  </a:moveTo>
                  <a:lnTo>
                    <a:pt x="588" y="0"/>
                  </a:lnTo>
                </a:path>
              </a:pathLst>
            </a:custGeom>
            <a:noFill/>
            <a:ln w="12700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66" name="Text Box 122"/>
            <p:cNvSpPr txBox="1">
              <a:spLocks noChangeArrowheads="1"/>
            </p:cNvSpPr>
            <p:nvPr/>
          </p:nvSpPr>
          <p:spPr bwMode="auto">
            <a:xfrm>
              <a:off x="1384" y="7810"/>
              <a:ext cx="2556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Chimenea de Traspaso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(la cual puede encontrarse fuera del caserón)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67" name="Line 123"/>
            <p:cNvSpPr>
              <a:spLocks noChangeShapeType="1"/>
            </p:cNvSpPr>
            <p:nvPr/>
          </p:nvSpPr>
          <p:spPr bwMode="auto">
            <a:xfrm>
              <a:off x="3550" y="8662"/>
              <a:ext cx="852" cy="99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6268" name="Line 124"/>
            <p:cNvSpPr>
              <a:spLocks noChangeShapeType="1"/>
            </p:cNvSpPr>
            <p:nvPr/>
          </p:nvSpPr>
          <p:spPr bwMode="auto">
            <a:xfrm flipH="1">
              <a:off x="4828" y="9798"/>
              <a:ext cx="4118" cy="71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Cut and Fill Stopi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1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14414" y="642918"/>
            <a:ext cx="25298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00B0F0"/>
                </a:solidFill>
                <a:latin typeface="Tahoma" charset="0"/>
              </a:rPr>
              <a:t>*</a:t>
            </a:r>
            <a:r>
              <a:rPr lang="es-ES" b="1" dirty="0" err="1" smtClean="0">
                <a:latin typeface="Tahoma" charset="0"/>
              </a:rPr>
              <a:t>Shrinkage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Stoping</a:t>
            </a:r>
            <a:r>
              <a:rPr lang="es-ES" b="1" dirty="0" smtClean="0">
                <a:latin typeface="Tahoma" charset="0"/>
              </a:rPr>
              <a:t> </a:t>
            </a:r>
            <a:endParaRPr lang="es-CL" b="1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214282" y="1571612"/>
            <a:ext cx="42672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Vetas angostas (potencia menor a 10m)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roca de caja es de baja competencia (4B) y la mineral de mediana a alta (3B)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remueve solamente el esponjamiento(40% del volumen) de la roca tronada el resto se mantiene almacenado para mantener las paredes estables y proveer de piso al sistema de perforación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Infraestructura de producción es requerida.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Productividad menor a 4500 </a:t>
            </a:r>
            <a:r>
              <a:rPr kumimoji="0" lang="es-CL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tpd</a:t>
            </a:r>
            <a:endParaRPr kumimoji="0" lang="es-CL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Alta dilución 30%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Mediana recuperación 85%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Costoso y riesgoso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4" descr="mso1D5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857232"/>
            <a:ext cx="4572000" cy="5095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1803400" y="811212"/>
            <a:ext cx="6126186" cy="4832366"/>
            <a:chOff x="2840" y="1278"/>
            <a:chExt cx="7498" cy="5900"/>
          </a:xfrm>
        </p:grpSpPr>
        <p:grpSp>
          <p:nvGrpSpPr>
            <p:cNvPr id="9219" name="Group 3"/>
            <p:cNvGrpSpPr>
              <a:grpSpLocks/>
            </p:cNvGrpSpPr>
            <p:nvPr/>
          </p:nvGrpSpPr>
          <p:grpSpPr bwMode="auto">
            <a:xfrm>
              <a:off x="2840" y="1278"/>
              <a:ext cx="7498" cy="5900"/>
              <a:chOff x="2840" y="1278"/>
              <a:chExt cx="7498" cy="5900"/>
            </a:xfrm>
          </p:grpSpPr>
          <p:sp>
            <p:nvSpPr>
              <p:cNvPr id="9220" name="Freeform 4"/>
              <p:cNvSpPr>
                <a:spLocks/>
              </p:cNvSpPr>
              <p:nvPr/>
            </p:nvSpPr>
            <p:spPr bwMode="auto">
              <a:xfrm>
                <a:off x="3576" y="2146"/>
                <a:ext cx="5028" cy="1980"/>
              </a:xfrm>
              <a:custGeom>
                <a:avLst/>
                <a:gdLst/>
                <a:ahLst/>
                <a:cxnLst>
                  <a:cxn ang="0">
                    <a:pos x="0" y="1980"/>
                  </a:cxn>
                  <a:cxn ang="0">
                    <a:pos x="0" y="1668"/>
                  </a:cxn>
                  <a:cxn ang="0">
                    <a:pos x="384" y="360"/>
                  </a:cxn>
                  <a:cxn ang="0">
                    <a:pos x="5028" y="0"/>
                  </a:cxn>
                  <a:cxn ang="0">
                    <a:pos x="4688" y="1240"/>
                  </a:cxn>
                  <a:cxn ang="0">
                    <a:pos x="4688" y="1540"/>
                  </a:cxn>
                  <a:cxn ang="0">
                    <a:pos x="0" y="1980"/>
                  </a:cxn>
                </a:cxnLst>
                <a:rect l="0" t="0" r="r" b="b"/>
                <a:pathLst>
                  <a:path w="5028" h="1980">
                    <a:moveTo>
                      <a:pt x="0" y="1980"/>
                    </a:moveTo>
                    <a:lnTo>
                      <a:pt x="0" y="1668"/>
                    </a:lnTo>
                    <a:lnTo>
                      <a:pt x="384" y="360"/>
                    </a:lnTo>
                    <a:lnTo>
                      <a:pt x="5028" y="0"/>
                    </a:lnTo>
                    <a:lnTo>
                      <a:pt x="4688" y="1240"/>
                    </a:lnTo>
                    <a:lnTo>
                      <a:pt x="4688" y="1540"/>
                    </a:lnTo>
                    <a:lnTo>
                      <a:pt x="0" y="1980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221" name="Freeform 5"/>
              <p:cNvSpPr>
                <a:spLocks/>
              </p:cNvSpPr>
              <p:nvPr/>
            </p:nvSpPr>
            <p:spPr bwMode="auto">
              <a:xfrm>
                <a:off x="3308" y="2410"/>
                <a:ext cx="640" cy="1708"/>
              </a:xfrm>
              <a:custGeom>
                <a:avLst/>
                <a:gdLst/>
                <a:ahLst/>
                <a:cxnLst>
                  <a:cxn ang="0">
                    <a:pos x="264" y="1708"/>
                  </a:cxn>
                  <a:cxn ang="0">
                    <a:pos x="0" y="1564"/>
                  </a:cxn>
                  <a:cxn ang="0">
                    <a:pos x="2" y="1232"/>
                  </a:cxn>
                  <a:cxn ang="0">
                    <a:pos x="328" y="0"/>
                  </a:cxn>
                  <a:cxn ang="0">
                    <a:pos x="640" y="108"/>
                  </a:cxn>
                  <a:cxn ang="0">
                    <a:pos x="286" y="1374"/>
                  </a:cxn>
                  <a:cxn ang="0">
                    <a:pos x="264" y="1708"/>
                  </a:cxn>
                </a:cxnLst>
                <a:rect l="0" t="0" r="r" b="b"/>
                <a:pathLst>
                  <a:path w="640" h="1708">
                    <a:moveTo>
                      <a:pt x="264" y="1708"/>
                    </a:moveTo>
                    <a:lnTo>
                      <a:pt x="0" y="1564"/>
                    </a:lnTo>
                    <a:lnTo>
                      <a:pt x="2" y="1232"/>
                    </a:lnTo>
                    <a:lnTo>
                      <a:pt x="328" y="0"/>
                    </a:lnTo>
                    <a:lnTo>
                      <a:pt x="640" y="108"/>
                    </a:lnTo>
                    <a:lnTo>
                      <a:pt x="286" y="1374"/>
                    </a:lnTo>
                    <a:lnTo>
                      <a:pt x="264" y="1708"/>
                    </a:lnTo>
                    <a:close/>
                  </a:path>
                </a:pathLst>
              </a:custGeom>
              <a:solidFill>
                <a:srgbClr val="80808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9222" name="Group 6"/>
              <p:cNvGrpSpPr>
                <a:grpSpLocks/>
              </p:cNvGrpSpPr>
              <p:nvPr/>
            </p:nvGrpSpPr>
            <p:grpSpPr bwMode="auto">
              <a:xfrm>
                <a:off x="3371" y="6258"/>
                <a:ext cx="5347" cy="920"/>
                <a:chOff x="3371" y="6258"/>
                <a:chExt cx="5347" cy="920"/>
              </a:xfrm>
            </p:grpSpPr>
            <p:grpSp>
              <p:nvGrpSpPr>
                <p:cNvPr id="9223" name="Group 7"/>
                <p:cNvGrpSpPr>
                  <a:grpSpLocks/>
                </p:cNvGrpSpPr>
                <p:nvPr/>
              </p:nvGrpSpPr>
              <p:grpSpPr bwMode="auto">
                <a:xfrm>
                  <a:off x="3371" y="6498"/>
                  <a:ext cx="2784" cy="680"/>
                  <a:chOff x="2302" y="3302"/>
                  <a:chExt cx="5082" cy="1242"/>
                </a:xfrm>
              </p:grpSpPr>
              <p:sp>
                <p:nvSpPr>
                  <p:cNvPr id="9224" name="Freeform 8"/>
                  <p:cNvSpPr>
                    <a:spLocks/>
                  </p:cNvSpPr>
                  <p:nvPr/>
                </p:nvSpPr>
                <p:spPr bwMode="auto">
                  <a:xfrm>
                    <a:off x="2302" y="3740"/>
                    <a:ext cx="396" cy="804"/>
                  </a:xfrm>
                  <a:custGeom>
                    <a:avLst/>
                    <a:gdLst/>
                    <a:ahLst/>
                    <a:cxnLst>
                      <a:cxn ang="0">
                        <a:pos x="4" y="598"/>
                      </a:cxn>
                      <a:cxn ang="0">
                        <a:pos x="0" y="156"/>
                      </a:cxn>
                      <a:cxn ang="0">
                        <a:pos x="96" y="24"/>
                      </a:cxn>
                      <a:cxn ang="0">
                        <a:pos x="204" y="0"/>
                      </a:cxn>
                      <a:cxn ang="0">
                        <a:pos x="300" y="60"/>
                      </a:cxn>
                      <a:cxn ang="0">
                        <a:pos x="372" y="192"/>
                      </a:cxn>
                      <a:cxn ang="0">
                        <a:pos x="396" y="396"/>
                      </a:cxn>
                      <a:cxn ang="0">
                        <a:pos x="396" y="804"/>
                      </a:cxn>
                      <a:cxn ang="0">
                        <a:pos x="4" y="598"/>
                      </a:cxn>
                    </a:cxnLst>
                    <a:rect l="0" t="0" r="r" b="b"/>
                    <a:pathLst>
                      <a:path w="396" h="804">
                        <a:moveTo>
                          <a:pt x="4" y="598"/>
                        </a:moveTo>
                        <a:lnTo>
                          <a:pt x="0" y="156"/>
                        </a:lnTo>
                        <a:lnTo>
                          <a:pt x="96" y="24"/>
                        </a:lnTo>
                        <a:lnTo>
                          <a:pt x="204" y="0"/>
                        </a:lnTo>
                        <a:lnTo>
                          <a:pt x="300" y="60"/>
                        </a:lnTo>
                        <a:lnTo>
                          <a:pt x="372" y="192"/>
                        </a:lnTo>
                        <a:lnTo>
                          <a:pt x="396" y="396"/>
                        </a:lnTo>
                        <a:lnTo>
                          <a:pt x="396" y="804"/>
                        </a:lnTo>
                        <a:lnTo>
                          <a:pt x="4" y="59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25" name="Line 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8" y="4118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26" name="Line 1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8" y="3692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27" name="Line 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8" y="3550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28" name="Line 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4" y="3384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29" name="Line 1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20" y="3314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0" name="Freeform 14"/>
                  <p:cNvSpPr>
                    <a:spLocks/>
                  </p:cNvSpPr>
                  <p:nvPr/>
                </p:nvSpPr>
                <p:spPr bwMode="auto">
                  <a:xfrm>
                    <a:off x="2712" y="3894"/>
                    <a:ext cx="4282" cy="390"/>
                  </a:xfrm>
                  <a:custGeom>
                    <a:avLst/>
                    <a:gdLst/>
                    <a:ahLst/>
                    <a:cxnLst>
                      <a:cxn ang="0">
                        <a:pos x="0" y="390"/>
                      </a:cxn>
                      <a:cxn ang="0">
                        <a:pos x="4282" y="0"/>
                      </a:cxn>
                    </a:cxnLst>
                    <a:rect l="0" t="0" r="r" b="b"/>
                    <a:pathLst>
                      <a:path w="4282" h="390">
                        <a:moveTo>
                          <a:pt x="0" y="390"/>
                        </a:moveTo>
                        <a:lnTo>
                          <a:pt x="4282" y="0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1" name="Freeform 15"/>
                  <p:cNvSpPr>
                    <a:spLocks/>
                  </p:cNvSpPr>
                  <p:nvPr/>
                </p:nvSpPr>
                <p:spPr bwMode="auto">
                  <a:xfrm>
                    <a:off x="6982" y="3302"/>
                    <a:ext cx="396" cy="804"/>
                  </a:xfrm>
                  <a:custGeom>
                    <a:avLst/>
                    <a:gdLst/>
                    <a:ahLst/>
                    <a:cxnLst>
                      <a:cxn ang="0">
                        <a:pos x="4" y="598"/>
                      </a:cxn>
                      <a:cxn ang="0">
                        <a:pos x="0" y="156"/>
                      </a:cxn>
                      <a:cxn ang="0">
                        <a:pos x="96" y="24"/>
                      </a:cxn>
                      <a:cxn ang="0">
                        <a:pos x="204" y="0"/>
                      </a:cxn>
                      <a:cxn ang="0">
                        <a:pos x="300" y="60"/>
                      </a:cxn>
                      <a:cxn ang="0">
                        <a:pos x="372" y="192"/>
                      </a:cxn>
                      <a:cxn ang="0">
                        <a:pos x="396" y="396"/>
                      </a:cxn>
                      <a:cxn ang="0">
                        <a:pos x="396" y="804"/>
                      </a:cxn>
                      <a:cxn ang="0">
                        <a:pos x="4" y="598"/>
                      </a:cxn>
                    </a:cxnLst>
                    <a:rect l="0" t="0" r="r" b="b"/>
                    <a:pathLst>
                      <a:path w="396" h="804">
                        <a:moveTo>
                          <a:pt x="4" y="598"/>
                        </a:moveTo>
                        <a:lnTo>
                          <a:pt x="0" y="156"/>
                        </a:lnTo>
                        <a:lnTo>
                          <a:pt x="96" y="24"/>
                        </a:lnTo>
                        <a:lnTo>
                          <a:pt x="204" y="0"/>
                        </a:lnTo>
                        <a:lnTo>
                          <a:pt x="300" y="60"/>
                        </a:lnTo>
                        <a:lnTo>
                          <a:pt x="372" y="192"/>
                        </a:lnTo>
                        <a:lnTo>
                          <a:pt x="396" y="396"/>
                        </a:lnTo>
                        <a:lnTo>
                          <a:pt x="396" y="804"/>
                        </a:lnTo>
                        <a:lnTo>
                          <a:pt x="4" y="59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2" name="Freeform 16"/>
                  <p:cNvSpPr>
                    <a:spLocks/>
                  </p:cNvSpPr>
                  <p:nvPr/>
                </p:nvSpPr>
                <p:spPr bwMode="auto">
                  <a:xfrm>
                    <a:off x="2688" y="3514"/>
                    <a:ext cx="4306" cy="398"/>
                  </a:xfrm>
                  <a:custGeom>
                    <a:avLst/>
                    <a:gdLst/>
                    <a:ahLst/>
                    <a:cxnLst>
                      <a:cxn ang="0">
                        <a:pos x="0" y="398"/>
                      </a:cxn>
                      <a:cxn ang="0">
                        <a:pos x="4306" y="0"/>
                      </a:cxn>
                    </a:cxnLst>
                    <a:rect l="0" t="0" r="r" b="b"/>
                    <a:pathLst>
                      <a:path w="4306" h="398">
                        <a:moveTo>
                          <a:pt x="0" y="398"/>
                        </a:moveTo>
                        <a:lnTo>
                          <a:pt x="4306" y="0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3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0" y="3372"/>
                    <a:ext cx="4686" cy="426"/>
                  </a:xfrm>
                  <a:prstGeom prst="lin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4" name="Freeform 18"/>
                  <p:cNvSpPr>
                    <a:spLocks/>
                  </p:cNvSpPr>
                  <p:nvPr/>
                </p:nvSpPr>
                <p:spPr bwMode="auto">
                  <a:xfrm>
                    <a:off x="2304" y="4284"/>
                    <a:ext cx="396" cy="36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396" y="0"/>
                      </a:cxn>
                    </a:cxnLst>
                    <a:rect l="0" t="0" r="r" b="b"/>
                    <a:pathLst>
                      <a:path w="396" h="36">
                        <a:moveTo>
                          <a:pt x="0" y="36"/>
                        </a:moveTo>
                        <a:lnTo>
                          <a:pt x="39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5" name="Freeform 19"/>
                  <p:cNvSpPr>
                    <a:spLocks/>
                  </p:cNvSpPr>
                  <p:nvPr/>
                </p:nvSpPr>
                <p:spPr bwMode="auto">
                  <a:xfrm>
                    <a:off x="2316" y="3912"/>
                    <a:ext cx="336" cy="36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336" y="0"/>
                      </a:cxn>
                    </a:cxnLst>
                    <a:rect l="0" t="0" r="r" b="b"/>
                    <a:pathLst>
                      <a:path w="336" h="36">
                        <a:moveTo>
                          <a:pt x="0" y="36"/>
                        </a:moveTo>
                        <a:lnTo>
                          <a:pt x="33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  <p:grpSp>
              <p:nvGrpSpPr>
                <p:cNvPr id="9236" name="Group 20"/>
                <p:cNvGrpSpPr>
                  <a:grpSpLocks/>
                </p:cNvGrpSpPr>
                <p:nvPr/>
              </p:nvGrpSpPr>
              <p:grpSpPr bwMode="auto">
                <a:xfrm>
                  <a:off x="5934" y="6258"/>
                  <a:ext cx="2784" cy="680"/>
                  <a:chOff x="2302" y="3302"/>
                  <a:chExt cx="5082" cy="1242"/>
                </a:xfrm>
              </p:grpSpPr>
              <p:sp>
                <p:nvSpPr>
                  <p:cNvPr id="9237" name="Freeform 21"/>
                  <p:cNvSpPr>
                    <a:spLocks/>
                  </p:cNvSpPr>
                  <p:nvPr/>
                </p:nvSpPr>
                <p:spPr bwMode="auto">
                  <a:xfrm>
                    <a:off x="2302" y="3740"/>
                    <a:ext cx="396" cy="804"/>
                  </a:xfrm>
                  <a:custGeom>
                    <a:avLst/>
                    <a:gdLst/>
                    <a:ahLst/>
                    <a:cxnLst>
                      <a:cxn ang="0">
                        <a:pos x="4" y="598"/>
                      </a:cxn>
                      <a:cxn ang="0">
                        <a:pos x="0" y="156"/>
                      </a:cxn>
                      <a:cxn ang="0">
                        <a:pos x="96" y="24"/>
                      </a:cxn>
                      <a:cxn ang="0">
                        <a:pos x="204" y="0"/>
                      </a:cxn>
                      <a:cxn ang="0">
                        <a:pos x="300" y="60"/>
                      </a:cxn>
                      <a:cxn ang="0">
                        <a:pos x="372" y="192"/>
                      </a:cxn>
                      <a:cxn ang="0">
                        <a:pos x="396" y="396"/>
                      </a:cxn>
                      <a:cxn ang="0">
                        <a:pos x="396" y="804"/>
                      </a:cxn>
                      <a:cxn ang="0">
                        <a:pos x="4" y="598"/>
                      </a:cxn>
                    </a:cxnLst>
                    <a:rect l="0" t="0" r="r" b="b"/>
                    <a:pathLst>
                      <a:path w="396" h="804">
                        <a:moveTo>
                          <a:pt x="4" y="598"/>
                        </a:moveTo>
                        <a:lnTo>
                          <a:pt x="0" y="156"/>
                        </a:lnTo>
                        <a:lnTo>
                          <a:pt x="96" y="24"/>
                        </a:lnTo>
                        <a:lnTo>
                          <a:pt x="204" y="0"/>
                        </a:lnTo>
                        <a:lnTo>
                          <a:pt x="300" y="60"/>
                        </a:lnTo>
                        <a:lnTo>
                          <a:pt x="372" y="192"/>
                        </a:lnTo>
                        <a:lnTo>
                          <a:pt x="396" y="396"/>
                        </a:lnTo>
                        <a:lnTo>
                          <a:pt x="396" y="804"/>
                        </a:lnTo>
                        <a:lnTo>
                          <a:pt x="4" y="59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8" name="Line 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8" y="4118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39" name="Line 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8" y="3692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0" name="Line 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98" y="3550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1" name="Line 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4" y="3384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2" name="Line 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20" y="3314"/>
                    <a:ext cx="4686" cy="426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3" name="Freeform 27"/>
                  <p:cNvSpPr>
                    <a:spLocks/>
                  </p:cNvSpPr>
                  <p:nvPr/>
                </p:nvSpPr>
                <p:spPr bwMode="auto">
                  <a:xfrm>
                    <a:off x="2712" y="3894"/>
                    <a:ext cx="4282" cy="390"/>
                  </a:xfrm>
                  <a:custGeom>
                    <a:avLst/>
                    <a:gdLst/>
                    <a:ahLst/>
                    <a:cxnLst>
                      <a:cxn ang="0">
                        <a:pos x="0" y="390"/>
                      </a:cxn>
                      <a:cxn ang="0">
                        <a:pos x="4282" y="0"/>
                      </a:cxn>
                    </a:cxnLst>
                    <a:rect l="0" t="0" r="r" b="b"/>
                    <a:pathLst>
                      <a:path w="4282" h="390">
                        <a:moveTo>
                          <a:pt x="0" y="390"/>
                        </a:moveTo>
                        <a:lnTo>
                          <a:pt x="4282" y="0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4" name="Freeform 28"/>
                  <p:cNvSpPr>
                    <a:spLocks/>
                  </p:cNvSpPr>
                  <p:nvPr/>
                </p:nvSpPr>
                <p:spPr bwMode="auto">
                  <a:xfrm>
                    <a:off x="6982" y="3302"/>
                    <a:ext cx="396" cy="804"/>
                  </a:xfrm>
                  <a:custGeom>
                    <a:avLst/>
                    <a:gdLst/>
                    <a:ahLst/>
                    <a:cxnLst>
                      <a:cxn ang="0">
                        <a:pos x="4" y="598"/>
                      </a:cxn>
                      <a:cxn ang="0">
                        <a:pos x="0" y="156"/>
                      </a:cxn>
                      <a:cxn ang="0">
                        <a:pos x="96" y="24"/>
                      </a:cxn>
                      <a:cxn ang="0">
                        <a:pos x="204" y="0"/>
                      </a:cxn>
                      <a:cxn ang="0">
                        <a:pos x="300" y="60"/>
                      </a:cxn>
                      <a:cxn ang="0">
                        <a:pos x="372" y="192"/>
                      </a:cxn>
                      <a:cxn ang="0">
                        <a:pos x="396" y="396"/>
                      </a:cxn>
                      <a:cxn ang="0">
                        <a:pos x="396" y="804"/>
                      </a:cxn>
                      <a:cxn ang="0">
                        <a:pos x="4" y="598"/>
                      </a:cxn>
                    </a:cxnLst>
                    <a:rect l="0" t="0" r="r" b="b"/>
                    <a:pathLst>
                      <a:path w="396" h="804">
                        <a:moveTo>
                          <a:pt x="4" y="598"/>
                        </a:moveTo>
                        <a:lnTo>
                          <a:pt x="0" y="156"/>
                        </a:lnTo>
                        <a:lnTo>
                          <a:pt x="96" y="24"/>
                        </a:lnTo>
                        <a:lnTo>
                          <a:pt x="204" y="0"/>
                        </a:lnTo>
                        <a:lnTo>
                          <a:pt x="300" y="60"/>
                        </a:lnTo>
                        <a:lnTo>
                          <a:pt x="372" y="192"/>
                        </a:lnTo>
                        <a:lnTo>
                          <a:pt x="396" y="396"/>
                        </a:lnTo>
                        <a:lnTo>
                          <a:pt x="396" y="804"/>
                        </a:lnTo>
                        <a:lnTo>
                          <a:pt x="4" y="598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5" name="Freeform 29"/>
                  <p:cNvSpPr>
                    <a:spLocks/>
                  </p:cNvSpPr>
                  <p:nvPr/>
                </p:nvSpPr>
                <p:spPr bwMode="auto">
                  <a:xfrm>
                    <a:off x="2688" y="3514"/>
                    <a:ext cx="4306" cy="398"/>
                  </a:xfrm>
                  <a:custGeom>
                    <a:avLst/>
                    <a:gdLst/>
                    <a:ahLst/>
                    <a:cxnLst>
                      <a:cxn ang="0">
                        <a:pos x="0" y="398"/>
                      </a:cxn>
                      <a:cxn ang="0">
                        <a:pos x="4306" y="0"/>
                      </a:cxn>
                    </a:cxnLst>
                    <a:rect l="0" t="0" r="r" b="b"/>
                    <a:pathLst>
                      <a:path w="4306" h="398">
                        <a:moveTo>
                          <a:pt x="0" y="398"/>
                        </a:moveTo>
                        <a:lnTo>
                          <a:pt x="4306" y="0"/>
                        </a:lnTo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6" name="Line 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90" y="3372"/>
                    <a:ext cx="4686" cy="426"/>
                  </a:xfrm>
                  <a:prstGeom prst="lin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7" name="Freeform 31"/>
                  <p:cNvSpPr>
                    <a:spLocks/>
                  </p:cNvSpPr>
                  <p:nvPr/>
                </p:nvSpPr>
                <p:spPr bwMode="auto">
                  <a:xfrm>
                    <a:off x="2304" y="4284"/>
                    <a:ext cx="396" cy="36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396" y="0"/>
                      </a:cxn>
                    </a:cxnLst>
                    <a:rect l="0" t="0" r="r" b="b"/>
                    <a:pathLst>
                      <a:path w="396" h="36">
                        <a:moveTo>
                          <a:pt x="0" y="36"/>
                        </a:moveTo>
                        <a:lnTo>
                          <a:pt x="39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48" name="Freeform 32"/>
                  <p:cNvSpPr>
                    <a:spLocks/>
                  </p:cNvSpPr>
                  <p:nvPr/>
                </p:nvSpPr>
                <p:spPr bwMode="auto">
                  <a:xfrm>
                    <a:off x="2316" y="3912"/>
                    <a:ext cx="336" cy="36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336" y="0"/>
                      </a:cxn>
                    </a:cxnLst>
                    <a:rect l="0" t="0" r="r" b="b"/>
                    <a:pathLst>
                      <a:path w="336" h="36">
                        <a:moveTo>
                          <a:pt x="0" y="36"/>
                        </a:moveTo>
                        <a:lnTo>
                          <a:pt x="33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</p:grpSp>
          <p:grpSp>
            <p:nvGrpSpPr>
              <p:cNvPr id="9249" name="Group 33"/>
              <p:cNvGrpSpPr>
                <a:grpSpLocks/>
              </p:cNvGrpSpPr>
              <p:nvPr/>
            </p:nvGrpSpPr>
            <p:grpSpPr bwMode="auto">
              <a:xfrm>
                <a:off x="3320" y="3290"/>
                <a:ext cx="6561" cy="1335"/>
                <a:chOff x="3320" y="3290"/>
                <a:chExt cx="6561" cy="1335"/>
              </a:xfrm>
            </p:grpSpPr>
            <p:sp>
              <p:nvSpPr>
                <p:cNvPr id="9250" name="Freeform 34"/>
                <p:cNvSpPr>
                  <a:spLocks/>
                </p:cNvSpPr>
                <p:nvPr/>
              </p:nvSpPr>
              <p:spPr bwMode="auto">
                <a:xfrm>
                  <a:off x="4535" y="4184"/>
                  <a:ext cx="216" cy="440"/>
                </a:xfrm>
                <a:custGeom>
                  <a:avLst/>
                  <a:gdLst/>
                  <a:ahLst/>
                  <a:cxnLst>
                    <a:cxn ang="0">
                      <a:pos x="4" y="598"/>
                    </a:cxn>
                    <a:cxn ang="0">
                      <a:pos x="0" y="156"/>
                    </a:cxn>
                    <a:cxn ang="0">
                      <a:pos x="96" y="24"/>
                    </a:cxn>
                    <a:cxn ang="0">
                      <a:pos x="204" y="0"/>
                    </a:cxn>
                    <a:cxn ang="0">
                      <a:pos x="300" y="60"/>
                    </a:cxn>
                    <a:cxn ang="0">
                      <a:pos x="372" y="192"/>
                    </a:cxn>
                    <a:cxn ang="0">
                      <a:pos x="396" y="396"/>
                    </a:cxn>
                    <a:cxn ang="0">
                      <a:pos x="396" y="804"/>
                    </a:cxn>
                    <a:cxn ang="0">
                      <a:pos x="4" y="598"/>
                    </a:cxn>
                  </a:cxnLst>
                  <a:rect l="0" t="0" r="r" b="b"/>
                  <a:pathLst>
                    <a:path w="396" h="804">
                      <a:moveTo>
                        <a:pt x="4" y="598"/>
                      </a:moveTo>
                      <a:lnTo>
                        <a:pt x="0" y="156"/>
                      </a:lnTo>
                      <a:lnTo>
                        <a:pt x="96" y="24"/>
                      </a:lnTo>
                      <a:lnTo>
                        <a:pt x="204" y="0"/>
                      </a:lnTo>
                      <a:lnTo>
                        <a:pt x="300" y="60"/>
                      </a:lnTo>
                      <a:lnTo>
                        <a:pt x="372" y="192"/>
                      </a:lnTo>
                      <a:lnTo>
                        <a:pt x="396" y="396"/>
                      </a:lnTo>
                      <a:lnTo>
                        <a:pt x="396" y="804"/>
                      </a:lnTo>
                      <a:lnTo>
                        <a:pt x="4" y="598"/>
                      </a:lnTo>
                      <a:close/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1" name="Freeform 35"/>
                <p:cNvSpPr>
                  <a:spLocks/>
                </p:cNvSpPr>
                <p:nvPr/>
              </p:nvSpPr>
              <p:spPr bwMode="auto">
                <a:xfrm>
                  <a:off x="4751" y="4370"/>
                  <a:ext cx="2573" cy="255"/>
                </a:xfrm>
                <a:custGeom>
                  <a:avLst/>
                  <a:gdLst/>
                  <a:ahLst/>
                  <a:cxnLst>
                    <a:cxn ang="0">
                      <a:pos x="0" y="253"/>
                    </a:cxn>
                    <a:cxn ang="0">
                      <a:pos x="3018" y="0"/>
                    </a:cxn>
                  </a:cxnLst>
                  <a:rect l="0" t="0" r="r" b="b"/>
                  <a:pathLst>
                    <a:path w="3018" h="253">
                      <a:moveTo>
                        <a:pt x="0" y="253"/>
                      </a:moveTo>
                      <a:lnTo>
                        <a:pt x="3018" y="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2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4751" y="4157"/>
                  <a:ext cx="2568" cy="23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3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4751" y="4080"/>
                  <a:ext cx="2568" cy="2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4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4700" y="3989"/>
                  <a:ext cx="2567" cy="23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5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4654" y="3951"/>
                  <a:ext cx="2567" cy="23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6" name="Freeform 40"/>
                <p:cNvSpPr>
                  <a:spLocks/>
                </p:cNvSpPr>
                <p:nvPr/>
              </p:nvSpPr>
              <p:spPr bwMode="auto">
                <a:xfrm>
                  <a:off x="4759" y="4268"/>
                  <a:ext cx="2346" cy="213"/>
                </a:xfrm>
                <a:custGeom>
                  <a:avLst/>
                  <a:gdLst/>
                  <a:ahLst/>
                  <a:cxnLst>
                    <a:cxn ang="0">
                      <a:pos x="0" y="390"/>
                    </a:cxn>
                    <a:cxn ang="0">
                      <a:pos x="4282" y="0"/>
                    </a:cxn>
                  </a:cxnLst>
                  <a:rect l="0" t="0" r="r" b="b"/>
                  <a:pathLst>
                    <a:path w="4282" h="390">
                      <a:moveTo>
                        <a:pt x="0" y="390"/>
                      </a:moveTo>
                      <a:lnTo>
                        <a:pt x="428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7" name="Freeform 41"/>
                <p:cNvSpPr>
                  <a:spLocks/>
                </p:cNvSpPr>
                <p:nvPr/>
              </p:nvSpPr>
              <p:spPr bwMode="auto">
                <a:xfrm>
                  <a:off x="4746" y="4060"/>
                  <a:ext cx="2359" cy="218"/>
                </a:xfrm>
                <a:custGeom>
                  <a:avLst/>
                  <a:gdLst/>
                  <a:ahLst/>
                  <a:cxnLst>
                    <a:cxn ang="0">
                      <a:pos x="0" y="398"/>
                    </a:cxn>
                    <a:cxn ang="0">
                      <a:pos x="4306" y="0"/>
                    </a:cxn>
                  </a:cxnLst>
                  <a:rect l="0" t="0" r="r" b="b"/>
                  <a:pathLst>
                    <a:path w="4306" h="398">
                      <a:moveTo>
                        <a:pt x="0" y="398"/>
                      </a:moveTo>
                      <a:lnTo>
                        <a:pt x="4306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8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4583" y="3982"/>
                  <a:ext cx="2567" cy="233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59" name="Freeform 43"/>
                <p:cNvSpPr>
                  <a:spLocks/>
                </p:cNvSpPr>
                <p:nvPr/>
              </p:nvSpPr>
              <p:spPr bwMode="auto">
                <a:xfrm>
                  <a:off x="4535" y="4481"/>
                  <a:ext cx="218" cy="2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96" y="0"/>
                    </a:cxn>
                  </a:cxnLst>
                  <a:rect l="0" t="0" r="r" b="b"/>
                  <a:pathLst>
                    <a:path w="396" h="36">
                      <a:moveTo>
                        <a:pt x="0" y="36"/>
                      </a:moveTo>
                      <a:lnTo>
                        <a:pt x="39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0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7314" y="4151"/>
                  <a:ext cx="2567" cy="23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1" name="Line 45"/>
                <p:cNvSpPr>
                  <a:spLocks noChangeShapeType="1"/>
                </p:cNvSpPr>
                <p:nvPr/>
              </p:nvSpPr>
              <p:spPr bwMode="auto">
                <a:xfrm flipV="1">
                  <a:off x="7314" y="3917"/>
                  <a:ext cx="2567" cy="23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2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7314" y="3840"/>
                  <a:ext cx="2567" cy="23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3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7262" y="3749"/>
                  <a:ext cx="2568" cy="23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4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7216" y="3711"/>
                  <a:ext cx="2568" cy="23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5" name="Freeform 49"/>
                <p:cNvSpPr>
                  <a:spLocks/>
                </p:cNvSpPr>
                <p:nvPr/>
              </p:nvSpPr>
              <p:spPr bwMode="auto">
                <a:xfrm>
                  <a:off x="7077" y="4027"/>
                  <a:ext cx="2590" cy="250"/>
                </a:xfrm>
                <a:custGeom>
                  <a:avLst/>
                  <a:gdLst/>
                  <a:ahLst/>
                  <a:cxnLst>
                    <a:cxn ang="0">
                      <a:pos x="0" y="390"/>
                    </a:cxn>
                    <a:cxn ang="0">
                      <a:pos x="4282" y="0"/>
                    </a:cxn>
                  </a:cxnLst>
                  <a:rect l="0" t="0" r="r" b="b"/>
                  <a:pathLst>
                    <a:path w="4282" h="390">
                      <a:moveTo>
                        <a:pt x="0" y="390"/>
                      </a:moveTo>
                      <a:lnTo>
                        <a:pt x="428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6" name="Freeform 50"/>
                <p:cNvSpPr>
                  <a:spLocks/>
                </p:cNvSpPr>
                <p:nvPr/>
              </p:nvSpPr>
              <p:spPr bwMode="auto">
                <a:xfrm>
                  <a:off x="9661" y="3704"/>
                  <a:ext cx="217" cy="440"/>
                </a:xfrm>
                <a:custGeom>
                  <a:avLst/>
                  <a:gdLst/>
                  <a:ahLst/>
                  <a:cxnLst>
                    <a:cxn ang="0">
                      <a:pos x="4" y="598"/>
                    </a:cxn>
                    <a:cxn ang="0">
                      <a:pos x="0" y="156"/>
                    </a:cxn>
                    <a:cxn ang="0">
                      <a:pos x="96" y="24"/>
                    </a:cxn>
                    <a:cxn ang="0">
                      <a:pos x="204" y="0"/>
                    </a:cxn>
                    <a:cxn ang="0">
                      <a:pos x="300" y="60"/>
                    </a:cxn>
                    <a:cxn ang="0">
                      <a:pos x="372" y="192"/>
                    </a:cxn>
                    <a:cxn ang="0">
                      <a:pos x="396" y="396"/>
                    </a:cxn>
                    <a:cxn ang="0">
                      <a:pos x="396" y="804"/>
                    </a:cxn>
                    <a:cxn ang="0">
                      <a:pos x="4" y="598"/>
                    </a:cxn>
                  </a:cxnLst>
                  <a:rect l="0" t="0" r="r" b="b"/>
                  <a:pathLst>
                    <a:path w="396" h="804">
                      <a:moveTo>
                        <a:pt x="4" y="598"/>
                      </a:moveTo>
                      <a:lnTo>
                        <a:pt x="0" y="156"/>
                      </a:lnTo>
                      <a:lnTo>
                        <a:pt x="96" y="24"/>
                      </a:lnTo>
                      <a:lnTo>
                        <a:pt x="204" y="0"/>
                      </a:lnTo>
                      <a:lnTo>
                        <a:pt x="300" y="60"/>
                      </a:lnTo>
                      <a:lnTo>
                        <a:pt x="372" y="192"/>
                      </a:lnTo>
                      <a:lnTo>
                        <a:pt x="396" y="396"/>
                      </a:lnTo>
                      <a:lnTo>
                        <a:pt x="396" y="804"/>
                      </a:lnTo>
                      <a:lnTo>
                        <a:pt x="4" y="598"/>
                      </a:lnTo>
                      <a:close/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7" name="Freeform 51"/>
                <p:cNvSpPr>
                  <a:spLocks/>
                </p:cNvSpPr>
                <p:nvPr/>
              </p:nvSpPr>
              <p:spPr bwMode="auto">
                <a:xfrm>
                  <a:off x="7308" y="3820"/>
                  <a:ext cx="2359" cy="218"/>
                </a:xfrm>
                <a:custGeom>
                  <a:avLst/>
                  <a:gdLst/>
                  <a:ahLst/>
                  <a:cxnLst>
                    <a:cxn ang="0">
                      <a:pos x="0" y="398"/>
                    </a:cxn>
                    <a:cxn ang="0">
                      <a:pos x="4306" y="0"/>
                    </a:cxn>
                  </a:cxnLst>
                  <a:rect l="0" t="0" r="r" b="b"/>
                  <a:pathLst>
                    <a:path w="4306" h="398">
                      <a:moveTo>
                        <a:pt x="0" y="398"/>
                      </a:moveTo>
                      <a:lnTo>
                        <a:pt x="4306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8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7146" y="3742"/>
                  <a:ext cx="2566" cy="233"/>
                </a:xfrm>
                <a:prstGeom prst="line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69" name="Freeform 53"/>
                <p:cNvSpPr>
                  <a:spLocks/>
                </p:cNvSpPr>
                <p:nvPr/>
              </p:nvSpPr>
              <p:spPr bwMode="auto">
                <a:xfrm>
                  <a:off x="7105" y="4038"/>
                  <a:ext cx="184" cy="20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336" y="0"/>
                    </a:cxn>
                  </a:cxnLst>
                  <a:rect l="0" t="0" r="r" b="b"/>
                  <a:pathLst>
                    <a:path w="336" h="36">
                      <a:moveTo>
                        <a:pt x="0" y="36"/>
                      </a:moveTo>
                      <a:lnTo>
                        <a:pt x="336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0" name="Freeform 54"/>
                <p:cNvSpPr>
                  <a:spLocks/>
                </p:cNvSpPr>
                <p:nvPr/>
              </p:nvSpPr>
              <p:spPr bwMode="auto">
                <a:xfrm>
                  <a:off x="3320" y="3290"/>
                  <a:ext cx="4644" cy="432"/>
                </a:xfrm>
                <a:custGeom>
                  <a:avLst/>
                  <a:gdLst/>
                  <a:ahLst/>
                  <a:cxnLst>
                    <a:cxn ang="0">
                      <a:pos x="4644" y="0"/>
                    </a:cxn>
                    <a:cxn ang="0">
                      <a:pos x="0" y="432"/>
                    </a:cxn>
                  </a:cxnLst>
                  <a:rect l="0" t="0" r="r" b="b"/>
                  <a:pathLst>
                    <a:path w="4644" h="432">
                      <a:moveTo>
                        <a:pt x="4644" y="0"/>
                      </a:moveTo>
                      <a:lnTo>
                        <a:pt x="0" y="43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1" name="Freeform 55"/>
                <p:cNvSpPr>
                  <a:spLocks/>
                </p:cNvSpPr>
                <p:nvPr/>
              </p:nvSpPr>
              <p:spPr bwMode="auto">
                <a:xfrm>
                  <a:off x="3570" y="3386"/>
                  <a:ext cx="4706" cy="487"/>
                </a:xfrm>
                <a:custGeom>
                  <a:avLst/>
                  <a:gdLst/>
                  <a:ahLst/>
                  <a:cxnLst>
                    <a:cxn ang="0">
                      <a:pos x="4706" y="0"/>
                    </a:cxn>
                    <a:cxn ang="0">
                      <a:pos x="0" y="487"/>
                    </a:cxn>
                  </a:cxnLst>
                  <a:rect l="0" t="0" r="r" b="b"/>
                  <a:pathLst>
                    <a:path w="4706" h="487">
                      <a:moveTo>
                        <a:pt x="4706" y="0"/>
                      </a:moveTo>
                      <a:lnTo>
                        <a:pt x="0" y="487"/>
                      </a:lnTo>
                    </a:path>
                  </a:pathLst>
                </a:custGeom>
                <a:noFill/>
                <a:ln w="9525" cap="rnd" cmpd="sng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2" name="Freeform 56"/>
                <p:cNvSpPr>
                  <a:spLocks/>
                </p:cNvSpPr>
                <p:nvPr/>
              </p:nvSpPr>
              <p:spPr bwMode="auto">
                <a:xfrm>
                  <a:off x="3324" y="3566"/>
                  <a:ext cx="4688" cy="425"/>
                </a:xfrm>
                <a:custGeom>
                  <a:avLst/>
                  <a:gdLst/>
                  <a:ahLst/>
                  <a:cxnLst>
                    <a:cxn ang="0">
                      <a:pos x="4688" y="0"/>
                    </a:cxn>
                    <a:cxn ang="0">
                      <a:pos x="0" y="425"/>
                    </a:cxn>
                  </a:cxnLst>
                  <a:rect l="0" t="0" r="r" b="b"/>
                  <a:pathLst>
                    <a:path w="4688" h="425">
                      <a:moveTo>
                        <a:pt x="4688" y="0"/>
                      </a:moveTo>
                      <a:lnTo>
                        <a:pt x="0" y="425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3" name="Freeform 57"/>
                <p:cNvSpPr>
                  <a:spLocks/>
                </p:cNvSpPr>
                <p:nvPr/>
              </p:nvSpPr>
              <p:spPr bwMode="auto">
                <a:xfrm>
                  <a:off x="3336" y="3704"/>
                  <a:ext cx="242" cy="429"/>
                </a:xfrm>
                <a:custGeom>
                  <a:avLst/>
                  <a:gdLst/>
                  <a:ahLst/>
                  <a:cxnLst>
                    <a:cxn ang="0">
                      <a:pos x="284" y="142"/>
                    </a:cxn>
                    <a:cxn ang="0">
                      <a:pos x="284" y="426"/>
                    </a:cxn>
                    <a:cxn ang="0">
                      <a:pos x="0" y="28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84" h="426">
                      <a:moveTo>
                        <a:pt x="284" y="142"/>
                      </a:moveTo>
                      <a:lnTo>
                        <a:pt x="284" y="426"/>
                      </a:lnTo>
                      <a:lnTo>
                        <a:pt x="0" y="28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9274" name="Group 58"/>
              <p:cNvGrpSpPr>
                <a:grpSpLocks/>
              </p:cNvGrpSpPr>
              <p:nvPr/>
            </p:nvGrpSpPr>
            <p:grpSpPr bwMode="auto">
              <a:xfrm>
                <a:off x="4163" y="3704"/>
                <a:ext cx="1309" cy="739"/>
                <a:chOff x="4163" y="3704"/>
                <a:chExt cx="1309" cy="739"/>
              </a:xfrm>
            </p:grpSpPr>
            <p:sp>
              <p:nvSpPr>
                <p:cNvPr id="9275" name="Freeform 59"/>
                <p:cNvSpPr>
                  <a:spLocks/>
                </p:cNvSpPr>
                <p:nvPr/>
              </p:nvSpPr>
              <p:spPr bwMode="auto">
                <a:xfrm>
                  <a:off x="4613" y="4225"/>
                  <a:ext cx="527" cy="196"/>
                </a:xfrm>
                <a:custGeom>
                  <a:avLst/>
                  <a:gdLst/>
                  <a:ahLst/>
                  <a:cxnLst>
                    <a:cxn ang="0">
                      <a:pos x="618" y="19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18" h="194">
                      <a:moveTo>
                        <a:pt x="618" y="19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6" name="Freeform 60"/>
                <p:cNvSpPr>
                  <a:spLocks/>
                </p:cNvSpPr>
                <p:nvPr/>
              </p:nvSpPr>
              <p:spPr bwMode="auto">
                <a:xfrm>
                  <a:off x="4449" y="4015"/>
                  <a:ext cx="998" cy="365"/>
                </a:xfrm>
                <a:custGeom>
                  <a:avLst/>
                  <a:gdLst/>
                  <a:ahLst/>
                  <a:cxnLst>
                    <a:cxn ang="0">
                      <a:pos x="1170" y="36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70" h="362">
                      <a:moveTo>
                        <a:pt x="1170" y="36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7" name="Freeform 61"/>
                <p:cNvSpPr>
                  <a:spLocks/>
                </p:cNvSpPr>
                <p:nvPr/>
              </p:nvSpPr>
              <p:spPr bwMode="auto">
                <a:xfrm>
                  <a:off x="5145" y="4094"/>
                  <a:ext cx="297" cy="338"/>
                </a:xfrm>
                <a:custGeom>
                  <a:avLst/>
                  <a:gdLst/>
                  <a:ahLst/>
                  <a:cxnLst>
                    <a:cxn ang="0">
                      <a:pos x="0" y="336"/>
                    </a:cxn>
                    <a:cxn ang="0">
                      <a:pos x="0" y="108"/>
                    </a:cxn>
                    <a:cxn ang="0">
                      <a:pos x="60" y="12"/>
                    </a:cxn>
                    <a:cxn ang="0">
                      <a:pos x="168" y="0"/>
                    </a:cxn>
                    <a:cxn ang="0">
                      <a:pos x="288" y="0"/>
                    </a:cxn>
                    <a:cxn ang="0">
                      <a:pos x="348" y="72"/>
                    </a:cxn>
                    <a:cxn ang="0">
                      <a:pos x="348" y="336"/>
                    </a:cxn>
                    <a:cxn ang="0">
                      <a:pos x="0" y="336"/>
                    </a:cxn>
                  </a:cxnLst>
                  <a:rect l="0" t="0" r="r" b="b"/>
                  <a:pathLst>
                    <a:path w="348" h="336">
                      <a:moveTo>
                        <a:pt x="0" y="336"/>
                      </a:moveTo>
                      <a:lnTo>
                        <a:pt x="0" y="108"/>
                      </a:lnTo>
                      <a:lnTo>
                        <a:pt x="60" y="12"/>
                      </a:lnTo>
                      <a:lnTo>
                        <a:pt x="168" y="0"/>
                      </a:lnTo>
                      <a:lnTo>
                        <a:pt x="288" y="0"/>
                      </a:lnTo>
                      <a:lnTo>
                        <a:pt x="348" y="72"/>
                      </a:lnTo>
                      <a:lnTo>
                        <a:pt x="348" y="336"/>
                      </a:lnTo>
                      <a:lnTo>
                        <a:pt x="0" y="336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78" name="Freeform 62"/>
                <p:cNvSpPr>
                  <a:spLocks/>
                </p:cNvSpPr>
                <p:nvPr/>
              </p:nvSpPr>
              <p:spPr bwMode="auto">
                <a:xfrm>
                  <a:off x="5155" y="4430"/>
                  <a:ext cx="287" cy="13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336" y="0"/>
                    </a:cxn>
                  </a:cxnLst>
                  <a:rect l="0" t="0" r="r" b="b"/>
                  <a:pathLst>
                    <a:path w="336" h="12">
                      <a:moveTo>
                        <a:pt x="0" y="12"/>
                      </a:moveTo>
                      <a:lnTo>
                        <a:pt x="336" y="0"/>
                      </a:lnTo>
                    </a:path>
                  </a:pathLst>
                </a:custGeom>
                <a:noFill/>
                <a:ln w="1270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grpSp>
              <p:nvGrpSpPr>
                <p:cNvPr id="9279" name="Group 63"/>
                <p:cNvGrpSpPr>
                  <a:grpSpLocks/>
                </p:cNvGrpSpPr>
                <p:nvPr/>
              </p:nvGrpSpPr>
              <p:grpSpPr bwMode="auto">
                <a:xfrm>
                  <a:off x="4163" y="3704"/>
                  <a:ext cx="1309" cy="594"/>
                  <a:chOff x="4119" y="6594"/>
                  <a:chExt cx="1309" cy="594"/>
                </a:xfrm>
              </p:grpSpPr>
              <p:sp>
                <p:nvSpPr>
                  <p:cNvPr id="9280" name="Freeform 64"/>
                  <p:cNvSpPr>
                    <a:spLocks/>
                  </p:cNvSpPr>
                  <p:nvPr/>
                </p:nvSpPr>
                <p:spPr bwMode="auto">
                  <a:xfrm>
                    <a:off x="4498" y="7168"/>
                    <a:ext cx="184" cy="20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336" y="0"/>
                      </a:cxn>
                    </a:cxnLst>
                    <a:rect l="0" t="0" r="r" b="b"/>
                    <a:pathLst>
                      <a:path w="336" h="36">
                        <a:moveTo>
                          <a:pt x="0" y="36"/>
                        </a:moveTo>
                        <a:lnTo>
                          <a:pt x="33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81" name="Freeform 65"/>
                  <p:cNvSpPr>
                    <a:spLocks/>
                  </p:cNvSpPr>
                  <p:nvPr/>
                </p:nvSpPr>
                <p:spPr bwMode="auto">
                  <a:xfrm>
                    <a:off x="4119" y="6713"/>
                    <a:ext cx="997" cy="365"/>
                  </a:xfrm>
                  <a:custGeom>
                    <a:avLst/>
                    <a:gdLst/>
                    <a:ahLst/>
                    <a:cxnLst>
                      <a:cxn ang="0">
                        <a:pos x="1170" y="36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70" h="362">
                        <a:moveTo>
                          <a:pt x="1170" y="362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82" name="Freeform 66"/>
                  <p:cNvSpPr>
                    <a:spLocks/>
                  </p:cNvSpPr>
                  <p:nvPr/>
                </p:nvSpPr>
                <p:spPr bwMode="auto">
                  <a:xfrm>
                    <a:off x="4119" y="6594"/>
                    <a:ext cx="297" cy="339"/>
                  </a:xfrm>
                  <a:custGeom>
                    <a:avLst/>
                    <a:gdLst/>
                    <a:ahLst/>
                    <a:cxnLst>
                      <a:cxn ang="0">
                        <a:pos x="0" y="336"/>
                      </a:cxn>
                      <a:cxn ang="0">
                        <a:pos x="0" y="108"/>
                      </a:cxn>
                      <a:cxn ang="0">
                        <a:pos x="60" y="12"/>
                      </a:cxn>
                      <a:cxn ang="0">
                        <a:pos x="168" y="0"/>
                      </a:cxn>
                      <a:cxn ang="0">
                        <a:pos x="288" y="0"/>
                      </a:cxn>
                      <a:cxn ang="0">
                        <a:pos x="348" y="72"/>
                      </a:cxn>
                      <a:cxn ang="0">
                        <a:pos x="348" y="336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348" h="336">
                        <a:moveTo>
                          <a:pt x="0" y="336"/>
                        </a:moveTo>
                        <a:lnTo>
                          <a:pt x="0" y="108"/>
                        </a:lnTo>
                        <a:lnTo>
                          <a:pt x="60" y="12"/>
                        </a:lnTo>
                        <a:lnTo>
                          <a:pt x="168" y="0"/>
                        </a:lnTo>
                        <a:lnTo>
                          <a:pt x="288" y="0"/>
                        </a:lnTo>
                        <a:lnTo>
                          <a:pt x="348" y="72"/>
                        </a:lnTo>
                        <a:lnTo>
                          <a:pt x="348" y="336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83" name="Freeform 67"/>
                  <p:cNvSpPr>
                    <a:spLocks/>
                  </p:cNvSpPr>
                  <p:nvPr/>
                </p:nvSpPr>
                <p:spPr bwMode="auto">
                  <a:xfrm>
                    <a:off x="4252" y="6610"/>
                    <a:ext cx="1176" cy="444"/>
                  </a:xfrm>
                  <a:custGeom>
                    <a:avLst/>
                    <a:gdLst/>
                    <a:ahLst/>
                    <a:cxnLst>
                      <a:cxn ang="0">
                        <a:pos x="1380" y="44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380" h="440">
                        <a:moveTo>
                          <a:pt x="1380" y="44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84" name="Freeform 68"/>
                  <p:cNvSpPr>
                    <a:spLocks/>
                  </p:cNvSpPr>
                  <p:nvPr/>
                </p:nvSpPr>
                <p:spPr bwMode="auto">
                  <a:xfrm>
                    <a:off x="4354" y="6606"/>
                    <a:ext cx="998" cy="365"/>
                  </a:xfrm>
                  <a:custGeom>
                    <a:avLst/>
                    <a:gdLst/>
                    <a:ahLst/>
                    <a:cxnLst>
                      <a:cxn ang="0">
                        <a:pos x="1170" y="36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70" h="362">
                        <a:moveTo>
                          <a:pt x="1170" y="362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85" name="Freeform 69"/>
                  <p:cNvSpPr>
                    <a:spLocks/>
                  </p:cNvSpPr>
                  <p:nvPr/>
                </p:nvSpPr>
                <p:spPr bwMode="auto">
                  <a:xfrm>
                    <a:off x="4129" y="6703"/>
                    <a:ext cx="1" cy="24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40"/>
                      </a:cxn>
                    </a:cxnLst>
                    <a:rect l="0" t="0" r="r" b="b"/>
                    <a:pathLst>
                      <a:path w="1" h="240">
                        <a:moveTo>
                          <a:pt x="0" y="0"/>
                        </a:moveTo>
                        <a:lnTo>
                          <a:pt x="0" y="24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286" name="Freeform 70"/>
                  <p:cNvSpPr>
                    <a:spLocks/>
                  </p:cNvSpPr>
                  <p:nvPr/>
                </p:nvSpPr>
                <p:spPr bwMode="auto">
                  <a:xfrm>
                    <a:off x="4129" y="6951"/>
                    <a:ext cx="430" cy="176"/>
                  </a:xfrm>
                  <a:custGeom>
                    <a:avLst/>
                    <a:gdLst/>
                    <a:ahLst/>
                    <a:cxnLst>
                      <a:cxn ang="0">
                        <a:pos x="504" y="17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04" h="174">
                        <a:moveTo>
                          <a:pt x="504" y="174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</p:grpSp>
          <p:grpSp>
            <p:nvGrpSpPr>
              <p:cNvPr id="9287" name="Group 71"/>
              <p:cNvGrpSpPr>
                <a:grpSpLocks/>
              </p:cNvGrpSpPr>
              <p:nvPr/>
            </p:nvGrpSpPr>
            <p:grpSpPr bwMode="auto">
              <a:xfrm>
                <a:off x="2840" y="4685"/>
                <a:ext cx="968" cy="2081"/>
                <a:chOff x="2840" y="4685"/>
                <a:chExt cx="968" cy="2081"/>
              </a:xfrm>
            </p:grpSpPr>
            <p:sp>
              <p:nvSpPr>
                <p:cNvPr id="9288" name="Freeform 72"/>
                <p:cNvSpPr>
                  <a:spLocks/>
                </p:cNvSpPr>
                <p:nvPr/>
              </p:nvSpPr>
              <p:spPr bwMode="auto">
                <a:xfrm>
                  <a:off x="2863" y="4723"/>
                  <a:ext cx="433" cy="113"/>
                </a:xfrm>
                <a:custGeom>
                  <a:avLst/>
                  <a:gdLst/>
                  <a:ahLst/>
                  <a:cxnLst>
                    <a:cxn ang="0">
                      <a:pos x="0" y="284"/>
                    </a:cxn>
                    <a:cxn ang="0">
                      <a:pos x="568" y="0"/>
                    </a:cxn>
                    <a:cxn ang="0">
                      <a:pos x="1562" y="0"/>
                    </a:cxn>
                    <a:cxn ang="0">
                      <a:pos x="1136" y="284"/>
                    </a:cxn>
                    <a:cxn ang="0">
                      <a:pos x="0" y="284"/>
                    </a:cxn>
                  </a:cxnLst>
                  <a:rect l="0" t="0" r="r" b="b"/>
                  <a:pathLst>
                    <a:path w="1562" h="284">
                      <a:moveTo>
                        <a:pt x="0" y="284"/>
                      </a:moveTo>
                      <a:lnTo>
                        <a:pt x="568" y="0"/>
                      </a:lnTo>
                      <a:lnTo>
                        <a:pt x="1562" y="0"/>
                      </a:lnTo>
                      <a:lnTo>
                        <a:pt x="1136" y="284"/>
                      </a:lnTo>
                      <a:lnTo>
                        <a:pt x="0" y="284"/>
                      </a:lnTo>
                      <a:close/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89" name="Freeform 73"/>
                <p:cNvSpPr>
                  <a:spLocks/>
                </p:cNvSpPr>
                <p:nvPr/>
              </p:nvSpPr>
              <p:spPr bwMode="auto">
                <a:xfrm>
                  <a:off x="2863" y="4836"/>
                  <a:ext cx="749" cy="193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792" y="1724"/>
                    </a:cxn>
                    <a:cxn ang="0">
                      <a:pos x="1824" y="3536"/>
                    </a:cxn>
                    <a:cxn ang="0">
                      <a:pos x="2700" y="4844"/>
                    </a:cxn>
                  </a:cxnLst>
                  <a:rect l="0" t="0" r="r" b="b"/>
                  <a:pathLst>
                    <a:path w="2700" h="4844">
                      <a:moveTo>
                        <a:pt x="0" y="0"/>
                      </a:moveTo>
                      <a:lnTo>
                        <a:pt x="792" y="1724"/>
                      </a:lnTo>
                      <a:lnTo>
                        <a:pt x="1824" y="3536"/>
                      </a:lnTo>
                      <a:lnTo>
                        <a:pt x="2700" y="4844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0" name="Oval 74"/>
                <p:cNvSpPr>
                  <a:spLocks noChangeArrowheads="1"/>
                </p:cNvSpPr>
                <p:nvPr/>
              </p:nvSpPr>
              <p:spPr bwMode="auto">
                <a:xfrm>
                  <a:off x="3020" y="5458"/>
                  <a:ext cx="276" cy="57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1" name="Freeform 75"/>
                <p:cNvSpPr>
                  <a:spLocks/>
                </p:cNvSpPr>
                <p:nvPr/>
              </p:nvSpPr>
              <p:spPr bwMode="auto">
                <a:xfrm>
                  <a:off x="3178" y="4836"/>
                  <a:ext cx="543" cy="192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2" y="1704"/>
                    </a:cxn>
                    <a:cxn ang="0">
                      <a:pos x="1060" y="3572"/>
                    </a:cxn>
                    <a:cxn ang="0">
                      <a:pos x="1960" y="4820"/>
                    </a:cxn>
                  </a:cxnLst>
                  <a:rect l="0" t="0" r="r" b="b"/>
                  <a:pathLst>
                    <a:path w="1960" h="4820">
                      <a:moveTo>
                        <a:pt x="0" y="0"/>
                      </a:moveTo>
                      <a:lnTo>
                        <a:pt x="142" y="1704"/>
                      </a:lnTo>
                      <a:lnTo>
                        <a:pt x="1060" y="3572"/>
                      </a:lnTo>
                      <a:lnTo>
                        <a:pt x="1960" y="482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2" name="Oval 76"/>
                <p:cNvSpPr>
                  <a:spLocks noChangeArrowheads="1"/>
                </p:cNvSpPr>
                <p:nvPr/>
              </p:nvSpPr>
              <p:spPr bwMode="auto">
                <a:xfrm>
                  <a:off x="3296" y="6194"/>
                  <a:ext cx="276" cy="56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3" name="Oval 77"/>
                <p:cNvSpPr>
                  <a:spLocks noChangeArrowheads="1"/>
                </p:cNvSpPr>
                <p:nvPr/>
              </p:nvSpPr>
              <p:spPr bwMode="auto">
                <a:xfrm>
                  <a:off x="3532" y="6703"/>
                  <a:ext cx="276" cy="57"/>
                </a:xfrm>
                <a:prstGeom prst="ellips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4" name="Freeform 78"/>
                <p:cNvSpPr>
                  <a:spLocks/>
                </p:cNvSpPr>
                <p:nvPr/>
              </p:nvSpPr>
              <p:spPr bwMode="auto">
                <a:xfrm>
                  <a:off x="3257" y="5064"/>
                  <a:ext cx="472" cy="1639"/>
                </a:xfrm>
                <a:custGeom>
                  <a:avLst/>
                  <a:gdLst/>
                  <a:ahLst/>
                  <a:cxnLst>
                    <a:cxn ang="0">
                      <a:pos x="68" y="0"/>
                    </a:cxn>
                    <a:cxn ang="0">
                      <a:pos x="0" y="990"/>
                    </a:cxn>
                    <a:cxn ang="0">
                      <a:pos x="852" y="2836"/>
                    </a:cxn>
                    <a:cxn ang="0">
                      <a:pos x="1704" y="4114"/>
                    </a:cxn>
                  </a:cxnLst>
                  <a:rect l="0" t="0" r="r" b="b"/>
                  <a:pathLst>
                    <a:path w="1704" h="4114">
                      <a:moveTo>
                        <a:pt x="68" y="0"/>
                      </a:moveTo>
                      <a:lnTo>
                        <a:pt x="0" y="990"/>
                      </a:lnTo>
                      <a:lnTo>
                        <a:pt x="852" y="2836"/>
                      </a:lnTo>
                      <a:lnTo>
                        <a:pt x="1704" y="411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5" name="Freeform 79"/>
                <p:cNvSpPr>
                  <a:spLocks/>
                </p:cNvSpPr>
                <p:nvPr/>
              </p:nvSpPr>
              <p:spPr bwMode="auto">
                <a:xfrm>
                  <a:off x="3257" y="4779"/>
                  <a:ext cx="544" cy="1949"/>
                </a:xfrm>
                <a:custGeom>
                  <a:avLst/>
                  <a:gdLst/>
                  <a:ahLst/>
                  <a:cxnLst>
                    <a:cxn ang="0">
                      <a:pos x="1964" y="4890"/>
                    </a:cxn>
                    <a:cxn ang="0">
                      <a:pos x="1136" y="3618"/>
                    </a:cxn>
                    <a:cxn ang="0">
                      <a:pos x="152" y="177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964" h="4890">
                      <a:moveTo>
                        <a:pt x="1964" y="4890"/>
                      </a:moveTo>
                      <a:lnTo>
                        <a:pt x="1136" y="3618"/>
                      </a:lnTo>
                      <a:lnTo>
                        <a:pt x="152" y="177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6" name="Freeform 80"/>
                <p:cNvSpPr>
                  <a:spLocks/>
                </p:cNvSpPr>
                <p:nvPr/>
              </p:nvSpPr>
              <p:spPr bwMode="auto">
                <a:xfrm>
                  <a:off x="2942" y="4779"/>
                  <a:ext cx="31" cy="40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2" y="1014"/>
                    </a:cxn>
                  </a:cxnLst>
                  <a:rect l="0" t="0" r="r" b="b"/>
                  <a:pathLst>
                    <a:path w="112" h="1014">
                      <a:moveTo>
                        <a:pt x="0" y="0"/>
                      </a:moveTo>
                      <a:lnTo>
                        <a:pt x="112" y="101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7" name="Freeform 81"/>
                <p:cNvSpPr>
                  <a:spLocks/>
                </p:cNvSpPr>
                <p:nvPr/>
              </p:nvSpPr>
              <p:spPr bwMode="auto">
                <a:xfrm>
                  <a:off x="2973" y="5183"/>
                  <a:ext cx="559" cy="154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56" y="768"/>
                    </a:cxn>
                    <a:cxn ang="0">
                      <a:pos x="1176" y="2628"/>
                    </a:cxn>
                    <a:cxn ang="0">
                      <a:pos x="2016" y="3864"/>
                    </a:cxn>
                  </a:cxnLst>
                  <a:rect l="0" t="0" r="r" b="b"/>
                  <a:pathLst>
                    <a:path w="2016" h="3864">
                      <a:moveTo>
                        <a:pt x="0" y="0"/>
                      </a:moveTo>
                      <a:lnTo>
                        <a:pt x="156" y="768"/>
                      </a:lnTo>
                      <a:lnTo>
                        <a:pt x="1176" y="2628"/>
                      </a:lnTo>
                      <a:lnTo>
                        <a:pt x="2016" y="3864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8" name="Freeform 82"/>
                <p:cNvSpPr>
                  <a:spLocks/>
                </p:cNvSpPr>
                <p:nvPr/>
              </p:nvSpPr>
              <p:spPr bwMode="auto">
                <a:xfrm>
                  <a:off x="3020" y="4836"/>
                  <a:ext cx="630" cy="192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26" y="1704"/>
                    </a:cxn>
                    <a:cxn ang="0">
                      <a:pos x="1420" y="3550"/>
                    </a:cxn>
                    <a:cxn ang="0">
                      <a:pos x="2272" y="4828"/>
                    </a:cxn>
                  </a:cxnLst>
                  <a:rect l="0" t="0" r="r" b="b"/>
                  <a:pathLst>
                    <a:path w="2272" h="4828">
                      <a:moveTo>
                        <a:pt x="0" y="0"/>
                      </a:moveTo>
                      <a:lnTo>
                        <a:pt x="426" y="1704"/>
                      </a:lnTo>
                      <a:lnTo>
                        <a:pt x="1420" y="3550"/>
                      </a:lnTo>
                      <a:lnTo>
                        <a:pt x="2272" y="4828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299" name="Freeform 83"/>
                <p:cNvSpPr>
                  <a:spLocks/>
                </p:cNvSpPr>
                <p:nvPr/>
              </p:nvSpPr>
              <p:spPr bwMode="auto">
                <a:xfrm>
                  <a:off x="3138" y="4723"/>
                  <a:ext cx="512" cy="198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42" y="1846"/>
                    </a:cxn>
                    <a:cxn ang="0">
                      <a:pos x="994" y="3692"/>
                    </a:cxn>
                    <a:cxn ang="0">
                      <a:pos x="1846" y="4970"/>
                    </a:cxn>
                  </a:cxnLst>
                  <a:rect l="0" t="0" r="r" b="b"/>
                  <a:pathLst>
                    <a:path w="1846" h="4970">
                      <a:moveTo>
                        <a:pt x="0" y="0"/>
                      </a:moveTo>
                      <a:lnTo>
                        <a:pt x="142" y="1846"/>
                      </a:lnTo>
                      <a:lnTo>
                        <a:pt x="994" y="3692"/>
                      </a:lnTo>
                      <a:lnTo>
                        <a:pt x="1846" y="497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300" name="Freeform 84"/>
                <p:cNvSpPr>
                  <a:spLocks/>
                </p:cNvSpPr>
                <p:nvPr/>
              </p:nvSpPr>
              <p:spPr bwMode="auto">
                <a:xfrm>
                  <a:off x="3275" y="4723"/>
                  <a:ext cx="21" cy="360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0" y="904"/>
                    </a:cxn>
                  </a:cxnLst>
                  <a:rect l="0" t="0" r="r" b="b"/>
                  <a:pathLst>
                    <a:path w="74" h="904">
                      <a:moveTo>
                        <a:pt x="74" y="0"/>
                      </a:moveTo>
                      <a:lnTo>
                        <a:pt x="0" y="904"/>
                      </a:ln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grpSp>
              <p:nvGrpSpPr>
                <p:cNvPr id="9301" name="Group 85"/>
                <p:cNvGrpSpPr>
                  <a:grpSpLocks/>
                </p:cNvGrpSpPr>
                <p:nvPr/>
              </p:nvGrpSpPr>
              <p:grpSpPr bwMode="auto">
                <a:xfrm>
                  <a:off x="2840" y="4685"/>
                  <a:ext cx="512" cy="226"/>
                  <a:chOff x="5538" y="2556"/>
                  <a:chExt cx="1562" cy="710"/>
                </a:xfrm>
              </p:grpSpPr>
              <p:grpSp>
                <p:nvGrpSpPr>
                  <p:cNvPr id="9302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5538" y="2840"/>
                    <a:ext cx="994" cy="426"/>
                    <a:chOff x="5254" y="3692"/>
                    <a:chExt cx="994" cy="426"/>
                  </a:xfrm>
                </p:grpSpPr>
                <p:sp>
                  <p:nvSpPr>
                    <p:cNvPr id="9303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5254" y="3834"/>
                      <a:ext cx="852" cy="2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84"/>
                        </a:cxn>
                        <a:cxn ang="0">
                          <a:pos x="852" y="284"/>
                        </a:cxn>
                        <a:cxn ang="0">
                          <a:pos x="852" y="0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852" h="284">
                          <a:moveTo>
                            <a:pt x="0" y="0"/>
                          </a:moveTo>
                          <a:lnTo>
                            <a:pt x="0" y="284"/>
                          </a:lnTo>
                          <a:lnTo>
                            <a:pt x="852" y="284"/>
                          </a:lnTo>
                          <a:lnTo>
                            <a:pt x="852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  <p:sp>
                  <p:nvSpPr>
                    <p:cNvPr id="9304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5254" y="3692"/>
                      <a:ext cx="994" cy="14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42"/>
                        </a:cxn>
                        <a:cxn ang="0">
                          <a:pos x="142" y="0"/>
                        </a:cxn>
                        <a:cxn ang="0">
                          <a:pos x="994" y="0"/>
                        </a:cxn>
                        <a:cxn ang="0">
                          <a:pos x="852" y="142"/>
                        </a:cxn>
                        <a:cxn ang="0">
                          <a:pos x="0" y="142"/>
                        </a:cxn>
                      </a:cxnLst>
                      <a:rect l="0" t="0" r="r" b="b"/>
                      <a:pathLst>
                        <a:path w="994" h="142">
                          <a:moveTo>
                            <a:pt x="0" y="142"/>
                          </a:moveTo>
                          <a:lnTo>
                            <a:pt x="142" y="0"/>
                          </a:lnTo>
                          <a:lnTo>
                            <a:pt x="994" y="0"/>
                          </a:lnTo>
                          <a:lnTo>
                            <a:pt x="852" y="142"/>
                          </a:lnTo>
                          <a:lnTo>
                            <a:pt x="0" y="142"/>
                          </a:lnTo>
                          <a:close/>
                        </a:path>
                      </a:pathLst>
                    </a:custGeom>
                    <a:solidFill>
                      <a:srgbClr val="C0C0C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CL"/>
                    </a:p>
                  </p:txBody>
                </p:sp>
              </p:grpSp>
              <p:sp>
                <p:nvSpPr>
                  <p:cNvPr id="9305" name="Freeform 89"/>
                  <p:cNvSpPr>
                    <a:spLocks/>
                  </p:cNvSpPr>
                  <p:nvPr/>
                </p:nvSpPr>
                <p:spPr bwMode="auto">
                  <a:xfrm>
                    <a:off x="6390" y="2556"/>
                    <a:ext cx="710" cy="710"/>
                  </a:xfrm>
                  <a:custGeom>
                    <a:avLst/>
                    <a:gdLst/>
                    <a:ahLst/>
                    <a:cxnLst>
                      <a:cxn ang="0">
                        <a:pos x="0" y="710"/>
                      </a:cxn>
                      <a:cxn ang="0">
                        <a:pos x="0" y="426"/>
                      </a:cxn>
                      <a:cxn ang="0">
                        <a:pos x="426" y="0"/>
                      </a:cxn>
                      <a:cxn ang="0">
                        <a:pos x="710" y="0"/>
                      </a:cxn>
                      <a:cxn ang="0">
                        <a:pos x="284" y="426"/>
                      </a:cxn>
                      <a:cxn ang="0">
                        <a:pos x="284" y="710"/>
                      </a:cxn>
                      <a:cxn ang="0">
                        <a:pos x="0" y="710"/>
                      </a:cxn>
                    </a:cxnLst>
                    <a:rect l="0" t="0" r="r" b="b"/>
                    <a:pathLst>
                      <a:path w="710" h="710">
                        <a:moveTo>
                          <a:pt x="0" y="710"/>
                        </a:moveTo>
                        <a:lnTo>
                          <a:pt x="0" y="426"/>
                        </a:lnTo>
                        <a:lnTo>
                          <a:pt x="426" y="0"/>
                        </a:lnTo>
                        <a:lnTo>
                          <a:pt x="710" y="0"/>
                        </a:lnTo>
                        <a:lnTo>
                          <a:pt x="284" y="426"/>
                        </a:lnTo>
                        <a:lnTo>
                          <a:pt x="284" y="710"/>
                        </a:lnTo>
                        <a:lnTo>
                          <a:pt x="0" y="71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06" name="Freeform 90"/>
                  <p:cNvSpPr>
                    <a:spLocks/>
                  </p:cNvSpPr>
                  <p:nvPr/>
                </p:nvSpPr>
                <p:spPr bwMode="auto">
                  <a:xfrm>
                    <a:off x="6674" y="2556"/>
                    <a:ext cx="426" cy="710"/>
                  </a:xfrm>
                  <a:custGeom>
                    <a:avLst/>
                    <a:gdLst/>
                    <a:ahLst/>
                    <a:cxnLst>
                      <a:cxn ang="0">
                        <a:pos x="0" y="710"/>
                      </a:cxn>
                      <a:cxn ang="0">
                        <a:pos x="426" y="284"/>
                      </a:cxn>
                      <a:cxn ang="0">
                        <a:pos x="426" y="0"/>
                      </a:cxn>
                      <a:cxn ang="0">
                        <a:pos x="0" y="426"/>
                      </a:cxn>
                      <a:cxn ang="0">
                        <a:pos x="0" y="710"/>
                      </a:cxn>
                    </a:cxnLst>
                    <a:rect l="0" t="0" r="r" b="b"/>
                    <a:pathLst>
                      <a:path w="426" h="710">
                        <a:moveTo>
                          <a:pt x="0" y="710"/>
                        </a:moveTo>
                        <a:lnTo>
                          <a:pt x="426" y="284"/>
                        </a:lnTo>
                        <a:lnTo>
                          <a:pt x="426" y="0"/>
                        </a:lnTo>
                        <a:lnTo>
                          <a:pt x="0" y="426"/>
                        </a:lnTo>
                        <a:lnTo>
                          <a:pt x="0" y="710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07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6390" y="2981"/>
                    <a:ext cx="284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</p:grpSp>
          <p:sp>
            <p:nvSpPr>
              <p:cNvPr id="9308" name="Freeform 92"/>
              <p:cNvSpPr>
                <a:spLocks/>
              </p:cNvSpPr>
              <p:nvPr/>
            </p:nvSpPr>
            <p:spPr bwMode="auto">
              <a:xfrm>
                <a:off x="3304" y="4358"/>
                <a:ext cx="1227" cy="375"/>
              </a:xfrm>
              <a:custGeom>
                <a:avLst/>
                <a:gdLst/>
                <a:ahLst/>
                <a:cxnLst>
                  <a:cxn ang="0">
                    <a:pos x="1440" y="156"/>
                  </a:cxn>
                  <a:cxn ang="0">
                    <a:pos x="888" y="180"/>
                  </a:cxn>
                  <a:cxn ang="0">
                    <a:pos x="204" y="0"/>
                  </a:cxn>
                  <a:cxn ang="0">
                    <a:pos x="0" y="24"/>
                  </a:cxn>
                  <a:cxn ang="0">
                    <a:pos x="372" y="264"/>
                  </a:cxn>
                  <a:cxn ang="0">
                    <a:pos x="36" y="372"/>
                  </a:cxn>
                </a:cxnLst>
                <a:rect l="0" t="0" r="r" b="b"/>
                <a:pathLst>
                  <a:path w="1440" h="372">
                    <a:moveTo>
                      <a:pt x="1440" y="156"/>
                    </a:moveTo>
                    <a:lnTo>
                      <a:pt x="888" y="180"/>
                    </a:lnTo>
                    <a:lnTo>
                      <a:pt x="204" y="0"/>
                    </a:lnTo>
                    <a:lnTo>
                      <a:pt x="0" y="24"/>
                    </a:lnTo>
                    <a:lnTo>
                      <a:pt x="372" y="264"/>
                    </a:lnTo>
                    <a:lnTo>
                      <a:pt x="36" y="372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09" name="Freeform 93"/>
              <p:cNvSpPr>
                <a:spLocks/>
              </p:cNvSpPr>
              <p:nvPr/>
            </p:nvSpPr>
            <p:spPr bwMode="auto">
              <a:xfrm>
                <a:off x="3222" y="4613"/>
                <a:ext cx="1555" cy="738"/>
              </a:xfrm>
              <a:custGeom>
                <a:avLst/>
                <a:gdLst/>
                <a:ahLst/>
                <a:cxnLst>
                  <a:cxn ang="0">
                    <a:pos x="1788" y="0"/>
                  </a:cxn>
                  <a:cxn ang="0">
                    <a:pos x="1164" y="156"/>
                  </a:cxn>
                  <a:cxn ang="0">
                    <a:pos x="1116" y="312"/>
                  </a:cxn>
                  <a:cxn ang="0">
                    <a:pos x="1272" y="480"/>
                  </a:cxn>
                  <a:cxn ang="0">
                    <a:pos x="1824" y="662"/>
                  </a:cxn>
                  <a:cxn ang="0">
                    <a:pos x="984" y="732"/>
                  </a:cxn>
                  <a:cxn ang="0">
                    <a:pos x="0" y="312"/>
                  </a:cxn>
                </a:cxnLst>
                <a:rect l="0" t="0" r="r" b="b"/>
                <a:pathLst>
                  <a:path w="1824" h="732">
                    <a:moveTo>
                      <a:pt x="1788" y="0"/>
                    </a:moveTo>
                    <a:lnTo>
                      <a:pt x="1164" y="156"/>
                    </a:lnTo>
                    <a:lnTo>
                      <a:pt x="1116" y="312"/>
                    </a:lnTo>
                    <a:lnTo>
                      <a:pt x="1272" y="480"/>
                    </a:lnTo>
                    <a:lnTo>
                      <a:pt x="1824" y="662"/>
                    </a:lnTo>
                    <a:lnTo>
                      <a:pt x="984" y="732"/>
                    </a:lnTo>
                    <a:lnTo>
                      <a:pt x="0" y="312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0" name="Oval 94"/>
              <p:cNvSpPr>
                <a:spLocks noChangeArrowheads="1"/>
              </p:cNvSpPr>
              <p:nvPr/>
            </p:nvSpPr>
            <p:spPr bwMode="auto">
              <a:xfrm>
                <a:off x="7077" y="5399"/>
                <a:ext cx="121" cy="287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1" name="Text Box 95"/>
              <p:cNvSpPr txBox="1">
                <a:spLocks noChangeArrowheads="1"/>
              </p:cNvSpPr>
              <p:nvPr/>
            </p:nvSpPr>
            <p:spPr bwMode="auto">
              <a:xfrm>
                <a:off x="8280" y="4412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Galería de transporte secundario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12" name="Line 96"/>
              <p:cNvSpPr>
                <a:spLocks noChangeShapeType="1"/>
              </p:cNvSpPr>
              <p:nvPr/>
            </p:nvSpPr>
            <p:spPr bwMode="auto">
              <a:xfrm flipH="1" flipV="1">
                <a:off x="8529" y="3991"/>
                <a:ext cx="745" cy="503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3" name="Line 97"/>
              <p:cNvSpPr>
                <a:spLocks noChangeShapeType="1"/>
              </p:cNvSpPr>
              <p:nvPr/>
            </p:nvSpPr>
            <p:spPr bwMode="auto">
              <a:xfrm flipH="1">
                <a:off x="3324" y="5772"/>
                <a:ext cx="412" cy="81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4" name="Line 98"/>
              <p:cNvSpPr>
                <a:spLocks noChangeShapeType="1"/>
              </p:cNvSpPr>
              <p:nvPr/>
            </p:nvSpPr>
            <p:spPr bwMode="auto">
              <a:xfrm flipH="1" flipV="1">
                <a:off x="3124" y="4828"/>
                <a:ext cx="1704" cy="229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5" name="Line 99"/>
              <p:cNvSpPr>
                <a:spLocks noChangeShapeType="1"/>
              </p:cNvSpPr>
              <p:nvPr/>
            </p:nvSpPr>
            <p:spPr bwMode="auto">
              <a:xfrm>
                <a:off x="7428" y="5772"/>
                <a:ext cx="0" cy="71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6" name="Line 100"/>
              <p:cNvSpPr>
                <a:spLocks noChangeShapeType="1"/>
              </p:cNvSpPr>
              <p:nvPr/>
            </p:nvSpPr>
            <p:spPr bwMode="auto">
              <a:xfrm flipH="1">
                <a:off x="3736" y="6340"/>
                <a:ext cx="1278" cy="426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17" name="Text Box 101"/>
              <p:cNvSpPr txBox="1">
                <a:spLocks noChangeArrowheads="1"/>
              </p:cNvSpPr>
              <p:nvPr/>
            </p:nvSpPr>
            <p:spPr bwMode="auto">
              <a:xfrm>
                <a:off x="4544" y="4646"/>
                <a:ext cx="1774" cy="6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Punto de descarga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a chimenea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18" name="Text Box 102"/>
              <p:cNvSpPr txBox="1">
                <a:spLocks noChangeArrowheads="1"/>
              </p:cNvSpPr>
              <p:nvPr/>
            </p:nvSpPr>
            <p:spPr bwMode="auto">
              <a:xfrm>
                <a:off x="3310" y="5488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 de Traspaso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19" name="Text Box 103"/>
              <p:cNvSpPr txBox="1">
                <a:spLocks noChangeArrowheads="1"/>
              </p:cNvSpPr>
              <p:nvPr/>
            </p:nvSpPr>
            <p:spPr bwMode="auto">
              <a:xfrm>
                <a:off x="4304" y="6056"/>
                <a:ext cx="2058" cy="7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Descarga Buzón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20" name="Text Box 104"/>
              <p:cNvSpPr txBox="1">
                <a:spLocks noChangeArrowheads="1"/>
              </p:cNvSpPr>
              <p:nvPr/>
            </p:nvSpPr>
            <p:spPr bwMode="auto">
              <a:xfrm>
                <a:off x="4758" y="2556"/>
                <a:ext cx="2058" cy="1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200" b="1" i="1" u="none" strike="noStrike" cap="none" normalizeH="0" baseline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Caserón relleno con mineral tronado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21" name="Text Box 105"/>
              <p:cNvSpPr txBox="1">
                <a:spLocks noChangeArrowheads="1"/>
              </p:cNvSpPr>
              <p:nvPr/>
            </p:nvSpPr>
            <p:spPr bwMode="auto">
              <a:xfrm>
                <a:off x="6434" y="5204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Nivel de Transporte Principal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22" name="Freeform 106"/>
              <p:cNvSpPr>
                <a:spLocks/>
              </p:cNvSpPr>
              <p:nvPr/>
            </p:nvSpPr>
            <p:spPr bwMode="auto">
              <a:xfrm>
                <a:off x="3310" y="1354"/>
                <a:ext cx="590" cy="2288"/>
              </a:xfrm>
              <a:custGeom>
                <a:avLst/>
                <a:gdLst/>
                <a:ahLst/>
                <a:cxnLst>
                  <a:cxn ang="0">
                    <a:pos x="0" y="2288"/>
                  </a:cxn>
                  <a:cxn ang="0">
                    <a:pos x="590" y="0"/>
                  </a:cxn>
                </a:cxnLst>
                <a:rect l="0" t="0" r="r" b="b"/>
                <a:pathLst>
                  <a:path w="590" h="2288">
                    <a:moveTo>
                      <a:pt x="0" y="2288"/>
                    </a:moveTo>
                    <a:lnTo>
                      <a:pt x="59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23" name="Freeform 107"/>
              <p:cNvSpPr>
                <a:spLocks/>
              </p:cNvSpPr>
              <p:nvPr/>
            </p:nvSpPr>
            <p:spPr bwMode="auto">
              <a:xfrm>
                <a:off x="3594" y="2494"/>
                <a:ext cx="366" cy="1290"/>
              </a:xfrm>
              <a:custGeom>
                <a:avLst/>
                <a:gdLst/>
                <a:ahLst/>
                <a:cxnLst>
                  <a:cxn ang="0">
                    <a:pos x="0" y="1290"/>
                  </a:cxn>
                  <a:cxn ang="0">
                    <a:pos x="366" y="0"/>
                  </a:cxn>
                </a:cxnLst>
                <a:rect l="0" t="0" r="r" b="b"/>
                <a:pathLst>
                  <a:path w="366" h="1290">
                    <a:moveTo>
                      <a:pt x="0" y="1290"/>
                    </a:moveTo>
                    <a:lnTo>
                      <a:pt x="36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24" name="Freeform 108"/>
              <p:cNvSpPr>
                <a:spLocks/>
              </p:cNvSpPr>
              <p:nvPr/>
            </p:nvSpPr>
            <p:spPr bwMode="auto">
              <a:xfrm>
                <a:off x="3634" y="2038"/>
                <a:ext cx="4982" cy="494"/>
              </a:xfrm>
              <a:custGeom>
                <a:avLst/>
                <a:gdLst/>
                <a:ahLst/>
                <a:cxnLst>
                  <a:cxn ang="0">
                    <a:pos x="4718" y="0"/>
                  </a:cxn>
                  <a:cxn ang="0">
                    <a:pos x="0" y="362"/>
                  </a:cxn>
                  <a:cxn ang="0">
                    <a:pos x="204" y="446"/>
                  </a:cxn>
                  <a:cxn ang="0">
                    <a:pos x="276" y="470"/>
                  </a:cxn>
                  <a:cxn ang="0">
                    <a:pos x="312" y="494"/>
                  </a:cxn>
                  <a:cxn ang="0">
                    <a:pos x="4982" y="132"/>
                  </a:cxn>
                </a:cxnLst>
                <a:rect l="0" t="0" r="r" b="b"/>
                <a:pathLst>
                  <a:path w="4982" h="494">
                    <a:moveTo>
                      <a:pt x="4718" y="0"/>
                    </a:moveTo>
                    <a:lnTo>
                      <a:pt x="0" y="362"/>
                    </a:lnTo>
                    <a:cubicBezTo>
                      <a:pt x="86" y="419"/>
                      <a:pt x="108" y="417"/>
                      <a:pt x="204" y="446"/>
                    </a:cubicBezTo>
                    <a:cubicBezTo>
                      <a:pt x="228" y="453"/>
                      <a:pt x="255" y="456"/>
                      <a:pt x="276" y="470"/>
                    </a:cubicBezTo>
                    <a:cubicBezTo>
                      <a:pt x="288" y="478"/>
                      <a:pt x="312" y="494"/>
                      <a:pt x="312" y="494"/>
                    </a:cubicBezTo>
                    <a:lnTo>
                      <a:pt x="4982" y="132"/>
                    </a:lnTo>
                  </a:path>
                </a:pathLst>
              </a:custGeom>
              <a:solidFill>
                <a:srgbClr val="80808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25" name="Freeform 109"/>
              <p:cNvSpPr>
                <a:spLocks/>
              </p:cNvSpPr>
              <p:nvPr/>
            </p:nvSpPr>
            <p:spPr bwMode="auto">
              <a:xfrm>
                <a:off x="8008" y="3240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9326" name="Group 110"/>
              <p:cNvGrpSpPr>
                <a:grpSpLocks/>
              </p:cNvGrpSpPr>
              <p:nvPr/>
            </p:nvGrpSpPr>
            <p:grpSpPr bwMode="auto">
              <a:xfrm>
                <a:off x="5835" y="3548"/>
                <a:ext cx="1309" cy="739"/>
                <a:chOff x="5835" y="3548"/>
                <a:chExt cx="1309" cy="739"/>
              </a:xfrm>
            </p:grpSpPr>
            <p:sp>
              <p:nvSpPr>
                <p:cNvPr id="9327" name="Freeform 111"/>
                <p:cNvSpPr>
                  <a:spLocks/>
                </p:cNvSpPr>
                <p:nvPr/>
              </p:nvSpPr>
              <p:spPr bwMode="auto">
                <a:xfrm>
                  <a:off x="6285" y="4069"/>
                  <a:ext cx="527" cy="196"/>
                </a:xfrm>
                <a:custGeom>
                  <a:avLst/>
                  <a:gdLst/>
                  <a:ahLst/>
                  <a:cxnLst>
                    <a:cxn ang="0">
                      <a:pos x="618" y="19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18" h="194">
                      <a:moveTo>
                        <a:pt x="618" y="19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328" name="Freeform 112"/>
                <p:cNvSpPr>
                  <a:spLocks/>
                </p:cNvSpPr>
                <p:nvPr/>
              </p:nvSpPr>
              <p:spPr bwMode="auto">
                <a:xfrm>
                  <a:off x="6121" y="3859"/>
                  <a:ext cx="998" cy="365"/>
                </a:xfrm>
                <a:custGeom>
                  <a:avLst/>
                  <a:gdLst/>
                  <a:ahLst/>
                  <a:cxnLst>
                    <a:cxn ang="0">
                      <a:pos x="1170" y="36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70" h="362">
                      <a:moveTo>
                        <a:pt x="1170" y="36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329" name="Freeform 113"/>
                <p:cNvSpPr>
                  <a:spLocks/>
                </p:cNvSpPr>
                <p:nvPr/>
              </p:nvSpPr>
              <p:spPr bwMode="auto">
                <a:xfrm>
                  <a:off x="6817" y="3938"/>
                  <a:ext cx="297" cy="338"/>
                </a:xfrm>
                <a:custGeom>
                  <a:avLst/>
                  <a:gdLst/>
                  <a:ahLst/>
                  <a:cxnLst>
                    <a:cxn ang="0">
                      <a:pos x="0" y="336"/>
                    </a:cxn>
                    <a:cxn ang="0">
                      <a:pos x="0" y="108"/>
                    </a:cxn>
                    <a:cxn ang="0">
                      <a:pos x="60" y="12"/>
                    </a:cxn>
                    <a:cxn ang="0">
                      <a:pos x="168" y="0"/>
                    </a:cxn>
                    <a:cxn ang="0">
                      <a:pos x="288" y="0"/>
                    </a:cxn>
                    <a:cxn ang="0">
                      <a:pos x="348" y="72"/>
                    </a:cxn>
                    <a:cxn ang="0">
                      <a:pos x="348" y="336"/>
                    </a:cxn>
                    <a:cxn ang="0">
                      <a:pos x="0" y="336"/>
                    </a:cxn>
                  </a:cxnLst>
                  <a:rect l="0" t="0" r="r" b="b"/>
                  <a:pathLst>
                    <a:path w="348" h="336">
                      <a:moveTo>
                        <a:pt x="0" y="336"/>
                      </a:moveTo>
                      <a:lnTo>
                        <a:pt x="0" y="108"/>
                      </a:lnTo>
                      <a:lnTo>
                        <a:pt x="60" y="12"/>
                      </a:lnTo>
                      <a:lnTo>
                        <a:pt x="168" y="0"/>
                      </a:lnTo>
                      <a:lnTo>
                        <a:pt x="288" y="0"/>
                      </a:lnTo>
                      <a:lnTo>
                        <a:pt x="348" y="72"/>
                      </a:lnTo>
                      <a:lnTo>
                        <a:pt x="348" y="336"/>
                      </a:lnTo>
                      <a:lnTo>
                        <a:pt x="0" y="336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9330" name="Freeform 114"/>
                <p:cNvSpPr>
                  <a:spLocks/>
                </p:cNvSpPr>
                <p:nvPr/>
              </p:nvSpPr>
              <p:spPr bwMode="auto">
                <a:xfrm>
                  <a:off x="6827" y="4274"/>
                  <a:ext cx="287" cy="13"/>
                </a:xfrm>
                <a:custGeom>
                  <a:avLst/>
                  <a:gdLst/>
                  <a:ahLst/>
                  <a:cxnLst>
                    <a:cxn ang="0">
                      <a:pos x="0" y="12"/>
                    </a:cxn>
                    <a:cxn ang="0">
                      <a:pos x="336" y="0"/>
                    </a:cxn>
                  </a:cxnLst>
                  <a:rect l="0" t="0" r="r" b="b"/>
                  <a:pathLst>
                    <a:path w="336" h="12">
                      <a:moveTo>
                        <a:pt x="0" y="12"/>
                      </a:moveTo>
                      <a:lnTo>
                        <a:pt x="336" y="0"/>
                      </a:lnTo>
                    </a:path>
                  </a:pathLst>
                </a:custGeom>
                <a:noFill/>
                <a:ln w="12700" cmpd="sng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grpSp>
              <p:nvGrpSpPr>
                <p:cNvPr id="9331" name="Group 115"/>
                <p:cNvGrpSpPr>
                  <a:grpSpLocks/>
                </p:cNvGrpSpPr>
                <p:nvPr/>
              </p:nvGrpSpPr>
              <p:grpSpPr bwMode="auto">
                <a:xfrm>
                  <a:off x="5835" y="3548"/>
                  <a:ext cx="1309" cy="594"/>
                  <a:chOff x="5791" y="6426"/>
                  <a:chExt cx="1309" cy="594"/>
                </a:xfrm>
              </p:grpSpPr>
              <p:sp>
                <p:nvSpPr>
                  <p:cNvPr id="9332" name="Freeform 116"/>
                  <p:cNvSpPr>
                    <a:spLocks/>
                  </p:cNvSpPr>
                  <p:nvPr/>
                </p:nvSpPr>
                <p:spPr bwMode="auto">
                  <a:xfrm>
                    <a:off x="6170" y="7000"/>
                    <a:ext cx="184" cy="20"/>
                  </a:xfrm>
                  <a:custGeom>
                    <a:avLst/>
                    <a:gdLst/>
                    <a:ahLst/>
                    <a:cxnLst>
                      <a:cxn ang="0">
                        <a:pos x="0" y="36"/>
                      </a:cxn>
                      <a:cxn ang="0">
                        <a:pos x="336" y="0"/>
                      </a:cxn>
                    </a:cxnLst>
                    <a:rect l="0" t="0" r="r" b="b"/>
                    <a:pathLst>
                      <a:path w="336" h="36">
                        <a:moveTo>
                          <a:pt x="0" y="36"/>
                        </a:moveTo>
                        <a:lnTo>
                          <a:pt x="336" y="0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33" name="Freeform 117"/>
                  <p:cNvSpPr>
                    <a:spLocks/>
                  </p:cNvSpPr>
                  <p:nvPr/>
                </p:nvSpPr>
                <p:spPr bwMode="auto">
                  <a:xfrm>
                    <a:off x="5791" y="6545"/>
                    <a:ext cx="997" cy="365"/>
                  </a:xfrm>
                  <a:custGeom>
                    <a:avLst/>
                    <a:gdLst/>
                    <a:ahLst/>
                    <a:cxnLst>
                      <a:cxn ang="0">
                        <a:pos x="1170" y="36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70" h="362">
                        <a:moveTo>
                          <a:pt x="1170" y="362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34" name="Freeform 118"/>
                  <p:cNvSpPr>
                    <a:spLocks/>
                  </p:cNvSpPr>
                  <p:nvPr/>
                </p:nvSpPr>
                <p:spPr bwMode="auto">
                  <a:xfrm>
                    <a:off x="5791" y="6426"/>
                    <a:ext cx="297" cy="339"/>
                  </a:xfrm>
                  <a:custGeom>
                    <a:avLst/>
                    <a:gdLst/>
                    <a:ahLst/>
                    <a:cxnLst>
                      <a:cxn ang="0">
                        <a:pos x="0" y="336"/>
                      </a:cxn>
                      <a:cxn ang="0">
                        <a:pos x="0" y="108"/>
                      </a:cxn>
                      <a:cxn ang="0">
                        <a:pos x="60" y="12"/>
                      </a:cxn>
                      <a:cxn ang="0">
                        <a:pos x="168" y="0"/>
                      </a:cxn>
                      <a:cxn ang="0">
                        <a:pos x="288" y="0"/>
                      </a:cxn>
                      <a:cxn ang="0">
                        <a:pos x="348" y="72"/>
                      </a:cxn>
                      <a:cxn ang="0">
                        <a:pos x="348" y="336"/>
                      </a:cxn>
                      <a:cxn ang="0">
                        <a:pos x="0" y="336"/>
                      </a:cxn>
                    </a:cxnLst>
                    <a:rect l="0" t="0" r="r" b="b"/>
                    <a:pathLst>
                      <a:path w="348" h="336">
                        <a:moveTo>
                          <a:pt x="0" y="336"/>
                        </a:moveTo>
                        <a:lnTo>
                          <a:pt x="0" y="108"/>
                        </a:lnTo>
                        <a:lnTo>
                          <a:pt x="60" y="12"/>
                        </a:lnTo>
                        <a:lnTo>
                          <a:pt x="168" y="0"/>
                        </a:lnTo>
                        <a:lnTo>
                          <a:pt x="288" y="0"/>
                        </a:lnTo>
                        <a:lnTo>
                          <a:pt x="348" y="72"/>
                        </a:lnTo>
                        <a:lnTo>
                          <a:pt x="348" y="336"/>
                        </a:lnTo>
                        <a:lnTo>
                          <a:pt x="0" y="336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35" name="Freeform 119"/>
                  <p:cNvSpPr>
                    <a:spLocks/>
                  </p:cNvSpPr>
                  <p:nvPr/>
                </p:nvSpPr>
                <p:spPr bwMode="auto">
                  <a:xfrm>
                    <a:off x="5924" y="6442"/>
                    <a:ext cx="1176" cy="444"/>
                  </a:xfrm>
                  <a:custGeom>
                    <a:avLst/>
                    <a:gdLst/>
                    <a:ahLst/>
                    <a:cxnLst>
                      <a:cxn ang="0">
                        <a:pos x="1380" y="44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380" h="440">
                        <a:moveTo>
                          <a:pt x="1380" y="44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36" name="Freeform 120"/>
                  <p:cNvSpPr>
                    <a:spLocks/>
                  </p:cNvSpPr>
                  <p:nvPr/>
                </p:nvSpPr>
                <p:spPr bwMode="auto">
                  <a:xfrm>
                    <a:off x="6026" y="6438"/>
                    <a:ext cx="998" cy="365"/>
                  </a:xfrm>
                  <a:custGeom>
                    <a:avLst/>
                    <a:gdLst/>
                    <a:ahLst/>
                    <a:cxnLst>
                      <a:cxn ang="0">
                        <a:pos x="1170" y="362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170" h="362">
                        <a:moveTo>
                          <a:pt x="1170" y="362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37" name="Freeform 121"/>
                  <p:cNvSpPr>
                    <a:spLocks/>
                  </p:cNvSpPr>
                  <p:nvPr/>
                </p:nvSpPr>
                <p:spPr bwMode="auto">
                  <a:xfrm>
                    <a:off x="5801" y="6535"/>
                    <a:ext cx="1" cy="24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40"/>
                      </a:cxn>
                    </a:cxnLst>
                    <a:rect l="0" t="0" r="r" b="b"/>
                    <a:pathLst>
                      <a:path w="1" h="240">
                        <a:moveTo>
                          <a:pt x="0" y="0"/>
                        </a:moveTo>
                        <a:lnTo>
                          <a:pt x="0" y="24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9338" name="Freeform 122"/>
                  <p:cNvSpPr>
                    <a:spLocks/>
                  </p:cNvSpPr>
                  <p:nvPr/>
                </p:nvSpPr>
                <p:spPr bwMode="auto">
                  <a:xfrm>
                    <a:off x="5801" y="6783"/>
                    <a:ext cx="430" cy="176"/>
                  </a:xfrm>
                  <a:custGeom>
                    <a:avLst/>
                    <a:gdLst/>
                    <a:ahLst/>
                    <a:cxnLst>
                      <a:cxn ang="0">
                        <a:pos x="504" y="174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504" h="174">
                        <a:moveTo>
                          <a:pt x="504" y="174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2700" cmpd="sng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</p:grpSp>
          <p:sp>
            <p:nvSpPr>
              <p:cNvPr id="9339" name="Freeform 123"/>
              <p:cNvSpPr>
                <a:spLocks/>
              </p:cNvSpPr>
              <p:nvPr/>
            </p:nvSpPr>
            <p:spPr bwMode="auto">
              <a:xfrm>
                <a:off x="8340" y="1834"/>
                <a:ext cx="48" cy="202"/>
              </a:xfrm>
              <a:custGeom>
                <a:avLst/>
                <a:gdLst/>
                <a:ahLst/>
                <a:cxnLst>
                  <a:cxn ang="0">
                    <a:pos x="0" y="202"/>
                  </a:cxn>
                  <a:cxn ang="0">
                    <a:pos x="48" y="0"/>
                  </a:cxn>
                </a:cxnLst>
                <a:rect l="0" t="0" r="r" b="b"/>
                <a:pathLst>
                  <a:path w="48" h="202">
                    <a:moveTo>
                      <a:pt x="0" y="202"/>
                    </a:moveTo>
                    <a:lnTo>
                      <a:pt x="48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0" name="Freeform 124"/>
              <p:cNvSpPr>
                <a:spLocks/>
              </p:cNvSpPr>
              <p:nvPr/>
            </p:nvSpPr>
            <p:spPr bwMode="auto">
              <a:xfrm>
                <a:off x="3804" y="1798"/>
                <a:ext cx="4866" cy="25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264" y="108"/>
                  </a:cxn>
                  <a:cxn ang="0">
                    <a:pos x="1188" y="36"/>
                  </a:cxn>
                  <a:cxn ang="0">
                    <a:pos x="1200" y="252"/>
                  </a:cxn>
                  <a:cxn ang="0">
                    <a:pos x="4866" y="0"/>
                  </a:cxn>
                </a:cxnLst>
                <a:rect l="0" t="0" r="r" b="b"/>
                <a:pathLst>
                  <a:path w="4866" h="252">
                    <a:moveTo>
                      <a:pt x="0" y="24"/>
                    </a:moveTo>
                    <a:lnTo>
                      <a:pt x="264" y="108"/>
                    </a:lnTo>
                    <a:lnTo>
                      <a:pt x="1188" y="36"/>
                    </a:lnTo>
                    <a:lnTo>
                      <a:pt x="1200" y="252"/>
                    </a:lnTo>
                    <a:lnTo>
                      <a:pt x="4866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1" name="Freeform 125"/>
              <p:cNvSpPr>
                <a:spLocks/>
              </p:cNvSpPr>
              <p:nvPr/>
            </p:nvSpPr>
            <p:spPr bwMode="auto">
              <a:xfrm>
                <a:off x="4094" y="1426"/>
                <a:ext cx="118" cy="476"/>
              </a:xfrm>
              <a:custGeom>
                <a:avLst/>
                <a:gdLst/>
                <a:ahLst/>
                <a:cxnLst>
                  <a:cxn ang="0">
                    <a:pos x="0" y="476"/>
                  </a:cxn>
                  <a:cxn ang="0">
                    <a:pos x="118" y="0"/>
                  </a:cxn>
                </a:cxnLst>
                <a:rect l="0" t="0" r="r" b="b"/>
                <a:pathLst>
                  <a:path w="118" h="476">
                    <a:moveTo>
                      <a:pt x="0" y="476"/>
                    </a:moveTo>
                    <a:lnTo>
                      <a:pt x="118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2" name="Freeform 126"/>
              <p:cNvSpPr>
                <a:spLocks/>
              </p:cNvSpPr>
              <p:nvPr/>
            </p:nvSpPr>
            <p:spPr bwMode="auto">
              <a:xfrm>
                <a:off x="8662" y="1278"/>
                <a:ext cx="132" cy="516"/>
              </a:xfrm>
              <a:custGeom>
                <a:avLst/>
                <a:gdLst/>
                <a:ahLst/>
                <a:cxnLst>
                  <a:cxn ang="0">
                    <a:pos x="0" y="516"/>
                  </a:cxn>
                  <a:cxn ang="0">
                    <a:pos x="132" y="0"/>
                  </a:cxn>
                </a:cxnLst>
                <a:rect l="0" t="0" r="r" b="b"/>
                <a:pathLst>
                  <a:path w="132" h="516">
                    <a:moveTo>
                      <a:pt x="0" y="516"/>
                    </a:moveTo>
                    <a:lnTo>
                      <a:pt x="132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3" name="Freeform 127"/>
              <p:cNvSpPr>
                <a:spLocks/>
              </p:cNvSpPr>
              <p:nvPr/>
            </p:nvSpPr>
            <p:spPr bwMode="auto">
              <a:xfrm>
                <a:off x="8006" y="2026"/>
                <a:ext cx="334" cy="1296"/>
              </a:xfrm>
              <a:custGeom>
                <a:avLst/>
                <a:gdLst/>
                <a:ahLst/>
                <a:cxnLst>
                  <a:cxn ang="0">
                    <a:pos x="0" y="1296"/>
                  </a:cxn>
                  <a:cxn ang="0">
                    <a:pos x="334" y="0"/>
                  </a:cxn>
                </a:cxnLst>
                <a:rect l="0" t="0" r="r" b="b"/>
                <a:pathLst>
                  <a:path w="334" h="1296">
                    <a:moveTo>
                      <a:pt x="0" y="1296"/>
                    </a:moveTo>
                    <a:lnTo>
                      <a:pt x="334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4" name="Freeform 128"/>
              <p:cNvSpPr>
                <a:spLocks/>
              </p:cNvSpPr>
              <p:nvPr/>
            </p:nvSpPr>
            <p:spPr bwMode="auto">
              <a:xfrm>
                <a:off x="4704" y="1858"/>
                <a:ext cx="312" cy="180"/>
              </a:xfrm>
              <a:custGeom>
                <a:avLst/>
                <a:gdLst/>
                <a:ahLst/>
                <a:cxnLst>
                  <a:cxn ang="0">
                    <a:pos x="312" y="180"/>
                  </a:cxn>
                  <a:cxn ang="0">
                    <a:pos x="12" y="72"/>
                  </a:cxn>
                  <a:cxn ang="0">
                    <a:pos x="0" y="0"/>
                  </a:cxn>
                </a:cxnLst>
                <a:rect l="0" t="0" r="r" b="b"/>
                <a:pathLst>
                  <a:path w="312" h="180">
                    <a:moveTo>
                      <a:pt x="312" y="180"/>
                    </a:moveTo>
                    <a:lnTo>
                      <a:pt x="12" y="72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5" name="Text Box 129"/>
              <p:cNvSpPr txBox="1">
                <a:spLocks noChangeArrowheads="1"/>
              </p:cNvSpPr>
              <p:nvPr/>
            </p:nvSpPr>
            <p:spPr bwMode="auto">
              <a:xfrm>
                <a:off x="7952" y="2698"/>
                <a:ext cx="2058" cy="7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Estocadas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9346" name="Line 130"/>
              <p:cNvSpPr>
                <a:spLocks noChangeShapeType="1"/>
              </p:cNvSpPr>
              <p:nvPr/>
            </p:nvSpPr>
            <p:spPr bwMode="auto">
              <a:xfrm flipH="1">
                <a:off x="6532" y="3124"/>
                <a:ext cx="2272" cy="71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9347" name="Line 131"/>
              <p:cNvSpPr>
                <a:spLocks noChangeShapeType="1"/>
              </p:cNvSpPr>
              <p:nvPr/>
            </p:nvSpPr>
            <p:spPr bwMode="auto">
              <a:xfrm flipH="1">
                <a:off x="4828" y="3124"/>
                <a:ext cx="3976" cy="852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9348" name="Text Box 132"/>
            <p:cNvSpPr txBox="1">
              <a:spLocks noChangeArrowheads="1"/>
            </p:cNvSpPr>
            <p:nvPr/>
          </p:nvSpPr>
          <p:spPr bwMode="auto">
            <a:xfrm>
              <a:off x="4828" y="1278"/>
              <a:ext cx="3408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Shrinkage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29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138" name="Picture 3" descr="VCR - 1"/>
          <p:cNvPicPr>
            <a:picLocks noChangeAspect="1" noChangeArrowheads="1"/>
          </p:cNvPicPr>
          <p:nvPr/>
        </p:nvPicPr>
        <p:blipFill>
          <a:blip r:embed="rId6"/>
          <a:srcRect t="272"/>
          <a:stretch>
            <a:fillRect/>
          </a:stretch>
        </p:blipFill>
        <p:spPr bwMode="auto">
          <a:xfrm>
            <a:off x="357158" y="1714488"/>
            <a:ext cx="4071934" cy="4159960"/>
          </a:xfrm>
          <a:prstGeom prst="rect">
            <a:avLst/>
          </a:prstGeom>
          <a:noFill/>
        </p:spPr>
      </p:pic>
      <p:pic>
        <p:nvPicPr>
          <p:cNvPr id="139" name="Picture 4" descr="VCR - 2"/>
          <p:cNvPicPr>
            <a:picLocks noChangeAspect="1" noChangeArrowheads="1"/>
          </p:cNvPicPr>
          <p:nvPr/>
        </p:nvPicPr>
        <p:blipFill>
          <a:blip r:embed="rId7"/>
          <a:srcRect b="258"/>
          <a:stretch>
            <a:fillRect/>
          </a:stretch>
        </p:blipFill>
        <p:spPr bwMode="auto">
          <a:xfrm>
            <a:off x="4643438" y="1857364"/>
            <a:ext cx="4286248" cy="4010036"/>
          </a:xfrm>
          <a:prstGeom prst="rect">
            <a:avLst/>
          </a:prstGeom>
          <a:noFill/>
        </p:spPr>
      </p:pic>
      <p:sp>
        <p:nvSpPr>
          <p:cNvPr id="140" name="139 Rectángulo"/>
          <p:cNvSpPr/>
          <p:nvPr/>
        </p:nvSpPr>
        <p:spPr>
          <a:xfrm>
            <a:off x="1500166" y="500042"/>
            <a:ext cx="22894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dirty="0" smtClean="0">
                <a:latin typeface="Tahoma" charset="0"/>
              </a:rPr>
              <a:t>VCR con Relleno</a:t>
            </a:r>
            <a:endParaRPr lang="es-CL" sz="2000" b="1" dirty="0"/>
          </a:p>
        </p:txBody>
      </p:sp>
      <p:sp>
        <p:nvSpPr>
          <p:cNvPr id="141" name="140 Rectángulo"/>
          <p:cNvSpPr/>
          <p:nvPr/>
        </p:nvSpPr>
        <p:spPr>
          <a:xfrm>
            <a:off x="857224" y="1214422"/>
            <a:ext cx="24176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i="1" dirty="0" smtClean="0">
                <a:latin typeface="Tahoma" charset="0"/>
              </a:rPr>
              <a:t>VCR caserón primario</a:t>
            </a:r>
            <a:endParaRPr lang="es-CL" sz="1600" b="1" i="1" dirty="0"/>
          </a:p>
        </p:txBody>
      </p:sp>
      <p:sp>
        <p:nvSpPr>
          <p:cNvPr id="142" name="141 Rectángulo"/>
          <p:cNvSpPr/>
          <p:nvPr/>
        </p:nvSpPr>
        <p:spPr>
          <a:xfrm>
            <a:off x="5000628" y="1214422"/>
            <a:ext cx="2669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600" b="1" i="1" dirty="0" smtClean="0">
                <a:latin typeface="Tahoma" charset="0"/>
              </a:rPr>
              <a:t>VCR caserón secundario</a:t>
            </a:r>
            <a:endParaRPr lang="es-CL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2786050" y="642918"/>
            <a:ext cx="3789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cap="all" dirty="0" err="1" smtClean="0">
                <a:latin typeface="Arial Black" pitchFamily="34" charset="0"/>
              </a:rPr>
              <a:t>Métodos</a:t>
            </a:r>
            <a:r>
              <a:rPr lang="en-US" cap="all" dirty="0" smtClean="0">
                <a:latin typeface="Arial Black" pitchFamily="34" charset="0"/>
              </a:rPr>
              <a:t> de </a:t>
            </a:r>
            <a:r>
              <a:rPr lang="en-US" cap="all" dirty="0" err="1" smtClean="0">
                <a:latin typeface="Arial Black" pitchFamily="34" charset="0"/>
              </a:rPr>
              <a:t>explotación</a:t>
            </a:r>
            <a:endParaRPr lang="en-US" cap="all" dirty="0"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2071678"/>
            <a:ext cx="4141965" cy="270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29190" y="2071678"/>
            <a:ext cx="3929090" cy="264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9"/>
          <p:cNvSpPr>
            <a:spLocks noChangeShapeType="1"/>
          </p:cNvSpPr>
          <p:nvPr/>
        </p:nvSpPr>
        <p:spPr bwMode="auto">
          <a:xfrm flipH="1">
            <a:off x="2143108" y="1142984"/>
            <a:ext cx="1082672" cy="78581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>
            <a:off x="5297482" y="1142984"/>
            <a:ext cx="1346220" cy="85725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CL"/>
          </a:p>
        </p:txBody>
      </p:sp>
      <p:sp>
        <p:nvSpPr>
          <p:cNvPr id="18" name="17 Rectángulo"/>
          <p:cNvSpPr/>
          <p:nvPr/>
        </p:nvSpPr>
        <p:spPr>
          <a:xfrm>
            <a:off x="1500166" y="5000636"/>
            <a:ext cx="1266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i="1" cap="all" dirty="0" smtClean="0">
                <a:latin typeface="Arial Black" pitchFamily="34" charset="0"/>
              </a:rPr>
              <a:t>Open pit</a:t>
            </a:r>
            <a:endParaRPr lang="en-US" sz="1600" i="1" cap="all" dirty="0">
              <a:latin typeface="Arial Black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5429256" y="4857760"/>
            <a:ext cx="29329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1600" i="1" cap="all" dirty="0" smtClean="0">
                <a:latin typeface="Arial Black" pitchFamily="34" charset="0"/>
              </a:rPr>
              <a:t>Underground mining</a:t>
            </a:r>
            <a:endParaRPr lang="en-US" sz="1600" i="1" cap="all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85852" y="1000108"/>
            <a:ext cx="2765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 smtClean="0">
                <a:latin typeface="Tahoma" charset="0"/>
              </a:rPr>
              <a:t>Bench</a:t>
            </a:r>
            <a:r>
              <a:rPr lang="es-ES" b="1" dirty="0" smtClean="0">
                <a:latin typeface="Tahoma" charset="0"/>
              </a:rPr>
              <a:t> and </a:t>
            </a:r>
            <a:r>
              <a:rPr lang="es-ES" b="1" dirty="0" err="1" smtClean="0">
                <a:latin typeface="Tahoma" charset="0"/>
              </a:rPr>
              <a:t>Fill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Stoping</a:t>
            </a:r>
            <a:endParaRPr lang="es-CL" b="1" dirty="0"/>
          </a:p>
        </p:txBody>
      </p:sp>
      <p:grpSp>
        <p:nvGrpSpPr>
          <p:cNvPr id="11" name="Group 5"/>
          <p:cNvGrpSpPr>
            <a:grpSpLocks noChangeAspect="1"/>
          </p:cNvGrpSpPr>
          <p:nvPr/>
        </p:nvGrpSpPr>
        <p:grpSpPr bwMode="auto">
          <a:xfrm>
            <a:off x="4143372" y="2428868"/>
            <a:ext cx="4640262" cy="2114550"/>
            <a:chOff x="1840" y="10531"/>
            <a:chExt cx="7308" cy="3330"/>
          </a:xfrm>
        </p:grpSpPr>
        <p:sp>
          <p:nvSpPr>
            <p:cNvPr id="12" name="AutoShape 6"/>
            <p:cNvSpPr>
              <a:spLocks noChangeAspect="1" noChangeArrowheads="1"/>
            </p:cNvSpPr>
            <p:nvPr/>
          </p:nvSpPr>
          <p:spPr bwMode="auto">
            <a:xfrm>
              <a:off x="1840" y="10531"/>
              <a:ext cx="7308" cy="333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6" name="Freeform 7" descr="5%"/>
            <p:cNvSpPr>
              <a:spLocks/>
            </p:cNvSpPr>
            <p:nvPr/>
          </p:nvSpPr>
          <p:spPr bwMode="auto">
            <a:xfrm>
              <a:off x="1840" y="12791"/>
              <a:ext cx="3877" cy="138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360" y="0"/>
                </a:cxn>
                <a:cxn ang="0">
                  <a:pos x="5040" y="0"/>
                </a:cxn>
                <a:cxn ang="0">
                  <a:pos x="4860" y="180"/>
                </a:cxn>
                <a:cxn ang="0">
                  <a:pos x="0" y="180"/>
                </a:cxn>
              </a:cxnLst>
              <a:rect l="0" t="0" r="r" b="b"/>
              <a:pathLst>
                <a:path w="5040" h="180">
                  <a:moveTo>
                    <a:pt x="0" y="180"/>
                  </a:moveTo>
                  <a:lnTo>
                    <a:pt x="360" y="0"/>
                  </a:lnTo>
                  <a:lnTo>
                    <a:pt x="5040" y="0"/>
                  </a:lnTo>
                  <a:lnTo>
                    <a:pt x="4860" y="180"/>
                  </a:lnTo>
                  <a:lnTo>
                    <a:pt x="0" y="180"/>
                  </a:lnTo>
                  <a:close/>
                </a:path>
              </a:pathLst>
            </a:custGeom>
            <a:pattFill prst="pct5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17" name="Freeform 8" descr="5%"/>
            <p:cNvSpPr>
              <a:spLocks/>
            </p:cNvSpPr>
            <p:nvPr/>
          </p:nvSpPr>
          <p:spPr bwMode="auto">
            <a:xfrm>
              <a:off x="5578" y="11683"/>
              <a:ext cx="3185" cy="1246"/>
            </a:xfrm>
            <a:custGeom>
              <a:avLst/>
              <a:gdLst/>
              <a:ahLst/>
              <a:cxnLst>
                <a:cxn ang="0">
                  <a:pos x="0" y="1620"/>
                </a:cxn>
                <a:cxn ang="0">
                  <a:pos x="1260" y="0"/>
                </a:cxn>
                <a:cxn ang="0">
                  <a:pos x="4140" y="0"/>
                </a:cxn>
                <a:cxn ang="0">
                  <a:pos x="4140" y="1620"/>
                </a:cxn>
                <a:cxn ang="0">
                  <a:pos x="0" y="1620"/>
                </a:cxn>
              </a:cxnLst>
              <a:rect l="0" t="0" r="r" b="b"/>
              <a:pathLst>
                <a:path w="4140" h="1620">
                  <a:moveTo>
                    <a:pt x="0" y="1620"/>
                  </a:moveTo>
                  <a:lnTo>
                    <a:pt x="1260" y="0"/>
                  </a:lnTo>
                  <a:lnTo>
                    <a:pt x="4140" y="0"/>
                  </a:lnTo>
                  <a:lnTo>
                    <a:pt x="4140" y="1620"/>
                  </a:lnTo>
                  <a:lnTo>
                    <a:pt x="0" y="1620"/>
                  </a:lnTo>
                  <a:close/>
                </a:path>
              </a:pathLst>
            </a:custGeom>
            <a:pattFill prst="pct5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18" name="Rectangle 9"/>
            <p:cNvSpPr>
              <a:spLocks noChangeArrowheads="1"/>
            </p:cNvSpPr>
            <p:nvPr/>
          </p:nvSpPr>
          <p:spPr bwMode="auto">
            <a:xfrm>
              <a:off x="1840" y="11683"/>
              <a:ext cx="3046" cy="969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7102" y="12098"/>
              <a:ext cx="830" cy="277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l"/>
              <a:r>
                <a:rPr lang="en-US" sz="1200"/>
                <a:t>Backfill</a:t>
              </a:r>
              <a:endParaRPr lang="en-US" sz="1800" b="1"/>
            </a:p>
          </p:txBody>
        </p:sp>
        <p:sp>
          <p:nvSpPr>
            <p:cNvPr id="20" name="Text Box 11"/>
            <p:cNvSpPr txBox="1">
              <a:spLocks noChangeArrowheads="1"/>
            </p:cNvSpPr>
            <p:nvPr/>
          </p:nvSpPr>
          <p:spPr bwMode="auto">
            <a:xfrm>
              <a:off x="3086" y="12098"/>
              <a:ext cx="416" cy="277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l"/>
              <a:r>
                <a:rPr lang="en-US" sz="1200"/>
                <a:t>Ore</a:t>
              </a:r>
              <a:endParaRPr lang="en-US" sz="1800" b="1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840" y="10666"/>
              <a:ext cx="6923" cy="675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9000" y="540"/>
                </a:cxn>
                <a:cxn ang="0">
                  <a:pos x="9000" y="0"/>
                </a:cxn>
                <a:cxn ang="0">
                  <a:pos x="0" y="0"/>
                </a:cxn>
                <a:cxn ang="0">
                  <a:pos x="0" y="540"/>
                </a:cxn>
              </a:cxnLst>
              <a:rect l="0" t="0" r="r" b="b"/>
              <a:pathLst>
                <a:path w="9000" h="540">
                  <a:moveTo>
                    <a:pt x="0" y="540"/>
                  </a:moveTo>
                  <a:lnTo>
                    <a:pt x="9000" y="540"/>
                  </a:lnTo>
                  <a:lnTo>
                    <a:pt x="9000" y="0"/>
                  </a:lnTo>
                  <a:lnTo>
                    <a:pt x="0" y="0"/>
                  </a:lnTo>
                  <a:lnTo>
                    <a:pt x="0" y="54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8758" y="10546"/>
              <a:ext cx="282" cy="815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270" y="0"/>
                </a:cxn>
                <a:cxn ang="0">
                  <a:pos x="282" y="676"/>
                </a:cxn>
                <a:cxn ang="0">
                  <a:pos x="5" y="815"/>
                </a:cxn>
                <a:cxn ang="0">
                  <a:pos x="0" y="120"/>
                </a:cxn>
              </a:cxnLst>
              <a:rect l="0" t="0" r="r" b="b"/>
              <a:pathLst>
                <a:path w="282" h="815">
                  <a:moveTo>
                    <a:pt x="0" y="120"/>
                  </a:moveTo>
                  <a:lnTo>
                    <a:pt x="270" y="0"/>
                  </a:lnTo>
                  <a:lnTo>
                    <a:pt x="282" y="676"/>
                  </a:lnTo>
                  <a:lnTo>
                    <a:pt x="5" y="815"/>
                  </a:lnTo>
                  <a:lnTo>
                    <a:pt x="0" y="12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4886" y="11535"/>
              <a:ext cx="277" cy="1108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360" y="0"/>
                </a:cxn>
                <a:cxn ang="0">
                  <a:pos x="360" y="1260"/>
                </a:cxn>
                <a:cxn ang="0">
                  <a:pos x="0" y="1440"/>
                </a:cxn>
                <a:cxn ang="0">
                  <a:pos x="0" y="180"/>
                </a:cxn>
              </a:cxnLst>
              <a:rect l="0" t="0" r="r" b="b"/>
              <a:pathLst>
                <a:path w="360" h="1440">
                  <a:moveTo>
                    <a:pt x="0" y="180"/>
                  </a:moveTo>
                  <a:lnTo>
                    <a:pt x="360" y="0"/>
                  </a:lnTo>
                  <a:lnTo>
                    <a:pt x="360" y="1260"/>
                  </a:lnTo>
                  <a:lnTo>
                    <a:pt x="0" y="1440"/>
                  </a:lnTo>
                  <a:lnTo>
                    <a:pt x="0" y="18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840" y="11535"/>
              <a:ext cx="3323" cy="138"/>
            </a:xfrm>
            <a:custGeom>
              <a:avLst/>
              <a:gdLst/>
              <a:ahLst/>
              <a:cxnLst>
                <a:cxn ang="0">
                  <a:pos x="4320" y="192"/>
                </a:cxn>
                <a:cxn ang="0">
                  <a:pos x="4680" y="12"/>
                </a:cxn>
                <a:cxn ang="0">
                  <a:pos x="295" y="0"/>
                </a:cxn>
                <a:cxn ang="0">
                  <a:pos x="0" y="192"/>
                </a:cxn>
                <a:cxn ang="0">
                  <a:pos x="4320" y="192"/>
                </a:cxn>
              </a:cxnLst>
              <a:rect l="0" t="0" r="r" b="b"/>
              <a:pathLst>
                <a:path w="4680" h="192">
                  <a:moveTo>
                    <a:pt x="4320" y="192"/>
                  </a:moveTo>
                  <a:lnTo>
                    <a:pt x="4680" y="12"/>
                  </a:lnTo>
                  <a:lnTo>
                    <a:pt x="295" y="0"/>
                  </a:lnTo>
                  <a:lnTo>
                    <a:pt x="0" y="192"/>
                  </a:lnTo>
                  <a:lnTo>
                    <a:pt x="4320" y="192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840" y="10531"/>
              <a:ext cx="7200" cy="148"/>
            </a:xfrm>
            <a:custGeom>
              <a:avLst/>
              <a:gdLst/>
              <a:ahLst/>
              <a:cxnLst>
                <a:cxn ang="0">
                  <a:pos x="9360" y="12"/>
                </a:cxn>
                <a:cxn ang="0">
                  <a:pos x="310" y="0"/>
                </a:cxn>
                <a:cxn ang="0">
                  <a:pos x="0" y="192"/>
                </a:cxn>
                <a:cxn ang="0">
                  <a:pos x="9000" y="192"/>
                </a:cxn>
                <a:cxn ang="0">
                  <a:pos x="9360" y="12"/>
                </a:cxn>
              </a:cxnLst>
              <a:rect l="0" t="0" r="r" b="b"/>
              <a:pathLst>
                <a:path w="9360" h="192">
                  <a:moveTo>
                    <a:pt x="9360" y="12"/>
                  </a:moveTo>
                  <a:lnTo>
                    <a:pt x="310" y="0"/>
                  </a:lnTo>
                  <a:lnTo>
                    <a:pt x="0" y="192"/>
                  </a:lnTo>
                  <a:lnTo>
                    <a:pt x="9000" y="192"/>
                  </a:lnTo>
                  <a:lnTo>
                    <a:pt x="9360" y="12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6" name="Freeform 17" descr="5%"/>
            <p:cNvSpPr>
              <a:spLocks/>
            </p:cNvSpPr>
            <p:nvPr/>
          </p:nvSpPr>
          <p:spPr bwMode="auto">
            <a:xfrm>
              <a:off x="6548" y="11544"/>
              <a:ext cx="2492" cy="139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360" y="0"/>
                </a:cxn>
                <a:cxn ang="0">
                  <a:pos x="3240" y="0"/>
                </a:cxn>
                <a:cxn ang="0">
                  <a:pos x="2880" y="180"/>
                </a:cxn>
                <a:cxn ang="0">
                  <a:pos x="0" y="180"/>
                </a:cxn>
              </a:cxnLst>
              <a:rect l="0" t="0" r="r" b="b"/>
              <a:pathLst>
                <a:path w="3240" h="180">
                  <a:moveTo>
                    <a:pt x="0" y="180"/>
                  </a:moveTo>
                  <a:lnTo>
                    <a:pt x="360" y="0"/>
                  </a:lnTo>
                  <a:lnTo>
                    <a:pt x="3240" y="0"/>
                  </a:lnTo>
                  <a:lnTo>
                    <a:pt x="2880" y="180"/>
                  </a:lnTo>
                  <a:lnTo>
                    <a:pt x="0" y="180"/>
                  </a:lnTo>
                  <a:close/>
                </a:path>
              </a:pathLst>
            </a:custGeom>
            <a:pattFill prst="pct5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7" name="Freeform 18" descr="5%"/>
            <p:cNvSpPr>
              <a:spLocks/>
            </p:cNvSpPr>
            <p:nvPr/>
          </p:nvSpPr>
          <p:spPr bwMode="auto">
            <a:xfrm>
              <a:off x="8763" y="11544"/>
              <a:ext cx="277" cy="1385"/>
            </a:xfrm>
            <a:custGeom>
              <a:avLst/>
              <a:gdLst/>
              <a:ahLst/>
              <a:cxnLst>
                <a:cxn ang="0">
                  <a:pos x="0" y="180"/>
                </a:cxn>
                <a:cxn ang="0">
                  <a:pos x="360" y="0"/>
                </a:cxn>
                <a:cxn ang="0">
                  <a:pos x="360" y="1620"/>
                </a:cxn>
                <a:cxn ang="0">
                  <a:pos x="0" y="1800"/>
                </a:cxn>
                <a:cxn ang="0">
                  <a:pos x="0" y="180"/>
                </a:cxn>
              </a:cxnLst>
              <a:rect l="0" t="0" r="r" b="b"/>
              <a:pathLst>
                <a:path w="360" h="1800">
                  <a:moveTo>
                    <a:pt x="0" y="180"/>
                  </a:moveTo>
                  <a:lnTo>
                    <a:pt x="360" y="0"/>
                  </a:lnTo>
                  <a:lnTo>
                    <a:pt x="360" y="1620"/>
                  </a:lnTo>
                  <a:lnTo>
                    <a:pt x="0" y="1800"/>
                  </a:lnTo>
                  <a:lnTo>
                    <a:pt x="0" y="180"/>
                  </a:lnTo>
                  <a:close/>
                </a:path>
              </a:pathLst>
            </a:custGeom>
            <a:pattFill prst="pct5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8" name="Freeform 19" descr="Large confetti"/>
            <p:cNvSpPr>
              <a:spLocks/>
            </p:cNvSpPr>
            <p:nvPr/>
          </p:nvSpPr>
          <p:spPr bwMode="auto">
            <a:xfrm>
              <a:off x="4991" y="12307"/>
              <a:ext cx="1030" cy="613"/>
            </a:xfrm>
            <a:custGeom>
              <a:avLst/>
              <a:gdLst/>
              <a:ahLst/>
              <a:cxnLst>
                <a:cxn ang="0">
                  <a:pos x="44" y="797"/>
                </a:cxn>
                <a:cxn ang="0">
                  <a:pos x="4" y="705"/>
                </a:cxn>
                <a:cxn ang="0">
                  <a:pos x="19" y="630"/>
                </a:cxn>
                <a:cxn ang="0">
                  <a:pos x="184" y="495"/>
                </a:cxn>
                <a:cxn ang="0">
                  <a:pos x="334" y="405"/>
                </a:cxn>
                <a:cxn ang="0">
                  <a:pos x="379" y="300"/>
                </a:cxn>
                <a:cxn ang="0">
                  <a:pos x="394" y="255"/>
                </a:cxn>
                <a:cxn ang="0">
                  <a:pos x="499" y="240"/>
                </a:cxn>
                <a:cxn ang="0">
                  <a:pos x="649" y="195"/>
                </a:cxn>
                <a:cxn ang="0">
                  <a:pos x="679" y="150"/>
                </a:cxn>
                <a:cxn ang="0">
                  <a:pos x="919" y="120"/>
                </a:cxn>
                <a:cxn ang="0">
                  <a:pos x="1099" y="60"/>
                </a:cxn>
                <a:cxn ang="0">
                  <a:pos x="1114" y="15"/>
                </a:cxn>
                <a:cxn ang="0">
                  <a:pos x="1159" y="0"/>
                </a:cxn>
                <a:cxn ang="0">
                  <a:pos x="1339" y="45"/>
                </a:cxn>
                <a:cxn ang="0">
                  <a:pos x="764" y="797"/>
                </a:cxn>
                <a:cxn ang="0">
                  <a:pos x="44" y="797"/>
                </a:cxn>
              </a:cxnLst>
              <a:rect l="0" t="0" r="r" b="b"/>
              <a:pathLst>
                <a:path w="1339" h="797">
                  <a:moveTo>
                    <a:pt x="44" y="797"/>
                  </a:moveTo>
                  <a:cubicBezTo>
                    <a:pt x="31" y="766"/>
                    <a:pt x="9" y="738"/>
                    <a:pt x="4" y="705"/>
                  </a:cubicBezTo>
                  <a:cubicBezTo>
                    <a:pt x="0" y="680"/>
                    <a:pt x="8" y="653"/>
                    <a:pt x="19" y="630"/>
                  </a:cubicBezTo>
                  <a:cubicBezTo>
                    <a:pt x="59" y="541"/>
                    <a:pt x="96" y="517"/>
                    <a:pt x="184" y="495"/>
                  </a:cubicBezTo>
                  <a:cubicBezTo>
                    <a:pt x="229" y="428"/>
                    <a:pt x="254" y="421"/>
                    <a:pt x="334" y="405"/>
                  </a:cubicBezTo>
                  <a:cubicBezTo>
                    <a:pt x="365" y="280"/>
                    <a:pt x="327" y="404"/>
                    <a:pt x="379" y="300"/>
                  </a:cubicBezTo>
                  <a:cubicBezTo>
                    <a:pt x="386" y="286"/>
                    <a:pt x="380" y="262"/>
                    <a:pt x="394" y="255"/>
                  </a:cubicBezTo>
                  <a:cubicBezTo>
                    <a:pt x="426" y="239"/>
                    <a:pt x="464" y="245"/>
                    <a:pt x="499" y="240"/>
                  </a:cubicBezTo>
                  <a:cubicBezTo>
                    <a:pt x="658" y="134"/>
                    <a:pt x="359" y="324"/>
                    <a:pt x="649" y="195"/>
                  </a:cubicBezTo>
                  <a:cubicBezTo>
                    <a:pt x="665" y="188"/>
                    <a:pt x="665" y="161"/>
                    <a:pt x="679" y="150"/>
                  </a:cubicBezTo>
                  <a:cubicBezTo>
                    <a:pt x="742" y="100"/>
                    <a:pt x="839" y="126"/>
                    <a:pt x="919" y="120"/>
                  </a:cubicBezTo>
                  <a:cubicBezTo>
                    <a:pt x="956" y="8"/>
                    <a:pt x="902" y="126"/>
                    <a:pt x="1099" y="60"/>
                  </a:cubicBezTo>
                  <a:cubicBezTo>
                    <a:pt x="1114" y="55"/>
                    <a:pt x="1103" y="26"/>
                    <a:pt x="1114" y="15"/>
                  </a:cubicBezTo>
                  <a:cubicBezTo>
                    <a:pt x="1125" y="4"/>
                    <a:pt x="1144" y="5"/>
                    <a:pt x="1159" y="0"/>
                  </a:cubicBezTo>
                  <a:cubicBezTo>
                    <a:pt x="1211" y="7"/>
                    <a:pt x="1296" y="2"/>
                    <a:pt x="1339" y="45"/>
                  </a:cubicBezTo>
                  <a:lnTo>
                    <a:pt x="764" y="797"/>
                  </a:lnTo>
                  <a:lnTo>
                    <a:pt x="44" y="797"/>
                  </a:lnTo>
                  <a:close/>
                </a:path>
              </a:pathLst>
            </a:custGeom>
            <a:pattFill prst="lgConfetti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29" name="Text Box 20"/>
            <p:cNvSpPr txBox="1">
              <a:spLocks noChangeArrowheads="1"/>
            </p:cNvSpPr>
            <p:nvPr/>
          </p:nvSpPr>
          <p:spPr bwMode="auto">
            <a:xfrm>
              <a:off x="5302" y="11673"/>
              <a:ext cx="1050" cy="2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l"/>
              <a:r>
                <a:rPr lang="en-US" sz="1100" dirty="0"/>
                <a:t>Blasted Ore</a:t>
              </a:r>
              <a:endParaRPr lang="en-US" sz="1800" b="1" dirty="0"/>
            </a:p>
          </p:txBody>
        </p:sp>
        <p:sp>
          <p:nvSpPr>
            <p:cNvPr id="30" name="Line 21"/>
            <p:cNvSpPr>
              <a:spLocks noChangeShapeType="1"/>
            </p:cNvSpPr>
            <p:nvPr/>
          </p:nvSpPr>
          <p:spPr bwMode="auto">
            <a:xfrm flipH="1">
              <a:off x="5578" y="11950"/>
              <a:ext cx="277" cy="41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1" name="Text Box 22"/>
            <p:cNvSpPr txBox="1">
              <a:spLocks noChangeArrowheads="1"/>
            </p:cNvSpPr>
            <p:nvPr/>
          </p:nvSpPr>
          <p:spPr bwMode="auto">
            <a:xfrm>
              <a:off x="4609" y="11154"/>
              <a:ext cx="969" cy="277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l"/>
              <a:r>
                <a:rPr lang="en-US" sz="1100"/>
                <a:t>Retreating</a:t>
              </a:r>
              <a:endParaRPr lang="en-US" sz="1800" b="1"/>
            </a:p>
          </p:txBody>
        </p:sp>
        <p:sp>
          <p:nvSpPr>
            <p:cNvPr id="32" name="Line 23"/>
            <p:cNvSpPr>
              <a:spLocks noChangeShapeType="1"/>
            </p:cNvSpPr>
            <p:nvPr/>
          </p:nvSpPr>
          <p:spPr bwMode="auto">
            <a:xfrm flipH="1">
              <a:off x="4736" y="11431"/>
              <a:ext cx="554" cy="1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3273" y="12559"/>
              <a:ext cx="706" cy="18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2990" y="12615"/>
              <a:ext cx="720" cy="236"/>
            </a:xfrm>
            <a:custGeom>
              <a:avLst/>
              <a:gdLst/>
              <a:ahLst/>
              <a:cxnLst>
                <a:cxn ang="0">
                  <a:pos x="180" y="540"/>
                </a:cxn>
                <a:cxn ang="0">
                  <a:pos x="0" y="540"/>
                </a:cxn>
                <a:cxn ang="0">
                  <a:pos x="0" y="360"/>
                </a:cxn>
                <a:cxn ang="0">
                  <a:pos x="360" y="180"/>
                </a:cxn>
                <a:cxn ang="0">
                  <a:pos x="720" y="180"/>
                </a:cxn>
                <a:cxn ang="0">
                  <a:pos x="720" y="0"/>
                </a:cxn>
                <a:cxn ang="0">
                  <a:pos x="900" y="0"/>
                </a:cxn>
                <a:cxn ang="0">
                  <a:pos x="720" y="0"/>
                </a:cxn>
                <a:cxn ang="0">
                  <a:pos x="720" y="180"/>
                </a:cxn>
                <a:cxn ang="0">
                  <a:pos x="900" y="180"/>
                </a:cxn>
                <a:cxn ang="0">
                  <a:pos x="1080" y="360"/>
                </a:cxn>
                <a:cxn ang="0">
                  <a:pos x="1080" y="540"/>
                </a:cxn>
                <a:cxn ang="0">
                  <a:pos x="180" y="540"/>
                </a:cxn>
              </a:cxnLst>
              <a:rect l="0" t="0" r="r" b="b"/>
              <a:pathLst>
                <a:path w="1080" h="540">
                  <a:moveTo>
                    <a:pt x="180" y="540"/>
                  </a:moveTo>
                  <a:lnTo>
                    <a:pt x="0" y="540"/>
                  </a:lnTo>
                  <a:lnTo>
                    <a:pt x="0" y="360"/>
                  </a:lnTo>
                  <a:lnTo>
                    <a:pt x="360" y="180"/>
                  </a:lnTo>
                  <a:lnTo>
                    <a:pt x="720" y="180"/>
                  </a:lnTo>
                  <a:lnTo>
                    <a:pt x="720" y="0"/>
                  </a:lnTo>
                  <a:lnTo>
                    <a:pt x="900" y="0"/>
                  </a:lnTo>
                  <a:lnTo>
                    <a:pt x="720" y="0"/>
                  </a:lnTo>
                  <a:lnTo>
                    <a:pt x="720" y="180"/>
                  </a:lnTo>
                  <a:lnTo>
                    <a:pt x="900" y="180"/>
                  </a:lnTo>
                  <a:lnTo>
                    <a:pt x="1080" y="360"/>
                  </a:lnTo>
                  <a:lnTo>
                    <a:pt x="1080" y="540"/>
                  </a:lnTo>
                  <a:lnTo>
                    <a:pt x="180" y="540"/>
                  </a:lnTo>
                  <a:close/>
                </a:path>
              </a:pathLst>
            </a:custGeom>
            <a:solidFill>
              <a:srgbClr val="969696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5" name="Oval 26"/>
            <p:cNvSpPr>
              <a:spLocks noChangeArrowheads="1"/>
            </p:cNvSpPr>
            <p:nvPr/>
          </p:nvSpPr>
          <p:spPr bwMode="auto">
            <a:xfrm>
              <a:off x="3100" y="12742"/>
              <a:ext cx="180" cy="187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6" name="Oval 27"/>
            <p:cNvSpPr>
              <a:spLocks noChangeArrowheads="1"/>
            </p:cNvSpPr>
            <p:nvPr/>
          </p:nvSpPr>
          <p:spPr bwMode="auto">
            <a:xfrm>
              <a:off x="3460" y="12742"/>
              <a:ext cx="180" cy="187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 rot="1684267" flipH="1">
              <a:off x="3689" y="12650"/>
              <a:ext cx="268" cy="2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60"/>
                </a:cxn>
                <a:cxn ang="0">
                  <a:pos x="180" y="540"/>
                </a:cxn>
                <a:cxn ang="0">
                  <a:pos x="540" y="720"/>
                </a:cxn>
                <a:cxn ang="0">
                  <a:pos x="1260" y="720"/>
                </a:cxn>
                <a:cxn ang="0">
                  <a:pos x="1440" y="540"/>
                </a:cxn>
                <a:cxn ang="0">
                  <a:pos x="1620" y="360"/>
                </a:cxn>
              </a:cxnLst>
              <a:rect l="0" t="0" r="r" b="b"/>
              <a:pathLst>
                <a:path w="1620" h="720">
                  <a:moveTo>
                    <a:pt x="0" y="0"/>
                  </a:moveTo>
                  <a:lnTo>
                    <a:pt x="0" y="360"/>
                  </a:lnTo>
                  <a:lnTo>
                    <a:pt x="180" y="540"/>
                  </a:lnTo>
                  <a:lnTo>
                    <a:pt x="540" y="720"/>
                  </a:lnTo>
                  <a:lnTo>
                    <a:pt x="1260" y="720"/>
                  </a:lnTo>
                  <a:lnTo>
                    <a:pt x="1440" y="540"/>
                  </a:lnTo>
                  <a:lnTo>
                    <a:pt x="1620" y="360"/>
                  </a:lnTo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8" name="Freeform 29" descr="Large confetti"/>
            <p:cNvSpPr>
              <a:spLocks/>
            </p:cNvSpPr>
            <p:nvPr/>
          </p:nvSpPr>
          <p:spPr bwMode="auto">
            <a:xfrm>
              <a:off x="3664" y="12605"/>
              <a:ext cx="316" cy="294"/>
            </a:xfrm>
            <a:custGeom>
              <a:avLst/>
              <a:gdLst/>
              <a:ahLst/>
              <a:cxnLst>
                <a:cxn ang="0">
                  <a:pos x="31" y="87"/>
                </a:cxn>
                <a:cxn ang="0">
                  <a:pos x="37" y="223"/>
                </a:cxn>
                <a:cxn ang="0">
                  <a:pos x="58" y="230"/>
                </a:cxn>
                <a:cxn ang="0">
                  <a:pos x="85" y="264"/>
                </a:cxn>
                <a:cxn ang="0">
                  <a:pos x="222" y="244"/>
                </a:cxn>
                <a:cxn ang="0">
                  <a:pos x="276" y="196"/>
                </a:cxn>
                <a:cxn ang="0">
                  <a:pos x="310" y="114"/>
                </a:cxn>
                <a:cxn ang="0">
                  <a:pos x="283" y="87"/>
                </a:cxn>
                <a:cxn ang="0">
                  <a:pos x="269" y="66"/>
                </a:cxn>
                <a:cxn ang="0">
                  <a:pos x="167" y="53"/>
                </a:cxn>
                <a:cxn ang="0">
                  <a:pos x="51" y="39"/>
                </a:cxn>
                <a:cxn ang="0">
                  <a:pos x="31" y="87"/>
                </a:cxn>
              </a:cxnLst>
              <a:rect l="0" t="0" r="r" b="b"/>
              <a:pathLst>
                <a:path w="316" h="294">
                  <a:moveTo>
                    <a:pt x="31" y="87"/>
                  </a:moveTo>
                  <a:cubicBezTo>
                    <a:pt x="33" y="132"/>
                    <a:pt x="29" y="178"/>
                    <a:pt x="37" y="223"/>
                  </a:cubicBezTo>
                  <a:cubicBezTo>
                    <a:pt x="38" y="230"/>
                    <a:pt x="53" y="225"/>
                    <a:pt x="58" y="230"/>
                  </a:cubicBezTo>
                  <a:cubicBezTo>
                    <a:pt x="122" y="294"/>
                    <a:pt x="0" y="209"/>
                    <a:pt x="85" y="264"/>
                  </a:cubicBezTo>
                  <a:cubicBezTo>
                    <a:pt x="146" y="259"/>
                    <a:pt x="171" y="257"/>
                    <a:pt x="222" y="244"/>
                  </a:cubicBezTo>
                  <a:cubicBezTo>
                    <a:pt x="243" y="229"/>
                    <a:pt x="255" y="211"/>
                    <a:pt x="276" y="196"/>
                  </a:cubicBezTo>
                  <a:cubicBezTo>
                    <a:pt x="287" y="165"/>
                    <a:pt x="293" y="141"/>
                    <a:pt x="310" y="114"/>
                  </a:cubicBezTo>
                  <a:cubicBezTo>
                    <a:pt x="297" y="71"/>
                    <a:pt x="316" y="113"/>
                    <a:pt x="283" y="87"/>
                  </a:cubicBezTo>
                  <a:cubicBezTo>
                    <a:pt x="276" y="82"/>
                    <a:pt x="276" y="71"/>
                    <a:pt x="269" y="66"/>
                  </a:cubicBezTo>
                  <a:cubicBezTo>
                    <a:pt x="242" y="45"/>
                    <a:pt x="201" y="56"/>
                    <a:pt x="167" y="53"/>
                  </a:cubicBezTo>
                  <a:cubicBezTo>
                    <a:pt x="131" y="0"/>
                    <a:pt x="103" y="22"/>
                    <a:pt x="51" y="39"/>
                  </a:cubicBezTo>
                  <a:cubicBezTo>
                    <a:pt x="30" y="54"/>
                    <a:pt x="18" y="62"/>
                    <a:pt x="31" y="87"/>
                  </a:cubicBezTo>
                  <a:close/>
                </a:path>
              </a:pathLst>
            </a:custGeom>
            <a:pattFill prst="lgConfetti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3682" y="12706"/>
              <a:ext cx="286" cy="171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5" y="150"/>
                </a:cxn>
                <a:cxn ang="0">
                  <a:pos x="58" y="164"/>
                </a:cxn>
                <a:cxn ang="0">
                  <a:pos x="115" y="171"/>
                </a:cxn>
                <a:cxn ang="0">
                  <a:pos x="207" y="157"/>
                </a:cxn>
                <a:cxn ang="0">
                  <a:pos x="250" y="107"/>
                </a:cxn>
                <a:cxn ang="0">
                  <a:pos x="286" y="57"/>
                </a:cxn>
                <a:cxn ang="0">
                  <a:pos x="100" y="22"/>
                </a:cxn>
                <a:cxn ang="0">
                  <a:pos x="8" y="0"/>
                </a:cxn>
              </a:cxnLst>
              <a:rect l="0" t="0" r="r" b="b"/>
              <a:pathLst>
                <a:path w="286" h="171">
                  <a:moveTo>
                    <a:pt x="8" y="0"/>
                  </a:moveTo>
                  <a:cubicBezTo>
                    <a:pt x="10" y="50"/>
                    <a:pt x="0" y="102"/>
                    <a:pt x="15" y="150"/>
                  </a:cubicBezTo>
                  <a:cubicBezTo>
                    <a:pt x="19" y="164"/>
                    <a:pt x="44" y="159"/>
                    <a:pt x="58" y="164"/>
                  </a:cubicBezTo>
                  <a:cubicBezTo>
                    <a:pt x="76" y="170"/>
                    <a:pt x="96" y="169"/>
                    <a:pt x="115" y="171"/>
                  </a:cubicBezTo>
                  <a:cubicBezTo>
                    <a:pt x="146" y="166"/>
                    <a:pt x="178" y="167"/>
                    <a:pt x="207" y="157"/>
                  </a:cubicBezTo>
                  <a:cubicBezTo>
                    <a:pt x="224" y="151"/>
                    <a:pt x="238" y="120"/>
                    <a:pt x="250" y="107"/>
                  </a:cubicBezTo>
                  <a:cubicBezTo>
                    <a:pt x="258" y="83"/>
                    <a:pt x="246" y="33"/>
                    <a:pt x="286" y="57"/>
                  </a:cubicBezTo>
                  <a:cubicBezTo>
                    <a:pt x="234" y="5"/>
                    <a:pt x="183" y="26"/>
                    <a:pt x="100" y="22"/>
                  </a:cubicBezTo>
                  <a:cubicBezTo>
                    <a:pt x="68" y="11"/>
                    <a:pt x="42" y="0"/>
                    <a:pt x="8" y="0"/>
                  </a:cubicBezTo>
                  <a:close/>
                </a:path>
              </a:pathLst>
            </a:custGeom>
            <a:solidFill>
              <a:srgbClr val="333333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3513" y="12640"/>
              <a:ext cx="43" cy="43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1" name="Line 32"/>
            <p:cNvSpPr>
              <a:spLocks noChangeShapeType="1"/>
            </p:cNvSpPr>
            <p:nvPr/>
          </p:nvSpPr>
          <p:spPr bwMode="auto">
            <a:xfrm>
              <a:off x="3453" y="12601"/>
              <a:ext cx="1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2" name="Line 33"/>
            <p:cNvSpPr>
              <a:spLocks noChangeShapeType="1"/>
            </p:cNvSpPr>
            <p:nvPr/>
          </p:nvSpPr>
          <p:spPr bwMode="auto">
            <a:xfrm>
              <a:off x="3539" y="12659"/>
              <a:ext cx="4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3513" y="11290"/>
              <a:ext cx="706" cy="18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3332" y="11346"/>
              <a:ext cx="720" cy="236"/>
            </a:xfrm>
            <a:custGeom>
              <a:avLst/>
              <a:gdLst/>
              <a:ahLst/>
              <a:cxnLst>
                <a:cxn ang="0">
                  <a:pos x="180" y="540"/>
                </a:cxn>
                <a:cxn ang="0">
                  <a:pos x="0" y="540"/>
                </a:cxn>
                <a:cxn ang="0">
                  <a:pos x="0" y="360"/>
                </a:cxn>
                <a:cxn ang="0">
                  <a:pos x="360" y="180"/>
                </a:cxn>
                <a:cxn ang="0">
                  <a:pos x="720" y="180"/>
                </a:cxn>
                <a:cxn ang="0">
                  <a:pos x="720" y="0"/>
                </a:cxn>
                <a:cxn ang="0">
                  <a:pos x="900" y="0"/>
                </a:cxn>
                <a:cxn ang="0">
                  <a:pos x="720" y="0"/>
                </a:cxn>
                <a:cxn ang="0">
                  <a:pos x="720" y="180"/>
                </a:cxn>
                <a:cxn ang="0">
                  <a:pos x="900" y="180"/>
                </a:cxn>
                <a:cxn ang="0">
                  <a:pos x="1080" y="360"/>
                </a:cxn>
                <a:cxn ang="0">
                  <a:pos x="1080" y="540"/>
                </a:cxn>
                <a:cxn ang="0">
                  <a:pos x="180" y="540"/>
                </a:cxn>
              </a:cxnLst>
              <a:rect l="0" t="0" r="r" b="b"/>
              <a:pathLst>
                <a:path w="1080" h="540">
                  <a:moveTo>
                    <a:pt x="180" y="540"/>
                  </a:moveTo>
                  <a:lnTo>
                    <a:pt x="0" y="540"/>
                  </a:lnTo>
                  <a:lnTo>
                    <a:pt x="0" y="360"/>
                  </a:lnTo>
                  <a:lnTo>
                    <a:pt x="360" y="180"/>
                  </a:lnTo>
                  <a:lnTo>
                    <a:pt x="720" y="180"/>
                  </a:lnTo>
                  <a:lnTo>
                    <a:pt x="720" y="0"/>
                  </a:lnTo>
                  <a:lnTo>
                    <a:pt x="900" y="0"/>
                  </a:lnTo>
                  <a:lnTo>
                    <a:pt x="720" y="0"/>
                  </a:lnTo>
                  <a:lnTo>
                    <a:pt x="720" y="180"/>
                  </a:lnTo>
                  <a:lnTo>
                    <a:pt x="900" y="180"/>
                  </a:lnTo>
                  <a:lnTo>
                    <a:pt x="1080" y="360"/>
                  </a:lnTo>
                  <a:lnTo>
                    <a:pt x="1080" y="540"/>
                  </a:lnTo>
                  <a:lnTo>
                    <a:pt x="180" y="540"/>
                  </a:lnTo>
                  <a:close/>
                </a:path>
              </a:pathLst>
            </a:custGeom>
            <a:solidFill>
              <a:srgbClr val="969696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5" name="Oval 36"/>
            <p:cNvSpPr>
              <a:spLocks noChangeArrowheads="1"/>
            </p:cNvSpPr>
            <p:nvPr/>
          </p:nvSpPr>
          <p:spPr bwMode="auto">
            <a:xfrm>
              <a:off x="3442" y="11473"/>
              <a:ext cx="180" cy="187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6" name="Oval 37"/>
            <p:cNvSpPr>
              <a:spLocks noChangeArrowheads="1"/>
            </p:cNvSpPr>
            <p:nvPr/>
          </p:nvSpPr>
          <p:spPr bwMode="auto">
            <a:xfrm>
              <a:off x="3802" y="11473"/>
              <a:ext cx="180" cy="187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7" name="Oval 38"/>
            <p:cNvSpPr>
              <a:spLocks noChangeArrowheads="1"/>
            </p:cNvSpPr>
            <p:nvPr/>
          </p:nvSpPr>
          <p:spPr bwMode="auto">
            <a:xfrm>
              <a:off x="3855" y="11371"/>
              <a:ext cx="43" cy="43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8" name="Line 39"/>
            <p:cNvSpPr>
              <a:spLocks noChangeShapeType="1"/>
            </p:cNvSpPr>
            <p:nvPr/>
          </p:nvSpPr>
          <p:spPr bwMode="auto">
            <a:xfrm>
              <a:off x="3795" y="11332"/>
              <a:ext cx="1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49" name="Line 40"/>
            <p:cNvSpPr>
              <a:spLocks noChangeShapeType="1"/>
            </p:cNvSpPr>
            <p:nvPr/>
          </p:nvSpPr>
          <p:spPr bwMode="auto">
            <a:xfrm>
              <a:off x="3881" y="11390"/>
              <a:ext cx="4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0" name="Rectangle 41"/>
            <p:cNvSpPr>
              <a:spLocks noChangeArrowheads="1"/>
            </p:cNvSpPr>
            <p:nvPr/>
          </p:nvSpPr>
          <p:spPr bwMode="auto">
            <a:xfrm>
              <a:off x="6880" y="11283"/>
              <a:ext cx="1123" cy="228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1" name="Freeform 42"/>
            <p:cNvSpPr>
              <a:spLocks noChangeAspect="1"/>
            </p:cNvSpPr>
            <p:nvPr/>
          </p:nvSpPr>
          <p:spPr bwMode="auto">
            <a:xfrm>
              <a:off x="7133" y="11404"/>
              <a:ext cx="662" cy="217"/>
            </a:xfrm>
            <a:custGeom>
              <a:avLst/>
              <a:gdLst/>
              <a:ahLst/>
              <a:cxnLst>
                <a:cxn ang="0">
                  <a:pos x="120" y="236"/>
                </a:cxn>
                <a:cxn ang="0">
                  <a:pos x="0" y="236"/>
                </a:cxn>
                <a:cxn ang="0">
                  <a:pos x="0" y="157"/>
                </a:cxn>
                <a:cxn ang="0">
                  <a:pos x="240" y="79"/>
                </a:cxn>
                <a:cxn ang="0">
                  <a:pos x="480" y="79"/>
                </a:cxn>
                <a:cxn ang="0">
                  <a:pos x="480" y="0"/>
                </a:cxn>
                <a:cxn ang="0">
                  <a:pos x="600" y="0"/>
                </a:cxn>
                <a:cxn ang="0">
                  <a:pos x="480" y="0"/>
                </a:cxn>
                <a:cxn ang="0">
                  <a:pos x="480" y="79"/>
                </a:cxn>
                <a:cxn ang="0">
                  <a:pos x="720" y="39"/>
                </a:cxn>
                <a:cxn ang="0">
                  <a:pos x="720" y="157"/>
                </a:cxn>
                <a:cxn ang="0">
                  <a:pos x="720" y="236"/>
                </a:cxn>
                <a:cxn ang="0">
                  <a:pos x="120" y="236"/>
                </a:cxn>
              </a:cxnLst>
              <a:rect l="0" t="0" r="r" b="b"/>
              <a:pathLst>
                <a:path w="720" h="236">
                  <a:moveTo>
                    <a:pt x="120" y="236"/>
                  </a:moveTo>
                  <a:lnTo>
                    <a:pt x="0" y="236"/>
                  </a:lnTo>
                  <a:lnTo>
                    <a:pt x="0" y="157"/>
                  </a:lnTo>
                  <a:lnTo>
                    <a:pt x="240" y="79"/>
                  </a:lnTo>
                  <a:lnTo>
                    <a:pt x="480" y="79"/>
                  </a:lnTo>
                  <a:lnTo>
                    <a:pt x="480" y="0"/>
                  </a:lnTo>
                  <a:lnTo>
                    <a:pt x="600" y="0"/>
                  </a:lnTo>
                  <a:lnTo>
                    <a:pt x="480" y="0"/>
                  </a:lnTo>
                  <a:lnTo>
                    <a:pt x="480" y="79"/>
                  </a:lnTo>
                  <a:lnTo>
                    <a:pt x="720" y="39"/>
                  </a:lnTo>
                  <a:lnTo>
                    <a:pt x="720" y="157"/>
                  </a:lnTo>
                  <a:lnTo>
                    <a:pt x="720" y="236"/>
                  </a:lnTo>
                  <a:lnTo>
                    <a:pt x="120" y="236"/>
                  </a:lnTo>
                  <a:close/>
                </a:path>
              </a:pathLst>
            </a:custGeom>
            <a:solidFill>
              <a:srgbClr val="969696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2" name="Oval 43"/>
            <p:cNvSpPr>
              <a:spLocks noChangeArrowheads="1"/>
            </p:cNvSpPr>
            <p:nvPr/>
          </p:nvSpPr>
          <p:spPr bwMode="auto">
            <a:xfrm>
              <a:off x="7673" y="11412"/>
              <a:ext cx="43" cy="43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3" name="Line 44"/>
            <p:cNvSpPr>
              <a:spLocks noChangeShapeType="1"/>
            </p:cNvSpPr>
            <p:nvPr/>
          </p:nvSpPr>
          <p:spPr bwMode="auto">
            <a:xfrm>
              <a:off x="7579" y="11373"/>
              <a:ext cx="21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4" name="Line 45"/>
            <p:cNvSpPr>
              <a:spLocks noChangeShapeType="1"/>
            </p:cNvSpPr>
            <p:nvPr/>
          </p:nvSpPr>
          <p:spPr bwMode="auto">
            <a:xfrm>
              <a:off x="7699" y="11431"/>
              <a:ext cx="4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5" name="Freeform 46" descr="Dark vertical"/>
            <p:cNvSpPr>
              <a:spLocks/>
            </p:cNvSpPr>
            <p:nvPr/>
          </p:nvSpPr>
          <p:spPr bwMode="auto">
            <a:xfrm flipH="1">
              <a:off x="4068" y="11185"/>
              <a:ext cx="144" cy="432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0" y="0"/>
                </a:cxn>
                <a:cxn ang="0">
                  <a:pos x="180" y="0"/>
                </a:cxn>
                <a:cxn ang="0">
                  <a:pos x="180" y="540"/>
                </a:cxn>
                <a:cxn ang="0">
                  <a:pos x="0" y="540"/>
                </a:cxn>
              </a:cxnLst>
              <a:rect l="0" t="0" r="r" b="b"/>
              <a:pathLst>
                <a:path w="180" h="540">
                  <a:moveTo>
                    <a:pt x="0" y="540"/>
                  </a:moveTo>
                  <a:lnTo>
                    <a:pt x="0" y="0"/>
                  </a:lnTo>
                  <a:lnTo>
                    <a:pt x="180" y="0"/>
                  </a:lnTo>
                  <a:lnTo>
                    <a:pt x="180" y="540"/>
                  </a:lnTo>
                  <a:lnTo>
                    <a:pt x="0" y="540"/>
                  </a:lnTo>
                  <a:close/>
                </a:path>
              </a:pathLst>
            </a:custGeom>
            <a:pattFill prst="dkVert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6" name="Line 47"/>
            <p:cNvSpPr>
              <a:spLocks noChangeShapeType="1"/>
            </p:cNvSpPr>
            <p:nvPr/>
          </p:nvSpPr>
          <p:spPr bwMode="auto">
            <a:xfrm flipV="1">
              <a:off x="3990" y="11375"/>
              <a:ext cx="130" cy="130"/>
            </a:xfrm>
            <a:prstGeom prst="line">
              <a:avLst/>
            </a:prstGeom>
            <a:noFill/>
            <a:ln w="349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7" name="Line 48"/>
            <p:cNvSpPr>
              <a:spLocks noChangeShapeType="1"/>
            </p:cNvSpPr>
            <p:nvPr/>
          </p:nvSpPr>
          <p:spPr bwMode="auto">
            <a:xfrm>
              <a:off x="4272" y="11606"/>
              <a:ext cx="1" cy="10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8" name="Line 49"/>
            <p:cNvSpPr>
              <a:spLocks noChangeShapeType="1"/>
            </p:cNvSpPr>
            <p:nvPr/>
          </p:nvSpPr>
          <p:spPr bwMode="auto">
            <a:xfrm>
              <a:off x="4119" y="11521"/>
              <a:ext cx="1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59" name="Line 50"/>
            <p:cNvSpPr>
              <a:spLocks noChangeShapeType="1"/>
            </p:cNvSpPr>
            <p:nvPr/>
          </p:nvSpPr>
          <p:spPr bwMode="auto">
            <a:xfrm>
              <a:off x="4265" y="11606"/>
              <a:ext cx="1" cy="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0" name="Line 51"/>
            <p:cNvSpPr>
              <a:spLocks noChangeShapeType="1"/>
            </p:cNvSpPr>
            <p:nvPr/>
          </p:nvSpPr>
          <p:spPr bwMode="auto">
            <a:xfrm>
              <a:off x="4444" y="11608"/>
              <a:ext cx="1" cy="10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1" name="Line 52"/>
            <p:cNvSpPr>
              <a:spLocks noChangeShapeType="1"/>
            </p:cNvSpPr>
            <p:nvPr/>
          </p:nvSpPr>
          <p:spPr bwMode="auto">
            <a:xfrm>
              <a:off x="4454" y="11608"/>
              <a:ext cx="1" cy="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2" name="Line 53"/>
            <p:cNvSpPr>
              <a:spLocks noChangeShapeType="1"/>
            </p:cNvSpPr>
            <p:nvPr/>
          </p:nvSpPr>
          <p:spPr bwMode="auto">
            <a:xfrm>
              <a:off x="4947" y="11606"/>
              <a:ext cx="1" cy="10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3" name="Line 54"/>
            <p:cNvSpPr>
              <a:spLocks noChangeShapeType="1"/>
            </p:cNvSpPr>
            <p:nvPr/>
          </p:nvSpPr>
          <p:spPr bwMode="auto">
            <a:xfrm>
              <a:off x="4957" y="11589"/>
              <a:ext cx="1" cy="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4" name="Line 55"/>
            <p:cNvSpPr>
              <a:spLocks noChangeShapeType="1"/>
            </p:cNvSpPr>
            <p:nvPr/>
          </p:nvSpPr>
          <p:spPr bwMode="auto">
            <a:xfrm>
              <a:off x="4794" y="11616"/>
              <a:ext cx="1" cy="10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5" name="Line 56"/>
            <p:cNvSpPr>
              <a:spLocks noChangeShapeType="1"/>
            </p:cNvSpPr>
            <p:nvPr/>
          </p:nvSpPr>
          <p:spPr bwMode="auto">
            <a:xfrm>
              <a:off x="4804" y="11616"/>
              <a:ext cx="1" cy="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6" name="Line 57"/>
            <p:cNvSpPr>
              <a:spLocks noChangeShapeType="1"/>
            </p:cNvSpPr>
            <p:nvPr/>
          </p:nvSpPr>
          <p:spPr bwMode="auto">
            <a:xfrm>
              <a:off x="4624" y="11623"/>
              <a:ext cx="1" cy="10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7" name="Line 58"/>
            <p:cNvSpPr>
              <a:spLocks noChangeShapeType="1"/>
            </p:cNvSpPr>
            <p:nvPr/>
          </p:nvSpPr>
          <p:spPr bwMode="auto">
            <a:xfrm>
              <a:off x="4634" y="11606"/>
              <a:ext cx="1" cy="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8" name="Line 59"/>
            <p:cNvSpPr>
              <a:spLocks noChangeShapeType="1"/>
            </p:cNvSpPr>
            <p:nvPr/>
          </p:nvSpPr>
          <p:spPr bwMode="auto">
            <a:xfrm>
              <a:off x="4119" y="11615"/>
              <a:ext cx="1" cy="8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69" name="Freeform 60"/>
            <p:cNvSpPr>
              <a:spLocks noChangeAspect="1"/>
            </p:cNvSpPr>
            <p:nvPr/>
          </p:nvSpPr>
          <p:spPr bwMode="auto">
            <a:xfrm rot="693608">
              <a:off x="6975" y="11280"/>
              <a:ext cx="648" cy="267"/>
            </a:xfrm>
            <a:custGeom>
              <a:avLst/>
              <a:gdLst/>
              <a:ahLst/>
              <a:cxnLst>
                <a:cxn ang="0">
                  <a:pos x="540" y="360"/>
                </a:cxn>
                <a:cxn ang="0">
                  <a:pos x="180" y="360"/>
                </a:cxn>
                <a:cxn ang="0">
                  <a:pos x="0" y="180"/>
                </a:cxn>
                <a:cxn ang="0">
                  <a:pos x="900" y="0"/>
                </a:cxn>
                <a:cxn ang="0">
                  <a:pos x="900" y="180"/>
                </a:cxn>
                <a:cxn ang="0">
                  <a:pos x="540" y="360"/>
                </a:cxn>
              </a:cxnLst>
              <a:rect l="0" t="0" r="r" b="b"/>
              <a:pathLst>
                <a:path w="900" h="360">
                  <a:moveTo>
                    <a:pt x="540" y="360"/>
                  </a:moveTo>
                  <a:lnTo>
                    <a:pt x="180" y="360"/>
                  </a:lnTo>
                  <a:lnTo>
                    <a:pt x="0" y="180"/>
                  </a:lnTo>
                  <a:lnTo>
                    <a:pt x="900" y="0"/>
                  </a:lnTo>
                  <a:lnTo>
                    <a:pt x="900" y="180"/>
                  </a:lnTo>
                  <a:lnTo>
                    <a:pt x="540" y="360"/>
                  </a:lnTo>
                  <a:close/>
                </a:path>
              </a:pathLst>
            </a:custGeom>
            <a:solidFill>
              <a:srgbClr val="808080"/>
            </a:solid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70" name="Oval 61"/>
            <p:cNvSpPr>
              <a:spLocks noChangeAspect="1" noChangeArrowheads="1"/>
            </p:cNvSpPr>
            <p:nvPr/>
          </p:nvSpPr>
          <p:spPr bwMode="auto">
            <a:xfrm>
              <a:off x="7240" y="11470"/>
              <a:ext cx="202" cy="211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71" name="Oval 62"/>
            <p:cNvSpPr>
              <a:spLocks noChangeAspect="1" noChangeArrowheads="1"/>
            </p:cNvSpPr>
            <p:nvPr/>
          </p:nvSpPr>
          <p:spPr bwMode="auto">
            <a:xfrm>
              <a:off x="7531" y="11472"/>
              <a:ext cx="202" cy="211"/>
            </a:xfrm>
            <a:prstGeom prst="ellipse">
              <a:avLst/>
            </a:prstGeom>
            <a:solidFill>
              <a:srgbClr val="000000"/>
            </a:solidFill>
            <a:ln w="9525" algn="ctr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72" name="Freeform 63" descr="5%"/>
            <p:cNvSpPr>
              <a:spLocks/>
            </p:cNvSpPr>
            <p:nvPr/>
          </p:nvSpPr>
          <p:spPr bwMode="auto">
            <a:xfrm>
              <a:off x="7022" y="11206"/>
              <a:ext cx="578" cy="145"/>
            </a:xfrm>
            <a:custGeom>
              <a:avLst/>
              <a:gdLst/>
              <a:ahLst/>
              <a:cxnLst>
                <a:cxn ang="0">
                  <a:pos x="38" y="145"/>
                </a:cxn>
                <a:cxn ang="0">
                  <a:pos x="578" y="145"/>
                </a:cxn>
                <a:cxn ang="0">
                  <a:pos x="513" y="87"/>
                </a:cxn>
                <a:cxn ang="0">
                  <a:pos x="463" y="71"/>
                </a:cxn>
                <a:cxn ang="0">
                  <a:pos x="429" y="37"/>
                </a:cxn>
                <a:cxn ang="0">
                  <a:pos x="329" y="4"/>
                </a:cxn>
                <a:cxn ang="0">
                  <a:pos x="111" y="20"/>
                </a:cxn>
                <a:cxn ang="0">
                  <a:pos x="44" y="87"/>
                </a:cxn>
                <a:cxn ang="0">
                  <a:pos x="38" y="145"/>
                </a:cxn>
              </a:cxnLst>
              <a:rect l="0" t="0" r="r" b="b"/>
              <a:pathLst>
                <a:path w="578" h="145">
                  <a:moveTo>
                    <a:pt x="38" y="145"/>
                  </a:moveTo>
                  <a:lnTo>
                    <a:pt x="578" y="145"/>
                  </a:lnTo>
                  <a:cubicBezTo>
                    <a:pt x="556" y="126"/>
                    <a:pt x="537" y="103"/>
                    <a:pt x="513" y="87"/>
                  </a:cubicBezTo>
                  <a:cubicBezTo>
                    <a:pt x="498" y="78"/>
                    <a:pt x="478" y="80"/>
                    <a:pt x="463" y="71"/>
                  </a:cubicBezTo>
                  <a:cubicBezTo>
                    <a:pt x="449" y="63"/>
                    <a:pt x="443" y="44"/>
                    <a:pt x="429" y="37"/>
                  </a:cubicBezTo>
                  <a:cubicBezTo>
                    <a:pt x="398" y="21"/>
                    <a:pt x="329" y="4"/>
                    <a:pt x="329" y="4"/>
                  </a:cubicBezTo>
                  <a:cubicBezTo>
                    <a:pt x="256" y="9"/>
                    <a:pt x="181" y="0"/>
                    <a:pt x="111" y="20"/>
                  </a:cubicBezTo>
                  <a:cubicBezTo>
                    <a:pt x="81" y="29"/>
                    <a:pt x="66" y="65"/>
                    <a:pt x="44" y="87"/>
                  </a:cubicBezTo>
                  <a:cubicBezTo>
                    <a:pt x="2" y="129"/>
                    <a:pt x="0" y="111"/>
                    <a:pt x="38" y="145"/>
                  </a:cubicBezTo>
                  <a:close/>
                </a:path>
              </a:pathLst>
            </a:custGeom>
            <a:pattFill prst="pct5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73" name="Text Box 64"/>
            <p:cNvSpPr txBox="1">
              <a:spLocks noChangeArrowheads="1"/>
            </p:cNvSpPr>
            <p:nvPr/>
          </p:nvSpPr>
          <p:spPr bwMode="auto">
            <a:xfrm>
              <a:off x="2740" y="10543"/>
              <a:ext cx="1980" cy="36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ctr"/>
              <a:r>
                <a:rPr lang="en-US" sz="1200"/>
                <a:t>Drilling Equipment</a:t>
              </a:r>
              <a:endParaRPr lang="en-US" sz="1800" b="1"/>
            </a:p>
          </p:txBody>
        </p:sp>
        <p:sp>
          <p:nvSpPr>
            <p:cNvPr id="74" name="Line 65"/>
            <p:cNvSpPr>
              <a:spLocks noChangeShapeType="1"/>
            </p:cNvSpPr>
            <p:nvPr/>
          </p:nvSpPr>
          <p:spPr bwMode="auto">
            <a:xfrm>
              <a:off x="3614" y="10852"/>
              <a:ext cx="77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CL"/>
            </a:p>
          </p:txBody>
        </p:sp>
        <p:sp>
          <p:nvSpPr>
            <p:cNvPr id="75" name="Text Box 66"/>
            <p:cNvSpPr txBox="1">
              <a:spLocks noChangeArrowheads="1"/>
            </p:cNvSpPr>
            <p:nvPr/>
          </p:nvSpPr>
          <p:spPr bwMode="auto">
            <a:xfrm>
              <a:off x="6340" y="10621"/>
              <a:ext cx="2340" cy="54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ctr"/>
              <a:r>
                <a:rPr lang="en-US" sz="1200" dirty="0"/>
                <a:t>Truck backfills after most ore is mucked</a:t>
              </a:r>
              <a:endParaRPr lang="en-US" sz="1800" b="1" dirty="0"/>
            </a:p>
          </p:txBody>
        </p:sp>
        <p:sp>
          <p:nvSpPr>
            <p:cNvPr id="76" name="Text Box 67"/>
            <p:cNvSpPr txBox="1">
              <a:spLocks noChangeArrowheads="1"/>
            </p:cNvSpPr>
            <p:nvPr/>
          </p:nvSpPr>
          <p:spPr bwMode="auto">
            <a:xfrm>
              <a:off x="2526" y="13012"/>
              <a:ext cx="1980" cy="36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ctr"/>
              <a:r>
                <a:rPr lang="en-US" sz="1200"/>
                <a:t>LHD Equipment</a:t>
              </a:r>
              <a:endParaRPr lang="en-US" sz="1800" b="1"/>
            </a:p>
          </p:txBody>
        </p:sp>
        <p:sp>
          <p:nvSpPr>
            <p:cNvPr id="77" name="Text Box 68"/>
            <p:cNvSpPr txBox="1">
              <a:spLocks noChangeArrowheads="1"/>
            </p:cNvSpPr>
            <p:nvPr/>
          </p:nvSpPr>
          <p:spPr bwMode="auto">
            <a:xfrm>
              <a:off x="2878" y="13439"/>
              <a:ext cx="5880" cy="360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ctr"/>
              <a:r>
                <a:rPr lang="en-US" sz="1200"/>
                <a:t>Floor can be of any type: Ore, backfill or sill (mat) pillar</a:t>
              </a:r>
              <a:endParaRPr lang="en-US" sz="1800" b="1"/>
            </a:p>
          </p:txBody>
        </p:sp>
      </p:grpSp>
      <p:sp>
        <p:nvSpPr>
          <p:cNvPr id="78" name="Rectangle 3"/>
          <p:cNvSpPr txBox="1">
            <a:spLocks noChangeArrowheads="1"/>
          </p:cNvSpPr>
          <p:nvPr/>
        </p:nvSpPr>
        <p:spPr>
          <a:xfrm>
            <a:off x="285720" y="1357298"/>
            <a:ext cx="38862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Alternativo a VCR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endParaRPr kumimoji="0" lang="es-CL" sz="20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sz="20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Utilizado en cuerpos de menor competencia mayor continuidad en la corrida</a:t>
            </a:r>
            <a:endParaRPr kumimoji="0" lang="en-US" sz="20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500034" y="2571744"/>
            <a:ext cx="81439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Métodos sin soporte o por Hundimiento</a:t>
            </a:r>
            <a:endParaRPr lang="es-CL" sz="3600" b="1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14414" y="571480"/>
            <a:ext cx="2085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 smtClean="0">
                <a:latin typeface="Tahoma" charset="0"/>
              </a:rPr>
              <a:t>Longwall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Mining</a:t>
            </a:r>
            <a:endParaRPr lang="es-CL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071546"/>
            <a:ext cx="864399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0"/>
            <a:ext cx="6616474" cy="591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14414" y="428604"/>
            <a:ext cx="2731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err="1" smtClean="0">
                <a:latin typeface="Tahoma" charset="0"/>
              </a:rPr>
              <a:t>Sublevel</a:t>
            </a:r>
            <a:r>
              <a:rPr lang="es-ES" b="1" dirty="0" smtClean="0">
                <a:latin typeface="Tahoma" charset="0"/>
              </a:rPr>
              <a:t> </a:t>
            </a:r>
            <a:r>
              <a:rPr lang="es-ES" b="1" dirty="0" err="1" smtClean="0">
                <a:latin typeface="Tahoma" charset="0"/>
              </a:rPr>
              <a:t>Caving</a:t>
            </a:r>
            <a:r>
              <a:rPr lang="es-ES" b="1" dirty="0" smtClean="0">
                <a:latin typeface="Tahoma" charset="0"/>
              </a:rPr>
              <a:t> (SLC)</a:t>
            </a:r>
            <a:endParaRPr lang="es-CL" b="1" dirty="0"/>
          </a:p>
        </p:txBody>
      </p:sp>
      <p:pic>
        <p:nvPicPr>
          <p:cNvPr id="9" name="Picture 5" descr="sl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857232"/>
            <a:ext cx="5572164" cy="5072098"/>
          </a:xfrm>
          <a:prstGeom prst="rect">
            <a:avLst/>
          </a:prstGeom>
          <a:noFill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905500" y="2786058"/>
            <a:ext cx="323850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Espesor 30 a 60m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Equipo: Jumbo radial electro hidráulico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Diámetro: 48 a 76 mm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Largo tiros: hasta 40 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7" y="214290"/>
            <a:ext cx="6572296" cy="5700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00034" y="1142984"/>
            <a:ext cx="4105276" cy="4733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Se utiliza en cuerpos mineralizados con orientación vertical y alta potencia mayor a 40m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La roca de caja es de baja competencia y la roca mineral competente a mediana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Se explota por subniveles donde se realizan en ciclo las operaciones unitarias de perforación, </a:t>
            </a:r>
            <a:r>
              <a:rPr lang="es-CL" i="1" dirty="0" err="1"/>
              <a:t>tronadura</a:t>
            </a:r>
            <a:r>
              <a:rPr lang="es-CL" i="1" dirty="0"/>
              <a:t>, carguío y transporte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Consiste en hundir la roca de caja y la pared colgante de esta manera el mineral queda en contacto con el estéril facilitando el acceso de </a:t>
            </a:r>
            <a:r>
              <a:rPr lang="es-CL" i="1" dirty="0" err="1"/>
              <a:t>LHDs</a:t>
            </a:r>
            <a:r>
              <a:rPr lang="es-CL" i="1" dirty="0"/>
              <a:t> a través de las galerías de producción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Productividad 4000 a 20000 </a:t>
            </a:r>
            <a:r>
              <a:rPr lang="es-CL" i="1" dirty="0" err="1"/>
              <a:t>tpd</a:t>
            </a:r>
            <a:endParaRPr lang="es-CL" i="1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Costo 7-12 $/t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Dilución es alta hasta un 15%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Ø"/>
            </a:pPr>
            <a:r>
              <a:rPr lang="es-CL" i="1" dirty="0"/>
              <a:t>Recuperación 75%</a:t>
            </a:r>
            <a:endParaRPr lang="en-US" i="1" dirty="0"/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85728"/>
            <a:ext cx="4191000" cy="55721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428604"/>
            <a:ext cx="7715304" cy="54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928670"/>
            <a:ext cx="8524900" cy="47149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39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500034" y="1142984"/>
            <a:ext cx="740094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Operaciones Unitarias</a:t>
            </a:r>
          </a:p>
          <a:p>
            <a:pPr marL="742950" lvl="1" indent="-28575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Perforación de producción</a:t>
            </a:r>
          </a:p>
          <a:p>
            <a:pPr marL="742950" lvl="1" indent="-28575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Producción</a:t>
            </a:r>
          </a:p>
          <a:p>
            <a:pPr marL="742950" lvl="1" indent="-28575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Carguío de explosivos</a:t>
            </a:r>
          </a:p>
          <a:p>
            <a:pPr marL="742950" lvl="1" indent="-28575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Preparación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El mineral es fragmentado por perforación y </a:t>
            </a:r>
            <a:r>
              <a:rPr lang="es-CL" sz="2000" i="1" dirty="0" err="1"/>
              <a:t>tronadura</a:t>
            </a:r>
            <a:r>
              <a:rPr lang="es-CL" sz="2000" i="1" dirty="0"/>
              <a:t> mientras el techo de la explotación y la pared colgante se fragmenta y hunde por acción de los esfuerzos inducidos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Método descendente que se trabaja por niveles</a:t>
            </a:r>
          </a:p>
          <a:p>
            <a:pPr marL="342900" indent="-342900" algn="l">
              <a:spcBef>
                <a:spcPct val="20000"/>
              </a:spcBef>
              <a:buFont typeface="Wingdings" pitchFamily="2" charset="2"/>
              <a:buChar char="Ø"/>
            </a:pPr>
            <a:r>
              <a:rPr lang="es-CL" sz="2000" i="1" dirty="0"/>
              <a:t>El estéril rellena continuamente los espacios dejados por el mineral fragmentado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500166" y="500042"/>
            <a:ext cx="5994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cap="all" dirty="0" smtClean="0">
                <a:latin typeface="Arial Black" pitchFamily="34" charset="0"/>
              </a:rPr>
              <a:t>MÉTODOS DE EXPLOTACIÓN SUBTERRÁNEOS</a:t>
            </a:r>
            <a:endParaRPr lang="en-US" cap="all" dirty="0">
              <a:latin typeface="Arial Black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533400" y="1371600"/>
            <a:ext cx="2209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b="1"/>
              <a:t>Soportado</a:t>
            </a:r>
          </a:p>
          <a:p>
            <a:pPr algn="ctr"/>
            <a:r>
              <a:rPr lang="es-CL" b="1"/>
              <a:t>Por Pilares</a:t>
            </a:r>
            <a:endParaRPr lang="en-US" b="1"/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3352800" y="1371600"/>
            <a:ext cx="2209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b="1"/>
              <a:t>Artificialmente </a:t>
            </a:r>
          </a:p>
          <a:p>
            <a:pPr algn="ctr"/>
            <a:r>
              <a:rPr lang="es-CL" b="1"/>
              <a:t>Soportado </a:t>
            </a:r>
          </a:p>
          <a:p>
            <a:pPr algn="ctr"/>
            <a:r>
              <a:rPr lang="es-CL" b="1"/>
              <a:t>con Relleno</a:t>
            </a:r>
            <a:endParaRPr lang="en-US" b="1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6400800" y="1371600"/>
            <a:ext cx="2209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b="1"/>
              <a:t>Sin soporte o </a:t>
            </a:r>
          </a:p>
          <a:p>
            <a:pPr algn="ctr"/>
            <a:r>
              <a:rPr lang="es-CL" b="1"/>
              <a:t>Hundimiento</a:t>
            </a:r>
            <a:endParaRPr lang="en-US" b="1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52400" y="3276600"/>
            <a:ext cx="13716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 dirty="0" err="1"/>
              <a:t>Room</a:t>
            </a:r>
            <a:r>
              <a:rPr lang="es-CL" sz="1400" b="1" dirty="0"/>
              <a:t> and </a:t>
            </a:r>
            <a:r>
              <a:rPr lang="es-CL" sz="1400" b="1" dirty="0" smtClean="0"/>
              <a:t>Pillar</a:t>
            </a:r>
            <a:endParaRPr lang="en-US" sz="1400" b="1" dirty="0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1828800" y="3276600"/>
            <a:ext cx="13716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Sublevel and </a:t>
            </a:r>
          </a:p>
          <a:p>
            <a:pPr algn="ctr"/>
            <a:r>
              <a:rPr lang="es-CL" sz="1400" b="1"/>
              <a:t>Longhole</a:t>
            </a:r>
          </a:p>
          <a:p>
            <a:pPr algn="ctr"/>
            <a:r>
              <a:rPr lang="es-CL" sz="1400" b="1"/>
              <a:t> stoping</a:t>
            </a:r>
            <a:endParaRPr lang="en-US" sz="1400" b="1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1447800" y="4953000"/>
            <a:ext cx="1371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Bench and Fill</a:t>
            </a:r>
          </a:p>
          <a:p>
            <a:pPr algn="ctr"/>
            <a:r>
              <a:rPr lang="es-CL" sz="1400" b="1"/>
              <a:t>stoping</a:t>
            </a:r>
            <a:endParaRPr lang="en-US" sz="1400" b="1"/>
          </a:p>
        </p:txBody>
      </p:sp>
      <p:cxnSp>
        <p:nvCxnSpPr>
          <p:cNvPr id="19" name="AutoShape 11"/>
          <p:cNvCxnSpPr>
            <a:cxnSpLocks noChangeShapeType="1"/>
            <a:stCxn id="10" idx="2"/>
            <a:endCxn id="16" idx="0"/>
          </p:cNvCxnSpPr>
          <p:nvPr/>
        </p:nvCxnSpPr>
        <p:spPr bwMode="auto">
          <a:xfrm rot="5400000">
            <a:off x="857250" y="2495550"/>
            <a:ext cx="762000" cy="8001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12"/>
          <p:cNvCxnSpPr>
            <a:cxnSpLocks noChangeShapeType="1"/>
            <a:stCxn id="10" idx="2"/>
            <a:endCxn id="17" idx="0"/>
          </p:cNvCxnSpPr>
          <p:nvPr/>
        </p:nvCxnSpPr>
        <p:spPr bwMode="auto">
          <a:xfrm rot="16200000" flipH="1">
            <a:off x="1695450" y="2457450"/>
            <a:ext cx="762000" cy="8763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13"/>
          <p:cNvCxnSpPr>
            <a:cxnSpLocks noChangeShapeType="1"/>
            <a:stCxn id="11" idx="2"/>
            <a:endCxn id="18" idx="0"/>
          </p:cNvCxnSpPr>
          <p:nvPr/>
        </p:nvCxnSpPr>
        <p:spPr bwMode="auto">
          <a:xfrm rot="5400000">
            <a:off x="2076450" y="2571750"/>
            <a:ext cx="2438400" cy="2324100"/>
          </a:xfrm>
          <a:prstGeom prst="bentConnector3">
            <a:avLst>
              <a:gd name="adj1" fmla="val 80468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3124200" y="4953000"/>
            <a:ext cx="1371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Cut and Fill </a:t>
            </a:r>
          </a:p>
          <a:p>
            <a:pPr algn="ctr"/>
            <a:r>
              <a:rPr lang="es-CL" sz="1400" b="1"/>
              <a:t>Stoping</a:t>
            </a:r>
            <a:endParaRPr lang="en-US" sz="1400" b="1"/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4610100" y="4953000"/>
            <a:ext cx="1371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Shrinkage </a:t>
            </a:r>
          </a:p>
          <a:p>
            <a:pPr algn="ctr"/>
            <a:r>
              <a:rPr lang="es-CL" sz="1400" b="1"/>
              <a:t>Stoping</a:t>
            </a:r>
            <a:endParaRPr lang="en-US" sz="1400" b="1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6172200" y="4953000"/>
            <a:ext cx="1543072" cy="4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 dirty="0"/>
              <a:t>VCR</a:t>
            </a:r>
          </a:p>
          <a:p>
            <a:pPr algn="ctr"/>
            <a:r>
              <a:rPr lang="es-CL" sz="1400" b="1" dirty="0" err="1" smtClean="0"/>
              <a:t>Stoping</a:t>
            </a:r>
            <a:r>
              <a:rPr lang="es-CL" sz="1400" b="1" dirty="0" smtClean="0"/>
              <a:t> con Relleno</a:t>
            </a:r>
            <a:endParaRPr lang="en-US" sz="1400" b="1" dirty="0"/>
          </a:p>
        </p:txBody>
      </p:sp>
      <p:cxnSp>
        <p:nvCxnSpPr>
          <p:cNvPr id="25" name="AutoShape 17"/>
          <p:cNvCxnSpPr>
            <a:cxnSpLocks noChangeShapeType="1"/>
            <a:stCxn id="11" idx="2"/>
            <a:endCxn id="22" idx="0"/>
          </p:cNvCxnSpPr>
          <p:nvPr/>
        </p:nvCxnSpPr>
        <p:spPr bwMode="auto">
          <a:xfrm rot="5400000">
            <a:off x="2914650" y="3409950"/>
            <a:ext cx="2438400" cy="647700"/>
          </a:xfrm>
          <a:prstGeom prst="bentConnector3">
            <a:avLst>
              <a:gd name="adj1" fmla="val 79685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6" name="AutoShape 18"/>
          <p:cNvCxnSpPr>
            <a:cxnSpLocks noChangeShapeType="1"/>
            <a:stCxn id="11" idx="2"/>
            <a:endCxn id="23" idx="0"/>
          </p:cNvCxnSpPr>
          <p:nvPr/>
        </p:nvCxnSpPr>
        <p:spPr bwMode="auto">
          <a:xfrm rot="16200000" flipH="1">
            <a:off x="3657600" y="3314700"/>
            <a:ext cx="2438400" cy="838200"/>
          </a:xfrm>
          <a:prstGeom prst="bentConnector3">
            <a:avLst>
              <a:gd name="adj1" fmla="val 80338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" name="AutoShape 19"/>
          <p:cNvCxnSpPr>
            <a:cxnSpLocks noChangeShapeType="1"/>
            <a:stCxn id="11" idx="2"/>
            <a:endCxn id="24" idx="0"/>
          </p:cNvCxnSpPr>
          <p:nvPr/>
        </p:nvCxnSpPr>
        <p:spPr bwMode="auto">
          <a:xfrm rot="16200000" flipH="1">
            <a:off x="4481518" y="2490782"/>
            <a:ext cx="2438400" cy="2486036"/>
          </a:xfrm>
          <a:prstGeom prst="bentConnector3">
            <a:avLst>
              <a:gd name="adj1" fmla="val 61979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4648200" y="3124200"/>
            <a:ext cx="1371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Lonwall</a:t>
            </a:r>
          </a:p>
          <a:p>
            <a:pPr algn="ctr"/>
            <a:r>
              <a:rPr lang="es-CL" sz="1400" b="1"/>
              <a:t>Mining</a:t>
            </a:r>
            <a:endParaRPr lang="en-US" sz="1400" b="1"/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6210300" y="3124200"/>
            <a:ext cx="1371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Sublevel</a:t>
            </a:r>
          </a:p>
          <a:p>
            <a:pPr algn="ctr"/>
            <a:r>
              <a:rPr lang="es-CL" sz="1400" b="1"/>
              <a:t>Caving</a:t>
            </a:r>
            <a:endParaRPr lang="en-US" sz="1400" b="1"/>
          </a:p>
        </p:txBody>
      </p:sp>
      <p:sp>
        <p:nvSpPr>
          <p:cNvPr id="30" name="Rectangle 22"/>
          <p:cNvSpPr>
            <a:spLocks noChangeArrowheads="1"/>
          </p:cNvSpPr>
          <p:nvPr/>
        </p:nvSpPr>
        <p:spPr bwMode="auto">
          <a:xfrm>
            <a:off x="7734300" y="3124200"/>
            <a:ext cx="13716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CL" sz="1400" b="1"/>
              <a:t>Block</a:t>
            </a:r>
          </a:p>
          <a:p>
            <a:pPr algn="ctr"/>
            <a:r>
              <a:rPr lang="es-CL" sz="1400" b="1"/>
              <a:t>Caving</a:t>
            </a:r>
            <a:endParaRPr lang="en-US" sz="1400" b="1"/>
          </a:p>
        </p:txBody>
      </p:sp>
      <p:cxnSp>
        <p:nvCxnSpPr>
          <p:cNvPr id="31" name="AutoShape 23"/>
          <p:cNvCxnSpPr>
            <a:cxnSpLocks noChangeShapeType="1"/>
            <a:stCxn id="12" idx="2"/>
            <a:endCxn id="28" idx="0"/>
          </p:cNvCxnSpPr>
          <p:nvPr/>
        </p:nvCxnSpPr>
        <p:spPr bwMode="auto">
          <a:xfrm rot="5400000">
            <a:off x="6115050" y="1733550"/>
            <a:ext cx="609600" cy="21717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" name="AutoShape 24"/>
          <p:cNvCxnSpPr>
            <a:cxnSpLocks noChangeShapeType="1"/>
            <a:stCxn id="12" idx="2"/>
            <a:endCxn id="29" idx="0"/>
          </p:cNvCxnSpPr>
          <p:nvPr/>
        </p:nvCxnSpPr>
        <p:spPr bwMode="auto">
          <a:xfrm rot="5400000">
            <a:off x="6896100" y="2514600"/>
            <a:ext cx="609600" cy="6096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" name="AutoShape 25"/>
          <p:cNvCxnSpPr>
            <a:cxnSpLocks noChangeShapeType="1"/>
            <a:stCxn id="12" idx="2"/>
            <a:endCxn id="30" idx="0"/>
          </p:cNvCxnSpPr>
          <p:nvPr/>
        </p:nvCxnSpPr>
        <p:spPr bwMode="auto">
          <a:xfrm rot="16200000" flipH="1">
            <a:off x="7658100" y="2362200"/>
            <a:ext cx="609600" cy="9144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1357290" y="214290"/>
            <a:ext cx="8229600" cy="73977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L" sz="2800" b="1" i="1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SLC - Transversal versus longitudinal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1331913" y="1484313"/>
          <a:ext cx="3705225" cy="4143375"/>
        </p:xfrm>
        <a:graphic>
          <a:graphicData uri="http://schemas.openxmlformats.org/presentationml/2006/ole">
            <p:oleObj spid="_x0000_s15362" name="Imagen de mapa de bits" r:id="rId7" imgW="3704762" imgH="4142857" progId="PBrush">
              <p:embed/>
            </p:oleObj>
          </a:graphicData>
        </a:graphic>
      </p:graphicFrame>
      <p:graphicFrame>
        <p:nvGraphicFramePr>
          <p:cNvPr id="10" name="Object 4"/>
          <p:cNvGraphicFramePr>
            <a:graphicFrameLocks noChangeAspect="1"/>
          </p:cNvGraphicFramePr>
          <p:nvPr/>
        </p:nvGraphicFramePr>
        <p:xfrm>
          <a:off x="5940425" y="1412875"/>
          <a:ext cx="1800225" cy="4371975"/>
        </p:xfrm>
        <a:graphic>
          <a:graphicData uri="http://schemas.openxmlformats.org/presentationml/2006/ole">
            <p:oleObj spid="_x0000_s15363" name="Imagen de mapa de bits" r:id="rId8" imgW="1819529" imgH="4371429" progId="PBrush">
              <p:embed/>
            </p:oleObj>
          </a:graphicData>
        </a:graphic>
      </p:graphicFrame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779838" y="5300663"/>
            <a:ext cx="11525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SLOT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5148263" y="1557338"/>
            <a:ext cx="11525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SLOT</a:t>
            </a:r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flipH="1" flipV="1">
            <a:off x="3779838" y="4724400"/>
            <a:ext cx="720725" cy="576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17" name="Line 8"/>
          <p:cNvSpPr>
            <a:spLocks noChangeShapeType="1"/>
          </p:cNvSpPr>
          <p:nvPr/>
        </p:nvSpPr>
        <p:spPr bwMode="auto">
          <a:xfrm>
            <a:off x="6300788" y="1773238"/>
            <a:ext cx="431800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250825" y="2349500"/>
            <a:ext cx="11525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CL"/>
              <a:t>Desarrollos</a:t>
            </a:r>
          </a:p>
          <a:p>
            <a:pPr algn="ctr"/>
            <a:r>
              <a:rPr lang="es-CL"/>
              <a:t>en estéril</a:t>
            </a:r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4356100" y="2565400"/>
            <a:ext cx="0" cy="2519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4427538" y="3213100"/>
            <a:ext cx="1079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CL"/>
              <a:t>Frente amplio</a:t>
            </a:r>
          </a:p>
        </p:txBody>
      </p:sp>
      <p:sp>
        <p:nvSpPr>
          <p:cNvPr id="21" name="Line 12"/>
          <p:cNvSpPr>
            <a:spLocks noChangeShapeType="1"/>
          </p:cNvSpPr>
          <p:nvPr/>
        </p:nvSpPr>
        <p:spPr bwMode="auto">
          <a:xfrm flipV="1">
            <a:off x="6300788" y="1773238"/>
            <a:ext cx="1008062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41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Sublevel Caving_toWMV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-1" y="0"/>
            <a:ext cx="914400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7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42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1285852" y="571480"/>
            <a:ext cx="21627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2000" b="1" dirty="0" smtClean="0">
                <a:latin typeface="Tahoma" charset="0"/>
              </a:rPr>
              <a:t>BLOCK CAVING</a:t>
            </a:r>
            <a:endParaRPr lang="es-CL" sz="2000" b="1" dirty="0"/>
          </a:p>
        </p:txBody>
      </p:sp>
      <p:pic>
        <p:nvPicPr>
          <p:cNvPr id="8" name="Picture 6" descr="b c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071546"/>
            <a:ext cx="5688013" cy="4786346"/>
          </a:xfrm>
          <a:prstGeom prst="rect">
            <a:avLst/>
          </a:prstGeom>
          <a:noFill/>
        </p:spPr>
      </p:pic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048375" y="4000504"/>
            <a:ext cx="309562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Equipo: Jumbo radial electro hidráulico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Diámetro: 48 a 76 mm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dirty="0"/>
              <a:t>Largo tiros: hasta 30 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43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142976" y="642918"/>
            <a:ext cx="2680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Tahoma" charset="0"/>
              </a:rPr>
              <a:t>Block – Panel </a:t>
            </a:r>
            <a:r>
              <a:rPr lang="es-ES" b="1" dirty="0" err="1" smtClean="0">
                <a:latin typeface="Tahoma" charset="0"/>
              </a:rPr>
              <a:t>Caving</a:t>
            </a:r>
            <a:r>
              <a:rPr lang="es-ES" b="1" dirty="0" smtClean="0">
                <a:latin typeface="Tahoma" charset="0"/>
              </a:rPr>
              <a:t>:</a:t>
            </a:r>
            <a:endParaRPr lang="es-CL" b="1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71472" y="1071546"/>
            <a:ext cx="8110537" cy="452596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Block caving</a:t>
            </a: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s-CL" sz="24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Método de explotación masivo en la cual un bloque de mineral en algunos casos representando el área basal del cuerpo mineralizado se corta en su base y luego a partir de la extracción se produce la propagación del hundimiento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endParaRPr kumimoji="0" lang="es-CL" sz="240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None/>
              <a:tabLst/>
              <a:defRPr/>
            </a:pP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Panel caving</a:t>
            </a:r>
            <a:r>
              <a:rPr kumimoji="0" lang="en-US" sz="24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– </a:t>
            </a:r>
            <a:r>
              <a:rPr kumimoji="0" lang="es-CL" sz="24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es una forma del método de hundimiento en que bloques consecutivos se hunden en forma continua de modo de evitar la dilución latera y los esfuerzos de relajación producidos en el método convencional de block </a:t>
            </a:r>
            <a:r>
              <a:rPr kumimoji="0" lang="es-CL" sz="240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caving</a:t>
            </a:r>
            <a:r>
              <a:rPr kumimoji="0" lang="es-CL" sz="24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es-CL" sz="2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44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714348" y="1357298"/>
            <a:ext cx="7772400" cy="4114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Utilizado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las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minas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subterráneas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más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grandes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del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mundo</a:t>
            </a:r>
            <a:endParaRPr kumimoji="0" lang="en-CA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Alta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producción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: 5,000 to 45,000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tpd</a:t>
            </a:r>
            <a:endParaRPr kumimoji="0" lang="en-CA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menor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costo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producción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tonelada</a:t>
            </a:r>
            <a:endParaRPr kumimoji="0" lang="en-CA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Excelente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productividad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persona y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equipos</a:t>
            </a:r>
            <a:endParaRPr kumimoji="0" lang="en-CA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puede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automatizar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Posee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bajo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grado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selectividad</a:t>
            </a:r>
            <a:endParaRPr kumimoji="0" lang="en-CA" sz="2400" b="0" i="1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700"/>
              </a:spcBef>
              <a:spcAft>
                <a:spcPts val="1100"/>
              </a:spcAft>
              <a:buClr>
                <a:schemeClr val="tx1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requiere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fuerza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trabajo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conocimiento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las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labores</a:t>
            </a:r>
            <a:r>
              <a:rPr kumimoji="0" lang="en-CA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CA" sz="2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subterráneas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1142976" y="642918"/>
            <a:ext cx="3272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Tahoma" charset="0"/>
              </a:rPr>
              <a:t>Características del método</a:t>
            </a:r>
            <a:endParaRPr lang="es-CL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1000100" y="571480"/>
            <a:ext cx="7500990" cy="5286412"/>
            <a:chOff x="1704" y="8662"/>
            <a:chExt cx="9230" cy="6086"/>
          </a:xfrm>
        </p:grpSpPr>
        <p:sp>
          <p:nvSpPr>
            <p:cNvPr id="13315" name="Text Box 3"/>
            <p:cNvSpPr txBox="1">
              <a:spLocks noChangeArrowheads="1"/>
            </p:cNvSpPr>
            <p:nvPr/>
          </p:nvSpPr>
          <p:spPr bwMode="auto">
            <a:xfrm>
              <a:off x="3124" y="14180"/>
              <a:ext cx="6674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Vista en Planta de la base de un Caserón  en un Block Caving (El Teniente)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>
              <a:off x="1846" y="8662"/>
              <a:ext cx="9088" cy="5538"/>
              <a:chOff x="1562" y="8398"/>
              <a:chExt cx="9088" cy="5538"/>
            </a:xfrm>
          </p:grpSpPr>
          <p:sp>
            <p:nvSpPr>
              <p:cNvPr id="13317" name="Text Box 5"/>
              <p:cNvSpPr txBox="1">
                <a:spLocks noChangeArrowheads="1"/>
              </p:cNvSpPr>
              <p:nvPr/>
            </p:nvSpPr>
            <p:spPr bwMode="auto">
              <a:xfrm>
                <a:off x="4118" y="13226"/>
                <a:ext cx="127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Estocadas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de Carguío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318" name="Text Box 6"/>
              <p:cNvSpPr txBox="1">
                <a:spLocks noChangeArrowheads="1"/>
              </p:cNvSpPr>
              <p:nvPr/>
            </p:nvSpPr>
            <p:spPr bwMode="auto">
              <a:xfrm>
                <a:off x="4402" y="8398"/>
                <a:ext cx="2982" cy="5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Proyección de la Zanja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319" name="Freeform 7"/>
              <p:cNvSpPr>
                <a:spLocks/>
              </p:cNvSpPr>
              <p:nvPr/>
            </p:nvSpPr>
            <p:spPr bwMode="auto">
              <a:xfrm>
                <a:off x="2025" y="11961"/>
                <a:ext cx="866" cy="1094"/>
              </a:xfrm>
              <a:custGeom>
                <a:avLst/>
                <a:gdLst/>
                <a:ahLst/>
                <a:cxnLst>
                  <a:cxn ang="0">
                    <a:pos x="352" y="0"/>
                  </a:cxn>
                  <a:cxn ang="0">
                    <a:pos x="0" y="6"/>
                  </a:cxn>
                  <a:cxn ang="0">
                    <a:pos x="0" y="1230"/>
                  </a:cxn>
                  <a:cxn ang="0">
                    <a:pos x="943" y="1230"/>
                  </a:cxn>
                  <a:cxn ang="0">
                    <a:pos x="1010" y="1136"/>
                  </a:cxn>
                  <a:cxn ang="0">
                    <a:pos x="352" y="0"/>
                  </a:cxn>
                </a:cxnLst>
                <a:rect l="0" t="0" r="r" b="b"/>
                <a:pathLst>
                  <a:path w="1010" h="1230">
                    <a:moveTo>
                      <a:pt x="352" y="0"/>
                    </a:moveTo>
                    <a:lnTo>
                      <a:pt x="0" y="6"/>
                    </a:lnTo>
                    <a:lnTo>
                      <a:pt x="0" y="1230"/>
                    </a:lnTo>
                    <a:lnTo>
                      <a:pt x="943" y="1230"/>
                    </a:lnTo>
                    <a:lnTo>
                      <a:pt x="1010" y="1136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20" name="Freeform 8"/>
              <p:cNvSpPr>
                <a:spLocks/>
              </p:cNvSpPr>
              <p:nvPr/>
            </p:nvSpPr>
            <p:spPr bwMode="auto">
              <a:xfrm>
                <a:off x="2014" y="10611"/>
                <a:ext cx="1388" cy="1099"/>
              </a:xfrm>
              <a:custGeom>
                <a:avLst/>
                <a:gdLst/>
                <a:ahLst/>
                <a:cxnLst>
                  <a:cxn ang="0">
                    <a:pos x="960" y="0"/>
                  </a:cxn>
                  <a:cxn ang="0">
                    <a:pos x="0" y="0"/>
                  </a:cxn>
                  <a:cxn ang="0">
                    <a:pos x="0" y="1236"/>
                  </a:cxn>
                  <a:cxn ang="0">
                    <a:pos x="1551" y="1230"/>
                  </a:cxn>
                  <a:cxn ang="0">
                    <a:pos x="1618" y="1136"/>
                  </a:cxn>
                  <a:cxn ang="0">
                    <a:pos x="960" y="0"/>
                  </a:cxn>
                </a:cxnLst>
                <a:rect l="0" t="0" r="r" b="b"/>
                <a:pathLst>
                  <a:path w="1618" h="1236">
                    <a:moveTo>
                      <a:pt x="960" y="0"/>
                    </a:moveTo>
                    <a:lnTo>
                      <a:pt x="0" y="0"/>
                    </a:lnTo>
                    <a:lnTo>
                      <a:pt x="0" y="1236"/>
                    </a:lnTo>
                    <a:lnTo>
                      <a:pt x="1551" y="1230"/>
                    </a:lnTo>
                    <a:lnTo>
                      <a:pt x="1618" y="1136"/>
                    </a:lnTo>
                    <a:lnTo>
                      <a:pt x="96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13321" name="Group 9"/>
              <p:cNvGrpSpPr>
                <a:grpSpLocks/>
              </p:cNvGrpSpPr>
              <p:nvPr/>
            </p:nvGrpSpPr>
            <p:grpSpPr bwMode="auto">
              <a:xfrm>
                <a:off x="1983" y="9223"/>
                <a:ext cx="8205" cy="1099"/>
                <a:chOff x="1164" y="10128"/>
                <a:chExt cx="9564" cy="1236"/>
              </a:xfrm>
            </p:grpSpPr>
            <p:sp>
              <p:nvSpPr>
                <p:cNvPr id="13322" name="Freeform 10"/>
                <p:cNvSpPr>
                  <a:spLocks/>
                </p:cNvSpPr>
                <p:nvPr/>
              </p:nvSpPr>
              <p:spPr bwMode="auto">
                <a:xfrm>
                  <a:off x="5136" y="1065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23" name="Freeform 11"/>
                <p:cNvSpPr>
                  <a:spLocks/>
                </p:cNvSpPr>
                <p:nvPr/>
              </p:nvSpPr>
              <p:spPr bwMode="auto">
                <a:xfrm>
                  <a:off x="6666" y="1065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grpSp>
              <p:nvGrpSpPr>
                <p:cNvPr id="13324" name="Group 12"/>
                <p:cNvGrpSpPr>
                  <a:grpSpLocks/>
                </p:cNvGrpSpPr>
                <p:nvPr/>
              </p:nvGrpSpPr>
              <p:grpSpPr bwMode="auto">
                <a:xfrm>
                  <a:off x="2094" y="10650"/>
                  <a:ext cx="2982" cy="710"/>
                  <a:chOff x="4544" y="10792"/>
                  <a:chExt cx="2982" cy="710"/>
                </a:xfrm>
              </p:grpSpPr>
              <p:sp>
                <p:nvSpPr>
                  <p:cNvPr id="13325" name="Freeform 13"/>
                  <p:cNvSpPr>
                    <a:spLocks/>
                  </p:cNvSpPr>
                  <p:nvPr/>
                </p:nvSpPr>
                <p:spPr bwMode="auto">
                  <a:xfrm>
                    <a:off x="4544" y="10792"/>
                    <a:ext cx="1452" cy="710"/>
                  </a:xfrm>
                  <a:custGeom>
                    <a:avLst/>
                    <a:gdLst/>
                    <a:ahLst/>
                    <a:cxnLst>
                      <a:cxn ang="0">
                        <a:pos x="600" y="994"/>
                      </a:cxn>
                      <a:cxn ang="0">
                        <a:pos x="2256" y="996"/>
                      </a:cxn>
                      <a:cxn ang="0">
                        <a:pos x="2352" y="840"/>
                      </a:cxn>
                      <a:cxn ang="0">
                        <a:pos x="1736" y="0"/>
                      </a:cxn>
                      <a:cxn ang="0">
                        <a:pos x="108" y="0"/>
                      </a:cxn>
                      <a:cxn ang="0">
                        <a:pos x="0" y="132"/>
                      </a:cxn>
                      <a:cxn ang="0">
                        <a:pos x="600" y="994"/>
                      </a:cxn>
                    </a:cxnLst>
                    <a:rect l="0" t="0" r="r" b="b"/>
                    <a:pathLst>
                      <a:path w="2352" h="996">
                        <a:moveTo>
                          <a:pt x="600" y="994"/>
                        </a:moveTo>
                        <a:lnTo>
                          <a:pt x="2256" y="996"/>
                        </a:lnTo>
                        <a:lnTo>
                          <a:pt x="2352" y="840"/>
                        </a:lnTo>
                        <a:lnTo>
                          <a:pt x="1736" y="0"/>
                        </a:lnTo>
                        <a:lnTo>
                          <a:pt x="108" y="0"/>
                        </a:lnTo>
                        <a:lnTo>
                          <a:pt x="0" y="132"/>
                        </a:lnTo>
                        <a:lnTo>
                          <a:pt x="600" y="99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  <p:sp>
                <p:nvSpPr>
                  <p:cNvPr id="13326" name="Freeform 14"/>
                  <p:cNvSpPr>
                    <a:spLocks/>
                  </p:cNvSpPr>
                  <p:nvPr/>
                </p:nvSpPr>
                <p:spPr bwMode="auto">
                  <a:xfrm>
                    <a:off x="6074" y="10792"/>
                    <a:ext cx="1452" cy="710"/>
                  </a:xfrm>
                  <a:custGeom>
                    <a:avLst/>
                    <a:gdLst/>
                    <a:ahLst/>
                    <a:cxnLst>
                      <a:cxn ang="0">
                        <a:pos x="600" y="994"/>
                      </a:cxn>
                      <a:cxn ang="0">
                        <a:pos x="2256" y="996"/>
                      </a:cxn>
                      <a:cxn ang="0">
                        <a:pos x="2352" y="840"/>
                      </a:cxn>
                      <a:cxn ang="0">
                        <a:pos x="1736" y="0"/>
                      </a:cxn>
                      <a:cxn ang="0">
                        <a:pos x="108" y="0"/>
                      </a:cxn>
                      <a:cxn ang="0">
                        <a:pos x="0" y="132"/>
                      </a:cxn>
                      <a:cxn ang="0">
                        <a:pos x="600" y="994"/>
                      </a:cxn>
                    </a:cxnLst>
                    <a:rect l="0" t="0" r="r" b="b"/>
                    <a:pathLst>
                      <a:path w="2352" h="996">
                        <a:moveTo>
                          <a:pt x="600" y="994"/>
                        </a:moveTo>
                        <a:lnTo>
                          <a:pt x="2256" y="996"/>
                        </a:lnTo>
                        <a:lnTo>
                          <a:pt x="2352" y="840"/>
                        </a:lnTo>
                        <a:lnTo>
                          <a:pt x="1736" y="0"/>
                        </a:lnTo>
                        <a:lnTo>
                          <a:pt x="108" y="0"/>
                        </a:lnTo>
                        <a:lnTo>
                          <a:pt x="0" y="132"/>
                        </a:lnTo>
                        <a:lnTo>
                          <a:pt x="600" y="994"/>
                        </a:lnTo>
                        <a:close/>
                      </a:path>
                    </a:pathLst>
                  </a:custGeom>
                  <a:solidFill>
                    <a:srgbClr val="C0C0C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CL"/>
                  </a:p>
                </p:txBody>
              </p:sp>
            </p:grpSp>
            <p:sp>
              <p:nvSpPr>
                <p:cNvPr id="13327" name="Freeform 15"/>
                <p:cNvSpPr>
                  <a:spLocks/>
                </p:cNvSpPr>
                <p:nvPr/>
              </p:nvSpPr>
              <p:spPr bwMode="auto">
                <a:xfrm>
                  <a:off x="8224" y="1065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28" name="Freeform 16"/>
                <p:cNvSpPr>
                  <a:spLocks/>
                </p:cNvSpPr>
                <p:nvPr/>
              </p:nvSpPr>
              <p:spPr bwMode="auto">
                <a:xfrm>
                  <a:off x="1164" y="10650"/>
                  <a:ext cx="868" cy="714"/>
                </a:xfrm>
                <a:custGeom>
                  <a:avLst/>
                  <a:gdLst/>
                  <a:ahLst/>
                  <a:cxnLst>
                    <a:cxn ang="0">
                      <a:pos x="0" y="714"/>
                    </a:cxn>
                    <a:cxn ang="0">
                      <a:pos x="809" y="712"/>
                    </a:cxn>
                    <a:cxn ang="0">
                      <a:pos x="868" y="601"/>
                    </a:cxn>
                    <a:cxn ang="0">
                      <a:pos x="488" y="2"/>
                    </a:cxn>
                    <a:cxn ang="0">
                      <a:pos x="0" y="0"/>
                    </a:cxn>
                    <a:cxn ang="0">
                      <a:pos x="0" y="714"/>
                    </a:cxn>
                  </a:cxnLst>
                  <a:rect l="0" t="0" r="r" b="b"/>
                  <a:pathLst>
                    <a:path w="868" h="714">
                      <a:moveTo>
                        <a:pt x="0" y="714"/>
                      </a:moveTo>
                      <a:lnTo>
                        <a:pt x="809" y="712"/>
                      </a:lnTo>
                      <a:lnTo>
                        <a:pt x="868" y="601"/>
                      </a:lnTo>
                      <a:lnTo>
                        <a:pt x="488" y="2"/>
                      </a:lnTo>
                      <a:lnTo>
                        <a:pt x="0" y="0"/>
                      </a:ln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29" name="Freeform 17"/>
                <p:cNvSpPr>
                  <a:spLocks/>
                </p:cNvSpPr>
                <p:nvPr/>
              </p:nvSpPr>
              <p:spPr bwMode="auto">
                <a:xfrm>
                  <a:off x="9786" y="10650"/>
                  <a:ext cx="942" cy="714"/>
                </a:xfrm>
                <a:custGeom>
                  <a:avLst/>
                  <a:gdLst/>
                  <a:ahLst/>
                  <a:cxnLst>
                    <a:cxn ang="0">
                      <a:pos x="354" y="714"/>
                    </a:cxn>
                    <a:cxn ang="0">
                      <a:pos x="942" y="714"/>
                    </a:cxn>
                    <a:cxn ang="0">
                      <a:pos x="942" y="30"/>
                    </a:cxn>
                    <a:cxn ang="0">
                      <a:pos x="67" y="0"/>
                    </a:cxn>
                    <a:cxn ang="0">
                      <a:pos x="0" y="94"/>
                    </a:cxn>
                    <a:cxn ang="0">
                      <a:pos x="354" y="714"/>
                    </a:cxn>
                  </a:cxnLst>
                  <a:rect l="0" t="0" r="r" b="b"/>
                  <a:pathLst>
                    <a:path w="942" h="714">
                      <a:moveTo>
                        <a:pt x="354" y="714"/>
                      </a:moveTo>
                      <a:lnTo>
                        <a:pt x="942" y="714"/>
                      </a:lnTo>
                      <a:lnTo>
                        <a:pt x="942" y="30"/>
                      </a:lnTo>
                      <a:lnTo>
                        <a:pt x="67" y="0"/>
                      </a:lnTo>
                      <a:lnTo>
                        <a:pt x="0" y="94"/>
                      </a:lnTo>
                      <a:lnTo>
                        <a:pt x="354" y="71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0" name="Freeform 18"/>
                <p:cNvSpPr>
                  <a:spLocks/>
                </p:cNvSpPr>
                <p:nvPr/>
              </p:nvSpPr>
              <p:spPr bwMode="auto">
                <a:xfrm>
                  <a:off x="4828" y="1013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1" name="Freeform 19"/>
                <p:cNvSpPr>
                  <a:spLocks/>
                </p:cNvSpPr>
                <p:nvPr/>
              </p:nvSpPr>
              <p:spPr bwMode="auto">
                <a:xfrm>
                  <a:off x="6346" y="1013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2" name="Freeform 20"/>
                <p:cNvSpPr>
                  <a:spLocks/>
                </p:cNvSpPr>
                <p:nvPr/>
              </p:nvSpPr>
              <p:spPr bwMode="auto">
                <a:xfrm>
                  <a:off x="1774" y="1013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3" name="Freeform 21"/>
                <p:cNvSpPr>
                  <a:spLocks/>
                </p:cNvSpPr>
                <p:nvPr/>
              </p:nvSpPr>
              <p:spPr bwMode="auto">
                <a:xfrm>
                  <a:off x="3304" y="1013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4" name="Freeform 22"/>
                <p:cNvSpPr>
                  <a:spLocks/>
                </p:cNvSpPr>
                <p:nvPr/>
              </p:nvSpPr>
              <p:spPr bwMode="auto">
                <a:xfrm>
                  <a:off x="7904" y="10130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5" name="Freeform 23"/>
                <p:cNvSpPr>
                  <a:spLocks/>
                </p:cNvSpPr>
                <p:nvPr/>
              </p:nvSpPr>
              <p:spPr bwMode="auto">
                <a:xfrm>
                  <a:off x="9470" y="10128"/>
                  <a:ext cx="1258" cy="711"/>
                </a:xfrm>
                <a:custGeom>
                  <a:avLst/>
                  <a:gdLst/>
                  <a:ahLst/>
                  <a:cxnLst>
                    <a:cxn ang="0">
                      <a:pos x="370" y="711"/>
                    </a:cxn>
                    <a:cxn ang="0">
                      <a:pos x="1258" y="708"/>
                    </a:cxn>
                    <a:cxn ang="0">
                      <a:pos x="1258" y="0"/>
                    </a:cxn>
                    <a:cxn ang="0">
                      <a:pos x="67" y="2"/>
                    </a:cxn>
                    <a:cxn ang="0">
                      <a:pos x="0" y="96"/>
                    </a:cxn>
                    <a:cxn ang="0">
                      <a:pos x="370" y="711"/>
                    </a:cxn>
                  </a:cxnLst>
                  <a:rect l="0" t="0" r="r" b="b"/>
                  <a:pathLst>
                    <a:path w="1258" h="711">
                      <a:moveTo>
                        <a:pt x="370" y="711"/>
                      </a:moveTo>
                      <a:lnTo>
                        <a:pt x="1258" y="708"/>
                      </a:lnTo>
                      <a:lnTo>
                        <a:pt x="1258" y="0"/>
                      </a:lnTo>
                      <a:lnTo>
                        <a:pt x="67" y="2"/>
                      </a:lnTo>
                      <a:lnTo>
                        <a:pt x="0" y="96"/>
                      </a:lnTo>
                      <a:lnTo>
                        <a:pt x="370" y="711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36" name="Freeform 24"/>
                <p:cNvSpPr>
                  <a:spLocks/>
                </p:cNvSpPr>
                <p:nvPr/>
              </p:nvSpPr>
              <p:spPr bwMode="auto">
                <a:xfrm>
                  <a:off x="1164" y="10152"/>
                  <a:ext cx="551" cy="686"/>
                </a:xfrm>
                <a:custGeom>
                  <a:avLst/>
                  <a:gdLst/>
                  <a:ahLst/>
                  <a:cxnLst>
                    <a:cxn ang="0">
                      <a:pos x="204" y="0"/>
                    </a:cxn>
                    <a:cxn ang="0">
                      <a:pos x="0" y="0"/>
                    </a:cxn>
                    <a:cxn ang="0">
                      <a:pos x="0" y="684"/>
                    </a:cxn>
                    <a:cxn ang="0">
                      <a:pos x="484" y="686"/>
                    </a:cxn>
                    <a:cxn ang="0">
                      <a:pos x="551" y="592"/>
                    </a:cxn>
                    <a:cxn ang="0">
                      <a:pos x="204" y="0"/>
                    </a:cxn>
                  </a:cxnLst>
                  <a:rect l="0" t="0" r="r" b="b"/>
                  <a:pathLst>
                    <a:path w="551" h="686">
                      <a:moveTo>
                        <a:pt x="204" y="0"/>
                      </a:moveTo>
                      <a:lnTo>
                        <a:pt x="0" y="0"/>
                      </a:lnTo>
                      <a:lnTo>
                        <a:pt x="0" y="684"/>
                      </a:lnTo>
                      <a:lnTo>
                        <a:pt x="484" y="686"/>
                      </a:lnTo>
                      <a:lnTo>
                        <a:pt x="551" y="592"/>
                      </a:lnTo>
                      <a:lnTo>
                        <a:pt x="204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13337" name="Freeform 25"/>
              <p:cNvSpPr>
                <a:spLocks/>
              </p:cNvSpPr>
              <p:nvPr/>
            </p:nvSpPr>
            <p:spPr bwMode="auto">
              <a:xfrm rot="10800000">
                <a:off x="5876" y="10611"/>
                <a:ext cx="1245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38" name="Freeform 26"/>
              <p:cNvSpPr>
                <a:spLocks/>
              </p:cNvSpPr>
              <p:nvPr/>
            </p:nvSpPr>
            <p:spPr bwMode="auto">
              <a:xfrm rot="10800000">
                <a:off x="4563" y="10611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13339" name="Group 27"/>
              <p:cNvGrpSpPr>
                <a:grpSpLocks/>
              </p:cNvGrpSpPr>
              <p:nvPr/>
            </p:nvGrpSpPr>
            <p:grpSpPr bwMode="auto">
              <a:xfrm rot="10800000">
                <a:off x="7173" y="10611"/>
                <a:ext cx="2558" cy="632"/>
                <a:chOff x="4544" y="10792"/>
                <a:chExt cx="2982" cy="710"/>
              </a:xfrm>
            </p:grpSpPr>
            <p:sp>
              <p:nvSpPr>
                <p:cNvPr id="13340" name="Freeform 28"/>
                <p:cNvSpPr>
                  <a:spLocks/>
                </p:cNvSpPr>
                <p:nvPr/>
              </p:nvSpPr>
              <p:spPr bwMode="auto">
                <a:xfrm>
                  <a:off x="4544" y="10792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41" name="Freeform 29"/>
                <p:cNvSpPr>
                  <a:spLocks/>
                </p:cNvSpPr>
                <p:nvPr/>
              </p:nvSpPr>
              <p:spPr bwMode="auto">
                <a:xfrm>
                  <a:off x="6074" y="10792"/>
                  <a:ext cx="1452" cy="710"/>
                </a:xfrm>
                <a:custGeom>
                  <a:avLst/>
                  <a:gdLst/>
                  <a:ahLst/>
                  <a:cxnLst>
                    <a:cxn ang="0">
                      <a:pos x="600" y="994"/>
                    </a:cxn>
                    <a:cxn ang="0">
                      <a:pos x="2256" y="996"/>
                    </a:cxn>
                    <a:cxn ang="0">
                      <a:pos x="2352" y="840"/>
                    </a:cxn>
                    <a:cxn ang="0">
                      <a:pos x="1736" y="0"/>
                    </a:cxn>
                    <a:cxn ang="0">
                      <a:pos x="108" y="0"/>
                    </a:cxn>
                    <a:cxn ang="0">
                      <a:pos x="0" y="132"/>
                    </a:cxn>
                    <a:cxn ang="0">
                      <a:pos x="600" y="994"/>
                    </a:cxn>
                  </a:cxnLst>
                  <a:rect l="0" t="0" r="r" b="b"/>
                  <a:pathLst>
                    <a:path w="2352" h="996">
                      <a:moveTo>
                        <a:pt x="600" y="994"/>
                      </a:moveTo>
                      <a:lnTo>
                        <a:pt x="2256" y="996"/>
                      </a:lnTo>
                      <a:lnTo>
                        <a:pt x="2352" y="840"/>
                      </a:lnTo>
                      <a:lnTo>
                        <a:pt x="1736" y="0"/>
                      </a:lnTo>
                      <a:lnTo>
                        <a:pt x="108" y="0"/>
                      </a:lnTo>
                      <a:lnTo>
                        <a:pt x="0" y="132"/>
                      </a:lnTo>
                      <a:lnTo>
                        <a:pt x="600" y="994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13342" name="Freeform 30"/>
              <p:cNvSpPr>
                <a:spLocks/>
              </p:cNvSpPr>
              <p:nvPr/>
            </p:nvSpPr>
            <p:spPr bwMode="auto">
              <a:xfrm rot="10800000">
                <a:off x="3226" y="10611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3" name="Freeform 31"/>
              <p:cNvSpPr>
                <a:spLocks/>
              </p:cNvSpPr>
              <p:nvPr/>
            </p:nvSpPr>
            <p:spPr bwMode="auto">
              <a:xfrm>
                <a:off x="9784" y="10609"/>
                <a:ext cx="374" cy="642"/>
              </a:xfrm>
              <a:custGeom>
                <a:avLst/>
                <a:gdLst/>
                <a:ahLst/>
                <a:cxnLst>
                  <a:cxn ang="0">
                    <a:pos x="436" y="2"/>
                  </a:cxn>
                  <a:cxn ang="0">
                    <a:pos x="59" y="0"/>
                  </a:cxn>
                  <a:cxn ang="0">
                    <a:pos x="0" y="111"/>
                  </a:cxn>
                  <a:cxn ang="0">
                    <a:pos x="380" y="710"/>
                  </a:cxn>
                  <a:cxn ang="0">
                    <a:pos x="436" y="722"/>
                  </a:cxn>
                  <a:cxn ang="0">
                    <a:pos x="436" y="2"/>
                  </a:cxn>
                </a:cxnLst>
                <a:rect l="0" t="0" r="r" b="b"/>
                <a:pathLst>
                  <a:path w="436" h="722">
                    <a:moveTo>
                      <a:pt x="436" y="2"/>
                    </a:moveTo>
                    <a:lnTo>
                      <a:pt x="59" y="0"/>
                    </a:lnTo>
                    <a:lnTo>
                      <a:pt x="0" y="111"/>
                    </a:lnTo>
                    <a:lnTo>
                      <a:pt x="380" y="710"/>
                    </a:lnTo>
                    <a:lnTo>
                      <a:pt x="436" y="722"/>
                    </a:lnTo>
                    <a:lnTo>
                      <a:pt x="436" y="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4" name="Freeform 32"/>
              <p:cNvSpPr>
                <a:spLocks/>
              </p:cNvSpPr>
              <p:nvPr/>
            </p:nvSpPr>
            <p:spPr bwMode="auto">
              <a:xfrm rot="10800000">
                <a:off x="6140" y="11074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5" name="Freeform 33"/>
              <p:cNvSpPr>
                <a:spLocks/>
              </p:cNvSpPr>
              <p:nvPr/>
            </p:nvSpPr>
            <p:spPr bwMode="auto">
              <a:xfrm rot="10800000">
                <a:off x="4838" y="11074"/>
                <a:ext cx="1245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6" name="Freeform 34"/>
              <p:cNvSpPr>
                <a:spLocks/>
              </p:cNvSpPr>
              <p:nvPr/>
            </p:nvSpPr>
            <p:spPr bwMode="auto">
              <a:xfrm rot="10800000">
                <a:off x="8760" y="11074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7" name="Freeform 35"/>
              <p:cNvSpPr>
                <a:spLocks/>
              </p:cNvSpPr>
              <p:nvPr/>
            </p:nvSpPr>
            <p:spPr bwMode="auto">
              <a:xfrm rot="10800000">
                <a:off x="7447" y="11074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8" name="Freeform 36"/>
              <p:cNvSpPr>
                <a:spLocks/>
              </p:cNvSpPr>
              <p:nvPr/>
            </p:nvSpPr>
            <p:spPr bwMode="auto">
              <a:xfrm rot="10800000">
                <a:off x="3501" y="11074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49" name="Freeform 37"/>
              <p:cNvSpPr>
                <a:spLocks/>
              </p:cNvSpPr>
              <p:nvPr/>
            </p:nvSpPr>
            <p:spPr bwMode="auto">
              <a:xfrm>
                <a:off x="5564" y="12425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0" name="Freeform 38"/>
              <p:cNvSpPr>
                <a:spLocks/>
              </p:cNvSpPr>
              <p:nvPr/>
            </p:nvSpPr>
            <p:spPr bwMode="auto">
              <a:xfrm>
                <a:off x="6877" y="12425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1" name="Freeform 39"/>
              <p:cNvSpPr>
                <a:spLocks/>
              </p:cNvSpPr>
              <p:nvPr/>
            </p:nvSpPr>
            <p:spPr bwMode="auto">
              <a:xfrm>
                <a:off x="2954" y="12425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2" name="Freeform 40"/>
              <p:cNvSpPr>
                <a:spLocks/>
              </p:cNvSpPr>
              <p:nvPr/>
            </p:nvSpPr>
            <p:spPr bwMode="auto">
              <a:xfrm>
                <a:off x="4267" y="12425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3" name="Freeform 41"/>
              <p:cNvSpPr>
                <a:spLocks/>
              </p:cNvSpPr>
              <p:nvPr/>
            </p:nvSpPr>
            <p:spPr bwMode="auto">
              <a:xfrm>
                <a:off x="8214" y="12425"/>
                <a:ext cx="1245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4" name="Freeform 42"/>
              <p:cNvSpPr>
                <a:spLocks/>
              </p:cNvSpPr>
              <p:nvPr/>
            </p:nvSpPr>
            <p:spPr bwMode="auto">
              <a:xfrm>
                <a:off x="5300" y="11963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5" name="Freeform 43"/>
              <p:cNvSpPr>
                <a:spLocks/>
              </p:cNvSpPr>
              <p:nvPr/>
            </p:nvSpPr>
            <p:spPr bwMode="auto">
              <a:xfrm>
                <a:off x="6602" y="11963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6" name="Freeform 44"/>
              <p:cNvSpPr>
                <a:spLocks/>
              </p:cNvSpPr>
              <p:nvPr/>
            </p:nvSpPr>
            <p:spPr bwMode="auto">
              <a:xfrm>
                <a:off x="2680" y="11963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7" name="Freeform 45"/>
              <p:cNvSpPr>
                <a:spLocks/>
              </p:cNvSpPr>
              <p:nvPr/>
            </p:nvSpPr>
            <p:spPr bwMode="auto">
              <a:xfrm>
                <a:off x="3993" y="11963"/>
                <a:ext cx="1245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8" name="Freeform 46"/>
              <p:cNvSpPr>
                <a:spLocks/>
              </p:cNvSpPr>
              <p:nvPr/>
            </p:nvSpPr>
            <p:spPr bwMode="auto">
              <a:xfrm>
                <a:off x="7939" y="11963"/>
                <a:ext cx="1246" cy="632"/>
              </a:xfrm>
              <a:custGeom>
                <a:avLst/>
                <a:gdLst/>
                <a:ahLst/>
                <a:cxnLst>
                  <a:cxn ang="0">
                    <a:pos x="600" y="994"/>
                  </a:cxn>
                  <a:cxn ang="0">
                    <a:pos x="2256" y="996"/>
                  </a:cxn>
                  <a:cxn ang="0">
                    <a:pos x="2352" y="840"/>
                  </a:cxn>
                  <a:cxn ang="0">
                    <a:pos x="1736" y="0"/>
                  </a:cxn>
                  <a:cxn ang="0">
                    <a:pos x="108" y="0"/>
                  </a:cxn>
                  <a:cxn ang="0">
                    <a:pos x="0" y="132"/>
                  </a:cxn>
                  <a:cxn ang="0">
                    <a:pos x="600" y="994"/>
                  </a:cxn>
                </a:cxnLst>
                <a:rect l="0" t="0" r="r" b="b"/>
                <a:pathLst>
                  <a:path w="2352" h="996">
                    <a:moveTo>
                      <a:pt x="600" y="994"/>
                    </a:moveTo>
                    <a:lnTo>
                      <a:pt x="2256" y="996"/>
                    </a:lnTo>
                    <a:lnTo>
                      <a:pt x="2352" y="840"/>
                    </a:lnTo>
                    <a:lnTo>
                      <a:pt x="1736" y="0"/>
                    </a:lnTo>
                    <a:lnTo>
                      <a:pt x="108" y="0"/>
                    </a:lnTo>
                    <a:lnTo>
                      <a:pt x="0" y="132"/>
                    </a:lnTo>
                    <a:lnTo>
                      <a:pt x="600" y="994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359" name="Freeform 47"/>
              <p:cNvSpPr>
                <a:spLocks/>
              </p:cNvSpPr>
              <p:nvPr/>
            </p:nvSpPr>
            <p:spPr bwMode="auto">
              <a:xfrm>
                <a:off x="9282" y="11963"/>
                <a:ext cx="941" cy="1092"/>
              </a:xfrm>
              <a:custGeom>
                <a:avLst/>
                <a:gdLst/>
                <a:ahLst/>
                <a:cxnLst>
                  <a:cxn ang="0">
                    <a:pos x="664" y="1228"/>
                  </a:cxn>
                  <a:cxn ang="0">
                    <a:pos x="1096" y="1228"/>
                  </a:cxn>
                  <a:cxn ang="0">
                    <a:pos x="1096" y="4"/>
                  </a:cxn>
                  <a:cxn ang="0">
                    <a:pos x="67" y="0"/>
                  </a:cxn>
                  <a:cxn ang="0">
                    <a:pos x="0" y="94"/>
                  </a:cxn>
                  <a:cxn ang="0">
                    <a:pos x="664" y="1228"/>
                  </a:cxn>
                </a:cxnLst>
                <a:rect l="0" t="0" r="r" b="b"/>
                <a:pathLst>
                  <a:path w="1096" h="1228">
                    <a:moveTo>
                      <a:pt x="664" y="1228"/>
                    </a:moveTo>
                    <a:lnTo>
                      <a:pt x="1096" y="1228"/>
                    </a:lnTo>
                    <a:lnTo>
                      <a:pt x="1096" y="4"/>
                    </a:lnTo>
                    <a:lnTo>
                      <a:pt x="67" y="0"/>
                    </a:lnTo>
                    <a:lnTo>
                      <a:pt x="0" y="94"/>
                    </a:lnTo>
                    <a:lnTo>
                      <a:pt x="664" y="1228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13360" name="Group 48"/>
              <p:cNvGrpSpPr>
                <a:grpSpLocks/>
              </p:cNvGrpSpPr>
              <p:nvPr/>
            </p:nvGrpSpPr>
            <p:grpSpPr bwMode="auto">
              <a:xfrm>
                <a:off x="3857" y="10269"/>
                <a:ext cx="1575" cy="1793"/>
                <a:chOff x="3348" y="11304"/>
                <a:chExt cx="1836" cy="2016"/>
              </a:xfrm>
            </p:grpSpPr>
            <p:sp>
              <p:nvSpPr>
                <p:cNvPr id="13361" name="Rectangle 49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62" name="Rectangle 50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63" name="Freeform 51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64" name="Freeform 52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65" name="Freeform 53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66" name="Freeform 54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367" name="Group 55"/>
              <p:cNvGrpSpPr>
                <a:grpSpLocks/>
              </p:cNvGrpSpPr>
              <p:nvPr/>
            </p:nvGrpSpPr>
            <p:grpSpPr bwMode="auto">
              <a:xfrm>
                <a:off x="5185" y="10276"/>
                <a:ext cx="1575" cy="1793"/>
                <a:chOff x="3348" y="11304"/>
                <a:chExt cx="1836" cy="2016"/>
              </a:xfrm>
            </p:grpSpPr>
            <p:sp>
              <p:nvSpPr>
                <p:cNvPr id="13368" name="Rectangle 56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69" name="Rectangle 57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0" name="Freeform 58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1" name="Freeform 59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2" name="Freeform 60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3" name="Freeform 61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374" name="Group 62"/>
              <p:cNvGrpSpPr>
                <a:grpSpLocks/>
              </p:cNvGrpSpPr>
              <p:nvPr/>
            </p:nvGrpSpPr>
            <p:grpSpPr bwMode="auto">
              <a:xfrm>
                <a:off x="6486" y="10287"/>
                <a:ext cx="1575" cy="1793"/>
                <a:chOff x="3348" y="11304"/>
                <a:chExt cx="1836" cy="2016"/>
              </a:xfrm>
            </p:grpSpPr>
            <p:sp>
              <p:nvSpPr>
                <p:cNvPr id="13375" name="Rectangle 63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6" name="Rectangle 64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7" name="Freeform 65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8" name="Freeform 66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79" name="Freeform 67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80" name="Freeform 68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381" name="Group 69"/>
              <p:cNvGrpSpPr>
                <a:grpSpLocks/>
              </p:cNvGrpSpPr>
              <p:nvPr/>
            </p:nvGrpSpPr>
            <p:grpSpPr bwMode="auto">
              <a:xfrm>
                <a:off x="7802" y="10294"/>
                <a:ext cx="1575" cy="1793"/>
                <a:chOff x="3348" y="11304"/>
                <a:chExt cx="1836" cy="2016"/>
              </a:xfrm>
            </p:grpSpPr>
            <p:sp>
              <p:nvSpPr>
                <p:cNvPr id="13382" name="Rectangle 70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83" name="Rectangle 71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84" name="Freeform 72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85" name="Freeform 73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86" name="Freeform 74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87" name="Freeform 75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388" name="Group 76"/>
              <p:cNvGrpSpPr>
                <a:grpSpLocks/>
              </p:cNvGrpSpPr>
              <p:nvPr/>
            </p:nvGrpSpPr>
            <p:grpSpPr bwMode="auto">
              <a:xfrm>
                <a:off x="4403" y="8831"/>
                <a:ext cx="1575" cy="1794"/>
                <a:chOff x="3348" y="11304"/>
                <a:chExt cx="1836" cy="2016"/>
              </a:xfrm>
            </p:grpSpPr>
            <p:sp>
              <p:nvSpPr>
                <p:cNvPr id="13389" name="Rectangle 77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0" name="Rectangle 78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1" name="Freeform 79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2" name="Freeform 80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3" name="Freeform 81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4" name="Freeform 82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395" name="Group 83"/>
              <p:cNvGrpSpPr>
                <a:grpSpLocks/>
              </p:cNvGrpSpPr>
              <p:nvPr/>
            </p:nvGrpSpPr>
            <p:grpSpPr bwMode="auto">
              <a:xfrm>
                <a:off x="5715" y="8842"/>
                <a:ext cx="1575" cy="1794"/>
                <a:chOff x="3348" y="11304"/>
                <a:chExt cx="1836" cy="2016"/>
              </a:xfrm>
            </p:grpSpPr>
            <p:sp>
              <p:nvSpPr>
                <p:cNvPr id="13396" name="Rectangle 84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7" name="Rectangle 85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8" name="Freeform 86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399" name="Freeform 87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0" name="Freeform 88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1" name="Freeform 89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02" name="Group 90"/>
              <p:cNvGrpSpPr>
                <a:grpSpLocks/>
              </p:cNvGrpSpPr>
              <p:nvPr/>
            </p:nvGrpSpPr>
            <p:grpSpPr bwMode="auto">
              <a:xfrm>
                <a:off x="7043" y="8849"/>
                <a:ext cx="1575" cy="1794"/>
                <a:chOff x="3348" y="11304"/>
                <a:chExt cx="1836" cy="2016"/>
              </a:xfrm>
            </p:grpSpPr>
            <p:sp>
              <p:nvSpPr>
                <p:cNvPr id="13403" name="Rectangle 91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4" name="Rectangle 92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5" name="Freeform 93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6" name="Freeform 94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7" name="Freeform 95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08" name="Freeform 96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09" name="Group 97"/>
              <p:cNvGrpSpPr>
                <a:grpSpLocks/>
              </p:cNvGrpSpPr>
              <p:nvPr/>
            </p:nvGrpSpPr>
            <p:grpSpPr bwMode="auto">
              <a:xfrm>
                <a:off x="4631" y="11667"/>
                <a:ext cx="1575" cy="1794"/>
                <a:chOff x="3348" y="11304"/>
                <a:chExt cx="1836" cy="2016"/>
              </a:xfrm>
            </p:grpSpPr>
            <p:sp>
              <p:nvSpPr>
                <p:cNvPr id="13410" name="Rectangle 98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1" name="Rectangle 99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2" name="Freeform 100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3" name="Freeform 101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4" name="Freeform 102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5" name="Freeform 103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16" name="Group 104"/>
              <p:cNvGrpSpPr>
                <a:grpSpLocks/>
              </p:cNvGrpSpPr>
              <p:nvPr/>
            </p:nvGrpSpPr>
            <p:grpSpPr bwMode="auto">
              <a:xfrm>
                <a:off x="5935" y="11674"/>
                <a:ext cx="1575" cy="1794"/>
                <a:chOff x="3348" y="11304"/>
                <a:chExt cx="1836" cy="2016"/>
              </a:xfrm>
            </p:grpSpPr>
            <p:sp>
              <p:nvSpPr>
                <p:cNvPr id="13417" name="Rectangle 105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8" name="Rectangle 106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19" name="Freeform 107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0" name="Freeform 108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1" name="Freeform 109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2" name="Freeform 110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23" name="Group 111"/>
              <p:cNvGrpSpPr>
                <a:grpSpLocks/>
              </p:cNvGrpSpPr>
              <p:nvPr/>
            </p:nvGrpSpPr>
            <p:grpSpPr bwMode="auto">
              <a:xfrm>
                <a:off x="7260" y="11685"/>
                <a:ext cx="1575" cy="1794"/>
                <a:chOff x="3348" y="11304"/>
                <a:chExt cx="1836" cy="2016"/>
              </a:xfrm>
            </p:grpSpPr>
            <p:sp>
              <p:nvSpPr>
                <p:cNvPr id="13424" name="Rectangle 112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5" name="Rectangle 113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6" name="Freeform 114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7" name="Freeform 115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8" name="Freeform 116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29" name="Freeform 117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30" name="Group 118"/>
              <p:cNvGrpSpPr>
                <a:grpSpLocks/>
              </p:cNvGrpSpPr>
              <p:nvPr/>
            </p:nvGrpSpPr>
            <p:grpSpPr bwMode="auto">
              <a:xfrm>
                <a:off x="8600" y="11692"/>
                <a:ext cx="1575" cy="1794"/>
                <a:chOff x="3348" y="11304"/>
                <a:chExt cx="1836" cy="2016"/>
              </a:xfrm>
            </p:grpSpPr>
            <p:sp>
              <p:nvSpPr>
                <p:cNvPr id="13431" name="Rectangle 119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32" name="Rectangle 120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33" name="Freeform 121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34" name="Freeform 122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35" name="Freeform 123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36" name="Freeform 124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37" name="Group 125"/>
              <p:cNvGrpSpPr>
                <a:grpSpLocks/>
              </p:cNvGrpSpPr>
              <p:nvPr/>
            </p:nvGrpSpPr>
            <p:grpSpPr bwMode="auto">
              <a:xfrm>
                <a:off x="1786" y="8835"/>
                <a:ext cx="1575" cy="1793"/>
                <a:chOff x="3348" y="11304"/>
                <a:chExt cx="1836" cy="2016"/>
              </a:xfrm>
            </p:grpSpPr>
            <p:sp>
              <p:nvSpPr>
                <p:cNvPr id="13438" name="Rectangle 126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39" name="Rectangle 127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0" name="Freeform 128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1" name="Freeform 129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2" name="Freeform 130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3" name="Freeform 131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44" name="Group 132"/>
              <p:cNvGrpSpPr>
                <a:grpSpLocks/>
              </p:cNvGrpSpPr>
              <p:nvPr/>
            </p:nvGrpSpPr>
            <p:grpSpPr bwMode="auto">
              <a:xfrm>
                <a:off x="3322" y="11666"/>
                <a:ext cx="1575" cy="1793"/>
                <a:chOff x="3348" y="11304"/>
                <a:chExt cx="1836" cy="2016"/>
              </a:xfrm>
            </p:grpSpPr>
            <p:sp>
              <p:nvSpPr>
                <p:cNvPr id="13445" name="Rectangle 133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6" name="Rectangle 134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7" name="Freeform 135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8" name="Freeform 136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49" name="Freeform 137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50" name="Freeform 138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51" name="Group 139"/>
              <p:cNvGrpSpPr>
                <a:grpSpLocks/>
              </p:cNvGrpSpPr>
              <p:nvPr/>
            </p:nvGrpSpPr>
            <p:grpSpPr bwMode="auto">
              <a:xfrm>
                <a:off x="2033" y="11687"/>
                <a:ext cx="1575" cy="1794"/>
                <a:chOff x="3348" y="11304"/>
                <a:chExt cx="1836" cy="2016"/>
              </a:xfrm>
            </p:grpSpPr>
            <p:sp>
              <p:nvSpPr>
                <p:cNvPr id="13452" name="Rectangle 140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53" name="Rectangle 141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54" name="Freeform 142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55" name="Freeform 143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56" name="Freeform 144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57" name="Freeform 145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58" name="Group 146"/>
              <p:cNvGrpSpPr>
                <a:grpSpLocks/>
              </p:cNvGrpSpPr>
              <p:nvPr/>
            </p:nvGrpSpPr>
            <p:grpSpPr bwMode="auto">
              <a:xfrm>
                <a:off x="8365" y="8824"/>
                <a:ext cx="1575" cy="1794"/>
                <a:chOff x="3348" y="11304"/>
                <a:chExt cx="1836" cy="2016"/>
              </a:xfrm>
            </p:grpSpPr>
            <p:sp>
              <p:nvSpPr>
                <p:cNvPr id="13459" name="Rectangle 147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0" name="Rectangle 148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1" name="Freeform 149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2" name="Freeform 150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3" name="Freeform 151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4" name="Freeform 152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grpSp>
            <p:nvGrpSpPr>
              <p:cNvPr id="13465" name="Group 153"/>
              <p:cNvGrpSpPr>
                <a:grpSpLocks/>
              </p:cNvGrpSpPr>
              <p:nvPr/>
            </p:nvGrpSpPr>
            <p:grpSpPr bwMode="auto">
              <a:xfrm>
                <a:off x="9075" y="10224"/>
                <a:ext cx="1575" cy="1794"/>
                <a:chOff x="9430" y="11254"/>
                <a:chExt cx="1836" cy="2016"/>
              </a:xfrm>
            </p:grpSpPr>
            <p:sp>
              <p:nvSpPr>
                <p:cNvPr id="13466" name="Rectangle 154"/>
                <p:cNvSpPr>
                  <a:spLocks noChangeArrowheads="1"/>
                </p:cNvSpPr>
                <p:nvPr/>
              </p:nvSpPr>
              <p:spPr bwMode="auto">
                <a:xfrm rot="3584442">
                  <a:off x="10106" y="1213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7" name="Rectangle 155"/>
                <p:cNvSpPr>
                  <a:spLocks noChangeArrowheads="1"/>
                </p:cNvSpPr>
                <p:nvPr/>
              </p:nvSpPr>
              <p:spPr bwMode="auto">
                <a:xfrm rot="3584442">
                  <a:off x="9490" y="1166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8" name="Freeform 156"/>
                <p:cNvSpPr>
                  <a:spLocks/>
                </p:cNvSpPr>
                <p:nvPr/>
              </p:nvSpPr>
              <p:spPr bwMode="auto">
                <a:xfrm>
                  <a:off x="9430" y="1183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69" name="Freeform 157"/>
                <p:cNvSpPr>
                  <a:spLocks/>
                </p:cNvSpPr>
                <p:nvPr/>
              </p:nvSpPr>
              <p:spPr bwMode="auto">
                <a:xfrm>
                  <a:off x="10590" y="1243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70" name="Freeform 158"/>
                <p:cNvSpPr>
                  <a:spLocks/>
                </p:cNvSpPr>
                <p:nvPr/>
              </p:nvSpPr>
              <p:spPr bwMode="auto">
                <a:xfrm>
                  <a:off x="10258" y="1258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71" name="Freeform 159"/>
                <p:cNvSpPr>
                  <a:spLocks/>
                </p:cNvSpPr>
                <p:nvPr/>
              </p:nvSpPr>
              <p:spPr bwMode="auto">
                <a:xfrm>
                  <a:off x="10354" y="1125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13472" name="Freeform 160"/>
              <p:cNvSpPr>
                <a:spLocks/>
              </p:cNvSpPr>
              <p:nvPr/>
            </p:nvSpPr>
            <p:spPr bwMode="auto">
              <a:xfrm>
                <a:off x="4970" y="8682"/>
                <a:ext cx="994" cy="568"/>
              </a:xfrm>
              <a:custGeom>
                <a:avLst/>
                <a:gdLst/>
                <a:ahLst/>
                <a:cxnLst>
                  <a:cxn ang="0">
                    <a:pos x="1128" y="0"/>
                  </a:cxn>
                  <a:cxn ang="0">
                    <a:pos x="0" y="492"/>
                  </a:cxn>
                </a:cxnLst>
                <a:rect l="0" t="0" r="r" b="b"/>
                <a:pathLst>
                  <a:path w="1128" h="492">
                    <a:moveTo>
                      <a:pt x="1128" y="0"/>
                    </a:moveTo>
                    <a:lnTo>
                      <a:pt x="0" y="492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73" name="Freeform 161"/>
              <p:cNvSpPr>
                <a:spLocks/>
              </p:cNvSpPr>
              <p:nvPr/>
            </p:nvSpPr>
            <p:spPr bwMode="auto">
              <a:xfrm>
                <a:off x="5964" y="8682"/>
                <a:ext cx="1620" cy="6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0" y="606"/>
                  </a:cxn>
                </a:cxnLst>
                <a:rect l="0" t="0" r="r" b="b"/>
                <a:pathLst>
                  <a:path w="1620" h="606">
                    <a:moveTo>
                      <a:pt x="0" y="0"/>
                    </a:moveTo>
                    <a:lnTo>
                      <a:pt x="1620" y="606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74" name="Text Box 162"/>
              <p:cNvSpPr txBox="1">
                <a:spLocks noChangeArrowheads="1"/>
              </p:cNvSpPr>
              <p:nvPr/>
            </p:nvSpPr>
            <p:spPr bwMode="auto">
              <a:xfrm>
                <a:off x="1562" y="11096"/>
                <a:ext cx="1278" cy="56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Punto de extracción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475" name="Freeform 163"/>
              <p:cNvSpPr>
                <a:spLocks/>
              </p:cNvSpPr>
              <p:nvPr/>
            </p:nvSpPr>
            <p:spPr bwMode="auto">
              <a:xfrm>
                <a:off x="2638" y="11190"/>
                <a:ext cx="772" cy="216"/>
              </a:xfrm>
              <a:custGeom>
                <a:avLst/>
                <a:gdLst/>
                <a:ahLst/>
                <a:cxnLst>
                  <a:cxn ang="0">
                    <a:pos x="0" y="216"/>
                  </a:cxn>
                  <a:cxn ang="0">
                    <a:pos x="336" y="216"/>
                  </a:cxn>
                  <a:cxn ang="0">
                    <a:pos x="1056" y="0"/>
                  </a:cxn>
                </a:cxnLst>
                <a:rect l="0" t="0" r="r" b="b"/>
                <a:pathLst>
                  <a:path w="1056" h="216">
                    <a:moveTo>
                      <a:pt x="0" y="216"/>
                    </a:moveTo>
                    <a:lnTo>
                      <a:pt x="336" y="216"/>
                    </a:lnTo>
                    <a:lnTo>
                      <a:pt x="1056" y="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13476" name="Group 164"/>
              <p:cNvGrpSpPr>
                <a:grpSpLocks/>
              </p:cNvGrpSpPr>
              <p:nvPr/>
            </p:nvGrpSpPr>
            <p:grpSpPr bwMode="auto">
              <a:xfrm>
                <a:off x="2538" y="10283"/>
                <a:ext cx="1575" cy="1794"/>
                <a:chOff x="2538" y="10973"/>
                <a:chExt cx="1575" cy="1794"/>
              </a:xfrm>
            </p:grpSpPr>
            <p:sp>
              <p:nvSpPr>
                <p:cNvPr id="13477" name="Rectangle 165"/>
                <p:cNvSpPr>
                  <a:spLocks noChangeArrowheads="1"/>
                </p:cNvSpPr>
                <p:nvPr/>
              </p:nvSpPr>
              <p:spPr bwMode="auto">
                <a:xfrm rot="3584442">
                  <a:off x="3110" y="11757"/>
                  <a:ext cx="464" cy="24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78" name="Rectangle 166"/>
                <p:cNvSpPr>
                  <a:spLocks noChangeArrowheads="1"/>
                </p:cNvSpPr>
                <p:nvPr/>
              </p:nvSpPr>
              <p:spPr bwMode="auto">
                <a:xfrm rot="3584442">
                  <a:off x="2562" y="11359"/>
                  <a:ext cx="1511" cy="1001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79" name="Freeform 167"/>
                <p:cNvSpPr>
                  <a:spLocks/>
                </p:cNvSpPr>
                <p:nvPr/>
              </p:nvSpPr>
              <p:spPr bwMode="auto">
                <a:xfrm>
                  <a:off x="2538" y="11486"/>
                  <a:ext cx="587" cy="2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80" name="Freeform 168"/>
                <p:cNvSpPr>
                  <a:spLocks/>
                </p:cNvSpPr>
                <p:nvPr/>
              </p:nvSpPr>
              <p:spPr bwMode="auto">
                <a:xfrm>
                  <a:off x="3533" y="12020"/>
                  <a:ext cx="580" cy="22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81" name="Freeform 169"/>
                <p:cNvSpPr>
                  <a:spLocks/>
                </p:cNvSpPr>
                <p:nvPr/>
              </p:nvSpPr>
              <p:spPr bwMode="auto">
                <a:xfrm>
                  <a:off x="3248" y="12158"/>
                  <a:ext cx="103" cy="609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82" name="Freeform 170"/>
                <p:cNvSpPr>
                  <a:spLocks/>
                </p:cNvSpPr>
                <p:nvPr/>
              </p:nvSpPr>
              <p:spPr bwMode="auto">
                <a:xfrm>
                  <a:off x="3331" y="10973"/>
                  <a:ext cx="61" cy="651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13483" name="Freeform 171"/>
              <p:cNvSpPr>
                <a:spLocks/>
              </p:cNvSpPr>
              <p:nvPr/>
            </p:nvSpPr>
            <p:spPr bwMode="auto">
              <a:xfrm>
                <a:off x="3912" y="12222"/>
                <a:ext cx="804" cy="1032"/>
              </a:xfrm>
              <a:custGeom>
                <a:avLst/>
                <a:gdLst/>
                <a:ahLst/>
                <a:cxnLst>
                  <a:cxn ang="0">
                    <a:pos x="804" y="1032"/>
                  </a:cxn>
                  <a:cxn ang="0">
                    <a:pos x="0" y="0"/>
                  </a:cxn>
                </a:cxnLst>
                <a:rect l="0" t="0" r="r" b="b"/>
                <a:pathLst>
                  <a:path w="804" h="1032">
                    <a:moveTo>
                      <a:pt x="804" y="103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84" name="Freeform 172"/>
              <p:cNvSpPr>
                <a:spLocks/>
              </p:cNvSpPr>
              <p:nvPr/>
            </p:nvSpPr>
            <p:spPr bwMode="auto">
              <a:xfrm>
                <a:off x="4722" y="11514"/>
                <a:ext cx="126" cy="1738"/>
              </a:xfrm>
              <a:custGeom>
                <a:avLst/>
                <a:gdLst/>
                <a:ahLst/>
                <a:cxnLst>
                  <a:cxn ang="0">
                    <a:pos x="0" y="1738"/>
                  </a:cxn>
                  <a:cxn ang="0">
                    <a:pos x="126" y="0"/>
                  </a:cxn>
                </a:cxnLst>
                <a:rect l="0" t="0" r="r" b="b"/>
                <a:pathLst>
                  <a:path w="126" h="1738">
                    <a:moveTo>
                      <a:pt x="0" y="1738"/>
                    </a:moveTo>
                    <a:lnTo>
                      <a:pt x="126" y="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85" name="Freeform 173"/>
              <p:cNvSpPr>
                <a:spLocks/>
              </p:cNvSpPr>
              <p:nvPr/>
            </p:nvSpPr>
            <p:spPr bwMode="auto">
              <a:xfrm>
                <a:off x="4740" y="12174"/>
                <a:ext cx="456" cy="1080"/>
              </a:xfrm>
              <a:custGeom>
                <a:avLst/>
                <a:gdLst/>
                <a:ahLst/>
                <a:cxnLst>
                  <a:cxn ang="0">
                    <a:pos x="0" y="1080"/>
                  </a:cxn>
                  <a:cxn ang="0">
                    <a:pos x="456" y="0"/>
                  </a:cxn>
                </a:cxnLst>
                <a:rect l="0" t="0" r="r" b="b"/>
                <a:pathLst>
                  <a:path w="456" h="1080">
                    <a:moveTo>
                      <a:pt x="0" y="1080"/>
                    </a:moveTo>
                    <a:lnTo>
                      <a:pt x="456" y="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86" name="Oval 174"/>
              <p:cNvSpPr>
                <a:spLocks noChangeArrowheads="1"/>
              </p:cNvSpPr>
              <p:nvPr/>
            </p:nvSpPr>
            <p:spPr bwMode="auto">
              <a:xfrm>
                <a:off x="7762" y="11534"/>
                <a:ext cx="142" cy="14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87" name="Oval 175"/>
              <p:cNvSpPr>
                <a:spLocks noChangeArrowheads="1"/>
              </p:cNvSpPr>
              <p:nvPr/>
            </p:nvSpPr>
            <p:spPr bwMode="auto">
              <a:xfrm>
                <a:off x="5136" y="11522"/>
                <a:ext cx="142" cy="14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88" name="Oval 176"/>
              <p:cNvSpPr>
                <a:spLocks noChangeArrowheads="1"/>
              </p:cNvSpPr>
              <p:nvPr/>
            </p:nvSpPr>
            <p:spPr bwMode="auto">
              <a:xfrm>
                <a:off x="6982" y="10114"/>
                <a:ext cx="142" cy="14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89" name="Oval 177"/>
              <p:cNvSpPr>
                <a:spLocks noChangeArrowheads="1"/>
              </p:cNvSpPr>
              <p:nvPr/>
            </p:nvSpPr>
            <p:spPr bwMode="auto">
              <a:xfrm>
                <a:off x="4390" y="10126"/>
                <a:ext cx="142" cy="14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grpSp>
            <p:nvGrpSpPr>
              <p:cNvPr id="13490" name="Group 178"/>
              <p:cNvGrpSpPr>
                <a:grpSpLocks/>
              </p:cNvGrpSpPr>
              <p:nvPr/>
            </p:nvGrpSpPr>
            <p:grpSpPr bwMode="auto">
              <a:xfrm>
                <a:off x="3087" y="8824"/>
                <a:ext cx="1575" cy="1794"/>
                <a:chOff x="3348" y="11304"/>
                <a:chExt cx="1836" cy="2016"/>
              </a:xfrm>
            </p:grpSpPr>
            <p:sp>
              <p:nvSpPr>
                <p:cNvPr id="13491" name="Rectangle 179"/>
                <p:cNvSpPr>
                  <a:spLocks noChangeArrowheads="1"/>
                </p:cNvSpPr>
                <p:nvPr/>
              </p:nvSpPr>
              <p:spPr bwMode="auto">
                <a:xfrm rot="3584442">
                  <a:off x="4024" y="12180"/>
                  <a:ext cx="522" cy="284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92" name="Rectangle 180"/>
                <p:cNvSpPr>
                  <a:spLocks noChangeArrowheads="1"/>
                </p:cNvSpPr>
                <p:nvPr/>
              </p:nvSpPr>
              <p:spPr bwMode="auto">
                <a:xfrm rot="3584442">
                  <a:off x="3408" y="11716"/>
                  <a:ext cx="1698" cy="1167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93" name="Freeform 181"/>
                <p:cNvSpPr>
                  <a:spLocks/>
                </p:cNvSpPr>
                <p:nvPr/>
              </p:nvSpPr>
              <p:spPr bwMode="auto">
                <a:xfrm>
                  <a:off x="3348" y="11880"/>
                  <a:ext cx="684" cy="27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84" y="276"/>
                    </a:cxn>
                  </a:cxnLst>
                  <a:rect l="0" t="0" r="r" b="b"/>
                  <a:pathLst>
                    <a:path w="684" h="276">
                      <a:moveTo>
                        <a:pt x="0" y="0"/>
                      </a:moveTo>
                      <a:lnTo>
                        <a:pt x="684" y="276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94" name="Freeform 182"/>
                <p:cNvSpPr>
                  <a:spLocks/>
                </p:cNvSpPr>
                <p:nvPr/>
              </p:nvSpPr>
              <p:spPr bwMode="auto">
                <a:xfrm>
                  <a:off x="4508" y="12480"/>
                  <a:ext cx="676" cy="25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76" y="252"/>
                    </a:cxn>
                  </a:cxnLst>
                  <a:rect l="0" t="0" r="r" b="b"/>
                  <a:pathLst>
                    <a:path w="676" h="252">
                      <a:moveTo>
                        <a:pt x="0" y="0"/>
                      </a:moveTo>
                      <a:lnTo>
                        <a:pt x="676" y="252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95" name="Freeform 183"/>
                <p:cNvSpPr>
                  <a:spLocks/>
                </p:cNvSpPr>
                <p:nvPr/>
              </p:nvSpPr>
              <p:spPr bwMode="auto">
                <a:xfrm>
                  <a:off x="4176" y="12636"/>
                  <a:ext cx="120" cy="684"/>
                </a:xfrm>
                <a:custGeom>
                  <a:avLst/>
                  <a:gdLst/>
                  <a:ahLst/>
                  <a:cxnLst>
                    <a:cxn ang="0">
                      <a:pos x="120" y="0"/>
                    </a:cxn>
                    <a:cxn ang="0">
                      <a:pos x="0" y="684"/>
                    </a:cxn>
                  </a:cxnLst>
                  <a:rect l="0" t="0" r="r" b="b"/>
                  <a:pathLst>
                    <a:path w="120" h="684">
                      <a:moveTo>
                        <a:pt x="120" y="0"/>
                      </a:moveTo>
                      <a:lnTo>
                        <a:pt x="0" y="684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  <p:sp>
              <p:nvSpPr>
                <p:cNvPr id="13496" name="Freeform 184"/>
                <p:cNvSpPr>
                  <a:spLocks/>
                </p:cNvSpPr>
                <p:nvPr/>
              </p:nvSpPr>
              <p:spPr bwMode="auto">
                <a:xfrm>
                  <a:off x="4272" y="11304"/>
                  <a:ext cx="72" cy="732"/>
                </a:xfrm>
                <a:custGeom>
                  <a:avLst/>
                  <a:gdLst/>
                  <a:ahLst/>
                  <a:cxnLst>
                    <a:cxn ang="0">
                      <a:pos x="0" y="732"/>
                    </a:cxn>
                    <a:cxn ang="0">
                      <a:pos x="72" y="0"/>
                    </a:cxn>
                  </a:cxnLst>
                  <a:rect l="0" t="0" r="r" b="b"/>
                  <a:pathLst>
                    <a:path w="72" h="732">
                      <a:moveTo>
                        <a:pt x="0" y="732"/>
                      </a:moveTo>
                      <a:lnTo>
                        <a:pt x="72" y="0"/>
                      </a:lnTo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ysDot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CL"/>
                </a:p>
              </p:txBody>
            </p:sp>
          </p:grpSp>
          <p:sp>
            <p:nvSpPr>
              <p:cNvPr id="13497" name="Text Box 185"/>
              <p:cNvSpPr txBox="1">
                <a:spLocks noChangeArrowheads="1"/>
              </p:cNvSpPr>
              <p:nvPr/>
            </p:nvSpPr>
            <p:spPr bwMode="auto">
              <a:xfrm>
                <a:off x="6816" y="13206"/>
                <a:ext cx="127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CL" sz="11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Chimeneas de traspaso</a:t>
                </a:r>
                <a:endParaRPr kumimoji="0" lang="es-CL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498" name="Freeform 186"/>
              <p:cNvSpPr>
                <a:spLocks/>
              </p:cNvSpPr>
              <p:nvPr/>
            </p:nvSpPr>
            <p:spPr bwMode="auto">
              <a:xfrm>
                <a:off x="7384" y="11664"/>
                <a:ext cx="440" cy="1576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440" y="0"/>
                  </a:cxn>
                </a:cxnLst>
                <a:rect l="0" t="0" r="r" b="b"/>
                <a:pathLst>
                  <a:path w="440" h="1576">
                    <a:moveTo>
                      <a:pt x="0" y="1576"/>
                    </a:moveTo>
                    <a:lnTo>
                      <a:pt x="440" y="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3499" name="Freeform 187"/>
              <p:cNvSpPr>
                <a:spLocks/>
              </p:cNvSpPr>
              <p:nvPr/>
            </p:nvSpPr>
            <p:spPr bwMode="auto">
              <a:xfrm>
                <a:off x="7056" y="10236"/>
                <a:ext cx="324" cy="3024"/>
              </a:xfrm>
              <a:custGeom>
                <a:avLst/>
                <a:gdLst/>
                <a:ahLst/>
                <a:cxnLst>
                  <a:cxn ang="0">
                    <a:pos x="324" y="3024"/>
                  </a:cxn>
                  <a:cxn ang="0">
                    <a:pos x="0" y="0"/>
                  </a:cxn>
                </a:cxnLst>
                <a:rect l="0" t="0" r="r" b="b"/>
                <a:pathLst>
                  <a:path w="324" h="3024">
                    <a:moveTo>
                      <a:pt x="324" y="3024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rgbClr val="FF0000"/>
                </a:solidFill>
                <a:round/>
                <a:headEnd type="none" w="med" len="med"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3500" name="Text Box 188"/>
            <p:cNvSpPr txBox="1">
              <a:spLocks noChangeArrowheads="1"/>
            </p:cNvSpPr>
            <p:nvPr/>
          </p:nvSpPr>
          <p:spPr bwMode="auto">
            <a:xfrm>
              <a:off x="1704" y="10570"/>
              <a:ext cx="1278" cy="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Calles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01" name="Line 189"/>
            <p:cNvSpPr>
              <a:spLocks noChangeShapeType="1"/>
            </p:cNvSpPr>
            <p:nvPr/>
          </p:nvSpPr>
          <p:spPr bwMode="auto">
            <a:xfrm>
              <a:off x="2698" y="10772"/>
              <a:ext cx="1420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3502" name="Freeform 190"/>
            <p:cNvSpPr>
              <a:spLocks/>
            </p:cNvSpPr>
            <p:nvPr/>
          </p:nvSpPr>
          <p:spPr bwMode="auto">
            <a:xfrm>
              <a:off x="1846" y="10772"/>
              <a:ext cx="710" cy="1314"/>
            </a:xfrm>
            <a:custGeom>
              <a:avLst/>
              <a:gdLst/>
              <a:ahLst/>
              <a:cxnLst>
                <a:cxn ang="0">
                  <a:pos x="142" y="0"/>
                </a:cxn>
                <a:cxn ang="0">
                  <a:pos x="0" y="0"/>
                </a:cxn>
                <a:cxn ang="0">
                  <a:pos x="0" y="1420"/>
                </a:cxn>
                <a:cxn ang="0">
                  <a:pos x="1278" y="1420"/>
                </a:cxn>
              </a:cxnLst>
              <a:rect l="0" t="0" r="r" b="b"/>
              <a:pathLst>
                <a:path w="1278" h="1420">
                  <a:moveTo>
                    <a:pt x="142" y="0"/>
                  </a:moveTo>
                  <a:lnTo>
                    <a:pt x="0" y="0"/>
                  </a:lnTo>
                  <a:lnTo>
                    <a:pt x="0" y="1420"/>
                  </a:lnTo>
                  <a:lnTo>
                    <a:pt x="1278" y="142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 type="none" w="med" len="med"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1171574" y="901700"/>
            <a:ext cx="7258078" cy="4670440"/>
            <a:chOff x="1754" y="1623"/>
            <a:chExt cx="9322" cy="6816"/>
          </a:xfrm>
        </p:grpSpPr>
        <p:grpSp>
          <p:nvGrpSpPr>
            <p:cNvPr id="14339" name="Group 3"/>
            <p:cNvGrpSpPr>
              <a:grpSpLocks/>
            </p:cNvGrpSpPr>
            <p:nvPr/>
          </p:nvGrpSpPr>
          <p:grpSpPr bwMode="auto">
            <a:xfrm>
              <a:off x="4820" y="4137"/>
              <a:ext cx="707" cy="1178"/>
              <a:chOff x="4904" y="4207"/>
              <a:chExt cx="837" cy="1517"/>
            </a:xfrm>
          </p:grpSpPr>
          <p:sp>
            <p:nvSpPr>
              <p:cNvPr id="14340" name="Oval 4"/>
              <p:cNvSpPr>
                <a:spLocks noChangeArrowheads="1"/>
              </p:cNvSpPr>
              <p:nvPr/>
            </p:nvSpPr>
            <p:spPr bwMode="auto">
              <a:xfrm>
                <a:off x="5314" y="5456"/>
                <a:ext cx="284" cy="214"/>
              </a:xfrm>
              <a:prstGeom prst="ellipse">
                <a:avLst/>
              </a:prstGeom>
              <a:solidFill>
                <a:srgbClr val="C0C0C0"/>
              </a:solidFill>
              <a:ln w="317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1" name="Freeform 5"/>
              <p:cNvSpPr>
                <a:spLocks/>
              </p:cNvSpPr>
              <p:nvPr/>
            </p:nvSpPr>
            <p:spPr bwMode="auto">
              <a:xfrm>
                <a:off x="4904" y="4207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2" name="Freeform 6"/>
              <p:cNvSpPr>
                <a:spLocks/>
              </p:cNvSpPr>
              <p:nvPr/>
            </p:nvSpPr>
            <p:spPr bwMode="auto">
              <a:xfrm>
                <a:off x="4904" y="4219"/>
                <a:ext cx="364" cy="98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64" y="989"/>
                  </a:cxn>
                </a:cxnLst>
                <a:rect l="0" t="0" r="r" b="b"/>
                <a:pathLst>
                  <a:path w="364" h="989">
                    <a:moveTo>
                      <a:pt x="0" y="0"/>
                    </a:moveTo>
                    <a:lnTo>
                      <a:pt x="364" y="989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3" name="Freeform 7"/>
              <p:cNvSpPr>
                <a:spLocks/>
              </p:cNvSpPr>
              <p:nvPr/>
            </p:nvSpPr>
            <p:spPr bwMode="auto">
              <a:xfrm>
                <a:off x="4916" y="4483"/>
                <a:ext cx="328" cy="9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8" y="977"/>
                  </a:cxn>
                </a:cxnLst>
                <a:rect l="0" t="0" r="r" b="b"/>
                <a:pathLst>
                  <a:path w="328" h="977">
                    <a:moveTo>
                      <a:pt x="0" y="0"/>
                    </a:moveTo>
                    <a:lnTo>
                      <a:pt x="328" y="977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4" name="Freeform 8"/>
              <p:cNvSpPr>
                <a:spLocks/>
              </p:cNvSpPr>
              <p:nvPr/>
            </p:nvSpPr>
            <p:spPr bwMode="auto">
              <a:xfrm>
                <a:off x="5254" y="5178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5" name="Freeform 9"/>
              <p:cNvSpPr>
                <a:spLocks/>
              </p:cNvSpPr>
              <p:nvPr/>
            </p:nvSpPr>
            <p:spPr bwMode="auto">
              <a:xfrm>
                <a:off x="5740" y="5430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6" name="Freeform 10"/>
              <p:cNvSpPr>
                <a:spLocks/>
              </p:cNvSpPr>
              <p:nvPr/>
            </p:nvSpPr>
            <p:spPr bwMode="auto">
              <a:xfrm>
                <a:off x="5254" y="5424"/>
                <a:ext cx="482" cy="300"/>
              </a:xfrm>
              <a:custGeom>
                <a:avLst/>
                <a:gdLst/>
                <a:ahLst/>
                <a:cxnLst>
                  <a:cxn ang="0">
                    <a:pos x="482" y="300"/>
                  </a:cxn>
                  <a:cxn ang="0">
                    <a:pos x="480" y="240"/>
                  </a:cxn>
                  <a:cxn ang="0">
                    <a:pos x="264" y="0"/>
                  </a:cxn>
                  <a:cxn ang="0">
                    <a:pos x="0" y="12"/>
                  </a:cxn>
                </a:cxnLst>
                <a:rect l="0" t="0" r="r" b="b"/>
                <a:pathLst>
                  <a:path w="482" h="300">
                    <a:moveTo>
                      <a:pt x="482" y="300"/>
                    </a:moveTo>
                    <a:lnTo>
                      <a:pt x="480" y="240"/>
                    </a:lnTo>
                    <a:lnTo>
                      <a:pt x="264" y="0"/>
                    </a:lnTo>
                    <a:lnTo>
                      <a:pt x="0" y="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347" name="Group 11"/>
            <p:cNvGrpSpPr>
              <a:grpSpLocks/>
            </p:cNvGrpSpPr>
            <p:nvPr/>
          </p:nvGrpSpPr>
          <p:grpSpPr bwMode="auto">
            <a:xfrm>
              <a:off x="7757" y="3903"/>
              <a:ext cx="708" cy="1178"/>
              <a:chOff x="4904" y="4207"/>
              <a:chExt cx="837" cy="1517"/>
            </a:xfrm>
          </p:grpSpPr>
          <p:sp>
            <p:nvSpPr>
              <p:cNvPr id="14348" name="Oval 12"/>
              <p:cNvSpPr>
                <a:spLocks noChangeArrowheads="1"/>
              </p:cNvSpPr>
              <p:nvPr/>
            </p:nvSpPr>
            <p:spPr bwMode="auto">
              <a:xfrm>
                <a:off x="5314" y="5456"/>
                <a:ext cx="284" cy="214"/>
              </a:xfrm>
              <a:prstGeom prst="ellipse">
                <a:avLst/>
              </a:prstGeom>
              <a:solidFill>
                <a:srgbClr val="C0C0C0"/>
              </a:solidFill>
              <a:ln w="3175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49" name="Freeform 13"/>
              <p:cNvSpPr>
                <a:spLocks/>
              </p:cNvSpPr>
              <p:nvPr/>
            </p:nvSpPr>
            <p:spPr bwMode="auto">
              <a:xfrm>
                <a:off x="4904" y="4207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0" name="Freeform 14"/>
              <p:cNvSpPr>
                <a:spLocks/>
              </p:cNvSpPr>
              <p:nvPr/>
            </p:nvSpPr>
            <p:spPr bwMode="auto">
              <a:xfrm>
                <a:off x="4904" y="4219"/>
                <a:ext cx="364" cy="98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64" y="989"/>
                  </a:cxn>
                </a:cxnLst>
                <a:rect l="0" t="0" r="r" b="b"/>
                <a:pathLst>
                  <a:path w="364" h="989">
                    <a:moveTo>
                      <a:pt x="0" y="0"/>
                    </a:moveTo>
                    <a:lnTo>
                      <a:pt x="364" y="989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1" name="Freeform 15"/>
              <p:cNvSpPr>
                <a:spLocks/>
              </p:cNvSpPr>
              <p:nvPr/>
            </p:nvSpPr>
            <p:spPr bwMode="auto">
              <a:xfrm>
                <a:off x="4916" y="4483"/>
                <a:ext cx="328" cy="97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8" y="977"/>
                  </a:cxn>
                </a:cxnLst>
                <a:rect l="0" t="0" r="r" b="b"/>
                <a:pathLst>
                  <a:path w="328" h="977">
                    <a:moveTo>
                      <a:pt x="0" y="0"/>
                    </a:moveTo>
                    <a:lnTo>
                      <a:pt x="328" y="977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2" name="Freeform 16"/>
              <p:cNvSpPr>
                <a:spLocks/>
              </p:cNvSpPr>
              <p:nvPr/>
            </p:nvSpPr>
            <p:spPr bwMode="auto">
              <a:xfrm>
                <a:off x="5254" y="5178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3" name="Freeform 17"/>
              <p:cNvSpPr>
                <a:spLocks/>
              </p:cNvSpPr>
              <p:nvPr/>
            </p:nvSpPr>
            <p:spPr bwMode="auto">
              <a:xfrm>
                <a:off x="5740" y="5430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4" name="Freeform 18"/>
              <p:cNvSpPr>
                <a:spLocks/>
              </p:cNvSpPr>
              <p:nvPr/>
            </p:nvSpPr>
            <p:spPr bwMode="auto">
              <a:xfrm>
                <a:off x="5254" y="5424"/>
                <a:ext cx="482" cy="300"/>
              </a:xfrm>
              <a:custGeom>
                <a:avLst/>
                <a:gdLst/>
                <a:ahLst/>
                <a:cxnLst>
                  <a:cxn ang="0">
                    <a:pos x="482" y="300"/>
                  </a:cxn>
                  <a:cxn ang="0">
                    <a:pos x="480" y="240"/>
                  </a:cxn>
                  <a:cxn ang="0">
                    <a:pos x="264" y="0"/>
                  </a:cxn>
                  <a:cxn ang="0">
                    <a:pos x="0" y="12"/>
                  </a:cxn>
                </a:cxnLst>
                <a:rect l="0" t="0" r="r" b="b"/>
                <a:pathLst>
                  <a:path w="482" h="300">
                    <a:moveTo>
                      <a:pt x="482" y="300"/>
                    </a:moveTo>
                    <a:lnTo>
                      <a:pt x="480" y="240"/>
                    </a:lnTo>
                    <a:lnTo>
                      <a:pt x="264" y="0"/>
                    </a:lnTo>
                    <a:lnTo>
                      <a:pt x="0" y="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355" name="Freeform 19"/>
            <p:cNvSpPr>
              <a:spLocks/>
            </p:cNvSpPr>
            <p:nvPr/>
          </p:nvSpPr>
          <p:spPr bwMode="auto">
            <a:xfrm>
              <a:off x="4375" y="2815"/>
              <a:ext cx="913" cy="75"/>
            </a:xfrm>
            <a:custGeom>
              <a:avLst/>
              <a:gdLst/>
              <a:ahLst/>
              <a:cxnLst>
                <a:cxn ang="0">
                  <a:pos x="1080" y="0"/>
                </a:cxn>
                <a:cxn ang="0">
                  <a:pos x="0" y="96"/>
                </a:cxn>
              </a:cxnLst>
              <a:rect l="0" t="0" r="r" b="b"/>
              <a:pathLst>
                <a:path w="1080" h="96">
                  <a:moveTo>
                    <a:pt x="1080" y="0"/>
                  </a:moveTo>
                  <a:lnTo>
                    <a:pt x="0" y="96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356" name="Group 20"/>
            <p:cNvGrpSpPr>
              <a:grpSpLocks/>
            </p:cNvGrpSpPr>
            <p:nvPr/>
          </p:nvGrpSpPr>
          <p:grpSpPr bwMode="auto">
            <a:xfrm rot="105315">
              <a:off x="1754" y="2098"/>
              <a:ext cx="2281" cy="1324"/>
              <a:chOff x="4074" y="4686"/>
              <a:chExt cx="3026" cy="1571"/>
            </a:xfrm>
          </p:grpSpPr>
          <p:sp>
            <p:nvSpPr>
              <p:cNvPr id="14357" name="Freeform 21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8" name="Freeform 22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59" name="Freeform 23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0" name="Freeform 24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1" name="Freeform 25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2" name="Freeform 26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3" name="Freeform 27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4" name="Freeform 28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5" name="Line 29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6" name="Freeform 30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7" name="Line 31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8" name="Freeform 32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69" name="Freeform 33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0" name="Freeform 34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1" name="Freeform 35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2" name="Freeform 36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3" name="Freeform 37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4" name="Freeform 38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5" name="Freeform 39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6" name="Freeform 40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377" name="Group 41"/>
            <p:cNvGrpSpPr>
              <a:grpSpLocks/>
            </p:cNvGrpSpPr>
            <p:nvPr/>
          </p:nvGrpSpPr>
          <p:grpSpPr bwMode="auto">
            <a:xfrm rot="101215">
              <a:off x="4681" y="1862"/>
              <a:ext cx="2281" cy="1324"/>
              <a:chOff x="4074" y="4686"/>
              <a:chExt cx="3026" cy="1571"/>
            </a:xfrm>
          </p:grpSpPr>
          <p:sp>
            <p:nvSpPr>
              <p:cNvPr id="14378" name="Freeform 42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79" name="Freeform 43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0" name="Freeform 44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1" name="Freeform 45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2" name="Freeform 46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3" name="Freeform 47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4" name="Freeform 48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5" name="Freeform 49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6" name="Line 50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7" name="Freeform 51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8" name="Line 52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89" name="Freeform 53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0" name="Freeform 54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1" name="Freeform 55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2" name="Freeform 56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3" name="Freeform 57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4" name="Freeform 58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5" name="Freeform 59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6" name="Freeform 60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397" name="Freeform 61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398" name="Freeform 62"/>
            <p:cNvSpPr>
              <a:spLocks/>
            </p:cNvSpPr>
            <p:nvPr/>
          </p:nvSpPr>
          <p:spPr bwMode="auto">
            <a:xfrm>
              <a:off x="3430" y="3067"/>
              <a:ext cx="691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399" name="Freeform 63"/>
            <p:cNvSpPr>
              <a:spLocks/>
            </p:cNvSpPr>
            <p:nvPr/>
          </p:nvSpPr>
          <p:spPr bwMode="auto">
            <a:xfrm>
              <a:off x="4435" y="2946"/>
              <a:ext cx="1056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00" name="Freeform 64"/>
            <p:cNvSpPr>
              <a:spLocks/>
            </p:cNvSpPr>
            <p:nvPr/>
          </p:nvSpPr>
          <p:spPr bwMode="auto">
            <a:xfrm>
              <a:off x="3440" y="3281"/>
              <a:ext cx="672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01" name="Freeform 65"/>
            <p:cNvSpPr>
              <a:spLocks/>
            </p:cNvSpPr>
            <p:nvPr/>
          </p:nvSpPr>
          <p:spPr bwMode="auto">
            <a:xfrm>
              <a:off x="4426" y="3168"/>
              <a:ext cx="1044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02" name="Freeform 66"/>
            <p:cNvSpPr>
              <a:spLocks/>
            </p:cNvSpPr>
            <p:nvPr/>
          </p:nvSpPr>
          <p:spPr bwMode="auto">
            <a:xfrm>
              <a:off x="3249" y="2911"/>
              <a:ext cx="803" cy="66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03" name="Freeform 67"/>
            <p:cNvSpPr>
              <a:spLocks/>
            </p:cNvSpPr>
            <p:nvPr/>
          </p:nvSpPr>
          <p:spPr bwMode="auto">
            <a:xfrm>
              <a:off x="4365" y="3048"/>
              <a:ext cx="944" cy="56"/>
            </a:xfrm>
            <a:custGeom>
              <a:avLst/>
              <a:gdLst/>
              <a:ahLst/>
              <a:cxnLst>
                <a:cxn ang="0">
                  <a:pos x="1116" y="0"/>
                </a:cxn>
                <a:cxn ang="0">
                  <a:pos x="0" y="72"/>
                </a:cxn>
              </a:cxnLst>
              <a:rect l="0" t="0" r="r" b="b"/>
              <a:pathLst>
                <a:path w="1116" h="72">
                  <a:moveTo>
                    <a:pt x="111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404" name="Group 68"/>
            <p:cNvGrpSpPr>
              <a:grpSpLocks/>
            </p:cNvGrpSpPr>
            <p:nvPr/>
          </p:nvGrpSpPr>
          <p:grpSpPr bwMode="auto">
            <a:xfrm>
              <a:off x="4119" y="3067"/>
              <a:ext cx="345" cy="1155"/>
              <a:chOff x="6216" y="7596"/>
              <a:chExt cx="408" cy="1488"/>
            </a:xfrm>
          </p:grpSpPr>
          <p:sp>
            <p:nvSpPr>
              <p:cNvPr id="14405" name="Freeform 69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06" name="Freeform 70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07" name="Freeform 71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08" name="Freeform 72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409" name="Group 73"/>
            <p:cNvGrpSpPr>
              <a:grpSpLocks/>
            </p:cNvGrpSpPr>
            <p:nvPr/>
          </p:nvGrpSpPr>
          <p:grpSpPr bwMode="auto">
            <a:xfrm>
              <a:off x="4424" y="3031"/>
              <a:ext cx="345" cy="1156"/>
              <a:chOff x="6216" y="7596"/>
              <a:chExt cx="408" cy="1488"/>
            </a:xfrm>
          </p:grpSpPr>
          <p:sp>
            <p:nvSpPr>
              <p:cNvPr id="14410" name="Freeform 74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11" name="Freeform 75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12" name="Freeform 76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13" name="Freeform 77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414" name="Freeform 78"/>
            <p:cNvSpPr>
              <a:spLocks/>
            </p:cNvSpPr>
            <p:nvPr/>
          </p:nvSpPr>
          <p:spPr bwMode="auto">
            <a:xfrm>
              <a:off x="3218" y="3123"/>
              <a:ext cx="843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15" name="Freeform 79"/>
            <p:cNvSpPr>
              <a:spLocks/>
            </p:cNvSpPr>
            <p:nvPr/>
          </p:nvSpPr>
          <p:spPr bwMode="auto">
            <a:xfrm>
              <a:off x="4771" y="3921"/>
              <a:ext cx="912" cy="75"/>
            </a:xfrm>
            <a:custGeom>
              <a:avLst/>
              <a:gdLst/>
              <a:ahLst/>
              <a:cxnLst>
                <a:cxn ang="0">
                  <a:pos x="1080" y="0"/>
                </a:cxn>
                <a:cxn ang="0">
                  <a:pos x="0" y="96"/>
                </a:cxn>
              </a:cxnLst>
              <a:rect l="0" t="0" r="r" b="b"/>
              <a:pathLst>
                <a:path w="1080" h="96">
                  <a:moveTo>
                    <a:pt x="1080" y="0"/>
                  </a:moveTo>
                  <a:lnTo>
                    <a:pt x="0" y="96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416" name="Group 80"/>
            <p:cNvGrpSpPr>
              <a:grpSpLocks/>
            </p:cNvGrpSpPr>
            <p:nvPr/>
          </p:nvGrpSpPr>
          <p:grpSpPr bwMode="auto">
            <a:xfrm rot="105315">
              <a:off x="2150" y="3204"/>
              <a:ext cx="2281" cy="1324"/>
              <a:chOff x="4074" y="4686"/>
              <a:chExt cx="3026" cy="1571"/>
            </a:xfrm>
          </p:grpSpPr>
          <p:sp>
            <p:nvSpPr>
              <p:cNvPr id="14417" name="Freeform 81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18" name="Freeform 82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19" name="Freeform 83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0" name="Freeform 84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1" name="Freeform 85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2" name="Freeform 86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3" name="Freeform 87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4" name="Freeform 88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5" name="Line 89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6" name="Freeform 90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7" name="Line 91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8" name="Freeform 92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29" name="Freeform 93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0" name="Freeform 94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1" name="Freeform 95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2" name="Freeform 96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3" name="Freeform 97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4" name="Freeform 98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5" name="Freeform 99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6" name="Freeform 100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437" name="Group 101"/>
            <p:cNvGrpSpPr>
              <a:grpSpLocks/>
            </p:cNvGrpSpPr>
            <p:nvPr/>
          </p:nvGrpSpPr>
          <p:grpSpPr bwMode="auto">
            <a:xfrm rot="101215">
              <a:off x="5076" y="2968"/>
              <a:ext cx="2281" cy="1324"/>
              <a:chOff x="4074" y="4686"/>
              <a:chExt cx="3026" cy="1571"/>
            </a:xfrm>
          </p:grpSpPr>
          <p:sp>
            <p:nvSpPr>
              <p:cNvPr id="14438" name="Freeform 102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39" name="Freeform 103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0" name="Freeform 104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1" name="Freeform 105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2" name="Freeform 106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3" name="Freeform 107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4" name="Freeform 108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5" name="Freeform 109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6" name="Line 110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7" name="Freeform 111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8" name="Line 112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49" name="Freeform 113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0" name="Freeform 114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1" name="Freeform 115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2" name="Freeform 116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3" name="Freeform 117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4" name="Freeform 118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5" name="Freeform 119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6" name="Freeform 120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57" name="Freeform 121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458" name="Freeform 122"/>
            <p:cNvSpPr>
              <a:spLocks/>
            </p:cNvSpPr>
            <p:nvPr/>
          </p:nvSpPr>
          <p:spPr bwMode="auto">
            <a:xfrm>
              <a:off x="3825" y="4173"/>
              <a:ext cx="692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59" name="Freeform 123"/>
            <p:cNvSpPr>
              <a:spLocks/>
            </p:cNvSpPr>
            <p:nvPr/>
          </p:nvSpPr>
          <p:spPr bwMode="auto">
            <a:xfrm>
              <a:off x="4832" y="4052"/>
              <a:ext cx="1055" cy="83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60" name="Freeform 124"/>
            <p:cNvSpPr>
              <a:spLocks/>
            </p:cNvSpPr>
            <p:nvPr/>
          </p:nvSpPr>
          <p:spPr bwMode="auto">
            <a:xfrm>
              <a:off x="3836" y="4387"/>
              <a:ext cx="671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61" name="Freeform 125"/>
            <p:cNvSpPr>
              <a:spLocks/>
            </p:cNvSpPr>
            <p:nvPr/>
          </p:nvSpPr>
          <p:spPr bwMode="auto">
            <a:xfrm>
              <a:off x="4821" y="4274"/>
              <a:ext cx="1046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62" name="Freeform 126"/>
            <p:cNvSpPr>
              <a:spLocks/>
            </p:cNvSpPr>
            <p:nvPr/>
          </p:nvSpPr>
          <p:spPr bwMode="auto">
            <a:xfrm>
              <a:off x="3644" y="4017"/>
              <a:ext cx="803" cy="66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63" name="Freeform 127"/>
            <p:cNvSpPr>
              <a:spLocks/>
            </p:cNvSpPr>
            <p:nvPr/>
          </p:nvSpPr>
          <p:spPr bwMode="auto">
            <a:xfrm>
              <a:off x="4760" y="4154"/>
              <a:ext cx="944" cy="56"/>
            </a:xfrm>
            <a:custGeom>
              <a:avLst/>
              <a:gdLst/>
              <a:ahLst/>
              <a:cxnLst>
                <a:cxn ang="0">
                  <a:pos x="1116" y="0"/>
                </a:cxn>
                <a:cxn ang="0">
                  <a:pos x="0" y="72"/>
                </a:cxn>
              </a:cxnLst>
              <a:rect l="0" t="0" r="r" b="b"/>
              <a:pathLst>
                <a:path w="1116" h="72">
                  <a:moveTo>
                    <a:pt x="111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464" name="Group 128"/>
            <p:cNvGrpSpPr>
              <a:grpSpLocks/>
            </p:cNvGrpSpPr>
            <p:nvPr/>
          </p:nvGrpSpPr>
          <p:grpSpPr bwMode="auto">
            <a:xfrm>
              <a:off x="4515" y="4173"/>
              <a:ext cx="345" cy="1155"/>
              <a:chOff x="6216" y="7596"/>
              <a:chExt cx="408" cy="1488"/>
            </a:xfrm>
          </p:grpSpPr>
          <p:sp>
            <p:nvSpPr>
              <p:cNvPr id="14465" name="Freeform 129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66" name="Freeform 130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67" name="Freeform 131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68" name="Freeform 132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469" name="Freeform 133"/>
            <p:cNvSpPr>
              <a:spLocks/>
            </p:cNvSpPr>
            <p:nvPr/>
          </p:nvSpPr>
          <p:spPr bwMode="auto">
            <a:xfrm>
              <a:off x="3614" y="4229"/>
              <a:ext cx="842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70" name="Freeform 134"/>
            <p:cNvSpPr>
              <a:spLocks/>
            </p:cNvSpPr>
            <p:nvPr/>
          </p:nvSpPr>
          <p:spPr bwMode="auto">
            <a:xfrm>
              <a:off x="7297" y="2576"/>
              <a:ext cx="913" cy="75"/>
            </a:xfrm>
            <a:custGeom>
              <a:avLst/>
              <a:gdLst/>
              <a:ahLst/>
              <a:cxnLst>
                <a:cxn ang="0">
                  <a:pos x="1080" y="0"/>
                </a:cxn>
                <a:cxn ang="0">
                  <a:pos x="0" y="96"/>
                </a:cxn>
              </a:cxnLst>
              <a:rect l="0" t="0" r="r" b="b"/>
              <a:pathLst>
                <a:path w="1080" h="96">
                  <a:moveTo>
                    <a:pt x="1080" y="0"/>
                  </a:moveTo>
                  <a:lnTo>
                    <a:pt x="0" y="96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471" name="Group 135"/>
            <p:cNvGrpSpPr>
              <a:grpSpLocks/>
            </p:cNvGrpSpPr>
            <p:nvPr/>
          </p:nvGrpSpPr>
          <p:grpSpPr bwMode="auto">
            <a:xfrm rot="101215">
              <a:off x="7602" y="1623"/>
              <a:ext cx="2282" cy="1323"/>
              <a:chOff x="4074" y="4686"/>
              <a:chExt cx="3026" cy="1571"/>
            </a:xfrm>
          </p:grpSpPr>
          <p:sp>
            <p:nvSpPr>
              <p:cNvPr id="14472" name="Freeform 136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3" name="Freeform 137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4" name="Freeform 138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5" name="Freeform 139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6" name="Freeform 140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7" name="Freeform 141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8" name="Freeform 142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79" name="Freeform 143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0" name="Line 144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1" name="Freeform 145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2" name="Line 146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3" name="Freeform 147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4" name="Freeform 148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5" name="Freeform 149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6" name="Freeform 150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7" name="Freeform 151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8" name="Freeform 152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89" name="Freeform 153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90" name="Freeform 154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491" name="Freeform 155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492" name="Freeform 156"/>
            <p:cNvSpPr>
              <a:spLocks/>
            </p:cNvSpPr>
            <p:nvPr/>
          </p:nvSpPr>
          <p:spPr bwMode="auto">
            <a:xfrm>
              <a:off x="6351" y="2828"/>
              <a:ext cx="692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93" name="Freeform 157"/>
            <p:cNvSpPr>
              <a:spLocks/>
            </p:cNvSpPr>
            <p:nvPr/>
          </p:nvSpPr>
          <p:spPr bwMode="auto">
            <a:xfrm>
              <a:off x="7357" y="2706"/>
              <a:ext cx="1056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94" name="Freeform 158"/>
            <p:cNvSpPr>
              <a:spLocks/>
            </p:cNvSpPr>
            <p:nvPr/>
          </p:nvSpPr>
          <p:spPr bwMode="auto">
            <a:xfrm>
              <a:off x="6362" y="3042"/>
              <a:ext cx="671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95" name="Freeform 159"/>
            <p:cNvSpPr>
              <a:spLocks/>
            </p:cNvSpPr>
            <p:nvPr/>
          </p:nvSpPr>
          <p:spPr bwMode="auto">
            <a:xfrm>
              <a:off x="7348" y="2929"/>
              <a:ext cx="1044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96" name="Freeform 160"/>
            <p:cNvSpPr>
              <a:spLocks/>
            </p:cNvSpPr>
            <p:nvPr/>
          </p:nvSpPr>
          <p:spPr bwMode="auto">
            <a:xfrm>
              <a:off x="6171" y="2672"/>
              <a:ext cx="803" cy="6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497" name="Freeform 161"/>
            <p:cNvSpPr>
              <a:spLocks/>
            </p:cNvSpPr>
            <p:nvPr/>
          </p:nvSpPr>
          <p:spPr bwMode="auto">
            <a:xfrm>
              <a:off x="7287" y="2809"/>
              <a:ext cx="944" cy="56"/>
            </a:xfrm>
            <a:custGeom>
              <a:avLst/>
              <a:gdLst/>
              <a:ahLst/>
              <a:cxnLst>
                <a:cxn ang="0">
                  <a:pos x="1116" y="0"/>
                </a:cxn>
                <a:cxn ang="0">
                  <a:pos x="0" y="72"/>
                </a:cxn>
              </a:cxnLst>
              <a:rect l="0" t="0" r="r" b="b"/>
              <a:pathLst>
                <a:path w="1116" h="72">
                  <a:moveTo>
                    <a:pt x="111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498" name="Group 162"/>
            <p:cNvGrpSpPr>
              <a:grpSpLocks/>
            </p:cNvGrpSpPr>
            <p:nvPr/>
          </p:nvGrpSpPr>
          <p:grpSpPr bwMode="auto">
            <a:xfrm>
              <a:off x="7041" y="2828"/>
              <a:ext cx="345" cy="1155"/>
              <a:chOff x="6216" y="7596"/>
              <a:chExt cx="408" cy="1488"/>
            </a:xfrm>
          </p:grpSpPr>
          <p:sp>
            <p:nvSpPr>
              <p:cNvPr id="14499" name="Freeform 163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00" name="Freeform 164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01" name="Freeform 165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02" name="Freeform 166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503" name="Group 167"/>
            <p:cNvGrpSpPr>
              <a:grpSpLocks/>
            </p:cNvGrpSpPr>
            <p:nvPr/>
          </p:nvGrpSpPr>
          <p:grpSpPr bwMode="auto">
            <a:xfrm>
              <a:off x="7346" y="2792"/>
              <a:ext cx="345" cy="1156"/>
              <a:chOff x="6216" y="7596"/>
              <a:chExt cx="408" cy="1488"/>
            </a:xfrm>
          </p:grpSpPr>
          <p:sp>
            <p:nvSpPr>
              <p:cNvPr id="14504" name="Freeform 168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05" name="Freeform 169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06" name="Freeform 170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07" name="Freeform 171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508" name="Freeform 172"/>
            <p:cNvSpPr>
              <a:spLocks/>
            </p:cNvSpPr>
            <p:nvPr/>
          </p:nvSpPr>
          <p:spPr bwMode="auto">
            <a:xfrm>
              <a:off x="6140" y="2884"/>
              <a:ext cx="843" cy="55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09" name="Freeform 173"/>
            <p:cNvSpPr>
              <a:spLocks/>
            </p:cNvSpPr>
            <p:nvPr/>
          </p:nvSpPr>
          <p:spPr bwMode="auto">
            <a:xfrm>
              <a:off x="7693" y="3682"/>
              <a:ext cx="912" cy="74"/>
            </a:xfrm>
            <a:custGeom>
              <a:avLst/>
              <a:gdLst/>
              <a:ahLst/>
              <a:cxnLst>
                <a:cxn ang="0">
                  <a:pos x="1080" y="0"/>
                </a:cxn>
                <a:cxn ang="0">
                  <a:pos x="0" y="96"/>
                </a:cxn>
              </a:cxnLst>
              <a:rect l="0" t="0" r="r" b="b"/>
              <a:pathLst>
                <a:path w="1080" h="96">
                  <a:moveTo>
                    <a:pt x="1080" y="0"/>
                  </a:moveTo>
                  <a:lnTo>
                    <a:pt x="0" y="96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510" name="Group 174"/>
            <p:cNvGrpSpPr>
              <a:grpSpLocks/>
            </p:cNvGrpSpPr>
            <p:nvPr/>
          </p:nvGrpSpPr>
          <p:grpSpPr bwMode="auto">
            <a:xfrm rot="101215">
              <a:off x="7998" y="2729"/>
              <a:ext cx="2281" cy="1323"/>
              <a:chOff x="4074" y="4686"/>
              <a:chExt cx="3026" cy="1571"/>
            </a:xfrm>
          </p:grpSpPr>
          <p:sp>
            <p:nvSpPr>
              <p:cNvPr id="14511" name="Freeform 175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2" name="Freeform 176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3" name="Freeform 177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4" name="Freeform 178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5" name="Freeform 179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6" name="Freeform 180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7" name="Freeform 181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8" name="Freeform 182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19" name="Line 183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0" name="Freeform 184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1" name="Line 185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2" name="Freeform 186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3" name="Freeform 187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4" name="Freeform 188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5" name="Freeform 189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6" name="Freeform 190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7" name="Freeform 191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8" name="Freeform 192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29" name="Freeform 193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30" name="Freeform 194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531" name="Freeform 195"/>
            <p:cNvSpPr>
              <a:spLocks/>
            </p:cNvSpPr>
            <p:nvPr/>
          </p:nvSpPr>
          <p:spPr bwMode="auto">
            <a:xfrm>
              <a:off x="6747" y="3934"/>
              <a:ext cx="691" cy="55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32" name="Freeform 196"/>
            <p:cNvSpPr>
              <a:spLocks/>
            </p:cNvSpPr>
            <p:nvPr/>
          </p:nvSpPr>
          <p:spPr bwMode="auto">
            <a:xfrm>
              <a:off x="7754" y="3812"/>
              <a:ext cx="1055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33" name="Freeform 197"/>
            <p:cNvSpPr>
              <a:spLocks/>
            </p:cNvSpPr>
            <p:nvPr/>
          </p:nvSpPr>
          <p:spPr bwMode="auto">
            <a:xfrm>
              <a:off x="6758" y="4148"/>
              <a:ext cx="671" cy="46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34" name="Freeform 198"/>
            <p:cNvSpPr>
              <a:spLocks/>
            </p:cNvSpPr>
            <p:nvPr/>
          </p:nvSpPr>
          <p:spPr bwMode="auto">
            <a:xfrm>
              <a:off x="7743" y="4035"/>
              <a:ext cx="1046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35" name="Freeform 199"/>
            <p:cNvSpPr>
              <a:spLocks/>
            </p:cNvSpPr>
            <p:nvPr/>
          </p:nvSpPr>
          <p:spPr bwMode="auto">
            <a:xfrm>
              <a:off x="6566" y="3778"/>
              <a:ext cx="803" cy="6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36" name="Freeform 200"/>
            <p:cNvSpPr>
              <a:spLocks/>
            </p:cNvSpPr>
            <p:nvPr/>
          </p:nvSpPr>
          <p:spPr bwMode="auto">
            <a:xfrm>
              <a:off x="7682" y="3915"/>
              <a:ext cx="944" cy="56"/>
            </a:xfrm>
            <a:custGeom>
              <a:avLst/>
              <a:gdLst/>
              <a:ahLst/>
              <a:cxnLst>
                <a:cxn ang="0">
                  <a:pos x="1116" y="0"/>
                </a:cxn>
                <a:cxn ang="0">
                  <a:pos x="0" y="72"/>
                </a:cxn>
              </a:cxnLst>
              <a:rect l="0" t="0" r="r" b="b"/>
              <a:pathLst>
                <a:path w="1116" h="72">
                  <a:moveTo>
                    <a:pt x="111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537" name="Group 201"/>
            <p:cNvGrpSpPr>
              <a:grpSpLocks/>
            </p:cNvGrpSpPr>
            <p:nvPr/>
          </p:nvGrpSpPr>
          <p:grpSpPr bwMode="auto">
            <a:xfrm>
              <a:off x="7437" y="3934"/>
              <a:ext cx="345" cy="1155"/>
              <a:chOff x="6216" y="7596"/>
              <a:chExt cx="408" cy="1488"/>
            </a:xfrm>
          </p:grpSpPr>
          <p:sp>
            <p:nvSpPr>
              <p:cNvPr id="14538" name="Freeform 202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39" name="Freeform 203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40" name="Freeform 204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41" name="Freeform 205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542" name="Freeform 206"/>
            <p:cNvSpPr>
              <a:spLocks/>
            </p:cNvSpPr>
            <p:nvPr/>
          </p:nvSpPr>
          <p:spPr bwMode="auto">
            <a:xfrm>
              <a:off x="6536" y="3989"/>
              <a:ext cx="842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43" name="Freeform 207"/>
            <p:cNvSpPr>
              <a:spLocks/>
            </p:cNvSpPr>
            <p:nvPr/>
          </p:nvSpPr>
          <p:spPr bwMode="auto">
            <a:xfrm>
              <a:off x="5117" y="4896"/>
              <a:ext cx="968" cy="186"/>
            </a:xfrm>
            <a:custGeom>
              <a:avLst/>
              <a:gdLst/>
              <a:ahLst/>
              <a:cxnLst>
                <a:cxn ang="0">
                  <a:pos x="1144" y="194"/>
                </a:cxn>
                <a:cxn ang="0">
                  <a:pos x="480" y="240"/>
                </a:cxn>
                <a:cxn ang="0">
                  <a:pos x="264" y="0"/>
                </a:cxn>
                <a:cxn ang="0">
                  <a:pos x="0" y="12"/>
                </a:cxn>
              </a:cxnLst>
              <a:rect l="0" t="0" r="r" b="b"/>
              <a:pathLst>
                <a:path w="1144" h="240">
                  <a:moveTo>
                    <a:pt x="1144" y="194"/>
                  </a:moveTo>
                  <a:lnTo>
                    <a:pt x="480" y="240"/>
                  </a:lnTo>
                  <a:lnTo>
                    <a:pt x="264" y="0"/>
                  </a:lnTo>
                  <a:lnTo>
                    <a:pt x="0" y="12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544" name="Group 208"/>
            <p:cNvGrpSpPr>
              <a:grpSpLocks/>
            </p:cNvGrpSpPr>
            <p:nvPr/>
          </p:nvGrpSpPr>
          <p:grpSpPr bwMode="auto">
            <a:xfrm rot="105315">
              <a:off x="2551" y="4330"/>
              <a:ext cx="2281" cy="1323"/>
              <a:chOff x="4074" y="4686"/>
              <a:chExt cx="3026" cy="1571"/>
            </a:xfrm>
          </p:grpSpPr>
          <p:sp>
            <p:nvSpPr>
              <p:cNvPr id="14545" name="Freeform 209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46" name="Freeform 210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47" name="Freeform 211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48" name="Freeform 212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49" name="Freeform 213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0" name="Freeform 214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1" name="Freeform 215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2" name="Freeform 216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3" name="Line 217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4" name="Freeform 218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5" name="Line 219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6" name="Freeform 220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7" name="Freeform 221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8" name="Freeform 222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59" name="Freeform 223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0" name="Freeform 224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1" name="Freeform 225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2" name="Freeform 226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3" name="Freeform 227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4" name="Freeform 228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565" name="Group 229"/>
            <p:cNvGrpSpPr>
              <a:grpSpLocks/>
            </p:cNvGrpSpPr>
            <p:nvPr/>
          </p:nvGrpSpPr>
          <p:grpSpPr bwMode="auto">
            <a:xfrm rot="101215">
              <a:off x="5478" y="4094"/>
              <a:ext cx="2281" cy="1323"/>
              <a:chOff x="4074" y="4686"/>
              <a:chExt cx="3026" cy="1571"/>
            </a:xfrm>
          </p:grpSpPr>
          <p:sp>
            <p:nvSpPr>
              <p:cNvPr id="14566" name="Freeform 230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7" name="Freeform 231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8" name="Freeform 232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69" name="Freeform 233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0" name="Freeform 234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1" name="Freeform 235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2" name="Freeform 236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3" name="Freeform 237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4" name="Line 238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5" name="Freeform 239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6" name="Line 240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7" name="Freeform 241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8" name="Freeform 242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79" name="Freeform 243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80" name="Freeform 244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81" name="Freeform 245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82" name="Freeform 246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83" name="Freeform 247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84" name="Freeform 248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85" name="Freeform 249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586" name="Freeform 250"/>
            <p:cNvSpPr>
              <a:spLocks/>
            </p:cNvSpPr>
            <p:nvPr/>
          </p:nvSpPr>
          <p:spPr bwMode="auto">
            <a:xfrm>
              <a:off x="4226" y="5298"/>
              <a:ext cx="692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87" name="Freeform 251"/>
            <p:cNvSpPr>
              <a:spLocks/>
            </p:cNvSpPr>
            <p:nvPr/>
          </p:nvSpPr>
          <p:spPr bwMode="auto">
            <a:xfrm>
              <a:off x="5232" y="5177"/>
              <a:ext cx="1055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88" name="Freeform 252"/>
            <p:cNvSpPr>
              <a:spLocks/>
            </p:cNvSpPr>
            <p:nvPr/>
          </p:nvSpPr>
          <p:spPr bwMode="auto">
            <a:xfrm>
              <a:off x="4236" y="5512"/>
              <a:ext cx="671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89" name="Freeform 253"/>
            <p:cNvSpPr>
              <a:spLocks/>
            </p:cNvSpPr>
            <p:nvPr/>
          </p:nvSpPr>
          <p:spPr bwMode="auto">
            <a:xfrm>
              <a:off x="5222" y="5399"/>
              <a:ext cx="1045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90" name="Freeform 254"/>
            <p:cNvSpPr>
              <a:spLocks/>
            </p:cNvSpPr>
            <p:nvPr/>
          </p:nvSpPr>
          <p:spPr bwMode="auto">
            <a:xfrm>
              <a:off x="4046" y="5143"/>
              <a:ext cx="803" cy="6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591" name="Freeform 255"/>
            <p:cNvSpPr>
              <a:spLocks/>
            </p:cNvSpPr>
            <p:nvPr/>
          </p:nvSpPr>
          <p:spPr bwMode="auto">
            <a:xfrm>
              <a:off x="5523" y="5279"/>
              <a:ext cx="582" cy="36"/>
            </a:xfrm>
            <a:custGeom>
              <a:avLst/>
              <a:gdLst/>
              <a:ahLst/>
              <a:cxnLst>
                <a:cxn ang="0">
                  <a:pos x="688" y="0"/>
                </a:cxn>
                <a:cxn ang="0">
                  <a:pos x="0" y="46"/>
                </a:cxn>
              </a:cxnLst>
              <a:rect l="0" t="0" r="r" b="b"/>
              <a:pathLst>
                <a:path w="688" h="46">
                  <a:moveTo>
                    <a:pt x="688" y="0"/>
                  </a:moveTo>
                  <a:lnTo>
                    <a:pt x="0" y="46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592" name="Group 256"/>
            <p:cNvGrpSpPr>
              <a:grpSpLocks/>
            </p:cNvGrpSpPr>
            <p:nvPr/>
          </p:nvGrpSpPr>
          <p:grpSpPr bwMode="auto">
            <a:xfrm>
              <a:off x="4916" y="5298"/>
              <a:ext cx="345" cy="1156"/>
              <a:chOff x="6216" y="7596"/>
              <a:chExt cx="408" cy="1488"/>
            </a:xfrm>
          </p:grpSpPr>
          <p:sp>
            <p:nvSpPr>
              <p:cNvPr id="14593" name="Freeform 257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94" name="Freeform 258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95" name="Freeform 259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96" name="Freeform 260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597" name="Group 261"/>
            <p:cNvGrpSpPr>
              <a:grpSpLocks/>
            </p:cNvGrpSpPr>
            <p:nvPr/>
          </p:nvGrpSpPr>
          <p:grpSpPr bwMode="auto">
            <a:xfrm>
              <a:off x="5220" y="5262"/>
              <a:ext cx="345" cy="1156"/>
              <a:chOff x="6216" y="7596"/>
              <a:chExt cx="408" cy="1488"/>
            </a:xfrm>
          </p:grpSpPr>
          <p:sp>
            <p:nvSpPr>
              <p:cNvPr id="14598" name="Freeform 262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599" name="Freeform 263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00" name="Freeform 264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01" name="Freeform 265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602" name="Freeform 266"/>
            <p:cNvSpPr>
              <a:spLocks/>
            </p:cNvSpPr>
            <p:nvPr/>
          </p:nvSpPr>
          <p:spPr bwMode="auto">
            <a:xfrm>
              <a:off x="4015" y="5354"/>
              <a:ext cx="842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03" name="Freeform 267"/>
            <p:cNvSpPr>
              <a:spLocks/>
            </p:cNvSpPr>
            <p:nvPr/>
          </p:nvSpPr>
          <p:spPr bwMode="auto">
            <a:xfrm>
              <a:off x="5567" y="6152"/>
              <a:ext cx="913" cy="75"/>
            </a:xfrm>
            <a:custGeom>
              <a:avLst/>
              <a:gdLst/>
              <a:ahLst/>
              <a:cxnLst>
                <a:cxn ang="0">
                  <a:pos x="1080" y="0"/>
                </a:cxn>
                <a:cxn ang="0">
                  <a:pos x="0" y="96"/>
                </a:cxn>
              </a:cxnLst>
              <a:rect l="0" t="0" r="r" b="b"/>
              <a:pathLst>
                <a:path w="1080" h="96">
                  <a:moveTo>
                    <a:pt x="1080" y="0"/>
                  </a:moveTo>
                  <a:lnTo>
                    <a:pt x="0" y="96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604" name="Group 268"/>
            <p:cNvGrpSpPr>
              <a:grpSpLocks/>
            </p:cNvGrpSpPr>
            <p:nvPr/>
          </p:nvGrpSpPr>
          <p:grpSpPr bwMode="auto">
            <a:xfrm rot="105315">
              <a:off x="2946" y="5436"/>
              <a:ext cx="2282" cy="1323"/>
              <a:chOff x="4074" y="4686"/>
              <a:chExt cx="3026" cy="1571"/>
            </a:xfrm>
          </p:grpSpPr>
          <p:sp>
            <p:nvSpPr>
              <p:cNvPr id="14605" name="Freeform 269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06" name="Freeform 270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07" name="Freeform 271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08" name="Freeform 272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09" name="Freeform 273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0" name="Freeform 274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1" name="Freeform 275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2" name="Freeform 276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3" name="Line 277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4" name="Freeform 278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5" name="Line 279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6" name="Freeform 280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7" name="Freeform 281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8" name="Freeform 282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19" name="Freeform 283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0" name="Freeform 284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1" name="Freeform 285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2" name="Freeform 286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3" name="Freeform 287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4" name="Freeform 288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625" name="Group 289"/>
            <p:cNvGrpSpPr>
              <a:grpSpLocks/>
            </p:cNvGrpSpPr>
            <p:nvPr/>
          </p:nvGrpSpPr>
          <p:grpSpPr bwMode="auto">
            <a:xfrm rot="101215">
              <a:off x="5873" y="5199"/>
              <a:ext cx="2281" cy="1324"/>
              <a:chOff x="4074" y="4686"/>
              <a:chExt cx="3026" cy="1571"/>
            </a:xfrm>
          </p:grpSpPr>
          <p:sp>
            <p:nvSpPr>
              <p:cNvPr id="14626" name="Freeform 290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7" name="Freeform 291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8" name="Freeform 292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29" name="Freeform 293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0" name="Freeform 294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1" name="Freeform 295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2" name="Freeform 296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3" name="Freeform 297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4" name="Line 298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5" name="Freeform 299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6" name="Line 300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7" name="Freeform 301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8" name="Freeform 302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39" name="Freeform 303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40" name="Freeform 304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41" name="Freeform 305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42" name="Freeform 306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43" name="Freeform 307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44" name="Freeform 308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45" name="Freeform 309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646" name="Freeform 310"/>
            <p:cNvSpPr>
              <a:spLocks/>
            </p:cNvSpPr>
            <p:nvPr/>
          </p:nvSpPr>
          <p:spPr bwMode="auto">
            <a:xfrm>
              <a:off x="4622" y="6404"/>
              <a:ext cx="691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47" name="Freeform 311"/>
            <p:cNvSpPr>
              <a:spLocks/>
            </p:cNvSpPr>
            <p:nvPr/>
          </p:nvSpPr>
          <p:spPr bwMode="auto">
            <a:xfrm>
              <a:off x="5628" y="6283"/>
              <a:ext cx="1055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48" name="Freeform 312"/>
            <p:cNvSpPr>
              <a:spLocks/>
            </p:cNvSpPr>
            <p:nvPr/>
          </p:nvSpPr>
          <p:spPr bwMode="auto">
            <a:xfrm>
              <a:off x="4632" y="6618"/>
              <a:ext cx="671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49" name="Freeform 313"/>
            <p:cNvSpPr>
              <a:spLocks/>
            </p:cNvSpPr>
            <p:nvPr/>
          </p:nvSpPr>
          <p:spPr bwMode="auto">
            <a:xfrm>
              <a:off x="5617" y="6505"/>
              <a:ext cx="1046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50" name="Freeform 314"/>
            <p:cNvSpPr>
              <a:spLocks/>
            </p:cNvSpPr>
            <p:nvPr/>
          </p:nvSpPr>
          <p:spPr bwMode="auto">
            <a:xfrm>
              <a:off x="4441" y="6249"/>
              <a:ext cx="803" cy="6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51" name="Freeform 315"/>
            <p:cNvSpPr>
              <a:spLocks/>
            </p:cNvSpPr>
            <p:nvPr/>
          </p:nvSpPr>
          <p:spPr bwMode="auto">
            <a:xfrm>
              <a:off x="5557" y="6385"/>
              <a:ext cx="943" cy="56"/>
            </a:xfrm>
            <a:custGeom>
              <a:avLst/>
              <a:gdLst/>
              <a:ahLst/>
              <a:cxnLst>
                <a:cxn ang="0">
                  <a:pos x="1116" y="0"/>
                </a:cxn>
                <a:cxn ang="0">
                  <a:pos x="0" y="72"/>
                </a:cxn>
              </a:cxnLst>
              <a:rect l="0" t="0" r="r" b="b"/>
              <a:pathLst>
                <a:path w="1116" h="72">
                  <a:moveTo>
                    <a:pt x="111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52" name="Freeform 316"/>
            <p:cNvSpPr>
              <a:spLocks/>
            </p:cNvSpPr>
            <p:nvPr/>
          </p:nvSpPr>
          <p:spPr bwMode="auto">
            <a:xfrm>
              <a:off x="4411" y="6460"/>
              <a:ext cx="841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53" name="Freeform 317"/>
            <p:cNvSpPr>
              <a:spLocks/>
            </p:cNvSpPr>
            <p:nvPr/>
          </p:nvSpPr>
          <p:spPr bwMode="auto">
            <a:xfrm>
              <a:off x="8050" y="4672"/>
              <a:ext cx="956" cy="168"/>
            </a:xfrm>
            <a:custGeom>
              <a:avLst/>
              <a:gdLst/>
              <a:ahLst/>
              <a:cxnLst>
                <a:cxn ang="0">
                  <a:pos x="1132" y="174"/>
                </a:cxn>
                <a:cxn ang="0">
                  <a:pos x="492" y="216"/>
                </a:cxn>
                <a:cxn ang="0">
                  <a:pos x="348" y="24"/>
                </a:cxn>
                <a:cxn ang="0">
                  <a:pos x="0" y="0"/>
                </a:cxn>
              </a:cxnLst>
              <a:rect l="0" t="0" r="r" b="b"/>
              <a:pathLst>
                <a:path w="1132" h="216">
                  <a:moveTo>
                    <a:pt x="1132" y="174"/>
                  </a:moveTo>
                  <a:lnTo>
                    <a:pt x="492" y="216"/>
                  </a:lnTo>
                  <a:lnTo>
                    <a:pt x="348" y="24"/>
                  </a:lnTo>
                  <a:lnTo>
                    <a:pt x="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654" name="Group 318"/>
            <p:cNvGrpSpPr>
              <a:grpSpLocks/>
            </p:cNvGrpSpPr>
            <p:nvPr/>
          </p:nvGrpSpPr>
          <p:grpSpPr bwMode="auto">
            <a:xfrm rot="101215">
              <a:off x="8399" y="3854"/>
              <a:ext cx="2281" cy="1324"/>
              <a:chOff x="4074" y="4686"/>
              <a:chExt cx="3026" cy="1571"/>
            </a:xfrm>
          </p:grpSpPr>
          <p:sp>
            <p:nvSpPr>
              <p:cNvPr id="14655" name="Freeform 319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56" name="Freeform 320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57" name="Freeform 321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58" name="Freeform 322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59" name="Freeform 323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0" name="Freeform 324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1" name="Freeform 325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2" name="Freeform 326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3" name="Line 327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4" name="Freeform 328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5" name="Line 329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6" name="Freeform 330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7" name="Freeform 331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8" name="Freeform 332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69" name="Freeform 333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70" name="Freeform 334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71" name="Freeform 335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72" name="Freeform 336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73" name="Freeform 337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74" name="Freeform 338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675" name="Freeform 339"/>
            <p:cNvSpPr>
              <a:spLocks/>
            </p:cNvSpPr>
            <p:nvPr/>
          </p:nvSpPr>
          <p:spPr bwMode="auto">
            <a:xfrm>
              <a:off x="7148" y="5059"/>
              <a:ext cx="692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76" name="Freeform 340"/>
            <p:cNvSpPr>
              <a:spLocks/>
            </p:cNvSpPr>
            <p:nvPr/>
          </p:nvSpPr>
          <p:spPr bwMode="auto">
            <a:xfrm>
              <a:off x="8154" y="4938"/>
              <a:ext cx="1055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77" name="Freeform 341"/>
            <p:cNvSpPr>
              <a:spLocks/>
            </p:cNvSpPr>
            <p:nvPr/>
          </p:nvSpPr>
          <p:spPr bwMode="auto">
            <a:xfrm>
              <a:off x="7158" y="5273"/>
              <a:ext cx="671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78" name="Freeform 342"/>
            <p:cNvSpPr>
              <a:spLocks/>
            </p:cNvSpPr>
            <p:nvPr/>
          </p:nvSpPr>
          <p:spPr bwMode="auto">
            <a:xfrm>
              <a:off x="8144" y="5160"/>
              <a:ext cx="1045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79" name="Freeform 343"/>
            <p:cNvSpPr>
              <a:spLocks/>
            </p:cNvSpPr>
            <p:nvPr/>
          </p:nvSpPr>
          <p:spPr bwMode="auto">
            <a:xfrm>
              <a:off x="6967" y="4904"/>
              <a:ext cx="804" cy="6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80" name="Freeform 344"/>
            <p:cNvSpPr>
              <a:spLocks/>
            </p:cNvSpPr>
            <p:nvPr/>
          </p:nvSpPr>
          <p:spPr bwMode="auto">
            <a:xfrm>
              <a:off x="8455" y="5040"/>
              <a:ext cx="571" cy="24"/>
            </a:xfrm>
            <a:custGeom>
              <a:avLst/>
              <a:gdLst/>
              <a:ahLst/>
              <a:cxnLst>
                <a:cxn ang="0">
                  <a:pos x="676" y="0"/>
                </a:cxn>
                <a:cxn ang="0">
                  <a:pos x="0" y="30"/>
                </a:cxn>
              </a:cxnLst>
              <a:rect l="0" t="0" r="r" b="b"/>
              <a:pathLst>
                <a:path w="676" h="30">
                  <a:moveTo>
                    <a:pt x="676" y="0"/>
                  </a:moveTo>
                  <a:lnTo>
                    <a:pt x="0" y="30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681" name="Group 345"/>
            <p:cNvGrpSpPr>
              <a:grpSpLocks/>
            </p:cNvGrpSpPr>
            <p:nvPr/>
          </p:nvGrpSpPr>
          <p:grpSpPr bwMode="auto">
            <a:xfrm>
              <a:off x="7838" y="5059"/>
              <a:ext cx="345" cy="1156"/>
              <a:chOff x="6216" y="7596"/>
              <a:chExt cx="408" cy="1488"/>
            </a:xfrm>
          </p:grpSpPr>
          <p:sp>
            <p:nvSpPr>
              <p:cNvPr id="14682" name="Freeform 346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83" name="Freeform 347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84" name="Freeform 348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85" name="Freeform 349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686" name="Group 350"/>
            <p:cNvGrpSpPr>
              <a:grpSpLocks/>
            </p:cNvGrpSpPr>
            <p:nvPr/>
          </p:nvGrpSpPr>
          <p:grpSpPr bwMode="auto">
            <a:xfrm>
              <a:off x="8142" y="5023"/>
              <a:ext cx="345" cy="1156"/>
              <a:chOff x="6216" y="7596"/>
              <a:chExt cx="408" cy="1488"/>
            </a:xfrm>
          </p:grpSpPr>
          <p:sp>
            <p:nvSpPr>
              <p:cNvPr id="14687" name="Freeform 351"/>
              <p:cNvSpPr>
                <a:spLocks/>
              </p:cNvSpPr>
              <p:nvPr/>
            </p:nvSpPr>
            <p:spPr bwMode="auto">
              <a:xfrm>
                <a:off x="6216" y="7596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88" name="Freeform 352"/>
              <p:cNvSpPr>
                <a:spLocks/>
              </p:cNvSpPr>
              <p:nvPr/>
            </p:nvSpPr>
            <p:spPr bwMode="auto">
              <a:xfrm>
                <a:off x="6216" y="7608"/>
                <a:ext cx="408" cy="12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8" y="1236"/>
                  </a:cxn>
                </a:cxnLst>
                <a:rect l="0" t="0" r="r" b="b"/>
                <a:pathLst>
                  <a:path w="408" h="1236">
                    <a:moveTo>
                      <a:pt x="0" y="0"/>
                    </a:moveTo>
                    <a:lnTo>
                      <a:pt x="408" y="123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89" name="Freeform 353"/>
              <p:cNvSpPr>
                <a:spLocks/>
              </p:cNvSpPr>
              <p:nvPr/>
            </p:nvSpPr>
            <p:spPr bwMode="auto">
              <a:xfrm>
                <a:off x="6228" y="7872"/>
                <a:ext cx="384" cy="12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4" y="1212"/>
                  </a:cxn>
                </a:cxnLst>
                <a:rect l="0" t="0" r="r" b="b"/>
                <a:pathLst>
                  <a:path w="384" h="1212">
                    <a:moveTo>
                      <a:pt x="0" y="0"/>
                    </a:moveTo>
                    <a:lnTo>
                      <a:pt x="384" y="1212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90" name="Freeform 354"/>
              <p:cNvSpPr>
                <a:spLocks/>
              </p:cNvSpPr>
              <p:nvPr/>
            </p:nvSpPr>
            <p:spPr bwMode="auto">
              <a:xfrm>
                <a:off x="6611" y="8804"/>
                <a:ext cx="1" cy="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6"/>
                  </a:cxn>
                </a:cxnLst>
                <a:rect l="0" t="0" r="r" b="b"/>
                <a:pathLst>
                  <a:path w="1" h="276">
                    <a:moveTo>
                      <a:pt x="0" y="0"/>
                    </a:moveTo>
                    <a:lnTo>
                      <a:pt x="0" y="276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691" name="Freeform 355"/>
            <p:cNvSpPr>
              <a:spLocks/>
            </p:cNvSpPr>
            <p:nvPr/>
          </p:nvSpPr>
          <p:spPr bwMode="auto">
            <a:xfrm>
              <a:off x="6937" y="5115"/>
              <a:ext cx="842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692" name="Freeform 356"/>
            <p:cNvSpPr>
              <a:spLocks/>
            </p:cNvSpPr>
            <p:nvPr/>
          </p:nvSpPr>
          <p:spPr bwMode="auto">
            <a:xfrm>
              <a:off x="8489" y="5913"/>
              <a:ext cx="913" cy="75"/>
            </a:xfrm>
            <a:custGeom>
              <a:avLst/>
              <a:gdLst/>
              <a:ahLst/>
              <a:cxnLst>
                <a:cxn ang="0">
                  <a:pos x="1080" y="0"/>
                </a:cxn>
                <a:cxn ang="0">
                  <a:pos x="0" y="96"/>
                </a:cxn>
              </a:cxnLst>
              <a:rect l="0" t="0" r="r" b="b"/>
              <a:pathLst>
                <a:path w="1080" h="96">
                  <a:moveTo>
                    <a:pt x="1080" y="0"/>
                  </a:moveTo>
                  <a:lnTo>
                    <a:pt x="0" y="96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693" name="Group 357"/>
            <p:cNvGrpSpPr>
              <a:grpSpLocks/>
            </p:cNvGrpSpPr>
            <p:nvPr/>
          </p:nvGrpSpPr>
          <p:grpSpPr bwMode="auto">
            <a:xfrm rot="101215">
              <a:off x="8795" y="4960"/>
              <a:ext cx="2281" cy="1324"/>
              <a:chOff x="4074" y="4686"/>
              <a:chExt cx="3026" cy="1571"/>
            </a:xfrm>
          </p:grpSpPr>
          <p:sp>
            <p:nvSpPr>
              <p:cNvPr id="14694" name="Freeform 358"/>
              <p:cNvSpPr>
                <a:spLocks/>
              </p:cNvSpPr>
              <p:nvPr/>
            </p:nvSpPr>
            <p:spPr bwMode="auto">
              <a:xfrm>
                <a:off x="5158" y="6126"/>
                <a:ext cx="1140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40" y="0"/>
                  </a:cxn>
                </a:cxnLst>
                <a:rect l="0" t="0" r="r" b="b"/>
                <a:pathLst>
                  <a:path w="1140" h="120">
                    <a:moveTo>
                      <a:pt x="0" y="120"/>
                    </a:moveTo>
                    <a:lnTo>
                      <a:pt x="114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95" name="Freeform 359"/>
              <p:cNvSpPr>
                <a:spLocks/>
              </p:cNvSpPr>
              <p:nvPr/>
            </p:nvSpPr>
            <p:spPr bwMode="auto">
              <a:xfrm>
                <a:off x="5998" y="5346"/>
                <a:ext cx="48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84"/>
                  </a:cxn>
                </a:cxnLst>
                <a:rect l="0" t="0" r="r" b="b"/>
                <a:pathLst>
                  <a:path w="48" h="384">
                    <a:moveTo>
                      <a:pt x="0" y="0"/>
                    </a:moveTo>
                    <a:lnTo>
                      <a:pt x="48" y="384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96" name="Freeform 360"/>
              <p:cNvSpPr>
                <a:spLocks/>
              </p:cNvSpPr>
              <p:nvPr/>
            </p:nvSpPr>
            <p:spPr bwMode="auto">
              <a:xfrm>
                <a:off x="6262" y="5266"/>
                <a:ext cx="838" cy="608"/>
              </a:xfrm>
              <a:custGeom>
                <a:avLst/>
                <a:gdLst/>
                <a:ahLst/>
                <a:cxnLst>
                  <a:cxn ang="0">
                    <a:pos x="0" y="608"/>
                  </a:cxn>
                  <a:cxn ang="0">
                    <a:pos x="838" y="0"/>
                  </a:cxn>
                </a:cxnLst>
                <a:rect l="0" t="0" r="r" b="b"/>
                <a:pathLst>
                  <a:path w="838" h="608">
                    <a:moveTo>
                      <a:pt x="0" y="608"/>
                    </a:moveTo>
                    <a:lnTo>
                      <a:pt x="838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97" name="Freeform 361"/>
              <p:cNvSpPr>
                <a:spLocks/>
              </p:cNvSpPr>
              <p:nvPr/>
            </p:nvSpPr>
            <p:spPr bwMode="auto">
              <a:xfrm>
                <a:off x="4967" y="5706"/>
                <a:ext cx="1055" cy="96"/>
              </a:xfrm>
              <a:custGeom>
                <a:avLst/>
                <a:gdLst/>
                <a:ahLst/>
                <a:cxnLst>
                  <a:cxn ang="0">
                    <a:pos x="1055" y="0"/>
                  </a:cxn>
                  <a:cxn ang="0">
                    <a:pos x="0" y="96"/>
                  </a:cxn>
                </a:cxnLst>
                <a:rect l="0" t="0" r="r" b="b"/>
                <a:pathLst>
                  <a:path w="1055" h="96">
                    <a:moveTo>
                      <a:pt x="1055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98" name="Freeform 362"/>
              <p:cNvSpPr>
                <a:spLocks/>
              </p:cNvSpPr>
              <p:nvPr/>
            </p:nvSpPr>
            <p:spPr bwMode="auto">
              <a:xfrm>
                <a:off x="5182" y="5874"/>
                <a:ext cx="1104" cy="96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96"/>
                  </a:cxn>
                </a:cxnLst>
                <a:rect l="0" t="0" r="r" b="b"/>
                <a:pathLst>
                  <a:path w="1104" h="96">
                    <a:moveTo>
                      <a:pt x="1104" y="0"/>
                    </a:moveTo>
                    <a:lnTo>
                      <a:pt x="0" y="9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699" name="Freeform 363"/>
              <p:cNvSpPr>
                <a:spLocks/>
              </p:cNvSpPr>
              <p:nvPr/>
            </p:nvSpPr>
            <p:spPr bwMode="auto">
              <a:xfrm>
                <a:off x="6034" y="5706"/>
                <a:ext cx="1" cy="288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0" y="0"/>
                  </a:cxn>
                </a:cxnLst>
                <a:rect l="0" t="0" r="r" b="b"/>
                <a:pathLst>
                  <a:path w="1" h="288">
                    <a:moveTo>
                      <a:pt x="0" y="2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0" name="Freeform 364"/>
              <p:cNvSpPr>
                <a:spLocks/>
              </p:cNvSpPr>
              <p:nvPr/>
            </p:nvSpPr>
            <p:spPr bwMode="auto">
              <a:xfrm>
                <a:off x="4930" y="5982"/>
                <a:ext cx="1104" cy="120"/>
              </a:xfrm>
              <a:custGeom>
                <a:avLst/>
                <a:gdLst/>
                <a:ahLst/>
                <a:cxnLst>
                  <a:cxn ang="0">
                    <a:pos x="1104" y="0"/>
                  </a:cxn>
                  <a:cxn ang="0">
                    <a:pos x="0" y="120"/>
                  </a:cxn>
                </a:cxnLst>
                <a:rect l="0" t="0" r="r" b="b"/>
                <a:pathLst>
                  <a:path w="1104" h="120">
                    <a:moveTo>
                      <a:pt x="1104" y="0"/>
                    </a:moveTo>
                    <a:lnTo>
                      <a:pt x="0" y="120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1" name="Freeform 365"/>
              <p:cNvSpPr>
                <a:spLocks/>
              </p:cNvSpPr>
              <p:nvPr/>
            </p:nvSpPr>
            <p:spPr bwMode="auto">
              <a:xfrm>
                <a:off x="4926" y="5828"/>
                <a:ext cx="242" cy="429"/>
              </a:xfrm>
              <a:custGeom>
                <a:avLst/>
                <a:gdLst/>
                <a:ahLst/>
                <a:cxnLst>
                  <a:cxn ang="0">
                    <a:pos x="284" y="142"/>
                  </a:cxn>
                  <a:cxn ang="0">
                    <a:pos x="284" y="426"/>
                  </a:cxn>
                  <a:cxn ang="0">
                    <a:pos x="0" y="284"/>
                  </a:cxn>
                  <a:cxn ang="0">
                    <a:pos x="0" y="0"/>
                  </a:cxn>
                </a:cxnLst>
                <a:rect l="0" t="0" r="r" b="b"/>
                <a:pathLst>
                  <a:path w="284" h="426">
                    <a:moveTo>
                      <a:pt x="284" y="142"/>
                    </a:moveTo>
                    <a:lnTo>
                      <a:pt x="284" y="426"/>
                    </a:lnTo>
                    <a:lnTo>
                      <a:pt x="0" y="284"/>
                    </a:ln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2" name="Line 366"/>
              <p:cNvSpPr>
                <a:spLocks noChangeShapeType="1"/>
              </p:cNvSpPr>
              <p:nvPr/>
            </p:nvSpPr>
            <p:spPr bwMode="auto">
              <a:xfrm>
                <a:off x="4074" y="4835"/>
                <a:ext cx="852" cy="993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3" name="Freeform 367"/>
              <p:cNvSpPr>
                <a:spLocks/>
              </p:cNvSpPr>
              <p:nvPr/>
            </p:nvSpPr>
            <p:spPr bwMode="auto">
              <a:xfrm>
                <a:off x="5170" y="5409"/>
                <a:ext cx="114" cy="537"/>
              </a:xfrm>
              <a:custGeom>
                <a:avLst/>
                <a:gdLst/>
                <a:ahLst/>
                <a:cxnLst>
                  <a:cxn ang="0">
                    <a:pos x="0" y="537"/>
                  </a:cxn>
                  <a:cxn ang="0">
                    <a:pos x="114" y="0"/>
                  </a:cxn>
                </a:cxnLst>
                <a:rect l="0" t="0" r="r" b="b"/>
                <a:pathLst>
                  <a:path w="114" h="537">
                    <a:moveTo>
                      <a:pt x="0" y="537"/>
                    </a:moveTo>
                    <a:lnTo>
                      <a:pt x="114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4" name="Line 368"/>
              <p:cNvSpPr>
                <a:spLocks noChangeShapeType="1"/>
              </p:cNvSpPr>
              <p:nvPr/>
            </p:nvSpPr>
            <p:spPr bwMode="auto">
              <a:xfrm flipH="1">
                <a:off x="5284" y="5265"/>
                <a:ext cx="1816" cy="144"/>
              </a:xfrm>
              <a:prstGeom prst="line">
                <a:avLst/>
              </a:prstGeom>
              <a:noFill/>
              <a:ln w="317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5" name="Freeform 369"/>
              <p:cNvSpPr>
                <a:spLocks/>
              </p:cNvSpPr>
              <p:nvPr/>
            </p:nvSpPr>
            <p:spPr bwMode="auto">
              <a:xfrm>
                <a:off x="4074" y="4692"/>
                <a:ext cx="1816" cy="143"/>
              </a:xfrm>
              <a:custGeom>
                <a:avLst/>
                <a:gdLst/>
                <a:ahLst/>
                <a:cxnLst>
                  <a:cxn ang="0">
                    <a:pos x="1420" y="0"/>
                  </a:cxn>
                  <a:cxn ang="0">
                    <a:pos x="0" y="98"/>
                  </a:cxn>
                </a:cxnLst>
                <a:rect l="0" t="0" r="r" b="b"/>
                <a:pathLst>
                  <a:path w="1420" h="98">
                    <a:moveTo>
                      <a:pt x="1420" y="0"/>
                    </a:moveTo>
                    <a:lnTo>
                      <a:pt x="0" y="98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6" name="Freeform 370"/>
              <p:cNvSpPr>
                <a:spLocks/>
              </p:cNvSpPr>
              <p:nvPr/>
            </p:nvSpPr>
            <p:spPr bwMode="auto">
              <a:xfrm>
                <a:off x="4906" y="5814"/>
                <a:ext cx="264" cy="168"/>
              </a:xfrm>
              <a:custGeom>
                <a:avLst/>
                <a:gdLst/>
                <a:ahLst/>
                <a:cxnLst>
                  <a:cxn ang="0">
                    <a:pos x="264" y="168"/>
                  </a:cxn>
                  <a:cxn ang="0">
                    <a:pos x="0" y="0"/>
                  </a:cxn>
                </a:cxnLst>
                <a:rect l="0" t="0" r="r" b="b"/>
                <a:pathLst>
                  <a:path w="264" h="168">
                    <a:moveTo>
                      <a:pt x="264" y="168"/>
                    </a:moveTo>
                    <a:lnTo>
                      <a:pt x="0" y="0"/>
                    </a:lnTo>
                  </a:path>
                </a:pathLst>
              </a:custGeom>
              <a:noFill/>
              <a:ln w="3175" cap="flat" cmpd="sng">
                <a:solidFill>
                  <a:srgbClr val="333399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7" name="Freeform 371"/>
              <p:cNvSpPr>
                <a:spLocks/>
              </p:cNvSpPr>
              <p:nvPr/>
            </p:nvSpPr>
            <p:spPr bwMode="auto">
              <a:xfrm>
                <a:off x="5890" y="4692"/>
                <a:ext cx="108" cy="6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8" y="654"/>
                  </a:cxn>
                </a:cxnLst>
                <a:rect l="0" t="0" r="r" b="b"/>
                <a:pathLst>
                  <a:path w="108" h="654">
                    <a:moveTo>
                      <a:pt x="0" y="0"/>
                    </a:moveTo>
                    <a:lnTo>
                      <a:pt x="108" y="654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8" name="Freeform 372"/>
              <p:cNvSpPr>
                <a:spLocks/>
              </p:cNvSpPr>
              <p:nvPr/>
            </p:nvSpPr>
            <p:spPr bwMode="auto">
              <a:xfrm>
                <a:off x="6310" y="5850"/>
                <a:ext cx="1" cy="3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0"/>
                  </a:cxn>
                </a:cxnLst>
                <a:rect l="0" t="0" r="r" b="b"/>
                <a:pathLst>
                  <a:path w="1" h="300">
                    <a:moveTo>
                      <a:pt x="0" y="0"/>
                    </a:moveTo>
                    <a:lnTo>
                      <a:pt x="0" y="30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09" name="Freeform 373"/>
              <p:cNvSpPr>
                <a:spLocks/>
              </p:cNvSpPr>
              <p:nvPr/>
            </p:nvSpPr>
            <p:spPr bwMode="auto">
              <a:xfrm>
                <a:off x="5170" y="5862"/>
                <a:ext cx="1116" cy="120"/>
              </a:xfrm>
              <a:custGeom>
                <a:avLst/>
                <a:gdLst/>
                <a:ahLst/>
                <a:cxnLst>
                  <a:cxn ang="0">
                    <a:pos x="0" y="120"/>
                  </a:cxn>
                  <a:cxn ang="0">
                    <a:pos x="1116" y="0"/>
                  </a:cxn>
                </a:cxnLst>
                <a:rect l="0" t="0" r="r" b="b"/>
                <a:pathLst>
                  <a:path w="1116" h="120">
                    <a:moveTo>
                      <a:pt x="0" y="120"/>
                    </a:moveTo>
                    <a:lnTo>
                      <a:pt x="1116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10" name="Freeform 374"/>
              <p:cNvSpPr>
                <a:spLocks/>
              </p:cNvSpPr>
              <p:nvPr/>
            </p:nvSpPr>
            <p:spPr bwMode="auto">
              <a:xfrm>
                <a:off x="6046" y="570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11" name="Freeform 375"/>
              <p:cNvSpPr>
                <a:spLocks/>
              </p:cNvSpPr>
              <p:nvPr/>
            </p:nvSpPr>
            <p:spPr bwMode="auto">
              <a:xfrm>
                <a:off x="5878" y="4686"/>
                <a:ext cx="1212" cy="588"/>
              </a:xfrm>
              <a:custGeom>
                <a:avLst/>
                <a:gdLst/>
                <a:ahLst/>
                <a:cxnLst>
                  <a:cxn ang="0">
                    <a:pos x="1212" y="588"/>
                  </a:cxn>
                  <a:cxn ang="0">
                    <a:pos x="0" y="0"/>
                  </a:cxn>
                </a:cxnLst>
                <a:rect l="0" t="0" r="r" b="b"/>
                <a:pathLst>
                  <a:path w="1212" h="588">
                    <a:moveTo>
                      <a:pt x="1212" y="588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12" name="Freeform 376"/>
              <p:cNvSpPr>
                <a:spLocks/>
              </p:cNvSpPr>
              <p:nvPr/>
            </p:nvSpPr>
            <p:spPr bwMode="auto">
              <a:xfrm>
                <a:off x="4102" y="4866"/>
                <a:ext cx="1184" cy="556"/>
              </a:xfrm>
              <a:custGeom>
                <a:avLst/>
                <a:gdLst/>
                <a:ahLst/>
                <a:cxnLst>
                  <a:cxn ang="0">
                    <a:pos x="1184" y="556"/>
                  </a:cxn>
                  <a:cxn ang="0">
                    <a:pos x="0" y="0"/>
                  </a:cxn>
                </a:cxnLst>
                <a:rect l="0" t="0" r="r" b="b"/>
                <a:pathLst>
                  <a:path w="1184" h="556">
                    <a:moveTo>
                      <a:pt x="1184" y="556"/>
                    </a:moveTo>
                    <a:lnTo>
                      <a:pt x="0" y="0"/>
                    </a:lnTo>
                  </a:path>
                </a:pathLst>
              </a:custGeom>
              <a:noFill/>
              <a:ln w="3175" cmpd="sng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13" name="Freeform 377"/>
              <p:cNvSpPr>
                <a:spLocks/>
              </p:cNvSpPr>
              <p:nvPr/>
            </p:nvSpPr>
            <p:spPr bwMode="auto">
              <a:xfrm>
                <a:off x="6050" y="5966"/>
                <a:ext cx="264" cy="1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64" y="156"/>
                  </a:cxn>
                </a:cxnLst>
                <a:rect l="0" t="0" r="r" b="b"/>
                <a:pathLst>
                  <a:path w="264" h="156">
                    <a:moveTo>
                      <a:pt x="0" y="0"/>
                    </a:moveTo>
                    <a:lnTo>
                      <a:pt x="264" y="156"/>
                    </a:lnTo>
                  </a:path>
                </a:pathLst>
              </a:custGeom>
              <a:noFill/>
              <a:ln w="3175" cap="rnd" cmpd="sng">
                <a:solidFill>
                  <a:srgbClr val="333399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714" name="Freeform 378"/>
            <p:cNvSpPr>
              <a:spLocks/>
            </p:cNvSpPr>
            <p:nvPr/>
          </p:nvSpPr>
          <p:spPr bwMode="auto">
            <a:xfrm>
              <a:off x="7544" y="6165"/>
              <a:ext cx="691" cy="56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818" y="0"/>
                </a:cxn>
              </a:cxnLst>
              <a:rect l="0" t="0" r="r" b="b"/>
              <a:pathLst>
                <a:path w="818" h="72">
                  <a:moveTo>
                    <a:pt x="0" y="72"/>
                  </a:moveTo>
                  <a:lnTo>
                    <a:pt x="81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15" name="Freeform 379"/>
            <p:cNvSpPr>
              <a:spLocks/>
            </p:cNvSpPr>
            <p:nvPr/>
          </p:nvSpPr>
          <p:spPr bwMode="auto">
            <a:xfrm>
              <a:off x="8550" y="6044"/>
              <a:ext cx="1055" cy="84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1248" y="0"/>
                </a:cxn>
              </a:cxnLst>
              <a:rect l="0" t="0" r="r" b="b"/>
              <a:pathLst>
                <a:path w="1248" h="108">
                  <a:moveTo>
                    <a:pt x="0" y="108"/>
                  </a:moveTo>
                  <a:lnTo>
                    <a:pt x="1248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16" name="Freeform 380"/>
            <p:cNvSpPr>
              <a:spLocks/>
            </p:cNvSpPr>
            <p:nvPr/>
          </p:nvSpPr>
          <p:spPr bwMode="auto">
            <a:xfrm>
              <a:off x="7553" y="6379"/>
              <a:ext cx="672" cy="47"/>
            </a:xfrm>
            <a:custGeom>
              <a:avLst/>
              <a:gdLst/>
              <a:ahLst/>
              <a:cxnLst>
                <a:cxn ang="0">
                  <a:pos x="0" y="60"/>
                </a:cxn>
                <a:cxn ang="0">
                  <a:pos x="794" y="0"/>
                </a:cxn>
              </a:cxnLst>
              <a:rect l="0" t="0" r="r" b="b"/>
              <a:pathLst>
                <a:path w="794" h="60">
                  <a:moveTo>
                    <a:pt x="0" y="60"/>
                  </a:moveTo>
                  <a:lnTo>
                    <a:pt x="794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17" name="Freeform 381"/>
            <p:cNvSpPr>
              <a:spLocks/>
            </p:cNvSpPr>
            <p:nvPr/>
          </p:nvSpPr>
          <p:spPr bwMode="auto">
            <a:xfrm>
              <a:off x="8539" y="6266"/>
              <a:ext cx="1045" cy="76"/>
            </a:xfrm>
            <a:custGeom>
              <a:avLst/>
              <a:gdLst/>
              <a:ahLst/>
              <a:cxnLst>
                <a:cxn ang="0">
                  <a:pos x="0" y="98"/>
                </a:cxn>
                <a:cxn ang="0">
                  <a:pos x="1236" y="0"/>
                </a:cxn>
              </a:cxnLst>
              <a:rect l="0" t="0" r="r" b="b"/>
              <a:pathLst>
                <a:path w="1236" h="98">
                  <a:moveTo>
                    <a:pt x="0" y="98"/>
                  </a:moveTo>
                  <a:lnTo>
                    <a:pt x="1236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18" name="Freeform 382"/>
            <p:cNvSpPr>
              <a:spLocks/>
            </p:cNvSpPr>
            <p:nvPr/>
          </p:nvSpPr>
          <p:spPr bwMode="auto">
            <a:xfrm>
              <a:off x="7363" y="6010"/>
              <a:ext cx="803" cy="65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950" y="0"/>
                </a:cxn>
              </a:cxnLst>
              <a:rect l="0" t="0" r="r" b="b"/>
              <a:pathLst>
                <a:path w="950" h="84">
                  <a:moveTo>
                    <a:pt x="0" y="84"/>
                  </a:moveTo>
                  <a:lnTo>
                    <a:pt x="950" y="0"/>
                  </a:lnTo>
                </a:path>
              </a:pathLst>
            </a:custGeom>
            <a:noFill/>
            <a:ln w="3175" cmpd="sng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19" name="Freeform 383"/>
            <p:cNvSpPr>
              <a:spLocks/>
            </p:cNvSpPr>
            <p:nvPr/>
          </p:nvSpPr>
          <p:spPr bwMode="auto">
            <a:xfrm>
              <a:off x="8479" y="6146"/>
              <a:ext cx="943" cy="56"/>
            </a:xfrm>
            <a:custGeom>
              <a:avLst/>
              <a:gdLst/>
              <a:ahLst/>
              <a:cxnLst>
                <a:cxn ang="0">
                  <a:pos x="1116" y="0"/>
                </a:cxn>
                <a:cxn ang="0">
                  <a:pos x="0" y="72"/>
                </a:cxn>
              </a:cxnLst>
              <a:rect l="0" t="0" r="r" b="b"/>
              <a:pathLst>
                <a:path w="1116" h="72">
                  <a:moveTo>
                    <a:pt x="111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20" name="Freeform 384"/>
            <p:cNvSpPr>
              <a:spLocks/>
            </p:cNvSpPr>
            <p:nvPr/>
          </p:nvSpPr>
          <p:spPr bwMode="auto">
            <a:xfrm>
              <a:off x="7332" y="6221"/>
              <a:ext cx="842" cy="56"/>
            </a:xfrm>
            <a:custGeom>
              <a:avLst/>
              <a:gdLst/>
              <a:ahLst/>
              <a:cxnLst>
                <a:cxn ang="0">
                  <a:pos x="996" y="0"/>
                </a:cxn>
                <a:cxn ang="0">
                  <a:pos x="0" y="72"/>
                </a:cxn>
              </a:cxnLst>
              <a:rect l="0" t="0" r="r" b="b"/>
              <a:pathLst>
                <a:path w="996" h="72">
                  <a:moveTo>
                    <a:pt x="996" y="0"/>
                  </a:moveTo>
                  <a:lnTo>
                    <a:pt x="0" y="72"/>
                  </a:lnTo>
                </a:path>
              </a:pathLst>
            </a:custGeom>
            <a:noFill/>
            <a:ln w="3175" cap="rnd" cmpd="sng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grpSp>
          <p:nvGrpSpPr>
            <p:cNvPr id="14721" name="Group 385"/>
            <p:cNvGrpSpPr>
              <a:grpSpLocks/>
            </p:cNvGrpSpPr>
            <p:nvPr/>
          </p:nvGrpSpPr>
          <p:grpSpPr bwMode="auto">
            <a:xfrm>
              <a:off x="5300" y="6365"/>
              <a:ext cx="296" cy="274"/>
              <a:chOff x="5472" y="7076"/>
              <a:chExt cx="350" cy="352"/>
            </a:xfrm>
          </p:grpSpPr>
          <p:sp>
            <p:nvSpPr>
              <p:cNvPr id="14722" name="Freeform 386"/>
              <p:cNvSpPr>
                <a:spLocks/>
              </p:cNvSpPr>
              <p:nvPr/>
            </p:nvSpPr>
            <p:spPr bwMode="auto">
              <a:xfrm>
                <a:off x="5472" y="7140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23" name="Freeform 387"/>
              <p:cNvSpPr>
                <a:spLocks/>
              </p:cNvSpPr>
              <p:nvPr/>
            </p:nvSpPr>
            <p:spPr bwMode="auto">
              <a:xfrm>
                <a:off x="5821" y="7076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724" name="Group 388"/>
            <p:cNvGrpSpPr>
              <a:grpSpLocks/>
            </p:cNvGrpSpPr>
            <p:nvPr/>
          </p:nvGrpSpPr>
          <p:grpSpPr bwMode="auto">
            <a:xfrm>
              <a:off x="8237" y="6120"/>
              <a:ext cx="296" cy="273"/>
              <a:chOff x="5472" y="7076"/>
              <a:chExt cx="350" cy="352"/>
            </a:xfrm>
          </p:grpSpPr>
          <p:sp>
            <p:nvSpPr>
              <p:cNvPr id="14725" name="Freeform 389"/>
              <p:cNvSpPr>
                <a:spLocks/>
              </p:cNvSpPr>
              <p:nvPr/>
            </p:nvSpPr>
            <p:spPr bwMode="auto">
              <a:xfrm>
                <a:off x="5472" y="7140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26" name="Freeform 390"/>
              <p:cNvSpPr>
                <a:spLocks/>
              </p:cNvSpPr>
              <p:nvPr/>
            </p:nvSpPr>
            <p:spPr bwMode="auto">
              <a:xfrm>
                <a:off x="5821" y="7076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727" name="Group 391"/>
            <p:cNvGrpSpPr>
              <a:grpSpLocks/>
            </p:cNvGrpSpPr>
            <p:nvPr/>
          </p:nvGrpSpPr>
          <p:grpSpPr bwMode="auto">
            <a:xfrm>
              <a:off x="4067" y="2877"/>
              <a:ext cx="296" cy="274"/>
              <a:chOff x="5472" y="7076"/>
              <a:chExt cx="350" cy="352"/>
            </a:xfrm>
          </p:grpSpPr>
          <p:sp>
            <p:nvSpPr>
              <p:cNvPr id="14728" name="Freeform 392"/>
              <p:cNvSpPr>
                <a:spLocks/>
              </p:cNvSpPr>
              <p:nvPr/>
            </p:nvSpPr>
            <p:spPr bwMode="auto">
              <a:xfrm>
                <a:off x="5472" y="7140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29" name="Freeform 393"/>
              <p:cNvSpPr>
                <a:spLocks/>
              </p:cNvSpPr>
              <p:nvPr/>
            </p:nvSpPr>
            <p:spPr bwMode="auto">
              <a:xfrm>
                <a:off x="5821" y="7076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730" name="Group 394"/>
            <p:cNvGrpSpPr>
              <a:grpSpLocks/>
            </p:cNvGrpSpPr>
            <p:nvPr/>
          </p:nvGrpSpPr>
          <p:grpSpPr bwMode="auto">
            <a:xfrm>
              <a:off x="6997" y="2629"/>
              <a:ext cx="297" cy="274"/>
              <a:chOff x="5472" y="7076"/>
              <a:chExt cx="350" cy="352"/>
            </a:xfrm>
          </p:grpSpPr>
          <p:sp>
            <p:nvSpPr>
              <p:cNvPr id="14731" name="Freeform 395"/>
              <p:cNvSpPr>
                <a:spLocks/>
              </p:cNvSpPr>
              <p:nvPr/>
            </p:nvSpPr>
            <p:spPr bwMode="auto">
              <a:xfrm>
                <a:off x="5472" y="7140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32" name="Freeform 396"/>
              <p:cNvSpPr>
                <a:spLocks/>
              </p:cNvSpPr>
              <p:nvPr/>
            </p:nvSpPr>
            <p:spPr bwMode="auto">
              <a:xfrm>
                <a:off x="5821" y="7076"/>
                <a:ext cx="1" cy="2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8"/>
                  </a:cxn>
                </a:cxnLst>
                <a:rect l="0" t="0" r="r" b="b"/>
                <a:pathLst>
                  <a:path w="1" h="288">
                    <a:moveTo>
                      <a:pt x="0" y="0"/>
                    </a:moveTo>
                    <a:lnTo>
                      <a:pt x="0" y="288"/>
                    </a:lnTo>
                  </a:path>
                </a:pathLst>
              </a:custGeom>
              <a:noFill/>
              <a:ln w="3175" cmpd="sng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733" name="Text Box 397"/>
            <p:cNvSpPr txBox="1">
              <a:spLocks noChangeArrowheads="1"/>
            </p:cNvSpPr>
            <p:nvPr/>
          </p:nvSpPr>
          <p:spPr bwMode="auto">
            <a:xfrm>
              <a:off x="1802" y="4843"/>
              <a:ext cx="1210" cy="7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Zanjas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34" name="Line 398"/>
            <p:cNvSpPr>
              <a:spLocks noChangeShapeType="1"/>
            </p:cNvSpPr>
            <p:nvPr/>
          </p:nvSpPr>
          <p:spPr bwMode="auto">
            <a:xfrm flipV="1">
              <a:off x="2748" y="3067"/>
              <a:ext cx="6390" cy="184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35" name="Line 399"/>
            <p:cNvSpPr>
              <a:spLocks noChangeShapeType="1"/>
            </p:cNvSpPr>
            <p:nvPr/>
          </p:nvSpPr>
          <p:spPr bwMode="auto">
            <a:xfrm flipV="1">
              <a:off x="2748" y="3635"/>
              <a:ext cx="426" cy="127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36" name="Line 400"/>
            <p:cNvSpPr>
              <a:spLocks noChangeShapeType="1"/>
            </p:cNvSpPr>
            <p:nvPr/>
          </p:nvSpPr>
          <p:spPr bwMode="auto">
            <a:xfrm flipV="1">
              <a:off x="2748" y="3351"/>
              <a:ext cx="3124" cy="156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37" name="Text Box 401"/>
            <p:cNvSpPr txBox="1">
              <a:spLocks noChangeArrowheads="1"/>
            </p:cNvSpPr>
            <p:nvPr/>
          </p:nvSpPr>
          <p:spPr bwMode="auto">
            <a:xfrm>
              <a:off x="3600" y="1931"/>
              <a:ext cx="1704" cy="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Calles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38" name="Line 402"/>
            <p:cNvSpPr>
              <a:spLocks noChangeShapeType="1"/>
            </p:cNvSpPr>
            <p:nvPr/>
          </p:nvSpPr>
          <p:spPr bwMode="auto">
            <a:xfrm>
              <a:off x="2748" y="6231"/>
              <a:ext cx="2272" cy="28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39" name="Line 403"/>
            <p:cNvSpPr>
              <a:spLocks noChangeShapeType="1"/>
            </p:cNvSpPr>
            <p:nvPr/>
          </p:nvSpPr>
          <p:spPr bwMode="auto">
            <a:xfrm>
              <a:off x="4452" y="2255"/>
              <a:ext cx="0" cy="142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40" name="Line 404"/>
            <p:cNvSpPr>
              <a:spLocks noChangeShapeType="1"/>
            </p:cNvSpPr>
            <p:nvPr/>
          </p:nvSpPr>
          <p:spPr bwMode="auto">
            <a:xfrm>
              <a:off x="4452" y="2255"/>
              <a:ext cx="2840" cy="85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41" name="Line 405"/>
            <p:cNvSpPr>
              <a:spLocks noChangeShapeType="1"/>
            </p:cNvSpPr>
            <p:nvPr/>
          </p:nvSpPr>
          <p:spPr bwMode="auto">
            <a:xfrm>
              <a:off x="2790" y="6231"/>
              <a:ext cx="3082" cy="14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42" name="Line 406"/>
            <p:cNvSpPr>
              <a:spLocks noChangeShapeType="1"/>
            </p:cNvSpPr>
            <p:nvPr/>
          </p:nvSpPr>
          <p:spPr bwMode="auto">
            <a:xfrm flipV="1">
              <a:off x="2748" y="5237"/>
              <a:ext cx="1846" cy="99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43" name="Text Box 407"/>
            <p:cNvSpPr txBox="1">
              <a:spLocks noChangeArrowheads="1"/>
            </p:cNvSpPr>
            <p:nvPr/>
          </p:nvSpPr>
          <p:spPr bwMode="auto">
            <a:xfrm>
              <a:off x="5822" y="6877"/>
              <a:ext cx="1774" cy="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Punto de descarga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a chimenea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744" name="Text Box 408"/>
            <p:cNvSpPr txBox="1">
              <a:spLocks noChangeArrowheads="1"/>
            </p:cNvSpPr>
            <p:nvPr/>
          </p:nvSpPr>
          <p:spPr bwMode="auto">
            <a:xfrm>
              <a:off x="1896" y="6231"/>
              <a:ext cx="1632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Estocadas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CL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de Carguío</a:t>
              </a:r>
              <a:endParaRPr kumimoji="0" lang="es-C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14745" name="Group 409"/>
            <p:cNvGrpSpPr>
              <a:grpSpLocks/>
            </p:cNvGrpSpPr>
            <p:nvPr/>
          </p:nvGrpSpPr>
          <p:grpSpPr bwMode="auto">
            <a:xfrm>
              <a:off x="4686" y="5091"/>
              <a:ext cx="827" cy="3348"/>
              <a:chOff x="10082" y="5878"/>
              <a:chExt cx="945" cy="3001"/>
            </a:xfrm>
          </p:grpSpPr>
          <p:sp>
            <p:nvSpPr>
              <p:cNvPr id="14746" name="Freeform 410"/>
              <p:cNvSpPr>
                <a:spLocks/>
              </p:cNvSpPr>
              <p:nvPr/>
            </p:nvSpPr>
            <p:spPr bwMode="auto">
              <a:xfrm flipH="1">
                <a:off x="10594" y="5878"/>
                <a:ext cx="433" cy="167"/>
              </a:xfrm>
              <a:custGeom>
                <a:avLst/>
                <a:gdLst/>
                <a:ahLst/>
                <a:cxnLst>
                  <a:cxn ang="0">
                    <a:pos x="0" y="284"/>
                  </a:cxn>
                  <a:cxn ang="0">
                    <a:pos x="568" y="0"/>
                  </a:cxn>
                  <a:cxn ang="0">
                    <a:pos x="1562" y="0"/>
                  </a:cxn>
                  <a:cxn ang="0">
                    <a:pos x="1136" y="284"/>
                  </a:cxn>
                  <a:cxn ang="0">
                    <a:pos x="0" y="284"/>
                  </a:cxn>
                </a:cxnLst>
                <a:rect l="0" t="0" r="r" b="b"/>
                <a:pathLst>
                  <a:path w="1562" h="284">
                    <a:moveTo>
                      <a:pt x="0" y="284"/>
                    </a:moveTo>
                    <a:lnTo>
                      <a:pt x="568" y="0"/>
                    </a:lnTo>
                    <a:lnTo>
                      <a:pt x="1562" y="0"/>
                    </a:lnTo>
                    <a:lnTo>
                      <a:pt x="1136" y="284"/>
                    </a:lnTo>
                    <a:lnTo>
                      <a:pt x="0" y="284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47" name="Freeform 411"/>
              <p:cNvSpPr>
                <a:spLocks/>
              </p:cNvSpPr>
              <p:nvPr/>
            </p:nvSpPr>
            <p:spPr bwMode="auto">
              <a:xfrm flipH="1">
                <a:off x="10278" y="6045"/>
                <a:ext cx="749" cy="28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2" y="1724"/>
                  </a:cxn>
                  <a:cxn ang="0">
                    <a:pos x="1824" y="3536"/>
                  </a:cxn>
                  <a:cxn ang="0">
                    <a:pos x="2700" y="4844"/>
                  </a:cxn>
                </a:cxnLst>
                <a:rect l="0" t="0" r="r" b="b"/>
                <a:pathLst>
                  <a:path w="2700" h="4844">
                    <a:moveTo>
                      <a:pt x="0" y="0"/>
                    </a:moveTo>
                    <a:lnTo>
                      <a:pt x="792" y="1724"/>
                    </a:lnTo>
                    <a:lnTo>
                      <a:pt x="1824" y="3536"/>
                    </a:lnTo>
                    <a:lnTo>
                      <a:pt x="2700" y="484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48" name="Oval 412"/>
              <p:cNvSpPr>
                <a:spLocks noChangeArrowheads="1"/>
              </p:cNvSpPr>
              <p:nvPr/>
            </p:nvSpPr>
            <p:spPr bwMode="auto">
              <a:xfrm flipH="1">
                <a:off x="10594" y="6959"/>
                <a:ext cx="276" cy="8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49" name="Freeform 413"/>
              <p:cNvSpPr>
                <a:spLocks/>
              </p:cNvSpPr>
              <p:nvPr/>
            </p:nvSpPr>
            <p:spPr bwMode="auto">
              <a:xfrm flipH="1">
                <a:off x="10169" y="6045"/>
                <a:ext cx="543" cy="28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704"/>
                  </a:cxn>
                  <a:cxn ang="0">
                    <a:pos x="1060" y="3572"/>
                  </a:cxn>
                  <a:cxn ang="0">
                    <a:pos x="1960" y="4820"/>
                  </a:cxn>
                </a:cxnLst>
                <a:rect l="0" t="0" r="r" b="b"/>
                <a:pathLst>
                  <a:path w="1960" h="4820">
                    <a:moveTo>
                      <a:pt x="0" y="0"/>
                    </a:moveTo>
                    <a:lnTo>
                      <a:pt x="142" y="1704"/>
                    </a:lnTo>
                    <a:lnTo>
                      <a:pt x="1060" y="3572"/>
                    </a:lnTo>
                    <a:lnTo>
                      <a:pt x="1960" y="482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0" name="Oval 414"/>
              <p:cNvSpPr>
                <a:spLocks noChangeArrowheads="1"/>
              </p:cNvSpPr>
              <p:nvPr/>
            </p:nvSpPr>
            <p:spPr bwMode="auto">
              <a:xfrm flipH="1">
                <a:off x="10318" y="8039"/>
                <a:ext cx="276" cy="8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1" name="Oval 415"/>
              <p:cNvSpPr>
                <a:spLocks noChangeArrowheads="1"/>
              </p:cNvSpPr>
              <p:nvPr/>
            </p:nvSpPr>
            <p:spPr bwMode="auto">
              <a:xfrm flipH="1">
                <a:off x="10082" y="8786"/>
                <a:ext cx="276" cy="84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2" name="Freeform 416"/>
              <p:cNvSpPr>
                <a:spLocks/>
              </p:cNvSpPr>
              <p:nvPr/>
            </p:nvSpPr>
            <p:spPr bwMode="auto">
              <a:xfrm flipH="1">
                <a:off x="10161" y="6380"/>
                <a:ext cx="472" cy="2406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990"/>
                  </a:cxn>
                  <a:cxn ang="0">
                    <a:pos x="852" y="2836"/>
                  </a:cxn>
                  <a:cxn ang="0">
                    <a:pos x="1704" y="4114"/>
                  </a:cxn>
                </a:cxnLst>
                <a:rect l="0" t="0" r="r" b="b"/>
                <a:pathLst>
                  <a:path w="1704" h="4114">
                    <a:moveTo>
                      <a:pt x="68" y="0"/>
                    </a:moveTo>
                    <a:lnTo>
                      <a:pt x="0" y="990"/>
                    </a:lnTo>
                    <a:lnTo>
                      <a:pt x="852" y="2836"/>
                    </a:lnTo>
                    <a:lnTo>
                      <a:pt x="1704" y="411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3" name="Freeform 417"/>
              <p:cNvSpPr>
                <a:spLocks/>
              </p:cNvSpPr>
              <p:nvPr/>
            </p:nvSpPr>
            <p:spPr bwMode="auto">
              <a:xfrm flipH="1">
                <a:off x="10089" y="5961"/>
                <a:ext cx="544" cy="2862"/>
              </a:xfrm>
              <a:custGeom>
                <a:avLst/>
                <a:gdLst/>
                <a:ahLst/>
                <a:cxnLst>
                  <a:cxn ang="0">
                    <a:pos x="1964" y="4890"/>
                  </a:cxn>
                  <a:cxn ang="0">
                    <a:pos x="1136" y="3618"/>
                  </a:cxn>
                  <a:cxn ang="0">
                    <a:pos x="152" y="1770"/>
                  </a:cxn>
                  <a:cxn ang="0">
                    <a:pos x="0" y="0"/>
                  </a:cxn>
                </a:cxnLst>
                <a:rect l="0" t="0" r="r" b="b"/>
                <a:pathLst>
                  <a:path w="1964" h="4890">
                    <a:moveTo>
                      <a:pt x="1964" y="4890"/>
                    </a:moveTo>
                    <a:lnTo>
                      <a:pt x="1136" y="3618"/>
                    </a:lnTo>
                    <a:lnTo>
                      <a:pt x="152" y="177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4" name="Freeform 418"/>
              <p:cNvSpPr>
                <a:spLocks/>
              </p:cNvSpPr>
              <p:nvPr/>
            </p:nvSpPr>
            <p:spPr bwMode="auto">
              <a:xfrm flipH="1">
                <a:off x="10917" y="5961"/>
                <a:ext cx="31" cy="5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2" y="1014"/>
                  </a:cxn>
                </a:cxnLst>
                <a:rect l="0" t="0" r="r" b="b"/>
                <a:pathLst>
                  <a:path w="112" h="1014">
                    <a:moveTo>
                      <a:pt x="0" y="0"/>
                    </a:moveTo>
                    <a:lnTo>
                      <a:pt x="112" y="101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5" name="Freeform 419"/>
              <p:cNvSpPr>
                <a:spLocks/>
              </p:cNvSpPr>
              <p:nvPr/>
            </p:nvSpPr>
            <p:spPr bwMode="auto">
              <a:xfrm flipH="1">
                <a:off x="10358" y="6555"/>
                <a:ext cx="559" cy="2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768"/>
                  </a:cxn>
                  <a:cxn ang="0">
                    <a:pos x="1176" y="2628"/>
                  </a:cxn>
                  <a:cxn ang="0">
                    <a:pos x="2016" y="3864"/>
                  </a:cxn>
                </a:cxnLst>
                <a:rect l="0" t="0" r="r" b="b"/>
                <a:pathLst>
                  <a:path w="2016" h="3864">
                    <a:moveTo>
                      <a:pt x="0" y="0"/>
                    </a:moveTo>
                    <a:lnTo>
                      <a:pt x="156" y="768"/>
                    </a:lnTo>
                    <a:lnTo>
                      <a:pt x="1176" y="2628"/>
                    </a:lnTo>
                    <a:lnTo>
                      <a:pt x="2016" y="386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6" name="Freeform 420"/>
              <p:cNvSpPr>
                <a:spLocks/>
              </p:cNvSpPr>
              <p:nvPr/>
            </p:nvSpPr>
            <p:spPr bwMode="auto">
              <a:xfrm flipH="1">
                <a:off x="10240" y="6045"/>
                <a:ext cx="630" cy="2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6" y="1704"/>
                  </a:cxn>
                  <a:cxn ang="0">
                    <a:pos x="1420" y="3550"/>
                  </a:cxn>
                  <a:cxn ang="0">
                    <a:pos x="2272" y="4828"/>
                  </a:cxn>
                </a:cxnLst>
                <a:rect l="0" t="0" r="r" b="b"/>
                <a:pathLst>
                  <a:path w="2272" h="4828">
                    <a:moveTo>
                      <a:pt x="0" y="0"/>
                    </a:moveTo>
                    <a:lnTo>
                      <a:pt x="426" y="1704"/>
                    </a:lnTo>
                    <a:lnTo>
                      <a:pt x="1420" y="3550"/>
                    </a:lnTo>
                    <a:lnTo>
                      <a:pt x="2272" y="4828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7" name="Freeform 421"/>
              <p:cNvSpPr>
                <a:spLocks/>
              </p:cNvSpPr>
              <p:nvPr/>
            </p:nvSpPr>
            <p:spPr bwMode="auto">
              <a:xfrm flipH="1">
                <a:off x="10240" y="5878"/>
                <a:ext cx="512" cy="29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846"/>
                  </a:cxn>
                  <a:cxn ang="0">
                    <a:pos x="994" y="3692"/>
                  </a:cxn>
                  <a:cxn ang="0">
                    <a:pos x="1846" y="4970"/>
                  </a:cxn>
                </a:cxnLst>
                <a:rect l="0" t="0" r="r" b="b"/>
                <a:pathLst>
                  <a:path w="1846" h="4970">
                    <a:moveTo>
                      <a:pt x="0" y="0"/>
                    </a:moveTo>
                    <a:lnTo>
                      <a:pt x="142" y="1846"/>
                    </a:lnTo>
                    <a:lnTo>
                      <a:pt x="994" y="3692"/>
                    </a:lnTo>
                    <a:lnTo>
                      <a:pt x="1846" y="497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58" name="Freeform 422"/>
              <p:cNvSpPr>
                <a:spLocks/>
              </p:cNvSpPr>
              <p:nvPr/>
            </p:nvSpPr>
            <p:spPr bwMode="auto">
              <a:xfrm flipH="1">
                <a:off x="10594" y="5878"/>
                <a:ext cx="21" cy="52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0" y="904"/>
                  </a:cxn>
                </a:cxnLst>
                <a:rect l="0" t="0" r="r" b="b"/>
                <a:pathLst>
                  <a:path w="74" h="904">
                    <a:moveTo>
                      <a:pt x="74" y="0"/>
                    </a:moveTo>
                    <a:lnTo>
                      <a:pt x="0" y="90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grpSp>
          <p:nvGrpSpPr>
            <p:cNvPr id="14759" name="Group 423"/>
            <p:cNvGrpSpPr>
              <a:grpSpLocks/>
            </p:cNvGrpSpPr>
            <p:nvPr/>
          </p:nvGrpSpPr>
          <p:grpSpPr bwMode="auto">
            <a:xfrm>
              <a:off x="7620" y="4853"/>
              <a:ext cx="827" cy="3348"/>
              <a:chOff x="10082" y="5878"/>
              <a:chExt cx="945" cy="3001"/>
            </a:xfrm>
          </p:grpSpPr>
          <p:sp>
            <p:nvSpPr>
              <p:cNvPr id="14760" name="Freeform 424"/>
              <p:cNvSpPr>
                <a:spLocks/>
              </p:cNvSpPr>
              <p:nvPr/>
            </p:nvSpPr>
            <p:spPr bwMode="auto">
              <a:xfrm flipH="1">
                <a:off x="10594" y="5878"/>
                <a:ext cx="433" cy="167"/>
              </a:xfrm>
              <a:custGeom>
                <a:avLst/>
                <a:gdLst/>
                <a:ahLst/>
                <a:cxnLst>
                  <a:cxn ang="0">
                    <a:pos x="0" y="284"/>
                  </a:cxn>
                  <a:cxn ang="0">
                    <a:pos x="568" y="0"/>
                  </a:cxn>
                  <a:cxn ang="0">
                    <a:pos x="1562" y="0"/>
                  </a:cxn>
                  <a:cxn ang="0">
                    <a:pos x="1136" y="284"/>
                  </a:cxn>
                  <a:cxn ang="0">
                    <a:pos x="0" y="284"/>
                  </a:cxn>
                </a:cxnLst>
                <a:rect l="0" t="0" r="r" b="b"/>
                <a:pathLst>
                  <a:path w="1562" h="284">
                    <a:moveTo>
                      <a:pt x="0" y="284"/>
                    </a:moveTo>
                    <a:lnTo>
                      <a:pt x="568" y="0"/>
                    </a:lnTo>
                    <a:lnTo>
                      <a:pt x="1562" y="0"/>
                    </a:lnTo>
                    <a:lnTo>
                      <a:pt x="1136" y="284"/>
                    </a:lnTo>
                    <a:lnTo>
                      <a:pt x="0" y="284"/>
                    </a:ln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1" name="Freeform 425"/>
              <p:cNvSpPr>
                <a:spLocks/>
              </p:cNvSpPr>
              <p:nvPr/>
            </p:nvSpPr>
            <p:spPr bwMode="auto">
              <a:xfrm flipH="1">
                <a:off x="10278" y="6045"/>
                <a:ext cx="749" cy="28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92" y="1724"/>
                  </a:cxn>
                  <a:cxn ang="0">
                    <a:pos x="1824" y="3536"/>
                  </a:cxn>
                  <a:cxn ang="0">
                    <a:pos x="2700" y="4844"/>
                  </a:cxn>
                </a:cxnLst>
                <a:rect l="0" t="0" r="r" b="b"/>
                <a:pathLst>
                  <a:path w="2700" h="4844">
                    <a:moveTo>
                      <a:pt x="0" y="0"/>
                    </a:moveTo>
                    <a:lnTo>
                      <a:pt x="792" y="1724"/>
                    </a:lnTo>
                    <a:lnTo>
                      <a:pt x="1824" y="3536"/>
                    </a:lnTo>
                    <a:lnTo>
                      <a:pt x="2700" y="484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2" name="Oval 426"/>
              <p:cNvSpPr>
                <a:spLocks noChangeArrowheads="1"/>
              </p:cNvSpPr>
              <p:nvPr/>
            </p:nvSpPr>
            <p:spPr bwMode="auto">
              <a:xfrm flipH="1">
                <a:off x="10594" y="6959"/>
                <a:ext cx="276" cy="8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3" name="Freeform 427"/>
              <p:cNvSpPr>
                <a:spLocks/>
              </p:cNvSpPr>
              <p:nvPr/>
            </p:nvSpPr>
            <p:spPr bwMode="auto">
              <a:xfrm flipH="1">
                <a:off x="10169" y="6045"/>
                <a:ext cx="543" cy="28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704"/>
                  </a:cxn>
                  <a:cxn ang="0">
                    <a:pos x="1060" y="3572"/>
                  </a:cxn>
                  <a:cxn ang="0">
                    <a:pos x="1960" y="4820"/>
                  </a:cxn>
                </a:cxnLst>
                <a:rect l="0" t="0" r="r" b="b"/>
                <a:pathLst>
                  <a:path w="1960" h="4820">
                    <a:moveTo>
                      <a:pt x="0" y="0"/>
                    </a:moveTo>
                    <a:lnTo>
                      <a:pt x="142" y="1704"/>
                    </a:lnTo>
                    <a:lnTo>
                      <a:pt x="1060" y="3572"/>
                    </a:lnTo>
                    <a:lnTo>
                      <a:pt x="1960" y="482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4" name="Oval 428"/>
              <p:cNvSpPr>
                <a:spLocks noChangeArrowheads="1"/>
              </p:cNvSpPr>
              <p:nvPr/>
            </p:nvSpPr>
            <p:spPr bwMode="auto">
              <a:xfrm flipH="1">
                <a:off x="10318" y="8039"/>
                <a:ext cx="276" cy="8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5" name="Oval 429"/>
              <p:cNvSpPr>
                <a:spLocks noChangeArrowheads="1"/>
              </p:cNvSpPr>
              <p:nvPr/>
            </p:nvSpPr>
            <p:spPr bwMode="auto">
              <a:xfrm flipH="1">
                <a:off x="10082" y="8786"/>
                <a:ext cx="276" cy="84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6" name="Freeform 430"/>
              <p:cNvSpPr>
                <a:spLocks/>
              </p:cNvSpPr>
              <p:nvPr/>
            </p:nvSpPr>
            <p:spPr bwMode="auto">
              <a:xfrm flipH="1">
                <a:off x="10161" y="6380"/>
                <a:ext cx="472" cy="2406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990"/>
                  </a:cxn>
                  <a:cxn ang="0">
                    <a:pos x="852" y="2836"/>
                  </a:cxn>
                  <a:cxn ang="0">
                    <a:pos x="1704" y="4114"/>
                  </a:cxn>
                </a:cxnLst>
                <a:rect l="0" t="0" r="r" b="b"/>
                <a:pathLst>
                  <a:path w="1704" h="4114">
                    <a:moveTo>
                      <a:pt x="68" y="0"/>
                    </a:moveTo>
                    <a:lnTo>
                      <a:pt x="0" y="990"/>
                    </a:lnTo>
                    <a:lnTo>
                      <a:pt x="852" y="2836"/>
                    </a:lnTo>
                    <a:lnTo>
                      <a:pt x="1704" y="411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7" name="Freeform 431"/>
              <p:cNvSpPr>
                <a:spLocks/>
              </p:cNvSpPr>
              <p:nvPr/>
            </p:nvSpPr>
            <p:spPr bwMode="auto">
              <a:xfrm flipH="1">
                <a:off x="10089" y="5961"/>
                <a:ext cx="544" cy="2862"/>
              </a:xfrm>
              <a:custGeom>
                <a:avLst/>
                <a:gdLst/>
                <a:ahLst/>
                <a:cxnLst>
                  <a:cxn ang="0">
                    <a:pos x="1964" y="4890"/>
                  </a:cxn>
                  <a:cxn ang="0">
                    <a:pos x="1136" y="3618"/>
                  </a:cxn>
                  <a:cxn ang="0">
                    <a:pos x="152" y="1770"/>
                  </a:cxn>
                  <a:cxn ang="0">
                    <a:pos x="0" y="0"/>
                  </a:cxn>
                </a:cxnLst>
                <a:rect l="0" t="0" r="r" b="b"/>
                <a:pathLst>
                  <a:path w="1964" h="4890">
                    <a:moveTo>
                      <a:pt x="1964" y="4890"/>
                    </a:moveTo>
                    <a:lnTo>
                      <a:pt x="1136" y="3618"/>
                    </a:lnTo>
                    <a:lnTo>
                      <a:pt x="152" y="177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8" name="Freeform 432"/>
              <p:cNvSpPr>
                <a:spLocks/>
              </p:cNvSpPr>
              <p:nvPr/>
            </p:nvSpPr>
            <p:spPr bwMode="auto">
              <a:xfrm flipH="1">
                <a:off x="10917" y="5961"/>
                <a:ext cx="31" cy="5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2" y="1014"/>
                  </a:cxn>
                </a:cxnLst>
                <a:rect l="0" t="0" r="r" b="b"/>
                <a:pathLst>
                  <a:path w="112" h="1014">
                    <a:moveTo>
                      <a:pt x="0" y="0"/>
                    </a:moveTo>
                    <a:lnTo>
                      <a:pt x="112" y="101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69" name="Freeform 433"/>
              <p:cNvSpPr>
                <a:spLocks/>
              </p:cNvSpPr>
              <p:nvPr/>
            </p:nvSpPr>
            <p:spPr bwMode="auto">
              <a:xfrm flipH="1">
                <a:off x="10358" y="6555"/>
                <a:ext cx="559" cy="2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768"/>
                  </a:cxn>
                  <a:cxn ang="0">
                    <a:pos x="1176" y="2628"/>
                  </a:cxn>
                  <a:cxn ang="0">
                    <a:pos x="2016" y="3864"/>
                  </a:cxn>
                </a:cxnLst>
                <a:rect l="0" t="0" r="r" b="b"/>
                <a:pathLst>
                  <a:path w="2016" h="3864">
                    <a:moveTo>
                      <a:pt x="0" y="0"/>
                    </a:moveTo>
                    <a:lnTo>
                      <a:pt x="156" y="768"/>
                    </a:lnTo>
                    <a:lnTo>
                      <a:pt x="1176" y="2628"/>
                    </a:lnTo>
                    <a:lnTo>
                      <a:pt x="2016" y="386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70" name="Freeform 434"/>
              <p:cNvSpPr>
                <a:spLocks/>
              </p:cNvSpPr>
              <p:nvPr/>
            </p:nvSpPr>
            <p:spPr bwMode="auto">
              <a:xfrm flipH="1">
                <a:off x="10240" y="6045"/>
                <a:ext cx="630" cy="28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6" y="1704"/>
                  </a:cxn>
                  <a:cxn ang="0">
                    <a:pos x="1420" y="3550"/>
                  </a:cxn>
                  <a:cxn ang="0">
                    <a:pos x="2272" y="4828"/>
                  </a:cxn>
                </a:cxnLst>
                <a:rect l="0" t="0" r="r" b="b"/>
                <a:pathLst>
                  <a:path w="2272" h="4828">
                    <a:moveTo>
                      <a:pt x="0" y="0"/>
                    </a:moveTo>
                    <a:lnTo>
                      <a:pt x="426" y="1704"/>
                    </a:lnTo>
                    <a:lnTo>
                      <a:pt x="1420" y="3550"/>
                    </a:lnTo>
                    <a:lnTo>
                      <a:pt x="2272" y="4828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71" name="Freeform 435"/>
              <p:cNvSpPr>
                <a:spLocks/>
              </p:cNvSpPr>
              <p:nvPr/>
            </p:nvSpPr>
            <p:spPr bwMode="auto">
              <a:xfrm flipH="1">
                <a:off x="10240" y="5878"/>
                <a:ext cx="512" cy="290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2" y="1846"/>
                  </a:cxn>
                  <a:cxn ang="0">
                    <a:pos x="994" y="3692"/>
                  </a:cxn>
                  <a:cxn ang="0">
                    <a:pos x="1846" y="4970"/>
                  </a:cxn>
                </a:cxnLst>
                <a:rect l="0" t="0" r="r" b="b"/>
                <a:pathLst>
                  <a:path w="1846" h="4970">
                    <a:moveTo>
                      <a:pt x="0" y="0"/>
                    </a:moveTo>
                    <a:lnTo>
                      <a:pt x="142" y="1846"/>
                    </a:lnTo>
                    <a:lnTo>
                      <a:pt x="994" y="3692"/>
                    </a:lnTo>
                    <a:lnTo>
                      <a:pt x="1846" y="4970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  <p:sp>
            <p:nvSpPr>
              <p:cNvPr id="14772" name="Freeform 436"/>
              <p:cNvSpPr>
                <a:spLocks/>
              </p:cNvSpPr>
              <p:nvPr/>
            </p:nvSpPr>
            <p:spPr bwMode="auto">
              <a:xfrm flipH="1">
                <a:off x="10594" y="5878"/>
                <a:ext cx="21" cy="52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0" y="904"/>
                  </a:cxn>
                </a:cxnLst>
                <a:rect l="0" t="0" r="r" b="b"/>
                <a:pathLst>
                  <a:path w="74" h="904">
                    <a:moveTo>
                      <a:pt x="74" y="0"/>
                    </a:moveTo>
                    <a:lnTo>
                      <a:pt x="0" y="904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CL"/>
              </a:p>
            </p:txBody>
          </p:sp>
        </p:grpSp>
        <p:sp>
          <p:nvSpPr>
            <p:cNvPr id="14773" name="Line 437"/>
            <p:cNvSpPr>
              <a:spLocks noChangeShapeType="1"/>
            </p:cNvSpPr>
            <p:nvPr/>
          </p:nvSpPr>
          <p:spPr bwMode="auto">
            <a:xfrm flipH="1" flipV="1">
              <a:off x="5304" y="5237"/>
              <a:ext cx="1512" cy="164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  <p:sp>
          <p:nvSpPr>
            <p:cNvPr id="14774" name="Line 438"/>
            <p:cNvSpPr>
              <a:spLocks noChangeShapeType="1"/>
            </p:cNvSpPr>
            <p:nvPr/>
          </p:nvSpPr>
          <p:spPr bwMode="auto">
            <a:xfrm flipV="1">
              <a:off x="6816" y="4953"/>
              <a:ext cx="1470" cy="19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C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1 Título"/>
          <p:cNvSpPr txBox="1">
            <a:spLocks/>
          </p:cNvSpPr>
          <p:nvPr/>
        </p:nvSpPr>
        <p:spPr>
          <a:xfrm>
            <a:off x="214282" y="857232"/>
            <a:ext cx="6015051" cy="71437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1" u="none" strike="noStrike" kern="1200" cap="all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Herringbone</a:t>
            </a:r>
            <a:r>
              <a:rPr kumimoji="0" lang="es-MX" sz="2000" b="1" i="1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(Henderson mine USA)</a:t>
            </a:r>
            <a:endParaRPr kumimoji="0" lang="es-CL" sz="2000" b="1" i="1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Picture 2" descr="Fig 6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643050"/>
            <a:ext cx="41719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6 CuadroTexto"/>
          <p:cNvSpPr txBox="1">
            <a:spLocks noChangeArrowheads="1"/>
          </p:cNvSpPr>
          <p:nvPr/>
        </p:nvSpPr>
        <p:spPr bwMode="auto">
          <a:xfrm>
            <a:off x="571472" y="4071942"/>
            <a:ext cx="35004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600" i="1" u="sng" dirty="0">
                <a:latin typeface="Constantia" pitchFamily="18" charset="0"/>
              </a:rPr>
              <a:t>Normal </a:t>
            </a:r>
            <a:r>
              <a:rPr lang="es-MX" sz="1600" i="1" u="sng" dirty="0" err="1">
                <a:latin typeface="Constantia" pitchFamily="18" charset="0"/>
              </a:rPr>
              <a:t>herringbone</a:t>
            </a:r>
            <a:endParaRPr lang="es-MX" sz="1600" i="1" u="sng" dirty="0">
              <a:latin typeface="Constantia" pitchFamily="18" charset="0"/>
            </a:endParaRPr>
          </a:p>
          <a:p>
            <a:r>
              <a:rPr lang="es-MX" sz="1600" i="1" dirty="0">
                <a:latin typeface="Constantia" pitchFamily="18" charset="0"/>
              </a:rPr>
              <a:t>Características:</a:t>
            </a:r>
          </a:p>
          <a:p>
            <a:r>
              <a:rPr lang="es-MX" sz="1600" i="1" dirty="0">
                <a:latin typeface="Constantia" pitchFamily="18" charset="0"/>
              </a:rPr>
              <a:t>Ideal para equipos LHD eléctricos</a:t>
            </a:r>
          </a:p>
          <a:p>
            <a:r>
              <a:rPr lang="es-MX" sz="1600" i="1" dirty="0">
                <a:latin typeface="Constantia" pitchFamily="18" charset="0"/>
              </a:rPr>
              <a:t>Se crean una gran luz entre puntos opuestos en  la dirección del </a:t>
            </a:r>
            <a:r>
              <a:rPr lang="es-MX" sz="1600" i="1" dirty="0" err="1">
                <a:latin typeface="Constantia" pitchFamily="18" charset="0"/>
              </a:rPr>
              <a:t>apex</a:t>
            </a:r>
            <a:r>
              <a:rPr lang="es-MX" sz="1600" i="1" dirty="0">
                <a:latin typeface="Constantia" pitchFamily="18" charset="0"/>
              </a:rPr>
              <a:t> mayor</a:t>
            </a:r>
            <a:endParaRPr lang="es-CL" sz="1600" i="1" dirty="0">
              <a:latin typeface="Constantia" pitchFamily="18" charset="0"/>
            </a:endParaRPr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5857884" y="928670"/>
            <a:ext cx="2500330" cy="525444"/>
          </a:xfrm>
          <a:prstGeom prst="rect">
            <a:avLst/>
          </a:prstGeom>
        </p:spPr>
        <p:txBody>
          <a:bodyPr vert="horz" anchor="b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1" u="none" strike="noStrike" kern="1200" cap="all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Henderson (original)</a:t>
            </a:r>
            <a:endParaRPr kumimoji="0" lang="es-CL" sz="2000" b="1" i="1" u="none" strike="noStrike" kern="1200" cap="all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Picture 2" descr="Fig 6 6"/>
          <p:cNvPicPr>
            <a:picLocks noChangeAspect="1" noChangeArrowheads="1"/>
          </p:cNvPicPr>
          <p:nvPr/>
        </p:nvPicPr>
        <p:blipFill>
          <a:blip r:embed="rId7"/>
          <a:srcRect b="7816"/>
          <a:stretch>
            <a:fillRect/>
          </a:stretch>
        </p:blipFill>
        <p:spPr bwMode="auto">
          <a:xfrm>
            <a:off x="5000628" y="1571612"/>
            <a:ext cx="3643306" cy="2453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429256" y="4286256"/>
            <a:ext cx="271464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CL" sz="1600" i="1" dirty="0"/>
              <a:t>Original</a:t>
            </a:r>
          </a:p>
          <a:p>
            <a:pPr>
              <a:spcBef>
                <a:spcPct val="50000"/>
              </a:spcBef>
            </a:pPr>
            <a:r>
              <a:rPr lang="es-CL" sz="1600" i="1" dirty="0"/>
              <a:t>Distancia entre calles: 30 m</a:t>
            </a:r>
          </a:p>
          <a:p>
            <a:pPr>
              <a:spcBef>
                <a:spcPct val="50000"/>
              </a:spcBef>
            </a:pPr>
            <a:r>
              <a:rPr lang="es-CL" sz="1600" i="1" dirty="0"/>
              <a:t>Distancia entre zanjas: 15 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5" r:link="rId6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7" name="block caving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-285784" y="-1"/>
            <a:ext cx="9715568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93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49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357158" y="1071546"/>
            <a:ext cx="785818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s-ES" sz="2000" b="1" dirty="0" smtClean="0">
                <a:latin typeface="Tahoma" charset="0"/>
              </a:rPr>
              <a:t> Referencias</a:t>
            </a:r>
            <a:r>
              <a:rPr lang="es-ES" sz="2000" dirty="0" smtClean="0">
                <a:latin typeface="Tahoma" charset="0"/>
              </a:rPr>
              <a:t>: 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s-ES" sz="2000" dirty="0" smtClean="0">
              <a:latin typeface="Tahoma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s-ES" dirty="0" smtClean="0">
                <a:latin typeface="Tahoma" charset="0"/>
              </a:rPr>
              <a:t>SME </a:t>
            </a:r>
            <a:r>
              <a:rPr lang="es-ES" dirty="0" err="1" smtClean="0">
                <a:latin typeface="Tahoma" charset="0"/>
              </a:rPr>
              <a:t>Mining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Engineering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Handbook</a:t>
            </a:r>
            <a:r>
              <a:rPr lang="es-ES" dirty="0" smtClean="0">
                <a:latin typeface="Tahoma" charset="0"/>
              </a:rPr>
              <a:t> (1992).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s-ES" dirty="0" smtClean="0">
                <a:latin typeface="Tahoma" charset="0"/>
              </a:rPr>
              <a:t>Presentaciones del curso MI58B (Diseño de Minas Subterráneas).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s-ES" dirty="0" smtClean="0">
                <a:latin typeface="Tahoma" charset="0"/>
              </a:rPr>
              <a:t>Manejo de materiales en explotaciones subterráneas, René Le-</a:t>
            </a:r>
            <a:r>
              <a:rPr lang="es-ES" dirty="0" err="1" smtClean="0">
                <a:latin typeface="Tahoma" charset="0"/>
              </a:rPr>
              <a:t>Feaux</a:t>
            </a:r>
            <a:r>
              <a:rPr lang="es-ES" dirty="0" smtClean="0">
                <a:latin typeface="Tahoma" charset="0"/>
              </a:rPr>
              <a:t>.</a:t>
            </a:r>
          </a:p>
          <a:p>
            <a:pPr lvl="1">
              <a:lnSpc>
                <a:spcPct val="90000"/>
              </a:lnSpc>
              <a:buFont typeface="Wingdings" pitchFamily="2" charset="2"/>
              <a:buChar char="Ø"/>
            </a:pPr>
            <a:r>
              <a:rPr lang="es-ES" dirty="0" err="1" smtClean="0">
                <a:latin typeface="Tahoma" charset="0"/>
              </a:rPr>
              <a:t>Underground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Mining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Methods</a:t>
            </a:r>
            <a:r>
              <a:rPr lang="es-ES" dirty="0" smtClean="0">
                <a:latin typeface="Tahoma" charset="0"/>
              </a:rPr>
              <a:t> (</a:t>
            </a:r>
            <a:r>
              <a:rPr lang="es-ES" dirty="0" err="1" smtClean="0">
                <a:latin typeface="Tahoma" charset="0"/>
              </a:rPr>
              <a:t>Reference</a:t>
            </a:r>
            <a:r>
              <a:rPr lang="es-ES" dirty="0" smtClean="0">
                <a:latin typeface="Tahoma" charset="0"/>
              </a:rPr>
              <a:t> </a:t>
            </a:r>
            <a:r>
              <a:rPr lang="es-ES" dirty="0" err="1" smtClean="0">
                <a:latin typeface="Tahoma" charset="0"/>
              </a:rPr>
              <a:t>Booklets</a:t>
            </a:r>
            <a:r>
              <a:rPr lang="es-ES" dirty="0" smtClean="0">
                <a:latin typeface="Tahoma" charset="0"/>
              </a:rPr>
              <a:t>), Atlas </a:t>
            </a:r>
            <a:r>
              <a:rPr lang="es-ES" dirty="0" err="1" smtClean="0">
                <a:latin typeface="Tahoma" charset="0"/>
              </a:rPr>
              <a:t>Copco</a:t>
            </a:r>
            <a:r>
              <a:rPr lang="es-ES" dirty="0" smtClean="0">
                <a:latin typeface="Tahoma" charset="0"/>
              </a:rPr>
              <a:t>.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5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500034" y="2571744"/>
            <a:ext cx="81439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Métodos soportados por Pilares</a:t>
            </a:r>
            <a:endParaRPr lang="es-CL" sz="3600" b="1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50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7" name="6 Rectángulo"/>
          <p:cNvSpPr/>
          <p:nvPr/>
        </p:nvSpPr>
        <p:spPr>
          <a:xfrm>
            <a:off x="500034" y="2500306"/>
            <a:ext cx="81439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s-ES" sz="3600" b="1" i="1" dirty="0" smtClean="0">
                <a:solidFill>
                  <a:schemeClr val="accent2"/>
                </a:solidFill>
                <a:latin typeface="Arial Black" pitchFamily="34" charset="0"/>
              </a:rPr>
              <a:t>Fin Presentación</a:t>
            </a:r>
            <a:endParaRPr lang="es-CL" sz="3600" b="1" i="1" dirty="0">
              <a:solidFill>
                <a:schemeClr val="accent2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6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9" name="8 Rectángulo"/>
          <p:cNvSpPr/>
          <p:nvPr/>
        </p:nvSpPr>
        <p:spPr>
          <a:xfrm>
            <a:off x="1214414" y="642918"/>
            <a:ext cx="20858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latin typeface="Tahoma" charset="0"/>
              </a:rPr>
              <a:t>ROOM &amp; PILLAR</a:t>
            </a:r>
            <a:endParaRPr lang="es-CL" b="1" dirty="0"/>
          </a:p>
        </p:txBody>
      </p:sp>
      <p:pic>
        <p:nvPicPr>
          <p:cNvPr id="10" name="Picture 5" descr="room pilla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71472" y="1142984"/>
            <a:ext cx="6343047" cy="4229114"/>
          </a:xfrm>
          <a:prstGeom prst="rect">
            <a:avLst/>
          </a:prstGeom>
          <a:noFill/>
          <a:ln/>
        </p:spPr>
      </p:pic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348288" y="4286256"/>
            <a:ext cx="3795712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Equipo: </a:t>
            </a:r>
            <a:r>
              <a:rPr lang="es-ES" sz="2000" dirty="0" err="1"/>
              <a:t>Wagon</a:t>
            </a:r>
            <a:r>
              <a:rPr lang="es-ES" sz="2000" dirty="0"/>
              <a:t> - </a:t>
            </a:r>
            <a:r>
              <a:rPr lang="es-ES" sz="2000" dirty="0" err="1"/>
              <a:t>drill</a:t>
            </a:r>
            <a:r>
              <a:rPr lang="es-ES" sz="2000" dirty="0"/>
              <a:t> o </a:t>
            </a:r>
            <a:r>
              <a:rPr lang="es-ES" sz="2000" dirty="0" err="1"/>
              <a:t>Track</a:t>
            </a:r>
            <a:r>
              <a:rPr lang="es-ES" sz="2000" dirty="0"/>
              <a:t> – </a:t>
            </a:r>
            <a:r>
              <a:rPr lang="es-ES" sz="2000" dirty="0" err="1"/>
              <a:t>drill</a:t>
            </a:r>
            <a:r>
              <a:rPr lang="es-ES" sz="2000" dirty="0"/>
              <a:t> Top </a:t>
            </a:r>
            <a:r>
              <a:rPr lang="es-ES" sz="2000" dirty="0" err="1"/>
              <a:t>hammer</a:t>
            </a:r>
            <a:r>
              <a:rPr lang="es-ES" sz="2000" dirty="0"/>
              <a:t> o DTH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Diámetros: 51 a 115 mm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ES" sz="2000" dirty="0"/>
              <a:t>Largo tiros: 5 a 15 m</a:t>
            </a:r>
          </a:p>
          <a:p>
            <a:pPr marL="1600200" lvl="3" indent="-228600">
              <a:spcBef>
                <a:spcPct val="20000"/>
              </a:spcBef>
            </a:pPr>
            <a:r>
              <a:rPr lang="es-ES" sz="1400" dirty="0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7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000100" y="1000108"/>
            <a:ext cx="7143800" cy="4419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Cuerpos mineralizados </a:t>
            </a:r>
            <a:r>
              <a:rPr kumimoji="0" lang="es-CL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mantiformes</a:t>
            </a: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y de baja potencia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La calidad de la roca de caja y mineral deben ser competentes (2B)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dejan pilares para mantener el techo y las paredes estables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Se deben diseñar los pilares y los caserones para maximizar la recuperación de mineral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Cuerpos mineralizados con potencias mayores a 10m y menores a 30 m se explotan por sub-niveles desde el techo al piso.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Baja dilución menor a 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Recuperación baja menor a 75%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 pitchFamily="2" charset="2"/>
              <a:buChar char="Ø"/>
              <a:tabLst/>
              <a:defRPr/>
            </a:pPr>
            <a:r>
              <a:rPr kumimoji="0" lang="es-CL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Costo de producción 10-20$-t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8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14414" y="928670"/>
            <a:ext cx="7143800" cy="4660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3075" y="5981700"/>
            <a:ext cx="74009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05800" y="6143644"/>
            <a:ext cx="838200" cy="381000"/>
          </a:xfrm>
        </p:spPr>
        <p:txBody>
          <a:bodyPr/>
          <a:lstStyle/>
          <a:p>
            <a:fld id="{53AEC372-9075-4BE3-829E-D03D719DB015}" type="slidenum">
              <a:rPr lang="es-CL" smtClean="0"/>
              <a:pPr/>
              <a:t>9</a:t>
            </a:fld>
            <a:endParaRPr lang="es-CL" dirty="0"/>
          </a:p>
        </p:txBody>
      </p:sp>
      <p:sp>
        <p:nvSpPr>
          <p:cNvPr id="14" name="3 Marcador de fecha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/>
          <a:lstStyle/>
          <a:p>
            <a:fld id="{5024C4E5-F1B9-4C12-B51B-7B77E3A7920B}" type="datetime1">
              <a:rPr lang="es-CL" sz="1200" smtClean="0">
                <a:latin typeface="Arial Rounded MT Bold" pitchFamily="34" charset="0"/>
              </a:rPr>
              <a:pPr/>
              <a:t>22-08-2009</a:t>
            </a:fld>
            <a:endParaRPr lang="es-CL" sz="1200" dirty="0">
              <a:latin typeface="Arial Rounded MT Bold" pitchFamily="34" charset="0"/>
            </a:endParaRPr>
          </a:p>
        </p:txBody>
      </p:sp>
      <p:pic>
        <p:nvPicPr>
          <p:cNvPr id="15" name="Picture 3" descr="U. Chile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428596" y="142852"/>
            <a:ext cx="371475" cy="770021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928670"/>
            <a:ext cx="857256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rmedio">
  <a:themeElements>
    <a:clrScheme name="Personalizado 1">
      <a:dk1>
        <a:sysClr val="windowText" lastClr="000000"/>
      </a:dk1>
      <a:lt1>
        <a:srgbClr val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Intermedi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3612</TotalTime>
  <Words>1562</Words>
  <Application>Microsoft Office PowerPoint</Application>
  <PresentationFormat>Presentación en pantalla (4:3)</PresentationFormat>
  <Paragraphs>401</Paragraphs>
  <Slides>50</Slides>
  <Notes>50</Notes>
  <HiddenSlides>0</HiddenSlides>
  <MMClips>5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50</vt:i4>
      </vt:variant>
    </vt:vector>
  </HeadingPairs>
  <TitlesOfParts>
    <vt:vector size="52" baseType="lpstr">
      <vt:lpstr>Intermedio</vt:lpstr>
      <vt:lpstr>Imagen de mapa de bits</vt:lpstr>
      <vt:lpstr>  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Kike</dc:creator>
  <cp:lastModifiedBy>Kike</cp:lastModifiedBy>
  <cp:revision>59</cp:revision>
  <dcterms:created xsi:type="dcterms:W3CDTF">2009-06-14T20:48:57Z</dcterms:created>
  <dcterms:modified xsi:type="dcterms:W3CDTF">2009-08-22T19:46:43Z</dcterms:modified>
</cp:coreProperties>
</file>