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94" r:id="rId3"/>
    <p:sldId id="337" r:id="rId4"/>
    <p:sldId id="338" r:id="rId5"/>
    <p:sldId id="339" r:id="rId6"/>
    <p:sldId id="340" r:id="rId7"/>
    <p:sldId id="342" r:id="rId8"/>
    <p:sldId id="343" r:id="rId9"/>
    <p:sldId id="344" r:id="rId10"/>
    <p:sldId id="345" r:id="rId11"/>
    <p:sldId id="355" r:id="rId12"/>
    <p:sldId id="346" r:id="rId13"/>
    <p:sldId id="352" r:id="rId14"/>
    <p:sldId id="353" r:id="rId15"/>
    <p:sldId id="347" r:id="rId16"/>
    <p:sldId id="348" r:id="rId17"/>
    <p:sldId id="349" r:id="rId18"/>
    <p:sldId id="350" r:id="rId19"/>
    <p:sldId id="351" r:id="rId20"/>
    <p:sldId id="336" r:id="rId21"/>
    <p:sldId id="341" r:id="rId22"/>
    <p:sldId id="354" r:id="rId23"/>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53" autoAdjust="0"/>
    <p:restoredTop sz="97500" autoAdjust="0"/>
  </p:normalViewPr>
  <p:slideViewPr>
    <p:cSldViewPr>
      <p:cViewPr>
        <p:scale>
          <a:sx n="80" d="100"/>
          <a:sy n="80" d="100"/>
        </p:scale>
        <p:origin x="-768"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91B267-FC3B-40B7-9A8D-B633DEAA40BE}" type="datetimeFigureOut">
              <a:rPr lang="es-CL" smtClean="0"/>
              <a:pPr/>
              <a:t>22-08-2009</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50D93FC-F866-43DF-8955-AB1FC219CB15}" type="slidenum">
              <a:rPr lang="es-CL" smtClean="0"/>
              <a:pPr/>
              <a:t>‹Nº›</a:t>
            </a:fld>
            <a:endParaRPr lang="es-C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1</a:t>
            </a:fld>
            <a:endParaRPr lang="es-C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10</a:t>
            </a:fld>
            <a:endParaRPr lang="es-C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11</a:t>
            </a:fld>
            <a:endParaRPr lang="es-C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12</a:t>
            </a:fld>
            <a:endParaRPr lang="es-C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13</a:t>
            </a:fld>
            <a:endParaRPr lang="es-C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14</a:t>
            </a:fld>
            <a:endParaRPr lang="es-CL"/>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15</a:t>
            </a:fld>
            <a:endParaRPr lang="es-CL"/>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16</a:t>
            </a:fld>
            <a:endParaRPr lang="es-CL"/>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17</a:t>
            </a:fld>
            <a:endParaRPr lang="es-CL"/>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18</a:t>
            </a:fld>
            <a:endParaRPr lang="es-CL"/>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19</a:t>
            </a:fld>
            <a:endParaRPr lang="es-C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2</a:t>
            </a:fld>
            <a:endParaRPr lang="es-CL"/>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20</a:t>
            </a:fld>
            <a:endParaRPr lang="es-CL"/>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21</a:t>
            </a:fld>
            <a:endParaRPr lang="es-CL"/>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22</a:t>
            </a:fld>
            <a:endParaRPr lang="es-C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3</a:t>
            </a:fld>
            <a:endParaRPr lang="es-C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4</a:t>
            </a:fld>
            <a:endParaRPr lang="es-C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5</a:t>
            </a:fld>
            <a:endParaRPr lang="es-C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6</a:t>
            </a:fld>
            <a:endParaRPr lang="es-C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7</a:t>
            </a:fld>
            <a:endParaRPr lang="es-C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8</a:t>
            </a:fld>
            <a:endParaRPr lang="es-C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9</a:t>
            </a:fld>
            <a:endParaRPr lang="es-C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Rectángulo"/>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2362200" y="4038600"/>
            <a:ext cx="6477000" cy="1828800"/>
          </a:xfrm>
        </p:spPr>
        <p:txBody>
          <a:bodyPr anchor="b"/>
          <a:lstStyle>
            <a:lvl1pPr>
              <a:defRPr cap="all" baseline="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ACE0BD5E-F4F3-4F82-97D9-7AFB6BA342CF}" type="datetime1">
              <a:rPr lang="es-CL" smtClean="0"/>
              <a:pPr/>
              <a:t>22-08-2009</a:t>
            </a:fld>
            <a:endParaRPr lang="es-CL"/>
          </a:p>
        </p:txBody>
      </p:sp>
      <p:sp>
        <p:nvSpPr>
          <p:cNvPr id="17" name="16 Marcador de pie de página"/>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s-CL"/>
          </a:p>
        </p:txBody>
      </p:sp>
      <p:sp>
        <p:nvSpPr>
          <p:cNvPr id="29" name="28 Marcador de número de diapositiva"/>
          <p:cNvSpPr>
            <a:spLocks noGrp="1"/>
          </p:cNvSpPr>
          <p:nvPr>
            <p:ph type="sldNum" sz="quarter" idx="12"/>
          </p:nvPr>
        </p:nvSpPr>
        <p:spPr>
          <a:xfrm>
            <a:off x="8001000" y="228600"/>
            <a:ext cx="838200" cy="381000"/>
          </a:xfrm>
        </p:spPr>
        <p:txBody>
          <a:bodyPr/>
          <a:lstStyle>
            <a:lvl1pPr>
              <a:defRPr>
                <a:solidFill>
                  <a:schemeClr val="tx2"/>
                </a:solidFill>
              </a:defRPr>
            </a:lvl1pPr>
          </a:lstStyle>
          <a:p>
            <a:fld id="{53AEC372-9075-4BE3-829E-D03D719DB015}" type="slidenum">
              <a:rPr lang="es-CL" smtClean="0"/>
              <a:pPr/>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D781E48-96E7-420D-B7B8-3237071447F6}" type="datetime1">
              <a:rPr lang="es-CL" smtClean="0"/>
              <a:pPr/>
              <a:t>22-08-2009</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53AEC372-9075-4BE3-829E-D03D719DB015}" type="slidenum">
              <a:rPr lang="es-CL" smtClean="0"/>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609600"/>
            <a:ext cx="2057400" cy="55165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609600"/>
            <a:ext cx="5562600" cy="5516564"/>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6553200" y="6248402"/>
            <a:ext cx="2209800" cy="365125"/>
          </a:xfrm>
        </p:spPr>
        <p:txBody>
          <a:bodyPr/>
          <a:lstStyle/>
          <a:p>
            <a:fld id="{5409928E-393E-4875-8A26-0CFEC5BB0465}" type="datetime1">
              <a:rPr lang="es-CL" smtClean="0"/>
              <a:pPr/>
              <a:t>22-08-2009</a:t>
            </a:fld>
            <a:endParaRPr lang="es-CL"/>
          </a:p>
        </p:txBody>
      </p:sp>
      <p:sp>
        <p:nvSpPr>
          <p:cNvPr id="5" name="4 Marcador de pie de página"/>
          <p:cNvSpPr>
            <a:spLocks noGrp="1"/>
          </p:cNvSpPr>
          <p:nvPr>
            <p:ph type="ftr" sz="quarter" idx="11"/>
          </p:nvPr>
        </p:nvSpPr>
        <p:spPr>
          <a:xfrm>
            <a:off x="457201" y="6248207"/>
            <a:ext cx="5573483" cy="365125"/>
          </a:xfrm>
        </p:spPr>
        <p:txBody>
          <a:bodyPr/>
          <a:lstStyle/>
          <a:p>
            <a:endParaRPr lang="es-CL"/>
          </a:p>
        </p:txBody>
      </p:sp>
      <p:sp>
        <p:nvSpPr>
          <p:cNvPr id="7" name="6 Rectángulo"/>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7 Rectángulo"/>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8 Rectángulo"/>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5 Marcador de número de diapositiva"/>
          <p:cNvSpPr>
            <a:spLocks noGrp="1"/>
          </p:cNvSpPr>
          <p:nvPr>
            <p:ph type="sldNum" sz="quarter" idx="12"/>
          </p:nvPr>
        </p:nvSpPr>
        <p:spPr>
          <a:xfrm rot="5400000">
            <a:off x="5989638" y="144462"/>
            <a:ext cx="533400" cy="244476"/>
          </a:xfrm>
        </p:spPr>
        <p:txBody>
          <a:bodyPr/>
          <a:lstStyle/>
          <a:p>
            <a:fld id="{53AEC372-9075-4BE3-829E-D03D719DB015}" type="slidenum">
              <a:rPr lang="es-CL" smtClean="0"/>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12648" y="228600"/>
            <a:ext cx="8153400" cy="990600"/>
          </a:xfrm>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563D2D12-33D0-489D-B139-6D5F4EFFB458}" type="datetime1">
              <a:rPr lang="es-CL" smtClean="0"/>
              <a:pPr/>
              <a:t>22-08-2009</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lvl1pPr>
              <a:defRPr>
                <a:solidFill>
                  <a:srgbClr val="FFFFFF"/>
                </a:solidFill>
              </a:defRPr>
            </a:lvl1pPr>
          </a:lstStyle>
          <a:p>
            <a:fld id="{53AEC372-9075-4BE3-829E-D03D719DB015}" type="slidenum">
              <a:rPr lang="es-CL" smtClean="0"/>
              <a:pPr/>
              <a:t>‹Nº›</a:t>
            </a:fld>
            <a:endParaRPr lang="es-CL"/>
          </a:p>
        </p:txBody>
      </p:sp>
      <p:sp>
        <p:nvSpPr>
          <p:cNvPr id="8" name="7 Marcador de contenido"/>
          <p:cNvSpPr>
            <a:spLocks noGrp="1"/>
          </p:cNvSpPr>
          <p:nvPr>
            <p:ph sz="quarter" idx="1"/>
          </p:nvPr>
        </p:nvSpPr>
        <p:spPr>
          <a:xfrm>
            <a:off x="612648" y="1600200"/>
            <a:ext cx="8153400" cy="44958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7" name="6 Rectángulo"/>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E0BFA8B4-DF8F-4C0B-B611-95281CE853EE}" type="datetime1">
              <a:rPr lang="es-CL" smtClean="0"/>
              <a:pPr/>
              <a:t>22-08-2009</a:t>
            </a:fld>
            <a:endParaRPr lang="es-CL"/>
          </a:p>
        </p:txBody>
      </p:sp>
      <p:sp>
        <p:nvSpPr>
          <p:cNvPr id="13" name="12 Marcador de número de diapositiva"/>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53AEC372-9075-4BE3-829E-D03D719DB015}" type="slidenum">
              <a:rPr lang="es-CL" smtClean="0"/>
              <a:pPr/>
              <a:t>‹Nº›</a:t>
            </a:fld>
            <a:endParaRPr lang="es-CL"/>
          </a:p>
        </p:txBody>
      </p:sp>
      <p:sp>
        <p:nvSpPr>
          <p:cNvPr id="14" name="13 Marcador de pie de página"/>
          <p:cNvSpPr>
            <a:spLocks noGrp="1"/>
          </p:cNvSpPr>
          <p:nvPr>
            <p:ph type="ftr" sz="quarter" idx="12"/>
          </p:nvPr>
        </p:nvSpPr>
        <p:spPr/>
        <p:txBody>
          <a:bodyPr/>
          <a:lstStyle/>
          <a:p>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9" name="8 Marcador de contenido"/>
          <p:cNvSpPr>
            <a:spLocks noGrp="1"/>
          </p:cNvSpPr>
          <p:nvPr>
            <p:ph sz="quarter" idx="1"/>
          </p:nvPr>
        </p:nvSpPr>
        <p:spPr>
          <a:xfrm>
            <a:off x="609600"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844901"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8" name="7 Marcador de fecha"/>
          <p:cNvSpPr>
            <a:spLocks noGrp="1"/>
          </p:cNvSpPr>
          <p:nvPr>
            <p:ph type="dt" sz="half" idx="15"/>
          </p:nvPr>
        </p:nvSpPr>
        <p:spPr/>
        <p:txBody>
          <a:bodyPr rtlCol="0"/>
          <a:lstStyle/>
          <a:p>
            <a:fld id="{9742BD63-1B75-491A-97BB-92087696015A}" type="datetime1">
              <a:rPr lang="es-CL" smtClean="0"/>
              <a:pPr/>
              <a:t>22-08-2009</a:t>
            </a:fld>
            <a:endParaRPr lang="es-CL"/>
          </a:p>
        </p:txBody>
      </p:sp>
      <p:sp>
        <p:nvSpPr>
          <p:cNvPr id="10" name="9 Marcador de número de diapositiva"/>
          <p:cNvSpPr>
            <a:spLocks noGrp="1"/>
          </p:cNvSpPr>
          <p:nvPr>
            <p:ph type="sldNum" sz="quarter" idx="16"/>
          </p:nvPr>
        </p:nvSpPr>
        <p:spPr/>
        <p:txBody>
          <a:bodyPr rtlCol="0"/>
          <a:lstStyle/>
          <a:p>
            <a:fld id="{53AEC372-9075-4BE3-829E-D03D719DB015}" type="slidenum">
              <a:rPr lang="es-CL" smtClean="0"/>
              <a:pPr/>
              <a:t>‹Nº›</a:t>
            </a:fld>
            <a:endParaRPr lang="es-CL"/>
          </a:p>
        </p:txBody>
      </p:sp>
      <p:sp>
        <p:nvSpPr>
          <p:cNvPr id="12" name="11 Marcador de pie de página"/>
          <p:cNvSpPr>
            <a:spLocks noGrp="1"/>
          </p:cNvSpPr>
          <p:nvPr>
            <p:ph type="ftr" sz="quarter" idx="17"/>
          </p:nvPr>
        </p:nvSpPr>
        <p:spPr/>
        <p:txBody>
          <a:bodyPr rtlCol="0"/>
          <a:lstStyle/>
          <a:p>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33400" y="273050"/>
            <a:ext cx="8153400" cy="869950"/>
          </a:xfrm>
        </p:spPr>
        <p:txBody>
          <a:bodyPr anchor="ctr"/>
          <a:lstStyle>
            <a:lvl1pPr>
              <a:defRPr/>
            </a:lvl1pPr>
          </a:lstStyle>
          <a:p>
            <a:r>
              <a:rPr kumimoji="0" lang="es-ES" smtClean="0"/>
              <a:t>Haga clic para modificar el estilo de título del patrón</a:t>
            </a:r>
            <a:endParaRPr kumimoji="0" lang="en-US"/>
          </a:p>
        </p:txBody>
      </p:sp>
      <p:sp>
        <p:nvSpPr>
          <p:cNvPr id="11" name="10 Marcador de contenido"/>
          <p:cNvSpPr>
            <a:spLocks noGrp="1"/>
          </p:cNvSpPr>
          <p:nvPr>
            <p:ph sz="quarter" idx="2"/>
          </p:nvPr>
        </p:nvSpPr>
        <p:spPr>
          <a:xfrm>
            <a:off x="609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800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5"/>
          </p:nvPr>
        </p:nvSpPr>
        <p:spPr/>
        <p:txBody>
          <a:bodyPr rtlCol="0"/>
          <a:lstStyle/>
          <a:p>
            <a:fld id="{C36F2987-2AB6-47F1-B26D-D5F6BA758FDC}" type="datetime1">
              <a:rPr lang="es-CL" smtClean="0"/>
              <a:pPr/>
              <a:t>22-08-2009</a:t>
            </a:fld>
            <a:endParaRPr lang="es-CL"/>
          </a:p>
        </p:txBody>
      </p:sp>
      <p:sp>
        <p:nvSpPr>
          <p:cNvPr id="12" name="11 Marcador de número de diapositiva"/>
          <p:cNvSpPr>
            <a:spLocks noGrp="1"/>
          </p:cNvSpPr>
          <p:nvPr>
            <p:ph type="sldNum" sz="quarter" idx="16"/>
          </p:nvPr>
        </p:nvSpPr>
        <p:spPr/>
        <p:txBody>
          <a:bodyPr rtlCol="0"/>
          <a:lstStyle/>
          <a:p>
            <a:fld id="{53AEC372-9075-4BE3-829E-D03D719DB015}" type="slidenum">
              <a:rPr lang="es-CL" smtClean="0"/>
              <a:pPr/>
              <a:t>‹Nº›</a:t>
            </a:fld>
            <a:endParaRPr lang="es-CL"/>
          </a:p>
        </p:txBody>
      </p:sp>
      <p:sp>
        <p:nvSpPr>
          <p:cNvPr id="14" name="13 Marcador de pie de página"/>
          <p:cNvSpPr>
            <a:spLocks noGrp="1"/>
          </p:cNvSpPr>
          <p:nvPr>
            <p:ph type="ftr" sz="quarter" idx="17"/>
          </p:nvPr>
        </p:nvSpPr>
        <p:spPr/>
        <p:txBody>
          <a:bodyPr rtlCol="0"/>
          <a:lstStyle/>
          <a:p>
            <a:endParaRPr lang="es-CL"/>
          </a:p>
        </p:txBody>
      </p:sp>
      <p:sp>
        <p:nvSpPr>
          <p:cNvPr id="16" name="15 Marcador de texto"/>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5" name="14 Marcador de texto"/>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B38C630A-2A49-4CA6-8815-A68E3B235B30}" type="datetime1">
              <a:rPr lang="es-CL" smtClean="0"/>
              <a:pPr/>
              <a:t>22-08-2009</a:t>
            </a:fld>
            <a:endParaRPr lang="es-CL"/>
          </a:p>
        </p:txBody>
      </p:sp>
      <p:sp>
        <p:nvSpPr>
          <p:cNvPr id="4" name="3 Marcador de pie de página"/>
          <p:cNvSpPr>
            <a:spLocks noGrp="1"/>
          </p:cNvSpPr>
          <p:nvPr>
            <p:ph type="ftr" sz="quarter" idx="11"/>
          </p:nvPr>
        </p:nvSpPr>
        <p:spPr/>
        <p:txBody>
          <a:bodyPr/>
          <a:lstStyle/>
          <a:p>
            <a:endParaRPr lang="es-CL"/>
          </a:p>
        </p:txBody>
      </p:sp>
      <p:sp>
        <p:nvSpPr>
          <p:cNvPr id="5" name="4 Marcador de número de diapositiva"/>
          <p:cNvSpPr>
            <a:spLocks noGrp="1"/>
          </p:cNvSpPr>
          <p:nvPr>
            <p:ph type="sldNum" sz="quarter" idx="12"/>
          </p:nvPr>
        </p:nvSpPr>
        <p:spPr/>
        <p:txBody>
          <a:bodyPr/>
          <a:lstStyle>
            <a:lvl1pPr>
              <a:defRPr>
                <a:solidFill>
                  <a:srgbClr val="FFFFFF"/>
                </a:solidFill>
              </a:defRPr>
            </a:lvl1pPr>
          </a:lstStyle>
          <a:p>
            <a:fld id="{53AEC372-9075-4BE3-829E-D03D719DB015}" type="slidenum">
              <a:rPr lang="es-CL" smtClean="0"/>
              <a:pPr/>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064ABD2-D8FB-4418-8995-DA7E400DA9FC}" type="datetime1">
              <a:rPr lang="es-CL" smtClean="0"/>
              <a:pPr/>
              <a:t>22-08-2009</a:t>
            </a:fld>
            <a:endParaRPr lang="es-CL"/>
          </a:p>
        </p:txBody>
      </p:sp>
      <p:sp>
        <p:nvSpPr>
          <p:cNvPr id="3" name="2 Marcador de pie de página"/>
          <p:cNvSpPr>
            <a:spLocks noGrp="1"/>
          </p:cNvSpPr>
          <p:nvPr>
            <p:ph type="ftr" sz="quarter" idx="11"/>
          </p:nvPr>
        </p:nvSpPr>
        <p:spPr/>
        <p:txBody>
          <a:bodyPr/>
          <a:lstStyle/>
          <a:p>
            <a:endParaRPr lang="es-CL"/>
          </a:p>
        </p:txBody>
      </p:sp>
      <p:sp>
        <p:nvSpPr>
          <p:cNvPr id="4" name="3 Marcador de número de diapositiva"/>
          <p:cNvSpPr>
            <a:spLocks noGrp="1"/>
          </p:cNvSpPr>
          <p:nvPr>
            <p:ph type="sldNum" sz="quarter" idx="12"/>
          </p:nvPr>
        </p:nvSpPr>
        <p:spPr>
          <a:xfrm>
            <a:off x="0" y="6248400"/>
            <a:ext cx="533400" cy="381000"/>
          </a:xfrm>
        </p:spPr>
        <p:txBody>
          <a:bodyPr/>
          <a:lstStyle>
            <a:lvl1pPr>
              <a:defRPr>
                <a:solidFill>
                  <a:schemeClr val="tx2"/>
                </a:solidFill>
              </a:defRPr>
            </a:lvl1pPr>
          </a:lstStyle>
          <a:p>
            <a:fld id="{53AEC372-9075-4BE3-829E-D03D719DB015}" type="slidenum">
              <a:rPr lang="es-CL" smtClean="0"/>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3050"/>
            <a:ext cx="8077200" cy="869950"/>
          </a:xfrm>
        </p:spPr>
        <p:txBody>
          <a:bodyPr anchor="ctr"/>
          <a:lstStyle>
            <a:lvl1pPr algn="l">
              <a:buNone/>
              <a:defRPr sz="4400" b="0"/>
            </a:lvl1p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598252D2-02AC-445E-8022-A16D03A51011}" type="datetime1">
              <a:rPr lang="es-CL" smtClean="0"/>
              <a:pPr/>
              <a:t>22-08-2009</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lvl1pPr>
              <a:defRPr>
                <a:solidFill>
                  <a:srgbClr val="FFFFFF"/>
                </a:solidFill>
              </a:defRPr>
            </a:lvl1pPr>
          </a:lstStyle>
          <a:p>
            <a:fld id="{53AEC372-9075-4BE3-829E-D03D719DB015}" type="slidenum">
              <a:rPr lang="es-CL" smtClean="0"/>
              <a:pPr/>
              <a:t>‹Nº›</a:t>
            </a:fld>
            <a:endParaRPr lang="es-CL"/>
          </a:p>
        </p:txBody>
      </p:sp>
      <p:sp>
        <p:nvSpPr>
          <p:cNvPr id="3" name="2 Marcador de texto"/>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9" name="8 Marcador de contenido"/>
          <p:cNvSpPr>
            <a:spLocks noGrp="1"/>
          </p:cNvSpPr>
          <p:nvPr>
            <p:ph sz="quarter" idx="1"/>
          </p:nvPr>
        </p:nvSpPr>
        <p:spPr>
          <a:xfrm>
            <a:off x="2362200" y="1752600"/>
            <a:ext cx="6400800" cy="44196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8" name="7 Rectángulo"/>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s-ES" smtClean="0"/>
              <a:t>Haga clic para modificar el estilo de título del patrón</a:t>
            </a:r>
            <a:endParaRPr kumimoji="0" lang="en-US"/>
          </a:p>
        </p:txBody>
      </p:sp>
      <p:sp>
        <p:nvSpPr>
          <p:cNvPr id="11" name="10 Rectángulo"/>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Marcador de fecha"/>
          <p:cNvSpPr>
            <a:spLocks noGrp="1"/>
          </p:cNvSpPr>
          <p:nvPr>
            <p:ph type="dt" sz="half" idx="10"/>
          </p:nvPr>
        </p:nvSpPr>
        <p:spPr>
          <a:xfrm>
            <a:off x="6248400" y="6248400"/>
            <a:ext cx="2667000" cy="365125"/>
          </a:xfrm>
        </p:spPr>
        <p:txBody>
          <a:bodyPr rtlCol="0"/>
          <a:lstStyle/>
          <a:p>
            <a:fld id="{815E2123-E9FE-4CBC-8B3D-D2E78539A455}" type="datetime1">
              <a:rPr lang="es-CL" smtClean="0"/>
              <a:pPr/>
              <a:t>22-08-2009</a:t>
            </a:fld>
            <a:endParaRPr lang="es-CL"/>
          </a:p>
        </p:txBody>
      </p:sp>
      <p:sp>
        <p:nvSpPr>
          <p:cNvPr id="13" name="12 Marcador de número de diapositiva"/>
          <p:cNvSpPr>
            <a:spLocks noGrp="1"/>
          </p:cNvSpPr>
          <p:nvPr>
            <p:ph type="sldNum" sz="quarter" idx="11"/>
          </p:nvPr>
        </p:nvSpPr>
        <p:spPr>
          <a:xfrm>
            <a:off x="0" y="4667249"/>
            <a:ext cx="1447800" cy="663578"/>
          </a:xfrm>
        </p:spPr>
        <p:txBody>
          <a:bodyPr rtlCol="0"/>
          <a:lstStyle>
            <a:lvl1pPr>
              <a:defRPr sz="2800"/>
            </a:lvl1pPr>
          </a:lstStyle>
          <a:p>
            <a:fld id="{53AEC372-9075-4BE3-829E-D03D719DB015}" type="slidenum">
              <a:rPr lang="es-CL" smtClean="0"/>
              <a:pPr/>
              <a:t>‹Nº›</a:t>
            </a:fld>
            <a:endParaRPr lang="es-CL"/>
          </a:p>
        </p:txBody>
      </p:sp>
      <p:sp>
        <p:nvSpPr>
          <p:cNvPr id="14" name="13 Marcador de pie de página"/>
          <p:cNvSpPr>
            <a:spLocks noGrp="1"/>
          </p:cNvSpPr>
          <p:nvPr>
            <p:ph type="ftr" sz="quarter" idx="12"/>
          </p:nvPr>
        </p:nvSpPr>
        <p:spPr>
          <a:xfrm>
            <a:off x="1600200" y="6248206"/>
            <a:ext cx="4572000" cy="365125"/>
          </a:xfrm>
        </p:spPr>
        <p:txBody>
          <a:bodyPr rtlCol="0"/>
          <a:lstStyle/>
          <a:p>
            <a:endParaRPr lang="es-CL"/>
          </a:p>
        </p:txBody>
      </p:sp>
      <p:sp>
        <p:nvSpPr>
          <p:cNvPr id="3" name="2 Marcador de posición de imagen"/>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s-ES"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609600" y="228600"/>
            <a:ext cx="8153400" cy="9906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EDDF0ED7-9168-46D9-8BB1-1FDC9654153A}" type="datetime1">
              <a:rPr lang="es-CL" smtClean="0"/>
              <a:pPr/>
              <a:t>22-08-2009</a:t>
            </a:fld>
            <a:endParaRPr lang="es-CL"/>
          </a:p>
        </p:txBody>
      </p:sp>
      <p:sp>
        <p:nvSpPr>
          <p:cNvPr id="3" name="2 Marcador de pie de página"/>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s-CL"/>
          </a:p>
        </p:txBody>
      </p:sp>
      <p:sp>
        <p:nvSpPr>
          <p:cNvPr id="7" name="6 Rectángulo"/>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Marcador de número de diapositiva"/>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53AEC372-9075-4BE3-829E-D03D719DB015}" type="slidenum">
              <a:rPr lang="es-CL" smtClean="0"/>
              <a:pPr/>
              <a:t>‹Nº›</a:t>
            </a:fld>
            <a:endParaRPr lang="es-CL"/>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jpeg"/><Relationship Id="rId3" Type="http://schemas.openxmlformats.org/officeDocument/2006/relationships/image" Target="../media/image3.jpeg"/><Relationship Id="rId7" Type="http://schemas.openxmlformats.org/officeDocument/2006/relationships/image" Target="../media/image7.png"/><Relationship Id="rId12"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http://www.minas.cec.uchile.cl/espanol/images/logo02.gif" TargetMode="External"/><Relationship Id="rId4" Type="http://schemas.openxmlformats.org/officeDocument/2006/relationships/image" Target="../media/image16.gif"/></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http://www.minas.cec.uchile.cl/espanol/images/logo02.gif" TargetMode="External"/><Relationship Id="rId4" Type="http://schemas.openxmlformats.org/officeDocument/2006/relationships/image" Target="../media/image16.gif"/></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http://www.minas.cec.uchile.cl/espanol/images/logo02.gif" TargetMode="External"/><Relationship Id="rId4" Type="http://schemas.openxmlformats.org/officeDocument/2006/relationships/image" Target="../media/image16.gif"/></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http://www.minas.cec.uchile.cl/espanol/images/logo02.gif" TargetMode="External"/><Relationship Id="rId4" Type="http://schemas.openxmlformats.org/officeDocument/2006/relationships/image" Target="../media/image16.gif"/></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http://www.minas.cec.uchile.cl/espanol/images/logo02.gif" TargetMode="External"/><Relationship Id="rId4" Type="http://schemas.openxmlformats.org/officeDocument/2006/relationships/image" Target="../media/image16.gif"/></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http://www.minas.cec.uchile.cl/espanol/images/logo02.gif" TargetMode="External"/><Relationship Id="rId4" Type="http://schemas.openxmlformats.org/officeDocument/2006/relationships/image" Target="../media/image16.gif"/></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http://www.minas.cec.uchile.cl/espanol/images/logo02.gif" TargetMode="External"/><Relationship Id="rId4" Type="http://schemas.openxmlformats.org/officeDocument/2006/relationships/image" Target="../media/image16.gif"/></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http://www.minas.cec.uchile.cl/espanol/images/logo02.gif" TargetMode="External"/><Relationship Id="rId4" Type="http://schemas.openxmlformats.org/officeDocument/2006/relationships/image" Target="../media/image16.gif"/></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http://www.minas.cec.uchile.cl/espanol/images/logo02.gif" TargetMode="External"/><Relationship Id="rId4" Type="http://schemas.openxmlformats.org/officeDocument/2006/relationships/image" Target="../media/image16.gif"/></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http://www.minas.cec.uchile.cl/espanol/images/logo02.gif" TargetMode="External"/><Relationship Id="rId4" Type="http://schemas.openxmlformats.org/officeDocument/2006/relationships/image" Target="../media/image16.gif"/></Relationships>
</file>

<file path=ppt/slides/_rels/slide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http://www.minas.cec.uchile.cl/espanol/images/logo02.gif" TargetMode="External"/><Relationship Id="rId5" Type="http://schemas.openxmlformats.org/officeDocument/2006/relationships/image" Target="../media/image16.gif"/><Relationship Id="rId4" Type="http://schemas.openxmlformats.org/officeDocument/2006/relationships/image" Target="../media/image15.png"/></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http://www.minas.cec.uchile.cl/espanol/images/logo02.gif" TargetMode="External"/><Relationship Id="rId4" Type="http://schemas.openxmlformats.org/officeDocument/2006/relationships/image" Target="../media/image16.gif"/></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http://www.minas.cec.uchile.cl/espanol/images/logo02.gif" TargetMode="External"/><Relationship Id="rId4" Type="http://schemas.openxmlformats.org/officeDocument/2006/relationships/image" Target="../media/image16.gif"/></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http://www.minas.cec.uchile.cl/espanol/images/logo02.gif" TargetMode="External"/><Relationship Id="rId4" Type="http://schemas.openxmlformats.org/officeDocument/2006/relationships/image" Target="../media/image16.gif"/></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http://www.minas.cec.uchile.cl/espanol/images/logo02.gif" TargetMode="External"/><Relationship Id="rId4" Type="http://schemas.openxmlformats.org/officeDocument/2006/relationships/image" Target="../media/image16.gif"/></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http://www.minas.cec.uchile.cl/espanol/images/logo02.gif" TargetMode="External"/><Relationship Id="rId4" Type="http://schemas.openxmlformats.org/officeDocument/2006/relationships/image" Target="../media/image16.gif"/></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http://www.minas.cec.uchile.cl/espanol/images/logo02.gif" TargetMode="External"/><Relationship Id="rId4" Type="http://schemas.openxmlformats.org/officeDocument/2006/relationships/image" Target="../media/image16.gif"/></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http://www.minas.cec.uchile.cl/espanol/images/logo02.gif" TargetMode="External"/><Relationship Id="rId4" Type="http://schemas.openxmlformats.org/officeDocument/2006/relationships/image" Target="../media/image16.gif"/></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7.jpeg"/><Relationship Id="rId5" Type="http://schemas.openxmlformats.org/officeDocument/2006/relationships/image" Target="http://www.minas.cec.uchile.cl/espanol/images/logo02.gif" TargetMode="External"/><Relationship Id="rId4" Type="http://schemas.openxmlformats.org/officeDocument/2006/relationships/image" Target="../media/image16.gif"/></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8.jpeg"/><Relationship Id="rId5" Type="http://schemas.openxmlformats.org/officeDocument/2006/relationships/image" Target="http://www.minas.cec.uchile.cl/espanol/images/logo02.gif" TargetMode="External"/><Relationship Id="rId4" Type="http://schemas.openxmlformats.org/officeDocument/2006/relationships/image" Target="../media/image16.gif"/></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9.jpeg"/><Relationship Id="rId5" Type="http://schemas.openxmlformats.org/officeDocument/2006/relationships/image" Target="http://www.minas.cec.uchile.cl/espanol/images/logo02.gif" TargetMode="External"/><Relationship Id="rId4" Type="http://schemas.openxmlformats.org/officeDocument/2006/relationships/image" Target="../media/image16.gi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10 Título"/>
          <p:cNvSpPr>
            <a:spLocks noGrp="1"/>
          </p:cNvSpPr>
          <p:nvPr>
            <p:ph type="ctrTitle"/>
          </p:nvPr>
        </p:nvSpPr>
        <p:spPr>
          <a:xfrm>
            <a:off x="142844" y="3500438"/>
            <a:ext cx="8696356" cy="2366962"/>
          </a:xfrm>
        </p:spPr>
        <p:txBody>
          <a:bodyPr/>
          <a:lstStyle/>
          <a:p>
            <a:r>
              <a:rPr lang="es-ES_tradnl" dirty="0" smtClean="0"/>
              <a:t/>
            </a:r>
            <a:br>
              <a:rPr lang="es-ES_tradnl" dirty="0" smtClean="0"/>
            </a:br>
            <a:r>
              <a:rPr lang="es-CL" dirty="0" smtClean="0"/>
              <a:t/>
            </a:r>
            <a:br>
              <a:rPr lang="es-CL" dirty="0" smtClean="0"/>
            </a:br>
            <a:endParaRPr lang="es-CL" dirty="0"/>
          </a:p>
        </p:txBody>
      </p:sp>
      <p:sp>
        <p:nvSpPr>
          <p:cNvPr id="12" name="11 Subtítulo"/>
          <p:cNvSpPr>
            <a:spLocks noGrp="1"/>
          </p:cNvSpPr>
          <p:nvPr>
            <p:ph type="subTitle" idx="1"/>
          </p:nvPr>
        </p:nvSpPr>
        <p:spPr/>
        <p:txBody>
          <a:bodyPr/>
          <a:lstStyle/>
          <a:p>
            <a:endParaRPr lang="es-CL"/>
          </a:p>
        </p:txBody>
      </p:sp>
      <p:sp>
        <p:nvSpPr>
          <p:cNvPr id="4" name="3 Marcador de fecha"/>
          <p:cNvSpPr>
            <a:spLocks noGrp="1"/>
          </p:cNvSpPr>
          <p:nvPr>
            <p:ph type="dt" sz="half" idx="10"/>
          </p:nvPr>
        </p:nvSpPr>
        <p:spPr>
          <a:solidFill>
            <a:schemeClr val="accent2"/>
          </a:solidFill>
        </p:spPr>
        <p:txBody>
          <a:bodyPr/>
          <a:lstStyle/>
          <a:p>
            <a:fld id="{5024C4E5-F1B9-4C12-B51B-7B77E3A7920B}" type="datetime1">
              <a:rPr lang="es-CL" sz="1200" smtClean="0">
                <a:latin typeface="Arial Rounded MT Bold" pitchFamily="34" charset="0"/>
              </a:rPr>
              <a:pPr/>
              <a:t>22-08-2009</a:t>
            </a:fld>
            <a:endParaRPr lang="es-CL" sz="1200" dirty="0">
              <a:latin typeface="Arial Rounded MT Bold" pitchFamily="34" charset="0"/>
            </a:endParaRPr>
          </a:p>
        </p:txBody>
      </p:sp>
      <p:pic>
        <p:nvPicPr>
          <p:cNvPr id="1027" name="Picture 3"/>
          <p:cNvPicPr>
            <a:picLocks noChangeAspect="1" noChangeArrowheads="1"/>
          </p:cNvPicPr>
          <p:nvPr/>
        </p:nvPicPr>
        <p:blipFill>
          <a:blip r:embed="rId4"/>
          <a:srcRect/>
          <a:stretch>
            <a:fillRect/>
          </a:stretch>
        </p:blipFill>
        <p:spPr bwMode="auto">
          <a:xfrm>
            <a:off x="1785918" y="6000768"/>
            <a:ext cx="7358082" cy="857232"/>
          </a:xfrm>
          <a:prstGeom prst="rect">
            <a:avLst/>
          </a:prstGeom>
          <a:noFill/>
          <a:ln w="9525">
            <a:noFill/>
            <a:miter lim="800000"/>
            <a:headEnd/>
            <a:tailEnd/>
          </a:ln>
        </p:spPr>
      </p:pic>
      <p:pic>
        <p:nvPicPr>
          <p:cNvPr id="1028" name="Picture 4"/>
          <p:cNvPicPr>
            <a:picLocks noChangeAspect="1" noChangeArrowheads="1"/>
          </p:cNvPicPr>
          <p:nvPr/>
        </p:nvPicPr>
        <p:blipFill>
          <a:blip r:embed="rId5"/>
          <a:srcRect/>
          <a:stretch>
            <a:fillRect/>
          </a:stretch>
        </p:blipFill>
        <p:spPr bwMode="auto">
          <a:xfrm>
            <a:off x="1762125" y="6000768"/>
            <a:ext cx="7381875" cy="857232"/>
          </a:xfrm>
          <a:prstGeom prst="rect">
            <a:avLst/>
          </a:prstGeom>
          <a:noFill/>
          <a:ln w="9525">
            <a:noFill/>
            <a:miter lim="800000"/>
            <a:headEnd/>
            <a:tailEnd/>
          </a:ln>
        </p:spPr>
      </p:pic>
      <p:pic>
        <p:nvPicPr>
          <p:cNvPr id="1029" name="Picture 5"/>
          <p:cNvPicPr>
            <a:picLocks noChangeAspect="1" noChangeArrowheads="1"/>
          </p:cNvPicPr>
          <p:nvPr/>
        </p:nvPicPr>
        <p:blipFill>
          <a:blip r:embed="rId6"/>
          <a:srcRect/>
          <a:stretch>
            <a:fillRect/>
          </a:stretch>
        </p:blipFill>
        <p:spPr bwMode="auto">
          <a:xfrm>
            <a:off x="1743075" y="5981700"/>
            <a:ext cx="7400925" cy="876300"/>
          </a:xfrm>
          <a:prstGeom prst="rect">
            <a:avLst/>
          </a:prstGeom>
          <a:noFill/>
          <a:ln w="9525">
            <a:noFill/>
            <a:miter lim="800000"/>
            <a:headEnd/>
            <a:tailEnd/>
          </a:ln>
        </p:spPr>
      </p:pic>
      <p:pic>
        <p:nvPicPr>
          <p:cNvPr id="1031" name="Picture 7"/>
          <p:cNvPicPr>
            <a:picLocks noChangeAspect="1" noChangeArrowheads="1"/>
          </p:cNvPicPr>
          <p:nvPr/>
        </p:nvPicPr>
        <p:blipFill>
          <a:blip r:embed="rId7"/>
          <a:srcRect/>
          <a:stretch>
            <a:fillRect/>
          </a:stretch>
        </p:blipFill>
        <p:spPr bwMode="auto">
          <a:xfrm>
            <a:off x="1743075" y="5981700"/>
            <a:ext cx="7400925" cy="876300"/>
          </a:xfrm>
          <a:prstGeom prst="rect">
            <a:avLst/>
          </a:prstGeom>
          <a:noFill/>
          <a:ln w="9525">
            <a:noFill/>
            <a:miter lim="800000"/>
            <a:headEnd/>
            <a:tailEnd/>
          </a:ln>
        </p:spPr>
      </p:pic>
      <p:pic>
        <p:nvPicPr>
          <p:cNvPr id="1032" name="Picture 8"/>
          <p:cNvPicPr>
            <a:picLocks noChangeAspect="1" noChangeArrowheads="1"/>
          </p:cNvPicPr>
          <p:nvPr/>
        </p:nvPicPr>
        <p:blipFill>
          <a:blip r:embed="rId8"/>
          <a:srcRect/>
          <a:stretch>
            <a:fillRect/>
          </a:stretch>
        </p:blipFill>
        <p:spPr bwMode="auto">
          <a:xfrm>
            <a:off x="1743075" y="5981700"/>
            <a:ext cx="7400925" cy="876300"/>
          </a:xfrm>
          <a:prstGeom prst="rect">
            <a:avLst/>
          </a:prstGeom>
          <a:noFill/>
          <a:ln w="9525">
            <a:noFill/>
            <a:miter lim="800000"/>
            <a:headEnd/>
            <a:tailEnd/>
          </a:ln>
        </p:spPr>
      </p:pic>
      <p:sp>
        <p:nvSpPr>
          <p:cNvPr id="14" name="Rectangle 10"/>
          <p:cNvSpPr txBox="1">
            <a:spLocks noChangeArrowheads="1"/>
          </p:cNvSpPr>
          <p:nvPr/>
        </p:nvSpPr>
        <p:spPr>
          <a:xfrm>
            <a:off x="214282" y="1357298"/>
            <a:ext cx="8172450" cy="685800"/>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2400" cap="all" dirty="0" smtClean="0">
                <a:solidFill>
                  <a:schemeClr val="bg1"/>
                </a:solidFill>
                <a:latin typeface="Aharoni" pitchFamily="2" charset="-79"/>
                <a:ea typeface="+mj-ea"/>
                <a:cs typeface="Aharoni" pitchFamily="2" charset="-79"/>
              </a:rPr>
              <a:t>	CLASE AUXILIAR </a:t>
            </a:r>
            <a:r>
              <a:rPr lang="es-ES" sz="3600" cap="all" dirty="0" smtClean="0">
                <a:solidFill>
                  <a:schemeClr val="bg1"/>
                </a:solidFill>
                <a:latin typeface="Aharoni" pitchFamily="2" charset="-79"/>
                <a:ea typeface="+mj-ea"/>
                <a:cs typeface="Aharoni" pitchFamily="2" charset="-79"/>
              </a:rPr>
              <a:t>1.2</a:t>
            </a:r>
            <a:endParaRPr kumimoji="0" lang="es-ES" sz="3600" b="0" i="0" u="none" strike="noStrike" kern="1200" cap="all" spc="0" normalizeH="0" baseline="0" noProof="0" dirty="0" smtClean="0">
              <a:ln>
                <a:noFill/>
              </a:ln>
              <a:solidFill>
                <a:schemeClr val="bg1"/>
              </a:solidFill>
              <a:effectLst/>
              <a:uLnTx/>
              <a:uFillTx/>
              <a:latin typeface="Aharoni" pitchFamily="2" charset="-79"/>
              <a:ea typeface="+mj-ea"/>
              <a:cs typeface="Aharoni" pitchFamily="2" charset="-79"/>
            </a:endParaRPr>
          </a:p>
        </p:txBody>
      </p:sp>
      <p:sp>
        <p:nvSpPr>
          <p:cNvPr id="18" name="Rectangle 12"/>
          <p:cNvSpPr>
            <a:spLocks noChangeArrowheads="1"/>
          </p:cNvSpPr>
          <p:nvPr/>
        </p:nvSpPr>
        <p:spPr bwMode="auto">
          <a:xfrm>
            <a:off x="285720" y="785794"/>
            <a:ext cx="8667750" cy="765175"/>
          </a:xfrm>
          <a:prstGeom prst="rect">
            <a:avLst/>
          </a:prstGeom>
          <a:noFill/>
          <a:ln w="9525">
            <a:noFill/>
            <a:miter lim="800000"/>
            <a:headEnd/>
            <a:tailEnd/>
          </a:ln>
          <a:effectLst/>
        </p:spPr>
        <p:txBody>
          <a:bodyPr/>
          <a:lstStyle/>
          <a:p>
            <a:pPr algn="ctr">
              <a:buFontTx/>
              <a:buNone/>
            </a:pPr>
            <a:endParaRPr lang="es-MX" dirty="0">
              <a:solidFill>
                <a:schemeClr val="bg1"/>
              </a:solidFill>
            </a:endParaRPr>
          </a:p>
          <a:p>
            <a:pPr algn="ctr">
              <a:buFontTx/>
              <a:buNone/>
            </a:pPr>
            <a:r>
              <a:rPr lang="es-MX" sz="2800" u="none" dirty="0" smtClean="0">
                <a:solidFill>
                  <a:schemeClr val="bg1"/>
                </a:solidFill>
              </a:rPr>
              <a:t>MI47A - PERFORACIÓN Y TRONADURA</a:t>
            </a:r>
            <a:endParaRPr lang="es-MX" sz="2800" u="none" dirty="0">
              <a:solidFill>
                <a:schemeClr val="bg1"/>
              </a:solidFill>
            </a:endParaRPr>
          </a:p>
        </p:txBody>
      </p:sp>
      <p:sp>
        <p:nvSpPr>
          <p:cNvPr id="19" name="Rectangle 16"/>
          <p:cNvSpPr>
            <a:spLocks noChangeArrowheads="1"/>
          </p:cNvSpPr>
          <p:nvPr/>
        </p:nvSpPr>
        <p:spPr bwMode="auto">
          <a:xfrm>
            <a:off x="214282" y="5214950"/>
            <a:ext cx="2098675" cy="685800"/>
          </a:xfrm>
          <a:prstGeom prst="rect">
            <a:avLst/>
          </a:prstGeom>
          <a:noFill/>
          <a:ln w="9525">
            <a:noFill/>
            <a:miter lim="800000"/>
            <a:headEnd/>
            <a:tailEnd/>
          </a:ln>
          <a:effectLst/>
        </p:spPr>
        <p:txBody>
          <a:bodyPr anchor="ctr"/>
          <a:lstStyle/>
          <a:p>
            <a:pPr>
              <a:spcBef>
                <a:spcPct val="0"/>
              </a:spcBef>
              <a:buFontTx/>
              <a:buNone/>
            </a:pPr>
            <a:r>
              <a:rPr lang="es-ES" sz="1600" u="none" dirty="0" smtClean="0"/>
              <a:t>Enrique Caballero A.</a:t>
            </a:r>
          </a:p>
        </p:txBody>
      </p:sp>
      <p:pic>
        <p:nvPicPr>
          <p:cNvPr id="17" name="Picture 3"/>
          <p:cNvPicPr>
            <a:picLocks noChangeAspect="1" noChangeArrowheads="1"/>
          </p:cNvPicPr>
          <p:nvPr/>
        </p:nvPicPr>
        <p:blipFill>
          <a:blip r:embed="rId9"/>
          <a:srcRect/>
          <a:stretch>
            <a:fillRect/>
          </a:stretch>
        </p:blipFill>
        <p:spPr bwMode="auto">
          <a:xfrm>
            <a:off x="0" y="2428868"/>
            <a:ext cx="2902602" cy="2286016"/>
          </a:xfrm>
          <a:prstGeom prst="rect">
            <a:avLst/>
          </a:prstGeom>
          <a:noFill/>
          <a:ln w="9525">
            <a:noFill/>
            <a:miter lim="800000"/>
            <a:headEnd/>
            <a:tailEnd/>
          </a:ln>
        </p:spPr>
      </p:pic>
      <p:pic>
        <p:nvPicPr>
          <p:cNvPr id="6" name="Picture 2"/>
          <p:cNvPicPr>
            <a:picLocks noChangeAspect="1" noChangeArrowheads="1"/>
          </p:cNvPicPr>
          <p:nvPr/>
        </p:nvPicPr>
        <p:blipFill>
          <a:blip r:embed="rId10"/>
          <a:srcRect/>
          <a:stretch>
            <a:fillRect/>
          </a:stretch>
        </p:blipFill>
        <p:spPr bwMode="auto">
          <a:xfrm>
            <a:off x="2857488" y="2428868"/>
            <a:ext cx="3143272" cy="2286016"/>
          </a:xfrm>
          <a:prstGeom prst="rect">
            <a:avLst/>
          </a:prstGeom>
          <a:noFill/>
          <a:ln w="9525">
            <a:noFill/>
            <a:miter lim="800000"/>
            <a:headEnd/>
            <a:tailEnd/>
          </a:ln>
        </p:spPr>
      </p:pic>
      <p:pic>
        <p:nvPicPr>
          <p:cNvPr id="7" name="Picture 3"/>
          <p:cNvPicPr>
            <a:picLocks noChangeAspect="1" noChangeArrowheads="1"/>
          </p:cNvPicPr>
          <p:nvPr/>
        </p:nvPicPr>
        <p:blipFill>
          <a:blip r:embed="rId11"/>
          <a:srcRect/>
          <a:stretch>
            <a:fillRect/>
          </a:stretch>
        </p:blipFill>
        <p:spPr bwMode="auto">
          <a:xfrm>
            <a:off x="5977774" y="2428868"/>
            <a:ext cx="3166226" cy="2286015"/>
          </a:xfrm>
          <a:prstGeom prst="rect">
            <a:avLst/>
          </a:prstGeom>
          <a:noFill/>
          <a:ln w="9525">
            <a:noFill/>
            <a:miter lim="800000"/>
            <a:headEnd/>
            <a:tailEnd/>
          </a:ln>
        </p:spPr>
      </p:pic>
      <p:pic>
        <p:nvPicPr>
          <p:cNvPr id="80897" name="Picture 1"/>
          <p:cNvPicPr>
            <a:picLocks noChangeAspect="1" noChangeArrowheads="1"/>
          </p:cNvPicPr>
          <p:nvPr/>
        </p:nvPicPr>
        <p:blipFill>
          <a:blip r:embed="rId12"/>
          <a:srcRect/>
          <a:stretch>
            <a:fillRect/>
          </a:stretch>
        </p:blipFill>
        <p:spPr bwMode="auto">
          <a:xfrm>
            <a:off x="2857488" y="2428868"/>
            <a:ext cx="3143272" cy="2310348"/>
          </a:xfrm>
          <a:prstGeom prst="rect">
            <a:avLst/>
          </a:prstGeom>
          <a:noFill/>
          <a:ln w="9525">
            <a:noFill/>
            <a:miter lim="800000"/>
            <a:headEnd/>
            <a:tailEnd/>
          </a:ln>
        </p:spPr>
      </p:pic>
      <p:pic>
        <p:nvPicPr>
          <p:cNvPr id="80899" name="Picture 3"/>
          <p:cNvPicPr>
            <a:picLocks noChangeAspect="1" noChangeArrowheads="1"/>
          </p:cNvPicPr>
          <p:nvPr/>
        </p:nvPicPr>
        <p:blipFill>
          <a:blip r:embed="rId13"/>
          <a:srcRect/>
          <a:stretch>
            <a:fillRect/>
          </a:stretch>
        </p:blipFill>
        <p:spPr bwMode="auto">
          <a:xfrm>
            <a:off x="6000760" y="2428868"/>
            <a:ext cx="3143240"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10</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22-08-2009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7" name="6 Rectángulo"/>
          <p:cNvSpPr/>
          <p:nvPr/>
        </p:nvSpPr>
        <p:spPr>
          <a:xfrm>
            <a:off x="785786" y="1071546"/>
            <a:ext cx="7429552" cy="3693319"/>
          </a:xfrm>
          <a:prstGeom prst="rect">
            <a:avLst/>
          </a:prstGeom>
        </p:spPr>
        <p:txBody>
          <a:bodyPr wrap="square">
            <a:spAutoFit/>
          </a:bodyPr>
          <a:lstStyle/>
          <a:p>
            <a:pPr>
              <a:lnSpc>
                <a:spcPct val="90000"/>
              </a:lnSpc>
            </a:pPr>
            <a:r>
              <a:rPr lang="es-ES" sz="2000" b="1" dirty="0" smtClean="0">
                <a:latin typeface="Tahoma" charset="0"/>
              </a:rPr>
              <a:t>  Selección de Equipo de perforación</a:t>
            </a:r>
            <a:r>
              <a:rPr lang="es-ES" sz="2000" dirty="0" smtClean="0">
                <a:latin typeface="Tahoma" charset="0"/>
              </a:rPr>
              <a:t>:</a:t>
            </a:r>
          </a:p>
          <a:p>
            <a:pPr lvl="2">
              <a:lnSpc>
                <a:spcPct val="90000"/>
              </a:lnSpc>
            </a:pPr>
            <a:endParaRPr lang="es-ES" sz="2000" dirty="0" smtClean="0">
              <a:latin typeface="Tahoma" charset="0"/>
            </a:endParaRPr>
          </a:p>
          <a:p>
            <a:pPr>
              <a:lnSpc>
                <a:spcPct val="90000"/>
              </a:lnSpc>
            </a:pPr>
            <a:r>
              <a:rPr lang="es-ES" sz="2000" dirty="0" smtClean="0">
                <a:latin typeface="Tahoma" charset="0"/>
              </a:rPr>
              <a:t>Nos encontramos (para efectos de la Tarea 1) en el caso 2 (Galerías de 6 a 30 [</a:t>
            </a:r>
            <a:r>
              <a:rPr lang="es-ES" sz="1400" dirty="0" smtClean="0">
                <a:latin typeface="Tahoma" charset="0"/>
              </a:rPr>
              <a:t>m</a:t>
            </a:r>
            <a:r>
              <a:rPr lang="es-ES" sz="2000" dirty="0" smtClean="0">
                <a:latin typeface="Tahoma" charset="0"/>
              </a:rPr>
              <a:t>2]):</a:t>
            </a:r>
          </a:p>
          <a:p>
            <a:pPr>
              <a:lnSpc>
                <a:spcPct val="90000"/>
              </a:lnSpc>
            </a:pPr>
            <a:endParaRPr lang="es-ES" sz="2000" dirty="0" smtClean="0">
              <a:latin typeface="Tahoma" charset="0"/>
            </a:endParaRPr>
          </a:p>
          <a:p>
            <a:pPr>
              <a:lnSpc>
                <a:spcPct val="90000"/>
              </a:lnSpc>
            </a:pPr>
            <a:endParaRPr lang="es-ES" sz="2000" dirty="0" smtClean="0">
              <a:latin typeface="Tahoma" charset="0"/>
            </a:endParaRPr>
          </a:p>
          <a:p>
            <a:pPr lvl="1">
              <a:lnSpc>
                <a:spcPct val="90000"/>
              </a:lnSpc>
              <a:buFont typeface="Wingdings" pitchFamily="2" charset="2"/>
              <a:buChar char="Ø"/>
            </a:pPr>
            <a:r>
              <a:rPr lang="es-ES" sz="2000" dirty="0" smtClean="0">
                <a:latin typeface="Tahoma" charset="0"/>
              </a:rPr>
              <a:t> Por lo que utilizaremos un Jumbo electro-hidráulico para el desarrollo de galerías.</a:t>
            </a:r>
          </a:p>
          <a:p>
            <a:pPr lvl="1">
              <a:lnSpc>
                <a:spcPct val="90000"/>
              </a:lnSpc>
              <a:buFont typeface="Wingdings" pitchFamily="2" charset="2"/>
              <a:buChar char="Ø"/>
            </a:pPr>
            <a:endParaRPr lang="es-ES" sz="2000" dirty="0" smtClean="0">
              <a:latin typeface="Tahoma" charset="0"/>
            </a:endParaRPr>
          </a:p>
          <a:p>
            <a:pPr lvl="1">
              <a:lnSpc>
                <a:spcPct val="90000"/>
              </a:lnSpc>
              <a:buFont typeface="Wingdings" pitchFamily="2" charset="2"/>
              <a:buChar char="Ø"/>
            </a:pPr>
            <a:r>
              <a:rPr lang="es-ES" sz="2000" dirty="0" smtClean="0">
                <a:latin typeface="Tahoma" charset="0"/>
              </a:rPr>
              <a:t> Para seleccionar el equipo necesario para cada caso, basarse en la sección ([</a:t>
            </a:r>
            <a:r>
              <a:rPr lang="es-ES" sz="1400" dirty="0" smtClean="0">
                <a:latin typeface="Tahoma" charset="0"/>
              </a:rPr>
              <a:t>m</a:t>
            </a:r>
            <a:r>
              <a:rPr lang="es-ES" sz="2000" dirty="0" smtClean="0">
                <a:latin typeface="Tahoma" charset="0"/>
              </a:rPr>
              <a:t>2]) y utilizar los catálogos de Atlas </a:t>
            </a:r>
            <a:r>
              <a:rPr lang="es-ES" sz="2000" dirty="0" err="1" smtClean="0">
                <a:latin typeface="Tahoma" charset="0"/>
              </a:rPr>
              <a:t>Copco</a:t>
            </a:r>
            <a:r>
              <a:rPr lang="es-ES" sz="2000" dirty="0" smtClean="0">
                <a:latin typeface="Tahoma" charset="0"/>
              </a:rPr>
              <a:t>.</a:t>
            </a:r>
          </a:p>
          <a:p>
            <a:pPr lvl="2">
              <a:lnSpc>
                <a:spcPct val="90000"/>
              </a:lnSpc>
            </a:pPr>
            <a:endParaRPr lang="es-ES" sz="2000" dirty="0" smtClean="0">
              <a:latin typeface="Tahoma"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11</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22-08-2009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pic>
        <p:nvPicPr>
          <p:cNvPr id="20" name="Picture 5" descr="boomer 3 brazos"/>
          <p:cNvPicPr>
            <a:picLocks noChangeAspect="1" noChangeArrowheads="1"/>
          </p:cNvPicPr>
          <p:nvPr/>
        </p:nvPicPr>
        <p:blipFill>
          <a:blip r:embed="rId6"/>
          <a:srcRect/>
          <a:stretch>
            <a:fillRect/>
          </a:stretch>
        </p:blipFill>
        <p:spPr>
          <a:xfrm>
            <a:off x="928662" y="2357430"/>
            <a:ext cx="7488237" cy="3629025"/>
          </a:xfrm>
          <a:prstGeom prst="rect">
            <a:avLst/>
          </a:prstGeom>
          <a:noFill/>
          <a:ln/>
        </p:spPr>
      </p:pic>
      <p:sp>
        <p:nvSpPr>
          <p:cNvPr id="21" name="20 Rectángulo"/>
          <p:cNvSpPr/>
          <p:nvPr/>
        </p:nvSpPr>
        <p:spPr>
          <a:xfrm>
            <a:off x="1142976" y="571480"/>
            <a:ext cx="6673622" cy="369332"/>
          </a:xfrm>
          <a:prstGeom prst="rect">
            <a:avLst/>
          </a:prstGeom>
        </p:spPr>
        <p:txBody>
          <a:bodyPr wrap="none">
            <a:spAutoFit/>
          </a:bodyPr>
          <a:lstStyle/>
          <a:p>
            <a:r>
              <a:rPr lang="es-ES" b="1" dirty="0" smtClean="0">
                <a:latin typeface="Tahoma" charset="0"/>
              </a:rPr>
              <a:t>Jumbo Electro-Hidráulico para el Desarrollo de Galerías:</a:t>
            </a:r>
            <a:endParaRPr lang="es-CL" dirty="0"/>
          </a:p>
        </p:txBody>
      </p:sp>
      <p:sp>
        <p:nvSpPr>
          <p:cNvPr id="22" name="Line 9"/>
          <p:cNvSpPr>
            <a:spLocks noChangeShapeType="1"/>
          </p:cNvSpPr>
          <p:nvPr/>
        </p:nvSpPr>
        <p:spPr bwMode="auto">
          <a:xfrm>
            <a:off x="2928926" y="3000372"/>
            <a:ext cx="1285884" cy="928694"/>
          </a:xfrm>
          <a:prstGeom prst="line">
            <a:avLst/>
          </a:prstGeom>
          <a:noFill/>
          <a:ln w="9525">
            <a:solidFill>
              <a:schemeClr val="tx1"/>
            </a:solidFill>
            <a:round/>
            <a:headEnd/>
            <a:tailEnd type="triangle" w="med" len="med"/>
          </a:ln>
          <a:effectLst/>
        </p:spPr>
        <p:txBody>
          <a:bodyPr/>
          <a:lstStyle/>
          <a:p>
            <a:endParaRPr lang="es-CL"/>
          </a:p>
        </p:txBody>
      </p:sp>
      <p:sp>
        <p:nvSpPr>
          <p:cNvPr id="23" name="Line 9"/>
          <p:cNvSpPr>
            <a:spLocks noChangeShapeType="1"/>
          </p:cNvSpPr>
          <p:nvPr/>
        </p:nvSpPr>
        <p:spPr bwMode="auto">
          <a:xfrm flipH="1">
            <a:off x="6643702" y="2357430"/>
            <a:ext cx="857256" cy="785818"/>
          </a:xfrm>
          <a:prstGeom prst="line">
            <a:avLst/>
          </a:prstGeom>
          <a:noFill/>
          <a:ln w="9525">
            <a:solidFill>
              <a:schemeClr val="tx1"/>
            </a:solidFill>
            <a:round/>
            <a:headEnd/>
            <a:tailEnd type="triangle" w="med" len="med"/>
          </a:ln>
          <a:effectLst/>
        </p:spPr>
        <p:txBody>
          <a:bodyPr/>
          <a:lstStyle/>
          <a:p>
            <a:endParaRPr lang="es-CL"/>
          </a:p>
        </p:txBody>
      </p:sp>
      <p:sp>
        <p:nvSpPr>
          <p:cNvPr id="24" name="23 Rectángulo"/>
          <p:cNvSpPr/>
          <p:nvPr/>
        </p:nvSpPr>
        <p:spPr>
          <a:xfrm>
            <a:off x="2357422" y="2643182"/>
            <a:ext cx="881973" cy="338554"/>
          </a:xfrm>
          <a:prstGeom prst="rect">
            <a:avLst/>
          </a:prstGeom>
        </p:spPr>
        <p:txBody>
          <a:bodyPr wrap="none">
            <a:spAutoFit/>
          </a:bodyPr>
          <a:lstStyle/>
          <a:p>
            <a:pPr lvl="0">
              <a:spcBef>
                <a:spcPct val="0"/>
              </a:spcBef>
              <a:defRPr/>
            </a:pPr>
            <a:r>
              <a:rPr lang="en-US" sz="1600" i="1" cap="all" dirty="0" smtClean="0">
                <a:latin typeface="Arial Black" pitchFamily="34" charset="0"/>
              </a:rPr>
              <a:t>Boom</a:t>
            </a:r>
            <a:endParaRPr lang="en-US" sz="1600" i="1" cap="all" dirty="0">
              <a:latin typeface="Arial Black" pitchFamily="34" charset="0"/>
            </a:endParaRPr>
          </a:p>
        </p:txBody>
      </p:sp>
      <p:sp>
        <p:nvSpPr>
          <p:cNvPr id="25" name="24 Rectángulo"/>
          <p:cNvSpPr/>
          <p:nvPr/>
        </p:nvSpPr>
        <p:spPr>
          <a:xfrm>
            <a:off x="7143768" y="2000240"/>
            <a:ext cx="776175" cy="338554"/>
          </a:xfrm>
          <a:prstGeom prst="rect">
            <a:avLst/>
          </a:prstGeom>
        </p:spPr>
        <p:txBody>
          <a:bodyPr wrap="none">
            <a:spAutoFit/>
          </a:bodyPr>
          <a:lstStyle/>
          <a:p>
            <a:pPr lvl="0">
              <a:spcBef>
                <a:spcPct val="0"/>
              </a:spcBef>
              <a:defRPr/>
            </a:pPr>
            <a:r>
              <a:rPr lang="en-US" sz="1600" i="1" cap="all" dirty="0" smtClean="0">
                <a:latin typeface="Arial Black" pitchFamily="34" charset="0"/>
              </a:rPr>
              <a:t>Feed</a:t>
            </a:r>
            <a:endParaRPr lang="en-US" sz="1600" i="1" cap="all" dirty="0">
              <a:latin typeface="Arial Black" pitchFamily="34" charset="0"/>
            </a:endParaRPr>
          </a:p>
        </p:txBody>
      </p:sp>
      <p:sp>
        <p:nvSpPr>
          <p:cNvPr id="26" name="Line 9"/>
          <p:cNvSpPr>
            <a:spLocks noChangeShapeType="1"/>
          </p:cNvSpPr>
          <p:nvPr/>
        </p:nvSpPr>
        <p:spPr bwMode="auto">
          <a:xfrm>
            <a:off x="3714744" y="2285992"/>
            <a:ext cx="1285884" cy="928694"/>
          </a:xfrm>
          <a:prstGeom prst="line">
            <a:avLst/>
          </a:prstGeom>
          <a:noFill/>
          <a:ln w="9525">
            <a:solidFill>
              <a:schemeClr val="tx1"/>
            </a:solidFill>
            <a:round/>
            <a:headEnd/>
            <a:tailEnd type="triangle" w="med" len="med"/>
          </a:ln>
          <a:effectLst/>
        </p:spPr>
        <p:txBody>
          <a:bodyPr/>
          <a:lstStyle/>
          <a:p>
            <a:endParaRPr lang="es-CL"/>
          </a:p>
        </p:txBody>
      </p:sp>
      <p:sp>
        <p:nvSpPr>
          <p:cNvPr id="27" name="26 Rectángulo"/>
          <p:cNvSpPr/>
          <p:nvPr/>
        </p:nvSpPr>
        <p:spPr>
          <a:xfrm>
            <a:off x="2571736" y="1500174"/>
            <a:ext cx="1989647" cy="769441"/>
          </a:xfrm>
          <a:prstGeom prst="rect">
            <a:avLst/>
          </a:prstGeom>
        </p:spPr>
        <p:txBody>
          <a:bodyPr wrap="none">
            <a:spAutoFit/>
          </a:bodyPr>
          <a:lstStyle/>
          <a:p>
            <a:pPr lvl="0">
              <a:spcBef>
                <a:spcPct val="0"/>
              </a:spcBef>
              <a:defRPr/>
            </a:pPr>
            <a:r>
              <a:rPr lang="en-US" sz="1600" i="1" cap="all" dirty="0" err="1" smtClean="0">
                <a:latin typeface="Arial Black" pitchFamily="34" charset="0"/>
              </a:rPr>
              <a:t>Máquina</a:t>
            </a:r>
            <a:endParaRPr lang="en-US" sz="1600" i="1" cap="all" dirty="0" smtClean="0">
              <a:latin typeface="Arial Black" pitchFamily="34" charset="0"/>
            </a:endParaRPr>
          </a:p>
          <a:p>
            <a:pPr lvl="0">
              <a:spcBef>
                <a:spcPct val="0"/>
              </a:spcBef>
              <a:defRPr/>
            </a:pPr>
            <a:r>
              <a:rPr lang="en-US" sz="1600" i="1" cap="all" dirty="0" err="1" smtClean="0">
                <a:latin typeface="Arial Black" pitchFamily="34" charset="0"/>
              </a:rPr>
              <a:t>Perforadora</a:t>
            </a:r>
            <a:r>
              <a:rPr lang="en-US" sz="1600" i="1" cap="all" dirty="0" smtClean="0">
                <a:latin typeface="Arial Black" pitchFamily="34" charset="0"/>
              </a:rPr>
              <a:t> </a:t>
            </a:r>
          </a:p>
          <a:p>
            <a:pPr lvl="0">
              <a:spcBef>
                <a:spcPct val="0"/>
              </a:spcBef>
              <a:defRPr/>
            </a:pPr>
            <a:r>
              <a:rPr lang="en-US" sz="1200" i="1" cap="all" dirty="0" smtClean="0"/>
              <a:t>(</a:t>
            </a:r>
            <a:r>
              <a:rPr lang="en-US" sz="1200" i="1" cap="all" dirty="0" err="1" smtClean="0"/>
              <a:t>va</a:t>
            </a:r>
            <a:r>
              <a:rPr lang="en-US" sz="1200" i="1" cap="all" dirty="0" smtClean="0"/>
              <a:t> </a:t>
            </a:r>
            <a:r>
              <a:rPr lang="en-US" sz="1200" i="1" cap="all" dirty="0" err="1" smtClean="0"/>
              <a:t>dispuesta</a:t>
            </a:r>
            <a:r>
              <a:rPr lang="en-US" sz="1200" i="1" cap="all" dirty="0" smtClean="0"/>
              <a:t> </a:t>
            </a:r>
            <a:r>
              <a:rPr lang="en-US" sz="1200" i="1" cap="all" dirty="0" err="1" smtClean="0"/>
              <a:t>ahí</a:t>
            </a:r>
            <a:r>
              <a:rPr lang="en-US" sz="1200" i="1" cap="all" dirty="0" smtClean="0"/>
              <a:t>)</a:t>
            </a:r>
            <a:endParaRPr lang="en-US" sz="1200" i="1" cap="all"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12</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22-08-2009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pic>
        <p:nvPicPr>
          <p:cNvPr id="1026" name="Picture 2"/>
          <p:cNvPicPr>
            <a:picLocks noChangeAspect="1" noChangeArrowheads="1"/>
          </p:cNvPicPr>
          <p:nvPr/>
        </p:nvPicPr>
        <p:blipFill>
          <a:blip r:embed="rId6"/>
          <a:srcRect/>
          <a:stretch>
            <a:fillRect/>
          </a:stretch>
        </p:blipFill>
        <p:spPr bwMode="auto">
          <a:xfrm>
            <a:off x="2571736" y="357166"/>
            <a:ext cx="6429420" cy="5365862"/>
          </a:xfrm>
          <a:prstGeom prst="rect">
            <a:avLst/>
          </a:prstGeom>
          <a:noFill/>
          <a:ln w="9525">
            <a:noFill/>
            <a:miter lim="800000"/>
            <a:headEnd/>
            <a:tailEnd/>
          </a:ln>
        </p:spPr>
      </p:pic>
      <p:sp>
        <p:nvSpPr>
          <p:cNvPr id="8" name="7 Rectángulo"/>
          <p:cNvSpPr/>
          <p:nvPr/>
        </p:nvSpPr>
        <p:spPr>
          <a:xfrm>
            <a:off x="0" y="2571744"/>
            <a:ext cx="1125629" cy="369332"/>
          </a:xfrm>
          <a:prstGeom prst="rect">
            <a:avLst/>
          </a:prstGeom>
        </p:spPr>
        <p:txBody>
          <a:bodyPr wrap="none">
            <a:spAutoFit/>
          </a:bodyPr>
          <a:lstStyle/>
          <a:p>
            <a:r>
              <a:rPr lang="es-ES" b="1" i="1" dirty="0" smtClean="0">
                <a:latin typeface="Tahoma" charset="0"/>
              </a:rPr>
              <a:t>Ejemplo</a:t>
            </a:r>
            <a:endParaRPr lang="es-CL" i="1" dirty="0"/>
          </a:p>
        </p:txBody>
      </p:sp>
      <p:sp>
        <p:nvSpPr>
          <p:cNvPr id="9" name="Line 9"/>
          <p:cNvSpPr>
            <a:spLocks noChangeShapeType="1"/>
          </p:cNvSpPr>
          <p:nvPr/>
        </p:nvSpPr>
        <p:spPr bwMode="auto">
          <a:xfrm flipV="1">
            <a:off x="1214414" y="2714620"/>
            <a:ext cx="1071570" cy="71436"/>
          </a:xfrm>
          <a:prstGeom prst="line">
            <a:avLst/>
          </a:prstGeom>
          <a:noFill/>
          <a:ln w="9525">
            <a:solidFill>
              <a:schemeClr val="tx1"/>
            </a:solidFill>
            <a:round/>
            <a:headEnd/>
            <a:tailEnd type="triangle" w="med" len="med"/>
          </a:ln>
          <a:effectLst/>
        </p:spPr>
        <p:txBody>
          <a:bodyPr/>
          <a:lstStyle/>
          <a:p>
            <a:endParaRPr lang="es-CL"/>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13</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22-08-2009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9" name="8 Rectángulo"/>
          <p:cNvSpPr/>
          <p:nvPr/>
        </p:nvSpPr>
        <p:spPr>
          <a:xfrm>
            <a:off x="785786" y="1071546"/>
            <a:ext cx="7429552" cy="3693319"/>
          </a:xfrm>
          <a:prstGeom prst="rect">
            <a:avLst/>
          </a:prstGeom>
        </p:spPr>
        <p:txBody>
          <a:bodyPr wrap="square">
            <a:spAutoFit/>
          </a:bodyPr>
          <a:lstStyle/>
          <a:p>
            <a:pPr>
              <a:lnSpc>
                <a:spcPct val="90000"/>
              </a:lnSpc>
            </a:pPr>
            <a:r>
              <a:rPr lang="es-ES" sz="2000" b="1" dirty="0" smtClean="0">
                <a:latin typeface="Tahoma" charset="0"/>
              </a:rPr>
              <a:t>  Selección de máquina de perforación</a:t>
            </a:r>
            <a:r>
              <a:rPr lang="es-ES" sz="2000" dirty="0" smtClean="0">
                <a:latin typeface="Tahoma" charset="0"/>
              </a:rPr>
              <a:t>:</a:t>
            </a:r>
          </a:p>
          <a:p>
            <a:pPr lvl="2">
              <a:lnSpc>
                <a:spcPct val="90000"/>
              </a:lnSpc>
            </a:pPr>
            <a:endParaRPr lang="es-ES" sz="2000" dirty="0" smtClean="0">
              <a:latin typeface="Tahoma" charset="0"/>
            </a:endParaRPr>
          </a:p>
          <a:p>
            <a:pPr lvl="1">
              <a:lnSpc>
                <a:spcPct val="90000"/>
              </a:lnSpc>
            </a:pPr>
            <a:endParaRPr lang="es-ES" sz="2000" dirty="0" smtClean="0">
              <a:latin typeface="Tahoma" charset="0"/>
            </a:endParaRPr>
          </a:p>
          <a:p>
            <a:pPr lvl="1">
              <a:lnSpc>
                <a:spcPct val="90000"/>
              </a:lnSpc>
              <a:buFont typeface="Wingdings" pitchFamily="2" charset="2"/>
              <a:buChar char="Ø"/>
            </a:pPr>
            <a:r>
              <a:rPr lang="es-ES" sz="2000" dirty="0" smtClean="0">
                <a:latin typeface="Tahoma" charset="0"/>
              </a:rPr>
              <a:t> No necesitamos maquinas de perforación “</a:t>
            </a:r>
            <a:r>
              <a:rPr lang="es-ES" sz="2000" dirty="0" smtClean="0">
                <a:latin typeface="Tahoma" charset="0"/>
              </a:rPr>
              <a:t>poderosísimas</a:t>
            </a:r>
            <a:r>
              <a:rPr lang="es-ES" sz="2000" dirty="0" smtClean="0">
                <a:latin typeface="Tahoma" charset="0"/>
              </a:rPr>
              <a:t>” para desarrollar galerías “pequeñas-medianas”. Por lo que escoger  perforadoras tan poderosos, se refleja finalmente en costos. </a:t>
            </a:r>
          </a:p>
          <a:p>
            <a:pPr lvl="1">
              <a:lnSpc>
                <a:spcPct val="90000"/>
              </a:lnSpc>
              <a:buFont typeface="Wingdings" pitchFamily="2" charset="2"/>
              <a:buChar char="Ø"/>
            </a:pPr>
            <a:endParaRPr lang="es-ES" sz="2000" i="1" dirty="0" smtClean="0">
              <a:latin typeface="Tahoma" charset="0"/>
            </a:endParaRPr>
          </a:p>
          <a:p>
            <a:pPr lvl="1">
              <a:lnSpc>
                <a:spcPct val="90000"/>
              </a:lnSpc>
              <a:buFont typeface="Wingdings" pitchFamily="2" charset="2"/>
              <a:buChar char="Ø"/>
            </a:pPr>
            <a:r>
              <a:rPr lang="es-ES" sz="2000" dirty="0" smtClean="0">
                <a:latin typeface="Tahoma" charset="0"/>
              </a:rPr>
              <a:t>Además las máquinas perforadoras trabajan para cierto rango de diámetros de perforación (y también para ciertos tipos de adaptador </a:t>
            </a:r>
            <a:r>
              <a:rPr lang="es-ES" sz="2000" dirty="0" err="1" smtClean="0">
                <a:latin typeface="Tahoma" charset="0"/>
              </a:rPr>
              <a:t>shank</a:t>
            </a:r>
            <a:r>
              <a:rPr lang="es-ES" sz="2000" dirty="0" smtClean="0">
                <a:latin typeface="Tahoma" charset="0"/>
              </a:rPr>
              <a:t>).</a:t>
            </a:r>
          </a:p>
          <a:p>
            <a:pPr lvl="2">
              <a:lnSpc>
                <a:spcPct val="90000"/>
              </a:lnSpc>
            </a:pPr>
            <a:endParaRPr lang="es-ES" sz="2000" dirty="0" smtClean="0">
              <a:latin typeface="Tahoma" charset="0"/>
            </a:endParaRPr>
          </a:p>
          <a:p>
            <a:pPr lvl="2">
              <a:lnSpc>
                <a:spcPct val="90000"/>
              </a:lnSpc>
            </a:pPr>
            <a:endParaRPr lang="es-ES" sz="2000" dirty="0" smtClean="0">
              <a:latin typeface="Tahoma"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14</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22-08-2009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9" name="8 Rectángulo"/>
          <p:cNvSpPr/>
          <p:nvPr/>
        </p:nvSpPr>
        <p:spPr>
          <a:xfrm>
            <a:off x="785786" y="1071546"/>
            <a:ext cx="7429552" cy="3693319"/>
          </a:xfrm>
          <a:prstGeom prst="rect">
            <a:avLst/>
          </a:prstGeom>
        </p:spPr>
        <p:txBody>
          <a:bodyPr wrap="square">
            <a:spAutoFit/>
          </a:bodyPr>
          <a:lstStyle/>
          <a:p>
            <a:pPr>
              <a:lnSpc>
                <a:spcPct val="90000"/>
              </a:lnSpc>
            </a:pPr>
            <a:r>
              <a:rPr lang="es-ES" sz="2000" b="1" dirty="0" smtClean="0">
                <a:latin typeface="Tahoma" charset="0"/>
              </a:rPr>
              <a:t>  Selección del </a:t>
            </a:r>
            <a:r>
              <a:rPr lang="es-ES" sz="2000" b="1" dirty="0" err="1" smtClean="0">
                <a:latin typeface="Tahoma" charset="0"/>
              </a:rPr>
              <a:t>Feed</a:t>
            </a:r>
            <a:r>
              <a:rPr lang="es-ES" sz="2000" dirty="0" smtClean="0">
                <a:latin typeface="Tahoma" charset="0"/>
              </a:rPr>
              <a:t>:</a:t>
            </a:r>
          </a:p>
          <a:p>
            <a:pPr lvl="2">
              <a:lnSpc>
                <a:spcPct val="90000"/>
              </a:lnSpc>
            </a:pPr>
            <a:endParaRPr lang="es-ES" sz="2000" dirty="0" smtClean="0">
              <a:latin typeface="Tahoma" charset="0"/>
            </a:endParaRPr>
          </a:p>
          <a:p>
            <a:pPr lvl="1">
              <a:lnSpc>
                <a:spcPct val="90000"/>
              </a:lnSpc>
            </a:pPr>
            <a:endParaRPr lang="es-ES" sz="2000" dirty="0" smtClean="0">
              <a:latin typeface="Tahoma" charset="0"/>
            </a:endParaRPr>
          </a:p>
          <a:p>
            <a:pPr lvl="1">
              <a:lnSpc>
                <a:spcPct val="90000"/>
              </a:lnSpc>
            </a:pPr>
            <a:r>
              <a:rPr lang="es-ES" sz="2000" dirty="0" smtClean="0">
                <a:latin typeface="Tahoma" charset="0"/>
              </a:rPr>
              <a:t>Los </a:t>
            </a:r>
            <a:r>
              <a:rPr lang="es-ES" sz="2000" dirty="0" err="1" smtClean="0">
                <a:latin typeface="Tahoma" charset="0"/>
              </a:rPr>
              <a:t>Feed</a:t>
            </a:r>
            <a:r>
              <a:rPr lang="es-ES" sz="2000" dirty="0" smtClean="0">
                <a:latin typeface="Tahoma" charset="0"/>
              </a:rPr>
              <a:t> trabajan con:</a:t>
            </a:r>
          </a:p>
          <a:p>
            <a:pPr lvl="1">
              <a:lnSpc>
                <a:spcPct val="90000"/>
              </a:lnSpc>
            </a:pPr>
            <a:endParaRPr lang="es-ES" sz="2000" dirty="0" smtClean="0">
              <a:latin typeface="Tahoma" charset="0"/>
            </a:endParaRPr>
          </a:p>
          <a:p>
            <a:pPr lvl="1">
              <a:lnSpc>
                <a:spcPct val="90000"/>
              </a:lnSpc>
              <a:buFont typeface="Wingdings" pitchFamily="2" charset="2"/>
              <a:buChar char="Ø"/>
            </a:pPr>
            <a:r>
              <a:rPr lang="es-ES" sz="2000" dirty="0" smtClean="0">
                <a:latin typeface="Tahoma" charset="0"/>
              </a:rPr>
              <a:t>	Determinada máquina perforadora.</a:t>
            </a:r>
          </a:p>
          <a:p>
            <a:pPr lvl="1">
              <a:lnSpc>
                <a:spcPct val="90000"/>
              </a:lnSpc>
              <a:buFont typeface="Wingdings" pitchFamily="2" charset="2"/>
              <a:buChar char="Ø"/>
            </a:pPr>
            <a:r>
              <a:rPr lang="es-ES" sz="2000" dirty="0" smtClean="0">
                <a:latin typeface="Tahoma" charset="0"/>
              </a:rPr>
              <a:t> 	Determinados largos de barras.</a:t>
            </a:r>
          </a:p>
          <a:p>
            <a:pPr lvl="1">
              <a:lnSpc>
                <a:spcPct val="90000"/>
              </a:lnSpc>
              <a:buFont typeface="Wingdings" pitchFamily="2" charset="2"/>
              <a:buChar char="Ø"/>
            </a:pPr>
            <a:r>
              <a:rPr lang="es-ES" sz="2000" dirty="0" smtClean="0">
                <a:latin typeface="Tahoma" charset="0"/>
              </a:rPr>
              <a:t> 	Determinada alimentación (reflejado en la profundidad   	de los tiros que necesitamos).</a:t>
            </a:r>
          </a:p>
          <a:p>
            <a:pPr lvl="1">
              <a:lnSpc>
                <a:spcPct val="90000"/>
              </a:lnSpc>
              <a:buFont typeface="Wingdings" pitchFamily="2" charset="2"/>
              <a:buChar char="Ø"/>
            </a:pPr>
            <a:endParaRPr lang="es-ES" sz="2000" i="1" dirty="0" smtClean="0">
              <a:latin typeface="Tahoma" charset="0"/>
            </a:endParaRPr>
          </a:p>
          <a:p>
            <a:pPr lvl="1">
              <a:lnSpc>
                <a:spcPct val="90000"/>
              </a:lnSpc>
            </a:pPr>
            <a:r>
              <a:rPr lang="es-ES" sz="2000" i="1" dirty="0" smtClean="0">
                <a:latin typeface="Tahoma" charset="0"/>
              </a:rPr>
              <a:t>*: Mirar los catálogos</a:t>
            </a:r>
            <a:r>
              <a:rPr lang="es-ES" sz="2000" dirty="0" smtClean="0">
                <a:latin typeface="Tahoma" charset="0"/>
              </a:rPr>
              <a:t>.</a:t>
            </a:r>
          </a:p>
          <a:p>
            <a:pPr lvl="2">
              <a:lnSpc>
                <a:spcPct val="90000"/>
              </a:lnSpc>
            </a:pPr>
            <a:endParaRPr lang="es-ES" sz="2000" dirty="0" smtClean="0">
              <a:latin typeface="Tahoma" charset="0"/>
            </a:endParaRPr>
          </a:p>
          <a:p>
            <a:pPr lvl="2">
              <a:lnSpc>
                <a:spcPct val="90000"/>
              </a:lnSpc>
            </a:pPr>
            <a:endParaRPr lang="es-ES" sz="2000" dirty="0" smtClean="0">
              <a:latin typeface="Tahoma"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15</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22-08-2009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7" name="6 Rectángulo"/>
          <p:cNvSpPr/>
          <p:nvPr/>
        </p:nvSpPr>
        <p:spPr>
          <a:xfrm>
            <a:off x="857224" y="785794"/>
            <a:ext cx="7429552" cy="5078313"/>
          </a:xfrm>
          <a:prstGeom prst="rect">
            <a:avLst/>
          </a:prstGeom>
        </p:spPr>
        <p:txBody>
          <a:bodyPr wrap="square">
            <a:spAutoFit/>
          </a:bodyPr>
          <a:lstStyle/>
          <a:p>
            <a:pPr>
              <a:lnSpc>
                <a:spcPct val="90000"/>
              </a:lnSpc>
            </a:pPr>
            <a:r>
              <a:rPr lang="es-ES" sz="2000" b="1" dirty="0" smtClean="0">
                <a:latin typeface="Tahoma" charset="0"/>
              </a:rPr>
              <a:t>  Selección de Aceros de perforación</a:t>
            </a:r>
            <a:r>
              <a:rPr lang="es-ES" sz="2000" dirty="0" smtClean="0">
                <a:latin typeface="Tahoma" charset="0"/>
              </a:rPr>
              <a:t>:</a:t>
            </a:r>
          </a:p>
          <a:p>
            <a:pPr lvl="2">
              <a:lnSpc>
                <a:spcPct val="90000"/>
              </a:lnSpc>
            </a:pPr>
            <a:endParaRPr lang="es-ES" sz="2000" dirty="0" smtClean="0">
              <a:latin typeface="Tahoma" charset="0"/>
            </a:endParaRPr>
          </a:p>
          <a:p>
            <a:pPr>
              <a:lnSpc>
                <a:spcPct val="90000"/>
              </a:lnSpc>
            </a:pPr>
            <a:r>
              <a:rPr lang="es-ES" sz="2000" dirty="0" smtClean="0">
                <a:latin typeface="Tahoma" charset="0"/>
              </a:rPr>
              <a:t>Primero seleccionamos el Diámetro de perforación y el Largo de los tiros:</a:t>
            </a:r>
          </a:p>
          <a:p>
            <a:pPr>
              <a:lnSpc>
                <a:spcPct val="90000"/>
              </a:lnSpc>
            </a:pPr>
            <a:endParaRPr lang="es-ES" sz="2000" dirty="0" smtClean="0">
              <a:latin typeface="Tahoma" charset="0"/>
            </a:endParaRPr>
          </a:p>
          <a:p>
            <a:pPr>
              <a:lnSpc>
                <a:spcPct val="90000"/>
              </a:lnSpc>
            </a:pPr>
            <a:endParaRPr lang="es-ES" sz="2000" dirty="0" smtClean="0">
              <a:latin typeface="Tahoma" charset="0"/>
            </a:endParaRPr>
          </a:p>
          <a:p>
            <a:pPr lvl="1">
              <a:lnSpc>
                <a:spcPct val="90000"/>
              </a:lnSpc>
              <a:buFont typeface="Wingdings" pitchFamily="2" charset="2"/>
              <a:buChar char="Ø"/>
            </a:pPr>
            <a:r>
              <a:rPr lang="es-ES" sz="2000" dirty="0" smtClean="0">
                <a:latin typeface="Tahoma" charset="0"/>
              </a:rPr>
              <a:t> Diámetro de perforación:</a:t>
            </a:r>
          </a:p>
          <a:p>
            <a:pPr lvl="1">
              <a:lnSpc>
                <a:spcPct val="90000"/>
              </a:lnSpc>
            </a:pPr>
            <a:r>
              <a:rPr lang="es-ES" sz="2000" dirty="0" smtClean="0">
                <a:latin typeface="Tahoma" charset="0"/>
              </a:rPr>
              <a:t>    Para secciones de entre 6 y 30 [</a:t>
            </a:r>
            <a:r>
              <a:rPr lang="es-ES" sz="1400" dirty="0" smtClean="0">
                <a:latin typeface="Tahoma" charset="0"/>
              </a:rPr>
              <a:t>m</a:t>
            </a:r>
            <a:r>
              <a:rPr lang="es-ES" sz="2000" dirty="0" smtClean="0">
                <a:latin typeface="Tahoma" charset="0"/>
              </a:rPr>
              <a:t>2], se utilizan diámetros</a:t>
            </a:r>
          </a:p>
          <a:p>
            <a:pPr lvl="1">
              <a:lnSpc>
                <a:spcPct val="90000"/>
              </a:lnSpc>
            </a:pPr>
            <a:r>
              <a:rPr lang="es-ES" sz="2000" dirty="0" smtClean="0">
                <a:latin typeface="Tahoma" charset="0"/>
              </a:rPr>
              <a:t>    de: 41, 43, 45, 48 y 51 [mm].</a:t>
            </a:r>
          </a:p>
          <a:p>
            <a:pPr lvl="1">
              <a:lnSpc>
                <a:spcPct val="90000"/>
              </a:lnSpc>
              <a:buFont typeface="Wingdings" pitchFamily="2" charset="2"/>
              <a:buChar char="Ø"/>
            </a:pPr>
            <a:endParaRPr lang="es-ES" sz="2000" dirty="0" smtClean="0">
              <a:latin typeface="Tahoma" charset="0"/>
            </a:endParaRPr>
          </a:p>
          <a:p>
            <a:pPr lvl="1">
              <a:lnSpc>
                <a:spcPct val="90000"/>
              </a:lnSpc>
              <a:buFont typeface="Wingdings" pitchFamily="2" charset="2"/>
              <a:buChar char="Ø"/>
            </a:pPr>
            <a:r>
              <a:rPr lang="es-ES" sz="2000" dirty="0" smtClean="0">
                <a:latin typeface="Tahoma" charset="0"/>
              </a:rPr>
              <a:t> Largo de tiros:</a:t>
            </a:r>
          </a:p>
          <a:p>
            <a:pPr lvl="1">
              <a:lnSpc>
                <a:spcPct val="90000"/>
              </a:lnSpc>
            </a:pPr>
            <a:r>
              <a:rPr lang="es-ES" sz="2000" dirty="0" smtClean="0">
                <a:latin typeface="Tahoma" charset="0"/>
              </a:rPr>
              <a:t>    Para secciones de entre 6 y 30 [</a:t>
            </a:r>
            <a:r>
              <a:rPr lang="es-ES" sz="1400" dirty="0" smtClean="0">
                <a:latin typeface="Tahoma" charset="0"/>
              </a:rPr>
              <a:t>m</a:t>
            </a:r>
            <a:r>
              <a:rPr lang="es-ES" sz="2000" dirty="0" smtClean="0">
                <a:latin typeface="Tahoma" charset="0"/>
              </a:rPr>
              <a:t>2], se utilizan largos</a:t>
            </a:r>
          </a:p>
          <a:p>
            <a:pPr lvl="1">
              <a:lnSpc>
                <a:spcPct val="90000"/>
              </a:lnSpc>
            </a:pPr>
            <a:r>
              <a:rPr lang="es-ES" sz="2000" dirty="0" smtClean="0">
                <a:latin typeface="Tahoma" charset="0"/>
              </a:rPr>
              <a:t>    de tiros desde 2500 a 4300 [mm].</a:t>
            </a:r>
          </a:p>
          <a:p>
            <a:pPr lvl="1">
              <a:lnSpc>
                <a:spcPct val="90000"/>
              </a:lnSpc>
            </a:pPr>
            <a:endParaRPr lang="es-ES" sz="2000" dirty="0" smtClean="0">
              <a:latin typeface="Tahoma" charset="0"/>
            </a:endParaRPr>
          </a:p>
          <a:p>
            <a:pPr lvl="1">
              <a:lnSpc>
                <a:spcPct val="90000"/>
              </a:lnSpc>
            </a:pPr>
            <a:r>
              <a:rPr lang="es-ES" sz="2000" i="1" dirty="0" smtClean="0">
                <a:latin typeface="Tahoma" charset="0"/>
              </a:rPr>
              <a:t>Sugerencia: con la sección en m2 que tengan, pueden obtener un relación y obtener diámetro y largo para su caso.</a:t>
            </a:r>
          </a:p>
          <a:p>
            <a:pPr lvl="2">
              <a:lnSpc>
                <a:spcPct val="90000"/>
              </a:lnSpc>
            </a:pPr>
            <a:endParaRPr lang="es-ES" sz="2000" dirty="0" smtClean="0">
              <a:latin typeface="Tahoma"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16</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22-08-2009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7" name="6 Rectángulo"/>
          <p:cNvSpPr/>
          <p:nvPr/>
        </p:nvSpPr>
        <p:spPr>
          <a:xfrm>
            <a:off x="1071538" y="571480"/>
            <a:ext cx="7429552" cy="5632311"/>
          </a:xfrm>
          <a:prstGeom prst="rect">
            <a:avLst/>
          </a:prstGeom>
        </p:spPr>
        <p:txBody>
          <a:bodyPr wrap="square">
            <a:spAutoFit/>
          </a:bodyPr>
          <a:lstStyle/>
          <a:p>
            <a:pPr>
              <a:lnSpc>
                <a:spcPct val="90000"/>
              </a:lnSpc>
            </a:pPr>
            <a:r>
              <a:rPr lang="es-ES" sz="2000" b="1" dirty="0" smtClean="0">
                <a:latin typeface="Tahoma" charset="0"/>
              </a:rPr>
              <a:t>  Selección de Aceros de perforación</a:t>
            </a:r>
            <a:r>
              <a:rPr lang="es-ES" sz="2000" dirty="0" smtClean="0">
                <a:latin typeface="Tahoma" charset="0"/>
              </a:rPr>
              <a:t>:</a:t>
            </a:r>
          </a:p>
          <a:p>
            <a:pPr lvl="2">
              <a:lnSpc>
                <a:spcPct val="90000"/>
              </a:lnSpc>
            </a:pPr>
            <a:endParaRPr lang="es-ES" sz="2000" dirty="0" smtClean="0">
              <a:latin typeface="Tahoma" charset="0"/>
            </a:endParaRPr>
          </a:p>
          <a:p>
            <a:pPr>
              <a:lnSpc>
                <a:spcPct val="90000"/>
              </a:lnSpc>
            </a:pPr>
            <a:r>
              <a:rPr lang="es-ES" sz="2000" dirty="0" smtClean="0">
                <a:latin typeface="Tahoma" charset="0"/>
              </a:rPr>
              <a:t>Con el Diámetro de perforación y el Largo de los tiros, seleccionamos TODOS los aceros de perforación:</a:t>
            </a:r>
          </a:p>
          <a:p>
            <a:pPr>
              <a:lnSpc>
                <a:spcPct val="90000"/>
              </a:lnSpc>
            </a:pPr>
            <a:endParaRPr lang="es-ES" sz="2000" dirty="0" smtClean="0">
              <a:latin typeface="Tahoma" charset="0"/>
            </a:endParaRPr>
          </a:p>
          <a:p>
            <a:pPr>
              <a:lnSpc>
                <a:spcPct val="90000"/>
              </a:lnSpc>
            </a:pPr>
            <a:endParaRPr lang="es-ES" sz="2000" dirty="0" smtClean="0">
              <a:latin typeface="Tahoma" charset="0"/>
            </a:endParaRPr>
          </a:p>
          <a:p>
            <a:pPr lvl="1">
              <a:lnSpc>
                <a:spcPct val="90000"/>
              </a:lnSpc>
              <a:buFont typeface="Wingdings" pitchFamily="2" charset="2"/>
              <a:buChar char="Ø"/>
            </a:pPr>
            <a:r>
              <a:rPr lang="es-ES" sz="2000" dirty="0" smtClean="0">
                <a:latin typeface="Tahoma" charset="0"/>
              </a:rPr>
              <a:t> Diámetro de perforación </a:t>
            </a:r>
            <a:r>
              <a:rPr lang="es-ES" sz="2000" dirty="0" smtClean="0">
                <a:latin typeface="Cambria Math"/>
                <a:ea typeface="Cambria Math"/>
              </a:rPr>
              <a:t>⇒</a:t>
            </a:r>
            <a:r>
              <a:rPr lang="es-ES" sz="2000" dirty="0" smtClean="0">
                <a:latin typeface="Tahoma" charset="0"/>
              </a:rPr>
              <a:t> Bit.</a:t>
            </a:r>
          </a:p>
          <a:p>
            <a:pPr lvl="1">
              <a:lnSpc>
                <a:spcPct val="90000"/>
              </a:lnSpc>
              <a:buFont typeface="Wingdings" pitchFamily="2" charset="2"/>
              <a:buChar char="Ø"/>
            </a:pPr>
            <a:endParaRPr lang="es-ES" sz="2000" dirty="0" smtClean="0">
              <a:latin typeface="Tahoma" charset="0"/>
            </a:endParaRPr>
          </a:p>
          <a:p>
            <a:pPr lvl="1">
              <a:lnSpc>
                <a:spcPct val="90000"/>
              </a:lnSpc>
              <a:buFont typeface="Wingdings" pitchFamily="2" charset="2"/>
              <a:buChar char="Ø"/>
            </a:pPr>
            <a:r>
              <a:rPr lang="es-ES" sz="2000" dirty="0" smtClean="0">
                <a:latin typeface="Tahoma" charset="0"/>
              </a:rPr>
              <a:t> Largo de tiros </a:t>
            </a:r>
            <a:r>
              <a:rPr lang="es-ES" sz="2000" dirty="0" smtClean="0">
                <a:latin typeface="Cambria Math"/>
                <a:ea typeface="Cambria Math"/>
              </a:rPr>
              <a:t>⇒ </a:t>
            </a:r>
            <a:r>
              <a:rPr lang="es-ES" sz="2000" dirty="0" smtClean="0">
                <a:latin typeface="Tahoma" charset="0"/>
              </a:rPr>
              <a:t>Barra</a:t>
            </a:r>
          </a:p>
          <a:p>
            <a:pPr lvl="1">
              <a:lnSpc>
                <a:spcPct val="90000"/>
              </a:lnSpc>
              <a:buFont typeface="Wingdings" pitchFamily="2" charset="2"/>
              <a:buChar char="Ø"/>
            </a:pPr>
            <a:endParaRPr lang="es-ES" sz="2000" dirty="0" smtClean="0">
              <a:latin typeface="Tahoma" charset="0"/>
            </a:endParaRPr>
          </a:p>
          <a:p>
            <a:pPr lvl="1">
              <a:lnSpc>
                <a:spcPct val="90000"/>
              </a:lnSpc>
            </a:pPr>
            <a:r>
              <a:rPr lang="es-ES" sz="2000" dirty="0" smtClean="0">
                <a:latin typeface="Tahoma" charset="0"/>
              </a:rPr>
              <a:t>*: Pero el Bit es el que nos fija todo (miren los catálogos de aceros de perforación).</a:t>
            </a:r>
          </a:p>
          <a:p>
            <a:pPr lvl="1">
              <a:lnSpc>
                <a:spcPct val="90000"/>
              </a:lnSpc>
            </a:pPr>
            <a:endParaRPr lang="es-ES" sz="2000" dirty="0" smtClean="0">
              <a:latin typeface="Tahoma" charset="0"/>
            </a:endParaRPr>
          </a:p>
          <a:p>
            <a:pPr lvl="1">
              <a:lnSpc>
                <a:spcPct val="90000"/>
              </a:lnSpc>
            </a:pPr>
            <a:endParaRPr lang="es-ES" sz="2000" dirty="0" smtClean="0">
              <a:latin typeface="Tahoma" charset="0"/>
            </a:endParaRPr>
          </a:p>
          <a:p>
            <a:pPr lvl="1">
              <a:lnSpc>
                <a:spcPct val="90000"/>
              </a:lnSpc>
            </a:pPr>
            <a:r>
              <a:rPr lang="es-ES" sz="2000" i="1" dirty="0" smtClean="0">
                <a:latin typeface="Tahoma" charset="0"/>
              </a:rPr>
              <a:t>OBS: </a:t>
            </a:r>
          </a:p>
          <a:p>
            <a:pPr lvl="1">
              <a:lnSpc>
                <a:spcPct val="90000"/>
              </a:lnSpc>
            </a:pPr>
            <a:endParaRPr lang="es-ES" sz="2000" i="1" dirty="0" smtClean="0">
              <a:latin typeface="Tahoma" charset="0"/>
            </a:endParaRPr>
          </a:p>
          <a:p>
            <a:pPr lvl="1">
              <a:lnSpc>
                <a:spcPct val="90000"/>
              </a:lnSpc>
              <a:buFont typeface="Arial" pitchFamily="34" charset="0"/>
              <a:buChar char="•"/>
            </a:pPr>
            <a:r>
              <a:rPr lang="es-ES" sz="2000" dirty="0" smtClean="0">
                <a:latin typeface="Tahoma" charset="0"/>
              </a:rPr>
              <a:t> Diámetro de perforación = Diámetro de la cabeza del Bit.</a:t>
            </a:r>
          </a:p>
          <a:p>
            <a:pPr lvl="1">
              <a:lnSpc>
                <a:spcPct val="90000"/>
              </a:lnSpc>
              <a:buFont typeface="Arial" pitchFamily="34" charset="0"/>
              <a:buChar char="•"/>
            </a:pPr>
            <a:r>
              <a:rPr lang="es-ES" sz="2000" dirty="0" smtClean="0">
                <a:latin typeface="Tahoma" charset="0"/>
              </a:rPr>
              <a:t> Largo Barra </a:t>
            </a:r>
            <a:r>
              <a:rPr lang="es-ES" sz="2000" dirty="0" smtClean="0">
                <a:latin typeface="Cambria Math"/>
                <a:ea typeface="Cambria Math"/>
              </a:rPr>
              <a:t>≈ </a:t>
            </a:r>
            <a:r>
              <a:rPr lang="es-ES" sz="2000" dirty="0" smtClean="0">
                <a:latin typeface="Tahoma" charset="0"/>
              </a:rPr>
              <a:t>Largo Tiro + 300 [mm]</a:t>
            </a:r>
          </a:p>
          <a:p>
            <a:pPr lvl="1">
              <a:lnSpc>
                <a:spcPct val="90000"/>
              </a:lnSpc>
            </a:pPr>
            <a:endParaRPr lang="es-ES" sz="2000" dirty="0" smtClean="0">
              <a:latin typeface="Tahoma" charset="0"/>
            </a:endParaRPr>
          </a:p>
          <a:p>
            <a:pPr lvl="2">
              <a:lnSpc>
                <a:spcPct val="90000"/>
              </a:lnSpc>
            </a:pPr>
            <a:endParaRPr lang="es-ES" sz="2000" dirty="0" smtClean="0">
              <a:latin typeface="Tahoma"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17</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22-08-2009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8" name="7 Rectángulo"/>
          <p:cNvSpPr/>
          <p:nvPr/>
        </p:nvSpPr>
        <p:spPr>
          <a:xfrm>
            <a:off x="1142976" y="571480"/>
            <a:ext cx="1125629" cy="369332"/>
          </a:xfrm>
          <a:prstGeom prst="rect">
            <a:avLst/>
          </a:prstGeom>
        </p:spPr>
        <p:txBody>
          <a:bodyPr wrap="none">
            <a:spAutoFit/>
          </a:bodyPr>
          <a:lstStyle/>
          <a:p>
            <a:r>
              <a:rPr lang="es-ES" b="1" i="1" dirty="0" smtClean="0">
                <a:latin typeface="Tahoma" charset="0"/>
              </a:rPr>
              <a:t>Ejemplo</a:t>
            </a:r>
            <a:endParaRPr lang="es-CL" i="1" dirty="0"/>
          </a:p>
        </p:txBody>
      </p:sp>
      <p:pic>
        <p:nvPicPr>
          <p:cNvPr id="2050" name="Picture 2"/>
          <p:cNvPicPr>
            <a:picLocks noChangeAspect="1" noChangeArrowheads="1"/>
          </p:cNvPicPr>
          <p:nvPr/>
        </p:nvPicPr>
        <p:blipFill>
          <a:blip r:embed="rId6"/>
          <a:srcRect/>
          <a:stretch>
            <a:fillRect/>
          </a:stretch>
        </p:blipFill>
        <p:spPr bwMode="auto">
          <a:xfrm>
            <a:off x="928662" y="1214422"/>
            <a:ext cx="7524750" cy="3514725"/>
          </a:xfrm>
          <a:prstGeom prst="rect">
            <a:avLst/>
          </a:prstGeom>
          <a:noFill/>
          <a:ln w="9525">
            <a:noFill/>
            <a:miter lim="800000"/>
            <a:headEnd/>
            <a:tailEnd/>
          </a:ln>
        </p:spPr>
      </p:pic>
      <p:sp>
        <p:nvSpPr>
          <p:cNvPr id="12" name="Line 9"/>
          <p:cNvSpPr>
            <a:spLocks noChangeShapeType="1"/>
          </p:cNvSpPr>
          <p:nvPr/>
        </p:nvSpPr>
        <p:spPr bwMode="auto">
          <a:xfrm>
            <a:off x="2500298" y="785794"/>
            <a:ext cx="4857784" cy="714380"/>
          </a:xfrm>
          <a:prstGeom prst="line">
            <a:avLst/>
          </a:prstGeom>
          <a:noFill/>
          <a:ln w="9525">
            <a:solidFill>
              <a:schemeClr val="tx1"/>
            </a:solidFill>
            <a:round/>
            <a:headEnd/>
            <a:tailEnd type="triangle" w="med" len="med"/>
          </a:ln>
          <a:effectLst/>
        </p:spPr>
        <p:txBody>
          <a:bodyPr/>
          <a:lstStyle/>
          <a:p>
            <a:endParaRPr lang="es-CL"/>
          </a:p>
        </p:txBody>
      </p:sp>
      <p:sp>
        <p:nvSpPr>
          <p:cNvPr id="16" name="15 Rectángulo"/>
          <p:cNvSpPr/>
          <p:nvPr/>
        </p:nvSpPr>
        <p:spPr>
          <a:xfrm>
            <a:off x="357158" y="4929198"/>
            <a:ext cx="8643998" cy="923330"/>
          </a:xfrm>
          <a:prstGeom prst="rect">
            <a:avLst/>
          </a:prstGeom>
        </p:spPr>
        <p:txBody>
          <a:bodyPr wrap="square">
            <a:spAutoFit/>
          </a:bodyPr>
          <a:lstStyle/>
          <a:p>
            <a:pPr lvl="1">
              <a:lnSpc>
                <a:spcPct val="90000"/>
              </a:lnSpc>
            </a:pPr>
            <a:r>
              <a:rPr lang="es-ES" sz="2000" i="1" dirty="0" smtClean="0">
                <a:latin typeface="Tahoma" charset="0"/>
              </a:rPr>
              <a:t>OBS: </a:t>
            </a:r>
          </a:p>
          <a:p>
            <a:pPr lvl="1">
              <a:lnSpc>
                <a:spcPct val="90000"/>
              </a:lnSpc>
              <a:buFont typeface="Arial" pitchFamily="34" charset="0"/>
              <a:buChar char="•"/>
            </a:pPr>
            <a:r>
              <a:rPr lang="es-ES" sz="2000" dirty="0" smtClean="0">
                <a:latin typeface="Tahoma" charset="0"/>
              </a:rPr>
              <a:t> Barras </a:t>
            </a:r>
            <a:r>
              <a:rPr lang="es-ES" sz="2000" dirty="0" err="1" smtClean="0">
                <a:latin typeface="Tahoma" charset="0"/>
              </a:rPr>
              <a:t>Speedrod</a:t>
            </a:r>
            <a:r>
              <a:rPr lang="es-ES" sz="2000" dirty="0" smtClean="0">
                <a:latin typeface="Tahoma" charset="0"/>
              </a:rPr>
              <a:t> no utilizan copla (son del estilo: hembra-macho).</a:t>
            </a:r>
          </a:p>
          <a:p>
            <a:pPr lvl="1">
              <a:lnSpc>
                <a:spcPct val="90000"/>
              </a:lnSpc>
              <a:buFont typeface="Arial" pitchFamily="34" charset="0"/>
              <a:buChar char="•"/>
            </a:pPr>
            <a:r>
              <a:rPr lang="es-ES" sz="2000" dirty="0" smtClean="0">
                <a:latin typeface="Tahoma" charset="0"/>
              </a:rPr>
              <a:t> Barras </a:t>
            </a:r>
            <a:r>
              <a:rPr lang="es-ES" sz="2000" dirty="0" err="1" smtClean="0">
                <a:latin typeface="Tahoma" charset="0"/>
              </a:rPr>
              <a:t>Drifter</a:t>
            </a:r>
            <a:r>
              <a:rPr lang="es-ES" sz="2000" dirty="0" smtClean="0">
                <a:latin typeface="Tahoma" charset="0"/>
              </a:rPr>
              <a:t> </a:t>
            </a:r>
            <a:r>
              <a:rPr lang="es-ES" sz="2000" dirty="0" err="1" smtClean="0">
                <a:latin typeface="Tahoma" charset="0"/>
              </a:rPr>
              <a:t>rod</a:t>
            </a:r>
            <a:r>
              <a:rPr lang="es-ES" sz="2000" dirty="0" smtClean="0">
                <a:latin typeface="Tahoma" charset="0"/>
              </a:rPr>
              <a:t> si utilizan copla.</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18</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22-08-2009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8" name="7 Rectángulo"/>
          <p:cNvSpPr/>
          <p:nvPr/>
        </p:nvSpPr>
        <p:spPr>
          <a:xfrm>
            <a:off x="1071538" y="500042"/>
            <a:ext cx="1125629" cy="369332"/>
          </a:xfrm>
          <a:prstGeom prst="rect">
            <a:avLst/>
          </a:prstGeom>
        </p:spPr>
        <p:txBody>
          <a:bodyPr wrap="none">
            <a:spAutoFit/>
          </a:bodyPr>
          <a:lstStyle/>
          <a:p>
            <a:r>
              <a:rPr lang="es-ES" b="1" i="1" dirty="0" smtClean="0">
                <a:latin typeface="Tahoma" charset="0"/>
              </a:rPr>
              <a:t>Ejemplo</a:t>
            </a:r>
            <a:endParaRPr lang="es-CL" i="1" dirty="0"/>
          </a:p>
        </p:txBody>
      </p:sp>
      <p:sp>
        <p:nvSpPr>
          <p:cNvPr id="9" name="Line 9"/>
          <p:cNvSpPr>
            <a:spLocks noChangeShapeType="1"/>
          </p:cNvSpPr>
          <p:nvPr/>
        </p:nvSpPr>
        <p:spPr bwMode="auto">
          <a:xfrm flipV="1">
            <a:off x="3929058" y="2214554"/>
            <a:ext cx="1071570" cy="71436"/>
          </a:xfrm>
          <a:prstGeom prst="line">
            <a:avLst/>
          </a:prstGeom>
          <a:noFill/>
          <a:ln w="9525">
            <a:solidFill>
              <a:schemeClr val="tx1"/>
            </a:solidFill>
            <a:round/>
            <a:headEnd/>
            <a:tailEnd type="triangle" w="med" len="med"/>
          </a:ln>
          <a:effectLst/>
        </p:spPr>
        <p:txBody>
          <a:bodyPr/>
          <a:lstStyle/>
          <a:p>
            <a:endParaRPr lang="es-CL"/>
          </a:p>
        </p:txBody>
      </p:sp>
      <p:pic>
        <p:nvPicPr>
          <p:cNvPr id="2" name="Picture 3"/>
          <p:cNvPicPr>
            <a:picLocks noChangeAspect="1" noChangeArrowheads="1"/>
          </p:cNvPicPr>
          <p:nvPr/>
        </p:nvPicPr>
        <p:blipFill>
          <a:blip r:embed="rId6"/>
          <a:srcRect/>
          <a:stretch>
            <a:fillRect/>
          </a:stretch>
        </p:blipFill>
        <p:spPr bwMode="auto">
          <a:xfrm>
            <a:off x="142812" y="1357298"/>
            <a:ext cx="9001188" cy="4214842"/>
          </a:xfrm>
          <a:prstGeom prst="rect">
            <a:avLst/>
          </a:prstGeom>
          <a:noFill/>
          <a:ln w="9525">
            <a:noFill/>
            <a:miter lim="800000"/>
            <a:headEnd/>
            <a:tailEnd/>
          </a:ln>
        </p:spPr>
      </p:pic>
      <p:sp>
        <p:nvSpPr>
          <p:cNvPr id="11" name="Line 9"/>
          <p:cNvSpPr>
            <a:spLocks noChangeShapeType="1"/>
          </p:cNvSpPr>
          <p:nvPr/>
        </p:nvSpPr>
        <p:spPr bwMode="auto">
          <a:xfrm flipH="1">
            <a:off x="3643306" y="928670"/>
            <a:ext cx="2428892" cy="857256"/>
          </a:xfrm>
          <a:prstGeom prst="line">
            <a:avLst/>
          </a:prstGeom>
          <a:noFill/>
          <a:ln w="9525">
            <a:solidFill>
              <a:schemeClr val="tx1"/>
            </a:solidFill>
            <a:round/>
            <a:headEnd/>
            <a:tailEnd type="triangle" w="med" len="med"/>
          </a:ln>
          <a:effectLst/>
        </p:spPr>
        <p:txBody>
          <a:bodyPr/>
          <a:lstStyle/>
          <a:p>
            <a:endParaRPr lang="es-CL"/>
          </a:p>
        </p:txBody>
      </p:sp>
      <p:sp>
        <p:nvSpPr>
          <p:cNvPr id="12" name="Line 9"/>
          <p:cNvSpPr>
            <a:spLocks noChangeShapeType="1"/>
          </p:cNvSpPr>
          <p:nvPr/>
        </p:nvSpPr>
        <p:spPr bwMode="auto">
          <a:xfrm flipH="1">
            <a:off x="2143108" y="928670"/>
            <a:ext cx="4643470" cy="1500198"/>
          </a:xfrm>
          <a:prstGeom prst="line">
            <a:avLst/>
          </a:prstGeom>
          <a:noFill/>
          <a:ln w="9525">
            <a:solidFill>
              <a:schemeClr val="tx1"/>
            </a:solidFill>
            <a:round/>
            <a:headEnd/>
            <a:tailEnd type="triangle" w="med" len="med"/>
          </a:ln>
          <a:effectLst/>
        </p:spPr>
        <p:txBody>
          <a:bodyPr/>
          <a:lstStyle/>
          <a:p>
            <a:endParaRPr lang="es-CL"/>
          </a:p>
        </p:txBody>
      </p:sp>
      <p:sp>
        <p:nvSpPr>
          <p:cNvPr id="16" name="15 Rectángulo"/>
          <p:cNvSpPr/>
          <p:nvPr/>
        </p:nvSpPr>
        <p:spPr>
          <a:xfrm>
            <a:off x="5247933" y="214290"/>
            <a:ext cx="3867213" cy="646331"/>
          </a:xfrm>
          <a:prstGeom prst="rect">
            <a:avLst/>
          </a:prstGeom>
        </p:spPr>
        <p:txBody>
          <a:bodyPr wrap="none">
            <a:spAutoFit/>
          </a:bodyPr>
          <a:lstStyle/>
          <a:p>
            <a:r>
              <a:rPr lang="es-ES" i="1" dirty="0" smtClean="0">
                <a:latin typeface="Tahoma" charset="0"/>
              </a:rPr>
              <a:t>Es un Bit R32 (1 ¼”) PERO  tiene</a:t>
            </a:r>
          </a:p>
          <a:p>
            <a:r>
              <a:rPr lang="es-ES" i="1" dirty="0" smtClean="0">
                <a:latin typeface="Tahoma" charset="0"/>
              </a:rPr>
              <a:t>distintos diámetros de cabeza de Bit</a:t>
            </a:r>
            <a:endParaRPr lang="es-CL"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19</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22-08-2009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8" name="7 Rectángulo"/>
          <p:cNvSpPr/>
          <p:nvPr/>
        </p:nvSpPr>
        <p:spPr>
          <a:xfrm>
            <a:off x="1142976" y="571480"/>
            <a:ext cx="1125629" cy="369332"/>
          </a:xfrm>
          <a:prstGeom prst="rect">
            <a:avLst/>
          </a:prstGeom>
        </p:spPr>
        <p:txBody>
          <a:bodyPr wrap="none">
            <a:spAutoFit/>
          </a:bodyPr>
          <a:lstStyle/>
          <a:p>
            <a:r>
              <a:rPr lang="es-ES" b="1" i="1" dirty="0" smtClean="0">
                <a:latin typeface="Tahoma" charset="0"/>
              </a:rPr>
              <a:t>Ejemplo</a:t>
            </a:r>
            <a:endParaRPr lang="es-CL" i="1" dirty="0"/>
          </a:p>
        </p:txBody>
      </p:sp>
      <p:pic>
        <p:nvPicPr>
          <p:cNvPr id="2050" name="Picture 2"/>
          <p:cNvPicPr>
            <a:picLocks noChangeAspect="1" noChangeArrowheads="1"/>
          </p:cNvPicPr>
          <p:nvPr/>
        </p:nvPicPr>
        <p:blipFill>
          <a:blip r:embed="rId6"/>
          <a:srcRect/>
          <a:stretch>
            <a:fillRect/>
          </a:stretch>
        </p:blipFill>
        <p:spPr bwMode="auto">
          <a:xfrm>
            <a:off x="928662" y="1000108"/>
            <a:ext cx="7524750" cy="3514725"/>
          </a:xfrm>
          <a:prstGeom prst="rect">
            <a:avLst/>
          </a:prstGeom>
          <a:noFill/>
          <a:ln w="9525">
            <a:noFill/>
            <a:miter lim="800000"/>
            <a:headEnd/>
            <a:tailEnd/>
          </a:ln>
        </p:spPr>
      </p:pic>
      <p:sp>
        <p:nvSpPr>
          <p:cNvPr id="12" name="Line 9"/>
          <p:cNvSpPr>
            <a:spLocks noChangeShapeType="1"/>
          </p:cNvSpPr>
          <p:nvPr/>
        </p:nvSpPr>
        <p:spPr bwMode="auto">
          <a:xfrm>
            <a:off x="2428860" y="785794"/>
            <a:ext cx="5000660" cy="500066"/>
          </a:xfrm>
          <a:prstGeom prst="line">
            <a:avLst/>
          </a:prstGeom>
          <a:noFill/>
          <a:ln w="9525">
            <a:solidFill>
              <a:schemeClr val="tx1"/>
            </a:solidFill>
            <a:round/>
            <a:headEnd/>
            <a:tailEnd type="triangle" w="med" len="med"/>
          </a:ln>
          <a:effectLst/>
        </p:spPr>
        <p:txBody>
          <a:bodyPr/>
          <a:lstStyle/>
          <a:p>
            <a:endParaRPr lang="es-CL"/>
          </a:p>
        </p:txBody>
      </p:sp>
      <p:sp>
        <p:nvSpPr>
          <p:cNvPr id="16" name="15 Rectángulo"/>
          <p:cNvSpPr/>
          <p:nvPr/>
        </p:nvSpPr>
        <p:spPr>
          <a:xfrm>
            <a:off x="285720" y="4714884"/>
            <a:ext cx="8643998" cy="923330"/>
          </a:xfrm>
          <a:prstGeom prst="rect">
            <a:avLst/>
          </a:prstGeom>
        </p:spPr>
        <p:txBody>
          <a:bodyPr wrap="square">
            <a:spAutoFit/>
          </a:bodyPr>
          <a:lstStyle/>
          <a:p>
            <a:pPr lvl="1">
              <a:lnSpc>
                <a:spcPct val="90000"/>
              </a:lnSpc>
            </a:pPr>
            <a:r>
              <a:rPr lang="es-ES" sz="2000" i="1" dirty="0" smtClean="0">
                <a:latin typeface="Tahoma" charset="0"/>
              </a:rPr>
              <a:t>Para que las barras “encajen” con los Bit, se selecciona una barra que tenga la conexión al Bit del mismo tipo que el Bit. Para el caso del ejemplo se selecciona una barra con conexión al Bit R32.</a:t>
            </a:r>
            <a:endParaRPr lang="es-ES" sz="2000" dirty="0" smtClean="0">
              <a:latin typeface="Tahoma"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4"/>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2</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22-08-2009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5" r:link="rId6"/>
          <a:srcRect/>
          <a:stretch>
            <a:fillRect/>
          </a:stretch>
        </p:blipFill>
        <p:spPr bwMode="auto">
          <a:xfrm>
            <a:off x="428596" y="142852"/>
            <a:ext cx="371475" cy="770021"/>
          </a:xfrm>
          <a:prstGeom prst="rect">
            <a:avLst/>
          </a:prstGeom>
          <a:noFill/>
        </p:spPr>
      </p:pic>
      <p:sp>
        <p:nvSpPr>
          <p:cNvPr id="9" name="8 Rectángulo"/>
          <p:cNvSpPr/>
          <p:nvPr/>
        </p:nvSpPr>
        <p:spPr>
          <a:xfrm>
            <a:off x="714316" y="1500174"/>
            <a:ext cx="8429684" cy="3416320"/>
          </a:xfrm>
          <a:prstGeom prst="rect">
            <a:avLst/>
          </a:prstGeom>
        </p:spPr>
        <p:txBody>
          <a:bodyPr wrap="square">
            <a:spAutoFit/>
          </a:bodyPr>
          <a:lstStyle/>
          <a:p>
            <a:pPr>
              <a:lnSpc>
                <a:spcPct val="90000"/>
              </a:lnSpc>
            </a:pPr>
            <a:r>
              <a:rPr lang="es-ES" sz="2000" b="1" dirty="0" smtClean="0">
                <a:latin typeface="Tahoma" charset="0"/>
              </a:rPr>
              <a:t>  Objetivos</a:t>
            </a:r>
            <a:r>
              <a:rPr lang="es-ES" sz="2000" dirty="0" smtClean="0">
                <a:latin typeface="Tahoma" charset="0"/>
              </a:rPr>
              <a:t>:</a:t>
            </a:r>
          </a:p>
          <a:p>
            <a:pPr>
              <a:lnSpc>
                <a:spcPct val="90000"/>
              </a:lnSpc>
              <a:buFont typeface="Wingdings" pitchFamily="2" charset="2"/>
              <a:buChar char="Ø"/>
            </a:pPr>
            <a:endParaRPr lang="es-ES" sz="2000" dirty="0" smtClean="0">
              <a:latin typeface="Tahoma" charset="0"/>
            </a:endParaRPr>
          </a:p>
          <a:p>
            <a:pPr>
              <a:lnSpc>
                <a:spcPct val="90000"/>
              </a:lnSpc>
              <a:buFont typeface="Wingdings" pitchFamily="2" charset="2"/>
              <a:buChar char="Ø"/>
            </a:pPr>
            <a:endParaRPr lang="es-ES" sz="2000" dirty="0" smtClean="0">
              <a:latin typeface="Tahoma" charset="0"/>
            </a:endParaRPr>
          </a:p>
          <a:p>
            <a:pPr>
              <a:lnSpc>
                <a:spcPct val="90000"/>
              </a:lnSpc>
              <a:buFont typeface="Wingdings" pitchFamily="2" charset="2"/>
              <a:buChar char="Ø"/>
            </a:pPr>
            <a:r>
              <a:rPr lang="es-ES" sz="2000" dirty="0" smtClean="0">
                <a:latin typeface="Tahoma" charset="0"/>
              </a:rPr>
              <a:t> Entregar indicaciones para Tarea 1.</a:t>
            </a:r>
          </a:p>
          <a:p>
            <a:pPr>
              <a:lnSpc>
                <a:spcPct val="90000"/>
              </a:lnSpc>
              <a:buFont typeface="Wingdings" pitchFamily="2" charset="2"/>
              <a:buChar char="Ø"/>
            </a:pPr>
            <a:endParaRPr lang="es-ES" sz="2000" dirty="0" smtClean="0">
              <a:latin typeface="Tahoma" charset="0"/>
            </a:endParaRPr>
          </a:p>
          <a:p>
            <a:pPr>
              <a:lnSpc>
                <a:spcPct val="90000"/>
              </a:lnSpc>
              <a:buFont typeface="Wingdings" pitchFamily="2" charset="2"/>
              <a:buChar char="Ø"/>
            </a:pPr>
            <a:r>
              <a:rPr lang="es-ES" sz="2000" dirty="0" smtClean="0">
                <a:latin typeface="Tahoma" charset="0"/>
              </a:rPr>
              <a:t> Explicar criterio selección de equipo de perforación.</a:t>
            </a:r>
          </a:p>
          <a:p>
            <a:pPr>
              <a:lnSpc>
                <a:spcPct val="90000"/>
              </a:lnSpc>
              <a:buFont typeface="Wingdings" pitchFamily="2" charset="2"/>
              <a:buChar char="Ø"/>
            </a:pPr>
            <a:endParaRPr lang="es-ES" sz="2000" dirty="0" smtClean="0">
              <a:latin typeface="Tahoma" charset="0"/>
            </a:endParaRPr>
          </a:p>
          <a:p>
            <a:pPr>
              <a:lnSpc>
                <a:spcPct val="90000"/>
              </a:lnSpc>
              <a:buFont typeface="Wingdings" pitchFamily="2" charset="2"/>
              <a:buChar char="Ø"/>
            </a:pPr>
            <a:r>
              <a:rPr lang="es-ES" sz="2000" dirty="0" smtClean="0">
                <a:latin typeface="Tahoma" charset="0"/>
              </a:rPr>
              <a:t> Explicar criterio selección de máquina perforadora y </a:t>
            </a:r>
            <a:r>
              <a:rPr lang="es-ES" sz="2000" dirty="0" err="1" smtClean="0">
                <a:latin typeface="Tahoma" charset="0"/>
              </a:rPr>
              <a:t>Feed</a:t>
            </a:r>
            <a:r>
              <a:rPr lang="es-ES" sz="2000" dirty="0" smtClean="0">
                <a:latin typeface="Tahoma" charset="0"/>
              </a:rPr>
              <a:t>.</a:t>
            </a:r>
          </a:p>
          <a:p>
            <a:pPr>
              <a:lnSpc>
                <a:spcPct val="90000"/>
              </a:lnSpc>
            </a:pPr>
            <a:r>
              <a:rPr lang="es-ES" sz="2000" dirty="0" smtClean="0">
                <a:latin typeface="Tahoma" charset="0"/>
              </a:rPr>
              <a:t>  </a:t>
            </a:r>
          </a:p>
          <a:p>
            <a:pPr>
              <a:lnSpc>
                <a:spcPct val="90000"/>
              </a:lnSpc>
              <a:buFont typeface="Wingdings" pitchFamily="2" charset="2"/>
              <a:buChar char="Ø"/>
            </a:pPr>
            <a:r>
              <a:rPr lang="es-ES" sz="2000" dirty="0" smtClean="0">
                <a:latin typeface="Tahoma" charset="0"/>
              </a:rPr>
              <a:t> Explicar criterio selección de herramientas de perforación.</a:t>
            </a:r>
          </a:p>
          <a:p>
            <a:pPr>
              <a:lnSpc>
                <a:spcPct val="90000"/>
              </a:lnSpc>
            </a:pPr>
            <a:endParaRPr lang="es-ES" sz="2000" dirty="0" smtClean="0">
              <a:latin typeface="Tahoma" charset="0"/>
            </a:endParaRPr>
          </a:p>
          <a:p>
            <a:pPr>
              <a:lnSpc>
                <a:spcPct val="90000"/>
              </a:lnSpc>
            </a:pPr>
            <a:endParaRPr lang="es-ES" sz="2000" dirty="0" smtClean="0">
              <a:latin typeface="Tahoma"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20</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22-08-2009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pic>
        <p:nvPicPr>
          <p:cNvPr id="3074" name="Picture 2"/>
          <p:cNvPicPr>
            <a:picLocks noChangeAspect="1" noChangeArrowheads="1"/>
          </p:cNvPicPr>
          <p:nvPr/>
        </p:nvPicPr>
        <p:blipFill>
          <a:blip r:embed="rId6"/>
          <a:srcRect/>
          <a:stretch>
            <a:fillRect/>
          </a:stretch>
        </p:blipFill>
        <p:spPr bwMode="auto">
          <a:xfrm>
            <a:off x="2214546" y="1428736"/>
            <a:ext cx="4381500" cy="1704975"/>
          </a:xfrm>
          <a:prstGeom prst="rect">
            <a:avLst/>
          </a:prstGeom>
          <a:noFill/>
          <a:ln w="9525">
            <a:noFill/>
            <a:miter lim="800000"/>
            <a:headEnd/>
            <a:tailEnd/>
          </a:ln>
        </p:spPr>
      </p:pic>
      <p:sp>
        <p:nvSpPr>
          <p:cNvPr id="8" name="7 Rectángulo"/>
          <p:cNvSpPr/>
          <p:nvPr/>
        </p:nvSpPr>
        <p:spPr>
          <a:xfrm>
            <a:off x="1142976" y="571480"/>
            <a:ext cx="1125629" cy="369332"/>
          </a:xfrm>
          <a:prstGeom prst="rect">
            <a:avLst/>
          </a:prstGeom>
        </p:spPr>
        <p:txBody>
          <a:bodyPr wrap="none">
            <a:spAutoFit/>
          </a:bodyPr>
          <a:lstStyle/>
          <a:p>
            <a:r>
              <a:rPr lang="es-ES" b="1" i="1" dirty="0" smtClean="0">
                <a:latin typeface="Tahoma" charset="0"/>
              </a:rPr>
              <a:t>Ejemplo</a:t>
            </a:r>
            <a:endParaRPr lang="es-CL" i="1" dirty="0"/>
          </a:p>
        </p:txBody>
      </p:sp>
      <p:sp>
        <p:nvSpPr>
          <p:cNvPr id="9" name="Line 9"/>
          <p:cNvSpPr>
            <a:spLocks noChangeShapeType="1"/>
          </p:cNvSpPr>
          <p:nvPr/>
        </p:nvSpPr>
        <p:spPr bwMode="auto">
          <a:xfrm flipV="1">
            <a:off x="1214414" y="2500306"/>
            <a:ext cx="1214446" cy="1428760"/>
          </a:xfrm>
          <a:prstGeom prst="line">
            <a:avLst/>
          </a:prstGeom>
          <a:noFill/>
          <a:ln w="9525">
            <a:solidFill>
              <a:schemeClr val="tx1"/>
            </a:solidFill>
            <a:round/>
            <a:headEnd/>
            <a:tailEnd type="triangle" w="med" len="med"/>
          </a:ln>
          <a:effectLst/>
        </p:spPr>
        <p:txBody>
          <a:bodyPr/>
          <a:lstStyle/>
          <a:p>
            <a:endParaRPr lang="es-CL"/>
          </a:p>
        </p:txBody>
      </p:sp>
      <p:sp>
        <p:nvSpPr>
          <p:cNvPr id="10" name="Line 9"/>
          <p:cNvSpPr>
            <a:spLocks noChangeShapeType="1"/>
          </p:cNvSpPr>
          <p:nvPr/>
        </p:nvSpPr>
        <p:spPr bwMode="auto">
          <a:xfrm flipH="1" flipV="1">
            <a:off x="6215074" y="2500306"/>
            <a:ext cx="1643074" cy="1500198"/>
          </a:xfrm>
          <a:prstGeom prst="line">
            <a:avLst/>
          </a:prstGeom>
          <a:noFill/>
          <a:ln w="9525">
            <a:solidFill>
              <a:schemeClr val="tx1"/>
            </a:solidFill>
            <a:round/>
            <a:headEnd/>
            <a:tailEnd type="triangle" w="med" len="med"/>
          </a:ln>
          <a:effectLst/>
        </p:spPr>
        <p:txBody>
          <a:bodyPr/>
          <a:lstStyle/>
          <a:p>
            <a:endParaRPr lang="es-CL"/>
          </a:p>
        </p:txBody>
      </p:sp>
      <p:sp>
        <p:nvSpPr>
          <p:cNvPr id="11" name="10 Rectángulo"/>
          <p:cNvSpPr/>
          <p:nvPr/>
        </p:nvSpPr>
        <p:spPr>
          <a:xfrm>
            <a:off x="214282" y="3929066"/>
            <a:ext cx="2327881" cy="646331"/>
          </a:xfrm>
          <a:prstGeom prst="rect">
            <a:avLst/>
          </a:prstGeom>
        </p:spPr>
        <p:txBody>
          <a:bodyPr wrap="none">
            <a:spAutoFit/>
          </a:bodyPr>
          <a:lstStyle/>
          <a:p>
            <a:r>
              <a:rPr lang="es-ES" i="1" dirty="0" smtClean="0">
                <a:latin typeface="Tahoma" charset="0"/>
              </a:rPr>
              <a:t>Conexión al Bit</a:t>
            </a:r>
          </a:p>
          <a:p>
            <a:r>
              <a:rPr lang="es-ES" i="1" dirty="0" smtClean="0">
                <a:latin typeface="Tahoma" charset="0"/>
              </a:rPr>
              <a:t>del mismo tipo (R32)</a:t>
            </a:r>
            <a:endParaRPr lang="es-CL" dirty="0"/>
          </a:p>
        </p:txBody>
      </p:sp>
      <p:sp>
        <p:nvSpPr>
          <p:cNvPr id="12" name="11 Rectángulo"/>
          <p:cNvSpPr/>
          <p:nvPr/>
        </p:nvSpPr>
        <p:spPr>
          <a:xfrm>
            <a:off x="5929322" y="4000504"/>
            <a:ext cx="3214678" cy="1015663"/>
          </a:xfrm>
          <a:prstGeom prst="rect">
            <a:avLst/>
          </a:prstGeom>
        </p:spPr>
        <p:txBody>
          <a:bodyPr wrap="square">
            <a:spAutoFit/>
          </a:bodyPr>
          <a:lstStyle/>
          <a:p>
            <a:r>
              <a:rPr lang="es-ES_tradnl" sz="2000" i="1" dirty="0" smtClean="0"/>
              <a:t>El otro extremo nos fija el tipo (en este caso R/T38) de la Copla y del </a:t>
            </a:r>
            <a:r>
              <a:rPr lang="es-ES_tradnl" sz="2000" i="1" dirty="0" err="1" smtClean="0"/>
              <a:t>Shank</a:t>
            </a:r>
            <a:r>
              <a:rPr lang="es-ES_tradnl" sz="2000" i="1" dirty="0" smtClean="0"/>
              <a:t>.</a:t>
            </a:r>
            <a:endParaRPr lang="es-CL" sz="2000" i="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21</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22-08-2009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7" name="6 Rectángulo"/>
          <p:cNvSpPr/>
          <p:nvPr/>
        </p:nvSpPr>
        <p:spPr>
          <a:xfrm>
            <a:off x="302477" y="1857364"/>
            <a:ext cx="8841523" cy="1908215"/>
          </a:xfrm>
          <a:prstGeom prst="rect">
            <a:avLst/>
          </a:prstGeom>
        </p:spPr>
        <p:txBody>
          <a:bodyPr wrap="none">
            <a:spAutoFit/>
          </a:bodyPr>
          <a:lstStyle/>
          <a:p>
            <a:r>
              <a:rPr lang="es-ES" sz="2800" i="1" dirty="0" smtClean="0">
                <a:latin typeface="Tahoma" charset="0"/>
              </a:rPr>
              <a:t>Consejo para la selección de los aceros de perforación</a:t>
            </a:r>
            <a:r>
              <a:rPr lang="es-ES" i="1" dirty="0" smtClean="0">
                <a:latin typeface="Tahoma" charset="0"/>
              </a:rPr>
              <a:t>:</a:t>
            </a:r>
          </a:p>
          <a:p>
            <a:endParaRPr lang="es-ES" i="1" dirty="0" smtClean="0">
              <a:latin typeface="Tahoma" charset="0"/>
            </a:endParaRPr>
          </a:p>
          <a:p>
            <a:endParaRPr lang="es-ES" i="1" dirty="0" smtClean="0">
              <a:latin typeface="Tahoma" charset="0"/>
            </a:endParaRPr>
          </a:p>
          <a:p>
            <a:pPr lvl="1">
              <a:buFont typeface="Wingdings" pitchFamily="2" charset="2"/>
              <a:buChar char="Ø"/>
            </a:pPr>
            <a:r>
              <a:rPr lang="es-ES" i="1" dirty="0" smtClean="0">
                <a:latin typeface="Tahoma" charset="0"/>
              </a:rPr>
              <a:t> Seleccionado el tipo de </a:t>
            </a:r>
            <a:r>
              <a:rPr lang="es-ES" i="1" dirty="0" smtClean="0">
                <a:latin typeface="Tahoma" charset="0"/>
              </a:rPr>
              <a:t>Bit (R32,R25,etc</a:t>
            </a:r>
            <a:r>
              <a:rPr lang="es-ES" i="1" dirty="0" smtClean="0">
                <a:latin typeface="Tahoma" charset="0"/>
              </a:rPr>
              <a:t>),</a:t>
            </a:r>
          </a:p>
          <a:p>
            <a:pPr lvl="1"/>
            <a:r>
              <a:rPr lang="es-ES" i="1" dirty="0" smtClean="0">
                <a:latin typeface="Tahoma" charset="0"/>
              </a:rPr>
              <a:t>    seguir trabajando en las hojas del catálogo correspondiente </a:t>
            </a:r>
          </a:p>
          <a:p>
            <a:pPr lvl="1"/>
            <a:r>
              <a:rPr lang="es-ES" i="1" dirty="0" smtClean="0">
                <a:latin typeface="Tahoma" charset="0"/>
              </a:rPr>
              <a:t>    a ese tipo del Bit para seleccionar la barra, copla y </a:t>
            </a:r>
            <a:r>
              <a:rPr lang="es-ES" i="1" dirty="0" err="1" smtClean="0">
                <a:latin typeface="Tahoma" charset="0"/>
              </a:rPr>
              <a:t>Shank</a:t>
            </a:r>
            <a:r>
              <a:rPr lang="es-ES" i="1" dirty="0" smtClean="0">
                <a:latin typeface="Tahoma" charset="0"/>
              </a:rPr>
              <a:t>.</a:t>
            </a:r>
            <a:endParaRPr lang="es-CL"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22</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22-08-2009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7" name="6 Rectángulo"/>
          <p:cNvSpPr/>
          <p:nvPr/>
        </p:nvSpPr>
        <p:spPr>
          <a:xfrm>
            <a:off x="500034" y="2500306"/>
            <a:ext cx="8143900" cy="646331"/>
          </a:xfrm>
          <a:prstGeom prst="rect">
            <a:avLst/>
          </a:prstGeom>
          <a:solidFill>
            <a:schemeClr val="bg1"/>
          </a:solidFill>
        </p:spPr>
        <p:txBody>
          <a:bodyPr wrap="square">
            <a:spAutoFit/>
          </a:bodyPr>
          <a:lstStyle/>
          <a:p>
            <a:pPr algn="ctr"/>
            <a:r>
              <a:rPr lang="es-ES" sz="3600" b="1" i="1" dirty="0" smtClean="0">
                <a:solidFill>
                  <a:schemeClr val="accent2"/>
                </a:solidFill>
                <a:latin typeface="Arial Black" pitchFamily="34" charset="0"/>
              </a:rPr>
              <a:t>Fin Presentación</a:t>
            </a:r>
            <a:endParaRPr lang="es-CL" sz="3600" b="1" i="1" dirty="0">
              <a:solidFill>
                <a:schemeClr val="accent2"/>
              </a:solidFill>
              <a:latin typeface="Arial Black"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3</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22-08-2009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9" name="8 Rectángulo"/>
          <p:cNvSpPr/>
          <p:nvPr/>
        </p:nvSpPr>
        <p:spPr>
          <a:xfrm>
            <a:off x="1000100" y="714356"/>
            <a:ext cx="7143832" cy="5078313"/>
          </a:xfrm>
          <a:prstGeom prst="rect">
            <a:avLst/>
          </a:prstGeom>
        </p:spPr>
        <p:txBody>
          <a:bodyPr wrap="square">
            <a:spAutoFit/>
          </a:bodyPr>
          <a:lstStyle/>
          <a:p>
            <a:pPr>
              <a:lnSpc>
                <a:spcPct val="90000"/>
              </a:lnSpc>
            </a:pPr>
            <a:r>
              <a:rPr lang="es-ES" sz="2000" b="1" dirty="0" smtClean="0">
                <a:latin typeface="Tahoma" charset="0"/>
              </a:rPr>
              <a:t>  Sugerencia esquema entrega Tarea 1</a:t>
            </a:r>
            <a:r>
              <a:rPr lang="es-ES" sz="2000" dirty="0" smtClean="0">
                <a:latin typeface="Tahoma" charset="0"/>
              </a:rPr>
              <a:t>:</a:t>
            </a:r>
          </a:p>
          <a:p>
            <a:pPr>
              <a:lnSpc>
                <a:spcPct val="90000"/>
              </a:lnSpc>
            </a:pPr>
            <a:endParaRPr lang="es-ES" sz="2000" dirty="0" smtClean="0">
              <a:latin typeface="Tahoma" charset="0"/>
            </a:endParaRPr>
          </a:p>
          <a:p>
            <a:pPr>
              <a:lnSpc>
                <a:spcPct val="90000"/>
              </a:lnSpc>
            </a:pPr>
            <a:r>
              <a:rPr lang="es-ES" sz="2000" dirty="0" smtClean="0">
                <a:latin typeface="Tahoma" charset="0"/>
              </a:rPr>
              <a:t>PORTADA</a:t>
            </a:r>
          </a:p>
          <a:p>
            <a:pPr>
              <a:lnSpc>
                <a:spcPct val="90000"/>
              </a:lnSpc>
            </a:pPr>
            <a:r>
              <a:rPr lang="es-ES" sz="2000" dirty="0" smtClean="0">
                <a:latin typeface="Tahoma" charset="0"/>
              </a:rPr>
              <a:t>INDICE</a:t>
            </a:r>
          </a:p>
          <a:p>
            <a:pPr>
              <a:lnSpc>
                <a:spcPct val="90000"/>
              </a:lnSpc>
            </a:pPr>
            <a:r>
              <a:rPr lang="es-ES" sz="2000" dirty="0" smtClean="0">
                <a:latin typeface="Tahoma" charset="0"/>
              </a:rPr>
              <a:t>1.-Introducción</a:t>
            </a:r>
          </a:p>
          <a:p>
            <a:pPr>
              <a:lnSpc>
                <a:spcPct val="90000"/>
              </a:lnSpc>
            </a:pPr>
            <a:r>
              <a:rPr lang="es-ES" sz="2000" dirty="0" smtClean="0">
                <a:latin typeface="Tahoma" charset="0"/>
              </a:rPr>
              <a:t>2.-Disposición General</a:t>
            </a:r>
          </a:p>
          <a:p>
            <a:pPr>
              <a:lnSpc>
                <a:spcPct val="90000"/>
              </a:lnSpc>
            </a:pPr>
            <a:r>
              <a:rPr lang="es-ES" sz="2000" dirty="0" smtClean="0">
                <a:latin typeface="Tahoma" charset="0"/>
              </a:rPr>
              <a:t>    2.1.-Lámina con figura esquemática a escala</a:t>
            </a:r>
          </a:p>
          <a:p>
            <a:pPr>
              <a:lnSpc>
                <a:spcPct val="90000"/>
              </a:lnSpc>
            </a:pPr>
            <a:r>
              <a:rPr lang="es-ES" sz="2000" dirty="0" smtClean="0">
                <a:latin typeface="Tahoma" charset="0"/>
              </a:rPr>
              <a:t>    2.2.-Cuadro resumen</a:t>
            </a:r>
          </a:p>
          <a:p>
            <a:pPr>
              <a:lnSpc>
                <a:spcPct val="90000"/>
              </a:lnSpc>
            </a:pPr>
            <a:r>
              <a:rPr lang="es-ES" sz="2000" dirty="0" smtClean="0">
                <a:latin typeface="Tahoma" charset="0"/>
              </a:rPr>
              <a:t>3.-Desarrollo Galerías</a:t>
            </a:r>
          </a:p>
          <a:p>
            <a:pPr>
              <a:lnSpc>
                <a:spcPct val="90000"/>
              </a:lnSpc>
            </a:pPr>
            <a:r>
              <a:rPr lang="es-ES" sz="2000" dirty="0" smtClean="0">
                <a:latin typeface="Tahoma" charset="0"/>
              </a:rPr>
              <a:t>    3.1.-Equipo de perforación</a:t>
            </a:r>
          </a:p>
          <a:p>
            <a:pPr>
              <a:lnSpc>
                <a:spcPct val="90000"/>
              </a:lnSpc>
            </a:pPr>
            <a:r>
              <a:rPr lang="es-ES" sz="2000" dirty="0" smtClean="0">
                <a:latin typeface="Tahoma" charset="0"/>
              </a:rPr>
              <a:t>    3.2.-Maquina perforadora</a:t>
            </a:r>
          </a:p>
          <a:p>
            <a:pPr>
              <a:lnSpc>
                <a:spcPct val="90000"/>
              </a:lnSpc>
            </a:pPr>
            <a:r>
              <a:rPr lang="es-ES" sz="2000" dirty="0" smtClean="0">
                <a:latin typeface="Tahoma" charset="0"/>
              </a:rPr>
              <a:t>    3.3.-Feed</a:t>
            </a:r>
          </a:p>
          <a:p>
            <a:pPr>
              <a:lnSpc>
                <a:spcPct val="90000"/>
              </a:lnSpc>
            </a:pPr>
            <a:r>
              <a:rPr lang="es-ES" sz="2000" dirty="0" smtClean="0">
                <a:latin typeface="Tahoma" charset="0"/>
              </a:rPr>
              <a:t>    3.4.-Aceros de perforación</a:t>
            </a:r>
          </a:p>
          <a:p>
            <a:pPr>
              <a:lnSpc>
                <a:spcPct val="90000"/>
              </a:lnSpc>
            </a:pPr>
            <a:r>
              <a:rPr lang="es-ES" sz="2000" dirty="0" smtClean="0">
                <a:latin typeface="Tahoma" charset="0"/>
              </a:rPr>
              <a:t>4.-Rendimientos</a:t>
            </a:r>
          </a:p>
          <a:p>
            <a:pPr>
              <a:lnSpc>
                <a:spcPct val="90000"/>
              </a:lnSpc>
            </a:pPr>
            <a:r>
              <a:rPr lang="es-ES" sz="2000" dirty="0" smtClean="0">
                <a:latin typeface="Tahoma" charset="0"/>
              </a:rPr>
              <a:t>5.-Memoria de Cálculo</a:t>
            </a:r>
          </a:p>
          <a:p>
            <a:pPr>
              <a:lnSpc>
                <a:spcPct val="90000"/>
              </a:lnSpc>
            </a:pPr>
            <a:r>
              <a:rPr lang="es-ES" sz="2000" dirty="0" smtClean="0">
                <a:latin typeface="Tahoma" charset="0"/>
              </a:rPr>
              <a:t>    5.1.-Cálculo de desarrollos</a:t>
            </a:r>
          </a:p>
          <a:p>
            <a:pPr>
              <a:lnSpc>
                <a:spcPct val="90000"/>
              </a:lnSpc>
            </a:pPr>
            <a:r>
              <a:rPr lang="es-ES" sz="2000" dirty="0" smtClean="0">
                <a:latin typeface="Tahoma" charset="0"/>
              </a:rPr>
              <a:t>    5.2.-Cálculo de rendimientos</a:t>
            </a:r>
          </a:p>
          <a:p>
            <a:pPr>
              <a:lnSpc>
                <a:spcPct val="90000"/>
              </a:lnSpc>
            </a:pPr>
            <a:endParaRPr lang="es-ES" sz="2000" dirty="0" smtClean="0">
              <a:latin typeface="Tahoma"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4</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22-08-2009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9" name="8 Rectángulo"/>
          <p:cNvSpPr/>
          <p:nvPr/>
        </p:nvSpPr>
        <p:spPr>
          <a:xfrm>
            <a:off x="714316" y="785795"/>
            <a:ext cx="8286840" cy="5632311"/>
          </a:xfrm>
          <a:prstGeom prst="rect">
            <a:avLst/>
          </a:prstGeom>
        </p:spPr>
        <p:txBody>
          <a:bodyPr wrap="square">
            <a:spAutoFit/>
          </a:bodyPr>
          <a:lstStyle/>
          <a:p>
            <a:pPr>
              <a:lnSpc>
                <a:spcPct val="90000"/>
              </a:lnSpc>
            </a:pPr>
            <a:r>
              <a:rPr lang="es-ES" sz="2000" b="1" dirty="0" smtClean="0">
                <a:latin typeface="Tahoma" charset="0"/>
              </a:rPr>
              <a:t>  Observaciones</a:t>
            </a:r>
            <a:r>
              <a:rPr lang="es-ES" sz="2000" dirty="0" smtClean="0">
                <a:latin typeface="Tahoma" charset="0"/>
              </a:rPr>
              <a:t>:</a:t>
            </a:r>
          </a:p>
          <a:p>
            <a:pPr>
              <a:lnSpc>
                <a:spcPct val="90000"/>
              </a:lnSpc>
            </a:pPr>
            <a:endParaRPr lang="es-ES" sz="2000" dirty="0" smtClean="0">
              <a:latin typeface="Tahoma" charset="0"/>
            </a:endParaRPr>
          </a:p>
          <a:p>
            <a:pPr>
              <a:lnSpc>
                <a:spcPct val="90000"/>
              </a:lnSpc>
            </a:pPr>
            <a:endParaRPr lang="es-ES" sz="2000" dirty="0" smtClean="0">
              <a:latin typeface="Tahoma" charset="0"/>
            </a:endParaRPr>
          </a:p>
          <a:p>
            <a:pPr>
              <a:lnSpc>
                <a:spcPct val="90000"/>
              </a:lnSpc>
            </a:pPr>
            <a:r>
              <a:rPr lang="es-ES" sz="2000" b="1" i="1" dirty="0" smtClean="0">
                <a:latin typeface="Tahoma" charset="0"/>
              </a:rPr>
              <a:t>Escala</a:t>
            </a:r>
            <a:r>
              <a:rPr lang="es-ES" sz="2000" dirty="0" smtClean="0">
                <a:latin typeface="Tahoma" charset="0"/>
              </a:rPr>
              <a:t>:</a:t>
            </a:r>
          </a:p>
          <a:p>
            <a:pPr>
              <a:lnSpc>
                <a:spcPct val="90000"/>
              </a:lnSpc>
            </a:pPr>
            <a:endParaRPr lang="es-ES" sz="2000" dirty="0" smtClean="0">
              <a:latin typeface="Tahoma" charset="0"/>
            </a:endParaRPr>
          </a:p>
          <a:p>
            <a:pPr>
              <a:lnSpc>
                <a:spcPct val="90000"/>
              </a:lnSpc>
            </a:pPr>
            <a:r>
              <a:rPr lang="es-ES" sz="2000" dirty="0" smtClean="0">
                <a:latin typeface="Tahoma" charset="0"/>
              </a:rPr>
              <a:t> NO usen escalas “raras”, usen escalas </a:t>
            </a:r>
            <a:r>
              <a:rPr lang="es-ES" sz="2000" dirty="0" err="1" smtClean="0">
                <a:latin typeface="Tahoma" charset="0"/>
              </a:rPr>
              <a:t>tipicas</a:t>
            </a:r>
            <a:r>
              <a:rPr lang="es-ES" sz="2000" dirty="0" smtClean="0">
                <a:latin typeface="Tahoma" charset="0"/>
              </a:rPr>
              <a:t> 1:200, 1:500, </a:t>
            </a:r>
            <a:r>
              <a:rPr lang="es-ES" sz="2000" dirty="0" err="1" smtClean="0">
                <a:latin typeface="Tahoma" charset="0"/>
              </a:rPr>
              <a:t>etc</a:t>
            </a:r>
            <a:endParaRPr lang="es-ES" sz="2000" dirty="0" smtClean="0">
              <a:latin typeface="Tahoma" charset="0"/>
            </a:endParaRPr>
          </a:p>
          <a:p>
            <a:pPr>
              <a:lnSpc>
                <a:spcPct val="90000"/>
              </a:lnSpc>
            </a:pPr>
            <a:r>
              <a:rPr lang="es-ES" sz="2000" dirty="0" smtClean="0">
                <a:latin typeface="Tahoma" charset="0"/>
              </a:rPr>
              <a:t>(</a:t>
            </a:r>
            <a:r>
              <a:rPr lang="es-ES" sz="2000" dirty="0" err="1" smtClean="0">
                <a:latin typeface="Tahoma" charset="0"/>
              </a:rPr>
              <a:t>basense</a:t>
            </a:r>
            <a:r>
              <a:rPr lang="es-ES" sz="2000" dirty="0" smtClean="0">
                <a:latin typeface="Tahoma" charset="0"/>
              </a:rPr>
              <a:t> en las escalas </a:t>
            </a:r>
            <a:r>
              <a:rPr lang="es-ES" sz="2000" dirty="0" err="1" smtClean="0">
                <a:latin typeface="Tahoma" charset="0"/>
              </a:rPr>
              <a:t>tipicas</a:t>
            </a:r>
            <a:r>
              <a:rPr lang="es-ES" sz="2000" dirty="0" smtClean="0">
                <a:latin typeface="Tahoma" charset="0"/>
              </a:rPr>
              <a:t> que vienen en los </a:t>
            </a:r>
            <a:r>
              <a:rPr lang="es-ES" sz="2000" dirty="0" err="1" smtClean="0">
                <a:latin typeface="Tahoma" charset="0"/>
              </a:rPr>
              <a:t>escalímetros</a:t>
            </a:r>
            <a:r>
              <a:rPr lang="es-ES" sz="2000" dirty="0" smtClean="0">
                <a:latin typeface="Tahoma" charset="0"/>
              </a:rPr>
              <a:t>)</a:t>
            </a:r>
          </a:p>
          <a:p>
            <a:pPr>
              <a:lnSpc>
                <a:spcPct val="90000"/>
              </a:lnSpc>
            </a:pPr>
            <a:r>
              <a:rPr lang="es-ES" sz="2000" dirty="0" smtClean="0">
                <a:latin typeface="Tahoma" charset="0"/>
              </a:rPr>
              <a:t>Cualquier escala que usen, </a:t>
            </a:r>
            <a:r>
              <a:rPr lang="es-ES" sz="2000" dirty="0" err="1" smtClean="0">
                <a:latin typeface="Tahoma" charset="0"/>
              </a:rPr>
              <a:t>consultenla</a:t>
            </a:r>
            <a:r>
              <a:rPr lang="es-ES" sz="2000" dirty="0" smtClean="0">
                <a:latin typeface="Tahoma" charset="0"/>
              </a:rPr>
              <a:t> con el profesor.</a:t>
            </a:r>
          </a:p>
          <a:p>
            <a:pPr>
              <a:lnSpc>
                <a:spcPct val="90000"/>
              </a:lnSpc>
            </a:pPr>
            <a:endParaRPr lang="es-ES" sz="2000" dirty="0" smtClean="0">
              <a:latin typeface="Tahoma" charset="0"/>
            </a:endParaRPr>
          </a:p>
          <a:p>
            <a:pPr>
              <a:lnSpc>
                <a:spcPct val="90000"/>
              </a:lnSpc>
            </a:pPr>
            <a:r>
              <a:rPr lang="es-ES" sz="2000" b="1" i="1" dirty="0" smtClean="0">
                <a:latin typeface="Tahoma" charset="0"/>
              </a:rPr>
              <a:t>Cálculos:</a:t>
            </a:r>
          </a:p>
          <a:p>
            <a:pPr>
              <a:lnSpc>
                <a:spcPct val="90000"/>
              </a:lnSpc>
            </a:pPr>
            <a:endParaRPr lang="es-ES" sz="2000" dirty="0" smtClean="0">
              <a:latin typeface="Tahoma" charset="0"/>
            </a:endParaRPr>
          </a:p>
          <a:p>
            <a:pPr>
              <a:lnSpc>
                <a:spcPct val="90000"/>
              </a:lnSpc>
            </a:pPr>
            <a:r>
              <a:rPr lang="es-ES" sz="2000" dirty="0" smtClean="0">
                <a:latin typeface="Tahoma" charset="0"/>
              </a:rPr>
              <a:t>NO incluyan cálculos fuera de el punto 5.-Memoria de Cálculo.</a:t>
            </a:r>
          </a:p>
          <a:p>
            <a:pPr>
              <a:lnSpc>
                <a:spcPct val="90000"/>
              </a:lnSpc>
            </a:pPr>
            <a:r>
              <a:rPr lang="es-ES" sz="2000" dirty="0" smtClean="0">
                <a:latin typeface="Tahoma" charset="0"/>
              </a:rPr>
              <a:t>Todo los cálculo debe ir en memoria de cálculo.</a:t>
            </a:r>
          </a:p>
          <a:p>
            <a:pPr>
              <a:lnSpc>
                <a:spcPct val="90000"/>
              </a:lnSpc>
            </a:pPr>
            <a:r>
              <a:rPr lang="es-ES" sz="2000" dirty="0" smtClean="0">
                <a:latin typeface="Tahoma" charset="0"/>
              </a:rPr>
              <a:t>En el resto de los puntos, solo entreguen información/resultados, según</a:t>
            </a:r>
          </a:p>
          <a:p>
            <a:pPr>
              <a:lnSpc>
                <a:spcPct val="90000"/>
              </a:lnSpc>
            </a:pPr>
            <a:r>
              <a:rPr lang="es-ES" sz="2000" dirty="0" smtClean="0">
                <a:latin typeface="Tahoma" charset="0"/>
              </a:rPr>
              <a:t>Corresponda.</a:t>
            </a:r>
          </a:p>
          <a:p>
            <a:pPr>
              <a:lnSpc>
                <a:spcPct val="90000"/>
              </a:lnSpc>
            </a:pPr>
            <a:endParaRPr lang="es-ES" sz="2000" dirty="0" smtClean="0">
              <a:latin typeface="Tahoma" charset="0"/>
            </a:endParaRPr>
          </a:p>
          <a:p>
            <a:pPr>
              <a:lnSpc>
                <a:spcPct val="90000"/>
              </a:lnSpc>
            </a:pPr>
            <a:endParaRPr lang="es-ES" sz="2000" dirty="0" smtClean="0">
              <a:latin typeface="Tahoma" charset="0"/>
            </a:endParaRPr>
          </a:p>
          <a:p>
            <a:pPr>
              <a:lnSpc>
                <a:spcPct val="90000"/>
              </a:lnSpc>
            </a:pPr>
            <a:endParaRPr lang="es-ES" sz="2000" dirty="0" smtClean="0">
              <a:latin typeface="Tahoma" charset="0"/>
            </a:endParaRPr>
          </a:p>
          <a:p>
            <a:pPr>
              <a:lnSpc>
                <a:spcPct val="90000"/>
              </a:lnSpc>
            </a:pPr>
            <a:endParaRPr lang="es-ES" sz="2000" dirty="0" smtClean="0">
              <a:latin typeface="Tahoma" charset="0"/>
            </a:endParaRPr>
          </a:p>
          <a:p>
            <a:pPr>
              <a:lnSpc>
                <a:spcPct val="90000"/>
              </a:lnSpc>
            </a:pPr>
            <a:endParaRPr lang="es-ES" sz="2000" dirty="0" smtClean="0">
              <a:latin typeface="Tahoma"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5</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22-08-2009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9" name="8 Rectángulo"/>
          <p:cNvSpPr/>
          <p:nvPr/>
        </p:nvSpPr>
        <p:spPr>
          <a:xfrm>
            <a:off x="785786" y="1214422"/>
            <a:ext cx="6786642" cy="3970318"/>
          </a:xfrm>
          <a:prstGeom prst="rect">
            <a:avLst/>
          </a:prstGeom>
        </p:spPr>
        <p:txBody>
          <a:bodyPr wrap="square">
            <a:spAutoFit/>
          </a:bodyPr>
          <a:lstStyle/>
          <a:p>
            <a:pPr>
              <a:lnSpc>
                <a:spcPct val="90000"/>
              </a:lnSpc>
            </a:pPr>
            <a:r>
              <a:rPr lang="es-ES" sz="2000" b="1" dirty="0" smtClean="0">
                <a:latin typeface="Tahoma" charset="0"/>
              </a:rPr>
              <a:t>  Nota Tarea 1</a:t>
            </a:r>
            <a:r>
              <a:rPr lang="es-ES" sz="2000" dirty="0" smtClean="0">
                <a:latin typeface="Tahoma" charset="0"/>
              </a:rPr>
              <a:t>:</a:t>
            </a:r>
          </a:p>
          <a:p>
            <a:pPr>
              <a:lnSpc>
                <a:spcPct val="90000"/>
              </a:lnSpc>
            </a:pPr>
            <a:endParaRPr lang="es-ES" sz="2000" dirty="0" smtClean="0">
              <a:latin typeface="Tahoma" charset="0"/>
            </a:endParaRPr>
          </a:p>
          <a:p>
            <a:pPr>
              <a:lnSpc>
                <a:spcPct val="90000"/>
              </a:lnSpc>
            </a:pPr>
            <a:r>
              <a:rPr lang="es-ES" sz="2000" dirty="0" smtClean="0">
                <a:latin typeface="Tahoma" charset="0"/>
              </a:rPr>
              <a:t>Es un promedio simple de 4 notas (por lo menos así fue el semestre pasado):</a:t>
            </a:r>
          </a:p>
          <a:p>
            <a:pPr>
              <a:lnSpc>
                <a:spcPct val="90000"/>
              </a:lnSpc>
            </a:pPr>
            <a:endParaRPr lang="es-ES" sz="2000" dirty="0" smtClean="0">
              <a:latin typeface="Tahoma" charset="0"/>
            </a:endParaRPr>
          </a:p>
          <a:p>
            <a:pPr lvl="2">
              <a:lnSpc>
                <a:spcPct val="90000"/>
              </a:lnSpc>
              <a:buFont typeface="Wingdings" pitchFamily="2" charset="2"/>
              <a:buChar char="Ø"/>
            </a:pPr>
            <a:r>
              <a:rPr lang="es-ES" sz="2000" dirty="0" smtClean="0">
                <a:latin typeface="Tahoma" charset="0"/>
              </a:rPr>
              <a:t>Disposición general labores</a:t>
            </a:r>
          </a:p>
          <a:p>
            <a:pPr lvl="2">
              <a:lnSpc>
                <a:spcPct val="90000"/>
              </a:lnSpc>
              <a:buFont typeface="Wingdings" pitchFamily="2" charset="2"/>
              <a:buChar char="Ø"/>
            </a:pPr>
            <a:r>
              <a:rPr lang="es-ES" sz="2000" dirty="0" smtClean="0">
                <a:latin typeface="Tahoma" charset="0"/>
              </a:rPr>
              <a:t>Especificación equipo de perforación</a:t>
            </a:r>
          </a:p>
          <a:p>
            <a:pPr lvl="2">
              <a:lnSpc>
                <a:spcPct val="90000"/>
              </a:lnSpc>
              <a:buFont typeface="Wingdings" pitchFamily="2" charset="2"/>
              <a:buChar char="Ø"/>
            </a:pPr>
            <a:r>
              <a:rPr lang="es-ES" sz="2000" dirty="0" smtClean="0">
                <a:latin typeface="Tahoma" charset="0"/>
              </a:rPr>
              <a:t>Rendimientos</a:t>
            </a:r>
          </a:p>
          <a:p>
            <a:pPr lvl="2">
              <a:lnSpc>
                <a:spcPct val="90000"/>
              </a:lnSpc>
              <a:buFont typeface="Wingdings" pitchFamily="2" charset="2"/>
              <a:buChar char="Ø"/>
            </a:pPr>
            <a:r>
              <a:rPr lang="es-ES" sz="2000" dirty="0" smtClean="0">
                <a:latin typeface="Tahoma" charset="0"/>
              </a:rPr>
              <a:t>Presentación</a:t>
            </a:r>
          </a:p>
          <a:p>
            <a:pPr>
              <a:lnSpc>
                <a:spcPct val="90000"/>
              </a:lnSpc>
            </a:pPr>
            <a:endParaRPr lang="es-ES" sz="2000" dirty="0" smtClean="0">
              <a:latin typeface="Tahoma" charset="0"/>
            </a:endParaRPr>
          </a:p>
          <a:p>
            <a:pPr>
              <a:lnSpc>
                <a:spcPct val="90000"/>
              </a:lnSpc>
            </a:pPr>
            <a:r>
              <a:rPr lang="es-ES" sz="2000" dirty="0" smtClean="0">
                <a:latin typeface="Tahoma" charset="0"/>
              </a:rPr>
              <a:t> </a:t>
            </a:r>
            <a:r>
              <a:rPr lang="es-ES" sz="2000" b="1" i="1" dirty="0" smtClean="0">
                <a:solidFill>
                  <a:schemeClr val="accent4">
                    <a:lumMod val="75000"/>
                  </a:schemeClr>
                </a:solidFill>
                <a:latin typeface="Tahoma" charset="0"/>
              </a:rPr>
              <a:t>Así que preocúpense de la presentación también</a:t>
            </a:r>
            <a:r>
              <a:rPr lang="es-ES" sz="2000" b="1" i="1" dirty="0" smtClean="0">
                <a:latin typeface="Tahoma" charset="0"/>
              </a:rPr>
              <a:t>.</a:t>
            </a:r>
          </a:p>
          <a:p>
            <a:pPr lvl="2">
              <a:lnSpc>
                <a:spcPct val="90000"/>
              </a:lnSpc>
            </a:pPr>
            <a:endParaRPr lang="es-ES" sz="2000" dirty="0" smtClean="0">
              <a:latin typeface="Tahoma" charset="0"/>
            </a:endParaRPr>
          </a:p>
          <a:p>
            <a:pPr lvl="2">
              <a:lnSpc>
                <a:spcPct val="90000"/>
              </a:lnSpc>
            </a:pPr>
            <a:endParaRPr lang="es-ES" sz="2000" dirty="0" smtClean="0">
              <a:latin typeface="Tahoma" charset="0"/>
            </a:endParaRPr>
          </a:p>
          <a:p>
            <a:pPr lvl="2">
              <a:lnSpc>
                <a:spcPct val="90000"/>
              </a:lnSpc>
            </a:pPr>
            <a:endParaRPr lang="es-ES" sz="2000" dirty="0" smtClean="0">
              <a:latin typeface="Tahoma"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6</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22-08-2009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9" name="8 Rectángulo"/>
          <p:cNvSpPr/>
          <p:nvPr/>
        </p:nvSpPr>
        <p:spPr>
          <a:xfrm>
            <a:off x="785786" y="1071546"/>
            <a:ext cx="7429552" cy="3970318"/>
          </a:xfrm>
          <a:prstGeom prst="rect">
            <a:avLst/>
          </a:prstGeom>
        </p:spPr>
        <p:txBody>
          <a:bodyPr wrap="square">
            <a:spAutoFit/>
          </a:bodyPr>
          <a:lstStyle/>
          <a:p>
            <a:pPr>
              <a:lnSpc>
                <a:spcPct val="90000"/>
              </a:lnSpc>
            </a:pPr>
            <a:r>
              <a:rPr lang="es-ES" sz="2000" b="1" dirty="0" smtClean="0">
                <a:latin typeface="Tahoma" charset="0"/>
              </a:rPr>
              <a:t>  Selección de Equipo de perforación</a:t>
            </a:r>
            <a:r>
              <a:rPr lang="es-ES" sz="2000" dirty="0" smtClean="0">
                <a:latin typeface="Tahoma" charset="0"/>
              </a:rPr>
              <a:t>:</a:t>
            </a:r>
          </a:p>
          <a:p>
            <a:pPr lvl="2">
              <a:lnSpc>
                <a:spcPct val="90000"/>
              </a:lnSpc>
            </a:pPr>
            <a:endParaRPr lang="es-ES" sz="2000" dirty="0" smtClean="0">
              <a:latin typeface="Tahoma" charset="0"/>
            </a:endParaRPr>
          </a:p>
          <a:p>
            <a:pPr>
              <a:lnSpc>
                <a:spcPct val="90000"/>
              </a:lnSpc>
            </a:pPr>
            <a:r>
              <a:rPr lang="es-ES" sz="2000" dirty="0" smtClean="0">
                <a:latin typeface="Tahoma" charset="0"/>
              </a:rPr>
              <a:t>Depende de la sección de la galería (ancho y alto de galería). Esto por 2 motivos:</a:t>
            </a:r>
          </a:p>
          <a:p>
            <a:pPr>
              <a:lnSpc>
                <a:spcPct val="90000"/>
              </a:lnSpc>
            </a:pPr>
            <a:endParaRPr lang="es-ES" sz="2000" dirty="0" smtClean="0">
              <a:latin typeface="Tahoma" charset="0"/>
            </a:endParaRPr>
          </a:p>
          <a:p>
            <a:pPr lvl="1">
              <a:lnSpc>
                <a:spcPct val="90000"/>
              </a:lnSpc>
              <a:buFont typeface="Wingdings" pitchFamily="2" charset="2"/>
              <a:buChar char="Ø"/>
            </a:pPr>
            <a:r>
              <a:rPr lang="es-ES" sz="2000" dirty="0" smtClean="0">
                <a:latin typeface="Tahoma" charset="0"/>
              </a:rPr>
              <a:t> La “geometría” de la galería nos limita el espacio, por lo que no pueden circular equipos tan grande como queramos en estas galerías.</a:t>
            </a:r>
          </a:p>
          <a:p>
            <a:pPr lvl="1">
              <a:lnSpc>
                <a:spcPct val="90000"/>
              </a:lnSpc>
              <a:buFont typeface="Wingdings" pitchFamily="2" charset="2"/>
              <a:buChar char="Ø"/>
            </a:pPr>
            <a:endParaRPr lang="es-ES" sz="2000" dirty="0" smtClean="0">
              <a:latin typeface="Tahoma" charset="0"/>
            </a:endParaRPr>
          </a:p>
          <a:p>
            <a:pPr lvl="1">
              <a:lnSpc>
                <a:spcPct val="90000"/>
              </a:lnSpc>
              <a:buFont typeface="Wingdings" pitchFamily="2" charset="2"/>
              <a:buChar char="Ø"/>
            </a:pPr>
            <a:r>
              <a:rPr lang="es-ES" sz="2000" dirty="0" smtClean="0">
                <a:latin typeface="Tahoma" charset="0"/>
              </a:rPr>
              <a:t> No necesitamos equipos de perforación “poderosísimos” para desarrollar galerías “pequeñas-medianas”. Por lo que escoger  equipos tan poderosos, se refleja finalmente en costos. </a:t>
            </a:r>
          </a:p>
          <a:p>
            <a:pPr lvl="2">
              <a:lnSpc>
                <a:spcPct val="90000"/>
              </a:lnSpc>
            </a:pPr>
            <a:endParaRPr lang="es-ES" sz="2000" dirty="0" smtClean="0">
              <a:latin typeface="Tahoma"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7</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22-08-2009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pic>
        <p:nvPicPr>
          <p:cNvPr id="7" name="Picture 4" descr="galeria pequeña"/>
          <p:cNvPicPr>
            <a:picLocks noChangeAspect="1" noChangeArrowheads="1"/>
          </p:cNvPicPr>
          <p:nvPr/>
        </p:nvPicPr>
        <p:blipFill>
          <a:blip r:embed="rId6"/>
          <a:srcRect/>
          <a:stretch>
            <a:fillRect/>
          </a:stretch>
        </p:blipFill>
        <p:spPr bwMode="auto">
          <a:xfrm>
            <a:off x="1071538" y="1071546"/>
            <a:ext cx="7278446" cy="4800161"/>
          </a:xfrm>
          <a:prstGeom prst="rect">
            <a:avLst/>
          </a:prstGeom>
          <a:noFill/>
        </p:spPr>
      </p:pic>
      <p:sp>
        <p:nvSpPr>
          <p:cNvPr id="8" name="7 Rectángulo"/>
          <p:cNvSpPr/>
          <p:nvPr/>
        </p:nvSpPr>
        <p:spPr>
          <a:xfrm>
            <a:off x="1142976" y="357166"/>
            <a:ext cx="6125395" cy="461665"/>
          </a:xfrm>
          <a:prstGeom prst="rect">
            <a:avLst/>
          </a:prstGeom>
        </p:spPr>
        <p:txBody>
          <a:bodyPr wrap="none">
            <a:spAutoFit/>
          </a:bodyPr>
          <a:lstStyle/>
          <a:p>
            <a:r>
              <a:rPr lang="es-ES" sz="2400" b="1" i="1" dirty="0" smtClean="0">
                <a:latin typeface="Tahoma" charset="0"/>
              </a:rPr>
              <a:t>Desarrollo de Galerías (según sección)</a:t>
            </a:r>
            <a:endParaRPr lang="es-CL" sz="2400" i="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8</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22-08-2009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7" name="6 Rectángulo"/>
          <p:cNvSpPr/>
          <p:nvPr/>
        </p:nvSpPr>
        <p:spPr>
          <a:xfrm>
            <a:off x="1142976" y="357166"/>
            <a:ext cx="6125395" cy="461665"/>
          </a:xfrm>
          <a:prstGeom prst="rect">
            <a:avLst/>
          </a:prstGeom>
        </p:spPr>
        <p:txBody>
          <a:bodyPr wrap="none">
            <a:spAutoFit/>
          </a:bodyPr>
          <a:lstStyle/>
          <a:p>
            <a:r>
              <a:rPr lang="es-ES" sz="2400" b="1" i="1" dirty="0" smtClean="0">
                <a:latin typeface="Tahoma" charset="0"/>
              </a:rPr>
              <a:t>Desarrollo de Galerías (según sección)</a:t>
            </a:r>
            <a:endParaRPr lang="es-CL" sz="2400" i="1" dirty="0"/>
          </a:p>
        </p:txBody>
      </p:sp>
      <p:pic>
        <p:nvPicPr>
          <p:cNvPr id="8" name="Picture 4" descr="galeria mediana"/>
          <p:cNvPicPr>
            <a:picLocks noChangeAspect="1" noChangeArrowheads="1"/>
          </p:cNvPicPr>
          <p:nvPr/>
        </p:nvPicPr>
        <p:blipFill>
          <a:blip r:embed="rId6"/>
          <a:srcRect/>
          <a:stretch>
            <a:fillRect/>
          </a:stretch>
        </p:blipFill>
        <p:spPr bwMode="auto">
          <a:xfrm>
            <a:off x="785786" y="928670"/>
            <a:ext cx="7820050" cy="4926543"/>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9</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22-08-2009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7" name="6 Rectángulo"/>
          <p:cNvSpPr/>
          <p:nvPr/>
        </p:nvSpPr>
        <p:spPr>
          <a:xfrm>
            <a:off x="1142976" y="357166"/>
            <a:ext cx="6125395" cy="461665"/>
          </a:xfrm>
          <a:prstGeom prst="rect">
            <a:avLst/>
          </a:prstGeom>
        </p:spPr>
        <p:txBody>
          <a:bodyPr wrap="none">
            <a:spAutoFit/>
          </a:bodyPr>
          <a:lstStyle/>
          <a:p>
            <a:r>
              <a:rPr lang="es-ES" sz="2400" b="1" i="1" dirty="0" smtClean="0">
                <a:latin typeface="Tahoma" charset="0"/>
              </a:rPr>
              <a:t>Desarrollo de Galerías (según sección)</a:t>
            </a:r>
            <a:endParaRPr lang="es-CL" sz="2400" i="1" dirty="0"/>
          </a:p>
        </p:txBody>
      </p:sp>
      <p:pic>
        <p:nvPicPr>
          <p:cNvPr id="8" name="Picture 4" descr="galeria grande"/>
          <p:cNvPicPr>
            <a:picLocks noChangeAspect="1" noChangeArrowheads="1"/>
          </p:cNvPicPr>
          <p:nvPr/>
        </p:nvPicPr>
        <p:blipFill>
          <a:blip r:embed="rId6"/>
          <a:srcRect/>
          <a:stretch>
            <a:fillRect/>
          </a:stretch>
        </p:blipFill>
        <p:spPr bwMode="auto">
          <a:xfrm>
            <a:off x="714348" y="928670"/>
            <a:ext cx="7675588" cy="4992859"/>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rmedio">
  <a:themeElements>
    <a:clrScheme name="Personalizado 1">
      <a:dk1>
        <a:sysClr val="windowText" lastClr="000000"/>
      </a:dk1>
      <a:lt1>
        <a:srgbClr val="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Intermedio">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Intermedio">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3224</TotalTime>
  <Words>916</Words>
  <Application>Microsoft Office PowerPoint</Application>
  <PresentationFormat>Presentación en pantalla (4:3)</PresentationFormat>
  <Paragraphs>217</Paragraphs>
  <Slides>22</Slides>
  <Notes>22</Notes>
  <HiddenSlides>0</HiddenSlides>
  <MMClips>0</MMClips>
  <ScaleCrop>false</ScaleCrop>
  <HeadingPairs>
    <vt:vector size="4" baseType="variant">
      <vt:variant>
        <vt:lpstr>Tema</vt:lpstr>
      </vt:variant>
      <vt:variant>
        <vt:i4>1</vt:i4>
      </vt:variant>
      <vt:variant>
        <vt:lpstr>Títulos de diapositiva</vt:lpstr>
      </vt:variant>
      <vt:variant>
        <vt:i4>22</vt:i4>
      </vt:variant>
    </vt:vector>
  </HeadingPairs>
  <TitlesOfParts>
    <vt:vector size="23" baseType="lpstr">
      <vt:lpstr>Intermedio</vt:lpstr>
      <vt:lpstr>  </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dc:title>
  <dc:creator>Kike</dc:creator>
  <cp:lastModifiedBy>Kike</cp:lastModifiedBy>
  <cp:revision>74</cp:revision>
  <dcterms:created xsi:type="dcterms:W3CDTF">2009-06-14T20:48:57Z</dcterms:created>
  <dcterms:modified xsi:type="dcterms:W3CDTF">2009-08-22T22:13:45Z</dcterms:modified>
</cp:coreProperties>
</file>