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256" r:id="rId2"/>
    <p:sldId id="294" r:id="rId3"/>
    <p:sldId id="356" r:id="rId4"/>
    <p:sldId id="362" r:id="rId5"/>
    <p:sldId id="365" r:id="rId6"/>
    <p:sldId id="368" r:id="rId7"/>
    <p:sldId id="364" r:id="rId8"/>
    <p:sldId id="366" r:id="rId9"/>
    <p:sldId id="373" r:id="rId10"/>
    <p:sldId id="374" r:id="rId11"/>
    <p:sldId id="376" r:id="rId12"/>
    <p:sldId id="391" r:id="rId13"/>
    <p:sldId id="378" r:id="rId14"/>
    <p:sldId id="377" r:id="rId15"/>
    <p:sldId id="388" r:id="rId16"/>
    <p:sldId id="369" r:id="rId17"/>
    <p:sldId id="392" r:id="rId18"/>
    <p:sldId id="384" r:id="rId19"/>
    <p:sldId id="390" r:id="rId20"/>
    <p:sldId id="382" r:id="rId21"/>
    <p:sldId id="387" r:id="rId22"/>
    <p:sldId id="383" r:id="rId23"/>
    <p:sldId id="380" r:id="rId24"/>
    <p:sldId id="386" r:id="rId25"/>
    <p:sldId id="389" r:id="rId26"/>
    <p:sldId id="381" r:id="rId27"/>
    <p:sldId id="361" r:id="rId28"/>
    <p:sldId id="394" r:id="rId29"/>
    <p:sldId id="393" r:id="rId30"/>
    <p:sldId id="342" r:id="rId31"/>
    <p:sldId id="343" r:id="rId32"/>
    <p:sldId id="344" r:id="rId33"/>
    <p:sldId id="354" r:id="rId34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67" autoAdjust="0"/>
    <p:restoredTop sz="98167" autoAdjust="0"/>
  </p:normalViewPr>
  <p:slideViewPr>
    <p:cSldViewPr>
      <p:cViewPr>
        <p:scale>
          <a:sx n="79" d="100"/>
          <a:sy n="79" d="100"/>
        </p:scale>
        <p:origin x="-780" y="-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8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91B267-FC3B-40B7-9A8D-B633DEAA40BE}" type="datetimeFigureOut">
              <a:rPr lang="es-CL" smtClean="0"/>
              <a:pPr/>
              <a:t>26-09-2009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0D93FC-F866-43DF-8955-AB1FC219CB1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1</a:t>
            </a:fld>
            <a:endParaRPr lang="es-C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10</a:t>
            </a:fld>
            <a:endParaRPr lang="es-C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11</a:t>
            </a:fld>
            <a:endParaRPr lang="es-C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12</a:t>
            </a:fld>
            <a:endParaRPr lang="es-C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13</a:t>
            </a:fld>
            <a:endParaRPr lang="es-C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14</a:t>
            </a:fld>
            <a:endParaRPr lang="es-C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15</a:t>
            </a:fld>
            <a:endParaRPr lang="es-C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16</a:t>
            </a:fld>
            <a:endParaRPr lang="es-CL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17</a:t>
            </a:fld>
            <a:endParaRPr lang="es-CL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18</a:t>
            </a:fld>
            <a:endParaRPr lang="es-CL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19</a:t>
            </a:fld>
            <a:endParaRPr lang="es-C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2</a:t>
            </a:fld>
            <a:endParaRPr lang="es-CL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20</a:t>
            </a:fld>
            <a:endParaRPr lang="es-CL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21</a:t>
            </a:fld>
            <a:endParaRPr lang="es-CL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22</a:t>
            </a:fld>
            <a:endParaRPr lang="es-CL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23</a:t>
            </a:fld>
            <a:endParaRPr lang="es-CL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24</a:t>
            </a:fld>
            <a:endParaRPr lang="es-CL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25</a:t>
            </a:fld>
            <a:endParaRPr lang="es-CL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26</a:t>
            </a:fld>
            <a:endParaRPr lang="es-CL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27</a:t>
            </a:fld>
            <a:endParaRPr lang="es-CL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28</a:t>
            </a:fld>
            <a:endParaRPr lang="es-CL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29</a:t>
            </a:fld>
            <a:endParaRPr lang="es-C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3</a:t>
            </a:fld>
            <a:endParaRPr lang="es-CL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30</a:t>
            </a:fld>
            <a:endParaRPr lang="es-CL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31</a:t>
            </a:fld>
            <a:endParaRPr lang="es-CL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32</a:t>
            </a:fld>
            <a:endParaRPr lang="es-CL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33</a:t>
            </a:fld>
            <a:endParaRPr lang="es-C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4</a:t>
            </a:fld>
            <a:endParaRPr lang="es-C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5</a:t>
            </a:fld>
            <a:endParaRPr lang="es-C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6</a:t>
            </a:fld>
            <a:endParaRPr lang="es-C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7</a:t>
            </a:fld>
            <a:endParaRPr lang="es-C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8</a:t>
            </a:fld>
            <a:endParaRPr lang="es-C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9</a:t>
            </a:fld>
            <a:endParaRPr lang="es-C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CE0BD5E-F4F3-4F82-97D9-7AFB6BA342CF}" type="datetime1">
              <a:rPr lang="es-CL" smtClean="0"/>
              <a:pPr/>
              <a:t>26-09-2009</a:t>
            </a:fld>
            <a:endParaRPr lang="es-CL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s-CL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3AEC372-9075-4BE3-829E-D03D719DB01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81E48-96E7-420D-B7B8-3237071447F6}" type="datetime1">
              <a:rPr lang="es-CL" smtClean="0"/>
              <a:pPr/>
              <a:t>26-09-2009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EC372-9075-4BE3-829E-D03D719DB01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409928E-393E-4875-8A26-0CFEC5BB0465}" type="datetime1">
              <a:rPr lang="es-CL" smtClean="0"/>
              <a:pPr/>
              <a:t>26-09-2009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s-CL"/>
          </a:p>
        </p:txBody>
      </p:sp>
      <p:sp>
        <p:nvSpPr>
          <p:cNvPr id="7" name="6 Rectángulo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D2D12-33D0-489D-B139-6D5F4EFFB458}" type="datetime1">
              <a:rPr lang="es-CL" smtClean="0"/>
              <a:pPr/>
              <a:t>26-09-2009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3AEC372-9075-4BE3-829E-D03D719DB015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Rectángulo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FA8B4-DF8F-4C0B-B611-95281CE853EE}" type="datetime1">
              <a:rPr lang="es-CL" smtClean="0"/>
              <a:pPr/>
              <a:t>26-09-2009</a:t>
            </a:fld>
            <a:endParaRPr lang="es-CL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3AEC372-9075-4BE3-829E-D03D719DB015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742BD63-1B75-491A-97BB-92087696015A}" type="datetime1">
              <a:rPr lang="es-CL" smtClean="0"/>
              <a:pPr/>
              <a:t>26-09-2009</a:t>
            </a:fld>
            <a:endParaRPr lang="es-CL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3AEC372-9075-4BE3-829E-D03D719DB015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12" name="11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36F2987-2AB6-47F1-B26D-D5F6BA758FDC}" type="datetime1">
              <a:rPr lang="es-CL" smtClean="0"/>
              <a:pPr/>
              <a:t>26-09-2009</a:t>
            </a:fld>
            <a:endParaRPr lang="es-CL"/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3AEC372-9075-4BE3-829E-D03D719DB015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CL"/>
          </a:p>
        </p:txBody>
      </p:sp>
      <p:sp>
        <p:nvSpPr>
          <p:cNvPr id="16" name="15 Marcador de texto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5" name="14 Marcador de texto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C630A-2A49-4CA6-8815-A68E3B235B30}" type="datetime1">
              <a:rPr lang="es-CL" smtClean="0"/>
              <a:pPr/>
              <a:t>26-09-2009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3AEC372-9075-4BE3-829E-D03D719DB01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4ABD2-D8FB-4418-8995-DA7E400DA9FC}" type="datetime1">
              <a:rPr lang="es-CL" smtClean="0"/>
              <a:pPr/>
              <a:t>26-09-2009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3AEC372-9075-4BE3-829E-D03D719DB01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252D2-02AC-445E-8022-A16D03A51011}" type="datetime1">
              <a:rPr lang="es-CL" smtClean="0"/>
              <a:pPr/>
              <a:t>26-09-2009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3AEC372-9075-4BE3-829E-D03D719DB015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Rectángulo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15E2123-E9FE-4CBC-8B3D-D2E78539A455}" type="datetime1">
              <a:rPr lang="es-CL" smtClean="0"/>
              <a:pPr/>
              <a:t>26-09-2009</a:t>
            </a:fld>
            <a:endParaRPr lang="es-CL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3AEC372-9075-4BE3-829E-D03D719DB015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DDF0ED7-9168-46D9-8BB1-1FDC9654153A}" type="datetime1">
              <a:rPr lang="es-CL" smtClean="0"/>
              <a:pPr/>
              <a:t>26-09-2009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CL"/>
          </a:p>
        </p:txBody>
      </p:sp>
      <p:sp>
        <p:nvSpPr>
          <p:cNvPr id="7" name="6 Rectángulo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3AEC372-9075-4BE3-829E-D03D719DB01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jpe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5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5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Kike\Desktop\Semestre%20Primavera%2009\Ayudant&#237;as\Auxiliares%20Perfo\Auxiliar%202\Alimak.wmv" TargetMode="External"/><Relationship Id="rId6" Type="http://schemas.openxmlformats.org/officeDocument/2006/relationships/image" Target="http://www.minas.cec.uchile.cl/espanol/images/logo02.gif" TargetMode="External"/><Relationship Id="rId5" Type="http://schemas.openxmlformats.org/officeDocument/2006/relationships/image" Target="../media/image15.gif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5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5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5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5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Kike\Desktop\Semestre%20Primavera%2009\Ayudant&#237;as\Auxiliares%20Perfo\Auxiliar%202\Raise%20Borer.wmv" TargetMode="External"/><Relationship Id="rId6" Type="http://schemas.openxmlformats.org/officeDocument/2006/relationships/image" Target="http://www.minas.cec.uchile.cl/espanol/images/logo02.gif" TargetMode="External"/><Relationship Id="rId5" Type="http://schemas.openxmlformats.org/officeDocument/2006/relationships/image" Target="../media/image15.gif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5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http://www.minas.cec.uchile.cl/espanol/images/logo02.gif" TargetMode="External"/><Relationship Id="rId5" Type="http://schemas.openxmlformats.org/officeDocument/2006/relationships/image" Target="../media/image15.gif"/><Relationship Id="rId4" Type="http://schemas.openxmlformats.org/officeDocument/2006/relationships/image" Target="../media/image1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5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eg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5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5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5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5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5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5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5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eg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5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7" Type="http://schemas.openxmlformats.org/officeDocument/2006/relationships/image" Target="../media/image36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Kike\Desktop\Semestre%20Primavera%2009\Ayudant&#237;as\Auxiliares%20Perfo\Auxiliar%202\COP3038.wmv" TargetMode="External"/><Relationship Id="rId6" Type="http://schemas.openxmlformats.org/officeDocument/2006/relationships/image" Target="http://www.minas.cec.uchile.cl/espanol/images/logo02.gif" TargetMode="External"/><Relationship Id="rId5" Type="http://schemas.openxmlformats.org/officeDocument/2006/relationships/image" Target="../media/image15.gif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5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5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5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7" Type="http://schemas.openxmlformats.org/officeDocument/2006/relationships/image" Target="../media/image36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Kike\Desktop\Semestre%20Primavera%2009\Ayudant&#237;as\Auxiliares%20Perfo\Auxiliar%202\Simba.wmv" TargetMode="External"/><Relationship Id="rId6" Type="http://schemas.openxmlformats.org/officeDocument/2006/relationships/image" Target="http://www.minas.cec.uchile.cl/espanol/images/logo02.gif" TargetMode="External"/><Relationship Id="rId5" Type="http://schemas.openxmlformats.org/officeDocument/2006/relationships/image" Target="../media/image15.gif"/><Relationship Id="rId4" Type="http://schemas.openxmlformats.org/officeDocument/2006/relationships/image" Target="../media/image1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5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5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ítulo"/>
          <p:cNvSpPr>
            <a:spLocks noGrp="1"/>
          </p:cNvSpPr>
          <p:nvPr>
            <p:ph type="ctrTitle"/>
          </p:nvPr>
        </p:nvSpPr>
        <p:spPr>
          <a:xfrm>
            <a:off x="142844" y="3500438"/>
            <a:ext cx="8696356" cy="2366962"/>
          </a:xfrm>
        </p:spPr>
        <p:txBody>
          <a:bodyPr/>
          <a:lstStyle/>
          <a:p>
            <a:r>
              <a:rPr lang="es-ES_tradnl" dirty="0" smtClean="0"/>
              <a:t/>
            </a:r>
            <a:br>
              <a:rPr lang="es-ES_tradnl" dirty="0" smtClean="0"/>
            </a:br>
            <a:r>
              <a:rPr lang="es-CL" dirty="0" smtClean="0"/>
              <a:t/>
            </a:r>
            <a:br>
              <a:rPr lang="es-CL" dirty="0" smtClean="0"/>
            </a:br>
            <a:endParaRPr lang="es-CL" dirty="0"/>
          </a:p>
        </p:txBody>
      </p:sp>
      <p:sp>
        <p:nvSpPr>
          <p:cNvPr id="12" name="11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solidFill>
            <a:schemeClr val="accent2"/>
          </a:solidFill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26-09-2009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6000768"/>
            <a:ext cx="7358082" cy="85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62125" y="6000768"/>
            <a:ext cx="7381875" cy="85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0"/>
          <p:cNvSpPr txBox="1">
            <a:spLocks noChangeArrowheads="1"/>
          </p:cNvSpPr>
          <p:nvPr/>
        </p:nvSpPr>
        <p:spPr>
          <a:xfrm>
            <a:off x="-214346" y="1357298"/>
            <a:ext cx="8172450" cy="6858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400" cap="all" dirty="0" smtClean="0">
                <a:solidFill>
                  <a:schemeClr val="bg1"/>
                </a:solidFill>
                <a:latin typeface="Aharoni" pitchFamily="2" charset="-79"/>
                <a:ea typeface="+mj-ea"/>
                <a:cs typeface="Aharoni" pitchFamily="2" charset="-79"/>
              </a:rPr>
              <a:t>	CLASE AUXILIAR </a:t>
            </a:r>
            <a:r>
              <a:rPr lang="es-ES" sz="3600" cap="all" dirty="0" smtClean="0">
                <a:solidFill>
                  <a:schemeClr val="bg1"/>
                </a:solidFill>
                <a:latin typeface="Aharoni" pitchFamily="2" charset="-79"/>
                <a:ea typeface="+mj-ea"/>
                <a:cs typeface="Aharoni" pitchFamily="2" charset="-79"/>
              </a:rPr>
              <a:t>2</a:t>
            </a:r>
            <a:endParaRPr kumimoji="0" lang="es-ES" sz="3600" b="0" i="0" u="none" strike="noStrike" kern="1200" cap="all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haroni" pitchFamily="2" charset="-79"/>
              <a:ea typeface="+mj-ea"/>
              <a:cs typeface="Aharoni" pitchFamily="2" charset="-79"/>
            </a:endParaRPr>
          </a:p>
        </p:txBody>
      </p:sp>
      <p:sp>
        <p:nvSpPr>
          <p:cNvPr id="18" name="Rectangle 12"/>
          <p:cNvSpPr>
            <a:spLocks noChangeArrowheads="1"/>
          </p:cNvSpPr>
          <p:nvPr/>
        </p:nvSpPr>
        <p:spPr bwMode="auto">
          <a:xfrm>
            <a:off x="285720" y="785794"/>
            <a:ext cx="866775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buFontTx/>
              <a:buNone/>
            </a:pPr>
            <a:endParaRPr lang="es-MX" dirty="0">
              <a:solidFill>
                <a:schemeClr val="bg1"/>
              </a:solidFill>
            </a:endParaRPr>
          </a:p>
          <a:p>
            <a:pPr algn="ctr">
              <a:buFontTx/>
              <a:buNone/>
            </a:pPr>
            <a:r>
              <a:rPr lang="es-MX" sz="2800" u="none" dirty="0" smtClean="0">
                <a:solidFill>
                  <a:schemeClr val="bg1"/>
                </a:solidFill>
              </a:rPr>
              <a:t>MI47A - PERFORACIÓN Y TRONADURA</a:t>
            </a:r>
            <a:endParaRPr lang="es-MX" sz="2800" u="none" dirty="0">
              <a:solidFill>
                <a:schemeClr val="bg1"/>
              </a:solidFill>
            </a:endParaRPr>
          </a:p>
        </p:txBody>
      </p:sp>
      <p:sp>
        <p:nvSpPr>
          <p:cNvPr id="19" name="Rectangle 16"/>
          <p:cNvSpPr>
            <a:spLocks noChangeArrowheads="1"/>
          </p:cNvSpPr>
          <p:nvPr/>
        </p:nvSpPr>
        <p:spPr bwMode="auto">
          <a:xfrm>
            <a:off x="214282" y="5214950"/>
            <a:ext cx="20986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  <a:buFontTx/>
              <a:buNone/>
            </a:pPr>
            <a:r>
              <a:rPr lang="es-ES" sz="1600" u="none" dirty="0" smtClean="0"/>
              <a:t>Enrique Caballero A.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977774" y="2428868"/>
            <a:ext cx="3166226" cy="228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899" name="Picture 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357818" y="2428868"/>
            <a:ext cx="378618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4" descr="alimak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643174" y="2428868"/>
            <a:ext cx="2724175" cy="2286016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-1" y="2428868"/>
            <a:ext cx="2643175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10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26-09-2009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5400000">
            <a:off x="2216489" y="-1002098"/>
            <a:ext cx="4643467" cy="836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Rectángulo"/>
          <p:cNvSpPr/>
          <p:nvPr/>
        </p:nvSpPr>
        <p:spPr>
          <a:xfrm>
            <a:off x="857224" y="571480"/>
            <a:ext cx="47149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ES" sz="2000" b="1" dirty="0" smtClean="0">
                <a:latin typeface="Tahoma" charset="0"/>
              </a:rPr>
              <a:t>  Método </a:t>
            </a:r>
            <a:r>
              <a:rPr lang="es-ES" sz="2000" b="1" dirty="0" err="1" smtClean="0">
                <a:latin typeface="Tahoma" charset="0"/>
              </a:rPr>
              <a:t>Alimak</a:t>
            </a:r>
            <a:r>
              <a:rPr lang="es-ES" sz="2000" dirty="0" smtClean="0">
                <a:latin typeface="Tahoma" charset="0"/>
              </a:rPr>
              <a:t>:</a:t>
            </a: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11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26-09-2009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pic>
        <p:nvPicPr>
          <p:cNvPr id="8" name="Picture 4" descr="alimak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28662" y="214290"/>
            <a:ext cx="7500990" cy="5786454"/>
          </a:xfrm>
          <a:prstGeom prst="rect">
            <a:avLst/>
          </a:prstGeom>
          <a:noFill/>
        </p:spPr>
      </p:pic>
      <p:sp>
        <p:nvSpPr>
          <p:cNvPr id="9" name="8 Rectángulo"/>
          <p:cNvSpPr/>
          <p:nvPr/>
        </p:nvSpPr>
        <p:spPr>
          <a:xfrm>
            <a:off x="857224" y="571480"/>
            <a:ext cx="47149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ES" sz="2000" b="1" dirty="0" smtClean="0">
                <a:latin typeface="Tahoma" charset="0"/>
              </a:rPr>
              <a:t>  Método </a:t>
            </a:r>
            <a:r>
              <a:rPr lang="es-ES" sz="2000" b="1" dirty="0" err="1" smtClean="0">
                <a:latin typeface="Tahoma" charset="0"/>
              </a:rPr>
              <a:t>Alimak</a:t>
            </a:r>
            <a:r>
              <a:rPr lang="es-ES" sz="2000" dirty="0" smtClean="0">
                <a:latin typeface="Tahoma" charset="0"/>
              </a:rPr>
              <a:t>:</a:t>
            </a: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12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26-09-2009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pic>
        <p:nvPicPr>
          <p:cNvPr id="7" name="Alimak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04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13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26-09-2009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00100" y="285728"/>
            <a:ext cx="7358114" cy="5562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857224" y="571480"/>
            <a:ext cx="47149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ES" sz="2000" b="1" dirty="0" smtClean="0">
                <a:latin typeface="Tahoma" charset="0"/>
              </a:rPr>
              <a:t>  Método </a:t>
            </a:r>
            <a:r>
              <a:rPr lang="es-ES" sz="2000" b="1" dirty="0" err="1" smtClean="0">
                <a:latin typeface="Tahoma" charset="0"/>
              </a:rPr>
              <a:t>Alimak</a:t>
            </a:r>
            <a:r>
              <a:rPr lang="es-ES" sz="2000" dirty="0" smtClean="0">
                <a:latin typeface="Tahoma" charset="0"/>
              </a:rPr>
              <a:t>:</a:t>
            </a: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14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26-09-2009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pic>
        <p:nvPicPr>
          <p:cNvPr id="8" name="Picture 4" descr="alimak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93995" y="930257"/>
            <a:ext cx="3392254" cy="4524386"/>
          </a:xfrm>
          <a:prstGeom prst="rect">
            <a:avLst/>
          </a:prstGeom>
          <a:noFill/>
        </p:spPr>
      </p:pic>
      <p:pic>
        <p:nvPicPr>
          <p:cNvPr id="10" name="Picture 5" descr="alimak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57818" y="714356"/>
            <a:ext cx="3119053" cy="4743098"/>
          </a:xfrm>
          <a:prstGeom prst="rect">
            <a:avLst/>
          </a:prstGeom>
          <a:noFill/>
        </p:spPr>
      </p:pic>
      <p:sp>
        <p:nvSpPr>
          <p:cNvPr id="11" name="10 Rectángulo"/>
          <p:cNvSpPr/>
          <p:nvPr/>
        </p:nvSpPr>
        <p:spPr>
          <a:xfrm>
            <a:off x="857224" y="500042"/>
            <a:ext cx="47149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ES" sz="2000" b="1" dirty="0" smtClean="0">
                <a:latin typeface="Tahoma" charset="0"/>
              </a:rPr>
              <a:t>  Método </a:t>
            </a:r>
            <a:r>
              <a:rPr lang="es-ES" sz="2000" b="1" dirty="0" err="1" smtClean="0">
                <a:latin typeface="Tahoma" charset="0"/>
              </a:rPr>
              <a:t>Alimak</a:t>
            </a:r>
            <a:r>
              <a:rPr lang="es-ES" sz="2000" dirty="0" smtClean="0">
                <a:latin typeface="Tahoma" charset="0"/>
              </a:rPr>
              <a:t>:</a:t>
            </a: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15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26-09-2009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7" name="6 Rectángulo"/>
          <p:cNvSpPr/>
          <p:nvPr/>
        </p:nvSpPr>
        <p:spPr>
          <a:xfrm>
            <a:off x="857224" y="500042"/>
            <a:ext cx="47149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ES" sz="2000" b="1" dirty="0" smtClean="0">
                <a:latin typeface="Tahoma" charset="0"/>
              </a:rPr>
              <a:t>  </a:t>
            </a:r>
            <a:r>
              <a:rPr lang="es-ES" sz="2000" b="1" dirty="0" err="1" smtClean="0">
                <a:latin typeface="Tahoma" charset="0"/>
              </a:rPr>
              <a:t>Raise</a:t>
            </a:r>
            <a:r>
              <a:rPr lang="es-ES" sz="2000" b="1" dirty="0" smtClean="0">
                <a:latin typeface="Tahoma" charset="0"/>
              </a:rPr>
              <a:t> </a:t>
            </a:r>
            <a:r>
              <a:rPr lang="es-ES" sz="2000" b="1" dirty="0" err="1" smtClean="0">
                <a:latin typeface="Tahoma" charset="0"/>
              </a:rPr>
              <a:t>Borer</a:t>
            </a:r>
            <a:r>
              <a:rPr lang="es-ES" sz="2000" dirty="0" smtClean="0">
                <a:latin typeface="Tahoma" charset="0"/>
              </a:rPr>
              <a:t>:</a:t>
            </a: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</p:txBody>
      </p:sp>
      <p:pic>
        <p:nvPicPr>
          <p:cNvPr id="9" name="Picture 3" descr="20184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10" y="1214421"/>
            <a:ext cx="3567116" cy="4480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22"/>
          <p:cNvGrpSpPr>
            <a:grpSpLocks/>
          </p:cNvGrpSpPr>
          <p:nvPr/>
        </p:nvGrpSpPr>
        <p:grpSpPr bwMode="auto">
          <a:xfrm>
            <a:off x="5214942" y="1000108"/>
            <a:ext cx="2592388" cy="3673474"/>
            <a:chOff x="3424" y="935"/>
            <a:chExt cx="1633" cy="2404"/>
          </a:xfrm>
        </p:grpSpPr>
        <p:sp>
          <p:nvSpPr>
            <p:cNvPr id="11" name="Line 4"/>
            <p:cNvSpPr>
              <a:spLocks noChangeShapeType="1"/>
            </p:cNvSpPr>
            <p:nvPr/>
          </p:nvSpPr>
          <p:spPr bwMode="auto">
            <a:xfrm>
              <a:off x="3470" y="1253"/>
              <a:ext cx="1360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es-CL"/>
            </a:p>
          </p:txBody>
        </p:sp>
        <p:sp>
          <p:nvSpPr>
            <p:cNvPr id="12" name="Line 6"/>
            <p:cNvSpPr>
              <a:spLocks noChangeShapeType="1"/>
            </p:cNvSpPr>
            <p:nvPr/>
          </p:nvSpPr>
          <p:spPr bwMode="auto">
            <a:xfrm>
              <a:off x="4105" y="1253"/>
              <a:ext cx="0" cy="186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es-CL"/>
            </a:p>
          </p:txBody>
        </p:sp>
        <p:sp>
          <p:nvSpPr>
            <p:cNvPr id="16" name="Line 7"/>
            <p:cNvSpPr>
              <a:spLocks noChangeShapeType="1"/>
            </p:cNvSpPr>
            <p:nvPr/>
          </p:nvSpPr>
          <p:spPr bwMode="auto">
            <a:xfrm>
              <a:off x="3424" y="935"/>
              <a:ext cx="1406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es-CL"/>
            </a:p>
          </p:txBody>
        </p:sp>
        <p:sp>
          <p:nvSpPr>
            <p:cNvPr id="17" name="Line 8"/>
            <p:cNvSpPr>
              <a:spLocks noChangeShapeType="1"/>
            </p:cNvSpPr>
            <p:nvPr/>
          </p:nvSpPr>
          <p:spPr bwMode="auto">
            <a:xfrm>
              <a:off x="4150" y="1253"/>
              <a:ext cx="0" cy="186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es-CL"/>
            </a:p>
          </p:txBody>
        </p:sp>
        <p:sp>
          <p:nvSpPr>
            <p:cNvPr id="18" name="Line 9"/>
            <p:cNvSpPr>
              <a:spLocks noChangeShapeType="1"/>
            </p:cNvSpPr>
            <p:nvPr/>
          </p:nvSpPr>
          <p:spPr bwMode="auto">
            <a:xfrm>
              <a:off x="3515" y="3113"/>
              <a:ext cx="1270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es-CL"/>
            </a:p>
          </p:txBody>
        </p:sp>
        <p:sp>
          <p:nvSpPr>
            <p:cNvPr id="19" name="Text Box 10"/>
            <p:cNvSpPr txBox="1">
              <a:spLocks noChangeArrowheads="1"/>
            </p:cNvSpPr>
            <p:nvPr/>
          </p:nvSpPr>
          <p:spPr bwMode="auto">
            <a:xfrm>
              <a:off x="4422" y="1797"/>
              <a:ext cx="63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/>
                <a:t>Piloto</a:t>
              </a:r>
              <a:endParaRPr lang="en-AU"/>
            </a:p>
          </p:txBody>
        </p:sp>
        <p:sp>
          <p:nvSpPr>
            <p:cNvPr id="20" name="Line 11"/>
            <p:cNvSpPr>
              <a:spLocks noChangeShapeType="1"/>
            </p:cNvSpPr>
            <p:nvPr/>
          </p:nvSpPr>
          <p:spPr bwMode="auto">
            <a:xfrm>
              <a:off x="3969" y="1253"/>
              <a:ext cx="0" cy="186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21" name="Line 12"/>
            <p:cNvSpPr>
              <a:spLocks noChangeShapeType="1"/>
            </p:cNvSpPr>
            <p:nvPr/>
          </p:nvSpPr>
          <p:spPr bwMode="auto">
            <a:xfrm>
              <a:off x="4286" y="1253"/>
              <a:ext cx="0" cy="186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22" name="AutoShape 13"/>
            <p:cNvSpPr>
              <a:spLocks noChangeArrowheads="1"/>
            </p:cNvSpPr>
            <p:nvPr/>
          </p:nvSpPr>
          <p:spPr bwMode="auto">
            <a:xfrm>
              <a:off x="3969" y="3158"/>
              <a:ext cx="317" cy="18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97 w 21600"/>
                <a:gd name="T13" fmla="*/ 4535 h 21600"/>
                <a:gd name="T14" fmla="*/ 17103 w 21600"/>
                <a:gd name="T15" fmla="*/ 1706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3" name="AutoShape 14"/>
            <p:cNvSpPr>
              <a:spLocks noChangeArrowheads="1"/>
            </p:cNvSpPr>
            <p:nvPr/>
          </p:nvSpPr>
          <p:spPr bwMode="auto">
            <a:xfrm>
              <a:off x="3969" y="3112"/>
              <a:ext cx="45" cy="46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4" name="AutoShape 15"/>
            <p:cNvSpPr>
              <a:spLocks noChangeArrowheads="1"/>
            </p:cNvSpPr>
            <p:nvPr/>
          </p:nvSpPr>
          <p:spPr bwMode="auto">
            <a:xfrm>
              <a:off x="4014" y="3113"/>
              <a:ext cx="45" cy="46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" name="AutoShape 16"/>
            <p:cNvSpPr>
              <a:spLocks noChangeArrowheads="1"/>
            </p:cNvSpPr>
            <p:nvPr/>
          </p:nvSpPr>
          <p:spPr bwMode="auto">
            <a:xfrm>
              <a:off x="4059" y="3113"/>
              <a:ext cx="45" cy="46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6" name="AutoShape 17"/>
            <p:cNvSpPr>
              <a:spLocks noChangeArrowheads="1"/>
            </p:cNvSpPr>
            <p:nvPr/>
          </p:nvSpPr>
          <p:spPr bwMode="auto">
            <a:xfrm>
              <a:off x="4105" y="3113"/>
              <a:ext cx="45" cy="46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7" name="AutoShape 18"/>
            <p:cNvSpPr>
              <a:spLocks noChangeArrowheads="1"/>
            </p:cNvSpPr>
            <p:nvPr/>
          </p:nvSpPr>
          <p:spPr bwMode="auto">
            <a:xfrm>
              <a:off x="4150" y="3113"/>
              <a:ext cx="45" cy="46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8" name="AutoShape 19"/>
            <p:cNvSpPr>
              <a:spLocks noChangeArrowheads="1"/>
            </p:cNvSpPr>
            <p:nvPr/>
          </p:nvSpPr>
          <p:spPr bwMode="auto">
            <a:xfrm>
              <a:off x="4196" y="3113"/>
              <a:ext cx="45" cy="46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9" name="AutoShape 20"/>
            <p:cNvSpPr>
              <a:spLocks noChangeArrowheads="1"/>
            </p:cNvSpPr>
            <p:nvPr/>
          </p:nvSpPr>
          <p:spPr bwMode="auto">
            <a:xfrm>
              <a:off x="4241" y="3113"/>
              <a:ext cx="45" cy="46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</p:grpSp>
      <p:sp>
        <p:nvSpPr>
          <p:cNvPr id="30" name="Text Box 21"/>
          <p:cNvSpPr txBox="1">
            <a:spLocks noChangeArrowheads="1"/>
          </p:cNvSpPr>
          <p:nvPr/>
        </p:nvSpPr>
        <p:spPr bwMode="auto">
          <a:xfrm>
            <a:off x="5214942" y="4929198"/>
            <a:ext cx="2879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dirty="0"/>
              <a:t>Diámetros de </a:t>
            </a:r>
            <a:r>
              <a:rPr lang="es-MX" dirty="0" smtClean="0"/>
              <a:t>2 a 7 [m]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16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26-09-2009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9" name="8 Rectángulo"/>
          <p:cNvSpPr/>
          <p:nvPr/>
        </p:nvSpPr>
        <p:spPr>
          <a:xfrm>
            <a:off x="857224" y="500042"/>
            <a:ext cx="47149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ES" sz="2000" b="1" dirty="0" smtClean="0">
                <a:latin typeface="Tahoma" charset="0"/>
              </a:rPr>
              <a:t>  </a:t>
            </a:r>
            <a:r>
              <a:rPr lang="es-ES" sz="2000" b="1" dirty="0" err="1" smtClean="0">
                <a:latin typeface="Tahoma" charset="0"/>
              </a:rPr>
              <a:t>Raise</a:t>
            </a:r>
            <a:r>
              <a:rPr lang="es-ES" sz="2000" b="1" dirty="0" smtClean="0">
                <a:latin typeface="Tahoma" charset="0"/>
              </a:rPr>
              <a:t> </a:t>
            </a:r>
            <a:r>
              <a:rPr lang="es-ES" sz="2000" b="1" dirty="0" err="1" smtClean="0">
                <a:latin typeface="Tahoma" charset="0"/>
              </a:rPr>
              <a:t>Borer</a:t>
            </a:r>
            <a:r>
              <a:rPr lang="es-ES" sz="2000" dirty="0" smtClean="0">
                <a:latin typeface="Tahoma" charset="0"/>
              </a:rPr>
              <a:t>:</a:t>
            </a: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10" y="1357298"/>
            <a:ext cx="7810500" cy="4452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17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26-09-2009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pic>
        <p:nvPicPr>
          <p:cNvPr id="7" name="Raise Borer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14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18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26-09-2009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34" y="1285860"/>
            <a:ext cx="8095382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857224" y="500042"/>
            <a:ext cx="47149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ES" sz="2000" b="1" dirty="0" smtClean="0">
                <a:latin typeface="Tahoma" charset="0"/>
              </a:rPr>
              <a:t>  </a:t>
            </a:r>
            <a:r>
              <a:rPr lang="es-ES" sz="2000" b="1" dirty="0" err="1" smtClean="0">
                <a:latin typeface="Tahoma" charset="0"/>
              </a:rPr>
              <a:t>Raise</a:t>
            </a:r>
            <a:r>
              <a:rPr lang="es-ES" sz="2000" b="1" dirty="0" smtClean="0">
                <a:latin typeface="Tahoma" charset="0"/>
              </a:rPr>
              <a:t> </a:t>
            </a:r>
            <a:r>
              <a:rPr lang="es-ES" sz="2000" b="1" dirty="0" err="1" smtClean="0">
                <a:latin typeface="Tahoma" charset="0"/>
              </a:rPr>
              <a:t>Borer</a:t>
            </a:r>
            <a:r>
              <a:rPr lang="es-ES" sz="2000" dirty="0" smtClean="0">
                <a:latin typeface="Tahoma" charset="0"/>
              </a:rPr>
              <a:t>:</a:t>
            </a: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19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26-09-2009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14414" y="1000108"/>
            <a:ext cx="6572296" cy="4824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Rectángulo"/>
          <p:cNvSpPr/>
          <p:nvPr/>
        </p:nvSpPr>
        <p:spPr>
          <a:xfrm>
            <a:off x="928662" y="428604"/>
            <a:ext cx="47149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ES" sz="2000" b="1" dirty="0" smtClean="0">
                <a:latin typeface="Tahoma" charset="0"/>
              </a:rPr>
              <a:t>  </a:t>
            </a:r>
            <a:r>
              <a:rPr lang="es-ES" sz="2000" b="1" dirty="0" err="1" smtClean="0">
                <a:latin typeface="Tahoma" charset="0"/>
              </a:rPr>
              <a:t>Raise</a:t>
            </a:r>
            <a:r>
              <a:rPr lang="es-ES" sz="2000" b="1" dirty="0" smtClean="0">
                <a:latin typeface="Tahoma" charset="0"/>
              </a:rPr>
              <a:t> </a:t>
            </a:r>
            <a:r>
              <a:rPr lang="es-ES" sz="2000" b="1" dirty="0" err="1" smtClean="0">
                <a:latin typeface="Tahoma" charset="0"/>
              </a:rPr>
              <a:t>Borer</a:t>
            </a:r>
            <a:r>
              <a:rPr lang="es-ES" sz="2000" dirty="0" smtClean="0">
                <a:latin typeface="Tahoma" charset="0"/>
              </a:rPr>
              <a:t>:</a:t>
            </a: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2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26-09-2009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9" name="8 Rectángulo"/>
          <p:cNvSpPr/>
          <p:nvPr/>
        </p:nvSpPr>
        <p:spPr>
          <a:xfrm>
            <a:off x="714316" y="1643050"/>
            <a:ext cx="778677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ES" sz="2000" b="1" dirty="0" smtClean="0">
                <a:latin typeface="Tahoma" charset="0"/>
              </a:rPr>
              <a:t>  Objetivos</a:t>
            </a:r>
            <a:r>
              <a:rPr lang="es-ES" sz="2000" dirty="0" smtClean="0">
                <a:latin typeface="Tahoma" charset="0"/>
              </a:rPr>
              <a:t>: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s-ES" sz="2000" dirty="0" smtClean="0">
                <a:latin typeface="Tahoma" charset="0"/>
              </a:rPr>
              <a:t> Describir brevemente que es chimenea, y sus usos.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s-ES" sz="2000" dirty="0" smtClean="0">
                <a:latin typeface="Tahoma" charset="0"/>
              </a:rPr>
              <a:t> Identificar métodos de construcción de chimeneas.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s-ES" sz="2000" dirty="0" smtClean="0">
                <a:latin typeface="Tahoma" charset="0"/>
              </a:rPr>
              <a:t> Revisar Jumbos Perforando.</a:t>
            </a: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20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26-09-2009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071538" y="571480"/>
            <a:ext cx="35290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800" b="1" dirty="0"/>
              <a:t>Método VCR</a:t>
            </a:r>
          </a:p>
        </p:txBody>
      </p:sp>
      <p:pic>
        <p:nvPicPr>
          <p:cNvPr id="11" name="Picture 6" descr="fig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428604"/>
            <a:ext cx="4029075" cy="5353050"/>
          </a:xfrm>
          <a:prstGeom prst="rect">
            <a:avLst/>
          </a:prstGeom>
          <a:noFill/>
        </p:spPr>
      </p:pic>
      <p:sp>
        <p:nvSpPr>
          <p:cNvPr id="12" name="Rectangle 8"/>
          <p:cNvSpPr txBox="1">
            <a:spLocks noChangeArrowheads="1"/>
          </p:cNvSpPr>
          <p:nvPr/>
        </p:nvSpPr>
        <p:spPr>
          <a:xfrm>
            <a:off x="571472" y="2285992"/>
            <a:ext cx="3779837" cy="2016125"/>
          </a:xfrm>
          <a:prstGeom prst="rect">
            <a:avLst/>
          </a:prstGeom>
          <a:noFill/>
          <a:ln/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s-ES" sz="2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Equipo: DTH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s-ES" sz="2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Tiros largos 60 </a:t>
            </a:r>
            <a:r>
              <a:rPr kumimoji="0" lang="es-ES" sz="2400" b="0" i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mt</a:t>
            </a:r>
            <a:endParaRPr kumimoji="0" lang="es-ES" sz="2400" b="0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s-ES" sz="2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Diámetros: 4,5’’ a  6,5’’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s-ES_tradnl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5 o 6</a:t>
            </a:r>
            <a:endParaRPr kumimoji="0" lang="es-ES" sz="24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21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26-09-2009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7" name="Rectangle 3" descr="Papel periódico"/>
          <p:cNvSpPr>
            <a:spLocks noChangeArrowheads="1"/>
          </p:cNvSpPr>
          <p:nvPr/>
        </p:nvSpPr>
        <p:spPr bwMode="auto">
          <a:xfrm>
            <a:off x="1331913" y="1773238"/>
            <a:ext cx="2736850" cy="2016125"/>
          </a:xfrm>
          <a:prstGeom prst="rect">
            <a:avLst/>
          </a:prstGeom>
          <a:blipFill dpi="0" rotWithShape="1">
            <a:blip r:embed="rId6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8" name="Line 25"/>
          <p:cNvSpPr>
            <a:spLocks noChangeShapeType="1"/>
          </p:cNvSpPr>
          <p:nvPr/>
        </p:nvSpPr>
        <p:spPr bwMode="auto">
          <a:xfrm>
            <a:off x="5437188" y="2278063"/>
            <a:ext cx="2159000" cy="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s-CL"/>
          </a:p>
        </p:txBody>
      </p:sp>
      <p:sp>
        <p:nvSpPr>
          <p:cNvPr id="9" name="Line 26"/>
          <p:cNvSpPr>
            <a:spLocks noChangeShapeType="1"/>
          </p:cNvSpPr>
          <p:nvPr/>
        </p:nvSpPr>
        <p:spPr bwMode="auto">
          <a:xfrm>
            <a:off x="6300788" y="2276475"/>
            <a:ext cx="0" cy="295275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s-CL"/>
          </a:p>
        </p:txBody>
      </p:sp>
      <p:sp>
        <p:nvSpPr>
          <p:cNvPr id="10" name="Line 27"/>
          <p:cNvSpPr>
            <a:spLocks noChangeShapeType="1"/>
          </p:cNvSpPr>
          <p:nvPr/>
        </p:nvSpPr>
        <p:spPr bwMode="auto">
          <a:xfrm>
            <a:off x="5364163" y="1773238"/>
            <a:ext cx="2232025" cy="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s-CL"/>
          </a:p>
        </p:txBody>
      </p:sp>
      <p:sp>
        <p:nvSpPr>
          <p:cNvPr id="11" name="Line 28"/>
          <p:cNvSpPr>
            <a:spLocks noChangeShapeType="1"/>
          </p:cNvSpPr>
          <p:nvPr/>
        </p:nvSpPr>
        <p:spPr bwMode="auto">
          <a:xfrm>
            <a:off x="6516688" y="2278063"/>
            <a:ext cx="0" cy="295275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s-CL"/>
          </a:p>
        </p:txBody>
      </p:sp>
      <p:sp>
        <p:nvSpPr>
          <p:cNvPr id="12" name="Line 29"/>
          <p:cNvSpPr>
            <a:spLocks noChangeShapeType="1"/>
          </p:cNvSpPr>
          <p:nvPr/>
        </p:nvSpPr>
        <p:spPr bwMode="auto">
          <a:xfrm>
            <a:off x="5508625" y="5230813"/>
            <a:ext cx="2016125" cy="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s-CL"/>
          </a:p>
        </p:txBody>
      </p:sp>
      <p:sp>
        <p:nvSpPr>
          <p:cNvPr id="16" name="Text Box 30"/>
          <p:cNvSpPr txBox="1">
            <a:spLocks noChangeArrowheads="1"/>
          </p:cNvSpPr>
          <p:nvPr/>
        </p:nvSpPr>
        <p:spPr bwMode="auto">
          <a:xfrm>
            <a:off x="6948488" y="3141663"/>
            <a:ext cx="10080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/>
              <a:t>Piloto</a:t>
            </a:r>
            <a:endParaRPr lang="en-AU"/>
          </a:p>
        </p:txBody>
      </p:sp>
      <p:sp>
        <p:nvSpPr>
          <p:cNvPr id="17" name="Line 41"/>
          <p:cNvSpPr>
            <a:spLocks noChangeShapeType="1"/>
          </p:cNvSpPr>
          <p:nvPr/>
        </p:nvSpPr>
        <p:spPr bwMode="auto">
          <a:xfrm>
            <a:off x="5508625" y="5661025"/>
            <a:ext cx="2087563" cy="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s-CL"/>
          </a:p>
        </p:txBody>
      </p:sp>
      <p:sp>
        <p:nvSpPr>
          <p:cNvPr id="18" name="Line 59"/>
          <p:cNvSpPr>
            <a:spLocks noChangeShapeType="1"/>
          </p:cNvSpPr>
          <p:nvPr/>
        </p:nvSpPr>
        <p:spPr bwMode="auto">
          <a:xfrm>
            <a:off x="6732588" y="2276475"/>
            <a:ext cx="0" cy="295275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s-CL"/>
          </a:p>
        </p:txBody>
      </p:sp>
      <p:sp>
        <p:nvSpPr>
          <p:cNvPr id="19" name="Text Box 60"/>
          <p:cNvSpPr txBox="1">
            <a:spLocks noChangeArrowheads="1"/>
          </p:cNvSpPr>
          <p:nvPr/>
        </p:nvSpPr>
        <p:spPr bwMode="auto">
          <a:xfrm>
            <a:off x="684213" y="4581525"/>
            <a:ext cx="4105275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/>
              <a:t>Este método requiere la construcción previa de dos niveles</a:t>
            </a:r>
          </a:p>
          <a:p>
            <a:pPr>
              <a:spcBef>
                <a:spcPct val="50000"/>
              </a:spcBef>
            </a:pPr>
            <a:r>
              <a:rPr lang="es-MX"/>
              <a:t>Chimeneas de 2-3 m de diámetro</a:t>
            </a:r>
            <a:endParaRPr lang="en-AU"/>
          </a:p>
        </p:txBody>
      </p:sp>
      <p:sp>
        <p:nvSpPr>
          <p:cNvPr id="20" name="Text Box 62"/>
          <p:cNvSpPr txBox="1">
            <a:spLocks noChangeArrowheads="1"/>
          </p:cNvSpPr>
          <p:nvPr/>
        </p:nvSpPr>
        <p:spPr bwMode="auto">
          <a:xfrm>
            <a:off x="5724525" y="5300663"/>
            <a:ext cx="20875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/>
              <a:t>Nivel inferior</a:t>
            </a:r>
            <a:endParaRPr lang="en-AU"/>
          </a:p>
        </p:txBody>
      </p:sp>
      <p:sp>
        <p:nvSpPr>
          <p:cNvPr id="21" name="Text Box 63"/>
          <p:cNvSpPr txBox="1">
            <a:spLocks noChangeArrowheads="1"/>
          </p:cNvSpPr>
          <p:nvPr/>
        </p:nvSpPr>
        <p:spPr bwMode="auto">
          <a:xfrm>
            <a:off x="5651500" y="1844675"/>
            <a:ext cx="2087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dirty="0"/>
              <a:t>Nivel perforación</a:t>
            </a:r>
            <a:endParaRPr lang="en-AU" dirty="0"/>
          </a:p>
        </p:txBody>
      </p:sp>
      <p:sp>
        <p:nvSpPr>
          <p:cNvPr id="22" name="Rectangle 3" descr="Papel periódico"/>
          <p:cNvSpPr>
            <a:spLocks noChangeArrowheads="1"/>
          </p:cNvSpPr>
          <p:nvPr/>
        </p:nvSpPr>
        <p:spPr bwMode="auto">
          <a:xfrm>
            <a:off x="1331913" y="1773238"/>
            <a:ext cx="2736850" cy="2016125"/>
          </a:xfrm>
          <a:prstGeom prst="rect">
            <a:avLst/>
          </a:prstGeom>
          <a:blipFill dpi="0" rotWithShape="1">
            <a:blip r:embed="rId6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2143108" y="3357562"/>
            <a:ext cx="12239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dirty="0"/>
              <a:t>diámetro</a:t>
            </a:r>
            <a:endParaRPr lang="en-AU" dirty="0"/>
          </a:p>
        </p:txBody>
      </p:sp>
      <p:grpSp>
        <p:nvGrpSpPr>
          <p:cNvPr id="24" name="Group 5"/>
          <p:cNvGrpSpPr>
            <a:grpSpLocks/>
          </p:cNvGrpSpPr>
          <p:nvPr/>
        </p:nvGrpSpPr>
        <p:grpSpPr bwMode="auto">
          <a:xfrm>
            <a:off x="2051050" y="2133600"/>
            <a:ext cx="1223963" cy="1079500"/>
            <a:chOff x="3379" y="1389"/>
            <a:chExt cx="771" cy="680"/>
          </a:xfrm>
        </p:grpSpPr>
        <p:sp>
          <p:nvSpPr>
            <p:cNvPr id="25" name="Oval 6"/>
            <p:cNvSpPr>
              <a:spLocks noChangeArrowheads="1"/>
            </p:cNvSpPr>
            <p:nvPr/>
          </p:nvSpPr>
          <p:spPr bwMode="auto">
            <a:xfrm>
              <a:off x="3379" y="1389"/>
              <a:ext cx="771" cy="68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6" name="Oval 7"/>
            <p:cNvSpPr>
              <a:spLocks noChangeArrowheads="1"/>
            </p:cNvSpPr>
            <p:nvPr/>
          </p:nvSpPr>
          <p:spPr bwMode="auto">
            <a:xfrm>
              <a:off x="3379" y="1706"/>
              <a:ext cx="45" cy="4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7" name="Oval 8"/>
            <p:cNvSpPr>
              <a:spLocks noChangeArrowheads="1"/>
            </p:cNvSpPr>
            <p:nvPr/>
          </p:nvSpPr>
          <p:spPr bwMode="auto">
            <a:xfrm>
              <a:off x="3515" y="1933"/>
              <a:ext cx="45" cy="4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8" name="Oval 9"/>
            <p:cNvSpPr>
              <a:spLocks noChangeArrowheads="1"/>
            </p:cNvSpPr>
            <p:nvPr/>
          </p:nvSpPr>
          <p:spPr bwMode="auto">
            <a:xfrm>
              <a:off x="3742" y="1389"/>
              <a:ext cx="45" cy="4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4105" y="1706"/>
              <a:ext cx="45" cy="4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3470" y="1525"/>
              <a:ext cx="45" cy="4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1" name="Oval 12"/>
            <p:cNvSpPr>
              <a:spLocks noChangeArrowheads="1"/>
            </p:cNvSpPr>
            <p:nvPr/>
          </p:nvSpPr>
          <p:spPr bwMode="auto">
            <a:xfrm>
              <a:off x="3742" y="1706"/>
              <a:ext cx="45" cy="4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2" name="Oval 13"/>
            <p:cNvSpPr>
              <a:spLocks noChangeArrowheads="1"/>
            </p:cNvSpPr>
            <p:nvPr/>
          </p:nvSpPr>
          <p:spPr bwMode="auto">
            <a:xfrm>
              <a:off x="3742" y="2024"/>
              <a:ext cx="45" cy="4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3" name="Oval 14"/>
            <p:cNvSpPr>
              <a:spLocks noChangeArrowheads="1"/>
            </p:cNvSpPr>
            <p:nvPr/>
          </p:nvSpPr>
          <p:spPr bwMode="auto">
            <a:xfrm>
              <a:off x="4014" y="1525"/>
              <a:ext cx="45" cy="4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4" name="Oval 15"/>
            <p:cNvSpPr>
              <a:spLocks noChangeArrowheads="1"/>
            </p:cNvSpPr>
            <p:nvPr/>
          </p:nvSpPr>
          <p:spPr bwMode="auto">
            <a:xfrm>
              <a:off x="4014" y="1888"/>
              <a:ext cx="45" cy="4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</p:grpSp>
      <p:sp>
        <p:nvSpPr>
          <p:cNvPr id="35" name="Rectangle 7"/>
          <p:cNvSpPr>
            <a:spLocks noChangeArrowheads="1"/>
          </p:cNvSpPr>
          <p:nvPr/>
        </p:nvSpPr>
        <p:spPr bwMode="auto">
          <a:xfrm>
            <a:off x="1071538" y="571480"/>
            <a:ext cx="35290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800" b="1" dirty="0"/>
              <a:t>Método VCR</a:t>
            </a:r>
          </a:p>
        </p:txBody>
      </p:sp>
      <p:sp>
        <p:nvSpPr>
          <p:cNvPr id="36" name="Line 16"/>
          <p:cNvSpPr>
            <a:spLocks noChangeShapeType="1"/>
          </p:cNvSpPr>
          <p:nvPr/>
        </p:nvSpPr>
        <p:spPr bwMode="auto">
          <a:xfrm>
            <a:off x="2051050" y="3357563"/>
            <a:ext cx="12255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22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26-09-2009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9" name="8 Rectángulo"/>
          <p:cNvSpPr/>
          <p:nvPr/>
        </p:nvSpPr>
        <p:spPr>
          <a:xfrm>
            <a:off x="1142976" y="1000108"/>
            <a:ext cx="700092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400" i="1" dirty="0" smtClean="0"/>
              <a:t>MÉTODO DE EXCAVACIÓN VCR (VERTICAL CRATER RETROCESO) LAS CHIMENEAS DEL TIPO V.C.R. (VERTICAL CRATER RETREAT) DE SECCIÓN 2,5 X 2,5 MT2, SON CONSTRUIDAS PARA CREAR LA CARA LIBRE DE UN DETERMINADO CUERPO EN PRODUCCIÓNLAS PRINCIPALES CARACTERÍSTICAS DE LAS OPERACIONES DE PERFORACIÓN Y TRONADURA PARA LA CONSTRUCCIÓN DE UNA CHIMENEA DEL TIPO V.C.R. SON LAS SIGUIENTES:PERFORACIÓN D.T.H.- DIÁMETRO : 4 ½ " O 6½ "- LONGITUD TIRO : 60 MTS.- NÚMERO DE TIROS : 5 O 6</a:t>
            </a:r>
            <a:endParaRPr lang="es-ES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23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26-09-2009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071538" y="428604"/>
            <a:ext cx="35290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800" b="1" dirty="0" smtClean="0"/>
              <a:t>Box </a:t>
            </a:r>
            <a:r>
              <a:rPr lang="es-ES" sz="2800" b="1" dirty="0" err="1" smtClean="0"/>
              <a:t>Hole</a:t>
            </a:r>
            <a:r>
              <a:rPr lang="es-ES" sz="2800" b="1" dirty="0" smtClean="0"/>
              <a:t>:</a:t>
            </a:r>
            <a:endParaRPr lang="es-ES" sz="28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42976" y="1000108"/>
            <a:ext cx="7072362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071538" y="5500702"/>
            <a:ext cx="60499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i="1" dirty="0"/>
              <a:t>Sistema no requiere de desarrollos en nivel superior</a:t>
            </a:r>
            <a:endParaRPr lang="en-A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24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26-09-2009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71588" y="1095375"/>
            <a:ext cx="6600825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071538" y="428604"/>
            <a:ext cx="35290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800" b="1" dirty="0" smtClean="0"/>
              <a:t>Box </a:t>
            </a:r>
            <a:r>
              <a:rPr lang="es-ES" sz="2800" b="1" dirty="0" err="1" smtClean="0"/>
              <a:t>Hole</a:t>
            </a:r>
            <a:r>
              <a:rPr lang="es-ES" sz="2800" b="1" dirty="0" smtClean="0"/>
              <a:t>:</a:t>
            </a:r>
            <a:endParaRPr lang="es-E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25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26-09-2009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14716" y="142852"/>
            <a:ext cx="5529284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238"/>
          <p:cNvSpPr>
            <a:spLocks noChangeShapeType="1"/>
          </p:cNvSpPr>
          <p:nvPr/>
        </p:nvSpPr>
        <p:spPr bwMode="auto">
          <a:xfrm flipV="1">
            <a:off x="3143240" y="3929066"/>
            <a:ext cx="1714512" cy="285752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10" name="Line 238"/>
          <p:cNvSpPr>
            <a:spLocks noChangeShapeType="1"/>
          </p:cNvSpPr>
          <p:nvPr/>
        </p:nvSpPr>
        <p:spPr bwMode="auto">
          <a:xfrm>
            <a:off x="3214678" y="2143116"/>
            <a:ext cx="3571900" cy="214314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11" name="Text Box 249"/>
          <p:cNvSpPr txBox="1">
            <a:spLocks noChangeArrowheads="1"/>
          </p:cNvSpPr>
          <p:nvPr/>
        </p:nvSpPr>
        <p:spPr bwMode="auto">
          <a:xfrm>
            <a:off x="285720" y="1643050"/>
            <a:ext cx="2886931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es-CL" sz="1600" b="1" i="1" dirty="0" err="1" smtClean="0">
                <a:latin typeface="Calibri" pitchFamily="34" charset="0"/>
                <a:cs typeface="Arial" pitchFamily="34" charset="0"/>
              </a:rPr>
              <a:t>Robbins</a:t>
            </a:r>
            <a:r>
              <a:rPr lang="es-CL" sz="1600" b="1" i="1" dirty="0" smtClean="0">
                <a:latin typeface="Calibri" pitchFamily="34" charset="0"/>
                <a:cs typeface="Arial" pitchFamily="34" charset="0"/>
              </a:rPr>
              <a:t> 34RH,</a:t>
            </a:r>
          </a:p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kumimoji="0" lang="es-ES_tradnl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Perforando</a:t>
            </a:r>
            <a:r>
              <a:rPr kumimoji="0" lang="es-ES_tradnl" sz="16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una chimenea slot de 0,7 [m] de diámetro y 15 [m] de largo</a:t>
            </a:r>
            <a:endParaRPr kumimoji="0" lang="es-CL" sz="1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 Box 249"/>
          <p:cNvSpPr txBox="1">
            <a:spLocks noChangeArrowheads="1"/>
          </p:cNvSpPr>
          <p:nvPr/>
        </p:nvSpPr>
        <p:spPr bwMode="auto">
          <a:xfrm>
            <a:off x="642910" y="3643314"/>
            <a:ext cx="2529741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es-CL" sz="1600" b="1" i="1" dirty="0" err="1" smtClean="0">
                <a:latin typeface="Calibri" pitchFamily="34" charset="0"/>
                <a:cs typeface="Arial" pitchFamily="34" charset="0"/>
              </a:rPr>
              <a:t>Robbins</a:t>
            </a:r>
            <a:r>
              <a:rPr lang="es-CL" sz="1600" b="1" i="1" dirty="0" smtClean="0">
                <a:latin typeface="Calibri" pitchFamily="34" charset="0"/>
                <a:cs typeface="Arial" pitchFamily="34" charset="0"/>
              </a:rPr>
              <a:t> 53RH,</a:t>
            </a:r>
          </a:p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kumimoji="0" lang="es-ES_tradnl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Perforando</a:t>
            </a:r>
            <a:r>
              <a:rPr kumimoji="0" lang="es-ES_tradnl" sz="16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una </a:t>
            </a:r>
            <a:r>
              <a:rPr kumimoji="0" lang="es-ES_tradnl" sz="1600" b="1" i="1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chimena</a:t>
            </a:r>
            <a:r>
              <a:rPr kumimoji="0" lang="es-ES_tradnl" sz="16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de ventilación de 1,5 [m] de diámetro y 35 [m] de largo</a:t>
            </a:r>
            <a:endParaRPr kumimoji="0" lang="es-CL" sz="1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1071538" y="428604"/>
            <a:ext cx="35290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800" b="1" dirty="0" smtClean="0"/>
              <a:t>Box </a:t>
            </a:r>
            <a:r>
              <a:rPr lang="es-ES" sz="2800" b="1" dirty="0" err="1" smtClean="0"/>
              <a:t>Hole</a:t>
            </a:r>
            <a:r>
              <a:rPr lang="es-ES" sz="2800" b="1" dirty="0" smtClean="0"/>
              <a:t>:</a:t>
            </a:r>
            <a:endParaRPr lang="es-E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26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26-09-2009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7" name="6 Rectángulo"/>
          <p:cNvSpPr/>
          <p:nvPr/>
        </p:nvSpPr>
        <p:spPr>
          <a:xfrm>
            <a:off x="500034" y="2500306"/>
            <a:ext cx="8143900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s-ES" sz="3600" b="1" i="1" dirty="0" smtClean="0">
                <a:solidFill>
                  <a:schemeClr val="accent2"/>
                </a:solidFill>
                <a:latin typeface="Arial Black" pitchFamily="34" charset="0"/>
              </a:rPr>
              <a:t>Jumbos Perforando</a:t>
            </a:r>
            <a:endParaRPr lang="es-CL" sz="3600" b="1" i="1" dirty="0">
              <a:solidFill>
                <a:schemeClr val="accent2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27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26-09-2009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pic>
        <p:nvPicPr>
          <p:cNvPr id="20" name="Picture 5" descr="boomer 3 brazo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928662" y="2357430"/>
            <a:ext cx="7488237" cy="3629025"/>
          </a:xfrm>
          <a:prstGeom prst="rect">
            <a:avLst/>
          </a:prstGeom>
          <a:noFill/>
          <a:ln/>
        </p:spPr>
      </p:pic>
      <p:sp>
        <p:nvSpPr>
          <p:cNvPr id="21" name="20 Rectángulo"/>
          <p:cNvSpPr/>
          <p:nvPr/>
        </p:nvSpPr>
        <p:spPr>
          <a:xfrm>
            <a:off x="1142976" y="571480"/>
            <a:ext cx="66736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 smtClean="0">
                <a:latin typeface="Tahoma" charset="0"/>
              </a:rPr>
              <a:t>Jumbo Electro-Hidráulico para el Desarrollo de Galerías:</a:t>
            </a:r>
            <a:endParaRPr lang="es-CL" dirty="0"/>
          </a:p>
        </p:txBody>
      </p:sp>
      <p:sp>
        <p:nvSpPr>
          <p:cNvPr id="22" name="Line 9"/>
          <p:cNvSpPr>
            <a:spLocks noChangeShapeType="1"/>
          </p:cNvSpPr>
          <p:nvPr/>
        </p:nvSpPr>
        <p:spPr bwMode="auto">
          <a:xfrm>
            <a:off x="2928926" y="3000372"/>
            <a:ext cx="1285884" cy="92869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CL"/>
          </a:p>
        </p:txBody>
      </p:sp>
      <p:sp>
        <p:nvSpPr>
          <p:cNvPr id="23" name="Line 9"/>
          <p:cNvSpPr>
            <a:spLocks noChangeShapeType="1"/>
          </p:cNvSpPr>
          <p:nvPr/>
        </p:nvSpPr>
        <p:spPr bwMode="auto">
          <a:xfrm flipH="1">
            <a:off x="6643702" y="2357430"/>
            <a:ext cx="857256" cy="78581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CL"/>
          </a:p>
        </p:txBody>
      </p:sp>
      <p:sp>
        <p:nvSpPr>
          <p:cNvPr id="24" name="23 Rectángulo"/>
          <p:cNvSpPr/>
          <p:nvPr/>
        </p:nvSpPr>
        <p:spPr>
          <a:xfrm>
            <a:off x="2357422" y="2643182"/>
            <a:ext cx="8819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1600" i="1" cap="all" dirty="0" smtClean="0">
                <a:latin typeface="Arial Black" pitchFamily="34" charset="0"/>
              </a:rPr>
              <a:t>Boom</a:t>
            </a:r>
            <a:endParaRPr lang="en-US" sz="1600" i="1" cap="all" dirty="0">
              <a:latin typeface="Arial Black" pitchFamily="34" charset="0"/>
            </a:endParaRPr>
          </a:p>
        </p:txBody>
      </p:sp>
      <p:sp>
        <p:nvSpPr>
          <p:cNvPr id="25" name="24 Rectángulo"/>
          <p:cNvSpPr/>
          <p:nvPr/>
        </p:nvSpPr>
        <p:spPr>
          <a:xfrm>
            <a:off x="7143768" y="2000240"/>
            <a:ext cx="7761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1600" i="1" cap="all" dirty="0" smtClean="0">
                <a:latin typeface="Arial Black" pitchFamily="34" charset="0"/>
              </a:rPr>
              <a:t>Feed</a:t>
            </a:r>
            <a:endParaRPr lang="en-US" sz="1600" i="1" cap="all" dirty="0">
              <a:latin typeface="Arial Black" pitchFamily="34" charset="0"/>
            </a:endParaRPr>
          </a:p>
        </p:txBody>
      </p:sp>
      <p:sp>
        <p:nvSpPr>
          <p:cNvPr id="26" name="Line 9"/>
          <p:cNvSpPr>
            <a:spLocks noChangeShapeType="1"/>
          </p:cNvSpPr>
          <p:nvPr/>
        </p:nvSpPr>
        <p:spPr bwMode="auto">
          <a:xfrm>
            <a:off x="3714744" y="2285992"/>
            <a:ext cx="1285884" cy="92869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CL"/>
          </a:p>
        </p:txBody>
      </p:sp>
      <p:sp>
        <p:nvSpPr>
          <p:cNvPr id="27" name="26 Rectángulo"/>
          <p:cNvSpPr/>
          <p:nvPr/>
        </p:nvSpPr>
        <p:spPr>
          <a:xfrm>
            <a:off x="2571736" y="1500174"/>
            <a:ext cx="198964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1600" i="1" cap="all" dirty="0" err="1" smtClean="0">
                <a:latin typeface="Arial Black" pitchFamily="34" charset="0"/>
              </a:rPr>
              <a:t>Máquina</a:t>
            </a:r>
            <a:endParaRPr lang="en-US" sz="1600" i="1" cap="all" dirty="0" smtClean="0">
              <a:latin typeface="Arial Black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1600" i="1" cap="all" dirty="0" err="1" smtClean="0">
                <a:latin typeface="Arial Black" pitchFamily="34" charset="0"/>
              </a:rPr>
              <a:t>Perforadora</a:t>
            </a:r>
            <a:r>
              <a:rPr lang="en-US" sz="1600" i="1" cap="all" dirty="0" smtClean="0">
                <a:latin typeface="Arial Black" pitchFamily="34" charset="0"/>
              </a:rPr>
              <a:t> </a:t>
            </a:r>
          </a:p>
          <a:p>
            <a:pPr lvl="0">
              <a:spcBef>
                <a:spcPct val="0"/>
              </a:spcBef>
              <a:defRPr/>
            </a:pPr>
            <a:r>
              <a:rPr lang="en-US" sz="1200" i="1" cap="all" dirty="0" smtClean="0"/>
              <a:t>(</a:t>
            </a:r>
            <a:r>
              <a:rPr lang="en-US" sz="1200" i="1" cap="all" dirty="0" err="1" smtClean="0"/>
              <a:t>va</a:t>
            </a:r>
            <a:r>
              <a:rPr lang="en-US" sz="1200" i="1" cap="all" dirty="0" smtClean="0"/>
              <a:t> </a:t>
            </a:r>
            <a:r>
              <a:rPr lang="en-US" sz="1200" i="1" cap="all" dirty="0" err="1" smtClean="0"/>
              <a:t>dispuesta</a:t>
            </a:r>
            <a:r>
              <a:rPr lang="en-US" sz="1200" i="1" cap="all" dirty="0" smtClean="0"/>
              <a:t> </a:t>
            </a:r>
            <a:r>
              <a:rPr lang="en-US" sz="1200" i="1" cap="all" dirty="0" err="1" smtClean="0"/>
              <a:t>ahí</a:t>
            </a:r>
            <a:r>
              <a:rPr lang="en-US" sz="1200" i="1" cap="all" dirty="0" smtClean="0"/>
              <a:t>)</a:t>
            </a:r>
            <a:endParaRPr lang="en-US" sz="1200" i="1" cap="al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28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26-09-2009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21" name="20 Rectángulo"/>
          <p:cNvSpPr/>
          <p:nvPr/>
        </p:nvSpPr>
        <p:spPr>
          <a:xfrm>
            <a:off x="1142976" y="571480"/>
            <a:ext cx="53222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 smtClean="0">
                <a:latin typeface="Tahoma" charset="0"/>
              </a:rPr>
              <a:t>Jumbo Electro-Hidráulico perforando frente:</a:t>
            </a:r>
            <a:endParaRPr lang="es-CL" dirty="0"/>
          </a:p>
        </p:txBody>
      </p:sp>
      <p:pic>
        <p:nvPicPr>
          <p:cNvPr id="16" name="Picture 4" descr="rocket 28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1538" y="1142984"/>
            <a:ext cx="7215206" cy="48040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29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26-09-2009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pic>
        <p:nvPicPr>
          <p:cNvPr id="8" name="COP3038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7"/>
          <a:stretch>
            <a:fillRect/>
          </a:stretch>
        </p:blipFill>
        <p:spPr>
          <a:xfrm>
            <a:off x="-1" y="1"/>
            <a:ext cx="914400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791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3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26-09-2009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1539" y="500042"/>
            <a:ext cx="3286148" cy="401656"/>
          </a:xfrm>
          <a:prstGeom prst="rect">
            <a:avLst/>
          </a:prstGeom>
        </p:spPr>
        <p:txBody>
          <a:bodyPr vert="horz" anchor="b">
            <a:normAutofit fontScale="85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all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Desarrollos verticales</a:t>
            </a:r>
            <a:endParaRPr kumimoji="0" lang="en-AU" sz="2400" b="1" i="0" u="none" strike="noStrike" kern="1200" cap="all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1" name="Rectangle 82"/>
          <p:cNvSpPr>
            <a:spLocks noChangeArrowheads="1"/>
          </p:cNvSpPr>
          <p:nvPr/>
        </p:nvSpPr>
        <p:spPr bwMode="auto">
          <a:xfrm>
            <a:off x="500034" y="1643050"/>
            <a:ext cx="777716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s-ES" sz="2000" b="1" i="1" dirty="0"/>
              <a:t>Pique: </a:t>
            </a:r>
            <a:r>
              <a:rPr lang="es-ES" sz="2000" dirty="0"/>
              <a:t>galería vertical o sub vertical de secciones variables, construida desde arriba hacia abajo, pudiendo o no romper en superficie. Según su función se le asignan nombres. Pueden tener más de una función (pique maestro).</a:t>
            </a:r>
          </a:p>
        </p:txBody>
      </p:sp>
      <p:sp>
        <p:nvSpPr>
          <p:cNvPr id="92" name="Rectangle 83"/>
          <p:cNvSpPr>
            <a:spLocks noChangeArrowheads="1"/>
          </p:cNvSpPr>
          <p:nvPr/>
        </p:nvSpPr>
        <p:spPr bwMode="auto">
          <a:xfrm>
            <a:off x="428596" y="3500438"/>
            <a:ext cx="810101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s-ES" sz="2000" b="1" i="1" dirty="0"/>
              <a:t>Chimenea: </a:t>
            </a:r>
            <a:r>
              <a:rPr lang="es-ES" sz="2000" dirty="0"/>
              <a:t>excavación o galería vertical o sub vertical de secciones </a:t>
            </a:r>
            <a:r>
              <a:rPr lang="es-ES" sz="2000" dirty="0" smtClean="0"/>
              <a:t>variables, construida desde abajo hacia arriba. Según su función se le asignan nombres. </a:t>
            </a:r>
            <a:endParaRPr lang="es-E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30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26-09-2009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8" name="7 Rectángulo"/>
          <p:cNvSpPr/>
          <p:nvPr/>
        </p:nvSpPr>
        <p:spPr>
          <a:xfrm>
            <a:off x="1142976" y="357166"/>
            <a:ext cx="23647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i="1" dirty="0" smtClean="0">
                <a:latin typeface="Tahoma" charset="0"/>
              </a:rPr>
              <a:t>Jumbo Radial </a:t>
            </a:r>
            <a:endParaRPr lang="es-CL" sz="2400" i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7224" y="1000108"/>
            <a:ext cx="7067550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31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26-09-2009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42976" y="928670"/>
            <a:ext cx="6915150" cy="5072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Rectángulo"/>
          <p:cNvSpPr/>
          <p:nvPr/>
        </p:nvSpPr>
        <p:spPr>
          <a:xfrm>
            <a:off x="1142976" y="357166"/>
            <a:ext cx="22749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i="1" dirty="0" smtClean="0">
                <a:latin typeface="Tahoma" charset="0"/>
              </a:rPr>
              <a:t>Jumbo Radial</a:t>
            </a:r>
            <a:endParaRPr lang="es-CL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32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26-09-2009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pic>
        <p:nvPicPr>
          <p:cNvPr id="9" name="Simba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7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419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33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26-09-2009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7" name="6 Rectángulo"/>
          <p:cNvSpPr/>
          <p:nvPr/>
        </p:nvSpPr>
        <p:spPr>
          <a:xfrm>
            <a:off x="500034" y="2500306"/>
            <a:ext cx="8143900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s-ES" sz="3600" b="1" i="1" dirty="0" smtClean="0">
                <a:solidFill>
                  <a:schemeClr val="accent2"/>
                </a:solidFill>
                <a:latin typeface="Arial Black" pitchFamily="34" charset="0"/>
              </a:rPr>
              <a:t>Fin Presentación</a:t>
            </a:r>
            <a:endParaRPr lang="es-CL" sz="3600" b="1" i="1" dirty="0">
              <a:solidFill>
                <a:schemeClr val="accent2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4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26-09-2009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grpSp>
        <p:nvGrpSpPr>
          <p:cNvPr id="32" name="Group 31"/>
          <p:cNvGrpSpPr>
            <a:grpSpLocks/>
          </p:cNvGrpSpPr>
          <p:nvPr/>
        </p:nvGrpSpPr>
        <p:grpSpPr bwMode="auto">
          <a:xfrm>
            <a:off x="4071934" y="1785926"/>
            <a:ext cx="4857784" cy="3000396"/>
            <a:chOff x="4118" y="2532"/>
            <a:chExt cx="6674" cy="4239"/>
          </a:xfrm>
        </p:grpSpPr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4118" y="2630"/>
              <a:ext cx="6674" cy="3573"/>
            </a:xfrm>
            <a:custGeom>
              <a:avLst/>
              <a:gdLst>
                <a:gd name="T0" fmla="*/ 576 w 7200"/>
                <a:gd name="T1" fmla="*/ 2112 h 4548"/>
                <a:gd name="T2" fmla="*/ 1804 w 7200"/>
                <a:gd name="T3" fmla="*/ 1136 h 4548"/>
                <a:gd name="T4" fmla="*/ 3224 w 7200"/>
                <a:gd name="T5" fmla="*/ 426 h 4548"/>
                <a:gd name="T6" fmla="*/ 4644 w 7200"/>
                <a:gd name="T7" fmla="*/ 284 h 4548"/>
                <a:gd name="T8" fmla="*/ 6490 w 7200"/>
                <a:gd name="T9" fmla="*/ 142 h 4548"/>
                <a:gd name="T10" fmla="*/ 7200 w 7200"/>
                <a:gd name="T11" fmla="*/ 0 h 4548"/>
                <a:gd name="T12" fmla="*/ 7200 w 7200"/>
                <a:gd name="T13" fmla="*/ 4544 h 4548"/>
                <a:gd name="T14" fmla="*/ 3224 w 7200"/>
                <a:gd name="T15" fmla="*/ 4544 h 4548"/>
                <a:gd name="T16" fmla="*/ 1632 w 7200"/>
                <a:gd name="T17" fmla="*/ 4548 h 4548"/>
                <a:gd name="T18" fmla="*/ 0 w 7200"/>
                <a:gd name="T19" fmla="*/ 2112 h 4548"/>
                <a:gd name="T20" fmla="*/ 576 w 7200"/>
                <a:gd name="T21" fmla="*/ 2112 h 454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200"/>
                <a:gd name="T34" fmla="*/ 0 h 4548"/>
                <a:gd name="T35" fmla="*/ 7200 w 7200"/>
                <a:gd name="T36" fmla="*/ 4548 h 454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200" h="4548">
                  <a:moveTo>
                    <a:pt x="576" y="2112"/>
                  </a:moveTo>
                  <a:lnTo>
                    <a:pt x="1804" y="1136"/>
                  </a:lnTo>
                  <a:lnTo>
                    <a:pt x="3224" y="426"/>
                  </a:lnTo>
                  <a:lnTo>
                    <a:pt x="4644" y="284"/>
                  </a:lnTo>
                  <a:lnTo>
                    <a:pt x="6490" y="142"/>
                  </a:lnTo>
                  <a:lnTo>
                    <a:pt x="7200" y="0"/>
                  </a:lnTo>
                  <a:lnTo>
                    <a:pt x="7200" y="4544"/>
                  </a:lnTo>
                  <a:lnTo>
                    <a:pt x="3224" y="4544"/>
                  </a:lnTo>
                  <a:lnTo>
                    <a:pt x="1632" y="4548"/>
                  </a:lnTo>
                  <a:lnTo>
                    <a:pt x="0" y="2112"/>
                  </a:lnTo>
                  <a:lnTo>
                    <a:pt x="576" y="2112"/>
                  </a:lnTo>
                  <a:close/>
                </a:path>
              </a:pathLst>
            </a:custGeom>
            <a:solidFill>
              <a:srgbClr val="96969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4606" y="4192"/>
              <a:ext cx="5528" cy="111"/>
            </a:xfrm>
            <a:custGeom>
              <a:avLst/>
              <a:gdLst>
                <a:gd name="T0" fmla="*/ 0 w 5964"/>
                <a:gd name="T1" fmla="*/ 142 h 142"/>
                <a:gd name="T2" fmla="*/ 5964 w 5964"/>
                <a:gd name="T3" fmla="*/ 142 h 142"/>
                <a:gd name="T4" fmla="*/ 5964 w 5964"/>
                <a:gd name="T5" fmla="*/ 0 h 142"/>
                <a:gd name="T6" fmla="*/ 0 w 5964"/>
                <a:gd name="T7" fmla="*/ 0 h 142"/>
                <a:gd name="T8" fmla="*/ 0 w 5964"/>
                <a:gd name="T9" fmla="*/ 142 h 1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64"/>
                <a:gd name="T16" fmla="*/ 0 h 142"/>
                <a:gd name="T17" fmla="*/ 5964 w 5964"/>
                <a:gd name="T18" fmla="*/ 142 h 1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64" h="142">
                  <a:moveTo>
                    <a:pt x="0" y="142"/>
                  </a:moveTo>
                  <a:lnTo>
                    <a:pt x="5964" y="142"/>
                  </a:lnTo>
                  <a:lnTo>
                    <a:pt x="5964" y="0"/>
                  </a:lnTo>
                  <a:lnTo>
                    <a:pt x="0" y="0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7106" y="4526"/>
              <a:ext cx="3069" cy="112"/>
            </a:xfrm>
            <a:custGeom>
              <a:avLst/>
              <a:gdLst>
                <a:gd name="T0" fmla="*/ 0 w 5964"/>
                <a:gd name="T1" fmla="*/ 142 h 142"/>
                <a:gd name="T2" fmla="*/ 5964 w 5964"/>
                <a:gd name="T3" fmla="*/ 142 h 142"/>
                <a:gd name="T4" fmla="*/ 5964 w 5964"/>
                <a:gd name="T5" fmla="*/ 0 h 142"/>
                <a:gd name="T6" fmla="*/ 0 w 5964"/>
                <a:gd name="T7" fmla="*/ 0 h 142"/>
                <a:gd name="T8" fmla="*/ 0 w 5964"/>
                <a:gd name="T9" fmla="*/ 142 h 1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64"/>
                <a:gd name="T16" fmla="*/ 0 h 142"/>
                <a:gd name="T17" fmla="*/ 5964 w 5964"/>
                <a:gd name="T18" fmla="*/ 142 h 1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64" h="142">
                  <a:moveTo>
                    <a:pt x="0" y="142"/>
                  </a:moveTo>
                  <a:lnTo>
                    <a:pt x="5964" y="142"/>
                  </a:lnTo>
                  <a:lnTo>
                    <a:pt x="5964" y="0"/>
                  </a:lnTo>
                  <a:lnTo>
                    <a:pt x="0" y="0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6975" y="4899"/>
              <a:ext cx="3200" cy="111"/>
            </a:xfrm>
            <a:custGeom>
              <a:avLst/>
              <a:gdLst>
                <a:gd name="T0" fmla="*/ 0 w 5964"/>
                <a:gd name="T1" fmla="*/ 142 h 142"/>
                <a:gd name="T2" fmla="*/ 5964 w 5964"/>
                <a:gd name="T3" fmla="*/ 142 h 142"/>
                <a:gd name="T4" fmla="*/ 5964 w 5964"/>
                <a:gd name="T5" fmla="*/ 0 h 142"/>
                <a:gd name="T6" fmla="*/ 0 w 5964"/>
                <a:gd name="T7" fmla="*/ 0 h 142"/>
                <a:gd name="T8" fmla="*/ 0 w 5964"/>
                <a:gd name="T9" fmla="*/ 142 h 1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64"/>
                <a:gd name="T16" fmla="*/ 0 h 142"/>
                <a:gd name="T17" fmla="*/ 5964 w 5964"/>
                <a:gd name="T18" fmla="*/ 142 h 1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64" h="142">
                  <a:moveTo>
                    <a:pt x="0" y="142"/>
                  </a:moveTo>
                  <a:lnTo>
                    <a:pt x="5964" y="142"/>
                  </a:lnTo>
                  <a:lnTo>
                    <a:pt x="5964" y="0"/>
                  </a:lnTo>
                  <a:lnTo>
                    <a:pt x="0" y="0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6712" y="5307"/>
              <a:ext cx="3463" cy="112"/>
            </a:xfrm>
            <a:custGeom>
              <a:avLst/>
              <a:gdLst>
                <a:gd name="T0" fmla="*/ 0 w 5964"/>
                <a:gd name="T1" fmla="*/ 142 h 142"/>
                <a:gd name="T2" fmla="*/ 5964 w 5964"/>
                <a:gd name="T3" fmla="*/ 142 h 142"/>
                <a:gd name="T4" fmla="*/ 5964 w 5964"/>
                <a:gd name="T5" fmla="*/ 0 h 142"/>
                <a:gd name="T6" fmla="*/ 0 w 5964"/>
                <a:gd name="T7" fmla="*/ 0 h 142"/>
                <a:gd name="T8" fmla="*/ 0 w 5964"/>
                <a:gd name="T9" fmla="*/ 142 h 1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64"/>
                <a:gd name="T16" fmla="*/ 0 h 142"/>
                <a:gd name="T17" fmla="*/ 5964 w 5964"/>
                <a:gd name="T18" fmla="*/ 142 h 1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64" h="142">
                  <a:moveTo>
                    <a:pt x="0" y="142"/>
                  </a:moveTo>
                  <a:lnTo>
                    <a:pt x="5964" y="142"/>
                  </a:lnTo>
                  <a:lnTo>
                    <a:pt x="5964" y="0"/>
                  </a:lnTo>
                  <a:lnTo>
                    <a:pt x="0" y="0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 rot="10800000">
              <a:off x="7106" y="5865"/>
              <a:ext cx="3028" cy="112"/>
            </a:xfrm>
            <a:custGeom>
              <a:avLst/>
              <a:gdLst>
                <a:gd name="T0" fmla="*/ 0 w 5964"/>
                <a:gd name="T1" fmla="*/ 142 h 142"/>
                <a:gd name="T2" fmla="*/ 5964 w 5964"/>
                <a:gd name="T3" fmla="*/ 142 h 142"/>
                <a:gd name="T4" fmla="*/ 5964 w 5964"/>
                <a:gd name="T5" fmla="*/ 0 h 142"/>
                <a:gd name="T6" fmla="*/ 0 w 5964"/>
                <a:gd name="T7" fmla="*/ 0 h 142"/>
                <a:gd name="T8" fmla="*/ 0 w 5964"/>
                <a:gd name="T9" fmla="*/ 142 h 1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64"/>
                <a:gd name="T16" fmla="*/ 0 h 142"/>
                <a:gd name="T17" fmla="*/ 5964 w 5964"/>
                <a:gd name="T18" fmla="*/ 142 h 1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64" h="142">
                  <a:moveTo>
                    <a:pt x="0" y="142"/>
                  </a:moveTo>
                  <a:lnTo>
                    <a:pt x="5964" y="142"/>
                  </a:lnTo>
                  <a:lnTo>
                    <a:pt x="5964" y="0"/>
                  </a:lnTo>
                  <a:lnTo>
                    <a:pt x="0" y="0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grpSp>
          <p:nvGrpSpPr>
            <p:cNvPr id="39" name="Group 38"/>
            <p:cNvGrpSpPr>
              <a:grpSpLocks/>
            </p:cNvGrpSpPr>
            <p:nvPr/>
          </p:nvGrpSpPr>
          <p:grpSpPr bwMode="auto">
            <a:xfrm>
              <a:off x="6317" y="4252"/>
              <a:ext cx="789" cy="1334"/>
              <a:chOff x="4260" y="1846"/>
              <a:chExt cx="852" cy="1704"/>
            </a:xfrm>
          </p:grpSpPr>
          <p:grpSp>
            <p:nvGrpSpPr>
              <p:cNvPr id="68" name="Group 39"/>
              <p:cNvGrpSpPr>
                <a:grpSpLocks/>
              </p:cNvGrpSpPr>
              <p:nvPr/>
            </p:nvGrpSpPr>
            <p:grpSpPr bwMode="auto">
              <a:xfrm>
                <a:off x="4260" y="1846"/>
                <a:ext cx="852" cy="568"/>
                <a:chOff x="4402" y="1704"/>
                <a:chExt cx="1988" cy="1704"/>
              </a:xfrm>
            </p:grpSpPr>
            <p:sp>
              <p:nvSpPr>
                <p:cNvPr id="79" name="Arc 40"/>
                <p:cNvSpPr>
                  <a:spLocks/>
                </p:cNvSpPr>
                <p:nvPr/>
              </p:nvSpPr>
              <p:spPr bwMode="auto">
                <a:xfrm flipH="1">
                  <a:off x="4402" y="1704"/>
                  <a:ext cx="994" cy="426"/>
                </a:xfrm>
                <a:custGeom>
                  <a:avLst/>
                  <a:gdLst>
                    <a:gd name="T0" fmla="*/ 0 w 21600"/>
                    <a:gd name="T1" fmla="*/ 0 h 21600"/>
                    <a:gd name="T2" fmla="*/ 994 w 21600"/>
                    <a:gd name="T3" fmla="*/ 426 h 21600"/>
                    <a:gd name="T4" fmla="*/ 0 w 21600"/>
                    <a:gd name="T5" fmla="*/ 426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762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  <p:sp>
              <p:nvSpPr>
                <p:cNvPr id="80" name="Arc 41"/>
                <p:cNvSpPr>
                  <a:spLocks/>
                </p:cNvSpPr>
                <p:nvPr/>
              </p:nvSpPr>
              <p:spPr bwMode="auto">
                <a:xfrm flipH="1" flipV="1">
                  <a:off x="4402" y="2130"/>
                  <a:ext cx="994" cy="426"/>
                </a:xfrm>
                <a:custGeom>
                  <a:avLst/>
                  <a:gdLst>
                    <a:gd name="T0" fmla="*/ 0 w 21600"/>
                    <a:gd name="T1" fmla="*/ 0 h 21600"/>
                    <a:gd name="T2" fmla="*/ 994 w 21600"/>
                    <a:gd name="T3" fmla="*/ 426 h 21600"/>
                    <a:gd name="T4" fmla="*/ 0 w 21600"/>
                    <a:gd name="T5" fmla="*/ 426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762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  <p:sp>
              <p:nvSpPr>
                <p:cNvPr id="81" name="Arc 42"/>
                <p:cNvSpPr>
                  <a:spLocks/>
                </p:cNvSpPr>
                <p:nvPr/>
              </p:nvSpPr>
              <p:spPr bwMode="auto">
                <a:xfrm rot="10800000" flipH="1" flipV="1">
                  <a:off x="5396" y="2556"/>
                  <a:ext cx="994" cy="426"/>
                </a:xfrm>
                <a:custGeom>
                  <a:avLst/>
                  <a:gdLst>
                    <a:gd name="T0" fmla="*/ 0 w 21600"/>
                    <a:gd name="T1" fmla="*/ 0 h 21600"/>
                    <a:gd name="T2" fmla="*/ 994 w 21600"/>
                    <a:gd name="T3" fmla="*/ 426 h 21600"/>
                    <a:gd name="T4" fmla="*/ 0 w 21600"/>
                    <a:gd name="T5" fmla="*/ 426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762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  <p:sp>
              <p:nvSpPr>
                <p:cNvPr id="82" name="Arc 43"/>
                <p:cNvSpPr>
                  <a:spLocks/>
                </p:cNvSpPr>
                <p:nvPr/>
              </p:nvSpPr>
              <p:spPr bwMode="auto">
                <a:xfrm flipV="1">
                  <a:off x="5396" y="2982"/>
                  <a:ext cx="994" cy="426"/>
                </a:xfrm>
                <a:custGeom>
                  <a:avLst/>
                  <a:gdLst>
                    <a:gd name="T0" fmla="*/ 0 w 21600"/>
                    <a:gd name="T1" fmla="*/ 0 h 21600"/>
                    <a:gd name="T2" fmla="*/ 994 w 21600"/>
                    <a:gd name="T3" fmla="*/ 426 h 21600"/>
                    <a:gd name="T4" fmla="*/ 0 w 21600"/>
                    <a:gd name="T5" fmla="*/ 426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762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  <p:grpSp>
            <p:nvGrpSpPr>
              <p:cNvPr id="69" name="Group 44"/>
              <p:cNvGrpSpPr>
                <a:grpSpLocks/>
              </p:cNvGrpSpPr>
              <p:nvPr/>
            </p:nvGrpSpPr>
            <p:grpSpPr bwMode="auto">
              <a:xfrm>
                <a:off x="4260" y="2414"/>
                <a:ext cx="852" cy="568"/>
                <a:chOff x="4402" y="1704"/>
                <a:chExt cx="1988" cy="1704"/>
              </a:xfrm>
            </p:grpSpPr>
            <p:sp>
              <p:nvSpPr>
                <p:cNvPr id="75" name="Arc 45"/>
                <p:cNvSpPr>
                  <a:spLocks/>
                </p:cNvSpPr>
                <p:nvPr/>
              </p:nvSpPr>
              <p:spPr bwMode="auto">
                <a:xfrm flipH="1">
                  <a:off x="4402" y="1704"/>
                  <a:ext cx="994" cy="426"/>
                </a:xfrm>
                <a:custGeom>
                  <a:avLst/>
                  <a:gdLst>
                    <a:gd name="T0" fmla="*/ 0 w 21600"/>
                    <a:gd name="T1" fmla="*/ 0 h 21600"/>
                    <a:gd name="T2" fmla="*/ 994 w 21600"/>
                    <a:gd name="T3" fmla="*/ 426 h 21600"/>
                    <a:gd name="T4" fmla="*/ 0 w 21600"/>
                    <a:gd name="T5" fmla="*/ 426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762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  <p:sp>
              <p:nvSpPr>
                <p:cNvPr id="76" name="Arc 46"/>
                <p:cNvSpPr>
                  <a:spLocks/>
                </p:cNvSpPr>
                <p:nvPr/>
              </p:nvSpPr>
              <p:spPr bwMode="auto">
                <a:xfrm flipH="1" flipV="1">
                  <a:off x="4402" y="2130"/>
                  <a:ext cx="994" cy="426"/>
                </a:xfrm>
                <a:custGeom>
                  <a:avLst/>
                  <a:gdLst>
                    <a:gd name="T0" fmla="*/ 0 w 21600"/>
                    <a:gd name="T1" fmla="*/ 0 h 21600"/>
                    <a:gd name="T2" fmla="*/ 994 w 21600"/>
                    <a:gd name="T3" fmla="*/ 426 h 21600"/>
                    <a:gd name="T4" fmla="*/ 0 w 21600"/>
                    <a:gd name="T5" fmla="*/ 426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762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  <p:sp>
              <p:nvSpPr>
                <p:cNvPr id="77" name="Arc 47"/>
                <p:cNvSpPr>
                  <a:spLocks/>
                </p:cNvSpPr>
                <p:nvPr/>
              </p:nvSpPr>
              <p:spPr bwMode="auto">
                <a:xfrm rot="10800000" flipH="1" flipV="1">
                  <a:off x="5396" y="2556"/>
                  <a:ext cx="994" cy="426"/>
                </a:xfrm>
                <a:custGeom>
                  <a:avLst/>
                  <a:gdLst>
                    <a:gd name="T0" fmla="*/ 0 w 21600"/>
                    <a:gd name="T1" fmla="*/ 0 h 21600"/>
                    <a:gd name="T2" fmla="*/ 994 w 21600"/>
                    <a:gd name="T3" fmla="*/ 426 h 21600"/>
                    <a:gd name="T4" fmla="*/ 0 w 21600"/>
                    <a:gd name="T5" fmla="*/ 426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762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  <p:sp>
              <p:nvSpPr>
                <p:cNvPr id="78" name="Arc 48"/>
                <p:cNvSpPr>
                  <a:spLocks/>
                </p:cNvSpPr>
                <p:nvPr/>
              </p:nvSpPr>
              <p:spPr bwMode="auto">
                <a:xfrm flipV="1">
                  <a:off x="5396" y="2982"/>
                  <a:ext cx="994" cy="426"/>
                </a:xfrm>
                <a:custGeom>
                  <a:avLst/>
                  <a:gdLst>
                    <a:gd name="T0" fmla="*/ 0 w 21600"/>
                    <a:gd name="T1" fmla="*/ 0 h 21600"/>
                    <a:gd name="T2" fmla="*/ 994 w 21600"/>
                    <a:gd name="T3" fmla="*/ 426 h 21600"/>
                    <a:gd name="T4" fmla="*/ 0 w 21600"/>
                    <a:gd name="T5" fmla="*/ 426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762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  <p:grpSp>
            <p:nvGrpSpPr>
              <p:cNvPr id="70" name="Group 49"/>
              <p:cNvGrpSpPr>
                <a:grpSpLocks/>
              </p:cNvGrpSpPr>
              <p:nvPr/>
            </p:nvGrpSpPr>
            <p:grpSpPr bwMode="auto">
              <a:xfrm>
                <a:off x="4260" y="2982"/>
                <a:ext cx="852" cy="568"/>
                <a:chOff x="4402" y="1704"/>
                <a:chExt cx="1988" cy="1704"/>
              </a:xfrm>
            </p:grpSpPr>
            <p:sp>
              <p:nvSpPr>
                <p:cNvPr id="71" name="Arc 50"/>
                <p:cNvSpPr>
                  <a:spLocks/>
                </p:cNvSpPr>
                <p:nvPr/>
              </p:nvSpPr>
              <p:spPr bwMode="auto">
                <a:xfrm flipH="1">
                  <a:off x="4402" y="1704"/>
                  <a:ext cx="994" cy="426"/>
                </a:xfrm>
                <a:custGeom>
                  <a:avLst/>
                  <a:gdLst>
                    <a:gd name="T0" fmla="*/ 0 w 21600"/>
                    <a:gd name="T1" fmla="*/ 0 h 21600"/>
                    <a:gd name="T2" fmla="*/ 994 w 21600"/>
                    <a:gd name="T3" fmla="*/ 426 h 21600"/>
                    <a:gd name="T4" fmla="*/ 0 w 21600"/>
                    <a:gd name="T5" fmla="*/ 426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762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  <p:sp>
              <p:nvSpPr>
                <p:cNvPr id="72" name="Arc 51"/>
                <p:cNvSpPr>
                  <a:spLocks/>
                </p:cNvSpPr>
                <p:nvPr/>
              </p:nvSpPr>
              <p:spPr bwMode="auto">
                <a:xfrm flipH="1" flipV="1">
                  <a:off x="4402" y="2130"/>
                  <a:ext cx="994" cy="426"/>
                </a:xfrm>
                <a:custGeom>
                  <a:avLst/>
                  <a:gdLst>
                    <a:gd name="T0" fmla="*/ 0 w 21600"/>
                    <a:gd name="T1" fmla="*/ 0 h 21600"/>
                    <a:gd name="T2" fmla="*/ 994 w 21600"/>
                    <a:gd name="T3" fmla="*/ 426 h 21600"/>
                    <a:gd name="T4" fmla="*/ 0 w 21600"/>
                    <a:gd name="T5" fmla="*/ 426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762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  <p:sp>
              <p:nvSpPr>
                <p:cNvPr id="73" name="Arc 52"/>
                <p:cNvSpPr>
                  <a:spLocks/>
                </p:cNvSpPr>
                <p:nvPr/>
              </p:nvSpPr>
              <p:spPr bwMode="auto">
                <a:xfrm rot="10800000" flipH="1" flipV="1">
                  <a:off x="5396" y="2556"/>
                  <a:ext cx="994" cy="426"/>
                </a:xfrm>
                <a:custGeom>
                  <a:avLst/>
                  <a:gdLst>
                    <a:gd name="T0" fmla="*/ 0 w 21600"/>
                    <a:gd name="T1" fmla="*/ 0 h 21600"/>
                    <a:gd name="T2" fmla="*/ 994 w 21600"/>
                    <a:gd name="T3" fmla="*/ 426 h 21600"/>
                    <a:gd name="T4" fmla="*/ 0 w 21600"/>
                    <a:gd name="T5" fmla="*/ 426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762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  <p:sp>
              <p:nvSpPr>
                <p:cNvPr id="74" name="Arc 53"/>
                <p:cNvSpPr>
                  <a:spLocks/>
                </p:cNvSpPr>
                <p:nvPr/>
              </p:nvSpPr>
              <p:spPr bwMode="auto">
                <a:xfrm flipV="1">
                  <a:off x="5396" y="2982"/>
                  <a:ext cx="994" cy="426"/>
                </a:xfrm>
                <a:custGeom>
                  <a:avLst/>
                  <a:gdLst>
                    <a:gd name="T0" fmla="*/ 0 w 21600"/>
                    <a:gd name="T1" fmla="*/ 0 h 21600"/>
                    <a:gd name="T2" fmla="*/ 994 w 21600"/>
                    <a:gd name="T3" fmla="*/ 426 h 21600"/>
                    <a:gd name="T4" fmla="*/ 0 w 21600"/>
                    <a:gd name="T5" fmla="*/ 426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7620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</p:grpSp>
        <p:grpSp>
          <p:nvGrpSpPr>
            <p:cNvPr id="40" name="Group 54"/>
            <p:cNvGrpSpPr>
              <a:grpSpLocks/>
            </p:cNvGrpSpPr>
            <p:nvPr/>
          </p:nvGrpSpPr>
          <p:grpSpPr bwMode="auto">
            <a:xfrm>
              <a:off x="6319" y="5580"/>
              <a:ext cx="790" cy="448"/>
              <a:chOff x="4402" y="1704"/>
              <a:chExt cx="1988" cy="1704"/>
            </a:xfrm>
          </p:grpSpPr>
          <p:sp>
            <p:nvSpPr>
              <p:cNvPr id="64" name="Arc 55"/>
              <p:cNvSpPr>
                <a:spLocks/>
              </p:cNvSpPr>
              <p:nvPr/>
            </p:nvSpPr>
            <p:spPr bwMode="auto">
              <a:xfrm flipH="1">
                <a:off x="4402" y="1704"/>
                <a:ext cx="994" cy="426"/>
              </a:xfrm>
              <a:custGeom>
                <a:avLst/>
                <a:gdLst>
                  <a:gd name="T0" fmla="*/ 0 w 21600"/>
                  <a:gd name="T1" fmla="*/ 0 h 21600"/>
                  <a:gd name="T2" fmla="*/ 994 w 21600"/>
                  <a:gd name="T3" fmla="*/ 426 h 21600"/>
                  <a:gd name="T4" fmla="*/ 0 w 21600"/>
                  <a:gd name="T5" fmla="*/ 426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762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65" name="Arc 56"/>
              <p:cNvSpPr>
                <a:spLocks/>
              </p:cNvSpPr>
              <p:nvPr/>
            </p:nvSpPr>
            <p:spPr bwMode="auto">
              <a:xfrm flipH="1" flipV="1">
                <a:off x="4402" y="2130"/>
                <a:ext cx="994" cy="426"/>
              </a:xfrm>
              <a:custGeom>
                <a:avLst/>
                <a:gdLst>
                  <a:gd name="T0" fmla="*/ 0 w 21600"/>
                  <a:gd name="T1" fmla="*/ 0 h 21600"/>
                  <a:gd name="T2" fmla="*/ 994 w 21600"/>
                  <a:gd name="T3" fmla="*/ 426 h 21600"/>
                  <a:gd name="T4" fmla="*/ 0 w 21600"/>
                  <a:gd name="T5" fmla="*/ 426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762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66" name="Arc 57"/>
              <p:cNvSpPr>
                <a:spLocks/>
              </p:cNvSpPr>
              <p:nvPr/>
            </p:nvSpPr>
            <p:spPr bwMode="auto">
              <a:xfrm rot="10800000" flipH="1" flipV="1">
                <a:off x="5396" y="2556"/>
                <a:ext cx="994" cy="426"/>
              </a:xfrm>
              <a:custGeom>
                <a:avLst/>
                <a:gdLst>
                  <a:gd name="T0" fmla="*/ 0 w 21600"/>
                  <a:gd name="T1" fmla="*/ 0 h 21600"/>
                  <a:gd name="T2" fmla="*/ 994 w 21600"/>
                  <a:gd name="T3" fmla="*/ 426 h 21600"/>
                  <a:gd name="T4" fmla="*/ 0 w 21600"/>
                  <a:gd name="T5" fmla="*/ 426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762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67" name="Arc 58"/>
              <p:cNvSpPr>
                <a:spLocks/>
              </p:cNvSpPr>
              <p:nvPr/>
            </p:nvSpPr>
            <p:spPr bwMode="auto">
              <a:xfrm flipV="1">
                <a:off x="5396" y="2982"/>
                <a:ext cx="994" cy="426"/>
              </a:xfrm>
              <a:custGeom>
                <a:avLst/>
                <a:gdLst>
                  <a:gd name="T0" fmla="*/ 0 w 21600"/>
                  <a:gd name="T1" fmla="*/ 0 h 21600"/>
                  <a:gd name="T2" fmla="*/ 994 w 21600"/>
                  <a:gd name="T3" fmla="*/ 426 h 21600"/>
                  <a:gd name="T4" fmla="*/ 0 w 21600"/>
                  <a:gd name="T5" fmla="*/ 426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762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sp>
          <p:nvSpPr>
            <p:cNvPr id="41" name="Freeform 59"/>
            <p:cNvSpPr>
              <a:spLocks/>
            </p:cNvSpPr>
            <p:nvPr/>
          </p:nvSpPr>
          <p:spPr bwMode="auto">
            <a:xfrm>
              <a:off x="7633" y="4526"/>
              <a:ext cx="395" cy="1339"/>
            </a:xfrm>
            <a:custGeom>
              <a:avLst/>
              <a:gdLst>
                <a:gd name="T0" fmla="*/ 0 w 852"/>
                <a:gd name="T1" fmla="*/ 1704 h 1704"/>
                <a:gd name="T2" fmla="*/ 568 w 852"/>
                <a:gd name="T3" fmla="*/ 1278 h 1704"/>
                <a:gd name="T4" fmla="*/ 710 w 852"/>
                <a:gd name="T5" fmla="*/ 568 h 1704"/>
                <a:gd name="T6" fmla="*/ 852 w 852"/>
                <a:gd name="T7" fmla="*/ 0 h 17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52"/>
                <a:gd name="T13" fmla="*/ 0 h 1704"/>
                <a:gd name="T14" fmla="*/ 852 w 852"/>
                <a:gd name="T15" fmla="*/ 1704 h 17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52" h="1704">
                  <a:moveTo>
                    <a:pt x="0" y="1704"/>
                  </a:moveTo>
                  <a:lnTo>
                    <a:pt x="568" y="1278"/>
                  </a:lnTo>
                  <a:lnTo>
                    <a:pt x="710" y="568"/>
                  </a:lnTo>
                  <a:lnTo>
                    <a:pt x="852" y="0"/>
                  </a:lnTo>
                </a:path>
              </a:pathLst>
            </a:custGeom>
            <a:noFill/>
            <a:ln w="5715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2" name="Freeform 60"/>
            <p:cNvSpPr>
              <a:spLocks/>
            </p:cNvSpPr>
            <p:nvPr/>
          </p:nvSpPr>
          <p:spPr bwMode="auto">
            <a:xfrm>
              <a:off x="8028" y="4526"/>
              <a:ext cx="395" cy="1339"/>
            </a:xfrm>
            <a:custGeom>
              <a:avLst/>
              <a:gdLst>
                <a:gd name="T0" fmla="*/ 0 w 852"/>
                <a:gd name="T1" fmla="*/ 1704 h 1704"/>
                <a:gd name="T2" fmla="*/ 568 w 852"/>
                <a:gd name="T3" fmla="*/ 1278 h 1704"/>
                <a:gd name="T4" fmla="*/ 710 w 852"/>
                <a:gd name="T5" fmla="*/ 568 h 1704"/>
                <a:gd name="T6" fmla="*/ 852 w 852"/>
                <a:gd name="T7" fmla="*/ 0 h 17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52"/>
                <a:gd name="T13" fmla="*/ 0 h 1704"/>
                <a:gd name="T14" fmla="*/ 852 w 852"/>
                <a:gd name="T15" fmla="*/ 1704 h 17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52" h="1704">
                  <a:moveTo>
                    <a:pt x="0" y="1704"/>
                  </a:moveTo>
                  <a:lnTo>
                    <a:pt x="568" y="1278"/>
                  </a:lnTo>
                  <a:lnTo>
                    <a:pt x="710" y="568"/>
                  </a:lnTo>
                  <a:lnTo>
                    <a:pt x="852" y="0"/>
                  </a:lnTo>
                </a:path>
              </a:pathLst>
            </a:custGeom>
            <a:noFill/>
            <a:ln w="5715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3" name="Freeform 61"/>
            <p:cNvSpPr>
              <a:spLocks/>
            </p:cNvSpPr>
            <p:nvPr/>
          </p:nvSpPr>
          <p:spPr bwMode="auto">
            <a:xfrm>
              <a:off x="8423" y="4526"/>
              <a:ext cx="395" cy="1339"/>
            </a:xfrm>
            <a:custGeom>
              <a:avLst/>
              <a:gdLst>
                <a:gd name="T0" fmla="*/ 0 w 852"/>
                <a:gd name="T1" fmla="*/ 1704 h 1704"/>
                <a:gd name="T2" fmla="*/ 568 w 852"/>
                <a:gd name="T3" fmla="*/ 1278 h 1704"/>
                <a:gd name="T4" fmla="*/ 710 w 852"/>
                <a:gd name="T5" fmla="*/ 568 h 1704"/>
                <a:gd name="T6" fmla="*/ 852 w 852"/>
                <a:gd name="T7" fmla="*/ 0 h 17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52"/>
                <a:gd name="T13" fmla="*/ 0 h 1704"/>
                <a:gd name="T14" fmla="*/ 852 w 852"/>
                <a:gd name="T15" fmla="*/ 1704 h 17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52" h="1704">
                  <a:moveTo>
                    <a:pt x="0" y="1704"/>
                  </a:moveTo>
                  <a:lnTo>
                    <a:pt x="568" y="1278"/>
                  </a:lnTo>
                  <a:lnTo>
                    <a:pt x="710" y="568"/>
                  </a:lnTo>
                  <a:lnTo>
                    <a:pt x="852" y="0"/>
                  </a:lnTo>
                </a:path>
              </a:pathLst>
            </a:custGeom>
            <a:noFill/>
            <a:ln w="5715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4" name="Freeform 62"/>
            <p:cNvSpPr>
              <a:spLocks/>
            </p:cNvSpPr>
            <p:nvPr/>
          </p:nvSpPr>
          <p:spPr bwMode="auto">
            <a:xfrm>
              <a:off x="6154" y="4256"/>
              <a:ext cx="212" cy="1826"/>
            </a:xfrm>
            <a:custGeom>
              <a:avLst/>
              <a:gdLst>
                <a:gd name="T0" fmla="*/ 0 w 1"/>
                <a:gd name="T1" fmla="*/ 1836 h 1836"/>
                <a:gd name="T2" fmla="*/ 0 w 1"/>
                <a:gd name="T3" fmla="*/ 1272 h 1836"/>
                <a:gd name="T4" fmla="*/ 0 w 1"/>
                <a:gd name="T5" fmla="*/ 840 h 1836"/>
                <a:gd name="T6" fmla="*/ 0 w 1"/>
                <a:gd name="T7" fmla="*/ 372 h 1836"/>
                <a:gd name="T8" fmla="*/ 0 w 1"/>
                <a:gd name="T9" fmla="*/ 0 h 18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"/>
                <a:gd name="T16" fmla="*/ 0 h 1836"/>
                <a:gd name="T17" fmla="*/ 1 w 1"/>
                <a:gd name="T18" fmla="*/ 1836 h 18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" h="1836">
                  <a:moveTo>
                    <a:pt x="0" y="1836"/>
                  </a:moveTo>
                  <a:lnTo>
                    <a:pt x="0" y="1272"/>
                  </a:lnTo>
                  <a:lnTo>
                    <a:pt x="0" y="840"/>
                  </a:lnTo>
                  <a:lnTo>
                    <a:pt x="0" y="372"/>
                  </a:lnTo>
                  <a:lnTo>
                    <a:pt x="0" y="0"/>
                  </a:lnTo>
                </a:path>
              </a:pathLst>
            </a:custGeom>
            <a:noFill/>
            <a:ln w="5715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5" name="Line 63"/>
            <p:cNvSpPr>
              <a:spLocks noChangeShapeType="1"/>
            </p:cNvSpPr>
            <p:nvPr/>
          </p:nvSpPr>
          <p:spPr bwMode="auto">
            <a:xfrm>
              <a:off x="6185" y="5642"/>
              <a:ext cx="132" cy="0"/>
            </a:xfrm>
            <a:prstGeom prst="line">
              <a:avLst/>
            </a:prstGeom>
            <a:noFill/>
            <a:ln w="5715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6" name="Line 64"/>
            <p:cNvSpPr>
              <a:spLocks noChangeShapeType="1"/>
            </p:cNvSpPr>
            <p:nvPr/>
          </p:nvSpPr>
          <p:spPr bwMode="auto">
            <a:xfrm>
              <a:off x="6185" y="5243"/>
              <a:ext cx="132" cy="0"/>
            </a:xfrm>
            <a:prstGeom prst="line">
              <a:avLst/>
            </a:prstGeom>
            <a:noFill/>
            <a:ln w="5715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7" name="Line 65"/>
            <p:cNvSpPr>
              <a:spLocks noChangeShapeType="1"/>
            </p:cNvSpPr>
            <p:nvPr/>
          </p:nvSpPr>
          <p:spPr bwMode="auto">
            <a:xfrm>
              <a:off x="6185" y="4787"/>
              <a:ext cx="132" cy="0"/>
            </a:xfrm>
            <a:prstGeom prst="line">
              <a:avLst/>
            </a:prstGeom>
            <a:noFill/>
            <a:ln w="5715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8" name="Freeform 66"/>
            <p:cNvSpPr>
              <a:spLocks/>
            </p:cNvSpPr>
            <p:nvPr/>
          </p:nvSpPr>
          <p:spPr bwMode="auto">
            <a:xfrm flipH="1">
              <a:off x="7238" y="2853"/>
              <a:ext cx="132" cy="3012"/>
            </a:xfrm>
            <a:custGeom>
              <a:avLst/>
              <a:gdLst>
                <a:gd name="T0" fmla="*/ 0 w 1"/>
                <a:gd name="T1" fmla="*/ 1836 h 1836"/>
                <a:gd name="T2" fmla="*/ 0 w 1"/>
                <a:gd name="T3" fmla="*/ 1272 h 1836"/>
                <a:gd name="T4" fmla="*/ 0 w 1"/>
                <a:gd name="T5" fmla="*/ 840 h 1836"/>
                <a:gd name="T6" fmla="*/ 0 w 1"/>
                <a:gd name="T7" fmla="*/ 372 h 1836"/>
                <a:gd name="T8" fmla="*/ 0 w 1"/>
                <a:gd name="T9" fmla="*/ 0 h 18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"/>
                <a:gd name="T16" fmla="*/ 0 h 1836"/>
                <a:gd name="T17" fmla="*/ 1 w 1"/>
                <a:gd name="T18" fmla="*/ 1836 h 18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" h="1836">
                  <a:moveTo>
                    <a:pt x="0" y="1836"/>
                  </a:moveTo>
                  <a:lnTo>
                    <a:pt x="0" y="1272"/>
                  </a:lnTo>
                  <a:lnTo>
                    <a:pt x="0" y="840"/>
                  </a:lnTo>
                  <a:lnTo>
                    <a:pt x="0" y="372"/>
                  </a:lnTo>
                  <a:lnTo>
                    <a:pt x="0" y="0"/>
                  </a:lnTo>
                </a:path>
              </a:pathLst>
            </a:custGeom>
            <a:noFill/>
            <a:ln w="5715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9" name="Freeform 67"/>
            <p:cNvSpPr>
              <a:spLocks/>
            </p:cNvSpPr>
            <p:nvPr/>
          </p:nvSpPr>
          <p:spPr bwMode="auto">
            <a:xfrm flipH="1">
              <a:off x="10002" y="2630"/>
              <a:ext cx="132" cy="3347"/>
            </a:xfrm>
            <a:custGeom>
              <a:avLst/>
              <a:gdLst>
                <a:gd name="T0" fmla="*/ 0 w 1"/>
                <a:gd name="T1" fmla="*/ 1836 h 1836"/>
                <a:gd name="T2" fmla="*/ 0 w 1"/>
                <a:gd name="T3" fmla="*/ 1272 h 1836"/>
                <a:gd name="T4" fmla="*/ 0 w 1"/>
                <a:gd name="T5" fmla="*/ 840 h 1836"/>
                <a:gd name="T6" fmla="*/ 0 w 1"/>
                <a:gd name="T7" fmla="*/ 372 h 1836"/>
                <a:gd name="T8" fmla="*/ 0 w 1"/>
                <a:gd name="T9" fmla="*/ 0 h 18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"/>
                <a:gd name="T16" fmla="*/ 0 h 1836"/>
                <a:gd name="T17" fmla="*/ 1 w 1"/>
                <a:gd name="T18" fmla="*/ 1836 h 18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" h="1836">
                  <a:moveTo>
                    <a:pt x="0" y="1836"/>
                  </a:moveTo>
                  <a:lnTo>
                    <a:pt x="0" y="1272"/>
                  </a:lnTo>
                  <a:lnTo>
                    <a:pt x="0" y="840"/>
                  </a:lnTo>
                  <a:lnTo>
                    <a:pt x="0" y="372"/>
                  </a:lnTo>
                  <a:lnTo>
                    <a:pt x="0" y="0"/>
                  </a:lnTo>
                </a:path>
              </a:pathLst>
            </a:custGeom>
            <a:noFill/>
            <a:ln w="5715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50" name="Freeform 68"/>
            <p:cNvSpPr>
              <a:spLocks/>
            </p:cNvSpPr>
            <p:nvPr/>
          </p:nvSpPr>
          <p:spPr bwMode="auto">
            <a:xfrm flipH="1">
              <a:off x="8949" y="4080"/>
              <a:ext cx="132" cy="1897"/>
            </a:xfrm>
            <a:custGeom>
              <a:avLst/>
              <a:gdLst>
                <a:gd name="T0" fmla="*/ 0 w 1"/>
                <a:gd name="T1" fmla="*/ 1836 h 1836"/>
                <a:gd name="T2" fmla="*/ 0 w 1"/>
                <a:gd name="T3" fmla="*/ 1272 h 1836"/>
                <a:gd name="T4" fmla="*/ 0 w 1"/>
                <a:gd name="T5" fmla="*/ 840 h 1836"/>
                <a:gd name="T6" fmla="*/ 0 w 1"/>
                <a:gd name="T7" fmla="*/ 372 h 1836"/>
                <a:gd name="T8" fmla="*/ 0 w 1"/>
                <a:gd name="T9" fmla="*/ 0 h 18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"/>
                <a:gd name="T16" fmla="*/ 0 h 1836"/>
                <a:gd name="T17" fmla="*/ 1 w 1"/>
                <a:gd name="T18" fmla="*/ 1836 h 18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" h="1836">
                  <a:moveTo>
                    <a:pt x="0" y="1836"/>
                  </a:moveTo>
                  <a:lnTo>
                    <a:pt x="0" y="1272"/>
                  </a:lnTo>
                  <a:lnTo>
                    <a:pt x="0" y="840"/>
                  </a:lnTo>
                  <a:lnTo>
                    <a:pt x="0" y="372"/>
                  </a:lnTo>
                  <a:lnTo>
                    <a:pt x="0" y="0"/>
                  </a:lnTo>
                </a:path>
              </a:pathLst>
            </a:custGeom>
            <a:noFill/>
            <a:ln w="5715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51" name="Freeform 69"/>
            <p:cNvSpPr>
              <a:spLocks/>
            </p:cNvSpPr>
            <p:nvPr/>
          </p:nvSpPr>
          <p:spPr bwMode="auto">
            <a:xfrm rot="16200000" flipH="1">
              <a:off x="9539" y="3951"/>
              <a:ext cx="111" cy="1078"/>
            </a:xfrm>
            <a:custGeom>
              <a:avLst/>
              <a:gdLst>
                <a:gd name="T0" fmla="*/ 0 w 1"/>
                <a:gd name="T1" fmla="*/ 1836 h 1836"/>
                <a:gd name="T2" fmla="*/ 0 w 1"/>
                <a:gd name="T3" fmla="*/ 1272 h 1836"/>
                <a:gd name="T4" fmla="*/ 0 w 1"/>
                <a:gd name="T5" fmla="*/ 840 h 1836"/>
                <a:gd name="T6" fmla="*/ 0 w 1"/>
                <a:gd name="T7" fmla="*/ 372 h 1836"/>
                <a:gd name="T8" fmla="*/ 0 w 1"/>
                <a:gd name="T9" fmla="*/ 0 h 18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"/>
                <a:gd name="T16" fmla="*/ 0 h 1836"/>
                <a:gd name="T17" fmla="*/ 1 w 1"/>
                <a:gd name="T18" fmla="*/ 1836 h 18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" h="1836">
                  <a:moveTo>
                    <a:pt x="0" y="1836"/>
                  </a:moveTo>
                  <a:lnTo>
                    <a:pt x="0" y="1272"/>
                  </a:lnTo>
                  <a:lnTo>
                    <a:pt x="0" y="840"/>
                  </a:lnTo>
                  <a:lnTo>
                    <a:pt x="0" y="372"/>
                  </a:lnTo>
                  <a:lnTo>
                    <a:pt x="0" y="0"/>
                  </a:lnTo>
                </a:path>
              </a:pathLst>
            </a:custGeom>
            <a:noFill/>
            <a:ln w="5715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52" name="Freeform 70"/>
            <p:cNvSpPr>
              <a:spLocks/>
            </p:cNvSpPr>
            <p:nvPr/>
          </p:nvSpPr>
          <p:spPr bwMode="auto">
            <a:xfrm rot="16200000" flipH="1">
              <a:off x="9564" y="4323"/>
              <a:ext cx="112" cy="1078"/>
            </a:xfrm>
            <a:custGeom>
              <a:avLst/>
              <a:gdLst>
                <a:gd name="T0" fmla="*/ 0 w 1"/>
                <a:gd name="T1" fmla="*/ 1836 h 1836"/>
                <a:gd name="T2" fmla="*/ 0 w 1"/>
                <a:gd name="T3" fmla="*/ 1272 h 1836"/>
                <a:gd name="T4" fmla="*/ 0 w 1"/>
                <a:gd name="T5" fmla="*/ 840 h 1836"/>
                <a:gd name="T6" fmla="*/ 0 w 1"/>
                <a:gd name="T7" fmla="*/ 372 h 1836"/>
                <a:gd name="T8" fmla="*/ 0 w 1"/>
                <a:gd name="T9" fmla="*/ 0 h 18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"/>
                <a:gd name="T16" fmla="*/ 0 h 1836"/>
                <a:gd name="T17" fmla="*/ 1 w 1"/>
                <a:gd name="T18" fmla="*/ 1836 h 18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" h="1836">
                  <a:moveTo>
                    <a:pt x="0" y="1836"/>
                  </a:moveTo>
                  <a:lnTo>
                    <a:pt x="0" y="1272"/>
                  </a:lnTo>
                  <a:lnTo>
                    <a:pt x="0" y="840"/>
                  </a:lnTo>
                  <a:lnTo>
                    <a:pt x="0" y="372"/>
                  </a:lnTo>
                  <a:lnTo>
                    <a:pt x="0" y="0"/>
                  </a:lnTo>
                </a:path>
              </a:pathLst>
            </a:custGeom>
            <a:noFill/>
            <a:ln w="5715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53" name="Freeform 71"/>
            <p:cNvSpPr>
              <a:spLocks/>
            </p:cNvSpPr>
            <p:nvPr/>
          </p:nvSpPr>
          <p:spPr bwMode="auto">
            <a:xfrm rot="16200000" flipH="1">
              <a:off x="9564" y="4741"/>
              <a:ext cx="112" cy="1078"/>
            </a:xfrm>
            <a:custGeom>
              <a:avLst/>
              <a:gdLst>
                <a:gd name="T0" fmla="*/ 0 w 1"/>
                <a:gd name="T1" fmla="*/ 1836 h 1836"/>
                <a:gd name="T2" fmla="*/ 0 w 1"/>
                <a:gd name="T3" fmla="*/ 1272 h 1836"/>
                <a:gd name="T4" fmla="*/ 0 w 1"/>
                <a:gd name="T5" fmla="*/ 840 h 1836"/>
                <a:gd name="T6" fmla="*/ 0 w 1"/>
                <a:gd name="T7" fmla="*/ 372 h 1836"/>
                <a:gd name="T8" fmla="*/ 0 w 1"/>
                <a:gd name="T9" fmla="*/ 0 h 18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"/>
                <a:gd name="T16" fmla="*/ 0 h 1836"/>
                <a:gd name="T17" fmla="*/ 1 w 1"/>
                <a:gd name="T18" fmla="*/ 1836 h 18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" h="1836">
                  <a:moveTo>
                    <a:pt x="0" y="1836"/>
                  </a:moveTo>
                  <a:lnTo>
                    <a:pt x="0" y="1272"/>
                  </a:lnTo>
                  <a:lnTo>
                    <a:pt x="0" y="840"/>
                  </a:lnTo>
                  <a:lnTo>
                    <a:pt x="0" y="372"/>
                  </a:lnTo>
                  <a:lnTo>
                    <a:pt x="0" y="0"/>
                  </a:lnTo>
                </a:path>
              </a:pathLst>
            </a:custGeom>
            <a:noFill/>
            <a:ln w="5715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54" name="Freeform 72"/>
            <p:cNvSpPr>
              <a:spLocks/>
            </p:cNvSpPr>
            <p:nvPr/>
          </p:nvSpPr>
          <p:spPr bwMode="auto">
            <a:xfrm rot="16200000" flipH="1">
              <a:off x="9542" y="3627"/>
              <a:ext cx="112" cy="1078"/>
            </a:xfrm>
            <a:custGeom>
              <a:avLst/>
              <a:gdLst>
                <a:gd name="T0" fmla="*/ 0 w 1"/>
                <a:gd name="T1" fmla="*/ 1836 h 1836"/>
                <a:gd name="T2" fmla="*/ 0 w 1"/>
                <a:gd name="T3" fmla="*/ 1272 h 1836"/>
                <a:gd name="T4" fmla="*/ 0 w 1"/>
                <a:gd name="T5" fmla="*/ 840 h 1836"/>
                <a:gd name="T6" fmla="*/ 0 w 1"/>
                <a:gd name="T7" fmla="*/ 372 h 1836"/>
                <a:gd name="T8" fmla="*/ 0 w 1"/>
                <a:gd name="T9" fmla="*/ 0 h 18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"/>
                <a:gd name="T16" fmla="*/ 0 h 1836"/>
                <a:gd name="T17" fmla="*/ 1 w 1"/>
                <a:gd name="T18" fmla="*/ 1836 h 18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" h="1836">
                  <a:moveTo>
                    <a:pt x="0" y="1836"/>
                  </a:moveTo>
                  <a:lnTo>
                    <a:pt x="0" y="1272"/>
                  </a:lnTo>
                  <a:lnTo>
                    <a:pt x="0" y="840"/>
                  </a:lnTo>
                  <a:lnTo>
                    <a:pt x="0" y="372"/>
                  </a:lnTo>
                  <a:lnTo>
                    <a:pt x="0" y="0"/>
                  </a:lnTo>
                </a:path>
              </a:pathLst>
            </a:custGeom>
            <a:noFill/>
            <a:ln w="5715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55" name="Freeform 73"/>
            <p:cNvSpPr>
              <a:spLocks/>
            </p:cNvSpPr>
            <p:nvPr/>
          </p:nvSpPr>
          <p:spPr bwMode="auto">
            <a:xfrm flipH="1">
              <a:off x="7526" y="5754"/>
              <a:ext cx="203" cy="494"/>
            </a:xfrm>
            <a:custGeom>
              <a:avLst/>
              <a:gdLst>
                <a:gd name="T0" fmla="*/ 0 w 648"/>
                <a:gd name="T1" fmla="*/ 0 h 1562"/>
                <a:gd name="T2" fmla="*/ 648 w 648"/>
                <a:gd name="T3" fmla="*/ 1562 h 1562"/>
                <a:gd name="T4" fmla="*/ 0 60000 65536"/>
                <a:gd name="T5" fmla="*/ 0 60000 65536"/>
                <a:gd name="T6" fmla="*/ 0 w 648"/>
                <a:gd name="T7" fmla="*/ 0 h 1562"/>
                <a:gd name="T8" fmla="*/ 648 w 648"/>
                <a:gd name="T9" fmla="*/ 1562 h 156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48" h="1562">
                  <a:moveTo>
                    <a:pt x="0" y="0"/>
                  </a:moveTo>
                  <a:lnTo>
                    <a:pt x="648" y="1562"/>
                  </a:lnTo>
                </a:path>
              </a:pathLst>
            </a:custGeom>
            <a:noFill/>
            <a:ln w="9525">
              <a:solidFill>
                <a:srgbClr val="333399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56" name="Freeform 74"/>
            <p:cNvSpPr>
              <a:spLocks/>
            </p:cNvSpPr>
            <p:nvPr/>
          </p:nvSpPr>
          <p:spPr bwMode="auto">
            <a:xfrm>
              <a:off x="7526" y="5160"/>
              <a:ext cx="816" cy="1088"/>
            </a:xfrm>
            <a:custGeom>
              <a:avLst/>
              <a:gdLst>
                <a:gd name="T0" fmla="*/ 12 w 12"/>
                <a:gd name="T1" fmla="*/ 0 h 2318"/>
                <a:gd name="T2" fmla="*/ 0 w 12"/>
                <a:gd name="T3" fmla="*/ 2318 h 2318"/>
                <a:gd name="T4" fmla="*/ 0 60000 65536"/>
                <a:gd name="T5" fmla="*/ 0 60000 65536"/>
                <a:gd name="T6" fmla="*/ 0 w 12"/>
                <a:gd name="T7" fmla="*/ 0 h 2318"/>
                <a:gd name="T8" fmla="*/ 12 w 12"/>
                <a:gd name="T9" fmla="*/ 2318 h 231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2" h="2318">
                  <a:moveTo>
                    <a:pt x="12" y="0"/>
                  </a:moveTo>
                  <a:lnTo>
                    <a:pt x="0" y="2318"/>
                  </a:lnTo>
                </a:path>
              </a:pathLst>
            </a:custGeom>
            <a:noFill/>
            <a:ln w="9525">
              <a:solidFill>
                <a:srgbClr val="333399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57" name="Freeform 75"/>
            <p:cNvSpPr>
              <a:spLocks/>
            </p:cNvSpPr>
            <p:nvPr/>
          </p:nvSpPr>
          <p:spPr bwMode="auto">
            <a:xfrm>
              <a:off x="7526" y="4828"/>
              <a:ext cx="1278" cy="1420"/>
            </a:xfrm>
            <a:custGeom>
              <a:avLst/>
              <a:gdLst>
                <a:gd name="T0" fmla="*/ 492 w 492"/>
                <a:gd name="T1" fmla="*/ 0 h 2774"/>
                <a:gd name="T2" fmla="*/ 0 w 492"/>
                <a:gd name="T3" fmla="*/ 2774 h 2774"/>
                <a:gd name="T4" fmla="*/ 0 60000 65536"/>
                <a:gd name="T5" fmla="*/ 0 60000 65536"/>
                <a:gd name="T6" fmla="*/ 0 w 492"/>
                <a:gd name="T7" fmla="*/ 0 h 2774"/>
                <a:gd name="T8" fmla="*/ 492 w 492"/>
                <a:gd name="T9" fmla="*/ 2774 h 277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92" h="2774">
                  <a:moveTo>
                    <a:pt x="492" y="0"/>
                  </a:moveTo>
                  <a:lnTo>
                    <a:pt x="0" y="2774"/>
                  </a:lnTo>
                </a:path>
              </a:pathLst>
            </a:custGeom>
            <a:noFill/>
            <a:ln w="9525">
              <a:solidFill>
                <a:srgbClr val="333399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58" name="Text Box 76"/>
            <p:cNvSpPr txBox="1">
              <a:spLocks noChangeArrowheads="1"/>
            </p:cNvSpPr>
            <p:nvPr/>
          </p:nvSpPr>
          <p:spPr bwMode="auto">
            <a:xfrm>
              <a:off x="5953" y="6294"/>
              <a:ext cx="2851" cy="4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AU" sz="1200" dirty="0" err="1"/>
                <a:t>Chimeneas</a:t>
              </a:r>
              <a:r>
                <a:rPr lang="en-AU" sz="1200" dirty="0"/>
                <a:t> de </a:t>
              </a:r>
              <a:r>
                <a:rPr lang="en-AU" sz="1200" dirty="0" err="1"/>
                <a:t>Traspaso</a:t>
              </a:r>
              <a:endParaRPr lang="en-AU" dirty="0"/>
            </a:p>
          </p:txBody>
        </p:sp>
        <p:sp>
          <p:nvSpPr>
            <p:cNvPr id="59" name="Freeform 77"/>
            <p:cNvSpPr>
              <a:spLocks/>
            </p:cNvSpPr>
            <p:nvPr/>
          </p:nvSpPr>
          <p:spPr bwMode="auto">
            <a:xfrm>
              <a:off x="5964" y="3124"/>
              <a:ext cx="197" cy="1913"/>
            </a:xfrm>
            <a:custGeom>
              <a:avLst/>
              <a:gdLst>
                <a:gd name="T0" fmla="*/ 926 w 926"/>
                <a:gd name="T1" fmla="*/ 2212 h 2212"/>
                <a:gd name="T2" fmla="*/ 0 w 926"/>
                <a:gd name="T3" fmla="*/ 0 h 2212"/>
                <a:gd name="T4" fmla="*/ 0 60000 65536"/>
                <a:gd name="T5" fmla="*/ 0 60000 65536"/>
                <a:gd name="T6" fmla="*/ 0 w 926"/>
                <a:gd name="T7" fmla="*/ 0 h 2212"/>
                <a:gd name="T8" fmla="*/ 926 w 926"/>
                <a:gd name="T9" fmla="*/ 2212 h 221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926" h="2212">
                  <a:moveTo>
                    <a:pt x="926" y="2212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333399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60" name="Freeform 78"/>
            <p:cNvSpPr>
              <a:spLocks/>
            </p:cNvSpPr>
            <p:nvPr/>
          </p:nvSpPr>
          <p:spPr bwMode="auto">
            <a:xfrm>
              <a:off x="7368" y="2532"/>
              <a:ext cx="1" cy="1068"/>
            </a:xfrm>
            <a:custGeom>
              <a:avLst/>
              <a:gdLst>
                <a:gd name="T0" fmla="*/ 0 w 1"/>
                <a:gd name="T1" fmla="*/ 1068 h 1068"/>
                <a:gd name="T2" fmla="*/ 0 w 1"/>
                <a:gd name="T3" fmla="*/ 0 h 1068"/>
                <a:gd name="T4" fmla="*/ 0 60000 65536"/>
                <a:gd name="T5" fmla="*/ 0 60000 65536"/>
                <a:gd name="T6" fmla="*/ 0 w 1"/>
                <a:gd name="T7" fmla="*/ 0 h 1068"/>
                <a:gd name="T8" fmla="*/ 1 w 1"/>
                <a:gd name="T9" fmla="*/ 1068 h 106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1068">
                  <a:moveTo>
                    <a:pt x="0" y="1068"/>
                  </a:moveTo>
                  <a:lnTo>
                    <a:pt x="0" y="0"/>
                  </a:lnTo>
                </a:path>
              </a:pathLst>
            </a:custGeom>
            <a:solidFill>
              <a:srgbClr val="000080"/>
            </a:solidFill>
            <a:ln w="9525">
              <a:solidFill>
                <a:srgbClr val="FF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61" name="Freeform 79"/>
            <p:cNvSpPr>
              <a:spLocks/>
            </p:cNvSpPr>
            <p:nvPr/>
          </p:nvSpPr>
          <p:spPr bwMode="auto">
            <a:xfrm>
              <a:off x="5964" y="3161"/>
              <a:ext cx="4152" cy="727"/>
            </a:xfrm>
            <a:custGeom>
              <a:avLst/>
              <a:gdLst>
                <a:gd name="T0" fmla="*/ 4152 w 4152"/>
                <a:gd name="T1" fmla="*/ 727 h 727"/>
                <a:gd name="T2" fmla="*/ 0 w 4152"/>
                <a:gd name="T3" fmla="*/ 0 h 727"/>
                <a:gd name="T4" fmla="*/ 0 60000 65536"/>
                <a:gd name="T5" fmla="*/ 0 60000 65536"/>
                <a:gd name="T6" fmla="*/ 0 w 4152"/>
                <a:gd name="T7" fmla="*/ 0 h 727"/>
                <a:gd name="T8" fmla="*/ 4152 w 4152"/>
                <a:gd name="T9" fmla="*/ 727 h 72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152" h="727">
                  <a:moveTo>
                    <a:pt x="4152" y="727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333399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62" name="Freeform 80"/>
            <p:cNvSpPr>
              <a:spLocks/>
            </p:cNvSpPr>
            <p:nvPr/>
          </p:nvSpPr>
          <p:spPr bwMode="auto">
            <a:xfrm>
              <a:off x="5964" y="3124"/>
              <a:ext cx="3122" cy="1649"/>
            </a:xfrm>
            <a:custGeom>
              <a:avLst/>
              <a:gdLst>
                <a:gd name="T0" fmla="*/ 4082 w 4082"/>
                <a:gd name="T1" fmla="*/ 1828 h 1828"/>
                <a:gd name="T2" fmla="*/ 0 w 4082"/>
                <a:gd name="T3" fmla="*/ 0 h 1828"/>
                <a:gd name="T4" fmla="*/ 0 60000 65536"/>
                <a:gd name="T5" fmla="*/ 0 60000 65536"/>
                <a:gd name="T6" fmla="*/ 0 w 4082"/>
                <a:gd name="T7" fmla="*/ 0 h 1828"/>
                <a:gd name="T8" fmla="*/ 4082 w 4082"/>
                <a:gd name="T9" fmla="*/ 1828 h 182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082" h="1828">
                  <a:moveTo>
                    <a:pt x="4082" y="1828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333399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63" name="Text Box 81"/>
            <p:cNvSpPr txBox="1">
              <a:spLocks noChangeArrowheads="1"/>
            </p:cNvSpPr>
            <p:nvPr/>
          </p:nvSpPr>
          <p:spPr bwMode="auto">
            <a:xfrm>
              <a:off x="5171" y="2556"/>
              <a:ext cx="2106" cy="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AU" sz="1200" dirty="0" err="1"/>
                <a:t>Chimenea</a:t>
              </a:r>
              <a:r>
                <a:rPr lang="en-AU" sz="1200" dirty="0"/>
                <a:t> de </a:t>
              </a:r>
              <a:r>
                <a:rPr lang="en-AU" sz="1200" dirty="0" err="1"/>
                <a:t>Ventilación</a:t>
              </a:r>
              <a:endParaRPr lang="en-AU" dirty="0"/>
            </a:p>
          </p:txBody>
        </p:sp>
      </p:grpSp>
      <p:sp>
        <p:nvSpPr>
          <p:cNvPr id="83" name="82 Rectángulo"/>
          <p:cNvSpPr/>
          <p:nvPr/>
        </p:nvSpPr>
        <p:spPr>
          <a:xfrm>
            <a:off x="1214414" y="571480"/>
            <a:ext cx="48038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s-MX" sz="2400" b="1" cap="all" dirty="0" smtClean="0"/>
              <a:t>Principales Usos de Chimeneas:</a:t>
            </a:r>
            <a:endParaRPr lang="en-AU" sz="2400" b="1" cap="all" dirty="0" smtClean="0"/>
          </a:p>
        </p:txBody>
      </p:sp>
      <p:sp>
        <p:nvSpPr>
          <p:cNvPr id="84" name="Rectangle 3"/>
          <p:cNvSpPr txBox="1">
            <a:spLocks noChangeArrowheads="1"/>
          </p:cNvSpPr>
          <p:nvPr/>
        </p:nvSpPr>
        <p:spPr>
          <a:xfrm>
            <a:off x="357158" y="1928802"/>
            <a:ext cx="4000528" cy="4572033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Ø"/>
              <a:tabLst/>
              <a:defRPr/>
            </a:pPr>
            <a:r>
              <a:rPr lang="es-ES" sz="2000" b="1" i="1" dirty="0" smtClean="0"/>
              <a:t> Chimeneas de ventilación.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Ø"/>
              <a:tabLst/>
              <a:defRPr/>
            </a:pPr>
            <a:endParaRPr lang="es-ES" sz="2000" b="1" i="1" dirty="0" smtClean="0"/>
          </a:p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Ø"/>
              <a:defRPr/>
            </a:pPr>
            <a:r>
              <a:rPr lang="es-ES" sz="2000" b="1" i="1" dirty="0" smtClean="0"/>
              <a:t> Chimeneas de Traspaso.</a:t>
            </a:r>
          </a:p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Ø"/>
              <a:defRPr/>
            </a:pPr>
            <a:endParaRPr lang="es-ES" sz="2000" b="1" i="1" dirty="0" smtClean="0"/>
          </a:p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Ø"/>
              <a:defRPr/>
            </a:pPr>
            <a:r>
              <a:rPr lang="es-ES" sz="2000" b="1" i="1" dirty="0" smtClean="0"/>
              <a:t> Chimeneas para generar cara libre.</a:t>
            </a:r>
          </a:p>
          <a:p>
            <a:pPr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s-ES" sz="2000" b="1" i="1" dirty="0" smtClean="0"/>
              <a:t>     (en Zanjas y Caserones)</a:t>
            </a:r>
          </a:p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Ø"/>
              <a:defRPr/>
            </a:pPr>
            <a:endParaRPr lang="es-ES" sz="2000" i="1" dirty="0" smtClean="0"/>
          </a:p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Ø"/>
              <a:defRPr/>
            </a:pPr>
            <a:endParaRPr lang="es-ES" sz="2000" i="1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endParaRPr lang="es-ES" sz="2600" i="1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endParaRPr kumimoji="0" lang="es-ES" sz="2600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endParaRPr lang="es-ES" sz="26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5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26-09-2009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857356" y="0"/>
            <a:ext cx="6000792" cy="5861050"/>
            <a:chOff x="2556" y="1136"/>
            <a:chExt cx="7384" cy="9230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2556" y="1136"/>
              <a:ext cx="7384" cy="9230"/>
              <a:chOff x="2556" y="1136"/>
              <a:chExt cx="7384" cy="9230"/>
            </a:xfrm>
          </p:grpSpPr>
          <p:grpSp>
            <p:nvGrpSpPr>
              <p:cNvPr id="4" name="Group 4"/>
              <p:cNvGrpSpPr>
                <a:grpSpLocks/>
              </p:cNvGrpSpPr>
              <p:nvPr/>
            </p:nvGrpSpPr>
            <p:grpSpPr bwMode="auto">
              <a:xfrm>
                <a:off x="2556" y="1136"/>
                <a:ext cx="7041" cy="9230"/>
                <a:chOff x="2556" y="4686"/>
                <a:chExt cx="7041" cy="9574"/>
              </a:xfrm>
            </p:grpSpPr>
            <p:grpSp>
              <p:nvGrpSpPr>
                <p:cNvPr id="6" name="Group 5"/>
                <p:cNvGrpSpPr>
                  <a:grpSpLocks/>
                </p:cNvGrpSpPr>
                <p:nvPr/>
              </p:nvGrpSpPr>
              <p:grpSpPr bwMode="auto">
                <a:xfrm>
                  <a:off x="2919" y="13071"/>
                  <a:ext cx="5347" cy="955"/>
                  <a:chOff x="2414" y="3064"/>
                  <a:chExt cx="6272" cy="912"/>
                </a:xfrm>
              </p:grpSpPr>
              <p:grpSp>
                <p:nvGrpSpPr>
                  <p:cNvPr id="7" name="Group 6"/>
                  <p:cNvGrpSpPr>
                    <a:grpSpLocks/>
                  </p:cNvGrpSpPr>
                  <p:nvPr/>
                </p:nvGrpSpPr>
                <p:grpSpPr bwMode="auto">
                  <a:xfrm>
                    <a:off x="2414" y="3302"/>
                    <a:ext cx="3266" cy="674"/>
                    <a:chOff x="2302" y="3302"/>
                    <a:chExt cx="5082" cy="1242"/>
                  </a:xfrm>
                </p:grpSpPr>
                <p:sp>
                  <p:nvSpPr>
                    <p:cNvPr id="7175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2302" y="3740"/>
                      <a:ext cx="396" cy="804"/>
                    </a:xfrm>
                    <a:custGeom>
                      <a:avLst/>
                      <a:gdLst/>
                      <a:ahLst/>
                      <a:cxnLst>
                        <a:cxn ang="0">
                          <a:pos x="4" y="598"/>
                        </a:cxn>
                        <a:cxn ang="0">
                          <a:pos x="0" y="156"/>
                        </a:cxn>
                        <a:cxn ang="0">
                          <a:pos x="96" y="24"/>
                        </a:cxn>
                        <a:cxn ang="0">
                          <a:pos x="204" y="0"/>
                        </a:cxn>
                        <a:cxn ang="0">
                          <a:pos x="300" y="60"/>
                        </a:cxn>
                        <a:cxn ang="0">
                          <a:pos x="372" y="192"/>
                        </a:cxn>
                        <a:cxn ang="0">
                          <a:pos x="396" y="396"/>
                        </a:cxn>
                        <a:cxn ang="0">
                          <a:pos x="396" y="804"/>
                        </a:cxn>
                        <a:cxn ang="0">
                          <a:pos x="4" y="598"/>
                        </a:cxn>
                      </a:cxnLst>
                      <a:rect l="0" t="0" r="r" b="b"/>
                      <a:pathLst>
                        <a:path w="396" h="804">
                          <a:moveTo>
                            <a:pt x="4" y="598"/>
                          </a:moveTo>
                          <a:lnTo>
                            <a:pt x="0" y="156"/>
                          </a:lnTo>
                          <a:lnTo>
                            <a:pt x="96" y="24"/>
                          </a:lnTo>
                          <a:lnTo>
                            <a:pt x="204" y="0"/>
                          </a:lnTo>
                          <a:lnTo>
                            <a:pt x="300" y="60"/>
                          </a:lnTo>
                          <a:lnTo>
                            <a:pt x="372" y="192"/>
                          </a:lnTo>
                          <a:lnTo>
                            <a:pt x="396" y="396"/>
                          </a:lnTo>
                          <a:lnTo>
                            <a:pt x="396" y="804"/>
                          </a:lnTo>
                          <a:lnTo>
                            <a:pt x="4" y="598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176" name="Line 8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698" y="4118"/>
                      <a:ext cx="4686" cy="42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177" name="Line 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698" y="3692"/>
                      <a:ext cx="4686" cy="42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178" name="Line 1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698" y="3550"/>
                      <a:ext cx="4686" cy="42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179" name="Line 1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604" y="3384"/>
                      <a:ext cx="4686" cy="42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180" name="Line 1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520" y="3314"/>
                      <a:ext cx="4686" cy="42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181" name="Freeform 13"/>
                    <p:cNvSpPr>
                      <a:spLocks/>
                    </p:cNvSpPr>
                    <p:nvPr/>
                  </p:nvSpPr>
                  <p:spPr bwMode="auto">
                    <a:xfrm>
                      <a:off x="2712" y="3894"/>
                      <a:ext cx="4282" cy="39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90"/>
                        </a:cxn>
                        <a:cxn ang="0">
                          <a:pos x="4282" y="0"/>
                        </a:cxn>
                      </a:cxnLst>
                      <a:rect l="0" t="0" r="r" b="b"/>
                      <a:pathLst>
                        <a:path w="4282" h="390">
                          <a:moveTo>
                            <a:pt x="0" y="390"/>
                          </a:moveTo>
                          <a:lnTo>
                            <a:pt x="4282" y="0"/>
                          </a:lnTo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182" name="Freeform 14"/>
                    <p:cNvSpPr>
                      <a:spLocks/>
                    </p:cNvSpPr>
                    <p:nvPr/>
                  </p:nvSpPr>
                  <p:spPr bwMode="auto">
                    <a:xfrm>
                      <a:off x="6982" y="3302"/>
                      <a:ext cx="396" cy="804"/>
                    </a:xfrm>
                    <a:custGeom>
                      <a:avLst/>
                      <a:gdLst/>
                      <a:ahLst/>
                      <a:cxnLst>
                        <a:cxn ang="0">
                          <a:pos x="4" y="598"/>
                        </a:cxn>
                        <a:cxn ang="0">
                          <a:pos x="0" y="156"/>
                        </a:cxn>
                        <a:cxn ang="0">
                          <a:pos x="96" y="24"/>
                        </a:cxn>
                        <a:cxn ang="0">
                          <a:pos x="204" y="0"/>
                        </a:cxn>
                        <a:cxn ang="0">
                          <a:pos x="300" y="60"/>
                        </a:cxn>
                        <a:cxn ang="0">
                          <a:pos x="372" y="192"/>
                        </a:cxn>
                        <a:cxn ang="0">
                          <a:pos x="396" y="396"/>
                        </a:cxn>
                        <a:cxn ang="0">
                          <a:pos x="396" y="804"/>
                        </a:cxn>
                        <a:cxn ang="0">
                          <a:pos x="4" y="598"/>
                        </a:cxn>
                      </a:cxnLst>
                      <a:rect l="0" t="0" r="r" b="b"/>
                      <a:pathLst>
                        <a:path w="396" h="804">
                          <a:moveTo>
                            <a:pt x="4" y="598"/>
                          </a:moveTo>
                          <a:lnTo>
                            <a:pt x="0" y="156"/>
                          </a:lnTo>
                          <a:lnTo>
                            <a:pt x="96" y="24"/>
                          </a:lnTo>
                          <a:lnTo>
                            <a:pt x="204" y="0"/>
                          </a:lnTo>
                          <a:lnTo>
                            <a:pt x="300" y="60"/>
                          </a:lnTo>
                          <a:lnTo>
                            <a:pt x="372" y="192"/>
                          </a:lnTo>
                          <a:lnTo>
                            <a:pt x="396" y="396"/>
                          </a:lnTo>
                          <a:lnTo>
                            <a:pt x="396" y="804"/>
                          </a:lnTo>
                          <a:lnTo>
                            <a:pt x="4" y="598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183" name="Freeform 15"/>
                    <p:cNvSpPr>
                      <a:spLocks/>
                    </p:cNvSpPr>
                    <p:nvPr/>
                  </p:nvSpPr>
                  <p:spPr bwMode="auto">
                    <a:xfrm>
                      <a:off x="2688" y="3514"/>
                      <a:ext cx="4306" cy="39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98"/>
                        </a:cxn>
                        <a:cxn ang="0">
                          <a:pos x="4306" y="0"/>
                        </a:cxn>
                      </a:cxnLst>
                      <a:rect l="0" t="0" r="r" b="b"/>
                      <a:pathLst>
                        <a:path w="4306" h="398">
                          <a:moveTo>
                            <a:pt x="0" y="398"/>
                          </a:moveTo>
                          <a:lnTo>
                            <a:pt x="4306" y="0"/>
                          </a:lnTo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184" name="Line 1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390" y="3372"/>
                      <a:ext cx="4686" cy="426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185" name="Freeform 17"/>
                    <p:cNvSpPr>
                      <a:spLocks/>
                    </p:cNvSpPr>
                    <p:nvPr/>
                  </p:nvSpPr>
                  <p:spPr bwMode="auto">
                    <a:xfrm>
                      <a:off x="2304" y="4284"/>
                      <a:ext cx="396" cy="3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6"/>
                        </a:cxn>
                        <a:cxn ang="0">
                          <a:pos x="396" y="0"/>
                        </a:cxn>
                      </a:cxnLst>
                      <a:rect l="0" t="0" r="r" b="b"/>
                      <a:pathLst>
                        <a:path w="396" h="36">
                          <a:moveTo>
                            <a:pt x="0" y="36"/>
                          </a:moveTo>
                          <a:lnTo>
                            <a:pt x="396" y="0"/>
                          </a:lnTo>
                        </a:path>
                      </a:pathLst>
                    </a:cu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186" name="Freeform 18"/>
                    <p:cNvSpPr>
                      <a:spLocks/>
                    </p:cNvSpPr>
                    <p:nvPr/>
                  </p:nvSpPr>
                  <p:spPr bwMode="auto">
                    <a:xfrm>
                      <a:off x="2316" y="3912"/>
                      <a:ext cx="336" cy="3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6"/>
                        </a:cxn>
                        <a:cxn ang="0">
                          <a:pos x="336" y="0"/>
                        </a:cxn>
                      </a:cxnLst>
                      <a:rect l="0" t="0" r="r" b="b"/>
                      <a:pathLst>
                        <a:path w="336" h="36">
                          <a:moveTo>
                            <a:pt x="0" y="36"/>
                          </a:moveTo>
                          <a:lnTo>
                            <a:pt x="336" y="0"/>
                          </a:lnTo>
                        </a:path>
                      </a:pathLst>
                    </a:cu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</p:grpSp>
              <p:grpSp>
                <p:nvGrpSpPr>
                  <p:cNvPr id="8" name="Group 19"/>
                  <p:cNvGrpSpPr>
                    <a:grpSpLocks/>
                  </p:cNvGrpSpPr>
                  <p:nvPr/>
                </p:nvGrpSpPr>
                <p:grpSpPr bwMode="auto">
                  <a:xfrm>
                    <a:off x="5420" y="3064"/>
                    <a:ext cx="3266" cy="674"/>
                    <a:chOff x="2302" y="3302"/>
                    <a:chExt cx="5082" cy="1242"/>
                  </a:xfrm>
                </p:grpSpPr>
                <p:sp>
                  <p:nvSpPr>
                    <p:cNvPr id="7188" name="Freeform 20"/>
                    <p:cNvSpPr>
                      <a:spLocks/>
                    </p:cNvSpPr>
                    <p:nvPr/>
                  </p:nvSpPr>
                  <p:spPr bwMode="auto">
                    <a:xfrm>
                      <a:off x="2302" y="3740"/>
                      <a:ext cx="396" cy="804"/>
                    </a:xfrm>
                    <a:custGeom>
                      <a:avLst/>
                      <a:gdLst/>
                      <a:ahLst/>
                      <a:cxnLst>
                        <a:cxn ang="0">
                          <a:pos x="4" y="598"/>
                        </a:cxn>
                        <a:cxn ang="0">
                          <a:pos x="0" y="156"/>
                        </a:cxn>
                        <a:cxn ang="0">
                          <a:pos x="96" y="24"/>
                        </a:cxn>
                        <a:cxn ang="0">
                          <a:pos x="204" y="0"/>
                        </a:cxn>
                        <a:cxn ang="0">
                          <a:pos x="300" y="60"/>
                        </a:cxn>
                        <a:cxn ang="0">
                          <a:pos x="372" y="192"/>
                        </a:cxn>
                        <a:cxn ang="0">
                          <a:pos x="396" y="396"/>
                        </a:cxn>
                        <a:cxn ang="0">
                          <a:pos x="396" y="804"/>
                        </a:cxn>
                        <a:cxn ang="0">
                          <a:pos x="4" y="598"/>
                        </a:cxn>
                      </a:cxnLst>
                      <a:rect l="0" t="0" r="r" b="b"/>
                      <a:pathLst>
                        <a:path w="396" h="804">
                          <a:moveTo>
                            <a:pt x="4" y="598"/>
                          </a:moveTo>
                          <a:lnTo>
                            <a:pt x="0" y="156"/>
                          </a:lnTo>
                          <a:lnTo>
                            <a:pt x="96" y="24"/>
                          </a:lnTo>
                          <a:lnTo>
                            <a:pt x="204" y="0"/>
                          </a:lnTo>
                          <a:lnTo>
                            <a:pt x="300" y="60"/>
                          </a:lnTo>
                          <a:lnTo>
                            <a:pt x="372" y="192"/>
                          </a:lnTo>
                          <a:lnTo>
                            <a:pt x="396" y="396"/>
                          </a:lnTo>
                          <a:lnTo>
                            <a:pt x="396" y="804"/>
                          </a:lnTo>
                          <a:lnTo>
                            <a:pt x="4" y="598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189" name="Line 2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698" y="4118"/>
                      <a:ext cx="4686" cy="42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190" name="Line 2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698" y="3692"/>
                      <a:ext cx="4686" cy="42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191" name="Line 2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698" y="3550"/>
                      <a:ext cx="4686" cy="42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192" name="Line 2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604" y="3384"/>
                      <a:ext cx="4686" cy="42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193" name="Line 2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520" y="3314"/>
                      <a:ext cx="4686" cy="426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194" name="Freeform 26"/>
                    <p:cNvSpPr>
                      <a:spLocks/>
                    </p:cNvSpPr>
                    <p:nvPr/>
                  </p:nvSpPr>
                  <p:spPr bwMode="auto">
                    <a:xfrm>
                      <a:off x="2712" y="3894"/>
                      <a:ext cx="4282" cy="39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90"/>
                        </a:cxn>
                        <a:cxn ang="0">
                          <a:pos x="4282" y="0"/>
                        </a:cxn>
                      </a:cxnLst>
                      <a:rect l="0" t="0" r="r" b="b"/>
                      <a:pathLst>
                        <a:path w="4282" h="390">
                          <a:moveTo>
                            <a:pt x="0" y="390"/>
                          </a:moveTo>
                          <a:lnTo>
                            <a:pt x="4282" y="0"/>
                          </a:lnTo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195" name="Freeform 27"/>
                    <p:cNvSpPr>
                      <a:spLocks/>
                    </p:cNvSpPr>
                    <p:nvPr/>
                  </p:nvSpPr>
                  <p:spPr bwMode="auto">
                    <a:xfrm>
                      <a:off x="6982" y="3302"/>
                      <a:ext cx="396" cy="804"/>
                    </a:xfrm>
                    <a:custGeom>
                      <a:avLst/>
                      <a:gdLst/>
                      <a:ahLst/>
                      <a:cxnLst>
                        <a:cxn ang="0">
                          <a:pos x="4" y="598"/>
                        </a:cxn>
                        <a:cxn ang="0">
                          <a:pos x="0" y="156"/>
                        </a:cxn>
                        <a:cxn ang="0">
                          <a:pos x="96" y="24"/>
                        </a:cxn>
                        <a:cxn ang="0">
                          <a:pos x="204" y="0"/>
                        </a:cxn>
                        <a:cxn ang="0">
                          <a:pos x="300" y="60"/>
                        </a:cxn>
                        <a:cxn ang="0">
                          <a:pos x="372" y="192"/>
                        </a:cxn>
                        <a:cxn ang="0">
                          <a:pos x="396" y="396"/>
                        </a:cxn>
                        <a:cxn ang="0">
                          <a:pos x="396" y="804"/>
                        </a:cxn>
                        <a:cxn ang="0">
                          <a:pos x="4" y="598"/>
                        </a:cxn>
                      </a:cxnLst>
                      <a:rect l="0" t="0" r="r" b="b"/>
                      <a:pathLst>
                        <a:path w="396" h="804">
                          <a:moveTo>
                            <a:pt x="4" y="598"/>
                          </a:moveTo>
                          <a:lnTo>
                            <a:pt x="0" y="156"/>
                          </a:lnTo>
                          <a:lnTo>
                            <a:pt x="96" y="24"/>
                          </a:lnTo>
                          <a:lnTo>
                            <a:pt x="204" y="0"/>
                          </a:lnTo>
                          <a:lnTo>
                            <a:pt x="300" y="60"/>
                          </a:lnTo>
                          <a:lnTo>
                            <a:pt x="372" y="192"/>
                          </a:lnTo>
                          <a:lnTo>
                            <a:pt x="396" y="396"/>
                          </a:lnTo>
                          <a:lnTo>
                            <a:pt x="396" y="804"/>
                          </a:lnTo>
                          <a:lnTo>
                            <a:pt x="4" y="598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196" name="Freeform 28"/>
                    <p:cNvSpPr>
                      <a:spLocks/>
                    </p:cNvSpPr>
                    <p:nvPr/>
                  </p:nvSpPr>
                  <p:spPr bwMode="auto">
                    <a:xfrm>
                      <a:off x="2688" y="3514"/>
                      <a:ext cx="4306" cy="39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98"/>
                        </a:cxn>
                        <a:cxn ang="0">
                          <a:pos x="4306" y="0"/>
                        </a:cxn>
                      </a:cxnLst>
                      <a:rect l="0" t="0" r="r" b="b"/>
                      <a:pathLst>
                        <a:path w="4306" h="398">
                          <a:moveTo>
                            <a:pt x="0" y="398"/>
                          </a:moveTo>
                          <a:lnTo>
                            <a:pt x="4306" y="0"/>
                          </a:lnTo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197" name="Line 2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390" y="3372"/>
                      <a:ext cx="4686" cy="426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198" name="Freeform 30"/>
                    <p:cNvSpPr>
                      <a:spLocks/>
                    </p:cNvSpPr>
                    <p:nvPr/>
                  </p:nvSpPr>
                  <p:spPr bwMode="auto">
                    <a:xfrm>
                      <a:off x="2304" y="4284"/>
                      <a:ext cx="396" cy="3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6"/>
                        </a:cxn>
                        <a:cxn ang="0">
                          <a:pos x="396" y="0"/>
                        </a:cxn>
                      </a:cxnLst>
                      <a:rect l="0" t="0" r="r" b="b"/>
                      <a:pathLst>
                        <a:path w="396" h="36">
                          <a:moveTo>
                            <a:pt x="0" y="36"/>
                          </a:moveTo>
                          <a:lnTo>
                            <a:pt x="396" y="0"/>
                          </a:lnTo>
                        </a:path>
                      </a:pathLst>
                    </a:cu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199" name="Freeform 31"/>
                    <p:cNvSpPr>
                      <a:spLocks/>
                    </p:cNvSpPr>
                    <p:nvPr/>
                  </p:nvSpPr>
                  <p:spPr bwMode="auto">
                    <a:xfrm>
                      <a:off x="2316" y="3912"/>
                      <a:ext cx="336" cy="3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6"/>
                        </a:cxn>
                        <a:cxn ang="0">
                          <a:pos x="336" y="0"/>
                        </a:cxn>
                      </a:cxnLst>
                      <a:rect l="0" t="0" r="r" b="b"/>
                      <a:pathLst>
                        <a:path w="336" h="36">
                          <a:moveTo>
                            <a:pt x="0" y="36"/>
                          </a:moveTo>
                          <a:lnTo>
                            <a:pt x="336" y="0"/>
                          </a:lnTo>
                        </a:path>
                      </a:pathLst>
                    </a:cu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</p:grpSp>
            </p:grpSp>
            <p:grpSp>
              <p:nvGrpSpPr>
                <p:cNvPr id="9" name="Group 32"/>
                <p:cNvGrpSpPr>
                  <a:grpSpLocks/>
                </p:cNvGrpSpPr>
                <p:nvPr/>
              </p:nvGrpSpPr>
              <p:grpSpPr bwMode="auto">
                <a:xfrm>
                  <a:off x="2556" y="4686"/>
                  <a:ext cx="7041" cy="6368"/>
                  <a:chOff x="2556" y="4686"/>
                  <a:chExt cx="7041" cy="6368"/>
                </a:xfrm>
              </p:grpSpPr>
              <p:grpSp>
                <p:nvGrpSpPr>
                  <p:cNvPr id="10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2556" y="4686"/>
                    <a:ext cx="5831" cy="3183"/>
                    <a:chOff x="2556" y="4686"/>
                    <a:chExt cx="5831" cy="3183"/>
                  </a:xfrm>
                </p:grpSpPr>
                <p:sp>
                  <p:nvSpPr>
                    <p:cNvPr id="7202" name="Freeform 34"/>
                    <p:cNvSpPr>
                      <a:spLocks/>
                    </p:cNvSpPr>
                    <p:nvPr/>
                  </p:nvSpPr>
                  <p:spPr bwMode="auto">
                    <a:xfrm>
                      <a:off x="3257" y="5402"/>
                      <a:ext cx="2555" cy="23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229"/>
                        </a:cxn>
                        <a:cxn ang="0">
                          <a:pos x="2998" y="0"/>
                        </a:cxn>
                      </a:cxnLst>
                      <a:rect l="0" t="0" r="r" b="b"/>
                      <a:pathLst>
                        <a:path w="2998" h="229">
                          <a:moveTo>
                            <a:pt x="0" y="229"/>
                          </a:moveTo>
                          <a:lnTo>
                            <a:pt x="2998" y="0"/>
                          </a:lnTo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03" name="Line 3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257" y="5157"/>
                      <a:ext cx="2567" cy="242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04" name="Line 3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257" y="5076"/>
                      <a:ext cx="2567" cy="242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05" name="Line 37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206" y="4981"/>
                      <a:ext cx="2567" cy="243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06" name="Line 38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160" y="4942"/>
                      <a:ext cx="2567" cy="242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07" name="Freeform 39"/>
                    <p:cNvSpPr>
                      <a:spLocks/>
                    </p:cNvSpPr>
                    <p:nvPr/>
                  </p:nvSpPr>
                  <p:spPr bwMode="auto">
                    <a:xfrm>
                      <a:off x="3264" y="5271"/>
                      <a:ext cx="2346" cy="22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90"/>
                        </a:cxn>
                        <a:cxn ang="0">
                          <a:pos x="4282" y="0"/>
                        </a:cxn>
                      </a:cxnLst>
                      <a:rect l="0" t="0" r="r" b="b"/>
                      <a:pathLst>
                        <a:path w="4282" h="390">
                          <a:moveTo>
                            <a:pt x="0" y="390"/>
                          </a:moveTo>
                          <a:lnTo>
                            <a:pt x="4282" y="0"/>
                          </a:lnTo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08" name="Freeform 40"/>
                    <p:cNvSpPr>
                      <a:spLocks/>
                    </p:cNvSpPr>
                    <p:nvPr/>
                  </p:nvSpPr>
                  <p:spPr bwMode="auto">
                    <a:xfrm>
                      <a:off x="3252" y="5055"/>
                      <a:ext cx="2358" cy="22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98"/>
                        </a:cxn>
                        <a:cxn ang="0">
                          <a:pos x="4306" y="0"/>
                        </a:cxn>
                      </a:cxnLst>
                      <a:rect l="0" t="0" r="r" b="b"/>
                      <a:pathLst>
                        <a:path w="4306" h="398">
                          <a:moveTo>
                            <a:pt x="0" y="398"/>
                          </a:moveTo>
                          <a:lnTo>
                            <a:pt x="4306" y="0"/>
                          </a:lnTo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09" name="Line 4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089" y="4975"/>
                      <a:ext cx="2567" cy="242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grpSp>
                  <p:nvGrpSpPr>
                    <p:cNvPr id="11" name="Group 4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036" y="5184"/>
                      <a:ext cx="222" cy="456"/>
                      <a:chOff x="3036" y="5184"/>
                      <a:chExt cx="222" cy="456"/>
                    </a:xfrm>
                  </p:grpSpPr>
                  <p:sp>
                    <p:nvSpPr>
                      <p:cNvPr id="7211" name="Freeform 4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036" y="5184"/>
                        <a:ext cx="221" cy="45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6" y="339"/>
                          </a:cxn>
                          <a:cxn ang="0">
                            <a:pos x="0" y="96"/>
                          </a:cxn>
                          <a:cxn ang="0">
                            <a:pos x="57" y="14"/>
                          </a:cxn>
                          <a:cxn ang="0">
                            <a:pos x="116" y="0"/>
                          </a:cxn>
                          <a:cxn ang="0">
                            <a:pos x="168" y="34"/>
                          </a:cxn>
                          <a:cxn ang="0">
                            <a:pos x="208" y="109"/>
                          </a:cxn>
                          <a:cxn ang="0">
                            <a:pos x="221" y="225"/>
                          </a:cxn>
                          <a:cxn ang="0">
                            <a:pos x="221" y="456"/>
                          </a:cxn>
                          <a:cxn ang="0">
                            <a:pos x="6" y="339"/>
                          </a:cxn>
                        </a:cxnLst>
                        <a:rect l="0" t="0" r="r" b="b"/>
                        <a:pathLst>
                          <a:path w="221" h="456">
                            <a:moveTo>
                              <a:pt x="6" y="339"/>
                            </a:moveTo>
                            <a:lnTo>
                              <a:pt x="0" y="96"/>
                            </a:lnTo>
                            <a:lnTo>
                              <a:pt x="57" y="14"/>
                            </a:lnTo>
                            <a:lnTo>
                              <a:pt x="116" y="0"/>
                            </a:lnTo>
                            <a:lnTo>
                              <a:pt x="168" y="34"/>
                            </a:lnTo>
                            <a:lnTo>
                              <a:pt x="208" y="109"/>
                            </a:lnTo>
                            <a:lnTo>
                              <a:pt x="221" y="225"/>
                            </a:lnTo>
                            <a:lnTo>
                              <a:pt x="221" y="456"/>
                            </a:lnTo>
                            <a:lnTo>
                              <a:pt x="6" y="339"/>
                            </a:lnTo>
                            <a:close/>
                          </a:path>
                        </a:pathLst>
                      </a:custGeom>
                      <a:noFill/>
                      <a:ln w="12700" cmpd="sng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s-CL"/>
                      </a:p>
                    </p:txBody>
                  </p:sp>
                  <p:sp>
                    <p:nvSpPr>
                      <p:cNvPr id="7212" name="Freeform 4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040" y="5481"/>
                        <a:ext cx="218" cy="2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36"/>
                          </a:cxn>
                          <a:cxn ang="0">
                            <a:pos x="396" y="0"/>
                          </a:cxn>
                        </a:cxnLst>
                        <a:rect l="0" t="0" r="r" b="b"/>
                        <a:pathLst>
                          <a:path w="396" h="36">
                            <a:moveTo>
                              <a:pt x="0" y="36"/>
                            </a:moveTo>
                            <a:lnTo>
                              <a:pt x="396" y="0"/>
                            </a:lnTo>
                          </a:path>
                        </a:pathLst>
                      </a:custGeom>
                      <a:noFill/>
                      <a:ln w="12700" cmpd="sng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s-CL"/>
                      </a:p>
                    </p:txBody>
                  </p:sp>
                  <p:sp>
                    <p:nvSpPr>
                      <p:cNvPr id="7213" name="Freeform 4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040" y="5270"/>
                        <a:ext cx="185" cy="21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36"/>
                          </a:cxn>
                          <a:cxn ang="0">
                            <a:pos x="336" y="0"/>
                          </a:cxn>
                        </a:cxnLst>
                        <a:rect l="0" t="0" r="r" b="b"/>
                        <a:pathLst>
                          <a:path w="336" h="36">
                            <a:moveTo>
                              <a:pt x="0" y="36"/>
                            </a:moveTo>
                            <a:lnTo>
                              <a:pt x="336" y="0"/>
                            </a:lnTo>
                          </a:path>
                        </a:pathLst>
                      </a:custGeom>
                      <a:noFill/>
                      <a:ln w="12700" cmpd="sng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s-CL"/>
                      </a:p>
                    </p:txBody>
                  </p:sp>
                </p:grpSp>
                <p:sp>
                  <p:nvSpPr>
                    <p:cNvPr id="7214" name="Line 4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819" y="5150"/>
                      <a:ext cx="2568" cy="241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15" name="Line 47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819" y="4908"/>
                      <a:ext cx="2568" cy="242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16" name="Line 48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819" y="4827"/>
                      <a:ext cx="2568" cy="242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17" name="Line 4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768" y="4732"/>
                      <a:ext cx="2568" cy="243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18" name="Line 5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722" y="4693"/>
                      <a:ext cx="2568" cy="24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19" name="Freeform 51"/>
                    <p:cNvSpPr>
                      <a:spLocks/>
                    </p:cNvSpPr>
                    <p:nvPr/>
                  </p:nvSpPr>
                  <p:spPr bwMode="auto">
                    <a:xfrm>
                      <a:off x="5827" y="5022"/>
                      <a:ext cx="2346" cy="22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90"/>
                        </a:cxn>
                        <a:cxn ang="0">
                          <a:pos x="4282" y="0"/>
                        </a:cxn>
                      </a:cxnLst>
                      <a:rect l="0" t="0" r="r" b="b"/>
                      <a:pathLst>
                        <a:path w="4282" h="390">
                          <a:moveTo>
                            <a:pt x="0" y="390"/>
                          </a:moveTo>
                          <a:lnTo>
                            <a:pt x="4282" y="0"/>
                          </a:lnTo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20" name="Freeform 52"/>
                    <p:cNvSpPr>
                      <a:spLocks/>
                    </p:cNvSpPr>
                    <p:nvPr/>
                  </p:nvSpPr>
                  <p:spPr bwMode="auto">
                    <a:xfrm>
                      <a:off x="8167" y="4686"/>
                      <a:ext cx="217" cy="456"/>
                    </a:xfrm>
                    <a:custGeom>
                      <a:avLst/>
                      <a:gdLst/>
                      <a:ahLst/>
                      <a:cxnLst>
                        <a:cxn ang="0">
                          <a:pos x="4" y="598"/>
                        </a:cxn>
                        <a:cxn ang="0">
                          <a:pos x="0" y="156"/>
                        </a:cxn>
                        <a:cxn ang="0">
                          <a:pos x="96" y="24"/>
                        </a:cxn>
                        <a:cxn ang="0">
                          <a:pos x="204" y="0"/>
                        </a:cxn>
                        <a:cxn ang="0">
                          <a:pos x="300" y="60"/>
                        </a:cxn>
                        <a:cxn ang="0">
                          <a:pos x="372" y="192"/>
                        </a:cxn>
                        <a:cxn ang="0">
                          <a:pos x="396" y="396"/>
                        </a:cxn>
                        <a:cxn ang="0">
                          <a:pos x="396" y="804"/>
                        </a:cxn>
                        <a:cxn ang="0">
                          <a:pos x="4" y="598"/>
                        </a:cxn>
                      </a:cxnLst>
                      <a:rect l="0" t="0" r="r" b="b"/>
                      <a:pathLst>
                        <a:path w="396" h="804">
                          <a:moveTo>
                            <a:pt x="4" y="598"/>
                          </a:moveTo>
                          <a:lnTo>
                            <a:pt x="0" y="156"/>
                          </a:lnTo>
                          <a:lnTo>
                            <a:pt x="96" y="24"/>
                          </a:lnTo>
                          <a:lnTo>
                            <a:pt x="204" y="0"/>
                          </a:lnTo>
                          <a:lnTo>
                            <a:pt x="300" y="60"/>
                          </a:lnTo>
                          <a:lnTo>
                            <a:pt x="372" y="192"/>
                          </a:lnTo>
                          <a:lnTo>
                            <a:pt x="396" y="396"/>
                          </a:lnTo>
                          <a:lnTo>
                            <a:pt x="396" y="804"/>
                          </a:lnTo>
                          <a:lnTo>
                            <a:pt x="4" y="59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21" name="Freeform 53"/>
                    <p:cNvSpPr>
                      <a:spLocks/>
                    </p:cNvSpPr>
                    <p:nvPr/>
                  </p:nvSpPr>
                  <p:spPr bwMode="auto">
                    <a:xfrm>
                      <a:off x="5814" y="4806"/>
                      <a:ext cx="2359" cy="22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98"/>
                        </a:cxn>
                        <a:cxn ang="0">
                          <a:pos x="4306" y="0"/>
                        </a:cxn>
                      </a:cxnLst>
                      <a:rect l="0" t="0" r="r" b="b"/>
                      <a:pathLst>
                        <a:path w="4306" h="398">
                          <a:moveTo>
                            <a:pt x="0" y="398"/>
                          </a:moveTo>
                          <a:lnTo>
                            <a:pt x="4306" y="0"/>
                          </a:lnTo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22" name="Line 5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651" y="4726"/>
                      <a:ext cx="2567" cy="241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23" name="Freeform 55"/>
                    <p:cNvSpPr>
                      <a:spLocks/>
                    </p:cNvSpPr>
                    <p:nvPr/>
                  </p:nvSpPr>
                  <p:spPr bwMode="auto">
                    <a:xfrm>
                      <a:off x="5604" y="5244"/>
                      <a:ext cx="217" cy="2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6"/>
                        </a:cxn>
                        <a:cxn ang="0">
                          <a:pos x="396" y="0"/>
                        </a:cxn>
                      </a:cxnLst>
                      <a:rect l="0" t="0" r="r" b="b"/>
                      <a:pathLst>
                        <a:path w="396" h="36">
                          <a:moveTo>
                            <a:pt x="0" y="36"/>
                          </a:moveTo>
                          <a:lnTo>
                            <a:pt x="396" y="0"/>
                          </a:lnTo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24" name="Freeform 56"/>
                    <p:cNvSpPr>
                      <a:spLocks/>
                    </p:cNvSpPr>
                    <p:nvPr/>
                  </p:nvSpPr>
                  <p:spPr bwMode="auto">
                    <a:xfrm>
                      <a:off x="5610" y="5032"/>
                      <a:ext cx="185" cy="2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6"/>
                        </a:cxn>
                        <a:cxn ang="0">
                          <a:pos x="336" y="0"/>
                        </a:cxn>
                      </a:cxnLst>
                      <a:rect l="0" t="0" r="r" b="b"/>
                      <a:pathLst>
                        <a:path w="336" h="36">
                          <a:moveTo>
                            <a:pt x="0" y="36"/>
                          </a:moveTo>
                          <a:lnTo>
                            <a:pt x="336" y="0"/>
                          </a:lnTo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25" name="Freeform 57"/>
                    <p:cNvSpPr>
                      <a:spLocks/>
                    </p:cNvSpPr>
                    <p:nvPr/>
                  </p:nvSpPr>
                  <p:spPr bwMode="auto">
                    <a:xfrm>
                      <a:off x="5185" y="7128"/>
                      <a:ext cx="217" cy="456"/>
                    </a:xfrm>
                    <a:custGeom>
                      <a:avLst/>
                      <a:gdLst/>
                      <a:ahLst/>
                      <a:cxnLst>
                        <a:cxn ang="0">
                          <a:pos x="4" y="598"/>
                        </a:cxn>
                        <a:cxn ang="0">
                          <a:pos x="0" y="156"/>
                        </a:cxn>
                        <a:cxn ang="0">
                          <a:pos x="96" y="24"/>
                        </a:cxn>
                        <a:cxn ang="0">
                          <a:pos x="204" y="0"/>
                        </a:cxn>
                        <a:cxn ang="0">
                          <a:pos x="300" y="60"/>
                        </a:cxn>
                        <a:cxn ang="0">
                          <a:pos x="372" y="192"/>
                        </a:cxn>
                        <a:cxn ang="0">
                          <a:pos x="396" y="396"/>
                        </a:cxn>
                        <a:cxn ang="0">
                          <a:pos x="396" y="804"/>
                        </a:cxn>
                        <a:cxn ang="0">
                          <a:pos x="4" y="598"/>
                        </a:cxn>
                      </a:cxnLst>
                      <a:rect l="0" t="0" r="r" b="b"/>
                      <a:pathLst>
                        <a:path w="396" h="804">
                          <a:moveTo>
                            <a:pt x="4" y="598"/>
                          </a:moveTo>
                          <a:lnTo>
                            <a:pt x="0" y="156"/>
                          </a:lnTo>
                          <a:lnTo>
                            <a:pt x="96" y="24"/>
                          </a:lnTo>
                          <a:lnTo>
                            <a:pt x="204" y="0"/>
                          </a:lnTo>
                          <a:lnTo>
                            <a:pt x="300" y="60"/>
                          </a:lnTo>
                          <a:lnTo>
                            <a:pt x="372" y="192"/>
                          </a:lnTo>
                          <a:lnTo>
                            <a:pt x="396" y="396"/>
                          </a:lnTo>
                          <a:lnTo>
                            <a:pt x="396" y="804"/>
                          </a:lnTo>
                          <a:lnTo>
                            <a:pt x="4" y="59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26" name="Line 58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402" y="7330"/>
                      <a:ext cx="2567" cy="242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27" name="Line 5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402" y="7088"/>
                      <a:ext cx="2567" cy="242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28" name="Line 6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402" y="7008"/>
                      <a:ext cx="2567" cy="242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29" name="Line 6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350" y="6913"/>
                      <a:ext cx="2568" cy="24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30" name="Line 6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304" y="6874"/>
                      <a:ext cx="2568" cy="242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31" name="Freeform 63"/>
                    <p:cNvSpPr>
                      <a:spLocks/>
                    </p:cNvSpPr>
                    <p:nvPr/>
                  </p:nvSpPr>
                  <p:spPr bwMode="auto">
                    <a:xfrm>
                      <a:off x="5409" y="7202"/>
                      <a:ext cx="2346" cy="22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90"/>
                        </a:cxn>
                        <a:cxn ang="0">
                          <a:pos x="4282" y="0"/>
                        </a:cxn>
                      </a:cxnLst>
                      <a:rect l="0" t="0" r="r" b="b"/>
                      <a:pathLst>
                        <a:path w="4282" h="390">
                          <a:moveTo>
                            <a:pt x="0" y="390"/>
                          </a:moveTo>
                          <a:lnTo>
                            <a:pt x="4282" y="0"/>
                          </a:lnTo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32" name="Freeform 64"/>
                    <p:cNvSpPr>
                      <a:spLocks/>
                    </p:cNvSpPr>
                    <p:nvPr/>
                  </p:nvSpPr>
                  <p:spPr bwMode="auto">
                    <a:xfrm>
                      <a:off x="7756" y="6867"/>
                      <a:ext cx="217" cy="456"/>
                    </a:xfrm>
                    <a:custGeom>
                      <a:avLst/>
                      <a:gdLst/>
                      <a:ahLst/>
                      <a:cxnLst>
                        <a:cxn ang="0">
                          <a:pos x="4" y="598"/>
                        </a:cxn>
                        <a:cxn ang="0">
                          <a:pos x="0" y="156"/>
                        </a:cxn>
                        <a:cxn ang="0">
                          <a:pos x="96" y="24"/>
                        </a:cxn>
                        <a:cxn ang="0">
                          <a:pos x="204" y="0"/>
                        </a:cxn>
                        <a:cxn ang="0">
                          <a:pos x="300" y="60"/>
                        </a:cxn>
                        <a:cxn ang="0">
                          <a:pos x="372" y="192"/>
                        </a:cxn>
                        <a:cxn ang="0">
                          <a:pos x="396" y="396"/>
                        </a:cxn>
                        <a:cxn ang="0">
                          <a:pos x="396" y="804"/>
                        </a:cxn>
                        <a:cxn ang="0">
                          <a:pos x="4" y="598"/>
                        </a:cxn>
                      </a:cxnLst>
                      <a:rect l="0" t="0" r="r" b="b"/>
                      <a:pathLst>
                        <a:path w="396" h="804">
                          <a:moveTo>
                            <a:pt x="4" y="598"/>
                          </a:moveTo>
                          <a:lnTo>
                            <a:pt x="0" y="156"/>
                          </a:lnTo>
                          <a:lnTo>
                            <a:pt x="96" y="24"/>
                          </a:lnTo>
                          <a:lnTo>
                            <a:pt x="204" y="0"/>
                          </a:lnTo>
                          <a:lnTo>
                            <a:pt x="300" y="60"/>
                          </a:lnTo>
                          <a:lnTo>
                            <a:pt x="372" y="192"/>
                          </a:lnTo>
                          <a:lnTo>
                            <a:pt x="396" y="396"/>
                          </a:lnTo>
                          <a:lnTo>
                            <a:pt x="396" y="804"/>
                          </a:lnTo>
                          <a:lnTo>
                            <a:pt x="4" y="59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33" name="Freeform 65"/>
                    <p:cNvSpPr>
                      <a:spLocks/>
                    </p:cNvSpPr>
                    <p:nvPr/>
                  </p:nvSpPr>
                  <p:spPr bwMode="auto">
                    <a:xfrm>
                      <a:off x="5396" y="6987"/>
                      <a:ext cx="2359" cy="22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98"/>
                        </a:cxn>
                        <a:cxn ang="0">
                          <a:pos x="4306" y="0"/>
                        </a:cxn>
                      </a:cxnLst>
                      <a:rect l="0" t="0" r="r" b="b"/>
                      <a:pathLst>
                        <a:path w="4306" h="398">
                          <a:moveTo>
                            <a:pt x="0" y="398"/>
                          </a:moveTo>
                          <a:lnTo>
                            <a:pt x="4306" y="0"/>
                          </a:lnTo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34" name="Line 6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234" y="6906"/>
                      <a:ext cx="2566" cy="242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35" name="Freeform 67"/>
                    <p:cNvSpPr>
                      <a:spLocks/>
                    </p:cNvSpPr>
                    <p:nvPr/>
                  </p:nvSpPr>
                  <p:spPr bwMode="auto">
                    <a:xfrm>
                      <a:off x="5186" y="7424"/>
                      <a:ext cx="217" cy="2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6"/>
                        </a:cxn>
                        <a:cxn ang="0">
                          <a:pos x="396" y="0"/>
                        </a:cxn>
                      </a:cxnLst>
                      <a:rect l="0" t="0" r="r" b="b"/>
                      <a:pathLst>
                        <a:path w="396" h="36">
                          <a:moveTo>
                            <a:pt x="0" y="36"/>
                          </a:moveTo>
                          <a:lnTo>
                            <a:pt x="396" y="0"/>
                          </a:lnTo>
                        </a:path>
                      </a:pathLst>
                    </a:cu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36" name="Freeform 68"/>
                    <p:cNvSpPr>
                      <a:spLocks/>
                    </p:cNvSpPr>
                    <p:nvPr/>
                  </p:nvSpPr>
                  <p:spPr bwMode="auto">
                    <a:xfrm>
                      <a:off x="5193" y="7213"/>
                      <a:ext cx="184" cy="2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6"/>
                        </a:cxn>
                        <a:cxn ang="0">
                          <a:pos x="336" y="0"/>
                        </a:cxn>
                      </a:cxnLst>
                      <a:rect l="0" t="0" r="r" b="b"/>
                      <a:pathLst>
                        <a:path w="336" h="36">
                          <a:moveTo>
                            <a:pt x="0" y="36"/>
                          </a:moveTo>
                          <a:lnTo>
                            <a:pt x="336" y="0"/>
                          </a:lnTo>
                        </a:path>
                      </a:pathLst>
                    </a:cu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37" name="Freeform 69"/>
                    <p:cNvSpPr>
                      <a:spLocks/>
                    </p:cNvSpPr>
                    <p:nvPr/>
                  </p:nvSpPr>
                  <p:spPr bwMode="auto">
                    <a:xfrm>
                      <a:off x="2556" y="4897"/>
                      <a:ext cx="1211" cy="268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1420" y="568"/>
                        </a:cxn>
                        <a:cxn ang="0">
                          <a:pos x="1420" y="2570"/>
                        </a:cxn>
                        <a:cxn ang="0">
                          <a:pos x="4" y="2006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1420" h="2570">
                          <a:moveTo>
                            <a:pt x="0" y="0"/>
                          </a:moveTo>
                          <a:lnTo>
                            <a:pt x="1420" y="568"/>
                          </a:lnTo>
                          <a:lnTo>
                            <a:pt x="1420" y="2570"/>
                          </a:lnTo>
                          <a:lnTo>
                            <a:pt x="4" y="2006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noFill/>
                    <a:ln w="1270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38" name="Line 7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556" y="6829"/>
                      <a:ext cx="1816" cy="149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39" name="Line 7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767" y="7423"/>
                      <a:ext cx="2300" cy="149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40" name="Freeform 72"/>
                    <p:cNvSpPr>
                      <a:spLocks/>
                    </p:cNvSpPr>
                    <p:nvPr/>
                  </p:nvSpPr>
                  <p:spPr bwMode="auto">
                    <a:xfrm>
                      <a:off x="4830" y="7499"/>
                      <a:ext cx="752" cy="370"/>
                    </a:xfrm>
                    <a:custGeom>
                      <a:avLst/>
                      <a:gdLst/>
                      <a:ahLst/>
                      <a:cxnLst>
                        <a:cxn ang="0">
                          <a:pos x="882" y="354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882" h="354">
                          <a:moveTo>
                            <a:pt x="882" y="354"/>
                          </a:move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1270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41" name="Freeform 73"/>
                    <p:cNvSpPr>
                      <a:spLocks/>
                    </p:cNvSpPr>
                    <p:nvPr/>
                  </p:nvSpPr>
                  <p:spPr bwMode="auto">
                    <a:xfrm>
                      <a:off x="5582" y="7423"/>
                      <a:ext cx="485" cy="4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426"/>
                        </a:cxn>
                        <a:cxn ang="0">
                          <a:pos x="568" y="426"/>
                        </a:cxn>
                        <a:cxn ang="0">
                          <a:pos x="568" y="0"/>
                        </a:cxn>
                      </a:cxnLst>
                      <a:rect l="0" t="0" r="r" b="b"/>
                      <a:pathLst>
                        <a:path w="568" h="426">
                          <a:moveTo>
                            <a:pt x="0" y="426"/>
                          </a:moveTo>
                          <a:lnTo>
                            <a:pt x="568" y="426"/>
                          </a:lnTo>
                          <a:lnTo>
                            <a:pt x="568" y="0"/>
                          </a:lnTo>
                        </a:path>
                      </a:pathLst>
                    </a:custGeom>
                    <a:noFill/>
                    <a:ln w="1270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grpSp>
                  <p:nvGrpSpPr>
                    <p:cNvPr id="12" name="Group 7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72" y="6829"/>
                      <a:ext cx="1695" cy="1040"/>
                      <a:chOff x="8094" y="2982"/>
                      <a:chExt cx="1988" cy="994"/>
                    </a:xfrm>
                  </p:grpSpPr>
                  <p:sp>
                    <p:nvSpPr>
                      <p:cNvPr id="7243" name="Freeform 7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094" y="2982"/>
                        <a:ext cx="1420" cy="71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710"/>
                          </a:cxn>
                          <a:cxn ang="0">
                            <a:pos x="0" y="0"/>
                          </a:cxn>
                          <a:cxn ang="0">
                            <a:pos x="1420" y="568"/>
                          </a:cxn>
                        </a:cxnLst>
                        <a:rect l="0" t="0" r="r" b="b"/>
                        <a:pathLst>
                          <a:path w="1420" h="710">
                            <a:moveTo>
                              <a:pt x="0" y="710"/>
                            </a:moveTo>
                            <a:lnTo>
                              <a:pt x="0" y="0"/>
                            </a:lnTo>
                            <a:lnTo>
                              <a:pt x="1420" y="568"/>
                            </a:lnTo>
                          </a:path>
                        </a:pathLst>
                      </a:custGeom>
                      <a:noFill/>
                      <a:ln w="9525" cap="rnd">
                        <a:solidFill>
                          <a:srgbClr val="000000"/>
                        </a:solidFill>
                        <a:prstDash val="sysDot"/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s-CL"/>
                      </a:p>
                    </p:txBody>
                  </p:sp>
                  <p:sp>
                    <p:nvSpPr>
                      <p:cNvPr id="7244" name="Freeform 7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094" y="2982"/>
                        <a:ext cx="1988" cy="56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988" y="568"/>
                          </a:cxn>
                          <a:cxn ang="0">
                            <a:pos x="426" y="0"/>
                          </a:cxn>
                          <a:cxn ang="0">
                            <a:pos x="0" y="0"/>
                          </a:cxn>
                        </a:cxnLst>
                        <a:rect l="0" t="0" r="r" b="b"/>
                        <a:pathLst>
                          <a:path w="1988" h="568">
                            <a:moveTo>
                              <a:pt x="1988" y="568"/>
                            </a:moveTo>
                            <a:lnTo>
                              <a:pt x="426" y="0"/>
                            </a:lnTo>
                            <a:lnTo>
                              <a:pt x="0" y="0"/>
                            </a:lnTo>
                          </a:path>
                        </a:pathLst>
                      </a:custGeom>
                      <a:noFill/>
                      <a:ln w="9525" cap="rnd">
                        <a:solidFill>
                          <a:srgbClr val="000000"/>
                        </a:solidFill>
                        <a:prstDash val="sysDot"/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s-CL"/>
                      </a:p>
                    </p:txBody>
                  </p:sp>
                  <p:sp>
                    <p:nvSpPr>
                      <p:cNvPr id="7245" name="Freeform 7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520" y="2982"/>
                        <a:ext cx="1562" cy="99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562" y="994"/>
                          </a:cxn>
                          <a:cxn ang="0">
                            <a:pos x="0" y="426"/>
                          </a:cxn>
                          <a:cxn ang="0">
                            <a:pos x="0" y="0"/>
                          </a:cxn>
                        </a:cxnLst>
                        <a:rect l="0" t="0" r="r" b="b"/>
                        <a:pathLst>
                          <a:path w="1562" h="994">
                            <a:moveTo>
                              <a:pt x="1562" y="994"/>
                            </a:moveTo>
                            <a:lnTo>
                              <a:pt x="0" y="426"/>
                            </a:lnTo>
                            <a:lnTo>
                              <a:pt x="0" y="0"/>
                            </a:lnTo>
                          </a:path>
                        </a:pathLst>
                      </a:custGeom>
                      <a:noFill/>
                      <a:ln w="9525" cap="rnd">
                        <a:solidFill>
                          <a:srgbClr val="000000"/>
                        </a:solidFill>
                        <a:prstDash val="sysDot"/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s-CL"/>
                      </a:p>
                    </p:txBody>
                  </p:sp>
                  <p:sp>
                    <p:nvSpPr>
                      <p:cNvPr id="7246" name="Freeform 7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8094" y="3408"/>
                        <a:ext cx="502" cy="202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426" y="0"/>
                          </a:cxn>
                          <a:cxn ang="0">
                            <a:pos x="0" y="0"/>
                          </a:cxn>
                          <a:cxn ang="0">
                            <a:pos x="502" y="202"/>
                          </a:cxn>
                        </a:cxnLst>
                        <a:rect l="0" t="0" r="r" b="b"/>
                        <a:pathLst>
                          <a:path w="502" h="202">
                            <a:moveTo>
                              <a:pt x="426" y="0"/>
                            </a:moveTo>
                            <a:lnTo>
                              <a:pt x="0" y="0"/>
                            </a:lnTo>
                            <a:lnTo>
                              <a:pt x="502" y="202"/>
                            </a:lnTo>
                          </a:path>
                        </a:pathLst>
                      </a:custGeom>
                      <a:noFill/>
                      <a:ln w="9525" cap="rnd">
                        <a:solidFill>
                          <a:srgbClr val="000000"/>
                        </a:solidFill>
                        <a:prstDash val="sysDot"/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s-CL"/>
                      </a:p>
                    </p:txBody>
                  </p:sp>
                </p:grpSp>
                <p:sp>
                  <p:nvSpPr>
                    <p:cNvPr id="7247" name="Freeform 79"/>
                    <p:cNvSpPr>
                      <a:spLocks/>
                    </p:cNvSpPr>
                    <p:nvPr/>
                  </p:nvSpPr>
                  <p:spPr bwMode="auto">
                    <a:xfrm>
                      <a:off x="5209" y="7499"/>
                      <a:ext cx="858" cy="370"/>
                    </a:xfrm>
                    <a:custGeom>
                      <a:avLst/>
                      <a:gdLst/>
                      <a:ahLst/>
                      <a:cxnLst>
                        <a:cxn ang="0">
                          <a:pos x="1006" y="354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1006" h="354">
                          <a:moveTo>
                            <a:pt x="1006" y="354"/>
                          </a:move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1270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</p:grpSp>
              <p:grpSp>
                <p:nvGrpSpPr>
                  <p:cNvPr id="16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2556" y="6978"/>
                    <a:ext cx="7041" cy="4076"/>
                    <a:chOff x="2556" y="6978"/>
                    <a:chExt cx="7041" cy="4076"/>
                  </a:xfrm>
                </p:grpSpPr>
                <p:sp>
                  <p:nvSpPr>
                    <p:cNvPr id="7249" name="Freeform 81"/>
                    <p:cNvSpPr>
                      <a:spLocks/>
                    </p:cNvSpPr>
                    <p:nvPr/>
                  </p:nvSpPr>
                  <p:spPr bwMode="auto">
                    <a:xfrm>
                      <a:off x="4251" y="10597"/>
                      <a:ext cx="216" cy="456"/>
                    </a:xfrm>
                    <a:custGeom>
                      <a:avLst/>
                      <a:gdLst/>
                      <a:ahLst/>
                      <a:cxnLst>
                        <a:cxn ang="0">
                          <a:pos x="4" y="598"/>
                        </a:cxn>
                        <a:cxn ang="0">
                          <a:pos x="0" y="156"/>
                        </a:cxn>
                        <a:cxn ang="0">
                          <a:pos x="96" y="24"/>
                        </a:cxn>
                        <a:cxn ang="0">
                          <a:pos x="204" y="0"/>
                        </a:cxn>
                        <a:cxn ang="0">
                          <a:pos x="300" y="60"/>
                        </a:cxn>
                        <a:cxn ang="0">
                          <a:pos x="372" y="192"/>
                        </a:cxn>
                        <a:cxn ang="0">
                          <a:pos x="396" y="396"/>
                        </a:cxn>
                        <a:cxn ang="0">
                          <a:pos x="396" y="804"/>
                        </a:cxn>
                        <a:cxn ang="0">
                          <a:pos x="4" y="598"/>
                        </a:cxn>
                      </a:cxnLst>
                      <a:rect l="0" t="0" r="r" b="b"/>
                      <a:pathLst>
                        <a:path w="396" h="804">
                          <a:moveTo>
                            <a:pt x="4" y="598"/>
                          </a:moveTo>
                          <a:lnTo>
                            <a:pt x="0" y="156"/>
                          </a:lnTo>
                          <a:lnTo>
                            <a:pt x="96" y="24"/>
                          </a:lnTo>
                          <a:lnTo>
                            <a:pt x="204" y="0"/>
                          </a:lnTo>
                          <a:lnTo>
                            <a:pt x="300" y="60"/>
                          </a:lnTo>
                          <a:lnTo>
                            <a:pt x="372" y="192"/>
                          </a:lnTo>
                          <a:lnTo>
                            <a:pt x="396" y="396"/>
                          </a:lnTo>
                          <a:lnTo>
                            <a:pt x="396" y="804"/>
                          </a:lnTo>
                          <a:lnTo>
                            <a:pt x="4" y="598"/>
                          </a:lnTo>
                          <a:close/>
                        </a:path>
                      </a:pathLst>
                    </a:custGeom>
                    <a:noFill/>
                    <a:ln w="1270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50" name="Freeform 82"/>
                    <p:cNvSpPr>
                      <a:spLocks/>
                    </p:cNvSpPr>
                    <p:nvPr/>
                  </p:nvSpPr>
                  <p:spPr bwMode="auto">
                    <a:xfrm>
                      <a:off x="4467" y="10789"/>
                      <a:ext cx="2573" cy="26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253"/>
                        </a:cxn>
                        <a:cxn ang="0">
                          <a:pos x="3018" y="0"/>
                        </a:cxn>
                      </a:cxnLst>
                      <a:rect l="0" t="0" r="r" b="b"/>
                      <a:pathLst>
                        <a:path w="3018" h="253">
                          <a:moveTo>
                            <a:pt x="0" y="253"/>
                          </a:moveTo>
                          <a:lnTo>
                            <a:pt x="3018" y="0"/>
                          </a:lnTo>
                        </a:path>
                      </a:pathLst>
                    </a:custGeom>
                    <a:noFill/>
                    <a:ln w="1270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51" name="Line 8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467" y="10569"/>
                      <a:ext cx="2568" cy="24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52" name="Line 8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467" y="10489"/>
                      <a:ext cx="2568" cy="24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53" name="Line 8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416" y="10394"/>
                      <a:ext cx="2567" cy="24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54" name="Line 8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370" y="10355"/>
                      <a:ext cx="2567" cy="24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55" name="Freeform 87"/>
                    <p:cNvSpPr>
                      <a:spLocks/>
                    </p:cNvSpPr>
                    <p:nvPr/>
                  </p:nvSpPr>
                  <p:spPr bwMode="auto">
                    <a:xfrm>
                      <a:off x="4475" y="10684"/>
                      <a:ext cx="2346" cy="22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90"/>
                        </a:cxn>
                        <a:cxn ang="0">
                          <a:pos x="4282" y="0"/>
                        </a:cxn>
                      </a:cxnLst>
                      <a:rect l="0" t="0" r="r" b="b"/>
                      <a:pathLst>
                        <a:path w="4282" h="390">
                          <a:moveTo>
                            <a:pt x="0" y="390"/>
                          </a:moveTo>
                          <a:lnTo>
                            <a:pt x="4282" y="0"/>
                          </a:lnTo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56" name="Freeform 88"/>
                    <p:cNvSpPr>
                      <a:spLocks/>
                    </p:cNvSpPr>
                    <p:nvPr/>
                  </p:nvSpPr>
                  <p:spPr bwMode="auto">
                    <a:xfrm>
                      <a:off x="4462" y="10468"/>
                      <a:ext cx="2359" cy="22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98"/>
                        </a:cxn>
                        <a:cxn ang="0">
                          <a:pos x="4306" y="0"/>
                        </a:cxn>
                      </a:cxnLst>
                      <a:rect l="0" t="0" r="r" b="b"/>
                      <a:pathLst>
                        <a:path w="4306" h="398">
                          <a:moveTo>
                            <a:pt x="0" y="398"/>
                          </a:moveTo>
                          <a:lnTo>
                            <a:pt x="4306" y="0"/>
                          </a:lnTo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57" name="Line 8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299" y="10387"/>
                      <a:ext cx="2567" cy="242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58" name="Freeform 90"/>
                    <p:cNvSpPr>
                      <a:spLocks/>
                    </p:cNvSpPr>
                    <p:nvPr/>
                  </p:nvSpPr>
                  <p:spPr bwMode="auto">
                    <a:xfrm>
                      <a:off x="4251" y="10905"/>
                      <a:ext cx="218" cy="2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6"/>
                        </a:cxn>
                        <a:cxn ang="0">
                          <a:pos x="396" y="0"/>
                        </a:cxn>
                      </a:cxnLst>
                      <a:rect l="0" t="0" r="r" b="b"/>
                      <a:pathLst>
                        <a:path w="396" h="36">
                          <a:moveTo>
                            <a:pt x="0" y="36"/>
                          </a:moveTo>
                          <a:lnTo>
                            <a:pt x="396" y="0"/>
                          </a:lnTo>
                        </a:path>
                      </a:pathLst>
                    </a:cu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59" name="Freeform 91"/>
                    <p:cNvSpPr>
                      <a:spLocks/>
                    </p:cNvSpPr>
                    <p:nvPr/>
                  </p:nvSpPr>
                  <p:spPr bwMode="auto">
                    <a:xfrm>
                      <a:off x="4258" y="10694"/>
                      <a:ext cx="184" cy="2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6"/>
                        </a:cxn>
                        <a:cxn ang="0">
                          <a:pos x="336" y="0"/>
                        </a:cxn>
                      </a:cxnLst>
                      <a:rect l="0" t="0" r="r" b="b"/>
                      <a:pathLst>
                        <a:path w="336" h="36">
                          <a:moveTo>
                            <a:pt x="0" y="36"/>
                          </a:moveTo>
                          <a:lnTo>
                            <a:pt x="336" y="0"/>
                          </a:lnTo>
                        </a:path>
                      </a:pathLst>
                    </a:cu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60" name="Line 9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030" y="10562"/>
                      <a:ext cx="2567" cy="24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61" name="Line 9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030" y="10320"/>
                      <a:ext cx="2567" cy="24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62" name="Line 9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030" y="10240"/>
                      <a:ext cx="2567" cy="24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63" name="Line 9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6978" y="10145"/>
                      <a:ext cx="2568" cy="24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64" name="Line 9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6932" y="10106"/>
                      <a:ext cx="2568" cy="24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65" name="Freeform 97"/>
                    <p:cNvSpPr>
                      <a:spLocks/>
                    </p:cNvSpPr>
                    <p:nvPr/>
                  </p:nvSpPr>
                  <p:spPr bwMode="auto">
                    <a:xfrm>
                      <a:off x="6793" y="10434"/>
                      <a:ext cx="2590" cy="25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90"/>
                        </a:cxn>
                        <a:cxn ang="0">
                          <a:pos x="4282" y="0"/>
                        </a:cxn>
                      </a:cxnLst>
                      <a:rect l="0" t="0" r="r" b="b"/>
                      <a:pathLst>
                        <a:path w="4282" h="390">
                          <a:moveTo>
                            <a:pt x="0" y="390"/>
                          </a:moveTo>
                          <a:lnTo>
                            <a:pt x="4282" y="0"/>
                          </a:lnTo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66" name="Freeform 98"/>
                    <p:cNvSpPr>
                      <a:spLocks/>
                    </p:cNvSpPr>
                    <p:nvPr/>
                  </p:nvSpPr>
                  <p:spPr bwMode="auto">
                    <a:xfrm>
                      <a:off x="9377" y="10099"/>
                      <a:ext cx="217" cy="456"/>
                    </a:xfrm>
                    <a:custGeom>
                      <a:avLst/>
                      <a:gdLst/>
                      <a:ahLst/>
                      <a:cxnLst>
                        <a:cxn ang="0">
                          <a:pos x="4" y="598"/>
                        </a:cxn>
                        <a:cxn ang="0">
                          <a:pos x="0" y="156"/>
                        </a:cxn>
                        <a:cxn ang="0">
                          <a:pos x="96" y="24"/>
                        </a:cxn>
                        <a:cxn ang="0">
                          <a:pos x="204" y="0"/>
                        </a:cxn>
                        <a:cxn ang="0">
                          <a:pos x="300" y="60"/>
                        </a:cxn>
                        <a:cxn ang="0">
                          <a:pos x="372" y="192"/>
                        </a:cxn>
                        <a:cxn ang="0">
                          <a:pos x="396" y="396"/>
                        </a:cxn>
                        <a:cxn ang="0">
                          <a:pos x="396" y="804"/>
                        </a:cxn>
                        <a:cxn ang="0">
                          <a:pos x="4" y="598"/>
                        </a:cxn>
                      </a:cxnLst>
                      <a:rect l="0" t="0" r="r" b="b"/>
                      <a:pathLst>
                        <a:path w="396" h="804">
                          <a:moveTo>
                            <a:pt x="4" y="598"/>
                          </a:moveTo>
                          <a:lnTo>
                            <a:pt x="0" y="156"/>
                          </a:lnTo>
                          <a:lnTo>
                            <a:pt x="96" y="24"/>
                          </a:lnTo>
                          <a:lnTo>
                            <a:pt x="204" y="0"/>
                          </a:lnTo>
                          <a:lnTo>
                            <a:pt x="300" y="60"/>
                          </a:lnTo>
                          <a:lnTo>
                            <a:pt x="372" y="192"/>
                          </a:lnTo>
                          <a:lnTo>
                            <a:pt x="396" y="396"/>
                          </a:lnTo>
                          <a:lnTo>
                            <a:pt x="396" y="804"/>
                          </a:lnTo>
                          <a:lnTo>
                            <a:pt x="4" y="598"/>
                          </a:lnTo>
                          <a:close/>
                        </a:path>
                      </a:pathLst>
                    </a:custGeom>
                    <a:noFill/>
                    <a:ln w="1270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67" name="Freeform 99"/>
                    <p:cNvSpPr>
                      <a:spLocks/>
                    </p:cNvSpPr>
                    <p:nvPr/>
                  </p:nvSpPr>
                  <p:spPr bwMode="auto">
                    <a:xfrm>
                      <a:off x="7024" y="10219"/>
                      <a:ext cx="2359" cy="22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98"/>
                        </a:cxn>
                        <a:cxn ang="0">
                          <a:pos x="4306" y="0"/>
                        </a:cxn>
                      </a:cxnLst>
                      <a:rect l="0" t="0" r="r" b="b"/>
                      <a:pathLst>
                        <a:path w="4306" h="398">
                          <a:moveTo>
                            <a:pt x="0" y="398"/>
                          </a:moveTo>
                          <a:lnTo>
                            <a:pt x="4306" y="0"/>
                          </a:lnTo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68" name="Line 10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6862" y="10138"/>
                      <a:ext cx="2566" cy="242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69" name="Freeform 101"/>
                    <p:cNvSpPr>
                      <a:spLocks/>
                    </p:cNvSpPr>
                    <p:nvPr/>
                  </p:nvSpPr>
                  <p:spPr bwMode="auto">
                    <a:xfrm>
                      <a:off x="6821" y="10445"/>
                      <a:ext cx="184" cy="2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6"/>
                        </a:cxn>
                        <a:cxn ang="0">
                          <a:pos x="336" y="0"/>
                        </a:cxn>
                      </a:cxnLst>
                      <a:rect l="0" t="0" r="r" b="b"/>
                      <a:pathLst>
                        <a:path w="336" h="36">
                          <a:moveTo>
                            <a:pt x="0" y="36"/>
                          </a:moveTo>
                          <a:lnTo>
                            <a:pt x="336" y="0"/>
                          </a:lnTo>
                        </a:path>
                      </a:pathLst>
                    </a:cu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70" name="Freeform 102"/>
                    <p:cNvSpPr>
                      <a:spLocks/>
                    </p:cNvSpPr>
                    <p:nvPr/>
                  </p:nvSpPr>
                  <p:spPr bwMode="auto">
                    <a:xfrm>
                      <a:off x="4856" y="9902"/>
                      <a:ext cx="216" cy="456"/>
                    </a:xfrm>
                    <a:custGeom>
                      <a:avLst/>
                      <a:gdLst/>
                      <a:ahLst/>
                      <a:cxnLst>
                        <a:cxn ang="0">
                          <a:pos x="4" y="598"/>
                        </a:cxn>
                        <a:cxn ang="0">
                          <a:pos x="0" y="156"/>
                        </a:cxn>
                        <a:cxn ang="0">
                          <a:pos x="96" y="24"/>
                        </a:cxn>
                        <a:cxn ang="0">
                          <a:pos x="204" y="0"/>
                        </a:cxn>
                        <a:cxn ang="0">
                          <a:pos x="300" y="60"/>
                        </a:cxn>
                        <a:cxn ang="0">
                          <a:pos x="372" y="192"/>
                        </a:cxn>
                        <a:cxn ang="0">
                          <a:pos x="396" y="396"/>
                        </a:cxn>
                        <a:cxn ang="0">
                          <a:pos x="396" y="804"/>
                        </a:cxn>
                        <a:cxn ang="0">
                          <a:pos x="4" y="598"/>
                        </a:cxn>
                      </a:cxnLst>
                      <a:rect l="0" t="0" r="r" b="b"/>
                      <a:pathLst>
                        <a:path w="396" h="804">
                          <a:moveTo>
                            <a:pt x="4" y="598"/>
                          </a:moveTo>
                          <a:lnTo>
                            <a:pt x="0" y="156"/>
                          </a:lnTo>
                          <a:lnTo>
                            <a:pt x="96" y="24"/>
                          </a:lnTo>
                          <a:lnTo>
                            <a:pt x="204" y="0"/>
                          </a:lnTo>
                          <a:lnTo>
                            <a:pt x="300" y="60"/>
                          </a:lnTo>
                          <a:lnTo>
                            <a:pt x="372" y="192"/>
                          </a:lnTo>
                          <a:lnTo>
                            <a:pt x="396" y="396"/>
                          </a:lnTo>
                          <a:lnTo>
                            <a:pt x="396" y="804"/>
                          </a:lnTo>
                          <a:lnTo>
                            <a:pt x="4" y="59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71" name="Freeform 103"/>
                    <p:cNvSpPr>
                      <a:spLocks/>
                    </p:cNvSpPr>
                    <p:nvPr/>
                  </p:nvSpPr>
                  <p:spPr bwMode="auto">
                    <a:xfrm>
                      <a:off x="4830" y="10117"/>
                      <a:ext cx="2810" cy="25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246"/>
                        </a:cxn>
                        <a:cxn ang="0">
                          <a:pos x="3296" y="0"/>
                        </a:cxn>
                      </a:cxnLst>
                      <a:rect l="0" t="0" r="r" b="b"/>
                      <a:pathLst>
                        <a:path w="3296" h="246">
                          <a:moveTo>
                            <a:pt x="0" y="246"/>
                          </a:moveTo>
                          <a:lnTo>
                            <a:pt x="3296" y="0"/>
                          </a:lnTo>
                        </a:path>
                      </a:pathLst>
                    </a:custGeom>
                    <a:noFill/>
                    <a:ln w="9525" cap="rnd" cmpd="sng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72" name="Line 10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072" y="9875"/>
                      <a:ext cx="2568" cy="241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73" name="Line 10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072" y="9794"/>
                      <a:ext cx="2568" cy="242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74" name="Line 10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021" y="9699"/>
                      <a:ext cx="2568" cy="243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75" name="Line 107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975" y="9660"/>
                      <a:ext cx="2568" cy="242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76" name="Freeform 108"/>
                    <p:cNvSpPr>
                      <a:spLocks/>
                    </p:cNvSpPr>
                    <p:nvPr/>
                  </p:nvSpPr>
                  <p:spPr bwMode="auto">
                    <a:xfrm>
                      <a:off x="5080" y="9989"/>
                      <a:ext cx="2346" cy="22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90"/>
                        </a:cxn>
                        <a:cxn ang="0">
                          <a:pos x="4282" y="0"/>
                        </a:cxn>
                      </a:cxnLst>
                      <a:rect l="0" t="0" r="r" b="b"/>
                      <a:pathLst>
                        <a:path w="4282" h="390">
                          <a:moveTo>
                            <a:pt x="0" y="390"/>
                          </a:moveTo>
                          <a:lnTo>
                            <a:pt x="4282" y="0"/>
                          </a:lnTo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77" name="Freeform 109"/>
                    <p:cNvSpPr>
                      <a:spLocks/>
                    </p:cNvSpPr>
                    <p:nvPr/>
                  </p:nvSpPr>
                  <p:spPr bwMode="auto">
                    <a:xfrm>
                      <a:off x="7420" y="9653"/>
                      <a:ext cx="216" cy="456"/>
                    </a:xfrm>
                    <a:custGeom>
                      <a:avLst/>
                      <a:gdLst/>
                      <a:ahLst/>
                      <a:cxnLst>
                        <a:cxn ang="0">
                          <a:pos x="4" y="598"/>
                        </a:cxn>
                        <a:cxn ang="0">
                          <a:pos x="0" y="156"/>
                        </a:cxn>
                        <a:cxn ang="0">
                          <a:pos x="96" y="24"/>
                        </a:cxn>
                        <a:cxn ang="0">
                          <a:pos x="204" y="0"/>
                        </a:cxn>
                        <a:cxn ang="0">
                          <a:pos x="300" y="60"/>
                        </a:cxn>
                        <a:cxn ang="0">
                          <a:pos x="372" y="192"/>
                        </a:cxn>
                        <a:cxn ang="0">
                          <a:pos x="396" y="396"/>
                        </a:cxn>
                        <a:cxn ang="0">
                          <a:pos x="396" y="804"/>
                        </a:cxn>
                        <a:cxn ang="0">
                          <a:pos x="4" y="598"/>
                        </a:cxn>
                      </a:cxnLst>
                      <a:rect l="0" t="0" r="r" b="b"/>
                      <a:pathLst>
                        <a:path w="396" h="804">
                          <a:moveTo>
                            <a:pt x="4" y="598"/>
                          </a:moveTo>
                          <a:lnTo>
                            <a:pt x="0" y="156"/>
                          </a:lnTo>
                          <a:lnTo>
                            <a:pt x="96" y="24"/>
                          </a:lnTo>
                          <a:lnTo>
                            <a:pt x="204" y="0"/>
                          </a:lnTo>
                          <a:lnTo>
                            <a:pt x="300" y="60"/>
                          </a:lnTo>
                          <a:lnTo>
                            <a:pt x="372" y="192"/>
                          </a:lnTo>
                          <a:lnTo>
                            <a:pt x="396" y="396"/>
                          </a:lnTo>
                          <a:lnTo>
                            <a:pt x="396" y="804"/>
                          </a:lnTo>
                          <a:lnTo>
                            <a:pt x="4" y="59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78" name="Freeform 110"/>
                    <p:cNvSpPr>
                      <a:spLocks/>
                    </p:cNvSpPr>
                    <p:nvPr/>
                  </p:nvSpPr>
                  <p:spPr bwMode="auto">
                    <a:xfrm>
                      <a:off x="5067" y="9773"/>
                      <a:ext cx="2359" cy="22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98"/>
                        </a:cxn>
                        <a:cxn ang="0">
                          <a:pos x="4306" y="0"/>
                        </a:cxn>
                      </a:cxnLst>
                      <a:rect l="0" t="0" r="r" b="b"/>
                      <a:pathLst>
                        <a:path w="4306" h="398">
                          <a:moveTo>
                            <a:pt x="0" y="398"/>
                          </a:moveTo>
                          <a:lnTo>
                            <a:pt x="4306" y="0"/>
                          </a:lnTo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79" name="Line 11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904" y="9693"/>
                      <a:ext cx="2567" cy="241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80" name="Freeform 112"/>
                    <p:cNvSpPr>
                      <a:spLocks/>
                    </p:cNvSpPr>
                    <p:nvPr/>
                  </p:nvSpPr>
                  <p:spPr bwMode="auto">
                    <a:xfrm>
                      <a:off x="4857" y="10211"/>
                      <a:ext cx="217" cy="1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6"/>
                        </a:cxn>
                        <a:cxn ang="0">
                          <a:pos x="396" y="0"/>
                        </a:cxn>
                      </a:cxnLst>
                      <a:rect l="0" t="0" r="r" b="b"/>
                      <a:pathLst>
                        <a:path w="396" h="36">
                          <a:moveTo>
                            <a:pt x="0" y="36"/>
                          </a:moveTo>
                          <a:lnTo>
                            <a:pt x="396" y="0"/>
                          </a:lnTo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81" name="Freeform 113"/>
                    <p:cNvSpPr>
                      <a:spLocks/>
                    </p:cNvSpPr>
                    <p:nvPr/>
                  </p:nvSpPr>
                  <p:spPr bwMode="auto">
                    <a:xfrm>
                      <a:off x="4864" y="9999"/>
                      <a:ext cx="184" cy="2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6"/>
                        </a:cxn>
                        <a:cxn ang="0">
                          <a:pos x="336" y="0"/>
                        </a:cxn>
                      </a:cxnLst>
                      <a:rect l="0" t="0" r="r" b="b"/>
                      <a:pathLst>
                        <a:path w="336" h="36">
                          <a:moveTo>
                            <a:pt x="0" y="36"/>
                          </a:moveTo>
                          <a:lnTo>
                            <a:pt x="336" y="0"/>
                          </a:lnTo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82" name="Freeform 114"/>
                    <p:cNvSpPr>
                      <a:spLocks/>
                    </p:cNvSpPr>
                    <p:nvPr/>
                  </p:nvSpPr>
                  <p:spPr bwMode="auto">
                    <a:xfrm>
                      <a:off x="4687" y="9584"/>
                      <a:ext cx="169" cy="36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198" y="350"/>
                        </a:cxn>
                      </a:cxnLst>
                      <a:rect l="0" t="0" r="r" b="b"/>
                      <a:pathLst>
                        <a:path w="198" h="350">
                          <a:moveTo>
                            <a:pt x="0" y="0"/>
                          </a:moveTo>
                          <a:lnTo>
                            <a:pt x="198" y="350"/>
                          </a:lnTo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83" name="Line 11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098" y="9504"/>
                      <a:ext cx="484" cy="595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84" name="Freeform 116"/>
                    <p:cNvSpPr>
                      <a:spLocks/>
                    </p:cNvSpPr>
                    <p:nvPr/>
                  </p:nvSpPr>
                  <p:spPr bwMode="auto">
                    <a:xfrm>
                      <a:off x="3449" y="9950"/>
                      <a:ext cx="1407" cy="111"/>
                    </a:xfrm>
                    <a:custGeom>
                      <a:avLst/>
                      <a:gdLst/>
                      <a:ahLst/>
                      <a:cxnLst>
                        <a:cxn ang="0">
                          <a:pos x="1650" y="0"/>
                        </a:cxn>
                        <a:cxn ang="0">
                          <a:pos x="0" y="106"/>
                        </a:cxn>
                      </a:cxnLst>
                      <a:rect l="0" t="0" r="r" b="b"/>
                      <a:pathLst>
                        <a:path w="1650" h="106">
                          <a:moveTo>
                            <a:pt x="1650" y="0"/>
                          </a:moveTo>
                          <a:lnTo>
                            <a:pt x="0" y="106"/>
                          </a:lnTo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85" name="Freeform 117"/>
                    <p:cNvSpPr>
                      <a:spLocks/>
                    </p:cNvSpPr>
                    <p:nvPr/>
                  </p:nvSpPr>
                  <p:spPr bwMode="auto">
                    <a:xfrm>
                      <a:off x="3286" y="10099"/>
                      <a:ext cx="1774" cy="175"/>
                    </a:xfrm>
                    <a:custGeom>
                      <a:avLst/>
                      <a:gdLst/>
                      <a:ahLst/>
                      <a:cxnLst>
                        <a:cxn ang="0">
                          <a:pos x="2082" y="0"/>
                        </a:cxn>
                        <a:cxn ang="0">
                          <a:pos x="0" y="168"/>
                        </a:cxn>
                      </a:cxnLst>
                      <a:rect l="0" t="0" r="r" b="b"/>
                      <a:pathLst>
                        <a:path w="2082" h="168">
                          <a:moveTo>
                            <a:pt x="2082" y="0"/>
                          </a:moveTo>
                          <a:lnTo>
                            <a:pt x="0" y="168"/>
                          </a:lnTo>
                        </a:path>
                      </a:pathLst>
                    </a:custGeom>
                    <a:noFill/>
                    <a:ln w="9525" cap="rnd" cmpd="sng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86" name="Freeform 118"/>
                    <p:cNvSpPr>
                      <a:spLocks/>
                    </p:cNvSpPr>
                    <p:nvPr/>
                  </p:nvSpPr>
                  <p:spPr bwMode="auto">
                    <a:xfrm>
                      <a:off x="3286" y="10350"/>
                      <a:ext cx="1812" cy="176"/>
                    </a:xfrm>
                    <a:custGeom>
                      <a:avLst/>
                      <a:gdLst/>
                      <a:ahLst/>
                      <a:cxnLst>
                        <a:cxn ang="0">
                          <a:pos x="2126" y="0"/>
                        </a:cxn>
                        <a:cxn ang="0">
                          <a:pos x="0" y="168"/>
                        </a:cxn>
                      </a:cxnLst>
                      <a:rect l="0" t="0" r="r" b="b"/>
                      <a:pathLst>
                        <a:path w="2126" h="168">
                          <a:moveTo>
                            <a:pt x="2126" y="0"/>
                          </a:moveTo>
                          <a:lnTo>
                            <a:pt x="0" y="168"/>
                          </a:lnTo>
                        </a:path>
                      </a:pathLst>
                    </a:custGeom>
                    <a:noFill/>
                    <a:ln w="9525" cap="rnd" cmpd="sng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87" name="Line 11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040" y="10247"/>
                      <a:ext cx="1816" cy="149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88" name="Freeform 120"/>
                    <p:cNvSpPr>
                      <a:spLocks/>
                    </p:cNvSpPr>
                    <p:nvPr/>
                  </p:nvSpPr>
                  <p:spPr bwMode="auto">
                    <a:xfrm>
                      <a:off x="3040" y="10099"/>
                      <a:ext cx="242" cy="445"/>
                    </a:xfrm>
                    <a:custGeom>
                      <a:avLst/>
                      <a:gdLst/>
                      <a:ahLst/>
                      <a:cxnLst>
                        <a:cxn ang="0">
                          <a:pos x="284" y="142"/>
                        </a:cxn>
                        <a:cxn ang="0">
                          <a:pos x="284" y="426"/>
                        </a:cxn>
                        <a:cxn ang="0">
                          <a:pos x="0" y="284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284" h="426">
                          <a:moveTo>
                            <a:pt x="284" y="142"/>
                          </a:moveTo>
                          <a:lnTo>
                            <a:pt x="284" y="426"/>
                          </a:lnTo>
                          <a:lnTo>
                            <a:pt x="0" y="284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1270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89" name="Line 1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56" y="9058"/>
                      <a:ext cx="484" cy="1041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90" name="Line 12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282" y="9653"/>
                      <a:ext cx="484" cy="59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91" name="Line 12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766" y="9504"/>
                      <a:ext cx="1816" cy="149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92" name="Freeform 124"/>
                    <p:cNvSpPr>
                      <a:spLocks/>
                    </p:cNvSpPr>
                    <p:nvPr/>
                  </p:nvSpPr>
                  <p:spPr bwMode="auto">
                    <a:xfrm>
                      <a:off x="2556" y="8910"/>
                      <a:ext cx="1816" cy="148"/>
                    </a:xfrm>
                    <a:custGeom>
                      <a:avLst/>
                      <a:gdLst/>
                      <a:ahLst/>
                      <a:cxnLst>
                        <a:cxn ang="0">
                          <a:pos x="1420" y="0"/>
                        </a:cxn>
                        <a:cxn ang="0">
                          <a:pos x="0" y="98"/>
                        </a:cxn>
                      </a:cxnLst>
                      <a:rect l="0" t="0" r="r" b="b"/>
                      <a:pathLst>
                        <a:path w="1420" h="98">
                          <a:moveTo>
                            <a:pt x="1420" y="0"/>
                          </a:moveTo>
                          <a:lnTo>
                            <a:pt x="0" y="98"/>
                          </a:lnTo>
                        </a:path>
                      </a:pathLst>
                    </a:custGeom>
                    <a:noFill/>
                    <a:ln w="1270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93" name="Line 1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56" y="6978"/>
                      <a:ext cx="1" cy="208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94" name="Freeform 126"/>
                    <p:cNvSpPr>
                      <a:spLocks/>
                    </p:cNvSpPr>
                    <p:nvPr/>
                  </p:nvSpPr>
                  <p:spPr bwMode="auto">
                    <a:xfrm>
                      <a:off x="3040" y="10073"/>
                      <a:ext cx="389" cy="26"/>
                    </a:xfrm>
                    <a:custGeom>
                      <a:avLst/>
                      <a:gdLst/>
                      <a:ahLst/>
                      <a:cxnLst>
                        <a:cxn ang="0">
                          <a:pos x="456" y="0"/>
                        </a:cxn>
                        <a:cxn ang="0">
                          <a:pos x="0" y="24"/>
                        </a:cxn>
                      </a:cxnLst>
                      <a:rect l="0" t="0" r="r" b="b"/>
                      <a:pathLst>
                        <a:path w="456" h="24">
                          <a:moveTo>
                            <a:pt x="456" y="0"/>
                          </a:moveTo>
                          <a:lnTo>
                            <a:pt x="0" y="24"/>
                          </a:lnTo>
                        </a:path>
                      </a:pathLst>
                    </a:custGeom>
                    <a:noFill/>
                    <a:ln w="12700" cap="flat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95" name="Freeform 127"/>
                    <p:cNvSpPr>
                      <a:spLocks/>
                    </p:cNvSpPr>
                    <p:nvPr/>
                  </p:nvSpPr>
                  <p:spPr bwMode="auto">
                    <a:xfrm>
                      <a:off x="3040" y="10387"/>
                      <a:ext cx="246" cy="9"/>
                    </a:xfrm>
                    <a:custGeom>
                      <a:avLst/>
                      <a:gdLst/>
                      <a:ahLst/>
                      <a:cxnLst>
                        <a:cxn ang="0">
                          <a:pos x="288" y="0"/>
                        </a:cxn>
                        <a:cxn ang="0">
                          <a:pos x="0" y="8"/>
                        </a:cxn>
                      </a:cxnLst>
                      <a:rect l="0" t="0" r="r" b="b"/>
                      <a:pathLst>
                        <a:path w="288" h="8">
                          <a:moveTo>
                            <a:pt x="288" y="0"/>
                          </a:moveTo>
                          <a:lnTo>
                            <a:pt x="0" y="8"/>
                          </a:lnTo>
                        </a:path>
                      </a:pathLst>
                    </a:custGeom>
                    <a:noFill/>
                    <a:ln w="9525" cap="flat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96" name="Freeform 128"/>
                    <p:cNvSpPr>
                      <a:spLocks/>
                    </p:cNvSpPr>
                    <p:nvPr/>
                  </p:nvSpPr>
                  <p:spPr bwMode="auto">
                    <a:xfrm>
                      <a:off x="4372" y="7572"/>
                      <a:ext cx="1210" cy="193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0" y="1278"/>
                        </a:cxn>
                        <a:cxn ang="0">
                          <a:pos x="1420" y="1846"/>
                        </a:cxn>
                        <a:cxn ang="0">
                          <a:pos x="1420" y="284"/>
                        </a:cxn>
                      </a:cxnLst>
                      <a:rect l="0" t="0" r="r" b="b"/>
                      <a:pathLst>
                        <a:path w="1420" h="1846">
                          <a:moveTo>
                            <a:pt x="0" y="0"/>
                          </a:moveTo>
                          <a:lnTo>
                            <a:pt x="0" y="1278"/>
                          </a:lnTo>
                          <a:lnTo>
                            <a:pt x="1420" y="1846"/>
                          </a:lnTo>
                          <a:lnTo>
                            <a:pt x="1420" y="284"/>
                          </a:lnTo>
                        </a:path>
                      </a:pathLst>
                    </a:custGeom>
                    <a:noFill/>
                    <a:ln w="1270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97" name="Freeform 129"/>
                    <p:cNvSpPr>
                      <a:spLocks/>
                    </p:cNvSpPr>
                    <p:nvPr/>
                  </p:nvSpPr>
                  <p:spPr bwMode="auto">
                    <a:xfrm>
                      <a:off x="4372" y="8910"/>
                      <a:ext cx="315" cy="67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370" y="644"/>
                        </a:cxn>
                      </a:cxnLst>
                      <a:rect l="0" t="0" r="r" b="b"/>
                      <a:pathLst>
                        <a:path w="370" h="644">
                          <a:moveTo>
                            <a:pt x="0" y="0"/>
                          </a:moveTo>
                          <a:lnTo>
                            <a:pt x="370" y="644"/>
                          </a:lnTo>
                        </a:path>
                      </a:pathLst>
                    </a:custGeom>
                    <a:noFill/>
                    <a:ln w="1270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98" name="Freeform 130"/>
                    <p:cNvSpPr>
                      <a:spLocks/>
                    </p:cNvSpPr>
                    <p:nvPr/>
                  </p:nvSpPr>
                  <p:spPr bwMode="auto">
                    <a:xfrm>
                      <a:off x="4329" y="10639"/>
                      <a:ext cx="527" cy="203"/>
                    </a:xfrm>
                    <a:custGeom>
                      <a:avLst/>
                      <a:gdLst/>
                      <a:ahLst/>
                      <a:cxnLst>
                        <a:cxn ang="0">
                          <a:pos x="618" y="194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618" h="194">
                          <a:moveTo>
                            <a:pt x="618" y="194"/>
                          </a:move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299" name="Freeform 131"/>
                    <p:cNvSpPr>
                      <a:spLocks/>
                    </p:cNvSpPr>
                    <p:nvPr/>
                  </p:nvSpPr>
                  <p:spPr bwMode="auto">
                    <a:xfrm>
                      <a:off x="3879" y="10222"/>
                      <a:ext cx="997" cy="379"/>
                    </a:xfrm>
                    <a:custGeom>
                      <a:avLst/>
                      <a:gdLst/>
                      <a:ahLst/>
                      <a:cxnLst>
                        <a:cxn ang="0">
                          <a:pos x="1170" y="362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1170" h="362">
                          <a:moveTo>
                            <a:pt x="1170" y="362"/>
                          </a:move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1270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00" name="Freeform 132"/>
                    <p:cNvSpPr>
                      <a:spLocks/>
                    </p:cNvSpPr>
                    <p:nvPr/>
                  </p:nvSpPr>
                  <p:spPr bwMode="auto">
                    <a:xfrm>
                      <a:off x="3879" y="10099"/>
                      <a:ext cx="297" cy="35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36"/>
                        </a:cxn>
                        <a:cxn ang="0">
                          <a:pos x="0" y="108"/>
                        </a:cxn>
                        <a:cxn ang="0">
                          <a:pos x="60" y="12"/>
                        </a:cxn>
                        <a:cxn ang="0">
                          <a:pos x="168" y="0"/>
                        </a:cxn>
                        <a:cxn ang="0">
                          <a:pos x="288" y="0"/>
                        </a:cxn>
                        <a:cxn ang="0">
                          <a:pos x="348" y="72"/>
                        </a:cxn>
                        <a:cxn ang="0">
                          <a:pos x="348" y="336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348" h="336">
                          <a:moveTo>
                            <a:pt x="0" y="336"/>
                          </a:moveTo>
                          <a:lnTo>
                            <a:pt x="0" y="108"/>
                          </a:lnTo>
                          <a:lnTo>
                            <a:pt x="60" y="12"/>
                          </a:lnTo>
                          <a:lnTo>
                            <a:pt x="168" y="0"/>
                          </a:lnTo>
                          <a:lnTo>
                            <a:pt x="288" y="0"/>
                          </a:lnTo>
                          <a:lnTo>
                            <a:pt x="348" y="72"/>
                          </a:lnTo>
                          <a:lnTo>
                            <a:pt x="348" y="336"/>
                          </a:lnTo>
                          <a:lnTo>
                            <a:pt x="0" y="336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01" name="Freeform 133"/>
                    <p:cNvSpPr>
                      <a:spLocks/>
                    </p:cNvSpPr>
                    <p:nvPr/>
                  </p:nvSpPr>
                  <p:spPr bwMode="auto">
                    <a:xfrm>
                      <a:off x="4012" y="10115"/>
                      <a:ext cx="1176" cy="461"/>
                    </a:xfrm>
                    <a:custGeom>
                      <a:avLst/>
                      <a:gdLst/>
                      <a:ahLst/>
                      <a:cxnLst>
                        <a:cxn ang="0">
                          <a:pos x="1380" y="440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1380" h="440">
                          <a:moveTo>
                            <a:pt x="1380" y="440"/>
                          </a:move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1270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02" name="Freeform 134"/>
                    <p:cNvSpPr>
                      <a:spLocks/>
                    </p:cNvSpPr>
                    <p:nvPr/>
                  </p:nvSpPr>
                  <p:spPr bwMode="auto">
                    <a:xfrm>
                      <a:off x="4165" y="10421"/>
                      <a:ext cx="998" cy="379"/>
                    </a:xfrm>
                    <a:custGeom>
                      <a:avLst/>
                      <a:gdLst/>
                      <a:ahLst/>
                      <a:cxnLst>
                        <a:cxn ang="0">
                          <a:pos x="1170" y="362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1170" h="362">
                          <a:moveTo>
                            <a:pt x="1170" y="362"/>
                          </a:move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03" name="Freeform 135"/>
                    <p:cNvSpPr>
                      <a:spLocks/>
                    </p:cNvSpPr>
                    <p:nvPr/>
                  </p:nvSpPr>
                  <p:spPr bwMode="auto">
                    <a:xfrm>
                      <a:off x="4861" y="10503"/>
                      <a:ext cx="297" cy="35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36"/>
                        </a:cxn>
                        <a:cxn ang="0">
                          <a:pos x="0" y="108"/>
                        </a:cxn>
                        <a:cxn ang="0">
                          <a:pos x="60" y="12"/>
                        </a:cxn>
                        <a:cxn ang="0">
                          <a:pos x="168" y="0"/>
                        </a:cxn>
                        <a:cxn ang="0">
                          <a:pos x="288" y="0"/>
                        </a:cxn>
                        <a:cxn ang="0">
                          <a:pos x="348" y="72"/>
                        </a:cxn>
                        <a:cxn ang="0">
                          <a:pos x="348" y="336"/>
                        </a:cxn>
                        <a:cxn ang="0">
                          <a:pos x="0" y="336"/>
                        </a:cxn>
                      </a:cxnLst>
                      <a:rect l="0" t="0" r="r" b="b"/>
                      <a:pathLst>
                        <a:path w="348" h="336">
                          <a:moveTo>
                            <a:pt x="0" y="336"/>
                          </a:moveTo>
                          <a:lnTo>
                            <a:pt x="0" y="108"/>
                          </a:lnTo>
                          <a:lnTo>
                            <a:pt x="60" y="12"/>
                          </a:lnTo>
                          <a:lnTo>
                            <a:pt x="168" y="0"/>
                          </a:lnTo>
                          <a:lnTo>
                            <a:pt x="288" y="0"/>
                          </a:lnTo>
                          <a:lnTo>
                            <a:pt x="348" y="72"/>
                          </a:lnTo>
                          <a:lnTo>
                            <a:pt x="348" y="336"/>
                          </a:lnTo>
                          <a:lnTo>
                            <a:pt x="0" y="336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04" name="Freeform 136"/>
                    <p:cNvSpPr>
                      <a:spLocks/>
                    </p:cNvSpPr>
                    <p:nvPr/>
                  </p:nvSpPr>
                  <p:spPr bwMode="auto">
                    <a:xfrm>
                      <a:off x="4114" y="10111"/>
                      <a:ext cx="998" cy="379"/>
                    </a:xfrm>
                    <a:custGeom>
                      <a:avLst/>
                      <a:gdLst/>
                      <a:ahLst/>
                      <a:cxnLst>
                        <a:cxn ang="0">
                          <a:pos x="1170" y="362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1170" h="362">
                          <a:moveTo>
                            <a:pt x="1170" y="362"/>
                          </a:move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1270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05" name="Freeform 137"/>
                    <p:cNvSpPr>
                      <a:spLocks/>
                    </p:cNvSpPr>
                    <p:nvPr/>
                  </p:nvSpPr>
                  <p:spPr bwMode="auto">
                    <a:xfrm>
                      <a:off x="4871" y="10852"/>
                      <a:ext cx="287" cy="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12"/>
                        </a:cxn>
                        <a:cxn ang="0">
                          <a:pos x="336" y="0"/>
                        </a:cxn>
                      </a:cxnLst>
                      <a:rect l="0" t="0" r="r" b="b"/>
                      <a:pathLst>
                        <a:path w="336" h="12">
                          <a:moveTo>
                            <a:pt x="0" y="12"/>
                          </a:moveTo>
                          <a:lnTo>
                            <a:pt x="336" y="0"/>
                          </a:lnTo>
                        </a:path>
                      </a:pathLst>
                    </a:custGeom>
                    <a:noFill/>
                    <a:ln w="12700" cmpd="sng">
                      <a:solidFill>
                        <a:srgbClr val="FFFFFF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06" name="Freeform 138"/>
                    <p:cNvSpPr>
                      <a:spLocks/>
                    </p:cNvSpPr>
                    <p:nvPr/>
                  </p:nvSpPr>
                  <p:spPr bwMode="auto">
                    <a:xfrm>
                      <a:off x="3887" y="10433"/>
                      <a:ext cx="287" cy="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12"/>
                        </a:cxn>
                        <a:cxn ang="0">
                          <a:pos x="336" y="0"/>
                        </a:cxn>
                      </a:cxnLst>
                      <a:rect l="0" t="0" r="r" b="b"/>
                      <a:pathLst>
                        <a:path w="336" h="12">
                          <a:moveTo>
                            <a:pt x="0" y="12"/>
                          </a:moveTo>
                          <a:lnTo>
                            <a:pt x="336" y="0"/>
                          </a:lnTo>
                        </a:path>
                      </a:pathLst>
                    </a:custGeom>
                    <a:noFill/>
                    <a:ln w="28575" cmpd="sng">
                      <a:solidFill>
                        <a:srgbClr val="FFFFFF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07" name="Freeform 139"/>
                    <p:cNvSpPr>
                      <a:spLocks/>
                    </p:cNvSpPr>
                    <p:nvPr/>
                  </p:nvSpPr>
                  <p:spPr bwMode="auto">
                    <a:xfrm>
                      <a:off x="3286" y="10463"/>
                      <a:ext cx="593" cy="6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60"/>
                        </a:cxn>
                        <a:cxn ang="0">
                          <a:pos x="696" y="0"/>
                        </a:cxn>
                      </a:cxnLst>
                      <a:rect l="0" t="0" r="r" b="b"/>
                      <a:pathLst>
                        <a:path w="696" h="60">
                          <a:moveTo>
                            <a:pt x="0" y="60"/>
                          </a:moveTo>
                          <a:lnTo>
                            <a:pt x="696" y="0"/>
                          </a:lnTo>
                        </a:path>
                      </a:pathLst>
                    </a:custGeom>
                    <a:noFill/>
                    <a:ln w="1270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08" name="Freeform 140"/>
                    <p:cNvSpPr>
                      <a:spLocks/>
                    </p:cNvSpPr>
                    <p:nvPr/>
                  </p:nvSpPr>
                  <p:spPr bwMode="auto">
                    <a:xfrm>
                      <a:off x="3282" y="10222"/>
                      <a:ext cx="594" cy="6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60"/>
                        </a:cxn>
                        <a:cxn ang="0">
                          <a:pos x="696" y="0"/>
                        </a:cxn>
                      </a:cxnLst>
                      <a:rect l="0" t="0" r="r" b="b"/>
                      <a:pathLst>
                        <a:path w="696" h="60">
                          <a:moveTo>
                            <a:pt x="0" y="60"/>
                          </a:moveTo>
                          <a:lnTo>
                            <a:pt x="696" y="0"/>
                          </a:lnTo>
                        </a:path>
                      </a:pathLst>
                    </a:custGeom>
                    <a:noFill/>
                    <a:ln w="1270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09" name="Freeform 141"/>
                    <p:cNvSpPr>
                      <a:spLocks/>
                    </p:cNvSpPr>
                    <p:nvPr/>
                  </p:nvSpPr>
                  <p:spPr bwMode="auto">
                    <a:xfrm>
                      <a:off x="3889" y="10212"/>
                      <a:ext cx="1" cy="25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0" y="240"/>
                        </a:cxn>
                      </a:cxnLst>
                      <a:rect l="0" t="0" r="r" b="b"/>
                      <a:pathLst>
                        <a:path w="1" h="240">
                          <a:moveTo>
                            <a:pt x="0" y="0"/>
                          </a:moveTo>
                          <a:lnTo>
                            <a:pt x="0" y="240"/>
                          </a:lnTo>
                        </a:path>
                      </a:pathLst>
                    </a:custGeom>
                    <a:noFill/>
                    <a:ln w="1270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10" name="Freeform 142"/>
                    <p:cNvSpPr>
                      <a:spLocks/>
                    </p:cNvSpPr>
                    <p:nvPr/>
                  </p:nvSpPr>
                  <p:spPr bwMode="auto">
                    <a:xfrm>
                      <a:off x="3889" y="10469"/>
                      <a:ext cx="430" cy="182"/>
                    </a:xfrm>
                    <a:custGeom>
                      <a:avLst/>
                      <a:gdLst/>
                      <a:ahLst/>
                      <a:cxnLst>
                        <a:cxn ang="0">
                          <a:pos x="504" y="174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504" h="174">
                          <a:moveTo>
                            <a:pt x="504" y="174"/>
                          </a:move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1270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</p:grpSp>
            </p:grpSp>
            <p:grpSp>
              <p:nvGrpSpPr>
                <p:cNvPr id="17" name="Group 143"/>
                <p:cNvGrpSpPr>
                  <a:grpSpLocks/>
                </p:cNvGrpSpPr>
                <p:nvPr/>
              </p:nvGrpSpPr>
              <p:grpSpPr bwMode="auto">
                <a:xfrm>
                  <a:off x="4977" y="11560"/>
                  <a:ext cx="4458" cy="768"/>
                  <a:chOff x="4556" y="8082"/>
                  <a:chExt cx="5230" cy="734"/>
                </a:xfrm>
              </p:grpSpPr>
              <p:grpSp>
                <p:nvGrpSpPr>
                  <p:cNvPr id="18" name="Group 144"/>
                  <p:cNvGrpSpPr>
                    <a:grpSpLocks/>
                  </p:cNvGrpSpPr>
                  <p:nvPr/>
                </p:nvGrpSpPr>
                <p:grpSpPr bwMode="auto">
                  <a:xfrm>
                    <a:off x="4556" y="8390"/>
                    <a:ext cx="1846" cy="426"/>
                    <a:chOff x="7242" y="7242"/>
                    <a:chExt cx="3266" cy="674"/>
                  </a:xfrm>
                </p:grpSpPr>
                <p:sp>
                  <p:nvSpPr>
                    <p:cNvPr id="7313" name="Freeform 145"/>
                    <p:cNvSpPr>
                      <a:spLocks/>
                    </p:cNvSpPr>
                    <p:nvPr/>
                  </p:nvSpPr>
                  <p:spPr bwMode="auto">
                    <a:xfrm>
                      <a:off x="7242" y="7480"/>
                      <a:ext cx="254" cy="436"/>
                    </a:xfrm>
                    <a:custGeom>
                      <a:avLst/>
                      <a:gdLst/>
                      <a:ahLst/>
                      <a:cxnLst>
                        <a:cxn ang="0">
                          <a:pos x="4" y="598"/>
                        </a:cxn>
                        <a:cxn ang="0">
                          <a:pos x="0" y="156"/>
                        </a:cxn>
                        <a:cxn ang="0">
                          <a:pos x="96" y="24"/>
                        </a:cxn>
                        <a:cxn ang="0">
                          <a:pos x="204" y="0"/>
                        </a:cxn>
                        <a:cxn ang="0">
                          <a:pos x="300" y="60"/>
                        </a:cxn>
                        <a:cxn ang="0">
                          <a:pos x="372" y="192"/>
                        </a:cxn>
                        <a:cxn ang="0">
                          <a:pos x="396" y="396"/>
                        </a:cxn>
                        <a:cxn ang="0">
                          <a:pos x="396" y="804"/>
                        </a:cxn>
                        <a:cxn ang="0">
                          <a:pos x="4" y="598"/>
                        </a:cxn>
                      </a:cxnLst>
                      <a:rect l="0" t="0" r="r" b="b"/>
                      <a:pathLst>
                        <a:path w="396" h="804">
                          <a:moveTo>
                            <a:pt x="4" y="598"/>
                          </a:moveTo>
                          <a:lnTo>
                            <a:pt x="0" y="156"/>
                          </a:lnTo>
                          <a:lnTo>
                            <a:pt x="96" y="24"/>
                          </a:lnTo>
                          <a:lnTo>
                            <a:pt x="204" y="0"/>
                          </a:lnTo>
                          <a:lnTo>
                            <a:pt x="300" y="60"/>
                          </a:lnTo>
                          <a:lnTo>
                            <a:pt x="372" y="192"/>
                          </a:lnTo>
                          <a:lnTo>
                            <a:pt x="396" y="396"/>
                          </a:lnTo>
                          <a:lnTo>
                            <a:pt x="396" y="804"/>
                          </a:lnTo>
                          <a:lnTo>
                            <a:pt x="4" y="598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14" name="Line 14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490" y="7668"/>
                      <a:ext cx="3012" cy="23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15" name="Line 147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496" y="7454"/>
                      <a:ext cx="3012" cy="23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16" name="Line 148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496" y="7377"/>
                      <a:ext cx="3012" cy="23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17" name="Line 14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436" y="7286"/>
                      <a:ext cx="3012" cy="23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18" name="Line 15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382" y="7249"/>
                      <a:ext cx="3012" cy="23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19" name="Freeform 151"/>
                    <p:cNvSpPr>
                      <a:spLocks/>
                    </p:cNvSpPr>
                    <p:nvPr/>
                  </p:nvSpPr>
                  <p:spPr bwMode="auto">
                    <a:xfrm>
                      <a:off x="7505" y="7563"/>
                      <a:ext cx="2752" cy="2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90"/>
                        </a:cxn>
                        <a:cxn ang="0">
                          <a:pos x="4282" y="0"/>
                        </a:cxn>
                      </a:cxnLst>
                      <a:rect l="0" t="0" r="r" b="b"/>
                      <a:pathLst>
                        <a:path w="4282" h="390">
                          <a:moveTo>
                            <a:pt x="0" y="390"/>
                          </a:moveTo>
                          <a:lnTo>
                            <a:pt x="4282" y="0"/>
                          </a:lnTo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20" name="Freeform 152"/>
                    <p:cNvSpPr>
                      <a:spLocks/>
                    </p:cNvSpPr>
                    <p:nvPr/>
                  </p:nvSpPr>
                  <p:spPr bwMode="auto">
                    <a:xfrm>
                      <a:off x="10250" y="7242"/>
                      <a:ext cx="254" cy="436"/>
                    </a:xfrm>
                    <a:custGeom>
                      <a:avLst/>
                      <a:gdLst/>
                      <a:ahLst/>
                      <a:cxnLst>
                        <a:cxn ang="0">
                          <a:pos x="4" y="598"/>
                        </a:cxn>
                        <a:cxn ang="0">
                          <a:pos x="0" y="156"/>
                        </a:cxn>
                        <a:cxn ang="0">
                          <a:pos x="96" y="24"/>
                        </a:cxn>
                        <a:cxn ang="0">
                          <a:pos x="204" y="0"/>
                        </a:cxn>
                        <a:cxn ang="0">
                          <a:pos x="300" y="60"/>
                        </a:cxn>
                        <a:cxn ang="0">
                          <a:pos x="372" y="192"/>
                        </a:cxn>
                        <a:cxn ang="0">
                          <a:pos x="396" y="396"/>
                        </a:cxn>
                        <a:cxn ang="0">
                          <a:pos x="396" y="804"/>
                        </a:cxn>
                        <a:cxn ang="0">
                          <a:pos x="4" y="598"/>
                        </a:cxn>
                      </a:cxnLst>
                      <a:rect l="0" t="0" r="r" b="b"/>
                      <a:pathLst>
                        <a:path w="396" h="804">
                          <a:moveTo>
                            <a:pt x="4" y="598"/>
                          </a:moveTo>
                          <a:lnTo>
                            <a:pt x="0" y="156"/>
                          </a:lnTo>
                          <a:lnTo>
                            <a:pt x="96" y="24"/>
                          </a:lnTo>
                          <a:lnTo>
                            <a:pt x="204" y="0"/>
                          </a:lnTo>
                          <a:lnTo>
                            <a:pt x="300" y="60"/>
                          </a:lnTo>
                          <a:lnTo>
                            <a:pt x="372" y="192"/>
                          </a:lnTo>
                          <a:lnTo>
                            <a:pt x="396" y="396"/>
                          </a:lnTo>
                          <a:lnTo>
                            <a:pt x="396" y="804"/>
                          </a:lnTo>
                          <a:lnTo>
                            <a:pt x="4" y="598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21" name="Freeform 153"/>
                    <p:cNvSpPr>
                      <a:spLocks/>
                    </p:cNvSpPr>
                    <p:nvPr/>
                  </p:nvSpPr>
                  <p:spPr bwMode="auto">
                    <a:xfrm>
                      <a:off x="7490" y="7357"/>
                      <a:ext cx="2767" cy="21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98"/>
                        </a:cxn>
                        <a:cxn ang="0">
                          <a:pos x="4306" y="0"/>
                        </a:cxn>
                      </a:cxnLst>
                      <a:rect l="0" t="0" r="r" b="b"/>
                      <a:pathLst>
                        <a:path w="4306" h="398">
                          <a:moveTo>
                            <a:pt x="0" y="398"/>
                          </a:moveTo>
                          <a:lnTo>
                            <a:pt x="4306" y="0"/>
                          </a:lnTo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22" name="Line 15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299" y="7280"/>
                      <a:ext cx="3011" cy="231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23" name="Freeform 155"/>
                    <p:cNvSpPr>
                      <a:spLocks/>
                    </p:cNvSpPr>
                    <p:nvPr/>
                  </p:nvSpPr>
                  <p:spPr bwMode="auto">
                    <a:xfrm>
                      <a:off x="7243" y="7775"/>
                      <a:ext cx="255" cy="1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6"/>
                        </a:cxn>
                        <a:cxn ang="0">
                          <a:pos x="396" y="0"/>
                        </a:cxn>
                      </a:cxnLst>
                      <a:rect l="0" t="0" r="r" b="b"/>
                      <a:pathLst>
                        <a:path w="396" h="36">
                          <a:moveTo>
                            <a:pt x="0" y="36"/>
                          </a:moveTo>
                          <a:lnTo>
                            <a:pt x="396" y="0"/>
                          </a:lnTo>
                        </a:path>
                      </a:pathLst>
                    </a:cu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24" name="Freeform 156"/>
                    <p:cNvSpPr>
                      <a:spLocks/>
                    </p:cNvSpPr>
                    <p:nvPr/>
                  </p:nvSpPr>
                  <p:spPr bwMode="auto">
                    <a:xfrm>
                      <a:off x="7251" y="7573"/>
                      <a:ext cx="216" cy="2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6"/>
                        </a:cxn>
                        <a:cxn ang="0">
                          <a:pos x="336" y="0"/>
                        </a:cxn>
                      </a:cxnLst>
                      <a:rect l="0" t="0" r="r" b="b"/>
                      <a:pathLst>
                        <a:path w="336" h="36">
                          <a:moveTo>
                            <a:pt x="0" y="36"/>
                          </a:moveTo>
                          <a:lnTo>
                            <a:pt x="336" y="0"/>
                          </a:lnTo>
                        </a:path>
                      </a:pathLst>
                    </a:cu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</p:grpSp>
              <p:grpSp>
                <p:nvGrpSpPr>
                  <p:cNvPr id="19" name="Group 157"/>
                  <p:cNvGrpSpPr>
                    <a:grpSpLocks/>
                  </p:cNvGrpSpPr>
                  <p:nvPr/>
                </p:nvGrpSpPr>
                <p:grpSpPr bwMode="auto">
                  <a:xfrm>
                    <a:off x="6248" y="8236"/>
                    <a:ext cx="1846" cy="426"/>
                    <a:chOff x="7242" y="7242"/>
                    <a:chExt cx="3266" cy="674"/>
                  </a:xfrm>
                </p:grpSpPr>
                <p:sp>
                  <p:nvSpPr>
                    <p:cNvPr id="7326" name="Freeform 158"/>
                    <p:cNvSpPr>
                      <a:spLocks/>
                    </p:cNvSpPr>
                    <p:nvPr/>
                  </p:nvSpPr>
                  <p:spPr bwMode="auto">
                    <a:xfrm>
                      <a:off x="7242" y="7480"/>
                      <a:ext cx="254" cy="436"/>
                    </a:xfrm>
                    <a:custGeom>
                      <a:avLst/>
                      <a:gdLst/>
                      <a:ahLst/>
                      <a:cxnLst>
                        <a:cxn ang="0">
                          <a:pos x="4" y="598"/>
                        </a:cxn>
                        <a:cxn ang="0">
                          <a:pos x="0" y="156"/>
                        </a:cxn>
                        <a:cxn ang="0">
                          <a:pos x="96" y="24"/>
                        </a:cxn>
                        <a:cxn ang="0">
                          <a:pos x="204" y="0"/>
                        </a:cxn>
                        <a:cxn ang="0">
                          <a:pos x="300" y="60"/>
                        </a:cxn>
                        <a:cxn ang="0">
                          <a:pos x="372" y="192"/>
                        </a:cxn>
                        <a:cxn ang="0">
                          <a:pos x="396" y="396"/>
                        </a:cxn>
                        <a:cxn ang="0">
                          <a:pos x="396" y="804"/>
                        </a:cxn>
                        <a:cxn ang="0">
                          <a:pos x="4" y="598"/>
                        </a:cxn>
                      </a:cxnLst>
                      <a:rect l="0" t="0" r="r" b="b"/>
                      <a:pathLst>
                        <a:path w="396" h="804">
                          <a:moveTo>
                            <a:pt x="4" y="598"/>
                          </a:moveTo>
                          <a:lnTo>
                            <a:pt x="0" y="156"/>
                          </a:lnTo>
                          <a:lnTo>
                            <a:pt x="96" y="24"/>
                          </a:lnTo>
                          <a:lnTo>
                            <a:pt x="204" y="0"/>
                          </a:lnTo>
                          <a:lnTo>
                            <a:pt x="300" y="60"/>
                          </a:lnTo>
                          <a:lnTo>
                            <a:pt x="372" y="192"/>
                          </a:lnTo>
                          <a:lnTo>
                            <a:pt x="396" y="396"/>
                          </a:lnTo>
                          <a:lnTo>
                            <a:pt x="396" y="804"/>
                          </a:lnTo>
                          <a:lnTo>
                            <a:pt x="4" y="598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27" name="Line 15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490" y="7668"/>
                      <a:ext cx="3012" cy="23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28" name="Line 16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496" y="7454"/>
                      <a:ext cx="3012" cy="23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29" name="Line 16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496" y="7377"/>
                      <a:ext cx="3012" cy="23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30" name="Line 16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436" y="7286"/>
                      <a:ext cx="3012" cy="23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31" name="Line 16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382" y="7249"/>
                      <a:ext cx="3012" cy="23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32" name="Freeform 164"/>
                    <p:cNvSpPr>
                      <a:spLocks/>
                    </p:cNvSpPr>
                    <p:nvPr/>
                  </p:nvSpPr>
                  <p:spPr bwMode="auto">
                    <a:xfrm>
                      <a:off x="7505" y="7563"/>
                      <a:ext cx="2752" cy="2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90"/>
                        </a:cxn>
                        <a:cxn ang="0">
                          <a:pos x="4282" y="0"/>
                        </a:cxn>
                      </a:cxnLst>
                      <a:rect l="0" t="0" r="r" b="b"/>
                      <a:pathLst>
                        <a:path w="4282" h="390">
                          <a:moveTo>
                            <a:pt x="0" y="390"/>
                          </a:moveTo>
                          <a:lnTo>
                            <a:pt x="4282" y="0"/>
                          </a:lnTo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33" name="Freeform 165"/>
                    <p:cNvSpPr>
                      <a:spLocks/>
                    </p:cNvSpPr>
                    <p:nvPr/>
                  </p:nvSpPr>
                  <p:spPr bwMode="auto">
                    <a:xfrm>
                      <a:off x="10250" y="7242"/>
                      <a:ext cx="254" cy="436"/>
                    </a:xfrm>
                    <a:custGeom>
                      <a:avLst/>
                      <a:gdLst/>
                      <a:ahLst/>
                      <a:cxnLst>
                        <a:cxn ang="0">
                          <a:pos x="4" y="598"/>
                        </a:cxn>
                        <a:cxn ang="0">
                          <a:pos x="0" y="156"/>
                        </a:cxn>
                        <a:cxn ang="0">
                          <a:pos x="96" y="24"/>
                        </a:cxn>
                        <a:cxn ang="0">
                          <a:pos x="204" y="0"/>
                        </a:cxn>
                        <a:cxn ang="0">
                          <a:pos x="300" y="60"/>
                        </a:cxn>
                        <a:cxn ang="0">
                          <a:pos x="372" y="192"/>
                        </a:cxn>
                        <a:cxn ang="0">
                          <a:pos x="396" y="396"/>
                        </a:cxn>
                        <a:cxn ang="0">
                          <a:pos x="396" y="804"/>
                        </a:cxn>
                        <a:cxn ang="0">
                          <a:pos x="4" y="598"/>
                        </a:cxn>
                      </a:cxnLst>
                      <a:rect l="0" t="0" r="r" b="b"/>
                      <a:pathLst>
                        <a:path w="396" h="804">
                          <a:moveTo>
                            <a:pt x="4" y="598"/>
                          </a:moveTo>
                          <a:lnTo>
                            <a:pt x="0" y="156"/>
                          </a:lnTo>
                          <a:lnTo>
                            <a:pt x="96" y="24"/>
                          </a:lnTo>
                          <a:lnTo>
                            <a:pt x="204" y="0"/>
                          </a:lnTo>
                          <a:lnTo>
                            <a:pt x="300" y="60"/>
                          </a:lnTo>
                          <a:lnTo>
                            <a:pt x="372" y="192"/>
                          </a:lnTo>
                          <a:lnTo>
                            <a:pt x="396" y="396"/>
                          </a:lnTo>
                          <a:lnTo>
                            <a:pt x="396" y="804"/>
                          </a:lnTo>
                          <a:lnTo>
                            <a:pt x="4" y="598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34" name="Freeform 166"/>
                    <p:cNvSpPr>
                      <a:spLocks/>
                    </p:cNvSpPr>
                    <p:nvPr/>
                  </p:nvSpPr>
                  <p:spPr bwMode="auto">
                    <a:xfrm>
                      <a:off x="7490" y="7357"/>
                      <a:ext cx="2767" cy="21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98"/>
                        </a:cxn>
                        <a:cxn ang="0">
                          <a:pos x="4306" y="0"/>
                        </a:cxn>
                      </a:cxnLst>
                      <a:rect l="0" t="0" r="r" b="b"/>
                      <a:pathLst>
                        <a:path w="4306" h="398">
                          <a:moveTo>
                            <a:pt x="0" y="398"/>
                          </a:moveTo>
                          <a:lnTo>
                            <a:pt x="4306" y="0"/>
                          </a:lnTo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35" name="Line 167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299" y="7280"/>
                      <a:ext cx="3011" cy="231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36" name="Freeform 168"/>
                    <p:cNvSpPr>
                      <a:spLocks/>
                    </p:cNvSpPr>
                    <p:nvPr/>
                  </p:nvSpPr>
                  <p:spPr bwMode="auto">
                    <a:xfrm>
                      <a:off x="7243" y="7775"/>
                      <a:ext cx="255" cy="1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6"/>
                        </a:cxn>
                        <a:cxn ang="0">
                          <a:pos x="396" y="0"/>
                        </a:cxn>
                      </a:cxnLst>
                      <a:rect l="0" t="0" r="r" b="b"/>
                      <a:pathLst>
                        <a:path w="396" h="36">
                          <a:moveTo>
                            <a:pt x="0" y="36"/>
                          </a:moveTo>
                          <a:lnTo>
                            <a:pt x="396" y="0"/>
                          </a:lnTo>
                        </a:path>
                      </a:pathLst>
                    </a:cu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37" name="Freeform 169"/>
                    <p:cNvSpPr>
                      <a:spLocks/>
                    </p:cNvSpPr>
                    <p:nvPr/>
                  </p:nvSpPr>
                  <p:spPr bwMode="auto">
                    <a:xfrm>
                      <a:off x="7251" y="7573"/>
                      <a:ext cx="216" cy="2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6"/>
                        </a:cxn>
                        <a:cxn ang="0">
                          <a:pos x="336" y="0"/>
                        </a:cxn>
                      </a:cxnLst>
                      <a:rect l="0" t="0" r="r" b="b"/>
                      <a:pathLst>
                        <a:path w="336" h="36">
                          <a:moveTo>
                            <a:pt x="0" y="36"/>
                          </a:moveTo>
                          <a:lnTo>
                            <a:pt x="336" y="0"/>
                          </a:lnTo>
                        </a:path>
                      </a:pathLst>
                    </a:cu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</p:grpSp>
              <p:grpSp>
                <p:nvGrpSpPr>
                  <p:cNvPr id="20" name="Group 170"/>
                  <p:cNvGrpSpPr>
                    <a:grpSpLocks/>
                  </p:cNvGrpSpPr>
                  <p:nvPr/>
                </p:nvGrpSpPr>
                <p:grpSpPr bwMode="auto">
                  <a:xfrm>
                    <a:off x="7940" y="8082"/>
                    <a:ext cx="1846" cy="426"/>
                    <a:chOff x="7242" y="7242"/>
                    <a:chExt cx="3266" cy="674"/>
                  </a:xfrm>
                </p:grpSpPr>
                <p:sp>
                  <p:nvSpPr>
                    <p:cNvPr id="7339" name="Freeform 171"/>
                    <p:cNvSpPr>
                      <a:spLocks/>
                    </p:cNvSpPr>
                    <p:nvPr/>
                  </p:nvSpPr>
                  <p:spPr bwMode="auto">
                    <a:xfrm>
                      <a:off x="7242" y="7480"/>
                      <a:ext cx="254" cy="436"/>
                    </a:xfrm>
                    <a:custGeom>
                      <a:avLst/>
                      <a:gdLst/>
                      <a:ahLst/>
                      <a:cxnLst>
                        <a:cxn ang="0">
                          <a:pos x="4" y="598"/>
                        </a:cxn>
                        <a:cxn ang="0">
                          <a:pos x="0" y="156"/>
                        </a:cxn>
                        <a:cxn ang="0">
                          <a:pos x="96" y="24"/>
                        </a:cxn>
                        <a:cxn ang="0">
                          <a:pos x="204" y="0"/>
                        </a:cxn>
                        <a:cxn ang="0">
                          <a:pos x="300" y="60"/>
                        </a:cxn>
                        <a:cxn ang="0">
                          <a:pos x="372" y="192"/>
                        </a:cxn>
                        <a:cxn ang="0">
                          <a:pos x="396" y="396"/>
                        </a:cxn>
                        <a:cxn ang="0">
                          <a:pos x="396" y="804"/>
                        </a:cxn>
                        <a:cxn ang="0">
                          <a:pos x="4" y="598"/>
                        </a:cxn>
                      </a:cxnLst>
                      <a:rect l="0" t="0" r="r" b="b"/>
                      <a:pathLst>
                        <a:path w="396" h="804">
                          <a:moveTo>
                            <a:pt x="4" y="598"/>
                          </a:moveTo>
                          <a:lnTo>
                            <a:pt x="0" y="156"/>
                          </a:lnTo>
                          <a:lnTo>
                            <a:pt x="96" y="24"/>
                          </a:lnTo>
                          <a:lnTo>
                            <a:pt x="204" y="0"/>
                          </a:lnTo>
                          <a:lnTo>
                            <a:pt x="300" y="60"/>
                          </a:lnTo>
                          <a:lnTo>
                            <a:pt x="372" y="192"/>
                          </a:lnTo>
                          <a:lnTo>
                            <a:pt x="396" y="396"/>
                          </a:lnTo>
                          <a:lnTo>
                            <a:pt x="396" y="804"/>
                          </a:lnTo>
                          <a:lnTo>
                            <a:pt x="4" y="598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40" name="Line 17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490" y="7668"/>
                      <a:ext cx="3012" cy="23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41" name="Line 17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496" y="7454"/>
                      <a:ext cx="3012" cy="23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42" name="Line 17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496" y="7377"/>
                      <a:ext cx="3012" cy="23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43" name="Line 17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436" y="7286"/>
                      <a:ext cx="3012" cy="23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44" name="Line 17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382" y="7249"/>
                      <a:ext cx="3012" cy="23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45" name="Freeform 177"/>
                    <p:cNvSpPr>
                      <a:spLocks/>
                    </p:cNvSpPr>
                    <p:nvPr/>
                  </p:nvSpPr>
                  <p:spPr bwMode="auto">
                    <a:xfrm>
                      <a:off x="7505" y="7563"/>
                      <a:ext cx="2752" cy="2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90"/>
                        </a:cxn>
                        <a:cxn ang="0">
                          <a:pos x="4282" y="0"/>
                        </a:cxn>
                      </a:cxnLst>
                      <a:rect l="0" t="0" r="r" b="b"/>
                      <a:pathLst>
                        <a:path w="4282" h="390">
                          <a:moveTo>
                            <a:pt x="0" y="390"/>
                          </a:moveTo>
                          <a:lnTo>
                            <a:pt x="4282" y="0"/>
                          </a:lnTo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46" name="Freeform 178"/>
                    <p:cNvSpPr>
                      <a:spLocks/>
                    </p:cNvSpPr>
                    <p:nvPr/>
                  </p:nvSpPr>
                  <p:spPr bwMode="auto">
                    <a:xfrm>
                      <a:off x="10250" y="7242"/>
                      <a:ext cx="254" cy="436"/>
                    </a:xfrm>
                    <a:custGeom>
                      <a:avLst/>
                      <a:gdLst/>
                      <a:ahLst/>
                      <a:cxnLst>
                        <a:cxn ang="0">
                          <a:pos x="4" y="598"/>
                        </a:cxn>
                        <a:cxn ang="0">
                          <a:pos x="0" y="156"/>
                        </a:cxn>
                        <a:cxn ang="0">
                          <a:pos x="96" y="24"/>
                        </a:cxn>
                        <a:cxn ang="0">
                          <a:pos x="204" y="0"/>
                        </a:cxn>
                        <a:cxn ang="0">
                          <a:pos x="300" y="60"/>
                        </a:cxn>
                        <a:cxn ang="0">
                          <a:pos x="372" y="192"/>
                        </a:cxn>
                        <a:cxn ang="0">
                          <a:pos x="396" y="396"/>
                        </a:cxn>
                        <a:cxn ang="0">
                          <a:pos x="396" y="804"/>
                        </a:cxn>
                        <a:cxn ang="0">
                          <a:pos x="4" y="598"/>
                        </a:cxn>
                      </a:cxnLst>
                      <a:rect l="0" t="0" r="r" b="b"/>
                      <a:pathLst>
                        <a:path w="396" h="804">
                          <a:moveTo>
                            <a:pt x="4" y="598"/>
                          </a:moveTo>
                          <a:lnTo>
                            <a:pt x="0" y="156"/>
                          </a:lnTo>
                          <a:lnTo>
                            <a:pt x="96" y="24"/>
                          </a:lnTo>
                          <a:lnTo>
                            <a:pt x="204" y="0"/>
                          </a:lnTo>
                          <a:lnTo>
                            <a:pt x="300" y="60"/>
                          </a:lnTo>
                          <a:lnTo>
                            <a:pt x="372" y="192"/>
                          </a:lnTo>
                          <a:lnTo>
                            <a:pt x="396" y="396"/>
                          </a:lnTo>
                          <a:lnTo>
                            <a:pt x="396" y="804"/>
                          </a:lnTo>
                          <a:lnTo>
                            <a:pt x="4" y="598"/>
                          </a:lnTo>
                          <a:close/>
                        </a:path>
                      </a:pathLst>
                    </a:cu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47" name="Freeform 179"/>
                    <p:cNvSpPr>
                      <a:spLocks/>
                    </p:cNvSpPr>
                    <p:nvPr/>
                  </p:nvSpPr>
                  <p:spPr bwMode="auto">
                    <a:xfrm>
                      <a:off x="7490" y="7357"/>
                      <a:ext cx="2767" cy="21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98"/>
                        </a:cxn>
                        <a:cxn ang="0">
                          <a:pos x="4306" y="0"/>
                        </a:cxn>
                      </a:cxnLst>
                      <a:rect l="0" t="0" r="r" b="b"/>
                      <a:pathLst>
                        <a:path w="4306" h="398">
                          <a:moveTo>
                            <a:pt x="0" y="398"/>
                          </a:moveTo>
                          <a:lnTo>
                            <a:pt x="4306" y="0"/>
                          </a:lnTo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48" name="Line 18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7299" y="7280"/>
                      <a:ext cx="3011" cy="231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49" name="Freeform 181"/>
                    <p:cNvSpPr>
                      <a:spLocks/>
                    </p:cNvSpPr>
                    <p:nvPr/>
                  </p:nvSpPr>
                  <p:spPr bwMode="auto">
                    <a:xfrm>
                      <a:off x="7243" y="7775"/>
                      <a:ext cx="255" cy="1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6"/>
                        </a:cxn>
                        <a:cxn ang="0">
                          <a:pos x="396" y="0"/>
                        </a:cxn>
                      </a:cxnLst>
                      <a:rect l="0" t="0" r="r" b="b"/>
                      <a:pathLst>
                        <a:path w="396" h="36">
                          <a:moveTo>
                            <a:pt x="0" y="36"/>
                          </a:moveTo>
                          <a:lnTo>
                            <a:pt x="396" y="0"/>
                          </a:lnTo>
                        </a:path>
                      </a:pathLst>
                    </a:cu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50" name="Freeform 182"/>
                    <p:cNvSpPr>
                      <a:spLocks/>
                    </p:cNvSpPr>
                    <p:nvPr/>
                  </p:nvSpPr>
                  <p:spPr bwMode="auto">
                    <a:xfrm>
                      <a:off x="7251" y="7573"/>
                      <a:ext cx="216" cy="2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6"/>
                        </a:cxn>
                        <a:cxn ang="0">
                          <a:pos x="336" y="0"/>
                        </a:cxn>
                      </a:cxnLst>
                      <a:rect l="0" t="0" r="r" b="b"/>
                      <a:pathLst>
                        <a:path w="336" h="36">
                          <a:moveTo>
                            <a:pt x="0" y="36"/>
                          </a:moveTo>
                          <a:lnTo>
                            <a:pt x="336" y="0"/>
                          </a:lnTo>
                        </a:path>
                      </a:pathLst>
                    </a:cu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</p:grpSp>
            </p:grpSp>
            <p:grpSp>
              <p:nvGrpSpPr>
                <p:cNvPr id="21" name="Group 183"/>
                <p:cNvGrpSpPr>
                  <a:grpSpLocks/>
                </p:cNvGrpSpPr>
                <p:nvPr/>
              </p:nvGrpSpPr>
              <p:grpSpPr bwMode="auto">
                <a:xfrm>
                  <a:off x="2556" y="10421"/>
                  <a:ext cx="968" cy="3171"/>
                  <a:chOff x="2474" y="1420"/>
                  <a:chExt cx="3490" cy="6548"/>
                </a:xfrm>
              </p:grpSpPr>
              <p:sp>
                <p:nvSpPr>
                  <p:cNvPr id="7352" name="Freeform 184"/>
                  <p:cNvSpPr>
                    <a:spLocks/>
                  </p:cNvSpPr>
                  <p:nvPr/>
                </p:nvSpPr>
                <p:spPr bwMode="auto">
                  <a:xfrm>
                    <a:off x="2556" y="1420"/>
                    <a:ext cx="1562" cy="1704"/>
                  </a:xfrm>
                  <a:custGeom>
                    <a:avLst/>
                    <a:gdLst/>
                    <a:ahLst/>
                    <a:cxnLst>
                      <a:cxn ang="0">
                        <a:pos x="0" y="1704"/>
                      </a:cxn>
                      <a:cxn ang="0">
                        <a:pos x="0" y="568"/>
                      </a:cxn>
                      <a:cxn ang="0">
                        <a:pos x="994" y="142"/>
                      </a:cxn>
                      <a:cxn ang="0">
                        <a:pos x="1420" y="0"/>
                      </a:cxn>
                      <a:cxn ang="0">
                        <a:pos x="1562" y="1420"/>
                      </a:cxn>
                    </a:cxnLst>
                    <a:rect l="0" t="0" r="r" b="b"/>
                    <a:pathLst>
                      <a:path w="1562" h="1704">
                        <a:moveTo>
                          <a:pt x="0" y="1704"/>
                        </a:moveTo>
                        <a:lnTo>
                          <a:pt x="0" y="568"/>
                        </a:lnTo>
                        <a:lnTo>
                          <a:pt x="994" y="142"/>
                        </a:lnTo>
                        <a:lnTo>
                          <a:pt x="1420" y="0"/>
                        </a:lnTo>
                        <a:lnTo>
                          <a:pt x="1562" y="1420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CL"/>
                  </a:p>
                </p:txBody>
              </p:sp>
              <p:sp>
                <p:nvSpPr>
                  <p:cNvPr id="7353" name="Freeform 185"/>
                  <p:cNvSpPr>
                    <a:spLocks/>
                  </p:cNvSpPr>
                  <p:nvPr/>
                </p:nvSpPr>
                <p:spPr bwMode="auto">
                  <a:xfrm>
                    <a:off x="2556" y="2840"/>
                    <a:ext cx="1562" cy="284"/>
                  </a:xfrm>
                  <a:custGeom>
                    <a:avLst/>
                    <a:gdLst/>
                    <a:ahLst/>
                    <a:cxnLst>
                      <a:cxn ang="0">
                        <a:pos x="0" y="284"/>
                      </a:cxn>
                      <a:cxn ang="0">
                        <a:pos x="568" y="0"/>
                      </a:cxn>
                      <a:cxn ang="0">
                        <a:pos x="1562" y="0"/>
                      </a:cxn>
                      <a:cxn ang="0">
                        <a:pos x="1136" y="284"/>
                      </a:cxn>
                      <a:cxn ang="0">
                        <a:pos x="0" y="284"/>
                      </a:cxn>
                    </a:cxnLst>
                    <a:rect l="0" t="0" r="r" b="b"/>
                    <a:pathLst>
                      <a:path w="1562" h="284">
                        <a:moveTo>
                          <a:pt x="0" y="284"/>
                        </a:moveTo>
                        <a:lnTo>
                          <a:pt x="568" y="0"/>
                        </a:lnTo>
                        <a:lnTo>
                          <a:pt x="1562" y="0"/>
                        </a:lnTo>
                        <a:lnTo>
                          <a:pt x="1136" y="284"/>
                        </a:lnTo>
                        <a:lnTo>
                          <a:pt x="0" y="284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CL"/>
                  </a:p>
                </p:txBody>
              </p:sp>
              <p:sp>
                <p:nvSpPr>
                  <p:cNvPr id="7354" name="Freeform 186"/>
                  <p:cNvSpPr>
                    <a:spLocks/>
                  </p:cNvSpPr>
                  <p:nvPr/>
                </p:nvSpPr>
                <p:spPr bwMode="auto">
                  <a:xfrm>
                    <a:off x="2556" y="3124"/>
                    <a:ext cx="2700" cy="48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92" y="1724"/>
                      </a:cxn>
                      <a:cxn ang="0">
                        <a:pos x="1824" y="3536"/>
                      </a:cxn>
                      <a:cxn ang="0">
                        <a:pos x="2700" y="4844"/>
                      </a:cxn>
                    </a:cxnLst>
                    <a:rect l="0" t="0" r="r" b="b"/>
                    <a:pathLst>
                      <a:path w="2700" h="4844">
                        <a:moveTo>
                          <a:pt x="0" y="0"/>
                        </a:moveTo>
                        <a:lnTo>
                          <a:pt x="792" y="1724"/>
                        </a:lnTo>
                        <a:lnTo>
                          <a:pt x="1824" y="3536"/>
                        </a:lnTo>
                        <a:lnTo>
                          <a:pt x="2700" y="4844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CL"/>
                  </a:p>
                </p:txBody>
              </p:sp>
              <p:sp>
                <p:nvSpPr>
                  <p:cNvPr id="7355" name="Oval 187"/>
                  <p:cNvSpPr>
                    <a:spLocks noChangeArrowheads="1"/>
                  </p:cNvSpPr>
                  <p:nvPr/>
                </p:nvSpPr>
                <p:spPr bwMode="auto">
                  <a:xfrm>
                    <a:off x="3124" y="4686"/>
                    <a:ext cx="994" cy="142"/>
                  </a:xfrm>
                  <a:prstGeom prst="ellips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CL"/>
                  </a:p>
                </p:txBody>
              </p:sp>
              <p:sp>
                <p:nvSpPr>
                  <p:cNvPr id="7356" name="Freeform 188"/>
                  <p:cNvSpPr>
                    <a:spLocks/>
                  </p:cNvSpPr>
                  <p:nvPr/>
                </p:nvSpPr>
                <p:spPr bwMode="auto">
                  <a:xfrm>
                    <a:off x="3692" y="3124"/>
                    <a:ext cx="1960" cy="482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42" y="1704"/>
                      </a:cxn>
                      <a:cxn ang="0">
                        <a:pos x="1060" y="3572"/>
                      </a:cxn>
                      <a:cxn ang="0">
                        <a:pos x="1960" y="4820"/>
                      </a:cxn>
                    </a:cxnLst>
                    <a:rect l="0" t="0" r="r" b="b"/>
                    <a:pathLst>
                      <a:path w="1960" h="4820">
                        <a:moveTo>
                          <a:pt x="0" y="0"/>
                        </a:moveTo>
                        <a:lnTo>
                          <a:pt x="142" y="1704"/>
                        </a:lnTo>
                        <a:lnTo>
                          <a:pt x="1060" y="3572"/>
                        </a:lnTo>
                        <a:lnTo>
                          <a:pt x="1960" y="4820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CL"/>
                  </a:p>
                </p:txBody>
              </p:sp>
              <p:sp>
                <p:nvSpPr>
                  <p:cNvPr id="7357" name="Oval 189"/>
                  <p:cNvSpPr>
                    <a:spLocks noChangeArrowheads="1"/>
                  </p:cNvSpPr>
                  <p:nvPr/>
                </p:nvSpPr>
                <p:spPr bwMode="auto">
                  <a:xfrm>
                    <a:off x="4118" y="6532"/>
                    <a:ext cx="994" cy="142"/>
                  </a:xfrm>
                  <a:prstGeom prst="ellips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CL"/>
                  </a:p>
                </p:txBody>
              </p:sp>
              <p:sp>
                <p:nvSpPr>
                  <p:cNvPr id="7358" name="Oval 190"/>
                  <p:cNvSpPr>
                    <a:spLocks noChangeArrowheads="1"/>
                  </p:cNvSpPr>
                  <p:nvPr/>
                </p:nvSpPr>
                <p:spPr bwMode="auto">
                  <a:xfrm>
                    <a:off x="4970" y="7810"/>
                    <a:ext cx="994" cy="142"/>
                  </a:xfrm>
                  <a:prstGeom prst="ellips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CL"/>
                  </a:p>
                </p:txBody>
              </p:sp>
              <p:sp>
                <p:nvSpPr>
                  <p:cNvPr id="7359" name="Freeform 191"/>
                  <p:cNvSpPr>
                    <a:spLocks/>
                  </p:cNvSpPr>
                  <p:nvPr/>
                </p:nvSpPr>
                <p:spPr bwMode="auto">
                  <a:xfrm>
                    <a:off x="3976" y="3696"/>
                    <a:ext cx="1704" cy="4114"/>
                  </a:xfrm>
                  <a:custGeom>
                    <a:avLst/>
                    <a:gdLst/>
                    <a:ahLst/>
                    <a:cxnLst>
                      <a:cxn ang="0">
                        <a:pos x="68" y="0"/>
                      </a:cxn>
                      <a:cxn ang="0">
                        <a:pos x="0" y="990"/>
                      </a:cxn>
                      <a:cxn ang="0">
                        <a:pos x="852" y="2836"/>
                      </a:cxn>
                      <a:cxn ang="0">
                        <a:pos x="1704" y="4114"/>
                      </a:cxn>
                    </a:cxnLst>
                    <a:rect l="0" t="0" r="r" b="b"/>
                    <a:pathLst>
                      <a:path w="1704" h="4114">
                        <a:moveTo>
                          <a:pt x="68" y="0"/>
                        </a:moveTo>
                        <a:lnTo>
                          <a:pt x="0" y="990"/>
                        </a:lnTo>
                        <a:lnTo>
                          <a:pt x="852" y="2836"/>
                        </a:lnTo>
                        <a:lnTo>
                          <a:pt x="1704" y="4114"/>
                        </a:lnTo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CL"/>
                  </a:p>
                </p:txBody>
              </p:sp>
              <p:sp>
                <p:nvSpPr>
                  <p:cNvPr id="7360" name="Freeform 192"/>
                  <p:cNvSpPr>
                    <a:spLocks/>
                  </p:cNvSpPr>
                  <p:nvPr/>
                </p:nvSpPr>
                <p:spPr bwMode="auto">
                  <a:xfrm>
                    <a:off x="3976" y="2982"/>
                    <a:ext cx="1964" cy="4890"/>
                  </a:xfrm>
                  <a:custGeom>
                    <a:avLst/>
                    <a:gdLst/>
                    <a:ahLst/>
                    <a:cxnLst>
                      <a:cxn ang="0">
                        <a:pos x="1964" y="4890"/>
                      </a:cxn>
                      <a:cxn ang="0">
                        <a:pos x="1136" y="3618"/>
                      </a:cxn>
                      <a:cxn ang="0">
                        <a:pos x="152" y="177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964" h="4890">
                        <a:moveTo>
                          <a:pt x="1964" y="4890"/>
                        </a:moveTo>
                        <a:lnTo>
                          <a:pt x="1136" y="3618"/>
                        </a:lnTo>
                        <a:lnTo>
                          <a:pt x="152" y="177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CL"/>
                  </a:p>
                </p:txBody>
              </p:sp>
              <p:sp>
                <p:nvSpPr>
                  <p:cNvPr id="7361" name="Freeform 193"/>
                  <p:cNvSpPr>
                    <a:spLocks/>
                  </p:cNvSpPr>
                  <p:nvPr/>
                </p:nvSpPr>
                <p:spPr bwMode="auto">
                  <a:xfrm>
                    <a:off x="2840" y="2982"/>
                    <a:ext cx="112" cy="101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12" y="1014"/>
                      </a:cxn>
                    </a:cxnLst>
                    <a:rect l="0" t="0" r="r" b="b"/>
                    <a:pathLst>
                      <a:path w="112" h="1014">
                        <a:moveTo>
                          <a:pt x="0" y="0"/>
                        </a:moveTo>
                        <a:lnTo>
                          <a:pt x="112" y="1014"/>
                        </a:lnTo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CL"/>
                  </a:p>
                </p:txBody>
              </p:sp>
              <p:sp>
                <p:nvSpPr>
                  <p:cNvPr id="7362" name="Freeform 194"/>
                  <p:cNvSpPr>
                    <a:spLocks/>
                  </p:cNvSpPr>
                  <p:nvPr/>
                </p:nvSpPr>
                <p:spPr bwMode="auto">
                  <a:xfrm>
                    <a:off x="2952" y="3996"/>
                    <a:ext cx="2016" cy="386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6" y="768"/>
                      </a:cxn>
                      <a:cxn ang="0">
                        <a:pos x="1176" y="2628"/>
                      </a:cxn>
                      <a:cxn ang="0">
                        <a:pos x="2016" y="3864"/>
                      </a:cxn>
                    </a:cxnLst>
                    <a:rect l="0" t="0" r="r" b="b"/>
                    <a:pathLst>
                      <a:path w="2016" h="3864">
                        <a:moveTo>
                          <a:pt x="0" y="0"/>
                        </a:moveTo>
                        <a:lnTo>
                          <a:pt x="156" y="768"/>
                        </a:lnTo>
                        <a:lnTo>
                          <a:pt x="1176" y="2628"/>
                        </a:lnTo>
                        <a:lnTo>
                          <a:pt x="2016" y="3864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CL"/>
                  </a:p>
                </p:txBody>
              </p:sp>
              <p:sp>
                <p:nvSpPr>
                  <p:cNvPr id="7363" name="Freeform 195"/>
                  <p:cNvSpPr>
                    <a:spLocks/>
                  </p:cNvSpPr>
                  <p:nvPr/>
                </p:nvSpPr>
                <p:spPr bwMode="auto">
                  <a:xfrm>
                    <a:off x="3124" y="3124"/>
                    <a:ext cx="2272" cy="482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26" y="1704"/>
                      </a:cxn>
                      <a:cxn ang="0">
                        <a:pos x="1420" y="3550"/>
                      </a:cxn>
                      <a:cxn ang="0">
                        <a:pos x="2272" y="4828"/>
                      </a:cxn>
                    </a:cxnLst>
                    <a:rect l="0" t="0" r="r" b="b"/>
                    <a:pathLst>
                      <a:path w="2272" h="4828">
                        <a:moveTo>
                          <a:pt x="0" y="0"/>
                        </a:moveTo>
                        <a:lnTo>
                          <a:pt x="426" y="1704"/>
                        </a:lnTo>
                        <a:lnTo>
                          <a:pt x="1420" y="3550"/>
                        </a:lnTo>
                        <a:lnTo>
                          <a:pt x="2272" y="4828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CL"/>
                  </a:p>
                </p:txBody>
              </p:sp>
              <p:sp>
                <p:nvSpPr>
                  <p:cNvPr id="7364" name="Freeform 196"/>
                  <p:cNvSpPr>
                    <a:spLocks/>
                  </p:cNvSpPr>
                  <p:nvPr/>
                </p:nvSpPr>
                <p:spPr bwMode="auto">
                  <a:xfrm>
                    <a:off x="3550" y="2840"/>
                    <a:ext cx="1846" cy="497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42" y="1846"/>
                      </a:cxn>
                      <a:cxn ang="0">
                        <a:pos x="994" y="3692"/>
                      </a:cxn>
                      <a:cxn ang="0">
                        <a:pos x="1846" y="4970"/>
                      </a:cxn>
                    </a:cxnLst>
                    <a:rect l="0" t="0" r="r" b="b"/>
                    <a:pathLst>
                      <a:path w="1846" h="4970">
                        <a:moveTo>
                          <a:pt x="0" y="0"/>
                        </a:moveTo>
                        <a:lnTo>
                          <a:pt x="142" y="1846"/>
                        </a:lnTo>
                        <a:lnTo>
                          <a:pt x="994" y="3692"/>
                        </a:lnTo>
                        <a:lnTo>
                          <a:pt x="1846" y="4970"/>
                        </a:lnTo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CL"/>
                  </a:p>
                </p:txBody>
              </p:sp>
              <p:sp>
                <p:nvSpPr>
                  <p:cNvPr id="7365" name="Freeform 197"/>
                  <p:cNvSpPr>
                    <a:spLocks/>
                  </p:cNvSpPr>
                  <p:nvPr/>
                </p:nvSpPr>
                <p:spPr bwMode="auto">
                  <a:xfrm>
                    <a:off x="4044" y="2840"/>
                    <a:ext cx="74" cy="904"/>
                  </a:xfrm>
                  <a:custGeom>
                    <a:avLst/>
                    <a:gdLst/>
                    <a:ahLst/>
                    <a:cxnLst>
                      <a:cxn ang="0">
                        <a:pos x="74" y="0"/>
                      </a:cxn>
                      <a:cxn ang="0">
                        <a:pos x="0" y="904"/>
                      </a:cxn>
                    </a:cxnLst>
                    <a:rect l="0" t="0" r="r" b="b"/>
                    <a:pathLst>
                      <a:path w="74" h="904">
                        <a:moveTo>
                          <a:pt x="74" y="0"/>
                        </a:moveTo>
                        <a:lnTo>
                          <a:pt x="0" y="904"/>
                        </a:lnTo>
                      </a:path>
                    </a:pathLst>
                  </a:custGeom>
                  <a:noFill/>
                  <a:ln w="9525" cap="flat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CL"/>
                  </a:p>
                </p:txBody>
              </p:sp>
              <p:sp>
                <p:nvSpPr>
                  <p:cNvPr id="7366" name="Freeform 198"/>
                  <p:cNvSpPr>
                    <a:spLocks/>
                  </p:cNvSpPr>
                  <p:nvPr/>
                </p:nvSpPr>
                <p:spPr bwMode="auto">
                  <a:xfrm>
                    <a:off x="3124" y="1420"/>
                    <a:ext cx="852" cy="1420"/>
                  </a:xfrm>
                  <a:custGeom>
                    <a:avLst/>
                    <a:gdLst/>
                    <a:ahLst/>
                    <a:cxnLst>
                      <a:cxn ang="0">
                        <a:pos x="0" y="1420"/>
                      </a:cxn>
                      <a:cxn ang="0">
                        <a:pos x="0" y="284"/>
                      </a:cxn>
                      <a:cxn ang="0">
                        <a:pos x="852" y="0"/>
                      </a:cxn>
                    </a:cxnLst>
                    <a:rect l="0" t="0" r="r" b="b"/>
                    <a:pathLst>
                      <a:path w="852" h="1420">
                        <a:moveTo>
                          <a:pt x="0" y="1420"/>
                        </a:moveTo>
                        <a:lnTo>
                          <a:pt x="0" y="284"/>
                        </a:lnTo>
                        <a:lnTo>
                          <a:pt x="852" y="0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CL"/>
                  </a:p>
                </p:txBody>
              </p:sp>
              <p:sp>
                <p:nvSpPr>
                  <p:cNvPr id="7367" name="Line 19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56" y="1704"/>
                    <a:ext cx="568" cy="284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CL"/>
                  </a:p>
                </p:txBody>
              </p:sp>
              <p:grpSp>
                <p:nvGrpSpPr>
                  <p:cNvPr id="22" name="Group 200"/>
                  <p:cNvGrpSpPr>
                    <a:grpSpLocks/>
                  </p:cNvGrpSpPr>
                  <p:nvPr/>
                </p:nvGrpSpPr>
                <p:grpSpPr bwMode="auto">
                  <a:xfrm>
                    <a:off x="2474" y="2744"/>
                    <a:ext cx="1846" cy="568"/>
                    <a:chOff x="5538" y="2556"/>
                    <a:chExt cx="1562" cy="710"/>
                  </a:xfrm>
                </p:grpSpPr>
                <p:grpSp>
                  <p:nvGrpSpPr>
                    <p:cNvPr id="23" name="Group 20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538" y="2840"/>
                      <a:ext cx="994" cy="426"/>
                      <a:chOff x="5254" y="3692"/>
                      <a:chExt cx="994" cy="426"/>
                    </a:xfrm>
                  </p:grpSpPr>
                  <p:sp>
                    <p:nvSpPr>
                      <p:cNvPr id="7370" name="Freeform 20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254" y="3834"/>
                        <a:ext cx="852" cy="28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0"/>
                          </a:cxn>
                          <a:cxn ang="0">
                            <a:pos x="0" y="284"/>
                          </a:cxn>
                          <a:cxn ang="0">
                            <a:pos x="852" y="284"/>
                          </a:cxn>
                          <a:cxn ang="0">
                            <a:pos x="852" y="0"/>
                          </a:cxn>
                          <a:cxn ang="0">
                            <a:pos x="0" y="0"/>
                          </a:cxn>
                        </a:cxnLst>
                        <a:rect l="0" t="0" r="r" b="b"/>
                        <a:pathLst>
                          <a:path w="852" h="284">
                            <a:moveTo>
                              <a:pt x="0" y="0"/>
                            </a:moveTo>
                            <a:lnTo>
                              <a:pt x="0" y="284"/>
                            </a:lnTo>
                            <a:lnTo>
                              <a:pt x="852" y="284"/>
                            </a:lnTo>
                            <a:lnTo>
                              <a:pt x="852" y="0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C0C0C0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s-CL"/>
                      </a:p>
                    </p:txBody>
                  </p:sp>
                  <p:sp>
                    <p:nvSpPr>
                      <p:cNvPr id="7371" name="Freeform 20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254" y="3692"/>
                        <a:ext cx="994" cy="142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142"/>
                          </a:cxn>
                          <a:cxn ang="0">
                            <a:pos x="142" y="0"/>
                          </a:cxn>
                          <a:cxn ang="0">
                            <a:pos x="994" y="0"/>
                          </a:cxn>
                          <a:cxn ang="0">
                            <a:pos x="852" y="142"/>
                          </a:cxn>
                          <a:cxn ang="0">
                            <a:pos x="0" y="142"/>
                          </a:cxn>
                        </a:cxnLst>
                        <a:rect l="0" t="0" r="r" b="b"/>
                        <a:pathLst>
                          <a:path w="994" h="142">
                            <a:moveTo>
                              <a:pt x="0" y="142"/>
                            </a:moveTo>
                            <a:lnTo>
                              <a:pt x="142" y="0"/>
                            </a:lnTo>
                            <a:lnTo>
                              <a:pt x="994" y="0"/>
                            </a:lnTo>
                            <a:lnTo>
                              <a:pt x="852" y="142"/>
                            </a:lnTo>
                            <a:lnTo>
                              <a:pt x="0" y="142"/>
                            </a:lnTo>
                            <a:close/>
                          </a:path>
                        </a:pathLst>
                      </a:custGeom>
                      <a:solidFill>
                        <a:srgbClr val="C0C0C0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s-CL"/>
                      </a:p>
                    </p:txBody>
                  </p:sp>
                </p:grpSp>
                <p:sp>
                  <p:nvSpPr>
                    <p:cNvPr id="7372" name="Freeform 204"/>
                    <p:cNvSpPr>
                      <a:spLocks/>
                    </p:cNvSpPr>
                    <p:nvPr/>
                  </p:nvSpPr>
                  <p:spPr bwMode="auto">
                    <a:xfrm>
                      <a:off x="6390" y="2556"/>
                      <a:ext cx="710" cy="71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710"/>
                        </a:cxn>
                        <a:cxn ang="0">
                          <a:pos x="0" y="426"/>
                        </a:cxn>
                        <a:cxn ang="0">
                          <a:pos x="426" y="0"/>
                        </a:cxn>
                        <a:cxn ang="0">
                          <a:pos x="710" y="0"/>
                        </a:cxn>
                        <a:cxn ang="0">
                          <a:pos x="284" y="426"/>
                        </a:cxn>
                        <a:cxn ang="0">
                          <a:pos x="284" y="710"/>
                        </a:cxn>
                        <a:cxn ang="0">
                          <a:pos x="0" y="710"/>
                        </a:cxn>
                      </a:cxnLst>
                      <a:rect l="0" t="0" r="r" b="b"/>
                      <a:pathLst>
                        <a:path w="710" h="710">
                          <a:moveTo>
                            <a:pt x="0" y="710"/>
                          </a:moveTo>
                          <a:lnTo>
                            <a:pt x="0" y="426"/>
                          </a:lnTo>
                          <a:lnTo>
                            <a:pt x="426" y="0"/>
                          </a:lnTo>
                          <a:lnTo>
                            <a:pt x="710" y="0"/>
                          </a:lnTo>
                          <a:lnTo>
                            <a:pt x="284" y="426"/>
                          </a:lnTo>
                          <a:lnTo>
                            <a:pt x="284" y="710"/>
                          </a:lnTo>
                          <a:lnTo>
                            <a:pt x="0" y="71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73" name="Freeform 205"/>
                    <p:cNvSpPr>
                      <a:spLocks/>
                    </p:cNvSpPr>
                    <p:nvPr/>
                  </p:nvSpPr>
                  <p:spPr bwMode="auto">
                    <a:xfrm>
                      <a:off x="6674" y="2556"/>
                      <a:ext cx="426" cy="71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710"/>
                        </a:cxn>
                        <a:cxn ang="0">
                          <a:pos x="426" y="284"/>
                        </a:cxn>
                        <a:cxn ang="0">
                          <a:pos x="426" y="0"/>
                        </a:cxn>
                        <a:cxn ang="0">
                          <a:pos x="0" y="426"/>
                        </a:cxn>
                        <a:cxn ang="0">
                          <a:pos x="0" y="710"/>
                        </a:cxn>
                      </a:cxnLst>
                      <a:rect l="0" t="0" r="r" b="b"/>
                      <a:pathLst>
                        <a:path w="426" h="710">
                          <a:moveTo>
                            <a:pt x="0" y="710"/>
                          </a:moveTo>
                          <a:lnTo>
                            <a:pt x="426" y="284"/>
                          </a:lnTo>
                          <a:lnTo>
                            <a:pt x="426" y="0"/>
                          </a:lnTo>
                          <a:lnTo>
                            <a:pt x="0" y="426"/>
                          </a:lnTo>
                          <a:lnTo>
                            <a:pt x="0" y="71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  <p:sp>
                  <p:nvSpPr>
                    <p:cNvPr id="7374" name="Line 2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390" y="2981"/>
                      <a:ext cx="284" cy="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CL"/>
                    </a:p>
                  </p:txBody>
                </p:sp>
              </p:grpSp>
            </p:grpSp>
            <p:sp>
              <p:nvSpPr>
                <p:cNvPr id="7375" name="Freeform 207"/>
                <p:cNvSpPr>
                  <a:spLocks/>
                </p:cNvSpPr>
                <p:nvPr/>
              </p:nvSpPr>
              <p:spPr bwMode="auto">
                <a:xfrm>
                  <a:off x="3020" y="10777"/>
                  <a:ext cx="1227" cy="389"/>
                </a:xfrm>
                <a:custGeom>
                  <a:avLst/>
                  <a:gdLst/>
                  <a:ahLst/>
                  <a:cxnLst>
                    <a:cxn ang="0">
                      <a:pos x="1440" y="156"/>
                    </a:cxn>
                    <a:cxn ang="0">
                      <a:pos x="888" y="180"/>
                    </a:cxn>
                    <a:cxn ang="0">
                      <a:pos x="204" y="0"/>
                    </a:cxn>
                    <a:cxn ang="0">
                      <a:pos x="0" y="24"/>
                    </a:cxn>
                    <a:cxn ang="0">
                      <a:pos x="372" y="264"/>
                    </a:cxn>
                    <a:cxn ang="0">
                      <a:pos x="36" y="372"/>
                    </a:cxn>
                  </a:cxnLst>
                  <a:rect l="0" t="0" r="r" b="b"/>
                  <a:pathLst>
                    <a:path w="1440" h="372">
                      <a:moveTo>
                        <a:pt x="1440" y="156"/>
                      </a:moveTo>
                      <a:lnTo>
                        <a:pt x="888" y="180"/>
                      </a:lnTo>
                      <a:lnTo>
                        <a:pt x="204" y="0"/>
                      </a:lnTo>
                      <a:lnTo>
                        <a:pt x="0" y="24"/>
                      </a:lnTo>
                      <a:lnTo>
                        <a:pt x="372" y="264"/>
                      </a:lnTo>
                      <a:lnTo>
                        <a:pt x="36" y="372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CL"/>
                </a:p>
              </p:txBody>
            </p:sp>
            <p:sp>
              <p:nvSpPr>
                <p:cNvPr id="7376" name="Freeform 208"/>
                <p:cNvSpPr>
                  <a:spLocks/>
                </p:cNvSpPr>
                <p:nvPr/>
              </p:nvSpPr>
              <p:spPr bwMode="auto">
                <a:xfrm>
                  <a:off x="2938" y="11041"/>
                  <a:ext cx="1555" cy="766"/>
                </a:xfrm>
                <a:custGeom>
                  <a:avLst/>
                  <a:gdLst/>
                  <a:ahLst/>
                  <a:cxnLst>
                    <a:cxn ang="0">
                      <a:pos x="1788" y="0"/>
                    </a:cxn>
                    <a:cxn ang="0">
                      <a:pos x="1164" y="156"/>
                    </a:cxn>
                    <a:cxn ang="0">
                      <a:pos x="1116" y="312"/>
                    </a:cxn>
                    <a:cxn ang="0">
                      <a:pos x="1272" y="480"/>
                    </a:cxn>
                    <a:cxn ang="0">
                      <a:pos x="1824" y="662"/>
                    </a:cxn>
                    <a:cxn ang="0">
                      <a:pos x="984" y="732"/>
                    </a:cxn>
                    <a:cxn ang="0">
                      <a:pos x="0" y="312"/>
                    </a:cxn>
                  </a:cxnLst>
                  <a:rect l="0" t="0" r="r" b="b"/>
                  <a:pathLst>
                    <a:path w="1824" h="732">
                      <a:moveTo>
                        <a:pt x="1788" y="0"/>
                      </a:moveTo>
                      <a:lnTo>
                        <a:pt x="1164" y="156"/>
                      </a:lnTo>
                      <a:lnTo>
                        <a:pt x="1116" y="312"/>
                      </a:lnTo>
                      <a:lnTo>
                        <a:pt x="1272" y="480"/>
                      </a:lnTo>
                      <a:lnTo>
                        <a:pt x="1824" y="662"/>
                      </a:lnTo>
                      <a:lnTo>
                        <a:pt x="984" y="732"/>
                      </a:lnTo>
                      <a:lnTo>
                        <a:pt x="0" y="312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CL"/>
                </a:p>
              </p:txBody>
            </p:sp>
            <p:sp>
              <p:nvSpPr>
                <p:cNvPr id="7377" name="Oval 209"/>
                <p:cNvSpPr>
                  <a:spLocks noChangeArrowheads="1"/>
                </p:cNvSpPr>
                <p:nvPr/>
              </p:nvSpPr>
              <p:spPr bwMode="auto">
                <a:xfrm>
                  <a:off x="6793" y="8602"/>
                  <a:ext cx="121" cy="131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CL"/>
                </a:p>
              </p:txBody>
            </p:sp>
            <p:sp>
              <p:nvSpPr>
                <p:cNvPr id="7378" name="Oval 210"/>
                <p:cNvSpPr>
                  <a:spLocks noChangeArrowheads="1"/>
                </p:cNvSpPr>
                <p:nvPr/>
              </p:nvSpPr>
              <p:spPr bwMode="auto">
                <a:xfrm>
                  <a:off x="6793" y="14119"/>
                  <a:ext cx="121" cy="131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CL"/>
                </a:p>
              </p:txBody>
            </p:sp>
            <p:sp>
              <p:nvSpPr>
                <p:cNvPr id="7379" name="Line 211"/>
                <p:cNvSpPr>
                  <a:spLocks noChangeShapeType="1"/>
                </p:cNvSpPr>
                <p:nvPr/>
              </p:nvSpPr>
              <p:spPr bwMode="auto">
                <a:xfrm>
                  <a:off x="6793" y="8700"/>
                  <a:ext cx="0" cy="547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CL"/>
                </a:p>
              </p:txBody>
            </p:sp>
            <p:sp>
              <p:nvSpPr>
                <p:cNvPr id="7380" name="Line 212"/>
                <p:cNvSpPr>
                  <a:spLocks noChangeShapeType="1"/>
                </p:cNvSpPr>
                <p:nvPr/>
              </p:nvSpPr>
              <p:spPr bwMode="auto">
                <a:xfrm>
                  <a:off x="6914" y="8700"/>
                  <a:ext cx="0" cy="547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CL"/>
                </a:p>
              </p:txBody>
            </p:sp>
            <p:sp>
              <p:nvSpPr>
                <p:cNvPr id="7381" name="Freeform 213"/>
                <p:cNvSpPr>
                  <a:spLocks/>
                </p:cNvSpPr>
                <p:nvPr/>
              </p:nvSpPr>
              <p:spPr bwMode="auto">
                <a:xfrm>
                  <a:off x="6874" y="8729"/>
                  <a:ext cx="2" cy="5518"/>
                </a:xfrm>
                <a:custGeom>
                  <a:avLst/>
                  <a:gdLst/>
                  <a:ahLst/>
                  <a:cxnLst>
                    <a:cxn ang="0">
                      <a:pos x="0" y="5273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4" h="5273">
                      <a:moveTo>
                        <a:pt x="0" y="5273"/>
                      </a:moveTo>
                      <a:lnTo>
                        <a:pt x="4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CL"/>
                </a:p>
              </p:txBody>
            </p:sp>
            <p:sp>
              <p:nvSpPr>
                <p:cNvPr id="7382" name="Freeform 214"/>
                <p:cNvSpPr>
                  <a:spLocks/>
                </p:cNvSpPr>
                <p:nvPr/>
              </p:nvSpPr>
              <p:spPr bwMode="auto">
                <a:xfrm>
                  <a:off x="6833" y="8729"/>
                  <a:ext cx="3" cy="5531"/>
                </a:xfrm>
                <a:custGeom>
                  <a:avLst/>
                  <a:gdLst/>
                  <a:ahLst/>
                  <a:cxnLst>
                    <a:cxn ang="0">
                      <a:pos x="0" y="5285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6" h="5285">
                      <a:moveTo>
                        <a:pt x="0" y="5285"/>
                      </a:moveTo>
                      <a:lnTo>
                        <a:pt x="6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CL"/>
                </a:p>
              </p:txBody>
            </p:sp>
            <p:grpSp>
              <p:nvGrpSpPr>
                <p:cNvPr id="24" name="Group 215"/>
                <p:cNvGrpSpPr>
                  <a:grpSpLocks/>
                </p:cNvGrpSpPr>
                <p:nvPr/>
              </p:nvGrpSpPr>
              <p:grpSpPr bwMode="auto">
                <a:xfrm>
                  <a:off x="6429" y="13398"/>
                  <a:ext cx="485" cy="416"/>
                  <a:chOff x="8236" y="10788"/>
                  <a:chExt cx="568" cy="398"/>
                </a:xfrm>
              </p:grpSpPr>
              <p:sp>
                <p:nvSpPr>
                  <p:cNvPr id="7384" name="Oval 216"/>
                  <p:cNvSpPr>
                    <a:spLocks noChangeArrowheads="1"/>
                  </p:cNvSpPr>
                  <p:nvPr/>
                </p:nvSpPr>
                <p:spPr bwMode="auto">
                  <a:xfrm>
                    <a:off x="8236" y="10792"/>
                    <a:ext cx="142" cy="142"/>
                  </a:xfrm>
                  <a:prstGeom prst="ellips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CL"/>
                  </a:p>
                </p:txBody>
              </p:sp>
              <p:sp>
                <p:nvSpPr>
                  <p:cNvPr id="7385" name="Oval 217"/>
                  <p:cNvSpPr>
                    <a:spLocks noChangeArrowheads="1"/>
                  </p:cNvSpPr>
                  <p:nvPr/>
                </p:nvSpPr>
                <p:spPr bwMode="auto">
                  <a:xfrm>
                    <a:off x="8662" y="11032"/>
                    <a:ext cx="142" cy="142"/>
                  </a:xfrm>
                  <a:prstGeom prst="ellips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CL"/>
                  </a:p>
                </p:txBody>
              </p:sp>
              <p:sp>
                <p:nvSpPr>
                  <p:cNvPr id="7386" name="Freeform 218"/>
                  <p:cNvSpPr>
                    <a:spLocks/>
                  </p:cNvSpPr>
                  <p:nvPr/>
                </p:nvSpPr>
                <p:spPr bwMode="auto">
                  <a:xfrm>
                    <a:off x="8316" y="10788"/>
                    <a:ext cx="420" cy="24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20" y="240"/>
                      </a:cxn>
                    </a:cxnLst>
                    <a:rect l="0" t="0" r="r" b="b"/>
                    <a:pathLst>
                      <a:path w="420" h="240">
                        <a:moveTo>
                          <a:pt x="0" y="0"/>
                        </a:moveTo>
                        <a:lnTo>
                          <a:pt x="420" y="240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CL"/>
                  </a:p>
                </p:txBody>
              </p:sp>
              <p:sp>
                <p:nvSpPr>
                  <p:cNvPr id="7387" name="Freeform 219"/>
                  <p:cNvSpPr>
                    <a:spLocks/>
                  </p:cNvSpPr>
                  <p:nvPr/>
                </p:nvSpPr>
                <p:spPr bwMode="auto">
                  <a:xfrm>
                    <a:off x="8308" y="10946"/>
                    <a:ext cx="420" cy="24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20" y="240"/>
                      </a:cxn>
                    </a:cxnLst>
                    <a:rect l="0" t="0" r="r" b="b"/>
                    <a:pathLst>
                      <a:path w="420" h="240">
                        <a:moveTo>
                          <a:pt x="0" y="0"/>
                        </a:moveTo>
                        <a:lnTo>
                          <a:pt x="420" y="240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CL"/>
                  </a:p>
                </p:txBody>
              </p:sp>
              <p:sp>
                <p:nvSpPr>
                  <p:cNvPr id="7388" name="Freeform 220"/>
                  <p:cNvSpPr>
                    <a:spLocks/>
                  </p:cNvSpPr>
                  <p:nvPr/>
                </p:nvSpPr>
                <p:spPr bwMode="auto">
                  <a:xfrm>
                    <a:off x="8270" y="10814"/>
                    <a:ext cx="420" cy="24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20" y="240"/>
                      </a:cxn>
                    </a:cxnLst>
                    <a:rect l="0" t="0" r="r" b="b"/>
                    <a:pathLst>
                      <a:path w="420" h="240">
                        <a:moveTo>
                          <a:pt x="0" y="0"/>
                        </a:moveTo>
                        <a:lnTo>
                          <a:pt x="420" y="240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CL"/>
                  </a:p>
                </p:txBody>
              </p:sp>
              <p:sp>
                <p:nvSpPr>
                  <p:cNvPr id="7389" name="Freeform 221"/>
                  <p:cNvSpPr>
                    <a:spLocks/>
                  </p:cNvSpPr>
                  <p:nvPr/>
                </p:nvSpPr>
                <p:spPr bwMode="auto">
                  <a:xfrm>
                    <a:off x="8260" y="10864"/>
                    <a:ext cx="420" cy="24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20" y="240"/>
                      </a:cxn>
                    </a:cxnLst>
                    <a:rect l="0" t="0" r="r" b="b"/>
                    <a:pathLst>
                      <a:path w="420" h="240">
                        <a:moveTo>
                          <a:pt x="0" y="0"/>
                        </a:moveTo>
                        <a:lnTo>
                          <a:pt x="420" y="240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CL"/>
                  </a:p>
                </p:txBody>
              </p:sp>
            </p:grpSp>
            <p:grpSp>
              <p:nvGrpSpPr>
                <p:cNvPr id="25" name="Group 222"/>
                <p:cNvGrpSpPr>
                  <a:grpSpLocks/>
                </p:cNvGrpSpPr>
                <p:nvPr/>
              </p:nvGrpSpPr>
              <p:grpSpPr bwMode="auto">
                <a:xfrm>
                  <a:off x="6429" y="10545"/>
                  <a:ext cx="485" cy="416"/>
                  <a:chOff x="8236" y="10788"/>
                  <a:chExt cx="568" cy="398"/>
                </a:xfrm>
              </p:grpSpPr>
              <p:sp>
                <p:nvSpPr>
                  <p:cNvPr id="7391" name="Oval 223"/>
                  <p:cNvSpPr>
                    <a:spLocks noChangeArrowheads="1"/>
                  </p:cNvSpPr>
                  <p:nvPr/>
                </p:nvSpPr>
                <p:spPr bwMode="auto">
                  <a:xfrm>
                    <a:off x="8236" y="10792"/>
                    <a:ext cx="142" cy="142"/>
                  </a:xfrm>
                  <a:prstGeom prst="ellips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CL"/>
                  </a:p>
                </p:txBody>
              </p:sp>
              <p:sp>
                <p:nvSpPr>
                  <p:cNvPr id="7392" name="Oval 224"/>
                  <p:cNvSpPr>
                    <a:spLocks noChangeArrowheads="1"/>
                  </p:cNvSpPr>
                  <p:nvPr/>
                </p:nvSpPr>
                <p:spPr bwMode="auto">
                  <a:xfrm>
                    <a:off x="8662" y="11032"/>
                    <a:ext cx="142" cy="142"/>
                  </a:xfrm>
                  <a:prstGeom prst="ellips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CL"/>
                  </a:p>
                </p:txBody>
              </p:sp>
              <p:sp>
                <p:nvSpPr>
                  <p:cNvPr id="7393" name="Freeform 225"/>
                  <p:cNvSpPr>
                    <a:spLocks/>
                  </p:cNvSpPr>
                  <p:nvPr/>
                </p:nvSpPr>
                <p:spPr bwMode="auto">
                  <a:xfrm>
                    <a:off x="8316" y="10788"/>
                    <a:ext cx="420" cy="24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20" y="240"/>
                      </a:cxn>
                    </a:cxnLst>
                    <a:rect l="0" t="0" r="r" b="b"/>
                    <a:pathLst>
                      <a:path w="420" h="240">
                        <a:moveTo>
                          <a:pt x="0" y="0"/>
                        </a:moveTo>
                        <a:lnTo>
                          <a:pt x="420" y="240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CL"/>
                  </a:p>
                </p:txBody>
              </p:sp>
              <p:sp>
                <p:nvSpPr>
                  <p:cNvPr id="7394" name="Freeform 226"/>
                  <p:cNvSpPr>
                    <a:spLocks/>
                  </p:cNvSpPr>
                  <p:nvPr/>
                </p:nvSpPr>
                <p:spPr bwMode="auto">
                  <a:xfrm>
                    <a:off x="8308" y="10946"/>
                    <a:ext cx="420" cy="24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20" y="240"/>
                      </a:cxn>
                    </a:cxnLst>
                    <a:rect l="0" t="0" r="r" b="b"/>
                    <a:pathLst>
                      <a:path w="420" h="240">
                        <a:moveTo>
                          <a:pt x="0" y="0"/>
                        </a:moveTo>
                        <a:lnTo>
                          <a:pt x="420" y="240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CL"/>
                  </a:p>
                </p:txBody>
              </p:sp>
              <p:sp>
                <p:nvSpPr>
                  <p:cNvPr id="7395" name="Freeform 227"/>
                  <p:cNvSpPr>
                    <a:spLocks/>
                  </p:cNvSpPr>
                  <p:nvPr/>
                </p:nvSpPr>
                <p:spPr bwMode="auto">
                  <a:xfrm>
                    <a:off x="8270" y="10814"/>
                    <a:ext cx="420" cy="24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20" y="240"/>
                      </a:cxn>
                    </a:cxnLst>
                    <a:rect l="0" t="0" r="r" b="b"/>
                    <a:pathLst>
                      <a:path w="420" h="240">
                        <a:moveTo>
                          <a:pt x="0" y="0"/>
                        </a:moveTo>
                        <a:lnTo>
                          <a:pt x="420" y="240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CL"/>
                  </a:p>
                </p:txBody>
              </p:sp>
              <p:sp>
                <p:nvSpPr>
                  <p:cNvPr id="7396" name="Freeform 228"/>
                  <p:cNvSpPr>
                    <a:spLocks/>
                  </p:cNvSpPr>
                  <p:nvPr/>
                </p:nvSpPr>
                <p:spPr bwMode="auto">
                  <a:xfrm>
                    <a:off x="8260" y="10864"/>
                    <a:ext cx="420" cy="24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20" y="240"/>
                      </a:cxn>
                    </a:cxnLst>
                    <a:rect l="0" t="0" r="r" b="b"/>
                    <a:pathLst>
                      <a:path w="420" h="240">
                        <a:moveTo>
                          <a:pt x="0" y="0"/>
                        </a:moveTo>
                        <a:lnTo>
                          <a:pt x="420" y="240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CL"/>
                  </a:p>
                </p:txBody>
              </p:sp>
            </p:grpSp>
            <p:sp>
              <p:nvSpPr>
                <p:cNvPr id="7397" name="Oval 229"/>
                <p:cNvSpPr>
                  <a:spLocks noChangeArrowheads="1"/>
                </p:cNvSpPr>
                <p:nvPr/>
              </p:nvSpPr>
              <p:spPr bwMode="auto">
                <a:xfrm>
                  <a:off x="6793" y="11857"/>
                  <a:ext cx="121" cy="29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CL"/>
                </a:p>
              </p:txBody>
            </p:sp>
            <p:sp>
              <p:nvSpPr>
                <p:cNvPr id="7398" name="Oval 230"/>
                <p:cNvSpPr>
                  <a:spLocks noChangeArrowheads="1"/>
                </p:cNvSpPr>
                <p:nvPr/>
              </p:nvSpPr>
              <p:spPr bwMode="auto">
                <a:xfrm>
                  <a:off x="6793" y="11787"/>
                  <a:ext cx="121" cy="131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CL"/>
                </a:p>
              </p:txBody>
            </p:sp>
            <p:sp>
              <p:nvSpPr>
                <p:cNvPr id="7399" name="Oval 231"/>
                <p:cNvSpPr>
                  <a:spLocks noChangeArrowheads="1"/>
                </p:cNvSpPr>
                <p:nvPr/>
              </p:nvSpPr>
              <p:spPr bwMode="auto">
                <a:xfrm>
                  <a:off x="6793" y="12051"/>
                  <a:ext cx="121" cy="131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CL"/>
                </a:p>
              </p:txBody>
            </p:sp>
          </p:grpSp>
          <p:sp>
            <p:nvSpPr>
              <p:cNvPr id="7400" name="Text Box 232"/>
              <p:cNvSpPr txBox="1">
                <a:spLocks noChangeArrowheads="1"/>
              </p:cNvSpPr>
              <p:nvPr/>
            </p:nvSpPr>
            <p:spPr bwMode="auto">
              <a:xfrm>
                <a:off x="4856" y="2343"/>
                <a:ext cx="2905" cy="4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L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Subniveles de Perforación</a:t>
                </a:r>
                <a:endParaRPr kumimoji="0" lang="es-CL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01" name="Line 233"/>
              <p:cNvSpPr>
                <a:spLocks noChangeShapeType="1"/>
              </p:cNvSpPr>
              <p:nvPr/>
            </p:nvSpPr>
            <p:spPr bwMode="auto">
              <a:xfrm flipH="1" flipV="1">
                <a:off x="5340" y="1769"/>
                <a:ext cx="969" cy="574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7402" name="Line 234"/>
              <p:cNvSpPr>
                <a:spLocks noChangeShapeType="1"/>
              </p:cNvSpPr>
              <p:nvPr/>
            </p:nvSpPr>
            <p:spPr bwMode="auto">
              <a:xfrm>
                <a:off x="6430" y="2773"/>
                <a:ext cx="242" cy="716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7403" name="Text Box 235"/>
              <p:cNvSpPr txBox="1">
                <a:spLocks noChangeArrowheads="1"/>
              </p:cNvSpPr>
              <p:nvPr/>
            </p:nvSpPr>
            <p:spPr bwMode="auto">
              <a:xfrm>
                <a:off x="7882" y="5495"/>
                <a:ext cx="2058" cy="7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L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Galería de transporte secundario</a:t>
                </a:r>
                <a:endParaRPr kumimoji="0" lang="es-CL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04" name="Line 236"/>
              <p:cNvSpPr>
                <a:spLocks noChangeShapeType="1"/>
              </p:cNvSpPr>
              <p:nvPr/>
            </p:nvSpPr>
            <p:spPr bwMode="auto">
              <a:xfrm flipH="1">
                <a:off x="8245" y="6068"/>
                <a:ext cx="727" cy="57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7405" name="Line 237"/>
              <p:cNvSpPr>
                <a:spLocks noChangeShapeType="1"/>
              </p:cNvSpPr>
              <p:nvPr/>
            </p:nvSpPr>
            <p:spPr bwMode="auto">
              <a:xfrm flipH="1">
                <a:off x="6914" y="5065"/>
                <a:ext cx="605" cy="57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7406" name="Line 238"/>
              <p:cNvSpPr>
                <a:spLocks noChangeShapeType="1"/>
              </p:cNvSpPr>
              <p:nvPr/>
            </p:nvSpPr>
            <p:spPr bwMode="auto">
              <a:xfrm flipH="1">
                <a:off x="2908" y="8431"/>
                <a:ext cx="440" cy="72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7407" name="Line 239"/>
              <p:cNvSpPr>
                <a:spLocks noChangeShapeType="1"/>
              </p:cNvSpPr>
              <p:nvPr/>
            </p:nvSpPr>
            <p:spPr bwMode="auto">
              <a:xfrm flipH="1" flipV="1">
                <a:off x="2798" y="7214"/>
                <a:ext cx="1746" cy="49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7408" name="Line 240"/>
              <p:cNvSpPr>
                <a:spLocks noChangeShapeType="1"/>
              </p:cNvSpPr>
              <p:nvPr/>
            </p:nvSpPr>
            <p:spPr bwMode="auto">
              <a:xfrm flipH="1">
                <a:off x="7398" y="7643"/>
                <a:ext cx="484" cy="43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7409" name="Line 241"/>
              <p:cNvSpPr>
                <a:spLocks noChangeShapeType="1"/>
              </p:cNvSpPr>
              <p:nvPr/>
            </p:nvSpPr>
            <p:spPr bwMode="auto">
              <a:xfrm flipH="1" flipV="1">
                <a:off x="7398" y="9650"/>
                <a:ext cx="605" cy="14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7410" name="Line 242"/>
              <p:cNvSpPr>
                <a:spLocks noChangeShapeType="1"/>
              </p:cNvSpPr>
              <p:nvPr/>
            </p:nvSpPr>
            <p:spPr bwMode="auto">
              <a:xfrm flipH="1">
                <a:off x="3403" y="9363"/>
                <a:ext cx="485" cy="287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7411" name="Line 243"/>
              <p:cNvSpPr>
                <a:spLocks noChangeShapeType="1"/>
              </p:cNvSpPr>
              <p:nvPr/>
            </p:nvSpPr>
            <p:spPr bwMode="auto">
              <a:xfrm flipH="1">
                <a:off x="5703" y="5638"/>
                <a:ext cx="242" cy="717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7412" name="Line 244"/>
              <p:cNvSpPr>
                <a:spLocks noChangeShapeType="1"/>
              </p:cNvSpPr>
              <p:nvPr/>
            </p:nvSpPr>
            <p:spPr bwMode="auto">
              <a:xfrm>
                <a:off x="3161" y="5208"/>
                <a:ext cx="242" cy="100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7413" name="Freeform 245"/>
              <p:cNvSpPr>
                <a:spLocks/>
              </p:cNvSpPr>
              <p:nvPr/>
            </p:nvSpPr>
            <p:spPr bwMode="auto">
              <a:xfrm>
                <a:off x="4493" y="4285"/>
                <a:ext cx="2323" cy="2356"/>
              </a:xfrm>
              <a:custGeom>
                <a:avLst/>
                <a:gdLst/>
                <a:ahLst/>
                <a:cxnLst>
                  <a:cxn ang="0">
                    <a:pos x="2988" y="0"/>
                  </a:cxn>
                  <a:cxn ang="0">
                    <a:pos x="1512" y="48"/>
                  </a:cxn>
                  <a:cxn ang="0">
                    <a:pos x="0" y="2300"/>
                  </a:cxn>
                </a:cxnLst>
                <a:rect l="0" t="0" r="r" b="b"/>
                <a:pathLst>
                  <a:path w="2988" h="2300">
                    <a:moveTo>
                      <a:pt x="2988" y="0"/>
                    </a:moveTo>
                    <a:lnTo>
                      <a:pt x="1512" y="48"/>
                    </a:lnTo>
                    <a:lnTo>
                      <a:pt x="0" y="2300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 type="none" w="med" len="med"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7414" name="Text Box 246"/>
              <p:cNvSpPr txBox="1">
                <a:spLocks noChangeArrowheads="1"/>
              </p:cNvSpPr>
              <p:nvPr/>
            </p:nvSpPr>
            <p:spPr bwMode="auto">
              <a:xfrm>
                <a:off x="7391" y="4511"/>
                <a:ext cx="2058" cy="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L" sz="20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Chimenea de Ventilación</a:t>
                </a:r>
                <a:endParaRPr kumimoji="0" lang="es-CL" sz="20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15" name="Text Box 247"/>
              <p:cNvSpPr txBox="1">
                <a:spLocks noChangeArrowheads="1"/>
              </p:cNvSpPr>
              <p:nvPr/>
            </p:nvSpPr>
            <p:spPr bwMode="auto">
              <a:xfrm>
                <a:off x="7398" y="7214"/>
                <a:ext cx="2058" cy="7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L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Subnivel de Ventilación</a:t>
                </a:r>
                <a:endParaRPr kumimoji="0" lang="es-CL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16" name="Text Box 248"/>
              <p:cNvSpPr txBox="1">
                <a:spLocks noChangeArrowheads="1"/>
              </p:cNvSpPr>
              <p:nvPr/>
            </p:nvSpPr>
            <p:spPr bwMode="auto">
              <a:xfrm>
                <a:off x="4260" y="7296"/>
                <a:ext cx="1774" cy="6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L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Punto de descarga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L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a pique</a:t>
                </a:r>
                <a:endParaRPr kumimoji="0" lang="es-CL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17" name="Text Box 249"/>
              <p:cNvSpPr txBox="1">
                <a:spLocks noChangeArrowheads="1"/>
              </p:cNvSpPr>
              <p:nvPr/>
            </p:nvSpPr>
            <p:spPr bwMode="auto">
              <a:xfrm>
                <a:off x="3171" y="7999"/>
                <a:ext cx="2058" cy="7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L" sz="20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Chimenea de Traspaso</a:t>
                </a:r>
                <a:endParaRPr kumimoji="0" lang="es-CL" sz="20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18" name="Text Box 250"/>
              <p:cNvSpPr txBox="1">
                <a:spLocks noChangeArrowheads="1"/>
              </p:cNvSpPr>
              <p:nvPr/>
            </p:nvSpPr>
            <p:spPr bwMode="auto">
              <a:xfrm>
                <a:off x="3408" y="8939"/>
                <a:ext cx="2058" cy="7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L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Descarga Buzón</a:t>
                </a:r>
                <a:endParaRPr kumimoji="0" lang="es-CL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19" name="Text Box 251"/>
              <p:cNvSpPr txBox="1">
                <a:spLocks noChangeArrowheads="1"/>
              </p:cNvSpPr>
              <p:nvPr/>
            </p:nvSpPr>
            <p:spPr bwMode="auto">
              <a:xfrm>
                <a:off x="2556" y="4778"/>
                <a:ext cx="1210" cy="7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L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Zanja</a:t>
                </a:r>
                <a:endParaRPr kumimoji="0" lang="es-CL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20" name="Text Box 252"/>
              <p:cNvSpPr txBox="1">
                <a:spLocks noChangeArrowheads="1"/>
              </p:cNvSpPr>
              <p:nvPr/>
            </p:nvSpPr>
            <p:spPr bwMode="auto">
              <a:xfrm>
                <a:off x="2919" y="3918"/>
                <a:ext cx="2058" cy="7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ES" sz="1200" b="1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Caserón</a:t>
                </a:r>
                <a:endParaRPr kumimoji="0" lang="es-CL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21" name="Text Box 253"/>
              <p:cNvSpPr txBox="1">
                <a:spLocks noChangeArrowheads="1"/>
              </p:cNvSpPr>
              <p:nvPr/>
            </p:nvSpPr>
            <p:spPr bwMode="auto">
              <a:xfrm>
                <a:off x="5582" y="4832"/>
                <a:ext cx="969" cy="8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L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Galería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L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de Zanja</a:t>
                </a:r>
                <a:endParaRPr kumimoji="0" lang="es-CL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22" name="Text Box 254"/>
              <p:cNvSpPr txBox="1">
                <a:spLocks noChangeArrowheads="1"/>
              </p:cNvSpPr>
              <p:nvPr/>
            </p:nvSpPr>
            <p:spPr bwMode="auto">
              <a:xfrm>
                <a:off x="6793" y="4062"/>
                <a:ext cx="2058" cy="4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L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Estocada de Carguío</a:t>
                </a:r>
                <a:endParaRPr kumimoji="0" lang="es-CL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23" name="Text Box 255"/>
              <p:cNvSpPr txBox="1">
                <a:spLocks noChangeArrowheads="1"/>
              </p:cNvSpPr>
              <p:nvPr/>
            </p:nvSpPr>
            <p:spPr bwMode="auto">
              <a:xfrm>
                <a:off x="7761" y="9650"/>
                <a:ext cx="2058" cy="7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L" sz="11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Nivel de Transporte Principal</a:t>
                </a:r>
                <a:endParaRPr kumimoji="0" lang="es-CL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6" name="Group 256"/>
            <p:cNvGrpSpPr>
              <a:grpSpLocks/>
            </p:cNvGrpSpPr>
            <p:nvPr/>
          </p:nvGrpSpPr>
          <p:grpSpPr bwMode="auto">
            <a:xfrm>
              <a:off x="2710" y="1326"/>
              <a:ext cx="284" cy="2130"/>
              <a:chOff x="2556" y="1278"/>
              <a:chExt cx="426" cy="2130"/>
            </a:xfrm>
          </p:grpSpPr>
          <p:sp>
            <p:nvSpPr>
              <p:cNvPr id="7425" name="Oval 257"/>
              <p:cNvSpPr>
                <a:spLocks noChangeArrowheads="1"/>
              </p:cNvSpPr>
              <p:nvPr/>
            </p:nvSpPr>
            <p:spPr bwMode="auto">
              <a:xfrm>
                <a:off x="2556" y="1278"/>
                <a:ext cx="426" cy="142"/>
              </a:xfrm>
              <a:prstGeom prst="ellipse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7426" name="Freeform 258"/>
              <p:cNvSpPr>
                <a:spLocks/>
              </p:cNvSpPr>
              <p:nvPr/>
            </p:nvSpPr>
            <p:spPr bwMode="auto">
              <a:xfrm>
                <a:off x="2976" y="1360"/>
                <a:ext cx="5" cy="198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0" y="1988"/>
                  </a:cxn>
                </a:cxnLst>
                <a:rect l="0" t="0" r="r" b="b"/>
                <a:pathLst>
                  <a:path w="5" h="1988">
                    <a:moveTo>
                      <a:pt x="5" y="0"/>
                    </a:moveTo>
                    <a:lnTo>
                      <a:pt x="0" y="1988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7427" name="Oval 259"/>
              <p:cNvSpPr>
                <a:spLocks noChangeArrowheads="1"/>
              </p:cNvSpPr>
              <p:nvPr/>
            </p:nvSpPr>
            <p:spPr bwMode="auto">
              <a:xfrm>
                <a:off x="2556" y="3266"/>
                <a:ext cx="426" cy="142"/>
              </a:xfrm>
              <a:prstGeom prst="ellipse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</p:grpSp>
        <p:grpSp>
          <p:nvGrpSpPr>
            <p:cNvPr id="27" name="Group 260"/>
            <p:cNvGrpSpPr>
              <a:grpSpLocks/>
            </p:cNvGrpSpPr>
            <p:nvPr/>
          </p:nvGrpSpPr>
          <p:grpSpPr bwMode="auto">
            <a:xfrm flipH="1">
              <a:off x="2710" y="1326"/>
              <a:ext cx="284" cy="2130"/>
              <a:chOff x="2556" y="1278"/>
              <a:chExt cx="426" cy="2130"/>
            </a:xfrm>
          </p:grpSpPr>
          <p:sp>
            <p:nvSpPr>
              <p:cNvPr id="7429" name="Oval 261"/>
              <p:cNvSpPr>
                <a:spLocks noChangeArrowheads="1"/>
              </p:cNvSpPr>
              <p:nvPr/>
            </p:nvSpPr>
            <p:spPr bwMode="auto">
              <a:xfrm>
                <a:off x="2556" y="1278"/>
                <a:ext cx="426" cy="142"/>
              </a:xfrm>
              <a:prstGeom prst="ellipse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7430" name="Freeform 262"/>
              <p:cNvSpPr>
                <a:spLocks/>
              </p:cNvSpPr>
              <p:nvPr/>
            </p:nvSpPr>
            <p:spPr bwMode="auto">
              <a:xfrm>
                <a:off x="2976" y="1360"/>
                <a:ext cx="5" cy="198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0" y="1988"/>
                  </a:cxn>
                </a:cxnLst>
                <a:rect l="0" t="0" r="r" b="b"/>
                <a:pathLst>
                  <a:path w="5" h="1988">
                    <a:moveTo>
                      <a:pt x="5" y="0"/>
                    </a:moveTo>
                    <a:lnTo>
                      <a:pt x="0" y="1988"/>
                    </a:lnTo>
                  </a:path>
                </a:pathLst>
              </a:custGeom>
              <a:noFill/>
              <a:ln w="952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7431" name="Oval 263"/>
              <p:cNvSpPr>
                <a:spLocks noChangeArrowheads="1"/>
              </p:cNvSpPr>
              <p:nvPr/>
            </p:nvSpPr>
            <p:spPr bwMode="auto">
              <a:xfrm>
                <a:off x="2556" y="3266"/>
                <a:ext cx="426" cy="142"/>
              </a:xfrm>
              <a:prstGeom prst="ellipse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6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26-09-2009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28860" y="785794"/>
            <a:ext cx="6215106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238"/>
          <p:cNvSpPr>
            <a:spLocks noChangeShapeType="1"/>
          </p:cNvSpPr>
          <p:nvPr/>
        </p:nvSpPr>
        <p:spPr bwMode="auto">
          <a:xfrm>
            <a:off x="1714480" y="2786058"/>
            <a:ext cx="2500330" cy="928694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10" name="Text Box 249"/>
          <p:cNvSpPr txBox="1">
            <a:spLocks noChangeArrowheads="1"/>
          </p:cNvSpPr>
          <p:nvPr/>
        </p:nvSpPr>
        <p:spPr bwMode="auto">
          <a:xfrm>
            <a:off x="214282" y="2285992"/>
            <a:ext cx="1672485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CL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Chimenea generando</a:t>
            </a:r>
            <a:r>
              <a:rPr kumimoji="0" lang="es-CL" sz="20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cara libre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s-CL" sz="2000" b="1" i="1" dirty="0" smtClean="0">
                <a:latin typeface="Calibri" pitchFamily="34" charset="0"/>
                <a:cs typeface="Arial" pitchFamily="34" charset="0"/>
              </a:rPr>
              <a:t>(caserón)</a:t>
            </a:r>
            <a:r>
              <a:rPr kumimoji="0" lang="es-CL" sz="20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.</a:t>
            </a:r>
            <a:endParaRPr kumimoji="0" lang="es-CL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7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26-09-2009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86050" y="142852"/>
            <a:ext cx="4067175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238"/>
          <p:cNvSpPr>
            <a:spLocks noChangeShapeType="1"/>
          </p:cNvSpPr>
          <p:nvPr/>
        </p:nvSpPr>
        <p:spPr bwMode="auto">
          <a:xfrm flipH="1">
            <a:off x="4857752" y="1571612"/>
            <a:ext cx="2571768" cy="428628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16" name="Text Box 249"/>
          <p:cNvSpPr txBox="1">
            <a:spLocks noChangeArrowheads="1"/>
          </p:cNvSpPr>
          <p:nvPr/>
        </p:nvSpPr>
        <p:spPr bwMode="auto">
          <a:xfrm>
            <a:off x="7358082" y="1000108"/>
            <a:ext cx="1672485" cy="454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es-CL" sz="2000" b="1" i="1" dirty="0" smtClean="0">
                <a:latin typeface="Calibri" pitchFamily="34" charset="0"/>
                <a:cs typeface="Arial" pitchFamily="34" charset="0"/>
              </a:rPr>
              <a:t>Chimenea </a:t>
            </a:r>
            <a:r>
              <a:rPr kumimoji="0" lang="es-CL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generando</a:t>
            </a:r>
            <a:r>
              <a:rPr kumimoji="0" lang="es-CL" sz="20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cara libre en una zanja.</a:t>
            </a:r>
            <a:endParaRPr kumimoji="0" lang="es-CL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052" name="Group 4"/>
          <p:cNvGrpSpPr>
            <a:grpSpLocks/>
          </p:cNvGrpSpPr>
          <p:nvPr/>
        </p:nvGrpSpPr>
        <p:grpSpPr bwMode="auto">
          <a:xfrm>
            <a:off x="428596" y="1571612"/>
            <a:ext cx="2793021" cy="2381885"/>
            <a:chOff x="1846" y="969"/>
            <a:chExt cx="4398" cy="3751"/>
          </a:xfrm>
        </p:grpSpPr>
        <p:grpSp>
          <p:nvGrpSpPr>
            <p:cNvPr id="2053" name="Group 5"/>
            <p:cNvGrpSpPr>
              <a:grpSpLocks/>
            </p:cNvGrpSpPr>
            <p:nvPr/>
          </p:nvGrpSpPr>
          <p:grpSpPr bwMode="auto">
            <a:xfrm>
              <a:off x="1988" y="1784"/>
              <a:ext cx="3286" cy="2936"/>
              <a:chOff x="1562" y="10934"/>
              <a:chExt cx="2556" cy="2110"/>
            </a:xfrm>
          </p:grpSpPr>
          <p:grpSp>
            <p:nvGrpSpPr>
              <p:cNvPr id="2054" name="Group 6"/>
              <p:cNvGrpSpPr>
                <a:grpSpLocks/>
              </p:cNvGrpSpPr>
              <p:nvPr/>
            </p:nvGrpSpPr>
            <p:grpSpPr bwMode="auto">
              <a:xfrm>
                <a:off x="1562" y="10934"/>
                <a:ext cx="2556" cy="2110"/>
                <a:chOff x="1988" y="10650"/>
                <a:chExt cx="4544" cy="3246"/>
              </a:xfrm>
            </p:grpSpPr>
            <p:sp>
              <p:nvSpPr>
                <p:cNvPr id="2055" name="Freeform 7"/>
                <p:cNvSpPr>
                  <a:spLocks/>
                </p:cNvSpPr>
                <p:nvPr/>
              </p:nvSpPr>
              <p:spPr bwMode="auto">
                <a:xfrm>
                  <a:off x="1988" y="11418"/>
                  <a:ext cx="4544" cy="2471"/>
                </a:xfrm>
                <a:custGeom>
                  <a:avLst/>
                  <a:gdLst/>
                  <a:ahLst/>
                  <a:cxnLst>
                    <a:cxn ang="0">
                      <a:pos x="0" y="284"/>
                    </a:cxn>
                    <a:cxn ang="0">
                      <a:pos x="1240" y="1286"/>
                    </a:cxn>
                    <a:cxn ang="0">
                      <a:pos x="1240" y="1718"/>
                    </a:cxn>
                    <a:cxn ang="0">
                      <a:pos x="1612" y="1826"/>
                    </a:cxn>
                    <a:cxn ang="0">
                      <a:pos x="1612" y="1406"/>
                    </a:cxn>
                    <a:cxn ang="0">
                      <a:pos x="1988" y="852"/>
                    </a:cxn>
                    <a:cxn ang="0">
                      <a:pos x="4544" y="0"/>
                    </a:cxn>
                  </a:cxnLst>
                  <a:rect l="0" t="0" r="r" b="b"/>
                  <a:pathLst>
                    <a:path w="4544" h="1826">
                      <a:moveTo>
                        <a:pt x="0" y="284"/>
                      </a:moveTo>
                      <a:lnTo>
                        <a:pt x="1240" y="1286"/>
                      </a:lnTo>
                      <a:lnTo>
                        <a:pt x="1240" y="1718"/>
                      </a:lnTo>
                      <a:lnTo>
                        <a:pt x="1612" y="1826"/>
                      </a:lnTo>
                      <a:lnTo>
                        <a:pt x="1612" y="1406"/>
                      </a:lnTo>
                      <a:lnTo>
                        <a:pt x="1988" y="852"/>
                      </a:lnTo>
                      <a:lnTo>
                        <a:pt x="4544" y="0"/>
                      </a:lnTo>
                    </a:path>
                  </a:pathLst>
                </a:custGeom>
                <a:noFill/>
                <a:ln w="19050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CL"/>
                </a:p>
              </p:txBody>
            </p:sp>
            <p:sp>
              <p:nvSpPr>
                <p:cNvPr id="2056" name="Freeform 8"/>
                <p:cNvSpPr>
                  <a:spLocks/>
                </p:cNvSpPr>
                <p:nvPr/>
              </p:nvSpPr>
              <p:spPr bwMode="auto">
                <a:xfrm>
                  <a:off x="4824" y="11402"/>
                  <a:ext cx="1708" cy="1724"/>
                </a:xfrm>
                <a:custGeom>
                  <a:avLst/>
                  <a:gdLst/>
                  <a:ahLst/>
                  <a:cxnLst>
                    <a:cxn ang="0">
                      <a:pos x="0" y="578"/>
                    </a:cxn>
                    <a:cxn ang="0">
                      <a:pos x="36" y="746"/>
                    </a:cxn>
                    <a:cxn ang="0">
                      <a:pos x="36" y="1190"/>
                    </a:cxn>
                    <a:cxn ang="0">
                      <a:pos x="456" y="1274"/>
                    </a:cxn>
                    <a:cxn ang="0">
                      <a:pos x="456" y="854"/>
                    </a:cxn>
                    <a:cxn ang="0">
                      <a:pos x="1708" y="12"/>
                    </a:cxn>
                    <a:cxn ang="0">
                      <a:pos x="1706" y="0"/>
                    </a:cxn>
                  </a:cxnLst>
                  <a:rect l="0" t="0" r="r" b="b"/>
                  <a:pathLst>
                    <a:path w="1708" h="1274">
                      <a:moveTo>
                        <a:pt x="0" y="578"/>
                      </a:moveTo>
                      <a:lnTo>
                        <a:pt x="36" y="746"/>
                      </a:lnTo>
                      <a:lnTo>
                        <a:pt x="36" y="1190"/>
                      </a:lnTo>
                      <a:lnTo>
                        <a:pt x="456" y="1274"/>
                      </a:lnTo>
                      <a:lnTo>
                        <a:pt x="456" y="854"/>
                      </a:lnTo>
                      <a:lnTo>
                        <a:pt x="1708" y="12"/>
                      </a:lnTo>
                      <a:lnTo>
                        <a:pt x="1706" y="0"/>
                      </a:lnTo>
                    </a:path>
                  </a:pathLst>
                </a:custGeom>
                <a:noFill/>
                <a:ln w="19050" cap="rnd" cmpd="sng">
                  <a:solidFill>
                    <a:srgbClr val="000000"/>
                  </a:solidFill>
                  <a:prstDash val="sysDot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CL"/>
                </a:p>
              </p:txBody>
            </p:sp>
            <p:sp>
              <p:nvSpPr>
                <p:cNvPr id="2057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1988" y="10650"/>
                  <a:ext cx="2556" cy="1153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CL"/>
                </a:p>
              </p:txBody>
            </p:sp>
            <p:sp>
              <p:nvSpPr>
                <p:cNvPr id="2058" name="Freeform 10"/>
                <p:cNvSpPr>
                  <a:spLocks/>
                </p:cNvSpPr>
                <p:nvPr/>
              </p:nvSpPr>
              <p:spPr bwMode="auto">
                <a:xfrm>
                  <a:off x="3600" y="12541"/>
                  <a:ext cx="1692" cy="780"/>
                </a:xfrm>
                <a:custGeom>
                  <a:avLst/>
                  <a:gdLst/>
                  <a:ahLst/>
                  <a:cxnLst>
                    <a:cxn ang="0">
                      <a:pos x="0" y="576"/>
                    </a:cxn>
                    <a:cxn ang="0">
                      <a:pos x="1692" y="0"/>
                    </a:cxn>
                  </a:cxnLst>
                  <a:rect l="0" t="0" r="r" b="b"/>
                  <a:pathLst>
                    <a:path w="1692" h="576">
                      <a:moveTo>
                        <a:pt x="0" y="576"/>
                      </a:moveTo>
                      <a:lnTo>
                        <a:pt x="1692" y="0"/>
                      </a:lnTo>
                    </a:path>
                  </a:pathLst>
                </a:custGeom>
                <a:noFill/>
                <a:ln w="19050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CL"/>
                </a:p>
              </p:txBody>
            </p:sp>
            <p:sp>
              <p:nvSpPr>
                <p:cNvPr id="2059" name="Freeform 11"/>
                <p:cNvSpPr>
                  <a:spLocks/>
                </p:cNvSpPr>
                <p:nvPr/>
              </p:nvSpPr>
              <p:spPr bwMode="auto">
                <a:xfrm>
                  <a:off x="3600" y="13126"/>
                  <a:ext cx="1692" cy="770"/>
                </a:xfrm>
                <a:custGeom>
                  <a:avLst/>
                  <a:gdLst/>
                  <a:ahLst/>
                  <a:cxnLst>
                    <a:cxn ang="0">
                      <a:pos x="0" y="770"/>
                    </a:cxn>
                    <a:cxn ang="0">
                      <a:pos x="1692" y="0"/>
                    </a:cxn>
                  </a:cxnLst>
                  <a:rect l="0" t="0" r="r" b="b"/>
                  <a:pathLst>
                    <a:path w="1692" h="770">
                      <a:moveTo>
                        <a:pt x="0" y="770"/>
                      </a:moveTo>
                      <a:lnTo>
                        <a:pt x="1692" y="0"/>
                      </a:lnTo>
                    </a:path>
                  </a:pathLst>
                </a:custGeom>
                <a:noFill/>
                <a:ln w="19050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CL"/>
                </a:p>
              </p:txBody>
            </p:sp>
            <p:sp>
              <p:nvSpPr>
                <p:cNvPr id="2060" name="Freeform 12"/>
                <p:cNvSpPr>
                  <a:spLocks/>
                </p:cNvSpPr>
                <p:nvPr/>
              </p:nvSpPr>
              <p:spPr bwMode="auto">
                <a:xfrm>
                  <a:off x="3228" y="13008"/>
                  <a:ext cx="1632" cy="702"/>
                </a:xfrm>
                <a:custGeom>
                  <a:avLst/>
                  <a:gdLst/>
                  <a:ahLst/>
                  <a:cxnLst>
                    <a:cxn ang="0">
                      <a:pos x="0" y="702"/>
                    </a:cxn>
                    <a:cxn ang="0">
                      <a:pos x="1632" y="0"/>
                    </a:cxn>
                  </a:cxnLst>
                  <a:rect l="0" t="0" r="r" b="b"/>
                  <a:pathLst>
                    <a:path w="1632" h="702">
                      <a:moveTo>
                        <a:pt x="0" y="702"/>
                      </a:moveTo>
                      <a:lnTo>
                        <a:pt x="1632" y="0"/>
                      </a:lnTo>
                    </a:path>
                  </a:pathLst>
                </a:custGeom>
                <a:noFill/>
                <a:ln w="19050" cap="rnd" cmpd="sng">
                  <a:solidFill>
                    <a:srgbClr val="000000"/>
                  </a:solidFill>
                  <a:prstDash val="sysDot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CL"/>
                </a:p>
              </p:txBody>
            </p:sp>
            <p:sp>
              <p:nvSpPr>
                <p:cNvPr id="2061" name="Freeform 13"/>
                <p:cNvSpPr>
                  <a:spLocks/>
                </p:cNvSpPr>
                <p:nvPr/>
              </p:nvSpPr>
              <p:spPr bwMode="auto">
                <a:xfrm>
                  <a:off x="3228" y="12428"/>
                  <a:ext cx="1632" cy="730"/>
                </a:xfrm>
                <a:custGeom>
                  <a:avLst/>
                  <a:gdLst/>
                  <a:ahLst/>
                  <a:cxnLst>
                    <a:cxn ang="0">
                      <a:pos x="0" y="540"/>
                    </a:cxn>
                    <a:cxn ang="0">
                      <a:pos x="1632" y="0"/>
                    </a:cxn>
                  </a:cxnLst>
                  <a:rect l="0" t="0" r="r" b="b"/>
                  <a:pathLst>
                    <a:path w="1632" h="540">
                      <a:moveTo>
                        <a:pt x="0" y="540"/>
                      </a:moveTo>
                      <a:lnTo>
                        <a:pt x="1632" y="0"/>
                      </a:lnTo>
                    </a:path>
                  </a:pathLst>
                </a:custGeom>
                <a:noFill/>
                <a:ln w="19050" cap="rnd" cmpd="sng">
                  <a:solidFill>
                    <a:srgbClr val="000000"/>
                  </a:solidFill>
                  <a:prstDash val="sysDot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CL"/>
                </a:p>
              </p:txBody>
            </p:sp>
            <p:sp>
              <p:nvSpPr>
                <p:cNvPr id="2062" name="Freeform 14"/>
                <p:cNvSpPr>
                  <a:spLocks/>
                </p:cNvSpPr>
                <p:nvPr/>
              </p:nvSpPr>
              <p:spPr bwMode="auto">
                <a:xfrm>
                  <a:off x="5292" y="11418"/>
                  <a:ext cx="1240" cy="1724"/>
                </a:xfrm>
                <a:custGeom>
                  <a:avLst/>
                  <a:gdLst/>
                  <a:ahLst/>
                  <a:cxnLst>
                    <a:cxn ang="0">
                      <a:pos x="0" y="1274"/>
                    </a:cxn>
                    <a:cxn ang="0">
                      <a:pos x="0" y="830"/>
                    </a:cxn>
                    <a:cxn ang="0">
                      <a:pos x="1240" y="0"/>
                    </a:cxn>
                  </a:cxnLst>
                  <a:rect l="0" t="0" r="r" b="b"/>
                  <a:pathLst>
                    <a:path w="1240" h="1274">
                      <a:moveTo>
                        <a:pt x="0" y="1274"/>
                      </a:moveTo>
                      <a:lnTo>
                        <a:pt x="0" y="830"/>
                      </a:lnTo>
                      <a:lnTo>
                        <a:pt x="1240" y="0"/>
                      </a:lnTo>
                    </a:path>
                  </a:pathLst>
                </a:custGeom>
                <a:noFill/>
                <a:ln w="19050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CL"/>
                </a:p>
              </p:txBody>
            </p:sp>
            <p:sp>
              <p:nvSpPr>
                <p:cNvPr id="2063" name="Freeform 15"/>
                <p:cNvSpPr>
                  <a:spLocks/>
                </p:cNvSpPr>
                <p:nvPr/>
              </p:nvSpPr>
              <p:spPr bwMode="auto">
                <a:xfrm>
                  <a:off x="4544" y="10650"/>
                  <a:ext cx="280" cy="15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80" y="1146"/>
                    </a:cxn>
                  </a:cxnLst>
                  <a:rect l="0" t="0" r="r" b="b"/>
                  <a:pathLst>
                    <a:path w="280" h="1146">
                      <a:moveTo>
                        <a:pt x="0" y="0"/>
                      </a:moveTo>
                      <a:lnTo>
                        <a:pt x="280" y="1146"/>
                      </a:lnTo>
                    </a:path>
                  </a:pathLst>
                </a:custGeom>
                <a:noFill/>
                <a:ln w="19050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CL"/>
                </a:p>
              </p:txBody>
            </p:sp>
            <p:sp>
              <p:nvSpPr>
                <p:cNvPr id="2064" name="Line 16"/>
                <p:cNvSpPr>
                  <a:spLocks noChangeShapeType="1"/>
                </p:cNvSpPr>
                <p:nvPr/>
              </p:nvSpPr>
              <p:spPr bwMode="auto">
                <a:xfrm>
                  <a:off x="1988" y="11803"/>
                  <a:ext cx="1988" cy="76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CL"/>
                </a:p>
              </p:txBody>
            </p:sp>
            <p:sp>
              <p:nvSpPr>
                <p:cNvPr id="2065" name="Line 17"/>
                <p:cNvSpPr>
                  <a:spLocks noChangeShapeType="1"/>
                </p:cNvSpPr>
                <p:nvPr/>
              </p:nvSpPr>
              <p:spPr bwMode="auto">
                <a:xfrm>
                  <a:off x="4544" y="10650"/>
                  <a:ext cx="1988" cy="768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CL"/>
                </a:p>
              </p:txBody>
            </p:sp>
            <p:sp>
              <p:nvSpPr>
                <p:cNvPr id="2066" name="Freeform 18"/>
                <p:cNvSpPr>
                  <a:spLocks/>
                </p:cNvSpPr>
                <p:nvPr/>
              </p:nvSpPr>
              <p:spPr bwMode="auto">
                <a:xfrm>
                  <a:off x="4864" y="12412"/>
                  <a:ext cx="416" cy="14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416" y="108"/>
                    </a:cxn>
                  </a:cxnLst>
                  <a:rect l="0" t="0" r="r" b="b"/>
                  <a:pathLst>
                    <a:path w="416" h="108">
                      <a:moveTo>
                        <a:pt x="0" y="0"/>
                      </a:moveTo>
                      <a:lnTo>
                        <a:pt x="416" y="108"/>
                      </a:lnTo>
                    </a:path>
                  </a:pathLst>
                </a:custGeom>
                <a:noFill/>
                <a:ln w="19050" cap="rnd" cmpd="sng">
                  <a:solidFill>
                    <a:srgbClr val="000000"/>
                  </a:solidFill>
                  <a:prstDash val="sysDot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CL"/>
                </a:p>
              </p:txBody>
            </p:sp>
            <p:sp>
              <p:nvSpPr>
                <p:cNvPr id="2067" name="Freeform 19"/>
                <p:cNvSpPr>
                  <a:spLocks/>
                </p:cNvSpPr>
                <p:nvPr/>
              </p:nvSpPr>
              <p:spPr bwMode="auto">
                <a:xfrm>
                  <a:off x="3228" y="13175"/>
                  <a:ext cx="360" cy="16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60" y="122"/>
                    </a:cxn>
                  </a:cxnLst>
                  <a:rect l="0" t="0" r="r" b="b"/>
                  <a:pathLst>
                    <a:path w="360" h="122">
                      <a:moveTo>
                        <a:pt x="0" y="0"/>
                      </a:moveTo>
                      <a:lnTo>
                        <a:pt x="360" y="122"/>
                      </a:lnTo>
                    </a:path>
                  </a:pathLst>
                </a:custGeom>
                <a:noFill/>
                <a:ln w="19050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CL"/>
                </a:p>
              </p:txBody>
            </p:sp>
          </p:grpSp>
          <p:sp>
            <p:nvSpPr>
              <p:cNvPr id="2068" name="Oval 20"/>
              <p:cNvSpPr>
                <a:spLocks noChangeArrowheads="1"/>
              </p:cNvSpPr>
              <p:nvPr/>
            </p:nvSpPr>
            <p:spPr bwMode="auto">
              <a:xfrm>
                <a:off x="2734" y="11550"/>
                <a:ext cx="284" cy="142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2069" name="Oval 21"/>
              <p:cNvSpPr>
                <a:spLocks noChangeArrowheads="1"/>
              </p:cNvSpPr>
              <p:nvPr/>
            </p:nvSpPr>
            <p:spPr bwMode="auto">
              <a:xfrm>
                <a:off x="2734" y="12270"/>
                <a:ext cx="284" cy="142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2070" name="Line 22"/>
              <p:cNvSpPr>
                <a:spLocks noChangeShapeType="1"/>
              </p:cNvSpPr>
              <p:nvPr/>
            </p:nvSpPr>
            <p:spPr bwMode="auto">
              <a:xfrm flipV="1">
                <a:off x="2734" y="11620"/>
                <a:ext cx="1" cy="71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2071" name="Line 23"/>
              <p:cNvSpPr>
                <a:spLocks noChangeShapeType="1"/>
              </p:cNvSpPr>
              <p:nvPr/>
            </p:nvSpPr>
            <p:spPr bwMode="auto">
              <a:xfrm flipV="1">
                <a:off x="3022" y="11644"/>
                <a:ext cx="1" cy="71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</p:grpSp>
        <p:sp>
          <p:nvSpPr>
            <p:cNvPr id="2072" name="Text Box 24"/>
            <p:cNvSpPr txBox="1">
              <a:spLocks noChangeArrowheads="1"/>
            </p:cNvSpPr>
            <p:nvPr/>
          </p:nvSpPr>
          <p:spPr bwMode="auto">
            <a:xfrm>
              <a:off x="1846" y="1420"/>
              <a:ext cx="1521" cy="7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CL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Zanja para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CL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Cruzados</a:t>
              </a:r>
              <a:endParaRPr kumimoji="0" lang="es-C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3" name="Line 25"/>
            <p:cNvSpPr>
              <a:spLocks noChangeShapeType="1"/>
            </p:cNvSpPr>
            <p:nvPr/>
          </p:nvSpPr>
          <p:spPr bwMode="auto">
            <a:xfrm>
              <a:off x="2556" y="1988"/>
              <a:ext cx="568" cy="99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074" name="Line 26"/>
            <p:cNvSpPr>
              <a:spLocks noChangeShapeType="1"/>
            </p:cNvSpPr>
            <p:nvPr/>
          </p:nvSpPr>
          <p:spPr bwMode="auto">
            <a:xfrm flipH="1">
              <a:off x="3758" y="1420"/>
              <a:ext cx="1275" cy="1463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2075" name="Text Box 27"/>
            <p:cNvSpPr txBox="1">
              <a:spLocks noChangeArrowheads="1"/>
            </p:cNvSpPr>
            <p:nvPr/>
          </p:nvSpPr>
          <p:spPr bwMode="auto">
            <a:xfrm>
              <a:off x="3871" y="969"/>
              <a:ext cx="2373" cy="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CL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Chimenea Slot</a:t>
              </a:r>
              <a:endParaRPr kumimoji="0" lang="es-CL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8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26-09-2009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714348" y="1214422"/>
            <a:ext cx="7300938" cy="871534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6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Métodos de Construcción de chimeneas</a:t>
            </a:r>
            <a:endParaRPr kumimoji="0" lang="en-AU" sz="3600" b="1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1571604" y="2714620"/>
            <a:ext cx="6072230" cy="182880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Ø"/>
              <a:tabLst/>
              <a:defRPr/>
            </a:pPr>
            <a:r>
              <a:rPr kumimoji="0" lang="es-MX" sz="2900" b="1" i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Alimak</a:t>
            </a:r>
            <a:endParaRPr kumimoji="0" lang="es-MX" sz="2900" b="1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Ø"/>
              <a:tabLst/>
              <a:defRPr/>
            </a:pPr>
            <a:r>
              <a:rPr kumimoji="0" lang="es-MX" sz="2900" b="1" i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Raise</a:t>
            </a:r>
            <a:r>
              <a:rPr kumimoji="0" lang="es-MX" sz="29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MX" sz="2900" b="1" i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Borer</a:t>
            </a:r>
            <a:endParaRPr kumimoji="0" lang="es-MX" sz="2900" b="1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Ø"/>
              <a:tabLst/>
              <a:defRPr/>
            </a:pPr>
            <a:r>
              <a:rPr kumimoji="0" lang="es-MX" sz="29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Vertical </a:t>
            </a:r>
            <a:r>
              <a:rPr kumimoji="0" lang="es-MX" sz="2900" b="1" i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Crater</a:t>
            </a:r>
            <a:r>
              <a:rPr kumimoji="0" lang="es-MX" sz="29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MX" sz="2900" b="1" i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Retreat</a:t>
            </a:r>
            <a:r>
              <a:rPr kumimoji="0" lang="es-MX" sz="29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(VCR)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Ø"/>
              <a:tabLst/>
              <a:defRPr/>
            </a:pPr>
            <a:r>
              <a:rPr kumimoji="0" lang="es-MX" sz="29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Box </a:t>
            </a:r>
            <a:r>
              <a:rPr kumimoji="0" lang="es-MX" sz="2900" b="1" i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hole</a:t>
            </a:r>
            <a:endParaRPr kumimoji="0" lang="en-AU" sz="2900" b="1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9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26-09-2009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9" name="8 Rectángulo"/>
          <p:cNvSpPr/>
          <p:nvPr/>
        </p:nvSpPr>
        <p:spPr>
          <a:xfrm>
            <a:off x="857224" y="571480"/>
            <a:ext cx="47149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ES" sz="2000" b="1" dirty="0" smtClean="0">
                <a:latin typeface="Tahoma" charset="0"/>
              </a:rPr>
              <a:t>  Método </a:t>
            </a:r>
            <a:r>
              <a:rPr lang="es-ES" sz="2000" b="1" dirty="0" err="1" smtClean="0">
                <a:latin typeface="Tahoma" charset="0"/>
              </a:rPr>
              <a:t>Alimak</a:t>
            </a:r>
            <a:r>
              <a:rPr lang="es-ES" sz="2000" dirty="0" smtClean="0">
                <a:latin typeface="Tahoma" charset="0"/>
              </a:rPr>
              <a:t>:</a:t>
            </a: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428596" y="2285992"/>
            <a:ext cx="3779837" cy="2016125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s-ES" sz="260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Equipo: DTH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s-ES" sz="260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Tiros largos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s-ES" sz="260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Diámetros: 4,5’’ a  6,5’’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endParaRPr kumimoji="0" lang="es-ES" sz="260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Picture 4" descr="alimak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14943" y="339230"/>
            <a:ext cx="3571900" cy="55138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rmedio">
  <a:themeElements>
    <a:clrScheme name="Personalizado 1">
      <a:dk1>
        <a:sysClr val="windowText" lastClr="000000"/>
      </a:dk1>
      <a:lt1>
        <a:srgbClr val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Intermedi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4490</TotalTime>
  <Words>587</Words>
  <Application>Microsoft Office PowerPoint</Application>
  <PresentationFormat>Presentación en pantalla (4:3)</PresentationFormat>
  <Paragraphs>242</Paragraphs>
  <Slides>33</Slides>
  <Notes>33</Notes>
  <HiddenSlides>0</HiddenSlides>
  <MMClips>4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4" baseType="lpstr">
      <vt:lpstr>Intermedio</vt:lpstr>
      <vt:lpstr>  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</dc:title>
  <dc:creator>Kike</dc:creator>
  <cp:lastModifiedBy>Kike</cp:lastModifiedBy>
  <cp:revision>108</cp:revision>
  <dcterms:created xsi:type="dcterms:W3CDTF">2009-06-14T20:48:57Z</dcterms:created>
  <dcterms:modified xsi:type="dcterms:W3CDTF">2009-09-26T18:11:18Z</dcterms:modified>
</cp:coreProperties>
</file>