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79895" autoAdjust="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4" Type="http://schemas.openxmlformats.org/officeDocument/2006/relationships/image" Target="../media/image3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03/09/2008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3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8.bin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4.png"/><Relationship Id="rId4" Type="http://schemas.openxmlformats.org/officeDocument/2006/relationships/oleObject" Target="../embeddings/oleObject5.bin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png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ctrTitle"/>
          </p:nvPr>
        </p:nvSpPr>
        <p:spPr>
          <a:xfrm>
            <a:off x="2143125" y="3143250"/>
            <a:ext cx="6696075" cy="1828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Unidad 1: </a:t>
            </a:r>
            <a:br>
              <a:rPr lang="es-C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CL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Transferencia de calor</a:t>
            </a:r>
            <a:endParaRPr lang="es-CL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2 Subtítulo"/>
          <p:cNvSpPr>
            <a:spLocks noGrp="1"/>
          </p:cNvSpPr>
          <p:nvPr>
            <p:ph type="subTitle" idx="1"/>
          </p:nvPr>
        </p:nvSpPr>
        <p:spPr>
          <a:xfrm>
            <a:off x="2214563" y="4929188"/>
            <a:ext cx="6705600" cy="685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s-C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Dependencia del tiempo: Estado </a:t>
            </a:r>
            <a:r>
              <a:rPr lang="es-CL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transiente</a:t>
            </a:r>
            <a:endParaRPr lang="es-CL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214438" y="169863"/>
            <a:ext cx="38004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200" dirty="0">
                <a:latin typeface="Arial" pitchFamily="34" charset="0"/>
                <a:cs typeface="Arial" pitchFamily="34" charset="0"/>
              </a:rPr>
              <a:t>Universidad de Chile</a:t>
            </a:r>
          </a:p>
          <a:p>
            <a:r>
              <a:rPr lang="es-CL" sz="1200" dirty="0">
                <a:latin typeface="Arial" pitchFamily="34" charset="0"/>
                <a:cs typeface="Arial" pitchFamily="34" charset="0"/>
              </a:rPr>
              <a:t>Facultad de Ciencias Físicas y Matemáticas</a:t>
            </a:r>
          </a:p>
          <a:p>
            <a:r>
              <a:rPr lang="es-CL" sz="1200" dirty="0">
                <a:latin typeface="Arial" pitchFamily="34" charset="0"/>
                <a:cs typeface="Arial" pitchFamily="34" charset="0"/>
              </a:rPr>
              <a:t>Departamento de Ingeniería Química y Biotecnología</a:t>
            </a:r>
          </a:p>
          <a:p>
            <a:r>
              <a:rPr lang="es-CL" sz="1200" b="1" dirty="0">
                <a:latin typeface="Arial" pitchFamily="34" charset="0"/>
                <a:cs typeface="Arial" pitchFamily="34" charset="0"/>
              </a:rPr>
              <a:t>IQ46B  - Operaciones de Transferencia  I</a:t>
            </a:r>
          </a:p>
        </p:txBody>
      </p:sp>
      <p:sp>
        <p:nvSpPr>
          <p:cNvPr id="7" name="2 Subtítulo"/>
          <p:cNvSpPr txBox="1">
            <a:spLocks/>
          </p:cNvSpPr>
          <p:nvPr/>
        </p:nvSpPr>
        <p:spPr bwMode="auto">
          <a:xfrm>
            <a:off x="2514600" y="6029325"/>
            <a:ext cx="6705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r>
              <a:rPr lang="es-CL" sz="2000" u="sng" dirty="0">
                <a:latin typeface="Arial" pitchFamily="34" charset="0"/>
                <a:cs typeface="Arial" pitchFamily="34" charset="0"/>
              </a:rPr>
              <a:t>Profesor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: Tomás Vargas Valero</a:t>
            </a:r>
          </a:p>
        </p:txBody>
      </p:sp>
      <p:pic>
        <p:nvPicPr>
          <p:cNvPr id="8" name="Picture 8" descr="fcf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44463"/>
            <a:ext cx="1143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0034" y="1733124"/>
            <a:ext cx="7754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Ecuaciones en derivadas parciales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: resolvamos el balance para una barra de metal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bo"/>
          <p:cNvSpPr/>
          <p:nvPr/>
        </p:nvSpPr>
        <p:spPr>
          <a:xfrm>
            <a:off x="2143108" y="2428868"/>
            <a:ext cx="4500594" cy="500066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2143108" y="3214686"/>
            <a:ext cx="442915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2046118" y="328612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0</a:t>
            </a:r>
            <a:endParaRPr lang="es-CL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442308" y="3286124"/>
            <a:ext cx="272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L</a:t>
            </a:r>
            <a:endParaRPr lang="es-CL" dirty="0"/>
          </a:p>
        </p:txBody>
      </p:sp>
      <p:graphicFrame>
        <p:nvGraphicFramePr>
          <p:cNvPr id="59" name="58 Objeto"/>
          <p:cNvGraphicFramePr>
            <a:graphicFrameLocks noChangeAspect="1"/>
          </p:cNvGraphicFramePr>
          <p:nvPr/>
        </p:nvGraphicFramePr>
        <p:xfrm>
          <a:off x="1214414" y="3863388"/>
          <a:ext cx="2656930" cy="922934"/>
        </p:xfrm>
        <a:graphic>
          <a:graphicData uri="http://schemas.openxmlformats.org/presentationml/2006/ole">
            <p:oleObj spid="_x0000_s23554" name="Ecuación" r:id="rId3" imgW="1206360" imgH="419040" progId="Equation.3">
              <p:embed/>
            </p:oleObj>
          </a:graphicData>
        </a:graphic>
      </p:graphicFrame>
      <p:sp>
        <p:nvSpPr>
          <p:cNvPr id="29" name="28 CuadroTexto"/>
          <p:cNvSpPr txBox="1"/>
          <p:nvPr/>
        </p:nvSpPr>
        <p:spPr>
          <a:xfrm>
            <a:off x="1071538" y="5143512"/>
            <a:ext cx="67072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Extenderlo a dos o tres dimensiones es aplicar la misma metodología…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471094" y="5906176"/>
            <a:ext cx="5958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Symbol"/>
              </a:rPr>
              <a:t>Veamos la solución de este problema para una placa plana que está</a:t>
            </a:r>
          </a:p>
          <a:p>
            <a:r>
              <a:rPr lang="es-CL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Symbol"/>
              </a:rPr>
              <a:t>a 0 °C y se calienta en </a:t>
            </a:r>
            <a:r>
              <a:rPr lang="es-CL" sz="1400" b="1" i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s-CL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Symbol"/>
              </a:rPr>
              <a:t> = 0 a 100 °C (bordes a temperatura continua)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5643570" y="3661950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Soluciones del tipo</a:t>
            </a:r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5786446" y="4067184"/>
          <a:ext cx="1771650" cy="647700"/>
        </p:xfrm>
        <a:graphic>
          <a:graphicData uri="http://schemas.openxmlformats.org/presentationml/2006/ole">
            <p:oleObj spid="_x0000_s23557" name="Ecuación" r:id="rId4" imgW="1180800" imgH="431640" progId="Equation.3">
              <p:embed/>
            </p:oleObj>
          </a:graphicData>
        </a:graphic>
      </p:graphicFrame>
      <p:sp>
        <p:nvSpPr>
          <p:cNvPr id="33" name="32 CuadroTexto"/>
          <p:cNvSpPr txBox="1"/>
          <p:nvPr/>
        </p:nvSpPr>
        <p:spPr>
          <a:xfrm>
            <a:off x="5335118" y="4795075"/>
            <a:ext cx="28087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s-CL" sz="1200" i="1" baseline="-25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m</a:t>
            </a:r>
            <a:r>
              <a:rPr lang="es-CL" sz="12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 obtenidos con variables separables</a:t>
            </a:r>
            <a:endParaRPr lang="es-CL" sz="1200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  <a:sym typeface="Symbo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0034" y="1733124"/>
            <a:ext cx="7168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Ya se han desarrollado soluciones analíticas de los sistemas especificados…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00034" y="2214554"/>
            <a:ext cx="6203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Se definen parámetros </a:t>
            </a:r>
            <a:r>
              <a:rPr lang="es-CL" sz="1600" u="sng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adimensionales</a:t>
            </a:r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(pared plana, por ejemplo)</a:t>
            </a:r>
            <a:endParaRPr lang="es-CL" sz="1600" u="sng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  <a:sym typeface="Symbol"/>
            </a:endParaRPr>
          </a:p>
        </p:txBody>
      </p:sp>
      <p:graphicFrame>
        <p:nvGraphicFramePr>
          <p:cNvPr id="14" name="13 Objeto"/>
          <p:cNvGraphicFramePr>
            <a:graphicFrameLocks noChangeAspect="1"/>
          </p:cNvGraphicFramePr>
          <p:nvPr/>
        </p:nvGraphicFramePr>
        <p:xfrm>
          <a:off x="3462610" y="2714620"/>
          <a:ext cx="2038084" cy="714380"/>
        </p:xfrm>
        <a:graphic>
          <a:graphicData uri="http://schemas.openxmlformats.org/presentationml/2006/ole">
            <p:oleObj spid="_x0000_s24579" name="Ecuación" r:id="rId3" imgW="1231560" imgH="431640" progId="Equation.3">
              <p:embed/>
            </p:oleObj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500034" y="2786058"/>
            <a:ext cx="2449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Temperatura </a:t>
            </a:r>
            <a:r>
              <a:rPr lang="es-CL" sz="1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adimensional</a:t>
            </a:r>
            <a:endParaRPr lang="es-CL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67156" y="3763036"/>
            <a:ext cx="2787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Distancia </a:t>
            </a:r>
            <a:r>
              <a:rPr lang="es-CL" sz="1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adimensional</a:t>
            </a:r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desde </a:t>
            </a:r>
          </a:p>
          <a:p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centro</a:t>
            </a:r>
            <a:endParaRPr lang="es-CL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4194177" y="3643314"/>
          <a:ext cx="735013" cy="650875"/>
        </p:xfrm>
        <a:graphic>
          <a:graphicData uri="http://schemas.openxmlformats.org/presentationml/2006/ole">
            <p:oleObj spid="_x0000_s24580" name="Ecuación" r:id="rId4" imgW="444240" imgH="393480" progId="Equation.3">
              <p:embed/>
            </p:oleObj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349787" y="4786322"/>
            <a:ext cx="2648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Coeficiente </a:t>
            </a:r>
            <a:r>
              <a:rPr lang="es-CL" sz="1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adimensional</a:t>
            </a:r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 </a:t>
            </a:r>
          </a:p>
          <a:p>
            <a:pPr algn="just"/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transferencia de calor</a:t>
            </a:r>
            <a:endParaRPr lang="es-CL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4135442" y="4778389"/>
          <a:ext cx="1008062" cy="650875"/>
        </p:xfrm>
        <a:graphic>
          <a:graphicData uri="http://schemas.openxmlformats.org/presentationml/2006/ole">
            <p:oleObj spid="_x0000_s24581" name="Ecuación" r:id="rId5" imgW="609480" imgH="393480" progId="Equation.3">
              <p:embed/>
            </p:oleObj>
          </a:graphicData>
        </a:graphic>
      </p:graphicFrame>
      <p:sp>
        <p:nvSpPr>
          <p:cNvPr id="18" name="17 CuadroTexto"/>
          <p:cNvSpPr txBox="1"/>
          <p:nvPr/>
        </p:nvSpPr>
        <p:spPr>
          <a:xfrm>
            <a:off x="357158" y="5764429"/>
            <a:ext cx="20104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Tiempo </a:t>
            </a:r>
            <a:r>
              <a:rPr lang="es-CL" sz="1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adimensional</a:t>
            </a:r>
            <a:endParaRPr lang="es-CL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4138616" y="5715016"/>
          <a:ext cx="862012" cy="650875"/>
        </p:xfrm>
        <a:graphic>
          <a:graphicData uri="http://schemas.openxmlformats.org/presentationml/2006/ole">
            <p:oleObj spid="_x0000_s24582" name="Ecuación" r:id="rId6" imgW="520560" imgH="393480" progId="Equation.3">
              <p:embed/>
            </p:oleObj>
          </a:graphicData>
        </a:graphic>
      </p:graphicFrame>
      <p:sp>
        <p:nvSpPr>
          <p:cNvPr id="21" name="20 CuadroTexto"/>
          <p:cNvSpPr txBox="1"/>
          <p:nvPr/>
        </p:nvSpPr>
        <p:spPr>
          <a:xfrm>
            <a:off x="6399162" y="5857892"/>
            <a:ext cx="2601994" cy="83099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s-CL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cilindros y esferas:</a:t>
            </a:r>
          </a:p>
          <a:p>
            <a:r>
              <a:rPr lang="es-CL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 mismo reemplazando </a:t>
            </a:r>
            <a:r>
              <a:rPr lang="es-CL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</a:t>
            </a:r>
            <a:endParaRPr lang="es-CL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CL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 </a:t>
            </a:r>
            <a:r>
              <a:rPr lang="es-CL" sz="16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s-CL" sz="1600" i="1" baseline="-25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s-CL" sz="1600" baseline="-25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24 Flecha derecha"/>
          <p:cNvSpPr/>
          <p:nvPr/>
        </p:nvSpPr>
        <p:spPr>
          <a:xfrm>
            <a:off x="5643570" y="3857628"/>
            <a:ext cx="42862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CuadroTexto"/>
          <p:cNvSpPr txBox="1"/>
          <p:nvPr/>
        </p:nvSpPr>
        <p:spPr>
          <a:xfrm>
            <a:off x="6143636" y="3876264"/>
            <a:ext cx="2778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Aproximaciones para </a:t>
            </a:r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 &gt; 0,2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13 Objeto"/>
          <p:cNvGraphicFramePr>
            <a:graphicFrameLocks noChangeAspect="1"/>
          </p:cNvGraphicFramePr>
          <p:nvPr/>
        </p:nvGraphicFramePr>
        <p:xfrm>
          <a:off x="2149496" y="2071678"/>
          <a:ext cx="5422900" cy="736600"/>
        </p:xfrm>
        <a:graphic>
          <a:graphicData uri="http://schemas.openxmlformats.org/presentationml/2006/ole">
            <p:oleObj spid="_x0000_s25602" name="Ecuación" r:id="rId3" imgW="3276360" imgH="444240" progId="Equation.3">
              <p:embed/>
            </p:oleObj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1015179" y="1692463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Pared plana</a:t>
            </a:r>
            <a:endParaRPr lang="es-CL" sz="14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000100" y="2978347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Cilindro</a:t>
            </a:r>
            <a:endParaRPr lang="es-CL" sz="14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1000100" y="4357694"/>
            <a:ext cx="732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Esfera</a:t>
            </a:r>
            <a:endParaRPr lang="es-CL" sz="14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120920" y="3286124"/>
          <a:ext cx="5380038" cy="800100"/>
        </p:xfrm>
        <a:graphic>
          <a:graphicData uri="http://schemas.openxmlformats.org/presentationml/2006/ole">
            <p:oleObj spid="_x0000_s25606" name="Ecuación" r:id="rId4" imgW="3251160" imgH="482400" progId="Equation.3">
              <p:embed/>
            </p:oleObj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2000232" y="4670444"/>
          <a:ext cx="5421313" cy="1473200"/>
        </p:xfrm>
        <a:graphic>
          <a:graphicData uri="http://schemas.openxmlformats.org/presentationml/2006/ole">
            <p:oleObj spid="_x0000_s25607" name="Ecuación" r:id="rId5" imgW="3276360" imgH="888840" progId="Equation.3">
              <p:embed/>
            </p:oleObj>
          </a:graphicData>
        </a:graphic>
      </p:graphicFrame>
      <p:sp>
        <p:nvSpPr>
          <p:cNvPr id="23" name="22 Rectángulo"/>
          <p:cNvSpPr/>
          <p:nvPr/>
        </p:nvSpPr>
        <p:spPr>
          <a:xfrm>
            <a:off x="-32" y="6000768"/>
            <a:ext cx="3857620" cy="857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23 CuadroTexto"/>
          <p:cNvSpPr txBox="1"/>
          <p:nvPr/>
        </p:nvSpPr>
        <p:spPr>
          <a:xfrm>
            <a:off x="159868" y="6090842"/>
            <a:ext cx="3626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r>
              <a:rPr lang="es-CL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y </a:t>
            </a:r>
            <a:r>
              <a:rPr lang="es-CL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</a:t>
            </a:r>
            <a:r>
              <a:rPr lang="es-CL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1</a:t>
            </a:r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 dependen del número de Biot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159868" y="6376594"/>
            <a:ext cx="2037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</a:t>
            </a:r>
            <a:r>
              <a:rPr lang="es-CL" sz="1600" i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función de </a:t>
            </a:r>
            <a:r>
              <a:rPr lang="es-CL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Bessel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33" y="1511668"/>
            <a:ext cx="4800599" cy="534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0556" y="1571612"/>
            <a:ext cx="2126220" cy="5167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13 Objeto"/>
          <p:cNvGraphicFramePr>
            <a:graphicFrameLocks noChangeAspect="1"/>
          </p:cNvGraphicFramePr>
          <p:nvPr/>
        </p:nvGraphicFramePr>
        <p:xfrm>
          <a:off x="2843223" y="2514599"/>
          <a:ext cx="3300413" cy="842963"/>
        </p:xfrm>
        <a:graphic>
          <a:graphicData uri="http://schemas.openxmlformats.org/presentationml/2006/ole">
            <p:oleObj spid="_x0000_s27650" name="Ecuación" r:id="rId3" imgW="1993680" imgH="507960" progId="Equation.3">
              <p:embed/>
            </p:oleObj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928662" y="2121091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Pared plana</a:t>
            </a:r>
            <a:endParaRPr lang="es-CL" sz="14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928662" y="3571876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Cilindro</a:t>
            </a:r>
            <a:endParaRPr lang="es-CL" sz="14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928662" y="5050049"/>
            <a:ext cx="7328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u="sng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Esfera</a:t>
            </a:r>
            <a:endParaRPr lang="es-CL" sz="1400" b="1" u="sng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94169" y="1571612"/>
            <a:ext cx="4220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También podemos tener relaciones de calor:</a:t>
            </a:r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857488" y="3963997"/>
          <a:ext cx="3594100" cy="822325"/>
        </p:xfrm>
        <a:graphic>
          <a:graphicData uri="http://schemas.openxmlformats.org/presentationml/2006/ole">
            <p:oleObj spid="_x0000_s27653" name="Ecuación" r:id="rId4" imgW="2171520" imgH="495000" progId="Equation.3">
              <p:embed/>
            </p:oleObj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2214546" y="5500702"/>
          <a:ext cx="4749800" cy="842962"/>
        </p:xfrm>
        <a:graphic>
          <a:graphicData uri="http://schemas.openxmlformats.org/presentationml/2006/ole">
            <p:oleObj spid="_x0000_s27654" name="Ecuación" r:id="rId5" imgW="2869920" imgH="507960" progId="Equation.3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00034" y="1661686"/>
            <a:ext cx="51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Ejemplo N° </a:t>
            </a:r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Cociendo huevitos…</a:t>
            </a:r>
            <a:endParaRPr lang="es-C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sin 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428596" y="2046265"/>
            <a:ext cx="83728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 huevo se puede considerar como una esfera de 5 cm de diámetro. Inicialmente el huevo está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una temperatura uniforme de 5 °C y se deja caer en agua hirviendo a 95 °C. Tomando el 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coeficiente de transferencia de calor por convección como </a:t>
            </a:r>
            <a:r>
              <a:rPr lang="es-CL" sz="1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 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1.200 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-°C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determine cuánto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tiempo transcurrirá para que el centro del huevo llegue a 70 °C </a:t>
            </a:r>
            <a:endParaRPr lang="es-CL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584581" y="4592655"/>
          <a:ext cx="1773237" cy="1336675"/>
        </p:xfrm>
        <a:graphic>
          <a:graphicData uri="http://schemas.openxmlformats.org/presentationml/2006/ole">
            <p:oleObj spid="_x0000_s28679" name="Ecuación" r:id="rId3" imgW="1346040" imgH="1015920" progId="Equation.3">
              <p:embed/>
            </p:oleObj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142844" y="3320007"/>
            <a:ext cx="8125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Consideraciones:</a:t>
            </a:r>
          </a:p>
          <a:p>
            <a:pPr>
              <a:buFontTx/>
              <a:buChar char="-"/>
            </a:pPr>
            <a:r>
              <a:rPr lang="es-CL" sz="1600" dirty="0" smtClean="0">
                <a:latin typeface="Arial" pitchFamily="34" charset="0"/>
                <a:cs typeface="Arial" pitchFamily="34" charset="0"/>
              </a:rPr>
              <a:t>Si se considera que el huevo está compuesto por un 74% de agua (% masa), entonces</a:t>
            </a:r>
          </a:p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a la temperatura promedio [</a:t>
            </a:r>
            <a:r>
              <a:rPr lang="es-CL" sz="1600" baseline="30000" dirty="0" smtClean="0">
                <a:latin typeface="Arial" pitchFamily="34" charset="0"/>
                <a:cs typeface="Arial" pitchFamily="34" charset="0"/>
              </a:rPr>
              <a:t>(5+70)°C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s-CL" sz="16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] las propiedades termodinámicas son:</a:t>
            </a:r>
            <a:endParaRPr lang="es-CL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8092431" y="6092847"/>
          <a:ext cx="908725" cy="622301"/>
        </p:xfrm>
        <a:graphic>
          <a:graphicData uri="http://schemas.openxmlformats.org/presentationml/2006/ole">
            <p:oleObj spid="_x0000_s28680" name="Ecuación" r:id="rId4" imgW="64764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00034" y="1661686"/>
            <a:ext cx="51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Ejemplo N° </a:t>
            </a:r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Cociendo huevitos…</a:t>
            </a:r>
            <a:endParaRPr lang="es-C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sin 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428596" y="2046265"/>
            <a:ext cx="83728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 huevo se puede considerar como una esfera de 5 cm de diámetro. Inicialmente el huevo está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una temperatura uniforme de 5 °C y se deja caer en agua hirviendo a 95 °C. Tomando el 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coeficiente de transferencia de calor por convección como </a:t>
            </a:r>
            <a:r>
              <a:rPr lang="es-CL" sz="1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 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 1.200 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-°C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determine cuánto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tiempo transcurrirá para que el centro del huevo llegue a 70 °C </a:t>
            </a:r>
            <a:endParaRPr lang="es-CL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3500430" y="3284542"/>
          <a:ext cx="1893887" cy="715962"/>
        </p:xfrm>
        <a:graphic>
          <a:graphicData uri="http://schemas.openxmlformats.org/presentationml/2006/ole">
            <p:oleObj spid="_x0000_s29700" name="Ecuación" r:id="rId3" imgW="1041120" imgH="393480" progId="Equation.3">
              <p:embed/>
            </p:oleObj>
          </a:graphicData>
        </a:graphic>
      </p:graphicFrame>
      <p:graphicFrame>
        <p:nvGraphicFramePr>
          <p:cNvPr id="9" name="Object 6"/>
          <p:cNvGraphicFramePr>
            <a:graphicFrameLocks noChangeAspect="1"/>
          </p:cNvGraphicFramePr>
          <p:nvPr/>
        </p:nvGraphicFramePr>
        <p:xfrm>
          <a:off x="3243270" y="4286256"/>
          <a:ext cx="2400300" cy="387350"/>
        </p:xfrm>
        <a:graphic>
          <a:graphicData uri="http://schemas.openxmlformats.org/presentationml/2006/ole">
            <p:oleObj spid="_x0000_s29701" name="Ecuación" r:id="rId4" imgW="1523880" imgH="241200" progId="Equation.3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1898671" y="4999038"/>
          <a:ext cx="5673725" cy="715962"/>
        </p:xfrm>
        <a:graphic>
          <a:graphicData uri="http://schemas.openxmlformats.org/presentationml/2006/ole">
            <p:oleObj spid="_x0000_s29704" name="Ecuación" r:id="rId5" imgW="3429000" imgH="431640" progId="Equation.3">
              <p:embed/>
            </p:oleObj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6445160" y="5478677"/>
            <a:ext cx="27703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Mayor que 0,2 (nos salvamos…)</a:t>
            </a:r>
            <a:endParaRPr lang="es-CL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706" name="Object 10"/>
          <p:cNvGraphicFramePr>
            <a:graphicFrameLocks noChangeAspect="1"/>
          </p:cNvGraphicFramePr>
          <p:nvPr/>
        </p:nvGraphicFramePr>
        <p:xfrm>
          <a:off x="3440113" y="5919788"/>
          <a:ext cx="1346200" cy="755650"/>
        </p:xfrm>
        <a:graphic>
          <a:graphicData uri="http://schemas.openxmlformats.org/presentationml/2006/ole">
            <p:oleObj spid="_x0000_s29706" name="Ecuación" r:id="rId6" imgW="812520" imgH="457200" progId="Equation.3">
              <p:embed/>
            </p:oleObj>
          </a:graphicData>
        </a:graphic>
      </p:graphicFrame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4786314" y="6072206"/>
          <a:ext cx="1366837" cy="398463"/>
        </p:xfrm>
        <a:graphic>
          <a:graphicData uri="http://schemas.openxmlformats.org/presentationml/2006/ole">
            <p:oleObj spid="_x0000_s29707" name="Ecuación" r:id="rId7" imgW="825480" imgH="241200" progId="Equation.3">
              <p:embed/>
            </p:oleObj>
          </a:graphicData>
        </a:graphic>
      </p:graphicFrame>
      <p:cxnSp>
        <p:nvCxnSpPr>
          <p:cNvPr id="21" name="20 Conector recto de flecha"/>
          <p:cNvCxnSpPr/>
          <p:nvPr/>
        </p:nvCxnSpPr>
        <p:spPr>
          <a:xfrm>
            <a:off x="5643570" y="3643314"/>
            <a:ext cx="42862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6499107" y="3214686"/>
            <a:ext cx="1787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Pero Biot exacto es:</a:t>
            </a:r>
            <a:endParaRPr lang="es-CL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6559577" y="3571875"/>
          <a:ext cx="1870075" cy="715963"/>
        </p:xfrm>
        <a:graphic>
          <a:graphicData uri="http://schemas.openxmlformats.org/presentationml/2006/ole">
            <p:oleObj spid="_x0000_s29708" name="Ecuación" r:id="rId8" imgW="1028520" imgH="393480" progId="Equation.3">
              <p:embed/>
            </p:oleObj>
          </a:graphicData>
        </a:graphic>
      </p:graphicFrame>
      <p:sp>
        <p:nvSpPr>
          <p:cNvPr id="23" name="22 CuadroTexto"/>
          <p:cNvSpPr txBox="1"/>
          <p:nvPr/>
        </p:nvSpPr>
        <p:spPr>
          <a:xfrm>
            <a:off x="6593684" y="4286256"/>
            <a:ext cx="1787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¡Resultado muy similar!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Introducción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es-CL" sz="1600" dirty="0" smtClean="0">
                <a:latin typeface="Arial" pitchFamily="34" charset="0"/>
                <a:cs typeface="Arial" pitchFamily="34" charset="0"/>
              </a:rPr>
              <a:t>En general la temperatura de los cuerpos varía en función 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del 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tiempo y la posición</a:t>
            </a:r>
          </a:p>
          <a:p>
            <a:pPr>
              <a:buNone/>
            </a:pPr>
            <a:endParaRPr lang="es-CL" sz="16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Objeto"/>
          <p:cNvGraphicFramePr>
            <a:graphicFrameLocks noChangeAspect="1"/>
          </p:cNvGraphicFramePr>
          <p:nvPr/>
        </p:nvGraphicFramePr>
        <p:xfrm>
          <a:off x="3714744" y="2143116"/>
          <a:ext cx="1361524" cy="428628"/>
        </p:xfrm>
        <a:graphic>
          <a:graphicData uri="http://schemas.openxmlformats.org/presentationml/2006/ole">
            <p:oleObj spid="_x0000_s1026" name="Ecuación" r:id="rId3" imgW="685800" imgH="215640" progId="Equation.3">
              <p:embed/>
            </p:oleObj>
          </a:graphicData>
        </a:graphic>
      </p:graphicFrame>
      <p:cxnSp>
        <p:nvCxnSpPr>
          <p:cNvPr id="6" name="5 Conector recto de flecha"/>
          <p:cNvCxnSpPr/>
          <p:nvPr/>
        </p:nvCxnSpPr>
        <p:spPr>
          <a:xfrm rot="5400000">
            <a:off x="4714082" y="2713826"/>
            <a:ext cx="285752" cy="1588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3786182" y="2895897"/>
            <a:ext cx="2128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Hasta ahora considerada </a:t>
            </a:r>
          </a:p>
          <a:p>
            <a:pPr algn="ctr"/>
            <a:r>
              <a:rPr lang="es-CL" sz="1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despreciable</a:t>
            </a:r>
          </a:p>
          <a:p>
            <a:pPr algn="ctr"/>
            <a:r>
              <a:rPr lang="es-CL" sz="1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(ESTADO ESTACIONARIO)</a:t>
            </a:r>
            <a:endParaRPr lang="es-CL" sz="1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b="66181"/>
          <a:stretch>
            <a:fillRect/>
          </a:stretch>
        </p:blipFill>
        <p:spPr bwMode="auto">
          <a:xfrm>
            <a:off x="714348" y="4572008"/>
            <a:ext cx="38100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t="42042" b="5968"/>
          <a:stretch>
            <a:fillRect/>
          </a:stretch>
        </p:blipFill>
        <p:spPr bwMode="auto">
          <a:xfrm>
            <a:off x="4857752" y="4214818"/>
            <a:ext cx="3238500" cy="1866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>
            <a:off x="357158" y="3866381"/>
            <a:ext cx="77867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4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 consideramos variaciones de temperatura respecto al tiempo podemos tener dos casos:</a:t>
            </a:r>
            <a:endParaRPr lang="es-CL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14348" y="6215082"/>
            <a:ext cx="3517310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Una pequeña esfera de cobre sacada del interior </a:t>
            </a:r>
          </a:p>
          <a:p>
            <a:r>
              <a:rPr lang="es-CL" sz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 un horno (SIN VARIACIÓN ESPACIAL DE T)</a:t>
            </a:r>
            <a:endParaRPr lang="es-CL" sz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72066" y="6215082"/>
            <a:ext cx="3167855" cy="46166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 trozo de carne siendo asada en el horno</a:t>
            </a:r>
          </a:p>
          <a:p>
            <a:r>
              <a:rPr lang="es-CL" sz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(CON VARIACIÓN ESPACIAL DE T)</a:t>
            </a:r>
            <a:endParaRPr lang="es-CL" sz="12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sin 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 b="2857"/>
          <a:stretch>
            <a:fillRect/>
          </a:stretch>
        </p:blipFill>
        <p:spPr bwMode="auto">
          <a:xfrm>
            <a:off x="450974" y="2428868"/>
            <a:ext cx="262082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214282" y="1661686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¡Generalizamos el sistema!</a:t>
            </a:r>
            <a:endParaRPr lang="es-C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57158" y="2071678"/>
            <a:ext cx="21932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u="sng" dirty="0" smtClean="0">
                <a:latin typeface="Arial" pitchFamily="34" charset="0"/>
                <a:cs typeface="Arial" pitchFamily="34" charset="0"/>
              </a:rPr>
              <a:t>Sólido de forma arbitraria</a:t>
            </a:r>
            <a:endParaRPr lang="es-CL" sz="1400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29058" y="2571744"/>
            <a:ext cx="4276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En t = 0 el sólido de coloca en un medio a T</a:t>
            </a:r>
            <a:r>
              <a:rPr lang="es-CL" sz="1600" baseline="-25000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212268" y="5214950"/>
            <a:ext cx="859402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s-CL" sz="1600" baseline="-25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 &lt; T</a:t>
            </a:r>
            <a:r>
              <a:rPr lang="es-CL" sz="1600" baseline="-25000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169187" y="5715016"/>
            <a:ext cx="973921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T  =  T(t)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29058" y="3000372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En un diferencial </a:t>
            </a:r>
            <a:r>
              <a:rPr lang="es-CL" sz="1600" i="1" dirty="0" err="1" smtClean="0">
                <a:latin typeface="Arial" pitchFamily="34" charset="0"/>
                <a:cs typeface="Arial" pitchFamily="34" charset="0"/>
              </a:rPr>
              <a:t>dt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el balance de energía será: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929058" y="3590512"/>
            <a:ext cx="19303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Energía transferida</a:t>
            </a:r>
            <a:endParaRPr lang="es-CL" sz="1600" baseline="-250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 cuerpo en </a:t>
            </a:r>
            <a:r>
              <a:rPr lang="es-CL" sz="16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dt</a:t>
            </a:r>
            <a:endParaRPr lang="es-CL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910182" y="3590512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=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6314065" y="3571876"/>
            <a:ext cx="2044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Aumento de energía</a:t>
            </a:r>
          </a:p>
          <a:p>
            <a:r>
              <a:rPr lang="es-CL" sz="16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del cuerpo en </a:t>
            </a:r>
            <a:r>
              <a:rPr lang="es-CL" sz="1600" i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dt</a:t>
            </a:r>
            <a:endParaRPr lang="es-CL" sz="16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15 Objeto"/>
          <p:cNvGraphicFramePr>
            <a:graphicFrameLocks noChangeAspect="1"/>
          </p:cNvGraphicFramePr>
          <p:nvPr/>
        </p:nvGraphicFramePr>
        <p:xfrm>
          <a:off x="4500562" y="4429132"/>
          <a:ext cx="3248550" cy="428628"/>
        </p:xfrm>
        <a:graphic>
          <a:graphicData uri="http://schemas.openxmlformats.org/presentationml/2006/ole">
            <p:oleObj spid="_x0000_s15364" name="Ecuación" r:id="rId4" imgW="1828800" imgH="241200" progId="Equation.3">
              <p:embed/>
            </p:oleObj>
          </a:graphicData>
        </a:graphic>
      </p:graphicFrame>
      <p:sp>
        <p:nvSpPr>
          <p:cNvPr id="17" name="16 CuadroTexto"/>
          <p:cNvSpPr txBox="1"/>
          <p:nvPr/>
        </p:nvSpPr>
        <p:spPr>
          <a:xfrm>
            <a:off x="3929058" y="5019272"/>
            <a:ext cx="40767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, donde </a:t>
            </a:r>
            <a:r>
              <a:rPr lang="es-CL" sz="1600" i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s-CL" sz="1600" i="1" dirty="0" smtClean="0">
                <a:latin typeface="Arial" pitchFamily="34" charset="0"/>
                <a:cs typeface="Arial" pitchFamily="34" charset="0"/>
                <a:sym typeface="Symbol"/>
              </a:rPr>
              <a:t>∙V</a:t>
            </a:r>
            <a:r>
              <a:rPr lang="es-CL" sz="1600" dirty="0" smtClean="0">
                <a:latin typeface="Arial" pitchFamily="34" charset="0"/>
                <a:cs typeface="Arial" pitchFamily="34" charset="0"/>
                <a:sym typeface="Symbol"/>
              </a:rPr>
              <a:t>, y además </a:t>
            </a:r>
            <a:r>
              <a:rPr lang="es-CL" sz="1600" i="1" dirty="0" err="1" smtClean="0">
                <a:latin typeface="Arial" pitchFamily="34" charset="0"/>
                <a:cs typeface="Arial" pitchFamily="34" charset="0"/>
                <a:sym typeface="Symbol"/>
              </a:rPr>
              <a:t>dT</a:t>
            </a:r>
            <a:r>
              <a:rPr lang="es-CL" sz="1600" dirty="0" smtClean="0">
                <a:latin typeface="Arial" pitchFamily="34" charset="0"/>
                <a:cs typeface="Arial" pitchFamily="34" charset="0"/>
                <a:sym typeface="Symbol"/>
              </a:rPr>
              <a:t>  = </a:t>
            </a:r>
            <a:r>
              <a:rPr lang="es-CL" sz="1600" i="1" dirty="0" smtClean="0">
                <a:latin typeface="Arial" pitchFamily="34" charset="0"/>
                <a:cs typeface="Arial" pitchFamily="34" charset="0"/>
                <a:sym typeface="Symbol"/>
              </a:rPr>
              <a:t>d(T - T</a:t>
            </a:r>
            <a:r>
              <a:rPr lang="es-CL" sz="16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r>
              <a:rPr lang="es-CL" sz="1600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  <a:endParaRPr lang="es-CL" sz="1600" i="1" baseline="-25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4691063" y="5572140"/>
          <a:ext cx="2865437" cy="788987"/>
        </p:xfrm>
        <a:graphic>
          <a:graphicData uri="http://schemas.openxmlformats.org/presentationml/2006/ole">
            <p:oleObj spid="_x0000_s15365" name="Ecuación" r:id="rId5" imgW="16128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sin 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14282" y="1733124"/>
            <a:ext cx="2857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Entonces tendremos que:</a:t>
            </a:r>
            <a:endParaRPr lang="es-C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365" name="Object 5"/>
          <p:cNvGraphicFramePr>
            <a:graphicFrameLocks noChangeAspect="1"/>
          </p:cNvGraphicFramePr>
          <p:nvPr/>
        </p:nvGraphicFramePr>
        <p:xfrm>
          <a:off x="500034" y="2285992"/>
          <a:ext cx="2414587" cy="766762"/>
        </p:xfrm>
        <a:graphic>
          <a:graphicData uri="http://schemas.openxmlformats.org/presentationml/2006/ole">
            <p:oleObj spid="_x0000_s20483" name="Ecuación" r:id="rId3" imgW="1358640" imgH="431640" progId="Equation.3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71472" y="3214686"/>
          <a:ext cx="928694" cy="534894"/>
        </p:xfrm>
        <a:graphic>
          <a:graphicData uri="http://schemas.openxmlformats.org/presentationml/2006/ole">
            <p:oleObj spid="_x0000_s20484" name="Ecuación" r:id="rId4" imgW="787320" imgH="444240" progId="Equation.3">
              <p:embed/>
            </p:oleObj>
          </a:graphicData>
        </a:graphic>
      </p:graphicFrame>
      <p:sp>
        <p:nvSpPr>
          <p:cNvPr id="18" name="17 CuadroTexto"/>
          <p:cNvSpPr txBox="1"/>
          <p:nvPr/>
        </p:nvSpPr>
        <p:spPr>
          <a:xfrm>
            <a:off x="428596" y="3786190"/>
            <a:ext cx="1935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Constante de tiempo [1/s]</a:t>
            </a:r>
            <a:endParaRPr lang="es-CL" sz="12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7667" y="4071942"/>
            <a:ext cx="2838449" cy="262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0" name="19 Conector recto de flecha"/>
          <p:cNvCxnSpPr/>
          <p:nvPr/>
        </p:nvCxnSpPr>
        <p:spPr>
          <a:xfrm>
            <a:off x="3786182" y="2571744"/>
            <a:ext cx="428628" cy="1588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5000628" y="2355845"/>
          <a:ext cx="2730500" cy="430213"/>
        </p:xfrm>
        <a:graphic>
          <a:graphicData uri="http://schemas.openxmlformats.org/presentationml/2006/ole">
            <p:oleObj spid="_x0000_s20486" name="Ecuación" r:id="rId6" imgW="1536480" imgH="241200" progId="Equation.3">
              <p:embed/>
            </p:oleObj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5022850" y="2928934"/>
          <a:ext cx="2686050" cy="430213"/>
        </p:xfrm>
        <a:graphic>
          <a:graphicData uri="http://schemas.openxmlformats.org/presentationml/2006/ole">
            <p:oleObj spid="_x0000_s20487" name="Ecuación" r:id="rId7" imgW="1511280" imgH="241200" progId="Equation.3">
              <p:embed/>
            </p:oleObj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5084763" y="4000504"/>
          <a:ext cx="2573337" cy="454025"/>
        </p:xfrm>
        <a:graphic>
          <a:graphicData uri="http://schemas.openxmlformats.org/presentationml/2006/ole">
            <p:oleObj spid="_x0000_s20488" name="Ecuación" r:id="rId8" imgW="1447560" imgH="253800" progId="Equation.3">
              <p:embed/>
            </p:oleObj>
          </a:graphicData>
        </a:graphic>
      </p:graphicFrame>
      <p:cxnSp>
        <p:nvCxnSpPr>
          <p:cNvPr id="24" name="23 Conector recto de flecha"/>
          <p:cNvCxnSpPr/>
          <p:nvPr/>
        </p:nvCxnSpPr>
        <p:spPr>
          <a:xfrm rot="5400000">
            <a:off x="6178561" y="3678239"/>
            <a:ext cx="357190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76810" y="4633647"/>
            <a:ext cx="3224214" cy="186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-71470" y="1661686"/>
            <a:ext cx="46434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¿Cuándo podemos aplicar este modelo?</a:t>
            </a:r>
            <a:endParaRPr lang="es-C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sin 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428596" y="2121091"/>
            <a:ext cx="25004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PASO 1</a:t>
            </a:r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Largo característico</a:t>
            </a:r>
            <a:endParaRPr lang="es-CL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28 Objeto"/>
          <p:cNvGraphicFramePr>
            <a:graphicFrameLocks noChangeAspect="1"/>
          </p:cNvGraphicFramePr>
          <p:nvPr/>
        </p:nvGraphicFramePr>
        <p:xfrm>
          <a:off x="1124066" y="2643182"/>
          <a:ext cx="947604" cy="785818"/>
        </p:xfrm>
        <a:graphic>
          <a:graphicData uri="http://schemas.openxmlformats.org/presentationml/2006/ole">
            <p:oleObj spid="_x0000_s16393" name="Ecuación" r:id="rId3" imgW="520560" imgH="431640" progId="Equation.3">
              <p:embed/>
            </p:oleObj>
          </a:graphicData>
        </a:graphic>
      </p:graphicFrame>
      <p:sp>
        <p:nvSpPr>
          <p:cNvPr id="30" name="29 CuadroTexto"/>
          <p:cNvSpPr txBox="1"/>
          <p:nvPr/>
        </p:nvSpPr>
        <p:spPr>
          <a:xfrm>
            <a:off x="428596" y="3764165"/>
            <a:ext cx="2173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PASO 2</a:t>
            </a:r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Número de Biot</a:t>
            </a:r>
            <a:endParaRPr lang="es-CL" sz="1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1000100" y="4356111"/>
          <a:ext cx="1201738" cy="715963"/>
        </p:xfrm>
        <a:graphic>
          <a:graphicData uri="http://schemas.openxmlformats.org/presentationml/2006/ole">
            <p:oleObj spid="_x0000_s16394" name="Ecuación" r:id="rId4" imgW="660240" imgH="393480" progId="Equation.3">
              <p:embed/>
            </p:oleObj>
          </a:graphicData>
        </a:graphic>
      </p:graphicFrame>
      <p:sp>
        <p:nvSpPr>
          <p:cNvPr id="32" name="31 CuadroTexto"/>
          <p:cNvSpPr txBox="1"/>
          <p:nvPr/>
        </p:nvSpPr>
        <p:spPr>
          <a:xfrm>
            <a:off x="357158" y="5192925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 también, </a:t>
            </a:r>
            <a:endParaRPr lang="es-CL" sz="14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428596" y="5647034"/>
          <a:ext cx="1289032" cy="568048"/>
        </p:xfrm>
        <a:graphic>
          <a:graphicData uri="http://schemas.openxmlformats.org/presentationml/2006/ole">
            <p:oleObj spid="_x0000_s16395" name="Ecuación" r:id="rId5" imgW="977760" imgH="431640" progId="Equation.3">
              <p:embed/>
            </p:oleObj>
          </a:graphicData>
        </a:graphic>
      </p:graphicFrame>
      <p:sp>
        <p:nvSpPr>
          <p:cNvPr id="34" name="33 CuadroTexto"/>
          <p:cNvSpPr txBox="1"/>
          <p:nvPr/>
        </p:nvSpPr>
        <p:spPr>
          <a:xfrm>
            <a:off x="1788867" y="5652331"/>
            <a:ext cx="28857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(convección en la superficie del cuerpo)</a:t>
            </a:r>
            <a:endParaRPr lang="es-CL" sz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1785918" y="5938083"/>
            <a:ext cx="2297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2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(conducción dentro del cuerpo)</a:t>
            </a:r>
            <a:endParaRPr lang="es-CL" sz="12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86" y="1643050"/>
            <a:ext cx="3500442" cy="366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36 Flecha abajo"/>
          <p:cNvSpPr/>
          <p:nvPr/>
        </p:nvSpPr>
        <p:spPr>
          <a:xfrm>
            <a:off x="6786578" y="5357826"/>
            <a:ext cx="35719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37 CuadroTexto"/>
          <p:cNvSpPr txBox="1"/>
          <p:nvPr/>
        </p:nvSpPr>
        <p:spPr>
          <a:xfrm>
            <a:off x="5580795" y="5929330"/>
            <a:ext cx="2848857" cy="338554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CL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Bi = 0, aproximación perfecta</a:t>
            </a:r>
            <a:endParaRPr lang="es-CL" sz="1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5720048" y="6357958"/>
            <a:ext cx="2566728" cy="276999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s-CL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Bi </a:t>
            </a:r>
            <a:r>
              <a:rPr lang="es-CL" sz="12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es-CL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0,1, aproximación </a:t>
            </a:r>
            <a:r>
              <a:rPr lang="es-CL" sz="12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aceptable</a:t>
            </a:r>
            <a:endParaRPr lang="es-CL" sz="12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-71470" y="1661686"/>
            <a:ext cx="51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Ejemplo N° 1.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Prediciendo su tiempo de muerte…</a:t>
            </a:r>
            <a:endParaRPr lang="es-C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sin 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428596" y="2046265"/>
            <a:ext cx="81980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Una persona fue encontrada muerta a las 5 p.m. en una habitación a 20 °C. La temperatura del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cuerpo es 25 °C y el coeficiente de transferencia de calor por convección del aire se estima en</a:t>
            </a:r>
          </a:p>
          <a:p>
            <a:pPr algn="ctr"/>
            <a:r>
              <a:rPr lang="es-CL" sz="1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8 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-°C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Modelando el cuerpo como un cilindro de 30 cm de diámetro y 1,7 m de largo, 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estime el tiempo de muerte de la persona.</a:t>
            </a:r>
            <a:endParaRPr lang="es-CL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395" name="Object 11"/>
          <p:cNvGraphicFramePr>
            <a:graphicFrameLocks noChangeAspect="1"/>
          </p:cNvGraphicFramePr>
          <p:nvPr/>
        </p:nvGraphicFramePr>
        <p:xfrm>
          <a:off x="3656019" y="4949845"/>
          <a:ext cx="1773237" cy="1336675"/>
        </p:xfrm>
        <a:graphic>
          <a:graphicData uri="http://schemas.openxmlformats.org/presentationml/2006/ole">
            <p:oleObj spid="_x0000_s18436" name="Ecuación" r:id="rId3" imgW="1346040" imgH="1015920" progId="Equation.3">
              <p:embed/>
            </p:oleObj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42844" y="3320007"/>
            <a:ext cx="87671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Consideraciones:</a:t>
            </a:r>
          </a:p>
          <a:p>
            <a:pPr>
              <a:buFontTx/>
              <a:buChar char="-"/>
            </a:pPr>
            <a:r>
              <a:rPr lang="es-CL" sz="1600" dirty="0" smtClean="0">
                <a:latin typeface="Arial" pitchFamily="34" charset="0"/>
                <a:cs typeface="Arial" pitchFamily="34" charset="0"/>
              </a:rPr>
              <a:t> La persona estaba </a:t>
            </a:r>
            <a:r>
              <a:rPr lang="es-CL" sz="1600" i="1" dirty="0" smtClean="0">
                <a:latin typeface="Arial" pitchFamily="34" charset="0"/>
                <a:cs typeface="Arial" pitchFamily="34" charset="0"/>
              </a:rPr>
              <a:t>saludable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al momento de morir por lo cual su temperatura corporal era </a:t>
            </a:r>
          </a:p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de 37 °C</a:t>
            </a:r>
          </a:p>
          <a:p>
            <a:pPr>
              <a:buFontTx/>
              <a:buChar char="-"/>
            </a:pPr>
            <a:r>
              <a:rPr lang="es-CL" sz="1600" dirty="0" smtClean="0">
                <a:latin typeface="Arial" pitchFamily="34" charset="0"/>
                <a:cs typeface="Arial" pitchFamily="34" charset="0"/>
              </a:rPr>
              <a:t> Si se considera que el ser humano está compuesto por un 72% de agua (% masa), entonces</a:t>
            </a:r>
          </a:p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a la temperatura promedio [</a:t>
            </a:r>
            <a:r>
              <a:rPr lang="es-CL" sz="1600" baseline="30000" dirty="0" smtClean="0">
                <a:latin typeface="Arial" pitchFamily="34" charset="0"/>
                <a:cs typeface="Arial" pitchFamily="34" charset="0"/>
              </a:rPr>
              <a:t>(37 + 25)°C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s-CL" sz="16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] las propiedades termodinámicas son:</a:t>
            </a:r>
            <a:endParaRPr lang="es-CL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-71470" y="1661686"/>
            <a:ext cx="514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Ejemplo N° 1.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Prediciendo su tiempo de muerte…</a:t>
            </a:r>
            <a:endParaRPr lang="es-CL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sin 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428596" y="2046265"/>
            <a:ext cx="819807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Una persona fue encontrada muerta a las 5 p.m. en una habitación a 20 °C. La temperatura del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cuerpo es 25 °C y el coeficiente de transferencia de calor por convección del aire se estima en</a:t>
            </a:r>
          </a:p>
          <a:p>
            <a:pPr algn="ctr"/>
            <a:r>
              <a:rPr lang="es-CL" sz="1400" b="1" i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= 8 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s-CL" sz="1400" b="1" baseline="30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s-CL" sz="1400" b="1" baseline="-250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-°C</a:t>
            </a:r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Modelando el cuerpo como un cilindro de 30 cm de diámetro y 1,7 m de largo, </a:t>
            </a:r>
          </a:p>
          <a:p>
            <a:pPr algn="ctr"/>
            <a:r>
              <a:rPr lang="es-CL" sz="14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estime el tiempo de muerte de la persona.</a:t>
            </a:r>
            <a:endParaRPr lang="es-CL" sz="14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" name="28 Objeto"/>
          <p:cNvGraphicFramePr>
            <a:graphicFrameLocks noChangeAspect="1"/>
          </p:cNvGraphicFramePr>
          <p:nvPr/>
        </p:nvGraphicFramePr>
        <p:xfrm>
          <a:off x="2217754" y="3214686"/>
          <a:ext cx="4783138" cy="833438"/>
        </p:xfrm>
        <a:graphic>
          <a:graphicData uri="http://schemas.openxmlformats.org/presentationml/2006/ole">
            <p:oleObj spid="_x0000_s19458" name="Ecuación" r:id="rId3" imgW="2628720" imgH="457200" progId="Equation.3">
              <p:embed/>
            </p:oleObj>
          </a:graphicData>
        </a:graphic>
      </p:graphicFrame>
      <p:graphicFrame>
        <p:nvGraphicFramePr>
          <p:cNvPr id="16394" name="Object 10"/>
          <p:cNvGraphicFramePr>
            <a:graphicFrameLocks noChangeAspect="1"/>
          </p:cNvGraphicFramePr>
          <p:nvPr/>
        </p:nvGraphicFramePr>
        <p:xfrm>
          <a:off x="2143108" y="4214818"/>
          <a:ext cx="2519362" cy="715962"/>
        </p:xfrm>
        <a:graphic>
          <a:graphicData uri="http://schemas.openxmlformats.org/presentationml/2006/ole">
            <p:oleObj spid="_x0000_s19459" name="Ecuación" r:id="rId4" imgW="1384200" imgH="393480" progId="Equation.3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2181228" y="5143517"/>
          <a:ext cx="2819400" cy="714375"/>
        </p:xfrm>
        <a:graphic>
          <a:graphicData uri="http://schemas.openxmlformats.org/presentationml/2006/ole">
            <p:oleObj spid="_x0000_s19462" name="Ecuación" r:id="rId5" imgW="1790640" imgH="444240" progId="Equation.3">
              <p:embed/>
            </p:oleObj>
          </a:graphicData>
        </a:graphic>
      </p:graphicFrame>
      <p:graphicFrame>
        <p:nvGraphicFramePr>
          <p:cNvPr id="19463" name="Object 7"/>
          <p:cNvGraphicFramePr>
            <a:graphicFrameLocks noChangeAspect="1"/>
          </p:cNvGraphicFramePr>
          <p:nvPr/>
        </p:nvGraphicFramePr>
        <p:xfrm>
          <a:off x="2138366" y="5929313"/>
          <a:ext cx="2933700" cy="766762"/>
        </p:xfrm>
        <a:graphic>
          <a:graphicData uri="http://schemas.openxmlformats.org/presentationml/2006/ole">
            <p:oleObj spid="_x0000_s19463" name="Ecuación" r:id="rId6" imgW="1650960" imgH="431640" progId="Equation.3">
              <p:embed/>
            </p:oleObj>
          </a:graphicData>
        </a:graphic>
      </p:graphicFrame>
      <p:graphicFrame>
        <p:nvGraphicFramePr>
          <p:cNvPr id="19464" name="Object 8"/>
          <p:cNvGraphicFramePr>
            <a:graphicFrameLocks noChangeAspect="1"/>
          </p:cNvGraphicFramePr>
          <p:nvPr/>
        </p:nvGraphicFramePr>
        <p:xfrm>
          <a:off x="5072066" y="6022994"/>
          <a:ext cx="1257474" cy="477840"/>
        </p:xfrm>
        <a:graphic>
          <a:graphicData uri="http://schemas.openxmlformats.org/presentationml/2006/ole">
            <p:oleObj spid="_x0000_s19464" name="Ecuación" r:id="rId7" imgW="634680" imgH="241200" progId="Equation.3">
              <p:embed/>
            </p:oleObj>
          </a:graphicData>
        </a:graphic>
      </p:graphicFrame>
      <p:cxnSp>
        <p:nvCxnSpPr>
          <p:cNvPr id="13" name="12 Conector recto de flecha"/>
          <p:cNvCxnSpPr/>
          <p:nvPr/>
        </p:nvCxnSpPr>
        <p:spPr>
          <a:xfrm>
            <a:off x="4786314" y="4570420"/>
            <a:ext cx="428628" cy="1588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5256201" y="4407107"/>
            <a:ext cx="24590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¡</a:t>
            </a:r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MODELO NO APLICABLE!</a:t>
            </a:r>
            <a:r>
              <a:rPr lang="es-CL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es-CL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0034" y="1733124"/>
            <a:ext cx="4342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latin typeface="Arial" pitchFamily="34" charset="0"/>
                <a:cs typeface="Arial" pitchFamily="34" charset="0"/>
              </a:rPr>
              <a:t>En t = 0 temperatura de los cuerpos igual a </a:t>
            </a:r>
            <a:r>
              <a:rPr lang="es-CL" sz="1600" i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s-CL" sz="1600" i="1" baseline="-25000" dirty="0" smtClean="0">
                <a:latin typeface="Arial" pitchFamily="34" charset="0"/>
                <a:cs typeface="Arial" pitchFamily="34" charset="0"/>
              </a:rPr>
              <a:t>i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/>
          <a:srcRect b="16355"/>
          <a:stretch>
            <a:fillRect/>
          </a:stretch>
        </p:blipFill>
        <p:spPr bwMode="auto">
          <a:xfrm>
            <a:off x="1428728" y="2228863"/>
            <a:ext cx="5905500" cy="255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CuadroTexto"/>
          <p:cNvSpPr txBox="1"/>
          <p:nvPr/>
        </p:nvSpPr>
        <p:spPr>
          <a:xfrm>
            <a:off x="1785918" y="4786322"/>
            <a:ext cx="1149674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C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Pared plana</a:t>
            </a:r>
            <a:endParaRPr lang="es-CL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208423" y="4786322"/>
            <a:ext cx="792205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C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Cilindro</a:t>
            </a:r>
            <a:endParaRPr lang="es-CL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084142" y="4786322"/>
            <a:ext cx="702436" cy="30777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CL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Esfera</a:t>
            </a:r>
            <a:endParaRPr lang="es-CL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00034" y="5429264"/>
            <a:ext cx="3921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s-CL" sz="1600" dirty="0" smtClean="0">
                <a:latin typeface="Arial" pitchFamily="34" charset="0"/>
                <a:cs typeface="Arial" pitchFamily="34" charset="0"/>
              </a:rPr>
              <a:t>Se comienzan a enfriar en </a:t>
            </a:r>
            <a:r>
              <a:rPr lang="es-CL" sz="1600" i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s-CL" sz="1600" i="1" dirty="0" smtClean="0">
                <a:latin typeface="Arial" pitchFamily="34" charset="0"/>
                <a:cs typeface="Arial" pitchFamily="34" charset="0"/>
              </a:rPr>
              <a:t>0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CL" sz="1600" i="1" dirty="0" smtClean="0">
                <a:latin typeface="Arial" pitchFamily="34" charset="0"/>
                <a:cs typeface="Arial" pitchFamily="34" charset="0"/>
              </a:rPr>
              <a:t>T</a:t>
            </a:r>
            <a:r>
              <a:rPr lang="es-CL" sz="16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</a:t>
            </a:r>
            <a:r>
              <a:rPr lang="es-CL" sz="1600" dirty="0" smtClean="0">
                <a:latin typeface="Arial" pitchFamily="34" charset="0"/>
                <a:cs typeface="Arial" pitchFamily="34" charset="0"/>
                <a:sym typeface="Symbol"/>
              </a:rPr>
              <a:t> &lt; </a:t>
            </a:r>
            <a:r>
              <a:rPr lang="es-CL" sz="1600" i="1" dirty="0" smtClean="0">
                <a:latin typeface="Arial" pitchFamily="34" charset="0"/>
                <a:cs typeface="Arial" pitchFamily="34" charset="0"/>
                <a:sym typeface="Symbol"/>
              </a:rPr>
              <a:t>T</a:t>
            </a:r>
            <a:r>
              <a:rPr lang="es-CL" sz="1600" i="1" baseline="-25000" dirty="0" smtClean="0">
                <a:latin typeface="Arial" pitchFamily="34" charset="0"/>
                <a:cs typeface="Arial" pitchFamily="34" charset="0"/>
                <a:sym typeface="Symbol"/>
              </a:rPr>
              <a:t>i</a:t>
            </a:r>
            <a:r>
              <a:rPr lang="es-CL" sz="1600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508051" y="5786454"/>
            <a:ext cx="4988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s-CL" sz="1600" dirty="0" smtClean="0">
                <a:latin typeface="Arial" pitchFamily="34" charset="0"/>
                <a:cs typeface="Arial" pitchFamily="34" charset="0"/>
              </a:rPr>
              <a:t>Simetría respecto a ejes vertical o centro del cuerpo</a:t>
            </a:r>
            <a:endParaRPr lang="es-CL" sz="1600" dirty="0" smtClean="0">
              <a:latin typeface="Arial" pitchFamily="34" charset="0"/>
              <a:cs typeface="Arial" pitchFamily="34" charset="0"/>
              <a:sym typeface="Symbol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2857488" y="6264495"/>
            <a:ext cx="3294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Symbol"/>
              </a:rPr>
              <a:t>¿Qué importancia puede tener esto?</a:t>
            </a:r>
          </a:p>
        </p:txBody>
      </p:sp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249351"/>
            <a:ext cx="2214578" cy="2394359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r>
              <a:rPr lang="es-CL" sz="3200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con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CL" sz="3200" dirty="0" smtClean="0">
                <a:latin typeface="Arial" pitchFamily="34" charset="0"/>
                <a:cs typeface="Arial" pitchFamily="34" charset="0"/>
              </a:rPr>
              <a:t>variación espacial</a:t>
            </a:r>
            <a:endParaRPr lang="es-CL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00034" y="1733124"/>
            <a:ext cx="7754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Ecuaciones en derivadas parciales</a:t>
            </a:r>
            <a:r>
              <a:rPr lang="es-CL" sz="1600" dirty="0" smtClean="0">
                <a:latin typeface="Arial" pitchFamily="34" charset="0"/>
                <a:cs typeface="Arial" pitchFamily="34" charset="0"/>
              </a:rPr>
              <a:t>: resolvamos el balance para una barra de metal</a:t>
            </a:r>
            <a:endParaRPr lang="es-CL" sz="1600" baseline="-25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bo"/>
          <p:cNvSpPr/>
          <p:nvPr/>
        </p:nvSpPr>
        <p:spPr>
          <a:xfrm>
            <a:off x="2143108" y="2428868"/>
            <a:ext cx="4500594" cy="500066"/>
          </a:xfrm>
          <a:prstGeom prst="cub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2143108" y="3214686"/>
            <a:ext cx="442915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2046118" y="328612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0</a:t>
            </a:r>
            <a:endParaRPr lang="es-CL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442308" y="3286124"/>
            <a:ext cx="272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L</a:t>
            </a:r>
            <a:endParaRPr lang="es-CL" dirty="0"/>
          </a:p>
        </p:txBody>
      </p:sp>
      <p:sp>
        <p:nvSpPr>
          <p:cNvPr id="25" name="24 Flecha abajo"/>
          <p:cNvSpPr/>
          <p:nvPr/>
        </p:nvSpPr>
        <p:spPr>
          <a:xfrm>
            <a:off x="4071934" y="3643314"/>
            <a:ext cx="42862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Cubo"/>
          <p:cNvSpPr/>
          <p:nvPr/>
        </p:nvSpPr>
        <p:spPr>
          <a:xfrm>
            <a:off x="357158" y="4714884"/>
            <a:ext cx="5000660" cy="1357322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42" name="41 Conector recto"/>
          <p:cNvCxnSpPr/>
          <p:nvPr/>
        </p:nvCxnSpPr>
        <p:spPr>
          <a:xfrm rot="5400000">
            <a:off x="215076" y="5214950"/>
            <a:ext cx="99933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 rot="10800000">
            <a:off x="714348" y="5715016"/>
            <a:ext cx="46434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/>
          <p:nvPr/>
        </p:nvCxnSpPr>
        <p:spPr>
          <a:xfrm rot="5400000" flipH="1" flipV="1">
            <a:off x="357158" y="5715016"/>
            <a:ext cx="357190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 rot="5400000">
            <a:off x="1142976" y="5214156"/>
            <a:ext cx="999338" cy="7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 rot="5400000" flipH="1" flipV="1">
            <a:off x="1285852" y="5715016"/>
            <a:ext cx="357190" cy="35719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rot="5400000">
            <a:off x="786580" y="5572140"/>
            <a:ext cx="999338" cy="7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 rot="5400000" flipH="1" flipV="1">
            <a:off x="1285852" y="4714884"/>
            <a:ext cx="357190" cy="35719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 rot="5400000">
            <a:off x="3500430" y="5214156"/>
            <a:ext cx="999338" cy="7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rot="5400000" flipH="1" flipV="1">
            <a:off x="3643306" y="5715016"/>
            <a:ext cx="357190" cy="35719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 rot="5400000">
            <a:off x="3144034" y="5572140"/>
            <a:ext cx="999338" cy="79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 rot="5400000" flipH="1" flipV="1">
            <a:off x="3643306" y="4714884"/>
            <a:ext cx="357190" cy="35719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CuadroTexto"/>
          <p:cNvSpPr txBox="1"/>
          <p:nvPr/>
        </p:nvSpPr>
        <p:spPr>
          <a:xfrm>
            <a:off x="977475" y="6143644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i="1" dirty="0" smtClean="0">
                <a:latin typeface="Arial" pitchFamily="34" charset="0"/>
                <a:cs typeface="Arial" pitchFamily="34" charset="0"/>
                <a:sym typeface="Symbol"/>
              </a:rPr>
              <a:t>T(</a:t>
            </a:r>
            <a:r>
              <a:rPr lang="es-CL" sz="1600" i="1" dirty="0" err="1" smtClean="0">
                <a:latin typeface="Arial" pitchFamily="34" charset="0"/>
                <a:cs typeface="Arial" pitchFamily="34" charset="0"/>
                <a:sym typeface="Symbol"/>
              </a:rPr>
              <a:t>x,t</a:t>
            </a:r>
            <a:r>
              <a:rPr lang="es-CL" sz="1600" i="1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</a:p>
        </p:txBody>
      </p:sp>
      <p:sp>
        <p:nvSpPr>
          <p:cNvPr id="57" name="56 CuadroTexto"/>
          <p:cNvSpPr txBox="1"/>
          <p:nvPr/>
        </p:nvSpPr>
        <p:spPr>
          <a:xfrm>
            <a:off x="3214678" y="6143644"/>
            <a:ext cx="10134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i="1" dirty="0" smtClean="0">
                <a:latin typeface="Arial" pitchFamily="34" charset="0"/>
                <a:cs typeface="Arial" pitchFamily="34" charset="0"/>
                <a:sym typeface="Symbol"/>
              </a:rPr>
              <a:t>T(</a:t>
            </a:r>
            <a:r>
              <a:rPr lang="es-CL" sz="1600" i="1" dirty="0" err="1" smtClean="0">
                <a:latin typeface="Arial" pitchFamily="34" charset="0"/>
                <a:cs typeface="Arial" pitchFamily="34" charset="0"/>
                <a:sym typeface="Symbol"/>
              </a:rPr>
              <a:t>x+dx,t</a:t>
            </a:r>
            <a:r>
              <a:rPr lang="es-CL" sz="1600" i="1" dirty="0" smtClean="0">
                <a:latin typeface="Arial" pitchFamily="34" charset="0"/>
                <a:cs typeface="Arial" pitchFamily="34" charset="0"/>
                <a:sym typeface="Symbol"/>
              </a:rPr>
              <a:t>)</a:t>
            </a:r>
          </a:p>
        </p:txBody>
      </p:sp>
      <p:sp>
        <p:nvSpPr>
          <p:cNvPr id="58" name="57 CuadroTexto"/>
          <p:cNvSpPr txBox="1"/>
          <p:nvPr/>
        </p:nvSpPr>
        <p:spPr>
          <a:xfrm>
            <a:off x="6809951" y="4233454"/>
            <a:ext cx="8338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Fourier</a:t>
            </a:r>
          </a:p>
        </p:txBody>
      </p:sp>
      <p:graphicFrame>
        <p:nvGraphicFramePr>
          <p:cNvPr id="59" name="58 Objeto"/>
          <p:cNvGraphicFramePr>
            <a:graphicFrameLocks noChangeAspect="1"/>
          </p:cNvGraphicFramePr>
          <p:nvPr/>
        </p:nvGraphicFramePr>
        <p:xfrm>
          <a:off x="6000760" y="4705364"/>
          <a:ext cx="2495550" cy="723900"/>
        </p:xfrm>
        <a:graphic>
          <a:graphicData uri="http://schemas.openxmlformats.org/presentationml/2006/ole">
            <p:oleObj spid="_x0000_s22530" name="Ecuación" r:id="rId3" imgW="1663560" imgH="482400" progId="Equation.3">
              <p:embed/>
            </p:oleObj>
          </a:graphicData>
        </a:graphic>
      </p:graphicFrame>
      <p:sp>
        <p:nvSpPr>
          <p:cNvPr id="60" name="59 CuadroTexto"/>
          <p:cNvSpPr txBox="1"/>
          <p:nvPr/>
        </p:nvSpPr>
        <p:spPr>
          <a:xfrm>
            <a:off x="1285852" y="521495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6556606" y="5572140"/>
            <a:ext cx="15872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Energía interna</a:t>
            </a: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6700862" y="6000768"/>
          <a:ext cx="1371600" cy="590550"/>
        </p:xfrm>
        <a:graphic>
          <a:graphicData uri="http://schemas.openxmlformats.org/presentationml/2006/ole">
            <p:oleObj spid="_x0000_s22531" name="Ecuación" r:id="rId4" imgW="914400" imgH="39348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992303" y="5772169"/>
          <a:ext cx="1222375" cy="300037"/>
        </p:xfrm>
        <a:graphic>
          <a:graphicData uri="http://schemas.openxmlformats.org/presentationml/2006/ole">
            <p:oleObj spid="_x0000_s22532" name="Ecuación" r:id="rId5" imgW="825480" imgH="203040" progId="Equation.3">
              <p:embed/>
            </p:oleObj>
          </a:graphicData>
        </a:graphic>
      </p:graphicFrame>
      <p:cxnSp>
        <p:nvCxnSpPr>
          <p:cNvPr id="63" name="62 Conector recto de flecha"/>
          <p:cNvCxnSpPr/>
          <p:nvPr/>
        </p:nvCxnSpPr>
        <p:spPr>
          <a:xfrm>
            <a:off x="2357422" y="5427676"/>
            <a:ext cx="71438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279</TotalTime>
  <Words>948</Words>
  <PresentationFormat>Presentación en pantalla (4:3)</PresentationFormat>
  <Paragraphs>129</Paragraphs>
  <Slides>16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Intermedio</vt:lpstr>
      <vt:lpstr>Ecuación</vt:lpstr>
      <vt:lpstr>Microsoft Editor de ecuaciones 3.0</vt:lpstr>
      <vt:lpstr>Unidad 1:  Transferencia de calor</vt:lpstr>
      <vt:lpstr>Introducción</vt:lpstr>
      <vt:lpstr>Sistema sin variación espacial</vt:lpstr>
      <vt:lpstr>Sistema sin variación espacial</vt:lpstr>
      <vt:lpstr>Sistema sin variación espacial</vt:lpstr>
      <vt:lpstr>Sistema sin variación espacial</vt:lpstr>
      <vt:lpstr>Sistema sin variación espacial</vt:lpstr>
      <vt:lpstr>Sistema con variación espacial</vt:lpstr>
      <vt:lpstr>Sistema con variación espacial</vt:lpstr>
      <vt:lpstr>Sistema con variación espacial</vt:lpstr>
      <vt:lpstr>Sistema con variación espacial</vt:lpstr>
      <vt:lpstr>Sistema con variación espacial</vt:lpstr>
      <vt:lpstr>Sistema con variación espacial</vt:lpstr>
      <vt:lpstr>Sistema con variación espacial</vt:lpstr>
      <vt:lpstr>Sistema sin variación espacial</vt:lpstr>
      <vt:lpstr>Sistema sin variación espacial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1:  Transferencia de calor</dc:title>
  <dc:creator>Meli Paloma</dc:creator>
  <cp:lastModifiedBy>Meli</cp:lastModifiedBy>
  <cp:revision>55</cp:revision>
  <dcterms:created xsi:type="dcterms:W3CDTF">2008-09-03T18:22:39Z</dcterms:created>
  <dcterms:modified xsi:type="dcterms:W3CDTF">2008-09-04T03:09:41Z</dcterms:modified>
</cp:coreProperties>
</file>