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5"/>
  </p:notesMasterIdLst>
  <p:sldIdLst>
    <p:sldId id="257" r:id="rId2"/>
    <p:sldId id="258" r:id="rId3"/>
    <p:sldId id="260" r:id="rId4"/>
    <p:sldId id="261" r:id="rId5"/>
    <p:sldId id="262" r:id="rId6"/>
    <p:sldId id="263" r:id="rId7"/>
    <p:sldId id="265" r:id="rId8"/>
    <p:sldId id="264" r:id="rId9"/>
    <p:sldId id="305" r:id="rId10"/>
    <p:sldId id="266" r:id="rId11"/>
    <p:sldId id="324" r:id="rId12"/>
    <p:sldId id="325" r:id="rId13"/>
    <p:sldId id="326" r:id="rId14"/>
    <p:sldId id="327" r:id="rId15"/>
    <p:sldId id="343" r:id="rId16"/>
    <p:sldId id="344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351" r:id="rId25"/>
    <p:sldId id="356" r:id="rId26"/>
    <p:sldId id="309" r:id="rId27"/>
    <p:sldId id="274" r:id="rId28"/>
    <p:sldId id="312" r:id="rId29"/>
    <p:sldId id="328" r:id="rId30"/>
    <p:sldId id="275" r:id="rId31"/>
    <p:sldId id="345" r:id="rId32"/>
    <p:sldId id="352" r:id="rId33"/>
    <p:sldId id="353" r:id="rId34"/>
    <p:sldId id="354" r:id="rId35"/>
    <p:sldId id="355" r:id="rId36"/>
    <p:sldId id="279" r:id="rId37"/>
    <p:sldId id="280" r:id="rId38"/>
    <p:sldId id="281" r:id="rId39"/>
    <p:sldId id="277" r:id="rId40"/>
    <p:sldId id="313" r:id="rId41"/>
    <p:sldId id="283" r:id="rId42"/>
    <p:sldId id="285" r:id="rId43"/>
    <p:sldId id="284" r:id="rId44"/>
    <p:sldId id="286" r:id="rId45"/>
    <p:sldId id="287" r:id="rId46"/>
    <p:sldId id="288" r:id="rId47"/>
    <p:sldId id="289" r:id="rId48"/>
    <p:sldId id="290" r:id="rId49"/>
    <p:sldId id="291" r:id="rId50"/>
    <p:sldId id="292" r:id="rId51"/>
    <p:sldId id="282" r:id="rId52"/>
    <p:sldId id="315" r:id="rId53"/>
    <p:sldId id="329" r:id="rId54"/>
    <p:sldId id="332" r:id="rId55"/>
    <p:sldId id="316" r:id="rId56"/>
    <p:sldId id="350" r:id="rId57"/>
    <p:sldId id="334" r:id="rId58"/>
    <p:sldId id="296" r:id="rId59"/>
    <p:sldId id="297" r:id="rId60"/>
    <p:sldId id="298" r:id="rId61"/>
    <p:sldId id="299" r:id="rId62"/>
    <p:sldId id="301" r:id="rId63"/>
    <p:sldId id="335" r:id="rId64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CL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CL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CL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F58199-AABE-4720-AB55-023BB5A9093A}" type="slidenum">
              <a:rPr lang="es-CL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8BCBF-1383-45E9-8C13-1A4B5A206291}" type="slidenum">
              <a:rPr lang="es-CL"/>
              <a:pPr/>
              <a:t>11</a:t>
            </a:fld>
            <a:endParaRPr lang="es-CL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354513"/>
            <a:ext cx="5081587" cy="4130675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C05707-1618-418D-977B-921240C312A0}" type="slidenum">
              <a:rPr lang="es-CL"/>
              <a:pPr/>
              <a:t>55</a:t>
            </a:fld>
            <a:endParaRPr lang="es-C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50D8DD-341B-48BD-8051-8E6BA949A23D}" type="slidenum">
              <a:rPr lang="es-CL"/>
              <a:pPr/>
              <a:t>12</a:t>
            </a:fld>
            <a:endParaRPr lang="es-CL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354513"/>
            <a:ext cx="5081587" cy="4130675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8D36B3-F077-42E6-8AF6-E738A51B7E4F}" type="slidenum">
              <a:rPr lang="es-CL"/>
              <a:pPr/>
              <a:t>13</a:t>
            </a:fld>
            <a:endParaRPr lang="es-CL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70413" cy="3427412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9575" cy="4114800"/>
          </a:xfrm>
        </p:spPr>
        <p:txBody>
          <a:bodyPr/>
          <a:lstStyle/>
          <a:p>
            <a:r>
              <a:rPr lang="it-IT"/>
              <a:t>This is an article where HP launches a new Server to the market. </a:t>
            </a:r>
          </a:p>
          <a:p>
            <a:endParaRPr lang="it-IT"/>
          </a:p>
          <a:p>
            <a:r>
              <a:rPr lang="it-IT"/>
              <a:t>See the title... Logistics, Tariffs guide decisions to spread productions around. (go through the slide)</a:t>
            </a:r>
          </a:p>
          <a:p>
            <a:endParaRPr lang="it-IT"/>
          </a:p>
          <a:p>
            <a:r>
              <a:rPr lang="it-IT"/>
              <a:t>Think about how many products are launched by your company (either you are manufacturer or distributor) and the opportunities but also the complexities of operating in a global supply chain  </a:t>
            </a:r>
          </a:p>
          <a:p>
            <a:endParaRPr lang="it-IT"/>
          </a:p>
          <a:p>
            <a:r>
              <a:rPr lang="it-IT"/>
              <a:t>In order to summarize the main supply chain challenges lets look at the same slide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42D7B6-66C5-49BF-A706-B8FE28047BF6}" type="slidenum">
              <a:rPr lang="es-CL"/>
              <a:pPr/>
              <a:t>14</a:t>
            </a:fld>
            <a:endParaRPr lang="es-CL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9575" cy="4116387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D6B57-0F56-475B-9603-30F5DED64062}" type="slidenum">
              <a:rPr lang="es-CL"/>
              <a:pPr/>
              <a:t>22</a:t>
            </a:fld>
            <a:endParaRPr lang="es-CL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FCD476-CAB1-4CD8-B44E-F0240841878F}" type="slidenum">
              <a:rPr lang="es-CL"/>
              <a:pPr/>
              <a:t>32</a:t>
            </a:fld>
            <a:endParaRPr lang="es-CL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2563" y="4467225"/>
            <a:ext cx="6540500" cy="4440238"/>
          </a:xfrm>
          <a:ln/>
        </p:spPr>
        <p:txBody>
          <a:bodyPr lIns="90488" tIns="44450" rIns="90488" bIns="44450"/>
          <a:lstStyle/>
          <a:p>
            <a:endParaRPr lang="es-ES_tradnl"/>
          </a:p>
        </p:txBody>
      </p:sp>
      <p:sp>
        <p:nvSpPr>
          <p:cNvPr id="1280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866775"/>
            <a:ext cx="4560888" cy="3421063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A2D5E-53AE-4BB8-885E-94803EBE1ADA}" type="slidenum">
              <a:rPr lang="es-CL"/>
              <a:pPr/>
              <a:t>34</a:t>
            </a:fld>
            <a:endParaRPr lang="es-CL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40237"/>
          </a:xfrm>
          <a:ln/>
        </p:spPr>
        <p:txBody>
          <a:bodyPr lIns="90488" tIns="44450" rIns="90488" bIns="44450"/>
          <a:lstStyle/>
          <a:p>
            <a:endParaRPr lang="es-ES_tradnl"/>
          </a:p>
        </p:txBody>
      </p:sp>
      <p:sp>
        <p:nvSpPr>
          <p:cNvPr id="1310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4100" y="865188"/>
            <a:ext cx="4559300" cy="3419475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3D8C4E-3B1B-47EE-930C-493A6B91D22B}" type="slidenum">
              <a:rPr lang="es-CL"/>
              <a:pPr/>
              <a:t>35</a:t>
            </a:fld>
            <a:endParaRPr lang="es-CL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8500"/>
            <a:ext cx="4546600" cy="3409950"/>
          </a:xfrm>
          <a:ln w="12700" cap="flat">
            <a:solidFill>
              <a:schemeClr val="tx1"/>
            </a:solidFill>
          </a:ln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7613" cy="4113212"/>
          </a:xfrm>
          <a:ln/>
        </p:spPr>
        <p:txBody>
          <a:bodyPr lIns="91076" tIns="44739" rIns="91076" bIns="44739"/>
          <a:lstStyle/>
          <a:p>
            <a:pPr defTabSz="879475"/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F438-7432-49F0-8593-5605D1F7E7F3}" type="slidenum">
              <a:rPr lang="es-CL"/>
              <a:pPr/>
              <a:t>52</a:t>
            </a:fld>
            <a:endParaRPr lang="es-CL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  <a:p>
            <a:r>
              <a:rPr lang="en-US" b="1"/>
              <a:t>The Supply-Chain Council was organized in 1996 by Pittiglio Rabin Todd &amp; McGrath (PRTM) and AMR Research, and initially included 69 voluntary member companies.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The Supply-Chain Council now has closer to 1,000 corporate members world-wide and has established international chapters in North America, Europe, Greater China, Japan, Australia/New Zealand, South East Asia, Brazil and Southern Africa.  Development of additional chapters in India and South America are underway.   The Supply-Chain Council's membership consists primarily practitioners representing a broad cross section of industries, including manufacturers, services, distributors, and retailers.</a:t>
            </a:r>
            <a:br>
              <a:rPr lang="en-US"/>
            </a:br>
            <a:endParaRPr lang="en-US"/>
          </a:p>
          <a:p>
            <a:r>
              <a:rPr lang="en-US"/>
              <a:t>Quien es Supply Chain Council </a:t>
            </a:r>
          </a:p>
          <a:p>
            <a:endParaRPr lang="en-US"/>
          </a:p>
          <a:p>
            <a:r>
              <a:rPr lang="en-US"/>
              <a:t>As an independent, not-for-profit, global corporation with membership open to all companies and organizations interested in applying and advancing the state-of-the-art in supply-chain management systems and practices, the Council is interested in providing the widest possible dissemination of the SCOR Model 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4100" name="Group 4"/>
            <p:cNvGrpSpPr>
              <a:grpSpLocks/>
            </p:cNvGrpSpPr>
            <p:nvPr userDrawn="1"/>
          </p:nvGrpSpPr>
          <p:grpSpPr bwMode="auto">
            <a:xfrm>
              <a:off x="0" y="-12"/>
              <a:ext cx="5760" cy="1045"/>
              <a:chOff x="0" y="-9"/>
              <a:chExt cx="5760" cy="1045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/>
                <a:ahLst/>
                <a:cxnLst>
                  <a:cxn ang="0">
                    <a:pos x="4848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4848" y="0"/>
                  </a:cxn>
                  <a:cxn ang="0">
                    <a:pos x="4848" y="432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4102" name="Group 6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4103" name="Freeform 7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04" name="Freeform 8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05" name="Freeform 9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06" name="Freeform 10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07" name="Freeform 11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08" name="Freeform 12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09" name="Freeform 13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0" name="Freeform 14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1" name="Freeform 15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2" name="Freeform 16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3" name="Freeform 17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4" name="Freeform 18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5" name="Freeform 19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6" name="Freeform 20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7" name="Freeform 21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1" name="Freeform 25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2" name="Freeform 26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3" name="Freeform 27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4" name="Freeform 28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/>
                  <a:ahLst/>
                  <a:cxnLst>
                    <a:cxn ang="0">
                      <a:pos x="21" y="280"/>
                    </a:cxn>
                    <a:cxn ang="0">
                      <a:pos x="24" y="250"/>
                    </a:cxn>
                    <a:cxn ang="0">
                      <a:pos x="22" y="245"/>
                    </a:cxn>
                    <a:cxn ang="0">
                      <a:pos x="16" y="218"/>
                    </a:cxn>
                    <a:cxn ang="0">
                      <a:pos x="4" y="215"/>
                    </a:cxn>
                    <a:cxn ang="0">
                      <a:pos x="0" y="191"/>
                    </a:cxn>
                    <a:cxn ang="0">
                      <a:pos x="12" y="180"/>
                    </a:cxn>
                    <a:cxn ang="0">
                      <a:pos x="6" y="165"/>
                    </a:cxn>
                    <a:cxn ang="0">
                      <a:pos x="2" y="160"/>
                    </a:cxn>
                    <a:cxn ang="0">
                      <a:pos x="28" y="120"/>
                    </a:cxn>
                    <a:cxn ang="0">
                      <a:pos x="44" y="96"/>
                    </a:cxn>
                    <a:cxn ang="0">
                      <a:pos x="42" y="70"/>
                    </a:cxn>
                    <a:cxn ang="0">
                      <a:pos x="24" y="43"/>
                    </a:cxn>
                    <a:cxn ang="0">
                      <a:pos x="20" y="32"/>
                    </a:cxn>
                    <a:cxn ang="0">
                      <a:pos x="26" y="36"/>
                    </a:cxn>
                    <a:cxn ang="0">
                      <a:pos x="48" y="35"/>
                    </a:cxn>
                    <a:cxn ang="0">
                      <a:pos x="64" y="11"/>
                    </a:cxn>
                    <a:cxn ang="0">
                      <a:pos x="82" y="0"/>
                    </a:cxn>
                    <a:cxn ang="0">
                      <a:pos x="88" y="2"/>
                    </a:cxn>
                    <a:cxn ang="0">
                      <a:pos x="92" y="9"/>
                    </a:cxn>
                    <a:cxn ang="0">
                      <a:pos x="98" y="5"/>
                    </a:cxn>
                    <a:cxn ang="0">
                      <a:pos x="110" y="8"/>
                    </a:cxn>
                    <a:cxn ang="0">
                      <a:pos x="116" y="9"/>
                    </a:cxn>
                    <a:cxn ang="0">
                      <a:pos x="141" y="14"/>
                    </a:cxn>
                    <a:cxn ang="0">
                      <a:pos x="155" y="24"/>
                    </a:cxn>
                    <a:cxn ang="0">
                      <a:pos x="167" y="17"/>
                    </a:cxn>
                    <a:cxn ang="0">
                      <a:pos x="173" y="14"/>
                    </a:cxn>
                    <a:cxn ang="0">
                      <a:pos x="195" y="14"/>
                    </a:cxn>
                    <a:cxn ang="0">
                      <a:pos x="211" y="32"/>
                    </a:cxn>
                    <a:cxn ang="0">
                      <a:pos x="231" y="59"/>
                    </a:cxn>
                    <a:cxn ang="0">
                      <a:pos x="245" y="70"/>
                    </a:cxn>
                    <a:cxn ang="0">
                      <a:pos x="257" y="68"/>
                    </a:cxn>
                    <a:cxn ang="0">
                      <a:pos x="270" y="65"/>
                    </a:cxn>
                    <a:cxn ang="0">
                      <a:pos x="290" y="71"/>
                    </a:cxn>
                    <a:cxn ang="0">
                      <a:pos x="300" y="81"/>
                    </a:cxn>
                    <a:cxn ang="0">
                      <a:pos x="308" y="90"/>
                    </a:cxn>
                    <a:cxn ang="0">
                      <a:pos x="318" y="111"/>
                    </a:cxn>
                    <a:cxn ang="0">
                      <a:pos x="322" y="120"/>
                    </a:cxn>
                    <a:cxn ang="0">
                      <a:pos x="324" y="125"/>
                    </a:cxn>
                    <a:cxn ang="0">
                      <a:pos x="310" y="142"/>
                    </a:cxn>
                    <a:cxn ang="0">
                      <a:pos x="322" y="141"/>
                    </a:cxn>
                    <a:cxn ang="0">
                      <a:pos x="342" y="155"/>
                    </a:cxn>
                    <a:cxn ang="0">
                      <a:pos x="364" y="157"/>
                    </a:cxn>
                    <a:cxn ang="0">
                      <a:pos x="380" y="168"/>
                    </a:cxn>
                    <a:cxn ang="0">
                      <a:pos x="382" y="172"/>
                    </a:cxn>
                    <a:cxn ang="0">
                      <a:pos x="382" y="176"/>
                    </a:cxn>
                    <a:cxn ang="0">
                      <a:pos x="394" y="172"/>
                    </a:cxn>
                    <a:cxn ang="0">
                      <a:pos x="400" y="171"/>
                    </a:cxn>
                    <a:cxn ang="0">
                      <a:pos x="439" y="185"/>
                    </a:cxn>
                    <a:cxn ang="0">
                      <a:pos x="447" y="199"/>
                    </a:cxn>
                    <a:cxn ang="0">
                      <a:pos x="465" y="201"/>
                    </a:cxn>
                    <a:cxn ang="0">
                      <a:pos x="471" y="215"/>
                    </a:cxn>
                    <a:cxn ang="0">
                      <a:pos x="451" y="258"/>
                    </a:cxn>
                    <a:cxn ang="0">
                      <a:pos x="435" y="281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3" name="Freeform 37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4" name="Freeform 38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5" name="Freeform 39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/>
                  <a:ahLst/>
                  <a:cxnLst>
                    <a:cxn ang="0">
                      <a:pos x="220" y="1"/>
                    </a:cxn>
                    <a:cxn ang="0">
                      <a:pos x="231" y="8"/>
                    </a:cxn>
                    <a:cxn ang="0">
                      <a:pos x="235" y="0"/>
                    </a:cxn>
                    <a:cxn ang="0">
                      <a:pos x="265" y="0"/>
                    </a:cxn>
                    <a:cxn ang="0">
                      <a:pos x="287" y="17"/>
                    </a:cxn>
                    <a:cxn ang="0">
                      <a:pos x="319" y="10"/>
                    </a:cxn>
                    <a:cxn ang="0">
                      <a:pos x="314" y="29"/>
                    </a:cxn>
                    <a:cxn ang="0">
                      <a:pos x="298" y="46"/>
                    </a:cxn>
                    <a:cxn ang="0">
                      <a:pos x="295" y="29"/>
                    </a:cxn>
                    <a:cxn ang="0">
                      <a:pos x="287" y="31"/>
                    </a:cxn>
                    <a:cxn ang="0">
                      <a:pos x="279" y="29"/>
                    </a:cxn>
                    <a:cxn ang="0">
                      <a:pos x="263" y="21"/>
                    </a:cxn>
                    <a:cxn ang="0">
                      <a:pos x="228" y="38"/>
                    </a:cxn>
                    <a:cxn ang="0">
                      <a:pos x="201" y="44"/>
                    </a:cxn>
                    <a:cxn ang="0">
                      <a:pos x="212" y="57"/>
                    </a:cxn>
                    <a:cxn ang="0">
                      <a:pos x="188" y="63"/>
                    </a:cxn>
                    <a:cxn ang="0">
                      <a:pos x="169" y="61"/>
                    </a:cxn>
                    <a:cxn ang="0">
                      <a:pos x="177" y="57"/>
                    </a:cxn>
                    <a:cxn ang="0">
                      <a:pos x="171" y="40"/>
                    </a:cxn>
                    <a:cxn ang="0">
                      <a:pos x="169" y="31"/>
                    </a:cxn>
                    <a:cxn ang="0">
                      <a:pos x="158" y="23"/>
                    </a:cxn>
                    <a:cxn ang="0">
                      <a:pos x="142" y="27"/>
                    </a:cxn>
                    <a:cxn ang="0">
                      <a:pos x="134" y="27"/>
                    </a:cxn>
                    <a:cxn ang="0">
                      <a:pos x="123" y="25"/>
                    </a:cxn>
                    <a:cxn ang="0">
                      <a:pos x="83" y="2"/>
                    </a:cxn>
                    <a:cxn ang="0">
                      <a:pos x="59" y="14"/>
                    </a:cxn>
                    <a:cxn ang="0">
                      <a:pos x="1" y="0"/>
                    </a:cxn>
                    <a:cxn ang="0">
                      <a:pos x="220" y="1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6" name="Freeform 40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/>
                  <a:ahLst/>
                  <a:cxnLst>
                    <a:cxn ang="0">
                      <a:pos x="105" y="31"/>
                    </a:cxn>
                    <a:cxn ang="0">
                      <a:pos x="30" y="1"/>
                    </a:cxn>
                    <a:cxn ang="0">
                      <a:pos x="285" y="0"/>
                    </a:cxn>
                    <a:cxn ang="0">
                      <a:pos x="296" y="14"/>
                    </a:cxn>
                    <a:cxn ang="0">
                      <a:pos x="264" y="16"/>
                    </a:cxn>
                    <a:cxn ang="0">
                      <a:pos x="105" y="3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7" name="Freeform 41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8" name="Freeform 42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/>
                  <a:ahLst/>
                  <a:cxnLst>
                    <a:cxn ang="0">
                      <a:pos x="73" y="1"/>
                    </a:cxn>
                    <a:cxn ang="0">
                      <a:pos x="436" y="0"/>
                    </a:cxn>
                    <a:cxn ang="0">
                      <a:pos x="416" y="54"/>
                    </a:cxn>
                    <a:cxn ang="0">
                      <a:pos x="397" y="68"/>
                    </a:cxn>
                    <a:cxn ang="0">
                      <a:pos x="392" y="70"/>
                    </a:cxn>
                    <a:cxn ang="0">
                      <a:pos x="375" y="73"/>
                    </a:cxn>
                    <a:cxn ang="0">
                      <a:pos x="361" y="88"/>
                    </a:cxn>
                    <a:cxn ang="0">
                      <a:pos x="362" y="99"/>
                    </a:cxn>
                    <a:cxn ang="0">
                      <a:pos x="364" y="107"/>
                    </a:cxn>
                    <a:cxn ang="0">
                      <a:pos x="366" y="113"/>
                    </a:cxn>
                    <a:cxn ang="0">
                      <a:pos x="362" y="122"/>
                    </a:cxn>
                    <a:cxn ang="0">
                      <a:pos x="351" y="120"/>
                    </a:cxn>
                    <a:cxn ang="0">
                      <a:pos x="342" y="129"/>
                    </a:cxn>
                    <a:cxn ang="0">
                      <a:pos x="347" y="105"/>
                    </a:cxn>
                    <a:cxn ang="0">
                      <a:pos x="338" y="100"/>
                    </a:cxn>
                    <a:cxn ang="0">
                      <a:pos x="344" y="93"/>
                    </a:cxn>
                    <a:cxn ang="0">
                      <a:pos x="342" y="89"/>
                    </a:cxn>
                    <a:cxn ang="0">
                      <a:pos x="320" y="94"/>
                    </a:cxn>
                    <a:cxn ang="0">
                      <a:pos x="317" y="85"/>
                    </a:cxn>
                    <a:cxn ang="0">
                      <a:pos x="297" y="94"/>
                    </a:cxn>
                    <a:cxn ang="0">
                      <a:pos x="320" y="103"/>
                    </a:cxn>
                    <a:cxn ang="0">
                      <a:pos x="305" y="117"/>
                    </a:cxn>
                    <a:cxn ang="0">
                      <a:pos x="311" y="126"/>
                    </a:cxn>
                    <a:cxn ang="0">
                      <a:pos x="315" y="138"/>
                    </a:cxn>
                    <a:cxn ang="0">
                      <a:pos x="309" y="139"/>
                    </a:cxn>
                    <a:cxn ang="0">
                      <a:pos x="314" y="144"/>
                    </a:cxn>
                    <a:cxn ang="0">
                      <a:pos x="307" y="152"/>
                    </a:cxn>
                    <a:cxn ang="0">
                      <a:pos x="0" y="149"/>
                    </a:cxn>
                    <a:cxn ang="0">
                      <a:pos x="73" y="1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39" name="Freeform 43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/>
                  <a:ahLst/>
                  <a:cxnLst>
                    <a:cxn ang="0">
                      <a:pos x="481" y="464"/>
                    </a:cxn>
                    <a:cxn ang="0">
                      <a:pos x="486" y="451"/>
                    </a:cxn>
                    <a:cxn ang="0">
                      <a:pos x="500" y="413"/>
                    </a:cxn>
                    <a:cxn ang="0">
                      <a:pos x="309" y="287"/>
                    </a:cxn>
                    <a:cxn ang="0">
                      <a:pos x="282" y="346"/>
                    </a:cxn>
                    <a:cxn ang="0">
                      <a:pos x="303" y="556"/>
                    </a:cxn>
                    <a:cxn ang="0">
                      <a:pos x="282" y="494"/>
                    </a:cxn>
                    <a:cxn ang="0">
                      <a:pos x="242" y="439"/>
                    </a:cxn>
                    <a:cxn ang="0">
                      <a:pos x="245" y="413"/>
                    </a:cxn>
                    <a:cxn ang="0">
                      <a:pos x="247" y="394"/>
                    </a:cxn>
                    <a:cxn ang="0">
                      <a:pos x="220" y="375"/>
                    </a:cxn>
                    <a:cxn ang="0">
                      <a:pos x="194" y="346"/>
                    </a:cxn>
                    <a:cxn ang="0">
                      <a:pos x="148" y="354"/>
                    </a:cxn>
                    <a:cxn ang="0">
                      <a:pos x="126" y="365"/>
                    </a:cxn>
                    <a:cxn ang="0">
                      <a:pos x="78" y="365"/>
                    </a:cxn>
                    <a:cxn ang="0">
                      <a:pos x="22" y="312"/>
                    </a:cxn>
                    <a:cxn ang="0">
                      <a:pos x="11" y="295"/>
                    </a:cxn>
                    <a:cxn ang="0">
                      <a:pos x="0" y="264"/>
                    </a:cxn>
                    <a:cxn ang="0">
                      <a:pos x="24" y="213"/>
                    </a:cxn>
                    <a:cxn ang="0">
                      <a:pos x="32" y="181"/>
                    </a:cxn>
                    <a:cxn ang="0">
                      <a:pos x="51" y="143"/>
                    </a:cxn>
                    <a:cxn ang="0">
                      <a:pos x="81" y="116"/>
                    </a:cxn>
                    <a:cxn ang="0">
                      <a:pos x="167" y="67"/>
                    </a:cxn>
                    <a:cxn ang="0">
                      <a:pos x="220" y="30"/>
                    </a:cxn>
                    <a:cxn ang="0">
                      <a:pos x="258" y="6"/>
                    </a:cxn>
                    <a:cxn ang="0">
                      <a:pos x="363" y="2"/>
                    </a:cxn>
                    <a:cxn ang="0">
                      <a:pos x="398" y="0"/>
                    </a:cxn>
                    <a:cxn ang="0">
                      <a:pos x="384" y="34"/>
                    </a:cxn>
                    <a:cxn ang="0">
                      <a:pos x="443" y="84"/>
                    </a:cxn>
                    <a:cxn ang="0">
                      <a:pos x="497" y="74"/>
                    </a:cxn>
                    <a:cxn ang="0">
                      <a:pos x="529" y="82"/>
                    </a:cxn>
                    <a:cxn ang="0">
                      <a:pos x="559" y="97"/>
                    </a:cxn>
                    <a:cxn ang="0">
                      <a:pos x="572" y="188"/>
                    </a:cxn>
                    <a:cxn ang="0">
                      <a:pos x="572" y="240"/>
                    </a:cxn>
                    <a:cxn ang="0">
                      <a:pos x="599" y="283"/>
                    </a:cxn>
                    <a:cxn ang="0">
                      <a:pos x="645" y="300"/>
                    </a:cxn>
                    <a:cxn ang="0">
                      <a:pos x="680" y="295"/>
                    </a:cxn>
                    <a:cxn ang="0">
                      <a:pos x="664" y="340"/>
                    </a:cxn>
                    <a:cxn ang="0">
                      <a:pos x="599" y="407"/>
                    </a:cxn>
                    <a:cxn ang="0">
                      <a:pos x="548" y="485"/>
                    </a:cxn>
                    <a:cxn ang="0">
                      <a:pos x="556" y="508"/>
                    </a:cxn>
                    <a:cxn ang="0">
                      <a:pos x="435" y="556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8" name="Freeform 52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/>
                  <a:ahLst/>
                  <a:cxnLst>
                    <a:cxn ang="0">
                      <a:pos x="243" y="347"/>
                    </a:cxn>
                    <a:cxn ang="0">
                      <a:pos x="233" y="301"/>
                    </a:cxn>
                    <a:cxn ang="0">
                      <a:pos x="217" y="288"/>
                    </a:cxn>
                    <a:cxn ang="0">
                      <a:pos x="215" y="269"/>
                    </a:cxn>
                    <a:cxn ang="0">
                      <a:pos x="209" y="254"/>
                    </a:cxn>
                    <a:cxn ang="0">
                      <a:pos x="209" y="229"/>
                    </a:cxn>
                    <a:cxn ang="0">
                      <a:pos x="207" y="214"/>
                    </a:cxn>
                    <a:cxn ang="0">
                      <a:pos x="228" y="202"/>
                    </a:cxn>
                    <a:cxn ang="0">
                      <a:pos x="257" y="197"/>
                    </a:cxn>
                    <a:cxn ang="0">
                      <a:pos x="257" y="136"/>
                    </a:cxn>
                    <a:cxn ang="0">
                      <a:pos x="54" y="96"/>
                    </a:cxn>
                    <a:cxn ang="0">
                      <a:pos x="32" y="98"/>
                    </a:cxn>
                    <a:cxn ang="0">
                      <a:pos x="16" y="102"/>
                    </a:cxn>
                    <a:cxn ang="0">
                      <a:pos x="0" y="149"/>
                    </a:cxn>
                    <a:cxn ang="0">
                      <a:pos x="93" y="346"/>
                    </a:cxn>
                    <a:cxn ang="0">
                      <a:pos x="243" y="347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49" name="Freeform 53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0" name="Freeform 54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1" name="Freeform 55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2" name="Freeform 56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3" name="Freeform 57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/>
                  <a:ahLst/>
                  <a:cxnLst>
                    <a:cxn ang="0">
                      <a:pos x="825" y="0"/>
                    </a:cxn>
                    <a:cxn ang="0">
                      <a:pos x="143" y="29"/>
                    </a:cxn>
                    <a:cxn ang="0">
                      <a:pos x="91" y="42"/>
                    </a:cxn>
                    <a:cxn ang="0">
                      <a:pos x="62" y="42"/>
                    </a:cxn>
                    <a:cxn ang="0">
                      <a:pos x="22" y="77"/>
                    </a:cxn>
                    <a:cxn ang="0">
                      <a:pos x="0" y="105"/>
                    </a:cxn>
                    <a:cxn ang="0">
                      <a:pos x="59" y="115"/>
                    </a:cxn>
                    <a:cxn ang="0">
                      <a:pos x="97" y="96"/>
                    </a:cxn>
                    <a:cxn ang="0">
                      <a:pos x="108" y="84"/>
                    </a:cxn>
                    <a:cxn ang="0">
                      <a:pos x="167" y="52"/>
                    </a:cxn>
                    <a:cxn ang="0">
                      <a:pos x="215" y="46"/>
                    </a:cxn>
                    <a:cxn ang="0">
                      <a:pos x="237" y="94"/>
                    </a:cxn>
                    <a:cxn ang="0">
                      <a:pos x="188" y="109"/>
                    </a:cxn>
                    <a:cxn ang="0">
                      <a:pos x="231" y="113"/>
                    </a:cxn>
                    <a:cxn ang="0">
                      <a:pos x="250" y="90"/>
                    </a:cxn>
                    <a:cxn ang="0">
                      <a:pos x="266" y="92"/>
                    </a:cxn>
                    <a:cxn ang="0">
                      <a:pos x="253" y="54"/>
                    </a:cxn>
                    <a:cxn ang="0">
                      <a:pos x="266" y="44"/>
                    </a:cxn>
                    <a:cxn ang="0">
                      <a:pos x="277" y="88"/>
                    </a:cxn>
                    <a:cxn ang="0">
                      <a:pos x="266" y="113"/>
                    </a:cxn>
                    <a:cxn ang="0">
                      <a:pos x="296" y="130"/>
                    </a:cxn>
                    <a:cxn ang="0">
                      <a:pos x="299" y="92"/>
                    </a:cxn>
                    <a:cxn ang="0">
                      <a:pos x="331" y="103"/>
                    </a:cxn>
                    <a:cxn ang="0">
                      <a:pos x="382" y="73"/>
                    </a:cxn>
                    <a:cxn ang="0">
                      <a:pos x="409" y="50"/>
                    </a:cxn>
                    <a:cxn ang="0">
                      <a:pos x="439" y="56"/>
                    </a:cxn>
                    <a:cxn ang="0">
                      <a:pos x="455" y="50"/>
                    </a:cxn>
                    <a:cxn ang="0">
                      <a:pos x="431" y="44"/>
                    </a:cxn>
                    <a:cxn ang="0">
                      <a:pos x="474" y="35"/>
                    </a:cxn>
                    <a:cxn ang="0">
                      <a:pos x="544" y="54"/>
                    </a:cxn>
                    <a:cxn ang="0">
                      <a:pos x="581" y="42"/>
                    </a:cxn>
                    <a:cxn ang="0">
                      <a:pos x="584" y="63"/>
                    </a:cxn>
                    <a:cxn ang="0">
                      <a:pos x="568" y="101"/>
                    </a:cxn>
                    <a:cxn ang="0">
                      <a:pos x="611" y="88"/>
                    </a:cxn>
                    <a:cxn ang="0">
                      <a:pos x="624" y="80"/>
                    </a:cxn>
                    <a:cxn ang="0">
                      <a:pos x="648" y="61"/>
                    </a:cxn>
                    <a:cxn ang="0">
                      <a:pos x="794" y="84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4" name="Freeform 58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5" name="Freeform 59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6" name="Freeform 60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7" name="Freeform 61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58" name="Freeform 62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4159" name="Group 63"/>
              <p:cNvGrpSpPr>
                <a:grpSpLocks/>
              </p:cNvGrpSpPr>
              <p:nvPr userDrawn="1"/>
            </p:nvGrpSpPr>
            <p:grpSpPr bwMode="auto">
              <a:xfrm>
                <a:off x="7" y="6"/>
                <a:ext cx="5739" cy="1022"/>
                <a:chOff x="1056" y="111"/>
                <a:chExt cx="2448" cy="418"/>
              </a:xfrm>
            </p:grpSpPr>
            <p:sp>
              <p:nvSpPr>
                <p:cNvPr id="4160" name="Line 64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1" name="Line 65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2" name="Line 66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3" name="Line 67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4" name="Line 68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5" name="Line 69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6" name="Line 70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7" name="Line 71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8" name="Line 72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69" name="Line 73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70" name="Line 74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4171" name="Group 75"/>
              <p:cNvGrpSpPr>
                <a:grpSpLocks/>
              </p:cNvGrpSpPr>
              <p:nvPr userDrawn="1"/>
            </p:nvGrpSpPr>
            <p:grpSpPr bwMode="auto">
              <a:xfrm>
                <a:off x="363" y="1"/>
                <a:ext cx="4919" cy="1034"/>
                <a:chOff x="1208" y="109"/>
                <a:chExt cx="2098" cy="423"/>
              </a:xfrm>
            </p:grpSpPr>
            <p:sp>
              <p:nvSpPr>
                <p:cNvPr id="4172" name="Line 76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73" name="Line 77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74" name="Line 78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75" name="Line 79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76" name="Line 80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77" name="Line 81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78" name="Line 82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79" name="Line 83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80" name="Line 84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81" name="Line 85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82" name="Line 86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83" name="Line 87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84" name="Line 88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85" name="Line 89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186" name="Line 90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pic>
          <p:nvPicPr>
            <p:cNvPr id="4187" name="Picture 91" descr="earth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</p:spPr>
        </p:pic>
      </p:grpSp>
      <p:sp>
        <p:nvSpPr>
          <p:cNvPr id="4188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4189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4190" name="Rectangle 9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91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92" name="Rectangle 9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A919E9-5A51-460A-AC28-028C0EF6411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D665B-F5F2-47BC-B1E6-22869F46CC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6563" y="476250"/>
            <a:ext cx="2033587" cy="57864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476250"/>
            <a:ext cx="5948363" cy="57864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2B999-0C41-46C7-B68D-63B9C3BEFA4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913" y="476250"/>
            <a:ext cx="7488237" cy="288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2147888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8496DA-E7AE-4180-9707-28046408A6C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69593-4636-4142-850D-508515164F9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0CD37-04D4-4BD3-8350-18B2351745B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E02B1-BABF-4404-B148-398B036257C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FE576-8030-4B97-8A62-3E8DA253143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41902-F340-43AE-B0AF-48F100E9EE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1B1D2-AC03-40C7-9F6C-3133377D235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11B8C-6521-479A-8919-D91CF5F3CCF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139BF-F602-4B40-8198-A873A86F8C6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</a:defRPr>
            </a:lvl1pPr>
          </a:lstStyle>
          <a:p>
            <a:fld id="{54B1607A-31D5-448A-93B2-CA2A8DDD3E4F}" type="slidenum">
              <a:rPr lang="en-US"/>
              <a:pPr/>
              <a:t>‹Nº›</a:t>
            </a:fld>
            <a:endParaRPr lang="en-US"/>
          </a:p>
        </p:txBody>
      </p:sp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261938" y="87313"/>
            <a:ext cx="8488362" cy="1038225"/>
            <a:chOff x="165" y="55"/>
            <a:chExt cx="5347" cy="524"/>
          </a:xfrm>
        </p:grpSpPr>
        <p:grpSp>
          <p:nvGrpSpPr>
            <p:cNvPr id="3079" name="Group 7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/>
                <a:ahLst/>
                <a:cxnLst>
                  <a:cxn ang="0">
                    <a:pos x="4848" y="48"/>
                  </a:cxn>
                  <a:cxn ang="0">
                    <a:pos x="4848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4848" y="0"/>
                  </a:cxn>
                  <a:cxn ang="0">
                    <a:pos x="4848" y="48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081" name="Group 9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3082" name="Group 10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3083" name="Freeform 11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/>
                    <a:ahLst/>
                    <a:cxnLst>
                      <a:cxn ang="0">
                        <a:pos x="5" y="11"/>
                      </a:cxn>
                      <a:cxn ang="0">
                        <a:pos x="15" y="5"/>
                      </a:cxn>
                      <a:cxn ang="0">
                        <a:pos x="13" y="17"/>
                      </a:cxn>
                      <a:cxn ang="0">
                        <a:pos x="5" y="11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84" name="Freeform 12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/>
                    <a:ahLst/>
                    <a:cxnLst>
                      <a:cxn ang="0">
                        <a:pos x="3" y="13"/>
                      </a:cxn>
                      <a:cxn ang="0">
                        <a:pos x="11" y="3"/>
                      </a:cxn>
                      <a:cxn ang="0">
                        <a:pos x="7" y="19"/>
                      </a:cxn>
                      <a:cxn ang="0">
                        <a:pos x="3" y="13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85" name="Freeform 13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/>
                    <a:ahLst/>
                    <a:cxnLst>
                      <a:cxn ang="0">
                        <a:pos x="16" y="33"/>
                      </a:cxn>
                      <a:cxn ang="0">
                        <a:pos x="8" y="21"/>
                      </a:cxn>
                      <a:cxn ang="0">
                        <a:pos x="0" y="9"/>
                      </a:cxn>
                      <a:cxn ang="0">
                        <a:pos x="16" y="3"/>
                      </a:cxn>
                      <a:cxn ang="0">
                        <a:pos x="30" y="23"/>
                      </a:cxn>
                      <a:cxn ang="0">
                        <a:pos x="28" y="31"/>
                      </a:cxn>
                      <a:cxn ang="0">
                        <a:pos x="16" y="3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86" name="Freeform 14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/>
                    <a:ahLst/>
                    <a:cxnLst>
                      <a:cxn ang="0">
                        <a:pos x="15" y="16"/>
                      </a:cxn>
                      <a:cxn ang="0">
                        <a:pos x="3" y="8"/>
                      </a:cxn>
                      <a:cxn ang="0">
                        <a:pos x="15" y="0"/>
                      </a:cxn>
                      <a:cxn ang="0">
                        <a:pos x="15" y="16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87" name="Freeform 15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/>
                    <a:ahLst/>
                    <a:cxnLst>
                      <a:cxn ang="0">
                        <a:pos x="14" y="24"/>
                      </a:cxn>
                      <a:cxn ang="0">
                        <a:pos x="30" y="4"/>
                      </a:cxn>
                      <a:cxn ang="0">
                        <a:pos x="42" y="0"/>
                      </a:cxn>
                      <a:cxn ang="0">
                        <a:pos x="58" y="12"/>
                      </a:cxn>
                      <a:cxn ang="0">
                        <a:pos x="32" y="26"/>
                      </a:cxn>
                      <a:cxn ang="0">
                        <a:pos x="12" y="46"/>
                      </a:cxn>
                      <a:cxn ang="0">
                        <a:pos x="8" y="20"/>
                      </a:cxn>
                      <a:cxn ang="0">
                        <a:pos x="12" y="14"/>
                      </a:cxn>
                      <a:cxn ang="0">
                        <a:pos x="14" y="24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88" name="Freeform 16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8" y="25"/>
                      </a:cxn>
                      <a:cxn ang="0">
                        <a:pos x="52" y="1"/>
                      </a:cxn>
                      <a:cxn ang="0">
                        <a:pos x="64" y="3"/>
                      </a:cxn>
                      <a:cxn ang="0">
                        <a:pos x="50" y="19"/>
                      </a:cxn>
                      <a:cxn ang="0">
                        <a:pos x="28" y="33"/>
                      </a:cxn>
                      <a:cxn ang="0">
                        <a:pos x="22" y="47"/>
                      </a:cxn>
                      <a:cxn ang="0">
                        <a:pos x="16" y="45"/>
                      </a:cxn>
                      <a:cxn ang="0">
                        <a:pos x="12" y="39"/>
                      </a:cxn>
                      <a:cxn ang="0">
                        <a:pos x="0" y="35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89" name="Freeform 17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36" y="18"/>
                      </a:cxn>
                      <a:cxn ang="0">
                        <a:pos x="46" y="30"/>
                      </a:cxn>
                      <a:cxn ang="0">
                        <a:pos x="76" y="52"/>
                      </a:cxn>
                      <a:cxn ang="0">
                        <a:pos x="92" y="66"/>
                      </a:cxn>
                      <a:cxn ang="0">
                        <a:pos x="122" y="98"/>
                      </a:cxn>
                      <a:cxn ang="0">
                        <a:pos x="136" y="128"/>
                      </a:cxn>
                      <a:cxn ang="0">
                        <a:pos x="148" y="132"/>
                      </a:cxn>
                      <a:cxn ang="0">
                        <a:pos x="154" y="150"/>
                      </a:cxn>
                      <a:cxn ang="0">
                        <a:pos x="176" y="152"/>
                      </a:cxn>
                      <a:cxn ang="0">
                        <a:pos x="170" y="196"/>
                      </a:cxn>
                      <a:cxn ang="0">
                        <a:pos x="180" y="224"/>
                      </a:cxn>
                      <a:cxn ang="0">
                        <a:pos x="198" y="232"/>
                      </a:cxn>
                      <a:cxn ang="0">
                        <a:pos x="216" y="234"/>
                      </a:cxn>
                      <a:cxn ang="0">
                        <a:pos x="236" y="242"/>
                      </a:cxn>
                      <a:cxn ang="0">
                        <a:pos x="254" y="236"/>
                      </a:cxn>
                      <a:cxn ang="0">
                        <a:pos x="272" y="248"/>
                      </a:cxn>
                      <a:cxn ang="0">
                        <a:pos x="296" y="256"/>
                      </a:cxn>
                      <a:cxn ang="0">
                        <a:pos x="314" y="264"/>
                      </a:cxn>
                      <a:cxn ang="0">
                        <a:pos x="352" y="266"/>
                      </a:cxn>
                      <a:cxn ang="0">
                        <a:pos x="342" y="274"/>
                      </a:cxn>
                      <a:cxn ang="0">
                        <a:pos x="322" y="272"/>
                      </a:cxn>
                      <a:cxn ang="0">
                        <a:pos x="300" y="270"/>
                      </a:cxn>
                      <a:cxn ang="0">
                        <a:pos x="288" y="266"/>
                      </a:cxn>
                      <a:cxn ang="0">
                        <a:pos x="252" y="264"/>
                      </a:cxn>
                      <a:cxn ang="0">
                        <a:pos x="234" y="260"/>
                      </a:cxn>
                      <a:cxn ang="0">
                        <a:pos x="172" y="242"/>
                      </a:cxn>
                      <a:cxn ang="0">
                        <a:pos x="160" y="216"/>
                      </a:cxn>
                      <a:cxn ang="0">
                        <a:pos x="126" y="200"/>
                      </a:cxn>
                      <a:cxn ang="0">
                        <a:pos x="108" y="186"/>
                      </a:cxn>
                      <a:cxn ang="0">
                        <a:pos x="94" y="158"/>
                      </a:cxn>
                      <a:cxn ang="0">
                        <a:pos x="68" y="108"/>
                      </a:cxn>
                      <a:cxn ang="0">
                        <a:pos x="64" y="102"/>
                      </a:cxn>
                      <a:cxn ang="0">
                        <a:pos x="58" y="100"/>
                      </a:cxn>
                      <a:cxn ang="0">
                        <a:pos x="54" y="88"/>
                      </a:cxn>
                      <a:cxn ang="0">
                        <a:pos x="38" y="58"/>
                      </a:cxn>
                      <a:cxn ang="0">
                        <a:pos x="20" y="40"/>
                      </a:cxn>
                      <a:cxn ang="0">
                        <a:pos x="4" y="22"/>
                      </a:cxn>
                      <a:cxn ang="0">
                        <a:pos x="10" y="2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0" name="Freeform 18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54" y="66"/>
                      </a:cxn>
                      <a:cxn ang="0">
                        <a:pos x="66" y="58"/>
                      </a:cxn>
                      <a:cxn ang="0">
                        <a:pos x="68" y="52"/>
                      </a:cxn>
                      <a:cxn ang="0">
                        <a:pos x="80" y="44"/>
                      </a:cxn>
                      <a:cxn ang="0">
                        <a:pos x="106" y="22"/>
                      </a:cxn>
                      <a:cxn ang="0">
                        <a:pos x="112" y="4"/>
                      </a:cxn>
                      <a:cxn ang="0">
                        <a:pos x="124" y="0"/>
                      </a:cxn>
                      <a:cxn ang="0">
                        <a:pos x="150" y="28"/>
                      </a:cxn>
                      <a:cxn ang="0">
                        <a:pos x="146" y="44"/>
                      </a:cxn>
                      <a:cxn ang="0">
                        <a:pos x="126" y="64"/>
                      </a:cxn>
                      <a:cxn ang="0">
                        <a:pos x="132" y="94"/>
                      </a:cxn>
                      <a:cxn ang="0">
                        <a:pos x="142" y="110"/>
                      </a:cxn>
                      <a:cxn ang="0">
                        <a:pos x="146" y="128"/>
                      </a:cxn>
                      <a:cxn ang="0">
                        <a:pos x="128" y="128"/>
                      </a:cxn>
                      <a:cxn ang="0">
                        <a:pos x="116" y="146"/>
                      </a:cxn>
                      <a:cxn ang="0">
                        <a:pos x="104" y="156"/>
                      </a:cxn>
                      <a:cxn ang="0">
                        <a:pos x="100" y="198"/>
                      </a:cxn>
                      <a:cxn ang="0">
                        <a:pos x="88" y="202"/>
                      </a:cxn>
                      <a:cxn ang="0">
                        <a:pos x="82" y="206"/>
                      </a:cxn>
                      <a:cxn ang="0">
                        <a:pos x="76" y="202"/>
                      </a:cxn>
                      <a:cxn ang="0">
                        <a:pos x="72" y="190"/>
                      </a:cxn>
                      <a:cxn ang="0">
                        <a:pos x="60" y="186"/>
                      </a:cxn>
                      <a:cxn ang="0">
                        <a:pos x="42" y="194"/>
                      </a:cxn>
                      <a:cxn ang="0">
                        <a:pos x="28" y="186"/>
                      </a:cxn>
                      <a:cxn ang="0">
                        <a:pos x="10" y="148"/>
                      </a:cxn>
                      <a:cxn ang="0">
                        <a:pos x="4" y="130"/>
                      </a:cxn>
                      <a:cxn ang="0">
                        <a:pos x="0" y="118"/>
                      </a:cxn>
                      <a:cxn ang="0">
                        <a:pos x="20" y="96"/>
                      </a:cxn>
                      <a:cxn ang="0">
                        <a:pos x="32" y="104"/>
                      </a:cxn>
                      <a:cxn ang="0">
                        <a:pos x="34" y="80"/>
                      </a:cxn>
                      <a:cxn ang="0">
                        <a:pos x="52" y="70"/>
                      </a:cxn>
                      <a:cxn ang="0">
                        <a:pos x="54" y="66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1" name="Freeform 19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/>
                    <a:ahLst/>
                    <a:cxnLst>
                      <a:cxn ang="0">
                        <a:pos x="4" y="32"/>
                      </a:cxn>
                      <a:cxn ang="0">
                        <a:pos x="18" y="10"/>
                      </a:cxn>
                      <a:cxn ang="0">
                        <a:pos x="46" y="20"/>
                      </a:cxn>
                      <a:cxn ang="0">
                        <a:pos x="72" y="14"/>
                      </a:cxn>
                      <a:cxn ang="0">
                        <a:pos x="90" y="0"/>
                      </a:cxn>
                      <a:cxn ang="0">
                        <a:pos x="76" y="26"/>
                      </a:cxn>
                      <a:cxn ang="0">
                        <a:pos x="60" y="38"/>
                      </a:cxn>
                      <a:cxn ang="0">
                        <a:pos x="42" y="32"/>
                      </a:cxn>
                      <a:cxn ang="0">
                        <a:pos x="14" y="30"/>
                      </a:cxn>
                      <a:cxn ang="0">
                        <a:pos x="4" y="32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2" name="Freeform 20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/>
                    <a:ahLst/>
                    <a:cxnLst>
                      <a:cxn ang="0">
                        <a:pos x="8" y="18"/>
                      </a:cxn>
                      <a:cxn ang="0">
                        <a:pos x="18" y="0"/>
                      </a:cxn>
                      <a:cxn ang="0">
                        <a:pos x="34" y="18"/>
                      </a:cxn>
                      <a:cxn ang="0">
                        <a:pos x="62" y="4"/>
                      </a:cxn>
                      <a:cxn ang="0">
                        <a:pos x="46" y="34"/>
                      </a:cxn>
                      <a:cxn ang="0">
                        <a:pos x="54" y="48"/>
                      </a:cxn>
                      <a:cxn ang="0">
                        <a:pos x="58" y="60"/>
                      </a:cxn>
                      <a:cxn ang="0">
                        <a:pos x="46" y="74"/>
                      </a:cxn>
                      <a:cxn ang="0">
                        <a:pos x="34" y="60"/>
                      </a:cxn>
                      <a:cxn ang="0">
                        <a:pos x="22" y="48"/>
                      </a:cxn>
                      <a:cxn ang="0">
                        <a:pos x="28" y="68"/>
                      </a:cxn>
                      <a:cxn ang="0">
                        <a:pos x="30" y="74"/>
                      </a:cxn>
                      <a:cxn ang="0">
                        <a:pos x="20" y="104"/>
                      </a:cxn>
                      <a:cxn ang="0">
                        <a:pos x="12" y="102"/>
                      </a:cxn>
                      <a:cxn ang="0">
                        <a:pos x="8" y="90"/>
                      </a:cxn>
                      <a:cxn ang="0">
                        <a:pos x="0" y="54"/>
                      </a:cxn>
                      <a:cxn ang="0">
                        <a:pos x="2" y="30"/>
                      </a:cxn>
                      <a:cxn ang="0">
                        <a:pos x="8" y="18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3" name="Freeform 21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13" y="0"/>
                      </a:cxn>
                      <a:cxn ang="0">
                        <a:pos x="15" y="28"/>
                      </a:cxn>
                      <a:cxn ang="0">
                        <a:pos x="37" y="38"/>
                      </a:cxn>
                      <a:cxn ang="0">
                        <a:pos x="19" y="44"/>
                      </a:cxn>
                      <a:cxn ang="0">
                        <a:pos x="5" y="58"/>
                      </a:cxn>
                      <a:cxn ang="0">
                        <a:pos x="1" y="3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4" name="Freeform 22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29" y="0"/>
                      </a:cxn>
                      <a:cxn ang="0">
                        <a:pos x="49" y="16"/>
                      </a:cxn>
                      <a:cxn ang="0">
                        <a:pos x="35" y="14"/>
                      </a:cxn>
                      <a:cxn ang="0">
                        <a:pos x="3" y="16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5" name="Freeform 23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/>
                    <a:ahLst/>
                    <a:cxnLst>
                      <a:cxn ang="0">
                        <a:pos x="21" y="38"/>
                      </a:cxn>
                      <a:cxn ang="0">
                        <a:pos x="15" y="26"/>
                      </a:cxn>
                      <a:cxn ang="0">
                        <a:pos x="3" y="22"/>
                      </a:cxn>
                      <a:cxn ang="0">
                        <a:pos x="13" y="8"/>
                      </a:cxn>
                      <a:cxn ang="0">
                        <a:pos x="25" y="0"/>
                      </a:cxn>
                      <a:cxn ang="0">
                        <a:pos x="49" y="10"/>
                      </a:cxn>
                      <a:cxn ang="0">
                        <a:pos x="53" y="20"/>
                      </a:cxn>
                      <a:cxn ang="0">
                        <a:pos x="61" y="32"/>
                      </a:cxn>
                      <a:cxn ang="0">
                        <a:pos x="41" y="38"/>
                      </a:cxn>
                      <a:cxn ang="0">
                        <a:pos x="23" y="44"/>
                      </a:cxn>
                      <a:cxn ang="0">
                        <a:pos x="21" y="38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6" name="Freeform 24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/>
                    <a:ahLst/>
                    <a:cxnLst>
                      <a:cxn ang="0">
                        <a:pos x="46" y="28"/>
                      </a:cxn>
                      <a:cxn ang="0">
                        <a:pos x="36" y="14"/>
                      </a:cxn>
                      <a:cxn ang="0">
                        <a:pos x="26" y="30"/>
                      </a:cxn>
                      <a:cxn ang="0">
                        <a:pos x="0" y="24"/>
                      </a:cxn>
                      <a:cxn ang="0">
                        <a:pos x="10" y="42"/>
                      </a:cxn>
                      <a:cxn ang="0">
                        <a:pos x="16" y="62"/>
                      </a:cxn>
                      <a:cxn ang="0">
                        <a:pos x="24" y="48"/>
                      </a:cxn>
                      <a:cxn ang="0">
                        <a:pos x="30" y="44"/>
                      </a:cxn>
                      <a:cxn ang="0">
                        <a:pos x="48" y="56"/>
                      </a:cxn>
                      <a:cxn ang="0">
                        <a:pos x="70" y="62"/>
                      </a:cxn>
                      <a:cxn ang="0">
                        <a:pos x="88" y="72"/>
                      </a:cxn>
                      <a:cxn ang="0">
                        <a:pos x="106" y="102"/>
                      </a:cxn>
                      <a:cxn ang="0">
                        <a:pos x="104" y="122"/>
                      </a:cxn>
                      <a:cxn ang="0">
                        <a:pos x="98" y="134"/>
                      </a:cxn>
                      <a:cxn ang="0">
                        <a:pos x="122" y="128"/>
                      </a:cxn>
                      <a:cxn ang="0">
                        <a:pos x="140" y="140"/>
                      </a:cxn>
                      <a:cxn ang="0">
                        <a:pos x="168" y="148"/>
                      </a:cxn>
                      <a:cxn ang="0">
                        <a:pos x="174" y="146"/>
                      </a:cxn>
                      <a:cxn ang="0">
                        <a:pos x="168" y="134"/>
                      </a:cxn>
                      <a:cxn ang="0">
                        <a:pos x="178" y="136"/>
                      </a:cxn>
                      <a:cxn ang="0">
                        <a:pos x="186" y="118"/>
                      </a:cxn>
                      <a:cxn ang="0">
                        <a:pos x="202" y="122"/>
                      </a:cxn>
                      <a:cxn ang="0">
                        <a:pos x="214" y="130"/>
                      </a:cxn>
                      <a:cxn ang="0">
                        <a:pos x="244" y="168"/>
                      </a:cxn>
                      <a:cxn ang="0">
                        <a:pos x="262" y="178"/>
                      </a:cxn>
                      <a:cxn ang="0">
                        <a:pos x="284" y="170"/>
                      </a:cxn>
                      <a:cxn ang="0">
                        <a:pos x="268" y="160"/>
                      </a:cxn>
                      <a:cxn ang="0">
                        <a:pos x="256" y="138"/>
                      </a:cxn>
                      <a:cxn ang="0">
                        <a:pos x="250" y="132"/>
                      </a:cxn>
                      <a:cxn ang="0">
                        <a:pos x="248" y="122"/>
                      </a:cxn>
                      <a:cxn ang="0">
                        <a:pos x="236" y="116"/>
                      </a:cxn>
                      <a:cxn ang="0">
                        <a:pos x="240" y="96"/>
                      </a:cxn>
                      <a:cxn ang="0">
                        <a:pos x="220" y="86"/>
                      </a:cxn>
                      <a:cxn ang="0">
                        <a:pos x="210" y="70"/>
                      </a:cxn>
                      <a:cxn ang="0">
                        <a:pos x="190" y="54"/>
                      </a:cxn>
                      <a:cxn ang="0">
                        <a:pos x="168" y="38"/>
                      </a:cxn>
                      <a:cxn ang="0">
                        <a:pos x="156" y="34"/>
                      </a:cxn>
                      <a:cxn ang="0">
                        <a:pos x="120" y="16"/>
                      </a:cxn>
                      <a:cxn ang="0">
                        <a:pos x="102" y="4"/>
                      </a:cxn>
                      <a:cxn ang="0">
                        <a:pos x="96" y="0"/>
                      </a:cxn>
                      <a:cxn ang="0">
                        <a:pos x="70" y="10"/>
                      </a:cxn>
                      <a:cxn ang="0">
                        <a:pos x="56" y="32"/>
                      </a:cxn>
                      <a:cxn ang="0">
                        <a:pos x="46" y="28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7" name="Freeform 25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/>
                    <a:ahLst/>
                    <a:cxnLst>
                      <a:cxn ang="0">
                        <a:pos x="1" y="58"/>
                      </a:cxn>
                      <a:cxn ang="0">
                        <a:pos x="27" y="60"/>
                      </a:cxn>
                      <a:cxn ang="0">
                        <a:pos x="45" y="48"/>
                      </a:cxn>
                      <a:cxn ang="0">
                        <a:pos x="57" y="30"/>
                      </a:cxn>
                      <a:cxn ang="0">
                        <a:pos x="43" y="14"/>
                      </a:cxn>
                      <a:cxn ang="0">
                        <a:pos x="43" y="4"/>
                      </a:cxn>
                      <a:cxn ang="0">
                        <a:pos x="71" y="26"/>
                      </a:cxn>
                      <a:cxn ang="0">
                        <a:pos x="67" y="54"/>
                      </a:cxn>
                      <a:cxn ang="0">
                        <a:pos x="33" y="78"/>
                      </a:cxn>
                      <a:cxn ang="0">
                        <a:pos x="9" y="66"/>
                      </a:cxn>
                      <a:cxn ang="0">
                        <a:pos x="3" y="62"/>
                      </a:cxn>
                      <a:cxn ang="0">
                        <a:pos x="1" y="58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8" name="Freeform 26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/>
                    <a:ahLst/>
                    <a:cxnLst>
                      <a:cxn ang="0">
                        <a:pos x="3" y="4"/>
                      </a:cxn>
                      <a:cxn ang="0">
                        <a:pos x="3" y="14"/>
                      </a:cxn>
                      <a:cxn ang="0">
                        <a:pos x="3" y="4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099" name="Freeform 27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/>
                    <a:ahLst/>
                    <a:cxnLst>
                      <a:cxn ang="0">
                        <a:pos x="8" y="14"/>
                      </a:cxn>
                      <a:cxn ang="0">
                        <a:pos x="14" y="0"/>
                      </a:cxn>
                      <a:cxn ang="0">
                        <a:pos x="14" y="22"/>
                      </a:cxn>
                      <a:cxn ang="0">
                        <a:pos x="8" y="14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0" name="Freeform 28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7" y="2"/>
                      </a:cxn>
                      <a:cxn ang="0">
                        <a:pos x="9" y="12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1" name="Freeform 29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5" y="2"/>
                      </a:cxn>
                      <a:cxn ang="0">
                        <a:pos x="15" y="14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2" name="Freeform 30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/>
                    <a:ahLst/>
                    <a:cxnLst>
                      <a:cxn ang="0">
                        <a:pos x="0" y="50"/>
                      </a:cxn>
                      <a:cxn ang="0">
                        <a:pos x="14" y="24"/>
                      </a:cxn>
                      <a:cxn ang="0">
                        <a:pos x="26" y="20"/>
                      </a:cxn>
                      <a:cxn ang="0">
                        <a:pos x="48" y="18"/>
                      </a:cxn>
                      <a:cxn ang="0">
                        <a:pos x="58" y="0"/>
                      </a:cxn>
                      <a:cxn ang="0">
                        <a:pos x="80" y="40"/>
                      </a:cxn>
                      <a:cxn ang="0">
                        <a:pos x="70" y="56"/>
                      </a:cxn>
                      <a:cxn ang="0">
                        <a:pos x="54" y="62"/>
                      </a:cxn>
                      <a:cxn ang="0">
                        <a:pos x="48" y="80"/>
                      </a:cxn>
                      <a:cxn ang="0">
                        <a:pos x="32" y="68"/>
                      </a:cxn>
                      <a:cxn ang="0">
                        <a:pos x="38" y="52"/>
                      </a:cxn>
                      <a:cxn ang="0">
                        <a:pos x="30" y="28"/>
                      </a:cxn>
                      <a:cxn ang="0">
                        <a:pos x="20" y="48"/>
                      </a:cxn>
                      <a:cxn ang="0">
                        <a:pos x="8" y="56"/>
                      </a:cxn>
                      <a:cxn ang="0">
                        <a:pos x="0" y="50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3" name="Freeform 31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/>
                    <a:ahLst/>
                    <a:cxnLst>
                      <a:cxn ang="0">
                        <a:pos x="14" y="96"/>
                      </a:cxn>
                      <a:cxn ang="0">
                        <a:pos x="26" y="128"/>
                      </a:cxn>
                      <a:cxn ang="0">
                        <a:pos x="32" y="108"/>
                      </a:cxn>
                      <a:cxn ang="0">
                        <a:pos x="52" y="100"/>
                      </a:cxn>
                      <a:cxn ang="0">
                        <a:pos x="46" y="124"/>
                      </a:cxn>
                      <a:cxn ang="0">
                        <a:pos x="66" y="126"/>
                      </a:cxn>
                      <a:cxn ang="0">
                        <a:pos x="76" y="142"/>
                      </a:cxn>
                      <a:cxn ang="0">
                        <a:pos x="58" y="148"/>
                      </a:cxn>
                      <a:cxn ang="0">
                        <a:pos x="74" y="174"/>
                      </a:cxn>
                      <a:cxn ang="0">
                        <a:pos x="84" y="154"/>
                      </a:cxn>
                      <a:cxn ang="0">
                        <a:pos x="82" y="112"/>
                      </a:cxn>
                      <a:cxn ang="0">
                        <a:pos x="60" y="106"/>
                      </a:cxn>
                      <a:cxn ang="0">
                        <a:pos x="50" y="82"/>
                      </a:cxn>
                      <a:cxn ang="0">
                        <a:pos x="34" y="82"/>
                      </a:cxn>
                      <a:cxn ang="0">
                        <a:pos x="30" y="70"/>
                      </a:cxn>
                      <a:cxn ang="0">
                        <a:pos x="42" y="42"/>
                      </a:cxn>
                      <a:cxn ang="0">
                        <a:pos x="30" y="0"/>
                      </a:cxn>
                      <a:cxn ang="0">
                        <a:pos x="18" y="22"/>
                      </a:cxn>
                      <a:cxn ang="0">
                        <a:pos x="4" y="46"/>
                      </a:cxn>
                      <a:cxn ang="0">
                        <a:pos x="14" y="76"/>
                      </a:cxn>
                      <a:cxn ang="0">
                        <a:pos x="14" y="96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4" name="Freeform 32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/>
                    <a:ahLst/>
                    <a:cxnLst>
                      <a:cxn ang="0">
                        <a:pos x="6" y="24"/>
                      </a:cxn>
                      <a:cxn ang="0">
                        <a:pos x="12" y="0"/>
                      </a:cxn>
                      <a:cxn ang="0">
                        <a:pos x="20" y="16"/>
                      </a:cxn>
                      <a:cxn ang="0">
                        <a:pos x="22" y="24"/>
                      </a:cxn>
                      <a:cxn ang="0">
                        <a:pos x="28" y="26"/>
                      </a:cxn>
                      <a:cxn ang="0">
                        <a:pos x="32" y="38"/>
                      </a:cxn>
                      <a:cxn ang="0">
                        <a:pos x="18" y="50"/>
                      </a:cxn>
                      <a:cxn ang="0">
                        <a:pos x="6" y="24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5" name="Freeform 33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22" y="20"/>
                      </a:cxn>
                      <a:cxn ang="0">
                        <a:pos x="36" y="0"/>
                      </a:cxn>
                      <a:cxn ang="0">
                        <a:pos x="24" y="28"/>
                      </a:cxn>
                      <a:cxn ang="0">
                        <a:pos x="2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6" name="Freeform 34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/>
                    <a:ahLst/>
                    <a:cxnLst>
                      <a:cxn ang="0">
                        <a:pos x="21" y="280"/>
                      </a:cxn>
                      <a:cxn ang="0">
                        <a:pos x="24" y="250"/>
                      </a:cxn>
                      <a:cxn ang="0">
                        <a:pos x="22" y="245"/>
                      </a:cxn>
                      <a:cxn ang="0">
                        <a:pos x="16" y="218"/>
                      </a:cxn>
                      <a:cxn ang="0">
                        <a:pos x="4" y="215"/>
                      </a:cxn>
                      <a:cxn ang="0">
                        <a:pos x="0" y="191"/>
                      </a:cxn>
                      <a:cxn ang="0">
                        <a:pos x="12" y="180"/>
                      </a:cxn>
                      <a:cxn ang="0">
                        <a:pos x="6" y="165"/>
                      </a:cxn>
                      <a:cxn ang="0">
                        <a:pos x="2" y="160"/>
                      </a:cxn>
                      <a:cxn ang="0">
                        <a:pos x="28" y="120"/>
                      </a:cxn>
                      <a:cxn ang="0">
                        <a:pos x="44" y="96"/>
                      </a:cxn>
                      <a:cxn ang="0">
                        <a:pos x="42" y="70"/>
                      </a:cxn>
                      <a:cxn ang="0">
                        <a:pos x="24" y="43"/>
                      </a:cxn>
                      <a:cxn ang="0">
                        <a:pos x="20" y="32"/>
                      </a:cxn>
                      <a:cxn ang="0">
                        <a:pos x="26" y="36"/>
                      </a:cxn>
                      <a:cxn ang="0">
                        <a:pos x="48" y="35"/>
                      </a:cxn>
                      <a:cxn ang="0">
                        <a:pos x="64" y="11"/>
                      </a:cxn>
                      <a:cxn ang="0">
                        <a:pos x="82" y="0"/>
                      </a:cxn>
                      <a:cxn ang="0">
                        <a:pos x="88" y="2"/>
                      </a:cxn>
                      <a:cxn ang="0">
                        <a:pos x="92" y="9"/>
                      </a:cxn>
                      <a:cxn ang="0">
                        <a:pos x="98" y="5"/>
                      </a:cxn>
                      <a:cxn ang="0">
                        <a:pos x="110" y="8"/>
                      </a:cxn>
                      <a:cxn ang="0">
                        <a:pos x="116" y="9"/>
                      </a:cxn>
                      <a:cxn ang="0">
                        <a:pos x="141" y="14"/>
                      </a:cxn>
                      <a:cxn ang="0">
                        <a:pos x="155" y="24"/>
                      </a:cxn>
                      <a:cxn ang="0">
                        <a:pos x="167" y="17"/>
                      </a:cxn>
                      <a:cxn ang="0">
                        <a:pos x="173" y="14"/>
                      </a:cxn>
                      <a:cxn ang="0">
                        <a:pos x="195" y="14"/>
                      </a:cxn>
                      <a:cxn ang="0">
                        <a:pos x="211" y="32"/>
                      </a:cxn>
                      <a:cxn ang="0">
                        <a:pos x="231" y="59"/>
                      </a:cxn>
                      <a:cxn ang="0">
                        <a:pos x="245" y="70"/>
                      </a:cxn>
                      <a:cxn ang="0">
                        <a:pos x="257" y="68"/>
                      </a:cxn>
                      <a:cxn ang="0">
                        <a:pos x="270" y="65"/>
                      </a:cxn>
                      <a:cxn ang="0">
                        <a:pos x="290" y="71"/>
                      </a:cxn>
                      <a:cxn ang="0">
                        <a:pos x="300" y="81"/>
                      </a:cxn>
                      <a:cxn ang="0">
                        <a:pos x="308" y="90"/>
                      </a:cxn>
                      <a:cxn ang="0">
                        <a:pos x="318" y="111"/>
                      </a:cxn>
                      <a:cxn ang="0">
                        <a:pos x="322" y="120"/>
                      </a:cxn>
                      <a:cxn ang="0">
                        <a:pos x="324" y="125"/>
                      </a:cxn>
                      <a:cxn ang="0">
                        <a:pos x="310" y="142"/>
                      </a:cxn>
                      <a:cxn ang="0">
                        <a:pos x="322" y="141"/>
                      </a:cxn>
                      <a:cxn ang="0">
                        <a:pos x="342" y="155"/>
                      </a:cxn>
                      <a:cxn ang="0">
                        <a:pos x="364" y="157"/>
                      </a:cxn>
                      <a:cxn ang="0">
                        <a:pos x="380" y="168"/>
                      </a:cxn>
                      <a:cxn ang="0">
                        <a:pos x="382" y="172"/>
                      </a:cxn>
                      <a:cxn ang="0">
                        <a:pos x="382" y="176"/>
                      </a:cxn>
                      <a:cxn ang="0">
                        <a:pos x="394" y="172"/>
                      </a:cxn>
                      <a:cxn ang="0">
                        <a:pos x="400" y="171"/>
                      </a:cxn>
                      <a:cxn ang="0">
                        <a:pos x="439" y="185"/>
                      </a:cxn>
                      <a:cxn ang="0">
                        <a:pos x="447" y="199"/>
                      </a:cxn>
                      <a:cxn ang="0">
                        <a:pos x="465" y="201"/>
                      </a:cxn>
                      <a:cxn ang="0">
                        <a:pos x="471" y="215"/>
                      </a:cxn>
                      <a:cxn ang="0">
                        <a:pos x="451" y="258"/>
                      </a:cxn>
                      <a:cxn ang="0">
                        <a:pos x="435" y="281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7" name="Freeform 35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/>
                    <a:ahLst/>
                    <a:cxnLst>
                      <a:cxn ang="0">
                        <a:pos x="406" y="6"/>
                      </a:cxn>
                      <a:cxn ang="0">
                        <a:pos x="502" y="34"/>
                      </a:cxn>
                      <a:cxn ang="0">
                        <a:pos x="550" y="38"/>
                      </a:cxn>
                      <a:cxn ang="0">
                        <a:pos x="578" y="130"/>
                      </a:cxn>
                      <a:cxn ang="0">
                        <a:pos x="586" y="90"/>
                      </a:cxn>
                      <a:cxn ang="0">
                        <a:pos x="606" y="70"/>
                      </a:cxn>
                      <a:cxn ang="0">
                        <a:pos x="642" y="126"/>
                      </a:cxn>
                      <a:cxn ang="0">
                        <a:pos x="682" y="98"/>
                      </a:cxn>
                      <a:cxn ang="0">
                        <a:pos x="706" y="86"/>
                      </a:cxn>
                      <a:cxn ang="0">
                        <a:pos x="762" y="2"/>
                      </a:cxn>
                      <a:cxn ang="0">
                        <a:pos x="798" y="70"/>
                      </a:cxn>
                      <a:cxn ang="0">
                        <a:pos x="798" y="130"/>
                      </a:cxn>
                      <a:cxn ang="0">
                        <a:pos x="790" y="158"/>
                      </a:cxn>
                      <a:cxn ang="0">
                        <a:pos x="766" y="162"/>
                      </a:cxn>
                      <a:cxn ang="0">
                        <a:pos x="762" y="186"/>
                      </a:cxn>
                      <a:cxn ang="0">
                        <a:pos x="802" y="226"/>
                      </a:cxn>
                      <a:cxn ang="0">
                        <a:pos x="786" y="322"/>
                      </a:cxn>
                      <a:cxn ang="0">
                        <a:pos x="830" y="414"/>
                      </a:cxn>
                      <a:cxn ang="0">
                        <a:pos x="854" y="450"/>
                      </a:cxn>
                      <a:cxn ang="0">
                        <a:pos x="830" y="450"/>
                      </a:cxn>
                      <a:cxn ang="0">
                        <a:pos x="746" y="378"/>
                      </a:cxn>
                      <a:cxn ang="0">
                        <a:pos x="678" y="402"/>
                      </a:cxn>
                      <a:cxn ang="0">
                        <a:pos x="590" y="442"/>
                      </a:cxn>
                      <a:cxn ang="0">
                        <a:pos x="642" y="578"/>
                      </a:cxn>
                      <a:cxn ang="0">
                        <a:pos x="710" y="610"/>
                      </a:cxn>
                      <a:cxn ang="0">
                        <a:pos x="738" y="550"/>
                      </a:cxn>
                      <a:cxn ang="0">
                        <a:pos x="774" y="570"/>
                      </a:cxn>
                      <a:cxn ang="0">
                        <a:pos x="766" y="630"/>
                      </a:cxn>
                      <a:cxn ang="0">
                        <a:pos x="802" y="670"/>
                      </a:cxn>
                      <a:cxn ang="0">
                        <a:pos x="838" y="658"/>
                      </a:cxn>
                      <a:cxn ang="0">
                        <a:pos x="922" y="806"/>
                      </a:cxn>
                      <a:cxn ang="0">
                        <a:pos x="942" y="826"/>
                      </a:cxn>
                      <a:cxn ang="0">
                        <a:pos x="874" y="810"/>
                      </a:cxn>
                      <a:cxn ang="0">
                        <a:pos x="830" y="758"/>
                      </a:cxn>
                      <a:cxn ang="0">
                        <a:pos x="778" y="710"/>
                      </a:cxn>
                      <a:cxn ang="0">
                        <a:pos x="702" y="662"/>
                      </a:cxn>
                      <a:cxn ang="0">
                        <a:pos x="614" y="646"/>
                      </a:cxn>
                      <a:cxn ang="0">
                        <a:pos x="506" y="594"/>
                      </a:cxn>
                      <a:cxn ang="0">
                        <a:pos x="462" y="506"/>
                      </a:cxn>
                      <a:cxn ang="0">
                        <a:pos x="430" y="462"/>
                      </a:cxn>
                      <a:cxn ang="0">
                        <a:pos x="382" y="430"/>
                      </a:cxn>
                      <a:cxn ang="0">
                        <a:pos x="342" y="370"/>
                      </a:cxn>
                      <a:cxn ang="0">
                        <a:pos x="354" y="414"/>
                      </a:cxn>
                      <a:cxn ang="0">
                        <a:pos x="418" y="494"/>
                      </a:cxn>
                      <a:cxn ang="0">
                        <a:pos x="422" y="526"/>
                      </a:cxn>
                      <a:cxn ang="0">
                        <a:pos x="394" y="498"/>
                      </a:cxn>
                      <a:cxn ang="0">
                        <a:pos x="354" y="466"/>
                      </a:cxn>
                      <a:cxn ang="0">
                        <a:pos x="314" y="402"/>
                      </a:cxn>
                      <a:cxn ang="0">
                        <a:pos x="266" y="346"/>
                      </a:cxn>
                      <a:cxn ang="0">
                        <a:pos x="210" y="314"/>
                      </a:cxn>
                      <a:cxn ang="0">
                        <a:pos x="154" y="238"/>
                      </a:cxn>
                      <a:cxn ang="0">
                        <a:pos x="66" y="66"/>
                      </a:cxn>
                      <a:cxn ang="0">
                        <a:pos x="34" y="38"/>
                      </a:cxn>
                      <a:cxn ang="0">
                        <a:pos x="46" y="22"/>
                      </a:cxn>
                      <a:cxn ang="0">
                        <a:pos x="102" y="70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8" name="Freeform 36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6" y="28"/>
                      </a:cxn>
                      <a:cxn ang="0">
                        <a:pos x="10" y="48"/>
                      </a:cxn>
                      <a:cxn ang="0">
                        <a:pos x="6" y="28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09" name="Freeform 37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12" y="1"/>
                      </a:cxn>
                      <a:cxn ang="0">
                        <a:pos x="36" y="17"/>
                      </a:cxn>
                      <a:cxn ang="0">
                        <a:pos x="8" y="17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0" name="Freeform 38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/>
                    <a:ahLst/>
                    <a:cxnLst>
                      <a:cxn ang="0">
                        <a:pos x="0" y="49"/>
                      </a:cxn>
                      <a:cxn ang="0">
                        <a:pos x="28" y="25"/>
                      </a:cxn>
                      <a:cxn ang="0">
                        <a:pos x="56" y="21"/>
                      </a:cxn>
                      <a:cxn ang="0">
                        <a:pos x="80" y="9"/>
                      </a:cxn>
                      <a:cxn ang="0">
                        <a:pos x="64" y="25"/>
                      </a:cxn>
                      <a:cxn ang="0">
                        <a:pos x="124" y="49"/>
                      </a:cxn>
                      <a:cxn ang="0">
                        <a:pos x="160" y="65"/>
                      </a:cxn>
                      <a:cxn ang="0">
                        <a:pos x="116" y="77"/>
                      </a:cxn>
                      <a:cxn ang="0">
                        <a:pos x="88" y="57"/>
                      </a:cxn>
                      <a:cxn ang="0">
                        <a:pos x="76" y="53"/>
                      </a:cxn>
                      <a:cxn ang="0">
                        <a:pos x="24" y="41"/>
                      </a:cxn>
                      <a:cxn ang="0">
                        <a:pos x="0" y="49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1" name="Freeform 39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2" y="4"/>
                      </a:cxn>
                      <a:cxn ang="0">
                        <a:pos x="88" y="24"/>
                      </a:cxn>
                      <a:cxn ang="0">
                        <a:pos x="112" y="20"/>
                      </a:cxn>
                      <a:cxn ang="0">
                        <a:pos x="108" y="44"/>
                      </a:cxn>
                      <a:cxn ang="0">
                        <a:pos x="64" y="40"/>
                      </a:cxn>
                      <a:cxn ang="0">
                        <a:pos x="0" y="36"/>
                      </a:cxn>
                      <a:cxn ang="0">
                        <a:pos x="28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2" name="Freeform 40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/>
                    <a:ahLst/>
                    <a:cxnLst>
                      <a:cxn ang="0">
                        <a:pos x="17" y="25"/>
                      </a:cxn>
                      <a:cxn ang="0">
                        <a:pos x="37" y="13"/>
                      </a:cxn>
                      <a:cxn ang="0">
                        <a:pos x="17" y="2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3" name="Freeform 41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/>
                    <a:ahLst/>
                    <a:cxnLst>
                      <a:cxn ang="0">
                        <a:pos x="19" y="32"/>
                      </a:cxn>
                      <a:cxn ang="0">
                        <a:pos x="19" y="0"/>
                      </a:cxn>
                      <a:cxn ang="0">
                        <a:pos x="19" y="32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4" name="Freeform 42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/>
                    <a:ahLst/>
                    <a:cxnLst>
                      <a:cxn ang="0">
                        <a:pos x="4" y="9"/>
                      </a:cxn>
                      <a:cxn ang="0">
                        <a:pos x="20" y="33"/>
                      </a:cxn>
                      <a:cxn ang="0">
                        <a:pos x="24" y="49"/>
                      </a:cxn>
                      <a:cxn ang="0">
                        <a:pos x="36" y="53"/>
                      </a:cxn>
                      <a:cxn ang="0">
                        <a:pos x="24" y="73"/>
                      </a:cxn>
                      <a:cxn ang="0">
                        <a:pos x="0" y="21"/>
                      </a:cxn>
                      <a:cxn ang="0">
                        <a:pos x="4" y="9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5" name="Freeform 43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/>
                    <a:ahLst/>
                    <a:cxnLst>
                      <a:cxn ang="0">
                        <a:pos x="220" y="1"/>
                      </a:cxn>
                      <a:cxn ang="0">
                        <a:pos x="231" y="8"/>
                      </a:cxn>
                      <a:cxn ang="0">
                        <a:pos x="235" y="0"/>
                      </a:cxn>
                      <a:cxn ang="0">
                        <a:pos x="265" y="0"/>
                      </a:cxn>
                      <a:cxn ang="0">
                        <a:pos x="287" y="17"/>
                      </a:cxn>
                      <a:cxn ang="0">
                        <a:pos x="319" y="10"/>
                      </a:cxn>
                      <a:cxn ang="0">
                        <a:pos x="314" y="29"/>
                      </a:cxn>
                      <a:cxn ang="0">
                        <a:pos x="298" y="46"/>
                      </a:cxn>
                      <a:cxn ang="0">
                        <a:pos x="295" y="29"/>
                      </a:cxn>
                      <a:cxn ang="0">
                        <a:pos x="287" y="31"/>
                      </a:cxn>
                      <a:cxn ang="0">
                        <a:pos x="279" y="29"/>
                      </a:cxn>
                      <a:cxn ang="0">
                        <a:pos x="263" y="21"/>
                      </a:cxn>
                      <a:cxn ang="0">
                        <a:pos x="228" y="38"/>
                      </a:cxn>
                      <a:cxn ang="0">
                        <a:pos x="201" y="44"/>
                      </a:cxn>
                      <a:cxn ang="0">
                        <a:pos x="212" y="57"/>
                      </a:cxn>
                      <a:cxn ang="0">
                        <a:pos x="188" y="63"/>
                      </a:cxn>
                      <a:cxn ang="0">
                        <a:pos x="169" y="61"/>
                      </a:cxn>
                      <a:cxn ang="0">
                        <a:pos x="177" y="57"/>
                      </a:cxn>
                      <a:cxn ang="0">
                        <a:pos x="171" y="40"/>
                      </a:cxn>
                      <a:cxn ang="0">
                        <a:pos x="169" y="31"/>
                      </a:cxn>
                      <a:cxn ang="0">
                        <a:pos x="158" y="23"/>
                      </a:cxn>
                      <a:cxn ang="0">
                        <a:pos x="142" y="27"/>
                      </a:cxn>
                      <a:cxn ang="0">
                        <a:pos x="134" y="27"/>
                      </a:cxn>
                      <a:cxn ang="0">
                        <a:pos x="123" y="25"/>
                      </a:cxn>
                      <a:cxn ang="0">
                        <a:pos x="83" y="2"/>
                      </a:cxn>
                      <a:cxn ang="0">
                        <a:pos x="59" y="14"/>
                      </a:cxn>
                      <a:cxn ang="0">
                        <a:pos x="1" y="0"/>
                      </a:cxn>
                      <a:cxn ang="0">
                        <a:pos x="220" y="1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6" name="Freeform 44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/>
                    <a:ahLst/>
                    <a:cxnLst>
                      <a:cxn ang="0">
                        <a:pos x="105" y="31"/>
                      </a:cxn>
                      <a:cxn ang="0">
                        <a:pos x="30" y="1"/>
                      </a:cxn>
                      <a:cxn ang="0">
                        <a:pos x="285" y="0"/>
                      </a:cxn>
                      <a:cxn ang="0">
                        <a:pos x="296" y="14"/>
                      </a:cxn>
                      <a:cxn ang="0">
                        <a:pos x="264" y="16"/>
                      </a:cxn>
                      <a:cxn ang="0">
                        <a:pos x="105" y="3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7" name="Freeform 45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2" y="29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8" name="Freeform 46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/>
                    <a:ahLst/>
                    <a:cxnLst>
                      <a:cxn ang="0">
                        <a:pos x="73" y="1"/>
                      </a:cxn>
                      <a:cxn ang="0">
                        <a:pos x="436" y="0"/>
                      </a:cxn>
                      <a:cxn ang="0">
                        <a:pos x="416" y="54"/>
                      </a:cxn>
                      <a:cxn ang="0">
                        <a:pos x="397" y="68"/>
                      </a:cxn>
                      <a:cxn ang="0">
                        <a:pos x="392" y="70"/>
                      </a:cxn>
                      <a:cxn ang="0">
                        <a:pos x="375" y="73"/>
                      </a:cxn>
                      <a:cxn ang="0">
                        <a:pos x="361" y="88"/>
                      </a:cxn>
                      <a:cxn ang="0">
                        <a:pos x="362" y="99"/>
                      </a:cxn>
                      <a:cxn ang="0">
                        <a:pos x="364" y="107"/>
                      </a:cxn>
                      <a:cxn ang="0">
                        <a:pos x="366" y="113"/>
                      </a:cxn>
                      <a:cxn ang="0">
                        <a:pos x="362" y="122"/>
                      </a:cxn>
                      <a:cxn ang="0">
                        <a:pos x="351" y="120"/>
                      </a:cxn>
                      <a:cxn ang="0">
                        <a:pos x="342" y="129"/>
                      </a:cxn>
                      <a:cxn ang="0">
                        <a:pos x="347" y="105"/>
                      </a:cxn>
                      <a:cxn ang="0">
                        <a:pos x="338" y="100"/>
                      </a:cxn>
                      <a:cxn ang="0">
                        <a:pos x="344" y="93"/>
                      </a:cxn>
                      <a:cxn ang="0">
                        <a:pos x="342" y="89"/>
                      </a:cxn>
                      <a:cxn ang="0">
                        <a:pos x="320" y="94"/>
                      </a:cxn>
                      <a:cxn ang="0">
                        <a:pos x="317" y="85"/>
                      </a:cxn>
                      <a:cxn ang="0">
                        <a:pos x="297" y="94"/>
                      </a:cxn>
                      <a:cxn ang="0">
                        <a:pos x="320" y="103"/>
                      </a:cxn>
                      <a:cxn ang="0">
                        <a:pos x="305" y="117"/>
                      </a:cxn>
                      <a:cxn ang="0">
                        <a:pos x="311" y="126"/>
                      </a:cxn>
                      <a:cxn ang="0">
                        <a:pos x="315" y="138"/>
                      </a:cxn>
                      <a:cxn ang="0">
                        <a:pos x="309" y="139"/>
                      </a:cxn>
                      <a:cxn ang="0">
                        <a:pos x="314" y="144"/>
                      </a:cxn>
                      <a:cxn ang="0">
                        <a:pos x="307" y="152"/>
                      </a:cxn>
                      <a:cxn ang="0">
                        <a:pos x="0" y="149"/>
                      </a:cxn>
                      <a:cxn ang="0">
                        <a:pos x="73" y="1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19" name="Freeform 47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/>
                    <a:ahLst/>
                    <a:cxnLst>
                      <a:cxn ang="0">
                        <a:pos x="5" y="156"/>
                      </a:cxn>
                      <a:cxn ang="0">
                        <a:pos x="15" y="108"/>
                      </a:cxn>
                      <a:cxn ang="0">
                        <a:pos x="17" y="68"/>
                      </a:cxn>
                      <a:cxn ang="0">
                        <a:pos x="11" y="40"/>
                      </a:cxn>
                      <a:cxn ang="0">
                        <a:pos x="17" y="12"/>
                      </a:cxn>
                      <a:cxn ang="0">
                        <a:pos x="21" y="0"/>
                      </a:cxn>
                      <a:cxn ang="0">
                        <a:pos x="31" y="30"/>
                      </a:cxn>
                      <a:cxn ang="0">
                        <a:pos x="47" y="98"/>
                      </a:cxn>
                      <a:cxn ang="0">
                        <a:pos x="31" y="108"/>
                      </a:cxn>
                      <a:cxn ang="0">
                        <a:pos x="23" y="126"/>
                      </a:cxn>
                      <a:cxn ang="0">
                        <a:pos x="21" y="132"/>
                      </a:cxn>
                      <a:cxn ang="0">
                        <a:pos x="27" y="134"/>
                      </a:cxn>
                      <a:cxn ang="0">
                        <a:pos x="31" y="146"/>
                      </a:cxn>
                      <a:cxn ang="0">
                        <a:pos x="13" y="148"/>
                      </a:cxn>
                      <a:cxn ang="0">
                        <a:pos x="7" y="160"/>
                      </a:cxn>
                      <a:cxn ang="0">
                        <a:pos x="3" y="154"/>
                      </a:cxn>
                      <a:cxn ang="0">
                        <a:pos x="5" y="156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0" name="Freeform 48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/>
                    <a:ahLst/>
                    <a:cxnLst>
                      <a:cxn ang="0">
                        <a:pos x="26" y="61"/>
                      </a:cxn>
                      <a:cxn ang="0">
                        <a:pos x="30" y="43"/>
                      </a:cxn>
                      <a:cxn ang="0">
                        <a:pos x="50" y="33"/>
                      </a:cxn>
                      <a:cxn ang="0">
                        <a:pos x="54" y="45"/>
                      </a:cxn>
                      <a:cxn ang="0">
                        <a:pos x="66" y="49"/>
                      </a:cxn>
                      <a:cxn ang="0">
                        <a:pos x="80" y="55"/>
                      </a:cxn>
                      <a:cxn ang="0">
                        <a:pos x="116" y="33"/>
                      </a:cxn>
                      <a:cxn ang="0">
                        <a:pos x="130" y="17"/>
                      </a:cxn>
                      <a:cxn ang="0">
                        <a:pos x="138" y="11"/>
                      </a:cxn>
                      <a:cxn ang="0">
                        <a:pos x="106" y="49"/>
                      </a:cxn>
                      <a:cxn ang="0">
                        <a:pos x="84" y="67"/>
                      </a:cxn>
                      <a:cxn ang="0">
                        <a:pos x="66" y="81"/>
                      </a:cxn>
                      <a:cxn ang="0">
                        <a:pos x="48" y="103"/>
                      </a:cxn>
                      <a:cxn ang="0">
                        <a:pos x="26" y="89"/>
                      </a:cxn>
                      <a:cxn ang="0">
                        <a:pos x="20" y="87"/>
                      </a:cxn>
                      <a:cxn ang="0">
                        <a:pos x="22" y="97"/>
                      </a:cxn>
                      <a:cxn ang="0">
                        <a:pos x="0" y="97"/>
                      </a:cxn>
                      <a:cxn ang="0">
                        <a:pos x="10" y="79"/>
                      </a:cxn>
                      <a:cxn ang="0">
                        <a:pos x="26" y="61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1" name="Freeform 49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/>
                    <a:ahLst/>
                    <a:cxnLst>
                      <a:cxn ang="0">
                        <a:pos x="158" y="24"/>
                      </a:cxn>
                      <a:cxn ang="0">
                        <a:pos x="160" y="6"/>
                      </a:cxn>
                      <a:cxn ang="0">
                        <a:pos x="170" y="0"/>
                      </a:cxn>
                      <a:cxn ang="0">
                        <a:pos x="182" y="24"/>
                      </a:cxn>
                      <a:cxn ang="0">
                        <a:pos x="188" y="42"/>
                      </a:cxn>
                      <a:cxn ang="0">
                        <a:pos x="178" y="58"/>
                      </a:cxn>
                      <a:cxn ang="0">
                        <a:pos x="170" y="76"/>
                      </a:cxn>
                      <a:cxn ang="0">
                        <a:pos x="162" y="126"/>
                      </a:cxn>
                      <a:cxn ang="0">
                        <a:pos x="144" y="136"/>
                      </a:cxn>
                      <a:cxn ang="0">
                        <a:pos x="120" y="138"/>
                      </a:cxn>
                      <a:cxn ang="0">
                        <a:pos x="112" y="124"/>
                      </a:cxn>
                      <a:cxn ang="0">
                        <a:pos x="102" y="146"/>
                      </a:cxn>
                      <a:cxn ang="0">
                        <a:pos x="90" y="150"/>
                      </a:cxn>
                      <a:cxn ang="0">
                        <a:pos x="80" y="132"/>
                      </a:cxn>
                      <a:cxn ang="0">
                        <a:pos x="58" y="144"/>
                      </a:cxn>
                      <a:cxn ang="0">
                        <a:pos x="76" y="142"/>
                      </a:cxn>
                      <a:cxn ang="0">
                        <a:pos x="78" y="160"/>
                      </a:cxn>
                      <a:cxn ang="0">
                        <a:pos x="58" y="166"/>
                      </a:cxn>
                      <a:cxn ang="0">
                        <a:pos x="34" y="166"/>
                      </a:cxn>
                      <a:cxn ang="0">
                        <a:pos x="36" y="154"/>
                      </a:cxn>
                      <a:cxn ang="0">
                        <a:pos x="46" y="144"/>
                      </a:cxn>
                      <a:cxn ang="0">
                        <a:pos x="34" y="148"/>
                      </a:cxn>
                      <a:cxn ang="0">
                        <a:pos x="26" y="166"/>
                      </a:cxn>
                      <a:cxn ang="0">
                        <a:pos x="30" y="190"/>
                      </a:cxn>
                      <a:cxn ang="0">
                        <a:pos x="14" y="200"/>
                      </a:cxn>
                      <a:cxn ang="0">
                        <a:pos x="0" y="214"/>
                      </a:cxn>
                      <a:cxn ang="0">
                        <a:pos x="8" y="188"/>
                      </a:cxn>
                      <a:cxn ang="0">
                        <a:pos x="0" y="164"/>
                      </a:cxn>
                      <a:cxn ang="0">
                        <a:pos x="14" y="152"/>
                      </a:cxn>
                      <a:cxn ang="0">
                        <a:pos x="32" y="134"/>
                      </a:cxn>
                      <a:cxn ang="0">
                        <a:pos x="44" y="118"/>
                      </a:cxn>
                      <a:cxn ang="0">
                        <a:pos x="72" y="116"/>
                      </a:cxn>
                      <a:cxn ang="0">
                        <a:pos x="84" y="112"/>
                      </a:cxn>
                      <a:cxn ang="0">
                        <a:pos x="114" y="78"/>
                      </a:cxn>
                      <a:cxn ang="0">
                        <a:pos x="120" y="92"/>
                      </a:cxn>
                      <a:cxn ang="0">
                        <a:pos x="132" y="76"/>
                      </a:cxn>
                      <a:cxn ang="0">
                        <a:pos x="150" y="54"/>
                      </a:cxn>
                      <a:cxn ang="0">
                        <a:pos x="154" y="42"/>
                      </a:cxn>
                      <a:cxn ang="0">
                        <a:pos x="148" y="38"/>
                      </a:cxn>
                      <a:cxn ang="0">
                        <a:pos x="152" y="32"/>
                      </a:cxn>
                      <a:cxn ang="0">
                        <a:pos x="158" y="24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2" name="Freeform 50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0" y="9"/>
                      </a:cxn>
                      <a:cxn ang="0">
                        <a:pos x="4" y="13"/>
                      </a:cxn>
                      <a:cxn ang="0">
                        <a:pos x="0" y="9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3" name="Freeform 51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/>
                    <a:ahLst/>
                    <a:cxnLst>
                      <a:cxn ang="0">
                        <a:pos x="812" y="26"/>
                      </a:cxn>
                      <a:cxn ang="0">
                        <a:pos x="778" y="78"/>
                      </a:cxn>
                      <a:cxn ang="0">
                        <a:pos x="748" y="122"/>
                      </a:cxn>
                      <a:cxn ang="0">
                        <a:pos x="722" y="142"/>
                      </a:cxn>
                      <a:cxn ang="0">
                        <a:pos x="634" y="180"/>
                      </a:cxn>
                      <a:cxn ang="0">
                        <a:pos x="632" y="210"/>
                      </a:cxn>
                      <a:cxn ang="0">
                        <a:pos x="604" y="230"/>
                      </a:cxn>
                      <a:cxn ang="0">
                        <a:pos x="620" y="178"/>
                      </a:cxn>
                      <a:cxn ang="0">
                        <a:pos x="576" y="188"/>
                      </a:cxn>
                      <a:cxn ang="0">
                        <a:pos x="556" y="218"/>
                      </a:cxn>
                      <a:cxn ang="0">
                        <a:pos x="596" y="280"/>
                      </a:cxn>
                      <a:cxn ang="0">
                        <a:pos x="594" y="368"/>
                      </a:cxn>
                      <a:cxn ang="0">
                        <a:pos x="542" y="406"/>
                      </a:cxn>
                      <a:cxn ang="0">
                        <a:pos x="522" y="386"/>
                      </a:cxn>
                      <a:cxn ang="0">
                        <a:pos x="482" y="348"/>
                      </a:cxn>
                      <a:cxn ang="0">
                        <a:pos x="462" y="348"/>
                      </a:cxn>
                      <a:cxn ang="0">
                        <a:pos x="450" y="394"/>
                      </a:cxn>
                      <a:cxn ang="0">
                        <a:pos x="500" y="464"/>
                      </a:cxn>
                      <a:cxn ang="0">
                        <a:pos x="510" y="524"/>
                      </a:cxn>
                      <a:cxn ang="0">
                        <a:pos x="526" y="560"/>
                      </a:cxn>
                      <a:cxn ang="0">
                        <a:pos x="492" y="544"/>
                      </a:cxn>
                      <a:cxn ang="0">
                        <a:pos x="470" y="518"/>
                      </a:cxn>
                      <a:cxn ang="0">
                        <a:pos x="422" y="424"/>
                      </a:cxn>
                      <a:cxn ang="0">
                        <a:pos x="426" y="310"/>
                      </a:cxn>
                      <a:cxn ang="0">
                        <a:pos x="422" y="268"/>
                      </a:cxn>
                      <a:cxn ang="0">
                        <a:pos x="412" y="276"/>
                      </a:cxn>
                      <a:cxn ang="0">
                        <a:pos x="386" y="266"/>
                      </a:cxn>
                      <a:cxn ang="0">
                        <a:pos x="360" y="170"/>
                      </a:cxn>
                      <a:cxn ang="0">
                        <a:pos x="330" y="166"/>
                      </a:cxn>
                      <a:cxn ang="0">
                        <a:pos x="288" y="172"/>
                      </a:cxn>
                      <a:cxn ang="0">
                        <a:pos x="242" y="232"/>
                      </a:cxn>
                      <a:cxn ang="0">
                        <a:pos x="196" y="268"/>
                      </a:cxn>
                      <a:cxn ang="0">
                        <a:pos x="184" y="274"/>
                      </a:cxn>
                      <a:cxn ang="0">
                        <a:pos x="160" y="328"/>
                      </a:cxn>
                      <a:cxn ang="0">
                        <a:pos x="152" y="354"/>
                      </a:cxn>
                      <a:cxn ang="0">
                        <a:pos x="128" y="404"/>
                      </a:cxn>
                      <a:cxn ang="0">
                        <a:pos x="94" y="392"/>
                      </a:cxn>
                      <a:cxn ang="0">
                        <a:pos x="66" y="258"/>
                      </a:cxn>
                      <a:cxn ang="0">
                        <a:pos x="72" y="156"/>
                      </a:cxn>
                      <a:cxn ang="0">
                        <a:pos x="44" y="180"/>
                      </a:cxn>
                      <a:cxn ang="0">
                        <a:pos x="20" y="150"/>
                      </a:cxn>
                      <a:cxn ang="0">
                        <a:pos x="24" y="138"/>
                      </a:cxn>
                      <a:cxn ang="0">
                        <a:pos x="0" y="92"/>
                      </a:cxn>
                      <a:cxn ang="0">
                        <a:pos x="798" y="6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4" name="Freeform 52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7" y="11"/>
                      </a:cxn>
                      <a:cxn ang="0">
                        <a:pos x="17" y="3"/>
                      </a:cxn>
                      <a:cxn ang="0">
                        <a:pos x="37" y="33"/>
                      </a:cxn>
                      <a:cxn ang="0">
                        <a:pos x="19" y="85"/>
                      </a:cxn>
                      <a:cxn ang="0">
                        <a:pos x="1" y="69"/>
                      </a:cxn>
                      <a:cxn ang="0">
                        <a:pos x="7" y="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5" name="Freeform 53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/>
                    <a:ahLst/>
                    <a:cxnLst>
                      <a:cxn ang="0">
                        <a:pos x="13" y="28"/>
                      </a:cxn>
                      <a:cxn ang="0">
                        <a:pos x="29" y="2"/>
                      </a:cxn>
                      <a:cxn ang="0">
                        <a:pos x="43" y="4"/>
                      </a:cxn>
                      <a:cxn ang="0">
                        <a:pos x="39" y="26"/>
                      </a:cxn>
                      <a:cxn ang="0">
                        <a:pos x="13" y="74"/>
                      </a:cxn>
                      <a:cxn ang="0">
                        <a:pos x="7" y="60"/>
                      </a:cxn>
                      <a:cxn ang="0">
                        <a:pos x="3" y="36"/>
                      </a:cxn>
                      <a:cxn ang="0">
                        <a:pos x="13" y="28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6" name="Freeform 54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7" y="16"/>
                      </a:cxn>
                      <a:cxn ang="0">
                        <a:pos x="5" y="30"/>
                      </a:cxn>
                      <a:cxn ang="0">
                        <a:pos x="7" y="16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7" name="Freeform 55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/>
                    <a:ahLst/>
                    <a:cxnLst>
                      <a:cxn ang="0">
                        <a:pos x="481" y="464"/>
                      </a:cxn>
                      <a:cxn ang="0">
                        <a:pos x="486" y="451"/>
                      </a:cxn>
                      <a:cxn ang="0">
                        <a:pos x="500" y="413"/>
                      </a:cxn>
                      <a:cxn ang="0">
                        <a:pos x="309" y="287"/>
                      </a:cxn>
                      <a:cxn ang="0">
                        <a:pos x="282" y="346"/>
                      </a:cxn>
                      <a:cxn ang="0">
                        <a:pos x="303" y="556"/>
                      </a:cxn>
                      <a:cxn ang="0">
                        <a:pos x="282" y="494"/>
                      </a:cxn>
                      <a:cxn ang="0">
                        <a:pos x="242" y="439"/>
                      </a:cxn>
                      <a:cxn ang="0">
                        <a:pos x="245" y="413"/>
                      </a:cxn>
                      <a:cxn ang="0">
                        <a:pos x="247" y="394"/>
                      </a:cxn>
                      <a:cxn ang="0">
                        <a:pos x="220" y="375"/>
                      </a:cxn>
                      <a:cxn ang="0">
                        <a:pos x="194" y="346"/>
                      </a:cxn>
                      <a:cxn ang="0">
                        <a:pos x="148" y="354"/>
                      </a:cxn>
                      <a:cxn ang="0">
                        <a:pos x="126" y="365"/>
                      </a:cxn>
                      <a:cxn ang="0">
                        <a:pos x="78" y="365"/>
                      </a:cxn>
                      <a:cxn ang="0">
                        <a:pos x="22" y="312"/>
                      </a:cxn>
                      <a:cxn ang="0">
                        <a:pos x="11" y="295"/>
                      </a:cxn>
                      <a:cxn ang="0">
                        <a:pos x="0" y="264"/>
                      </a:cxn>
                      <a:cxn ang="0">
                        <a:pos x="24" y="213"/>
                      </a:cxn>
                      <a:cxn ang="0">
                        <a:pos x="32" y="181"/>
                      </a:cxn>
                      <a:cxn ang="0">
                        <a:pos x="51" y="143"/>
                      </a:cxn>
                      <a:cxn ang="0">
                        <a:pos x="81" y="116"/>
                      </a:cxn>
                      <a:cxn ang="0">
                        <a:pos x="167" y="67"/>
                      </a:cxn>
                      <a:cxn ang="0">
                        <a:pos x="220" y="30"/>
                      </a:cxn>
                      <a:cxn ang="0">
                        <a:pos x="258" y="6"/>
                      </a:cxn>
                      <a:cxn ang="0">
                        <a:pos x="363" y="2"/>
                      </a:cxn>
                      <a:cxn ang="0">
                        <a:pos x="398" y="0"/>
                      </a:cxn>
                      <a:cxn ang="0">
                        <a:pos x="384" y="34"/>
                      </a:cxn>
                      <a:cxn ang="0">
                        <a:pos x="443" y="84"/>
                      </a:cxn>
                      <a:cxn ang="0">
                        <a:pos x="497" y="74"/>
                      </a:cxn>
                      <a:cxn ang="0">
                        <a:pos x="529" y="82"/>
                      </a:cxn>
                      <a:cxn ang="0">
                        <a:pos x="559" y="97"/>
                      </a:cxn>
                      <a:cxn ang="0">
                        <a:pos x="572" y="188"/>
                      </a:cxn>
                      <a:cxn ang="0">
                        <a:pos x="572" y="240"/>
                      </a:cxn>
                      <a:cxn ang="0">
                        <a:pos x="599" y="283"/>
                      </a:cxn>
                      <a:cxn ang="0">
                        <a:pos x="645" y="300"/>
                      </a:cxn>
                      <a:cxn ang="0">
                        <a:pos x="680" y="295"/>
                      </a:cxn>
                      <a:cxn ang="0">
                        <a:pos x="664" y="340"/>
                      </a:cxn>
                      <a:cxn ang="0">
                        <a:pos x="599" y="407"/>
                      </a:cxn>
                      <a:cxn ang="0">
                        <a:pos x="548" y="485"/>
                      </a:cxn>
                      <a:cxn ang="0">
                        <a:pos x="556" y="508"/>
                      </a:cxn>
                      <a:cxn ang="0">
                        <a:pos x="435" y="556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8" name="Freeform 56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/>
                    <a:ahLst/>
                    <a:cxnLst>
                      <a:cxn ang="0">
                        <a:pos x="243" y="347"/>
                      </a:cxn>
                      <a:cxn ang="0">
                        <a:pos x="233" y="301"/>
                      </a:cxn>
                      <a:cxn ang="0">
                        <a:pos x="217" y="288"/>
                      </a:cxn>
                      <a:cxn ang="0">
                        <a:pos x="215" y="269"/>
                      </a:cxn>
                      <a:cxn ang="0">
                        <a:pos x="209" y="254"/>
                      </a:cxn>
                      <a:cxn ang="0">
                        <a:pos x="209" y="229"/>
                      </a:cxn>
                      <a:cxn ang="0">
                        <a:pos x="207" y="214"/>
                      </a:cxn>
                      <a:cxn ang="0">
                        <a:pos x="228" y="202"/>
                      </a:cxn>
                      <a:cxn ang="0">
                        <a:pos x="257" y="197"/>
                      </a:cxn>
                      <a:cxn ang="0">
                        <a:pos x="257" y="136"/>
                      </a:cxn>
                      <a:cxn ang="0">
                        <a:pos x="54" y="96"/>
                      </a:cxn>
                      <a:cxn ang="0">
                        <a:pos x="32" y="98"/>
                      </a:cxn>
                      <a:cxn ang="0">
                        <a:pos x="16" y="102"/>
                      </a:cxn>
                      <a:cxn ang="0">
                        <a:pos x="0" y="149"/>
                      </a:cxn>
                      <a:cxn ang="0">
                        <a:pos x="93" y="346"/>
                      </a:cxn>
                      <a:cxn ang="0">
                        <a:pos x="243" y="347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29" name="Freeform 57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7" y="25"/>
                      </a:cxn>
                      <a:cxn ang="0">
                        <a:pos x="19" y="21"/>
                      </a:cxn>
                      <a:cxn ang="0">
                        <a:pos x="7" y="2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0" name="Freeform 58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/>
                    <a:ahLst/>
                    <a:cxnLst>
                      <a:cxn ang="0">
                        <a:pos x="12" y="12"/>
                      </a:cxn>
                      <a:cxn ang="0">
                        <a:pos x="16" y="0"/>
                      </a:cxn>
                      <a:cxn ang="0">
                        <a:pos x="20" y="12"/>
                      </a:cxn>
                      <a:cxn ang="0">
                        <a:pos x="8" y="20"/>
                      </a:cxn>
                      <a:cxn ang="0">
                        <a:pos x="12" y="12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1" name="Freeform 59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/>
                    <a:ahLst/>
                    <a:cxnLst>
                      <a:cxn ang="0">
                        <a:pos x="24" y="18"/>
                      </a:cxn>
                      <a:cxn ang="0">
                        <a:pos x="32" y="6"/>
                      </a:cxn>
                      <a:cxn ang="0">
                        <a:pos x="36" y="30"/>
                      </a:cxn>
                      <a:cxn ang="0">
                        <a:pos x="24" y="18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2" name="Freeform 60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/>
                    <a:ahLst/>
                    <a:cxnLst>
                      <a:cxn ang="0">
                        <a:pos x="473" y="464"/>
                      </a:cxn>
                      <a:cxn ang="0">
                        <a:pos x="393" y="452"/>
                      </a:cxn>
                      <a:cxn ang="0">
                        <a:pos x="325" y="412"/>
                      </a:cxn>
                      <a:cxn ang="0">
                        <a:pos x="265" y="400"/>
                      </a:cxn>
                      <a:cxn ang="0">
                        <a:pos x="237" y="416"/>
                      </a:cxn>
                      <a:cxn ang="0">
                        <a:pos x="261" y="428"/>
                      </a:cxn>
                      <a:cxn ang="0">
                        <a:pos x="293" y="468"/>
                      </a:cxn>
                      <a:cxn ang="0">
                        <a:pos x="321" y="476"/>
                      </a:cxn>
                      <a:cxn ang="0">
                        <a:pos x="333" y="536"/>
                      </a:cxn>
                      <a:cxn ang="0">
                        <a:pos x="313" y="552"/>
                      </a:cxn>
                      <a:cxn ang="0">
                        <a:pos x="261" y="616"/>
                      </a:cxn>
                      <a:cxn ang="0">
                        <a:pos x="225" y="628"/>
                      </a:cxn>
                      <a:cxn ang="0">
                        <a:pos x="97" y="696"/>
                      </a:cxn>
                      <a:cxn ang="0">
                        <a:pos x="77" y="616"/>
                      </a:cxn>
                      <a:cxn ang="0">
                        <a:pos x="45" y="524"/>
                      </a:cxn>
                      <a:cxn ang="0">
                        <a:pos x="33" y="448"/>
                      </a:cxn>
                      <a:cxn ang="0">
                        <a:pos x="53" y="344"/>
                      </a:cxn>
                      <a:cxn ang="0">
                        <a:pos x="17" y="392"/>
                      </a:cxn>
                      <a:cxn ang="0">
                        <a:pos x="81" y="280"/>
                      </a:cxn>
                      <a:cxn ang="0">
                        <a:pos x="113" y="204"/>
                      </a:cxn>
                      <a:cxn ang="0">
                        <a:pos x="37" y="204"/>
                      </a:cxn>
                      <a:cxn ang="0">
                        <a:pos x="1" y="196"/>
                      </a:cxn>
                      <a:cxn ang="0">
                        <a:pos x="25" y="140"/>
                      </a:cxn>
                      <a:cxn ang="0">
                        <a:pos x="97" y="112"/>
                      </a:cxn>
                      <a:cxn ang="0">
                        <a:pos x="221" y="124"/>
                      </a:cxn>
                      <a:cxn ang="0">
                        <a:pos x="229" y="64"/>
                      </a:cxn>
                      <a:cxn ang="0">
                        <a:pos x="261" y="0"/>
                      </a:cxn>
                      <a:cxn ang="0">
                        <a:pos x="357" y="44"/>
                      </a:cxn>
                      <a:cxn ang="0">
                        <a:pos x="329" y="88"/>
                      </a:cxn>
                      <a:cxn ang="0">
                        <a:pos x="301" y="176"/>
                      </a:cxn>
                      <a:cxn ang="0">
                        <a:pos x="361" y="192"/>
                      </a:cxn>
                      <a:cxn ang="0">
                        <a:pos x="373" y="136"/>
                      </a:cxn>
                      <a:cxn ang="0">
                        <a:pos x="417" y="92"/>
                      </a:cxn>
                      <a:cxn ang="0">
                        <a:pos x="497" y="88"/>
                      </a:cxn>
                      <a:cxn ang="0">
                        <a:pos x="529" y="52"/>
                      </a:cxn>
                      <a:cxn ang="0">
                        <a:pos x="541" y="460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3" name="Freeform 61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/>
                    <a:ahLst/>
                    <a:cxnLst>
                      <a:cxn ang="0">
                        <a:pos x="825" y="0"/>
                      </a:cxn>
                      <a:cxn ang="0">
                        <a:pos x="143" y="29"/>
                      </a:cxn>
                      <a:cxn ang="0">
                        <a:pos x="91" y="42"/>
                      </a:cxn>
                      <a:cxn ang="0">
                        <a:pos x="62" y="42"/>
                      </a:cxn>
                      <a:cxn ang="0">
                        <a:pos x="22" y="77"/>
                      </a:cxn>
                      <a:cxn ang="0">
                        <a:pos x="0" y="105"/>
                      </a:cxn>
                      <a:cxn ang="0">
                        <a:pos x="59" y="115"/>
                      </a:cxn>
                      <a:cxn ang="0">
                        <a:pos x="97" y="96"/>
                      </a:cxn>
                      <a:cxn ang="0">
                        <a:pos x="108" y="84"/>
                      </a:cxn>
                      <a:cxn ang="0">
                        <a:pos x="167" y="52"/>
                      </a:cxn>
                      <a:cxn ang="0">
                        <a:pos x="215" y="46"/>
                      </a:cxn>
                      <a:cxn ang="0">
                        <a:pos x="237" y="94"/>
                      </a:cxn>
                      <a:cxn ang="0">
                        <a:pos x="188" y="109"/>
                      </a:cxn>
                      <a:cxn ang="0">
                        <a:pos x="231" y="113"/>
                      </a:cxn>
                      <a:cxn ang="0">
                        <a:pos x="250" y="90"/>
                      </a:cxn>
                      <a:cxn ang="0">
                        <a:pos x="266" y="92"/>
                      </a:cxn>
                      <a:cxn ang="0">
                        <a:pos x="253" y="54"/>
                      </a:cxn>
                      <a:cxn ang="0">
                        <a:pos x="266" y="44"/>
                      </a:cxn>
                      <a:cxn ang="0">
                        <a:pos x="277" y="88"/>
                      </a:cxn>
                      <a:cxn ang="0">
                        <a:pos x="266" y="113"/>
                      </a:cxn>
                      <a:cxn ang="0">
                        <a:pos x="296" y="130"/>
                      </a:cxn>
                      <a:cxn ang="0">
                        <a:pos x="299" y="92"/>
                      </a:cxn>
                      <a:cxn ang="0">
                        <a:pos x="331" y="103"/>
                      </a:cxn>
                      <a:cxn ang="0">
                        <a:pos x="382" y="73"/>
                      </a:cxn>
                      <a:cxn ang="0">
                        <a:pos x="409" y="50"/>
                      </a:cxn>
                      <a:cxn ang="0">
                        <a:pos x="439" y="56"/>
                      </a:cxn>
                      <a:cxn ang="0">
                        <a:pos x="455" y="50"/>
                      </a:cxn>
                      <a:cxn ang="0">
                        <a:pos x="431" y="44"/>
                      </a:cxn>
                      <a:cxn ang="0">
                        <a:pos x="474" y="35"/>
                      </a:cxn>
                      <a:cxn ang="0">
                        <a:pos x="544" y="54"/>
                      </a:cxn>
                      <a:cxn ang="0">
                        <a:pos x="581" y="42"/>
                      </a:cxn>
                      <a:cxn ang="0">
                        <a:pos x="584" y="63"/>
                      </a:cxn>
                      <a:cxn ang="0">
                        <a:pos x="568" y="101"/>
                      </a:cxn>
                      <a:cxn ang="0">
                        <a:pos x="611" y="88"/>
                      </a:cxn>
                      <a:cxn ang="0">
                        <a:pos x="624" y="80"/>
                      </a:cxn>
                      <a:cxn ang="0">
                        <a:pos x="648" y="61"/>
                      </a:cxn>
                      <a:cxn ang="0">
                        <a:pos x="794" y="84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4" name="Freeform 62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31" y="0"/>
                      </a:cxn>
                      <a:cxn ang="0">
                        <a:pos x="19" y="2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5" name="Freeform 63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/>
                    <a:ahLst/>
                    <a:cxnLst>
                      <a:cxn ang="0">
                        <a:pos x="6" y="32"/>
                      </a:cxn>
                      <a:cxn ang="0">
                        <a:pos x="22" y="0"/>
                      </a:cxn>
                      <a:cxn ang="0">
                        <a:pos x="38" y="4"/>
                      </a:cxn>
                      <a:cxn ang="0">
                        <a:pos x="6" y="32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6" name="Freeform 64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25" y="2"/>
                      </a:cxn>
                      <a:cxn ang="0">
                        <a:pos x="37" y="18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7" name="Freeform 65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2" y="9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38" name="Freeform 66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/>
                    <a:ahLst/>
                    <a:cxnLst>
                      <a:cxn ang="0">
                        <a:pos x="7" y="22"/>
                      </a:cxn>
                      <a:cxn ang="0">
                        <a:pos x="31" y="10"/>
                      </a:cxn>
                      <a:cxn ang="0">
                        <a:pos x="7" y="22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3139" name="Group 67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3140" name="Freeform 68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/>
                    <a:ahLst/>
                    <a:cxnLst>
                      <a:cxn ang="0">
                        <a:pos x="16" y="33"/>
                      </a:cxn>
                      <a:cxn ang="0">
                        <a:pos x="8" y="21"/>
                      </a:cxn>
                      <a:cxn ang="0">
                        <a:pos x="0" y="9"/>
                      </a:cxn>
                      <a:cxn ang="0">
                        <a:pos x="16" y="3"/>
                      </a:cxn>
                      <a:cxn ang="0">
                        <a:pos x="30" y="23"/>
                      </a:cxn>
                      <a:cxn ang="0">
                        <a:pos x="28" y="31"/>
                      </a:cxn>
                      <a:cxn ang="0">
                        <a:pos x="16" y="3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1" name="Freeform 69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/>
                    <a:ahLst/>
                    <a:cxnLst>
                      <a:cxn ang="0">
                        <a:pos x="15" y="16"/>
                      </a:cxn>
                      <a:cxn ang="0">
                        <a:pos x="3" y="8"/>
                      </a:cxn>
                      <a:cxn ang="0">
                        <a:pos x="15" y="0"/>
                      </a:cxn>
                      <a:cxn ang="0">
                        <a:pos x="15" y="16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2" name="Freeform 70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/>
                    <a:ahLst/>
                    <a:cxnLst>
                      <a:cxn ang="0">
                        <a:pos x="14" y="24"/>
                      </a:cxn>
                      <a:cxn ang="0">
                        <a:pos x="30" y="4"/>
                      </a:cxn>
                      <a:cxn ang="0">
                        <a:pos x="42" y="0"/>
                      </a:cxn>
                      <a:cxn ang="0">
                        <a:pos x="58" y="12"/>
                      </a:cxn>
                      <a:cxn ang="0">
                        <a:pos x="32" y="26"/>
                      </a:cxn>
                      <a:cxn ang="0">
                        <a:pos x="12" y="46"/>
                      </a:cxn>
                      <a:cxn ang="0">
                        <a:pos x="8" y="20"/>
                      </a:cxn>
                      <a:cxn ang="0">
                        <a:pos x="12" y="14"/>
                      </a:cxn>
                      <a:cxn ang="0">
                        <a:pos x="14" y="24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3" name="Freeform 71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8" y="25"/>
                      </a:cxn>
                      <a:cxn ang="0">
                        <a:pos x="52" y="1"/>
                      </a:cxn>
                      <a:cxn ang="0">
                        <a:pos x="64" y="3"/>
                      </a:cxn>
                      <a:cxn ang="0">
                        <a:pos x="50" y="19"/>
                      </a:cxn>
                      <a:cxn ang="0">
                        <a:pos x="28" y="33"/>
                      </a:cxn>
                      <a:cxn ang="0">
                        <a:pos x="22" y="47"/>
                      </a:cxn>
                      <a:cxn ang="0">
                        <a:pos x="16" y="45"/>
                      </a:cxn>
                      <a:cxn ang="0">
                        <a:pos x="12" y="39"/>
                      </a:cxn>
                      <a:cxn ang="0">
                        <a:pos x="0" y="35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4" name="Freeform 72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36" y="18"/>
                      </a:cxn>
                      <a:cxn ang="0">
                        <a:pos x="46" y="30"/>
                      </a:cxn>
                      <a:cxn ang="0">
                        <a:pos x="76" y="52"/>
                      </a:cxn>
                      <a:cxn ang="0">
                        <a:pos x="92" y="66"/>
                      </a:cxn>
                      <a:cxn ang="0">
                        <a:pos x="122" y="98"/>
                      </a:cxn>
                      <a:cxn ang="0">
                        <a:pos x="136" y="128"/>
                      </a:cxn>
                      <a:cxn ang="0">
                        <a:pos x="148" y="132"/>
                      </a:cxn>
                      <a:cxn ang="0">
                        <a:pos x="154" y="150"/>
                      </a:cxn>
                      <a:cxn ang="0">
                        <a:pos x="176" y="152"/>
                      </a:cxn>
                      <a:cxn ang="0">
                        <a:pos x="170" y="196"/>
                      </a:cxn>
                      <a:cxn ang="0">
                        <a:pos x="180" y="224"/>
                      </a:cxn>
                      <a:cxn ang="0">
                        <a:pos x="198" y="232"/>
                      </a:cxn>
                      <a:cxn ang="0">
                        <a:pos x="216" y="234"/>
                      </a:cxn>
                      <a:cxn ang="0">
                        <a:pos x="236" y="242"/>
                      </a:cxn>
                      <a:cxn ang="0">
                        <a:pos x="254" y="236"/>
                      </a:cxn>
                      <a:cxn ang="0">
                        <a:pos x="272" y="248"/>
                      </a:cxn>
                      <a:cxn ang="0">
                        <a:pos x="296" y="256"/>
                      </a:cxn>
                      <a:cxn ang="0">
                        <a:pos x="314" y="264"/>
                      </a:cxn>
                      <a:cxn ang="0">
                        <a:pos x="352" y="266"/>
                      </a:cxn>
                      <a:cxn ang="0">
                        <a:pos x="342" y="274"/>
                      </a:cxn>
                      <a:cxn ang="0">
                        <a:pos x="322" y="272"/>
                      </a:cxn>
                      <a:cxn ang="0">
                        <a:pos x="300" y="270"/>
                      </a:cxn>
                      <a:cxn ang="0">
                        <a:pos x="288" y="266"/>
                      </a:cxn>
                      <a:cxn ang="0">
                        <a:pos x="252" y="264"/>
                      </a:cxn>
                      <a:cxn ang="0">
                        <a:pos x="234" y="260"/>
                      </a:cxn>
                      <a:cxn ang="0">
                        <a:pos x="172" y="242"/>
                      </a:cxn>
                      <a:cxn ang="0">
                        <a:pos x="160" y="216"/>
                      </a:cxn>
                      <a:cxn ang="0">
                        <a:pos x="126" y="200"/>
                      </a:cxn>
                      <a:cxn ang="0">
                        <a:pos x="108" y="186"/>
                      </a:cxn>
                      <a:cxn ang="0">
                        <a:pos x="94" y="158"/>
                      </a:cxn>
                      <a:cxn ang="0">
                        <a:pos x="68" y="108"/>
                      </a:cxn>
                      <a:cxn ang="0">
                        <a:pos x="64" y="102"/>
                      </a:cxn>
                      <a:cxn ang="0">
                        <a:pos x="58" y="100"/>
                      </a:cxn>
                      <a:cxn ang="0">
                        <a:pos x="54" y="88"/>
                      </a:cxn>
                      <a:cxn ang="0">
                        <a:pos x="38" y="58"/>
                      </a:cxn>
                      <a:cxn ang="0">
                        <a:pos x="20" y="40"/>
                      </a:cxn>
                      <a:cxn ang="0">
                        <a:pos x="4" y="22"/>
                      </a:cxn>
                      <a:cxn ang="0">
                        <a:pos x="10" y="2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5" name="Freeform 73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54" y="66"/>
                      </a:cxn>
                      <a:cxn ang="0">
                        <a:pos x="66" y="58"/>
                      </a:cxn>
                      <a:cxn ang="0">
                        <a:pos x="68" y="52"/>
                      </a:cxn>
                      <a:cxn ang="0">
                        <a:pos x="80" y="44"/>
                      </a:cxn>
                      <a:cxn ang="0">
                        <a:pos x="106" y="22"/>
                      </a:cxn>
                      <a:cxn ang="0">
                        <a:pos x="112" y="4"/>
                      </a:cxn>
                      <a:cxn ang="0">
                        <a:pos x="124" y="0"/>
                      </a:cxn>
                      <a:cxn ang="0">
                        <a:pos x="150" y="28"/>
                      </a:cxn>
                      <a:cxn ang="0">
                        <a:pos x="146" y="44"/>
                      </a:cxn>
                      <a:cxn ang="0">
                        <a:pos x="126" y="64"/>
                      </a:cxn>
                      <a:cxn ang="0">
                        <a:pos x="132" y="94"/>
                      </a:cxn>
                      <a:cxn ang="0">
                        <a:pos x="142" y="110"/>
                      </a:cxn>
                      <a:cxn ang="0">
                        <a:pos x="146" y="128"/>
                      </a:cxn>
                      <a:cxn ang="0">
                        <a:pos x="128" y="128"/>
                      </a:cxn>
                      <a:cxn ang="0">
                        <a:pos x="116" y="146"/>
                      </a:cxn>
                      <a:cxn ang="0">
                        <a:pos x="104" y="156"/>
                      </a:cxn>
                      <a:cxn ang="0">
                        <a:pos x="100" y="198"/>
                      </a:cxn>
                      <a:cxn ang="0">
                        <a:pos x="88" y="202"/>
                      </a:cxn>
                      <a:cxn ang="0">
                        <a:pos x="82" y="206"/>
                      </a:cxn>
                      <a:cxn ang="0">
                        <a:pos x="76" y="202"/>
                      </a:cxn>
                      <a:cxn ang="0">
                        <a:pos x="72" y="190"/>
                      </a:cxn>
                      <a:cxn ang="0">
                        <a:pos x="60" y="186"/>
                      </a:cxn>
                      <a:cxn ang="0">
                        <a:pos x="42" y="194"/>
                      </a:cxn>
                      <a:cxn ang="0">
                        <a:pos x="28" y="186"/>
                      </a:cxn>
                      <a:cxn ang="0">
                        <a:pos x="10" y="148"/>
                      </a:cxn>
                      <a:cxn ang="0">
                        <a:pos x="4" y="130"/>
                      </a:cxn>
                      <a:cxn ang="0">
                        <a:pos x="0" y="118"/>
                      </a:cxn>
                      <a:cxn ang="0">
                        <a:pos x="20" y="96"/>
                      </a:cxn>
                      <a:cxn ang="0">
                        <a:pos x="32" y="104"/>
                      </a:cxn>
                      <a:cxn ang="0">
                        <a:pos x="34" y="80"/>
                      </a:cxn>
                      <a:cxn ang="0">
                        <a:pos x="52" y="70"/>
                      </a:cxn>
                      <a:cxn ang="0">
                        <a:pos x="54" y="66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6" name="Freeform 74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/>
                    <a:ahLst/>
                    <a:cxnLst>
                      <a:cxn ang="0">
                        <a:pos x="4" y="32"/>
                      </a:cxn>
                      <a:cxn ang="0">
                        <a:pos x="18" y="10"/>
                      </a:cxn>
                      <a:cxn ang="0">
                        <a:pos x="46" y="20"/>
                      </a:cxn>
                      <a:cxn ang="0">
                        <a:pos x="72" y="14"/>
                      </a:cxn>
                      <a:cxn ang="0">
                        <a:pos x="90" y="0"/>
                      </a:cxn>
                      <a:cxn ang="0">
                        <a:pos x="76" y="26"/>
                      </a:cxn>
                      <a:cxn ang="0">
                        <a:pos x="60" y="38"/>
                      </a:cxn>
                      <a:cxn ang="0">
                        <a:pos x="42" y="32"/>
                      </a:cxn>
                      <a:cxn ang="0">
                        <a:pos x="14" y="30"/>
                      </a:cxn>
                      <a:cxn ang="0">
                        <a:pos x="4" y="32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7" name="Freeform 75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/>
                    <a:ahLst/>
                    <a:cxnLst>
                      <a:cxn ang="0">
                        <a:pos x="8" y="18"/>
                      </a:cxn>
                      <a:cxn ang="0">
                        <a:pos x="18" y="0"/>
                      </a:cxn>
                      <a:cxn ang="0">
                        <a:pos x="34" y="18"/>
                      </a:cxn>
                      <a:cxn ang="0">
                        <a:pos x="62" y="4"/>
                      </a:cxn>
                      <a:cxn ang="0">
                        <a:pos x="46" y="34"/>
                      </a:cxn>
                      <a:cxn ang="0">
                        <a:pos x="54" y="48"/>
                      </a:cxn>
                      <a:cxn ang="0">
                        <a:pos x="58" y="60"/>
                      </a:cxn>
                      <a:cxn ang="0">
                        <a:pos x="46" y="74"/>
                      </a:cxn>
                      <a:cxn ang="0">
                        <a:pos x="34" y="60"/>
                      </a:cxn>
                      <a:cxn ang="0">
                        <a:pos x="22" y="48"/>
                      </a:cxn>
                      <a:cxn ang="0">
                        <a:pos x="28" y="68"/>
                      </a:cxn>
                      <a:cxn ang="0">
                        <a:pos x="30" y="74"/>
                      </a:cxn>
                      <a:cxn ang="0">
                        <a:pos x="20" y="104"/>
                      </a:cxn>
                      <a:cxn ang="0">
                        <a:pos x="12" y="102"/>
                      </a:cxn>
                      <a:cxn ang="0">
                        <a:pos x="8" y="90"/>
                      </a:cxn>
                      <a:cxn ang="0">
                        <a:pos x="0" y="54"/>
                      </a:cxn>
                      <a:cxn ang="0">
                        <a:pos x="2" y="30"/>
                      </a:cxn>
                      <a:cxn ang="0">
                        <a:pos x="8" y="18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8" name="Freeform 76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13" y="0"/>
                      </a:cxn>
                      <a:cxn ang="0">
                        <a:pos x="15" y="28"/>
                      </a:cxn>
                      <a:cxn ang="0">
                        <a:pos x="37" y="38"/>
                      </a:cxn>
                      <a:cxn ang="0">
                        <a:pos x="19" y="44"/>
                      </a:cxn>
                      <a:cxn ang="0">
                        <a:pos x="5" y="58"/>
                      </a:cxn>
                      <a:cxn ang="0">
                        <a:pos x="1" y="3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49" name="Freeform 77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29" y="0"/>
                      </a:cxn>
                      <a:cxn ang="0">
                        <a:pos x="49" y="16"/>
                      </a:cxn>
                      <a:cxn ang="0">
                        <a:pos x="35" y="14"/>
                      </a:cxn>
                      <a:cxn ang="0">
                        <a:pos x="3" y="16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0" name="Freeform 78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/>
                    <a:ahLst/>
                    <a:cxnLst>
                      <a:cxn ang="0">
                        <a:pos x="21" y="38"/>
                      </a:cxn>
                      <a:cxn ang="0">
                        <a:pos x="15" y="26"/>
                      </a:cxn>
                      <a:cxn ang="0">
                        <a:pos x="3" y="22"/>
                      </a:cxn>
                      <a:cxn ang="0">
                        <a:pos x="13" y="8"/>
                      </a:cxn>
                      <a:cxn ang="0">
                        <a:pos x="25" y="0"/>
                      </a:cxn>
                      <a:cxn ang="0">
                        <a:pos x="49" y="10"/>
                      </a:cxn>
                      <a:cxn ang="0">
                        <a:pos x="53" y="20"/>
                      </a:cxn>
                      <a:cxn ang="0">
                        <a:pos x="61" y="32"/>
                      </a:cxn>
                      <a:cxn ang="0">
                        <a:pos x="41" y="38"/>
                      </a:cxn>
                      <a:cxn ang="0">
                        <a:pos x="23" y="44"/>
                      </a:cxn>
                      <a:cxn ang="0">
                        <a:pos x="21" y="38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1" name="Freeform 79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/>
                    <a:ahLst/>
                    <a:cxnLst>
                      <a:cxn ang="0">
                        <a:pos x="46" y="28"/>
                      </a:cxn>
                      <a:cxn ang="0">
                        <a:pos x="36" y="14"/>
                      </a:cxn>
                      <a:cxn ang="0">
                        <a:pos x="26" y="30"/>
                      </a:cxn>
                      <a:cxn ang="0">
                        <a:pos x="0" y="24"/>
                      </a:cxn>
                      <a:cxn ang="0">
                        <a:pos x="10" y="42"/>
                      </a:cxn>
                      <a:cxn ang="0">
                        <a:pos x="16" y="62"/>
                      </a:cxn>
                      <a:cxn ang="0">
                        <a:pos x="24" y="48"/>
                      </a:cxn>
                      <a:cxn ang="0">
                        <a:pos x="30" y="44"/>
                      </a:cxn>
                      <a:cxn ang="0">
                        <a:pos x="48" y="56"/>
                      </a:cxn>
                      <a:cxn ang="0">
                        <a:pos x="70" y="62"/>
                      </a:cxn>
                      <a:cxn ang="0">
                        <a:pos x="88" y="72"/>
                      </a:cxn>
                      <a:cxn ang="0">
                        <a:pos x="106" y="102"/>
                      </a:cxn>
                      <a:cxn ang="0">
                        <a:pos x="104" y="122"/>
                      </a:cxn>
                      <a:cxn ang="0">
                        <a:pos x="98" y="134"/>
                      </a:cxn>
                      <a:cxn ang="0">
                        <a:pos x="122" y="128"/>
                      </a:cxn>
                      <a:cxn ang="0">
                        <a:pos x="140" y="140"/>
                      </a:cxn>
                      <a:cxn ang="0">
                        <a:pos x="168" y="148"/>
                      </a:cxn>
                      <a:cxn ang="0">
                        <a:pos x="174" y="146"/>
                      </a:cxn>
                      <a:cxn ang="0">
                        <a:pos x="168" y="134"/>
                      </a:cxn>
                      <a:cxn ang="0">
                        <a:pos x="178" y="136"/>
                      </a:cxn>
                      <a:cxn ang="0">
                        <a:pos x="186" y="118"/>
                      </a:cxn>
                      <a:cxn ang="0">
                        <a:pos x="202" y="122"/>
                      </a:cxn>
                      <a:cxn ang="0">
                        <a:pos x="214" y="130"/>
                      </a:cxn>
                      <a:cxn ang="0">
                        <a:pos x="244" y="168"/>
                      </a:cxn>
                      <a:cxn ang="0">
                        <a:pos x="262" y="178"/>
                      </a:cxn>
                      <a:cxn ang="0">
                        <a:pos x="284" y="170"/>
                      </a:cxn>
                      <a:cxn ang="0">
                        <a:pos x="268" y="160"/>
                      </a:cxn>
                      <a:cxn ang="0">
                        <a:pos x="256" y="138"/>
                      </a:cxn>
                      <a:cxn ang="0">
                        <a:pos x="250" y="132"/>
                      </a:cxn>
                      <a:cxn ang="0">
                        <a:pos x="248" y="122"/>
                      </a:cxn>
                      <a:cxn ang="0">
                        <a:pos x="236" y="116"/>
                      </a:cxn>
                      <a:cxn ang="0">
                        <a:pos x="240" y="96"/>
                      </a:cxn>
                      <a:cxn ang="0">
                        <a:pos x="220" y="86"/>
                      </a:cxn>
                      <a:cxn ang="0">
                        <a:pos x="210" y="70"/>
                      </a:cxn>
                      <a:cxn ang="0">
                        <a:pos x="190" y="54"/>
                      </a:cxn>
                      <a:cxn ang="0">
                        <a:pos x="168" y="38"/>
                      </a:cxn>
                      <a:cxn ang="0">
                        <a:pos x="156" y="34"/>
                      </a:cxn>
                      <a:cxn ang="0">
                        <a:pos x="120" y="16"/>
                      </a:cxn>
                      <a:cxn ang="0">
                        <a:pos x="102" y="4"/>
                      </a:cxn>
                      <a:cxn ang="0">
                        <a:pos x="96" y="0"/>
                      </a:cxn>
                      <a:cxn ang="0">
                        <a:pos x="70" y="10"/>
                      </a:cxn>
                      <a:cxn ang="0">
                        <a:pos x="56" y="32"/>
                      </a:cxn>
                      <a:cxn ang="0">
                        <a:pos x="46" y="28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2" name="Freeform 80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/>
                    <a:ahLst/>
                    <a:cxnLst>
                      <a:cxn ang="0">
                        <a:pos x="1" y="58"/>
                      </a:cxn>
                      <a:cxn ang="0">
                        <a:pos x="27" y="60"/>
                      </a:cxn>
                      <a:cxn ang="0">
                        <a:pos x="45" y="48"/>
                      </a:cxn>
                      <a:cxn ang="0">
                        <a:pos x="57" y="30"/>
                      </a:cxn>
                      <a:cxn ang="0">
                        <a:pos x="43" y="14"/>
                      </a:cxn>
                      <a:cxn ang="0">
                        <a:pos x="43" y="4"/>
                      </a:cxn>
                      <a:cxn ang="0">
                        <a:pos x="71" y="26"/>
                      </a:cxn>
                      <a:cxn ang="0">
                        <a:pos x="67" y="54"/>
                      </a:cxn>
                      <a:cxn ang="0">
                        <a:pos x="33" y="78"/>
                      </a:cxn>
                      <a:cxn ang="0">
                        <a:pos x="9" y="66"/>
                      </a:cxn>
                      <a:cxn ang="0">
                        <a:pos x="3" y="62"/>
                      </a:cxn>
                      <a:cxn ang="0">
                        <a:pos x="1" y="58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3" name="Freeform 81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/>
                    <a:ahLst/>
                    <a:cxnLst>
                      <a:cxn ang="0">
                        <a:pos x="3" y="4"/>
                      </a:cxn>
                      <a:cxn ang="0">
                        <a:pos x="3" y="14"/>
                      </a:cxn>
                      <a:cxn ang="0">
                        <a:pos x="3" y="4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4" name="Freeform 82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7" y="2"/>
                      </a:cxn>
                      <a:cxn ang="0">
                        <a:pos x="9" y="12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5" name="Freeform 83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5" y="2"/>
                      </a:cxn>
                      <a:cxn ang="0">
                        <a:pos x="15" y="14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6" name="Freeform 84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/>
                    <a:ahLst/>
                    <a:cxnLst>
                      <a:cxn ang="0">
                        <a:pos x="0" y="50"/>
                      </a:cxn>
                      <a:cxn ang="0">
                        <a:pos x="14" y="24"/>
                      </a:cxn>
                      <a:cxn ang="0">
                        <a:pos x="26" y="20"/>
                      </a:cxn>
                      <a:cxn ang="0">
                        <a:pos x="48" y="18"/>
                      </a:cxn>
                      <a:cxn ang="0">
                        <a:pos x="58" y="0"/>
                      </a:cxn>
                      <a:cxn ang="0">
                        <a:pos x="80" y="40"/>
                      </a:cxn>
                      <a:cxn ang="0">
                        <a:pos x="70" y="56"/>
                      </a:cxn>
                      <a:cxn ang="0">
                        <a:pos x="54" y="62"/>
                      </a:cxn>
                      <a:cxn ang="0">
                        <a:pos x="48" y="80"/>
                      </a:cxn>
                      <a:cxn ang="0">
                        <a:pos x="32" y="68"/>
                      </a:cxn>
                      <a:cxn ang="0">
                        <a:pos x="38" y="52"/>
                      </a:cxn>
                      <a:cxn ang="0">
                        <a:pos x="30" y="28"/>
                      </a:cxn>
                      <a:cxn ang="0">
                        <a:pos x="20" y="48"/>
                      </a:cxn>
                      <a:cxn ang="0">
                        <a:pos x="8" y="56"/>
                      </a:cxn>
                      <a:cxn ang="0">
                        <a:pos x="0" y="50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7" name="Freeform 85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/>
                    <a:ahLst/>
                    <a:cxnLst>
                      <a:cxn ang="0">
                        <a:pos x="14" y="96"/>
                      </a:cxn>
                      <a:cxn ang="0">
                        <a:pos x="26" y="128"/>
                      </a:cxn>
                      <a:cxn ang="0">
                        <a:pos x="32" y="108"/>
                      </a:cxn>
                      <a:cxn ang="0">
                        <a:pos x="52" y="100"/>
                      </a:cxn>
                      <a:cxn ang="0">
                        <a:pos x="46" y="124"/>
                      </a:cxn>
                      <a:cxn ang="0">
                        <a:pos x="66" y="126"/>
                      </a:cxn>
                      <a:cxn ang="0">
                        <a:pos x="76" y="142"/>
                      </a:cxn>
                      <a:cxn ang="0">
                        <a:pos x="58" y="148"/>
                      </a:cxn>
                      <a:cxn ang="0">
                        <a:pos x="74" y="174"/>
                      </a:cxn>
                      <a:cxn ang="0">
                        <a:pos x="84" y="154"/>
                      </a:cxn>
                      <a:cxn ang="0">
                        <a:pos x="82" y="112"/>
                      </a:cxn>
                      <a:cxn ang="0">
                        <a:pos x="60" y="106"/>
                      </a:cxn>
                      <a:cxn ang="0">
                        <a:pos x="50" y="82"/>
                      </a:cxn>
                      <a:cxn ang="0">
                        <a:pos x="34" y="82"/>
                      </a:cxn>
                      <a:cxn ang="0">
                        <a:pos x="30" y="70"/>
                      </a:cxn>
                      <a:cxn ang="0">
                        <a:pos x="42" y="42"/>
                      </a:cxn>
                      <a:cxn ang="0">
                        <a:pos x="30" y="0"/>
                      </a:cxn>
                      <a:cxn ang="0">
                        <a:pos x="18" y="22"/>
                      </a:cxn>
                      <a:cxn ang="0">
                        <a:pos x="4" y="46"/>
                      </a:cxn>
                      <a:cxn ang="0">
                        <a:pos x="14" y="76"/>
                      </a:cxn>
                      <a:cxn ang="0">
                        <a:pos x="14" y="96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8" name="Freeform 86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/>
                    <a:ahLst/>
                    <a:cxnLst>
                      <a:cxn ang="0">
                        <a:pos x="6" y="24"/>
                      </a:cxn>
                      <a:cxn ang="0">
                        <a:pos x="12" y="0"/>
                      </a:cxn>
                      <a:cxn ang="0">
                        <a:pos x="20" y="16"/>
                      </a:cxn>
                      <a:cxn ang="0">
                        <a:pos x="22" y="24"/>
                      </a:cxn>
                      <a:cxn ang="0">
                        <a:pos x="28" y="26"/>
                      </a:cxn>
                      <a:cxn ang="0">
                        <a:pos x="32" y="38"/>
                      </a:cxn>
                      <a:cxn ang="0">
                        <a:pos x="18" y="50"/>
                      </a:cxn>
                      <a:cxn ang="0">
                        <a:pos x="6" y="24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59" name="Freeform 87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22" y="20"/>
                      </a:cxn>
                      <a:cxn ang="0">
                        <a:pos x="36" y="0"/>
                      </a:cxn>
                      <a:cxn ang="0">
                        <a:pos x="24" y="28"/>
                      </a:cxn>
                      <a:cxn ang="0">
                        <a:pos x="2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0" name="Freeform 88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2" y="29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1" name="Freeform 89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/>
                    <a:ahLst/>
                    <a:cxnLst>
                      <a:cxn ang="0">
                        <a:pos x="73" y="1"/>
                      </a:cxn>
                      <a:cxn ang="0">
                        <a:pos x="438" y="0"/>
                      </a:cxn>
                      <a:cxn ang="0">
                        <a:pos x="416" y="54"/>
                      </a:cxn>
                      <a:cxn ang="0">
                        <a:pos x="397" y="68"/>
                      </a:cxn>
                      <a:cxn ang="0">
                        <a:pos x="392" y="70"/>
                      </a:cxn>
                      <a:cxn ang="0">
                        <a:pos x="375" y="73"/>
                      </a:cxn>
                      <a:cxn ang="0">
                        <a:pos x="361" y="88"/>
                      </a:cxn>
                      <a:cxn ang="0">
                        <a:pos x="362" y="99"/>
                      </a:cxn>
                      <a:cxn ang="0">
                        <a:pos x="364" y="107"/>
                      </a:cxn>
                      <a:cxn ang="0">
                        <a:pos x="366" y="113"/>
                      </a:cxn>
                      <a:cxn ang="0">
                        <a:pos x="362" y="122"/>
                      </a:cxn>
                      <a:cxn ang="0">
                        <a:pos x="351" y="120"/>
                      </a:cxn>
                      <a:cxn ang="0">
                        <a:pos x="342" y="129"/>
                      </a:cxn>
                      <a:cxn ang="0">
                        <a:pos x="347" y="105"/>
                      </a:cxn>
                      <a:cxn ang="0">
                        <a:pos x="338" y="100"/>
                      </a:cxn>
                      <a:cxn ang="0">
                        <a:pos x="344" y="93"/>
                      </a:cxn>
                      <a:cxn ang="0">
                        <a:pos x="342" y="89"/>
                      </a:cxn>
                      <a:cxn ang="0">
                        <a:pos x="320" y="94"/>
                      </a:cxn>
                      <a:cxn ang="0">
                        <a:pos x="317" y="85"/>
                      </a:cxn>
                      <a:cxn ang="0">
                        <a:pos x="297" y="94"/>
                      </a:cxn>
                      <a:cxn ang="0">
                        <a:pos x="320" y="103"/>
                      </a:cxn>
                      <a:cxn ang="0">
                        <a:pos x="305" y="117"/>
                      </a:cxn>
                      <a:cxn ang="0">
                        <a:pos x="311" y="126"/>
                      </a:cxn>
                      <a:cxn ang="0">
                        <a:pos x="315" y="138"/>
                      </a:cxn>
                      <a:cxn ang="0">
                        <a:pos x="309" y="139"/>
                      </a:cxn>
                      <a:cxn ang="0">
                        <a:pos x="314" y="144"/>
                      </a:cxn>
                      <a:cxn ang="0">
                        <a:pos x="307" y="152"/>
                      </a:cxn>
                      <a:cxn ang="0">
                        <a:pos x="0" y="149"/>
                      </a:cxn>
                      <a:cxn ang="0">
                        <a:pos x="73" y="1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2" name="Freeform 90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/>
                    <a:ahLst/>
                    <a:cxnLst>
                      <a:cxn ang="0">
                        <a:pos x="5" y="156"/>
                      </a:cxn>
                      <a:cxn ang="0">
                        <a:pos x="15" y="108"/>
                      </a:cxn>
                      <a:cxn ang="0">
                        <a:pos x="17" y="68"/>
                      </a:cxn>
                      <a:cxn ang="0">
                        <a:pos x="11" y="40"/>
                      </a:cxn>
                      <a:cxn ang="0">
                        <a:pos x="17" y="12"/>
                      </a:cxn>
                      <a:cxn ang="0">
                        <a:pos x="21" y="0"/>
                      </a:cxn>
                      <a:cxn ang="0">
                        <a:pos x="31" y="30"/>
                      </a:cxn>
                      <a:cxn ang="0">
                        <a:pos x="47" y="98"/>
                      </a:cxn>
                      <a:cxn ang="0">
                        <a:pos x="31" y="108"/>
                      </a:cxn>
                      <a:cxn ang="0">
                        <a:pos x="23" y="126"/>
                      </a:cxn>
                      <a:cxn ang="0">
                        <a:pos x="21" y="132"/>
                      </a:cxn>
                      <a:cxn ang="0">
                        <a:pos x="27" y="134"/>
                      </a:cxn>
                      <a:cxn ang="0">
                        <a:pos x="31" y="146"/>
                      </a:cxn>
                      <a:cxn ang="0">
                        <a:pos x="13" y="148"/>
                      </a:cxn>
                      <a:cxn ang="0">
                        <a:pos x="7" y="160"/>
                      </a:cxn>
                      <a:cxn ang="0">
                        <a:pos x="3" y="154"/>
                      </a:cxn>
                      <a:cxn ang="0">
                        <a:pos x="5" y="156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3" name="Freeform 91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/>
                    <a:ahLst/>
                    <a:cxnLst>
                      <a:cxn ang="0">
                        <a:pos x="26" y="61"/>
                      </a:cxn>
                      <a:cxn ang="0">
                        <a:pos x="30" y="43"/>
                      </a:cxn>
                      <a:cxn ang="0">
                        <a:pos x="50" y="33"/>
                      </a:cxn>
                      <a:cxn ang="0">
                        <a:pos x="54" y="45"/>
                      </a:cxn>
                      <a:cxn ang="0">
                        <a:pos x="66" y="49"/>
                      </a:cxn>
                      <a:cxn ang="0">
                        <a:pos x="80" y="55"/>
                      </a:cxn>
                      <a:cxn ang="0">
                        <a:pos x="116" y="33"/>
                      </a:cxn>
                      <a:cxn ang="0">
                        <a:pos x="130" y="17"/>
                      </a:cxn>
                      <a:cxn ang="0">
                        <a:pos x="138" y="11"/>
                      </a:cxn>
                      <a:cxn ang="0">
                        <a:pos x="106" y="49"/>
                      </a:cxn>
                      <a:cxn ang="0">
                        <a:pos x="84" y="67"/>
                      </a:cxn>
                      <a:cxn ang="0">
                        <a:pos x="66" y="81"/>
                      </a:cxn>
                      <a:cxn ang="0">
                        <a:pos x="48" y="103"/>
                      </a:cxn>
                      <a:cxn ang="0">
                        <a:pos x="26" y="89"/>
                      </a:cxn>
                      <a:cxn ang="0">
                        <a:pos x="20" y="87"/>
                      </a:cxn>
                      <a:cxn ang="0">
                        <a:pos x="22" y="97"/>
                      </a:cxn>
                      <a:cxn ang="0">
                        <a:pos x="0" y="97"/>
                      </a:cxn>
                      <a:cxn ang="0">
                        <a:pos x="10" y="79"/>
                      </a:cxn>
                      <a:cxn ang="0">
                        <a:pos x="26" y="61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4" name="Freeform 92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/>
                    <a:ahLst/>
                    <a:cxnLst>
                      <a:cxn ang="0">
                        <a:pos x="158" y="24"/>
                      </a:cxn>
                      <a:cxn ang="0">
                        <a:pos x="160" y="6"/>
                      </a:cxn>
                      <a:cxn ang="0">
                        <a:pos x="170" y="0"/>
                      </a:cxn>
                      <a:cxn ang="0">
                        <a:pos x="182" y="24"/>
                      </a:cxn>
                      <a:cxn ang="0">
                        <a:pos x="188" y="42"/>
                      </a:cxn>
                      <a:cxn ang="0">
                        <a:pos x="178" y="58"/>
                      </a:cxn>
                      <a:cxn ang="0">
                        <a:pos x="170" y="76"/>
                      </a:cxn>
                      <a:cxn ang="0">
                        <a:pos x="162" y="126"/>
                      </a:cxn>
                      <a:cxn ang="0">
                        <a:pos x="144" y="136"/>
                      </a:cxn>
                      <a:cxn ang="0">
                        <a:pos x="120" y="138"/>
                      </a:cxn>
                      <a:cxn ang="0">
                        <a:pos x="112" y="124"/>
                      </a:cxn>
                      <a:cxn ang="0">
                        <a:pos x="102" y="146"/>
                      </a:cxn>
                      <a:cxn ang="0">
                        <a:pos x="90" y="150"/>
                      </a:cxn>
                      <a:cxn ang="0">
                        <a:pos x="80" y="132"/>
                      </a:cxn>
                      <a:cxn ang="0">
                        <a:pos x="58" y="144"/>
                      </a:cxn>
                      <a:cxn ang="0">
                        <a:pos x="76" y="142"/>
                      </a:cxn>
                      <a:cxn ang="0">
                        <a:pos x="78" y="160"/>
                      </a:cxn>
                      <a:cxn ang="0">
                        <a:pos x="58" y="166"/>
                      </a:cxn>
                      <a:cxn ang="0">
                        <a:pos x="34" y="166"/>
                      </a:cxn>
                      <a:cxn ang="0">
                        <a:pos x="36" y="154"/>
                      </a:cxn>
                      <a:cxn ang="0">
                        <a:pos x="46" y="144"/>
                      </a:cxn>
                      <a:cxn ang="0">
                        <a:pos x="34" y="148"/>
                      </a:cxn>
                      <a:cxn ang="0">
                        <a:pos x="26" y="166"/>
                      </a:cxn>
                      <a:cxn ang="0">
                        <a:pos x="30" y="190"/>
                      </a:cxn>
                      <a:cxn ang="0">
                        <a:pos x="14" y="200"/>
                      </a:cxn>
                      <a:cxn ang="0">
                        <a:pos x="0" y="214"/>
                      </a:cxn>
                      <a:cxn ang="0">
                        <a:pos x="8" y="188"/>
                      </a:cxn>
                      <a:cxn ang="0">
                        <a:pos x="0" y="164"/>
                      </a:cxn>
                      <a:cxn ang="0">
                        <a:pos x="14" y="152"/>
                      </a:cxn>
                      <a:cxn ang="0">
                        <a:pos x="32" y="134"/>
                      </a:cxn>
                      <a:cxn ang="0">
                        <a:pos x="44" y="118"/>
                      </a:cxn>
                      <a:cxn ang="0">
                        <a:pos x="72" y="116"/>
                      </a:cxn>
                      <a:cxn ang="0">
                        <a:pos x="84" y="112"/>
                      </a:cxn>
                      <a:cxn ang="0">
                        <a:pos x="114" y="78"/>
                      </a:cxn>
                      <a:cxn ang="0">
                        <a:pos x="120" y="92"/>
                      </a:cxn>
                      <a:cxn ang="0">
                        <a:pos x="132" y="76"/>
                      </a:cxn>
                      <a:cxn ang="0">
                        <a:pos x="150" y="54"/>
                      </a:cxn>
                      <a:cxn ang="0">
                        <a:pos x="154" y="42"/>
                      </a:cxn>
                      <a:cxn ang="0">
                        <a:pos x="148" y="38"/>
                      </a:cxn>
                      <a:cxn ang="0">
                        <a:pos x="152" y="32"/>
                      </a:cxn>
                      <a:cxn ang="0">
                        <a:pos x="158" y="24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5" name="Freeform 93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0" y="9"/>
                      </a:cxn>
                      <a:cxn ang="0">
                        <a:pos x="4" y="13"/>
                      </a:cxn>
                      <a:cxn ang="0">
                        <a:pos x="0" y="9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6" name="Freeform 94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/>
                    <a:ahLst/>
                    <a:cxnLst>
                      <a:cxn ang="0">
                        <a:pos x="812" y="26"/>
                      </a:cxn>
                      <a:cxn ang="0">
                        <a:pos x="778" y="78"/>
                      </a:cxn>
                      <a:cxn ang="0">
                        <a:pos x="748" y="122"/>
                      </a:cxn>
                      <a:cxn ang="0">
                        <a:pos x="722" y="142"/>
                      </a:cxn>
                      <a:cxn ang="0">
                        <a:pos x="634" y="180"/>
                      </a:cxn>
                      <a:cxn ang="0">
                        <a:pos x="632" y="210"/>
                      </a:cxn>
                      <a:cxn ang="0">
                        <a:pos x="604" y="230"/>
                      </a:cxn>
                      <a:cxn ang="0">
                        <a:pos x="620" y="178"/>
                      </a:cxn>
                      <a:cxn ang="0">
                        <a:pos x="576" y="188"/>
                      </a:cxn>
                      <a:cxn ang="0">
                        <a:pos x="556" y="218"/>
                      </a:cxn>
                      <a:cxn ang="0">
                        <a:pos x="596" y="280"/>
                      </a:cxn>
                      <a:cxn ang="0">
                        <a:pos x="594" y="368"/>
                      </a:cxn>
                      <a:cxn ang="0">
                        <a:pos x="542" y="406"/>
                      </a:cxn>
                      <a:cxn ang="0">
                        <a:pos x="522" y="386"/>
                      </a:cxn>
                      <a:cxn ang="0">
                        <a:pos x="482" y="348"/>
                      </a:cxn>
                      <a:cxn ang="0">
                        <a:pos x="462" y="348"/>
                      </a:cxn>
                      <a:cxn ang="0">
                        <a:pos x="450" y="394"/>
                      </a:cxn>
                      <a:cxn ang="0">
                        <a:pos x="500" y="464"/>
                      </a:cxn>
                      <a:cxn ang="0">
                        <a:pos x="510" y="524"/>
                      </a:cxn>
                      <a:cxn ang="0">
                        <a:pos x="526" y="560"/>
                      </a:cxn>
                      <a:cxn ang="0">
                        <a:pos x="492" y="544"/>
                      </a:cxn>
                      <a:cxn ang="0">
                        <a:pos x="470" y="518"/>
                      </a:cxn>
                      <a:cxn ang="0">
                        <a:pos x="422" y="424"/>
                      </a:cxn>
                      <a:cxn ang="0">
                        <a:pos x="426" y="310"/>
                      </a:cxn>
                      <a:cxn ang="0">
                        <a:pos x="422" y="268"/>
                      </a:cxn>
                      <a:cxn ang="0">
                        <a:pos x="412" y="276"/>
                      </a:cxn>
                      <a:cxn ang="0">
                        <a:pos x="386" y="266"/>
                      </a:cxn>
                      <a:cxn ang="0">
                        <a:pos x="360" y="170"/>
                      </a:cxn>
                      <a:cxn ang="0">
                        <a:pos x="330" y="166"/>
                      </a:cxn>
                      <a:cxn ang="0">
                        <a:pos x="288" y="172"/>
                      </a:cxn>
                      <a:cxn ang="0">
                        <a:pos x="242" y="232"/>
                      </a:cxn>
                      <a:cxn ang="0">
                        <a:pos x="196" y="268"/>
                      </a:cxn>
                      <a:cxn ang="0">
                        <a:pos x="184" y="274"/>
                      </a:cxn>
                      <a:cxn ang="0">
                        <a:pos x="160" y="328"/>
                      </a:cxn>
                      <a:cxn ang="0">
                        <a:pos x="152" y="354"/>
                      </a:cxn>
                      <a:cxn ang="0">
                        <a:pos x="128" y="404"/>
                      </a:cxn>
                      <a:cxn ang="0">
                        <a:pos x="94" y="392"/>
                      </a:cxn>
                      <a:cxn ang="0">
                        <a:pos x="66" y="258"/>
                      </a:cxn>
                      <a:cxn ang="0">
                        <a:pos x="72" y="156"/>
                      </a:cxn>
                      <a:cxn ang="0">
                        <a:pos x="44" y="180"/>
                      </a:cxn>
                      <a:cxn ang="0">
                        <a:pos x="20" y="150"/>
                      </a:cxn>
                      <a:cxn ang="0">
                        <a:pos x="24" y="138"/>
                      </a:cxn>
                      <a:cxn ang="0">
                        <a:pos x="0" y="92"/>
                      </a:cxn>
                      <a:cxn ang="0">
                        <a:pos x="798" y="6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7" name="Freeform 95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7" y="11"/>
                      </a:cxn>
                      <a:cxn ang="0">
                        <a:pos x="17" y="3"/>
                      </a:cxn>
                      <a:cxn ang="0">
                        <a:pos x="37" y="33"/>
                      </a:cxn>
                      <a:cxn ang="0">
                        <a:pos x="19" y="85"/>
                      </a:cxn>
                      <a:cxn ang="0">
                        <a:pos x="1" y="69"/>
                      </a:cxn>
                      <a:cxn ang="0">
                        <a:pos x="7" y="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8" name="Freeform 96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/>
                    <a:ahLst/>
                    <a:cxnLst>
                      <a:cxn ang="0">
                        <a:pos x="13" y="28"/>
                      </a:cxn>
                      <a:cxn ang="0">
                        <a:pos x="29" y="2"/>
                      </a:cxn>
                      <a:cxn ang="0">
                        <a:pos x="43" y="4"/>
                      </a:cxn>
                      <a:cxn ang="0">
                        <a:pos x="39" y="26"/>
                      </a:cxn>
                      <a:cxn ang="0">
                        <a:pos x="13" y="74"/>
                      </a:cxn>
                      <a:cxn ang="0">
                        <a:pos x="7" y="60"/>
                      </a:cxn>
                      <a:cxn ang="0">
                        <a:pos x="3" y="36"/>
                      </a:cxn>
                      <a:cxn ang="0">
                        <a:pos x="13" y="28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69" name="Freeform 97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7" y="16"/>
                      </a:cxn>
                      <a:cxn ang="0">
                        <a:pos x="5" y="30"/>
                      </a:cxn>
                      <a:cxn ang="0">
                        <a:pos x="7" y="16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0" name="Freeform 98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/>
                    <a:ahLst/>
                    <a:cxnLst>
                      <a:cxn ang="0">
                        <a:pos x="481" y="464"/>
                      </a:cxn>
                      <a:cxn ang="0">
                        <a:pos x="486" y="451"/>
                      </a:cxn>
                      <a:cxn ang="0">
                        <a:pos x="500" y="413"/>
                      </a:cxn>
                      <a:cxn ang="0">
                        <a:pos x="309" y="287"/>
                      </a:cxn>
                      <a:cxn ang="0">
                        <a:pos x="282" y="346"/>
                      </a:cxn>
                      <a:cxn ang="0">
                        <a:pos x="303" y="556"/>
                      </a:cxn>
                      <a:cxn ang="0">
                        <a:pos x="282" y="494"/>
                      </a:cxn>
                      <a:cxn ang="0">
                        <a:pos x="242" y="439"/>
                      </a:cxn>
                      <a:cxn ang="0">
                        <a:pos x="245" y="413"/>
                      </a:cxn>
                      <a:cxn ang="0">
                        <a:pos x="247" y="394"/>
                      </a:cxn>
                      <a:cxn ang="0">
                        <a:pos x="220" y="375"/>
                      </a:cxn>
                      <a:cxn ang="0">
                        <a:pos x="194" y="346"/>
                      </a:cxn>
                      <a:cxn ang="0">
                        <a:pos x="148" y="354"/>
                      </a:cxn>
                      <a:cxn ang="0">
                        <a:pos x="126" y="365"/>
                      </a:cxn>
                      <a:cxn ang="0">
                        <a:pos x="78" y="365"/>
                      </a:cxn>
                      <a:cxn ang="0">
                        <a:pos x="22" y="312"/>
                      </a:cxn>
                      <a:cxn ang="0">
                        <a:pos x="11" y="295"/>
                      </a:cxn>
                      <a:cxn ang="0">
                        <a:pos x="0" y="264"/>
                      </a:cxn>
                      <a:cxn ang="0">
                        <a:pos x="24" y="213"/>
                      </a:cxn>
                      <a:cxn ang="0">
                        <a:pos x="32" y="181"/>
                      </a:cxn>
                      <a:cxn ang="0">
                        <a:pos x="51" y="143"/>
                      </a:cxn>
                      <a:cxn ang="0">
                        <a:pos x="81" y="116"/>
                      </a:cxn>
                      <a:cxn ang="0">
                        <a:pos x="167" y="67"/>
                      </a:cxn>
                      <a:cxn ang="0">
                        <a:pos x="220" y="30"/>
                      </a:cxn>
                      <a:cxn ang="0">
                        <a:pos x="258" y="6"/>
                      </a:cxn>
                      <a:cxn ang="0">
                        <a:pos x="363" y="2"/>
                      </a:cxn>
                      <a:cxn ang="0">
                        <a:pos x="398" y="0"/>
                      </a:cxn>
                      <a:cxn ang="0">
                        <a:pos x="384" y="34"/>
                      </a:cxn>
                      <a:cxn ang="0">
                        <a:pos x="443" y="84"/>
                      </a:cxn>
                      <a:cxn ang="0">
                        <a:pos x="497" y="74"/>
                      </a:cxn>
                      <a:cxn ang="0">
                        <a:pos x="529" y="82"/>
                      </a:cxn>
                      <a:cxn ang="0">
                        <a:pos x="559" y="97"/>
                      </a:cxn>
                      <a:cxn ang="0">
                        <a:pos x="572" y="188"/>
                      </a:cxn>
                      <a:cxn ang="0">
                        <a:pos x="572" y="240"/>
                      </a:cxn>
                      <a:cxn ang="0">
                        <a:pos x="599" y="283"/>
                      </a:cxn>
                      <a:cxn ang="0">
                        <a:pos x="645" y="300"/>
                      </a:cxn>
                      <a:cxn ang="0">
                        <a:pos x="680" y="295"/>
                      </a:cxn>
                      <a:cxn ang="0">
                        <a:pos x="664" y="340"/>
                      </a:cxn>
                      <a:cxn ang="0">
                        <a:pos x="599" y="407"/>
                      </a:cxn>
                      <a:cxn ang="0">
                        <a:pos x="548" y="485"/>
                      </a:cxn>
                      <a:cxn ang="0">
                        <a:pos x="556" y="508"/>
                      </a:cxn>
                      <a:cxn ang="0">
                        <a:pos x="435" y="556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1" name="Freeform 99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/>
                    <a:ahLst/>
                    <a:cxnLst>
                      <a:cxn ang="0">
                        <a:pos x="243" y="347"/>
                      </a:cxn>
                      <a:cxn ang="0">
                        <a:pos x="233" y="301"/>
                      </a:cxn>
                      <a:cxn ang="0">
                        <a:pos x="217" y="288"/>
                      </a:cxn>
                      <a:cxn ang="0">
                        <a:pos x="215" y="269"/>
                      </a:cxn>
                      <a:cxn ang="0">
                        <a:pos x="209" y="254"/>
                      </a:cxn>
                      <a:cxn ang="0">
                        <a:pos x="209" y="229"/>
                      </a:cxn>
                      <a:cxn ang="0">
                        <a:pos x="207" y="214"/>
                      </a:cxn>
                      <a:cxn ang="0">
                        <a:pos x="228" y="202"/>
                      </a:cxn>
                      <a:cxn ang="0">
                        <a:pos x="257" y="197"/>
                      </a:cxn>
                      <a:cxn ang="0">
                        <a:pos x="257" y="136"/>
                      </a:cxn>
                      <a:cxn ang="0">
                        <a:pos x="54" y="96"/>
                      </a:cxn>
                      <a:cxn ang="0">
                        <a:pos x="32" y="98"/>
                      </a:cxn>
                      <a:cxn ang="0">
                        <a:pos x="16" y="102"/>
                      </a:cxn>
                      <a:cxn ang="0">
                        <a:pos x="0" y="149"/>
                      </a:cxn>
                      <a:cxn ang="0">
                        <a:pos x="93" y="346"/>
                      </a:cxn>
                      <a:cxn ang="0">
                        <a:pos x="243" y="347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2" name="Freeform 100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7" y="25"/>
                      </a:cxn>
                      <a:cxn ang="0">
                        <a:pos x="19" y="21"/>
                      </a:cxn>
                      <a:cxn ang="0">
                        <a:pos x="7" y="2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3" name="Freeform 101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/>
                    <a:ahLst/>
                    <a:cxnLst>
                      <a:cxn ang="0">
                        <a:pos x="12" y="12"/>
                      </a:cxn>
                      <a:cxn ang="0">
                        <a:pos x="16" y="0"/>
                      </a:cxn>
                      <a:cxn ang="0">
                        <a:pos x="20" y="12"/>
                      </a:cxn>
                      <a:cxn ang="0">
                        <a:pos x="8" y="20"/>
                      </a:cxn>
                      <a:cxn ang="0">
                        <a:pos x="12" y="12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4" name="Freeform 102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/>
                    <a:ahLst/>
                    <a:cxnLst>
                      <a:cxn ang="0">
                        <a:pos x="24" y="18"/>
                      </a:cxn>
                      <a:cxn ang="0">
                        <a:pos x="32" y="6"/>
                      </a:cxn>
                      <a:cxn ang="0">
                        <a:pos x="36" y="30"/>
                      </a:cxn>
                      <a:cxn ang="0">
                        <a:pos x="24" y="18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5" name="Freeform 103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/>
                    <a:ahLst/>
                    <a:cxnLst>
                      <a:cxn ang="0">
                        <a:pos x="473" y="464"/>
                      </a:cxn>
                      <a:cxn ang="0">
                        <a:pos x="393" y="452"/>
                      </a:cxn>
                      <a:cxn ang="0">
                        <a:pos x="325" y="412"/>
                      </a:cxn>
                      <a:cxn ang="0">
                        <a:pos x="265" y="400"/>
                      </a:cxn>
                      <a:cxn ang="0">
                        <a:pos x="237" y="416"/>
                      </a:cxn>
                      <a:cxn ang="0">
                        <a:pos x="261" y="428"/>
                      </a:cxn>
                      <a:cxn ang="0">
                        <a:pos x="293" y="468"/>
                      </a:cxn>
                      <a:cxn ang="0">
                        <a:pos x="321" y="476"/>
                      </a:cxn>
                      <a:cxn ang="0">
                        <a:pos x="333" y="536"/>
                      </a:cxn>
                      <a:cxn ang="0">
                        <a:pos x="313" y="552"/>
                      </a:cxn>
                      <a:cxn ang="0">
                        <a:pos x="261" y="616"/>
                      </a:cxn>
                      <a:cxn ang="0">
                        <a:pos x="225" y="628"/>
                      </a:cxn>
                      <a:cxn ang="0">
                        <a:pos x="97" y="696"/>
                      </a:cxn>
                      <a:cxn ang="0">
                        <a:pos x="77" y="616"/>
                      </a:cxn>
                      <a:cxn ang="0">
                        <a:pos x="45" y="524"/>
                      </a:cxn>
                      <a:cxn ang="0">
                        <a:pos x="33" y="448"/>
                      </a:cxn>
                      <a:cxn ang="0">
                        <a:pos x="53" y="344"/>
                      </a:cxn>
                      <a:cxn ang="0">
                        <a:pos x="17" y="392"/>
                      </a:cxn>
                      <a:cxn ang="0">
                        <a:pos x="81" y="280"/>
                      </a:cxn>
                      <a:cxn ang="0">
                        <a:pos x="113" y="204"/>
                      </a:cxn>
                      <a:cxn ang="0">
                        <a:pos x="37" y="204"/>
                      </a:cxn>
                      <a:cxn ang="0">
                        <a:pos x="1" y="196"/>
                      </a:cxn>
                      <a:cxn ang="0">
                        <a:pos x="25" y="140"/>
                      </a:cxn>
                      <a:cxn ang="0">
                        <a:pos x="97" y="112"/>
                      </a:cxn>
                      <a:cxn ang="0">
                        <a:pos x="221" y="124"/>
                      </a:cxn>
                      <a:cxn ang="0">
                        <a:pos x="229" y="64"/>
                      </a:cxn>
                      <a:cxn ang="0">
                        <a:pos x="261" y="0"/>
                      </a:cxn>
                      <a:cxn ang="0">
                        <a:pos x="357" y="44"/>
                      </a:cxn>
                      <a:cxn ang="0">
                        <a:pos x="329" y="88"/>
                      </a:cxn>
                      <a:cxn ang="0">
                        <a:pos x="301" y="176"/>
                      </a:cxn>
                      <a:cxn ang="0">
                        <a:pos x="361" y="192"/>
                      </a:cxn>
                      <a:cxn ang="0">
                        <a:pos x="373" y="136"/>
                      </a:cxn>
                      <a:cxn ang="0">
                        <a:pos x="417" y="92"/>
                      </a:cxn>
                      <a:cxn ang="0">
                        <a:pos x="497" y="88"/>
                      </a:cxn>
                      <a:cxn ang="0">
                        <a:pos x="529" y="52"/>
                      </a:cxn>
                      <a:cxn ang="0">
                        <a:pos x="541" y="460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6" name="Freeform 104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/>
                    <a:ahLst/>
                    <a:cxnLst>
                      <a:cxn ang="0">
                        <a:pos x="825" y="0"/>
                      </a:cxn>
                      <a:cxn ang="0">
                        <a:pos x="143" y="29"/>
                      </a:cxn>
                      <a:cxn ang="0">
                        <a:pos x="91" y="42"/>
                      </a:cxn>
                      <a:cxn ang="0">
                        <a:pos x="62" y="42"/>
                      </a:cxn>
                      <a:cxn ang="0">
                        <a:pos x="22" y="77"/>
                      </a:cxn>
                      <a:cxn ang="0">
                        <a:pos x="0" y="105"/>
                      </a:cxn>
                      <a:cxn ang="0">
                        <a:pos x="59" y="115"/>
                      </a:cxn>
                      <a:cxn ang="0">
                        <a:pos x="97" y="96"/>
                      </a:cxn>
                      <a:cxn ang="0">
                        <a:pos x="108" y="84"/>
                      </a:cxn>
                      <a:cxn ang="0">
                        <a:pos x="167" y="52"/>
                      </a:cxn>
                      <a:cxn ang="0">
                        <a:pos x="215" y="46"/>
                      </a:cxn>
                      <a:cxn ang="0">
                        <a:pos x="237" y="94"/>
                      </a:cxn>
                      <a:cxn ang="0">
                        <a:pos x="188" y="109"/>
                      </a:cxn>
                      <a:cxn ang="0">
                        <a:pos x="231" y="113"/>
                      </a:cxn>
                      <a:cxn ang="0">
                        <a:pos x="250" y="90"/>
                      </a:cxn>
                      <a:cxn ang="0">
                        <a:pos x="266" y="92"/>
                      </a:cxn>
                      <a:cxn ang="0">
                        <a:pos x="253" y="54"/>
                      </a:cxn>
                      <a:cxn ang="0">
                        <a:pos x="266" y="44"/>
                      </a:cxn>
                      <a:cxn ang="0">
                        <a:pos x="277" y="88"/>
                      </a:cxn>
                      <a:cxn ang="0">
                        <a:pos x="266" y="113"/>
                      </a:cxn>
                      <a:cxn ang="0">
                        <a:pos x="296" y="130"/>
                      </a:cxn>
                      <a:cxn ang="0">
                        <a:pos x="299" y="92"/>
                      </a:cxn>
                      <a:cxn ang="0">
                        <a:pos x="331" y="103"/>
                      </a:cxn>
                      <a:cxn ang="0">
                        <a:pos x="382" y="73"/>
                      </a:cxn>
                      <a:cxn ang="0">
                        <a:pos x="409" y="50"/>
                      </a:cxn>
                      <a:cxn ang="0">
                        <a:pos x="439" y="56"/>
                      </a:cxn>
                      <a:cxn ang="0">
                        <a:pos x="455" y="50"/>
                      </a:cxn>
                      <a:cxn ang="0">
                        <a:pos x="431" y="44"/>
                      </a:cxn>
                      <a:cxn ang="0">
                        <a:pos x="474" y="35"/>
                      </a:cxn>
                      <a:cxn ang="0">
                        <a:pos x="544" y="54"/>
                      </a:cxn>
                      <a:cxn ang="0">
                        <a:pos x="581" y="42"/>
                      </a:cxn>
                      <a:cxn ang="0">
                        <a:pos x="584" y="63"/>
                      </a:cxn>
                      <a:cxn ang="0">
                        <a:pos x="568" y="101"/>
                      </a:cxn>
                      <a:cxn ang="0">
                        <a:pos x="611" y="88"/>
                      </a:cxn>
                      <a:cxn ang="0">
                        <a:pos x="624" y="80"/>
                      </a:cxn>
                      <a:cxn ang="0">
                        <a:pos x="648" y="61"/>
                      </a:cxn>
                      <a:cxn ang="0">
                        <a:pos x="794" y="84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7" name="Freeform 105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31" y="0"/>
                      </a:cxn>
                      <a:cxn ang="0">
                        <a:pos x="19" y="2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8" name="Freeform 106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/>
                    <a:ahLst/>
                    <a:cxnLst>
                      <a:cxn ang="0">
                        <a:pos x="6" y="32"/>
                      </a:cxn>
                      <a:cxn ang="0">
                        <a:pos x="22" y="0"/>
                      </a:cxn>
                      <a:cxn ang="0">
                        <a:pos x="38" y="4"/>
                      </a:cxn>
                      <a:cxn ang="0">
                        <a:pos x="6" y="32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79" name="Freeform 107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25" y="2"/>
                      </a:cxn>
                      <a:cxn ang="0">
                        <a:pos x="37" y="18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80" name="Freeform 108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2" y="9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3181" name="Freeform 109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/>
                    <a:ahLst/>
                    <a:cxnLst>
                      <a:cxn ang="0">
                        <a:pos x="7" y="22"/>
                      </a:cxn>
                      <a:cxn ang="0">
                        <a:pos x="31" y="10"/>
                      </a:cxn>
                      <a:cxn ang="0">
                        <a:pos x="7" y="22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3182" name="Group 110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3183" name="Line 111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84" name="Line 112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85" name="Line 113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86" name="Line 114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87" name="Line 115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88" name="Line 116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89" name="Line 117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0" name="Line 118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1" name="Line 119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2" name="Line 120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3" name="Line 121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4" name="Line 122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5" name="Line 123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6" name="Line 124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7" name="Line 125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8" name="Line 126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99" name="Line 127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00" name="Line 128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01" name="Line 129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02" name="Line 130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03" name="Line 131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3204" name="Group 132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3205" name="Line 133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06" name="Line 134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07" name="Line 135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08" name="Line 136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09" name="Line 137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0" name="Line 138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1" name="Line 139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2" name="Line 140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3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4" name="Line 142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5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6" name="Line 144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7" name="Line 145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8" name="Line 146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19" name="Line 147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0" name="Line 148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1" name="Line 149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2" name="Line 150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3" name="Line 151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4" name="Line 152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5" name="Line 153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6" name="Line 154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7" name="Line 155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8" name="Line 156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229" name="Line 157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pic>
          <p:nvPicPr>
            <p:cNvPr id="3230" name="Picture 158" descr="earth"/>
            <p:cNvPicPr>
              <a:picLocks noChangeAspect="1" noChangeArrowheads="1"/>
            </p:cNvPicPr>
            <p:nvPr userDrawn="1"/>
          </p:nvPicPr>
          <p:blipFill>
            <a:blip r:embed="rId1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</p:spPr>
        </p:pic>
      </p:grpSp>
      <p:sp>
        <p:nvSpPr>
          <p:cNvPr id="3231" name="Rectangle 159"/>
          <p:cNvSpPr>
            <a:spLocks noGrp="1" noChangeArrowheads="1"/>
          </p:cNvSpPr>
          <p:nvPr>
            <p:ph type="title"/>
          </p:nvPr>
        </p:nvSpPr>
        <p:spPr bwMode="auto">
          <a:xfrm>
            <a:off x="1331913" y="476250"/>
            <a:ext cx="7488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>
    <p:random/>
  </p:transition>
  <p:txStyles>
    <p:titleStyle>
      <a:lvl1pPr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jpeg"/><Relationship Id="rId7" Type="http://schemas.openxmlformats.org/officeDocument/2006/relationships/image" Target="../media/image24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wm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88925" y="419100"/>
            <a:ext cx="4070345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0" hangingPunct="0"/>
            <a:r>
              <a:rPr lang="es-CL" b="1" dirty="0" smtClean="0">
                <a:latin typeface="Times New Roman" pitchFamily="18" charset="0"/>
              </a:rPr>
              <a:t>Departamento </a:t>
            </a:r>
            <a:r>
              <a:rPr lang="es-CL" b="1" dirty="0">
                <a:latin typeface="Times New Roman" pitchFamily="18" charset="0"/>
              </a:rPr>
              <a:t>de Ingeniería Industrial </a:t>
            </a:r>
          </a:p>
          <a:p>
            <a:pPr eaLnBrk="0" hangingPunct="0"/>
            <a:r>
              <a:rPr lang="es-CL" b="1" dirty="0">
                <a:latin typeface="Times New Roman" pitchFamily="18" charset="0"/>
              </a:rPr>
              <a:t>Universidad de Chile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331913" y="2276475"/>
            <a:ext cx="7812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CL" sz="3600" b="1" i="1">
                <a:solidFill>
                  <a:srgbClr val="000066"/>
                </a:solidFill>
                <a:latin typeface="Times New Roman" pitchFamily="18" charset="0"/>
              </a:rPr>
              <a:t>Módulo 2:</a:t>
            </a:r>
            <a:br>
              <a:rPr lang="es-CL" sz="3600" b="1" i="1">
                <a:solidFill>
                  <a:srgbClr val="000066"/>
                </a:solidFill>
                <a:latin typeface="Times New Roman" pitchFamily="18" charset="0"/>
              </a:rPr>
            </a:br>
            <a:r>
              <a:rPr lang="es-CL" sz="3600" b="1" i="1">
                <a:solidFill>
                  <a:srgbClr val="000066"/>
                </a:solidFill>
                <a:latin typeface="Times New Roman" pitchFamily="18" charset="0"/>
              </a:rPr>
              <a:t>Gestión Integral de la Cadena de Valor</a:t>
            </a:r>
            <a:endParaRPr lang="es-CL" sz="28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692275" y="3789363"/>
            <a:ext cx="6911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CL" sz="2400" b="1" i="1">
                <a:solidFill>
                  <a:srgbClr val="FF0000"/>
                </a:solidFill>
                <a:latin typeface="Times New Roman" pitchFamily="18" charset="0"/>
              </a:rPr>
              <a:t>Creación de valor en red, </a:t>
            </a:r>
          </a:p>
          <a:p>
            <a:pPr algn="ctr" eaLnBrk="0" hangingPunct="0"/>
            <a:r>
              <a:rPr lang="es-CL" sz="2400" b="1" i="1">
                <a:solidFill>
                  <a:srgbClr val="FF0000"/>
                </a:solidFill>
                <a:latin typeface="Times New Roman" pitchFamily="18" charset="0"/>
              </a:rPr>
              <a:t>gestionando la complejidad</a:t>
            </a:r>
          </a:p>
        </p:txBody>
      </p:sp>
      <p:pic>
        <p:nvPicPr>
          <p:cNvPr id="5130" name="Picture 10" descr="sumario06_12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724400"/>
            <a:ext cx="2089150" cy="1957388"/>
          </a:xfrm>
          <a:prstGeom prst="rect">
            <a:avLst/>
          </a:prstGeom>
          <a:noFill/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924300" y="6021388"/>
            <a:ext cx="19030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dirty="0" smtClean="0"/>
              <a:t>Octubre </a:t>
            </a:r>
            <a:r>
              <a:rPr lang="es-CL" dirty="0" smtClean="0"/>
              <a:t>de 2009</a:t>
            </a:r>
            <a:endParaRPr lang="es-E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60350"/>
            <a:ext cx="7772400" cy="1143000"/>
          </a:xfrm>
        </p:spPr>
        <p:txBody>
          <a:bodyPr/>
          <a:lstStyle/>
          <a:p>
            <a:r>
              <a:rPr lang="es-CL"/>
              <a:t>Tendencia en el diseño de la GICAV</a:t>
            </a:r>
            <a:endParaRPr lang="es-E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1857364"/>
            <a:ext cx="2000232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s-CL" sz="3600" dirty="0" err="1">
                <a:latin typeface="Times New Roman" pitchFamily="18" charset="0"/>
              </a:rPr>
              <a:t>Disectar</a:t>
            </a:r>
            <a:endParaRPr lang="es-ES" sz="3600" dirty="0">
              <a:latin typeface="Times New Roman" pitchFamily="18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096000" y="1905000"/>
            <a:ext cx="2378075" cy="641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s-CL" sz="3600" dirty="0">
                <a:latin typeface="Times New Roman" pitchFamily="18" charset="0"/>
              </a:rPr>
              <a:t>Integrar</a:t>
            </a:r>
            <a:endParaRPr lang="es-ES" sz="3600" dirty="0">
              <a:latin typeface="Times New Roman" pitchFamily="18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1981200" y="2286000"/>
            <a:ext cx="381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410200" y="3429000"/>
            <a:ext cx="31099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s-CL" sz="2400">
                <a:latin typeface="Times New Roman" pitchFamily="18" charset="0"/>
              </a:rPr>
              <a:t>Gestionar como sistema</a:t>
            </a:r>
          </a:p>
          <a:p>
            <a:pPr algn="ctr" eaLnBrk="0" hangingPunct="0"/>
            <a:endParaRPr lang="es-CL" sz="2400">
              <a:latin typeface="Times New Roman" pitchFamily="18" charset="0"/>
            </a:endParaRPr>
          </a:p>
          <a:p>
            <a:pPr algn="ctr" eaLnBrk="0" hangingPunct="0"/>
            <a:r>
              <a:rPr lang="es-CL" sz="2400">
                <a:latin typeface="Times New Roman" pitchFamily="18" charset="0"/>
              </a:rPr>
              <a:t>Optimizar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7010400" y="3810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0" y="3200400"/>
            <a:ext cx="3140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CL" sz="2400">
                <a:latin typeface="Times New Roman" pitchFamily="18" charset="0"/>
              </a:rPr>
              <a:t>Especialización para buscar el mejor en cada parte de la Cadena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981200" y="5410200"/>
            <a:ext cx="5389563" cy="11969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0" hangingPunct="0"/>
            <a:r>
              <a:rPr lang="es-CL" sz="2400" b="1" dirty="0">
                <a:latin typeface="Times New Roman" pitchFamily="18" charset="0"/>
              </a:rPr>
              <a:t>¿ Cómo gestiono mi Cadena de Valor ?</a:t>
            </a:r>
          </a:p>
          <a:p>
            <a:pPr eaLnBrk="0" hangingPunct="0"/>
            <a:endParaRPr lang="es-CL" sz="2400" b="1" dirty="0">
              <a:latin typeface="Times New Roman" pitchFamily="18" charset="0"/>
            </a:endParaRPr>
          </a:p>
          <a:p>
            <a:pPr eaLnBrk="0" hangingPunct="0"/>
            <a:r>
              <a:rPr lang="es-CL" sz="2400" b="1" dirty="0">
                <a:latin typeface="Times New Roman" pitchFamily="18" charset="0"/>
              </a:rPr>
              <a:t>   Coordinación </a:t>
            </a:r>
            <a:r>
              <a:rPr lang="es-CL" sz="2400" b="1" dirty="0" err="1">
                <a:latin typeface="Times New Roman" pitchFamily="18" charset="0"/>
              </a:rPr>
              <a:t>vrs</a:t>
            </a:r>
            <a:r>
              <a:rPr lang="es-CL" sz="2400" b="1" dirty="0">
                <a:latin typeface="Times New Roman" pitchFamily="18" charset="0"/>
              </a:rPr>
              <a:t> Integración Vertical</a:t>
            </a:r>
            <a:endParaRPr lang="es-ES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2550" y="477838"/>
            <a:ext cx="7469188" cy="268287"/>
          </a:xfrm>
          <a:noFill/>
          <a:ln/>
        </p:spPr>
        <p:txBody>
          <a:bodyPr lIns="92075" tIns="46038" rIns="92075" bIns="46038"/>
          <a:lstStyle/>
          <a:p>
            <a:r>
              <a:rPr lang="en-US" sz="2400"/>
              <a:t>Cadenas de Suministros tradicionales estan cambiando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523875" y="2738438"/>
            <a:ext cx="8086725" cy="414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>
              <a:ea typeface="MS PGothic" pitchFamily="34" charset="-128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ea typeface="MS PGothic" pitchFamily="34" charset="-128"/>
              </a:rPr>
              <a:t>Clientes son mas exigentes en coste y servicio (calidad en la entrega)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ea typeface="MS PGothic" pitchFamily="34" charset="-128"/>
              </a:rPr>
              <a:t>Globalización – nuevos mercados</a:t>
            </a:r>
            <a:endParaRPr lang="en-US" b="1">
              <a:ea typeface="MS PGothic" pitchFamily="34" charset="-128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ea typeface="MS PGothic" pitchFamily="34" charset="-128"/>
              </a:rPr>
              <a:t>Deslocalización “offshoring, outsourcing”, especialmente actividades de menor valor añadido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ea typeface="MS PGothic" pitchFamily="34" charset="-128"/>
              </a:rPr>
              <a:t>Incremento del ritmo de lanzamiento de nuevos productos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ea typeface="MS PGothic" pitchFamily="34" charset="-128"/>
              </a:rPr>
              <a:t>Multiples canales de ventas y distribución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ea typeface="MS PGothic" pitchFamily="34" charset="-128"/>
              </a:rPr>
              <a:t>Aprovisionamiento y distribución desde y hacia cualquier parte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n-US" sz="2400" b="1">
              <a:solidFill>
                <a:srgbClr val="90173B"/>
              </a:solidFill>
              <a:ea typeface="MS PGothic" pitchFamily="34" charset="-128"/>
              <a:sym typeface="Wingdings" pitchFamily="2" charset="2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400" b="1">
                <a:solidFill>
                  <a:srgbClr val="90173B"/>
                </a:solidFill>
                <a:ea typeface="MS PGothic" pitchFamily="34" charset="-128"/>
                <a:sym typeface="Wingdings" pitchFamily="2" charset="2"/>
              </a:rPr>
              <a:t>Incremento exponencial de la complejidad </a:t>
            </a:r>
            <a:endParaRPr lang="en-US" sz="2400" b="1">
              <a:solidFill>
                <a:srgbClr val="90173B"/>
              </a:solidFill>
              <a:ea typeface="MS PGothic" pitchFamily="34" charset="-128"/>
            </a:endParaRP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457200" y="925513"/>
            <a:ext cx="1481138" cy="21732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6073775" y="920750"/>
            <a:ext cx="2092325" cy="21923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2017713" y="914400"/>
            <a:ext cx="3992562" cy="2187575"/>
          </a:xfrm>
          <a:prstGeom prst="rect">
            <a:avLst/>
          </a:prstGeom>
          <a:solidFill>
            <a:srgbClr val="478CA8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8CA8">
                <a:gamma/>
                <a:shade val="60000"/>
                <a:invGamma/>
              </a:srgbClr>
            </a:prst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pic>
        <p:nvPicPr>
          <p:cNvPr id="87047" name="Picture 7" descr="supplier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1425" y="1725613"/>
            <a:ext cx="682625" cy="647700"/>
          </a:xfrm>
          <a:prstGeom prst="rect">
            <a:avLst/>
          </a:prstGeom>
          <a:noFill/>
        </p:spPr>
      </p:pic>
      <p:pic>
        <p:nvPicPr>
          <p:cNvPr id="87048" name="Picture 8" descr="supplier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" y="1895475"/>
            <a:ext cx="682625" cy="647700"/>
          </a:xfrm>
          <a:prstGeom prst="rect">
            <a:avLst/>
          </a:prstGeom>
          <a:noFill/>
        </p:spPr>
      </p:pic>
      <p:pic>
        <p:nvPicPr>
          <p:cNvPr id="87049" name="Picture 9" descr="manufacturer_tra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9200" y="1630363"/>
            <a:ext cx="566738" cy="774700"/>
          </a:xfrm>
          <a:prstGeom prst="rect">
            <a:avLst/>
          </a:prstGeom>
          <a:noFill/>
        </p:spPr>
      </p:pic>
      <p:pic>
        <p:nvPicPr>
          <p:cNvPr id="87050" name="Picture 10" descr="warehouse_tran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7750" y="1857375"/>
            <a:ext cx="820738" cy="539750"/>
          </a:xfrm>
          <a:prstGeom prst="rect">
            <a:avLst/>
          </a:prstGeom>
          <a:noFill/>
        </p:spPr>
      </p:pic>
      <p:pic>
        <p:nvPicPr>
          <p:cNvPr id="87051" name="Picture 11" descr="distributor_tran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922838" y="1838325"/>
            <a:ext cx="677862" cy="522288"/>
          </a:xfrm>
          <a:prstGeom prst="rect">
            <a:avLst/>
          </a:prstGeom>
          <a:noFill/>
        </p:spPr>
      </p:pic>
      <p:pic>
        <p:nvPicPr>
          <p:cNvPr id="87052" name="Picture 12" descr="retail1_tran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25" y="1295400"/>
            <a:ext cx="866775" cy="625475"/>
          </a:xfrm>
          <a:prstGeom prst="rect">
            <a:avLst/>
          </a:prstGeom>
          <a:noFill/>
        </p:spPr>
      </p:pic>
      <p:pic>
        <p:nvPicPr>
          <p:cNvPr id="87053" name="Picture 13" descr="distributor_tran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226175" y="1371600"/>
            <a:ext cx="677863" cy="522288"/>
          </a:xfrm>
          <a:prstGeom prst="rect">
            <a:avLst/>
          </a:prstGeom>
          <a:noFill/>
        </p:spPr>
      </p:pic>
      <p:sp>
        <p:nvSpPr>
          <p:cNvPr id="87054" name="Rectangle 14"/>
          <p:cNvSpPr>
            <a:spLocks noChangeArrowheads="1"/>
          </p:cNvSpPr>
          <p:nvPr/>
        </p:nvSpPr>
        <p:spPr bwMode="auto">
          <a:xfrm>
            <a:off x="2125663" y="946150"/>
            <a:ext cx="1008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600" b="1">
                <a:solidFill>
                  <a:srgbClr val="000066"/>
                </a:solidFill>
              </a:rPr>
              <a:t>Product </a:t>
            </a:r>
          </a:p>
          <a:p>
            <a:pPr algn="ctr"/>
            <a:r>
              <a:rPr lang="en-US" sz="1600" b="1">
                <a:solidFill>
                  <a:srgbClr val="000066"/>
                </a:solidFill>
              </a:rPr>
              <a:t>Co.</a:t>
            </a:r>
          </a:p>
        </p:txBody>
      </p:sp>
      <p:sp>
        <p:nvSpPr>
          <p:cNvPr id="87055" name="Rectangle 15"/>
          <p:cNvSpPr>
            <a:spLocks noChangeArrowheads="1"/>
          </p:cNvSpPr>
          <p:nvPr/>
        </p:nvSpPr>
        <p:spPr bwMode="auto">
          <a:xfrm>
            <a:off x="4265613" y="946150"/>
            <a:ext cx="18351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600" b="1">
                <a:solidFill>
                  <a:srgbClr val="000066"/>
                </a:solidFill>
              </a:rPr>
              <a:t>Organizacion de Ventas</a:t>
            </a:r>
          </a:p>
        </p:txBody>
      </p:sp>
      <p:sp>
        <p:nvSpPr>
          <p:cNvPr id="87056" name="Rectangle 16"/>
          <p:cNvSpPr>
            <a:spLocks noChangeArrowheads="1"/>
          </p:cNvSpPr>
          <p:nvPr/>
        </p:nvSpPr>
        <p:spPr bwMode="auto">
          <a:xfrm>
            <a:off x="6626225" y="958850"/>
            <a:ext cx="862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600" b="1">
                <a:solidFill>
                  <a:srgbClr val="000066"/>
                </a:solidFill>
              </a:rPr>
              <a:t>Cliente</a:t>
            </a:r>
          </a:p>
        </p:txBody>
      </p:sp>
      <p:sp>
        <p:nvSpPr>
          <p:cNvPr id="87057" name="Rectangle 17"/>
          <p:cNvSpPr>
            <a:spLocks noChangeArrowheads="1"/>
          </p:cNvSpPr>
          <p:nvPr/>
        </p:nvSpPr>
        <p:spPr bwMode="auto">
          <a:xfrm>
            <a:off x="528638" y="946150"/>
            <a:ext cx="1412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600" b="1">
                <a:solidFill>
                  <a:srgbClr val="000066"/>
                </a:solidFill>
              </a:rPr>
              <a:t>Proveedores</a:t>
            </a: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552450" y="2463800"/>
            <a:ext cx="936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Proveedor</a:t>
            </a: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1330325" y="2357438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Contract</a:t>
            </a:r>
          </a:p>
          <a:p>
            <a:pPr algn="ctr"/>
            <a:r>
              <a:rPr lang="es-ES_tradnl" sz="1200" b="1">
                <a:solidFill>
                  <a:srgbClr val="000066"/>
                </a:solidFill>
              </a:rPr>
              <a:t>Manu</a:t>
            </a:r>
            <a:endParaRPr lang="en-US" sz="1200" b="1">
              <a:solidFill>
                <a:srgbClr val="000066"/>
              </a:solidFill>
            </a:endParaRPr>
          </a:p>
        </p:txBody>
      </p:sp>
      <p:sp>
        <p:nvSpPr>
          <p:cNvPr id="87060" name="Rectangle 20"/>
          <p:cNvSpPr>
            <a:spLocks noChangeArrowheads="1"/>
          </p:cNvSpPr>
          <p:nvPr/>
        </p:nvSpPr>
        <p:spPr bwMode="auto">
          <a:xfrm>
            <a:off x="2012950" y="1622425"/>
            <a:ext cx="809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Fabricas</a:t>
            </a:r>
          </a:p>
        </p:txBody>
      </p:sp>
      <p:sp>
        <p:nvSpPr>
          <p:cNvPr id="87061" name="Rectangle 21"/>
          <p:cNvSpPr>
            <a:spLocks noChangeArrowheads="1"/>
          </p:cNvSpPr>
          <p:nvPr/>
        </p:nvSpPr>
        <p:spPr bwMode="auto">
          <a:xfrm>
            <a:off x="3349625" y="1439863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1200" b="1">
                <a:solidFill>
                  <a:srgbClr val="000066"/>
                </a:solidFill>
              </a:rPr>
              <a:t>Almacen de Fabrica</a:t>
            </a:r>
            <a:endParaRPr lang="en-US" sz="1200" b="1">
              <a:solidFill>
                <a:srgbClr val="000066"/>
              </a:solidFill>
            </a:endParaRPr>
          </a:p>
        </p:txBody>
      </p:sp>
      <p:sp>
        <p:nvSpPr>
          <p:cNvPr id="87062" name="Freeform 22"/>
          <p:cNvSpPr>
            <a:spLocks/>
          </p:cNvSpPr>
          <p:nvPr/>
        </p:nvSpPr>
        <p:spPr bwMode="auto">
          <a:xfrm>
            <a:off x="3090863" y="2073275"/>
            <a:ext cx="469900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7063" name="Freeform 23"/>
          <p:cNvSpPr>
            <a:spLocks/>
          </p:cNvSpPr>
          <p:nvPr/>
        </p:nvSpPr>
        <p:spPr bwMode="auto">
          <a:xfrm>
            <a:off x="1952625" y="2068513"/>
            <a:ext cx="469900" cy="74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7064" name="Freeform 24"/>
          <p:cNvSpPr>
            <a:spLocks/>
          </p:cNvSpPr>
          <p:nvPr/>
        </p:nvSpPr>
        <p:spPr bwMode="auto">
          <a:xfrm>
            <a:off x="4457700" y="2068513"/>
            <a:ext cx="469900" cy="74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7065" name="Freeform 25"/>
          <p:cNvSpPr>
            <a:spLocks/>
          </p:cNvSpPr>
          <p:nvPr/>
        </p:nvSpPr>
        <p:spPr bwMode="auto">
          <a:xfrm>
            <a:off x="5686425" y="2068513"/>
            <a:ext cx="469900" cy="74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7066" name="Freeform 26"/>
          <p:cNvSpPr>
            <a:spLocks/>
          </p:cNvSpPr>
          <p:nvPr/>
        </p:nvSpPr>
        <p:spPr bwMode="auto">
          <a:xfrm>
            <a:off x="7010400" y="2057400"/>
            <a:ext cx="469900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7067" name="Rectangle 27"/>
          <p:cNvSpPr>
            <a:spLocks noChangeArrowheads="1"/>
          </p:cNvSpPr>
          <p:nvPr/>
        </p:nvSpPr>
        <p:spPr bwMode="auto">
          <a:xfrm>
            <a:off x="4572000" y="2330450"/>
            <a:ext cx="1160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Centro de Distribución</a:t>
            </a:r>
          </a:p>
        </p:txBody>
      </p:sp>
      <p:sp>
        <p:nvSpPr>
          <p:cNvPr id="87068" name="Rectangle 28"/>
          <p:cNvSpPr>
            <a:spLocks noChangeArrowheads="1"/>
          </p:cNvSpPr>
          <p:nvPr/>
        </p:nvSpPr>
        <p:spPr bwMode="auto">
          <a:xfrm>
            <a:off x="6051550" y="1905000"/>
            <a:ext cx="11112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>
                <a:solidFill>
                  <a:srgbClr val="000066"/>
                </a:solidFill>
              </a:rPr>
              <a:t>Centro de Distribución Retailer</a:t>
            </a:r>
          </a:p>
        </p:txBody>
      </p:sp>
      <p:sp>
        <p:nvSpPr>
          <p:cNvPr id="87069" name="Rectangle 29"/>
          <p:cNvSpPr>
            <a:spLocks noChangeArrowheads="1"/>
          </p:cNvSpPr>
          <p:nvPr/>
        </p:nvSpPr>
        <p:spPr bwMode="auto">
          <a:xfrm>
            <a:off x="7461250" y="1905000"/>
            <a:ext cx="768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>
                <a:solidFill>
                  <a:srgbClr val="000066"/>
                </a:solidFill>
              </a:rPr>
              <a:t>Tienda</a:t>
            </a:r>
          </a:p>
        </p:txBody>
      </p:sp>
      <p:pic>
        <p:nvPicPr>
          <p:cNvPr id="87070" name="Picture 30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42338" y="1835150"/>
            <a:ext cx="5254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7071" name="Freeform 31"/>
          <p:cNvSpPr>
            <a:spLocks/>
          </p:cNvSpPr>
          <p:nvPr/>
        </p:nvSpPr>
        <p:spPr bwMode="auto">
          <a:xfrm>
            <a:off x="8077200" y="2063750"/>
            <a:ext cx="469900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7072" name="Rectangle 32"/>
          <p:cNvSpPr>
            <a:spLocks noChangeArrowheads="1"/>
          </p:cNvSpPr>
          <p:nvPr/>
        </p:nvSpPr>
        <p:spPr bwMode="auto">
          <a:xfrm>
            <a:off x="8077200" y="2182813"/>
            <a:ext cx="1155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Cliente final</a:t>
            </a:r>
          </a:p>
        </p:txBody>
      </p:sp>
      <p:sp>
        <p:nvSpPr>
          <p:cNvPr id="87073" name="Rectangle 33"/>
          <p:cNvSpPr>
            <a:spLocks noChangeArrowheads="1"/>
          </p:cNvSpPr>
          <p:nvPr/>
        </p:nvSpPr>
        <p:spPr bwMode="auto">
          <a:xfrm>
            <a:off x="6477000" y="2701925"/>
            <a:ext cx="12255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_tradnl" sz="1200" b="1">
                <a:solidFill>
                  <a:srgbClr val="000066"/>
                </a:solidFill>
              </a:rPr>
              <a:t>Venta Directa/Online</a:t>
            </a:r>
            <a:endParaRPr lang="en-US" sz="1200" b="1">
              <a:solidFill>
                <a:srgbClr val="000066"/>
              </a:solidFill>
            </a:endParaRPr>
          </a:p>
        </p:txBody>
      </p:sp>
      <p:sp>
        <p:nvSpPr>
          <p:cNvPr id="87074" name="Rectangle 34"/>
          <p:cNvSpPr>
            <a:spLocks noChangeArrowheads="1"/>
          </p:cNvSpPr>
          <p:nvPr/>
        </p:nvSpPr>
        <p:spPr bwMode="auto">
          <a:xfrm>
            <a:off x="6546850" y="2438400"/>
            <a:ext cx="12255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_tradnl" sz="1200" b="1">
                <a:solidFill>
                  <a:srgbClr val="000066"/>
                </a:solidFill>
              </a:rPr>
              <a:t>Distribuidor</a:t>
            </a:r>
            <a:endParaRPr lang="en-US" sz="12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52550" y="477838"/>
            <a:ext cx="7469188" cy="268287"/>
          </a:xfrm>
          <a:noFill/>
          <a:ln/>
        </p:spPr>
        <p:txBody>
          <a:bodyPr lIns="92075" tIns="46038" rIns="92075" bIns="46038"/>
          <a:lstStyle/>
          <a:p>
            <a:r>
              <a:rPr lang="en-US" sz="2800"/>
              <a:t>Consecuencias del aumento de la complejidad</a:t>
            </a: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533400" y="3200400"/>
            <a:ext cx="8086725" cy="3406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1600" b="1">
                <a:ea typeface="MS PGothic" pitchFamily="34" charset="-128"/>
              </a:rPr>
              <a:t>Cadenas de suministros mas largas, tiempos de ciclos mas largos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1600" b="1">
                <a:ea typeface="MS PGothic" pitchFamily="34" charset="-128"/>
              </a:rPr>
              <a:t>Bajo nivel de servicio a cliente (entrega tarde, incompleta)</a:t>
            </a:r>
            <a:endParaRPr lang="en-US" sz="1600" b="1">
              <a:ea typeface="MS PGothic" pitchFamily="34" charset="-128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1600" b="1">
                <a:ea typeface="MS PGothic" pitchFamily="34" charset="-128"/>
              </a:rPr>
              <a:t>Falta de sincronización en lanzamiento de nuevos productos</a:t>
            </a:r>
            <a:endParaRPr lang="en-US" sz="1600" b="1">
              <a:ea typeface="MS PGothic" pitchFamily="34" charset="-128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 b="1">
                <a:ea typeface="MS PGothic" pitchFamily="34" charset="-128"/>
              </a:rPr>
              <a:t>Incremento en costes de la cadena de suministros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1600" b="1">
                <a:ea typeface="MS PGothic" pitchFamily="34" charset="-128"/>
              </a:rPr>
              <a:t>Nuevas inversiones en activos (fabrica, almacenes, etc.)</a:t>
            </a:r>
            <a:endParaRPr lang="en-US" sz="1600" b="1">
              <a:ea typeface="MS PGothic" pitchFamily="34" charset="-128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 b="1">
                <a:ea typeface="MS PGothic" pitchFamily="34" charset="-128"/>
              </a:rPr>
              <a:t>Obsolescencia de Inventario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1600" b="1">
                <a:ea typeface="MS PGothic" pitchFamily="34" charset="-128"/>
              </a:rPr>
              <a:t>Control del Inventario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rgbClr val="90173B"/>
                </a:solidFill>
                <a:ea typeface="MS PGothic" pitchFamily="34" charset="-128"/>
                <a:sym typeface="Wingdings" pitchFamily="2" charset="2"/>
              </a:rPr>
              <a:t>Impacto en ventas y margenes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latin typeface="Arial Narrow" pitchFamily="34" charset="0"/>
              </a:rPr>
              <a:t>Outsourcing de actividades claves</a:t>
            </a:r>
            <a:endParaRPr lang="en-US" b="1">
              <a:latin typeface="Arial Narrow" pitchFamily="34" charset="0"/>
            </a:endParaRPr>
          </a:p>
        </p:txBody>
      </p:sp>
      <p:sp>
        <p:nvSpPr>
          <p:cNvPr id="89094" name="AutoShape 6"/>
          <p:cNvSpPr>
            <a:spLocks noChangeArrowheads="1"/>
          </p:cNvSpPr>
          <p:nvPr/>
        </p:nvSpPr>
        <p:spPr bwMode="blackWhite">
          <a:xfrm rot="12551548">
            <a:off x="7315200" y="4114800"/>
            <a:ext cx="533400" cy="2743200"/>
          </a:xfrm>
          <a:prstGeom prst="curvedRightArrow">
            <a:avLst>
              <a:gd name="adj1" fmla="val 102857"/>
              <a:gd name="adj2" fmla="val 205714"/>
              <a:gd name="adj3" fmla="val 33333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54864" tIns="27432" rIns="54864" bIns="27432" anchor="ctr"/>
          <a:lstStyle/>
          <a:p>
            <a:endParaRPr lang="es-ES"/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457200" y="925513"/>
            <a:ext cx="1481138" cy="21732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6073775" y="920750"/>
            <a:ext cx="2092325" cy="21923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2017713" y="914400"/>
            <a:ext cx="3992562" cy="2187575"/>
          </a:xfrm>
          <a:prstGeom prst="rect">
            <a:avLst/>
          </a:prstGeom>
          <a:solidFill>
            <a:srgbClr val="478CA8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8CA8">
                <a:gamma/>
                <a:shade val="60000"/>
                <a:invGamma/>
              </a:srgbClr>
            </a:prst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pic>
        <p:nvPicPr>
          <p:cNvPr id="89098" name="Picture 10" descr="supplier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1425" y="1725613"/>
            <a:ext cx="682625" cy="647700"/>
          </a:xfrm>
          <a:prstGeom prst="rect">
            <a:avLst/>
          </a:prstGeom>
          <a:noFill/>
        </p:spPr>
      </p:pic>
      <p:pic>
        <p:nvPicPr>
          <p:cNvPr id="89099" name="Picture 11" descr="supplier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" y="1895475"/>
            <a:ext cx="682625" cy="647700"/>
          </a:xfrm>
          <a:prstGeom prst="rect">
            <a:avLst/>
          </a:prstGeom>
          <a:noFill/>
        </p:spPr>
      </p:pic>
      <p:pic>
        <p:nvPicPr>
          <p:cNvPr id="89100" name="Picture 12" descr="manufacturer_tra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9200" y="1630363"/>
            <a:ext cx="566738" cy="774700"/>
          </a:xfrm>
          <a:prstGeom prst="rect">
            <a:avLst/>
          </a:prstGeom>
          <a:noFill/>
        </p:spPr>
      </p:pic>
      <p:pic>
        <p:nvPicPr>
          <p:cNvPr id="89101" name="Picture 13" descr="warehouse_tran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7750" y="1857375"/>
            <a:ext cx="820738" cy="539750"/>
          </a:xfrm>
          <a:prstGeom prst="rect">
            <a:avLst/>
          </a:prstGeom>
          <a:noFill/>
        </p:spPr>
      </p:pic>
      <p:pic>
        <p:nvPicPr>
          <p:cNvPr id="89102" name="Picture 14" descr="distributor_tran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922838" y="1838325"/>
            <a:ext cx="677862" cy="522288"/>
          </a:xfrm>
          <a:prstGeom prst="rect">
            <a:avLst/>
          </a:prstGeom>
          <a:noFill/>
        </p:spPr>
      </p:pic>
      <p:pic>
        <p:nvPicPr>
          <p:cNvPr id="89103" name="Picture 15" descr="retail1_tran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25" y="1295400"/>
            <a:ext cx="866775" cy="625475"/>
          </a:xfrm>
          <a:prstGeom prst="rect">
            <a:avLst/>
          </a:prstGeom>
          <a:noFill/>
        </p:spPr>
      </p:pic>
      <p:pic>
        <p:nvPicPr>
          <p:cNvPr id="89104" name="Picture 16" descr="distributor_tran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226175" y="1371600"/>
            <a:ext cx="677863" cy="522288"/>
          </a:xfrm>
          <a:prstGeom prst="rect">
            <a:avLst/>
          </a:prstGeom>
          <a:noFill/>
        </p:spPr>
      </p:pic>
      <p:sp>
        <p:nvSpPr>
          <p:cNvPr id="89105" name="Rectangle 17"/>
          <p:cNvSpPr>
            <a:spLocks noChangeArrowheads="1"/>
          </p:cNvSpPr>
          <p:nvPr/>
        </p:nvSpPr>
        <p:spPr bwMode="auto">
          <a:xfrm>
            <a:off x="2125663" y="946150"/>
            <a:ext cx="1008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600" b="1">
                <a:solidFill>
                  <a:srgbClr val="000066"/>
                </a:solidFill>
              </a:rPr>
              <a:t>Product </a:t>
            </a:r>
          </a:p>
          <a:p>
            <a:pPr algn="ctr"/>
            <a:r>
              <a:rPr lang="en-US" sz="1600" b="1">
                <a:solidFill>
                  <a:srgbClr val="000066"/>
                </a:solidFill>
              </a:rPr>
              <a:t>Co.</a:t>
            </a:r>
          </a:p>
        </p:txBody>
      </p:sp>
      <p:sp>
        <p:nvSpPr>
          <p:cNvPr id="89106" name="Rectangle 18"/>
          <p:cNvSpPr>
            <a:spLocks noChangeArrowheads="1"/>
          </p:cNvSpPr>
          <p:nvPr/>
        </p:nvSpPr>
        <p:spPr bwMode="auto">
          <a:xfrm>
            <a:off x="4265613" y="946150"/>
            <a:ext cx="18351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600" b="1">
                <a:solidFill>
                  <a:srgbClr val="000066"/>
                </a:solidFill>
              </a:rPr>
              <a:t>Organizacion de Ventas</a:t>
            </a:r>
          </a:p>
        </p:txBody>
      </p:sp>
      <p:sp>
        <p:nvSpPr>
          <p:cNvPr id="89107" name="Rectangle 19"/>
          <p:cNvSpPr>
            <a:spLocks noChangeArrowheads="1"/>
          </p:cNvSpPr>
          <p:nvPr/>
        </p:nvSpPr>
        <p:spPr bwMode="auto">
          <a:xfrm>
            <a:off x="6626225" y="958850"/>
            <a:ext cx="862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600" b="1">
                <a:solidFill>
                  <a:srgbClr val="000066"/>
                </a:solidFill>
              </a:rPr>
              <a:t>Cliente</a:t>
            </a:r>
          </a:p>
        </p:txBody>
      </p:sp>
      <p:sp>
        <p:nvSpPr>
          <p:cNvPr id="89108" name="Rectangle 20"/>
          <p:cNvSpPr>
            <a:spLocks noChangeArrowheads="1"/>
          </p:cNvSpPr>
          <p:nvPr/>
        </p:nvSpPr>
        <p:spPr bwMode="auto">
          <a:xfrm>
            <a:off x="528638" y="946150"/>
            <a:ext cx="1412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600" b="1">
                <a:solidFill>
                  <a:srgbClr val="000066"/>
                </a:solidFill>
              </a:rPr>
              <a:t>Proveedores</a:t>
            </a:r>
          </a:p>
        </p:txBody>
      </p:sp>
      <p:sp>
        <p:nvSpPr>
          <p:cNvPr id="89109" name="Rectangle 21"/>
          <p:cNvSpPr>
            <a:spLocks noChangeArrowheads="1"/>
          </p:cNvSpPr>
          <p:nvPr/>
        </p:nvSpPr>
        <p:spPr bwMode="auto">
          <a:xfrm>
            <a:off x="552450" y="2463800"/>
            <a:ext cx="936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Proveedor</a:t>
            </a:r>
          </a:p>
        </p:txBody>
      </p:sp>
      <p:sp>
        <p:nvSpPr>
          <p:cNvPr id="89110" name="Rectangle 22"/>
          <p:cNvSpPr>
            <a:spLocks noChangeArrowheads="1"/>
          </p:cNvSpPr>
          <p:nvPr/>
        </p:nvSpPr>
        <p:spPr bwMode="auto">
          <a:xfrm>
            <a:off x="1330325" y="2357438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Contract</a:t>
            </a:r>
          </a:p>
          <a:p>
            <a:pPr algn="ctr"/>
            <a:r>
              <a:rPr lang="es-ES_tradnl" sz="1200" b="1">
                <a:solidFill>
                  <a:srgbClr val="000066"/>
                </a:solidFill>
              </a:rPr>
              <a:t>Manu</a:t>
            </a:r>
            <a:endParaRPr lang="en-US" sz="1200" b="1">
              <a:solidFill>
                <a:srgbClr val="000066"/>
              </a:solidFill>
            </a:endParaRPr>
          </a:p>
        </p:txBody>
      </p:sp>
      <p:sp>
        <p:nvSpPr>
          <p:cNvPr id="89111" name="Rectangle 23"/>
          <p:cNvSpPr>
            <a:spLocks noChangeArrowheads="1"/>
          </p:cNvSpPr>
          <p:nvPr/>
        </p:nvSpPr>
        <p:spPr bwMode="auto">
          <a:xfrm>
            <a:off x="2012950" y="1622425"/>
            <a:ext cx="809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Fabricas</a:t>
            </a:r>
          </a:p>
        </p:txBody>
      </p:sp>
      <p:sp>
        <p:nvSpPr>
          <p:cNvPr id="89112" name="Rectangle 24"/>
          <p:cNvSpPr>
            <a:spLocks noChangeArrowheads="1"/>
          </p:cNvSpPr>
          <p:nvPr/>
        </p:nvSpPr>
        <p:spPr bwMode="auto">
          <a:xfrm>
            <a:off x="3349625" y="1439863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1200" b="1">
                <a:solidFill>
                  <a:srgbClr val="000066"/>
                </a:solidFill>
              </a:rPr>
              <a:t>Almacen de Fabrica</a:t>
            </a:r>
            <a:endParaRPr lang="en-US" sz="1200" b="1">
              <a:solidFill>
                <a:srgbClr val="000066"/>
              </a:solidFill>
            </a:endParaRPr>
          </a:p>
        </p:txBody>
      </p:sp>
      <p:sp>
        <p:nvSpPr>
          <p:cNvPr id="89113" name="Freeform 25"/>
          <p:cNvSpPr>
            <a:spLocks/>
          </p:cNvSpPr>
          <p:nvPr/>
        </p:nvSpPr>
        <p:spPr bwMode="auto">
          <a:xfrm>
            <a:off x="3090863" y="2073275"/>
            <a:ext cx="469900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9114" name="Freeform 26"/>
          <p:cNvSpPr>
            <a:spLocks/>
          </p:cNvSpPr>
          <p:nvPr/>
        </p:nvSpPr>
        <p:spPr bwMode="auto">
          <a:xfrm>
            <a:off x="1952625" y="2068513"/>
            <a:ext cx="469900" cy="74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9115" name="Freeform 27"/>
          <p:cNvSpPr>
            <a:spLocks/>
          </p:cNvSpPr>
          <p:nvPr/>
        </p:nvSpPr>
        <p:spPr bwMode="auto">
          <a:xfrm>
            <a:off x="4457700" y="2068513"/>
            <a:ext cx="469900" cy="74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9116" name="Freeform 28"/>
          <p:cNvSpPr>
            <a:spLocks/>
          </p:cNvSpPr>
          <p:nvPr/>
        </p:nvSpPr>
        <p:spPr bwMode="auto">
          <a:xfrm>
            <a:off x="5686425" y="2068513"/>
            <a:ext cx="469900" cy="74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9117" name="Freeform 29"/>
          <p:cNvSpPr>
            <a:spLocks/>
          </p:cNvSpPr>
          <p:nvPr/>
        </p:nvSpPr>
        <p:spPr bwMode="auto">
          <a:xfrm>
            <a:off x="7010400" y="2057400"/>
            <a:ext cx="469900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9118" name="Rectangle 30"/>
          <p:cNvSpPr>
            <a:spLocks noChangeArrowheads="1"/>
          </p:cNvSpPr>
          <p:nvPr/>
        </p:nvSpPr>
        <p:spPr bwMode="auto">
          <a:xfrm>
            <a:off x="4572000" y="2330450"/>
            <a:ext cx="1160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Centro de Distribución</a:t>
            </a:r>
          </a:p>
        </p:txBody>
      </p:sp>
      <p:sp>
        <p:nvSpPr>
          <p:cNvPr id="89119" name="Rectangle 31"/>
          <p:cNvSpPr>
            <a:spLocks noChangeArrowheads="1"/>
          </p:cNvSpPr>
          <p:nvPr/>
        </p:nvSpPr>
        <p:spPr bwMode="auto">
          <a:xfrm>
            <a:off x="6051550" y="1905000"/>
            <a:ext cx="11112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>
                <a:solidFill>
                  <a:srgbClr val="000066"/>
                </a:solidFill>
              </a:rPr>
              <a:t>Centro de Distribución Retailer</a:t>
            </a:r>
          </a:p>
        </p:txBody>
      </p:sp>
      <p:sp>
        <p:nvSpPr>
          <p:cNvPr id="89120" name="Rectangle 32"/>
          <p:cNvSpPr>
            <a:spLocks noChangeArrowheads="1"/>
          </p:cNvSpPr>
          <p:nvPr/>
        </p:nvSpPr>
        <p:spPr bwMode="auto">
          <a:xfrm>
            <a:off x="7461250" y="1905000"/>
            <a:ext cx="768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>
                <a:solidFill>
                  <a:srgbClr val="000066"/>
                </a:solidFill>
              </a:rPr>
              <a:t>Tienda</a:t>
            </a:r>
          </a:p>
        </p:txBody>
      </p:sp>
      <p:pic>
        <p:nvPicPr>
          <p:cNvPr id="89121" name="Picture 33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42338" y="1835150"/>
            <a:ext cx="5254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9122" name="Freeform 34"/>
          <p:cNvSpPr>
            <a:spLocks/>
          </p:cNvSpPr>
          <p:nvPr/>
        </p:nvSpPr>
        <p:spPr bwMode="auto">
          <a:xfrm>
            <a:off x="8077200" y="2063750"/>
            <a:ext cx="469900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35" y="0"/>
              </a:cxn>
            </a:cxnLst>
            <a:rect l="0" t="0" r="r" b="b"/>
            <a:pathLst>
              <a:path w="736" h="1">
                <a:moveTo>
                  <a:pt x="0" y="0"/>
                </a:moveTo>
                <a:lnTo>
                  <a:pt x="735" y="0"/>
                </a:lnTo>
              </a:path>
            </a:pathLst>
          </a:custGeom>
          <a:noFill/>
          <a:ln w="50800" cap="rnd" cmpd="sng">
            <a:solidFill>
              <a:srgbClr val="B2B2B2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9123" name="Rectangle 35"/>
          <p:cNvSpPr>
            <a:spLocks noChangeArrowheads="1"/>
          </p:cNvSpPr>
          <p:nvPr/>
        </p:nvSpPr>
        <p:spPr bwMode="auto">
          <a:xfrm>
            <a:off x="8077200" y="2182813"/>
            <a:ext cx="1155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Cliente final</a:t>
            </a:r>
          </a:p>
        </p:txBody>
      </p:sp>
      <p:sp>
        <p:nvSpPr>
          <p:cNvPr id="89124" name="Rectangle 36"/>
          <p:cNvSpPr>
            <a:spLocks noChangeArrowheads="1"/>
          </p:cNvSpPr>
          <p:nvPr/>
        </p:nvSpPr>
        <p:spPr bwMode="auto">
          <a:xfrm>
            <a:off x="6477000" y="2701925"/>
            <a:ext cx="12255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_tradnl" sz="1200" b="1">
                <a:solidFill>
                  <a:srgbClr val="000066"/>
                </a:solidFill>
              </a:rPr>
              <a:t>Venta Directa/Online</a:t>
            </a:r>
            <a:endParaRPr lang="en-US" sz="1200" b="1">
              <a:solidFill>
                <a:srgbClr val="000066"/>
              </a:solidFill>
            </a:endParaRPr>
          </a:p>
        </p:txBody>
      </p:sp>
      <p:sp>
        <p:nvSpPr>
          <p:cNvPr id="89125" name="Rectangle 37"/>
          <p:cNvSpPr>
            <a:spLocks noChangeArrowheads="1"/>
          </p:cNvSpPr>
          <p:nvPr/>
        </p:nvSpPr>
        <p:spPr bwMode="auto">
          <a:xfrm>
            <a:off x="6546850" y="2438400"/>
            <a:ext cx="12255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_tradnl" sz="1200" b="1">
                <a:solidFill>
                  <a:srgbClr val="000066"/>
                </a:solidFill>
              </a:rPr>
              <a:t>Distribuidor</a:t>
            </a:r>
            <a:endParaRPr lang="en-US" sz="12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proliant ligh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143000"/>
            <a:ext cx="7239000" cy="4933950"/>
          </a:xfrm>
          <a:prstGeom prst="rect">
            <a:avLst/>
          </a:prstGeom>
          <a:noFill/>
        </p:spPr>
      </p:pic>
      <p:pic>
        <p:nvPicPr>
          <p:cNvPr id="91139" name="Picture 3" descr="proliant cha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416175"/>
            <a:ext cx="7848600" cy="4441825"/>
          </a:xfrm>
          <a:prstGeom prst="rect">
            <a:avLst/>
          </a:prstGeom>
          <a:noFill/>
        </p:spPr>
      </p:pic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1447800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274638" tIns="46038" rIns="274638" bIns="46038" anchor="ctr"/>
          <a:lstStyle/>
          <a:p>
            <a:endParaRPr lang="es-ES"/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0" y="1828800"/>
            <a:ext cx="1524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274638" tIns="46038" rIns="274638" bIns="46038" anchor="ctr"/>
          <a:lstStyle/>
          <a:p>
            <a:endParaRPr lang="es-ES"/>
          </a:p>
        </p:txBody>
      </p:sp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914400" y="26035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800" b="1" i="1">
                <a:solidFill>
                  <a:srgbClr val="000066"/>
                </a:solidFill>
                <a:latin typeface="Times New Roman" pitchFamily="18" charset="0"/>
              </a:rPr>
              <a:t>     Globalización de la Cadena de Suministros  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También el almacenamiento se está deslocalizando</a:t>
            </a: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blackWhite">
          <a:xfrm>
            <a:off x="533400" y="1066800"/>
            <a:ext cx="8008938" cy="54578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514350"/>
            <a:ext cx="7488237" cy="198438"/>
          </a:xfrm>
          <a:noFill/>
          <a:ln/>
        </p:spPr>
        <p:txBody>
          <a:bodyPr lIns="90488" tIns="44450" rIns="90488" bIns="44450" anchor="b"/>
          <a:lstStyle/>
          <a:p>
            <a:r>
              <a:rPr lang="en-US" sz="2800"/>
              <a:t> Typical Supply Chain for a Manufacturer</a:t>
            </a:r>
            <a:endParaRPr lang="en-US" sz="2800" b="0"/>
          </a:p>
        </p:txBody>
      </p:sp>
      <p:grpSp>
        <p:nvGrpSpPr>
          <p:cNvPr id="114691" name="Group 3"/>
          <p:cNvGrpSpPr>
            <a:grpSpLocks/>
          </p:cNvGrpSpPr>
          <p:nvPr/>
        </p:nvGrpSpPr>
        <p:grpSpPr bwMode="auto">
          <a:xfrm>
            <a:off x="533400" y="2133600"/>
            <a:ext cx="8001000" cy="1524000"/>
            <a:chOff x="528" y="1584"/>
            <a:chExt cx="5040" cy="960"/>
          </a:xfrm>
        </p:grpSpPr>
        <p:sp>
          <p:nvSpPr>
            <p:cNvPr id="114692" name="Rectangle 4"/>
            <p:cNvSpPr>
              <a:spLocks noChangeArrowheads="1"/>
            </p:cNvSpPr>
            <p:nvPr/>
          </p:nvSpPr>
          <p:spPr bwMode="auto">
            <a:xfrm>
              <a:off x="528" y="1584"/>
              <a:ext cx="550" cy="288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b="1">
                  <a:latin typeface="Times New Roman" pitchFamily="18" charset="0"/>
                </a:rPr>
                <a:t>Supplier</a:t>
              </a:r>
            </a:p>
          </p:txBody>
        </p:sp>
        <p:sp>
          <p:nvSpPr>
            <p:cNvPr id="114693" name="Rectangle 5"/>
            <p:cNvSpPr>
              <a:spLocks noChangeArrowheads="1"/>
            </p:cNvSpPr>
            <p:nvPr/>
          </p:nvSpPr>
          <p:spPr bwMode="auto">
            <a:xfrm>
              <a:off x="528" y="1911"/>
              <a:ext cx="550" cy="288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b="1">
                  <a:latin typeface="Times New Roman" pitchFamily="18" charset="0"/>
                </a:rPr>
                <a:t>Supplier</a:t>
              </a:r>
            </a:p>
          </p:txBody>
        </p:sp>
        <p:sp>
          <p:nvSpPr>
            <p:cNvPr id="114694" name="Rectangle 6"/>
            <p:cNvSpPr>
              <a:spLocks noChangeArrowheads="1"/>
            </p:cNvSpPr>
            <p:nvPr/>
          </p:nvSpPr>
          <p:spPr bwMode="auto">
            <a:xfrm>
              <a:off x="528" y="2256"/>
              <a:ext cx="550" cy="288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b="1">
                  <a:latin typeface="Times New Roman" pitchFamily="18" charset="0"/>
                </a:rPr>
                <a:t>Supplier</a:t>
              </a:r>
            </a:p>
          </p:txBody>
        </p:sp>
        <p:sp>
          <p:nvSpPr>
            <p:cNvPr id="114695" name="Rectangle 7"/>
            <p:cNvSpPr>
              <a:spLocks noChangeArrowheads="1"/>
            </p:cNvSpPr>
            <p:nvPr/>
          </p:nvSpPr>
          <p:spPr bwMode="auto">
            <a:xfrm>
              <a:off x="1307" y="1911"/>
              <a:ext cx="550" cy="288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b="1">
                  <a:latin typeface="Times New Roman" pitchFamily="18" charset="0"/>
                </a:rPr>
                <a:t>Storage</a:t>
              </a:r>
            </a:p>
          </p:txBody>
        </p:sp>
        <p:sp>
          <p:nvSpPr>
            <p:cNvPr id="114696" name="Text Box 8"/>
            <p:cNvSpPr txBox="1">
              <a:spLocks noChangeArrowheads="1"/>
            </p:cNvSpPr>
            <p:nvPr/>
          </p:nvSpPr>
          <p:spPr bwMode="auto">
            <a:xfrm>
              <a:off x="1032" y="1632"/>
              <a:ext cx="321" cy="7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720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7200">
                <a:latin typeface="Times New Roman" pitchFamily="18" charset="0"/>
              </a:endParaRPr>
            </a:p>
          </p:txBody>
        </p:sp>
        <p:grpSp>
          <p:nvGrpSpPr>
            <p:cNvPr id="114697" name="Group 9"/>
            <p:cNvGrpSpPr>
              <a:grpSpLocks/>
            </p:cNvGrpSpPr>
            <p:nvPr/>
          </p:nvGrpSpPr>
          <p:grpSpPr bwMode="auto">
            <a:xfrm>
              <a:off x="1857" y="1911"/>
              <a:ext cx="733" cy="288"/>
              <a:chOff x="1857" y="1911"/>
              <a:chExt cx="733" cy="288"/>
            </a:xfrm>
          </p:grpSpPr>
          <p:sp>
            <p:nvSpPr>
              <p:cNvPr id="114698" name="Rectangle 10"/>
              <p:cNvSpPr>
                <a:spLocks noChangeArrowheads="1"/>
              </p:cNvSpPr>
              <p:nvPr/>
            </p:nvSpPr>
            <p:spPr bwMode="auto">
              <a:xfrm>
                <a:off x="2040" y="1911"/>
                <a:ext cx="550" cy="288"/>
              </a:xfrm>
              <a:prstGeom prst="rect">
                <a:avLst/>
              </a:prstGeom>
              <a:solidFill>
                <a:srgbClr val="F0FDC5"/>
              </a:solidFill>
              <a:ln w="12700">
                <a:solidFill>
                  <a:srgbClr val="701A5C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b="1">
                    <a:latin typeface="Times New Roman" pitchFamily="18" charset="0"/>
                  </a:rPr>
                  <a:t>Mfg.</a:t>
                </a:r>
              </a:p>
            </p:txBody>
          </p:sp>
          <p:sp>
            <p:nvSpPr>
              <p:cNvPr id="114699" name="Line 11"/>
              <p:cNvSpPr>
                <a:spLocks noChangeShapeType="1"/>
              </p:cNvSpPr>
              <p:nvPr/>
            </p:nvSpPr>
            <p:spPr bwMode="auto">
              <a:xfrm>
                <a:off x="1857" y="2055"/>
                <a:ext cx="183" cy="0"/>
              </a:xfrm>
              <a:prstGeom prst="line">
                <a:avLst/>
              </a:prstGeom>
              <a:noFill/>
              <a:ln w="12700">
                <a:solidFill>
                  <a:srgbClr val="701A5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14700" name="Group 12"/>
            <p:cNvGrpSpPr>
              <a:grpSpLocks/>
            </p:cNvGrpSpPr>
            <p:nvPr/>
          </p:nvGrpSpPr>
          <p:grpSpPr bwMode="auto">
            <a:xfrm>
              <a:off x="2590" y="1911"/>
              <a:ext cx="733" cy="288"/>
              <a:chOff x="2590" y="1911"/>
              <a:chExt cx="733" cy="288"/>
            </a:xfrm>
          </p:grpSpPr>
          <p:sp>
            <p:nvSpPr>
              <p:cNvPr id="114701" name="Rectangle 13"/>
              <p:cNvSpPr>
                <a:spLocks noChangeArrowheads="1"/>
              </p:cNvSpPr>
              <p:nvPr/>
            </p:nvSpPr>
            <p:spPr bwMode="auto">
              <a:xfrm>
                <a:off x="2773" y="1911"/>
                <a:ext cx="550" cy="288"/>
              </a:xfrm>
              <a:prstGeom prst="rect">
                <a:avLst/>
              </a:prstGeom>
              <a:solidFill>
                <a:srgbClr val="F0FDC5"/>
              </a:solidFill>
              <a:ln w="12700">
                <a:solidFill>
                  <a:srgbClr val="701A5C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b="1">
                    <a:latin typeface="Times New Roman" pitchFamily="18" charset="0"/>
                  </a:rPr>
                  <a:t>Storage</a:t>
                </a:r>
              </a:p>
            </p:txBody>
          </p:sp>
          <p:sp>
            <p:nvSpPr>
              <p:cNvPr id="114702" name="Line 14"/>
              <p:cNvSpPr>
                <a:spLocks noChangeShapeType="1"/>
              </p:cNvSpPr>
              <p:nvPr/>
            </p:nvSpPr>
            <p:spPr bwMode="auto">
              <a:xfrm>
                <a:off x="2590" y="2055"/>
                <a:ext cx="183" cy="0"/>
              </a:xfrm>
              <a:prstGeom prst="line">
                <a:avLst/>
              </a:prstGeom>
              <a:noFill/>
              <a:ln w="12700">
                <a:solidFill>
                  <a:srgbClr val="701A5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14703" name="Group 15"/>
            <p:cNvGrpSpPr>
              <a:grpSpLocks/>
            </p:cNvGrpSpPr>
            <p:nvPr/>
          </p:nvGrpSpPr>
          <p:grpSpPr bwMode="auto">
            <a:xfrm>
              <a:off x="3323" y="1911"/>
              <a:ext cx="733" cy="288"/>
              <a:chOff x="3323" y="1911"/>
              <a:chExt cx="733" cy="288"/>
            </a:xfrm>
          </p:grpSpPr>
          <p:sp>
            <p:nvSpPr>
              <p:cNvPr id="114704" name="Rectangle 16"/>
              <p:cNvSpPr>
                <a:spLocks noChangeArrowheads="1"/>
              </p:cNvSpPr>
              <p:nvPr/>
            </p:nvSpPr>
            <p:spPr bwMode="auto">
              <a:xfrm>
                <a:off x="3506" y="1911"/>
                <a:ext cx="550" cy="288"/>
              </a:xfrm>
              <a:prstGeom prst="rect">
                <a:avLst/>
              </a:prstGeom>
              <a:solidFill>
                <a:srgbClr val="F0FDC5"/>
              </a:solidFill>
              <a:ln w="12700">
                <a:solidFill>
                  <a:srgbClr val="701A5C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b="1">
                    <a:latin typeface="Times New Roman" pitchFamily="18" charset="0"/>
                  </a:rPr>
                  <a:t>Dist.</a:t>
                </a:r>
              </a:p>
            </p:txBody>
          </p:sp>
          <p:sp>
            <p:nvSpPr>
              <p:cNvPr id="114705" name="Line 17"/>
              <p:cNvSpPr>
                <a:spLocks noChangeShapeType="1"/>
              </p:cNvSpPr>
              <p:nvPr/>
            </p:nvSpPr>
            <p:spPr bwMode="auto">
              <a:xfrm>
                <a:off x="3323" y="2055"/>
                <a:ext cx="183" cy="0"/>
              </a:xfrm>
              <a:prstGeom prst="line">
                <a:avLst/>
              </a:prstGeom>
              <a:noFill/>
              <a:ln w="12700">
                <a:solidFill>
                  <a:srgbClr val="701A5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14706" name="Group 18"/>
            <p:cNvGrpSpPr>
              <a:grpSpLocks/>
            </p:cNvGrpSpPr>
            <p:nvPr/>
          </p:nvGrpSpPr>
          <p:grpSpPr bwMode="auto">
            <a:xfrm>
              <a:off x="4056" y="1911"/>
              <a:ext cx="733" cy="288"/>
              <a:chOff x="4056" y="1911"/>
              <a:chExt cx="733" cy="288"/>
            </a:xfrm>
          </p:grpSpPr>
          <p:sp>
            <p:nvSpPr>
              <p:cNvPr id="114707" name="Rectangle 19"/>
              <p:cNvSpPr>
                <a:spLocks noChangeArrowheads="1"/>
              </p:cNvSpPr>
              <p:nvPr/>
            </p:nvSpPr>
            <p:spPr bwMode="auto">
              <a:xfrm>
                <a:off x="4239" y="1911"/>
                <a:ext cx="550" cy="288"/>
              </a:xfrm>
              <a:prstGeom prst="rect">
                <a:avLst/>
              </a:prstGeom>
              <a:solidFill>
                <a:srgbClr val="F0FDC5"/>
              </a:solidFill>
              <a:ln w="12700">
                <a:solidFill>
                  <a:srgbClr val="701A5C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b="1">
                    <a:latin typeface="Times New Roman" pitchFamily="18" charset="0"/>
                  </a:rPr>
                  <a:t>Retailer</a:t>
                </a:r>
              </a:p>
            </p:txBody>
          </p:sp>
          <p:sp>
            <p:nvSpPr>
              <p:cNvPr id="114708" name="Line 20"/>
              <p:cNvSpPr>
                <a:spLocks noChangeShapeType="1"/>
              </p:cNvSpPr>
              <p:nvPr/>
            </p:nvSpPr>
            <p:spPr bwMode="auto">
              <a:xfrm>
                <a:off x="4056" y="2055"/>
                <a:ext cx="183" cy="0"/>
              </a:xfrm>
              <a:prstGeom prst="line">
                <a:avLst/>
              </a:prstGeom>
              <a:noFill/>
              <a:ln w="12700">
                <a:solidFill>
                  <a:srgbClr val="701A5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14709" name="Group 21"/>
            <p:cNvGrpSpPr>
              <a:grpSpLocks/>
            </p:cNvGrpSpPr>
            <p:nvPr/>
          </p:nvGrpSpPr>
          <p:grpSpPr bwMode="auto">
            <a:xfrm>
              <a:off x="4789" y="1911"/>
              <a:ext cx="779" cy="288"/>
              <a:chOff x="4789" y="1911"/>
              <a:chExt cx="779" cy="288"/>
            </a:xfrm>
          </p:grpSpPr>
          <p:sp>
            <p:nvSpPr>
              <p:cNvPr id="114710" name="Rectangle 22"/>
              <p:cNvSpPr>
                <a:spLocks noChangeArrowheads="1"/>
              </p:cNvSpPr>
              <p:nvPr/>
            </p:nvSpPr>
            <p:spPr bwMode="auto">
              <a:xfrm>
                <a:off x="4972" y="1911"/>
                <a:ext cx="596" cy="288"/>
              </a:xfrm>
              <a:prstGeom prst="rect">
                <a:avLst/>
              </a:prstGeom>
              <a:solidFill>
                <a:srgbClr val="F0FDC5"/>
              </a:solidFill>
              <a:ln w="12700">
                <a:solidFill>
                  <a:srgbClr val="701A5C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b="1">
                    <a:latin typeface="Times New Roman" pitchFamily="18" charset="0"/>
                  </a:rPr>
                  <a:t>Customer</a:t>
                </a:r>
              </a:p>
            </p:txBody>
          </p:sp>
          <p:sp>
            <p:nvSpPr>
              <p:cNvPr id="114711" name="Line 23"/>
              <p:cNvSpPr>
                <a:spLocks noChangeShapeType="1"/>
              </p:cNvSpPr>
              <p:nvPr/>
            </p:nvSpPr>
            <p:spPr bwMode="auto">
              <a:xfrm>
                <a:off x="4789" y="2055"/>
                <a:ext cx="183" cy="0"/>
              </a:xfrm>
              <a:prstGeom prst="line">
                <a:avLst/>
              </a:prstGeom>
              <a:noFill/>
              <a:ln w="12700">
                <a:solidFill>
                  <a:srgbClr val="701A5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914400" y="1905000"/>
            <a:ext cx="7467600" cy="2514600"/>
            <a:chOff x="768" y="1200"/>
            <a:chExt cx="4704" cy="1584"/>
          </a:xfrm>
        </p:grpSpPr>
        <p:sp>
          <p:nvSpPr>
            <p:cNvPr id="115715" name="Rectangle 3"/>
            <p:cNvSpPr>
              <a:spLocks noChangeArrowheads="1"/>
            </p:cNvSpPr>
            <p:nvPr/>
          </p:nvSpPr>
          <p:spPr bwMode="auto">
            <a:xfrm>
              <a:off x="768" y="1200"/>
              <a:ext cx="910" cy="475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 b="1">
                  <a:latin typeface="Times New Roman" pitchFamily="18" charset="0"/>
                </a:rPr>
                <a:t>Supplier</a:t>
              </a:r>
            </a:p>
          </p:txBody>
        </p:sp>
        <p:sp>
          <p:nvSpPr>
            <p:cNvPr id="115716" name="Rectangle 4"/>
            <p:cNvSpPr>
              <a:spLocks noChangeArrowheads="1"/>
            </p:cNvSpPr>
            <p:nvPr/>
          </p:nvSpPr>
          <p:spPr bwMode="auto">
            <a:xfrm>
              <a:off x="768" y="2309"/>
              <a:ext cx="910" cy="475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 b="1">
                  <a:latin typeface="Times New Roman" pitchFamily="18" charset="0"/>
                </a:rPr>
                <a:t>Supplier</a:t>
              </a:r>
            </a:p>
          </p:txBody>
        </p:sp>
        <p:sp>
          <p:nvSpPr>
            <p:cNvPr id="115717" name="Text Box 5"/>
            <p:cNvSpPr txBox="1">
              <a:spLocks noChangeArrowheads="1"/>
            </p:cNvSpPr>
            <p:nvPr/>
          </p:nvSpPr>
          <p:spPr bwMode="auto">
            <a:xfrm>
              <a:off x="1584" y="1236"/>
              <a:ext cx="531" cy="1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1200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12000">
                <a:latin typeface="Times New Roman" pitchFamily="18" charset="0"/>
              </a:endParaRPr>
            </a:p>
          </p:txBody>
        </p:sp>
        <p:sp>
          <p:nvSpPr>
            <p:cNvPr id="115718" name="Rectangle 6"/>
            <p:cNvSpPr>
              <a:spLocks noChangeArrowheads="1"/>
            </p:cNvSpPr>
            <p:nvPr/>
          </p:nvSpPr>
          <p:spPr bwMode="auto">
            <a:xfrm>
              <a:off x="2058" y="1740"/>
              <a:ext cx="910" cy="475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 b="1">
                  <a:latin typeface="Times New Roman" pitchFamily="18" charset="0"/>
                </a:rPr>
                <a:t>Storage</a:t>
              </a:r>
            </a:p>
          </p:txBody>
        </p:sp>
        <p:sp>
          <p:nvSpPr>
            <p:cNvPr id="115719" name="Rectangle 7"/>
            <p:cNvSpPr>
              <a:spLocks noChangeArrowheads="1"/>
            </p:cNvSpPr>
            <p:nvPr/>
          </p:nvSpPr>
          <p:spPr bwMode="auto">
            <a:xfrm>
              <a:off x="3272" y="1740"/>
              <a:ext cx="910" cy="475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 b="1">
                  <a:latin typeface="Times New Roman" pitchFamily="18" charset="0"/>
                </a:rPr>
                <a:t>Service</a:t>
              </a:r>
            </a:p>
          </p:txBody>
        </p:sp>
        <p:sp>
          <p:nvSpPr>
            <p:cNvPr id="115720" name="Line 8"/>
            <p:cNvSpPr>
              <a:spLocks noChangeShapeType="1"/>
            </p:cNvSpPr>
            <p:nvPr/>
          </p:nvSpPr>
          <p:spPr bwMode="auto">
            <a:xfrm>
              <a:off x="2968" y="1977"/>
              <a:ext cx="304" cy="0"/>
            </a:xfrm>
            <a:prstGeom prst="line">
              <a:avLst/>
            </a:prstGeom>
            <a:noFill/>
            <a:ln w="12700">
              <a:solidFill>
                <a:srgbClr val="701A5C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4486" y="1754"/>
              <a:ext cx="986" cy="476"/>
            </a:xfrm>
            <a:prstGeom prst="rect">
              <a:avLst/>
            </a:prstGeom>
            <a:solidFill>
              <a:srgbClr val="F0FDC5"/>
            </a:solidFill>
            <a:ln w="12700">
              <a:solidFill>
                <a:srgbClr val="701A5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 b="1">
                  <a:latin typeface="Times New Roman" pitchFamily="18" charset="0"/>
                </a:rPr>
                <a:t>Customer</a:t>
              </a:r>
            </a:p>
          </p:txBody>
        </p:sp>
        <p:sp>
          <p:nvSpPr>
            <p:cNvPr id="115722" name="Line 10"/>
            <p:cNvSpPr>
              <a:spLocks noChangeShapeType="1"/>
            </p:cNvSpPr>
            <p:nvPr/>
          </p:nvSpPr>
          <p:spPr bwMode="auto">
            <a:xfrm>
              <a:off x="4182" y="1992"/>
              <a:ext cx="304" cy="0"/>
            </a:xfrm>
            <a:prstGeom prst="line">
              <a:avLst/>
            </a:prstGeom>
            <a:noFill/>
            <a:ln w="12700">
              <a:solidFill>
                <a:srgbClr val="701A5C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15723" name="Rectangle 11"/>
          <p:cNvSpPr>
            <a:spLocks noGrp="1" noChangeArrowheads="1"/>
          </p:cNvSpPr>
          <p:nvPr>
            <p:ph type="title"/>
          </p:nvPr>
        </p:nvSpPr>
        <p:spPr>
          <a:xfrm>
            <a:off x="1331913" y="519113"/>
            <a:ext cx="7488237" cy="198437"/>
          </a:xfrm>
          <a:noFill/>
          <a:ln/>
        </p:spPr>
        <p:txBody>
          <a:bodyPr lIns="90488" tIns="44450" rIns="90488" bIns="44450" anchor="b"/>
          <a:lstStyle/>
          <a:p>
            <a:r>
              <a:rPr lang="en-US"/>
              <a:t> Typical Supply Chain for a Service</a:t>
            </a:r>
            <a:endParaRPr lang="en-US" b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3. Ejemplos</a:t>
            </a:r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Industria del Salmón</a:t>
            </a:r>
          </a:p>
          <a:p>
            <a:r>
              <a:rPr lang="es-CL"/>
              <a:t>Agroindustria</a:t>
            </a:r>
          </a:p>
          <a:p>
            <a:r>
              <a:rPr lang="es-CL"/>
              <a:t>Textiles</a:t>
            </a:r>
          </a:p>
          <a:p>
            <a:r>
              <a:rPr lang="es-CL"/>
              <a:t>Pagos (Servipag vs Sencillito)</a:t>
            </a:r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76200" y="1917700"/>
            <a:ext cx="1295400" cy="4267200"/>
            <a:chOff x="48" y="1208"/>
            <a:chExt cx="816" cy="2688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auto">
            <a:xfrm>
              <a:off x="48" y="1208"/>
              <a:ext cx="816" cy="288"/>
            </a:xfrm>
            <a:prstGeom prst="homePlate">
              <a:avLst>
                <a:gd name="adj" fmla="val 70833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Insumos Marinos y Fluviales</a:t>
              </a:r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auto">
            <a:xfrm>
              <a:off x="48" y="1544"/>
              <a:ext cx="816" cy="192"/>
            </a:xfrm>
            <a:prstGeom prst="homePlate">
              <a:avLst>
                <a:gd name="adj" fmla="val 106250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Laboratorios</a:t>
              </a:r>
            </a:p>
          </p:txBody>
        </p:sp>
        <p:sp>
          <p:nvSpPr>
            <p:cNvPr id="16389" name="AutoShape 5"/>
            <p:cNvSpPr>
              <a:spLocks noChangeArrowheads="1"/>
            </p:cNvSpPr>
            <p:nvPr/>
          </p:nvSpPr>
          <p:spPr bwMode="auto">
            <a:xfrm>
              <a:off x="48" y="1784"/>
              <a:ext cx="816" cy="288"/>
            </a:xfrm>
            <a:prstGeom prst="homePlate">
              <a:avLst>
                <a:gd name="adj" fmla="val 70833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Insumos Químicos</a:t>
              </a:r>
            </a:p>
          </p:txBody>
        </p:sp>
        <p:sp>
          <p:nvSpPr>
            <p:cNvPr id="16390" name="AutoShape 6"/>
            <p:cNvSpPr>
              <a:spLocks noChangeArrowheads="1"/>
            </p:cNvSpPr>
            <p:nvPr/>
          </p:nvSpPr>
          <p:spPr bwMode="auto">
            <a:xfrm>
              <a:off x="48" y="2120"/>
              <a:ext cx="816" cy="192"/>
            </a:xfrm>
            <a:prstGeom prst="homePlate">
              <a:avLst>
                <a:gd name="adj" fmla="val 106250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Reproductores</a:t>
              </a:r>
            </a:p>
          </p:txBody>
        </p:sp>
        <p:sp>
          <p:nvSpPr>
            <p:cNvPr id="16391" name="AutoShape 7"/>
            <p:cNvSpPr>
              <a:spLocks noChangeArrowheads="1"/>
            </p:cNvSpPr>
            <p:nvPr/>
          </p:nvSpPr>
          <p:spPr bwMode="auto">
            <a:xfrm>
              <a:off x="48" y="2360"/>
              <a:ext cx="816" cy="288"/>
            </a:xfrm>
            <a:prstGeom prst="homePlate">
              <a:avLst>
                <a:gd name="adj" fmla="val 70833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Profesionales y Técnicos</a:t>
              </a:r>
            </a:p>
          </p:txBody>
        </p:sp>
        <p:sp>
          <p:nvSpPr>
            <p:cNvPr id="16392" name="AutoShape 8"/>
            <p:cNvSpPr>
              <a:spLocks noChangeArrowheads="1"/>
            </p:cNvSpPr>
            <p:nvPr/>
          </p:nvSpPr>
          <p:spPr bwMode="auto">
            <a:xfrm>
              <a:off x="48" y="2696"/>
              <a:ext cx="816" cy="288"/>
            </a:xfrm>
            <a:prstGeom prst="homePlate">
              <a:avLst>
                <a:gd name="adj" fmla="val 70833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Insumos Agricolas</a:t>
              </a:r>
            </a:p>
          </p:txBody>
        </p:sp>
        <p:sp>
          <p:nvSpPr>
            <p:cNvPr id="16393" name="AutoShape 9"/>
            <p:cNvSpPr>
              <a:spLocks noChangeArrowheads="1"/>
            </p:cNvSpPr>
            <p:nvPr/>
          </p:nvSpPr>
          <p:spPr bwMode="auto">
            <a:xfrm>
              <a:off x="48" y="3032"/>
              <a:ext cx="816" cy="288"/>
            </a:xfrm>
            <a:prstGeom prst="homePlate">
              <a:avLst>
                <a:gd name="adj" fmla="val 70833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Harina de Pescado</a:t>
              </a:r>
            </a:p>
          </p:txBody>
        </p:sp>
        <p:sp>
          <p:nvSpPr>
            <p:cNvPr id="16394" name="AutoShape 10"/>
            <p:cNvSpPr>
              <a:spLocks noChangeArrowheads="1"/>
            </p:cNvSpPr>
            <p:nvPr/>
          </p:nvSpPr>
          <p:spPr bwMode="auto">
            <a:xfrm>
              <a:off x="48" y="3368"/>
              <a:ext cx="816" cy="288"/>
            </a:xfrm>
            <a:prstGeom prst="homePlate">
              <a:avLst>
                <a:gd name="adj" fmla="val 70833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Pinturas Antifouling</a:t>
              </a:r>
            </a:p>
          </p:txBody>
        </p:sp>
        <p:sp>
          <p:nvSpPr>
            <p:cNvPr id="16395" name="AutoShape 11"/>
            <p:cNvSpPr>
              <a:spLocks noChangeArrowheads="1"/>
            </p:cNvSpPr>
            <p:nvPr/>
          </p:nvSpPr>
          <p:spPr bwMode="auto">
            <a:xfrm>
              <a:off x="48" y="3704"/>
              <a:ext cx="816" cy="192"/>
            </a:xfrm>
            <a:prstGeom prst="homePlate">
              <a:avLst>
                <a:gd name="adj" fmla="val 106250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Paños</a:t>
              </a:r>
            </a:p>
          </p:txBody>
        </p:sp>
      </p:grpSp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1371600" y="1968500"/>
            <a:ext cx="7670800" cy="4673600"/>
            <a:chOff x="864" y="1240"/>
            <a:chExt cx="4832" cy="2944"/>
          </a:xfrm>
        </p:grpSpPr>
        <p:grpSp>
          <p:nvGrpSpPr>
            <p:cNvPr id="16397" name="Group 13"/>
            <p:cNvGrpSpPr>
              <a:grpSpLocks/>
            </p:cNvGrpSpPr>
            <p:nvPr/>
          </p:nvGrpSpPr>
          <p:grpSpPr bwMode="auto">
            <a:xfrm>
              <a:off x="864" y="1240"/>
              <a:ext cx="4832" cy="2944"/>
              <a:chOff x="864" y="1240"/>
              <a:chExt cx="4832" cy="2944"/>
            </a:xfrm>
          </p:grpSpPr>
          <p:grpSp>
            <p:nvGrpSpPr>
              <p:cNvPr id="16398" name="Group 14"/>
              <p:cNvGrpSpPr>
                <a:grpSpLocks/>
              </p:cNvGrpSpPr>
              <p:nvPr/>
            </p:nvGrpSpPr>
            <p:grpSpPr bwMode="auto">
              <a:xfrm>
                <a:off x="960" y="1240"/>
                <a:ext cx="4736" cy="2944"/>
                <a:chOff x="960" y="1240"/>
                <a:chExt cx="4736" cy="2944"/>
              </a:xfrm>
            </p:grpSpPr>
            <p:sp>
              <p:nvSpPr>
                <p:cNvPr id="16399" name="AutoShape 15"/>
                <p:cNvSpPr>
                  <a:spLocks noChangeArrowheads="1"/>
                </p:cNvSpPr>
                <p:nvPr/>
              </p:nvSpPr>
              <p:spPr bwMode="auto">
                <a:xfrm>
                  <a:off x="960" y="1544"/>
                  <a:ext cx="672" cy="816"/>
                </a:xfrm>
                <a:prstGeom prst="homePlate">
                  <a:avLst>
                    <a:gd name="adj" fmla="val 25000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CL" sz="1100" b="1">
                      <a:solidFill>
                        <a:srgbClr val="000099"/>
                      </a:solidFill>
                      <a:latin typeface="Tahoma" pitchFamily="34" charset="0"/>
                    </a:rPr>
                    <a:t>Hatchery</a:t>
                  </a:r>
                </a:p>
              </p:txBody>
            </p:sp>
            <p:sp>
              <p:nvSpPr>
                <p:cNvPr id="16400" name="AutoShape 16"/>
                <p:cNvSpPr>
                  <a:spLocks noChangeArrowheads="1"/>
                </p:cNvSpPr>
                <p:nvPr/>
              </p:nvSpPr>
              <p:spPr bwMode="auto">
                <a:xfrm>
                  <a:off x="1664" y="1832"/>
                  <a:ext cx="704" cy="288"/>
                </a:xfrm>
                <a:prstGeom prst="homePlate">
                  <a:avLst>
                    <a:gd name="adj" fmla="val 61111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1100" b="1">
                      <a:solidFill>
                        <a:srgbClr val="000099"/>
                      </a:solidFill>
                      <a:latin typeface="Tahoma" pitchFamily="34" charset="0"/>
                    </a:rPr>
                    <a:t>Engorda</a:t>
                  </a:r>
                </a:p>
              </p:txBody>
            </p:sp>
            <p:sp>
              <p:nvSpPr>
                <p:cNvPr id="16401" name="AutoShape 17"/>
                <p:cNvSpPr>
                  <a:spLocks noChangeArrowheads="1"/>
                </p:cNvSpPr>
                <p:nvPr/>
              </p:nvSpPr>
              <p:spPr bwMode="auto">
                <a:xfrm>
                  <a:off x="2400" y="1832"/>
                  <a:ext cx="650" cy="288"/>
                </a:xfrm>
                <a:prstGeom prst="homePlate">
                  <a:avLst>
                    <a:gd name="adj" fmla="val 56424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1100" b="1">
                      <a:solidFill>
                        <a:srgbClr val="000099"/>
                      </a:solidFill>
                      <a:latin typeface="Tahoma" pitchFamily="34" charset="0"/>
                    </a:rPr>
                    <a:t>Cosecha</a:t>
                  </a:r>
                </a:p>
              </p:txBody>
            </p:sp>
            <p:sp>
              <p:nvSpPr>
                <p:cNvPr id="16402" name="AutoShape 18"/>
                <p:cNvSpPr>
                  <a:spLocks noChangeArrowheads="1"/>
                </p:cNvSpPr>
                <p:nvPr/>
              </p:nvSpPr>
              <p:spPr bwMode="auto">
                <a:xfrm>
                  <a:off x="3081" y="1832"/>
                  <a:ext cx="840" cy="288"/>
                </a:xfrm>
                <a:prstGeom prst="homePlate">
                  <a:avLst>
                    <a:gd name="adj" fmla="val 72917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1100" b="1">
                      <a:solidFill>
                        <a:srgbClr val="000099"/>
                      </a:solidFill>
                      <a:latin typeface="Tahoma" pitchFamily="34" charset="0"/>
                    </a:rPr>
                    <a:t>Plantas Procesadoras</a:t>
                  </a:r>
                </a:p>
              </p:txBody>
            </p:sp>
            <p:sp>
              <p:nvSpPr>
                <p:cNvPr id="16403" name="AutoShape 19"/>
                <p:cNvSpPr>
                  <a:spLocks noChangeArrowheads="1"/>
                </p:cNvSpPr>
                <p:nvPr/>
              </p:nvSpPr>
              <p:spPr bwMode="auto">
                <a:xfrm>
                  <a:off x="3936" y="1688"/>
                  <a:ext cx="696" cy="672"/>
                </a:xfrm>
                <a:prstGeom prst="homePlate">
                  <a:avLst>
                    <a:gd name="adj" fmla="val 25893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1000" b="1">
                      <a:solidFill>
                        <a:srgbClr val="000099"/>
                      </a:solidFill>
                      <a:latin typeface="Tahoma" pitchFamily="34" charset="0"/>
                    </a:rPr>
                    <a:t>Distribución mayorista nacional e internac. </a:t>
                  </a:r>
                </a:p>
              </p:txBody>
            </p:sp>
            <p:sp>
              <p:nvSpPr>
                <p:cNvPr id="16404" name="AutoShape 20"/>
                <p:cNvSpPr>
                  <a:spLocks noChangeArrowheads="1"/>
                </p:cNvSpPr>
                <p:nvPr/>
              </p:nvSpPr>
              <p:spPr bwMode="auto">
                <a:xfrm>
                  <a:off x="4680" y="1304"/>
                  <a:ext cx="744" cy="288"/>
                </a:xfrm>
                <a:prstGeom prst="homePlate">
                  <a:avLst>
                    <a:gd name="adj" fmla="val 64583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900" b="1">
                      <a:solidFill>
                        <a:srgbClr val="000099"/>
                      </a:solidFill>
                      <a:latin typeface="Tahoma" pitchFamily="34" charset="0"/>
                    </a:rPr>
                    <a:t>Reprocesador</a:t>
                  </a:r>
                </a:p>
              </p:txBody>
            </p:sp>
            <p:sp>
              <p:nvSpPr>
                <p:cNvPr id="16405" name="AutoShape 21"/>
                <p:cNvSpPr>
                  <a:spLocks noChangeArrowheads="1"/>
                </p:cNvSpPr>
                <p:nvPr/>
              </p:nvSpPr>
              <p:spPr bwMode="auto">
                <a:xfrm>
                  <a:off x="4680" y="1640"/>
                  <a:ext cx="744" cy="288"/>
                </a:xfrm>
                <a:prstGeom prst="homePlate">
                  <a:avLst>
                    <a:gd name="adj" fmla="val 64583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900" b="1">
                      <a:solidFill>
                        <a:srgbClr val="000099"/>
                      </a:solidFill>
                      <a:latin typeface="Tahoma" pitchFamily="34" charset="0"/>
                    </a:rPr>
                    <a:t>Institucional</a:t>
                  </a:r>
                </a:p>
              </p:txBody>
            </p:sp>
            <p:sp>
              <p:nvSpPr>
                <p:cNvPr id="16406" name="AutoShape 22"/>
                <p:cNvSpPr>
                  <a:spLocks noChangeArrowheads="1"/>
                </p:cNvSpPr>
                <p:nvPr/>
              </p:nvSpPr>
              <p:spPr bwMode="auto">
                <a:xfrm>
                  <a:off x="4680" y="1976"/>
                  <a:ext cx="744" cy="624"/>
                </a:xfrm>
                <a:prstGeom prst="homePlate">
                  <a:avLst>
                    <a:gd name="adj" fmla="val 29808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CL" sz="900" b="1">
                      <a:solidFill>
                        <a:srgbClr val="000099"/>
                      </a:solidFill>
                      <a:latin typeface="Tahoma" pitchFamily="34" charset="0"/>
                    </a:rPr>
                    <a:t>Supermercado</a:t>
                  </a:r>
                </a:p>
                <a:p>
                  <a:endParaRPr lang="es-CL" sz="900" b="1">
                    <a:solidFill>
                      <a:srgbClr val="000099"/>
                    </a:solidFill>
                    <a:latin typeface="Tahoma" pitchFamily="34" charset="0"/>
                  </a:endParaRPr>
                </a:p>
                <a:p>
                  <a:pPr>
                    <a:buFontTx/>
                    <a:buChar char="•"/>
                  </a:pPr>
                  <a:r>
                    <a:rPr lang="es-CL" sz="900" b="1">
                      <a:solidFill>
                        <a:srgbClr val="000099"/>
                      </a:solidFill>
                      <a:latin typeface="Tahoma" pitchFamily="34" charset="0"/>
                    </a:rPr>
                    <a:t>Cash &amp;Carry</a:t>
                  </a:r>
                </a:p>
                <a:p>
                  <a:pPr>
                    <a:buFontTx/>
                    <a:buChar char="•"/>
                  </a:pPr>
                  <a:r>
                    <a:rPr lang="es-CL" sz="900" b="1">
                      <a:solidFill>
                        <a:srgbClr val="000099"/>
                      </a:solidFill>
                      <a:latin typeface="Tahoma" pitchFamily="34" charset="0"/>
                    </a:rPr>
                    <a:t>Discounters</a:t>
                  </a:r>
                </a:p>
                <a:p>
                  <a:pPr>
                    <a:buFontTx/>
                    <a:buChar char="•"/>
                  </a:pPr>
                  <a:r>
                    <a:rPr lang="es-CL" sz="900" b="1">
                      <a:solidFill>
                        <a:srgbClr val="000099"/>
                      </a:solidFill>
                      <a:latin typeface="Tahoma" pitchFamily="34" charset="0"/>
                    </a:rPr>
                    <a:t>Supermarket</a:t>
                  </a:r>
                </a:p>
                <a:p>
                  <a:pPr>
                    <a:buFontTx/>
                    <a:buChar char="•"/>
                  </a:pPr>
                  <a:r>
                    <a:rPr lang="es-CL" sz="900" b="1">
                      <a:solidFill>
                        <a:srgbClr val="000099"/>
                      </a:solidFill>
                      <a:latin typeface="Tahoma" pitchFamily="34" charset="0"/>
                    </a:rPr>
                    <a:t>Tradicional</a:t>
                  </a:r>
                </a:p>
              </p:txBody>
            </p:sp>
            <p:sp>
              <p:nvSpPr>
                <p:cNvPr id="16407" name="AutoShape 23"/>
                <p:cNvSpPr>
                  <a:spLocks noChangeArrowheads="1"/>
                </p:cNvSpPr>
                <p:nvPr/>
              </p:nvSpPr>
              <p:spPr bwMode="auto">
                <a:xfrm>
                  <a:off x="4680" y="2648"/>
                  <a:ext cx="744" cy="288"/>
                </a:xfrm>
                <a:prstGeom prst="homePlate">
                  <a:avLst>
                    <a:gd name="adj" fmla="val 64583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900" b="1">
                      <a:solidFill>
                        <a:srgbClr val="000099"/>
                      </a:solidFill>
                      <a:latin typeface="Tahoma" pitchFamily="34" charset="0"/>
                    </a:rPr>
                    <a:t>Restaurant</a:t>
                  </a:r>
                </a:p>
              </p:txBody>
            </p:sp>
            <p:sp>
              <p:nvSpPr>
                <p:cNvPr id="16408" name="Rectangle 24"/>
                <p:cNvSpPr>
                  <a:spLocks noChangeArrowheads="1"/>
                </p:cNvSpPr>
                <p:nvPr/>
              </p:nvSpPr>
              <p:spPr bwMode="auto">
                <a:xfrm rot="16200000">
                  <a:off x="4116" y="2604"/>
                  <a:ext cx="2944" cy="216"/>
                </a:xfrm>
                <a:prstGeom prst="rect">
                  <a:avLst/>
                </a:prstGeom>
                <a:solidFill>
                  <a:srgbClr val="FF9900"/>
                </a:solidFill>
                <a:ln w="38100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s-MX" sz="1900" b="1">
                      <a:solidFill>
                        <a:srgbClr val="000099"/>
                      </a:solidFill>
                      <a:latin typeface="Tahoma" pitchFamily="34" charset="0"/>
                    </a:rPr>
                    <a:t>Consumidores</a:t>
                  </a:r>
                  <a:endParaRPr lang="es-CL" sz="1900" b="1">
                    <a:solidFill>
                      <a:srgbClr val="000099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6409" name="AutoShape 25"/>
                <p:cNvSpPr>
                  <a:spLocks noChangeArrowheads="1"/>
                </p:cNvSpPr>
                <p:nvPr/>
              </p:nvSpPr>
              <p:spPr bwMode="auto">
                <a:xfrm>
                  <a:off x="1008" y="1784"/>
                  <a:ext cx="480" cy="144"/>
                </a:xfrm>
                <a:prstGeom prst="homePlate">
                  <a:avLst>
                    <a:gd name="adj" fmla="val 83333"/>
                  </a:avLst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1100" b="1">
                      <a:solidFill>
                        <a:srgbClr val="000099"/>
                      </a:solidFill>
                      <a:latin typeface="Tahoma" pitchFamily="34" charset="0"/>
                    </a:rPr>
                    <a:t>Ovas</a:t>
                  </a:r>
                </a:p>
              </p:txBody>
            </p:sp>
            <p:sp>
              <p:nvSpPr>
                <p:cNvPr id="16410" name="AutoShape 26"/>
                <p:cNvSpPr>
                  <a:spLocks noChangeArrowheads="1"/>
                </p:cNvSpPr>
                <p:nvPr/>
              </p:nvSpPr>
              <p:spPr bwMode="auto">
                <a:xfrm>
                  <a:off x="1008" y="1976"/>
                  <a:ext cx="480" cy="288"/>
                </a:xfrm>
                <a:prstGeom prst="homePlate">
                  <a:avLst>
                    <a:gd name="adj" fmla="val 41667"/>
                  </a:avLst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CL" sz="1100" b="1">
                      <a:solidFill>
                        <a:srgbClr val="000099"/>
                      </a:solidFill>
                      <a:latin typeface="Tahoma" pitchFamily="34" charset="0"/>
                    </a:rPr>
                    <a:t>Alevin, Smolt</a:t>
                  </a:r>
                </a:p>
              </p:txBody>
            </p:sp>
          </p:grpSp>
          <p:cxnSp>
            <p:nvCxnSpPr>
              <p:cNvPr id="16411" name="AutoShape 27"/>
              <p:cNvCxnSpPr>
                <a:cxnSpLocks noChangeShapeType="1"/>
                <a:stCxn id="16387" idx="3"/>
                <a:endCxn id="16399" idx="1"/>
              </p:cNvCxnSpPr>
              <p:nvPr/>
            </p:nvCxnSpPr>
            <p:spPr bwMode="auto">
              <a:xfrm>
                <a:off x="864" y="1352"/>
                <a:ext cx="96" cy="600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6412" name="AutoShape 28"/>
              <p:cNvCxnSpPr>
                <a:cxnSpLocks noChangeShapeType="1"/>
                <a:stCxn id="16388" idx="3"/>
                <a:endCxn id="16399" idx="1"/>
              </p:cNvCxnSpPr>
              <p:nvPr/>
            </p:nvCxnSpPr>
            <p:spPr bwMode="auto">
              <a:xfrm>
                <a:off x="864" y="1640"/>
                <a:ext cx="96" cy="312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6413" name="AutoShape 29"/>
              <p:cNvCxnSpPr>
                <a:cxnSpLocks noChangeShapeType="1"/>
                <a:stCxn id="16389" idx="3"/>
                <a:endCxn id="16399" idx="1"/>
              </p:cNvCxnSpPr>
              <p:nvPr/>
            </p:nvCxnSpPr>
            <p:spPr bwMode="auto">
              <a:xfrm>
                <a:off x="864" y="1928"/>
                <a:ext cx="96" cy="24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6414" name="AutoShape 30"/>
              <p:cNvCxnSpPr>
                <a:cxnSpLocks noChangeShapeType="1"/>
                <a:stCxn id="16390" idx="3"/>
                <a:endCxn id="16399" idx="1"/>
              </p:cNvCxnSpPr>
              <p:nvPr/>
            </p:nvCxnSpPr>
            <p:spPr bwMode="auto">
              <a:xfrm flipV="1">
                <a:off x="864" y="1952"/>
                <a:ext cx="96" cy="264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6415" name="AutoShape 31"/>
              <p:cNvCxnSpPr>
                <a:cxnSpLocks noChangeShapeType="1"/>
                <a:stCxn id="16391" idx="3"/>
                <a:endCxn id="16399" idx="1"/>
              </p:cNvCxnSpPr>
              <p:nvPr/>
            </p:nvCxnSpPr>
            <p:spPr bwMode="auto">
              <a:xfrm flipV="1">
                <a:off x="864" y="1952"/>
                <a:ext cx="96" cy="552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cxnSp>
        </p:grpSp>
        <p:cxnSp>
          <p:nvCxnSpPr>
            <p:cNvPr id="16416" name="AutoShape 32"/>
            <p:cNvCxnSpPr>
              <a:cxnSpLocks noChangeShapeType="1"/>
              <a:stCxn id="16403" idx="3"/>
              <a:endCxn id="16404" idx="1"/>
            </p:cNvCxnSpPr>
            <p:nvPr/>
          </p:nvCxnSpPr>
          <p:spPr bwMode="auto">
            <a:xfrm flipV="1">
              <a:off x="4632" y="1448"/>
              <a:ext cx="48" cy="57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17" name="AutoShape 33"/>
            <p:cNvCxnSpPr>
              <a:cxnSpLocks noChangeShapeType="1"/>
              <a:stCxn id="16403" idx="3"/>
              <a:endCxn id="16405" idx="1"/>
            </p:cNvCxnSpPr>
            <p:nvPr/>
          </p:nvCxnSpPr>
          <p:spPr bwMode="auto">
            <a:xfrm flipV="1">
              <a:off x="4632" y="1784"/>
              <a:ext cx="48" cy="24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18" name="AutoShape 34"/>
            <p:cNvCxnSpPr>
              <a:cxnSpLocks noChangeShapeType="1"/>
              <a:stCxn id="16403" idx="3"/>
              <a:endCxn id="16406" idx="1"/>
            </p:cNvCxnSpPr>
            <p:nvPr/>
          </p:nvCxnSpPr>
          <p:spPr bwMode="auto">
            <a:xfrm>
              <a:off x="4632" y="2024"/>
              <a:ext cx="48" cy="26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19" name="AutoShape 35"/>
            <p:cNvCxnSpPr>
              <a:cxnSpLocks noChangeShapeType="1"/>
              <a:stCxn id="16407" idx="1"/>
              <a:endCxn id="16403" idx="3"/>
            </p:cNvCxnSpPr>
            <p:nvPr/>
          </p:nvCxnSpPr>
          <p:spPr bwMode="auto">
            <a:xfrm rot="10800000">
              <a:off x="4632" y="2024"/>
              <a:ext cx="48" cy="76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</p:grpSp>
      <p:grpSp>
        <p:nvGrpSpPr>
          <p:cNvPr id="16420" name="Group 36"/>
          <p:cNvGrpSpPr>
            <a:grpSpLocks/>
          </p:cNvGrpSpPr>
          <p:nvPr/>
        </p:nvGrpSpPr>
        <p:grpSpPr bwMode="auto">
          <a:xfrm>
            <a:off x="101600" y="3365500"/>
            <a:ext cx="8458200" cy="3302000"/>
            <a:chOff x="64" y="2120"/>
            <a:chExt cx="5328" cy="2080"/>
          </a:xfrm>
        </p:grpSpPr>
        <p:grpSp>
          <p:nvGrpSpPr>
            <p:cNvPr id="16421" name="Group 37"/>
            <p:cNvGrpSpPr>
              <a:grpSpLocks/>
            </p:cNvGrpSpPr>
            <p:nvPr/>
          </p:nvGrpSpPr>
          <p:grpSpPr bwMode="auto">
            <a:xfrm>
              <a:off x="64" y="2208"/>
              <a:ext cx="5328" cy="1992"/>
              <a:chOff x="64" y="2208"/>
              <a:chExt cx="5328" cy="1992"/>
            </a:xfrm>
          </p:grpSpPr>
          <p:sp>
            <p:nvSpPr>
              <p:cNvPr id="16422" name="Rectangle 38"/>
              <p:cNvSpPr>
                <a:spLocks noChangeArrowheads="1"/>
              </p:cNvSpPr>
              <p:nvPr/>
            </p:nvSpPr>
            <p:spPr bwMode="auto">
              <a:xfrm>
                <a:off x="64" y="3912"/>
                <a:ext cx="532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423" name="Rectangle 39"/>
              <p:cNvSpPr>
                <a:spLocks noChangeArrowheads="1"/>
              </p:cNvSpPr>
              <p:nvPr/>
            </p:nvSpPr>
            <p:spPr bwMode="auto">
              <a:xfrm>
                <a:off x="160" y="3960"/>
                <a:ext cx="2592" cy="192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500" b="1">
                    <a:solidFill>
                      <a:schemeClr val="bg1"/>
                    </a:solidFill>
                    <a:latin typeface="Tahoma" pitchFamily="34" charset="0"/>
                  </a:rPr>
                  <a:t>Transporte Terrestre, Marino y Aéreo</a:t>
                </a:r>
                <a:endParaRPr lang="es-CL" sz="15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24" name="Rectangle 40"/>
              <p:cNvSpPr>
                <a:spLocks noChangeArrowheads="1"/>
              </p:cNvSpPr>
              <p:nvPr/>
            </p:nvSpPr>
            <p:spPr bwMode="auto">
              <a:xfrm>
                <a:off x="2896" y="3960"/>
                <a:ext cx="2400" cy="192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500" b="1">
                    <a:solidFill>
                      <a:schemeClr val="bg1"/>
                    </a:solidFill>
                    <a:latin typeface="Tahoma" pitchFamily="34" charset="0"/>
                  </a:rPr>
                  <a:t>Aseguramiento de la Calidad</a:t>
                </a:r>
                <a:endParaRPr lang="es-CL" sz="15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25" name="AutoShape 41"/>
              <p:cNvSpPr>
                <a:spLocks noChangeArrowheads="1"/>
              </p:cNvSpPr>
              <p:nvPr/>
            </p:nvSpPr>
            <p:spPr bwMode="auto">
              <a:xfrm>
                <a:off x="912" y="2888"/>
                <a:ext cx="720" cy="288"/>
              </a:xfrm>
              <a:prstGeom prst="homePlate">
                <a:avLst>
                  <a:gd name="adj" fmla="val 625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Maestranzas</a:t>
                </a:r>
              </a:p>
            </p:txBody>
          </p:sp>
          <p:sp>
            <p:nvSpPr>
              <p:cNvPr id="16426" name="AutoShape 42"/>
              <p:cNvSpPr>
                <a:spLocks noChangeArrowheads="1"/>
              </p:cNvSpPr>
              <p:nvPr/>
            </p:nvSpPr>
            <p:spPr bwMode="auto">
              <a:xfrm>
                <a:off x="912" y="3224"/>
                <a:ext cx="720" cy="288"/>
              </a:xfrm>
              <a:prstGeom prst="homePlate">
                <a:avLst>
                  <a:gd name="adj" fmla="val 625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Maestranzas</a:t>
                </a:r>
              </a:p>
            </p:txBody>
          </p:sp>
          <p:sp>
            <p:nvSpPr>
              <p:cNvPr id="16427" name="AutoShape 43"/>
              <p:cNvSpPr>
                <a:spLocks noChangeArrowheads="1"/>
              </p:cNvSpPr>
              <p:nvPr/>
            </p:nvSpPr>
            <p:spPr bwMode="auto">
              <a:xfrm>
                <a:off x="1656" y="2216"/>
                <a:ext cx="720" cy="288"/>
              </a:xfrm>
              <a:prstGeom prst="homePlate">
                <a:avLst>
                  <a:gd name="adj" fmla="val 625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Proveedores</a:t>
                </a:r>
              </a:p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Alimentos</a:t>
                </a:r>
              </a:p>
            </p:txBody>
          </p:sp>
          <p:sp>
            <p:nvSpPr>
              <p:cNvPr id="16428" name="AutoShape 44"/>
              <p:cNvSpPr>
                <a:spLocks noChangeArrowheads="1"/>
              </p:cNvSpPr>
              <p:nvPr/>
            </p:nvSpPr>
            <p:spPr bwMode="auto">
              <a:xfrm>
                <a:off x="1656" y="2552"/>
                <a:ext cx="720" cy="288"/>
              </a:xfrm>
              <a:prstGeom prst="homePlate">
                <a:avLst>
                  <a:gd name="adj" fmla="val 625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Laboratorios (Vacunas)</a:t>
                </a:r>
              </a:p>
            </p:txBody>
          </p:sp>
          <p:sp>
            <p:nvSpPr>
              <p:cNvPr id="16429" name="AutoShape 45"/>
              <p:cNvSpPr>
                <a:spLocks noChangeArrowheads="1"/>
              </p:cNvSpPr>
              <p:nvPr/>
            </p:nvSpPr>
            <p:spPr bwMode="auto">
              <a:xfrm>
                <a:off x="1656" y="2888"/>
                <a:ext cx="720" cy="288"/>
              </a:xfrm>
              <a:prstGeom prst="homePlate">
                <a:avLst>
                  <a:gd name="adj" fmla="val 625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Jaulas y balsas</a:t>
                </a:r>
              </a:p>
            </p:txBody>
          </p:sp>
          <p:sp>
            <p:nvSpPr>
              <p:cNvPr id="16430" name="AutoShape 46"/>
              <p:cNvSpPr>
                <a:spLocks noChangeArrowheads="1"/>
              </p:cNvSpPr>
              <p:nvPr/>
            </p:nvSpPr>
            <p:spPr bwMode="auto">
              <a:xfrm>
                <a:off x="1656" y="3224"/>
                <a:ext cx="720" cy="288"/>
              </a:xfrm>
              <a:prstGeom prst="homePlate">
                <a:avLst>
                  <a:gd name="adj" fmla="val 625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Redes y mantención</a:t>
                </a:r>
              </a:p>
            </p:txBody>
          </p:sp>
          <p:sp>
            <p:nvSpPr>
              <p:cNvPr id="16431" name="AutoShape 47"/>
              <p:cNvSpPr>
                <a:spLocks noChangeArrowheads="1"/>
              </p:cNvSpPr>
              <p:nvPr/>
            </p:nvSpPr>
            <p:spPr bwMode="auto">
              <a:xfrm>
                <a:off x="1656" y="3560"/>
                <a:ext cx="720" cy="288"/>
              </a:xfrm>
              <a:prstGeom prst="homePlate">
                <a:avLst>
                  <a:gd name="adj" fmla="val 625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Tratamiento de aguas</a:t>
                </a:r>
              </a:p>
            </p:txBody>
          </p:sp>
          <p:sp>
            <p:nvSpPr>
              <p:cNvPr id="16432" name="AutoShape 48"/>
              <p:cNvSpPr>
                <a:spLocks noChangeArrowheads="1"/>
              </p:cNvSpPr>
              <p:nvPr/>
            </p:nvSpPr>
            <p:spPr bwMode="auto">
              <a:xfrm>
                <a:off x="2398" y="2208"/>
                <a:ext cx="650" cy="288"/>
              </a:xfrm>
              <a:prstGeom prst="homePlate">
                <a:avLst>
                  <a:gd name="adj" fmla="val 56424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Cosecha y Transp.</a:t>
                </a:r>
              </a:p>
            </p:txBody>
          </p:sp>
          <p:sp>
            <p:nvSpPr>
              <p:cNvPr id="16433" name="AutoShape 49"/>
              <p:cNvSpPr>
                <a:spLocks noChangeArrowheads="1"/>
              </p:cNvSpPr>
              <p:nvPr/>
            </p:nvSpPr>
            <p:spPr bwMode="auto">
              <a:xfrm>
                <a:off x="3080" y="2216"/>
                <a:ext cx="840" cy="288"/>
              </a:xfrm>
              <a:prstGeom prst="homePlate">
                <a:avLst>
                  <a:gd name="adj" fmla="val 72917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Envases y cajas</a:t>
                </a:r>
              </a:p>
            </p:txBody>
          </p:sp>
          <p:sp>
            <p:nvSpPr>
              <p:cNvPr id="16434" name="AutoShape 50"/>
              <p:cNvSpPr>
                <a:spLocks noChangeArrowheads="1"/>
              </p:cNvSpPr>
              <p:nvPr/>
            </p:nvSpPr>
            <p:spPr bwMode="auto">
              <a:xfrm>
                <a:off x="3081" y="2648"/>
                <a:ext cx="840" cy="624"/>
              </a:xfrm>
              <a:prstGeom prst="homePlate">
                <a:avLst>
                  <a:gd name="adj" fmla="val 33654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Maquinas de proceso:</a:t>
                </a:r>
              </a:p>
              <a:p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- Despieladoras</a:t>
                </a:r>
              </a:p>
              <a:p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- Ahumadoras</a:t>
                </a:r>
              </a:p>
              <a:p>
                <a:r>
                  <a:rPr lang="es-CL" sz="1000" b="1">
                    <a:solidFill>
                      <a:schemeClr val="bg1"/>
                    </a:solidFill>
                    <a:latin typeface="Tahoma" pitchFamily="34" charset="0"/>
                  </a:rPr>
                  <a:t>- Hielo en escamas</a:t>
                </a:r>
              </a:p>
            </p:txBody>
          </p:sp>
        </p:grpSp>
        <p:cxnSp>
          <p:nvCxnSpPr>
            <p:cNvPr id="16435" name="AutoShape 51"/>
            <p:cNvCxnSpPr>
              <a:cxnSpLocks noChangeShapeType="1"/>
              <a:stCxn id="16400" idx="2"/>
              <a:endCxn id="16427" idx="0"/>
            </p:cNvCxnSpPr>
            <p:nvPr/>
          </p:nvCxnSpPr>
          <p:spPr bwMode="auto">
            <a:xfrm rot="5400000">
              <a:off x="1879" y="2167"/>
              <a:ext cx="96" cy="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36" name="AutoShape 52"/>
            <p:cNvCxnSpPr>
              <a:cxnSpLocks noChangeShapeType="1"/>
              <a:stCxn id="16427" idx="2"/>
              <a:endCxn id="16428" idx="0"/>
            </p:cNvCxnSpPr>
            <p:nvPr/>
          </p:nvCxnSpPr>
          <p:spPr bwMode="auto">
            <a:xfrm rot="5400000">
              <a:off x="1902" y="2528"/>
              <a:ext cx="4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6437" name="AutoShape 53"/>
            <p:cNvCxnSpPr>
              <a:cxnSpLocks noChangeShapeType="1"/>
              <a:stCxn id="16428" idx="2"/>
              <a:endCxn id="16429" idx="0"/>
            </p:cNvCxnSpPr>
            <p:nvPr/>
          </p:nvCxnSpPr>
          <p:spPr bwMode="auto">
            <a:xfrm rot="5400000">
              <a:off x="1902" y="2864"/>
              <a:ext cx="4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6438" name="AutoShape 54"/>
            <p:cNvCxnSpPr>
              <a:cxnSpLocks noChangeShapeType="1"/>
              <a:stCxn id="16430" idx="0"/>
              <a:endCxn id="16429" idx="2"/>
            </p:cNvCxnSpPr>
            <p:nvPr/>
          </p:nvCxnSpPr>
          <p:spPr bwMode="auto">
            <a:xfrm rot="16200000">
              <a:off x="1902" y="3200"/>
              <a:ext cx="4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6439" name="AutoShape 55"/>
            <p:cNvCxnSpPr>
              <a:cxnSpLocks noChangeShapeType="1"/>
              <a:stCxn id="16431" idx="0"/>
              <a:endCxn id="16430" idx="2"/>
            </p:cNvCxnSpPr>
            <p:nvPr/>
          </p:nvCxnSpPr>
          <p:spPr bwMode="auto">
            <a:xfrm rot="16200000">
              <a:off x="1902" y="3536"/>
              <a:ext cx="4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6440" name="AutoShape 56"/>
            <p:cNvCxnSpPr>
              <a:cxnSpLocks noChangeShapeType="1"/>
              <a:stCxn id="16401" idx="2"/>
              <a:endCxn id="16432" idx="0"/>
            </p:cNvCxnSpPr>
            <p:nvPr/>
          </p:nvCxnSpPr>
          <p:spPr bwMode="auto">
            <a:xfrm rot="5400000">
              <a:off x="2599" y="2163"/>
              <a:ext cx="88" cy="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41" name="AutoShape 57"/>
            <p:cNvCxnSpPr>
              <a:cxnSpLocks noChangeShapeType="1"/>
              <a:stCxn id="16402" idx="2"/>
              <a:endCxn id="16433" idx="0"/>
            </p:cNvCxnSpPr>
            <p:nvPr/>
          </p:nvCxnSpPr>
          <p:spPr bwMode="auto">
            <a:xfrm rot="5400000">
              <a:off x="3348" y="2167"/>
              <a:ext cx="96" cy="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42" name="AutoShape 58"/>
            <p:cNvCxnSpPr>
              <a:cxnSpLocks noChangeShapeType="1"/>
              <a:stCxn id="16433" idx="2"/>
              <a:endCxn id="16434" idx="0"/>
            </p:cNvCxnSpPr>
            <p:nvPr/>
          </p:nvCxnSpPr>
          <p:spPr bwMode="auto">
            <a:xfrm rot="16200000" flipH="1">
              <a:off x="3324" y="2575"/>
              <a:ext cx="144" cy="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43" name="AutoShape 59"/>
            <p:cNvCxnSpPr>
              <a:cxnSpLocks noChangeShapeType="1"/>
              <a:stCxn id="16394" idx="3"/>
              <a:endCxn id="16426" idx="1"/>
            </p:cNvCxnSpPr>
            <p:nvPr/>
          </p:nvCxnSpPr>
          <p:spPr bwMode="auto">
            <a:xfrm flipV="1">
              <a:off x="864" y="3368"/>
              <a:ext cx="48" cy="14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44" name="AutoShape 60"/>
            <p:cNvCxnSpPr>
              <a:cxnSpLocks noChangeShapeType="1"/>
              <a:stCxn id="16395" idx="3"/>
              <a:endCxn id="16426" idx="1"/>
            </p:cNvCxnSpPr>
            <p:nvPr/>
          </p:nvCxnSpPr>
          <p:spPr bwMode="auto">
            <a:xfrm flipV="1">
              <a:off x="864" y="3368"/>
              <a:ext cx="48" cy="43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16445" name="AutoShape 61"/>
            <p:cNvCxnSpPr>
              <a:cxnSpLocks noChangeShapeType="1"/>
              <a:stCxn id="16425" idx="3"/>
              <a:endCxn id="16429" idx="1"/>
            </p:cNvCxnSpPr>
            <p:nvPr/>
          </p:nvCxnSpPr>
          <p:spPr bwMode="auto">
            <a:xfrm>
              <a:off x="1632" y="3032"/>
              <a:ext cx="2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6446" name="AutoShape 62"/>
            <p:cNvCxnSpPr>
              <a:cxnSpLocks noChangeShapeType="1"/>
              <a:stCxn id="16426" idx="3"/>
              <a:endCxn id="16430" idx="1"/>
            </p:cNvCxnSpPr>
            <p:nvPr/>
          </p:nvCxnSpPr>
          <p:spPr bwMode="auto">
            <a:xfrm>
              <a:off x="1632" y="3368"/>
              <a:ext cx="2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</p:grpSp>
      <p:grpSp>
        <p:nvGrpSpPr>
          <p:cNvPr id="16447" name="Group 63"/>
          <p:cNvGrpSpPr>
            <a:grpSpLocks/>
          </p:cNvGrpSpPr>
          <p:nvPr/>
        </p:nvGrpSpPr>
        <p:grpSpPr bwMode="auto">
          <a:xfrm>
            <a:off x="101600" y="1003300"/>
            <a:ext cx="8991600" cy="1905000"/>
            <a:chOff x="64" y="632"/>
            <a:chExt cx="5664" cy="1200"/>
          </a:xfrm>
        </p:grpSpPr>
        <p:cxnSp>
          <p:nvCxnSpPr>
            <p:cNvPr id="16448" name="AutoShape 64"/>
            <p:cNvCxnSpPr>
              <a:cxnSpLocks noChangeShapeType="1"/>
              <a:stCxn id="16403" idx="0"/>
              <a:endCxn id="16462" idx="2"/>
            </p:cNvCxnSpPr>
            <p:nvPr/>
          </p:nvCxnSpPr>
          <p:spPr bwMode="auto">
            <a:xfrm rot="16200000">
              <a:off x="4475" y="786"/>
              <a:ext cx="624" cy="1179"/>
            </a:xfrm>
            <a:prstGeom prst="bentConnector3">
              <a:avLst>
                <a:gd name="adj1" fmla="val 72917"/>
              </a:avLst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</p:cxnSp>
        <p:cxnSp>
          <p:nvCxnSpPr>
            <p:cNvPr id="16449" name="AutoShape 65"/>
            <p:cNvCxnSpPr>
              <a:cxnSpLocks noChangeShapeType="1"/>
              <a:stCxn id="16399" idx="0"/>
              <a:endCxn id="16456" idx="2"/>
            </p:cNvCxnSpPr>
            <p:nvPr/>
          </p:nvCxnSpPr>
          <p:spPr bwMode="auto">
            <a:xfrm rot="16200000">
              <a:off x="1206" y="1070"/>
              <a:ext cx="480" cy="46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</p:cxnSp>
        <p:cxnSp>
          <p:nvCxnSpPr>
            <p:cNvPr id="16450" name="AutoShape 66"/>
            <p:cNvCxnSpPr>
              <a:cxnSpLocks noChangeShapeType="1"/>
              <a:stCxn id="16400" idx="0"/>
              <a:endCxn id="16459" idx="2"/>
            </p:cNvCxnSpPr>
            <p:nvPr/>
          </p:nvCxnSpPr>
          <p:spPr bwMode="auto">
            <a:xfrm rot="16200000">
              <a:off x="2332" y="660"/>
              <a:ext cx="768" cy="1576"/>
            </a:xfrm>
            <a:prstGeom prst="bentConnector3">
              <a:avLst>
                <a:gd name="adj1" fmla="val 63542"/>
              </a:avLst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</p:cxnSp>
        <p:cxnSp>
          <p:nvCxnSpPr>
            <p:cNvPr id="16451" name="AutoShape 67"/>
            <p:cNvCxnSpPr>
              <a:cxnSpLocks noChangeShapeType="1"/>
              <a:stCxn id="16401" idx="0"/>
              <a:endCxn id="16458" idx="2"/>
            </p:cNvCxnSpPr>
            <p:nvPr/>
          </p:nvCxnSpPr>
          <p:spPr bwMode="auto">
            <a:xfrm rot="16200000">
              <a:off x="2426" y="1282"/>
              <a:ext cx="768" cy="33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</p:cxnSp>
        <p:grpSp>
          <p:nvGrpSpPr>
            <p:cNvPr id="16452" name="Group 68"/>
            <p:cNvGrpSpPr>
              <a:grpSpLocks/>
            </p:cNvGrpSpPr>
            <p:nvPr/>
          </p:nvGrpSpPr>
          <p:grpSpPr bwMode="auto">
            <a:xfrm>
              <a:off x="64" y="632"/>
              <a:ext cx="5664" cy="480"/>
              <a:chOff x="64" y="632"/>
              <a:chExt cx="5664" cy="480"/>
            </a:xfrm>
          </p:grpSpPr>
          <p:sp>
            <p:nvSpPr>
              <p:cNvPr id="16453" name="Rectangle 69"/>
              <p:cNvSpPr>
                <a:spLocks noChangeArrowheads="1"/>
              </p:cNvSpPr>
              <p:nvPr/>
            </p:nvSpPr>
            <p:spPr bwMode="auto">
              <a:xfrm>
                <a:off x="64" y="632"/>
                <a:ext cx="5664" cy="48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454" name="Rectangle 70"/>
              <p:cNvSpPr>
                <a:spLocks noChangeArrowheads="1"/>
              </p:cNvSpPr>
              <p:nvPr/>
            </p:nvSpPr>
            <p:spPr bwMode="auto">
              <a:xfrm>
                <a:off x="144" y="704"/>
                <a:ext cx="528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100" b="1">
                    <a:solidFill>
                      <a:schemeClr val="bg1"/>
                    </a:solidFill>
                    <a:latin typeface="Tahoma" pitchFamily="34" charset="0"/>
                  </a:rPr>
                  <a:t>Marina y Directemar</a:t>
                </a:r>
                <a:endParaRPr lang="es-CL" sz="11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55" name="Rectangle 71"/>
              <p:cNvSpPr>
                <a:spLocks noChangeArrowheads="1"/>
              </p:cNvSpPr>
              <p:nvPr/>
            </p:nvSpPr>
            <p:spPr bwMode="auto">
              <a:xfrm>
                <a:off x="720" y="704"/>
                <a:ext cx="624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CL" sz="1100" b="1">
                    <a:solidFill>
                      <a:schemeClr val="bg1"/>
                    </a:solidFill>
                    <a:latin typeface="Tahoma" pitchFamily="34" charset="0"/>
                  </a:rPr>
                  <a:t>Subsecretaría de Pesca y SERNAPESCA</a:t>
                </a:r>
              </a:p>
            </p:txBody>
          </p:sp>
          <p:sp>
            <p:nvSpPr>
              <p:cNvPr id="16456" name="Rectangle 72"/>
              <p:cNvSpPr>
                <a:spLocks noChangeArrowheads="1"/>
              </p:cNvSpPr>
              <p:nvPr/>
            </p:nvSpPr>
            <p:spPr bwMode="auto">
              <a:xfrm>
                <a:off x="1392" y="704"/>
                <a:ext cx="576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100" b="1">
                    <a:solidFill>
                      <a:schemeClr val="bg1"/>
                    </a:solidFill>
                    <a:latin typeface="Tahoma" pitchFamily="34" charset="0"/>
                  </a:rPr>
                  <a:t>Centros de Desarrollo Tecnológico</a:t>
                </a:r>
                <a:endParaRPr lang="es-CL" sz="11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57" name="Rectangle 73"/>
              <p:cNvSpPr>
                <a:spLocks noChangeArrowheads="1"/>
              </p:cNvSpPr>
              <p:nvPr/>
            </p:nvSpPr>
            <p:spPr bwMode="auto">
              <a:xfrm>
                <a:off x="2016" y="704"/>
                <a:ext cx="672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100" b="1">
                    <a:solidFill>
                      <a:schemeClr val="bg1"/>
                    </a:solidFill>
                    <a:latin typeface="Tahoma" pitchFamily="34" charset="0"/>
                  </a:rPr>
                  <a:t>Universidades y Centros de Investigación</a:t>
                </a:r>
                <a:endParaRPr lang="es-CL" sz="11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58" name="Rectangle 74"/>
              <p:cNvSpPr>
                <a:spLocks noChangeArrowheads="1"/>
              </p:cNvSpPr>
              <p:nvPr/>
            </p:nvSpPr>
            <p:spPr bwMode="auto">
              <a:xfrm>
                <a:off x="2736" y="704"/>
                <a:ext cx="480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100" b="1">
                    <a:solidFill>
                      <a:schemeClr val="bg1"/>
                    </a:solidFill>
                    <a:latin typeface="Tahoma" pitchFamily="34" charset="0"/>
                  </a:rPr>
                  <a:t>Sup. Servicios Sanitarios</a:t>
                </a:r>
                <a:endParaRPr lang="es-CL" sz="11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59" name="Rectangle 75"/>
              <p:cNvSpPr>
                <a:spLocks noChangeArrowheads="1"/>
              </p:cNvSpPr>
              <p:nvPr/>
            </p:nvSpPr>
            <p:spPr bwMode="auto">
              <a:xfrm>
                <a:off x="3264" y="704"/>
                <a:ext cx="480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100" b="1">
                    <a:solidFill>
                      <a:schemeClr val="bg1"/>
                    </a:solidFill>
                    <a:latin typeface="Tahoma" pitchFamily="34" charset="0"/>
                  </a:rPr>
                  <a:t>CONAMA y SSA</a:t>
                </a:r>
                <a:endParaRPr lang="es-CL" sz="11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60" name="Rectangle 76"/>
              <p:cNvSpPr>
                <a:spLocks noChangeArrowheads="1"/>
              </p:cNvSpPr>
              <p:nvPr/>
            </p:nvSpPr>
            <p:spPr bwMode="auto">
              <a:xfrm>
                <a:off x="3792" y="704"/>
                <a:ext cx="624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100" b="1">
                    <a:solidFill>
                      <a:schemeClr val="bg1"/>
                    </a:solidFill>
                    <a:latin typeface="Tahoma" pitchFamily="34" charset="0"/>
                  </a:rPr>
                  <a:t>Asociaciones y entidades de apoyo</a:t>
                </a:r>
                <a:endParaRPr lang="es-CL" sz="11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61" name="Rectangle 77"/>
              <p:cNvSpPr>
                <a:spLocks noChangeArrowheads="1"/>
              </p:cNvSpPr>
              <p:nvPr/>
            </p:nvSpPr>
            <p:spPr bwMode="auto">
              <a:xfrm>
                <a:off x="4464" y="704"/>
                <a:ext cx="576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100" b="1">
                    <a:solidFill>
                      <a:schemeClr val="bg1"/>
                    </a:solidFill>
                    <a:latin typeface="Tahoma" pitchFamily="34" charset="0"/>
                  </a:rPr>
                  <a:t>Entidades Financieras</a:t>
                </a:r>
                <a:endParaRPr lang="es-CL" sz="11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sp>
            <p:nvSpPr>
              <p:cNvPr id="16462" name="Rectangle 78"/>
              <p:cNvSpPr>
                <a:spLocks noChangeArrowheads="1"/>
              </p:cNvSpPr>
              <p:nvPr/>
            </p:nvSpPr>
            <p:spPr bwMode="auto">
              <a:xfrm>
                <a:off x="5088" y="704"/>
                <a:ext cx="576" cy="360"/>
              </a:xfrm>
              <a:prstGeom prst="rect">
                <a:avLst/>
              </a:prstGeom>
              <a:solidFill>
                <a:srgbClr val="006600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s-MX" sz="1100" b="1">
                    <a:solidFill>
                      <a:schemeClr val="bg1"/>
                    </a:solidFill>
                    <a:latin typeface="Tahoma" pitchFamily="34" charset="0"/>
                  </a:rPr>
                  <a:t>Centros y Servicios de información</a:t>
                </a:r>
                <a:endParaRPr lang="es-CL" sz="1100" b="1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  <p:cxnSp>
            <p:nvCxnSpPr>
              <p:cNvPr id="16463" name="AutoShape 79"/>
              <p:cNvCxnSpPr>
                <a:cxnSpLocks noChangeShapeType="1"/>
                <a:stCxn id="16454" idx="2"/>
                <a:endCxn id="16455" idx="2"/>
              </p:cNvCxnSpPr>
              <p:nvPr/>
            </p:nvCxnSpPr>
            <p:spPr bwMode="auto">
              <a:xfrm rot="16200000" flipH="1">
                <a:off x="719" y="753"/>
                <a:ext cx="1" cy="624"/>
              </a:xfrm>
              <a:prstGeom prst="bentConnector3">
                <a:avLst>
                  <a:gd name="adj1" fmla="val 8699995"/>
                </a:avLst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</p:cxnSp>
          <p:cxnSp>
            <p:nvCxnSpPr>
              <p:cNvPr id="16464" name="AutoShape 80"/>
              <p:cNvCxnSpPr>
                <a:cxnSpLocks noChangeShapeType="1"/>
                <a:stCxn id="16456" idx="2"/>
                <a:endCxn id="16457" idx="2"/>
              </p:cNvCxnSpPr>
              <p:nvPr/>
            </p:nvCxnSpPr>
            <p:spPr bwMode="auto">
              <a:xfrm rot="16200000" flipH="1">
                <a:off x="2015" y="729"/>
                <a:ext cx="1" cy="672"/>
              </a:xfrm>
              <a:prstGeom prst="bentConnector3">
                <a:avLst>
                  <a:gd name="adj1" fmla="val 14400000"/>
                </a:avLst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</p:cxnSp>
        </p:grpSp>
      </p:grpSp>
      <p:sp>
        <p:nvSpPr>
          <p:cNvPr id="16465" name="Rectangle 81"/>
          <p:cNvSpPr>
            <a:spLocks noGrp="1" noChangeArrowheads="1"/>
          </p:cNvSpPr>
          <p:nvPr>
            <p:ph type="title"/>
          </p:nvPr>
        </p:nvSpPr>
        <p:spPr>
          <a:xfrm>
            <a:off x="1371600" y="260350"/>
            <a:ext cx="7772400" cy="914400"/>
          </a:xfrm>
        </p:spPr>
        <p:txBody>
          <a:bodyPr/>
          <a:lstStyle/>
          <a:p>
            <a:r>
              <a:rPr lang="es-CL" sz="2400"/>
              <a:t>The Salmon Industry inChile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850900"/>
            <a:ext cx="9144000" cy="6007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Visión Completa del Sistema-Producto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24000" y="1590675"/>
            <a:ext cx="4648200" cy="3905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000066"/>
                </a:solidFill>
                <a:latin typeface="Tahoma" pitchFamily="34" charset="0"/>
              </a:rPr>
              <a:t>Agentes responsables de Trazabilidad (ISO, HACCP, etc)</a:t>
            </a:r>
            <a:endParaRPr lang="es-ES" sz="1200" b="1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7391400" y="838200"/>
            <a:ext cx="1663700" cy="5969000"/>
          </a:xfrm>
          <a:prstGeom prst="roundRect">
            <a:avLst>
              <a:gd name="adj" fmla="val 5727"/>
            </a:avLst>
          </a:prstGeom>
          <a:solidFill>
            <a:srgbClr val="FF9900"/>
          </a:solidFill>
          <a:ln w="19050">
            <a:solidFill>
              <a:srgbClr val="80808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600200" y="2895600"/>
            <a:ext cx="914400" cy="609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100" b="1">
                <a:solidFill>
                  <a:srgbClr val="000066"/>
                </a:solidFill>
                <a:latin typeface="Tahoma" pitchFamily="34" charset="0"/>
              </a:rPr>
              <a:t>Alimentos</a:t>
            </a:r>
            <a:endParaRPr lang="es-ES" sz="1100" b="1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419600" y="2895600"/>
            <a:ext cx="914400" cy="609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000066"/>
                </a:solidFill>
                <a:latin typeface="Tahoma" pitchFamily="34" charset="0"/>
              </a:rPr>
              <a:t>Centros de Mar</a:t>
            </a:r>
            <a:endParaRPr lang="es-ES" sz="1200" b="1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876800" y="2133600"/>
            <a:ext cx="1066800" cy="4667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000066"/>
                </a:solidFill>
                <a:latin typeface="Tahoma" pitchFamily="34" charset="0"/>
              </a:rPr>
              <a:t>Planta de Proceso</a:t>
            </a:r>
            <a:endParaRPr lang="es-ES" sz="1200" b="1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600200" y="3830638"/>
            <a:ext cx="4191000" cy="51276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000066"/>
                </a:solidFill>
                <a:latin typeface="Tahoma" pitchFamily="34" charset="0"/>
              </a:rPr>
              <a:t>Investigación y Desarrollo</a:t>
            </a:r>
            <a:endParaRPr lang="es-ES" sz="1200" b="1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28600" y="4886325"/>
            <a:ext cx="2438400" cy="466725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Proveedores Materias Primas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819400" y="4876800"/>
            <a:ext cx="3505200" cy="466725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Proveedores Servicios y Bienes de Capital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52400" y="5964238"/>
            <a:ext cx="7086600" cy="284162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Tecnología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867400" y="3733800"/>
            <a:ext cx="1219200" cy="466725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100" b="1">
                <a:solidFill>
                  <a:schemeClr val="bg1"/>
                </a:solidFill>
                <a:latin typeface="Tahoma" pitchFamily="34" charset="0"/>
              </a:rPr>
              <a:t>Transporte Terrestre Frío</a:t>
            </a:r>
            <a:endParaRPr lang="es-ES" sz="11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04800" y="2362200"/>
            <a:ext cx="1066800" cy="381000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Pesqueras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304800" y="3505200"/>
            <a:ext cx="1066800" cy="466725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Industria Química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04800" y="2895600"/>
            <a:ext cx="1066800" cy="466725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100" b="1">
                <a:solidFill>
                  <a:schemeClr val="bg1"/>
                </a:solidFill>
                <a:latin typeface="Tahoma" pitchFamily="34" charset="0"/>
              </a:rPr>
              <a:t>Productores Agrícolas</a:t>
            </a:r>
            <a:endParaRPr lang="es-ES" sz="11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152400" y="6370638"/>
            <a:ext cx="8839200" cy="347662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Sistema Económico y Financiero Mundial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228600" y="5486400"/>
            <a:ext cx="6934200" cy="381000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Sistemas de Comunicación e Información (Telefonía, Internet, etc.)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2438400" y="2133600"/>
            <a:ext cx="2286000" cy="4667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000066"/>
                </a:solidFill>
                <a:latin typeface="Tahoma" pitchFamily="34" charset="0"/>
              </a:rPr>
              <a:t>Genética Reproducción</a:t>
            </a:r>
            <a:endParaRPr lang="es-ES" sz="1200" b="1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76200" y="600075"/>
            <a:ext cx="7239000" cy="466725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Gobierno Nacional y Regional (leyes, macroeconomía, etc.)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7620000" y="3733800"/>
            <a:ext cx="1295400" cy="466725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Transporte Terrestre Frío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>
            <a:off x="2438400" y="32004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 flipV="1">
            <a:off x="5181600" y="2616200"/>
            <a:ext cx="0" cy="279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>
            <a:off x="5791200" y="2616200"/>
            <a:ext cx="0" cy="355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>
            <a:off x="6324600" y="3352800"/>
            <a:ext cx="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>
            <a:off x="4572000" y="25908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2895600" y="2855913"/>
            <a:ext cx="1295400" cy="64928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000066"/>
                </a:solidFill>
                <a:latin typeface="Tahoma" pitchFamily="34" charset="0"/>
              </a:rPr>
              <a:t>Pisciculturas / Centro de Agua Dulce</a:t>
            </a:r>
            <a:endParaRPr lang="es-ES" sz="1200" b="1">
              <a:solidFill>
                <a:srgbClr val="000066"/>
              </a:solidFill>
              <a:latin typeface="Tahoma" pitchFamily="34" charset="0"/>
            </a:endParaRPr>
          </a:p>
        </p:txBody>
      </p:sp>
      <p:grpSp>
        <p:nvGrpSpPr>
          <p:cNvPr id="17437" name="Group 29"/>
          <p:cNvGrpSpPr>
            <a:grpSpLocks/>
          </p:cNvGrpSpPr>
          <p:nvPr/>
        </p:nvGrpSpPr>
        <p:grpSpPr bwMode="auto">
          <a:xfrm>
            <a:off x="2605088" y="2590800"/>
            <a:ext cx="61912" cy="1219200"/>
            <a:chOff x="1641" y="1632"/>
            <a:chExt cx="39" cy="768"/>
          </a:xfrm>
        </p:grpSpPr>
        <p:sp>
          <p:nvSpPr>
            <p:cNvPr id="17438" name="Line 30"/>
            <p:cNvSpPr>
              <a:spLocks noChangeShapeType="1"/>
            </p:cNvSpPr>
            <p:nvPr/>
          </p:nvSpPr>
          <p:spPr bwMode="auto">
            <a:xfrm flipV="1">
              <a:off x="1680" y="1632"/>
              <a:ext cx="0" cy="33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7439" name="Line 31"/>
            <p:cNvSpPr>
              <a:spLocks noChangeShapeType="1"/>
            </p:cNvSpPr>
            <p:nvPr/>
          </p:nvSpPr>
          <p:spPr bwMode="auto">
            <a:xfrm>
              <a:off x="1680" y="2064"/>
              <a:ext cx="0" cy="33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7440" name="Freeform 32"/>
            <p:cNvSpPr>
              <a:spLocks/>
            </p:cNvSpPr>
            <p:nvPr/>
          </p:nvSpPr>
          <p:spPr bwMode="auto">
            <a:xfrm>
              <a:off x="1641" y="1968"/>
              <a:ext cx="39" cy="96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9" y="15"/>
                </a:cxn>
                <a:cxn ang="0">
                  <a:pos x="0" y="48"/>
                </a:cxn>
                <a:cxn ang="0">
                  <a:pos x="12" y="78"/>
                </a:cxn>
                <a:cxn ang="0">
                  <a:pos x="36" y="96"/>
                </a:cxn>
              </a:cxnLst>
              <a:rect l="0" t="0" r="r" b="b"/>
              <a:pathLst>
                <a:path w="39" h="96">
                  <a:moveTo>
                    <a:pt x="39" y="0"/>
                  </a:moveTo>
                  <a:cubicBezTo>
                    <a:pt x="27" y="3"/>
                    <a:pt x="16" y="7"/>
                    <a:pt x="9" y="15"/>
                  </a:cubicBezTo>
                  <a:cubicBezTo>
                    <a:pt x="2" y="23"/>
                    <a:pt x="0" y="38"/>
                    <a:pt x="0" y="48"/>
                  </a:cubicBezTo>
                  <a:cubicBezTo>
                    <a:pt x="0" y="58"/>
                    <a:pt x="6" y="70"/>
                    <a:pt x="12" y="78"/>
                  </a:cubicBezTo>
                  <a:cubicBezTo>
                    <a:pt x="18" y="86"/>
                    <a:pt x="27" y="91"/>
                    <a:pt x="36" y="96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17441" name="Line 33"/>
          <p:cNvSpPr>
            <a:spLocks noChangeShapeType="1"/>
          </p:cNvSpPr>
          <p:nvPr/>
        </p:nvSpPr>
        <p:spPr bwMode="auto">
          <a:xfrm flipV="1">
            <a:off x="5486400" y="2590800"/>
            <a:ext cx="0" cy="1219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88900" y="1143000"/>
            <a:ext cx="7226300" cy="304800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Bancos / Entidades Financieras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6477000" y="4440238"/>
            <a:ext cx="1600200" cy="284162"/>
          </a:xfrm>
          <a:prstGeom prst="rect">
            <a:avLst/>
          </a:prstGeom>
          <a:solidFill>
            <a:srgbClr val="000099"/>
          </a:solidFill>
          <a:ln w="158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Fletes Aéreos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6477000" y="4973638"/>
            <a:ext cx="1600200" cy="284162"/>
          </a:xfrm>
          <a:prstGeom prst="rect">
            <a:avLst/>
          </a:prstGeom>
          <a:solidFill>
            <a:srgbClr val="000099"/>
          </a:solidFill>
          <a:ln w="158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Aduanas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6477000" y="4689475"/>
            <a:ext cx="1600200" cy="284163"/>
          </a:xfrm>
          <a:prstGeom prst="rect">
            <a:avLst/>
          </a:prstGeom>
          <a:solidFill>
            <a:srgbClr val="000099"/>
          </a:solidFill>
          <a:ln w="158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Fletes Marítimos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7696200" y="533400"/>
            <a:ext cx="1066800" cy="466725"/>
          </a:xfrm>
          <a:prstGeom prst="rect">
            <a:avLst/>
          </a:prstGeom>
          <a:solidFill>
            <a:srgbClr val="FF9900"/>
          </a:solidFill>
          <a:ln w="1905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000066"/>
                </a:solidFill>
                <a:latin typeface="Tahoma" pitchFamily="34" charset="0"/>
              </a:rPr>
              <a:t>Mercado Global</a:t>
            </a:r>
            <a:endParaRPr lang="es-ES" sz="1200" b="1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47" name="Line 39"/>
          <p:cNvSpPr>
            <a:spLocks noChangeShapeType="1"/>
          </p:cNvSpPr>
          <p:nvPr/>
        </p:nvSpPr>
        <p:spPr bwMode="auto">
          <a:xfrm flipV="1">
            <a:off x="2057400" y="35052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 flipV="1">
            <a:off x="3581400" y="35052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 flipV="1">
            <a:off x="4876800" y="35052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50" name="Text Box 42"/>
          <p:cNvSpPr txBox="1">
            <a:spLocks noChangeArrowheads="1"/>
          </p:cNvSpPr>
          <p:nvPr/>
        </p:nvSpPr>
        <p:spPr bwMode="auto">
          <a:xfrm>
            <a:off x="5562600" y="2971800"/>
            <a:ext cx="1447800" cy="3810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100" b="1">
                <a:solidFill>
                  <a:srgbClr val="000066"/>
                </a:solidFill>
                <a:latin typeface="Tahoma" pitchFamily="34" charset="0"/>
              </a:rPr>
              <a:t>Comercialización</a:t>
            </a:r>
            <a:endParaRPr lang="es-ES" sz="1100" b="1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51" name="Text Box 43"/>
          <p:cNvSpPr txBox="1">
            <a:spLocks noChangeArrowheads="1"/>
          </p:cNvSpPr>
          <p:nvPr/>
        </p:nvSpPr>
        <p:spPr bwMode="auto">
          <a:xfrm>
            <a:off x="7467600" y="5964238"/>
            <a:ext cx="1524000" cy="284162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Tecnología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52" name="Line 44"/>
          <p:cNvSpPr>
            <a:spLocks noChangeShapeType="1"/>
          </p:cNvSpPr>
          <p:nvPr/>
        </p:nvSpPr>
        <p:spPr bwMode="auto">
          <a:xfrm flipH="1">
            <a:off x="7162800" y="6096000"/>
            <a:ext cx="381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53" name="Line 45"/>
          <p:cNvSpPr>
            <a:spLocks noChangeShapeType="1"/>
          </p:cNvSpPr>
          <p:nvPr/>
        </p:nvSpPr>
        <p:spPr bwMode="auto">
          <a:xfrm flipV="1">
            <a:off x="5715000" y="33528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cxnSp>
        <p:nvCxnSpPr>
          <p:cNvPr id="17454" name="AutoShape 46"/>
          <p:cNvCxnSpPr>
            <a:cxnSpLocks noChangeShapeType="1"/>
            <a:stCxn id="17450" idx="0"/>
            <a:endCxn id="17476" idx="1"/>
          </p:cNvCxnSpPr>
          <p:nvPr/>
        </p:nvCxnSpPr>
        <p:spPr bwMode="auto">
          <a:xfrm rot="16200000">
            <a:off x="6553994" y="2056606"/>
            <a:ext cx="638175" cy="1173163"/>
          </a:xfrm>
          <a:prstGeom prst="bentConnector2">
            <a:avLst/>
          </a:prstGeom>
          <a:noFill/>
          <a:ln w="25400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7455" name="AutoShape 47"/>
          <p:cNvSpPr>
            <a:spLocks noChangeArrowheads="1"/>
          </p:cNvSpPr>
          <p:nvPr/>
        </p:nvSpPr>
        <p:spPr bwMode="auto">
          <a:xfrm>
            <a:off x="533400" y="9144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56" name="AutoShape 48"/>
          <p:cNvSpPr>
            <a:spLocks noChangeArrowheads="1"/>
          </p:cNvSpPr>
          <p:nvPr/>
        </p:nvSpPr>
        <p:spPr bwMode="auto">
          <a:xfrm>
            <a:off x="6400800" y="9144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57" name="AutoShape 49"/>
          <p:cNvSpPr>
            <a:spLocks noChangeArrowheads="1"/>
          </p:cNvSpPr>
          <p:nvPr/>
        </p:nvSpPr>
        <p:spPr bwMode="auto">
          <a:xfrm>
            <a:off x="762000" y="137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58" name="AutoShape 50"/>
          <p:cNvSpPr>
            <a:spLocks noChangeArrowheads="1"/>
          </p:cNvSpPr>
          <p:nvPr/>
        </p:nvSpPr>
        <p:spPr bwMode="auto">
          <a:xfrm>
            <a:off x="6172200" y="137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59" name="AutoShape 51"/>
          <p:cNvSpPr>
            <a:spLocks noChangeArrowheads="1"/>
          </p:cNvSpPr>
          <p:nvPr/>
        </p:nvSpPr>
        <p:spPr bwMode="auto">
          <a:xfrm>
            <a:off x="1524000" y="190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60" name="AutoShape 52"/>
          <p:cNvSpPr>
            <a:spLocks noChangeArrowheads="1"/>
          </p:cNvSpPr>
          <p:nvPr/>
        </p:nvSpPr>
        <p:spPr bwMode="auto">
          <a:xfrm>
            <a:off x="5715000" y="190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61" name="AutoShape 53"/>
          <p:cNvSpPr>
            <a:spLocks noChangeArrowheads="1"/>
          </p:cNvSpPr>
          <p:nvPr/>
        </p:nvSpPr>
        <p:spPr bwMode="auto">
          <a:xfrm flipV="1">
            <a:off x="1219200" y="518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62" name="AutoShape 54"/>
          <p:cNvSpPr>
            <a:spLocks noChangeArrowheads="1"/>
          </p:cNvSpPr>
          <p:nvPr/>
        </p:nvSpPr>
        <p:spPr bwMode="auto">
          <a:xfrm flipV="1">
            <a:off x="6172200" y="518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63" name="AutoShape 55"/>
          <p:cNvSpPr>
            <a:spLocks noChangeArrowheads="1"/>
          </p:cNvSpPr>
          <p:nvPr/>
        </p:nvSpPr>
        <p:spPr bwMode="auto">
          <a:xfrm flipV="1">
            <a:off x="1447800" y="4572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464" name="AutoShape 56"/>
          <p:cNvSpPr>
            <a:spLocks noChangeArrowheads="1"/>
          </p:cNvSpPr>
          <p:nvPr/>
        </p:nvSpPr>
        <p:spPr bwMode="auto">
          <a:xfrm flipV="1">
            <a:off x="5334000" y="4572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465" name="AutoShape 57"/>
          <p:cNvSpPr>
            <a:spLocks noChangeArrowheads="1"/>
          </p:cNvSpPr>
          <p:nvPr/>
        </p:nvSpPr>
        <p:spPr bwMode="auto">
          <a:xfrm flipV="1">
            <a:off x="533400" y="571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66" name="AutoShape 58"/>
          <p:cNvSpPr>
            <a:spLocks noChangeArrowheads="1"/>
          </p:cNvSpPr>
          <p:nvPr/>
        </p:nvSpPr>
        <p:spPr bwMode="auto">
          <a:xfrm flipV="1">
            <a:off x="6553200" y="571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67" name="AutoShape 59"/>
          <p:cNvSpPr>
            <a:spLocks noChangeArrowheads="1"/>
          </p:cNvSpPr>
          <p:nvPr/>
        </p:nvSpPr>
        <p:spPr bwMode="auto">
          <a:xfrm flipV="1">
            <a:off x="152400" y="6096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68" name="AutoShape 60"/>
          <p:cNvSpPr>
            <a:spLocks noChangeArrowheads="1"/>
          </p:cNvSpPr>
          <p:nvPr/>
        </p:nvSpPr>
        <p:spPr bwMode="auto">
          <a:xfrm flipV="1">
            <a:off x="6781800" y="6096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69" name="Line 61"/>
          <p:cNvSpPr>
            <a:spLocks noChangeShapeType="1"/>
          </p:cNvSpPr>
          <p:nvPr/>
        </p:nvSpPr>
        <p:spPr bwMode="auto">
          <a:xfrm>
            <a:off x="4114800" y="3200400"/>
            <a:ext cx="381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70" name="Line 62"/>
          <p:cNvSpPr>
            <a:spLocks noChangeShapeType="1"/>
          </p:cNvSpPr>
          <p:nvPr/>
        </p:nvSpPr>
        <p:spPr bwMode="auto">
          <a:xfrm>
            <a:off x="3581400" y="25908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cxnSp>
        <p:nvCxnSpPr>
          <p:cNvPr id="17471" name="AutoShape 63"/>
          <p:cNvCxnSpPr>
            <a:cxnSpLocks noChangeShapeType="1"/>
            <a:stCxn id="17450" idx="3"/>
            <a:endCxn id="17479" idx="1"/>
          </p:cNvCxnSpPr>
          <p:nvPr/>
        </p:nvCxnSpPr>
        <p:spPr bwMode="auto">
          <a:xfrm>
            <a:off x="7019925" y="3162300"/>
            <a:ext cx="439738" cy="152400"/>
          </a:xfrm>
          <a:prstGeom prst="bentConnector3">
            <a:avLst>
              <a:gd name="adj1" fmla="val 49819"/>
            </a:avLst>
          </a:prstGeom>
          <a:noFill/>
          <a:ln w="25400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7472" name="AutoShape 64"/>
          <p:cNvCxnSpPr>
            <a:cxnSpLocks noChangeShapeType="1"/>
            <a:endCxn id="17443" idx="0"/>
          </p:cNvCxnSpPr>
          <p:nvPr/>
        </p:nvCxnSpPr>
        <p:spPr bwMode="auto">
          <a:xfrm rot="16200000" flipH="1">
            <a:off x="6534944" y="3690144"/>
            <a:ext cx="989012" cy="495300"/>
          </a:xfrm>
          <a:prstGeom prst="bentConnector3">
            <a:avLst>
              <a:gd name="adj1" fmla="val 15727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473" name="Line 65"/>
          <p:cNvSpPr>
            <a:spLocks noChangeShapeType="1"/>
          </p:cNvSpPr>
          <p:nvPr/>
        </p:nvSpPr>
        <p:spPr bwMode="auto">
          <a:xfrm flipV="1">
            <a:off x="6781800" y="3352800"/>
            <a:ext cx="0" cy="241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74" name="AutoShape 66"/>
          <p:cNvSpPr>
            <a:spLocks noChangeArrowheads="1"/>
          </p:cNvSpPr>
          <p:nvPr/>
        </p:nvSpPr>
        <p:spPr bwMode="auto">
          <a:xfrm flipV="1">
            <a:off x="7924800" y="56388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75" name="AutoShape 67"/>
          <p:cNvSpPr>
            <a:spLocks noChangeArrowheads="1"/>
          </p:cNvSpPr>
          <p:nvPr/>
        </p:nvSpPr>
        <p:spPr bwMode="auto">
          <a:xfrm flipV="1">
            <a:off x="8534400" y="61722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7476" name="Text Box 68"/>
          <p:cNvSpPr txBox="1">
            <a:spLocks noChangeArrowheads="1"/>
          </p:cNvSpPr>
          <p:nvPr/>
        </p:nvSpPr>
        <p:spPr bwMode="auto">
          <a:xfrm>
            <a:off x="7467600" y="1676400"/>
            <a:ext cx="1524000" cy="1295400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CLIENTES:</a:t>
            </a:r>
          </a:p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Reprocesadores</a:t>
            </a:r>
          </a:p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Institucionales</a:t>
            </a:r>
          </a:p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Supermercados</a:t>
            </a:r>
          </a:p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Restaurantes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77" name="Text Box 69"/>
          <p:cNvSpPr txBox="1">
            <a:spLocks noChangeArrowheads="1"/>
          </p:cNvSpPr>
          <p:nvPr/>
        </p:nvSpPr>
        <p:spPr bwMode="auto">
          <a:xfrm>
            <a:off x="7467600" y="1066800"/>
            <a:ext cx="1524000" cy="381000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Consumidores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78" name="Line 70"/>
          <p:cNvSpPr>
            <a:spLocks noChangeShapeType="1"/>
          </p:cNvSpPr>
          <p:nvPr/>
        </p:nvSpPr>
        <p:spPr bwMode="auto">
          <a:xfrm flipV="1">
            <a:off x="8229600" y="1371600"/>
            <a:ext cx="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79" name="Text Box 71"/>
          <p:cNvSpPr txBox="1">
            <a:spLocks noChangeArrowheads="1"/>
          </p:cNvSpPr>
          <p:nvPr/>
        </p:nvSpPr>
        <p:spPr bwMode="auto">
          <a:xfrm>
            <a:off x="7467600" y="3124200"/>
            <a:ext cx="1524000" cy="381000"/>
          </a:xfrm>
          <a:prstGeom prst="rect">
            <a:avLst/>
          </a:prstGeom>
          <a:solidFill>
            <a:srgbClr val="000099"/>
          </a:solidFill>
          <a:ln w="158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Mayoristas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80" name="Line 72"/>
          <p:cNvSpPr>
            <a:spLocks noChangeShapeType="1"/>
          </p:cNvSpPr>
          <p:nvPr/>
        </p:nvSpPr>
        <p:spPr bwMode="auto">
          <a:xfrm>
            <a:off x="1447800" y="2514600"/>
            <a:ext cx="0" cy="1219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81" name="Line 73"/>
          <p:cNvSpPr>
            <a:spLocks noChangeShapeType="1"/>
          </p:cNvSpPr>
          <p:nvPr/>
        </p:nvSpPr>
        <p:spPr bwMode="auto">
          <a:xfrm flipH="1">
            <a:off x="1219200" y="37338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82" name="Line 74"/>
          <p:cNvSpPr>
            <a:spLocks noChangeShapeType="1"/>
          </p:cNvSpPr>
          <p:nvPr/>
        </p:nvSpPr>
        <p:spPr bwMode="auto">
          <a:xfrm flipH="1">
            <a:off x="1219200" y="25146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83" name="Line 75"/>
          <p:cNvSpPr>
            <a:spLocks noChangeShapeType="1"/>
          </p:cNvSpPr>
          <p:nvPr/>
        </p:nvSpPr>
        <p:spPr bwMode="auto">
          <a:xfrm>
            <a:off x="1447800" y="32004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84" name="Line 76"/>
          <p:cNvSpPr>
            <a:spLocks noChangeShapeType="1"/>
          </p:cNvSpPr>
          <p:nvPr/>
        </p:nvSpPr>
        <p:spPr bwMode="auto">
          <a:xfrm flipH="1">
            <a:off x="1295400" y="3200400"/>
            <a:ext cx="152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85" name="Line 77"/>
          <p:cNvSpPr>
            <a:spLocks noChangeShapeType="1"/>
          </p:cNvSpPr>
          <p:nvPr/>
        </p:nvSpPr>
        <p:spPr bwMode="auto">
          <a:xfrm flipV="1">
            <a:off x="7848600" y="41910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86" name="Line 78"/>
          <p:cNvSpPr>
            <a:spLocks noChangeShapeType="1"/>
          </p:cNvSpPr>
          <p:nvPr/>
        </p:nvSpPr>
        <p:spPr bwMode="auto">
          <a:xfrm flipV="1">
            <a:off x="6705600" y="41910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87" name="Text Box 79"/>
          <p:cNvSpPr txBox="1">
            <a:spLocks noChangeArrowheads="1"/>
          </p:cNvSpPr>
          <p:nvPr/>
        </p:nvSpPr>
        <p:spPr bwMode="auto">
          <a:xfrm>
            <a:off x="7620000" y="2616200"/>
            <a:ext cx="1295400" cy="304800"/>
          </a:xfrm>
          <a:prstGeom prst="rect">
            <a:avLst/>
          </a:prstGeom>
          <a:solidFill>
            <a:srgbClr val="000099"/>
          </a:solidFill>
          <a:ln w="158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chemeClr val="bg1"/>
                </a:solidFill>
                <a:latin typeface="Tahoma" pitchFamily="34" charset="0"/>
              </a:rPr>
              <a:t>I &amp; D Clientes</a:t>
            </a:r>
            <a:endParaRPr lang="es-ES" sz="12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88" name="Line 80"/>
          <p:cNvSpPr>
            <a:spLocks noChangeShapeType="1"/>
          </p:cNvSpPr>
          <p:nvPr/>
        </p:nvSpPr>
        <p:spPr bwMode="auto">
          <a:xfrm flipV="1">
            <a:off x="8229600" y="3429000"/>
            <a:ext cx="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89" name="Line 81"/>
          <p:cNvSpPr>
            <a:spLocks noChangeShapeType="1"/>
          </p:cNvSpPr>
          <p:nvPr/>
        </p:nvSpPr>
        <p:spPr bwMode="auto">
          <a:xfrm flipV="1">
            <a:off x="8229600" y="28956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90" name="Line 82"/>
          <p:cNvSpPr>
            <a:spLocks noChangeShapeType="1"/>
          </p:cNvSpPr>
          <p:nvPr/>
        </p:nvSpPr>
        <p:spPr bwMode="auto">
          <a:xfrm rot="16200000" flipV="1">
            <a:off x="6062663" y="2339975"/>
            <a:ext cx="0" cy="3175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491" name="Freeform 83"/>
          <p:cNvSpPr>
            <a:spLocks/>
          </p:cNvSpPr>
          <p:nvPr/>
        </p:nvSpPr>
        <p:spPr bwMode="auto">
          <a:xfrm rot="5400000">
            <a:off x="6255543" y="2393157"/>
            <a:ext cx="61913" cy="152400"/>
          </a:xfrm>
          <a:custGeom>
            <a:avLst/>
            <a:gdLst/>
            <a:ahLst/>
            <a:cxnLst>
              <a:cxn ang="0">
                <a:pos x="39" y="0"/>
              </a:cxn>
              <a:cxn ang="0">
                <a:pos x="9" y="15"/>
              </a:cxn>
              <a:cxn ang="0">
                <a:pos x="0" y="48"/>
              </a:cxn>
              <a:cxn ang="0">
                <a:pos x="12" y="78"/>
              </a:cxn>
              <a:cxn ang="0">
                <a:pos x="36" y="96"/>
              </a:cxn>
            </a:cxnLst>
            <a:rect l="0" t="0" r="r" b="b"/>
            <a:pathLst>
              <a:path w="39" h="96">
                <a:moveTo>
                  <a:pt x="39" y="0"/>
                </a:moveTo>
                <a:cubicBezTo>
                  <a:pt x="27" y="3"/>
                  <a:pt x="16" y="7"/>
                  <a:pt x="9" y="15"/>
                </a:cubicBezTo>
                <a:cubicBezTo>
                  <a:pt x="2" y="23"/>
                  <a:pt x="0" y="38"/>
                  <a:pt x="0" y="48"/>
                </a:cubicBezTo>
                <a:cubicBezTo>
                  <a:pt x="0" y="58"/>
                  <a:pt x="6" y="70"/>
                  <a:pt x="12" y="78"/>
                </a:cubicBezTo>
                <a:cubicBezTo>
                  <a:pt x="18" y="86"/>
                  <a:pt x="27" y="91"/>
                  <a:pt x="36" y="96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cxnSp>
        <p:nvCxnSpPr>
          <p:cNvPr id="17492" name="AutoShape 84"/>
          <p:cNvCxnSpPr>
            <a:cxnSpLocks noChangeShapeType="1"/>
            <a:stCxn id="17491" idx="0"/>
            <a:endCxn id="17487" idx="1"/>
          </p:cNvCxnSpPr>
          <p:nvPr/>
        </p:nvCxnSpPr>
        <p:spPr bwMode="auto">
          <a:xfrm>
            <a:off x="6375400" y="2498725"/>
            <a:ext cx="1236663" cy="269875"/>
          </a:xfrm>
          <a:prstGeom prst="bentConnector3">
            <a:avLst>
              <a:gd name="adj1" fmla="val 49806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493" name="Rectangle 85"/>
          <p:cNvSpPr>
            <a:spLocks noChangeArrowheads="1"/>
          </p:cNvSpPr>
          <p:nvPr/>
        </p:nvSpPr>
        <p:spPr bwMode="auto">
          <a:xfrm>
            <a:off x="0" y="76200"/>
            <a:ext cx="8797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CL" sz="2000" b="1" i="1">
                <a:solidFill>
                  <a:srgbClr val="000066"/>
                </a:solidFill>
                <a:latin typeface="Times New Roman" pitchFamily="18" charset="0"/>
              </a:rPr>
              <a:t>Salmon Complex Adaptative System at Invertec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Gestión Integral de la cadena del valor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4114800"/>
          </a:xfrm>
        </p:spPr>
        <p:txBody>
          <a:bodyPr/>
          <a:lstStyle/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s-CL" sz="2400"/>
              <a:t>Introducción al concepto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endParaRPr lang="es-CL" sz="2400"/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s-CL" sz="2400"/>
              <a:t>¿Qué es Gestión Integral de la cadena del valor (GICAV)?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endParaRPr lang="es-CL" sz="2400"/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s-CL" sz="2400"/>
              <a:t>Ejemplos 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endParaRPr lang="es-CL" sz="2400"/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s-CL" sz="2400"/>
              <a:t>Características de la GICAV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endParaRPr lang="es-CL" sz="2400"/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s-CL" sz="2400"/>
              <a:t>Aplicaciones en industrias: El caso ECR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endParaRPr lang="es-CL" sz="2400"/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s-CL" sz="2400"/>
              <a:t>Supply Chain Management?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endParaRPr lang="es-CL" sz="2800"/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endParaRPr lang="es-CL" sz="28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7391400" y="838200"/>
            <a:ext cx="1663700" cy="5969000"/>
          </a:xfrm>
          <a:prstGeom prst="roundRect">
            <a:avLst>
              <a:gd name="adj" fmla="val 5727"/>
            </a:avLst>
          </a:prstGeom>
          <a:solidFill>
            <a:srgbClr val="EAEAEA"/>
          </a:solidFill>
          <a:ln w="19050">
            <a:solidFill>
              <a:srgbClr val="DDDDDD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620000" y="3733800"/>
            <a:ext cx="12954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Transporte Terrestre Frío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7467600" y="1676400"/>
            <a:ext cx="1524000" cy="12954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CLIENTES:</a:t>
            </a:r>
          </a:p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Reprocesadores</a:t>
            </a:r>
          </a:p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Institucionales</a:t>
            </a:r>
          </a:p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Supermercados</a:t>
            </a:r>
          </a:p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Restaurantes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467600" y="1066800"/>
            <a:ext cx="1524000" cy="3810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Consumidores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467600" y="3124200"/>
            <a:ext cx="1524000" cy="3810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Mayoristas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7620000" y="2616200"/>
            <a:ext cx="1295400" cy="3048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I &amp; D Clientes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flipV="1">
            <a:off x="8229600" y="28956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grpSp>
        <p:nvGrpSpPr>
          <p:cNvPr id="18441" name="Group 9"/>
          <p:cNvGrpSpPr>
            <a:grpSpLocks/>
          </p:cNvGrpSpPr>
          <p:nvPr/>
        </p:nvGrpSpPr>
        <p:grpSpPr bwMode="auto">
          <a:xfrm>
            <a:off x="5903913" y="2438400"/>
            <a:ext cx="1782762" cy="330200"/>
            <a:chOff x="3719" y="1536"/>
            <a:chExt cx="1123" cy="208"/>
          </a:xfrm>
        </p:grpSpPr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 rot="16200000" flipV="1">
              <a:off x="3819" y="1474"/>
              <a:ext cx="0" cy="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8443" name="Freeform 11"/>
            <p:cNvSpPr>
              <a:spLocks/>
            </p:cNvSpPr>
            <p:nvPr/>
          </p:nvSpPr>
          <p:spPr bwMode="auto">
            <a:xfrm rot="5400000">
              <a:off x="3940" y="1508"/>
              <a:ext cx="39" cy="96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9" y="15"/>
                </a:cxn>
                <a:cxn ang="0">
                  <a:pos x="0" y="48"/>
                </a:cxn>
                <a:cxn ang="0">
                  <a:pos x="12" y="78"/>
                </a:cxn>
                <a:cxn ang="0">
                  <a:pos x="36" y="96"/>
                </a:cxn>
              </a:cxnLst>
              <a:rect l="0" t="0" r="r" b="b"/>
              <a:pathLst>
                <a:path w="39" h="96">
                  <a:moveTo>
                    <a:pt x="39" y="0"/>
                  </a:moveTo>
                  <a:cubicBezTo>
                    <a:pt x="27" y="3"/>
                    <a:pt x="16" y="7"/>
                    <a:pt x="9" y="15"/>
                  </a:cubicBezTo>
                  <a:cubicBezTo>
                    <a:pt x="2" y="23"/>
                    <a:pt x="0" y="38"/>
                    <a:pt x="0" y="48"/>
                  </a:cubicBezTo>
                  <a:cubicBezTo>
                    <a:pt x="0" y="58"/>
                    <a:pt x="6" y="70"/>
                    <a:pt x="12" y="78"/>
                  </a:cubicBezTo>
                  <a:cubicBezTo>
                    <a:pt x="18" y="86"/>
                    <a:pt x="27" y="91"/>
                    <a:pt x="36" y="96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cxnSp>
          <p:nvCxnSpPr>
            <p:cNvPr id="18444" name="AutoShape 12"/>
            <p:cNvCxnSpPr>
              <a:cxnSpLocks noChangeShapeType="1"/>
              <a:stCxn id="18443" idx="0"/>
              <a:endCxn id="18439" idx="1"/>
            </p:cNvCxnSpPr>
            <p:nvPr/>
          </p:nvCxnSpPr>
          <p:spPr bwMode="auto">
            <a:xfrm>
              <a:off x="4014" y="1574"/>
              <a:ext cx="828" cy="170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18445" name="Line 13"/>
          <p:cNvSpPr>
            <a:spLocks noChangeShapeType="1"/>
          </p:cNvSpPr>
          <p:nvPr/>
        </p:nvSpPr>
        <p:spPr bwMode="auto">
          <a:xfrm flipV="1">
            <a:off x="8229600" y="13716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V="1">
            <a:off x="8229600" y="34290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1524000" y="1590675"/>
            <a:ext cx="4648200" cy="3905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Agentes responsables de Trazabilidad (ISO, HACCP, etc)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1600200" y="2895600"/>
            <a:ext cx="914400" cy="6096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Alimen-tos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4419600" y="2895600"/>
            <a:ext cx="914400" cy="6096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Centros de Mar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4876800" y="2133600"/>
            <a:ext cx="10668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Planta de Proceso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1600200" y="3830638"/>
            <a:ext cx="4191000" cy="512762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Investigación y Desarrollo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228600" y="4886325"/>
            <a:ext cx="24384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Proveedores Mat. Primas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2819400" y="4876800"/>
            <a:ext cx="35052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Proveedores Servicios y Bienes de Capital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152400" y="5964238"/>
            <a:ext cx="7086600" cy="284162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Tecnología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5867400" y="3733800"/>
            <a:ext cx="11430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solidFill>
                  <a:srgbClr val="C0C0C0"/>
                </a:solidFill>
                <a:latin typeface="Tahoma" pitchFamily="34" charset="0"/>
              </a:rPr>
              <a:t>Transporte Terrestre Frío</a:t>
            </a:r>
            <a:endParaRPr lang="es-ES" sz="1200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304800" y="2362200"/>
            <a:ext cx="1066800" cy="3810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solidFill>
                  <a:srgbClr val="C0C0C0"/>
                </a:solidFill>
                <a:latin typeface="Tahoma" pitchFamily="34" charset="0"/>
              </a:rPr>
              <a:t>Pesqueras</a:t>
            </a:r>
            <a:endParaRPr lang="es-ES" sz="1200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304800" y="3505200"/>
            <a:ext cx="10668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solidFill>
                  <a:srgbClr val="C0C0C0"/>
                </a:solidFill>
                <a:latin typeface="Tahoma" pitchFamily="34" charset="0"/>
              </a:rPr>
              <a:t>Industria Química</a:t>
            </a:r>
            <a:endParaRPr lang="es-ES" sz="1200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304800" y="2895600"/>
            <a:ext cx="10668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solidFill>
                  <a:srgbClr val="C0C0C0"/>
                </a:solidFill>
                <a:latin typeface="Tahoma" pitchFamily="34" charset="0"/>
              </a:rPr>
              <a:t>Productores Agrícolas</a:t>
            </a:r>
            <a:endParaRPr lang="es-ES" sz="1200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152400" y="6370638"/>
            <a:ext cx="8839200" cy="347662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Sistema Económico y Financiero Mundial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228600" y="5486400"/>
            <a:ext cx="6934200" cy="3810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Sistemas de Comunicación e Información (Telefonía, Internet, etc.)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2438400" y="2133600"/>
            <a:ext cx="22860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Genética Reproductores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0" y="533400"/>
            <a:ext cx="72390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000" b="1">
                <a:solidFill>
                  <a:srgbClr val="C0C0C0"/>
                </a:solidFill>
                <a:latin typeface="Tahoma" pitchFamily="34" charset="0"/>
              </a:rPr>
              <a:t>Gobierno Nacional y Regional (leyes, macroeconomía, etc.)</a:t>
            </a:r>
            <a:endParaRPr lang="es-ES" sz="10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63" name="Line 31"/>
          <p:cNvSpPr>
            <a:spLocks noChangeShapeType="1"/>
          </p:cNvSpPr>
          <p:nvPr/>
        </p:nvSpPr>
        <p:spPr bwMode="auto">
          <a:xfrm flipV="1">
            <a:off x="5181600" y="25146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6324600" y="33528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4572000" y="25146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2895600" y="2855913"/>
            <a:ext cx="1295400" cy="649287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Pisciculturas / Centro de Agua Dulce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grpSp>
        <p:nvGrpSpPr>
          <p:cNvPr id="18467" name="Group 35"/>
          <p:cNvGrpSpPr>
            <a:grpSpLocks/>
          </p:cNvGrpSpPr>
          <p:nvPr/>
        </p:nvGrpSpPr>
        <p:grpSpPr bwMode="auto">
          <a:xfrm>
            <a:off x="2605088" y="2590800"/>
            <a:ext cx="61912" cy="1219200"/>
            <a:chOff x="1641" y="1632"/>
            <a:chExt cx="39" cy="768"/>
          </a:xfrm>
        </p:grpSpPr>
        <p:sp>
          <p:nvSpPr>
            <p:cNvPr id="18468" name="Line 36"/>
            <p:cNvSpPr>
              <a:spLocks noChangeShapeType="1"/>
            </p:cNvSpPr>
            <p:nvPr/>
          </p:nvSpPr>
          <p:spPr bwMode="auto">
            <a:xfrm flipV="1">
              <a:off x="1680" y="1632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8469" name="Line 37"/>
            <p:cNvSpPr>
              <a:spLocks noChangeShapeType="1"/>
            </p:cNvSpPr>
            <p:nvPr/>
          </p:nvSpPr>
          <p:spPr bwMode="auto">
            <a:xfrm>
              <a:off x="1680" y="2064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8470" name="Freeform 38"/>
            <p:cNvSpPr>
              <a:spLocks/>
            </p:cNvSpPr>
            <p:nvPr/>
          </p:nvSpPr>
          <p:spPr bwMode="auto">
            <a:xfrm>
              <a:off x="1641" y="1968"/>
              <a:ext cx="39" cy="96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9" y="15"/>
                </a:cxn>
                <a:cxn ang="0">
                  <a:pos x="0" y="48"/>
                </a:cxn>
                <a:cxn ang="0">
                  <a:pos x="12" y="78"/>
                </a:cxn>
                <a:cxn ang="0">
                  <a:pos x="36" y="96"/>
                </a:cxn>
              </a:cxnLst>
              <a:rect l="0" t="0" r="r" b="b"/>
              <a:pathLst>
                <a:path w="39" h="96">
                  <a:moveTo>
                    <a:pt x="39" y="0"/>
                  </a:moveTo>
                  <a:cubicBezTo>
                    <a:pt x="27" y="3"/>
                    <a:pt x="16" y="7"/>
                    <a:pt x="9" y="15"/>
                  </a:cubicBezTo>
                  <a:cubicBezTo>
                    <a:pt x="2" y="23"/>
                    <a:pt x="0" y="38"/>
                    <a:pt x="0" y="48"/>
                  </a:cubicBezTo>
                  <a:cubicBezTo>
                    <a:pt x="0" y="58"/>
                    <a:pt x="6" y="70"/>
                    <a:pt x="12" y="78"/>
                  </a:cubicBezTo>
                  <a:cubicBezTo>
                    <a:pt x="18" y="86"/>
                    <a:pt x="27" y="91"/>
                    <a:pt x="36" y="96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18471" name="Line 39"/>
          <p:cNvSpPr>
            <a:spLocks noChangeShapeType="1"/>
          </p:cNvSpPr>
          <p:nvPr/>
        </p:nvSpPr>
        <p:spPr bwMode="auto">
          <a:xfrm flipV="1">
            <a:off x="5486400" y="25908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88900" y="1143000"/>
            <a:ext cx="7226300" cy="3048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Bancos / Entidades Financieras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73" name="Text Box 41"/>
          <p:cNvSpPr txBox="1">
            <a:spLocks noChangeArrowheads="1"/>
          </p:cNvSpPr>
          <p:nvPr/>
        </p:nvSpPr>
        <p:spPr bwMode="auto">
          <a:xfrm>
            <a:off x="6477000" y="4440238"/>
            <a:ext cx="1600200" cy="284162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solidFill>
                  <a:srgbClr val="C0C0C0"/>
                </a:solidFill>
                <a:latin typeface="Tahoma" pitchFamily="34" charset="0"/>
              </a:rPr>
              <a:t>Fletes Aéreos</a:t>
            </a:r>
            <a:endParaRPr lang="es-ES" sz="1200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74" name="Text Box 42"/>
          <p:cNvSpPr txBox="1">
            <a:spLocks noChangeArrowheads="1"/>
          </p:cNvSpPr>
          <p:nvPr/>
        </p:nvSpPr>
        <p:spPr bwMode="auto">
          <a:xfrm>
            <a:off x="6477000" y="4973638"/>
            <a:ext cx="1600200" cy="284162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solidFill>
                  <a:srgbClr val="C0C0C0"/>
                </a:solidFill>
                <a:latin typeface="Tahoma" pitchFamily="34" charset="0"/>
              </a:rPr>
              <a:t>Aduanas</a:t>
            </a:r>
            <a:endParaRPr lang="es-ES" sz="1200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75" name="Text Box 43"/>
          <p:cNvSpPr txBox="1">
            <a:spLocks noChangeArrowheads="1"/>
          </p:cNvSpPr>
          <p:nvPr/>
        </p:nvSpPr>
        <p:spPr bwMode="auto">
          <a:xfrm>
            <a:off x="6477000" y="4689475"/>
            <a:ext cx="1600200" cy="284163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solidFill>
                  <a:srgbClr val="C0C0C0"/>
                </a:solidFill>
                <a:latin typeface="Tahoma" pitchFamily="34" charset="0"/>
              </a:rPr>
              <a:t>Fletes Marítimos</a:t>
            </a:r>
            <a:endParaRPr lang="es-ES" sz="1200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76" name="Text Box 44"/>
          <p:cNvSpPr txBox="1">
            <a:spLocks noChangeArrowheads="1"/>
          </p:cNvSpPr>
          <p:nvPr/>
        </p:nvSpPr>
        <p:spPr bwMode="auto">
          <a:xfrm>
            <a:off x="7696200" y="533400"/>
            <a:ext cx="1066800" cy="466725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Mercado Global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77" name="Line 45"/>
          <p:cNvSpPr>
            <a:spLocks noChangeShapeType="1"/>
          </p:cNvSpPr>
          <p:nvPr/>
        </p:nvSpPr>
        <p:spPr bwMode="auto">
          <a:xfrm flipV="1">
            <a:off x="2057400" y="35052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78" name="Line 46"/>
          <p:cNvSpPr>
            <a:spLocks noChangeShapeType="1"/>
          </p:cNvSpPr>
          <p:nvPr/>
        </p:nvSpPr>
        <p:spPr bwMode="auto">
          <a:xfrm flipV="1">
            <a:off x="3581400" y="35052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79" name="Line 47"/>
          <p:cNvSpPr>
            <a:spLocks noChangeShapeType="1"/>
          </p:cNvSpPr>
          <p:nvPr/>
        </p:nvSpPr>
        <p:spPr bwMode="auto">
          <a:xfrm flipV="1">
            <a:off x="4876800" y="35052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80" name="Text Box 48"/>
          <p:cNvSpPr txBox="1">
            <a:spLocks noChangeArrowheads="1"/>
          </p:cNvSpPr>
          <p:nvPr/>
        </p:nvSpPr>
        <p:spPr bwMode="auto">
          <a:xfrm>
            <a:off x="5562600" y="2971800"/>
            <a:ext cx="1447800" cy="381000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Comerciali-zación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81" name="Text Box 49"/>
          <p:cNvSpPr txBox="1">
            <a:spLocks noChangeArrowheads="1"/>
          </p:cNvSpPr>
          <p:nvPr/>
        </p:nvSpPr>
        <p:spPr bwMode="auto">
          <a:xfrm>
            <a:off x="7467600" y="5964238"/>
            <a:ext cx="1524000" cy="284162"/>
          </a:xfrm>
          <a:prstGeom prst="rect">
            <a:avLst/>
          </a:prstGeom>
          <a:solidFill>
            <a:srgbClr val="EAEAEA"/>
          </a:solidFill>
          <a:ln w="1905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solidFill>
                  <a:srgbClr val="C0C0C0"/>
                </a:solidFill>
                <a:latin typeface="Tahoma" pitchFamily="34" charset="0"/>
              </a:rPr>
              <a:t>Tecnología</a:t>
            </a:r>
            <a:endParaRPr lang="es-ES" sz="1200" b="1">
              <a:solidFill>
                <a:srgbClr val="C0C0C0"/>
              </a:solidFill>
              <a:latin typeface="Tahoma" pitchFamily="34" charset="0"/>
            </a:endParaRPr>
          </a:p>
        </p:txBody>
      </p:sp>
      <p:sp>
        <p:nvSpPr>
          <p:cNvPr id="18482" name="Line 50"/>
          <p:cNvSpPr>
            <a:spLocks noChangeShapeType="1"/>
          </p:cNvSpPr>
          <p:nvPr/>
        </p:nvSpPr>
        <p:spPr bwMode="auto">
          <a:xfrm flipH="1">
            <a:off x="7162800" y="60960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483" name="Line 51"/>
          <p:cNvSpPr>
            <a:spLocks noChangeShapeType="1"/>
          </p:cNvSpPr>
          <p:nvPr/>
        </p:nvSpPr>
        <p:spPr bwMode="auto">
          <a:xfrm flipV="1">
            <a:off x="5715000" y="33528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cxnSp>
        <p:nvCxnSpPr>
          <p:cNvPr id="18484" name="AutoShape 52"/>
          <p:cNvCxnSpPr>
            <a:cxnSpLocks noChangeShapeType="1"/>
            <a:stCxn id="18480" idx="0"/>
          </p:cNvCxnSpPr>
          <p:nvPr/>
        </p:nvCxnSpPr>
        <p:spPr bwMode="auto">
          <a:xfrm rot="16200000">
            <a:off x="6496050" y="2000250"/>
            <a:ext cx="752475" cy="1171575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8485" name="AutoShape 53"/>
          <p:cNvSpPr>
            <a:spLocks noChangeArrowheads="1"/>
          </p:cNvSpPr>
          <p:nvPr/>
        </p:nvSpPr>
        <p:spPr bwMode="auto">
          <a:xfrm>
            <a:off x="533400" y="9144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86" name="AutoShape 54"/>
          <p:cNvSpPr>
            <a:spLocks noChangeArrowheads="1"/>
          </p:cNvSpPr>
          <p:nvPr/>
        </p:nvSpPr>
        <p:spPr bwMode="auto">
          <a:xfrm>
            <a:off x="6400800" y="9144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87" name="AutoShape 55"/>
          <p:cNvSpPr>
            <a:spLocks noChangeArrowheads="1"/>
          </p:cNvSpPr>
          <p:nvPr/>
        </p:nvSpPr>
        <p:spPr bwMode="auto">
          <a:xfrm>
            <a:off x="762000" y="137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88" name="AutoShape 56"/>
          <p:cNvSpPr>
            <a:spLocks noChangeArrowheads="1"/>
          </p:cNvSpPr>
          <p:nvPr/>
        </p:nvSpPr>
        <p:spPr bwMode="auto">
          <a:xfrm>
            <a:off x="6172200" y="137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89" name="AutoShape 57"/>
          <p:cNvSpPr>
            <a:spLocks noChangeArrowheads="1"/>
          </p:cNvSpPr>
          <p:nvPr/>
        </p:nvSpPr>
        <p:spPr bwMode="auto">
          <a:xfrm>
            <a:off x="1524000" y="190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90" name="AutoShape 58"/>
          <p:cNvSpPr>
            <a:spLocks noChangeArrowheads="1"/>
          </p:cNvSpPr>
          <p:nvPr/>
        </p:nvSpPr>
        <p:spPr bwMode="auto">
          <a:xfrm>
            <a:off x="5715000" y="190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91" name="AutoShape 59"/>
          <p:cNvSpPr>
            <a:spLocks noChangeArrowheads="1"/>
          </p:cNvSpPr>
          <p:nvPr/>
        </p:nvSpPr>
        <p:spPr bwMode="auto">
          <a:xfrm flipV="1">
            <a:off x="1219200" y="518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92" name="AutoShape 60"/>
          <p:cNvSpPr>
            <a:spLocks noChangeArrowheads="1"/>
          </p:cNvSpPr>
          <p:nvPr/>
        </p:nvSpPr>
        <p:spPr bwMode="auto">
          <a:xfrm flipV="1">
            <a:off x="6172200" y="518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93" name="AutoShape 61"/>
          <p:cNvSpPr>
            <a:spLocks noChangeArrowheads="1"/>
          </p:cNvSpPr>
          <p:nvPr/>
        </p:nvSpPr>
        <p:spPr bwMode="auto">
          <a:xfrm flipV="1">
            <a:off x="1447800" y="4572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494" name="AutoShape 62"/>
          <p:cNvSpPr>
            <a:spLocks noChangeArrowheads="1"/>
          </p:cNvSpPr>
          <p:nvPr/>
        </p:nvSpPr>
        <p:spPr bwMode="auto">
          <a:xfrm flipV="1">
            <a:off x="5334000" y="4572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495" name="AutoShape 63"/>
          <p:cNvSpPr>
            <a:spLocks noChangeArrowheads="1"/>
          </p:cNvSpPr>
          <p:nvPr/>
        </p:nvSpPr>
        <p:spPr bwMode="auto">
          <a:xfrm flipV="1">
            <a:off x="533400" y="571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96" name="AutoShape 64"/>
          <p:cNvSpPr>
            <a:spLocks noChangeArrowheads="1"/>
          </p:cNvSpPr>
          <p:nvPr/>
        </p:nvSpPr>
        <p:spPr bwMode="auto">
          <a:xfrm flipV="1">
            <a:off x="6553200" y="571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97" name="AutoShape 65"/>
          <p:cNvSpPr>
            <a:spLocks noChangeArrowheads="1"/>
          </p:cNvSpPr>
          <p:nvPr/>
        </p:nvSpPr>
        <p:spPr bwMode="auto">
          <a:xfrm flipV="1">
            <a:off x="152400" y="6096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98" name="AutoShape 66"/>
          <p:cNvSpPr>
            <a:spLocks noChangeArrowheads="1"/>
          </p:cNvSpPr>
          <p:nvPr/>
        </p:nvSpPr>
        <p:spPr bwMode="auto">
          <a:xfrm flipV="1">
            <a:off x="6781800" y="6096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499" name="Line 67"/>
          <p:cNvSpPr>
            <a:spLocks noChangeShapeType="1"/>
          </p:cNvSpPr>
          <p:nvPr/>
        </p:nvSpPr>
        <p:spPr bwMode="auto">
          <a:xfrm>
            <a:off x="4038600" y="32004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00" name="Line 68"/>
          <p:cNvSpPr>
            <a:spLocks noChangeShapeType="1"/>
          </p:cNvSpPr>
          <p:nvPr/>
        </p:nvSpPr>
        <p:spPr bwMode="auto">
          <a:xfrm>
            <a:off x="3581400" y="25146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cxnSp>
        <p:nvCxnSpPr>
          <p:cNvPr id="18501" name="AutoShape 69"/>
          <p:cNvCxnSpPr>
            <a:cxnSpLocks noChangeShapeType="1"/>
            <a:stCxn id="18480" idx="3"/>
          </p:cNvCxnSpPr>
          <p:nvPr/>
        </p:nvCxnSpPr>
        <p:spPr bwMode="auto">
          <a:xfrm>
            <a:off x="7019925" y="3162300"/>
            <a:ext cx="438150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8502" name="AutoShape 70"/>
          <p:cNvCxnSpPr>
            <a:cxnSpLocks noChangeShapeType="1"/>
            <a:endCxn id="18473" idx="0"/>
          </p:cNvCxnSpPr>
          <p:nvPr/>
        </p:nvCxnSpPr>
        <p:spPr bwMode="auto">
          <a:xfrm rot="16200000" flipH="1">
            <a:off x="6534943" y="3688557"/>
            <a:ext cx="989013" cy="495300"/>
          </a:xfrm>
          <a:prstGeom prst="bentConnector3">
            <a:avLst>
              <a:gd name="adj1" fmla="val 15727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8503" name="Line 71"/>
          <p:cNvSpPr>
            <a:spLocks noChangeShapeType="1"/>
          </p:cNvSpPr>
          <p:nvPr/>
        </p:nvSpPr>
        <p:spPr bwMode="auto">
          <a:xfrm flipV="1">
            <a:off x="6781800" y="3352800"/>
            <a:ext cx="0" cy="2413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04" name="AutoShape 72"/>
          <p:cNvSpPr>
            <a:spLocks noChangeArrowheads="1"/>
          </p:cNvSpPr>
          <p:nvPr/>
        </p:nvSpPr>
        <p:spPr bwMode="auto">
          <a:xfrm flipV="1">
            <a:off x="7924800" y="56388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505" name="AutoShape 73"/>
          <p:cNvSpPr>
            <a:spLocks noChangeArrowheads="1"/>
          </p:cNvSpPr>
          <p:nvPr/>
        </p:nvSpPr>
        <p:spPr bwMode="auto">
          <a:xfrm flipV="1">
            <a:off x="8534400" y="61722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33725"/>
                  <a:invGamma/>
                </a:srgbClr>
              </a:gs>
            </a:gsLst>
            <a:lin ang="5400000" scaled="1"/>
          </a:gra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506" name="Rectangle 74"/>
          <p:cNvSpPr>
            <a:spLocks noGrp="1" noChangeArrowheads="1"/>
          </p:cNvSpPr>
          <p:nvPr>
            <p:ph type="title"/>
          </p:nvPr>
        </p:nvSpPr>
        <p:spPr>
          <a:xfrm>
            <a:off x="1476375" y="188913"/>
            <a:ext cx="9448800" cy="493712"/>
          </a:xfrm>
          <a:noFill/>
          <a:ln/>
        </p:spPr>
        <p:txBody>
          <a:bodyPr/>
          <a:lstStyle/>
          <a:p>
            <a:pPr defTabSz="3343275">
              <a:lnSpc>
                <a:spcPct val="75000"/>
              </a:lnSpc>
            </a:pPr>
            <a:r>
              <a:rPr lang="es-ES" sz="1800">
                <a:latin typeface="Tahoma" pitchFamily="34" charset="0"/>
              </a:rPr>
              <a:t>Relaciones Principales de los Productos de valor agregado</a:t>
            </a:r>
            <a:r>
              <a:rPr lang="es-ES_tradnl" sz="1800">
                <a:latin typeface="Tahoma" pitchFamily="34" charset="0"/>
              </a:rPr>
              <a:t/>
            </a:r>
            <a:br>
              <a:rPr lang="es-ES_tradnl" sz="1800">
                <a:latin typeface="Tahoma" pitchFamily="34" charset="0"/>
              </a:rPr>
            </a:br>
            <a:endParaRPr lang="es-ES" sz="1800">
              <a:latin typeface="Tahoma" pitchFamily="34" charset="0"/>
            </a:endParaRPr>
          </a:p>
        </p:txBody>
      </p:sp>
      <p:grpSp>
        <p:nvGrpSpPr>
          <p:cNvPr id="18507" name="Group 75"/>
          <p:cNvGrpSpPr>
            <a:grpSpLocks/>
          </p:cNvGrpSpPr>
          <p:nvPr/>
        </p:nvGrpSpPr>
        <p:grpSpPr bwMode="auto">
          <a:xfrm>
            <a:off x="1219200" y="2514600"/>
            <a:ext cx="381000" cy="1219200"/>
            <a:chOff x="768" y="1584"/>
            <a:chExt cx="240" cy="768"/>
          </a:xfrm>
        </p:grpSpPr>
        <p:grpSp>
          <p:nvGrpSpPr>
            <p:cNvPr id="18508" name="Group 76"/>
            <p:cNvGrpSpPr>
              <a:grpSpLocks/>
            </p:cNvGrpSpPr>
            <p:nvPr/>
          </p:nvGrpSpPr>
          <p:grpSpPr bwMode="auto">
            <a:xfrm>
              <a:off x="768" y="1584"/>
              <a:ext cx="240" cy="768"/>
              <a:chOff x="768" y="1584"/>
              <a:chExt cx="240" cy="768"/>
            </a:xfrm>
          </p:grpSpPr>
          <p:sp>
            <p:nvSpPr>
              <p:cNvPr id="18509" name="Line 77"/>
              <p:cNvSpPr>
                <a:spLocks noChangeShapeType="1"/>
              </p:cNvSpPr>
              <p:nvPr/>
            </p:nvSpPr>
            <p:spPr bwMode="auto">
              <a:xfrm>
                <a:off x="912" y="1584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s-ES"/>
              </a:p>
            </p:txBody>
          </p:sp>
          <p:sp>
            <p:nvSpPr>
              <p:cNvPr id="18510" name="Line 78"/>
              <p:cNvSpPr>
                <a:spLocks noChangeShapeType="1"/>
              </p:cNvSpPr>
              <p:nvPr/>
            </p:nvSpPr>
            <p:spPr bwMode="auto">
              <a:xfrm flipH="1">
                <a:off x="768" y="2352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s-ES"/>
              </a:p>
            </p:txBody>
          </p:sp>
          <p:sp>
            <p:nvSpPr>
              <p:cNvPr id="18511" name="Line 79"/>
              <p:cNvSpPr>
                <a:spLocks noChangeShapeType="1"/>
              </p:cNvSpPr>
              <p:nvPr/>
            </p:nvSpPr>
            <p:spPr bwMode="auto">
              <a:xfrm flipH="1">
                <a:off x="768" y="1584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s-ES"/>
              </a:p>
            </p:txBody>
          </p:sp>
          <p:sp>
            <p:nvSpPr>
              <p:cNvPr id="18512" name="Line 80"/>
              <p:cNvSpPr>
                <a:spLocks noChangeShapeType="1"/>
              </p:cNvSpPr>
              <p:nvPr/>
            </p:nvSpPr>
            <p:spPr bwMode="auto">
              <a:xfrm>
                <a:off x="864" y="2016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s-ES"/>
              </a:p>
            </p:txBody>
          </p:sp>
        </p:grpSp>
        <p:sp>
          <p:nvSpPr>
            <p:cNvPr id="18513" name="Line 81"/>
            <p:cNvSpPr>
              <a:spLocks noChangeShapeType="1"/>
            </p:cNvSpPr>
            <p:nvPr/>
          </p:nvSpPr>
          <p:spPr bwMode="auto">
            <a:xfrm flipH="1">
              <a:off x="816" y="2016"/>
              <a:ext cx="9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18514" name="Line 82"/>
          <p:cNvSpPr>
            <a:spLocks noChangeShapeType="1"/>
          </p:cNvSpPr>
          <p:nvPr/>
        </p:nvSpPr>
        <p:spPr bwMode="auto">
          <a:xfrm>
            <a:off x="6705600" y="41910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15" name="Line 83"/>
          <p:cNvSpPr>
            <a:spLocks noChangeShapeType="1"/>
          </p:cNvSpPr>
          <p:nvPr/>
        </p:nvSpPr>
        <p:spPr bwMode="auto">
          <a:xfrm>
            <a:off x="5791200" y="25908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16" name="Line 84"/>
          <p:cNvSpPr>
            <a:spLocks noChangeShapeType="1"/>
          </p:cNvSpPr>
          <p:nvPr/>
        </p:nvSpPr>
        <p:spPr bwMode="auto">
          <a:xfrm>
            <a:off x="2286000" y="32004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17" name="Line 85"/>
          <p:cNvSpPr>
            <a:spLocks noChangeShapeType="1"/>
          </p:cNvSpPr>
          <p:nvPr/>
        </p:nvSpPr>
        <p:spPr bwMode="auto">
          <a:xfrm flipV="1">
            <a:off x="3200400" y="18288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18" name="Line 86"/>
          <p:cNvSpPr>
            <a:spLocks noChangeShapeType="1"/>
          </p:cNvSpPr>
          <p:nvPr/>
        </p:nvSpPr>
        <p:spPr bwMode="auto">
          <a:xfrm flipH="1" flipV="1">
            <a:off x="5334000" y="2438400"/>
            <a:ext cx="2209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19" name="Line 87"/>
          <p:cNvSpPr>
            <a:spLocks noChangeShapeType="1"/>
          </p:cNvSpPr>
          <p:nvPr/>
        </p:nvSpPr>
        <p:spPr bwMode="auto">
          <a:xfrm flipH="1">
            <a:off x="838200" y="3352800"/>
            <a:ext cx="2438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0" name="Line 88"/>
          <p:cNvSpPr>
            <a:spLocks noChangeShapeType="1"/>
          </p:cNvSpPr>
          <p:nvPr/>
        </p:nvSpPr>
        <p:spPr bwMode="auto">
          <a:xfrm flipV="1">
            <a:off x="4495800" y="1828800"/>
            <a:ext cx="609600" cy="2286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1" name="Line 89"/>
          <p:cNvSpPr>
            <a:spLocks noChangeShapeType="1"/>
          </p:cNvSpPr>
          <p:nvPr/>
        </p:nvSpPr>
        <p:spPr bwMode="auto">
          <a:xfrm flipH="1" flipV="1">
            <a:off x="5562600" y="40386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2" name="Line 90"/>
          <p:cNvSpPr>
            <a:spLocks noChangeShapeType="1"/>
          </p:cNvSpPr>
          <p:nvPr/>
        </p:nvSpPr>
        <p:spPr bwMode="auto">
          <a:xfrm flipH="1" flipV="1">
            <a:off x="3962400" y="2362200"/>
            <a:ext cx="0" cy="3657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3" name="Line 91"/>
          <p:cNvSpPr>
            <a:spLocks noChangeShapeType="1"/>
          </p:cNvSpPr>
          <p:nvPr/>
        </p:nvSpPr>
        <p:spPr bwMode="auto">
          <a:xfrm flipV="1">
            <a:off x="6324600" y="1295400"/>
            <a:ext cx="1447800" cy="1905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4" name="Line 92"/>
          <p:cNvSpPr>
            <a:spLocks noChangeShapeType="1"/>
          </p:cNvSpPr>
          <p:nvPr/>
        </p:nvSpPr>
        <p:spPr bwMode="auto">
          <a:xfrm flipH="1" flipV="1">
            <a:off x="8763000" y="1219200"/>
            <a:ext cx="0" cy="2590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5" name="Line 93"/>
          <p:cNvSpPr>
            <a:spLocks noChangeShapeType="1"/>
          </p:cNvSpPr>
          <p:nvPr/>
        </p:nvSpPr>
        <p:spPr bwMode="auto">
          <a:xfrm flipH="1">
            <a:off x="4114800" y="1295400"/>
            <a:ext cx="12192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6" name="Line 94"/>
          <p:cNvSpPr>
            <a:spLocks noChangeShapeType="1"/>
          </p:cNvSpPr>
          <p:nvPr/>
        </p:nvSpPr>
        <p:spPr bwMode="auto">
          <a:xfrm flipH="1" flipV="1">
            <a:off x="914400" y="2667000"/>
            <a:ext cx="26670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7" name="Line 95"/>
          <p:cNvSpPr>
            <a:spLocks noChangeShapeType="1"/>
          </p:cNvSpPr>
          <p:nvPr/>
        </p:nvSpPr>
        <p:spPr bwMode="auto">
          <a:xfrm flipH="1">
            <a:off x="5257800" y="1219200"/>
            <a:ext cx="24384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8" name="Line 96"/>
          <p:cNvSpPr>
            <a:spLocks noChangeShapeType="1"/>
          </p:cNvSpPr>
          <p:nvPr/>
        </p:nvSpPr>
        <p:spPr bwMode="auto">
          <a:xfrm flipH="1">
            <a:off x="2438400" y="51816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29" name="Line 97"/>
          <p:cNvSpPr>
            <a:spLocks noChangeShapeType="1"/>
          </p:cNvSpPr>
          <p:nvPr/>
        </p:nvSpPr>
        <p:spPr bwMode="auto">
          <a:xfrm flipH="1" flipV="1">
            <a:off x="4953000" y="4267200"/>
            <a:ext cx="17526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0" name="Line 98"/>
          <p:cNvSpPr>
            <a:spLocks noChangeShapeType="1"/>
          </p:cNvSpPr>
          <p:nvPr/>
        </p:nvSpPr>
        <p:spPr bwMode="auto">
          <a:xfrm flipH="1">
            <a:off x="8001000" y="4191000"/>
            <a:ext cx="5334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1" name="Line 99"/>
          <p:cNvSpPr>
            <a:spLocks noChangeShapeType="1"/>
          </p:cNvSpPr>
          <p:nvPr/>
        </p:nvSpPr>
        <p:spPr bwMode="auto">
          <a:xfrm flipH="1">
            <a:off x="914400" y="2438400"/>
            <a:ext cx="19050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2" name="Line 100"/>
          <p:cNvSpPr>
            <a:spLocks noChangeShapeType="1"/>
          </p:cNvSpPr>
          <p:nvPr/>
        </p:nvSpPr>
        <p:spPr bwMode="auto">
          <a:xfrm flipV="1">
            <a:off x="3200400" y="3276600"/>
            <a:ext cx="25146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3" name="Line 101"/>
          <p:cNvSpPr>
            <a:spLocks noChangeShapeType="1"/>
          </p:cNvSpPr>
          <p:nvPr/>
        </p:nvSpPr>
        <p:spPr bwMode="auto">
          <a:xfrm>
            <a:off x="762000" y="3886200"/>
            <a:ext cx="1143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4" name="Line 102"/>
          <p:cNvSpPr>
            <a:spLocks noChangeShapeType="1"/>
          </p:cNvSpPr>
          <p:nvPr/>
        </p:nvSpPr>
        <p:spPr bwMode="auto">
          <a:xfrm flipH="1">
            <a:off x="2209800" y="1295400"/>
            <a:ext cx="0" cy="434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5" name="Line 103"/>
          <p:cNvSpPr>
            <a:spLocks noChangeShapeType="1"/>
          </p:cNvSpPr>
          <p:nvPr/>
        </p:nvSpPr>
        <p:spPr bwMode="auto">
          <a:xfrm flipH="1">
            <a:off x="2971800" y="1320800"/>
            <a:ext cx="0" cy="4775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6" name="Line 104"/>
          <p:cNvSpPr>
            <a:spLocks noChangeShapeType="1"/>
          </p:cNvSpPr>
          <p:nvPr/>
        </p:nvSpPr>
        <p:spPr bwMode="auto">
          <a:xfrm flipV="1">
            <a:off x="4343400" y="4038600"/>
            <a:ext cx="33528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7" name="Line 105"/>
          <p:cNvSpPr>
            <a:spLocks noChangeShapeType="1"/>
          </p:cNvSpPr>
          <p:nvPr/>
        </p:nvSpPr>
        <p:spPr bwMode="auto">
          <a:xfrm>
            <a:off x="1752600" y="838200"/>
            <a:ext cx="0" cy="5715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8" name="Line 106"/>
          <p:cNvSpPr>
            <a:spLocks noChangeShapeType="1"/>
          </p:cNvSpPr>
          <p:nvPr/>
        </p:nvSpPr>
        <p:spPr bwMode="auto">
          <a:xfrm>
            <a:off x="609600" y="3886200"/>
            <a:ext cx="7239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39" name="Line 107"/>
          <p:cNvSpPr>
            <a:spLocks noChangeShapeType="1"/>
          </p:cNvSpPr>
          <p:nvPr/>
        </p:nvSpPr>
        <p:spPr bwMode="auto">
          <a:xfrm flipV="1">
            <a:off x="2133600" y="1219200"/>
            <a:ext cx="6019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0" name="Line 108"/>
          <p:cNvSpPr>
            <a:spLocks noChangeShapeType="1"/>
          </p:cNvSpPr>
          <p:nvPr/>
        </p:nvSpPr>
        <p:spPr bwMode="auto">
          <a:xfrm>
            <a:off x="5105400" y="3352800"/>
            <a:ext cx="16002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1" name="Line 109"/>
          <p:cNvSpPr>
            <a:spLocks noChangeShapeType="1"/>
          </p:cNvSpPr>
          <p:nvPr/>
        </p:nvSpPr>
        <p:spPr bwMode="auto">
          <a:xfrm>
            <a:off x="762000" y="2514600"/>
            <a:ext cx="3733800" cy="3200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2" name="Line 110"/>
          <p:cNvSpPr>
            <a:spLocks noChangeShapeType="1"/>
          </p:cNvSpPr>
          <p:nvPr/>
        </p:nvSpPr>
        <p:spPr bwMode="auto">
          <a:xfrm>
            <a:off x="3962400" y="1752600"/>
            <a:ext cx="1066800" cy="434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3" name="Line 111"/>
          <p:cNvSpPr>
            <a:spLocks noChangeShapeType="1"/>
          </p:cNvSpPr>
          <p:nvPr/>
        </p:nvSpPr>
        <p:spPr bwMode="auto">
          <a:xfrm flipH="1">
            <a:off x="3429000" y="1371600"/>
            <a:ext cx="0" cy="388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4" name="Line 112"/>
          <p:cNvSpPr>
            <a:spLocks noChangeShapeType="1"/>
          </p:cNvSpPr>
          <p:nvPr/>
        </p:nvSpPr>
        <p:spPr bwMode="auto">
          <a:xfrm flipV="1">
            <a:off x="685800" y="762000"/>
            <a:ext cx="2133600" cy="2438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5" name="Line 113"/>
          <p:cNvSpPr>
            <a:spLocks noChangeShapeType="1"/>
          </p:cNvSpPr>
          <p:nvPr/>
        </p:nvSpPr>
        <p:spPr bwMode="auto">
          <a:xfrm>
            <a:off x="5486400" y="1828800"/>
            <a:ext cx="1752600" cy="3276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6" name="Line 114"/>
          <p:cNvSpPr>
            <a:spLocks noChangeShapeType="1"/>
          </p:cNvSpPr>
          <p:nvPr/>
        </p:nvSpPr>
        <p:spPr bwMode="auto">
          <a:xfrm flipV="1">
            <a:off x="7848600" y="41148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7" name="Line 115"/>
          <p:cNvSpPr>
            <a:spLocks noChangeShapeType="1"/>
          </p:cNvSpPr>
          <p:nvPr/>
        </p:nvSpPr>
        <p:spPr bwMode="auto">
          <a:xfrm flipV="1">
            <a:off x="3810000" y="3276600"/>
            <a:ext cx="3962400" cy="1752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8" name="Line 116"/>
          <p:cNvSpPr>
            <a:spLocks noChangeShapeType="1"/>
          </p:cNvSpPr>
          <p:nvPr/>
        </p:nvSpPr>
        <p:spPr bwMode="auto">
          <a:xfrm flipV="1">
            <a:off x="4267200" y="4114800"/>
            <a:ext cx="388620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49" name="Line 117"/>
          <p:cNvSpPr>
            <a:spLocks noChangeShapeType="1"/>
          </p:cNvSpPr>
          <p:nvPr/>
        </p:nvSpPr>
        <p:spPr bwMode="auto">
          <a:xfrm flipV="1">
            <a:off x="4876800" y="4114800"/>
            <a:ext cx="3581400" cy="2438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50" name="Line 118"/>
          <p:cNvSpPr>
            <a:spLocks noChangeShapeType="1"/>
          </p:cNvSpPr>
          <p:nvPr/>
        </p:nvSpPr>
        <p:spPr bwMode="auto">
          <a:xfrm flipV="1">
            <a:off x="2438400" y="1828800"/>
            <a:ext cx="5181600" cy="434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8551" name="Line 119"/>
          <p:cNvSpPr>
            <a:spLocks noChangeShapeType="1"/>
          </p:cNvSpPr>
          <p:nvPr/>
        </p:nvSpPr>
        <p:spPr bwMode="auto">
          <a:xfrm>
            <a:off x="4267200" y="1905000"/>
            <a:ext cx="3581400" cy="1905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0"/>
            <a:ext cx="9144000" cy="1143000"/>
          </a:xfrm>
          <a:noFill/>
          <a:ln/>
        </p:spPr>
        <p:txBody>
          <a:bodyPr/>
          <a:lstStyle/>
          <a:p>
            <a:r>
              <a:rPr lang="es-MX" b="0"/>
              <a:t>Desarrollo de Seguridad Alimentaria: </a:t>
            </a:r>
            <a:br>
              <a:rPr lang="es-MX" b="0"/>
            </a:br>
            <a:r>
              <a:rPr lang="es-MX" b="0"/>
              <a:t>“Trazabilidad”</a:t>
            </a:r>
            <a:endParaRPr lang="es-CL" b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0" y="1557338"/>
            <a:ext cx="6302375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3675" indent="-193675">
              <a:buSzPct val="130000"/>
              <a:buFontTx/>
              <a:buChar char="•"/>
            </a:pPr>
            <a:r>
              <a:rPr lang="es-MX" sz="1700">
                <a:solidFill>
                  <a:srgbClr val="4D4D4D"/>
                </a:solidFill>
                <a:latin typeface="Tahoma" pitchFamily="34" charset="0"/>
              </a:rPr>
              <a:t>Regulaciones y especificaciones de productos en los países desarrollados son exigentes y protegen al consumidor.</a:t>
            </a:r>
          </a:p>
          <a:p>
            <a:pPr marL="193675" indent="-193675">
              <a:buSzPct val="130000"/>
              <a:buFontTx/>
              <a:buChar char="•"/>
            </a:pPr>
            <a:r>
              <a:rPr lang="es-MX" sz="1700">
                <a:solidFill>
                  <a:srgbClr val="4D4D4D"/>
                </a:solidFill>
                <a:latin typeface="Tahoma" pitchFamily="34" charset="0"/>
              </a:rPr>
              <a:t>Seguridad alimetaria es un tema crítico e identificamos sus especificaciones.</a:t>
            </a:r>
          </a:p>
          <a:p>
            <a:pPr marL="193675" indent="-193675">
              <a:buSzPct val="130000"/>
              <a:buFontTx/>
              <a:buChar char="•"/>
            </a:pPr>
            <a:r>
              <a:rPr lang="es-MX" sz="1700">
                <a:solidFill>
                  <a:srgbClr val="4D4D4D"/>
                </a:solidFill>
                <a:latin typeface="Tahoma" pitchFamily="34" charset="0"/>
              </a:rPr>
              <a:t>S</a:t>
            </a:r>
            <a:r>
              <a:rPr lang="es-MX" sz="1700" b="1">
                <a:solidFill>
                  <a:srgbClr val="4D4D4D"/>
                </a:solidFill>
                <a:latin typeface="Tahoma" pitchFamily="34" charset="0"/>
              </a:rPr>
              <a:t>istema de rastreo de información</a:t>
            </a:r>
            <a:r>
              <a:rPr lang="es-MX" sz="1700">
                <a:solidFill>
                  <a:srgbClr val="4D4D4D"/>
                </a:solidFill>
                <a:latin typeface="Tahoma" pitchFamily="34" charset="0"/>
              </a:rPr>
              <a:t> que permite llegar desde el producto final hasta los padres de los peces que fueron la materia prima.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6400800" y="1527175"/>
          <a:ext cx="2743200" cy="1825625"/>
        </p:xfrm>
        <a:graphic>
          <a:graphicData uri="http://schemas.openxmlformats.org/presentationml/2006/ole">
            <p:oleObj spid="_x0000_s19460" name="Foto de Photo Editor" r:id="rId3" imgW="34057143" imgH="22666667" progId="">
              <p:embed/>
            </p:oleObj>
          </a:graphicData>
        </a:graphic>
      </p:graphicFrame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3722688"/>
            <a:ext cx="4724400" cy="30591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1219200" y="990600"/>
            <a:ext cx="7772400" cy="57912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_tradnl" sz="2400">
              <a:latin typeface="Times New Roman" pitchFamily="18" charset="0"/>
            </a:endParaRP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1066800" y="990600"/>
            <a:ext cx="4572000" cy="5638800"/>
            <a:chOff x="672" y="624"/>
            <a:chExt cx="2880" cy="3552"/>
          </a:xfrm>
        </p:grpSpPr>
        <p:sp>
          <p:nvSpPr>
            <p:cNvPr id="20484" name="Oval 4"/>
            <p:cNvSpPr>
              <a:spLocks noChangeArrowheads="1"/>
            </p:cNvSpPr>
            <p:nvPr/>
          </p:nvSpPr>
          <p:spPr bwMode="auto">
            <a:xfrm>
              <a:off x="1392" y="1152"/>
              <a:ext cx="864" cy="480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chemeClr val="bg1"/>
                  </a:solidFill>
                  <a:latin typeface="Tahoma" pitchFamily="34" charset="0"/>
                </a:rPr>
                <a:t>Recursos Naturales</a:t>
              </a:r>
            </a:p>
          </p:txBody>
        </p:sp>
        <p:sp>
          <p:nvSpPr>
            <p:cNvPr id="20485" name="Oval 5"/>
            <p:cNvSpPr>
              <a:spLocks noChangeArrowheads="1"/>
            </p:cNvSpPr>
            <p:nvPr/>
          </p:nvSpPr>
          <p:spPr bwMode="auto">
            <a:xfrm>
              <a:off x="864" y="2160"/>
              <a:ext cx="816" cy="52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chemeClr val="bg1"/>
                  </a:solidFill>
                  <a:latin typeface="Tahoma" pitchFamily="34" charset="0"/>
                </a:rPr>
                <a:t>Medio Ambiente</a:t>
              </a:r>
            </a:p>
          </p:txBody>
        </p:sp>
        <p:sp>
          <p:nvSpPr>
            <p:cNvPr id="20486" name="Oval 6"/>
            <p:cNvSpPr>
              <a:spLocks noChangeArrowheads="1"/>
            </p:cNvSpPr>
            <p:nvPr/>
          </p:nvSpPr>
          <p:spPr bwMode="auto">
            <a:xfrm>
              <a:off x="1296" y="2976"/>
              <a:ext cx="1056" cy="480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chemeClr val="bg1"/>
                  </a:solidFill>
                  <a:latin typeface="Tahoma" pitchFamily="34" charset="0"/>
                </a:rPr>
                <a:t>Cercanía Centros de</a:t>
              </a:r>
            </a:p>
            <a:p>
              <a:pPr algn="ctr"/>
              <a:r>
                <a:rPr lang="es-CL" sz="1200" b="1">
                  <a:solidFill>
                    <a:schemeClr val="bg1"/>
                  </a:solidFill>
                  <a:latin typeface="Tahoma" pitchFamily="34" charset="0"/>
                </a:rPr>
                <a:t>Insumos</a:t>
              </a:r>
            </a:p>
          </p:txBody>
        </p:sp>
        <p:sp>
          <p:nvSpPr>
            <p:cNvPr id="20487" name="Oval 7"/>
            <p:cNvSpPr>
              <a:spLocks noChangeArrowheads="1"/>
            </p:cNvSpPr>
            <p:nvPr/>
          </p:nvSpPr>
          <p:spPr bwMode="auto">
            <a:xfrm>
              <a:off x="1728" y="3552"/>
              <a:ext cx="816" cy="384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chemeClr val="bg1"/>
                  </a:solidFill>
                  <a:latin typeface="Tahoma" pitchFamily="34" charset="0"/>
                </a:rPr>
                <a:t>Mano de Obra</a:t>
              </a:r>
            </a:p>
          </p:txBody>
        </p:sp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672" y="624"/>
              <a:ext cx="1440" cy="24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spcBef>
                  <a:spcPct val="20000"/>
                </a:spcBef>
              </a:pPr>
              <a:r>
                <a:rPr lang="es-MX" sz="1900" b="1">
                  <a:latin typeface="Tahoma" pitchFamily="34" charset="0"/>
                </a:rPr>
                <a:t>Ventajas Comparativas</a:t>
              </a:r>
              <a:endParaRPr lang="es-CL" sz="1900" b="1">
                <a:latin typeface="Tahoma" pitchFamily="34" charset="0"/>
              </a:endParaRPr>
            </a:p>
          </p:txBody>
        </p:sp>
        <p:sp>
          <p:nvSpPr>
            <p:cNvPr id="20489" name="Oval 9"/>
            <p:cNvSpPr>
              <a:spLocks noChangeArrowheads="1"/>
            </p:cNvSpPr>
            <p:nvPr/>
          </p:nvSpPr>
          <p:spPr bwMode="auto">
            <a:xfrm>
              <a:off x="2448" y="720"/>
              <a:ext cx="912" cy="336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Condiciones Hidrográficas</a:t>
              </a:r>
            </a:p>
          </p:txBody>
        </p:sp>
        <p:sp>
          <p:nvSpPr>
            <p:cNvPr id="20490" name="Oval 10"/>
            <p:cNvSpPr>
              <a:spLocks noChangeArrowheads="1"/>
            </p:cNvSpPr>
            <p:nvPr/>
          </p:nvSpPr>
          <p:spPr bwMode="auto">
            <a:xfrm>
              <a:off x="2400" y="1152"/>
              <a:ext cx="864" cy="312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Temperatura de las aguas</a:t>
              </a:r>
            </a:p>
          </p:txBody>
        </p:sp>
        <p:sp>
          <p:nvSpPr>
            <p:cNvPr id="20491" name="Oval 11"/>
            <p:cNvSpPr>
              <a:spLocks noChangeArrowheads="1"/>
            </p:cNvSpPr>
            <p:nvPr/>
          </p:nvSpPr>
          <p:spPr bwMode="auto">
            <a:xfrm>
              <a:off x="2256" y="1536"/>
              <a:ext cx="960" cy="336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Estacionalidad inversa</a:t>
              </a:r>
            </a:p>
          </p:txBody>
        </p:sp>
        <p:cxnSp>
          <p:nvCxnSpPr>
            <p:cNvPr id="20492" name="AutoShape 12"/>
            <p:cNvCxnSpPr>
              <a:cxnSpLocks noChangeShapeType="1"/>
              <a:stCxn id="20484" idx="7"/>
              <a:endCxn id="20489" idx="2"/>
            </p:cNvCxnSpPr>
            <p:nvPr/>
          </p:nvCxnSpPr>
          <p:spPr bwMode="auto">
            <a:xfrm flipV="1">
              <a:off x="2129" y="888"/>
              <a:ext cx="319" cy="334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493" name="AutoShape 13"/>
            <p:cNvCxnSpPr>
              <a:cxnSpLocks noChangeShapeType="1"/>
              <a:stCxn id="20484" idx="6"/>
              <a:endCxn id="20490" idx="2"/>
            </p:cNvCxnSpPr>
            <p:nvPr/>
          </p:nvCxnSpPr>
          <p:spPr bwMode="auto">
            <a:xfrm flipV="1">
              <a:off x="2256" y="1308"/>
              <a:ext cx="144" cy="84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494" name="AutoShape 14"/>
            <p:cNvCxnSpPr>
              <a:cxnSpLocks noChangeShapeType="1"/>
              <a:stCxn id="20484" idx="5"/>
              <a:endCxn id="20491" idx="2"/>
            </p:cNvCxnSpPr>
            <p:nvPr/>
          </p:nvCxnSpPr>
          <p:spPr bwMode="auto">
            <a:xfrm>
              <a:off x="2129" y="1562"/>
              <a:ext cx="127" cy="142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0495" name="Oval 15"/>
            <p:cNvSpPr>
              <a:spLocks noChangeArrowheads="1"/>
            </p:cNvSpPr>
            <p:nvPr/>
          </p:nvSpPr>
          <p:spPr bwMode="auto">
            <a:xfrm>
              <a:off x="1920" y="2016"/>
              <a:ext cx="1056" cy="28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Lejanía centros poblados</a:t>
              </a:r>
            </a:p>
          </p:txBody>
        </p:sp>
        <p:cxnSp>
          <p:nvCxnSpPr>
            <p:cNvPr id="20496" name="AutoShape 16"/>
            <p:cNvCxnSpPr>
              <a:cxnSpLocks noChangeShapeType="1"/>
              <a:stCxn id="20485" idx="7"/>
              <a:endCxn id="20495" idx="2"/>
            </p:cNvCxnSpPr>
            <p:nvPr/>
          </p:nvCxnSpPr>
          <p:spPr bwMode="auto">
            <a:xfrm flipV="1">
              <a:off x="1561" y="2160"/>
              <a:ext cx="359" cy="77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0497" name="Oval 17"/>
            <p:cNvSpPr>
              <a:spLocks noChangeArrowheads="1"/>
            </p:cNvSpPr>
            <p:nvPr/>
          </p:nvSpPr>
          <p:spPr bwMode="auto">
            <a:xfrm>
              <a:off x="1920" y="2352"/>
              <a:ext cx="1152" cy="28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Aguas Descontaminadas</a:t>
              </a:r>
            </a:p>
          </p:txBody>
        </p:sp>
        <p:cxnSp>
          <p:nvCxnSpPr>
            <p:cNvPr id="20498" name="AutoShape 18"/>
            <p:cNvCxnSpPr>
              <a:cxnSpLocks noChangeShapeType="1"/>
              <a:stCxn id="20485" idx="6"/>
              <a:endCxn id="20497" idx="2"/>
            </p:cNvCxnSpPr>
            <p:nvPr/>
          </p:nvCxnSpPr>
          <p:spPr bwMode="auto">
            <a:xfrm>
              <a:off x="1680" y="2424"/>
              <a:ext cx="240" cy="72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0499" name="Oval 19"/>
            <p:cNvSpPr>
              <a:spLocks noChangeArrowheads="1"/>
            </p:cNvSpPr>
            <p:nvPr/>
          </p:nvSpPr>
          <p:spPr bwMode="auto">
            <a:xfrm>
              <a:off x="2016" y="2688"/>
              <a:ext cx="1056" cy="28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Luminosidad</a:t>
              </a:r>
            </a:p>
          </p:txBody>
        </p:sp>
        <p:cxnSp>
          <p:nvCxnSpPr>
            <p:cNvPr id="20500" name="AutoShape 20"/>
            <p:cNvCxnSpPr>
              <a:cxnSpLocks noChangeShapeType="1"/>
              <a:stCxn id="20485" idx="5"/>
              <a:endCxn id="20499" idx="2"/>
            </p:cNvCxnSpPr>
            <p:nvPr/>
          </p:nvCxnSpPr>
          <p:spPr bwMode="auto">
            <a:xfrm>
              <a:off x="1561" y="2611"/>
              <a:ext cx="455" cy="221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0501" name="Oval 21"/>
            <p:cNvSpPr>
              <a:spLocks noChangeArrowheads="1"/>
            </p:cNvSpPr>
            <p:nvPr/>
          </p:nvSpPr>
          <p:spPr bwMode="auto">
            <a:xfrm>
              <a:off x="2496" y="3312"/>
              <a:ext cx="1056" cy="28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Disponibilidad</a:t>
              </a:r>
            </a:p>
          </p:txBody>
        </p:sp>
        <p:sp>
          <p:nvSpPr>
            <p:cNvPr id="20502" name="Oval 22"/>
            <p:cNvSpPr>
              <a:spLocks noChangeArrowheads="1"/>
            </p:cNvSpPr>
            <p:nvPr/>
          </p:nvSpPr>
          <p:spPr bwMode="auto">
            <a:xfrm>
              <a:off x="2544" y="3888"/>
              <a:ext cx="960" cy="28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000" b="1">
                  <a:solidFill>
                    <a:schemeClr val="bg1"/>
                  </a:solidFill>
                  <a:latin typeface="Tahoma" pitchFamily="34" charset="0"/>
                </a:rPr>
                <a:t>Profesionales Universitarios</a:t>
              </a:r>
            </a:p>
          </p:txBody>
        </p:sp>
        <p:cxnSp>
          <p:nvCxnSpPr>
            <p:cNvPr id="20503" name="AutoShape 23"/>
            <p:cNvCxnSpPr>
              <a:cxnSpLocks noChangeShapeType="1"/>
              <a:stCxn id="20487" idx="7"/>
              <a:endCxn id="20501" idx="2"/>
            </p:cNvCxnSpPr>
            <p:nvPr/>
          </p:nvCxnSpPr>
          <p:spPr bwMode="auto">
            <a:xfrm flipV="1">
              <a:off x="2425" y="3456"/>
              <a:ext cx="71" cy="152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504" name="AutoShape 24"/>
            <p:cNvCxnSpPr>
              <a:cxnSpLocks noChangeShapeType="1"/>
              <a:stCxn id="20487" idx="5"/>
              <a:endCxn id="20502" idx="2"/>
            </p:cNvCxnSpPr>
            <p:nvPr/>
          </p:nvCxnSpPr>
          <p:spPr bwMode="auto">
            <a:xfrm>
              <a:off x="2425" y="3880"/>
              <a:ext cx="119" cy="152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5410200" y="990600"/>
            <a:ext cx="3657600" cy="5334000"/>
            <a:chOff x="3408" y="624"/>
            <a:chExt cx="2304" cy="3360"/>
          </a:xfrm>
        </p:grpSpPr>
        <p:sp>
          <p:nvSpPr>
            <p:cNvPr id="20506" name="Oval 26"/>
            <p:cNvSpPr>
              <a:spLocks noChangeArrowheads="1"/>
            </p:cNvSpPr>
            <p:nvPr/>
          </p:nvSpPr>
          <p:spPr bwMode="auto">
            <a:xfrm>
              <a:off x="3552" y="912"/>
              <a:ext cx="1056" cy="43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rgbClr val="000099"/>
                  </a:solidFill>
                  <a:latin typeface="Tahoma" pitchFamily="34" charset="0"/>
                </a:rPr>
                <a:t>Apoyos públicos iniciales</a:t>
              </a:r>
            </a:p>
          </p:txBody>
        </p:sp>
        <p:sp>
          <p:nvSpPr>
            <p:cNvPr id="20507" name="Oval 27"/>
            <p:cNvSpPr>
              <a:spLocks noChangeArrowheads="1"/>
            </p:cNvSpPr>
            <p:nvPr/>
          </p:nvSpPr>
          <p:spPr bwMode="auto">
            <a:xfrm>
              <a:off x="4560" y="2016"/>
              <a:ext cx="960" cy="384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rgbClr val="000099"/>
                  </a:solidFill>
                  <a:latin typeface="Tahoma" pitchFamily="34" charset="0"/>
                </a:rPr>
                <a:t>Iniciativa empresarial</a:t>
              </a:r>
            </a:p>
          </p:txBody>
        </p:sp>
        <p:sp>
          <p:nvSpPr>
            <p:cNvPr id="20508" name="Oval 28"/>
            <p:cNvSpPr>
              <a:spLocks noChangeArrowheads="1"/>
            </p:cNvSpPr>
            <p:nvPr/>
          </p:nvSpPr>
          <p:spPr bwMode="auto">
            <a:xfrm>
              <a:off x="4032" y="1392"/>
              <a:ext cx="1200" cy="43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rgbClr val="000099"/>
                  </a:solidFill>
                  <a:latin typeface="Tahoma" pitchFamily="34" charset="0"/>
                </a:rPr>
                <a:t>Asociatividad (Asociación de Productores)</a:t>
              </a:r>
            </a:p>
          </p:txBody>
        </p:sp>
        <p:sp>
          <p:nvSpPr>
            <p:cNvPr id="20509" name="Oval 29"/>
            <p:cNvSpPr>
              <a:spLocks noChangeArrowheads="1"/>
            </p:cNvSpPr>
            <p:nvPr/>
          </p:nvSpPr>
          <p:spPr bwMode="auto">
            <a:xfrm>
              <a:off x="3552" y="3552"/>
              <a:ext cx="1008" cy="43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rgbClr val="000099"/>
                  </a:solidFill>
                  <a:latin typeface="Tahoma" pitchFamily="34" charset="0"/>
                </a:rPr>
                <a:t>Aprendizaje tecnológico</a:t>
              </a:r>
            </a:p>
          </p:txBody>
        </p:sp>
        <p:sp>
          <p:nvSpPr>
            <p:cNvPr id="20510" name="Oval 30"/>
            <p:cNvSpPr>
              <a:spLocks noChangeArrowheads="1"/>
            </p:cNvSpPr>
            <p:nvPr/>
          </p:nvSpPr>
          <p:spPr bwMode="auto">
            <a:xfrm>
              <a:off x="3744" y="3072"/>
              <a:ext cx="1344" cy="43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rgbClr val="000099"/>
                  </a:solidFill>
                  <a:latin typeface="Tahoma" pitchFamily="34" charset="0"/>
                </a:rPr>
                <a:t>Desarrollo oferta local de insumos y servicios</a:t>
              </a:r>
            </a:p>
          </p:txBody>
        </p:sp>
        <p:sp>
          <p:nvSpPr>
            <p:cNvPr id="20511" name="Oval 31"/>
            <p:cNvSpPr>
              <a:spLocks noChangeArrowheads="1"/>
            </p:cNvSpPr>
            <p:nvPr/>
          </p:nvSpPr>
          <p:spPr bwMode="auto">
            <a:xfrm>
              <a:off x="4272" y="2592"/>
              <a:ext cx="1248" cy="43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rgbClr val="000099"/>
                  </a:solidFill>
                  <a:latin typeface="Tahoma" pitchFamily="34" charset="0"/>
                </a:rPr>
                <a:t>Desarrollo Nacional  de Capital Humano</a:t>
              </a:r>
            </a:p>
          </p:txBody>
        </p:sp>
        <p:sp>
          <p:nvSpPr>
            <p:cNvPr id="20512" name="Rectangle 32"/>
            <p:cNvSpPr>
              <a:spLocks noChangeArrowheads="1"/>
            </p:cNvSpPr>
            <p:nvPr/>
          </p:nvSpPr>
          <p:spPr bwMode="auto">
            <a:xfrm>
              <a:off x="4368" y="624"/>
              <a:ext cx="1344" cy="24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spcBef>
                  <a:spcPct val="20000"/>
                </a:spcBef>
              </a:pPr>
              <a:r>
                <a:rPr lang="es-MX" sz="1900" b="1">
                  <a:latin typeface="Tahoma" pitchFamily="34" charset="0"/>
                </a:rPr>
                <a:t>Capacidades Adquiridas</a:t>
              </a:r>
              <a:endParaRPr lang="es-CL" sz="1900" b="1">
                <a:latin typeface="Tahoma" pitchFamily="34" charset="0"/>
              </a:endParaRPr>
            </a:p>
          </p:txBody>
        </p:sp>
        <p:sp>
          <p:nvSpPr>
            <p:cNvPr id="20513" name="Oval 33"/>
            <p:cNvSpPr>
              <a:spLocks noChangeArrowheads="1"/>
            </p:cNvSpPr>
            <p:nvPr/>
          </p:nvSpPr>
          <p:spPr bwMode="auto">
            <a:xfrm>
              <a:off x="3408" y="1968"/>
              <a:ext cx="1056" cy="67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CL" sz="1200" b="1">
                  <a:solidFill>
                    <a:srgbClr val="000099"/>
                  </a:solidFill>
                  <a:latin typeface="Tahoma" pitchFamily="34" charset="0"/>
                </a:rPr>
                <a:t>Know How Comercial Europa-USA-Japón</a:t>
              </a:r>
            </a:p>
          </p:txBody>
        </p:sp>
      </p:grpSp>
      <p:sp>
        <p:nvSpPr>
          <p:cNvPr id="20514" name="Rectangle 34"/>
          <p:cNvSpPr>
            <a:spLocks noGrp="1" noChangeArrowheads="1"/>
          </p:cNvSpPr>
          <p:nvPr>
            <p:ph type="title"/>
          </p:nvPr>
        </p:nvSpPr>
        <p:spPr>
          <a:xfrm>
            <a:off x="1371600" y="188913"/>
            <a:ext cx="7772400" cy="765175"/>
          </a:xfrm>
        </p:spPr>
        <p:txBody>
          <a:bodyPr/>
          <a:lstStyle/>
          <a:p>
            <a:pPr algn="ctr"/>
            <a:r>
              <a:rPr lang="es-CL" sz="2400"/>
              <a:t>El Cluster del Salmón en Chile</a:t>
            </a:r>
            <a:br>
              <a:rPr lang="es-CL" sz="2400"/>
            </a:br>
            <a:r>
              <a:rPr lang="es-CL" sz="2400"/>
              <a:t>¿Porqué se formó el Cluster del Salmón?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524000" y="1590675"/>
            <a:ext cx="4648200" cy="390525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Trazabilidad (ISO, HACCP, etc)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7391400" y="838200"/>
            <a:ext cx="1663700" cy="5969000"/>
          </a:xfrm>
          <a:prstGeom prst="roundRect">
            <a:avLst>
              <a:gd name="adj" fmla="val 5727"/>
            </a:avLst>
          </a:prstGeom>
          <a:solidFill>
            <a:srgbClr val="DDDDDD"/>
          </a:solidFill>
          <a:ln w="19050">
            <a:solidFill>
              <a:srgbClr val="80808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467600" y="1676400"/>
            <a:ext cx="1524000" cy="1066800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1200" b="1">
                <a:latin typeface="Tahoma" pitchFamily="34" charset="0"/>
              </a:rPr>
              <a:t>CLIENTES:</a:t>
            </a:r>
          </a:p>
          <a:p>
            <a:pPr>
              <a:buFontTx/>
              <a:buChar char="•"/>
            </a:pPr>
            <a:r>
              <a:rPr lang="es-ES_tradnl" sz="1200">
                <a:latin typeface="Tahoma" pitchFamily="34" charset="0"/>
              </a:rPr>
              <a:t>Reprocesadores</a:t>
            </a:r>
          </a:p>
          <a:p>
            <a:pPr>
              <a:buFontTx/>
              <a:buChar char="•"/>
            </a:pPr>
            <a:r>
              <a:rPr lang="es-ES_tradnl" sz="1200">
                <a:latin typeface="Tahoma" pitchFamily="34" charset="0"/>
              </a:rPr>
              <a:t>Institucionales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28600" y="4886325"/>
            <a:ext cx="2438400" cy="466725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Proveedores Mat. Primas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819400" y="4876800"/>
            <a:ext cx="3505200" cy="466725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Proveedores Servicios y Bienes de Capital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52400" y="5964238"/>
            <a:ext cx="7086600" cy="284162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Tecnología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867400" y="3733800"/>
            <a:ext cx="1143000" cy="466725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latin typeface="Tahoma" pitchFamily="34" charset="0"/>
              </a:rPr>
              <a:t>Transporte Terrestre 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52400" y="6370638"/>
            <a:ext cx="8839200" cy="347662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Sistema Económico y Financiero Mundial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28600" y="5486400"/>
            <a:ext cx="6934200" cy="381000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Sistemas de Comunicación e Información (Telefonía, Internet, etc.)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76200" y="533400"/>
            <a:ext cx="7239000" cy="466725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Gobierno Nacional y Regional (leyes, macroeconomía, etc.)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7620000" y="3733800"/>
            <a:ext cx="1295400" cy="466725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latin typeface="Tahoma" pitchFamily="34" charset="0"/>
              </a:rPr>
              <a:t>Transporte Terrestre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6324600" y="3352800"/>
            <a:ext cx="0" cy="38100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6705600" y="4191000"/>
            <a:ext cx="0" cy="22860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V="1">
            <a:off x="8229600" y="3352800"/>
            <a:ext cx="0" cy="38100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88900" y="1143000"/>
            <a:ext cx="7226300" cy="304800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Bancos / Entidades Financieras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6477000" y="4440238"/>
            <a:ext cx="1600200" cy="284162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latin typeface="Tahoma" pitchFamily="34" charset="0"/>
              </a:rPr>
              <a:t>Fletes Aéreos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6477000" y="4973638"/>
            <a:ext cx="1600200" cy="284162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latin typeface="Tahoma" pitchFamily="34" charset="0"/>
              </a:rPr>
              <a:t>Aduanas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6477000" y="4689475"/>
            <a:ext cx="1600200" cy="284163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latin typeface="Tahoma" pitchFamily="34" charset="0"/>
              </a:rPr>
              <a:t>Fletes Marítimos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7696200" y="533400"/>
            <a:ext cx="1066800" cy="466725"/>
          </a:xfrm>
          <a:prstGeom prst="rect">
            <a:avLst/>
          </a:prstGeom>
          <a:solidFill>
            <a:srgbClr val="DDDDDD"/>
          </a:solidFill>
          <a:ln w="1905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Mercado Global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562600" y="2971800"/>
            <a:ext cx="1447800" cy="3810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Comerciali-zación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7467600" y="5964238"/>
            <a:ext cx="1524000" cy="284162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Tecnología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 flipH="1">
            <a:off x="7162800" y="6096000"/>
            <a:ext cx="381000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cxnSp>
        <p:nvCxnSpPr>
          <p:cNvPr id="23576" name="AutoShape 24"/>
          <p:cNvCxnSpPr>
            <a:cxnSpLocks noChangeShapeType="1"/>
            <a:stCxn id="23573" idx="0"/>
            <a:endCxn id="23556" idx="1"/>
          </p:cNvCxnSpPr>
          <p:nvPr/>
        </p:nvCxnSpPr>
        <p:spPr bwMode="auto">
          <a:xfrm rot="16200000">
            <a:off x="6496050" y="2000250"/>
            <a:ext cx="752475" cy="1171575"/>
          </a:xfrm>
          <a:prstGeom prst="bentConnector2">
            <a:avLst/>
          </a:prstGeom>
          <a:noFill/>
          <a:ln w="19050">
            <a:solidFill>
              <a:srgbClr val="808080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3577" name="AutoShape 25"/>
          <p:cNvSpPr>
            <a:spLocks noChangeArrowheads="1"/>
          </p:cNvSpPr>
          <p:nvPr/>
        </p:nvSpPr>
        <p:spPr bwMode="auto">
          <a:xfrm>
            <a:off x="533400" y="9144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78" name="AutoShape 26"/>
          <p:cNvSpPr>
            <a:spLocks noChangeArrowheads="1"/>
          </p:cNvSpPr>
          <p:nvPr/>
        </p:nvSpPr>
        <p:spPr bwMode="auto">
          <a:xfrm>
            <a:off x="6400800" y="9144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79" name="AutoShape 27"/>
          <p:cNvSpPr>
            <a:spLocks noChangeArrowheads="1"/>
          </p:cNvSpPr>
          <p:nvPr/>
        </p:nvSpPr>
        <p:spPr bwMode="auto">
          <a:xfrm>
            <a:off x="762000" y="137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80" name="AutoShape 28"/>
          <p:cNvSpPr>
            <a:spLocks noChangeArrowheads="1"/>
          </p:cNvSpPr>
          <p:nvPr/>
        </p:nvSpPr>
        <p:spPr bwMode="auto">
          <a:xfrm>
            <a:off x="6172200" y="137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81" name="AutoShape 29"/>
          <p:cNvSpPr>
            <a:spLocks noChangeArrowheads="1"/>
          </p:cNvSpPr>
          <p:nvPr/>
        </p:nvSpPr>
        <p:spPr bwMode="auto">
          <a:xfrm>
            <a:off x="1524000" y="1752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82" name="AutoShape 30"/>
          <p:cNvSpPr>
            <a:spLocks noChangeArrowheads="1"/>
          </p:cNvSpPr>
          <p:nvPr/>
        </p:nvSpPr>
        <p:spPr bwMode="auto">
          <a:xfrm>
            <a:off x="5715000" y="1752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83" name="AutoShape 31"/>
          <p:cNvSpPr>
            <a:spLocks noChangeArrowheads="1"/>
          </p:cNvSpPr>
          <p:nvPr/>
        </p:nvSpPr>
        <p:spPr bwMode="auto">
          <a:xfrm flipV="1">
            <a:off x="1219200" y="518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84" name="AutoShape 32"/>
          <p:cNvSpPr>
            <a:spLocks noChangeArrowheads="1"/>
          </p:cNvSpPr>
          <p:nvPr/>
        </p:nvSpPr>
        <p:spPr bwMode="auto">
          <a:xfrm flipV="1">
            <a:off x="6172200" y="51816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85" name="AutoShape 33"/>
          <p:cNvSpPr>
            <a:spLocks noChangeArrowheads="1"/>
          </p:cNvSpPr>
          <p:nvPr/>
        </p:nvSpPr>
        <p:spPr bwMode="auto">
          <a:xfrm flipV="1">
            <a:off x="1447800" y="4572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6" name="AutoShape 34"/>
          <p:cNvSpPr>
            <a:spLocks noChangeArrowheads="1"/>
          </p:cNvSpPr>
          <p:nvPr/>
        </p:nvSpPr>
        <p:spPr bwMode="auto">
          <a:xfrm flipV="1">
            <a:off x="5334000" y="4572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7" name="AutoShape 35"/>
          <p:cNvSpPr>
            <a:spLocks noChangeArrowheads="1"/>
          </p:cNvSpPr>
          <p:nvPr/>
        </p:nvSpPr>
        <p:spPr bwMode="auto">
          <a:xfrm flipV="1">
            <a:off x="533400" y="571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88" name="AutoShape 36"/>
          <p:cNvSpPr>
            <a:spLocks noChangeArrowheads="1"/>
          </p:cNvSpPr>
          <p:nvPr/>
        </p:nvSpPr>
        <p:spPr bwMode="auto">
          <a:xfrm flipV="1">
            <a:off x="6553200" y="5715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89" name="AutoShape 37"/>
          <p:cNvSpPr>
            <a:spLocks noChangeArrowheads="1"/>
          </p:cNvSpPr>
          <p:nvPr/>
        </p:nvSpPr>
        <p:spPr bwMode="auto">
          <a:xfrm flipV="1">
            <a:off x="152400" y="6096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90" name="AutoShape 38"/>
          <p:cNvSpPr>
            <a:spLocks noChangeArrowheads="1"/>
          </p:cNvSpPr>
          <p:nvPr/>
        </p:nvSpPr>
        <p:spPr bwMode="auto">
          <a:xfrm flipV="1">
            <a:off x="6781800" y="6096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cxnSp>
        <p:nvCxnSpPr>
          <p:cNvPr id="23591" name="AutoShape 39"/>
          <p:cNvCxnSpPr>
            <a:cxnSpLocks noChangeShapeType="1"/>
            <a:stCxn id="23573" idx="3"/>
            <a:endCxn id="23625" idx="1"/>
          </p:cNvCxnSpPr>
          <p:nvPr/>
        </p:nvCxnSpPr>
        <p:spPr bwMode="auto">
          <a:xfrm>
            <a:off x="7019925" y="3162300"/>
            <a:ext cx="438150" cy="0"/>
          </a:xfrm>
          <a:prstGeom prst="straightConnector1">
            <a:avLst/>
          </a:prstGeom>
          <a:noFill/>
          <a:ln w="1905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3592" name="AutoShape 40"/>
          <p:cNvCxnSpPr>
            <a:cxnSpLocks noChangeShapeType="1"/>
            <a:endCxn id="23569" idx="0"/>
          </p:cNvCxnSpPr>
          <p:nvPr/>
        </p:nvCxnSpPr>
        <p:spPr bwMode="auto">
          <a:xfrm rot="16200000" flipH="1">
            <a:off x="6534943" y="3688557"/>
            <a:ext cx="989013" cy="495300"/>
          </a:xfrm>
          <a:prstGeom prst="bentConnector3">
            <a:avLst>
              <a:gd name="adj1" fmla="val 15727"/>
            </a:avLst>
          </a:prstGeom>
          <a:noFill/>
          <a:ln w="19050">
            <a:solidFill>
              <a:srgbClr val="80808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593" name="Line 41"/>
          <p:cNvSpPr>
            <a:spLocks noChangeShapeType="1"/>
          </p:cNvSpPr>
          <p:nvPr/>
        </p:nvSpPr>
        <p:spPr bwMode="auto">
          <a:xfrm flipV="1">
            <a:off x="6781800" y="3352800"/>
            <a:ext cx="0" cy="24130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594" name="AutoShape 42"/>
          <p:cNvSpPr>
            <a:spLocks noChangeArrowheads="1"/>
          </p:cNvSpPr>
          <p:nvPr/>
        </p:nvSpPr>
        <p:spPr bwMode="auto">
          <a:xfrm flipV="1">
            <a:off x="7924800" y="56388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95" name="AutoShape 43"/>
          <p:cNvSpPr>
            <a:spLocks noChangeArrowheads="1"/>
          </p:cNvSpPr>
          <p:nvPr/>
        </p:nvSpPr>
        <p:spPr bwMode="auto">
          <a:xfrm flipV="1">
            <a:off x="8534400" y="61722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23596" name="Text Box 44"/>
          <p:cNvSpPr txBox="1">
            <a:spLocks noChangeArrowheads="1"/>
          </p:cNvSpPr>
          <p:nvPr/>
        </p:nvSpPr>
        <p:spPr bwMode="auto">
          <a:xfrm>
            <a:off x="1600200" y="2667000"/>
            <a:ext cx="914400" cy="10668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Materia Prima / Área Agrícola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97" name="Text Box 45"/>
          <p:cNvSpPr txBox="1">
            <a:spLocks noChangeArrowheads="1"/>
          </p:cNvSpPr>
          <p:nvPr/>
        </p:nvSpPr>
        <p:spPr bwMode="auto">
          <a:xfrm>
            <a:off x="3352800" y="2590800"/>
            <a:ext cx="1447800" cy="542925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Planta Deshidratados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98" name="Text Box 46"/>
          <p:cNvSpPr txBox="1">
            <a:spLocks noChangeArrowheads="1"/>
          </p:cNvSpPr>
          <p:nvPr/>
        </p:nvSpPr>
        <p:spPr bwMode="auto">
          <a:xfrm>
            <a:off x="1600200" y="4211638"/>
            <a:ext cx="4191000" cy="284162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Investigación y Desarrollo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599" name="Text Box 47"/>
          <p:cNvSpPr txBox="1">
            <a:spLocks noChangeArrowheads="1"/>
          </p:cNvSpPr>
          <p:nvPr/>
        </p:nvSpPr>
        <p:spPr bwMode="auto">
          <a:xfrm>
            <a:off x="228600" y="2362200"/>
            <a:ext cx="1143000" cy="381000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latin typeface="Tahoma" pitchFamily="34" charset="0"/>
              </a:rPr>
              <a:t>Insumos Agrícolas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600" name="Text Box 48"/>
          <p:cNvSpPr txBox="1">
            <a:spLocks noChangeArrowheads="1"/>
          </p:cNvSpPr>
          <p:nvPr/>
        </p:nvSpPr>
        <p:spPr bwMode="auto">
          <a:xfrm>
            <a:off x="228600" y="3505200"/>
            <a:ext cx="1143000" cy="466725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latin typeface="Tahoma" pitchFamily="34" charset="0"/>
              </a:rPr>
              <a:t>Industria Química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601" name="Text Box 49"/>
          <p:cNvSpPr txBox="1">
            <a:spLocks noChangeArrowheads="1"/>
          </p:cNvSpPr>
          <p:nvPr/>
        </p:nvSpPr>
        <p:spPr bwMode="auto">
          <a:xfrm>
            <a:off x="228600" y="2895600"/>
            <a:ext cx="1143000" cy="466725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Productores Agrícolas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602" name="Text Box 50"/>
          <p:cNvSpPr txBox="1">
            <a:spLocks noChangeArrowheads="1"/>
          </p:cNvSpPr>
          <p:nvPr/>
        </p:nvSpPr>
        <p:spPr bwMode="auto">
          <a:xfrm>
            <a:off x="2438400" y="2057400"/>
            <a:ext cx="2362200" cy="3810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Genética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603" name="Line 51"/>
          <p:cNvSpPr>
            <a:spLocks noChangeShapeType="1"/>
          </p:cNvSpPr>
          <p:nvPr/>
        </p:nvSpPr>
        <p:spPr bwMode="auto">
          <a:xfrm flipV="1">
            <a:off x="2819400" y="2514600"/>
            <a:ext cx="0" cy="6096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04" name="Line 52"/>
          <p:cNvSpPr>
            <a:spLocks noChangeShapeType="1"/>
          </p:cNvSpPr>
          <p:nvPr/>
        </p:nvSpPr>
        <p:spPr bwMode="auto">
          <a:xfrm>
            <a:off x="2819400" y="3276600"/>
            <a:ext cx="0" cy="9144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05" name="Freeform 53"/>
          <p:cNvSpPr>
            <a:spLocks/>
          </p:cNvSpPr>
          <p:nvPr/>
        </p:nvSpPr>
        <p:spPr bwMode="auto">
          <a:xfrm>
            <a:off x="2757488" y="3124200"/>
            <a:ext cx="61912" cy="152400"/>
          </a:xfrm>
          <a:custGeom>
            <a:avLst/>
            <a:gdLst/>
            <a:ahLst/>
            <a:cxnLst>
              <a:cxn ang="0">
                <a:pos x="39" y="0"/>
              </a:cxn>
              <a:cxn ang="0">
                <a:pos x="9" y="15"/>
              </a:cxn>
              <a:cxn ang="0">
                <a:pos x="0" y="48"/>
              </a:cxn>
              <a:cxn ang="0">
                <a:pos x="12" y="78"/>
              </a:cxn>
              <a:cxn ang="0">
                <a:pos x="36" y="96"/>
              </a:cxn>
            </a:cxnLst>
            <a:rect l="0" t="0" r="r" b="b"/>
            <a:pathLst>
              <a:path w="39" h="96">
                <a:moveTo>
                  <a:pt x="39" y="0"/>
                </a:moveTo>
                <a:cubicBezTo>
                  <a:pt x="27" y="3"/>
                  <a:pt x="16" y="7"/>
                  <a:pt x="9" y="15"/>
                </a:cubicBezTo>
                <a:cubicBezTo>
                  <a:pt x="2" y="23"/>
                  <a:pt x="0" y="38"/>
                  <a:pt x="0" y="48"/>
                </a:cubicBezTo>
                <a:cubicBezTo>
                  <a:pt x="0" y="58"/>
                  <a:pt x="6" y="70"/>
                  <a:pt x="12" y="78"/>
                </a:cubicBezTo>
                <a:cubicBezTo>
                  <a:pt x="18" y="86"/>
                  <a:pt x="27" y="91"/>
                  <a:pt x="36" y="96"/>
                </a:cubicBezTo>
              </a:path>
            </a:pathLst>
          </a:custGeom>
          <a:noFill/>
          <a:ln w="1905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06" name="Line 54"/>
          <p:cNvSpPr>
            <a:spLocks noChangeShapeType="1"/>
          </p:cNvSpPr>
          <p:nvPr/>
        </p:nvSpPr>
        <p:spPr bwMode="auto">
          <a:xfrm flipV="1">
            <a:off x="2057400" y="3733800"/>
            <a:ext cx="0" cy="4572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07" name="Line 55"/>
          <p:cNvSpPr>
            <a:spLocks noChangeShapeType="1"/>
          </p:cNvSpPr>
          <p:nvPr/>
        </p:nvSpPr>
        <p:spPr bwMode="auto">
          <a:xfrm flipV="1">
            <a:off x="5715000" y="3352800"/>
            <a:ext cx="0" cy="8382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3352800" y="3724275"/>
            <a:ext cx="1447800" cy="390525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Planta Jugos</a:t>
            </a:r>
            <a:endParaRPr lang="es-ES" sz="1200" b="1">
              <a:latin typeface="Tahoma" pitchFamily="34" charset="0"/>
            </a:endParaRPr>
          </a:p>
        </p:txBody>
      </p:sp>
      <p:cxnSp>
        <p:nvCxnSpPr>
          <p:cNvPr id="23609" name="AutoShape 57"/>
          <p:cNvCxnSpPr>
            <a:cxnSpLocks noChangeShapeType="1"/>
            <a:stCxn id="23596" idx="3"/>
            <a:endCxn id="23597" idx="1"/>
          </p:cNvCxnSpPr>
          <p:nvPr/>
        </p:nvCxnSpPr>
        <p:spPr bwMode="auto">
          <a:xfrm flipV="1">
            <a:off x="2524125" y="2862263"/>
            <a:ext cx="819150" cy="338137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bg2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23610" name="AutoShape 58"/>
          <p:cNvCxnSpPr>
            <a:cxnSpLocks noChangeShapeType="1"/>
            <a:stCxn id="23596" idx="3"/>
            <a:endCxn id="23608" idx="1"/>
          </p:cNvCxnSpPr>
          <p:nvPr/>
        </p:nvCxnSpPr>
        <p:spPr bwMode="auto">
          <a:xfrm>
            <a:off x="2524125" y="3200400"/>
            <a:ext cx="819150" cy="719138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bg2"/>
            </a:solidFill>
            <a:miter lim="800000"/>
            <a:headEnd type="triangle" w="med" len="med"/>
            <a:tailEnd type="triangle" w="med" len="med"/>
          </a:ln>
          <a:effectLst/>
        </p:spPr>
      </p:cxnSp>
      <p:grpSp>
        <p:nvGrpSpPr>
          <p:cNvPr id="23611" name="Group 59"/>
          <p:cNvGrpSpPr>
            <a:grpSpLocks/>
          </p:cNvGrpSpPr>
          <p:nvPr/>
        </p:nvGrpSpPr>
        <p:grpSpPr bwMode="auto">
          <a:xfrm>
            <a:off x="1219200" y="2514600"/>
            <a:ext cx="381000" cy="1219200"/>
            <a:chOff x="768" y="1584"/>
            <a:chExt cx="240" cy="768"/>
          </a:xfrm>
        </p:grpSpPr>
        <p:grpSp>
          <p:nvGrpSpPr>
            <p:cNvPr id="23612" name="Group 60"/>
            <p:cNvGrpSpPr>
              <a:grpSpLocks/>
            </p:cNvGrpSpPr>
            <p:nvPr/>
          </p:nvGrpSpPr>
          <p:grpSpPr bwMode="auto">
            <a:xfrm>
              <a:off x="768" y="1584"/>
              <a:ext cx="240" cy="768"/>
              <a:chOff x="768" y="1584"/>
              <a:chExt cx="240" cy="768"/>
            </a:xfrm>
          </p:grpSpPr>
          <p:sp>
            <p:nvSpPr>
              <p:cNvPr id="23613" name="Line 61"/>
              <p:cNvSpPr>
                <a:spLocks noChangeShapeType="1"/>
              </p:cNvSpPr>
              <p:nvPr/>
            </p:nvSpPr>
            <p:spPr bwMode="auto">
              <a:xfrm>
                <a:off x="912" y="1584"/>
                <a:ext cx="0" cy="768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s-ES"/>
              </a:p>
            </p:txBody>
          </p:sp>
          <p:sp>
            <p:nvSpPr>
              <p:cNvPr id="23614" name="Line 62"/>
              <p:cNvSpPr>
                <a:spLocks noChangeShapeType="1"/>
              </p:cNvSpPr>
              <p:nvPr/>
            </p:nvSpPr>
            <p:spPr bwMode="auto">
              <a:xfrm flipH="1">
                <a:off x="768" y="2352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s-ES"/>
              </a:p>
            </p:txBody>
          </p:sp>
          <p:sp>
            <p:nvSpPr>
              <p:cNvPr id="23615" name="Line 63"/>
              <p:cNvSpPr>
                <a:spLocks noChangeShapeType="1"/>
              </p:cNvSpPr>
              <p:nvPr/>
            </p:nvSpPr>
            <p:spPr bwMode="auto">
              <a:xfrm flipH="1">
                <a:off x="768" y="1584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s-ES"/>
              </a:p>
            </p:txBody>
          </p:sp>
          <p:sp>
            <p:nvSpPr>
              <p:cNvPr id="23616" name="Line 64"/>
              <p:cNvSpPr>
                <a:spLocks noChangeShapeType="1"/>
              </p:cNvSpPr>
              <p:nvPr/>
            </p:nvSpPr>
            <p:spPr bwMode="auto">
              <a:xfrm>
                <a:off x="864" y="2016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s-ES"/>
              </a:p>
            </p:txBody>
          </p:sp>
        </p:grpSp>
        <p:sp>
          <p:nvSpPr>
            <p:cNvPr id="23617" name="Line 65"/>
            <p:cNvSpPr>
              <a:spLocks noChangeShapeType="1"/>
            </p:cNvSpPr>
            <p:nvPr/>
          </p:nvSpPr>
          <p:spPr bwMode="auto">
            <a:xfrm flipH="1">
              <a:off x="816" y="2016"/>
              <a:ext cx="96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23618" name="Text Box 66"/>
          <p:cNvSpPr txBox="1">
            <a:spLocks noChangeArrowheads="1"/>
          </p:cNvSpPr>
          <p:nvPr/>
        </p:nvSpPr>
        <p:spPr bwMode="auto">
          <a:xfrm>
            <a:off x="3352800" y="3200400"/>
            <a:ext cx="1447800" cy="457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50000">
                <a:srgbClr val="CC0000">
                  <a:gamma/>
                  <a:tint val="20000"/>
                  <a:invGamma/>
                </a:srgbClr>
              </a:gs>
              <a:gs pos="100000">
                <a:srgbClr val="CC0000"/>
              </a:gs>
            </a:gsLst>
            <a:lin ang="0" scaled="1"/>
          </a:gra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Planta Congelados</a:t>
            </a:r>
            <a:endParaRPr lang="es-ES" sz="1200" b="1">
              <a:latin typeface="Tahoma" pitchFamily="34" charset="0"/>
            </a:endParaRPr>
          </a:p>
        </p:txBody>
      </p:sp>
      <p:cxnSp>
        <p:nvCxnSpPr>
          <p:cNvPr id="23619" name="AutoShape 67"/>
          <p:cNvCxnSpPr>
            <a:cxnSpLocks noChangeShapeType="1"/>
            <a:stCxn id="23596" idx="3"/>
            <a:endCxn id="23618" idx="1"/>
          </p:cNvCxnSpPr>
          <p:nvPr/>
        </p:nvCxnSpPr>
        <p:spPr bwMode="auto">
          <a:xfrm>
            <a:off x="2524125" y="3200400"/>
            <a:ext cx="819150" cy="22860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bg2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23620" name="AutoShape 68"/>
          <p:cNvCxnSpPr>
            <a:cxnSpLocks noChangeShapeType="1"/>
            <a:stCxn id="23597" idx="3"/>
            <a:endCxn id="23573" idx="1"/>
          </p:cNvCxnSpPr>
          <p:nvPr/>
        </p:nvCxnSpPr>
        <p:spPr bwMode="auto">
          <a:xfrm>
            <a:off x="4810125" y="2862263"/>
            <a:ext cx="742950" cy="300037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bg2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23621" name="AutoShape 69"/>
          <p:cNvCxnSpPr>
            <a:cxnSpLocks noChangeShapeType="1"/>
            <a:stCxn id="23618" idx="3"/>
            <a:endCxn id="23573" idx="1"/>
          </p:cNvCxnSpPr>
          <p:nvPr/>
        </p:nvCxnSpPr>
        <p:spPr bwMode="auto">
          <a:xfrm flipV="1">
            <a:off x="4810125" y="3162300"/>
            <a:ext cx="742950" cy="26670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bg2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23622" name="AutoShape 70"/>
          <p:cNvCxnSpPr>
            <a:cxnSpLocks noChangeShapeType="1"/>
            <a:stCxn id="23608" idx="3"/>
            <a:endCxn id="23573" idx="1"/>
          </p:cNvCxnSpPr>
          <p:nvPr/>
        </p:nvCxnSpPr>
        <p:spPr bwMode="auto">
          <a:xfrm flipV="1">
            <a:off x="4810125" y="3162300"/>
            <a:ext cx="742950" cy="757238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bg2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3623" name="Text Box 71"/>
          <p:cNvSpPr txBox="1">
            <a:spLocks noChangeArrowheads="1"/>
          </p:cNvSpPr>
          <p:nvPr/>
        </p:nvSpPr>
        <p:spPr bwMode="auto">
          <a:xfrm>
            <a:off x="7467600" y="1066800"/>
            <a:ext cx="1524000" cy="381000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 b="1">
                <a:latin typeface="Tahoma" pitchFamily="34" charset="0"/>
              </a:rPr>
              <a:t>Consumidores</a:t>
            </a:r>
            <a:endParaRPr lang="es-ES" sz="1200" b="1">
              <a:latin typeface="Tahoma" pitchFamily="34" charset="0"/>
            </a:endParaRPr>
          </a:p>
        </p:txBody>
      </p:sp>
      <p:sp>
        <p:nvSpPr>
          <p:cNvPr id="23624" name="Line 72"/>
          <p:cNvSpPr>
            <a:spLocks noChangeShapeType="1"/>
          </p:cNvSpPr>
          <p:nvPr/>
        </p:nvSpPr>
        <p:spPr bwMode="auto">
          <a:xfrm flipV="1">
            <a:off x="8229600" y="1371600"/>
            <a:ext cx="0" cy="30480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25" name="Text Box 73"/>
          <p:cNvSpPr txBox="1">
            <a:spLocks noChangeArrowheads="1"/>
          </p:cNvSpPr>
          <p:nvPr/>
        </p:nvSpPr>
        <p:spPr bwMode="auto">
          <a:xfrm>
            <a:off x="7467600" y="2971800"/>
            <a:ext cx="1524000" cy="381000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1200">
                <a:latin typeface="Tahoma" pitchFamily="34" charset="0"/>
              </a:rPr>
              <a:t>Mayoristas</a:t>
            </a:r>
            <a:endParaRPr lang="es-ES" sz="1200">
              <a:latin typeface="Tahoma" pitchFamily="34" charset="0"/>
            </a:endParaRPr>
          </a:p>
        </p:txBody>
      </p:sp>
      <p:sp>
        <p:nvSpPr>
          <p:cNvPr id="23626" name="Line 74"/>
          <p:cNvSpPr>
            <a:spLocks noChangeShapeType="1"/>
          </p:cNvSpPr>
          <p:nvPr/>
        </p:nvSpPr>
        <p:spPr bwMode="auto">
          <a:xfrm flipV="1">
            <a:off x="8229600" y="2362200"/>
            <a:ext cx="0" cy="60960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27" name="Line 75"/>
          <p:cNvSpPr>
            <a:spLocks noChangeShapeType="1"/>
          </p:cNvSpPr>
          <p:nvPr/>
        </p:nvSpPr>
        <p:spPr bwMode="auto">
          <a:xfrm flipV="1">
            <a:off x="7848600" y="4191000"/>
            <a:ext cx="0" cy="30480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28" name="AutoShape 76"/>
          <p:cNvSpPr>
            <a:spLocks noChangeArrowheads="1"/>
          </p:cNvSpPr>
          <p:nvPr/>
        </p:nvSpPr>
        <p:spPr bwMode="auto">
          <a:xfrm>
            <a:off x="4267200" y="22860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90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cxnSp>
        <p:nvCxnSpPr>
          <p:cNvPr id="23629" name="AutoShape 77"/>
          <p:cNvCxnSpPr>
            <a:cxnSpLocks noChangeShapeType="1"/>
            <a:stCxn id="23602" idx="1"/>
            <a:endCxn id="23596" idx="0"/>
          </p:cNvCxnSpPr>
          <p:nvPr/>
        </p:nvCxnSpPr>
        <p:spPr bwMode="auto">
          <a:xfrm rot="10800000" flipV="1">
            <a:off x="2057400" y="2247900"/>
            <a:ext cx="371475" cy="409575"/>
          </a:xfrm>
          <a:prstGeom prst="bentConnector2">
            <a:avLst/>
          </a:prstGeom>
          <a:noFill/>
          <a:ln w="19050">
            <a:solidFill>
              <a:schemeClr val="bg2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3630" name="Rectangle 78"/>
          <p:cNvSpPr>
            <a:spLocks noChangeArrowheads="1"/>
          </p:cNvSpPr>
          <p:nvPr/>
        </p:nvSpPr>
        <p:spPr bwMode="auto">
          <a:xfrm>
            <a:off x="32385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s-ES_tradnl" sz="2400" b="1">
                <a:solidFill>
                  <a:schemeClr val="tx2"/>
                </a:solidFill>
                <a:latin typeface="Tahoma" pitchFamily="34" charset="0"/>
              </a:rPr>
              <a:t>Visión del Sistema Complejo-Producto </a:t>
            </a:r>
            <a:r>
              <a:rPr lang="es-ES_tradnl" sz="2400" b="1">
                <a:solidFill>
                  <a:srgbClr val="CC0000"/>
                </a:solidFill>
                <a:latin typeface="Tahoma" pitchFamily="34" charset="0"/>
              </a:rPr>
              <a:t>Pimentón</a:t>
            </a:r>
            <a:endParaRPr lang="es-ES" sz="2400" b="1">
              <a:solidFill>
                <a:srgbClr val="CC0000"/>
              </a:solidFill>
              <a:latin typeface="Tahoma" pitchFamily="34" charset="0"/>
            </a:endParaRPr>
          </a:p>
        </p:txBody>
      </p:sp>
      <p:sp>
        <p:nvSpPr>
          <p:cNvPr id="23631" name="Text Box 79"/>
          <p:cNvSpPr txBox="1">
            <a:spLocks noChangeArrowheads="1"/>
          </p:cNvSpPr>
          <p:nvPr/>
        </p:nvSpPr>
        <p:spPr bwMode="auto">
          <a:xfrm>
            <a:off x="7620000" y="2362200"/>
            <a:ext cx="1295400" cy="304800"/>
          </a:xfrm>
          <a:prstGeom prst="rect">
            <a:avLst/>
          </a:prstGeom>
          <a:gradFill rotWithShape="0">
            <a:gsLst>
              <a:gs pos="0">
                <a:srgbClr val="B4E8D3"/>
              </a:gs>
              <a:gs pos="50000">
                <a:srgbClr val="B4E8D3">
                  <a:gamma/>
                  <a:tint val="0"/>
                  <a:invGamma/>
                </a:srgbClr>
              </a:gs>
              <a:gs pos="100000">
                <a:srgbClr val="B4E8D3"/>
              </a:gs>
            </a:gsLst>
            <a:lin ang="5400000" scaled="1"/>
          </a:gradFill>
          <a:ln w="190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1200" b="1">
                <a:latin typeface="Tahoma" pitchFamily="34" charset="0"/>
              </a:rPr>
              <a:t>I &amp; D Clientes</a:t>
            </a:r>
            <a:endParaRPr lang="es-ES" sz="1200" b="1">
              <a:latin typeface="Tahoma" pitchFamily="34" charset="0"/>
            </a:endParaRPr>
          </a:p>
        </p:txBody>
      </p:sp>
      <p:cxnSp>
        <p:nvCxnSpPr>
          <p:cNvPr id="23632" name="AutoShape 80"/>
          <p:cNvCxnSpPr>
            <a:cxnSpLocks noChangeShapeType="1"/>
            <a:stCxn id="23573" idx="0"/>
          </p:cNvCxnSpPr>
          <p:nvPr/>
        </p:nvCxnSpPr>
        <p:spPr bwMode="auto">
          <a:xfrm rot="16200000">
            <a:off x="6729413" y="2081212"/>
            <a:ext cx="438150" cy="1323975"/>
          </a:xfrm>
          <a:prstGeom prst="bentConnector2">
            <a:avLst/>
          </a:prstGeom>
          <a:noFill/>
          <a:ln w="19050">
            <a:solidFill>
              <a:srgbClr val="808080"/>
            </a:solidFill>
            <a:miter lim="800000"/>
            <a:headEnd type="triangle" w="med" len="med"/>
            <a:tailEnd type="triangle" w="med" len="med"/>
          </a:ln>
          <a:effectLst/>
        </p:spPr>
      </p:cxn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55763" y="260350"/>
            <a:ext cx="7488237" cy="288925"/>
          </a:xfrm>
          <a:noFill/>
          <a:ln/>
        </p:spPr>
        <p:txBody>
          <a:bodyPr lIns="38100" tIns="38100" rIns="38100" bIns="38100" anchor="t"/>
          <a:lstStyle/>
          <a:p>
            <a:r>
              <a:rPr lang="en-US"/>
              <a:t>Cadena del libro (UK)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61975" y="2054225"/>
            <a:ext cx="7737475" cy="4114800"/>
          </a:xfrm>
          <a:ln/>
        </p:spPr>
        <p:txBody>
          <a:bodyPr lIns="90488" tIns="44450" rIns="90488" bIns="44450" anchor="ctr" anchorCtr="1"/>
          <a:lstStyle/>
          <a:p>
            <a:endParaRPr lang="es-ES_tradnl"/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1214438" y="2444750"/>
            <a:ext cx="6656387" cy="3416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1573213" y="4857750"/>
            <a:ext cx="2787650" cy="908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59" name="Line 7"/>
          <p:cNvSpPr>
            <a:spLocks noChangeShapeType="1"/>
          </p:cNvSpPr>
          <p:nvPr/>
        </p:nvSpPr>
        <p:spPr bwMode="auto">
          <a:xfrm>
            <a:off x="1208088" y="2278063"/>
            <a:ext cx="6669087" cy="0"/>
          </a:xfrm>
          <a:prstGeom prst="line">
            <a:avLst/>
          </a:prstGeom>
          <a:noFill/>
          <a:ln w="12700">
            <a:solidFill>
              <a:srgbClr val="51DC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60" name="Rectangle 8"/>
          <p:cNvSpPr>
            <a:spLocks noChangeArrowheads="1"/>
          </p:cNvSpPr>
          <p:nvPr/>
        </p:nvSpPr>
        <p:spPr bwMode="auto">
          <a:xfrm>
            <a:off x="4041775" y="2136775"/>
            <a:ext cx="1001713" cy="28416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 anchorCtr="1">
            <a:spAutoFit/>
          </a:bodyPr>
          <a:lstStyle/>
          <a:p>
            <a:pPr marL="9525" indent="-9525" algn="ctr" defTabSz="762000" eaLnBrk="0" hangingPunct="0"/>
            <a:r>
              <a:rPr lang="en-US" sz="1200">
                <a:latin typeface="Univers 45 Light" charset="0"/>
              </a:rPr>
              <a:t>Supply chain</a:t>
            </a:r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2470150" y="3044825"/>
            <a:ext cx="511175" cy="620713"/>
          </a:xfrm>
          <a:prstGeom prst="rect">
            <a:avLst/>
          </a:prstGeom>
          <a:gradFill rotWithShape="0">
            <a:gsLst>
              <a:gs pos="0">
                <a:srgbClr val="A3F25F">
                  <a:gamma/>
                  <a:tint val="0"/>
                  <a:invGamma/>
                </a:srgbClr>
              </a:gs>
              <a:gs pos="100000">
                <a:srgbClr val="A3F25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61912" tIns="30162" rIns="61912" bIns="30162">
            <a:spAutoFit/>
          </a:bodyPr>
          <a:lstStyle/>
          <a:p>
            <a:pPr marL="193675" indent="-193675" algn="ctr" defTabSz="346075" eaLnBrk="0" hangingPunct="0"/>
            <a:endParaRPr lang="en-US" sz="1200">
              <a:latin typeface="Univers 45 Light" charset="0"/>
            </a:endParaRPr>
          </a:p>
          <a:p>
            <a:pPr marL="193675" indent="-193675" algn="ctr" defTabSz="346075" eaLnBrk="0" hangingPunct="0"/>
            <a:r>
              <a:rPr lang="en-US" sz="1200">
                <a:latin typeface="Univers 45 Light" charset="0"/>
              </a:rPr>
              <a:t>Printer</a:t>
            </a:r>
          </a:p>
          <a:p>
            <a:pPr marL="193675" indent="-193675" algn="ctr" defTabSz="346075" eaLnBrk="0" latinLnBrk="1" hangingPunct="0"/>
            <a:endParaRPr lang="en-US" sz="1200">
              <a:latin typeface="Univers 45 Light" charset="0"/>
            </a:endParaRPr>
          </a:p>
        </p:txBody>
      </p:sp>
      <p:sp>
        <p:nvSpPr>
          <p:cNvPr id="125962" name="Rectangle 10"/>
          <p:cNvSpPr>
            <a:spLocks noChangeArrowheads="1"/>
          </p:cNvSpPr>
          <p:nvPr/>
        </p:nvSpPr>
        <p:spPr bwMode="auto">
          <a:xfrm>
            <a:off x="1587500" y="3886200"/>
            <a:ext cx="657225" cy="620713"/>
          </a:xfrm>
          <a:prstGeom prst="rect">
            <a:avLst/>
          </a:prstGeom>
          <a:gradFill rotWithShape="0">
            <a:gsLst>
              <a:gs pos="0">
                <a:srgbClr val="A3F25F">
                  <a:gamma/>
                  <a:tint val="0"/>
                  <a:invGamma/>
                </a:srgbClr>
              </a:gs>
              <a:gs pos="100000">
                <a:srgbClr val="A3F25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61912" tIns="30162" rIns="61912" bIns="30162">
            <a:spAutoFit/>
          </a:bodyPr>
          <a:lstStyle/>
          <a:p>
            <a:pPr marL="193675" indent="-193675" algn="ctr" defTabSz="346075" eaLnBrk="0" hangingPunct="0"/>
            <a:endParaRPr lang="en-US" sz="1200">
              <a:latin typeface="Univers 45 Light" charset="0"/>
            </a:endParaRPr>
          </a:p>
          <a:p>
            <a:pPr marL="193675" indent="-193675" algn="ctr" defTabSz="346075" eaLnBrk="0" hangingPunct="0"/>
            <a:r>
              <a:rPr lang="en-US" sz="1200">
                <a:latin typeface="Univers 45 Light" charset="0"/>
              </a:rPr>
              <a:t>Publisher</a:t>
            </a:r>
          </a:p>
          <a:p>
            <a:pPr marL="193675" indent="-193675" algn="ctr" defTabSz="346075" eaLnBrk="0" latinLnBrk="1" hangingPunct="0"/>
            <a:endParaRPr lang="en-US" sz="1200">
              <a:latin typeface="Univers 45 Light" charset="0"/>
            </a:endParaRPr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3116263" y="4152900"/>
            <a:ext cx="111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64" name="Line 12"/>
          <p:cNvSpPr>
            <a:spLocks noChangeShapeType="1"/>
          </p:cNvSpPr>
          <p:nvPr/>
        </p:nvSpPr>
        <p:spPr bwMode="auto">
          <a:xfrm>
            <a:off x="3013075" y="3392488"/>
            <a:ext cx="76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65" name="Line 13"/>
          <p:cNvSpPr>
            <a:spLocks noChangeShapeType="1"/>
          </p:cNvSpPr>
          <p:nvPr/>
        </p:nvSpPr>
        <p:spPr bwMode="auto">
          <a:xfrm>
            <a:off x="3095625" y="3398838"/>
            <a:ext cx="0" cy="747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66" name="Line 14"/>
          <p:cNvSpPr>
            <a:spLocks noChangeShapeType="1"/>
          </p:cNvSpPr>
          <p:nvPr/>
        </p:nvSpPr>
        <p:spPr bwMode="auto">
          <a:xfrm>
            <a:off x="4081463" y="4462463"/>
            <a:ext cx="7588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67" name="Line 15"/>
          <p:cNvSpPr>
            <a:spLocks noChangeShapeType="1"/>
          </p:cNvSpPr>
          <p:nvPr/>
        </p:nvSpPr>
        <p:spPr bwMode="auto">
          <a:xfrm>
            <a:off x="4081463" y="4121150"/>
            <a:ext cx="3032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68" name="Line 16"/>
          <p:cNvSpPr>
            <a:spLocks noChangeShapeType="1"/>
          </p:cNvSpPr>
          <p:nvPr/>
        </p:nvSpPr>
        <p:spPr bwMode="auto">
          <a:xfrm>
            <a:off x="4395788" y="3511550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69" name="Line 17"/>
          <p:cNvSpPr>
            <a:spLocks noChangeShapeType="1"/>
          </p:cNvSpPr>
          <p:nvPr/>
        </p:nvSpPr>
        <p:spPr bwMode="auto">
          <a:xfrm>
            <a:off x="4391025" y="3517900"/>
            <a:ext cx="0" cy="596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0" name="Line 18"/>
          <p:cNvSpPr>
            <a:spLocks noChangeShapeType="1"/>
          </p:cNvSpPr>
          <p:nvPr/>
        </p:nvSpPr>
        <p:spPr bwMode="auto">
          <a:xfrm>
            <a:off x="4081463" y="4043363"/>
            <a:ext cx="233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1" name="Line 19"/>
          <p:cNvSpPr>
            <a:spLocks noChangeShapeType="1"/>
          </p:cNvSpPr>
          <p:nvPr/>
        </p:nvSpPr>
        <p:spPr bwMode="auto">
          <a:xfrm>
            <a:off x="4319588" y="2909888"/>
            <a:ext cx="0" cy="1127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2" name="Line 20"/>
          <p:cNvSpPr>
            <a:spLocks noChangeShapeType="1"/>
          </p:cNvSpPr>
          <p:nvPr/>
        </p:nvSpPr>
        <p:spPr bwMode="auto">
          <a:xfrm>
            <a:off x="4325938" y="2903538"/>
            <a:ext cx="1635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3" name="Line 21"/>
          <p:cNvSpPr>
            <a:spLocks noChangeShapeType="1"/>
          </p:cNvSpPr>
          <p:nvPr/>
        </p:nvSpPr>
        <p:spPr bwMode="auto">
          <a:xfrm>
            <a:off x="4848225" y="4506913"/>
            <a:ext cx="4763" cy="12080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4" name="Line 22"/>
          <p:cNvSpPr>
            <a:spLocks noChangeShapeType="1"/>
          </p:cNvSpPr>
          <p:nvPr/>
        </p:nvSpPr>
        <p:spPr bwMode="auto">
          <a:xfrm flipV="1">
            <a:off x="4894263" y="5724525"/>
            <a:ext cx="3224212" cy="190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5" name="Line 23"/>
          <p:cNvSpPr>
            <a:spLocks noChangeShapeType="1"/>
          </p:cNvSpPr>
          <p:nvPr/>
        </p:nvSpPr>
        <p:spPr bwMode="auto">
          <a:xfrm>
            <a:off x="6467475" y="4197350"/>
            <a:ext cx="1651000" cy="158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6" name="Line 24"/>
          <p:cNvSpPr>
            <a:spLocks noChangeShapeType="1"/>
          </p:cNvSpPr>
          <p:nvPr/>
        </p:nvSpPr>
        <p:spPr bwMode="auto">
          <a:xfrm>
            <a:off x="5273675" y="2903538"/>
            <a:ext cx="14700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7" name="Line 25"/>
          <p:cNvSpPr>
            <a:spLocks noChangeShapeType="1"/>
          </p:cNvSpPr>
          <p:nvPr/>
        </p:nvSpPr>
        <p:spPr bwMode="auto">
          <a:xfrm>
            <a:off x="5648325" y="3016250"/>
            <a:ext cx="1120775" cy="317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8" name="Line 26"/>
          <p:cNvSpPr>
            <a:spLocks noChangeShapeType="1"/>
          </p:cNvSpPr>
          <p:nvPr/>
        </p:nvSpPr>
        <p:spPr bwMode="auto">
          <a:xfrm flipH="1">
            <a:off x="5637213" y="3038475"/>
            <a:ext cx="14287" cy="4667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79" name="Line 27"/>
          <p:cNvSpPr>
            <a:spLocks noChangeShapeType="1"/>
          </p:cNvSpPr>
          <p:nvPr/>
        </p:nvSpPr>
        <p:spPr bwMode="auto">
          <a:xfrm>
            <a:off x="5403850" y="3517900"/>
            <a:ext cx="217488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0" name="Line 28"/>
          <p:cNvSpPr>
            <a:spLocks noChangeShapeType="1"/>
          </p:cNvSpPr>
          <p:nvPr/>
        </p:nvSpPr>
        <p:spPr bwMode="auto">
          <a:xfrm>
            <a:off x="7659688" y="2886075"/>
            <a:ext cx="458787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1" name="Line 29"/>
          <p:cNvSpPr>
            <a:spLocks noChangeShapeType="1"/>
          </p:cNvSpPr>
          <p:nvPr/>
        </p:nvSpPr>
        <p:spPr bwMode="auto">
          <a:xfrm flipH="1">
            <a:off x="6586538" y="3154363"/>
            <a:ext cx="14287" cy="882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2" name="Line 30"/>
          <p:cNvSpPr>
            <a:spLocks noChangeShapeType="1"/>
          </p:cNvSpPr>
          <p:nvPr/>
        </p:nvSpPr>
        <p:spPr bwMode="auto">
          <a:xfrm>
            <a:off x="6467475" y="4043363"/>
            <a:ext cx="119063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3" name="Line 31"/>
          <p:cNvSpPr>
            <a:spLocks noChangeShapeType="1"/>
          </p:cNvSpPr>
          <p:nvPr/>
        </p:nvSpPr>
        <p:spPr bwMode="auto">
          <a:xfrm flipV="1">
            <a:off x="6605588" y="3116263"/>
            <a:ext cx="138112" cy="1746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4" name="Line 32"/>
          <p:cNvSpPr>
            <a:spLocks noChangeShapeType="1"/>
          </p:cNvSpPr>
          <p:nvPr/>
        </p:nvSpPr>
        <p:spPr bwMode="auto">
          <a:xfrm>
            <a:off x="5353050" y="3740150"/>
            <a:ext cx="1889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5" name="Line 33"/>
          <p:cNvSpPr>
            <a:spLocks noChangeShapeType="1"/>
          </p:cNvSpPr>
          <p:nvPr/>
        </p:nvSpPr>
        <p:spPr bwMode="auto">
          <a:xfrm>
            <a:off x="5548313" y="3746500"/>
            <a:ext cx="0" cy="290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6" name="Line 34"/>
          <p:cNvSpPr>
            <a:spLocks noChangeShapeType="1"/>
          </p:cNvSpPr>
          <p:nvPr/>
        </p:nvSpPr>
        <p:spPr bwMode="auto">
          <a:xfrm>
            <a:off x="5553075" y="4043363"/>
            <a:ext cx="2000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7" name="Line 35"/>
          <p:cNvSpPr>
            <a:spLocks noChangeShapeType="1"/>
          </p:cNvSpPr>
          <p:nvPr/>
        </p:nvSpPr>
        <p:spPr bwMode="auto">
          <a:xfrm>
            <a:off x="4257675" y="2695575"/>
            <a:ext cx="2500313" cy="476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8" name="Line 36"/>
          <p:cNvSpPr>
            <a:spLocks noChangeShapeType="1"/>
          </p:cNvSpPr>
          <p:nvPr/>
        </p:nvSpPr>
        <p:spPr bwMode="auto">
          <a:xfrm flipH="1">
            <a:off x="4230688" y="2701925"/>
            <a:ext cx="17462" cy="12509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89" name="Line 37"/>
          <p:cNvSpPr>
            <a:spLocks noChangeShapeType="1"/>
          </p:cNvSpPr>
          <p:nvPr/>
        </p:nvSpPr>
        <p:spPr bwMode="auto">
          <a:xfrm>
            <a:off x="4081463" y="3943350"/>
            <a:ext cx="128587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0" name="Line 38"/>
          <p:cNvSpPr>
            <a:spLocks noChangeShapeType="1"/>
          </p:cNvSpPr>
          <p:nvPr/>
        </p:nvSpPr>
        <p:spPr bwMode="auto">
          <a:xfrm>
            <a:off x="4081463" y="4197350"/>
            <a:ext cx="16716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1" name="Line 39"/>
          <p:cNvSpPr>
            <a:spLocks noChangeShapeType="1"/>
          </p:cNvSpPr>
          <p:nvPr/>
        </p:nvSpPr>
        <p:spPr bwMode="auto">
          <a:xfrm flipH="1">
            <a:off x="2271713" y="4167188"/>
            <a:ext cx="825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2" name="Line 40"/>
          <p:cNvSpPr>
            <a:spLocks noChangeShapeType="1"/>
          </p:cNvSpPr>
          <p:nvPr/>
        </p:nvSpPr>
        <p:spPr bwMode="auto">
          <a:xfrm flipH="1">
            <a:off x="2359025" y="3386138"/>
            <a:ext cx="79375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3" name="Line 41"/>
          <p:cNvSpPr>
            <a:spLocks noChangeShapeType="1"/>
          </p:cNvSpPr>
          <p:nvPr/>
        </p:nvSpPr>
        <p:spPr bwMode="auto">
          <a:xfrm flipV="1">
            <a:off x="2357438" y="3395663"/>
            <a:ext cx="0" cy="7731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4" name="Line 42"/>
          <p:cNvSpPr>
            <a:spLocks noChangeShapeType="1"/>
          </p:cNvSpPr>
          <p:nvPr/>
        </p:nvSpPr>
        <p:spPr bwMode="auto">
          <a:xfrm>
            <a:off x="4087813" y="4392613"/>
            <a:ext cx="1041400" cy="476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5" name="Line 43"/>
          <p:cNvSpPr>
            <a:spLocks noChangeShapeType="1"/>
          </p:cNvSpPr>
          <p:nvPr/>
        </p:nvSpPr>
        <p:spPr bwMode="auto">
          <a:xfrm flipV="1">
            <a:off x="4041775" y="4303713"/>
            <a:ext cx="1401763" cy="142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6" name="Line 44"/>
          <p:cNvSpPr>
            <a:spLocks noChangeShapeType="1"/>
          </p:cNvSpPr>
          <p:nvPr/>
        </p:nvSpPr>
        <p:spPr bwMode="auto">
          <a:xfrm>
            <a:off x="5451475" y="4314825"/>
            <a:ext cx="7938" cy="5143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7" name="Line 45"/>
          <p:cNvSpPr>
            <a:spLocks noChangeShapeType="1"/>
          </p:cNvSpPr>
          <p:nvPr/>
        </p:nvSpPr>
        <p:spPr bwMode="auto">
          <a:xfrm flipV="1">
            <a:off x="5487988" y="4832350"/>
            <a:ext cx="261937" cy="1587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8" name="Line 46"/>
          <p:cNvSpPr>
            <a:spLocks noChangeShapeType="1"/>
          </p:cNvSpPr>
          <p:nvPr/>
        </p:nvSpPr>
        <p:spPr bwMode="auto">
          <a:xfrm>
            <a:off x="5135563" y="4391025"/>
            <a:ext cx="7937" cy="990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99" name="Line 47"/>
          <p:cNvSpPr>
            <a:spLocks noChangeShapeType="1"/>
          </p:cNvSpPr>
          <p:nvPr/>
        </p:nvSpPr>
        <p:spPr bwMode="auto">
          <a:xfrm>
            <a:off x="5173663" y="5386388"/>
            <a:ext cx="606425" cy="317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6000" name="Line 48"/>
          <p:cNvSpPr>
            <a:spLocks noChangeShapeType="1"/>
          </p:cNvSpPr>
          <p:nvPr/>
        </p:nvSpPr>
        <p:spPr bwMode="auto">
          <a:xfrm flipV="1">
            <a:off x="1009650" y="4156075"/>
            <a:ext cx="554038" cy="1746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6001" name="Line 49"/>
          <p:cNvSpPr>
            <a:spLocks noChangeShapeType="1"/>
          </p:cNvSpPr>
          <p:nvPr/>
        </p:nvSpPr>
        <p:spPr bwMode="auto">
          <a:xfrm flipV="1">
            <a:off x="6519863" y="4829175"/>
            <a:ext cx="1598612" cy="190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6002" name="Line 50"/>
          <p:cNvSpPr>
            <a:spLocks noChangeShapeType="1"/>
          </p:cNvSpPr>
          <p:nvPr/>
        </p:nvSpPr>
        <p:spPr bwMode="auto">
          <a:xfrm>
            <a:off x="6511925" y="5389563"/>
            <a:ext cx="160655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6003" name="Rectangle 51"/>
          <p:cNvSpPr>
            <a:spLocks noChangeArrowheads="1"/>
          </p:cNvSpPr>
          <p:nvPr/>
        </p:nvSpPr>
        <p:spPr bwMode="auto">
          <a:xfrm>
            <a:off x="5694363" y="3883025"/>
            <a:ext cx="771525" cy="620713"/>
          </a:xfrm>
          <a:prstGeom prst="rect">
            <a:avLst/>
          </a:prstGeom>
          <a:gradFill rotWithShape="0">
            <a:gsLst>
              <a:gs pos="0">
                <a:srgbClr val="A3F25F">
                  <a:gamma/>
                  <a:tint val="0"/>
                  <a:invGamma/>
                </a:srgbClr>
              </a:gs>
              <a:gs pos="100000">
                <a:srgbClr val="A3F25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61912" tIns="30162" rIns="61912" bIns="30162">
            <a:spAutoFit/>
          </a:bodyPr>
          <a:lstStyle/>
          <a:p>
            <a:pPr algn="ctr" defTabSz="346075" eaLnBrk="0" hangingPunct="0"/>
            <a:endParaRPr lang="en-US" sz="1200">
              <a:latin typeface="Univers 45 Light" charset="0"/>
            </a:endParaRPr>
          </a:p>
          <a:p>
            <a:pPr algn="ctr" defTabSz="346075" eaLnBrk="0" hangingPunct="0"/>
            <a:r>
              <a:rPr lang="en-US" sz="1200">
                <a:latin typeface="Univers 45 Light" charset="0"/>
              </a:rPr>
              <a:t> Retailer </a:t>
            </a:r>
          </a:p>
          <a:p>
            <a:pPr algn="ctr" defTabSz="346075" eaLnBrk="0" latinLnBrk="1" hangingPunct="0"/>
            <a:endParaRPr lang="en-US" sz="1200">
              <a:latin typeface="Univers 45 Light" charset="0"/>
            </a:endParaRPr>
          </a:p>
        </p:txBody>
      </p:sp>
      <p:sp>
        <p:nvSpPr>
          <p:cNvPr id="126004" name="Rectangle 52"/>
          <p:cNvSpPr>
            <a:spLocks noChangeArrowheads="1"/>
          </p:cNvSpPr>
          <p:nvPr/>
        </p:nvSpPr>
        <p:spPr bwMode="auto">
          <a:xfrm>
            <a:off x="5699125" y="5165725"/>
            <a:ext cx="762000" cy="434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rgbClr val="E5405D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26005" name="Rectangle 53"/>
          <p:cNvSpPr>
            <a:spLocks noChangeArrowheads="1"/>
          </p:cNvSpPr>
          <p:nvPr/>
        </p:nvSpPr>
        <p:spPr bwMode="auto">
          <a:xfrm>
            <a:off x="5699125" y="4622800"/>
            <a:ext cx="762000" cy="434975"/>
          </a:xfrm>
          <a:prstGeom prst="rect">
            <a:avLst/>
          </a:prstGeom>
          <a:gradFill rotWithShape="0">
            <a:gsLst>
              <a:gs pos="0">
                <a:srgbClr val="FCFEB9">
                  <a:gamma/>
                  <a:tint val="0"/>
                  <a:invGamma/>
                </a:srgbClr>
              </a:gs>
              <a:gs pos="100000">
                <a:srgbClr val="FCFEB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26006" name="Rectangle 54"/>
          <p:cNvSpPr>
            <a:spLocks noChangeArrowheads="1"/>
          </p:cNvSpPr>
          <p:nvPr/>
        </p:nvSpPr>
        <p:spPr bwMode="auto">
          <a:xfrm>
            <a:off x="5675313" y="4692650"/>
            <a:ext cx="809625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 anchorCtr="1">
            <a:spAutoFit/>
          </a:bodyPr>
          <a:lstStyle/>
          <a:p>
            <a:pPr marL="9525" indent="-9525" algn="ctr" defTabSz="762000" eaLnBrk="0" hangingPunct="0"/>
            <a:r>
              <a:rPr lang="en-US" sz="1200">
                <a:latin typeface="Univers 45 Light" charset="0"/>
              </a:rPr>
              <a:t>Book Club</a:t>
            </a:r>
          </a:p>
        </p:txBody>
      </p:sp>
      <p:sp>
        <p:nvSpPr>
          <p:cNvPr id="126007" name="Rectangle 55"/>
          <p:cNvSpPr>
            <a:spLocks noChangeArrowheads="1"/>
          </p:cNvSpPr>
          <p:nvPr/>
        </p:nvSpPr>
        <p:spPr bwMode="auto">
          <a:xfrm>
            <a:off x="5675313" y="5164138"/>
            <a:ext cx="809625" cy="466725"/>
          </a:xfrm>
          <a:prstGeom prst="rect">
            <a:avLst/>
          </a:prstGeom>
          <a:gradFill rotWithShape="0">
            <a:gsLst>
              <a:gs pos="0">
                <a:srgbClr val="FCFEB9">
                  <a:gamma/>
                  <a:tint val="0"/>
                  <a:invGamma/>
                </a:srgbClr>
              </a:gs>
              <a:gs pos="100000">
                <a:srgbClr val="FCFEB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488" tIns="44450" rIns="90488" bIns="44450" anchor="ctr" anchorCtr="1">
            <a:spAutoFit/>
          </a:bodyPr>
          <a:lstStyle/>
          <a:p>
            <a:pPr algn="ctr" defTabSz="762000" eaLnBrk="0" hangingPunct="0"/>
            <a:r>
              <a:rPr lang="en-US" sz="1200">
                <a:latin typeface="Univers 45 Light" charset="0"/>
              </a:rPr>
              <a:t>Export</a:t>
            </a:r>
            <a:br>
              <a:rPr lang="en-US" sz="1200">
                <a:latin typeface="Univers 45 Light" charset="0"/>
              </a:rPr>
            </a:br>
            <a:r>
              <a:rPr lang="en-US" sz="1200">
                <a:latin typeface="Univers 45 Light" charset="0"/>
              </a:rPr>
              <a:t>channels</a:t>
            </a:r>
          </a:p>
        </p:txBody>
      </p:sp>
      <p:sp>
        <p:nvSpPr>
          <p:cNvPr id="126008" name="Rectangle 56"/>
          <p:cNvSpPr>
            <a:spLocks noChangeArrowheads="1"/>
          </p:cNvSpPr>
          <p:nvPr/>
        </p:nvSpPr>
        <p:spPr bwMode="auto">
          <a:xfrm>
            <a:off x="1690688" y="5438775"/>
            <a:ext cx="179387" cy="193675"/>
          </a:xfrm>
          <a:prstGeom prst="rect">
            <a:avLst/>
          </a:prstGeom>
          <a:gradFill rotWithShape="0">
            <a:gsLst>
              <a:gs pos="0">
                <a:srgbClr val="A3F25F">
                  <a:gamma/>
                  <a:tint val="0"/>
                  <a:invGamma/>
                </a:srgbClr>
              </a:gs>
              <a:gs pos="100000">
                <a:srgbClr val="A3F25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26009" name="Rectangle 57"/>
          <p:cNvSpPr>
            <a:spLocks noChangeArrowheads="1"/>
          </p:cNvSpPr>
          <p:nvPr/>
        </p:nvSpPr>
        <p:spPr bwMode="auto">
          <a:xfrm>
            <a:off x="2989263" y="5438775"/>
            <a:ext cx="179387" cy="193675"/>
          </a:xfrm>
          <a:prstGeom prst="rect">
            <a:avLst/>
          </a:prstGeom>
          <a:gradFill rotWithShape="0">
            <a:gsLst>
              <a:gs pos="0">
                <a:srgbClr val="FCFEB9">
                  <a:gamma/>
                  <a:tint val="0"/>
                  <a:invGamma/>
                </a:srgbClr>
              </a:gs>
              <a:gs pos="100000">
                <a:srgbClr val="FCFEB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26010" name="Rectangle 58"/>
          <p:cNvSpPr>
            <a:spLocks noChangeArrowheads="1"/>
          </p:cNvSpPr>
          <p:nvPr/>
        </p:nvSpPr>
        <p:spPr bwMode="auto">
          <a:xfrm>
            <a:off x="1909763" y="5424488"/>
            <a:ext cx="665162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n-US" sz="1000">
                <a:latin typeface="Univers 45 Light" charset="0"/>
              </a:rPr>
              <a:t>In scope</a:t>
            </a:r>
          </a:p>
        </p:txBody>
      </p:sp>
      <p:sp>
        <p:nvSpPr>
          <p:cNvPr id="126011" name="Rectangle 59"/>
          <p:cNvSpPr>
            <a:spLocks noChangeArrowheads="1"/>
          </p:cNvSpPr>
          <p:nvPr/>
        </p:nvSpPr>
        <p:spPr bwMode="auto">
          <a:xfrm>
            <a:off x="3205163" y="5424488"/>
            <a:ext cx="893762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n-US" sz="1000">
                <a:latin typeface="Univers 45 Light" charset="0"/>
              </a:rPr>
              <a:t>Out of scope</a:t>
            </a:r>
          </a:p>
        </p:txBody>
      </p:sp>
      <p:sp>
        <p:nvSpPr>
          <p:cNvPr id="126012" name="Rectangle 60"/>
          <p:cNvSpPr>
            <a:spLocks noChangeArrowheads="1"/>
          </p:cNvSpPr>
          <p:nvPr/>
        </p:nvSpPr>
        <p:spPr bwMode="auto">
          <a:xfrm>
            <a:off x="1574800" y="4872038"/>
            <a:ext cx="1122363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n-US" sz="1000" i="1">
                <a:latin typeface="Univers 45 Light" charset="0"/>
              </a:rPr>
              <a:t>Scope definition</a:t>
            </a:r>
          </a:p>
        </p:txBody>
      </p:sp>
      <p:sp>
        <p:nvSpPr>
          <p:cNvPr id="126013" name="Rectangle 61"/>
          <p:cNvSpPr>
            <a:spLocks noChangeArrowheads="1"/>
          </p:cNvSpPr>
          <p:nvPr/>
        </p:nvSpPr>
        <p:spPr bwMode="auto">
          <a:xfrm>
            <a:off x="1909763" y="5119688"/>
            <a:ext cx="973137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n-US" sz="1000">
                <a:latin typeface="Univers 45 Light" charset="0"/>
              </a:rPr>
              <a:t>Flow in scope</a:t>
            </a:r>
          </a:p>
        </p:txBody>
      </p:sp>
      <p:sp>
        <p:nvSpPr>
          <p:cNvPr id="126014" name="Rectangle 62"/>
          <p:cNvSpPr>
            <a:spLocks noChangeArrowheads="1"/>
          </p:cNvSpPr>
          <p:nvPr/>
        </p:nvSpPr>
        <p:spPr bwMode="auto">
          <a:xfrm>
            <a:off x="3205163" y="5119688"/>
            <a:ext cx="1130300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n-US" sz="1000">
                <a:latin typeface="Univers 45 Light" charset="0"/>
              </a:rPr>
              <a:t>Flow out of scope</a:t>
            </a:r>
          </a:p>
        </p:txBody>
      </p:sp>
      <p:sp>
        <p:nvSpPr>
          <p:cNvPr id="126015" name="Line 63"/>
          <p:cNvSpPr>
            <a:spLocks noChangeShapeType="1"/>
          </p:cNvSpPr>
          <p:nvPr/>
        </p:nvSpPr>
        <p:spPr bwMode="auto">
          <a:xfrm>
            <a:off x="1679575" y="5241925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6016" name="Line 64"/>
          <p:cNvSpPr>
            <a:spLocks noChangeShapeType="1"/>
          </p:cNvSpPr>
          <p:nvPr/>
        </p:nvSpPr>
        <p:spPr bwMode="auto">
          <a:xfrm>
            <a:off x="2989263" y="5241925"/>
            <a:ext cx="217487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6017" name="Rectangle 65"/>
          <p:cNvSpPr>
            <a:spLocks noChangeArrowheads="1"/>
          </p:cNvSpPr>
          <p:nvPr/>
        </p:nvSpPr>
        <p:spPr bwMode="auto">
          <a:xfrm>
            <a:off x="239713" y="2444750"/>
            <a:ext cx="765175" cy="3416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26018" name="Rectangle 66"/>
          <p:cNvSpPr>
            <a:spLocks noChangeArrowheads="1"/>
          </p:cNvSpPr>
          <p:nvPr/>
        </p:nvSpPr>
        <p:spPr bwMode="auto">
          <a:xfrm>
            <a:off x="238125" y="3949700"/>
            <a:ext cx="773113" cy="438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1912" tIns="30162" rIns="61912" bIns="30162">
            <a:spAutoFit/>
          </a:bodyPr>
          <a:lstStyle/>
          <a:p>
            <a:pPr algn="ctr" defTabSz="346075" eaLnBrk="0" hangingPunct="0"/>
            <a:r>
              <a:rPr lang="en-US" sz="1200">
                <a:latin typeface="Univers 45 Light" charset="0"/>
              </a:rPr>
              <a:t>Author/</a:t>
            </a:r>
          </a:p>
          <a:p>
            <a:pPr algn="ctr" defTabSz="346075" eaLnBrk="0" hangingPunct="0"/>
            <a:r>
              <a:rPr lang="en-US" sz="1200">
                <a:latin typeface="Univers 45 Light" charset="0"/>
              </a:rPr>
              <a:t>illustrator</a:t>
            </a:r>
          </a:p>
        </p:txBody>
      </p:sp>
      <p:sp>
        <p:nvSpPr>
          <p:cNvPr id="126019" name="Rectangle 67"/>
          <p:cNvSpPr>
            <a:spLocks noChangeArrowheads="1"/>
          </p:cNvSpPr>
          <p:nvPr/>
        </p:nvSpPr>
        <p:spPr bwMode="auto">
          <a:xfrm>
            <a:off x="8118475" y="2438400"/>
            <a:ext cx="822325" cy="34226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26020" name="Rectangle 68"/>
          <p:cNvSpPr>
            <a:spLocks noChangeArrowheads="1"/>
          </p:cNvSpPr>
          <p:nvPr/>
        </p:nvSpPr>
        <p:spPr bwMode="auto">
          <a:xfrm>
            <a:off x="8115300" y="3943350"/>
            <a:ext cx="828675" cy="438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1912" tIns="30162" rIns="61912" bIns="30162">
            <a:spAutoFit/>
          </a:bodyPr>
          <a:lstStyle/>
          <a:p>
            <a:pPr algn="ctr" defTabSz="346075" eaLnBrk="0" hangingPunct="0"/>
            <a:r>
              <a:rPr lang="en-US" sz="1200">
                <a:latin typeface="Univers 45 Light" charset="0"/>
              </a:rPr>
              <a:t>Consumer/</a:t>
            </a:r>
            <a:br>
              <a:rPr lang="en-US" sz="1200">
                <a:latin typeface="Univers 45 Light" charset="0"/>
              </a:rPr>
            </a:br>
            <a:r>
              <a:rPr lang="en-US" sz="1200">
                <a:latin typeface="Univers 45 Light" charset="0"/>
              </a:rPr>
              <a:t>reader</a:t>
            </a:r>
          </a:p>
        </p:txBody>
      </p:sp>
      <p:sp>
        <p:nvSpPr>
          <p:cNvPr id="126021" name="Rectangle 69"/>
          <p:cNvSpPr>
            <a:spLocks noChangeArrowheads="1"/>
          </p:cNvSpPr>
          <p:nvPr/>
        </p:nvSpPr>
        <p:spPr bwMode="auto">
          <a:xfrm>
            <a:off x="3259138" y="3900488"/>
            <a:ext cx="744537" cy="620712"/>
          </a:xfrm>
          <a:prstGeom prst="rect">
            <a:avLst/>
          </a:prstGeom>
          <a:gradFill rotWithShape="0">
            <a:gsLst>
              <a:gs pos="0">
                <a:srgbClr val="A3F25F">
                  <a:gamma/>
                  <a:tint val="0"/>
                  <a:invGamma/>
                </a:srgbClr>
              </a:gs>
              <a:gs pos="100000">
                <a:srgbClr val="A3F25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61912" tIns="30162" rIns="61912" bIns="30162">
            <a:spAutoFit/>
          </a:bodyPr>
          <a:lstStyle/>
          <a:p>
            <a:pPr marL="193675" indent="-193675" algn="ctr" defTabSz="346075" eaLnBrk="0" hangingPunct="0"/>
            <a:endParaRPr lang="en-US" sz="1200">
              <a:latin typeface="Univers 45 Light" charset="0"/>
            </a:endParaRPr>
          </a:p>
          <a:p>
            <a:pPr marL="193675" indent="-193675" algn="ctr" defTabSz="346075" eaLnBrk="0" hangingPunct="0"/>
            <a:r>
              <a:rPr lang="en-US" sz="1200">
                <a:latin typeface="Univers 45 Light" charset="0"/>
              </a:rPr>
              <a:t>Distributor</a:t>
            </a:r>
          </a:p>
          <a:p>
            <a:pPr marL="193675" indent="-193675" algn="ctr" defTabSz="346075" eaLnBrk="0" latinLnBrk="1" hangingPunct="0"/>
            <a:endParaRPr lang="en-US" sz="1200">
              <a:latin typeface="Univers 45 Light" charset="0"/>
            </a:endParaRPr>
          </a:p>
        </p:txBody>
      </p:sp>
      <p:sp>
        <p:nvSpPr>
          <p:cNvPr id="126022" name="Rectangle 70"/>
          <p:cNvSpPr>
            <a:spLocks noChangeArrowheads="1"/>
          </p:cNvSpPr>
          <p:nvPr/>
        </p:nvSpPr>
        <p:spPr bwMode="auto">
          <a:xfrm>
            <a:off x="4502150" y="2620963"/>
            <a:ext cx="944563" cy="649287"/>
          </a:xfrm>
          <a:prstGeom prst="rect">
            <a:avLst/>
          </a:prstGeom>
          <a:gradFill rotWithShape="0">
            <a:gsLst>
              <a:gs pos="0">
                <a:srgbClr val="FCFEB9">
                  <a:gamma/>
                  <a:tint val="0"/>
                  <a:invGamma/>
                </a:srgbClr>
              </a:gs>
              <a:gs pos="100000">
                <a:srgbClr val="FCFEB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488" tIns="44450" rIns="90488" bIns="44450" anchor="ctr" anchorCtr="1">
            <a:spAutoFit/>
          </a:bodyPr>
          <a:lstStyle/>
          <a:p>
            <a:pPr algn="ctr" defTabSz="762000" eaLnBrk="0" hangingPunct="0"/>
            <a:r>
              <a:rPr lang="en-US" sz="1200">
                <a:latin typeface="Univers 45 Light" charset="0"/>
              </a:rPr>
              <a:t>Library and school supplier</a:t>
            </a:r>
          </a:p>
        </p:txBody>
      </p:sp>
      <p:sp>
        <p:nvSpPr>
          <p:cNvPr id="126023" name="Rectangle 71"/>
          <p:cNvSpPr>
            <a:spLocks noChangeArrowheads="1"/>
          </p:cNvSpPr>
          <p:nvPr/>
        </p:nvSpPr>
        <p:spPr bwMode="auto">
          <a:xfrm>
            <a:off x="4549775" y="3462338"/>
            <a:ext cx="769938" cy="376237"/>
          </a:xfrm>
          <a:prstGeom prst="rect">
            <a:avLst/>
          </a:prstGeom>
          <a:gradFill rotWithShape="0">
            <a:gsLst>
              <a:gs pos="0">
                <a:srgbClr val="A3F25F">
                  <a:gamma/>
                  <a:tint val="0"/>
                  <a:invGamma/>
                </a:srgbClr>
              </a:gs>
              <a:gs pos="100000">
                <a:srgbClr val="A3F25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61912" tIns="30162" rIns="61912" bIns="30162">
            <a:spAutoFit/>
          </a:bodyPr>
          <a:lstStyle/>
          <a:p>
            <a:pPr algn="ctr" defTabSz="346075" eaLnBrk="0" hangingPunct="0">
              <a:spcBef>
                <a:spcPct val="50000"/>
              </a:spcBef>
            </a:pPr>
            <a:r>
              <a:rPr lang="en-US" sz="400">
                <a:latin typeface="Univers 45 Light" charset="0"/>
              </a:rPr>
              <a:t/>
            </a:r>
            <a:br>
              <a:rPr lang="en-US" sz="400">
                <a:latin typeface="Univers 45 Light" charset="0"/>
              </a:rPr>
            </a:br>
            <a:r>
              <a:rPr lang="en-US" sz="1200">
                <a:latin typeface="Univers 45 Light" charset="0"/>
              </a:rPr>
              <a:t>Wholesaler</a:t>
            </a:r>
            <a:r>
              <a:rPr lang="en-US" sz="400">
                <a:latin typeface="Univers 45 Light" charset="0"/>
              </a:rPr>
              <a:t/>
            </a:r>
            <a:br>
              <a:rPr lang="en-US" sz="400">
                <a:latin typeface="Univers 45 Light" charset="0"/>
              </a:rPr>
            </a:br>
            <a:endParaRPr lang="en-US" sz="400">
              <a:latin typeface="Univers 45 Light" charset="0"/>
            </a:endParaRPr>
          </a:p>
        </p:txBody>
      </p:sp>
      <p:sp>
        <p:nvSpPr>
          <p:cNvPr id="126024" name="Rectangle 72"/>
          <p:cNvSpPr>
            <a:spLocks noChangeArrowheads="1"/>
          </p:cNvSpPr>
          <p:nvPr/>
        </p:nvSpPr>
        <p:spPr bwMode="auto">
          <a:xfrm>
            <a:off x="6772275" y="2584450"/>
            <a:ext cx="812800" cy="649288"/>
          </a:xfrm>
          <a:prstGeom prst="rect">
            <a:avLst/>
          </a:prstGeom>
          <a:gradFill rotWithShape="0">
            <a:gsLst>
              <a:gs pos="0">
                <a:srgbClr val="FCFEB9">
                  <a:gamma/>
                  <a:tint val="0"/>
                  <a:invGamma/>
                </a:srgbClr>
              </a:gs>
              <a:gs pos="100000">
                <a:srgbClr val="FCFEB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marL="193675" indent="-193675" algn="ctr" defTabSz="346075" eaLnBrk="0" hangingPunct="0"/>
            <a:endParaRPr lang="en-US" sz="1200">
              <a:latin typeface="Univers 45 Light" charset="0"/>
            </a:endParaRPr>
          </a:p>
          <a:p>
            <a:pPr marL="193675" indent="-193675" algn="ctr" defTabSz="346075" eaLnBrk="0" hangingPunct="0"/>
            <a:r>
              <a:rPr lang="en-US" sz="1200">
                <a:latin typeface="Univers 45 Light" charset="0"/>
              </a:rPr>
              <a:t>Institutions</a:t>
            </a:r>
          </a:p>
          <a:p>
            <a:pPr marL="193675" indent="-193675" algn="ctr" defTabSz="346075" hangingPunct="0"/>
            <a:endParaRPr lang="en-US" sz="1200">
              <a:latin typeface="Univers 45 Light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146" name="Group 2"/>
          <p:cNvGraphicFramePr>
            <a:graphicFrameLocks noGrp="1"/>
          </p:cNvGraphicFramePr>
          <p:nvPr/>
        </p:nvGraphicFramePr>
        <p:xfrm>
          <a:off x="611188" y="1268413"/>
          <a:ext cx="8210550" cy="5146296"/>
        </p:xfrm>
        <a:graphic>
          <a:graphicData uri="http://schemas.openxmlformats.org/drawingml/2006/table">
            <a:tbl>
              <a:tblPr/>
              <a:tblGrid>
                <a:gridCol w="4816475"/>
                <a:gridCol w="1814512"/>
                <a:gridCol w="1579563"/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Etapa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8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Valor Agregado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8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Valor acumulado en el producto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8B2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Productor agrícola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sym typeface="Wingdings" pitchFamily="2" charset="2"/>
                        </a:rPr>
                        <a:t> Trigo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Trigo transportado al molino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Molino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sym typeface="Wingdings" pitchFamily="2" charset="2"/>
                        </a:rPr>
                        <a:t> Harina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Harina transportada a panaderias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Panaderias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sym typeface="Wingdings" pitchFamily="2" charset="2"/>
                        </a:rPr>
                        <a:t> Pan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Pan transportado a punto de venta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$1.08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Punto de venta vende el pan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$0.21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$1.29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Total de valor agregado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$1.29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188" name="Rectangle 44"/>
          <p:cNvSpPr>
            <a:spLocks noChangeArrowheads="1"/>
          </p:cNvSpPr>
          <p:nvPr/>
        </p:nvSpPr>
        <p:spPr bwMode="auto">
          <a:xfrm>
            <a:off x="0" y="171450"/>
            <a:ext cx="9086850" cy="52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Una</a:t>
            </a: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</a:t>
            </a:r>
            <a:r>
              <a:rPr lang="en-US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Cadena</a:t>
            </a: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de Valor </a:t>
            </a:r>
            <a:r>
              <a:rPr lang="en-US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para</a:t>
            </a: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el Pan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8229600" cy="431800"/>
          </a:xfrm>
        </p:spPr>
        <p:txBody>
          <a:bodyPr/>
          <a:lstStyle/>
          <a:p>
            <a:r>
              <a:rPr lang="es-CL" sz="2400"/>
              <a:t>4. Características de la Integración de la cadena de valor</a:t>
            </a:r>
            <a:endParaRPr lang="es-ES" sz="2400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684213" y="2060575"/>
            <a:ext cx="1800225" cy="34559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pPr algn="ctr"/>
            <a:endParaRPr lang="es-ES_tradnl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3059113" y="2060575"/>
            <a:ext cx="2233612" cy="34559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pPr algn="ctr"/>
            <a:endParaRPr lang="es-ES_tradnl"/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5795963" y="2060575"/>
            <a:ext cx="1871662" cy="34559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22" name="Oval 6"/>
          <p:cNvSpPr>
            <a:spLocks noChangeArrowheads="1"/>
          </p:cNvSpPr>
          <p:nvPr/>
        </p:nvSpPr>
        <p:spPr bwMode="auto">
          <a:xfrm>
            <a:off x="3635375" y="2708275"/>
            <a:ext cx="720725" cy="720725"/>
          </a:xfrm>
          <a:prstGeom prst="ellipse">
            <a:avLst/>
          </a:prstGeom>
          <a:solidFill>
            <a:schemeClr val="accent1">
              <a:alpha val="2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23" name="Oval 7"/>
          <p:cNvSpPr>
            <a:spLocks noChangeArrowheads="1"/>
          </p:cNvSpPr>
          <p:nvPr/>
        </p:nvSpPr>
        <p:spPr bwMode="auto">
          <a:xfrm>
            <a:off x="3851275" y="3213100"/>
            <a:ext cx="647700" cy="647700"/>
          </a:xfrm>
          <a:prstGeom prst="ellipse">
            <a:avLst/>
          </a:prstGeom>
          <a:solidFill>
            <a:schemeClr val="accent1">
              <a:alpha val="2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pPr algn="ctr"/>
            <a:r>
              <a:rPr lang="es-CL"/>
              <a:t>	   Logística</a:t>
            </a:r>
            <a:endParaRPr lang="es-ES"/>
          </a:p>
        </p:txBody>
      </p:sp>
      <p:sp>
        <p:nvSpPr>
          <p:cNvPr id="60424" name="Oval 8"/>
          <p:cNvSpPr>
            <a:spLocks noChangeArrowheads="1"/>
          </p:cNvSpPr>
          <p:nvPr/>
        </p:nvSpPr>
        <p:spPr bwMode="auto">
          <a:xfrm>
            <a:off x="3348038" y="3213100"/>
            <a:ext cx="792162" cy="720725"/>
          </a:xfrm>
          <a:prstGeom prst="ellipse">
            <a:avLst/>
          </a:prstGeom>
          <a:solidFill>
            <a:schemeClr val="accent1">
              <a:alpha val="2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25" name="Oval 9"/>
          <p:cNvSpPr>
            <a:spLocks noChangeArrowheads="1"/>
          </p:cNvSpPr>
          <p:nvPr/>
        </p:nvSpPr>
        <p:spPr bwMode="auto">
          <a:xfrm>
            <a:off x="3708400" y="3644900"/>
            <a:ext cx="647700" cy="6477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3687763" y="2441575"/>
            <a:ext cx="120015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44450" rIns="92075" bIns="44450">
            <a:spAutoFit/>
          </a:bodyPr>
          <a:lstStyle/>
          <a:p>
            <a:r>
              <a:rPr lang="es-CL"/>
              <a:t>Ingeniería</a:t>
            </a:r>
            <a:endParaRPr lang="es-ES"/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3687763" y="4098925"/>
            <a:ext cx="147955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44450" rIns="92075" bIns="44450">
            <a:spAutoFit/>
          </a:bodyPr>
          <a:lstStyle/>
          <a:p>
            <a:r>
              <a:rPr lang="es-CL"/>
              <a:t>Operaciones</a:t>
            </a:r>
            <a:endParaRPr lang="es-ES"/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2987675" y="3357563"/>
            <a:ext cx="1085850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44450" rIns="92075" bIns="44450">
            <a:spAutoFit/>
          </a:bodyPr>
          <a:lstStyle/>
          <a:p>
            <a:r>
              <a:rPr lang="es-CL"/>
              <a:t>Sourcing</a:t>
            </a:r>
            <a:endParaRPr lang="es-ES"/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3327400" y="2009775"/>
            <a:ext cx="131445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44450" rIns="92075" bIns="44450">
            <a:spAutoFit/>
          </a:bodyPr>
          <a:lstStyle/>
          <a:p>
            <a:r>
              <a:rPr lang="es-CL" b="1">
                <a:solidFill>
                  <a:srgbClr val="000066"/>
                </a:solidFill>
              </a:rPr>
              <a:t>EMPRESA</a:t>
            </a:r>
            <a:endParaRPr lang="es-ES" b="1">
              <a:solidFill>
                <a:srgbClr val="000066"/>
              </a:solidFill>
            </a:endParaRPr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611188" y="2060575"/>
            <a:ext cx="1949450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44450" rIns="92075" bIns="44450">
            <a:spAutoFit/>
          </a:bodyPr>
          <a:lstStyle/>
          <a:p>
            <a:r>
              <a:rPr lang="es-CL" b="1">
                <a:solidFill>
                  <a:srgbClr val="000066"/>
                </a:solidFill>
              </a:rPr>
              <a:t>RED DE </a:t>
            </a:r>
          </a:p>
          <a:p>
            <a:r>
              <a:rPr lang="es-CL" b="1">
                <a:solidFill>
                  <a:srgbClr val="000066"/>
                </a:solidFill>
              </a:rPr>
              <a:t>PROVEEDORES</a:t>
            </a:r>
            <a:endParaRPr lang="es-ES" b="1">
              <a:solidFill>
                <a:srgbClr val="000066"/>
              </a:solidFill>
            </a:endParaRPr>
          </a:p>
        </p:txBody>
      </p:sp>
      <p:sp>
        <p:nvSpPr>
          <p:cNvPr id="60431" name="AutoShape 15"/>
          <p:cNvSpPr>
            <a:spLocks noChangeArrowheads="1"/>
          </p:cNvSpPr>
          <p:nvPr/>
        </p:nvSpPr>
        <p:spPr bwMode="auto">
          <a:xfrm>
            <a:off x="1116013" y="3141663"/>
            <a:ext cx="360362" cy="287337"/>
          </a:xfrm>
          <a:prstGeom prst="hexagon">
            <a:avLst>
              <a:gd name="adj" fmla="val 31354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32" name="AutoShape 16"/>
          <p:cNvSpPr>
            <a:spLocks noChangeArrowheads="1"/>
          </p:cNvSpPr>
          <p:nvPr/>
        </p:nvSpPr>
        <p:spPr bwMode="auto">
          <a:xfrm>
            <a:off x="1692275" y="2852738"/>
            <a:ext cx="360363" cy="287337"/>
          </a:xfrm>
          <a:prstGeom prst="hexagon">
            <a:avLst>
              <a:gd name="adj" fmla="val 31354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33" name="AutoShape 17"/>
          <p:cNvSpPr>
            <a:spLocks noChangeArrowheads="1"/>
          </p:cNvSpPr>
          <p:nvPr/>
        </p:nvSpPr>
        <p:spPr bwMode="auto">
          <a:xfrm>
            <a:off x="1835150" y="3429000"/>
            <a:ext cx="360363" cy="287338"/>
          </a:xfrm>
          <a:prstGeom prst="hexagon">
            <a:avLst>
              <a:gd name="adj" fmla="val 31354"/>
              <a:gd name="vf" fmla="val 115470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34" name="Line 18"/>
          <p:cNvSpPr>
            <a:spLocks noChangeShapeType="1"/>
          </p:cNvSpPr>
          <p:nvPr/>
        </p:nvSpPr>
        <p:spPr bwMode="auto">
          <a:xfrm>
            <a:off x="1763713" y="2997200"/>
            <a:ext cx="144462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35" name="Line 19"/>
          <p:cNvSpPr>
            <a:spLocks noChangeShapeType="1"/>
          </p:cNvSpPr>
          <p:nvPr/>
        </p:nvSpPr>
        <p:spPr bwMode="auto">
          <a:xfrm>
            <a:off x="1258888" y="3357563"/>
            <a:ext cx="433387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36" name="Line 20"/>
          <p:cNvSpPr>
            <a:spLocks noChangeShapeType="1"/>
          </p:cNvSpPr>
          <p:nvPr/>
        </p:nvSpPr>
        <p:spPr bwMode="auto">
          <a:xfrm>
            <a:off x="2268538" y="3573463"/>
            <a:ext cx="863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37" name="Line 21"/>
          <p:cNvSpPr>
            <a:spLocks noChangeShapeType="1"/>
          </p:cNvSpPr>
          <p:nvPr/>
        </p:nvSpPr>
        <p:spPr bwMode="auto">
          <a:xfrm flipV="1">
            <a:off x="2268538" y="2997200"/>
            <a:ext cx="1008062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38" name="Line 22"/>
          <p:cNvSpPr>
            <a:spLocks noChangeShapeType="1"/>
          </p:cNvSpPr>
          <p:nvPr/>
        </p:nvSpPr>
        <p:spPr bwMode="auto">
          <a:xfrm flipV="1">
            <a:off x="2051050" y="2708275"/>
            <a:ext cx="1225550" cy="144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39" name="Line 23"/>
          <p:cNvSpPr>
            <a:spLocks noChangeShapeType="1"/>
          </p:cNvSpPr>
          <p:nvPr/>
        </p:nvSpPr>
        <p:spPr bwMode="auto">
          <a:xfrm flipH="1">
            <a:off x="2051050" y="3933825"/>
            <a:ext cx="1296988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40" name="AutoShape 24"/>
          <p:cNvSpPr>
            <a:spLocks noChangeArrowheads="1"/>
          </p:cNvSpPr>
          <p:nvPr/>
        </p:nvSpPr>
        <p:spPr bwMode="auto">
          <a:xfrm>
            <a:off x="1547813" y="3860800"/>
            <a:ext cx="360362" cy="287338"/>
          </a:xfrm>
          <a:prstGeom prst="hexagon">
            <a:avLst>
              <a:gd name="adj" fmla="val 31353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41" name="Oval 25"/>
          <p:cNvSpPr>
            <a:spLocks noChangeArrowheads="1"/>
          </p:cNvSpPr>
          <p:nvPr/>
        </p:nvSpPr>
        <p:spPr bwMode="auto">
          <a:xfrm>
            <a:off x="971550" y="4508500"/>
            <a:ext cx="144463" cy="2159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42" name="Oval 26"/>
          <p:cNvSpPr>
            <a:spLocks noChangeArrowheads="1"/>
          </p:cNvSpPr>
          <p:nvPr/>
        </p:nvSpPr>
        <p:spPr bwMode="auto">
          <a:xfrm>
            <a:off x="1619250" y="4652963"/>
            <a:ext cx="144463" cy="2889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43" name="Line 27"/>
          <p:cNvSpPr>
            <a:spLocks noChangeShapeType="1"/>
          </p:cNvSpPr>
          <p:nvPr/>
        </p:nvSpPr>
        <p:spPr bwMode="auto">
          <a:xfrm>
            <a:off x="1116013" y="4652963"/>
            <a:ext cx="503237" cy="71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44" name="Line 28"/>
          <p:cNvSpPr>
            <a:spLocks noChangeShapeType="1"/>
          </p:cNvSpPr>
          <p:nvPr/>
        </p:nvSpPr>
        <p:spPr bwMode="auto">
          <a:xfrm>
            <a:off x="1692275" y="4149725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45" name="Line 29"/>
          <p:cNvSpPr>
            <a:spLocks noChangeShapeType="1"/>
          </p:cNvSpPr>
          <p:nvPr/>
        </p:nvSpPr>
        <p:spPr bwMode="auto">
          <a:xfrm flipV="1">
            <a:off x="1835150" y="4221163"/>
            <a:ext cx="1873250" cy="576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46" name="Oval 30"/>
          <p:cNvSpPr>
            <a:spLocks noChangeArrowheads="1"/>
          </p:cNvSpPr>
          <p:nvPr/>
        </p:nvSpPr>
        <p:spPr bwMode="auto">
          <a:xfrm>
            <a:off x="971550" y="5084763"/>
            <a:ext cx="144463" cy="1444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47" name="Oval 31"/>
          <p:cNvSpPr>
            <a:spLocks noChangeArrowheads="1"/>
          </p:cNvSpPr>
          <p:nvPr/>
        </p:nvSpPr>
        <p:spPr bwMode="auto">
          <a:xfrm>
            <a:off x="2051050" y="5300663"/>
            <a:ext cx="217488" cy="730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48" name="Oval 32"/>
          <p:cNvSpPr>
            <a:spLocks noChangeArrowheads="1"/>
          </p:cNvSpPr>
          <p:nvPr/>
        </p:nvSpPr>
        <p:spPr bwMode="auto">
          <a:xfrm>
            <a:off x="1187450" y="5300663"/>
            <a:ext cx="144463" cy="1444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49" name="Line 33"/>
          <p:cNvSpPr>
            <a:spLocks noChangeShapeType="1"/>
          </p:cNvSpPr>
          <p:nvPr/>
        </p:nvSpPr>
        <p:spPr bwMode="auto">
          <a:xfrm flipV="1">
            <a:off x="1187450" y="4941888"/>
            <a:ext cx="4318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50" name="Line 34"/>
          <p:cNvSpPr>
            <a:spLocks noChangeShapeType="1"/>
          </p:cNvSpPr>
          <p:nvPr/>
        </p:nvSpPr>
        <p:spPr bwMode="auto">
          <a:xfrm flipV="1">
            <a:off x="1403350" y="5013325"/>
            <a:ext cx="288925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51" name="Line 35"/>
          <p:cNvSpPr>
            <a:spLocks noChangeShapeType="1"/>
          </p:cNvSpPr>
          <p:nvPr/>
        </p:nvSpPr>
        <p:spPr bwMode="auto">
          <a:xfrm flipV="1">
            <a:off x="2268538" y="4437063"/>
            <a:ext cx="1366837" cy="792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52" name="Oval 36"/>
          <p:cNvSpPr>
            <a:spLocks noChangeArrowheads="1"/>
          </p:cNvSpPr>
          <p:nvPr/>
        </p:nvSpPr>
        <p:spPr bwMode="auto">
          <a:xfrm>
            <a:off x="5940425" y="3068638"/>
            <a:ext cx="576263" cy="5048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53" name="Oval 37"/>
          <p:cNvSpPr>
            <a:spLocks noChangeArrowheads="1"/>
          </p:cNvSpPr>
          <p:nvPr/>
        </p:nvSpPr>
        <p:spPr bwMode="auto">
          <a:xfrm>
            <a:off x="6011863" y="4149725"/>
            <a:ext cx="576262" cy="5048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54" name="Oval 38"/>
          <p:cNvSpPr>
            <a:spLocks noChangeArrowheads="1"/>
          </p:cNvSpPr>
          <p:nvPr/>
        </p:nvSpPr>
        <p:spPr bwMode="auto">
          <a:xfrm>
            <a:off x="7164388" y="2492375"/>
            <a:ext cx="360362" cy="2873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55" name="Oval 39"/>
          <p:cNvSpPr>
            <a:spLocks noChangeArrowheads="1"/>
          </p:cNvSpPr>
          <p:nvPr/>
        </p:nvSpPr>
        <p:spPr bwMode="auto">
          <a:xfrm>
            <a:off x="7164388" y="3573463"/>
            <a:ext cx="360362" cy="28733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56" name="Oval 40"/>
          <p:cNvSpPr>
            <a:spLocks noChangeArrowheads="1"/>
          </p:cNvSpPr>
          <p:nvPr/>
        </p:nvSpPr>
        <p:spPr bwMode="auto">
          <a:xfrm>
            <a:off x="7092950" y="4941888"/>
            <a:ext cx="360363" cy="28733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57" name="Rectangle 41"/>
          <p:cNvSpPr>
            <a:spLocks noChangeArrowheads="1"/>
          </p:cNvSpPr>
          <p:nvPr/>
        </p:nvSpPr>
        <p:spPr bwMode="auto">
          <a:xfrm>
            <a:off x="8101013" y="1628775"/>
            <a:ext cx="863600" cy="4968875"/>
          </a:xfrm>
          <a:prstGeom prst="rect">
            <a:avLst/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92075" tIns="44450" rIns="92075" bIns="44450" anchor="ctr"/>
          <a:lstStyle/>
          <a:p>
            <a:pPr algn="ctr"/>
            <a:r>
              <a:rPr lang="es-CL"/>
              <a:t>MERCADO</a:t>
            </a:r>
            <a:endParaRPr lang="es-ES"/>
          </a:p>
        </p:txBody>
      </p:sp>
      <p:sp>
        <p:nvSpPr>
          <p:cNvPr id="60458" name="Line 42"/>
          <p:cNvSpPr>
            <a:spLocks noChangeShapeType="1"/>
          </p:cNvSpPr>
          <p:nvPr/>
        </p:nvSpPr>
        <p:spPr bwMode="auto">
          <a:xfrm>
            <a:off x="4500563" y="3933825"/>
            <a:ext cx="151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59" name="Line 43"/>
          <p:cNvSpPr>
            <a:spLocks noChangeShapeType="1"/>
          </p:cNvSpPr>
          <p:nvPr/>
        </p:nvSpPr>
        <p:spPr bwMode="auto">
          <a:xfrm flipH="1">
            <a:off x="4500563" y="4149725"/>
            <a:ext cx="15113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0" name="Line 44"/>
          <p:cNvSpPr>
            <a:spLocks noChangeShapeType="1"/>
          </p:cNvSpPr>
          <p:nvPr/>
        </p:nvSpPr>
        <p:spPr bwMode="auto">
          <a:xfrm flipV="1">
            <a:off x="6372225" y="2781300"/>
            <a:ext cx="792163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1" name="Line 45"/>
          <p:cNvSpPr>
            <a:spLocks noChangeShapeType="1"/>
          </p:cNvSpPr>
          <p:nvPr/>
        </p:nvSpPr>
        <p:spPr bwMode="auto">
          <a:xfrm>
            <a:off x="6443663" y="3357563"/>
            <a:ext cx="865187" cy="358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2" name="Line 46"/>
          <p:cNvSpPr>
            <a:spLocks noChangeShapeType="1"/>
          </p:cNvSpPr>
          <p:nvPr/>
        </p:nvSpPr>
        <p:spPr bwMode="auto">
          <a:xfrm flipV="1">
            <a:off x="6443663" y="3789363"/>
            <a:ext cx="1008062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3" name="Line 47"/>
          <p:cNvSpPr>
            <a:spLocks noChangeShapeType="1"/>
          </p:cNvSpPr>
          <p:nvPr/>
        </p:nvSpPr>
        <p:spPr bwMode="auto">
          <a:xfrm>
            <a:off x="6516688" y="4437063"/>
            <a:ext cx="1727200" cy="71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4" name="Line 48"/>
          <p:cNvSpPr>
            <a:spLocks noChangeShapeType="1"/>
          </p:cNvSpPr>
          <p:nvPr/>
        </p:nvSpPr>
        <p:spPr bwMode="auto">
          <a:xfrm>
            <a:off x="7380288" y="5084763"/>
            <a:ext cx="1079500" cy="7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5" name="Line 49"/>
          <p:cNvSpPr>
            <a:spLocks noChangeShapeType="1"/>
          </p:cNvSpPr>
          <p:nvPr/>
        </p:nvSpPr>
        <p:spPr bwMode="auto">
          <a:xfrm>
            <a:off x="6372225" y="4508500"/>
            <a:ext cx="936625" cy="576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6" name="Oval 50"/>
          <p:cNvSpPr>
            <a:spLocks noChangeArrowheads="1"/>
          </p:cNvSpPr>
          <p:nvPr/>
        </p:nvSpPr>
        <p:spPr bwMode="auto">
          <a:xfrm>
            <a:off x="7164388" y="3141663"/>
            <a:ext cx="215900" cy="2159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4450" rIns="92075" bIns="44450" anchor="ctr"/>
          <a:lstStyle/>
          <a:p>
            <a:endParaRPr lang="es-ES"/>
          </a:p>
        </p:txBody>
      </p:sp>
      <p:sp>
        <p:nvSpPr>
          <p:cNvPr id="60467" name="Line 51"/>
          <p:cNvSpPr>
            <a:spLocks noChangeShapeType="1"/>
          </p:cNvSpPr>
          <p:nvPr/>
        </p:nvSpPr>
        <p:spPr bwMode="auto">
          <a:xfrm>
            <a:off x="7308850" y="3284538"/>
            <a:ext cx="9350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8" name="Line 52"/>
          <p:cNvSpPr>
            <a:spLocks noChangeShapeType="1"/>
          </p:cNvSpPr>
          <p:nvPr/>
        </p:nvSpPr>
        <p:spPr bwMode="auto">
          <a:xfrm>
            <a:off x="7308850" y="2708275"/>
            <a:ext cx="0" cy="504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69" name="Line 53"/>
          <p:cNvSpPr>
            <a:spLocks noChangeShapeType="1"/>
          </p:cNvSpPr>
          <p:nvPr/>
        </p:nvSpPr>
        <p:spPr bwMode="auto">
          <a:xfrm>
            <a:off x="7451725" y="2636838"/>
            <a:ext cx="865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70" name="Line 54"/>
          <p:cNvSpPr>
            <a:spLocks noChangeShapeType="1"/>
          </p:cNvSpPr>
          <p:nvPr/>
        </p:nvSpPr>
        <p:spPr bwMode="auto">
          <a:xfrm flipH="1">
            <a:off x="7451725" y="2781300"/>
            <a:ext cx="792163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71" name="Line 55"/>
          <p:cNvSpPr>
            <a:spLocks noChangeShapeType="1"/>
          </p:cNvSpPr>
          <p:nvPr/>
        </p:nvSpPr>
        <p:spPr bwMode="auto">
          <a:xfrm flipH="1">
            <a:off x="7380288" y="3716338"/>
            <a:ext cx="79216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72" name="Line 56"/>
          <p:cNvSpPr>
            <a:spLocks noChangeShapeType="1"/>
          </p:cNvSpPr>
          <p:nvPr/>
        </p:nvSpPr>
        <p:spPr bwMode="auto">
          <a:xfrm flipH="1">
            <a:off x="7380288" y="3357563"/>
            <a:ext cx="79216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73" name="Line 57"/>
          <p:cNvSpPr>
            <a:spLocks noChangeShapeType="1"/>
          </p:cNvSpPr>
          <p:nvPr/>
        </p:nvSpPr>
        <p:spPr bwMode="auto">
          <a:xfrm flipH="1">
            <a:off x="7380288" y="5229225"/>
            <a:ext cx="79216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74" name="Line 58"/>
          <p:cNvSpPr>
            <a:spLocks noChangeShapeType="1"/>
          </p:cNvSpPr>
          <p:nvPr/>
        </p:nvSpPr>
        <p:spPr bwMode="auto">
          <a:xfrm>
            <a:off x="7524750" y="3933825"/>
            <a:ext cx="719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4450" rIns="92075" bIns="44450" anchor="ctr"/>
          <a:lstStyle/>
          <a:p>
            <a:endParaRPr lang="es-ES"/>
          </a:p>
        </p:txBody>
      </p:sp>
      <p:sp>
        <p:nvSpPr>
          <p:cNvPr id="60475" name="Text Box 59"/>
          <p:cNvSpPr txBox="1">
            <a:spLocks noChangeArrowheads="1"/>
          </p:cNvSpPr>
          <p:nvPr/>
        </p:nvSpPr>
        <p:spPr bwMode="auto">
          <a:xfrm>
            <a:off x="5795963" y="2060575"/>
            <a:ext cx="1835150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44450" rIns="92075" bIns="44450">
            <a:spAutoFit/>
          </a:bodyPr>
          <a:lstStyle/>
          <a:p>
            <a:r>
              <a:rPr lang="es-CL" b="1">
                <a:solidFill>
                  <a:srgbClr val="000066"/>
                </a:solidFill>
              </a:rPr>
              <a:t>RED DE </a:t>
            </a:r>
          </a:p>
          <a:p>
            <a:r>
              <a:rPr lang="es-CL" b="1">
                <a:solidFill>
                  <a:srgbClr val="000066"/>
                </a:solidFill>
              </a:rPr>
              <a:t>DISTRIBUCION</a:t>
            </a:r>
            <a:endParaRPr lang="es-ES" b="1">
              <a:solidFill>
                <a:srgbClr val="000066"/>
              </a:solidFill>
            </a:endParaRPr>
          </a:p>
        </p:txBody>
      </p:sp>
      <p:sp>
        <p:nvSpPr>
          <p:cNvPr id="60476" name="Oval 60"/>
          <p:cNvSpPr>
            <a:spLocks noChangeArrowheads="1"/>
          </p:cNvSpPr>
          <p:nvPr/>
        </p:nvSpPr>
        <p:spPr bwMode="auto">
          <a:xfrm>
            <a:off x="0" y="1341438"/>
            <a:ext cx="8172450" cy="467995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0477" name="Text Box 61"/>
          <p:cNvSpPr txBox="1">
            <a:spLocks noChangeArrowheads="1"/>
          </p:cNvSpPr>
          <p:nvPr/>
        </p:nvSpPr>
        <p:spPr bwMode="auto">
          <a:xfrm>
            <a:off x="2916238" y="1052513"/>
            <a:ext cx="286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b="1"/>
              <a:t>Visión sistémica integral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Características que orientan GICAV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772400" cy="4114800"/>
          </a:xfrm>
        </p:spPr>
        <p:txBody>
          <a:bodyPr/>
          <a:lstStyle/>
          <a:p>
            <a:r>
              <a:rPr lang="es-CL"/>
              <a:t>Visión integral del sistema</a:t>
            </a:r>
          </a:p>
          <a:p>
            <a:r>
              <a:rPr lang="es-CL"/>
              <a:t>Orientación al cliente</a:t>
            </a:r>
          </a:p>
          <a:p>
            <a:r>
              <a:rPr lang="es-CL"/>
              <a:t>Reducción de inventarios intermedios</a:t>
            </a:r>
          </a:p>
          <a:p>
            <a:r>
              <a:rPr lang="es-CL"/>
              <a:t>Reducción de tiempos de ciclo</a:t>
            </a:r>
          </a:p>
          <a:p>
            <a:r>
              <a:rPr lang="es-CL"/>
              <a:t>Reducción de costos</a:t>
            </a:r>
          </a:p>
          <a:p>
            <a:r>
              <a:rPr lang="es-CL"/>
              <a:t>Modelos de predicción de demanda</a:t>
            </a:r>
          </a:p>
          <a:p>
            <a:r>
              <a:rPr lang="es-CL"/>
              <a:t>Enfoque market pull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Gestión de Información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sz="2000"/>
              <a:t>Integración</a:t>
            </a:r>
          </a:p>
          <a:p>
            <a:pPr>
              <a:lnSpc>
                <a:spcPct val="80000"/>
              </a:lnSpc>
            </a:pPr>
            <a:r>
              <a:rPr lang="es-MX" sz="2000"/>
              <a:t>Reducción de la latencia</a:t>
            </a:r>
          </a:p>
          <a:p>
            <a:pPr>
              <a:lnSpc>
                <a:spcPct val="80000"/>
              </a:lnSpc>
            </a:pPr>
            <a:endParaRPr lang="es-MX" sz="2000"/>
          </a:p>
          <a:p>
            <a:pPr>
              <a:lnSpc>
                <a:spcPct val="80000"/>
              </a:lnSpc>
            </a:pPr>
            <a:endParaRPr lang="es-MX" sz="2000"/>
          </a:p>
          <a:p>
            <a:pPr>
              <a:lnSpc>
                <a:spcPct val="80000"/>
              </a:lnSpc>
            </a:pPr>
            <a:endParaRPr lang="es-MX" sz="2000"/>
          </a:p>
          <a:p>
            <a:pPr>
              <a:lnSpc>
                <a:spcPct val="80000"/>
              </a:lnSpc>
            </a:pPr>
            <a:endParaRPr lang="es-MX" sz="2000"/>
          </a:p>
          <a:p>
            <a:pPr>
              <a:lnSpc>
                <a:spcPct val="80000"/>
              </a:lnSpc>
            </a:pPr>
            <a:endParaRPr lang="es-MX" sz="2000"/>
          </a:p>
          <a:p>
            <a:pPr>
              <a:lnSpc>
                <a:spcPct val="80000"/>
              </a:lnSpc>
            </a:pPr>
            <a:r>
              <a:rPr lang="es-MX" sz="2000"/>
              <a:t>Permitir al sistema de valor completo, trabajar coordinadamente como un todo y contar con la capacidad más amplia para captar y usar la información.</a:t>
            </a:r>
          </a:p>
          <a:p>
            <a:pPr>
              <a:lnSpc>
                <a:spcPct val="80000"/>
              </a:lnSpc>
            </a:pPr>
            <a:r>
              <a:rPr lang="es-MX" sz="2000"/>
              <a:t>La desconfianza y la protección de la información es otra barrera</a:t>
            </a:r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3851275" y="27813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/>
              <a:t>Clave: compartición de beneficios</a:t>
            </a:r>
            <a:endParaRPr lang="es-ES_tradnl" sz="280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7772400" cy="4489450"/>
          </a:xfrm>
        </p:spPr>
        <p:txBody>
          <a:bodyPr/>
          <a:lstStyle/>
          <a:p>
            <a:r>
              <a:rPr lang="es-ES_tradnl"/>
              <a:t>La integración y optimización de la cadena produce beneficios.</a:t>
            </a:r>
          </a:p>
          <a:p>
            <a:r>
              <a:rPr lang="es-ES_tradnl"/>
              <a:t>Compartirlos en forma adecuada es clave para que los incentivos refuercen la integración.</a:t>
            </a:r>
          </a:p>
          <a:p>
            <a:r>
              <a:rPr lang="es-ES_tradnl"/>
              <a:t>Acordar mecanismos de distribiución suele ser el talón de aquiles.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331913" y="1827213"/>
          <a:ext cx="7332662" cy="4657725"/>
        </p:xfrm>
        <a:graphic>
          <a:graphicData uri="http://schemas.openxmlformats.org/presentationml/2006/ole">
            <p:oleObj spid="_x0000_s8194" name="Bitmap Image" r:id="rId3" imgW="4486704" imgH="2904955" progId="PBrush">
              <p:embed/>
            </p:oleObj>
          </a:graphicData>
        </a:graphic>
      </p:graphicFrame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s-CL"/>
              <a:t>1. Introducción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50825" y="1052513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CL" sz="3200" b="1" i="1">
                <a:solidFill>
                  <a:srgbClr val="000066"/>
                </a:solidFill>
                <a:latin typeface="Times New Roman" pitchFamily="18" charset="0"/>
              </a:rPr>
              <a:t>Enfoque tradicional de Cadena del Valor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¿Por qué ahora?</a:t>
            </a:r>
            <a:endParaRPr lang="es-E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05038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2000"/>
              <a:t>Comunicaciones</a:t>
            </a:r>
          </a:p>
          <a:p>
            <a:pPr lvl="1">
              <a:lnSpc>
                <a:spcPct val="80000"/>
              </a:lnSpc>
            </a:pPr>
            <a:r>
              <a:rPr lang="es-CL" sz="1800"/>
              <a:t>Transporte, Telecomunicaciones, Tecnologías de Información.</a:t>
            </a:r>
          </a:p>
          <a:p>
            <a:pPr>
              <a:lnSpc>
                <a:spcPct val="80000"/>
              </a:lnSpc>
            </a:pPr>
            <a:r>
              <a:rPr lang="es-CL" sz="2000"/>
              <a:t>Globalización</a:t>
            </a:r>
          </a:p>
          <a:p>
            <a:pPr lvl="1">
              <a:lnSpc>
                <a:spcPct val="80000"/>
              </a:lnSpc>
            </a:pPr>
            <a:r>
              <a:rPr lang="es-CL" sz="1800"/>
              <a:t>Libre comercio</a:t>
            </a:r>
          </a:p>
          <a:p>
            <a:pPr lvl="1">
              <a:lnSpc>
                <a:spcPct val="80000"/>
              </a:lnSpc>
            </a:pPr>
            <a:r>
              <a:rPr lang="es-CL" sz="1800"/>
              <a:t>Presión de la Competencia</a:t>
            </a:r>
          </a:p>
          <a:p>
            <a:pPr lvl="1">
              <a:lnSpc>
                <a:spcPct val="80000"/>
              </a:lnSpc>
            </a:pPr>
            <a:r>
              <a:rPr lang="es-CL" sz="1800"/>
              <a:t>Acceso a mercados</a:t>
            </a:r>
          </a:p>
          <a:p>
            <a:pPr>
              <a:lnSpc>
                <a:spcPct val="80000"/>
              </a:lnSpc>
            </a:pPr>
            <a:r>
              <a:rPr lang="es-CL" sz="2000"/>
              <a:t>Desarrollo y cambios en los costos de mano de obra.</a:t>
            </a:r>
          </a:p>
          <a:p>
            <a:pPr>
              <a:lnSpc>
                <a:spcPct val="80000"/>
              </a:lnSpc>
            </a:pPr>
            <a:r>
              <a:rPr lang="es-CL" sz="2000"/>
              <a:t>Basado en el apoyo de las Tecnologías de Información, para la coordinación y el intercambio de información.</a:t>
            </a:r>
          </a:p>
          <a:p>
            <a:pPr lvl="1">
              <a:lnSpc>
                <a:spcPct val="80000"/>
              </a:lnSpc>
            </a:pPr>
            <a:r>
              <a:rPr lang="es-CL" sz="1800"/>
              <a:t>Las Tecnologías de Información habilitan este esquema de operación.</a:t>
            </a:r>
          </a:p>
          <a:p>
            <a:pPr lvl="1">
              <a:lnSpc>
                <a:spcPct val="80000"/>
              </a:lnSpc>
            </a:pPr>
            <a:r>
              <a:rPr lang="es-CL" sz="1800"/>
              <a:t>Antes no habría sido viable.</a:t>
            </a:r>
          </a:p>
          <a:p>
            <a:pPr>
              <a:lnSpc>
                <a:spcPct val="80000"/>
              </a:lnSpc>
            </a:pPr>
            <a:endParaRPr lang="es-ES" sz="20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81013"/>
            <a:ext cx="7489825" cy="271462"/>
          </a:xfrm>
        </p:spPr>
        <p:txBody>
          <a:bodyPr/>
          <a:lstStyle/>
          <a:p>
            <a:r>
              <a:rPr lang="en-US"/>
              <a:t>Successful Supply Chain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38250"/>
            <a:ext cx="8077200" cy="5619750"/>
          </a:xfrm>
        </p:spPr>
        <p:txBody>
          <a:bodyPr/>
          <a:lstStyle/>
          <a:p>
            <a:pPr>
              <a:spcBef>
                <a:spcPct val="45000"/>
              </a:spcBef>
            </a:pPr>
            <a:r>
              <a:rPr lang="en-US"/>
              <a:t>Trust among trading partners</a:t>
            </a:r>
          </a:p>
          <a:p>
            <a:pPr>
              <a:spcBef>
                <a:spcPct val="45000"/>
              </a:spcBef>
            </a:pPr>
            <a:r>
              <a:rPr lang="en-US"/>
              <a:t>Effective communications</a:t>
            </a:r>
          </a:p>
          <a:p>
            <a:pPr>
              <a:spcBef>
                <a:spcPct val="45000"/>
              </a:spcBef>
            </a:pPr>
            <a:r>
              <a:rPr lang="en-US"/>
              <a:t>Supply chain visibility</a:t>
            </a:r>
          </a:p>
          <a:p>
            <a:pPr>
              <a:spcBef>
                <a:spcPct val="45000"/>
              </a:spcBef>
            </a:pPr>
            <a:r>
              <a:rPr lang="en-US"/>
              <a:t>Event-management capability</a:t>
            </a:r>
          </a:p>
          <a:p>
            <a:pPr lvl="1">
              <a:spcBef>
                <a:spcPct val="45000"/>
              </a:spcBef>
            </a:pPr>
            <a:r>
              <a:rPr lang="en-US"/>
              <a:t>The ability to detect and respond to unplanned events</a:t>
            </a:r>
          </a:p>
          <a:p>
            <a:pPr>
              <a:spcBef>
                <a:spcPct val="45000"/>
              </a:spcBef>
            </a:pPr>
            <a:r>
              <a:rPr lang="en-US"/>
              <a:t>Performance metrics</a:t>
            </a:r>
          </a:p>
          <a:p>
            <a:pPr>
              <a:spcBef>
                <a:spcPct val="45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081213" y="482600"/>
            <a:ext cx="6303962" cy="158750"/>
          </a:xfrm>
          <a:noFill/>
          <a:ln/>
        </p:spPr>
        <p:txBody>
          <a:bodyPr lIns="90488" tIns="44450" rIns="90488" bIns="44450"/>
          <a:lstStyle/>
          <a:p>
            <a:pPr defTabSz="762000"/>
            <a:r>
              <a:rPr lang="en-US"/>
              <a:t>Achieving an Integrated SC</a:t>
            </a:r>
          </a:p>
        </p:txBody>
      </p:sp>
      <p:sp>
        <p:nvSpPr>
          <p:cNvPr id="126979" name="Oval 3"/>
          <p:cNvSpPr>
            <a:spLocks noChangeArrowheads="1"/>
          </p:cNvSpPr>
          <p:nvPr/>
        </p:nvSpPr>
        <p:spPr bwMode="auto">
          <a:xfrm>
            <a:off x="3333750" y="1952625"/>
            <a:ext cx="1152525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1611313" y="1436688"/>
            <a:ext cx="2201862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solidFill>
                  <a:srgbClr val="FF3300"/>
                </a:solidFill>
              </a:rPr>
              <a:t>Stage One:  Baseline</a:t>
            </a:r>
            <a:endParaRPr lang="en-US" sz="1400">
              <a:solidFill>
                <a:schemeClr val="accent2"/>
              </a:solidFill>
            </a:endParaRPr>
          </a:p>
          <a:p>
            <a:pPr eaLnBrk="0" hangingPunct="0"/>
            <a:r>
              <a:rPr lang="en-US" sz="1400">
                <a:solidFill>
                  <a:srgbClr val="0033CC"/>
                </a:solidFill>
              </a:rPr>
              <a:t>Material flow</a:t>
            </a:r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6480175" y="1506538"/>
            <a:ext cx="9509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400">
                <a:solidFill>
                  <a:srgbClr val="FFFFFF"/>
                </a:solidFill>
              </a:rPr>
              <a:t>Customer</a:t>
            </a:r>
          </a:p>
          <a:p>
            <a:pPr eaLnBrk="0" hangingPunct="0"/>
            <a:r>
              <a:rPr lang="en-US" sz="1400">
                <a:solidFill>
                  <a:srgbClr val="FFFFFF"/>
                </a:solidFill>
              </a:rPr>
              <a:t>service</a:t>
            </a:r>
          </a:p>
        </p:txBody>
      </p:sp>
      <p:sp>
        <p:nvSpPr>
          <p:cNvPr id="126982" name="Line 6"/>
          <p:cNvSpPr>
            <a:spLocks noChangeShapeType="1"/>
          </p:cNvSpPr>
          <p:nvPr/>
        </p:nvSpPr>
        <p:spPr bwMode="auto">
          <a:xfrm>
            <a:off x="6583363" y="1774825"/>
            <a:ext cx="19431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6983" name="Rectangle 7"/>
          <p:cNvSpPr>
            <a:spLocks noChangeArrowheads="1"/>
          </p:cNvSpPr>
          <p:nvPr/>
        </p:nvSpPr>
        <p:spPr bwMode="auto">
          <a:xfrm>
            <a:off x="3624263" y="1916113"/>
            <a:ext cx="62547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200">
                <a:latin typeface="Arial Narrow" pitchFamily="34" charset="0"/>
              </a:rPr>
              <a:t>Material</a:t>
            </a:r>
          </a:p>
          <a:p>
            <a:pPr algn="ctr" eaLnBrk="0" hangingPunct="0"/>
            <a:r>
              <a:rPr lang="en-US" sz="1200">
                <a:latin typeface="Arial Narrow" pitchFamily="34" charset="0"/>
              </a:rPr>
              <a:t>Control</a:t>
            </a:r>
          </a:p>
        </p:txBody>
      </p:sp>
      <p:sp>
        <p:nvSpPr>
          <p:cNvPr id="126984" name="Oval 8"/>
          <p:cNvSpPr>
            <a:spLocks noChangeArrowheads="1"/>
          </p:cNvSpPr>
          <p:nvPr/>
        </p:nvSpPr>
        <p:spPr bwMode="auto">
          <a:xfrm>
            <a:off x="1722438" y="1952625"/>
            <a:ext cx="1282700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85" name="Oval 9"/>
          <p:cNvSpPr>
            <a:spLocks noChangeArrowheads="1"/>
          </p:cNvSpPr>
          <p:nvPr/>
        </p:nvSpPr>
        <p:spPr bwMode="auto">
          <a:xfrm>
            <a:off x="6138863" y="1952625"/>
            <a:ext cx="836612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86" name="Oval 10"/>
          <p:cNvSpPr>
            <a:spLocks noChangeArrowheads="1"/>
          </p:cNvSpPr>
          <p:nvPr/>
        </p:nvSpPr>
        <p:spPr bwMode="auto">
          <a:xfrm>
            <a:off x="4738688" y="1952625"/>
            <a:ext cx="1173162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87" name="Rectangle 11"/>
          <p:cNvSpPr>
            <a:spLocks noChangeArrowheads="1"/>
          </p:cNvSpPr>
          <p:nvPr/>
        </p:nvSpPr>
        <p:spPr bwMode="auto">
          <a:xfrm>
            <a:off x="1960563" y="1998663"/>
            <a:ext cx="80645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200">
                <a:latin typeface="Arial Narrow" pitchFamily="34" charset="0"/>
              </a:rPr>
              <a:t>Purchasing</a:t>
            </a:r>
          </a:p>
        </p:txBody>
      </p:sp>
      <p:sp>
        <p:nvSpPr>
          <p:cNvPr id="126988" name="Rectangle 12"/>
          <p:cNvSpPr>
            <a:spLocks noChangeArrowheads="1"/>
          </p:cNvSpPr>
          <p:nvPr/>
        </p:nvSpPr>
        <p:spPr bwMode="auto">
          <a:xfrm>
            <a:off x="4935538" y="2000250"/>
            <a:ext cx="77787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200">
                <a:latin typeface="Arial Narrow" pitchFamily="34" charset="0"/>
              </a:rPr>
              <a:t>Production</a:t>
            </a:r>
          </a:p>
        </p:txBody>
      </p:sp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6327775" y="1997075"/>
            <a:ext cx="493713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200">
                <a:latin typeface="Arial Narrow" pitchFamily="34" charset="0"/>
              </a:rPr>
              <a:t>Sales</a:t>
            </a:r>
          </a:p>
        </p:txBody>
      </p:sp>
      <p:sp>
        <p:nvSpPr>
          <p:cNvPr id="126990" name="Oval 14"/>
          <p:cNvSpPr>
            <a:spLocks noChangeArrowheads="1"/>
          </p:cNvSpPr>
          <p:nvPr/>
        </p:nvSpPr>
        <p:spPr bwMode="auto">
          <a:xfrm>
            <a:off x="7253288" y="1952625"/>
            <a:ext cx="1201737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91" name="Rectangle 15"/>
          <p:cNvSpPr>
            <a:spLocks noChangeArrowheads="1"/>
          </p:cNvSpPr>
          <p:nvPr/>
        </p:nvSpPr>
        <p:spPr bwMode="auto">
          <a:xfrm>
            <a:off x="7450138" y="2000250"/>
            <a:ext cx="8064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200">
                <a:latin typeface="Arial Narrow" pitchFamily="34" charset="0"/>
              </a:rPr>
              <a:t>Distribution</a:t>
            </a:r>
          </a:p>
        </p:txBody>
      </p:sp>
      <p:sp>
        <p:nvSpPr>
          <p:cNvPr id="126992" name="Rectangle 16"/>
          <p:cNvSpPr>
            <a:spLocks noChangeArrowheads="1"/>
          </p:cNvSpPr>
          <p:nvPr/>
        </p:nvSpPr>
        <p:spPr bwMode="auto">
          <a:xfrm>
            <a:off x="1452563" y="2225675"/>
            <a:ext cx="90487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93" name="Rectangle 17"/>
          <p:cNvSpPr>
            <a:spLocks noChangeArrowheads="1"/>
          </p:cNvSpPr>
          <p:nvPr/>
        </p:nvSpPr>
        <p:spPr bwMode="auto">
          <a:xfrm>
            <a:off x="1452563" y="2392363"/>
            <a:ext cx="90487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94" name="Rectangle 18"/>
          <p:cNvSpPr>
            <a:spLocks noChangeArrowheads="1"/>
          </p:cNvSpPr>
          <p:nvPr/>
        </p:nvSpPr>
        <p:spPr bwMode="auto">
          <a:xfrm>
            <a:off x="1636713" y="2392363"/>
            <a:ext cx="92075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95" name="Rectangle 19"/>
          <p:cNvSpPr>
            <a:spLocks noChangeArrowheads="1"/>
          </p:cNvSpPr>
          <p:nvPr/>
        </p:nvSpPr>
        <p:spPr bwMode="auto">
          <a:xfrm>
            <a:off x="1268413" y="2392363"/>
            <a:ext cx="90487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96" name="Rectangle 20"/>
          <p:cNvSpPr>
            <a:spLocks noChangeArrowheads="1"/>
          </p:cNvSpPr>
          <p:nvPr/>
        </p:nvSpPr>
        <p:spPr bwMode="auto">
          <a:xfrm>
            <a:off x="1360488" y="2309813"/>
            <a:ext cx="90487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97" name="Rectangle 21"/>
          <p:cNvSpPr>
            <a:spLocks noChangeArrowheads="1"/>
          </p:cNvSpPr>
          <p:nvPr/>
        </p:nvSpPr>
        <p:spPr bwMode="auto">
          <a:xfrm>
            <a:off x="1546225" y="230981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98" name="Rectangle 22"/>
          <p:cNvSpPr>
            <a:spLocks noChangeArrowheads="1"/>
          </p:cNvSpPr>
          <p:nvPr/>
        </p:nvSpPr>
        <p:spPr bwMode="auto">
          <a:xfrm>
            <a:off x="3116263" y="2225675"/>
            <a:ext cx="88900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6999" name="Rectangle 23"/>
          <p:cNvSpPr>
            <a:spLocks noChangeArrowheads="1"/>
          </p:cNvSpPr>
          <p:nvPr/>
        </p:nvSpPr>
        <p:spPr bwMode="auto">
          <a:xfrm>
            <a:off x="3116263" y="239236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0" name="Rectangle 24"/>
          <p:cNvSpPr>
            <a:spLocks noChangeArrowheads="1"/>
          </p:cNvSpPr>
          <p:nvPr/>
        </p:nvSpPr>
        <p:spPr bwMode="auto">
          <a:xfrm>
            <a:off x="3300413" y="239236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1" name="Rectangle 25"/>
          <p:cNvSpPr>
            <a:spLocks noChangeArrowheads="1"/>
          </p:cNvSpPr>
          <p:nvPr/>
        </p:nvSpPr>
        <p:spPr bwMode="auto">
          <a:xfrm>
            <a:off x="2930525" y="239236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2" name="Rectangle 26"/>
          <p:cNvSpPr>
            <a:spLocks noChangeArrowheads="1"/>
          </p:cNvSpPr>
          <p:nvPr/>
        </p:nvSpPr>
        <p:spPr bwMode="auto">
          <a:xfrm>
            <a:off x="3024188" y="230981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3" name="Rectangle 27"/>
          <p:cNvSpPr>
            <a:spLocks noChangeArrowheads="1"/>
          </p:cNvSpPr>
          <p:nvPr/>
        </p:nvSpPr>
        <p:spPr bwMode="auto">
          <a:xfrm>
            <a:off x="3208338" y="2309813"/>
            <a:ext cx="90487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4" name="Rectangle 28"/>
          <p:cNvSpPr>
            <a:spLocks noChangeArrowheads="1"/>
          </p:cNvSpPr>
          <p:nvPr/>
        </p:nvSpPr>
        <p:spPr bwMode="auto">
          <a:xfrm>
            <a:off x="4573588" y="2236788"/>
            <a:ext cx="92075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5" name="Rectangle 29"/>
          <p:cNvSpPr>
            <a:spLocks noChangeArrowheads="1"/>
          </p:cNvSpPr>
          <p:nvPr/>
        </p:nvSpPr>
        <p:spPr bwMode="auto">
          <a:xfrm>
            <a:off x="4573588" y="2403475"/>
            <a:ext cx="92075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6" name="Rectangle 30"/>
          <p:cNvSpPr>
            <a:spLocks noChangeArrowheads="1"/>
          </p:cNvSpPr>
          <p:nvPr/>
        </p:nvSpPr>
        <p:spPr bwMode="auto">
          <a:xfrm>
            <a:off x="4757738" y="2403475"/>
            <a:ext cx="92075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7" name="Rectangle 31"/>
          <p:cNvSpPr>
            <a:spLocks noChangeArrowheads="1"/>
          </p:cNvSpPr>
          <p:nvPr/>
        </p:nvSpPr>
        <p:spPr bwMode="auto">
          <a:xfrm>
            <a:off x="4387850" y="2403475"/>
            <a:ext cx="93663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8" name="Rectangle 32"/>
          <p:cNvSpPr>
            <a:spLocks noChangeArrowheads="1"/>
          </p:cNvSpPr>
          <p:nvPr/>
        </p:nvSpPr>
        <p:spPr bwMode="auto">
          <a:xfrm>
            <a:off x="4481513" y="2320925"/>
            <a:ext cx="90487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09" name="Rectangle 33"/>
          <p:cNvSpPr>
            <a:spLocks noChangeArrowheads="1"/>
          </p:cNvSpPr>
          <p:nvPr/>
        </p:nvSpPr>
        <p:spPr bwMode="auto">
          <a:xfrm>
            <a:off x="4665663" y="2320925"/>
            <a:ext cx="90487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0" name="Rectangle 34"/>
          <p:cNvSpPr>
            <a:spLocks noChangeArrowheads="1"/>
          </p:cNvSpPr>
          <p:nvPr/>
        </p:nvSpPr>
        <p:spPr bwMode="auto">
          <a:xfrm>
            <a:off x="5961063" y="2236788"/>
            <a:ext cx="90487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1" name="Rectangle 35"/>
          <p:cNvSpPr>
            <a:spLocks noChangeArrowheads="1"/>
          </p:cNvSpPr>
          <p:nvPr/>
        </p:nvSpPr>
        <p:spPr bwMode="auto">
          <a:xfrm>
            <a:off x="5961063" y="2403475"/>
            <a:ext cx="90487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2" name="Rectangle 36"/>
          <p:cNvSpPr>
            <a:spLocks noChangeArrowheads="1"/>
          </p:cNvSpPr>
          <p:nvPr/>
        </p:nvSpPr>
        <p:spPr bwMode="auto">
          <a:xfrm>
            <a:off x="6146800" y="2403475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3" name="Rectangle 37"/>
          <p:cNvSpPr>
            <a:spLocks noChangeArrowheads="1"/>
          </p:cNvSpPr>
          <p:nvPr/>
        </p:nvSpPr>
        <p:spPr bwMode="auto">
          <a:xfrm>
            <a:off x="5776913" y="2403475"/>
            <a:ext cx="90487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4" name="Rectangle 38"/>
          <p:cNvSpPr>
            <a:spLocks noChangeArrowheads="1"/>
          </p:cNvSpPr>
          <p:nvPr/>
        </p:nvSpPr>
        <p:spPr bwMode="auto">
          <a:xfrm>
            <a:off x="5867400" y="2320925"/>
            <a:ext cx="92075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5" name="Rectangle 39"/>
          <p:cNvSpPr>
            <a:spLocks noChangeArrowheads="1"/>
          </p:cNvSpPr>
          <p:nvPr/>
        </p:nvSpPr>
        <p:spPr bwMode="auto">
          <a:xfrm>
            <a:off x="6053138" y="2320925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6" name="Rectangle 40"/>
          <p:cNvSpPr>
            <a:spLocks noChangeArrowheads="1"/>
          </p:cNvSpPr>
          <p:nvPr/>
        </p:nvSpPr>
        <p:spPr bwMode="auto">
          <a:xfrm>
            <a:off x="7064375" y="2225675"/>
            <a:ext cx="92075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7" name="Rectangle 41"/>
          <p:cNvSpPr>
            <a:spLocks noChangeArrowheads="1"/>
          </p:cNvSpPr>
          <p:nvPr/>
        </p:nvSpPr>
        <p:spPr bwMode="auto">
          <a:xfrm>
            <a:off x="7064375" y="2392363"/>
            <a:ext cx="92075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8" name="Rectangle 42"/>
          <p:cNvSpPr>
            <a:spLocks noChangeArrowheads="1"/>
          </p:cNvSpPr>
          <p:nvPr/>
        </p:nvSpPr>
        <p:spPr bwMode="auto">
          <a:xfrm>
            <a:off x="7250113" y="2392363"/>
            <a:ext cx="92075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19" name="Rectangle 43"/>
          <p:cNvSpPr>
            <a:spLocks noChangeArrowheads="1"/>
          </p:cNvSpPr>
          <p:nvPr/>
        </p:nvSpPr>
        <p:spPr bwMode="auto">
          <a:xfrm>
            <a:off x="6880225" y="2392363"/>
            <a:ext cx="90488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0" name="Rectangle 44"/>
          <p:cNvSpPr>
            <a:spLocks noChangeArrowheads="1"/>
          </p:cNvSpPr>
          <p:nvPr/>
        </p:nvSpPr>
        <p:spPr bwMode="auto">
          <a:xfrm>
            <a:off x="6973888" y="230981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1" name="Rectangle 45"/>
          <p:cNvSpPr>
            <a:spLocks noChangeArrowheads="1"/>
          </p:cNvSpPr>
          <p:nvPr/>
        </p:nvSpPr>
        <p:spPr bwMode="auto">
          <a:xfrm>
            <a:off x="7158038" y="230981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2" name="Rectangle 46"/>
          <p:cNvSpPr>
            <a:spLocks noChangeArrowheads="1"/>
          </p:cNvSpPr>
          <p:nvPr/>
        </p:nvSpPr>
        <p:spPr bwMode="auto">
          <a:xfrm>
            <a:off x="8566150" y="2225675"/>
            <a:ext cx="88900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3" name="Rectangle 47"/>
          <p:cNvSpPr>
            <a:spLocks noChangeArrowheads="1"/>
          </p:cNvSpPr>
          <p:nvPr/>
        </p:nvSpPr>
        <p:spPr bwMode="auto">
          <a:xfrm>
            <a:off x="8566150" y="239236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4" name="Rectangle 48"/>
          <p:cNvSpPr>
            <a:spLocks noChangeArrowheads="1"/>
          </p:cNvSpPr>
          <p:nvPr/>
        </p:nvSpPr>
        <p:spPr bwMode="auto">
          <a:xfrm>
            <a:off x="8750300" y="239236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5" name="Rectangle 49"/>
          <p:cNvSpPr>
            <a:spLocks noChangeArrowheads="1"/>
          </p:cNvSpPr>
          <p:nvPr/>
        </p:nvSpPr>
        <p:spPr bwMode="auto">
          <a:xfrm>
            <a:off x="8378825" y="2392363"/>
            <a:ext cx="90488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6" name="Rectangle 50"/>
          <p:cNvSpPr>
            <a:spLocks noChangeArrowheads="1"/>
          </p:cNvSpPr>
          <p:nvPr/>
        </p:nvSpPr>
        <p:spPr bwMode="auto">
          <a:xfrm>
            <a:off x="8472488" y="2309813"/>
            <a:ext cx="88900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7" name="Rectangle 51"/>
          <p:cNvSpPr>
            <a:spLocks noChangeArrowheads="1"/>
          </p:cNvSpPr>
          <p:nvPr/>
        </p:nvSpPr>
        <p:spPr bwMode="auto">
          <a:xfrm>
            <a:off x="8658225" y="2309813"/>
            <a:ext cx="87313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8" name="Rectangle 52"/>
          <p:cNvSpPr>
            <a:spLocks noChangeArrowheads="1"/>
          </p:cNvSpPr>
          <p:nvPr/>
        </p:nvSpPr>
        <p:spPr bwMode="auto">
          <a:xfrm>
            <a:off x="1500188" y="4562475"/>
            <a:ext cx="88900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29" name="Rectangle 53"/>
          <p:cNvSpPr>
            <a:spLocks noChangeArrowheads="1"/>
          </p:cNvSpPr>
          <p:nvPr/>
        </p:nvSpPr>
        <p:spPr bwMode="auto">
          <a:xfrm>
            <a:off x="1500188" y="4719638"/>
            <a:ext cx="88900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0" name="Rectangle 54"/>
          <p:cNvSpPr>
            <a:spLocks noChangeArrowheads="1"/>
          </p:cNvSpPr>
          <p:nvPr/>
        </p:nvSpPr>
        <p:spPr bwMode="auto">
          <a:xfrm>
            <a:off x="1684338" y="4719638"/>
            <a:ext cx="92075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1" name="Rectangle 55"/>
          <p:cNvSpPr>
            <a:spLocks noChangeArrowheads="1"/>
          </p:cNvSpPr>
          <p:nvPr/>
        </p:nvSpPr>
        <p:spPr bwMode="auto">
          <a:xfrm>
            <a:off x="1314450" y="4719638"/>
            <a:ext cx="90488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2" name="Rectangle 56"/>
          <p:cNvSpPr>
            <a:spLocks noChangeArrowheads="1"/>
          </p:cNvSpPr>
          <p:nvPr/>
        </p:nvSpPr>
        <p:spPr bwMode="auto">
          <a:xfrm>
            <a:off x="1408113" y="4641850"/>
            <a:ext cx="90487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3" name="Rectangle 57"/>
          <p:cNvSpPr>
            <a:spLocks noChangeArrowheads="1"/>
          </p:cNvSpPr>
          <p:nvPr/>
        </p:nvSpPr>
        <p:spPr bwMode="auto">
          <a:xfrm>
            <a:off x="1593850" y="4641850"/>
            <a:ext cx="90488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4" name="Rectangle 58"/>
          <p:cNvSpPr>
            <a:spLocks noChangeArrowheads="1"/>
          </p:cNvSpPr>
          <p:nvPr/>
        </p:nvSpPr>
        <p:spPr bwMode="auto">
          <a:xfrm>
            <a:off x="6815138" y="4572000"/>
            <a:ext cx="92075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5" name="Rectangle 59"/>
          <p:cNvSpPr>
            <a:spLocks noChangeArrowheads="1"/>
          </p:cNvSpPr>
          <p:nvPr/>
        </p:nvSpPr>
        <p:spPr bwMode="auto">
          <a:xfrm>
            <a:off x="6815138" y="4725988"/>
            <a:ext cx="92075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6" name="Rectangle 60"/>
          <p:cNvSpPr>
            <a:spLocks noChangeArrowheads="1"/>
          </p:cNvSpPr>
          <p:nvPr/>
        </p:nvSpPr>
        <p:spPr bwMode="auto">
          <a:xfrm>
            <a:off x="7000875" y="4725988"/>
            <a:ext cx="92075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7" name="Rectangle 61"/>
          <p:cNvSpPr>
            <a:spLocks noChangeArrowheads="1"/>
          </p:cNvSpPr>
          <p:nvPr/>
        </p:nvSpPr>
        <p:spPr bwMode="auto">
          <a:xfrm>
            <a:off x="6629400" y="4725988"/>
            <a:ext cx="90488" cy="38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8" name="Rectangle 62"/>
          <p:cNvSpPr>
            <a:spLocks noChangeArrowheads="1"/>
          </p:cNvSpPr>
          <p:nvPr/>
        </p:nvSpPr>
        <p:spPr bwMode="auto">
          <a:xfrm>
            <a:off x="6723063" y="4651375"/>
            <a:ext cx="90487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39" name="Rectangle 63"/>
          <p:cNvSpPr>
            <a:spLocks noChangeArrowheads="1"/>
          </p:cNvSpPr>
          <p:nvPr/>
        </p:nvSpPr>
        <p:spPr bwMode="auto">
          <a:xfrm>
            <a:off x="6908800" y="4651375"/>
            <a:ext cx="90488" cy="349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40" name="Oval 64"/>
          <p:cNvSpPr>
            <a:spLocks noChangeArrowheads="1"/>
          </p:cNvSpPr>
          <p:nvPr/>
        </p:nvSpPr>
        <p:spPr bwMode="auto">
          <a:xfrm>
            <a:off x="3298825" y="4279900"/>
            <a:ext cx="1754188" cy="3841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41" name="Rectangle 65"/>
          <p:cNvSpPr>
            <a:spLocks noChangeArrowheads="1"/>
          </p:cNvSpPr>
          <p:nvPr/>
        </p:nvSpPr>
        <p:spPr bwMode="auto">
          <a:xfrm>
            <a:off x="3676650" y="4265613"/>
            <a:ext cx="9731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200">
                <a:latin typeface="Arial Narrow" pitchFamily="34" charset="0"/>
              </a:rPr>
              <a:t>Manufacturing</a:t>
            </a:r>
          </a:p>
          <a:p>
            <a:pPr algn="ctr" eaLnBrk="0" hangingPunct="0"/>
            <a:r>
              <a:rPr lang="en-US" sz="1200">
                <a:latin typeface="Arial Narrow" pitchFamily="34" charset="0"/>
              </a:rPr>
              <a:t>Management</a:t>
            </a:r>
          </a:p>
        </p:txBody>
      </p:sp>
      <p:sp>
        <p:nvSpPr>
          <p:cNvPr id="127042" name="Rectangle 66"/>
          <p:cNvSpPr>
            <a:spLocks noChangeArrowheads="1"/>
          </p:cNvSpPr>
          <p:nvPr/>
        </p:nvSpPr>
        <p:spPr bwMode="auto">
          <a:xfrm>
            <a:off x="5411788" y="4346575"/>
            <a:ext cx="8064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200">
                <a:latin typeface="Arial Narrow" pitchFamily="34" charset="0"/>
              </a:rPr>
              <a:t>Distribution</a:t>
            </a:r>
          </a:p>
        </p:txBody>
      </p:sp>
      <p:sp>
        <p:nvSpPr>
          <p:cNvPr id="127043" name="Oval 67"/>
          <p:cNvSpPr>
            <a:spLocks noChangeArrowheads="1"/>
          </p:cNvSpPr>
          <p:nvPr/>
        </p:nvSpPr>
        <p:spPr bwMode="auto">
          <a:xfrm>
            <a:off x="4940300" y="4278313"/>
            <a:ext cx="1754188" cy="3825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44" name="Rectangle 68"/>
          <p:cNvSpPr>
            <a:spLocks noChangeArrowheads="1"/>
          </p:cNvSpPr>
          <p:nvPr/>
        </p:nvSpPr>
        <p:spPr bwMode="auto">
          <a:xfrm>
            <a:off x="1622425" y="2587625"/>
            <a:ext cx="35147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solidFill>
                  <a:srgbClr val="FF3300"/>
                </a:solidFill>
              </a:rPr>
              <a:t>Stage Two:  Functional Integration</a:t>
            </a:r>
            <a:endParaRPr lang="en-US" sz="1400">
              <a:solidFill>
                <a:schemeClr val="accent2"/>
              </a:solidFill>
            </a:endParaRPr>
          </a:p>
          <a:p>
            <a:pPr eaLnBrk="0" hangingPunct="0"/>
            <a:r>
              <a:rPr lang="en-US" sz="1400">
                <a:solidFill>
                  <a:srgbClr val="0033CC"/>
                </a:solidFill>
              </a:rPr>
              <a:t>Material flow</a:t>
            </a:r>
          </a:p>
        </p:txBody>
      </p:sp>
      <p:sp>
        <p:nvSpPr>
          <p:cNvPr id="127045" name="Line 69"/>
          <p:cNvSpPr>
            <a:spLocks noChangeShapeType="1"/>
          </p:cNvSpPr>
          <p:nvPr/>
        </p:nvSpPr>
        <p:spPr bwMode="auto">
          <a:xfrm>
            <a:off x="1687513" y="2884488"/>
            <a:ext cx="175736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46" name="Oval 70"/>
          <p:cNvSpPr>
            <a:spLocks noChangeArrowheads="1"/>
          </p:cNvSpPr>
          <p:nvPr/>
        </p:nvSpPr>
        <p:spPr bwMode="auto">
          <a:xfrm>
            <a:off x="4160838" y="3105150"/>
            <a:ext cx="1752600" cy="3841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47" name="Rectangle 71"/>
          <p:cNvSpPr>
            <a:spLocks noChangeArrowheads="1"/>
          </p:cNvSpPr>
          <p:nvPr/>
        </p:nvSpPr>
        <p:spPr bwMode="auto">
          <a:xfrm>
            <a:off x="4464050" y="3098800"/>
            <a:ext cx="9731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200">
                <a:latin typeface="Arial Narrow" pitchFamily="34" charset="0"/>
              </a:rPr>
              <a:t>Manufacturing</a:t>
            </a:r>
          </a:p>
          <a:p>
            <a:pPr algn="ctr" eaLnBrk="0" hangingPunct="0"/>
            <a:r>
              <a:rPr lang="en-US" sz="1200">
                <a:latin typeface="Arial Narrow" pitchFamily="34" charset="0"/>
              </a:rPr>
              <a:t>Management</a:t>
            </a:r>
          </a:p>
        </p:txBody>
      </p:sp>
      <p:sp>
        <p:nvSpPr>
          <p:cNvPr id="127048" name="Oval 72"/>
          <p:cNvSpPr>
            <a:spLocks noChangeArrowheads="1"/>
          </p:cNvSpPr>
          <p:nvPr/>
        </p:nvSpPr>
        <p:spPr bwMode="auto">
          <a:xfrm>
            <a:off x="1900238" y="3105150"/>
            <a:ext cx="1689100" cy="38576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49" name="Rectangle 73"/>
          <p:cNvSpPr>
            <a:spLocks noChangeArrowheads="1"/>
          </p:cNvSpPr>
          <p:nvPr/>
        </p:nvSpPr>
        <p:spPr bwMode="auto">
          <a:xfrm>
            <a:off x="2144713" y="3089275"/>
            <a:ext cx="91122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200">
                <a:latin typeface="Arial Narrow" pitchFamily="34" charset="0"/>
              </a:rPr>
              <a:t>Materials</a:t>
            </a:r>
          </a:p>
          <a:p>
            <a:pPr algn="ctr" eaLnBrk="0" hangingPunct="0"/>
            <a:r>
              <a:rPr lang="en-US" sz="1200">
                <a:latin typeface="Arial Narrow" pitchFamily="34" charset="0"/>
              </a:rPr>
              <a:t>Management</a:t>
            </a:r>
          </a:p>
        </p:txBody>
      </p:sp>
      <p:sp>
        <p:nvSpPr>
          <p:cNvPr id="127050" name="Rectangle 74"/>
          <p:cNvSpPr>
            <a:spLocks noChangeArrowheads="1"/>
          </p:cNvSpPr>
          <p:nvPr/>
        </p:nvSpPr>
        <p:spPr bwMode="auto">
          <a:xfrm>
            <a:off x="7045325" y="3165475"/>
            <a:ext cx="8064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200">
                <a:latin typeface="Arial Narrow" pitchFamily="34" charset="0"/>
              </a:rPr>
              <a:t>Distribution</a:t>
            </a:r>
          </a:p>
        </p:txBody>
      </p:sp>
      <p:sp>
        <p:nvSpPr>
          <p:cNvPr id="127051" name="Rectangle 75"/>
          <p:cNvSpPr>
            <a:spLocks noChangeArrowheads="1"/>
          </p:cNvSpPr>
          <p:nvPr/>
        </p:nvSpPr>
        <p:spPr bwMode="auto">
          <a:xfrm>
            <a:off x="1443038" y="3376613"/>
            <a:ext cx="88900" cy="428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52" name="Rectangle 76"/>
          <p:cNvSpPr>
            <a:spLocks noChangeArrowheads="1"/>
          </p:cNvSpPr>
          <p:nvPr/>
        </p:nvSpPr>
        <p:spPr bwMode="auto">
          <a:xfrm>
            <a:off x="1443038" y="3551238"/>
            <a:ext cx="88900" cy="428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53" name="Rectangle 77"/>
          <p:cNvSpPr>
            <a:spLocks noChangeArrowheads="1"/>
          </p:cNvSpPr>
          <p:nvPr/>
        </p:nvSpPr>
        <p:spPr bwMode="auto">
          <a:xfrm>
            <a:off x="1627188" y="3551238"/>
            <a:ext cx="90487" cy="428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54" name="Rectangle 78"/>
          <p:cNvSpPr>
            <a:spLocks noChangeArrowheads="1"/>
          </p:cNvSpPr>
          <p:nvPr/>
        </p:nvSpPr>
        <p:spPr bwMode="auto">
          <a:xfrm>
            <a:off x="1257300" y="3551238"/>
            <a:ext cx="88900" cy="428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55" name="Rectangle 79"/>
          <p:cNvSpPr>
            <a:spLocks noChangeArrowheads="1"/>
          </p:cNvSpPr>
          <p:nvPr/>
        </p:nvSpPr>
        <p:spPr bwMode="auto">
          <a:xfrm>
            <a:off x="1350963" y="3463925"/>
            <a:ext cx="87312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56" name="Rectangle 80"/>
          <p:cNvSpPr>
            <a:spLocks noChangeArrowheads="1"/>
          </p:cNvSpPr>
          <p:nvPr/>
        </p:nvSpPr>
        <p:spPr bwMode="auto">
          <a:xfrm>
            <a:off x="1536700" y="3463925"/>
            <a:ext cx="87313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57" name="Rectangle 81"/>
          <p:cNvSpPr>
            <a:spLocks noChangeArrowheads="1"/>
          </p:cNvSpPr>
          <p:nvPr/>
        </p:nvSpPr>
        <p:spPr bwMode="auto">
          <a:xfrm>
            <a:off x="3813175" y="3371850"/>
            <a:ext cx="90488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58" name="Rectangle 82"/>
          <p:cNvSpPr>
            <a:spLocks noChangeArrowheads="1"/>
          </p:cNvSpPr>
          <p:nvPr/>
        </p:nvSpPr>
        <p:spPr bwMode="auto">
          <a:xfrm>
            <a:off x="3813175" y="3541713"/>
            <a:ext cx="90488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59" name="Rectangle 83"/>
          <p:cNvSpPr>
            <a:spLocks noChangeArrowheads="1"/>
          </p:cNvSpPr>
          <p:nvPr/>
        </p:nvSpPr>
        <p:spPr bwMode="auto">
          <a:xfrm>
            <a:off x="3997325" y="3541713"/>
            <a:ext cx="90488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0" name="Rectangle 84"/>
          <p:cNvSpPr>
            <a:spLocks noChangeArrowheads="1"/>
          </p:cNvSpPr>
          <p:nvPr/>
        </p:nvSpPr>
        <p:spPr bwMode="auto">
          <a:xfrm>
            <a:off x="3629025" y="3541713"/>
            <a:ext cx="90488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1" name="Rectangle 85"/>
          <p:cNvSpPr>
            <a:spLocks noChangeArrowheads="1"/>
          </p:cNvSpPr>
          <p:nvPr/>
        </p:nvSpPr>
        <p:spPr bwMode="auto">
          <a:xfrm>
            <a:off x="3721100" y="3454400"/>
            <a:ext cx="92075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2" name="Rectangle 86"/>
          <p:cNvSpPr>
            <a:spLocks noChangeArrowheads="1"/>
          </p:cNvSpPr>
          <p:nvPr/>
        </p:nvSpPr>
        <p:spPr bwMode="auto">
          <a:xfrm>
            <a:off x="3905250" y="3454400"/>
            <a:ext cx="92075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3" name="Rectangle 87"/>
          <p:cNvSpPr>
            <a:spLocks noChangeArrowheads="1"/>
          </p:cNvSpPr>
          <p:nvPr/>
        </p:nvSpPr>
        <p:spPr bwMode="auto">
          <a:xfrm>
            <a:off x="6269038" y="3371850"/>
            <a:ext cx="87312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4" name="Rectangle 88"/>
          <p:cNvSpPr>
            <a:spLocks noChangeArrowheads="1"/>
          </p:cNvSpPr>
          <p:nvPr/>
        </p:nvSpPr>
        <p:spPr bwMode="auto">
          <a:xfrm>
            <a:off x="6269038" y="3541713"/>
            <a:ext cx="87312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5" name="Rectangle 89"/>
          <p:cNvSpPr>
            <a:spLocks noChangeArrowheads="1"/>
          </p:cNvSpPr>
          <p:nvPr/>
        </p:nvSpPr>
        <p:spPr bwMode="auto">
          <a:xfrm>
            <a:off x="6453188" y="3541713"/>
            <a:ext cx="88900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6" name="Rectangle 90"/>
          <p:cNvSpPr>
            <a:spLocks noChangeArrowheads="1"/>
          </p:cNvSpPr>
          <p:nvPr/>
        </p:nvSpPr>
        <p:spPr bwMode="auto">
          <a:xfrm>
            <a:off x="6084888" y="3541713"/>
            <a:ext cx="87312" cy="412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7" name="Rectangle 91"/>
          <p:cNvSpPr>
            <a:spLocks noChangeArrowheads="1"/>
          </p:cNvSpPr>
          <p:nvPr/>
        </p:nvSpPr>
        <p:spPr bwMode="auto">
          <a:xfrm>
            <a:off x="6175375" y="3454400"/>
            <a:ext cx="90488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8" name="Rectangle 92"/>
          <p:cNvSpPr>
            <a:spLocks noChangeArrowheads="1"/>
          </p:cNvSpPr>
          <p:nvPr/>
        </p:nvSpPr>
        <p:spPr bwMode="auto">
          <a:xfrm>
            <a:off x="6359525" y="3454400"/>
            <a:ext cx="90488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69" name="Rectangle 93"/>
          <p:cNvSpPr>
            <a:spLocks noChangeArrowheads="1"/>
          </p:cNvSpPr>
          <p:nvPr/>
        </p:nvSpPr>
        <p:spPr bwMode="auto">
          <a:xfrm>
            <a:off x="8553450" y="3376613"/>
            <a:ext cx="90488" cy="428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70" name="Rectangle 94"/>
          <p:cNvSpPr>
            <a:spLocks noChangeArrowheads="1"/>
          </p:cNvSpPr>
          <p:nvPr/>
        </p:nvSpPr>
        <p:spPr bwMode="auto">
          <a:xfrm>
            <a:off x="8553450" y="3551238"/>
            <a:ext cx="90488" cy="428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71" name="Rectangle 95"/>
          <p:cNvSpPr>
            <a:spLocks noChangeArrowheads="1"/>
          </p:cNvSpPr>
          <p:nvPr/>
        </p:nvSpPr>
        <p:spPr bwMode="auto">
          <a:xfrm>
            <a:off x="8739188" y="3551238"/>
            <a:ext cx="88900" cy="428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72" name="Rectangle 96"/>
          <p:cNvSpPr>
            <a:spLocks noChangeArrowheads="1"/>
          </p:cNvSpPr>
          <p:nvPr/>
        </p:nvSpPr>
        <p:spPr bwMode="auto">
          <a:xfrm>
            <a:off x="8367713" y="3551238"/>
            <a:ext cx="92075" cy="428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73" name="Rectangle 97"/>
          <p:cNvSpPr>
            <a:spLocks noChangeArrowheads="1"/>
          </p:cNvSpPr>
          <p:nvPr/>
        </p:nvSpPr>
        <p:spPr bwMode="auto">
          <a:xfrm>
            <a:off x="8461375" y="3463925"/>
            <a:ext cx="88900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74" name="Rectangle 98"/>
          <p:cNvSpPr>
            <a:spLocks noChangeArrowheads="1"/>
          </p:cNvSpPr>
          <p:nvPr/>
        </p:nvSpPr>
        <p:spPr bwMode="auto">
          <a:xfrm>
            <a:off x="8645525" y="3463925"/>
            <a:ext cx="90488" cy="428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75" name="Oval 99"/>
          <p:cNvSpPr>
            <a:spLocks noChangeArrowheads="1"/>
          </p:cNvSpPr>
          <p:nvPr/>
        </p:nvSpPr>
        <p:spPr bwMode="auto">
          <a:xfrm>
            <a:off x="6580188" y="3092450"/>
            <a:ext cx="1754187" cy="3825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76" name="Rectangle 100"/>
          <p:cNvSpPr>
            <a:spLocks noChangeArrowheads="1"/>
          </p:cNvSpPr>
          <p:nvPr/>
        </p:nvSpPr>
        <p:spPr bwMode="auto">
          <a:xfrm>
            <a:off x="1595438" y="4954588"/>
            <a:ext cx="45561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solidFill>
                  <a:srgbClr val="FF3300"/>
                </a:solidFill>
              </a:rPr>
              <a:t>Stage Four:  External Integration</a:t>
            </a:r>
            <a:endParaRPr lang="en-US" sz="1400">
              <a:solidFill>
                <a:schemeClr val="accent2"/>
              </a:solidFill>
            </a:endParaRPr>
          </a:p>
          <a:p>
            <a:pPr eaLnBrk="0" hangingPunct="0"/>
            <a:r>
              <a:rPr lang="en-US" sz="1400">
                <a:solidFill>
                  <a:srgbClr val="0033CC"/>
                </a:solidFill>
              </a:rPr>
              <a:t>Material flow</a:t>
            </a:r>
          </a:p>
        </p:txBody>
      </p:sp>
      <p:sp>
        <p:nvSpPr>
          <p:cNvPr id="127077" name="Line 101"/>
          <p:cNvSpPr>
            <a:spLocks noChangeShapeType="1"/>
          </p:cNvSpPr>
          <p:nvPr/>
        </p:nvSpPr>
        <p:spPr bwMode="auto">
          <a:xfrm>
            <a:off x="1674813" y="5243513"/>
            <a:ext cx="1758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78" name="Oval 102"/>
          <p:cNvSpPr>
            <a:spLocks noChangeArrowheads="1"/>
          </p:cNvSpPr>
          <p:nvPr/>
        </p:nvSpPr>
        <p:spPr bwMode="auto">
          <a:xfrm>
            <a:off x="3382963" y="5456238"/>
            <a:ext cx="1752600" cy="3841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79" name="Rectangle 103"/>
          <p:cNvSpPr>
            <a:spLocks noChangeArrowheads="1"/>
          </p:cNvSpPr>
          <p:nvPr/>
        </p:nvSpPr>
        <p:spPr bwMode="auto">
          <a:xfrm>
            <a:off x="3694113" y="5443538"/>
            <a:ext cx="10144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200">
                <a:latin typeface="Arial Narrow" pitchFamily="34" charset="0"/>
              </a:rPr>
              <a:t>Internal Supply</a:t>
            </a:r>
          </a:p>
          <a:p>
            <a:pPr algn="ctr" eaLnBrk="0" hangingPunct="0"/>
            <a:r>
              <a:rPr lang="en-US" sz="1200">
                <a:latin typeface="Arial Narrow" pitchFamily="34" charset="0"/>
              </a:rPr>
              <a:t>Chain</a:t>
            </a:r>
          </a:p>
        </p:txBody>
      </p:sp>
      <p:sp>
        <p:nvSpPr>
          <p:cNvPr id="127080" name="Oval 104"/>
          <p:cNvSpPr>
            <a:spLocks noChangeArrowheads="1"/>
          </p:cNvSpPr>
          <p:nvPr/>
        </p:nvSpPr>
        <p:spPr bwMode="auto">
          <a:xfrm>
            <a:off x="1779588" y="5451475"/>
            <a:ext cx="1689100" cy="3825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81" name="Rectangle 105"/>
          <p:cNvSpPr>
            <a:spLocks noChangeArrowheads="1"/>
          </p:cNvSpPr>
          <p:nvPr/>
        </p:nvSpPr>
        <p:spPr bwMode="auto">
          <a:xfrm>
            <a:off x="2151063" y="5532438"/>
            <a:ext cx="701675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200">
                <a:latin typeface="Arial Narrow" pitchFamily="34" charset="0"/>
              </a:rPr>
              <a:t>Suppliers</a:t>
            </a:r>
          </a:p>
        </p:txBody>
      </p:sp>
      <p:sp>
        <p:nvSpPr>
          <p:cNvPr id="127082" name="Rectangle 106"/>
          <p:cNvSpPr>
            <a:spLocks noChangeArrowheads="1"/>
          </p:cNvSpPr>
          <p:nvPr/>
        </p:nvSpPr>
        <p:spPr bwMode="auto">
          <a:xfrm>
            <a:off x="5551488" y="5553075"/>
            <a:ext cx="7858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200">
                <a:latin typeface="Arial Narrow" pitchFamily="34" charset="0"/>
              </a:rPr>
              <a:t>Customers</a:t>
            </a:r>
          </a:p>
        </p:txBody>
      </p:sp>
      <p:sp>
        <p:nvSpPr>
          <p:cNvPr id="127083" name="Oval 107"/>
          <p:cNvSpPr>
            <a:spLocks noChangeArrowheads="1"/>
          </p:cNvSpPr>
          <p:nvPr/>
        </p:nvSpPr>
        <p:spPr bwMode="auto">
          <a:xfrm>
            <a:off x="5024438" y="5454650"/>
            <a:ext cx="1754187" cy="3825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84" name="Line 108"/>
          <p:cNvSpPr>
            <a:spLocks noChangeShapeType="1"/>
          </p:cNvSpPr>
          <p:nvPr/>
        </p:nvSpPr>
        <p:spPr bwMode="auto">
          <a:xfrm>
            <a:off x="1660525" y="1727200"/>
            <a:ext cx="1757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85" name="Rectangle 109"/>
          <p:cNvSpPr>
            <a:spLocks noChangeArrowheads="1"/>
          </p:cNvSpPr>
          <p:nvPr/>
        </p:nvSpPr>
        <p:spPr bwMode="auto">
          <a:xfrm>
            <a:off x="6486525" y="1508125"/>
            <a:ext cx="9509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Customer</a:t>
            </a:r>
          </a:p>
          <a:p>
            <a:pPr eaLnBrk="0" hangingPunct="0"/>
            <a:r>
              <a:rPr lang="en-US" sz="1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service</a:t>
            </a:r>
          </a:p>
        </p:txBody>
      </p:sp>
      <p:sp>
        <p:nvSpPr>
          <p:cNvPr id="127086" name="Line 110"/>
          <p:cNvSpPr>
            <a:spLocks noChangeShapeType="1"/>
          </p:cNvSpPr>
          <p:nvPr/>
        </p:nvSpPr>
        <p:spPr bwMode="auto">
          <a:xfrm>
            <a:off x="6583363" y="1770063"/>
            <a:ext cx="1943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87" name="Line 111"/>
          <p:cNvSpPr>
            <a:spLocks noChangeShapeType="1"/>
          </p:cNvSpPr>
          <p:nvPr/>
        </p:nvSpPr>
        <p:spPr bwMode="auto">
          <a:xfrm>
            <a:off x="1687513" y="2878138"/>
            <a:ext cx="1757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88" name="Rectangle 112"/>
          <p:cNvSpPr>
            <a:spLocks noChangeArrowheads="1"/>
          </p:cNvSpPr>
          <p:nvPr/>
        </p:nvSpPr>
        <p:spPr bwMode="auto">
          <a:xfrm>
            <a:off x="6503988" y="4972050"/>
            <a:ext cx="9509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Customer</a:t>
            </a:r>
          </a:p>
          <a:p>
            <a:pPr eaLnBrk="0" hangingPunct="0"/>
            <a:r>
              <a:rPr lang="en-US" sz="1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service</a:t>
            </a:r>
          </a:p>
        </p:txBody>
      </p:sp>
      <p:sp>
        <p:nvSpPr>
          <p:cNvPr id="127089" name="Line 113"/>
          <p:cNvSpPr>
            <a:spLocks noChangeShapeType="1"/>
          </p:cNvSpPr>
          <p:nvPr/>
        </p:nvSpPr>
        <p:spPr bwMode="auto">
          <a:xfrm>
            <a:off x="6599238" y="5232400"/>
            <a:ext cx="1943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90" name="Rectangle 114"/>
          <p:cNvSpPr>
            <a:spLocks noChangeArrowheads="1"/>
          </p:cNvSpPr>
          <p:nvPr/>
        </p:nvSpPr>
        <p:spPr bwMode="auto">
          <a:xfrm>
            <a:off x="7162800" y="6248400"/>
            <a:ext cx="139858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200"/>
              <a:t>(Source: Stevens)</a:t>
            </a:r>
          </a:p>
        </p:txBody>
      </p:sp>
      <p:sp>
        <p:nvSpPr>
          <p:cNvPr id="127091" name="Rectangle 115"/>
          <p:cNvSpPr>
            <a:spLocks noChangeArrowheads="1"/>
          </p:cNvSpPr>
          <p:nvPr/>
        </p:nvSpPr>
        <p:spPr bwMode="auto">
          <a:xfrm>
            <a:off x="6486525" y="2546350"/>
            <a:ext cx="9509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Customer</a:t>
            </a:r>
          </a:p>
          <a:p>
            <a:pPr eaLnBrk="0" hangingPunct="0"/>
            <a:r>
              <a:rPr lang="en-US" sz="1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service</a:t>
            </a:r>
          </a:p>
        </p:txBody>
      </p:sp>
      <p:sp>
        <p:nvSpPr>
          <p:cNvPr id="127092" name="Line 116"/>
          <p:cNvSpPr>
            <a:spLocks noChangeShapeType="1"/>
          </p:cNvSpPr>
          <p:nvPr/>
        </p:nvSpPr>
        <p:spPr bwMode="auto">
          <a:xfrm>
            <a:off x="6583363" y="2808288"/>
            <a:ext cx="1943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93" name="Rectangle 117"/>
          <p:cNvSpPr>
            <a:spLocks noChangeArrowheads="1"/>
          </p:cNvSpPr>
          <p:nvPr/>
        </p:nvSpPr>
        <p:spPr bwMode="auto">
          <a:xfrm>
            <a:off x="6486525" y="3841750"/>
            <a:ext cx="9509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Customer</a:t>
            </a:r>
          </a:p>
          <a:p>
            <a:pPr eaLnBrk="0" hangingPunct="0"/>
            <a:r>
              <a:rPr lang="en-US" sz="1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service</a:t>
            </a:r>
          </a:p>
        </p:txBody>
      </p:sp>
      <p:sp>
        <p:nvSpPr>
          <p:cNvPr id="127094" name="Line 118"/>
          <p:cNvSpPr>
            <a:spLocks noChangeShapeType="1"/>
          </p:cNvSpPr>
          <p:nvPr/>
        </p:nvSpPr>
        <p:spPr bwMode="auto">
          <a:xfrm>
            <a:off x="6583363" y="4103688"/>
            <a:ext cx="1943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95" name="Rectangle 119"/>
          <p:cNvSpPr>
            <a:spLocks noChangeArrowheads="1"/>
          </p:cNvSpPr>
          <p:nvPr/>
        </p:nvSpPr>
        <p:spPr bwMode="auto">
          <a:xfrm>
            <a:off x="1539875" y="3778250"/>
            <a:ext cx="4040188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solidFill>
                  <a:srgbClr val="FF3300"/>
                </a:solidFill>
              </a:rPr>
              <a:t>Stage Three:  Internal Integration</a:t>
            </a:r>
            <a:endParaRPr lang="en-US" sz="1400">
              <a:solidFill>
                <a:schemeClr val="accent2"/>
              </a:solidFill>
            </a:endParaRPr>
          </a:p>
          <a:p>
            <a:pPr eaLnBrk="0" hangingPunct="0"/>
            <a:r>
              <a:rPr lang="en-US" sz="1400">
                <a:solidFill>
                  <a:srgbClr val="0033CC"/>
                </a:solidFill>
              </a:rPr>
              <a:t>Material flow</a:t>
            </a:r>
          </a:p>
        </p:txBody>
      </p:sp>
      <p:sp>
        <p:nvSpPr>
          <p:cNvPr id="127096" name="Oval 120"/>
          <p:cNvSpPr>
            <a:spLocks noChangeArrowheads="1"/>
          </p:cNvSpPr>
          <p:nvPr/>
        </p:nvSpPr>
        <p:spPr bwMode="auto">
          <a:xfrm>
            <a:off x="1681163" y="4275138"/>
            <a:ext cx="1689100" cy="3825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spcBef>
                <a:spcPct val="50000"/>
              </a:spcBef>
            </a:pPr>
            <a:endParaRPr lang="es-ES_tradnl" sz="2400"/>
          </a:p>
        </p:txBody>
      </p:sp>
      <p:sp>
        <p:nvSpPr>
          <p:cNvPr id="127097" name="Rectangle 121"/>
          <p:cNvSpPr>
            <a:spLocks noChangeArrowheads="1"/>
          </p:cNvSpPr>
          <p:nvPr/>
        </p:nvSpPr>
        <p:spPr bwMode="auto">
          <a:xfrm>
            <a:off x="1984375" y="4248150"/>
            <a:ext cx="91122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200">
                <a:latin typeface="Arial Narrow" pitchFamily="34" charset="0"/>
              </a:rPr>
              <a:t>Materials</a:t>
            </a:r>
          </a:p>
          <a:p>
            <a:pPr algn="ctr" eaLnBrk="0" hangingPunct="0"/>
            <a:r>
              <a:rPr lang="en-US" sz="1200">
                <a:latin typeface="Arial Narrow" pitchFamily="34" charset="0"/>
              </a:rPr>
              <a:t>Management</a:t>
            </a:r>
          </a:p>
        </p:txBody>
      </p:sp>
      <p:sp>
        <p:nvSpPr>
          <p:cNvPr id="127098" name="Line 122"/>
          <p:cNvSpPr>
            <a:spLocks noChangeShapeType="1"/>
          </p:cNvSpPr>
          <p:nvPr/>
        </p:nvSpPr>
        <p:spPr bwMode="auto">
          <a:xfrm>
            <a:off x="1673225" y="4068763"/>
            <a:ext cx="1757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7099" name="Rectangle 123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eaLnBrk="0" hangingPunct="0"/>
            <a:endParaRPr lang="es-ES_tradnl" sz="2400"/>
          </a:p>
        </p:txBody>
      </p:sp>
      <p:sp>
        <p:nvSpPr>
          <p:cNvPr id="127100" name="Text Box 124"/>
          <p:cNvSpPr txBox="1">
            <a:spLocks noChangeArrowheads="1"/>
          </p:cNvSpPr>
          <p:nvPr/>
        </p:nvSpPr>
        <p:spPr bwMode="auto">
          <a:xfrm>
            <a:off x="1965325" y="6132513"/>
            <a:ext cx="3740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External integration. Nirvana status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533400" y="188913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US" sz="4400" i="1">
                <a:solidFill>
                  <a:schemeClr val="tx2"/>
                </a:solidFill>
                <a:latin typeface="Times New Roman" pitchFamily="18" charset="0"/>
              </a:rPr>
              <a:t>Efecto Látigo</a:t>
            </a:r>
          </a:p>
        </p:txBody>
      </p:sp>
      <p:sp>
        <p:nvSpPr>
          <p:cNvPr id="129027" name="Freeform 3"/>
          <p:cNvSpPr>
            <a:spLocks/>
          </p:cNvSpPr>
          <p:nvPr/>
        </p:nvSpPr>
        <p:spPr bwMode="auto">
          <a:xfrm>
            <a:off x="-7938" y="2955925"/>
            <a:ext cx="52388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28" name="Freeform 4"/>
          <p:cNvSpPr>
            <a:spLocks/>
          </p:cNvSpPr>
          <p:nvPr/>
        </p:nvSpPr>
        <p:spPr bwMode="auto">
          <a:xfrm>
            <a:off x="93663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29" name="Freeform 5"/>
          <p:cNvSpPr>
            <a:spLocks/>
          </p:cNvSpPr>
          <p:nvPr/>
        </p:nvSpPr>
        <p:spPr bwMode="auto">
          <a:xfrm>
            <a:off x="195263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0" name="Freeform 6"/>
          <p:cNvSpPr>
            <a:spLocks/>
          </p:cNvSpPr>
          <p:nvPr/>
        </p:nvSpPr>
        <p:spPr bwMode="auto">
          <a:xfrm>
            <a:off x="296863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1" name="Freeform 7"/>
          <p:cNvSpPr>
            <a:spLocks/>
          </p:cNvSpPr>
          <p:nvPr/>
        </p:nvSpPr>
        <p:spPr bwMode="auto">
          <a:xfrm>
            <a:off x="398463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2" name="Freeform 8"/>
          <p:cNvSpPr>
            <a:spLocks/>
          </p:cNvSpPr>
          <p:nvPr/>
        </p:nvSpPr>
        <p:spPr bwMode="auto">
          <a:xfrm>
            <a:off x="500063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3" name="Freeform 9"/>
          <p:cNvSpPr>
            <a:spLocks/>
          </p:cNvSpPr>
          <p:nvPr/>
        </p:nvSpPr>
        <p:spPr bwMode="auto">
          <a:xfrm>
            <a:off x="601663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4" name="Freeform 10"/>
          <p:cNvSpPr>
            <a:spLocks/>
          </p:cNvSpPr>
          <p:nvPr/>
        </p:nvSpPr>
        <p:spPr bwMode="auto">
          <a:xfrm>
            <a:off x="703263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5" name="Freeform 11"/>
          <p:cNvSpPr>
            <a:spLocks/>
          </p:cNvSpPr>
          <p:nvPr/>
        </p:nvSpPr>
        <p:spPr bwMode="auto">
          <a:xfrm>
            <a:off x="801688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6" name="Freeform 12"/>
          <p:cNvSpPr>
            <a:spLocks/>
          </p:cNvSpPr>
          <p:nvPr/>
        </p:nvSpPr>
        <p:spPr bwMode="auto">
          <a:xfrm>
            <a:off x="903288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7" name="Freeform 13"/>
          <p:cNvSpPr>
            <a:spLocks/>
          </p:cNvSpPr>
          <p:nvPr/>
        </p:nvSpPr>
        <p:spPr bwMode="auto">
          <a:xfrm>
            <a:off x="1004888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8" name="Freeform 14"/>
          <p:cNvSpPr>
            <a:spLocks/>
          </p:cNvSpPr>
          <p:nvPr/>
        </p:nvSpPr>
        <p:spPr bwMode="auto">
          <a:xfrm>
            <a:off x="1106488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9" name="Freeform 15"/>
          <p:cNvSpPr>
            <a:spLocks/>
          </p:cNvSpPr>
          <p:nvPr/>
        </p:nvSpPr>
        <p:spPr bwMode="auto">
          <a:xfrm>
            <a:off x="1208088" y="2955925"/>
            <a:ext cx="52387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32" y="16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7">
                <a:moveTo>
                  <a:pt x="0" y="0"/>
                </a:moveTo>
                <a:lnTo>
                  <a:pt x="0" y="16"/>
                </a:lnTo>
                <a:lnTo>
                  <a:pt x="32" y="16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40" name="Freeform 16"/>
          <p:cNvSpPr>
            <a:spLocks/>
          </p:cNvSpPr>
          <p:nvPr/>
        </p:nvSpPr>
        <p:spPr bwMode="auto">
          <a:xfrm>
            <a:off x="1246188" y="2901950"/>
            <a:ext cx="196850" cy="122238"/>
          </a:xfrm>
          <a:custGeom>
            <a:avLst/>
            <a:gdLst/>
            <a:ahLst/>
            <a:cxnLst>
              <a:cxn ang="0">
                <a:pos x="0" y="76"/>
              </a:cxn>
              <a:cxn ang="0">
                <a:pos x="15" y="38"/>
              </a:cxn>
              <a:cxn ang="0">
                <a:pos x="0" y="0"/>
              </a:cxn>
              <a:cxn ang="0">
                <a:pos x="123" y="38"/>
              </a:cxn>
              <a:cxn ang="0">
                <a:pos x="0" y="76"/>
              </a:cxn>
            </a:cxnLst>
            <a:rect l="0" t="0" r="r" b="b"/>
            <a:pathLst>
              <a:path w="124" h="77">
                <a:moveTo>
                  <a:pt x="0" y="76"/>
                </a:moveTo>
                <a:lnTo>
                  <a:pt x="15" y="38"/>
                </a:lnTo>
                <a:lnTo>
                  <a:pt x="0" y="0"/>
                </a:lnTo>
                <a:lnTo>
                  <a:pt x="123" y="38"/>
                </a:lnTo>
                <a:lnTo>
                  <a:pt x="0" y="76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29041" name="Group 17"/>
          <p:cNvGrpSpPr>
            <a:grpSpLocks/>
          </p:cNvGrpSpPr>
          <p:nvPr/>
        </p:nvGrpSpPr>
        <p:grpSpPr bwMode="auto">
          <a:xfrm>
            <a:off x="6853238" y="3351213"/>
            <a:ext cx="708025" cy="825500"/>
            <a:chOff x="4317" y="2111"/>
            <a:chExt cx="446" cy="520"/>
          </a:xfrm>
        </p:grpSpPr>
        <p:sp>
          <p:nvSpPr>
            <p:cNvPr id="129042" name="Freeform 18"/>
            <p:cNvSpPr>
              <a:spLocks/>
            </p:cNvSpPr>
            <p:nvPr/>
          </p:nvSpPr>
          <p:spPr bwMode="auto">
            <a:xfrm>
              <a:off x="4317" y="2159"/>
              <a:ext cx="377" cy="425"/>
            </a:xfrm>
            <a:custGeom>
              <a:avLst/>
              <a:gdLst/>
              <a:ahLst/>
              <a:cxnLst>
                <a:cxn ang="0">
                  <a:pos x="0" y="212"/>
                </a:cxn>
                <a:cxn ang="0">
                  <a:pos x="376" y="424"/>
                </a:cxn>
                <a:cxn ang="0">
                  <a:pos x="376" y="0"/>
                </a:cxn>
                <a:cxn ang="0">
                  <a:pos x="0" y="212"/>
                </a:cxn>
              </a:cxnLst>
              <a:rect l="0" t="0" r="r" b="b"/>
              <a:pathLst>
                <a:path w="377" h="425">
                  <a:moveTo>
                    <a:pt x="0" y="212"/>
                  </a:moveTo>
                  <a:lnTo>
                    <a:pt x="376" y="424"/>
                  </a:lnTo>
                  <a:lnTo>
                    <a:pt x="376" y="0"/>
                  </a:lnTo>
                  <a:lnTo>
                    <a:pt x="0" y="212"/>
                  </a:lnTo>
                </a:path>
              </a:pathLst>
            </a:custGeom>
            <a:solidFill>
              <a:srgbClr val="868686"/>
            </a:solidFill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9043" name="Oval 19"/>
            <p:cNvSpPr>
              <a:spLocks noChangeArrowheads="1"/>
            </p:cNvSpPr>
            <p:nvPr/>
          </p:nvSpPr>
          <p:spPr bwMode="auto">
            <a:xfrm>
              <a:off x="4604" y="2111"/>
              <a:ext cx="159" cy="520"/>
            </a:xfrm>
            <a:prstGeom prst="ellipse">
              <a:avLst/>
            </a:prstGeom>
            <a:solidFill>
              <a:srgbClr val="202020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9044" name="Oval 20"/>
            <p:cNvSpPr>
              <a:spLocks noChangeArrowheads="1"/>
            </p:cNvSpPr>
            <p:nvPr/>
          </p:nvSpPr>
          <p:spPr bwMode="auto">
            <a:xfrm>
              <a:off x="4652" y="2302"/>
              <a:ext cx="41" cy="13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29045" name="Line 21"/>
          <p:cNvSpPr>
            <a:spLocks noChangeShapeType="1"/>
          </p:cNvSpPr>
          <p:nvPr/>
        </p:nvSpPr>
        <p:spPr bwMode="auto">
          <a:xfrm>
            <a:off x="1746250" y="3943350"/>
            <a:ext cx="261778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46" name="Freeform 22"/>
          <p:cNvSpPr>
            <a:spLocks/>
          </p:cNvSpPr>
          <p:nvPr/>
        </p:nvSpPr>
        <p:spPr bwMode="auto">
          <a:xfrm>
            <a:off x="1878013" y="3876675"/>
            <a:ext cx="100012" cy="74613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38" y="7"/>
              </a:cxn>
              <a:cxn ang="0">
                <a:pos x="41" y="5"/>
              </a:cxn>
              <a:cxn ang="0">
                <a:pos x="42" y="3"/>
              </a:cxn>
              <a:cxn ang="0">
                <a:pos x="46" y="2"/>
              </a:cxn>
              <a:cxn ang="0">
                <a:pos x="54" y="1"/>
              </a:cxn>
              <a:cxn ang="0">
                <a:pos x="62" y="0"/>
              </a:cxn>
            </a:cxnLst>
            <a:rect l="0" t="0" r="r" b="b"/>
            <a:pathLst>
              <a:path w="63" h="47">
                <a:moveTo>
                  <a:pt x="0" y="46"/>
                </a:moveTo>
                <a:lnTo>
                  <a:pt x="38" y="7"/>
                </a:lnTo>
                <a:lnTo>
                  <a:pt x="41" y="5"/>
                </a:lnTo>
                <a:lnTo>
                  <a:pt x="42" y="3"/>
                </a:lnTo>
                <a:lnTo>
                  <a:pt x="46" y="2"/>
                </a:lnTo>
                <a:lnTo>
                  <a:pt x="54" y="1"/>
                </a:lnTo>
                <a:lnTo>
                  <a:pt x="62" y="0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47" name="Freeform 23"/>
          <p:cNvSpPr>
            <a:spLocks/>
          </p:cNvSpPr>
          <p:nvPr/>
        </p:nvSpPr>
        <p:spPr bwMode="auto">
          <a:xfrm>
            <a:off x="1974850" y="3800475"/>
            <a:ext cx="230188" cy="304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1"/>
              </a:cxn>
              <a:cxn ang="0">
                <a:pos x="14" y="5"/>
              </a:cxn>
              <a:cxn ang="0">
                <a:pos x="17" y="9"/>
              </a:cxn>
              <a:cxn ang="0">
                <a:pos x="18" y="16"/>
              </a:cxn>
              <a:cxn ang="0">
                <a:pos x="49" y="176"/>
              </a:cxn>
              <a:cxn ang="0">
                <a:pos x="52" y="185"/>
              </a:cxn>
              <a:cxn ang="0">
                <a:pos x="54" y="188"/>
              </a:cxn>
              <a:cxn ang="0">
                <a:pos x="60" y="190"/>
              </a:cxn>
              <a:cxn ang="0">
                <a:pos x="66" y="191"/>
              </a:cxn>
              <a:cxn ang="0">
                <a:pos x="74" y="189"/>
              </a:cxn>
              <a:cxn ang="0">
                <a:pos x="77" y="185"/>
              </a:cxn>
              <a:cxn ang="0">
                <a:pos x="131" y="15"/>
              </a:cxn>
              <a:cxn ang="0">
                <a:pos x="132" y="10"/>
              </a:cxn>
              <a:cxn ang="0">
                <a:pos x="133" y="7"/>
              </a:cxn>
              <a:cxn ang="0">
                <a:pos x="135" y="4"/>
              </a:cxn>
              <a:cxn ang="0">
                <a:pos x="139" y="1"/>
              </a:cxn>
              <a:cxn ang="0">
                <a:pos x="144" y="1"/>
              </a:cxn>
            </a:cxnLst>
            <a:rect l="0" t="0" r="r" b="b"/>
            <a:pathLst>
              <a:path w="145" h="192">
                <a:moveTo>
                  <a:pt x="0" y="0"/>
                </a:moveTo>
                <a:lnTo>
                  <a:pt x="8" y="1"/>
                </a:lnTo>
                <a:lnTo>
                  <a:pt x="14" y="5"/>
                </a:lnTo>
                <a:lnTo>
                  <a:pt x="17" y="9"/>
                </a:lnTo>
                <a:lnTo>
                  <a:pt x="18" y="16"/>
                </a:lnTo>
                <a:lnTo>
                  <a:pt x="49" y="176"/>
                </a:lnTo>
                <a:lnTo>
                  <a:pt x="52" y="185"/>
                </a:lnTo>
                <a:lnTo>
                  <a:pt x="54" y="188"/>
                </a:lnTo>
                <a:lnTo>
                  <a:pt x="60" y="190"/>
                </a:lnTo>
                <a:lnTo>
                  <a:pt x="66" y="191"/>
                </a:lnTo>
                <a:lnTo>
                  <a:pt x="74" y="189"/>
                </a:lnTo>
                <a:lnTo>
                  <a:pt x="77" y="185"/>
                </a:lnTo>
                <a:lnTo>
                  <a:pt x="131" y="15"/>
                </a:lnTo>
                <a:lnTo>
                  <a:pt x="132" y="10"/>
                </a:lnTo>
                <a:lnTo>
                  <a:pt x="133" y="7"/>
                </a:lnTo>
                <a:lnTo>
                  <a:pt x="135" y="4"/>
                </a:lnTo>
                <a:lnTo>
                  <a:pt x="139" y="1"/>
                </a:lnTo>
                <a:lnTo>
                  <a:pt x="144" y="1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48" name="Freeform 24"/>
          <p:cNvSpPr>
            <a:spLocks/>
          </p:cNvSpPr>
          <p:nvPr/>
        </p:nvSpPr>
        <p:spPr bwMode="auto">
          <a:xfrm>
            <a:off x="2203450" y="3724275"/>
            <a:ext cx="155575" cy="38100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4" y="2"/>
              </a:cxn>
              <a:cxn ang="0">
                <a:pos x="7" y="6"/>
              </a:cxn>
              <a:cxn ang="0">
                <a:pos x="8" y="11"/>
              </a:cxn>
              <a:cxn ang="0">
                <a:pos x="9" y="20"/>
              </a:cxn>
              <a:cxn ang="0">
                <a:pos x="31" y="220"/>
              </a:cxn>
              <a:cxn ang="0">
                <a:pos x="33" y="232"/>
              </a:cxn>
              <a:cxn ang="0">
                <a:pos x="35" y="235"/>
              </a:cxn>
              <a:cxn ang="0">
                <a:pos x="39" y="238"/>
              </a:cxn>
              <a:cxn ang="0">
                <a:pos x="43" y="239"/>
              </a:cxn>
              <a:cxn ang="0">
                <a:pos x="48" y="237"/>
              </a:cxn>
              <a:cxn ang="0">
                <a:pos x="50" y="232"/>
              </a:cxn>
              <a:cxn ang="0">
                <a:pos x="88" y="19"/>
              </a:cxn>
              <a:cxn ang="0">
                <a:pos x="89" y="13"/>
              </a:cxn>
              <a:cxn ang="0">
                <a:pos x="89" y="9"/>
              </a:cxn>
              <a:cxn ang="0">
                <a:pos x="91" y="5"/>
              </a:cxn>
              <a:cxn ang="0">
                <a:pos x="93" y="2"/>
              </a:cxn>
              <a:cxn ang="0">
                <a:pos x="97" y="0"/>
              </a:cxn>
            </a:cxnLst>
            <a:rect l="0" t="0" r="r" b="b"/>
            <a:pathLst>
              <a:path w="98" h="240">
                <a:moveTo>
                  <a:pt x="0" y="1"/>
                </a:moveTo>
                <a:lnTo>
                  <a:pt x="4" y="2"/>
                </a:lnTo>
                <a:lnTo>
                  <a:pt x="7" y="6"/>
                </a:lnTo>
                <a:lnTo>
                  <a:pt x="8" y="11"/>
                </a:lnTo>
                <a:lnTo>
                  <a:pt x="9" y="20"/>
                </a:lnTo>
                <a:lnTo>
                  <a:pt x="31" y="220"/>
                </a:lnTo>
                <a:lnTo>
                  <a:pt x="33" y="232"/>
                </a:lnTo>
                <a:lnTo>
                  <a:pt x="35" y="235"/>
                </a:lnTo>
                <a:lnTo>
                  <a:pt x="39" y="238"/>
                </a:lnTo>
                <a:lnTo>
                  <a:pt x="43" y="239"/>
                </a:lnTo>
                <a:lnTo>
                  <a:pt x="48" y="237"/>
                </a:lnTo>
                <a:lnTo>
                  <a:pt x="50" y="232"/>
                </a:lnTo>
                <a:lnTo>
                  <a:pt x="88" y="19"/>
                </a:lnTo>
                <a:lnTo>
                  <a:pt x="89" y="13"/>
                </a:lnTo>
                <a:lnTo>
                  <a:pt x="89" y="9"/>
                </a:lnTo>
                <a:lnTo>
                  <a:pt x="91" y="5"/>
                </a:lnTo>
                <a:lnTo>
                  <a:pt x="93" y="2"/>
                </a:lnTo>
                <a:lnTo>
                  <a:pt x="97" y="0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49" name="Freeform 25"/>
          <p:cNvSpPr>
            <a:spLocks/>
          </p:cNvSpPr>
          <p:nvPr/>
        </p:nvSpPr>
        <p:spPr bwMode="auto">
          <a:xfrm>
            <a:off x="2354263" y="3724275"/>
            <a:ext cx="223837" cy="381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1"/>
              </a:cxn>
              <a:cxn ang="0">
                <a:pos x="14" y="6"/>
              </a:cxn>
              <a:cxn ang="0">
                <a:pos x="15" y="11"/>
              </a:cxn>
              <a:cxn ang="0">
                <a:pos x="18" y="20"/>
              </a:cxn>
              <a:cxn ang="0">
                <a:pos x="48" y="220"/>
              </a:cxn>
              <a:cxn ang="0">
                <a:pos x="51" y="231"/>
              </a:cxn>
              <a:cxn ang="0">
                <a:pos x="54" y="235"/>
              </a:cxn>
              <a:cxn ang="0">
                <a:pos x="59" y="238"/>
              </a:cxn>
              <a:cxn ang="0">
                <a:pos x="65" y="239"/>
              </a:cxn>
              <a:cxn ang="0">
                <a:pos x="71" y="236"/>
              </a:cxn>
              <a:cxn ang="0">
                <a:pos x="75" y="231"/>
              </a:cxn>
              <a:cxn ang="0">
                <a:pos x="127" y="19"/>
              </a:cxn>
              <a:cxn ang="0">
                <a:pos x="128" y="13"/>
              </a:cxn>
              <a:cxn ang="0">
                <a:pos x="129" y="9"/>
              </a:cxn>
              <a:cxn ang="0">
                <a:pos x="131" y="5"/>
              </a:cxn>
              <a:cxn ang="0">
                <a:pos x="135" y="1"/>
              </a:cxn>
              <a:cxn ang="0">
                <a:pos x="140" y="1"/>
              </a:cxn>
            </a:cxnLst>
            <a:rect l="0" t="0" r="r" b="b"/>
            <a:pathLst>
              <a:path w="141" h="240">
                <a:moveTo>
                  <a:pt x="0" y="0"/>
                </a:moveTo>
                <a:lnTo>
                  <a:pt x="8" y="1"/>
                </a:lnTo>
                <a:lnTo>
                  <a:pt x="14" y="6"/>
                </a:lnTo>
                <a:lnTo>
                  <a:pt x="15" y="11"/>
                </a:lnTo>
                <a:lnTo>
                  <a:pt x="18" y="20"/>
                </a:lnTo>
                <a:lnTo>
                  <a:pt x="48" y="220"/>
                </a:lnTo>
                <a:lnTo>
                  <a:pt x="51" y="231"/>
                </a:lnTo>
                <a:lnTo>
                  <a:pt x="54" y="235"/>
                </a:lnTo>
                <a:lnTo>
                  <a:pt x="59" y="238"/>
                </a:lnTo>
                <a:lnTo>
                  <a:pt x="65" y="239"/>
                </a:lnTo>
                <a:lnTo>
                  <a:pt x="71" y="236"/>
                </a:lnTo>
                <a:lnTo>
                  <a:pt x="75" y="231"/>
                </a:lnTo>
                <a:lnTo>
                  <a:pt x="127" y="19"/>
                </a:lnTo>
                <a:lnTo>
                  <a:pt x="128" y="13"/>
                </a:lnTo>
                <a:lnTo>
                  <a:pt x="129" y="9"/>
                </a:lnTo>
                <a:lnTo>
                  <a:pt x="131" y="5"/>
                </a:lnTo>
                <a:lnTo>
                  <a:pt x="135" y="1"/>
                </a:lnTo>
                <a:lnTo>
                  <a:pt x="140" y="1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50" name="Freeform 26"/>
          <p:cNvSpPr>
            <a:spLocks/>
          </p:cNvSpPr>
          <p:nvPr/>
        </p:nvSpPr>
        <p:spPr bwMode="auto">
          <a:xfrm>
            <a:off x="2586038" y="3663950"/>
            <a:ext cx="209550" cy="54768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3" y="2"/>
              </a:cxn>
              <a:cxn ang="0">
                <a:pos x="9" y="9"/>
              </a:cxn>
              <a:cxn ang="0">
                <a:pos x="10" y="15"/>
              </a:cxn>
              <a:cxn ang="0">
                <a:pos x="11" y="28"/>
              </a:cxn>
              <a:cxn ang="0">
                <a:pos x="40" y="317"/>
              </a:cxn>
              <a:cxn ang="0">
                <a:pos x="43" y="333"/>
              </a:cxn>
              <a:cxn ang="0">
                <a:pos x="47" y="338"/>
              </a:cxn>
              <a:cxn ang="0">
                <a:pos x="51" y="342"/>
              </a:cxn>
              <a:cxn ang="0">
                <a:pos x="57" y="344"/>
              </a:cxn>
              <a:cxn ang="0">
                <a:pos x="64" y="340"/>
              </a:cxn>
              <a:cxn ang="0">
                <a:pos x="68" y="333"/>
              </a:cxn>
              <a:cxn ang="0">
                <a:pos x="118" y="27"/>
              </a:cxn>
              <a:cxn ang="0">
                <a:pos x="119" y="18"/>
              </a:cxn>
              <a:cxn ang="0">
                <a:pos x="120" y="12"/>
              </a:cxn>
              <a:cxn ang="0">
                <a:pos x="122" y="7"/>
              </a:cxn>
              <a:cxn ang="0">
                <a:pos x="126" y="2"/>
              </a:cxn>
              <a:cxn ang="0">
                <a:pos x="131" y="0"/>
              </a:cxn>
            </a:cxnLst>
            <a:rect l="0" t="0" r="r" b="b"/>
            <a:pathLst>
              <a:path w="132" h="345">
                <a:moveTo>
                  <a:pt x="0" y="1"/>
                </a:moveTo>
                <a:lnTo>
                  <a:pt x="3" y="2"/>
                </a:lnTo>
                <a:lnTo>
                  <a:pt x="9" y="9"/>
                </a:lnTo>
                <a:lnTo>
                  <a:pt x="10" y="15"/>
                </a:lnTo>
                <a:lnTo>
                  <a:pt x="11" y="28"/>
                </a:lnTo>
                <a:lnTo>
                  <a:pt x="40" y="317"/>
                </a:lnTo>
                <a:lnTo>
                  <a:pt x="43" y="333"/>
                </a:lnTo>
                <a:lnTo>
                  <a:pt x="47" y="338"/>
                </a:lnTo>
                <a:lnTo>
                  <a:pt x="51" y="342"/>
                </a:lnTo>
                <a:lnTo>
                  <a:pt x="57" y="344"/>
                </a:lnTo>
                <a:lnTo>
                  <a:pt x="64" y="340"/>
                </a:lnTo>
                <a:lnTo>
                  <a:pt x="68" y="333"/>
                </a:lnTo>
                <a:lnTo>
                  <a:pt x="118" y="27"/>
                </a:lnTo>
                <a:lnTo>
                  <a:pt x="119" y="18"/>
                </a:lnTo>
                <a:lnTo>
                  <a:pt x="120" y="12"/>
                </a:lnTo>
                <a:lnTo>
                  <a:pt x="122" y="7"/>
                </a:lnTo>
                <a:lnTo>
                  <a:pt x="126" y="2"/>
                </a:lnTo>
                <a:lnTo>
                  <a:pt x="131" y="0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51" name="Freeform 27"/>
          <p:cNvSpPr>
            <a:spLocks/>
          </p:cNvSpPr>
          <p:nvPr/>
        </p:nvSpPr>
        <p:spPr bwMode="auto">
          <a:xfrm>
            <a:off x="2795588" y="3663950"/>
            <a:ext cx="217487" cy="547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1"/>
              </a:cxn>
              <a:cxn ang="0">
                <a:pos x="13" y="7"/>
              </a:cxn>
              <a:cxn ang="0">
                <a:pos x="15" y="16"/>
              </a:cxn>
              <a:cxn ang="0">
                <a:pos x="17" y="29"/>
              </a:cxn>
              <a:cxn ang="0">
                <a:pos x="46" y="317"/>
              </a:cxn>
              <a:cxn ang="0">
                <a:pos x="49" y="333"/>
              </a:cxn>
              <a:cxn ang="0">
                <a:pos x="51" y="337"/>
              </a:cxn>
              <a:cxn ang="0">
                <a:pos x="57" y="342"/>
              </a:cxn>
              <a:cxn ang="0">
                <a:pos x="62" y="344"/>
              </a:cxn>
              <a:cxn ang="0">
                <a:pos x="69" y="340"/>
              </a:cxn>
              <a:cxn ang="0">
                <a:pos x="73" y="333"/>
              </a:cxn>
              <a:cxn ang="0">
                <a:pos x="123" y="27"/>
              </a:cxn>
              <a:cxn ang="0">
                <a:pos x="125" y="18"/>
              </a:cxn>
              <a:cxn ang="0">
                <a:pos x="125" y="12"/>
              </a:cxn>
              <a:cxn ang="0">
                <a:pos x="127" y="7"/>
              </a:cxn>
              <a:cxn ang="0">
                <a:pos x="131" y="1"/>
              </a:cxn>
              <a:cxn ang="0">
                <a:pos x="136" y="1"/>
              </a:cxn>
            </a:cxnLst>
            <a:rect l="0" t="0" r="r" b="b"/>
            <a:pathLst>
              <a:path w="137" h="345">
                <a:moveTo>
                  <a:pt x="0" y="0"/>
                </a:moveTo>
                <a:lnTo>
                  <a:pt x="8" y="1"/>
                </a:lnTo>
                <a:lnTo>
                  <a:pt x="13" y="7"/>
                </a:lnTo>
                <a:lnTo>
                  <a:pt x="15" y="16"/>
                </a:lnTo>
                <a:lnTo>
                  <a:pt x="17" y="29"/>
                </a:lnTo>
                <a:lnTo>
                  <a:pt x="46" y="317"/>
                </a:lnTo>
                <a:lnTo>
                  <a:pt x="49" y="333"/>
                </a:lnTo>
                <a:lnTo>
                  <a:pt x="51" y="337"/>
                </a:lnTo>
                <a:lnTo>
                  <a:pt x="57" y="342"/>
                </a:lnTo>
                <a:lnTo>
                  <a:pt x="62" y="344"/>
                </a:lnTo>
                <a:lnTo>
                  <a:pt x="69" y="340"/>
                </a:lnTo>
                <a:lnTo>
                  <a:pt x="73" y="333"/>
                </a:lnTo>
                <a:lnTo>
                  <a:pt x="123" y="27"/>
                </a:lnTo>
                <a:lnTo>
                  <a:pt x="125" y="18"/>
                </a:lnTo>
                <a:lnTo>
                  <a:pt x="125" y="12"/>
                </a:lnTo>
                <a:lnTo>
                  <a:pt x="127" y="7"/>
                </a:lnTo>
                <a:lnTo>
                  <a:pt x="131" y="1"/>
                </a:lnTo>
                <a:lnTo>
                  <a:pt x="136" y="1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52" name="Freeform 28"/>
          <p:cNvSpPr>
            <a:spLocks/>
          </p:cNvSpPr>
          <p:nvPr/>
        </p:nvSpPr>
        <p:spPr bwMode="auto">
          <a:xfrm>
            <a:off x="3016250" y="3663950"/>
            <a:ext cx="212725" cy="54768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4" y="2"/>
              </a:cxn>
              <a:cxn ang="0">
                <a:pos x="8" y="9"/>
              </a:cxn>
              <a:cxn ang="0">
                <a:pos x="10" y="15"/>
              </a:cxn>
              <a:cxn ang="0">
                <a:pos x="11" y="28"/>
              </a:cxn>
              <a:cxn ang="0">
                <a:pos x="42" y="317"/>
              </a:cxn>
              <a:cxn ang="0">
                <a:pos x="44" y="333"/>
              </a:cxn>
              <a:cxn ang="0">
                <a:pos x="47" y="338"/>
              </a:cxn>
              <a:cxn ang="0">
                <a:pos x="53" y="342"/>
              </a:cxn>
              <a:cxn ang="0">
                <a:pos x="58" y="344"/>
              </a:cxn>
              <a:cxn ang="0">
                <a:pos x="65" y="340"/>
              </a:cxn>
              <a:cxn ang="0">
                <a:pos x="69" y="333"/>
              </a:cxn>
              <a:cxn ang="0">
                <a:pos x="120" y="27"/>
              </a:cxn>
              <a:cxn ang="0">
                <a:pos x="122" y="18"/>
              </a:cxn>
              <a:cxn ang="0">
                <a:pos x="122" y="12"/>
              </a:cxn>
              <a:cxn ang="0">
                <a:pos x="124" y="7"/>
              </a:cxn>
              <a:cxn ang="0">
                <a:pos x="128" y="2"/>
              </a:cxn>
              <a:cxn ang="0">
                <a:pos x="133" y="0"/>
              </a:cxn>
            </a:cxnLst>
            <a:rect l="0" t="0" r="r" b="b"/>
            <a:pathLst>
              <a:path w="134" h="345">
                <a:moveTo>
                  <a:pt x="0" y="1"/>
                </a:moveTo>
                <a:lnTo>
                  <a:pt x="4" y="2"/>
                </a:lnTo>
                <a:lnTo>
                  <a:pt x="8" y="9"/>
                </a:lnTo>
                <a:lnTo>
                  <a:pt x="10" y="15"/>
                </a:lnTo>
                <a:lnTo>
                  <a:pt x="11" y="28"/>
                </a:lnTo>
                <a:lnTo>
                  <a:pt x="42" y="317"/>
                </a:lnTo>
                <a:lnTo>
                  <a:pt x="44" y="333"/>
                </a:lnTo>
                <a:lnTo>
                  <a:pt x="47" y="338"/>
                </a:lnTo>
                <a:lnTo>
                  <a:pt x="53" y="342"/>
                </a:lnTo>
                <a:lnTo>
                  <a:pt x="58" y="344"/>
                </a:lnTo>
                <a:lnTo>
                  <a:pt x="65" y="340"/>
                </a:lnTo>
                <a:lnTo>
                  <a:pt x="69" y="333"/>
                </a:lnTo>
                <a:lnTo>
                  <a:pt x="120" y="27"/>
                </a:lnTo>
                <a:lnTo>
                  <a:pt x="122" y="18"/>
                </a:lnTo>
                <a:lnTo>
                  <a:pt x="122" y="12"/>
                </a:lnTo>
                <a:lnTo>
                  <a:pt x="124" y="7"/>
                </a:lnTo>
                <a:lnTo>
                  <a:pt x="128" y="2"/>
                </a:lnTo>
                <a:lnTo>
                  <a:pt x="133" y="0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53" name="Freeform 29"/>
          <p:cNvSpPr>
            <a:spLocks/>
          </p:cNvSpPr>
          <p:nvPr/>
        </p:nvSpPr>
        <p:spPr bwMode="auto">
          <a:xfrm>
            <a:off x="3227388" y="3663950"/>
            <a:ext cx="215900" cy="547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1"/>
              </a:cxn>
              <a:cxn ang="0">
                <a:pos x="14" y="7"/>
              </a:cxn>
              <a:cxn ang="0">
                <a:pos x="15" y="16"/>
              </a:cxn>
              <a:cxn ang="0">
                <a:pos x="16" y="29"/>
              </a:cxn>
              <a:cxn ang="0">
                <a:pos x="45" y="317"/>
              </a:cxn>
              <a:cxn ang="0">
                <a:pos x="48" y="333"/>
              </a:cxn>
              <a:cxn ang="0">
                <a:pos x="51" y="337"/>
              </a:cxn>
              <a:cxn ang="0">
                <a:pos x="56" y="342"/>
              </a:cxn>
              <a:cxn ang="0">
                <a:pos x="61" y="344"/>
              </a:cxn>
              <a:cxn ang="0">
                <a:pos x="68" y="340"/>
              </a:cxn>
              <a:cxn ang="0">
                <a:pos x="72" y="333"/>
              </a:cxn>
              <a:cxn ang="0">
                <a:pos x="120" y="27"/>
              </a:cxn>
              <a:cxn ang="0">
                <a:pos x="122" y="18"/>
              </a:cxn>
              <a:cxn ang="0">
                <a:pos x="123" y="12"/>
              </a:cxn>
              <a:cxn ang="0">
                <a:pos x="125" y="7"/>
              </a:cxn>
              <a:cxn ang="0">
                <a:pos x="129" y="1"/>
              </a:cxn>
              <a:cxn ang="0">
                <a:pos x="135" y="1"/>
              </a:cxn>
            </a:cxnLst>
            <a:rect l="0" t="0" r="r" b="b"/>
            <a:pathLst>
              <a:path w="136" h="345">
                <a:moveTo>
                  <a:pt x="0" y="0"/>
                </a:moveTo>
                <a:lnTo>
                  <a:pt x="7" y="1"/>
                </a:lnTo>
                <a:lnTo>
                  <a:pt x="14" y="7"/>
                </a:lnTo>
                <a:lnTo>
                  <a:pt x="15" y="16"/>
                </a:lnTo>
                <a:lnTo>
                  <a:pt x="16" y="29"/>
                </a:lnTo>
                <a:lnTo>
                  <a:pt x="45" y="317"/>
                </a:lnTo>
                <a:lnTo>
                  <a:pt x="48" y="333"/>
                </a:lnTo>
                <a:lnTo>
                  <a:pt x="51" y="337"/>
                </a:lnTo>
                <a:lnTo>
                  <a:pt x="56" y="342"/>
                </a:lnTo>
                <a:lnTo>
                  <a:pt x="61" y="344"/>
                </a:lnTo>
                <a:lnTo>
                  <a:pt x="68" y="340"/>
                </a:lnTo>
                <a:lnTo>
                  <a:pt x="72" y="333"/>
                </a:lnTo>
                <a:lnTo>
                  <a:pt x="120" y="27"/>
                </a:lnTo>
                <a:lnTo>
                  <a:pt x="122" y="18"/>
                </a:lnTo>
                <a:lnTo>
                  <a:pt x="123" y="12"/>
                </a:lnTo>
                <a:lnTo>
                  <a:pt x="125" y="7"/>
                </a:lnTo>
                <a:lnTo>
                  <a:pt x="129" y="1"/>
                </a:lnTo>
                <a:lnTo>
                  <a:pt x="135" y="1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54" name="Freeform 30"/>
          <p:cNvSpPr>
            <a:spLocks/>
          </p:cNvSpPr>
          <p:nvPr/>
        </p:nvSpPr>
        <p:spPr bwMode="auto">
          <a:xfrm>
            <a:off x="3452813" y="3662363"/>
            <a:ext cx="207962" cy="55245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" y="2"/>
              </a:cxn>
              <a:cxn ang="0">
                <a:pos x="8" y="9"/>
              </a:cxn>
              <a:cxn ang="0">
                <a:pos x="8" y="16"/>
              </a:cxn>
              <a:cxn ang="0">
                <a:pos x="10" y="28"/>
              </a:cxn>
              <a:cxn ang="0">
                <a:pos x="40" y="319"/>
              </a:cxn>
              <a:cxn ang="0">
                <a:pos x="43" y="335"/>
              </a:cxn>
              <a:cxn ang="0">
                <a:pos x="45" y="340"/>
              </a:cxn>
              <a:cxn ang="0">
                <a:pos x="51" y="345"/>
              </a:cxn>
              <a:cxn ang="0">
                <a:pos x="56" y="347"/>
              </a:cxn>
              <a:cxn ang="0">
                <a:pos x="63" y="343"/>
              </a:cxn>
              <a:cxn ang="0">
                <a:pos x="67" y="335"/>
              </a:cxn>
              <a:cxn ang="0">
                <a:pos x="116" y="26"/>
              </a:cxn>
              <a:cxn ang="0">
                <a:pos x="118" y="18"/>
              </a:cxn>
              <a:cxn ang="0">
                <a:pos x="119" y="12"/>
              </a:cxn>
              <a:cxn ang="0">
                <a:pos x="120" y="6"/>
              </a:cxn>
              <a:cxn ang="0">
                <a:pos x="125" y="2"/>
              </a:cxn>
              <a:cxn ang="0">
                <a:pos x="130" y="0"/>
              </a:cxn>
            </a:cxnLst>
            <a:rect l="0" t="0" r="r" b="b"/>
            <a:pathLst>
              <a:path w="131" h="348">
                <a:moveTo>
                  <a:pt x="0" y="1"/>
                </a:moveTo>
                <a:lnTo>
                  <a:pt x="2" y="2"/>
                </a:lnTo>
                <a:lnTo>
                  <a:pt x="8" y="9"/>
                </a:lnTo>
                <a:lnTo>
                  <a:pt x="8" y="16"/>
                </a:lnTo>
                <a:lnTo>
                  <a:pt x="10" y="28"/>
                </a:lnTo>
                <a:lnTo>
                  <a:pt x="40" y="319"/>
                </a:lnTo>
                <a:lnTo>
                  <a:pt x="43" y="335"/>
                </a:lnTo>
                <a:lnTo>
                  <a:pt x="45" y="340"/>
                </a:lnTo>
                <a:lnTo>
                  <a:pt x="51" y="345"/>
                </a:lnTo>
                <a:lnTo>
                  <a:pt x="56" y="347"/>
                </a:lnTo>
                <a:lnTo>
                  <a:pt x="63" y="343"/>
                </a:lnTo>
                <a:lnTo>
                  <a:pt x="67" y="335"/>
                </a:lnTo>
                <a:lnTo>
                  <a:pt x="116" y="26"/>
                </a:lnTo>
                <a:lnTo>
                  <a:pt x="118" y="18"/>
                </a:lnTo>
                <a:lnTo>
                  <a:pt x="119" y="12"/>
                </a:lnTo>
                <a:lnTo>
                  <a:pt x="120" y="6"/>
                </a:lnTo>
                <a:lnTo>
                  <a:pt x="125" y="2"/>
                </a:lnTo>
                <a:lnTo>
                  <a:pt x="130" y="0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55" name="Freeform 31"/>
          <p:cNvSpPr>
            <a:spLocks/>
          </p:cNvSpPr>
          <p:nvPr/>
        </p:nvSpPr>
        <p:spPr bwMode="auto">
          <a:xfrm>
            <a:off x="3659188" y="3662363"/>
            <a:ext cx="217487" cy="552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2"/>
              </a:cxn>
              <a:cxn ang="0">
                <a:pos x="13" y="8"/>
              </a:cxn>
              <a:cxn ang="0">
                <a:pos x="15" y="17"/>
              </a:cxn>
              <a:cxn ang="0">
                <a:pos x="17" y="30"/>
              </a:cxn>
              <a:cxn ang="0">
                <a:pos x="46" y="319"/>
              </a:cxn>
              <a:cxn ang="0">
                <a:pos x="49" y="336"/>
              </a:cxn>
              <a:cxn ang="0">
                <a:pos x="51" y="340"/>
              </a:cxn>
              <a:cxn ang="0">
                <a:pos x="57" y="345"/>
              </a:cxn>
              <a:cxn ang="0">
                <a:pos x="62" y="347"/>
              </a:cxn>
              <a:cxn ang="0">
                <a:pos x="69" y="343"/>
              </a:cxn>
              <a:cxn ang="0">
                <a:pos x="73" y="336"/>
              </a:cxn>
              <a:cxn ang="0">
                <a:pos x="122" y="27"/>
              </a:cxn>
              <a:cxn ang="0">
                <a:pos x="123" y="19"/>
              </a:cxn>
              <a:cxn ang="0">
                <a:pos x="125" y="13"/>
              </a:cxn>
              <a:cxn ang="0">
                <a:pos x="125" y="7"/>
              </a:cxn>
              <a:cxn ang="0">
                <a:pos x="130" y="2"/>
              </a:cxn>
              <a:cxn ang="0">
                <a:pos x="136" y="2"/>
              </a:cxn>
            </a:cxnLst>
            <a:rect l="0" t="0" r="r" b="b"/>
            <a:pathLst>
              <a:path w="137" h="348">
                <a:moveTo>
                  <a:pt x="0" y="0"/>
                </a:moveTo>
                <a:lnTo>
                  <a:pt x="8" y="2"/>
                </a:lnTo>
                <a:lnTo>
                  <a:pt x="13" y="8"/>
                </a:lnTo>
                <a:lnTo>
                  <a:pt x="15" y="17"/>
                </a:lnTo>
                <a:lnTo>
                  <a:pt x="17" y="30"/>
                </a:lnTo>
                <a:lnTo>
                  <a:pt x="46" y="319"/>
                </a:lnTo>
                <a:lnTo>
                  <a:pt x="49" y="336"/>
                </a:lnTo>
                <a:lnTo>
                  <a:pt x="51" y="340"/>
                </a:lnTo>
                <a:lnTo>
                  <a:pt x="57" y="345"/>
                </a:lnTo>
                <a:lnTo>
                  <a:pt x="62" y="347"/>
                </a:lnTo>
                <a:lnTo>
                  <a:pt x="69" y="343"/>
                </a:lnTo>
                <a:lnTo>
                  <a:pt x="73" y="336"/>
                </a:lnTo>
                <a:lnTo>
                  <a:pt x="122" y="27"/>
                </a:lnTo>
                <a:lnTo>
                  <a:pt x="123" y="19"/>
                </a:lnTo>
                <a:lnTo>
                  <a:pt x="125" y="13"/>
                </a:lnTo>
                <a:lnTo>
                  <a:pt x="125" y="7"/>
                </a:lnTo>
                <a:lnTo>
                  <a:pt x="130" y="2"/>
                </a:lnTo>
                <a:lnTo>
                  <a:pt x="136" y="2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56" name="Freeform 32"/>
          <p:cNvSpPr>
            <a:spLocks/>
          </p:cNvSpPr>
          <p:nvPr/>
        </p:nvSpPr>
        <p:spPr bwMode="auto">
          <a:xfrm>
            <a:off x="3881438" y="3662363"/>
            <a:ext cx="207962" cy="55245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4" y="2"/>
              </a:cxn>
              <a:cxn ang="0">
                <a:pos x="9" y="9"/>
              </a:cxn>
              <a:cxn ang="0">
                <a:pos x="11" y="16"/>
              </a:cxn>
              <a:cxn ang="0">
                <a:pos x="12" y="28"/>
              </a:cxn>
              <a:cxn ang="0">
                <a:pos x="41" y="319"/>
              </a:cxn>
              <a:cxn ang="0">
                <a:pos x="44" y="335"/>
              </a:cxn>
              <a:cxn ang="0">
                <a:pos x="46" y="340"/>
              </a:cxn>
              <a:cxn ang="0">
                <a:pos x="52" y="345"/>
              </a:cxn>
              <a:cxn ang="0">
                <a:pos x="56" y="347"/>
              </a:cxn>
              <a:cxn ang="0">
                <a:pos x="64" y="343"/>
              </a:cxn>
              <a:cxn ang="0">
                <a:pos x="67" y="335"/>
              </a:cxn>
              <a:cxn ang="0">
                <a:pos x="117" y="26"/>
              </a:cxn>
              <a:cxn ang="0">
                <a:pos x="119" y="18"/>
              </a:cxn>
              <a:cxn ang="0">
                <a:pos x="119" y="12"/>
              </a:cxn>
              <a:cxn ang="0">
                <a:pos x="121" y="6"/>
              </a:cxn>
              <a:cxn ang="0">
                <a:pos x="125" y="2"/>
              </a:cxn>
              <a:cxn ang="0">
                <a:pos x="130" y="0"/>
              </a:cxn>
            </a:cxnLst>
            <a:rect l="0" t="0" r="r" b="b"/>
            <a:pathLst>
              <a:path w="131" h="348">
                <a:moveTo>
                  <a:pt x="0" y="1"/>
                </a:moveTo>
                <a:lnTo>
                  <a:pt x="4" y="2"/>
                </a:lnTo>
                <a:lnTo>
                  <a:pt x="9" y="9"/>
                </a:lnTo>
                <a:lnTo>
                  <a:pt x="11" y="16"/>
                </a:lnTo>
                <a:lnTo>
                  <a:pt x="12" y="28"/>
                </a:lnTo>
                <a:lnTo>
                  <a:pt x="41" y="319"/>
                </a:lnTo>
                <a:lnTo>
                  <a:pt x="44" y="335"/>
                </a:lnTo>
                <a:lnTo>
                  <a:pt x="46" y="340"/>
                </a:lnTo>
                <a:lnTo>
                  <a:pt x="52" y="345"/>
                </a:lnTo>
                <a:lnTo>
                  <a:pt x="56" y="347"/>
                </a:lnTo>
                <a:lnTo>
                  <a:pt x="64" y="343"/>
                </a:lnTo>
                <a:lnTo>
                  <a:pt x="67" y="335"/>
                </a:lnTo>
                <a:lnTo>
                  <a:pt x="117" y="26"/>
                </a:lnTo>
                <a:lnTo>
                  <a:pt x="119" y="18"/>
                </a:lnTo>
                <a:lnTo>
                  <a:pt x="119" y="12"/>
                </a:lnTo>
                <a:lnTo>
                  <a:pt x="121" y="6"/>
                </a:lnTo>
                <a:lnTo>
                  <a:pt x="125" y="2"/>
                </a:lnTo>
                <a:lnTo>
                  <a:pt x="130" y="0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57" name="Freeform 33"/>
          <p:cNvSpPr>
            <a:spLocks/>
          </p:cNvSpPr>
          <p:nvPr/>
        </p:nvSpPr>
        <p:spPr bwMode="auto">
          <a:xfrm>
            <a:off x="4087813" y="3662363"/>
            <a:ext cx="149225" cy="552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2"/>
              </a:cxn>
              <a:cxn ang="0">
                <a:pos x="13" y="8"/>
              </a:cxn>
              <a:cxn ang="0">
                <a:pos x="15" y="17"/>
              </a:cxn>
              <a:cxn ang="0">
                <a:pos x="17" y="30"/>
              </a:cxn>
              <a:cxn ang="0">
                <a:pos x="47" y="319"/>
              </a:cxn>
              <a:cxn ang="0">
                <a:pos x="50" y="336"/>
              </a:cxn>
              <a:cxn ang="0">
                <a:pos x="52" y="340"/>
              </a:cxn>
              <a:cxn ang="0">
                <a:pos x="58" y="345"/>
              </a:cxn>
              <a:cxn ang="0">
                <a:pos x="63" y="347"/>
              </a:cxn>
              <a:cxn ang="0">
                <a:pos x="69" y="343"/>
              </a:cxn>
              <a:cxn ang="0">
                <a:pos x="73" y="336"/>
              </a:cxn>
              <a:cxn ang="0">
                <a:pos x="93" y="187"/>
              </a:cxn>
            </a:cxnLst>
            <a:rect l="0" t="0" r="r" b="b"/>
            <a:pathLst>
              <a:path w="94" h="348">
                <a:moveTo>
                  <a:pt x="0" y="0"/>
                </a:moveTo>
                <a:lnTo>
                  <a:pt x="8" y="2"/>
                </a:lnTo>
                <a:lnTo>
                  <a:pt x="13" y="8"/>
                </a:lnTo>
                <a:lnTo>
                  <a:pt x="15" y="17"/>
                </a:lnTo>
                <a:lnTo>
                  <a:pt x="17" y="30"/>
                </a:lnTo>
                <a:lnTo>
                  <a:pt x="47" y="319"/>
                </a:lnTo>
                <a:lnTo>
                  <a:pt x="50" y="336"/>
                </a:lnTo>
                <a:lnTo>
                  <a:pt x="52" y="340"/>
                </a:lnTo>
                <a:lnTo>
                  <a:pt x="58" y="345"/>
                </a:lnTo>
                <a:lnTo>
                  <a:pt x="63" y="347"/>
                </a:lnTo>
                <a:lnTo>
                  <a:pt x="69" y="343"/>
                </a:lnTo>
                <a:lnTo>
                  <a:pt x="73" y="336"/>
                </a:lnTo>
                <a:lnTo>
                  <a:pt x="93" y="187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29058" name="Group 34"/>
          <p:cNvGrpSpPr>
            <a:grpSpLocks/>
          </p:cNvGrpSpPr>
          <p:nvPr/>
        </p:nvGrpSpPr>
        <p:grpSpPr bwMode="auto">
          <a:xfrm>
            <a:off x="2547938" y="3656013"/>
            <a:ext cx="2278062" cy="552450"/>
            <a:chOff x="1605" y="2303"/>
            <a:chExt cx="1435" cy="348"/>
          </a:xfrm>
        </p:grpSpPr>
        <p:sp>
          <p:nvSpPr>
            <p:cNvPr id="129059" name="Line 35"/>
            <p:cNvSpPr>
              <a:spLocks noChangeShapeType="1"/>
            </p:cNvSpPr>
            <p:nvPr/>
          </p:nvSpPr>
          <p:spPr bwMode="auto">
            <a:xfrm>
              <a:off x="1605" y="2479"/>
              <a:ext cx="1435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29060" name="Group 36"/>
            <p:cNvGrpSpPr>
              <a:grpSpLocks/>
            </p:cNvGrpSpPr>
            <p:nvPr/>
          </p:nvGrpSpPr>
          <p:grpSpPr bwMode="auto">
            <a:xfrm>
              <a:off x="1676" y="2303"/>
              <a:ext cx="1294" cy="348"/>
              <a:chOff x="1676" y="2303"/>
              <a:chExt cx="1294" cy="348"/>
            </a:xfrm>
          </p:grpSpPr>
          <p:sp>
            <p:nvSpPr>
              <p:cNvPr id="129061" name="Freeform 37"/>
              <p:cNvSpPr>
                <a:spLocks/>
              </p:cNvSpPr>
              <p:nvPr/>
            </p:nvSpPr>
            <p:spPr bwMode="auto">
              <a:xfrm>
                <a:off x="1676" y="2305"/>
                <a:ext cx="30" cy="178"/>
              </a:xfrm>
              <a:custGeom>
                <a:avLst/>
                <a:gdLst/>
                <a:ahLst/>
                <a:cxnLst>
                  <a:cxn ang="0">
                    <a:pos x="0" y="177"/>
                  </a:cxn>
                  <a:cxn ang="0">
                    <a:pos x="18" y="27"/>
                  </a:cxn>
                  <a:cxn ang="0">
                    <a:pos x="19" y="19"/>
                  </a:cxn>
                  <a:cxn ang="0">
                    <a:pos x="20" y="12"/>
                  </a:cxn>
                  <a:cxn ang="0">
                    <a:pos x="22" y="7"/>
                  </a:cxn>
                  <a:cxn ang="0">
                    <a:pos x="25" y="3"/>
                  </a:cxn>
                  <a:cxn ang="0">
                    <a:pos x="29" y="0"/>
                  </a:cxn>
                </a:cxnLst>
                <a:rect l="0" t="0" r="r" b="b"/>
                <a:pathLst>
                  <a:path w="30" h="178">
                    <a:moveTo>
                      <a:pt x="0" y="177"/>
                    </a:moveTo>
                    <a:lnTo>
                      <a:pt x="18" y="27"/>
                    </a:lnTo>
                    <a:lnTo>
                      <a:pt x="19" y="19"/>
                    </a:lnTo>
                    <a:lnTo>
                      <a:pt x="20" y="12"/>
                    </a:lnTo>
                    <a:lnTo>
                      <a:pt x="22" y="7"/>
                    </a:lnTo>
                    <a:lnTo>
                      <a:pt x="25" y="3"/>
                    </a:lnTo>
                    <a:lnTo>
                      <a:pt x="29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62" name="Freeform 38"/>
              <p:cNvSpPr>
                <a:spLocks/>
              </p:cNvSpPr>
              <p:nvPr/>
            </p:nvSpPr>
            <p:spPr bwMode="auto">
              <a:xfrm>
                <a:off x="1708" y="2305"/>
                <a:ext cx="118" cy="3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"/>
                  </a:cxn>
                  <a:cxn ang="0">
                    <a:pos x="11" y="9"/>
                  </a:cxn>
                  <a:cxn ang="0">
                    <a:pos x="13" y="17"/>
                  </a:cxn>
                  <a:cxn ang="0">
                    <a:pos x="14" y="28"/>
                  </a:cxn>
                  <a:cxn ang="0">
                    <a:pos x="39" y="317"/>
                  </a:cxn>
                  <a:cxn ang="0">
                    <a:pos x="42" y="334"/>
                  </a:cxn>
                  <a:cxn ang="0">
                    <a:pos x="44" y="339"/>
                  </a:cxn>
                  <a:cxn ang="0">
                    <a:pos x="49" y="343"/>
                  </a:cxn>
                  <a:cxn ang="0">
                    <a:pos x="53" y="345"/>
                  </a:cxn>
                  <a:cxn ang="0">
                    <a:pos x="59" y="341"/>
                  </a:cxn>
                  <a:cxn ang="0">
                    <a:pos x="62" y="334"/>
                  </a:cxn>
                  <a:cxn ang="0">
                    <a:pos x="106" y="27"/>
                  </a:cxn>
                  <a:cxn ang="0">
                    <a:pos x="107" y="19"/>
                  </a:cxn>
                  <a:cxn ang="0">
                    <a:pos x="107" y="13"/>
                  </a:cxn>
                  <a:cxn ang="0">
                    <a:pos x="109" y="8"/>
                  </a:cxn>
                  <a:cxn ang="0">
                    <a:pos x="112" y="2"/>
                  </a:cxn>
                  <a:cxn ang="0">
                    <a:pos x="117" y="2"/>
                  </a:cxn>
                </a:cxnLst>
                <a:rect l="0" t="0" r="r" b="b"/>
                <a:pathLst>
                  <a:path w="118" h="346">
                    <a:moveTo>
                      <a:pt x="0" y="0"/>
                    </a:moveTo>
                    <a:lnTo>
                      <a:pt x="6" y="2"/>
                    </a:lnTo>
                    <a:lnTo>
                      <a:pt x="11" y="9"/>
                    </a:lnTo>
                    <a:lnTo>
                      <a:pt x="13" y="17"/>
                    </a:lnTo>
                    <a:lnTo>
                      <a:pt x="14" y="28"/>
                    </a:lnTo>
                    <a:lnTo>
                      <a:pt x="39" y="317"/>
                    </a:lnTo>
                    <a:lnTo>
                      <a:pt x="42" y="334"/>
                    </a:lnTo>
                    <a:lnTo>
                      <a:pt x="44" y="339"/>
                    </a:lnTo>
                    <a:lnTo>
                      <a:pt x="49" y="343"/>
                    </a:lnTo>
                    <a:lnTo>
                      <a:pt x="53" y="345"/>
                    </a:lnTo>
                    <a:lnTo>
                      <a:pt x="59" y="341"/>
                    </a:lnTo>
                    <a:lnTo>
                      <a:pt x="62" y="334"/>
                    </a:lnTo>
                    <a:lnTo>
                      <a:pt x="106" y="27"/>
                    </a:lnTo>
                    <a:lnTo>
                      <a:pt x="107" y="19"/>
                    </a:lnTo>
                    <a:lnTo>
                      <a:pt x="107" y="13"/>
                    </a:lnTo>
                    <a:lnTo>
                      <a:pt x="109" y="8"/>
                    </a:lnTo>
                    <a:lnTo>
                      <a:pt x="112" y="2"/>
                    </a:lnTo>
                    <a:lnTo>
                      <a:pt x="117" y="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63" name="Freeform 39"/>
              <p:cNvSpPr>
                <a:spLocks/>
              </p:cNvSpPr>
              <p:nvPr/>
            </p:nvSpPr>
            <p:spPr bwMode="auto">
              <a:xfrm>
                <a:off x="1827" y="2305"/>
                <a:ext cx="115" cy="34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4" y="3"/>
                  </a:cxn>
                  <a:cxn ang="0">
                    <a:pos x="8" y="9"/>
                  </a:cxn>
                  <a:cxn ang="0">
                    <a:pos x="9" y="16"/>
                  </a:cxn>
                  <a:cxn ang="0">
                    <a:pos x="10" y="29"/>
                  </a:cxn>
                  <a:cxn ang="0">
                    <a:pos x="36" y="316"/>
                  </a:cxn>
                  <a:cxn ang="0">
                    <a:pos x="39" y="332"/>
                  </a:cxn>
                  <a:cxn ang="0">
                    <a:pos x="41" y="337"/>
                  </a:cxn>
                  <a:cxn ang="0">
                    <a:pos x="46" y="342"/>
                  </a:cxn>
                  <a:cxn ang="0">
                    <a:pos x="50" y="343"/>
                  </a:cxn>
                  <a:cxn ang="0">
                    <a:pos x="56" y="339"/>
                  </a:cxn>
                  <a:cxn ang="0">
                    <a:pos x="60" y="332"/>
                  </a:cxn>
                  <a:cxn ang="0">
                    <a:pos x="103" y="27"/>
                  </a:cxn>
                  <a:cxn ang="0">
                    <a:pos x="104" y="19"/>
                  </a:cxn>
                  <a:cxn ang="0">
                    <a:pos x="105" y="13"/>
                  </a:cxn>
                  <a:cxn ang="0">
                    <a:pos x="107" y="7"/>
                  </a:cxn>
                  <a:cxn ang="0">
                    <a:pos x="110" y="4"/>
                  </a:cxn>
                  <a:cxn ang="0">
                    <a:pos x="114" y="0"/>
                  </a:cxn>
                </a:cxnLst>
                <a:rect l="0" t="0" r="r" b="b"/>
                <a:pathLst>
                  <a:path w="115" h="344">
                    <a:moveTo>
                      <a:pt x="0" y="2"/>
                    </a:moveTo>
                    <a:lnTo>
                      <a:pt x="4" y="3"/>
                    </a:lnTo>
                    <a:lnTo>
                      <a:pt x="8" y="9"/>
                    </a:lnTo>
                    <a:lnTo>
                      <a:pt x="9" y="16"/>
                    </a:lnTo>
                    <a:lnTo>
                      <a:pt x="10" y="29"/>
                    </a:lnTo>
                    <a:lnTo>
                      <a:pt x="36" y="316"/>
                    </a:lnTo>
                    <a:lnTo>
                      <a:pt x="39" y="332"/>
                    </a:lnTo>
                    <a:lnTo>
                      <a:pt x="41" y="337"/>
                    </a:lnTo>
                    <a:lnTo>
                      <a:pt x="46" y="342"/>
                    </a:lnTo>
                    <a:lnTo>
                      <a:pt x="50" y="343"/>
                    </a:lnTo>
                    <a:lnTo>
                      <a:pt x="56" y="339"/>
                    </a:lnTo>
                    <a:lnTo>
                      <a:pt x="60" y="332"/>
                    </a:lnTo>
                    <a:lnTo>
                      <a:pt x="103" y="27"/>
                    </a:lnTo>
                    <a:lnTo>
                      <a:pt x="104" y="19"/>
                    </a:lnTo>
                    <a:lnTo>
                      <a:pt x="105" y="13"/>
                    </a:lnTo>
                    <a:lnTo>
                      <a:pt x="107" y="7"/>
                    </a:lnTo>
                    <a:lnTo>
                      <a:pt x="110" y="4"/>
                    </a:lnTo>
                    <a:lnTo>
                      <a:pt x="114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64" name="Freeform 40"/>
              <p:cNvSpPr>
                <a:spLocks/>
              </p:cNvSpPr>
              <p:nvPr/>
            </p:nvSpPr>
            <p:spPr bwMode="auto">
              <a:xfrm>
                <a:off x="1941" y="2305"/>
                <a:ext cx="120" cy="3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2"/>
                  </a:cxn>
                  <a:cxn ang="0">
                    <a:pos x="12" y="9"/>
                  </a:cxn>
                  <a:cxn ang="0">
                    <a:pos x="13" y="17"/>
                  </a:cxn>
                  <a:cxn ang="0">
                    <a:pos x="15" y="28"/>
                  </a:cxn>
                  <a:cxn ang="0">
                    <a:pos x="40" y="317"/>
                  </a:cxn>
                  <a:cxn ang="0">
                    <a:pos x="43" y="334"/>
                  </a:cxn>
                  <a:cxn ang="0">
                    <a:pos x="45" y="339"/>
                  </a:cxn>
                  <a:cxn ang="0">
                    <a:pos x="50" y="343"/>
                  </a:cxn>
                  <a:cxn ang="0">
                    <a:pos x="55" y="345"/>
                  </a:cxn>
                  <a:cxn ang="0">
                    <a:pos x="60" y="341"/>
                  </a:cxn>
                  <a:cxn ang="0">
                    <a:pos x="63" y="334"/>
                  </a:cxn>
                  <a:cxn ang="0">
                    <a:pos x="107" y="27"/>
                  </a:cxn>
                  <a:cxn ang="0">
                    <a:pos x="108" y="19"/>
                  </a:cxn>
                  <a:cxn ang="0">
                    <a:pos x="109" y="13"/>
                  </a:cxn>
                  <a:cxn ang="0">
                    <a:pos x="111" y="8"/>
                  </a:cxn>
                  <a:cxn ang="0">
                    <a:pos x="114" y="2"/>
                  </a:cxn>
                  <a:cxn ang="0">
                    <a:pos x="119" y="2"/>
                  </a:cxn>
                </a:cxnLst>
                <a:rect l="0" t="0" r="r" b="b"/>
                <a:pathLst>
                  <a:path w="120" h="346">
                    <a:moveTo>
                      <a:pt x="0" y="0"/>
                    </a:moveTo>
                    <a:lnTo>
                      <a:pt x="7" y="2"/>
                    </a:lnTo>
                    <a:lnTo>
                      <a:pt x="12" y="9"/>
                    </a:lnTo>
                    <a:lnTo>
                      <a:pt x="13" y="17"/>
                    </a:lnTo>
                    <a:lnTo>
                      <a:pt x="15" y="28"/>
                    </a:lnTo>
                    <a:lnTo>
                      <a:pt x="40" y="317"/>
                    </a:lnTo>
                    <a:lnTo>
                      <a:pt x="43" y="334"/>
                    </a:lnTo>
                    <a:lnTo>
                      <a:pt x="45" y="339"/>
                    </a:lnTo>
                    <a:lnTo>
                      <a:pt x="50" y="343"/>
                    </a:lnTo>
                    <a:lnTo>
                      <a:pt x="55" y="345"/>
                    </a:lnTo>
                    <a:lnTo>
                      <a:pt x="60" y="341"/>
                    </a:lnTo>
                    <a:lnTo>
                      <a:pt x="63" y="334"/>
                    </a:lnTo>
                    <a:lnTo>
                      <a:pt x="107" y="27"/>
                    </a:lnTo>
                    <a:lnTo>
                      <a:pt x="108" y="19"/>
                    </a:lnTo>
                    <a:lnTo>
                      <a:pt x="109" y="13"/>
                    </a:lnTo>
                    <a:lnTo>
                      <a:pt x="111" y="8"/>
                    </a:lnTo>
                    <a:lnTo>
                      <a:pt x="114" y="2"/>
                    </a:lnTo>
                    <a:lnTo>
                      <a:pt x="119" y="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65" name="Freeform 41"/>
              <p:cNvSpPr>
                <a:spLocks/>
              </p:cNvSpPr>
              <p:nvPr/>
            </p:nvSpPr>
            <p:spPr bwMode="auto">
              <a:xfrm>
                <a:off x="2067" y="2304"/>
                <a:ext cx="115" cy="34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3"/>
                  </a:cxn>
                  <a:cxn ang="0">
                    <a:pos x="8" y="9"/>
                  </a:cxn>
                  <a:cxn ang="0">
                    <a:pos x="9" y="15"/>
                  </a:cxn>
                  <a:cxn ang="0">
                    <a:pos x="10" y="29"/>
                  </a:cxn>
                  <a:cxn ang="0">
                    <a:pos x="36" y="317"/>
                  </a:cxn>
                  <a:cxn ang="0">
                    <a:pos x="38" y="332"/>
                  </a:cxn>
                  <a:cxn ang="0">
                    <a:pos x="41" y="337"/>
                  </a:cxn>
                  <a:cxn ang="0">
                    <a:pos x="45" y="342"/>
                  </a:cxn>
                  <a:cxn ang="0">
                    <a:pos x="50" y="343"/>
                  </a:cxn>
                  <a:cxn ang="0">
                    <a:pos x="56" y="339"/>
                  </a:cxn>
                  <a:cxn ang="0">
                    <a:pos x="60" y="332"/>
                  </a:cxn>
                  <a:cxn ang="0">
                    <a:pos x="103" y="27"/>
                  </a:cxn>
                  <a:cxn ang="0">
                    <a:pos x="104" y="18"/>
                  </a:cxn>
                  <a:cxn ang="0">
                    <a:pos x="105" y="12"/>
                  </a:cxn>
                  <a:cxn ang="0">
                    <a:pos x="107" y="7"/>
                  </a:cxn>
                  <a:cxn ang="0">
                    <a:pos x="110" y="3"/>
                  </a:cxn>
                  <a:cxn ang="0">
                    <a:pos x="114" y="0"/>
                  </a:cxn>
                </a:cxnLst>
                <a:rect l="0" t="0" r="r" b="b"/>
                <a:pathLst>
                  <a:path w="115" h="344">
                    <a:moveTo>
                      <a:pt x="0" y="1"/>
                    </a:moveTo>
                    <a:lnTo>
                      <a:pt x="3" y="3"/>
                    </a:lnTo>
                    <a:lnTo>
                      <a:pt x="8" y="9"/>
                    </a:lnTo>
                    <a:lnTo>
                      <a:pt x="9" y="15"/>
                    </a:lnTo>
                    <a:lnTo>
                      <a:pt x="10" y="29"/>
                    </a:lnTo>
                    <a:lnTo>
                      <a:pt x="36" y="317"/>
                    </a:lnTo>
                    <a:lnTo>
                      <a:pt x="38" y="332"/>
                    </a:lnTo>
                    <a:lnTo>
                      <a:pt x="41" y="337"/>
                    </a:lnTo>
                    <a:lnTo>
                      <a:pt x="45" y="342"/>
                    </a:lnTo>
                    <a:lnTo>
                      <a:pt x="50" y="343"/>
                    </a:lnTo>
                    <a:lnTo>
                      <a:pt x="56" y="339"/>
                    </a:lnTo>
                    <a:lnTo>
                      <a:pt x="60" y="332"/>
                    </a:lnTo>
                    <a:lnTo>
                      <a:pt x="103" y="27"/>
                    </a:lnTo>
                    <a:lnTo>
                      <a:pt x="104" y="18"/>
                    </a:lnTo>
                    <a:lnTo>
                      <a:pt x="105" y="12"/>
                    </a:lnTo>
                    <a:lnTo>
                      <a:pt x="107" y="7"/>
                    </a:lnTo>
                    <a:lnTo>
                      <a:pt x="110" y="3"/>
                    </a:lnTo>
                    <a:lnTo>
                      <a:pt x="114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66" name="Freeform 42"/>
              <p:cNvSpPr>
                <a:spLocks/>
              </p:cNvSpPr>
              <p:nvPr/>
            </p:nvSpPr>
            <p:spPr bwMode="auto">
              <a:xfrm>
                <a:off x="2181" y="2304"/>
                <a:ext cx="119" cy="3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"/>
                  </a:cxn>
                  <a:cxn ang="0">
                    <a:pos x="11" y="8"/>
                  </a:cxn>
                  <a:cxn ang="0">
                    <a:pos x="12" y="16"/>
                  </a:cxn>
                  <a:cxn ang="0">
                    <a:pos x="14" y="29"/>
                  </a:cxn>
                  <a:cxn ang="0">
                    <a:pos x="39" y="316"/>
                  </a:cxn>
                  <a:cxn ang="0">
                    <a:pos x="42" y="332"/>
                  </a:cxn>
                  <a:cxn ang="0">
                    <a:pos x="44" y="337"/>
                  </a:cxn>
                  <a:cxn ang="0">
                    <a:pos x="49" y="341"/>
                  </a:cxn>
                  <a:cxn ang="0">
                    <a:pos x="53" y="343"/>
                  </a:cxn>
                  <a:cxn ang="0">
                    <a:pos x="59" y="339"/>
                  </a:cxn>
                  <a:cxn ang="0">
                    <a:pos x="62" y="332"/>
                  </a:cxn>
                  <a:cxn ang="0">
                    <a:pos x="106" y="27"/>
                  </a:cxn>
                  <a:cxn ang="0">
                    <a:pos x="107" y="19"/>
                  </a:cxn>
                  <a:cxn ang="0">
                    <a:pos x="107" y="13"/>
                  </a:cxn>
                  <a:cxn ang="0">
                    <a:pos x="109" y="8"/>
                  </a:cxn>
                  <a:cxn ang="0">
                    <a:pos x="112" y="2"/>
                  </a:cxn>
                  <a:cxn ang="0">
                    <a:pos x="118" y="2"/>
                  </a:cxn>
                </a:cxnLst>
                <a:rect l="0" t="0" r="r" b="b"/>
                <a:pathLst>
                  <a:path w="119" h="344">
                    <a:moveTo>
                      <a:pt x="0" y="0"/>
                    </a:moveTo>
                    <a:lnTo>
                      <a:pt x="6" y="2"/>
                    </a:lnTo>
                    <a:lnTo>
                      <a:pt x="11" y="8"/>
                    </a:lnTo>
                    <a:lnTo>
                      <a:pt x="12" y="16"/>
                    </a:lnTo>
                    <a:lnTo>
                      <a:pt x="14" y="29"/>
                    </a:lnTo>
                    <a:lnTo>
                      <a:pt x="39" y="316"/>
                    </a:lnTo>
                    <a:lnTo>
                      <a:pt x="42" y="332"/>
                    </a:lnTo>
                    <a:lnTo>
                      <a:pt x="44" y="337"/>
                    </a:lnTo>
                    <a:lnTo>
                      <a:pt x="49" y="341"/>
                    </a:lnTo>
                    <a:lnTo>
                      <a:pt x="53" y="343"/>
                    </a:lnTo>
                    <a:lnTo>
                      <a:pt x="59" y="339"/>
                    </a:lnTo>
                    <a:lnTo>
                      <a:pt x="62" y="332"/>
                    </a:lnTo>
                    <a:lnTo>
                      <a:pt x="106" y="27"/>
                    </a:lnTo>
                    <a:lnTo>
                      <a:pt x="107" y="19"/>
                    </a:lnTo>
                    <a:lnTo>
                      <a:pt x="107" y="13"/>
                    </a:lnTo>
                    <a:lnTo>
                      <a:pt x="109" y="8"/>
                    </a:lnTo>
                    <a:lnTo>
                      <a:pt x="112" y="2"/>
                    </a:lnTo>
                    <a:lnTo>
                      <a:pt x="118" y="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67" name="Freeform 43"/>
              <p:cNvSpPr>
                <a:spLocks/>
              </p:cNvSpPr>
              <p:nvPr/>
            </p:nvSpPr>
            <p:spPr bwMode="auto">
              <a:xfrm>
                <a:off x="2301" y="2304"/>
                <a:ext cx="115" cy="34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4" y="3"/>
                  </a:cxn>
                  <a:cxn ang="0">
                    <a:pos x="8" y="9"/>
                  </a:cxn>
                  <a:cxn ang="0">
                    <a:pos x="9" y="15"/>
                  </a:cxn>
                  <a:cxn ang="0">
                    <a:pos x="10" y="29"/>
                  </a:cxn>
                  <a:cxn ang="0">
                    <a:pos x="36" y="317"/>
                  </a:cxn>
                  <a:cxn ang="0">
                    <a:pos x="38" y="332"/>
                  </a:cxn>
                  <a:cxn ang="0">
                    <a:pos x="41" y="337"/>
                  </a:cxn>
                  <a:cxn ang="0">
                    <a:pos x="46" y="342"/>
                  </a:cxn>
                  <a:cxn ang="0">
                    <a:pos x="50" y="343"/>
                  </a:cxn>
                  <a:cxn ang="0">
                    <a:pos x="56" y="339"/>
                  </a:cxn>
                  <a:cxn ang="0">
                    <a:pos x="60" y="332"/>
                  </a:cxn>
                  <a:cxn ang="0">
                    <a:pos x="102" y="27"/>
                  </a:cxn>
                  <a:cxn ang="0">
                    <a:pos x="103" y="18"/>
                  </a:cxn>
                  <a:cxn ang="0">
                    <a:pos x="104" y="12"/>
                  </a:cxn>
                  <a:cxn ang="0">
                    <a:pos x="105" y="7"/>
                  </a:cxn>
                  <a:cxn ang="0">
                    <a:pos x="109" y="3"/>
                  </a:cxn>
                  <a:cxn ang="0">
                    <a:pos x="114" y="0"/>
                  </a:cxn>
                </a:cxnLst>
                <a:rect l="0" t="0" r="r" b="b"/>
                <a:pathLst>
                  <a:path w="115" h="344">
                    <a:moveTo>
                      <a:pt x="0" y="1"/>
                    </a:moveTo>
                    <a:lnTo>
                      <a:pt x="4" y="3"/>
                    </a:lnTo>
                    <a:lnTo>
                      <a:pt x="8" y="9"/>
                    </a:lnTo>
                    <a:lnTo>
                      <a:pt x="9" y="15"/>
                    </a:lnTo>
                    <a:lnTo>
                      <a:pt x="10" y="29"/>
                    </a:lnTo>
                    <a:lnTo>
                      <a:pt x="36" y="317"/>
                    </a:lnTo>
                    <a:lnTo>
                      <a:pt x="38" y="332"/>
                    </a:lnTo>
                    <a:lnTo>
                      <a:pt x="41" y="337"/>
                    </a:lnTo>
                    <a:lnTo>
                      <a:pt x="46" y="342"/>
                    </a:lnTo>
                    <a:lnTo>
                      <a:pt x="50" y="343"/>
                    </a:lnTo>
                    <a:lnTo>
                      <a:pt x="56" y="339"/>
                    </a:lnTo>
                    <a:lnTo>
                      <a:pt x="60" y="332"/>
                    </a:lnTo>
                    <a:lnTo>
                      <a:pt x="102" y="27"/>
                    </a:lnTo>
                    <a:lnTo>
                      <a:pt x="103" y="18"/>
                    </a:lnTo>
                    <a:lnTo>
                      <a:pt x="104" y="12"/>
                    </a:lnTo>
                    <a:lnTo>
                      <a:pt x="105" y="7"/>
                    </a:lnTo>
                    <a:lnTo>
                      <a:pt x="109" y="3"/>
                    </a:lnTo>
                    <a:lnTo>
                      <a:pt x="114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68" name="Freeform 44"/>
              <p:cNvSpPr>
                <a:spLocks/>
              </p:cNvSpPr>
              <p:nvPr/>
            </p:nvSpPr>
            <p:spPr bwMode="auto">
              <a:xfrm>
                <a:off x="2415" y="2304"/>
                <a:ext cx="121" cy="3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"/>
                  </a:cxn>
                  <a:cxn ang="0">
                    <a:pos x="12" y="8"/>
                  </a:cxn>
                  <a:cxn ang="0">
                    <a:pos x="13" y="16"/>
                  </a:cxn>
                  <a:cxn ang="0">
                    <a:pos x="15" y="29"/>
                  </a:cxn>
                  <a:cxn ang="0">
                    <a:pos x="40" y="316"/>
                  </a:cxn>
                  <a:cxn ang="0">
                    <a:pos x="43" y="332"/>
                  </a:cxn>
                  <a:cxn ang="0">
                    <a:pos x="45" y="337"/>
                  </a:cxn>
                  <a:cxn ang="0">
                    <a:pos x="50" y="341"/>
                  </a:cxn>
                  <a:cxn ang="0">
                    <a:pos x="55" y="343"/>
                  </a:cxn>
                  <a:cxn ang="0">
                    <a:pos x="61" y="339"/>
                  </a:cxn>
                  <a:cxn ang="0">
                    <a:pos x="64" y="332"/>
                  </a:cxn>
                  <a:cxn ang="0">
                    <a:pos x="108" y="27"/>
                  </a:cxn>
                  <a:cxn ang="0">
                    <a:pos x="109" y="19"/>
                  </a:cxn>
                  <a:cxn ang="0">
                    <a:pos x="110" y="13"/>
                  </a:cxn>
                  <a:cxn ang="0">
                    <a:pos x="112" y="8"/>
                  </a:cxn>
                  <a:cxn ang="0">
                    <a:pos x="116" y="2"/>
                  </a:cxn>
                  <a:cxn ang="0">
                    <a:pos x="120" y="2"/>
                  </a:cxn>
                </a:cxnLst>
                <a:rect l="0" t="0" r="r" b="b"/>
                <a:pathLst>
                  <a:path w="121" h="344">
                    <a:moveTo>
                      <a:pt x="0" y="0"/>
                    </a:moveTo>
                    <a:lnTo>
                      <a:pt x="6" y="2"/>
                    </a:lnTo>
                    <a:lnTo>
                      <a:pt x="12" y="8"/>
                    </a:lnTo>
                    <a:lnTo>
                      <a:pt x="13" y="16"/>
                    </a:lnTo>
                    <a:lnTo>
                      <a:pt x="15" y="29"/>
                    </a:lnTo>
                    <a:lnTo>
                      <a:pt x="40" y="316"/>
                    </a:lnTo>
                    <a:lnTo>
                      <a:pt x="43" y="332"/>
                    </a:lnTo>
                    <a:lnTo>
                      <a:pt x="45" y="337"/>
                    </a:lnTo>
                    <a:lnTo>
                      <a:pt x="50" y="341"/>
                    </a:lnTo>
                    <a:lnTo>
                      <a:pt x="55" y="343"/>
                    </a:lnTo>
                    <a:lnTo>
                      <a:pt x="61" y="339"/>
                    </a:lnTo>
                    <a:lnTo>
                      <a:pt x="64" y="332"/>
                    </a:lnTo>
                    <a:lnTo>
                      <a:pt x="108" y="27"/>
                    </a:lnTo>
                    <a:lnTo>
                      <a:pt x="109" y="19"/>
                    </a:lnTo>
                    <a:lnTo>
                      <a:pt x="110" y="13"/>
                    </a:lnTo>
                    <a:lnTo>
                      <a:pt x="112" y="8"/>
                    </a:lnTo>
                    <a:lnTo>
                      <a:pt x="116" y="2"/>
                    </a:lnTo>
                    <a:lnTo>
                      <a:pt x="120" y="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69" name="Freeform 45"/>
              <p:cNvSpPr>
                <a:spLocks/>
              </p:cNvSpPr>
              <p:nvPr/>
            </p:nvSpPr>
            <p:spPr bwMode="auto">
              <a:xfrm>
                <a:off x="2540" y="2303"/>
                <a:ext cx="114" cy="346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2"/>
                  </a:cxn>
                  <a:cxn ang="0">
                    <a:pos x="7" y="9"/>
                  </a:cxn>
                  <a:cxn ang="0">
                    <a:pos x="8" y="16"/>
                  </a:cxn>
                  <a:cxn ang="0">
                    <a:pos x="9" y="28"/>
                  </a:cxn>
                  <a:cxn ang="0">
                    <a:pos x="35" y="317"/>
                  </a:cxn>
                  <a:cxn ang="0">
                    <a:pos x="38" y="333"/>
                  </a:cxn>
                  <a:cxn ang="0">
                    <a:pos x="40" y="338"/>
                  </a:cxn>
                  <a:cxn ang="0">
                    <a:pos x="45" y="343"/>
                  </a:cxn>
                  <a:cxn ang="0">
                    <a:pos x="49" y="345"/>
                  </a:cxn>
                  <a:cxn ang="0">
                    <a:pos x="55" y="341"/>
                  </a:cxn>
                  <a:cxn ang="0">
                    <a:pos x="59" y="333"/>
                  </a:cxn>
                  <a:cxn ang="0">
                    <a:pos x="101" y="26"/>
                  </a:cxn>
                  <a:cxn ang="0">
                    <a:pos x="103" y="18"/>
                  </a:cxn>
                  <a:cxn ang="0">
                    <a:pos x="104" y="12"/>
                  </a:cxn>
                  <a:cxn ang="0">
                    <a:pos x="105" y="6"/>
                  </a:cxn>
                  <a:cxn ang="0">
                    <a:pos x="109" y="2"/>
                  </a:cxn>
                  <a:cxn ang="0">
                    <a:pos x="113" y="0"/>
                  </a:cxn>
                </a:cxnLst>
                <a:rect l="0" t="0" r="r" b="b"/>
                <a:pathLst>
                  <a:path w="114" h="346">
                    <a:moveTo>
                      <a:pt x="0" y="1"/>
                    </a:moveTo>
                    <a:lnTo>
                      <a:pt x="2" y="2"/>
                    </a:lnTo>
                    <a:lnTo>
                      <a:pt x="7" y="9"/>
                    </a:lnTo>
                    <a:lnTo>
                      <a:pt x="8" y="16"/>
                    </a:lnTo>
                    <a:lnTo>
                      <a:pt x="9" y="28"/>
                    </a:lnTo>
                    <a:lnTo>
                      <a:pt x="35" y="317"/>
                    </a:lnTo>
                    <a:lnTo>
                      <a:pt x="38" y="333"/>
                    </a:lnTo>
                    <a:lnTo>
                      <a:pt x="40" y="338"/>
                    </a:lnTo>
                    <a:lnTo>
                      <a:pt x="45" y="343"/>
                    </a:lnTo>
                    <a:lnTo>
                      <a:pt x="49" y="345"/>
                    </a:lnTo>
                    <a:lnTo>
                      <a:pt x="55" y="341"/>
                    </a:lnTo>
                    <a:lnTo>
                      <a:pt x="59" y="333"/>
                    </a:lnTo>
                    <a:lnTo>
                      <a:pt x="101" y="26"/>
                    </a:lnTo>
                    <a:lnTo>
                      <a:pt x="103" y="18"/>
                    </a:lnTo>
                    <a:lnTo>
                      <a:pt x="104" y="12"/>
                    </a:lnTo>
                    <a:lnTo>
                      <a:pt x="105" y="6"/>
                    </a:lnTo>
                    <a:lnTo>
                      <a:pt x="109" y="2"/>
                    </a:lnTo>
                    <a:lnTo>
                      <a:pt x="113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70" name="Freeform 46"/>
              <p:cNvSpPr>
                <a:spLocks/>
              </p:cNvSpPr>
              <p:nvPr/>
            </p:nvSpPr>
            <p:spPr bwMode="auto">
              <a:xfrm>
                <a:off x="2653" y="2303"/>
                <a:ext cx="120" cy="3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2"/>
                  </a:cxn>
                  <a:cxn ang="0">
                    <a:pos x="12" y="8"/>
                  </a:cxn>
                  <a:cxn ang="0">
                    <a:pos x="13" y="17"/>
                  </a:cxn>
                  <a:cxn ang="0">
                    <a:pos x="15" y="29"/>
                  </a:cxn>
                  <a:cxn ang="0">
                    <a:pos x="40" y="317"/>
                  </a:cxn>
                  <a:cxn ang="0">
                    <a:pos x="43" y="334"/>
                  </a:cxn>
                  <a:cxn ang="0">
                    <a:pos x="45" y="338"/>
                  </a:cxn>
                  <a:cxn ang="0">
                    <a:pos x="50" y="343"/>
                  </a:cxn>
                  <a:cxn ang="0">
                    <a:pos x="54" y="345"/>
                  </a:cxn>
                  <a:cxn ang="0">
                    <a:pos x="60" y="341"/>
                  </a:cxn>
                  <a:cxn ang="0">
                    <a:pos x="63" y="334"/>
                  </a:cxn>
                  <a:cxn ang="0">
                    <a:pos x="106" y="27"/>
                  </a:cxn>
                  <a:cxn ang="0">
                    <a:pos x="108" y="19"/>
                  </a:cxn>
                  <a:cxn ang="0">
                    <a:pos x="109" y="13"/>
                  </a:cxn>
                  <a:cxn ang="0">
                    <a:pos x="110" y="7"/>
                  </a:cxn>
                  <a:cxn ang="0">
                    <a:pos x="113" y="2"/>
                  </a:cxn>
                  <a:cxn ang="0">
                    <a:pos x="119" y="2"/>
                  </a:cxn>
                </a:cxnLst>
                <a:rect l="0" t="0" r="r" b="b"/>
                <a:pathLst>
                  <a:path w="120" h="346">
                    <a:moveTo>
                      <a:pt x="0" y="0"/>
                    </a:moveTo>
                    <a:lnTo>
                      <a:pt x="7" y="2"/>
                    </a:lnTo>
                    <a:lnTo>
                      <a:pt x="12" y="8"/>
                    </a:lnTo>
                    <a:lnTo>
                      <a:pt x="13" y="17"/>
                    </a:lnTo>
                    <a:lnTo>
                      <a:pt x="15" y="29"/>
                    </a:lnTo>
                    <a:lnTo>
                      <a:pt x="40" y="317"/>
                    </a:lnTo>
                    <a:lnTo>
                      <a:pt x="43" y="334"/>
                    </a:lnTo>
                    <a:lnTo>
                      <a:pt x="45" y="338"/>
                    </a:lnTo>
                    <a:lnTo>
                      <a:pt x="50" y="343"/>
                    </a:lnTo>
                    <a:lnTo>
                      <a:pt x="54" y="345"/>
                    </a:lnTo>
                    <a:lnTo>
                      <a:pt x="60" y="341"/>
                    </a:lnTo>
                    <a:lnTo>
                      <a:pt x="63" y="334"/>
                    </a:lnTo>
                    <a:lnTo>
                      <a:pt x="106" y="27"/>
                    </a:lnTo>
                    <a:lnTo>
                      <a:pt x="108" y="19"/>
                    </a:lnTo>
                    <a:lnTo>
                      <a:pt x="109" y="13"/>
                    </a:lnTo>
                    <a:lnTo>
                      <a:pt x="110" y="7"/>
                    </a:lnTo>
                    <a:lnTo>
                      <a:pt x="113" y="2"/>
                    </a:lnTo>
                    <a:lnTo>
                      <a:pt x="119" y="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71" name="Freeform 47"/>
              <p:cNvSpPr>
                <a:spLocks/>
              </p:cNvSpPr>
              <p:nvPr/>
            </p:nvSpPr>
            <p:spPr bwMode="auto">
              <a:xfrm>
                <a:off x="2773" y="2303"/>
                <a:ext cx="116" cy="346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4" y="2"/>
                  </a:cxn>
                  <a:cxn ang="0">
                    <a:pos x="8" y="9"/>
                  </a:cxn>
                  <a:cxn ang="0">
                    <a:pos x="9" y="16"/>
                  </a:cxn>
                  <a:cxn ang="0">
                    <a:pos x="11" y="28"/>
                  </a:cxn>
                  <a:cxn ang="0">
                    <a:pos x="36" y="317"/>
                  </a:cxn>
                  <a:cxn ang="0">
                    <a:pos x="38" y="333"/>
                  </a:cxn>
                  <a:cxn ang="0">
                    <a:pos x="41" y="338"/>
                  </a:cxn>
                  <a:cxn ang="0">
                    <a:pos x="46" y="343"/>
                  </a:cxn>
                  <a:cxn ang="0">
                    <a:pos x="49" y="345"/>
                  </a:cxn>
                  <a:cxn ang="0">
                    <a:pos x="56" y="341"/>
                  </a:cxn>
                  <a:cxn ang="0">
                    <a:pos x="59" y="333"/>
                  </a:cxn>
                  <a:cxn ang="0">
                    <a:pos x="103" y="26"/>
                  </a:cxn>
                  <a:cxn ang="0">
                    <a:pos x="104" y="18"/>
                  </a:cxn>
                  <a:cxn ang="0">
                    <a:pos x="105" y="12"/>
                  </a:cxn>
                  <a:cxn ang="0">
                    <a:pos x="106" y="6"/>
                  </a:cxn>
                  <a:cxn ang="0">
                    <a:pos x="110" y="2"/>
                  </a:cxn>
                  <a:cxn ang="0">
                    <a:pos x="115" y="0"/>
                  </a:cxn>
                </a:cxnLst>
                <a:rect l="0" t="0" r="r" b="b"/>
                <a:pathLst>
                  <a:path w="116" h="346">
                    <a:moveTo>
                      <a:pt x="0" y="1"/>
                    </a:moveTo>
                    <a:lnTo>
                      <a:pt x="4" y="2"/>
                    </a:lnTo>
                    <a:lnTo>
                      <a:pt x="8" y="9"/>
                    </a:lnTo>
                    <a:lnTo>
                      <a:pt x="9" y="16"/>
                    </a:lnTo>
                    <a:lnTo>
                      <a:pt x="11" y="28"/>
                    </a:lnTo>
                    <a:lnTo>
                      <a:pt x="36" y="317"/>
                    </a:lnTo>
                    <a:lnTo>
                      <a:pt x="38" y="333"/>
                    </a:lnTo>
                    <a:lnTo>
                      <a:pt x="41" y="338"/>
                    </a:lnTo>
                    <a:lnTo>
                      <a:pt x="46" y="343"/>
                    </a:lnTo>
                    <a:lnTo>
                      <a:pt x="49" y="345"/>
                    </a:lnTo>
                    <a:lnTo>
                      <a:pt x="56" y="341"/>
                    </a:lnTo>
                    <a:lnTo>
                      <a:pt x="59" y="333"/>
                    </a:lnTo>
                    <a:lnTo>
                      <a:pt x="103" y="26"/>
                    </a:lnTo>
                    <a:lnTo>
                      <a:pt x="104" y="18"/>
                    </a:lnTo>
                    <a:lnTo>
                      <a:pt x="105" y="12"/>
                    </a:lnTo>
                    <a:lnTo>
                      <a:pt x="106" y="6"/>
                    </a:lnTo>
                    <a:lnTo>
                      <a:pt x="110" y="2"/>
                    </a:lnTo>
                    <a:lnTo>
                      <a:pt x="115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72" name="Freeform 48"/>
              <p:cNvSpPr>
                <a:spLocks/>
              </p:cNvSpPr>
              <p:nvPr/>
            </p:nvSpPr>
            <p:spPr bwMode="auto">
              <a:xfrm>
                <a:off x="2888" y="2303"/>
                <a:ext cx="82" cy="3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2"/>
                  </a:cxn>
                  <a:cxn ang="0">
                    <a:pos x="11" y="8"/>
                  </a:cxn>
                  <a:cxn ang="0">
                    <a:pos x="13" y="17"/>
                  </a:cxn>
                  <a:cxn ang="0">
                    <a:pos x="14" y="29"/>
                  </a:cxn>
                  <a:cxn ang="0">
                    <a:pos x="41" y="317"/>
                  </a:cxn>
                  <a:cxn ang="0">
                    <a:pos x="43" y="334"/>
                  </a:cxn>
                  <a:cxn ang="0">
                    <a:pos x="45" y="338"/>
                  </a:cxn>
                  <a:cxn ang="0">
                    <a:pos x="50" y="343"/>
                  </a:cxn>
                  <a:cxn ang="0">
                    <a:pos x="55" y="345"/>
                  </a:cxn>
                  <a:cxn ang="0">
                    <a:pos x="60" y="341"/>
                  </a:cxn>
                  <a:cxn ang="0">
                    <a:pos x="64" y="334"/>
                  </a:cxn>
                  <a:cxn ang="0">
                    <a:pos x="81" y="186"/>
                  </a:cxn>
                </a:cxnLst>
                <a:rect l="0" t="0" r="r" b="b"/>
                <a:pathLst>
                  <a:path w="82" h="346">
                    <a:moveTo>
                      <a:pt x="0" y="0"/>
                    </a:moveTo>
                    <a:lnTo>
                      <a:pt x="7" y="2"/>
                    </a:lnTo>
                    <a:lnTo>
                      <a:pt x="11" y="8"/>
                    </a:lnTo>
                    <a:lnTo>
                      <a:pt x="13" y="17"/>
                    </a:lnTo>
                    <a:lnTo>
                      <a:pt x="14" y="29"/>
                    </a:lnTo>
                    <a:lnTo>
                      <a:pt x="41" y="317"/>
                    </a:lnTo>
                    <a:lnTo>
                      <a:pt x="43" y="334"/>
                    </a:lnTo>
                    <a:lnTo>
                      <a:pt x="45" y="338"/>
                    </a:lnTo>
                    <a:lnTo>
                      <a:pt x="50" y="343"/>
                    </a:lnTo>
                    <a:lnTo>
                      <a:pt x="55" y="345"/>
                    </a:lnTo>
                    <a:lnTo>
                      <a:pt x="60" y="341"/>
                    </a:lnTo>
                    <a:lnTo>
                      <a:pt x="64" y="334"/>
                    </a:lnTo>
                    <a:lnTo>
                      <a:pt x="81" y="186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29073" name="Group 49"/>
          <p:cNvGrpSpPr>
            <a:grpSpLocks/>
          </p:cNvGrpSpPr>
          <p:nvPr/>
        </p:nvGrpSpPr>
        <p:grpSpPr bwMode="auto">
          <a:xfrm>
            <a:off x="3963988" y="3494088"/>
            <a:ext cx="1362075" cy="839787"/>
            <a:chOff x="2497" y="2201"/>
            <a:chExt cx="858" cy="529"/>
          </a:xfrm>
        </p:grpSpPr>
        <p:sp>
          <p:nvSpPr>
            <p:cNvPr id="129074" name="Line 50"/>
            <p:cNvSpPr>
              <a:spLocks noChangeShapeType="1"/>
            </p:cNvSpPr>
            <p:nvPr/>
          </p:nvSpPr>
          <p:spPr bwMode="auto">
            <a:xfrm>
              <a:off x="2497" y="2473"/>
              <a:ext cx="858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29075" name="Group 51"/>
            <p:cNvGrpSpPr>
              <a:grpSpLocks/>
            </p:cNvGrpSpPr>
            <p:nvPr/>
          </p:nvGrpSpPr>
          <p:grpSpPr bwMode="auto">
            <a:xfrm>
              <a:off x="2541" y="2201"/>
              <a:ext cx="772" cy="529"/>
              <a:chOff x="2541" y="2201"/>
              <a:chExt cx="772" cy="529"/>
            </a:xfrm>
          </p:grpSpPr>
          <p:sp>
            <p:nvSpPr>
              <p:cNvPr id="129076" name="Freeform 52"/>
              <p:cNvSpPr>
                <a:spLocks/>
              </p:cNvSpPr>
              <p:nvPr/>
            </p:nvSpPr>
            <p:spPr bwMode="auto">
              <a:xfrm>
                <a:off x="2541" y="2205"/>
                <a:ext cx="23" cy="270"/>
              </a:xfrm>
              <a:custGeom>
                <a:avLst/>
                <a:gdLst/>
                <a:ahLst/>
                <a:cxnLst>
                  <a:cxn ang="0">
                    <a:pos x="0" y="269"/>
                  </a:cxn>
                  <a:cxn ang="0">
                    <a:pos x="12" y="41"/>
                  </a:cxn>
                  <a:cxn ang="0">
                    <a:pos x="14" y="29"/>
                  </a:cxn>
                  <a:cxn ang="0">
                    <a:pos x="14" y="19"/>
                  </a:cxn>
                  <a:cxn ang="0">
                    <a:pos x="15" y="11"/>
                  </a:cxn>
                  <a:cxn ang="0">
                    <a:pos x="19" y="5"/>
                  </a:cxn>
                  <a:cxn ang="0">
                    <a:pos x="22" y="0"/>
                  </a:cxn>
                </a:cxnLst>
                <a:rect l="0" t="0" r="r" b="b"/>
                <a:pathLst>
                  <a:path w="23" h="270">
                    <a:moveTo>
                      <a:pt x="0" y="269"/>
                    </a:moveTo>
                    <a:lnTo>
                      <a:pt x="12" y="41"/>
                    </a:lnTo>
                    <a:lnTo>
                      <a:pt x="14" y="29"/>
                    </a:lnTo>
                    <a:lnTo>
                      <a:pt x="14" y="19"/>
                    </a:lnTo>
                    <a:lnTo>
                      <a:pt x="15" y="11"/>
                    </a:lnTo>
                    <a:lnTo>
                      <a:pt x="19" y="5"/>
                    </a:lnTo>
                    <a:lnTo>
                      <a:pt x="22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77" name="Freeform 53"/>
              <p:cNvSpPr>
                <a:spLocks/>
              </p:cNvSpPr>
              <p:nvPr/>
            </p:nvSpPr>
            <p:spPr bwMode="auto">
              <a:xfrm>
                <a:off x="2557" y="2204"/>
                <a:ext cx="73" cy="5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"/>
                  </a:cxn>
                  <a:cxn ang="0">
                    <a:pos x="7" y="14"/>
                  </a:cxn>
                  <a:cxn ang="0">
                    <a:pos x="8" y="26"/>
                  </a:cxn>
                  <a:cxn ang="0">
                    <a:pos x="9" y="43"/>
                  </a:cxn>
                  <a:cxn ang="0">
                    <a:pos x="24" y="483"/>
                  </a:cxn>
                  <a:cxn ang="0">
                    <a:pos x="26" y="508"/>
                  </a:cxn>
                  <a:cxn ang="0">
                    <a:pos x="27" y="515"/>
                  </a:cxn>
                  <a:cxn ang="0">
                    <a:pos x="30" y="522"/>
                  </a:cxn>
                  <a:cxn ang="0">
                    <a:pos x="33" y="525"/>
                  </a:cxn>
                  <a:cxn ang="0">
                    <a:pos x="37" y="519"/>
                  </a:cxn>
                  <a:cxn ang="0">
                    <a:pos x="39" y="508"/>
                  </a:cxn>
                  <a:cxn ang="0">
                    <a:pos x="65" y="41"/>
                  </a:cxn>
                  <a:cxn ang="0">
                    <a:pos x="66" y="29"/>
                  </a:cxn>
                  <a:cxn ang="0">
                    <a:pos x="66" y="20"/>
                  </a:cxn>
                  <a:cxn ang="0">
                    <a:pos x="68" y="12"/>
                  </a:cxn>
                  <a:cxn ang="0">
                    <a:pos x="69" y="3"/>
                  </a:cxn>
                  <a:cxn ang="0">
                    <a:pos x="72" y="3"/>
                  </a:cxn>
                </a:cxnLst>
                <a:rect l="0" t="0" r="r" b="b"/>
                <a:pathLst>
                  <a:path w="73" h="526">
                    <a:moveTo>
                      <a:pt x="0" y="0"/>
                    </a:moveTo>
                    <a:lnTo>
                      <a:pt x="4" y="3"/>
                    </a:lnTo>
                    <a:lnTo>
                      <a:pt x="7" y="14"/>
                    </a:lnTo>
                    <a:lnTo>
                      <a:pt x="8" y="26"/>
                    </a:lnTo>
                    <a:lnTo>
                      <a:pt x="9" y="43"/>
                    </a:lnTo>
                    <a:lnTo>
                      <a:pt x="24" y="483"/>
                    </a:lnTo>
                    <a:lnTo>
                      <a:pt x="26" y="508"/>
                    </a:lnTo>
                    <a:lnTo>
                      <a:pt x="27" y="515"/>
                    </a:lnTo>
                    <a:lnTo>
                      <a:pt x="30" y="522"/>
                    </a:lnTo>
                    <a:lnTo>
                      <a:pt x="33" y="525"/>
                    </a:lnTo>
                    <a:lnTo>
                      <a:pt x="37" y="519"/>
                    </a:lnTo>
                    <a:lnTo>
                      <a:pt x="39" y="508"/>
                    </a:lnTo>
                    <a:lnTo>
                      <a:pt x="65" y="41"/>
                    </a:lnTo>
                    <a:lnTo>
                      <a:pt x="66" y="29"/>
                    </a:lnTo>
                    <a:lnTo>
                      <a:pt x="66" y="20"/>
                    </a:lnTo>
                    <a:lnTo>
                      <a:pt x="68" y="12"/>
                    </a:lnTo>
                    <a:lnTo>
                      <a:pt x="69" y="3"/>
                    </a:lnTo>
                    <a:lnTo>
                      <a:pt x="72" y="3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78" name="Freeform 54"/>
              <p:cNvSpPr>
                <a:spLocks/>
              </p:cNvSpPr>
              <p:nvPr/>
            </p:nvSpPr>
            <p:spPr bwMode="auto">
              <a:xfrm>
                <a:off x="2631" y="2206"/>
                <a:ext cx="67" cy="52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3"/>
                  </a:cxn>
                  <a:cxn ang="0">
                    <a:pos x="3" y="13"/>
                  </a:cxn>
                  <a:cxn ang="0">
                    <a:pos x="4" y="23"/>
                  </a:cxn>
                  <a:cxn ang="0">
                    <a:pos x="5" y="43"/>
                  </a:cxn>
                  <a:cxn ang="0">
                    <a:pos x="20" y="481"/>
                  </a:cxn>
                  <a:cxn ang="0">
                    <a:pos x="21" y="506"/>
                  </a:cxn>
                  <a:cxn ang="0">
                    <a:pos x="22" y="513"/>
                  </a:cxn>
                  <a:cxn ang="0">
                    <a:pos x="25" y="520"/>
                  </a:cxn>
                  <a:cxn ang="0">
                    <a:pos x="28" y="523"/>
                  </a:cxn>
                  <a:cxn ang="0">
                    <a:pos x="32" y="517"/>
                  </a:cxn>
                  <a:cxn ang="0">
                    <a:pos x="33" y="506"/>
                  </a:cxn>
                  <a:cxn ang="0">
                    <a:pos x="59" y="40"/>
                  </a:cxn>
                  <a:cxn ang="0">
                    <a:pos x="60" y="28"/>
                  </a:cxn>
                  <a:cxn ang="0">
                    <a:pos x="60" y="19"/>
                  </a:cxn>
                  <a:cxn ang="0">
                    <a:pos x="61" y="10"/>
                  </a:cxn>
                  <a:cxn ang="0">
                    <a:pos x="63" y="4"/>
                  </a:cxn>
                  <a:cxn ang="0">
                    <a:pos x="66" y="0"/>
                  </a:cxn>
                </a:cxnLst>
                <a:rect l="0" t="0" r="r" b="b"/>
                <a:pathLst>
                  <a:path w="67" h="524">
                    <a:moveTo>
                      <a:pt x="0" y="2"/>
                    </a:moveTo>
                    <a:lnTo>
                      <a:pt x="1" y="3"/>
                    </a:lnTo>
                    <a:lnTo>
                      <a:pt x="3" y="13"/>
                    </a:lnTo>
                    <a:lnTo>
                      <a:pt x="4" y="23"/>
                    </a:lnTo>
                    <a:lnTo>
                      <a:pt x="5" y="43"/>
                    </a:lnTo>
                    <a:lnTo>
                      <a:pt x="20" y="481"/>
                    </a:lnTo>
                    <a:lnTo>
                      <a:pt x="21" y="506"/>
                    </a:lnTo>
                    <a:lnTo>
                      <a:pt x="22" y="513"/>
                    </a:lnTo>
                    <a:lnTo>
                      <a:pt x="25" y="520"/>
                    </a:lnTo>
                    <a:lnTo>
                      <a:pt x="28" y="523"/>
                    </a:lnTo>
                    <a:lnTo>
                      <a:pt x="32" y="517"/>
                    </a:lnTo>
                    <a:lnTo>
                      <a:pt x="33" y="506"/>
                    </a:lnTo>
                    <a:lnTo>
                      <a:pt x="59" y="40"/>
                    </a:lnTo>
                    <a:lnTo>
                      <a:pt x="60" y="28"/>
                    </a:lnTo>
                    <a:lnTo>
                      <a:pt x="60" y="19"/>
                    </a:lnTo>
                    <a:lnTo>
                      <a:pt x="61" y="10"/>
                    </a:lnTo>
                    <a:lnTo>
                      <a:pt x="63" y="4"/>
                    </a:lnTo>
                    <a:lnTo>
                      <a:pt x="66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79" name="Freeform 55"/>
              <p:cNvSpPr>
                <a:spLocks/>
              </p:cNvSpPr>
              <p:nvPr/>
            </p:nvSpPr>
            <p:spPr bwMode="auto">
              <a:xfrm>
                <a:off x="2699" y="2204"/>
                <a:ext cx="71" cy="5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"/>
                  </a:cxn>
                  <a:cxn ang="0">
                    <a:pos x="7" y="14"/>
                  </a:cxn>
                  <a:cxn ang="0">
                    <a:pos x="8" y="26"/>
                  </a:cxn>
                  <a:cxn ang="0">
                    <a:pos x="9" y="43"/>
                  </a:cxn>
                  <a:cxn ang="0">
                    <a:pos x="24" y="483"/>
                  </a:cxn>
                  <a:cxn ang="0">
                    <a:pos x="25" y="508"/>
                  </a:cxn>
                  <a:cxn ang="0">
                    <a:pos x="27" y="515"/>
                  </a:cxn>
                  <a:cxn ang="0">
                    <a:pos x="29" y="522"/>
                  </a:cxn>
                  <a:cxn ang="0">
                    <a:pos x="32" y="525"/>
                  </a:cxn>
                  <a:cxn ang="0">
                    <a:pos x="35" y="519"/>
                  </a:cxn>
                  <a:cxn ang="0">
                    <a:pos x="38" y="508"/>
                  </a:cxn>
                  <a:cxn ang="0">
                    <a:pos x="63" y="41"/>
                  </a:cxn>
                  <a:cxn ang="0">
                    <a:pos x="64" y="29"/>
                  </a:cxn>
                  <a:cxn ang="0">
                    <a:pos x="65" y="20"/>
                  </a:cxn>
                  <a:cxn ang="0">
                    <a:pos x="66" y="12"/>
                  </a:cxn>
                  <a:cxn ang="0">
                    <a:pos x="68" y="3"/>
                  </a:cxn>
                  <a:cxn ang="0">
                    <a:pos x="70" y="3"/>
                  </a:cxn>
                </a:cxnLst>
                <a:rect l="0" t="0" r="r" b="b"/>
                <a:pathLst>
                  <a:path w="71" h="526">
                    <a:moveTo>
                      <a:pt x="0" y="0"/>
                    </a:moveTo>
                    <a:lnTo>
                      <a:pt x="4" y="3"/>
                    </a:lnTo>
                    <a:lnTo>
                      <a:pt x="7" y="14"/>
                    </a:lnTo>
                    <a:lnTo>
                      <a:pt x="8" y="26"/>
                    </a:lnTo>
                    <a:lnTo>
                      <a:pt x="9" y="43"/>
                    </a:lnTo>
                    <a:lnTo>
                      <a:pt x="24" y="483"/>
                    </a:lnTo>
                    <a:lnTo>
                      <a:pt x="25" y="508"/>
                    </a:lnTo>
                    <a:lnTo>
                      <a:pt x="27" y="515"/>
                    </a:lnTo>
                    <a:lnTo>
                      <a:pt x="29" y="522"/>
                    </a:lnTo>
                    <a:lnTo>
                      <a:pt x="32" y="525"/>
                    </a:lnTo>
                    <a:lnTo>
                      <a:pt x="35" y="519"/>
                    </a:lnTo>
                    <a:lnTo>
                      <a:pt x="38" y="508"/>
                    </a:lnTo>
                    <a:lnTo>
                      <a:pt x="63" y="41"/>
                    </a:lnTo>
                    <a:lnTo>
                      <a:pt x="64" y="29"/>
                    </a:lnTo>
                    <a:lnTo>
                      <a:pt x="65" y="20"/>
                    </a:lnTo>
                    <a:lnTo>
                      <a:pt x="66" y="12"/>
                    </a:lnTo>
                    <a:lnTo>
                      <a:pt x="68" y="3"/>
                    </a:lnTo>
                    <a:lnTo>
                      <a:pt x="70" y="3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80" name="Freeform 56"/>
              <p:cNvSpPr>
                <a:spLocks/>
              </p:cNvSpPr>
              <p:nvPr/>
            </p:nvSpPr>
            <p:spPr bwMode="auto">
              <a:xfrm>
                <a:off x="2773" y="2204"/>
                <a:ext cx="69" cy="52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3"/>
                  </a:cxn>
                  <a:cxn ang="0">
                    <a:pos x="4" y="13"/>
                  </a:cxn>
                  <a:cxn ang="0">
                    <a:pos x="5" y="22"/>
                  </a:cxn>
                  <a:cxn ang="0">
                    <a:pos x="6" y="43"/>
                  </a:cxn>
                  <a:cxn ang="0">
                    <a:pos x="20" y="482"/>
                  </a:cxn>
                  <a:cxn ang="0">
                    <a:pos x="22" y="506"/>
                  </a:cxn>
                  <a:cxn ang="0">
                    <a:pos x="24" y="513"/>
                  </a:cxn>
                  <a:cxn ang="0">
                    <a:pos x="26" y="520"/>
                  </a:cxn>
                  <a:cxn ang="0">
                    <a:pos x="29" y="523"/>
                  </a:cxn>
                  <a:cxn ang="0">
                    <a:pos x="32" y="517"/>
                  </a:cxn>
                  <a:cxn ang="0">
                    <a:pos x="34" y="506"/>
                  </a:cxn>
                  <a:cxn ang="0">
                    <a:pos x="60" y="40"/>
                  </a:cxn>
                  <a:cxn ang="0">
                    <a:pos x="61" y="27"/>
                  </a:cxn>
                  <a:cxn ang="0">
                    <a:pos x="61" y="18"/>
                  </a:cxn>
                  <a:cxn ang="0">
                    <a:pos x="62" y="10"/>
                  </a:cxn>
                  <a:cxn ang="0">
                    <a:pos x="64" y="3"/>
                  </a:cxn>
                  <a:cxn ang="0">
                    <a:pos x="68" y="0"/>
                  </a:cxn>
                </a:cxnLst>
                <a:rect l="0" t="0" r="r" b="b"/>
                <a:pathLst>
                  <a:path w="69" h="524">
                    <a:moveTo>
                      <a:pt x="0" y="1"/>
                    </a:moveTo>
                    <a:lnTo>
                      <a:pt x="2" y="3"/>
                    </a:lnTo>
                    <a:lnTo>
                      <a:pt x="4" y="13"/>
                    </a:lnTo>
                    <a:lnTo>
                      <a:pt x="5" y="22"/>
                    </a:lnTo>
                    <a:lnTo>
                      <a:pt x="6" y="43"/>
                    </a:lnTo>
                    <a:lnTo>
                      <a:pt x="20" y="482"/>
                    </a:lnTo>
                    <a:lnTo>
                      <a:pt x="22" y="506"/>
                    </a:lnTo>
                    <a:lnTo>
                      <a:pt x="24" y="513"/>
                    </a:lnTo>
                    <a:lnTo>
                      <a:pt x="26" y="520"/>
                    </a:lnTo>
                    <a:lnTo>
                      <a:pt x="29" y="523"/>
                    </a:lnTo>
                    <a:lnTo>
                      <a:pt x="32" y="517"/>
                    </a:lnTo>
                    <a:lnTo>
                      <a:pt x="34" y="506"/>
                    </a:lnTo>
                    <a:lnTo>
                      <a:pt x="60" y="40"/>
                    </a:lnTo>
                    <a:lnTo>
                      <a:pt x="61" y="27"/>
                    </a:lnTo>
                    <a:lnTo>
                      <a:pt x="61" y="18"/>
                    </a:lnTo>
                    <a:lnTo>
                      <a:pt x="62" y="10"/>
                    </a:lnTo>
                    <a:lnTo>
                      <a:pt x="64" y="3"/>
                    </a:lnTo>
                    <a:lnTo>
                      <a:pt x="68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81" name="Freeform 57"/>
              <p:cNvSpPr>
                <a:spLocks/>
              </p:cNvSpPr>
              <p:nvPr/>
            </p:nvSpPr>
            <p:spPr bwMode="auto">
              <a:xfrm>
                <a:off x="2841" y="2203"/>
                <a:ext cx="72" cy="5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2"/>
                  </a:cxn>
                  <a:cxn ang="0">
                    <a:pos x="7" y="12"/>
                  </a:cxn>
                  <a:cxn ang="0">
                    <a:pos x="7" y="25"/>
                  </a:cxn>
                  <a:cxn ang="0">
                    <a:pos x="8" y="44"/>
                  </a:cxn>
                  <a:cxn ang="0">
                    <a:pos x="24" y="483"/>
                  </a:cxn>
                  <a:cxn ang="0">
                    <a:pos x="25" y="506"/>
                  </a:cxn>
                  <a:cxn ang="0">
                    <a:pos x="26" y="513"/>
                  </a:cxn>
                  <a:cxn ang="0">
                    <a:pos x="29" y="521"/>
                  </a:cxn>
                  <a:cxn ang="0">
                    <a:pos x="32" y="523"/>
                  </a:cxn>
                  <a:cxn ang="0">
                    <a:pos x="36" y="517"/>
                  </a:cxn>
                  <a:cxn ang="0">
                    <a:pos x="38" y="506"/>
                  </a:cxn>
                  <a:cxn ang="0">
                    <a:pos x="64" y="42"/>
                  </a:cxn>
                  <a:cxn ang="0">
                    <a:pos x="65" y="29"/>
                  </a:cxn>
                  <a:cxn ang="0">
                    <a:pos x="65" y="19"/>
                  </a:cxn>
                  <a:cxn ang="0">
                    <a:pos x="66" y="12"/>
                  </a:cxn>
                  <a:cxn ang="0">
                    <a:pos x="68" y="2"/>
                  </a:cxn>
                  <a:cxn ang="0">
                    <a:pos x="71" y="2"/>
                  </a:cxn>
                </a:cxnLst>
                <a:rect l="0" t="0" r="r" b="b"/>
                <a:pathLst>
                  <a:path w="72" h="524">
                    <a:moveTo>
                      <a:pt x="0" y="0"/>
                    </a:moveTo>
                    <a:lnTo>
                      <a:pt x="3" y="2"/>
                    </a:lnTo>
                    <a:lnTo>
                      <a:pt x="7" y="12"/>
                    </a:lnTo>
                    <a:lnTo>
                      <a:pt x="7" y="25"/>
                    </a:lnTo>
                    <a:lnTo>
                      <a:pt x="8" y="44"/>
                    </a:lnTo>
                    <a:lnTo>
                      <a:pt x="24" y="483"/>
                    </a:lnTo>
                    <a:lnTo>
                      <a:pt x="25" y="506"/>
                    </a:lnTo>
                    <a:lnTo>
                      <a:pt x="26" y="513"/>
                    </a:lnTo>
                    <a:lnTo>
                      <a:pt x="29" y="521"/>
                    </a:lnTo>
                    <a:lnTo>
                      <a:pt x="32" y="523"/>
                    </a:lnTo>
                    <a:lnTo>
                      <a:pt x="36" y="517"/>
                    </a:lnTo>
                    <a:lnTo>
                      <a:pt x="38" y="506"/>
                    </a:lnTo>
                    <a:lnTo>
                      <a:pt x="64" y="42"/>
                    </a:lnTo>
                    <a:lnTo>
                      <a:pt x="65" y="29"/>
                    </a:lnTo>
                    <a:lnTo>
                      <a:pt x="65" y="19"/>
                    </a:lnTo>
                    <a:lnTo>
                      <a:pt x="66" y="12"/>
                    </a:lnTo>
                    <a:lnTo>
                      <a:pt x="68" y="2"/>
                    </a:lnTo>
                    <a:lnTo>
                      <a:pt x="71" y="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82" name="Freeform 58"/>
              <p:cNvSpPr>
                <a:spLocks/>
              </p:cNvSpPr>
              <p:nvPr/>
            </p:nvSpPr>
            <p:spPr bwMode="auto">
              <a:xfrm>
                <a:off x="2915" y="2204"/>
                <a:ext cx="69" cy="52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3"/>
                  </a:cxn>
                  <a:cxn ang="0">
                    <a:pos x="5" y="13"/>
                  </a:cxn>
                  <a:cxn ang="0">
                    <a:pos x="5" y="22"/>
                  </a:cxn>
                  <a:cxn ang="0">
                    <a:pos x="6" y="43"/>
                  </a:cxn>
                  <a:cxn ang="0">
                    <a:pos x="22" y="482"/>
                  </a:cxn>
                  <a:cxn ang="0">
                    <a:pos x="23" y="506"/>
                  </a:cxn>
                  <a:cxn ang="0">
                    <a:pos x="24" y="513"/>
                  </a:cxn>
                  <a:cxn ang="0">
                    <a:pos x="27" y="520"/>
                  </a:cxn>
                  <a:cxn ang="0">
                    <a:pos x="30" y="523"/>
                  </a:cxn>
                  <a:cxn ang="0">
                    <a:pos x="33" y="517"/>
                  </a:cxn>
                  <a:cxn ang="0">
                    <a:pos x="36" y="506"/>
                  </a:cxn>
                  <a:cxn ang="0">
                    <a:pos x="61" y="40"/>
                  </a:cxn>
                  <a:cxn ang="0">
                    <a:pos x="62" y="27"/>
                  </a:cxn>
                  <a:cxn ang="0">
                    <a:pos x="63" y="18"/>
                  </a:cxn>
                  <a:cxn ang="0">
                    <a:pos x="63" y="10"/>
                  </a:cxn>
                  <a:cxn ang="0">
                    <a:pos x="66" y="3"/>
                  </a:cxn>
                  <a:cxn ang="0">
                    <a:pos x="68" y="0"/>
                  </a:cxn>
                </a:cxnLst>
                <a:rect l="0" t="0" r="r" b="b"/>
                <a:pathLst>
                  <a:path w="69" h="524">
                    <a:moveTo>
                      <a:pt x="0" y="1"/>
                    </a:moveTo>
                    <a:lnTo>
                      <a:pt x="2" y="3"/>
                    </a:lnTo>
                    <a:lnTo>
                      <a:pt x="5" y="13"/>
                    </a:lnTo>
                    <a:lnTo>
                      <a:pt x="5" y="22"/>
                    </a:lnTo>
                    <a:lnTo>
                      <a:pt x="6" y="43"/>
                    </a:lnTo>
                    <a:lnTo>
                      <a:pt x="22" y="482"/>
                    </a:lnTo>
                    <a:lnTo>
                      <a:pt x="23" y="506"/>
                    </a:lnTo>
                    <a:lnTo>
                      <a:pt x="24" y="513"/>
                    </a:lnTo>
                    <a:lnTo>
                      <a:pt x="27" y="520"/>
                    </a:lnTo>
                    <a:lnTo>
                      <a:pt x="30" y="523"/>
                    </a:lnTo>
                    <a:lnTo>
                      <a:pt x="33" y="517"/>
                    </a:lnTo>
                    <a:lnTo>
                      <a:pt x="36" y="506"/>
                    </a:lnTo>
                    <a:lnTo>
                      <a:pt x="61" y="40"/>
                    </a:lnTo>
                    <a:lnTo>
                      <a:pt x="62" y="27"/>
                    </a:lnTo>
                    <a:lnTo>
                      <a:pt x="63" y="18"/>
                    </a:lnTo>
                    <a:lnTo>
                      <a:pt x="63" y="10"/>
                    </a:lnTo>
                    <a:lnTo>
                      <a:pt x="66" y="3"/>
                    </a:lnTo>
                    <a:lnTo>
                      <a:pt x="68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83" name="Freeform 59"/>
              <p:cNvSpPr>
                <a:spLocks/>
              </p:cNvSpPr>
              <p:nvPr/>
            </p:nvSpPr>
            <p:spPr bwMode="auto">
              <a:xfrm>
                <a:off x="2983" y="2203"/>
                <a:ext cx="71" cy="5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6" y="12"/>
                  </a:cxn>
                  <a:cxn ang="0">
                    <a:pos x="6" y="25"/>
                  </a:cxn>
                  <a:cxn ang="0">
                    <a:pos x="7" y="44"/>
                  </a:cxn>
                  <a:cxn ang="0">
                    <a:pos x="22" y="483"/>
                  </a:cxn>
                  <a:cxn ang="0">
                    <a:pos x="24" y="506"/>
                  </a:cxn>
                  <a:cxn ang="0">
                    <a:pos x="25" y="513"/>
                  </a:cxn>
                  <a:cxn ang="0">
                    <a:pos x="28" y="521"/>
                  </a:cxn>
                  <a:cxn ang="0">
                    <a:pos x="31" y="523"/>
                  </a:cxn>
                  <a:cxn ang="0">
                    <a:pos x="34" y="517"/>
                  </a:cxn>
                  <a:cxn ang="0">
                    <a:pos x="37" y="506"/>
                  </a:cxn>
                  <a:cxn ang="0">
                    <a:pos x="62" y="42"/>
                  </a:cxn>
                  <a:cxn ang="0">
                    <a:pos x="63" y="29"/>
                  </a:cxn>
                  <a:cxn ang="0">
                    <a:pos x="64" y="19"/>
                  </a:cxn>
                  <a:cxn ang="0">
                    <a:pos x="65" y="12"/>
                  </a:cxn>
                  <a:cxn ang="0">
                    <a:pos x="67" y="2"/>
                  </a:cxn>
                  <a:cxn ang="0">
                    <a:pos x="70" y="2"/>
                  </a:cxn>
                </a:cxnLst>
                <a:rect l="0" t="0" r="r" b="b"/>
                <a:pathLst>
                  <a:path w="71" h="524">
                    <a:moveTo>
                      <a:pt x="0" y="0"/>
                    </a:moveTo>
                    <a:lnTo>
                      <a:pt x="2" y="2"/>
                    </a:lnTo>
                    <a:lnTo>
                      <a:pt x="6" y="12"/>
                    </a:lnTo>
                    <a:lnTo>
                      <a:pt x="6" y="25"/>
                    </a:lnTo>
                    <a:lnTo>
                      <a:pt x="7" y="44"/>
                    </a:lnTo>
                    <a:lnTo>
                      <a:pt x="22" y="483"/>
                    </a:lnTo>
                    <a:lnTo>
                      <a:pt x="24" y="506"/>
                    </a:lnTo>
                    <a:lnTo>
                      <a:pt x="25" y="513"/>
                    </a:lnTo>
                    <a:lnTo>
                      <a:pt x="28" y="521"/>
                    </a:lnTo>
                    <a:lnTo>
                      <a:pt x="31" y="523"/>
                    </a:lnTo>
                    <a:lnTo>
                      <a:pt x="34" y="517"/>
                    </a:lnTo>
                    <a:lnTo>
                      <a:pt x="37" y="506"/>
                    </a:lnTo>
                    <a:lnTo>
                      <a:pt x="62" y="42"/>
                    </a:lnTo>
                    <a:lnTo>
                      <a:pt x="63" y="29"/>
                    </a:lnTo>
                    <a:lnTo>
                      <a:pt x="64" y="19"/>
                    </a:lnTo>
                    <a:lnTo>
                      <a:pt x="65" y="12"/>
                    </a:lnTo>
                    <a:lnTo>
                      <a:pt x="67" y="2"/>
                    </a:lnTo>
                    <a:lnTo>
                      <a:pt x="70" y="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84" name="Freeform 60"/>
              <p:cNvSpPr>
                <a:spLocks/>
              </p:cNvSpPr>
              <p:nvPr/>
            </p:nvSpPr>
            <p:spPr bwMode="auto">
              <a:xfrm>
                <a:off x="3056" y="2201"/>
                <a:ext cx="69" cy="52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2" y="4"/>
                  </a:cxn>
                  <a:cxn ang="0">
                    <a:pos x="5" y="14"/>
                  </a:cxn>
                  <a:cxn ang="0">
                    <a:pos x="5" y="24"/>
                  </a:cxn>
                  <a:cxn ang="0">
                    <a:pos x="6" y="44"/>
                  </a:cxn>
                  <a:cxn ang="0">
                    <a:pos x="22" y="483"/>
                  </a:cxn>
                  <a:cxn ang="0">
                    <a:pos x="23" y="509"/>
                  </a:cxn>
                  <a:cxn ang="0">
                    <a:pos x="24" y="516"/>
                  </a:cxn>
                  <a:cxn ang="0">
                    <a:pos x="27" y="523"/>
                  </a:cxn>
                  <a:cxn ang="0">
                    <a:pos x="30" y="527"/>
                  </a:cxn>
                  <a:cxn ang="0">
                    <a:pos x="33" y="521"/>
                  </a:cxn>
                  <a:cxn ang="0">
                    <a:pos x="36" y="509"/>
                  </a:cxn>
                  <a:cxn ang="0">
                    <a:pos x="61" y="40"/>
                  </a:cxn>
                  <a:cxn ang="0">
                    <a:pos x="62" y="28"/>
                  </a:cxn>
                  <a:cxn ang="0">
                    <a:pos x="63" y="18"/>
                  </a:cxn>
                  <a:cxn ang="0">
                    <a:pos x="63" y="10"/>
                  </a:cxn>
                  <a:cxn ang="0">
                    <a:pos x="66" y="4"/>
                  </a:cxn>
                  <a:cxn ang="0">
                    <a:pos x="68" y="0"/>
                  </a:cxn>
                </a:cxnLst>
                <a:rect l="0" t="0" r="r" b="b"/>
                <a:pathLst>
                  <a:path w="69" h="528">
                    <a:moveTo>
                      <a:pt x="0" y="2"/>
                    </a:moveTo>
                    <a:lnTo>
                      <a:pt x="2" y="4"/>
                    </a:lnTo>
                    <a:lnTo>
                      <a:pt x="5" y="14"/>
                    </a:lnTo>
                    <a:lnTo>
                      <a:pt x="5" y="24"/>
                    </a:lnTo>
                    <a:lnTo>
                      <a:pt x="6" y="44"/>
                    </a:lnTo>
                    <a:lnTo>
                      <a:pt x="22" y="483"/>
                    </a:lnTo>
                    <a:lnTo>
                      <a:pt x="23" y="509"/>
                    </a:lnTo>
                    <a:lnTo>
                      <a:pt x="24" y="516"/>
                    </a:lnTo>
                    <a:lnTo>
                      <a:pt x="27" y="523"/>
                    </a:lnTo>
                    <a:lnTo>
                      <a:pt x="30" y="527"/>
                    </a:lnTo>
                    <a:lnTo>
                      <a:pt x="33" y="521"/>
                    </a:lnTo>
                    <a:lnTo>
                      <a:pt x="36" y="509"/>
                    </a:lnTo>
                    <a:lnTo>
                      <a:pt x="61" y="40"/>
                    </a:lnTo>
                    <a:lnTo>
                      <a:pt x="62" y="28"/>
                    </a:lnTo>
                    <a:lnTo>
                      <a:pt x="63" y="18"/>
                    </a:lnTo>
                    <a:lnTo>
                      <a:pt x="63" y="10"/>
                    </a:lnTo>
                    <a:lnTo>
                      <a:pt x="66" y="4"/>
                    </a:lnTo>
                    <a:lnTo>
                      <a:pt x="68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85" name="Freeform 61"/>
              <p:cNvSpPr>
                <a:spLocks/>
              </p:cNvSpPr>
              <p:nvPr/>
            </p:nvSpPr>
            <p:spPr bwMode="auto">
              <a:xfrm>
                <a:off x="3124" y="2202"/>
                <a:ext cx="72" cy="5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2"/>
                  </a:cxn>
                  <a:cxn ang="0">
                    <a:pos x="6" y="12"/>
                  </a:cxn>
                  <a:cxn ang="0">
                    <a:pos x="8" y="25"/>
                  </a:cxn>
                  <a:cxn ang="0">
                    <a:pos x="8" y="44"/>
                  </a:cxn>
                  <a:cxn ang="0">
                    <a:pos x="24" y="483"/>
                  </a:cxn>
                  <a:cxn ang="0">
                    <a:pos x="25" y="508"/>
                  </a:cxn>
                  <a:cxn ang="0">
                    <a:pos x="26" y="515"/>
                  </a:cxn>
                  <a:cxn ang="0">
                    <a:pos x="29" y="523"/>
                  </a:cxn>
                  <a:cxn ang="0">
                    <a:pos x="32" y="526"/>
                  </a:cxn>
                  <a:cxn ang="0">
                    <a:pos x="35" y="520"/>
                  </a:cxn>
                  <a:cxn ang="0">
                    <a:pos x="38" y="508"/>
                  </a:cxn>
                  <a:cxn ang="0">
                    <a:pos x="64" y="41"/>
                  </a:cxn>
                  <a:cxn ang="0">
                    <a:pos x="64" y="29"/>
                  </a:cxn>
                  <a:cxn ang="0">
                    <a:pos x="65" y="19"/>
                  </a:cxn>
                  <a:cxn ang="0">
                    <a:pos x="65" y="11"/>
                  </a:cxn>
                  <a:cxn ang="0">
                    <a:pos x="68" y="2"/>
                  </a:cxn>
                  <a:cxn ang="0">
                    <a:pos x="71" y="2"/>
                  </a:cxn>
                </a:cxnLst>
                <a:rect l="0" t="0" r="r" b="b"/>
                <a:pathLst>
                  <a:path w="72" h="527">
                    <a:moveTo>
                      <a:pt x="0" y="0"/>
                    </a:moveTo>
                    <a:lnTo>
                      <a:pt x="4" y="2"/>
                    </a:lnTo>
                    <a:lnTo>
                      <a:pt x="6" y="12"/>
                    </a:lnTo>
                    <a:lnTo>
                      <a:pt x="8" y="25"/>
                    </a:lnTo>
                    <a:lnTo>
                      <a:pt x="8" y="44"/>
                    </a:lnTo>
                    <a:lnTo>
                      <a:pt x="24" y="483"/>
                    </a:lnTo>
                    <a:lnTo>
                      <a:pt x="25" y="508"/>
                    </a:lnTo>
                    <a:lnTo>
                      <a:pt x="26" y="515"/>
                    </a:lnTo>
                    <a:lnTo>
                      <a:pt x="29" y="523"/>
                    </a:lnTo>
                    <a:lnTo>
                      <a:pt x="32" y="526"/>
                    </a:lnTo>
                    <a:lnTo>
                      <a:pt x="35" y="520"/>
                    </a:lnTo>
                    <a:lnTo>
                      <a:pt x="38" y="508"/>
                    </a:lnTo>
                    <a:lnTo>
                      <a:pt x="64" y="41"/>
                    </a:lnTo>
                    <a:lnTo>
                      <a:pt x="64" y="29"/>
                    </a:lnTo>
                    <a:lnTo>
                      <a:pt x="65" y="19"/>
                    </a:lnTo>
                    <a:lnTo>
                      <a:pt x="65" y="11"/>
                    </a:lnTo>
                    <a:lnTo>
                      <a:pt x="68" y="2"/>
                    </a:lnTo>
                    <a:lnTo>
                      <a:pt x="71" y="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86" name="Freeform 62"/>
              <p:cNvSpPr>
                <a:spLocks/>
              </p:cNvSpPr>
              <p:nvPr/>
            </p:nvSpPr>
            <p:spPr bwMode="auto">
              <a:xfrm>
                <a:off x="3196" y="2201"/>
                <a:ext cx="69" cy="52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2" y="4"/>
                  </a:cxn>
                  <a:cxn ang="0">
                    <a:pos x="5" y="14"/>
                  </a:cxn>
                  <a:cxn ang="0">
                    <a:pos x="6" y="24"/>
                  </a:cxn>
                  <a:cxn ang="0">
                    <a:pos x="6" y="44"/>
                  </a:cxn>
                  <a:cxn ang="0">
                    <a:pos x="22" y="483"/>
                  </a:cxn>
                  <a:cxn ang="0">
                    <a:pos x="23" y="509"/>
                  </a:cxn>
                  <a:cxn ang="0">
                    <a:pos x="24" y="516"/>
                  </a:cxn>
                  <a:cxn ang="0">
                    <a:pos x="27" y="523"/>
                  </a:cxn>
                  <a:cxn ang="0">
                    <a:pos x="30" y="527"/>
                  </a:cxn>
                  <a:cxn ang="0">
                    <a:pos x="33" y="521"/>
                  </a:cxn>
                  <a:cxn ang="0">
                    <a:pos x="35" y="509"/>
                  </a:cxn>
                  <a:cxn ang="0">
                    <a:pos x="61" y="40"/>
                  </a:cxn>
                  <a:cxn ang="0">
                    <a:pos x="62" y="28"/>
                  </a:cxn>
                  <a:cxn ang="0">
                    <a:pos x="62" y="18"/>
                  </a:cxn>
                  <a:cxn ang="0">
                    <a:pos x="63" y="10"/>
                  </a:cxn>
                  <a:cxn ang="0">
                    <a:pos x="65" y="4"/>
                  </a:cxn>
                  <a:cxn ang="0">
                    <a:pos x="68" y="0"/>
                  </a:cxn>
                </a:cxnLst>
                <a:rect l="0" t="0" r="r" b="b"/>
                <a:pathLst>
                  <a:path w="69" h="528">
                    <a:moveTo>
                      <a:pt x="0" y="2"/>
                    </a:moveTo>
                    <a:lnTo>
                      <a:pt x="2" y="4"/>
                    </a:lnTo>
                    <a:lnTo>
                      <a:pt x="5" y="14"/>
                    </a:lnTo>
                    <a:lnTo>
                      <a:pt x="6" y="24"/>
                    </a:lnTo>
                    <a:lnTo>
                      <a:pt x="6" y="44"/>
                    </a:lnTo>
                    <a:lnTo>
                      <a:pt x="22" y="483"/>
                    </a:lnTo>
                    <a:lnTo>
                      <a:pt x="23" y="509"/>
                    </a:lnTo>
                    <a:lnTo>
                      <a:pt x="24" y="516"/>
                    </a:lnTo>
                    <a:lnTo>
                      <a:pt x="27" y="523"/>
                    </a:lnTo>
                    <a:lnTo>
                      <a:pt x="30" y="527"/>
                    </a:lnTo>
                    <a:lnTo>
                      <a:pt x="33" y="521"/>
                    </a:lnTo>
                    <a:lnTo>
                      <a:pt x="35" y="509"/>
                    </a:lnTo>
                    <a:lnTo>
                      <a:pt x="61" y="40"/>
                    </a:lnTo>
                    <a:lnTo>
                      <a:pt x="62" y="28"/>
                    </a:lnTo>
                    <a:lnTo>
                      <a:pt x="62" y="18"/>
                    </a:lnTo>
                    <a:lnTo>
                      <a:pt x="63" y="10"/>
                    </a:lnTo>
                    <a:lnTo>
                      <a:pt x="65" y="4"/>
                    </a:lnTo>
                    <a:lnTo>
                      <a:pt x="68" y="0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87" name="Freeform 63"/>
              <p:cNvSpPr>
                <a:spLocks/>
              </p:cNvSpPr>
              <p:nvPr/>
            </p:nvSpPr>
            <p:spPr bwMode="auto">
              <a:xfrm>
                <a:off x="3264" y="2202"/>
                <a:ext cx="49" cy="5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2"/>
                  </a:cxn>
                  <a:cxn ang="0">
                    <a:pos x="7" y="12"/>
                  </a:cxn>
                  <a:cxn ang="0">
                    <a:pos x="8" y="25"/>
                  </a:cxn>
                  <a:cxn ang="0">
                    <a:pos x="9" y="44"/>
                  </a:cxn>
                  <a:cxn ang="0">
                    <a:pos x="24" y="483"/>
                  </a:cxn>
                  <a:cxn ang="0">
                    <a:pos x="26" y="508"/>
                  </a:cxn>
                  <a:cxn ang="0">
                    <a:pos x="27" y="515"/>
                  </a:cxn>
                  <a:cxn ang="0">
                    <a:pos x="30" y="523"/>
                  </a:cxn>
                  <a:cxn ang="0">
                    <a:pos x="33" y="526"/>
                  </a:cxn>
                  <a:cxn ang="0">
                    <a:pos x="36" y="520"/>
                  </a:cxn>
                  <a:cxn ang="0">
                    <a:pos x="38" y="508"/>
                  </a:cxn>
                  <a:cxn ang="0">
                    <a:pos x="48" y="282"/>
                  </a:cxn>
                </a:cxnLst>
                <a:rect l="0" t="0" r="r" b="b"/>
                <a:pathLst>
                  <a:path w="49" h="527">
                    <a:moveTo>
                      <a:pt x="0" y="0"/>
                    </a:moveTo>
                    <a:lnTo>
                      <a:pt x="4" y="2"/>
                    </a:lnTo>
                    <a:lnTo>
                      <a:pt x="7" y="12"/>
                    </a:lnTo>
                    <a:lnTo>
                      <a:pt x="8" y="25"/>
                    </a:lnTo>
                    <a:lnTo>
                      <a:pt x="9" y="44"/>
                    </a:lnTo>
                    <a:lnTo>
                      <a:pt x="24" y="483"/>
                    </a:lnTo>
                    <a:lnTo>
                      <a:pt x="26" y="508"/>
                    </a:lnTo>
                    <a:lnTo>
                      <a:pt x="27" y="515"/>
                    </a:lnTo>
                    <a:lnTo>
                      <a:pt x="30" y="523"/>
                    </a:lnTo>
                    <a:lnTo>
                      <a:pt x="33" y="526"/>
                    </a:lnTo>
                    <a:lnTo>
                      <a:pt x="36" y="520"/>
                    </a:lnTo>
                    <a:lnTo>
                      <a:pt x="38" y="508"/>
                    </a:lnTo>
                    <a:lnTo>
                      <a:pt x="48" y="282"/>
                    </a:lnTo>
                  </a:path>
                </a:pathLst>
              </a:custGeom>
              <a:noFill/>
              <a:ln w="12700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29088" name="Group 64"/>
          <p:cNvGrpSpPr>
            <a:grpSpLocks/>
          </p:cNvGrpSpPr>
          <p:nvPr/>
        </p:nvGrpSpPr>
        <p:grpSpPr bwMode="auto">
          <a:xfrm>
            <a:off x="4945063" y="3343275"/>
            <a:ext cx="990600" cy="1066800"/>
            <a:chOff x="3115" y="2106"/>
            <a:chExt cx="624" cy="672"/>
          </a:xfrm>
        </p:grpSpPr>
        <p:sp>
          <p:nvSpPr>
            <p:cNvPr id="129089" name="Line 65"/>
            <p:cNvSpPr>
              <a:spLocks noChangeShapeType="1"/>
            </p:cNvSpPr>
            <p:nvPr/>
          </p:nvSpPr>
          <p:spPr bwMode="auto">
            <a:xfrm>
              <a:off x="3115" y="2404"/>
              <a:ext cx="624" cy="0"/>
            </a:xfrm>
            <a:prstGeom prst="line">
              <a:avLst/>
            </a:prstGeom>
            <a:noFill/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29090" name="Group 66"/>
            <p:cNvGrpSpPr>
              <a:grpSpLocks/>
            </p:cNvGrpSpPr>
            <p:nvPr/>
          </p:nvGrpSpPr>
          <p:grpSpPr bwMode="auto">
            <a:xfrm>
              <a:off x="3143" y="2106"/>
              <a:ext cx="595" cy="672"/>
              <a:chOff x="3143" y="2106"/>
              <a:chExt cx="595" cy="672"/>
            </a:xfrm>
          </p:grpSpPr>
          <p:sp>
            <p:nvSpPr>
              <p:cNvPr id="129091" name="Freeform 67"/>
              <p:cNvSpPr>
                <a:spLocks/>
              </p:cNvSpPr>
              <p:nvPr/>
            </p:nvSpPr>
            <p:spPr bwMode="auto">
              <a:xfrm>
                <a:off x="3143" y="2113"/>
                <a:ext cx="22" cy="341"/>
              </a:xfrm>
              <a:custGeom>
                <a:avLst/>
                <a:gdLst/>
                <a:ahLst/>
                <a:cxnLst>
                  <a:cxn ang="0">
                    <a:pos x="0" y="340"/>
                  </a:cxn>
                  <a:cxn ang="0">
                    <a:pos x="12" y="51"/>
                  </a:cxn>
                  <a:cxn ang="0">
                    <a:pos x="14" y="36"/>
                  </a:cxn>
                  <a:cxn ang="0">
                    <a:pos x="14" y="24"/>
                  </a:cxn>
                  <a:cxn ang="0">
                    <a:pos x="16" y="13"/>
                  </a:cxn>
                  <a:cxn ang="0">
                    <a:pos x="18" y="6"/>
                  </a:cxn>
                  <a:cxn ang="0">
                    <a:pos x="21" y="0"/>
                  </a:cxn>
                  <a:cxn ang="0">
                    <a:pos x="0" y="340"/>
                  </a:cxn>
                </a:cxnLst>
                <a:rect l="0" t="0" r="r" b="b"/>
                <a:pathLst>
                  <a:path w="22" h="341">
                    <a:moveTo>
                      <a:pt x="0" y="340"/>
                    </a:moveTo>
                    <a:lnTo>
                      <a:pt x="12" y="51"/>
                    </a:lnTo>
                    <a:lnTo>
                      <a:pt x="14" y="36"/>
                    </a:lnTo>
                    <a:lnTo>
                      <a:pt x="14" y="24"/>
                    </a:lnTo>
                    <a:lnTo>
                      <a:pt x="16" y="13"/>
                    </a:lnTo>
                    <a:lnTo>
                      <a:pt x="18" y="6"/>
                    </a:lnTo>
                    <a:lnTo>
                      <a:pt x="21" y="0"/>
                    </a:lnTo>
                    <a:lnTo>
                      <a:pt x="0" y="34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92" name="Freeform 68"/>
              <p:cNvSpPr>
                <a:spLocks/>
              </p:cNvSpPr>
              <p:nvPr/>
            </p:nvSpPr>
            <p:spPr bwMode="auto">
              <a:xfrm>
                <a:off x="3143" y="2113"/>
                <a:ext cx="22" cy="341"/>
              </a:xfrm>
              <a:custGeom>
                <a:avLst/>
                <a:gdLst/>
                <a:ahLst/>
                <a:cxnLst>
                  <a:cxn ang="0">
                    <a:pos x="0" y="340"/>
                  </a:cxn>
                  <a:cxn ang="0">
                    <a:pos x="12" y="51"/>
                  </a:cxn>
                  <a:cxn ang="0">
                    <a:pos x="14" y="36"/>
                  </a:cxn>
                  <a:cxn ang="0">
                    <a:pos x="14" y="24"/>
                  </a:cxn>
                  <a:cxn ang="0">
                    <a:pos x="16" y="13"/>
                  </a:cxn>
                  <a:cxn ang="0">
                    <a:pos x="18" y="6"/>
                  </a:cxn>
                  <a:cxn ang="0">
                    <a:pos x="21" y="0"/>
                  </a:cxn>
                </a:cxnLst>
                <a:rect l="0" t="0" r="r" b="b"/>
                <a:pathLst>
                  <a:path w="22" h="341">
                    <a:moveTo>
                      <a:pt x="0" y="340"/>
                    </a:moveTo>
                    <a:lnTo>
                      <a:pt x="12" y="51"/>
                    </a:lnTo>
                    <a:lnTo>
                      <a:pt x="14" y="36"/>
                    </a:lnTo>
                    <a:lnTo>
                      <a:pt x="14" y="24"/>
                    </a:lnTo>
                    <a:lnTo>
                      <a:pt x="16" y="13"/>
                    </a:lnTo>
                    <a:lnTo>
                      <a:pt x="18" y="6"/>
                    </a:lnTo>
                    <a:lnTo>
                      <a:pt x="21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93" name="Freeform 69"/>
              <p:cNvSpPr>
                <a:spLocks/>
              </p:cNvSpPr>
              <p:nvPr/>
            </p:nvSpPr>
            <p:spPr bwMode="auto">
              <a:xfrm>
                <a:off x="3156" y="2110"/>
                <a:ext cx="57" cy="6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6" y="17"/>
                  </a:cxn>
                  <a:cxn ang="0">
                    <a:pos x="6" y="32"/>
                  </a:cxn>
                  <a:cxn ang="0">
                    <a:pos x="7" y="55"/>
                  </a:cxn>
                  <a:cxn ang="0">
                    <a:pos x="19" y="614"/>
                  </a:cxn>
                  <a:cxn ang="0">
                    <a:pos x="20" y="646"/>
                  </a:cxn>
                  <a:cxn ang="0">
                    <a:pos x="21" y="655"/>
                  </a:cxn>
                  <a:cxn ang="0">
                    <a:pos x="24" y="664"/>
                  </a:cxn>
                  <a:cxn ang="0">
                    <a:pos x="26" y="667"/>
                  </a:cxn>
                  <a:cxn ang="0">
                    <a:pos x="29" y="659"/>
                  </a:cxn>
                  <a:cxn ang="0">
                    <a:pos x="30" y="646"/>
                  </a:cxn>
                  <a:cxn ang="0">
                    <a:pos x="51" y="52"/>
                  </a:cxn>
                  <a:cxn ang="0">
                    <a:pos x="51" y="36"/>
                  </a:cxn>
                  <a:cxn ang="0">
                    <a:pos x="52" y="24"/>
                  </a:cxn>
                  <a:cxn ang="0">
                    <a:pos x="53" y="15"/>
                  </a:cxn>
                  <a:cxn ang="0">
                    <a:pos x="54" y="3"/>
                  </a:cxn>
                  <a:cxn ang="0">
                    <a:pos x="56" y="3"/>
                  </a:cxn>
                  <a:cxn ang="0">
                    <a:pos x="0" y="0"/>
                  </a:cxn>
                </a:cxnLst>
                <a:rect l="0" t="0" r="r" b="b"/>
                <a:pathLst>
                  <a:path w="57" h="668">
                    <a:moveTo>
                      <a:pt x="0" y="0"/>
                    </a:moveTo>
                    <a:lnTo>
                      <a:pt x="3" y="3"/>
                    </a:lnTo>
                    <a:lnTo>
                      <a:pt x="6" y="17"/>
                    </a:lnTo>
                    <a:lnTo>
                      <a:pt x="6" y="32"/>
                    </a:lnTo>
                    <a:lnTo>
                      <a:pt x="7" y="55"/>
                    </a:lnTo>
                    <a:lnTo>
                      <a:pt x="19" y="614"/>
                    </a:lnTo>
                    <a:lnTo>
                      <a:pt x="20" y="646"/>
                    </a:lnTo>
                    <a:lnTo>
                      <a:pt x="21" y="655"/>
                    </a:lnTo>
                    <a:lnTo>
                      <a:pt x="24" y="664"/>
                    </a:lnTo>
                    <a:lnTo>
                      <a:pt x="26" y="667"/>
                    </a:lnTo>
                    <a:lnTo>
                      <a:pt x="29" y="659"/>
                    </a:lnTo>
                    <a:lnTo>
                      <a:pt x="30" y="646"/>
                    </a:lnTo>
                    <a:lnTo>
                      <a:pt x="51" y="52"/>
                    </a:lnTo>
                    <a:lnTo>
                      <a:pt x="51" y="36"/>
                    </a:lnTo>
                    <a:lnTo>
                      <a:pt x="52" y="24"/>
                    </a:lnTo>
                    <a:lnTo>
                      <a:pt x="53" y="15"/>
                    </a:lnTo>
                    <a:lnTo>
                      <a:pt x="54" y="3"/>
                    </a:lnTo>
                    <a:lnTo>
                      <a:pt x="56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94" name="Freeform 70"/>
              <p:cNvSpPr>
                <a:spLocks/>
              </p:cNvSpPr>
              <p:nvPr/>
            </p:nvSpPr>
            <p:spPr bwMode="auto">
              <a:xfrm>
                <a:off x="3156" y="2110"/>
                <a:ext cx="57" cy="6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6" y="17"/>
                  </a:cxn>
                  <a:cxn ang="0">
                    <a:pos x="6" y="32"/>
                  </a:cxn>
                  <a:cxn ang="0">
                    <a:pos x="7" y="55"/>
                  </a:cxn>
                  <a:cxn ang="0">
                    <a:pos x="19" y="614"/>
                  </a:cxn>
                  <a:cxn ang="0">
                    <a:pos x="20" y="646"/>
                  </a:cxn>
                  <a:cxn ang="0">
                    <a:pos x="21" y="655"/>
                  </a:cxn>
                  <a:cxn ang="0">
                    <a:pos x="24" y="664"/>
                  </a:cxn>
                  <a:cxn ang="0">
                    <a:pos x="26" y="667"/>
                  </a:cxn>
                  <a:cxn ang="0">
                    <a:pos x="29" y="659"/>
                  </a:cxn>
                  <a:cxn ang="0">
                    <a:pos x="30" y="646"/>
                  </a:cxn>
                  <a:cxn ang="0">
                    <a:pos x="51" y="52"/>
                  </a:cxn>
                  <a:cxn ang="0">
                    <a:pos x="51" y="36"/>
                  </a:cxn>
                  <a:cxn ang="0">
                    <a:pos x="52" y="24"/>
                  </a:cxn>
                  <a:cxn ang="0">
                    <a:pos x="53" y="15"/>
                  </a:cxn>
                  <a:cxn ang="0">
                    <a:pos x="54" y="3"/>
                  </a:cxn>
                  <a:cxn ang="0">
                    <a:pos x="56" y="3"/>
                  </a:cxn>
                </a:cxnLst>
                <a:rect l="0" t="0" r="r" b="b"/>
                <a:pathLst>
                  <a:path w="57" h="668">
                    <a:moveTo>
                      <a:pt x="0" y="0"/>
                    </a:moveTo>
                    <a:lnTo>
                      <a:pt x="3" y="3"/>
                    </a:lnTo>
                    <a:lnTo>
                      <a:pt x="6" y="17"/>
                    </a:lnTo>
                    <a:lnTo>
                      <a:pt x="6" y="32"/>
                    </a:lnTo>
                    <a:lnTo>
                      <a:pt x="7" y="55"/>
                    </a:lnTo>
                    <a:lnTo>
                      <a:pt x="19" y="614"/>
                    </a:lnTo>
                    <a:lnTo>
                      <a:pt x="20" y="646"/>
                    </a:lnTo>
                    <a:lnTo>
                      <a:pt x="21" y="655"/>
                    </a:lnTo>
                    <a:lnTo>
                      <a:pt x="24" y="664"/>
                    </a:lnTo>
                    <a:lnTo>
                      <a:pt x="26" y="667"/>
                    </a:lnTo>
                    <a:lnTo>
                      <a:pt x="29" y="659"/>
                    </a:lnTo>
                    <a:lnTo>
                      <a:pt x="30" y="646"/>
                    </a:lnTo>
                    <a:lnTo>
                      <a:pt x="51" y="52"/>
                    </a:lnTo>
                    <a:lnTo>
                      <a:pt x="51" y="36"/>
                    </a:lnTo>
                    <a:lnTo>
                      <a:pt x="52" y="24"/>
                    </a:lnTo>
                    <a:lnTo>
                      <a:pt x="53" y="15"/>
                    </a:lnTo>
                    <a:lnTo>
                      <a:pt x="54" y="3"/>
                    </a:lnTo>
                    <a:lnTo>
                      <a:pt x="56" y="3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95" name="Freeform 71"/>
              <p:cNvSpPr>
                <a:spLocks/>
              </p:cNvSpPr>
              <p:nvPr/>
            </p:nvSpPr>
            <p:spPr bwMode="auto">
              <a:xfrm>
                <a:off x="3213" y="2113"/>
                <a:ext cx="53" cy="66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4"/>
                  </a:cxn>
                  <a:cxn ang="0">
                    <a:pos x="4" y="16"/>
                  </a:cxn>
                  <a:cxn ang="0">
                    <a:pos x="4" y="30"/>
                  </a:cxn>
                  <a:cxn ang="0">
                    <a:pos x="5" y="54"/>
                  </a:cxn>
                  <a:cxn ang="0">
                    <a:pos x="17" y="610"/>
                  </a:cxn>
                  <a:cxn ang="0">
                    <a:pos x="18" y="642"/>
                  </a:cxn>
                  <a:cxn ang="0">
                    <a:pos x="19" y="651"/>
                  </a:cxn>
                  <a:cxn ang="0">
                    <a:pos x="21" y="660"/>
                  </a:cxn>
                  <a:cxn ang="0">
                    <a:pos x="23" y="663"/>
                  </a:cxn>
                  <a:cxn ang="0">
                    <a:pos x="26" y="655"/>
                  </a:cxn>
                  <a:cxn ang="0">
                    <a:pos x="27" y="642"/>
                  </a:cxn>
                  <a:cxn ang="0">
                    <a:pos x="47" y="51"/>
                  </a:cxn>
                  <a:cxn ang="0">
                    <a:pos x="48" y="36"/>
                  </a:cxn>
                  <a:cxn ang="0">
                    <a:pos x="48" y="24"/>
                  </a:cxn>
                  <a:cxn ang="0">
                    <a:pos x="49" y="13"/>
                  </a:cxn>
                  <a:cxn ang="0">
                    <a:pos x="50" y="6"/>
                  </a:cxn>
                  <a:cxn ang="0">
                    <a:pos x="52" y="0"/>
                  </a:cxn>
                  <a:cxn ang="0">
                    <a:pos x="0" y="3"/>
                  </a:cxn>
                </a:cxnLst>
                <a:rect l="0" t="0" r="r" b="b"/>
                <a:pathLst>
                  <a:path w="53" h="664">
                    <a:moveTo>
                      <a:pt x="0" y="3"/>
                    </a:moveTo>
                    <a:lnTo>
                      <a:pt x="2" y="4"/>
                    </a:lnTo>
                    <a:lnTo>
                      <a:pt x="4" y="16"/>
                    </a:lnTo>
                    <a:lnTo>
                      <a:pt x="4" y="30"/>
                    </a:lnTo>
                    <a:lnTo>
                      <a:pt x="5" y="54"/>
                    </a:lnTo>
                    <a:lnTo>
                      <a:pt x="17" y="610"/>
                    </a:lnTo>
                    <a:lnTo>
                      <a:pt x="18" y="642"/>
                    </a:lnTo>
                    <a:lnTo>
                      <a:pt x="19" y="651"/>
                    </a:lnTo>
                    <a:lnTo>
                      <a:pt x="21" y="660"/>
                    </a:lnTo>
                    <a:lnTo>
                      <a:pt x="23" y="663"/>
                    </a:lnTo>
                    <a:lnTo>
                      <a:pt x="26" y="655"/>
                    </a:lnTo>
                    <a:lnTo>
                      <a:pt x="27" y="642"/>
                    </a:lnTo>
                    <a:lnTo>
                      <a:pt x="47" y="51"/>
                    </a:lnTo>
                    <a:lnTo>
                      <a:pt x="48" y="36"/>
                    </a:lnTo>
                    <a:lnTo>
                      <a:pt x="48" y="24"/>
                    </a:lnTo>
                    <a:lnTo>
                      <a:pt x="49" y="13"/>
                    </a:lnTo>
                    <a:lnTo>
                      <a:pt x="50" y="6"/>
                    </a:lnTo>
                    <a:lnTo>
                      <a:pt x="52" y="0"/>
                    </a:lnTo>
                    <a:lnTo>
                      <a:pt x="0" y="3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96" name="Freeform 72"/>
              <p:cNvSpPr>
                <a:spLocks/>
              </p:cNvSpPr>
              <p:nvPr/>
            </p:nvSpPr>
            <p:spPr bwMode="auto">
              <a:xfrm>
                <a:off x="3213" y="2113"/>
                <a:ext cx="53" cy="66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4"/>
                  </a:cxn>
                  <a:cxn ang="0">
                    <a:pos x="4" y="16"/>
                  </a:cxn>
                  <a:cxn ang="0">
                    <a:pos x="4" y="30"/>
                  </a:cxn>
                  <a:cxn ang="0">
                    <a:pos x="5" y="54"/>
                  </a:cxn>
                  <a:cxn ang="0">
                    <a:pos x="17" y="610"/>
                  </a:cxn>
                  <a:cxn ang="0">
                    <a:pos x="18" y="642"/>
                  </a:cxn>
                  <a:cxn ang="0">
                    <a:pos x="19" y="651"/>
                  </a:cxn>
                  <a:cxn ang="0">
                    <a:pos x="21" y="660"/>
                  </a:cxn>
                  <a:cxn ang="0">
                    <a:pos x="23" y="663"/>
                  </a:cxn>
                  <a:cxn ang="0">
                    <a:pos x="26" y="655"/>
                  </a:cxn>
                  <a:cxn ang="0">
                    <a:pos x="27" y="642"/>
                  </a:cxn>
                  <a:cxn ang="0">
                    <a:pos x="47" y="51"/>
                  </a:cxn>
                  <a:cxn ang="0">
                    <a:pos x="48" y="36"/>
                  </a:cxn>
                  <a:cxn ang="0">
                    <a:pos x="48" y="24"/>
                  </a:cxn>
                  <a:cxn ang="0">
                    <a:pos x="49" y="13"/>
                  </a:cxn>
                  <a:cxn ang="0">
                    <a:pos x="50" y="6"/>
                  </a:cxn>
                  <a:cxn ang="0">
                    <a:pos x="52" y="0"/>
                  </a:cxn>
                </a:cxnLst>
                <a:rect l="0" t="0" r="r" b="b"/>
                <a:pathLst>
                  <a:path w="53" h="664">
                    <a:moveTo>
                      <a:pt x="0" y="3"/>
                    </a:moveTo>
                    <a:lnTo>
                      <a:pt x="2" y="4"/>
                    </a:lnTo>
                    <a:lnTo>
                      <a:pt x="4" y="16"/>
                    </a:lnTo>
                    <a:lnTo>
                      <a:pt x="4" y="30"/>
                    </a:lnTo>
                    <a:lnTo>
                      <a:pt x="5" y="54"/>
                    </a:lnTo>
                    <a:lnTo>
                      <a:pt x="17" y="610"/>
                    </a:lnTo>
                    <a:lnTo>
                      <a:pt x="18" y="642"/>
                    </a:lnTo>
                    <a:lnTo>
                      <a:pt x="19" y="651"/>
                    </a:lnTo>
                    <a:lnTo>
                      <a:pt x="21" y="660"/>
                    </a:lnTo>
                    <a:lnTo>
                      <a:pt x="23" y="663"/>
                    </a:lnTo>
                    <a:lnTo>
                      <a:pt x="26" y="655"/>
                    </a:lnTo>
                    <a:lnTo>
                      <a:pt x="27" y="642"/>
                    </a:lnTo>
                    <a:lnTo>
                      <a:pt x="47" y="51"/>
                    </a:lnTo>
                    <a:lnTo>
                      <a:pt x="48" y="36"/>
                    </a:lnTo>
                    <a:lnTo>
                      <a:pt x="48" y="24"/>
                    </a:lnTo>
                    <a:lnTo>
                      <a:pt x="49" y="13"/>
                    </a:lnTo>
                    <a:lnTo>
                      <a:pt x="50" y="6"/>
                    </a:lnTo>
                    <a:lnTo>
                      <a:pt x="52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97" name="Freeform 73"/>
              <p:cNvSpPr>
                <a:spLocks/>
              </p:cNvSpPr>
              <p:nvPr/>
            </p:nvSpPr>
            <p:spPr bwMode="auto">
              <a:xfrm>
                <a:off x="3267" y="2110"/>
                <a:ext cx="53" cy="6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3"/>
                  </a:cxn>
                  <a:cxn ang="0">
                    <a:pos x="4" y="17"/>
                  </a:cxn>
                  <a:cxn ang="0">
                    <a:pos x="4" y="32"/>
                  </a:cxn>
                  <a:cxn ang="0">
                    <a:pos x="5" y="55"/>
                  </a:cxn>
                  <a:cxn ang="0">
                    <a:pos x="16" y="614"/>
                  </a:cxn>
                  <a:cxn ang="0">
                    <a:pos x="18" y="646"/>
                  </a:cxn>
                  <a:cxn ang="0">
                    <a:pos x="19" y="655"/>
                  </a:cxn>
                  <a:cxn ang="0">
                    <a:pos x="21" y="664"/>
                  </a:cxn>
                  <a:cxn ang="0">
                    <a:pos x="23" y="667"/>
                  </a:cxn>
                  <a:cxn ang="0">
                    <a:pos x="25" y="659"/>
                  </a:cxn>
                  <a:cxn ang="0">
                    <a:pos x="27" y="646"/>
                  </a:cxn>
                  <a:cxn ang="0">
                    <a:pos x="47" y="52"/>
                  </a:cxn>
                  <a:cxn ang="0">
                    <a:pos x="47" y="36"/>
                  </a:cxn>
                  <a:cxn ang="0">
                    <a:pos x="47" y="24"/>
                  </a:cxn>
                  <a:cxn ang="0">
                    <a:pos x="48" y="15"/>
                  </a:cxn>
                  <a:cxn ang="0">
                    <a:pos x="50" y="3"/>
                  </a:cxn>
                  <a:cxn ang="0">
                    <a:pos x="52" y="3"/>
                  </a:cxn>
                  <a:cxn ang="0">
                    <a:pos x="0" y="0"/>
                  </a:cxn>
                </a:cxnLst>
                <a:rect l="0" t="0" r="r" b="b"/>
                <a:pathLst>
                  <a:path w="53" h="668">
                    <a:moveTo>
                      <a:pt x="0" y="0"/>
                    </a:moveTo>
                    <a:lnTo>
                      <a:pt x="1" y="3"/>
                    </a:lnTo>
                    <a:lnTo>
                      <a:pt x="4" y="17"/>
                    </a:lnTo>
                    <a:lnTo>
                      <a:pt x="4" y="32"/>
                    </a:lnTo>
                    <a:lnTo>
                      <a:pt x="5" y="55"/>
                    </a:lnTo>
                    <a:lnTo>
                      <a:pt x="16" y="614"/>
                    </a:lnTo>
                    <a:lnTo>
                      <a:pt x="18" y="646"/>
                    </a:lnTo>
                    <a:lnTo>
                      <a:pt x="19" y="655"/>
                    </a:lnTo>
                    <a:lnTo>
                      <a:pt x="21" y="664"/>
                    </a:lnTo>
                    <a:lnTo>
                      <a:pt x="23" y="667"/>
                    </a:lnTo>
                    <a:lnTo>
                      <a:pt x="25" y="659"/>
                    </a:lnTo>
                    <a:lnTo>
                      <a:pt x="27" y="646"/>
                    </a:lnTo>
                    <a:lnTo>
                      <a:pt x="47" y="52"/>
                    </a:lnTo>
                    <a:lnTo>
                      <a:pt x="47" y="36"/>
                    </a:lnTo>
                    <a:lnTo>
                      <a:pt x="47" y="24"/>
                    </a:lnTo>
                    <a:lnTo>
                      <a:pt x="48" y="15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98" name="Freeform 74"/>
              <p:cNvSpPr>
                <a:spLocks/>
              </p:cNvSpPr>
              <p:nvPr/>
            </p:nvSpPr>
            <p:spPr bwMode="auto">
              <a:xfrm>
                <a:off x="3267" y="2110"/>
                <a:ext cx="53" cy="6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3"/>
                  </a:cxn>
                  <a:cxn ang="0">
                    <a:pos x="4" y="17"/>
                  </a:cxn>
                  <a:cxn ang="0">
                    <a:pos x="4" y="32"/>
                  </a:cxn>
                  <a:cxn ang="0">
                    <a:pos x="5" y="55"/>
                  </a:cxn>
                  <a:cxn ang="0">
                    <a:pos x="16" y="614"/>
                  </a:cxn>
                  <a:cxn ang="0">
                    <a:pos x="18" y="646"/>
                  </a:cxn>
                  <a:cxn ang="0">
                    <a:pos x="19" y="655"/>
                  </a:cxn>
                  <a:cxn ang="0">
                    <a:pos x="21" y="664"/>
                  </a:cxn>
                  <a:cxn ang="0">
                    <a:pos x="23" y="667"/>
                  </a:cxn>
                  <a:cxn ang="0">
                    <a:pos x="25" y="659"/>
                  </a:cxn>
                  <a:cxn ang="0">
                    <a:pos x="27" y="646"/>
                  </a:cxn>
                  <a:cxn ang="0">
                    <a:pos x="47" y="52"/>
                  </a:cxn>
                  <a:cxn ang="0">
                    <a:pos x="47" y="36"/>
                  </a:cxn>
                  <a:cxn ang="0">
                    <a:pos x="47" y="24"/>
                  </a:cxn>
                  <a:cxn ang="0">
                    <a:pos x="48" y="15"/>
                  </a:cxn>
                  <a:cxn ang="0">
                    <a:pos x="50" y="3"/>
                  </a:cxn>
                  <a:cxn ang="0">
                    <a:pos x="52" y="3"/>
                  </a:cxn>
                </a:cxnLst>
                <a:rect l="0" t="0" r="r" b="b"/>
                <a:pathLst>
                  <a:path w="53" h="668">
                    <a:moveTo>
                      <a:pt x="0" y="0"/>
                    </a:moveTo>
                    <a:lnTo>
                      <a:pt x="1" y="3"/>
                    </a:lnTo>
                    <a:lnTo>
                      <a:pt x="4" y="17"/>
                    </a:lnTo>
                    <a:lnTo>
                      <a:pt x="4" y="32"/>
                    </a:lnTo>
                    <a:lnTo>
                      <a:pt x="5" y="55"/>
                    </a:lnTo>
                    <a:lnTo>
                      <a:pt x="16" y="614"/>
                    </a:lnTo>
                    <a:lnTo>
                      <a:pt x="18" y="646"/>
                    </a:lnTo>
                    <a:lnTo>
                      <a:pt x="19" y="655"/>
                    </a:lnTo>
                    <a:lnTo>
                      <a:pt x="21" y="664"/>
                    </a:lnTo>
                    <a:lnTo>
                      <a:pt x="23" y="667"/>
                    </a:lnTo>
                    <a:lnTo>
                      <a:pt x="25" y="659"/>
                    </a:lnTo>
                    <a:lnTo>
                      <a:pt x="27" y="646"/>
                    </a:lnTo>
                    <a:lnTo>
                      <a:pt x="47" y="52"/>
                    </a:lnTo>
                    <a:lnTo>
                      <a:pt x="47" y="36"/>
                    </a:lnTo>
                    <a:lnTo>
                      <a:pt x="47" y="24"/>
                    </a:lnTo>
                    <a:lnTo>
                      <a:pt x="48" y="15"/>
                    </a:lnTo>
                    <a:lnTo>
                      <a:pt x="50" y="3"/>
                    </a:lnTo>
                    <a:lnTo>
                      <a:pt x="52" y="3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099" name="Freeform 75"/>
              <p:cNvSpPr>
                <a:spLocks/>
              </p:cNvSpPr>
              <p:nvPr/>
            </p:nvSpPr>
            <p:spPr bwMode="auto">
              <a:xfrm>
                <a:off x="3323" y="2109"/>
                <a:ext cx="53" cy="66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4"/>
                  </a:cxn>
                  <a:cxn ang="0">
                    <a:pos x="4" y="16"/>
                  </a:cxn>
                  <a:cxn ang="0">
                    <a:pos x="4" y="28"/>
                  </a:cxn>
                  <a:cxn ang="0">
                    <a:pos x="5" y="54"/>
                  </a:cxn>
                  <a:cxn ang="0">
                    <a:pos x="16" y="611"/>
                  </a:cxn>
                  <a:cxn ang="0">
                    <a:pos x="17" y="642"/>
                  </a:cxn>
                  <a:cxn ang="0">
                    <a:pos x="19" y="651"/>
                  </a:cxn>
                  <a:cxn ang="0">
                    <a:pos x="21" y="660"/>
                  </a:cxn>
                  <a:cxn ang="0">
                    <a:pos x="23" y="663"/>
                  </a:cxn>
                  <a:cxn ang="0">
                    <a:pos x="25" y="655"/>
                  </a:cxn>
                  <a:cxn ang="0">
                    <a:pos x="27" y="642"/>
                  </a:cxn>
                  <a:cxn ang="0">
                    <a:pos x="46" y="51"/>
                  </a:cxn>
                  <a:cxn ang="0">
                    <a:pos x="47" y="35"/>
                  </a:cxn>
                  <a:cxn ang="0">
                    <a:pos x="47" y="22"/>
                  </a:cxn>
                  <a:cxn ang="0">
                    <a:pos x="48" y="13"/>
                  </a:cxn>
                  <a:cxn ang="0">
                    <a:pos x="49" y="4"/>
                  </a:cxn>
                  <a:cxn ang="0">
                    <a:pos x="52" y="0"/>
                  </a:cxn>
                  <a:cxn ang="0">
                    <a:pos x="0" y="1"/>
                  </a:cxn>
                </a:cxnLst>
                <a:rect l="0" t="0" r="r" b="b"/>
                <a:pathLst>
                  <a:path w="53" h="664">
                    <a:moveTo>
                      <a:pt x="0" y="1"/>
                    </a:moveTo>
                    <a:lnTo>
                      <a:pt x="2" y="4"/>
                    </a:lnTo>
                    <a:lnTo>
                      <a:pt x="4" y="16"/>
                    </a:lnTo>
                    <a:lnTo>
                      <a:pt x="4" y="28"/>
                    </a:lnTo>
                    <a:lnTo>
                      <a:pt x="5" y="54"/>
                    </a:lnTo>
                    <a:lnTo>
                      <a:pt x="16" y="611"/>
                    </a:lnTo>
                    <a:lnTo>
                      <a:pt x="17" y="642"/>
                    </a:lnTo>
                    <a:lnTo>
                      <a:pt x="19" y="651"/>
                    </a:lnTo>
                    <a:lnTo>
                      <a:pt x="21" y="660"/>
                    </a:lnTo>
                    <a:lnTo>
                      <a:pt x="23" y="663"/>
                    </a:lnTo>
                    <a:lnTo>
                      <a:pt x="25" y="655"/>
                    </a:lnTo>
                    <a:lnTo>
                      <a:pt x="27" y="642"/>
                    </a:lnTo>
                    <a:lnTo>
                      <a:pt x="46" y="51"/>
                    </a:lnTo>
                    <a:lnTo>
                      <a:pt x="47" y="35"/>
                    </a:lnTo>
                    <a:lnTo>
                      <a:pt x="47" y="22"/>
                    </a:lnTo>
                    <a:lnTo>
                      <a:pt x="48" y="13"/>
                    </a:lnTo>
                    <a:lnTo>
                      <a:pt x="49" y="4"/>
                    </a:lnTo>
                    <a:lnTo>
                      <a:pt x="52" y="0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0" name="Freeform 76"/>
              <p:cNvSpPr>
                <a:spLocks/>
              </p:cNvSpPr>
              <p:nvPr/>
            </p:nvSpPr>
            <p:spPr bwMode="auto">
              <a:xfrm>
                <a:off x="3323" y="2109"/>
                <a:ext cx="53" cy="66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4"/>
                  </a:cxn>
                  <a:cxn ang="0">
                    <a:pos x="4" y="16"/>
                  </a:cxn>
                  <a:cxn ang="0">
                    <a:pos x="4" y="28"/>
                  </a:cxn>
                  <a:cxn ang="0">
                    <a:pos x="5" y="54"/>
                  </a:cxn>
                  <a:cxn ang="0">
                    <a:pos x="16" y="611"/>
                  </a:cxn>
                  <a:cxn ang="0">
                    <a:pos x="17" y="642"/>
                  </a:cxn>
                  <a:cxn ang="0">
                    <a:pos x="19" y="651"/>
                  </a:cxn>
                  <a:cxn ang="0">
                    <a:pos x="21" y="660"/>
                  </a:cxn>
                  <a:cxn ang="0">
                    <a:pos x="23" y="663"/>
                  </a:cxn>
                  <a:cxn ang="0">
                    <a:pos x="25" y="655"/>
                  </a:cxn>
                  <a:cxn ang="0">
                    <a:pos x="27" y="642"/>
                  </a:cxn>
                  <a:cxn ang="0">
                    <a:pos x="46" y="51"/>
                  </a:cxn>
                  <a:cxn ang="0">
                    <a:pos x="47" y="35"/>
                  </a:cxn>
                  <a:cxn ang="0">
                    <a:pos x="47" y="22"/>
                  </a:cxn>
                  <a:cxn ang="0">
                    <a:pos x="48" y="13"/>
                  </a:cxn>
                  <a:cxn ang="0">
                    <a:pos x="49" y="4"/>
                  </a:cxn>
                  <a:cxn ang="0">
                    <a:pos x="52" y="0"/>
                  </a:cxn>
                </a:cxnLst>
                <a:rect l="0" t="0" r="r" b="b"/>
                <a:pathLst>
                  <a:path w="53" h="664">
                    <a:moveTo>
                      <a:pt x="0" y="1"/>
                    </a:moveTo>
                    <a:lnTo>
                      <a:pt x="2" y="4"/>
                    </a:lnTo>
                    <a:lnTo>
                      <a:pt x="4" y="16"/>
                    </a:lnTo>
                    <a:lnTo>
                      <a:pt x="4" y="28"/>
                    </a:lnTo>
                    <a:lnTo>
                      <a:pt x="5" y="54"/>
                    </a:lnTo>
                    <a:lnTo>
                      <a:pt x="16" y="611"/>
                    </a:lnTo>
                    <a:lnTo>
                      <a:pt x="17" y="642"/>
                    </a:lnTo>
                    <a:lnTo>
                      <a:pt x="19" y="651"/>
                    </a:lnTo>
                    <a:lnTo>
                      <a:pt x="21" y="660"/>
                    </a:lnTo>
                    <a:lnTo>
                      <a:pt x="23" y="663"/>
                    </a:lnTo>
                    <a:lnTo>
                      <a:pt x="25" y="655"/>
                    </a:lnTo>
                    <a:lnTo>
                      <a:pt x="27" y="642"/>
                    </a:lnTo>
                    <a:lnTo>
                      <a:pt x="46" y="51"/>
                    </a:lnTo>
                    <a:lnTo>
                      <a:pt x="47" y="35"/>
                    </a:lnTo>
                    <a:lnTo>
                      <a:pt x="47" y="22"/>
                    </a:lnTo>
                    <a:lnTo>
                      <a:pt x="48" y="13"/>
                    </a:lnTo>
                    <a:lnTo>
                      <a:pt x="49" y="4"/>
                    </a:lnTo>
                    <a:lnTo>
                      <a:pt x="52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1" name="Freeform 77"/>
              <p:cNvSpPr>
                <a:spLocks/>
              </p:cNvSpPr>
              <p:nvPr/>
            </p:nvSpPr>
            <p:spPr bwMode="auto">
              <a:xfrm>
                <a:off x="3375" y="2108"/>
                <a:ext cx="54" cy="6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4" y="15"/>
                  </a:cxn>
                  <a:cxn ang="0">
                    <a:pos x="5" y="32"/>
                  </a:cxn>
                  <a:cxn ang="0">
                    <a:pos x="6" y="56"/>
                  </a:cxn>
                  <a:cxn ang="0">
                    <a:pos x="17" y="612"/>
                  </a:cxn>
                  <a:cxn ang="0">
                    <a:pos x="18" y="642"/>
                  </a:cxn>
                  <a:cxn ang="0">
                    <a:pos x="19" y="651"/>
                  </a:cxn>
                  <a:cxn ang="0">
                    <a:pos x="22" y="660"/>
                  </a:cxn>
                  <a:cxn ang="0">
                    <a:pos x="24" y="663"/>
                  </a:cxn>
                  <a:cxn ang="0">
                    <a:pos x="27" y="655"/>
                  </a:cxn>
                  <a:cxn ang="0">
                    <a:pos x="28" y="642"/>
                  </a:cxn>
                  <a:cxn ang="0">
                    <a:pos x="48" y="53"/>
                  </a:cxn>
                  <a:cxn ang="0">
                    <a:pos x="49" y="36"/>
                  </a:cxn>
                  <a:cxn ang="0">
                    <a:pos x="49" y="24"/>
                  </a:cxn>
                  <a:cxn ang="0">
                    <a:pos x="49" y="15"/>
                  </a:cxn>
                  <a:cxn ang="0">
                    <a:pos x="51" y="3"/>
                  </a:cxn>
                  <a:cxn ang="0">
                    <a:pos x="53" y="3"/>
                  </a:cxn>
                  <a:cxn ang="0">
                    <a:pos x="0" y="0"/>
                  </a:cxn>
                </a:cxnLst>
                <a:rect l="0" t="0" r="r" b="b"/>
                <a:pathLst>
                  <a:path w="54" h="664">
                    <a:moveTo>
                      <a:pt x="0" y="0"/>
                    </a:moveTo>
                    <a:lnTo>
                      <a:pt x="2" y="3"/>
                    </a:lnTo>
                    <a:lnTo>
                      <a:pt x="4" y="15"/>
                    </a:lnTo>
                    <a:lnTo>
                      <a:pt x="5" y="32"/>
                    </a:lnTo>
                    <a:lnTo>
                      <a:pt x="6" y="56"/>
                    </a:lnTo>
                    <a:lnTo>
                      <a:pt x="17" y="612"/>
                    </a:lnTo>
                    <a:lnTo>
                      <a:pt x="18" y="642"/>
                    </a:lnTo>
                    <a:lnTo>
                      <a:pt x="19" y="651"/>
                    </a:lnTo>
                    <a:lnTo>
                      <a:pt x="22" y="660"/>
                    </a:lnTo>
                    <a:lnTo>
                      <a:pt x="24" y="663"/>
                    </a:lnTo>
                    <a:lnTo>
                      <a:pt x="27" y="655"/>
                    </a:lnTo>
                    <a:lnTo>
                      <a:pt x="28" y="642"/>
                    </a:lnTo>
                    <a:lnTo>
                      <a:pt x="48" y="53"/>
                    </a:lnTo>
                    <a:lnTo>
                      <a:pt x="49" y="36"/>
                    </a:lnTo>
                    <a:lnTo>
                      <a:pt x="49" y="24"/>
                    </a:lnTo>
                    <a:lnTo>
                      <a:pt x="49" y="15"/>
                    </a:lnTo>
                    <a:lnTo>
                      <a:pt x="51" y="3"/>
                    </a:lnTo>
                    <a:lnTo>
                      <a:pt x="53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2" name="Freeform 78"/>
              <p:cNvSpPr>
                <a:spLocks/>
              </p:cNvSpPr>
              <p:nvPr/>
            </p:nvSpPr>
            <p:spPr bwMode="auto">
              <a:xfrm>
                <a:off x="3375" y="2108"/>
                <a:ext cx="54" cy="6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4" y="15"/>
                  </a:cxn>
                  <a:cxn ang="0">
                    <a:pos x="5" y="32"/>
                  </a:cxn>
                  <a:cxn ang="0">
                    <a:pos x="6" y="56"/>
                  </a:cxn>
                  <a:cxn ang="0">
                    <a:pos x="17" y="612"/>
                  </a:cxn>
                  <a:cxn ang="0">
                    <a:pos x="18" y="642"/>
                  </a:cxn>
                  <a:cxn ang="0">
                    <a:pos x="19" y="651"/>
                  </a:cxn>
                  <a:cxn ang="0">
                    <a:pos x="22" y="660"/>
                  </a:cxn>
                  <a:cxn ang="0">
                    <a:pos x="24" y="663"/>
                  </a:cxn>
                  <a:cxn ang="0">
                    <a:pos x="27" y="655"/>
                  </a:cxn>
                  <a:cxn ang="0">
                    <a:pos x="28" y="642"/>
                  </a:cxn>
                  <a:cxn ang="0">
                    <a:pos x="48" y="53"/>
                  </a:cxn>
                  <a:cxn ang="0">
                    <a:pos x="49" y="36"/>
                  </a:cxn>
                  <a:cxn ang="0">
                    <a:pos x="49" y="24"/>
                  </a:cxn>
                  <a:cxn ang="0">
                    <a:pos x="49" y="15"/>
                  </a:cxn>
                  <a:cxn ang="0">
                    <a:pos x="51" y="3"/>
                  </a:cxn>
                  <a:cxn ang="0">
                    <a:pos x="53" y="3"/>
                  </a:cxn>
                </a:cxnLst>
                <a:rect l="0" t="0" r="r" b="b"/>
                <a:pathLst>
                  <a:path w="54" h="664">
                    <a:moveTo>
                      <a:pt x="0" y="0"/>
                    </a:moveTo>
                    <a:lnTo>
                      <a:pt x="2" y="3"/>
                    </a:lnTo>
                    <a:lnTo>
                      <a:pt x="4" y="15"/>
                    </a:lnTo>
                    <a:lnTo>
                      <a:pt x="5" y="32"/>
                    </a:lnTo>
                    <a:lnTo>
                      <a:pt x="6" y="56"/>
                    </a:lnTo>
                    <a:lnTo>
                      <a:pt x="17" y="612"/>
                    </a:lnTo>
                    <a:lnTo>
                      <a:pt x="18" y="642"/>
                    </a:lnTo>
                    <a:lnTo>
                      <a:pt x="19" y="651"/>
                    </a:lnTo>
                    <a:lnTo>
                      <a:pt x="22" y="660"/>
                    </a:lnTo>
                    <a:lnTo>
                      <a:pt x="24" y="663"/>
                    </a:lnTo>
                    <a:lnTo>
                      <a:pt x="27" y="655"/>
                    </a:lnTo>
                    <a:lnTo>
                      <a:pt x="28" y="642"/>
                    </a:lnTo>
                    <a:lnTo>
                      <a:pt x="48" y="53"/>
                    </a:lnTo>
                    <a:lnTo>
                      <a:pt x="49" y="36"/>
                    </a:lnTo>
                    <a:lnTo>
                      <a:pt x="49" y="24"/>
                    </a:lnTo>
                    <a:lnTo>
                      <a:pt x="49" y="15"/>
                    </a:lnTo>
                    <a:lnTo>
                      <a:pt x="51" y="3"/>
                    </a:lnTo>
                    <a:lnTo>
                      <a:pt x="53" y="3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3" name="Freeform 79"/>
              <p:cNvSpPr>
                <a:spLocks/>
              </p:cNvSpPr>
              <p:nvPr/>
            </p:nvSpPr>
            <p:spPr bwMode="auto">
              <a:xfrm>
                <a:off x="3429" y="2109"/>
                <a:ext cx="55" cy="66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4"/>
                  </a:cxn>
                  <a:cxn ang="0">
                    <a:pos x="3" y="16"/>
                  </a:cxn>
                  <a:cxn ang="0">
                    <a:pos x="4" y="28"/>
                  </a:cxn>
                  <a:cxn ang="0">
                    <a:pos x="4" y="54"/>
                  </a:cxn>
                  <a:cxn ang="0">
                    <a:pos x="16" y="611"/>
                  </a:cxn>
                  <a:cxn ang="0">
                    <a:pos x="17" y="642"/>
                  </a:cxn>
                  <a:cxn ang="0">
                    <a:pos x="18" y="651"/>
                  </a:cxn>
                  <a:cxn ang="0">
                    <a:pos x="21" y="660"/>
                  </a:cxn>
                  <a:cxn ang="0">
                    <a:pos x="23" y="663"/>
                  </a:cxn>
                  <a:cxn ang="0">
                    <a:pos x="25" y="655"/>
                  </a:cxn>
                  <a:cxn ang="0">
                    <a:pos x="27" y="642"/>
                  </a:cxn>
                  <a:cxn ang="0">
                    <a:pos x="47" y="51"/>
                  </a:cxn>
                  <a:cxn ang="0">
                    <a:pos x="48" y="35"/>
                  </a:cxn>
                  <a:cxn ang="0">
                    <a:pos x="48" y="22"/>
                  </a:cxn>
                  <a:cxn ang="0">
                    <a:pos x="49" y="13"/>
                  </a:cxn>
                  <a:cxn ang="0">
                    <a:pos x="51" y="4"/>
                  </a:cxn>
                  <a:cxn ang="0">
                    <a:pos x="54" y="0"/>
                  </a:cxn>
                  <a:cxn ang="0">
                    <a:pos x="0" y="1"/>
                  </a:cxn>
                </a:cxnLst>
                <a:rect l="0" t="0" r="r" b="b"/>
                <a:pathLst>
                  <a:path w="55" h="664">
                    <a:moveTo>
                      <a:pt x="0" y="1"/>
                    </a:moveTo>
                    <a:lnTo>
                      <a:pt x="1" y="4"/>
                    </a:lnTo>
                    <a:lnTo>
                      <a:pt x="3" y="16"/>
                    </a:lnTo>
                    <a:lnTo>
                      <a:pt x="4" y="28"/>
                    </a:lnTo>
                    <a:lnTo>
                      <a:pt x="4" y="54"/>
                    </a:lnTo>
                    <a:lnTo>
                      <a:pt x="16" y="611"/>
                    </a:lnTo>
                    <a:lnTo>
                      <a:pt x="17" y="642"/>
                    </a:lnTo>
                    <a:lnTo>
                      <a:pt x="18" y="651"/>
                    </a:lnTo>
                    <a:lnTo>
                      <a:pt x="21" y="660"/>
                    </a:lnTo>
                    <a:lnTo>
                      <a:pt x="23" y="663"/>
                    </a:lnTo>
                    <a:lnTo>
                      <a:pt x="25" y="655"/>
                    </a:lnTo>
                    <a:lnTo>
                      <a:pt x="27" y="642"/>
                    </a:lnTo>
                    <a:lnTo>
                      <a:pt x="47" y="51"/>
                    </a:lnTo>
                    <a:lnTo>
                      <a:pt x="48" y="35"/>
                    </a:lnTo>
                    <a:lnTo>
                      <a:pt x="48" y="22"/>
                    </a:lnTo>
                    <a:lnTo>
                      <a:pt x="49" y="13"/>
                    </a:lnTo>
                    <a:lnTo>
                      <a:pt x="51" y="4"/>
                    </a:lnTo>
                    <a:lnTo>
                      <a:pt x="54" y="0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4" name="Freeform 80"/>
              <p:cNvSpPr>
                <a:spLocks/>
              </p:cNvSpPr>
              <p:nvPr/>
            </p:nvSpPr>
            <p:spPr bwMode="auto">
              <a:xfrm>
                <a:off x="3429" y="2109"/>
                <a:ext cx="55" cy="66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4"/>
                  </a:cxn>
                  <a:cxn ang="0">
                    <a:pos x="3" y="16"/>
                  </a:cxn>
                  <a:cxn ang="0">
                    <a:pos x="4" y="28"/>
                  </a:cxn>
                  <a:cxn ang="0">
                    <a:pos x="4" y="54"/>
                  </a:cxn>
                  <a:cxn ang="0">
                    <a:pos x="16" y="611"/>
                  </a:cxn>
                  <a:cxn ang="0">
                    <a:pos x="17" y="642"/>
                  </a:cxn>
                  <a:cxn ang="0">
                    <a:pos x="18" y="651"/>
                  </a:cxn>
                  <a:cxn ang="0">
                    <a:pos x="21" y="660"/>
                  </a:cxn>
                  <a:cxn ang="0">
                    <a:pos x="23" y="663"/>
                  </a:cxn>
                  <a:cxn ang="0">
                    <a:pos x="25" y="655"/>
                  </a:cxn>
                  <a:cxn ang="0">
                    <a:pos x="27" y="642"/>
                  </a:cxn>
                  <a:cxn ang="0">
                    <a:pos x="47" y="51"/>
                  </a:cxn>
                  <a:cxn ang="0">
                    <a:pos x="48" y="35"/>
                  </a:cxn>
                  <a:cxn ang="0">
                    <a:pos x="48" y="22"/>
                  </a:cxn>
                  <a:cxn ang="0">
                    <a:pos x="49" y="13"/>
                  </a:cxn>
                  <a:cxn ang="0">
                    <a:pos x="51" y="4"/>
                  </a:cxn>
                  <a:cxn ang="0">
                    <a:pos x="54" y="0"/>
                  </a:cxn>
                </a:cxnLst>
                <a:rect l="0" t="0" r="r" b="b"/>
                <a:pathLst>
                  <a:path w="55" h="664">
                    <a:moveTo>
                      <a:pt x="0" y="1"/>
                    </a:moveTo>
                    <a:lnTo>
                      <a:pt x="1" y="4"/>
                    </a:lnTo>
                    <a:lnTo>
                      <a:pt x="3" y="16"/>
                    </a:lnTo>
                    <a:lnTo>
                      <a:pt x="4" y="28"/>
                    </a:lnTo>
                    <a:lnTo>
                      <a:pt x="4" y="54"/>
                    </a:lnTo>
                    <a:lnTo>
                      <a:pt x="16" y="611"/>
                    </a:lnTo>
                    <a:lnTo>
                      <a:pt x="17" y="642"/>
                    </a:lnTo>
                    <a:lnTo>
                      <a:pt x="18" y="651"/>
                    </a:lnTo>
                    <a:lnTo>
                      <a:pt x="21" y="660"/>
                    </a:lnTo>
                    <a:lnTo>
                      <a:pt x="23" y="663"/>
                    </a:lnTo>
                    <a:lnTo>
                      <a:pt x="25" y="655"/>
                    </a:lnTo>
                    <a:lnTo>
                      <a:pt x="27" y="642"/>
                    </a:lnTo>
                    <a:lnTo>
                      <a:pt x="47" y="51"/>
                    </a:lnTo>
                    <a:lnTo>
                      <a:pt x="48" y="35"/>
                    </a:lnTo>
                    <a:lnTo>
                      <a:pt x="48" y="22"/>
                    </a:lnTo>
                    <a:lnTo>
                      <a:pt x="49" y="13"/>
                    </a:lnTo>
                    <a:lnTo>
                      <a:pt x="51" y="4"/>
                    </a:lnTo>
                    <a:lnTo>
                      <a:pt x="54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5" name="Freeform 81"/>
              <p:cNvSpPr>
                <a:spLocks/>
              </p:cNvSpPr>
              <p:nvPr/>
            </p:nvSpPr>
            <p:spPr bwMode="auto">
              <a:xfrm>
                <a:off x="3483" y="2108"/>
                <a:ext cx="57" cy="6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6" y="15"/>
                  </a:cxn>
                  <a:cxn ang="0">
                    <a:pos x="6" y="32"/>
                  </a:cxn>
                  <a:cxn ang="0">
                    <a:pos x="7" y="56"/>
                  </a:cxn>
                  <a:cxn ang="0">
                    <a:pos x="19" y="612"/>
                  </a:cxn>
                  <a:cxn ang="0">
                    <a:pos x="20" y="642"/>
                  </a:cxn>
                  <a:cxn ang="0">
                    <a:pos x="21" y="651"/>
                  </a:cxn>
                  <a:cxn ang="0">
                    <a:pos x="23" y="660"/>
                  </a:cxn>
                  <a:cxn ang="0">
                    <a:pos x="26" y="663"/>
                  </a:cxn>
                  <a:cxn ang="0">
                    <a:pos x="28" y="655"/>
                  </a:cxn>
                  <a:cxn ang="0">
                    <a:pos x="30" y="642"/>
                  </a:cxn>
                  <a:cxn ang="0">
                    <a:pos x="50" y="53"/>
                  </a:cxn>
                  <a:cxn ang="0">
                    <a:pos x="51" y="36"/>
                  </a:cxn>
                  <a:cxn ang="0">
                    <a:pos x="52" y="24"/>
                  </a:cxn>
                  <a:cxn ang="0">
                    <a:pos x="52" y="15"/>
                  </a:cxn>
                  <a:cxn ang="0">
                    <a:pos x="54" y="3"/>
                  </a:cxn>
                  <a:cxn ang="0">
                    <a:pos x="56" y="3"/>
                  </a:cxn>
                  <a:cxn ang="0">
                    <a:pos x="0" y="0"/>
                  </a:cxn>
                </a:cxnLst>
                <a:rect l="0" t="0" r="r" b="b"/>
                <a:pathLst>
                  <a:path w="57" h="664">
                    <a:moveTo>
                      <a:pt x="0" y="0"/>
                    </a:moveTo>
                    <a:lnTo>
                      <a:pt x="3" y="3"/>
                    </a:lnTo>
                    <a:lnTo>
                      <a:pt x="6" y="15"/>
                    </a:lnTo>
                    <a:lnTo>
                      <a:pt x="6" y="32"/>
                    </a:lnTo>
                    <a:lnTo>
                      <a:pt x="7" y="56"/>
                    </a:lnTo>
                    <a:lnTo>
                      <a:pt x="19" y="612"/>
                    </a:lnTo>
                    <a:lnTo>
                      <a:pt x="20" y="642"/>
                    </a:lnTo>
                    <a:lnTo>
                      <a:pt x="21" y="651"/>
                    </a:lnTo>
                    <a:lnTo>
                      <a:pt x="23" y="660"/>
                    </a:lnTo>
                    <a:lnTo>
                      <a:pt x="26" y="663"/>
                    </a:lnTo>
                    <a:lnTo>
                      <a:pt x="28" y="655"/>
                    </a:lnTo>
                    <a:lnTo>
                      <a:pt x="30" y="642"/>
                    </a:lnTo>
                    <a:lnTo>
                      <a:pt x="50" y="53"/>
                    </a:lnTo>
                    <a:lnTo>
                      <a:pt x="51" y="36"/>
                    </a:lnTo>
                    <a:lnTo>
                      <a:pt x="52" y="24"/>
                    </a:lnTo>
                    <a:lnTo>
                      <a:pt x="52" y="15"/>
                    </a:lnTo>
                    <a:lnTo>
                      <a:pt x="54" y="3"/>
                    </a:lnTo>
                    <a:lnTo>
                      <a:pt x="56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6" name="Freeform 82"/>
              <p:cNvSpPr>
                <a:spLocks/>
              </p:cNvSpPr>
              <p:nvPr/>
            </p:nvSpPr>
            <p:spPr bwMode="auto">
              <a:xfrm>
                <a:off x="3483" y="2108"/>
                <a:ext cx="57" cy="6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6" y="15"/>
                  </a:cxn>
                  <a:cxn ang="0">
                    <a:pos x="6" y="32"/>
                  </a:cxn>
                  <a:cxn ang="0">
                    <a:pos x="7" y="56"/>
                  </a:cxn>
                  <a:cxn ang="0">
                    <a:pos x="19" y="612"/>
                  </a:cxn>
                  <a:cxn ang="0">
                    <a:pos x="20" y="642"/>
                  </a:cxn>
                  <a:cxn ang="0">
                    <a:pos x="21" y="651"/>
                  </a:cxn>
                  <a:cxn ang="0">
                    <a:pos x="23" y="660"/>
                  </a:cxn>
                  <a:cxn ang="0">
                    <a:pos x="26" y="663"/>
                  </a:cxn>
                  <a:cxn ang="0">
                    <a:pos x="28" y="655"/>
                  </a:cxn>
                  <a:cxn ang="0">
                    <a:pos x="30" y="642"/>
                  </a:cxn>
                  <a:cxn ang="0">
                    <a:pos x="50" y="53"/>
                  </a:cxn>
                  <a:cxn ang="0">
                    <a:pos x="51" y="36"/>
                  </a:cxn>
                  <a:cxn ang="0">
                    <a:pos x="52" y="24"/>
                  </a:cxn>
                  <a:cxn ang="0">
                    <a:pos x="52" y="15"/>
                  </a:cxn>
                  <a:cxn ang="0">
                    <a:pos x="54" y="3"/>
                  </a:cxn>
                  <a:cxn ang="0">
                    <a:pos x="56" y="3"/>
                  </a:cxn>
                </a:cxnLst>
                <a:rect l="0" t="0" r="r" b="b"/>
                <a:pathLst>
                  <a:path w="57" h="664">
                    <a:moveTo>
                      <a:pt x="0" y="0"/>
                    </a:moveTo>
                    <a:lnTo>
                      <a:pt x="3" y="3"/>
                    </a:lnTo>
                    <a:lnTo>
                      <a:pt x="6" y="15"/>
                    </a:lnTo>
                    <a:lnTo>
                      <a:pt x="6" y="32"/>
                    </a:lnTo>
                    <a:lnTo>
                      <a:pt x="7" y="56"/>
                    </a:lnTo>
                    <a:lnTo>
                      <a:pt x="19" y="612"/>
                    </a:lnTo>
                    <a:lnTo>
                      <a:pt x="20" y="642"/>
                    </a:lnTo>
                    <a:lnTo>
                      <a:pt x="21" y="651"/>
                    </a:lnTo>
                    <a:lnTo>
                      <a:pt x="23" y="660"/>
                    </a:lnTo>
                    <a:lnTo>
                      <a:pt x="26" y="663"/>
                    </a:lnTo>
                    <a:lnTo>
                      <a:pt x="28" y="655"/>
                    </a:lnTo>
                    <a:lnTo>
                      <a:pt x="30" y="642"/>
                    </a:lnTo>
                    <a:lnTo>
                      <a:pt x="50" y="53"/>
                    </a:lnTo>
                    <a:lnTo>
                      <a:pt x="51" y="36"/>
                    </a:lnTo>
                    <a:lnTo>
                      <a:pt x="52" y="24"/>
                    </a:lnTo>
                    <a:lnTo>
                      <a:pt x="52" y="15"/>
                    </a:lnTo>
                    <a:lnTo>
                      <a:pt x="54" y="3"/>
                    </a:lnTo>
                    <a:lnTo>
                      <a:pt x="56" y="3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7" name="Freeform 83"/>
              <p:cNvSpPr>
                <a:spLocks/>
              </p:cNvSpPr>
              <p:nvPr/>
            </p:nvSpPr>
            <p:spPr bwMode="auto">
              <a:xfrm>
                <a:off x="3539" y="2106"/>
                <a:ext cx="54" cy="66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5"/>
                  </a:cxn>
                  <a:cxn ang="0">
                    <a:pos x="3" y="17"/>
                  </a:cxn>
                  <a:cxn ang="0">
                    <a:pos x="3" y="30"/>
                  </a:cxn>
                  <a:cxn ang="0">
                    <a:pos x="4" y="55"/>
                  </a:cxn>
                  <a:cxn ang="0">
                    <a:pos x="16" y="612"/>
                  </a:cxn>
                  <a:cxn ang="0">
                    <a:pos x="18" y="644"/>
                  </a:cxn>
                  <a:cxn ang="0">
                    <a:pos x="18" y="653"/>
                  </a:cxn>
                  <a:cxn ang="0">
                    <a:pos x="21" y="662"/>
                  </a:cxn>
                  <a:cxn ang="0">
                    <a:pos x="23" y="667"/>
                  </a:cxn>
                  <a:cxn ang="0">
                    <a:pos x="25" y="659"/>
                  </a:cxn>
                  <a:cxn ang="0">
                    <a:pos x="27" y="644"/>
                  </a:cxn>
                  <a:cxn ang="0">
                    <a:pos x="47" y="50"/>
                  </a:cxn>
                  <a:cxn ang="0">
                    <a:pos x="48" y="35"/>
                  </a:cxn>
                  <a:cxn ang="0">
                    <a:pos x="48" y="23"/>
                  </a:cxn>
                  <a:cxn ang="0">
                    <a:pos x="49" y="12"/>
                  </a:cxn>
                  <a:cxn ang="0">
                    <a:pos x="51" y="5"/>
                  </a:cxn>
                  <a:cxn ang="0">
                    <a:pos x="53" y="0"/>
                  </a:cxn>
                  <a:cxn ang="0">
                    <a:pos x="0" y="2"/>
                  </a:cxn>
                </a:cxnLst>
                <a:rect l="0" t="0" r="r" b="b"/>
                <a:pathLst>
                  <a:path w="54" h="668">
                    <a:moveTo>
                      <a:pt x="0" y="2"/>
                    </a:moveTo>
                    <a:lnTo>
                      <a:pt x="1" y="5"/>
                    </a:lnTo>
                    <a:lnTo>
                      <a:pt x="3" y="17"/>
                    </a:lnTo>
                    <a:lnTo>
                      <a:pt x="3" y="30"/>
                    </a:lnTo>
                    <a:lnTo>
                      <a:pt x="4" y="55"/>
                    </a:lnTo>
                    <a:lnTo>
                      <a:pt x="16" y="612"/>
                    </a:lnTo>
                    <a:lnTo>
                      <a:pt x="18" y="644"/>
                    </a:lnTo>
                    <a:lnTo>
                      <a:pt x="18" y="653"/>
                    </a:lnTo>
                    <a:lnTo>
                      <a:pt x="21" y="662"/>
                    </a:lnTo>
                    <a:lnTo>
                      <a:pt x="23" y="667"/>
                    </a:lnTo>
                    <a:lnTo>
                      <a:pt x="25" y="659"/>
                    </a:lnTo>
                    <a:lnTo>
                      <a:pt x="27" y="644"/>
                    </a:lnTo>
                    <a:lnTo>
                      <a:pt x="47" y="50"/>
                    </a:lnTo>
                    <a:lnTo>
                      <a:pt x="48" y="35"/>
                    </a:lnTo>
                    <a:lnTo>
                      <a:pt x="48" y="23"/>
                    </a:lnTo>
                    <a:lnTo>
                      <a:pt x="49" y="12"/>
                    </a:lnTo>
                    <a:lnTo>
                      <a:pt x="51" y="5"/>
                    </a:lnTo>
                    <a:lnTo>
                      <a:pt x="53" y="0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8" name="Freeform 84"/>
              <p:cNvSpPr>
                <a:spLocks/>
              </p:cNvSpPr>
              <p:nvPr/>
            </p:nvSpPr>
            <p:spPr bwMode="auto">
              <a:xfrm>
                <a:off x="3539" y="2106"/>
                <a:ext cx="54" cy="66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5"/>
                  </a:cxn>
                  <a:cxn ang="0">
                    <a:pos x="3" y="17"/>
                  </a:cxn>
                  <a:cxn ang="0">
                    <a:pos x="3" y="30"/>
                  </a:cxn>
                  <a:cxn ang="0">
                    <a:pos x="4" y="55"/>
                  </a:cxn>
                  <a:cxn ang="0">
                    <a:pos x="16" y="612"/>
                  </a:cxn>
                  <a:cxn ang="0">
                    <a:pos x="18" y="644"/>
                  </a:cxn>
                  <a:cxn ang="0">
                    <a:pos x="18" y="653"/>
                  </a:cxn>
                  <a:cxn ang="0">
                    <a:pos x="21" y="662"/>
                  </a:cxn>
                  <a:cxn ang="0">
                    <a:pos x="23" y="667"/>
                  </a:cxn>
                  <a:cxn ang="0">
                    <a:pos x="25" y="659"/>
                  </a:cxn>
                  <a:cxn ang="0">
                    <a:pos x="27" y="644"/>
                  </a:cxn>
                  <a:cxn ang="0">
                    <a:pos x="47" y="50"/>
                  </a:cxn>
                  <a:cxn ang="0">
                    <a:pos x="48" y="35"/>
                  </a:cxn>
                  <a:cxn ang="0">
                    <a:pos x="48" y="23"/>
                  </a:cxn>
                  <a:cxn ang="0">
                    <a:pos x="49" y="12"/>
                  </a:cxn>
                  <a:cxn ang="0">
                    <a:pos x="51" y="5"/>
                  </a:cxn>
                  <a:cxn ang="0">
                    <a:pos x="53" y="0"/>
                  </a:cxn>
                </a:cxnLst>
                <a:rect l="0" t="0" r="r" b="b"/>
                <a:pathLst>
                  <a:path w="54" h="668">
                    <a:moveTo>
                      <a:pt x="0" y="2"/>
                    </a:moveTo>
                    <a:lnTo>
                      <a:pt x="1" y="5"/>
                    </a:lnTo>
                    <a:lnTo>
                      <a:pt x="3" y="17"/>
                    </a:lnTo>
                    <a:lnTo>
                      <a:pt x="3" y="30"/>
                    </a:lnTo>
                    <a:lnTo>
                      <a:pt x="4" y="55"/>
                    </a:lnTo>
                    <a:lnTo>
                      <a:pt x="16" y="612"/>
                    </a:lnTo>
                    <a:lnTo>
                      <a:pt x="18" y="644"/>
                    </a:lnTo>
                    <a:lnTo>
                      <a:pt x="18" y="653"/>
                    </a:lnTo>
                    <a:lnTo>
                      <a:pt x="21" y="662"/>
                    </a:lnTo>
                    <a:lnTo>
                      <a:pt x="23" y="667"/>
                    </a:lnTo>
                    <a:lnTo>
                      <a:pt x="25" y="659"/>
                    </a:lnTo>
                    <a:lnTo>
                      <a:pt x="27" y="644"/>
                    </a:lnTo>
                    <a:lnTo>
                      <a:pt x="47" y="50"/>
                    </a:lnTo>
                    <a:lnTo>
                      <a:pt x="48" y="35"/>
                    </a:lnTo>
                    <a:lnTo>
                      <a:pt x="48" y="23"/>
                    </a:lnTo>
                    <a:lnTo>
                      <a:pt x="49" y="12"/>
                    </a:lnTo>
                    <a:lnTo>
                      <a:pt x="51" y="5"/>
                    </a:lnTo>
                    <a:lnTo>
                      <a:pt x="53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09" name="Freeform 85"/>
              <p:cNvSpPr>
                <a:spLocks/>
              </p:cNvSpPr>
              <p:nvPr/>
            </p:nvSpPr>
            <p:spPr bwMode="auto">
              <a:xfrm>
                <a:off x="3592" y="2107"/>
                <a:ext cx="56" cy="6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5" y="15"/>
                  </a:cxn>
                  <a:cxn ang="0">
                    <a:pos x="6" y="32"/>
                  </a:cxn>
                  <a:cxn ang="0">
                    <a:pos x="6" y="56"/>
                  </a:cxn>
                  <a:cxn ang="0">
                    <a:pos x="18" y="612"/>
                  </a:cxn>
                  <a:cxn ang="0">
                    <a:pos x="19" y="644"/>
                  </a:cxn>
                  <a:cxn ang="0">
                    <a:pos x="20" y="653"/>
                  </a:cxn>
                  <a:cxn ang="0">
                    <a:pos x="23" y="662"/>
                  </a:cxn>
                  <a:cxn ang="0">
                    <a:pos x="25" y="667"/>
                  </a:cxn>
                  <a:cxn ang="0">
                    <a:pos x="27" y="659"/>
                  </a:cxn>
                  <a:cxn ang="0">
                    <a:pos x="29" y="644"/>
                  </a:cxn>
                  <a:cxn ang="0">
                    <a:pos x="49" y="51"/>
                  </a:cxn>
                  <a:cxn ang="0">
                    <a:pos x="50" y="36"/>
                  </a:cxn>
                  <a:cxn ang="0">
                    <a:pos x="50" y="24"/>
                  </a:cxn>
                  <a:cxn ang="0">
                    <a:pos x="51" y="13"/>
                  </a:cxn>
                  <a:cxn ang="0">
                    <a:pos x="52" y="3"/>
                  </a:cxn>
                  <a:cxn ang="0">
                    <a:pos x="55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668">
                    <a:moveTo>
                      <a:pt x="0" y="0"/>
                    </a:moveTo>
                    <a:lnTo>
                      <a:pt x="3" y="3"/>
                    </a:lnTo>
                    <a:lnTo>
                      <a:pt x="5" y="15"/>
                    </a:lnTo>
                    <a:lnTo>
                      <a:pt x="6" y="32"/>
                    </a:lnTo>
                    <a:lnTo>
                      <a:pt x="6" y="56"/>
                    </a:lnTo>
                    <a:lnTo>
                      <a:pt x="18" y="612"/>
                    </a:lnTo>
                    <a:lnTo>
                      <a:pt x="19" y="644"/>
                    </a:lnTo>
                    <a:lnTo>
                      <a:pt x="20" y="653"/>
                    </a:lnTo>
                    <a:lnTo>
                      <a:pt x="23" y="662"/>
                    </a:lnTo>
                    <a:lnTo>
                      <a:pt x="25" y="667"/>
                    </a:lnTo>
                    <a:lnTo>
                      <a:pt x="27" y="659"/>
                    </a:lnTo>
                    <a:lnTo>
                      <a:pt x="29" y="644"/>
                    </a:lnTo>
                    <a:lnTo>
                      <a:pt x="49" y="51"/>
                    </a:lnTo>
                    <a:lnTo>
                      <a:pt x="50" y="36"/>
                    </a:lnTo>
                    <a:lnTo>
                      <a:pt x="50" y="24"/>
                    </a:lnTo>
                    <a:lnTo>
                      <a:pt x="51" y="13"/>
                    </a:lnTo>
                    <a:lnTo>
                      <a:pt x="52" y="3"/>
                    </a:lnTo>
                    <a:lnTo>
                      <a:pt x="55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10" name="Freeform 86"/>
              <p:cNvSpPr>
                <a:spLocks/>
              </p:cNvSpPr>
              <p:nvPr/>
            </p:nvSpPr>
            <p:spPr bwMode="auto">
              <a:xfrm>
                <a:off x="3592" y="2107"/>
                <a:ext cx="56" cy="6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5" y="15"/>
                  </a:cxn>
                  <a:cxn ang="0">
                    <a:pos x="6" y="32"/>
                  </a:cxn>
                  <a:cxn ang="0">
                    <a:pos x="6" y="56"/>
                  </a:cxn>
                  <a:cxn ang="0">
                    <a:pos x="18" y="612"/>
                  </a:cxn>
                  <a:cxn ang="0">
                    <a:pos x="19" y="644"/>
                  </a:cxn>
                  <a:cxn ang="0">
                    <a:pos x="20" y="653"/>
                  </a:cxn>
                  <a:cxn ang="0">
                    <a:pos x="23" y="662"/>
                  </a:cxn>
                  <a:cxn ang="0">
                    <a:pos x="25" y="667"/>
                  </a:cxn>
                  <a:cxn ang="0">
                    <a:pos x="27" y="659"/>
                  </a:cxn>
                  <a:cxn ang="0">
                    <a:pos x="29" y="644"/>
                  </a:cxn>
                  <a:cxn ang="0">
                    <a:pos x="49" y="51"/>
                  </a:cxn>
                  <a:cxn ang="0">
                    <a:pos x="50" y="36"/>
                  </a:cxn>
                  <a:cxn ang="0">
                    <a:pos x="50" y="24"/>
                  </a:cxn>
                  <a:cxn ang="0">
                    <a:pos x="51" y="13"/>
                  </a:cxn>
                  <a:cxn ang="0">
                    <a:pos x="52" y="3"/>
                  </a:cxn>
                  <a:cxn ang="0">
                    <a:pos x="55" y="3"/>
                  </a:cxn>
                </a:cxnLst>
                <a:rect l="0" t="0" r="r" b="b"/>
                <a:pathLst>
                  <a:path w="56" h="668">
                    <a:moveTo>
                      <a:pt x="0" y="0"/>
                    </a:moveTo>
                    <a:lnTo>
                      <a:pt x="3" y="3"/>
                    </a:lnTo>
                    <a:lnTo>
                      <a:pt x="5" y="15"/>
                    </a:lnTo>
                    <a:lnTo>
                      <a:pt x="6" y="32"/>
                    </a:lnTo>
                    <a:lnTo>
                      <a:pt x="6" y="56"/>
                    </a:lnTo>
                    <a:lnTo>
                      <a:pt x="18" y="612"/>
                    </a:lnTo>
                    <a:lnTo>
                      <a:pt x="19" y="644"/>
                    </a:lnTo>
                    <a:lnTo>
                      <a:pt x="20" y="653"/>
                    </a:lnTo>
                    <a:lnTo>
                      <a:pt x="23" y="662"/>
                    </a:lnTo>
                    <a:lnTo>
                      <a:pt x="25" y="667"/>
                    </a:lnTo>
                    <a:lnTo>
                      <a:pt x="27" y="659"/>
                    </a:lnTo>
                    <a:lnTo>
                      <a:pt x="29" y="644"/>
                    </a:lnTo>
                    <a:lnTo>
                      <a:pt x="49" y="51"/>
                    </a:lnTo>
                    <a:lnTo>
                      <a:pt x="50" y="36"/>
                    </a:lnTo>
                    <a:lnTo>
                      <a:pt x="50" y="24"/>
                    </a:lnTo>
                    <a:lnTo>
                      <a:pt x="51" y="13"/>
                    </a:lnTo>
                    <a:lnTo>
                      <a:pt x="52" y="3"/>
                    </a:lnTo>
                    <a:lnTo>
                      <a:pt x="55" y="3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11" name="Freeform 87"/>
              <p:cNvSpPr>
                <a:spLocks/>
              </p:cNvSpPr>
              <p:nvPr/>
            </p:nvSpPr>
            <p:spPr bwMode="auto">
              <a:xfrm>
                <a:off x="3647" y="2106"/>
                <a:ext cx="54" cy="66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5"/>
                  </a:cxn>
                  <a:cxn ang="0">
                    <a:pos x="3" y="17"/>
                  </a:cxn>
                  <a:cxn ang="0">
                    <a:pos x="4" y="30"/>
                  </a:cxn>
                  <a:cxn ang="0">
                    <a:pos x="4" y="55"/>
                  </a:cxn>
                  <a:cxn ang="0">
                    <a:pos x="16" y="612"/>
                  </a:cxn>
                  <a:cxn ang="0">
                    <a:pos x="17" y="644"/>
                  </a:cxn>
                  <a:cxn ang="0">
                    <a:pos x="18" y="653"/>
                  </a:cxn>
                  <a:cxn ang="0">
                    <a:pos x="21" y="662"/>
                  </a:cxn>
                  <a:cxn ang="0">
                    <a:pos x="23" y="667"/>
                  </a:cxn>
                  <a:cxn ang="0">
                    <a:pos x="25" y="659"/>
                  </a:cxn>
                  <a:cxn ang="0">
                    <a:pos x="27" y="644"/>
                  </a:cxn>
                  <a:cxn ang="0">
                    <a:pos x="47" y="50"/>
                  </a:cxn>
                  <a:cxn ang="0">
                    <a:pos x="48" y="35"/>
                  </a:cxn>
                  <a:cxn ang="0">
                    <a:pos x="48" y="23"/>
                  </a:cxn>
                  <a:cxn ang="0">
                    <a:pos x="49" y="12"/>
                  </a:cxn>
                  <a:cxn ang="0">
                    <a:pos x="50" y="5"/>
                  </a:cxn>
                  <a:cxn ang="0">
                    <a:pos x="53" y="0"/>
                  </a:cxn>
                  <a:cxn ang="0">
                    <a:pos x="0" y="2"/>
                  </a:cxn>
                </a:cxnLst>
                <a:rect l="0" t="0" r="r" b="b"/>
                <a:pathLst>
                  <a:path w="54" h="668">
                    <a:moveTo>
                      <a:pt x="0" y="2"/>
                    </a:moveTo>
                    <a:lnTo>
                      <a:pt x="1" y="5"/>
                    </a:lnTo>
                    <a:lnTo>
                      <a:pt x="3" y="17"/>
                    </a:lnTo>
                    <a:lnTo>
                      <a:pt x="4" y="30"/>
                    </a:lnTo>
                    <a:lnTo>
                      <a:pt x="4" y="55"/>
                    </a:lnTo>
                    <a:lnTo>
                      <a:pt x="16" y="612"/>
                    </a:lnTo>
                    <a:lnTo>
                      <a:pt x="17" y="644"/>
                    </a:lnTo>
                    <a:lnTo>
                      <a:pt x="18" y="653"/>
                    </a:lnTo>
                    <a:lnTo>
                      <a:pt x="21" y="662"/>
                    </a:lnTo>
                    <a:lnTo>
                      <a:pt x="23" y="667"/>
                    </a:lnTo>
                    <a:lnTo>
                      <a:pt x="25" y="659"/>
                    </a:lnTo>
                    <a:lnTo>
                      <a:pt x="27" y="644"/>
                    </a:lnTo>
                    <a:lnTo>
                      <a:pt x="47" y="50"/>
                    </a:lnTo>
                    <a:lnTo>
                      <a:pt x="48" y="35"/>
                    </a:lnTo>
                    <a:lnTo>
                      <a:pt x="48" y="23"/>
                    </a:lnTo>
                    <a:lnTo>
                      <a:pt x="49" y="12"/>
                    </a:lnTo>
                    <a:lnTo>
                      <a:pt x="50" y="5"/>
                    </a:lnTo>
                    <a:lnTo>
                      <a:pt x="53" y="0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12" name="Freeform 88"/>
              <p:cNvSpPr>
                <a:spLocks/>
              </p:cNvSpPr>
              <p:nvPr/>
            </p:nvSpPr>
            <p:spPr bwMode="auto">
              <a:xfrm>
                <a:off x="3647" y="2106"/>
                <a:ext cx="54" cy="66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5"/>
                  </a:cxn>
                  <a:cxn ang="0">
                    <a:pos x="3" y="17"/>
                  </a:cxn>
                  <a:cxn ang="0">
                    <a:pos x="4" y="30"/>
                  </a:cxn>
                  <a:cxn ang="0">
                    <a:pos x="4" y="55"/>
                  </a:cxn>
                  <a:cxn ang="0">
                    <a:pos x="16" y="612"/>
                  </a:cxn>
                  <a:cxn ang="0">
                    <a:pos x="17" y="644"/>
                  </a:cxn>
                  <a:cxn ang="0">
                    <a:pos x="18" y="653"/>
                  </a:cxn>
                  <a:cxn ang="0">
                    <a:pos x="21" y="662"/>
                  </a:cxn>
                  <a:cxn ang="0">
                    <a:pos x="23" y="667"/>
                  </a:cxn>
                  <a:cxn ang="0">
                    <a:pos x="25" y="659"/>
                  </a:cxn>
                  <a:cxn ang="0">
                    <a:pos x="27" y="644"/>
                  </a:cxn>
                  <a:cxn ang="0">
                    <a:pos x="47" y="50"/>
                  </a:cxn>
                  <a:cxn ang="0">
                    <a:pos x="48" y="35"/>
                  </a:cxn>
                  <a:cxn ang="0">
                    <a:pos x="48" y="23"/>
                  </a:cxn>
                  <a:cxn ang="0">
                    <a:pos x="49" y="12"/>
                  </a:cxn>
                  <a:cxn ang="0">
                    <a:pos x="50" y="5"/>
                  </a:cxn>
                  <a:cxn ang="0">
                    <a:pos x="53" y="0"/>
                  </a:cxn>
                </a:cxnLst>
                <a:rect l="0" t="0" r="r" b="b"/>
                <a:pathLst>
                  <a:path w="54" h="668">
                    <a:moveTo>
                      <a:pt x="0" y="2"/>
                    </a:moveTo>
                    <a:lnTo>
                      <a:pt x="1" y="5"/>
                    </a:lnTo>
                    <a:lnTo>
                      <a:pt x="3" y="17"/>
                    </a:lnTo>
                    <a:lnTo>
                      <a:pt x="4" y="30"/>
                    </a:lnTo>
                    <a:lnTo>
                      <a:pt x="4" y="55"/>
                    </a:lnTo>
                    <a:lnTo>
                      <a:pt x="16" y="612"/>
                    </a:lnTo>
                    <a:lnTo>
                      <a:pt x="17" y="644"/>
                    </a:lnTo>
                    <a:lnTo>
                      <a:pt x="18" y="653"/>
                    </a:lnTo>
                    <a:lnTo>
                      <a:pt x="21" y="662"/>
                    </a:lnTo>
                    <a:lnTo>
                      <a:pt x="23" y="667"/>
                    </a:lnTo>
                    <a:lnTo>
                      <a:pt x="25" y="659"/>
                    </a:lnTo>
                    <a:lnTo>
                      <a:pt x="27" y="644"/>
                    </a:lnTo>
                    <a:lnTo>
                      <a:pt x="47" y="50"/>
                    </a:lnTo>
                    <a:lnTo>
                      <a:pt x="48" y="35"/>
                    </a:lnTo>
                    <a:lnTo>
                      <a:pt x="48" y="23"/>
                    </a:lnTo>
                    <a:lnTo>
                      <a:pt x="49" y="12"/>
                    </a:lnTo>
                    <a:lnTo>
                      <a:pt x="50" y="5"/>
                    </a:lnTo>
                    <a:lnTo>
                      <a:pt x="53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13" name="Freeform 89"/>
              <p:cNvSpPr>
                <a:spLocks/>
              </p:cNvSpPr>
              <p:nvPr/>
            </p:nvSpPr>
            <p:spPr bwMode="auto">
              <a:xfrm>
                <a:off x="3700" y="2107"/>
                <a:ext cx="38" cy="6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5" y="15"/>
                  </a:cxn>
                  <a:cxn ang="0">
                    <a:pos x="6" y="32"/>
                  </a:cxn>
                  <a:cxn ang="0">
                    <a:pos x="6" y="56"/>
                  </a:cxn>
                  <a:cxn ang="0">
                    <a:pos x="18" y="612"/>
                  </a:cxn>
                  <a:cxn ang="0">
                    <a:pos x="19" y="644"/>
                  </a:cxn>
                  <a:cxn ang="0">
                    <a:pos x="20" y="653"/>
                  </a:cxn>
                  <a:cxn ang="0">
                    <a:pos x="23" y="662"/>
                  </a:cxn>
                  <a:cxn ang="0">
                    <a:pos x="25" y="667"/>
                  </a:cxn>
                  <a:cxn ang="0">
                    <a:pos x="27" y="659"/>
                  </a:cxn>
                  <a:cxn ang="0">
                    <a:pos x="29" y="644"/>
                  </a:cxn>
                  <a:cxn ang="0">
                    <a:pos x="37" y="357"/>
                  </a:cxn>
                  <a:cxn ang="0">
                    <a:pos x="0" y="0"/>
                  </a:cxn>
                </a:cxnLst>
                <a:rect l="0" t="0" r="r" b="b"/>
                <a:pathLst>
                  <a:path w="38" h="668">
                    <a:moveTo>
                      <a:pt x="0" y="0"/>
                    </a:moveTo>
                    <a:lnTo>
                      <a:pt x="3" y="3"/>
                    </a:lnTo>
                    <a:lnTo>
                      <a:pt x="5" y="15"/>
                    </a:lnTo>
                    <a:lnTo>
                      <a:pt x="6" y="32"/>
                    </a:lnTo>
                    <a:lnTo>
                      <a:pt x="6" y="56"/>
                    </a:lnTo>
                    <a:lnTo>
                      <a:pt x="18" y="612"/>
                    </a:lnTo>
                    <a:lnTo>
                      <a:pt x="19" y="644"/>
                    </a:lnTo>
                    <a:lnTo>
                      <a:pt x="20" y="653"/>
                    </a:lnTo>
                    <a:lnTo>
                      <a:pt x="23" y="662"/>
                    </a:lnTo>
                    <a:lnTo>
                      <a:pt x="25" y="667"/>
                    </a:lnTo>
                    <a:lnTo>
                      <a:pt x="27" y="659"/>
                    </a:lnTo>
                    <a:lnTo>
                      <a:pt x="29" y="644"/>
                    </a:lnTo>
                    <a:lnTo>
                      <a:pt x="37" y="35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14" name="Freeform 90"/>
              <p:cNvSpPr>
                <a:spLocks/>
              </p:cNvSpPr>
              <p:nvPr/>
            </p:nvSpPr>
            <p:spPr bwMode="auto">
              <a:xfrm>
                <a:off x="3700" y="2107"/>
                <a:ext cx="38" cy="6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5" y="15"/>
                  </a:cxn>
                  <a:cxn ang="0">
                    <a:pos x="6" y="32"/>
                  </a:cxn>
                  <a:cxn ang="0">
                    <a:pos x="6" y="56"/>
                  </a:cxn>
                  <a:cxn ang="0">
                    <a:pos x="18" y="612"/>
                  </a:cxn>
                  <a:cxn ang="0">
                    <a:pos x="19" y="644"/>
                  </a:cxn>
                  <a:cxn ang="0">
                    <a:pos x="20" y="653"/>
                  </a:cxn>
                  <a:cxn ang="0">
                    <a:pos x="23" y="662"/>
                  </a:cxn>
                  <a:cxn ang="0">
                    <a:pos x="25" y="667"/>
                  </a:cxn>
                  <a:cxn ang="0">
                    <a:pos x="27" y="659"/>
                  </a:cxn>
                  <a:cxn ang="0">
                    <a:pos x="29" y="644"/>
                  </a:cxn>
                  <a:cxn ang="0">
                    <a:pos x="37" y="357"/>
                  </a:cxn>
                </a:cxnLst>
                <a:rect l="0" t="0" r="r" b="b"/>
                <a:pathLst>
                  <a:path w="38" h="668">
                    <a:moveTo>
                      <a:pt x="0" y="0"/>
                    </a:moveTo>
                    <a:lnTo>
                      <a:pt x="3" y="3"/>
                    </a:lnTo>
                    <a:lnTo>
                      <a:pt x="5" y="15"/>
                    </a:lnTo>
                    <a:lnTo>
                      <a:pt x="6" y="32"/>
                    </a:lnTo>
                    <a:lnTo>
                      <a:pt x="6" y="56"/>
                    </a:lnTo>
                    <a:lnTo>
                      <a:pt x="18" y="612"/>
                    </a:lnTo>
                    <a:lnTo>
                      <a:pt x="19" y="644"/>
                    </a:lnTo>
                    <a:lnTo>
                      <a:pt x="20" y="653"/>
                    </a:lnTo>
                    <a:lnTo>
                      <a:pt x="23" y="662"/>
                    </a:lnTo>
                    <a:lnTo>
                      <a:pt x="25" y="667"/>
                    </a:lnTo>
                    <a:lnTo>
                      <a:pt x="27" y="659"/>
                    </a:lnTo>
                    <a:lnTo>
                      <a:pt x="29" y="644"/>
                    </a:lnTo>
                    <a:lnTo>
                      <a:pt x="37" y="357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29115" name="Group 91"/>
          <p:cNvGrpSpPr>
            <a:grpSpLocks/>
          </p:cNvGrpSpPr>
          <p:nvPr/>
        </p:nvGrpSpPr>
        <p:grpSpPr bwMode="auto">
          <a:xfrm>
            <a:off x="6008688" y="2819400"/>
            <a:ext cx="917575" cy="1819275"/>
            <a:chOff x="3785" y="1776"/>
            <a:chExt cx="578" cy="1146"/>
          </a:xfrm>
        </p:grpSpPr>
        <p:sp>
          <p:nvSpPr>
            <p:cNvPr id="129116" name="Line 92"/>
            <p:cNvSpPr>
              <a:spLocks noChangeShapeType="1"/>
            </p:cNvSpPr>
            <p:nvPr/>
          </p:nvSpPr>
          <p:spPr bwMode="auto">
            <a:xfrm>
              <a:off x="3785" y="2284"/>
              <a:ext cx="578" cy="0"/>
            </a:xfrm>
            <a:prstGeom prst="line">
              <a:avLst/>
            </a:prstGeom>
            <a:noFill/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29117" name="Group 93"/>
            <p:cNvGrpSpPr>
              <a:grpSpLocks/>
            </p:cNvGrpSpPr>
            <p:nvPr/>
          </p:nvGrpSpPr>
          <p:grpSpPr bwMode="auto">
            <a:xfrm>
              <a:off x="3811" y="1776"/>
              <a:ext cx="547" cy="1146"/>
              <a:chOff x="3811" y="1776"/>
              <a:chExt cx="547" cy="1146"/>
            </a:xfrm>
          </p:grpSpPr>
          <p:sp>
            <p:nvSpPr>
              <p:cNvPr id="129118" name="Freeform 94"/>
              <p:cNvSpPr>
                <a:spLocks/>
              </p:cNvSpPr>
              <p:nvPr/>
            </p:nvSpPr>
            <p:spPr bwMode="auto">
              <a:xfrm>
                <a:off x="3811" y="1789"/>
                <a:ext cx="22" cy="580"/>
              </a:xfrm>
              <a:custGeom>
                <a:avLst/>
                <a:gdLst/>
                <a:ahLst/>
                <a:cxnLst>
                  <a:cxn ang="0">
                    <a:pos x="0" y="579"/>
                  </a:cxn>
                  <a:cxn ang="0">
                    <a:pos x="13" y="87"/>
                  </a:cxn>
                  <a:cxn ang="0">
                    <a:pos x="14" y="62"/>
                  </a:cxn>
                  <a:cxn ang="0">
                    <a:pos x="14" y="40"/>
                  </a:cxn>
                  <a:cxn ang="0">
                    <a:pos x="15" y="23"/>
                  </a:cxn>
                  <a:cxn ang="0">
                    <a:pos x="18" y="10"/>
                  </a:cxn>
                  <a:cxn ang="0">
                    <a:pos x="21" y="0"/>
                  </a:cxn>
                  <a:cxn ang="0">
                    <a:pos x="0" y="579"/>
                  </a:cxn>
                </a:cxnLst>
                <a:rect l="0" t="0" r="r" b="b"/>
                <a:pathLst>
                  <a:path w="22" h="580">
                    <a:moveTo>
                      <a:pt x="0" y="579"/>
                    </a:moveTo>
                    <a:lnTo>
                      <a:pt x="13" y="87"/>
                    </a:lnTo>
                    <a:lnTo>
                      <a:pt x="14" y="62"/>
                    </a:lnTo>
                    <a:lnTo>
                      <a:pt x="14" y="40"/>
                    </a:lnTo>
                    <a:lnTo>
                      <a:pt x="15" y="23"/>
                    </a:lnTo>
                    <a:lnTo>
                      <a:pt x="18" y="10"/>
                    </a:lnTo>
                    <a:lnTo>
                      <a:pt x="21" y="0"/>
                    </a:lnTo>
                    <a:lnTo>
                      <a:pt x="0" y="579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19" name="Freeform 95"/>
              <p:cNvSpPr>
                <a:spLocks/>
              </p:cNvSpPr>
              <p:nvPr/>
            </p:nvSpPr>
            <p:spPr bwMode="auto">
              <a:xfrm>
                <a:off x="3811" y="1789"/>
                <a:ext cx="22" cy="580"/>
              </a:xfrm>
              <a:custGeom>
                <a:avLst/>
                <a:gdLst/>
                <a:ahLst/>
                <a:cxnLst>
                  <a:cxn ang="0">
                    <a:pos x="0" y="579"/>
                  </a:cxn>
                  <a:cxn ang="0">
                    <a:pos x="13" y="87"/>
                  </a:cxn>
                  <a:cxn ang="0">
                    <a:pos x="14" y="62"/>
                  </a:cxn>
                  <a:cxn ang="0">
                    <a:pos x="14" y="40"/>
                  </a:cxn>
                  <a:cxn ang="0">
                    <a:pos x="15" y="23"/>
                  </a:cxn>
                  <a:cxn ang="0">
                    <a:pos x="18" y="10"/>
                  </a:cxn>
                  <a:cxn ang="0">
                    <a:pos x="21" y="0"/>
                  </a:cxn>
                </a:cxnLst>
                <a:rect l="0" t="0" r="r" b="b"/>
                <a:pathLst>
                  <a:path w="22" h="580">
                    <a:moveTo>
                      <a:pt x="0" y="579"/>
                    </a:moveTo>
                    <a:lnTo>
                      <a:pt x="13" y="87"/>
                    </a:lnTo>
                    <a:lnTo>
                      <a:pt x="14" y="62"/>
                    </a:lnTo>
                    <a:lnTo>
                      <a:pt x="14" y="40"/>
                    </a:lnTo>
                    <a:lnTo>
                      <a:pt x="15" y="23"/>
                    </a:lnTo>
                    <a:lnTo>
                      <a:pt x="18" y="10"/>
                    </a:lnTo>
                    <a:lnTo>
                      <a:pt x="21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0" name="Freeform 96"/>
              <p:cNvSpPr>
                <a:spLocks/>
              </p:cNvSpPr>
              <p:nvPr/>
            </p:nvSpPr>
            <p:spPr bwMode="auto">
              <a:xfrm>
                <a:off x="3823" y="1783"/>
                <a:ext cx="51" cy="11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8"/>
                  </a:cxn>
                  <a:cxn ang="0">
                    <a:pos x="6" y="54"/>
                  </a:cxn>
                  <a:cxn ang="0">
                    <a:pos x="6" y="93"/>
                  </a:cxn>
                  <a:cxn ang="0">
                    <a:pos x="17" y="1047"/>
                  </a:cxn>
                  <a:cxn ang="0">
                    <a:pos x="18" y="1101"/>
                  </a:cxn>
                  <a:cxn ang="0">
                    <a:pos x="19" y="1117"/>
                  </a:cxn>
                  <a:cxn ang="0">
                    <a:pos x="21" y="1132"/>
                  </a:cxn>
                  <a:cxn ang="0">
                    <a:pos x="23" y="1138"/>
                  </a:cxn>
                  <a:cxn ang="0">
                    <a:pos x="26" y="1125"/>
                  </a:cxn>
                  <a:cxn ang="0">
                    <a:pos x="27" y="1101"/>
                  </a:cxn>
                  <a:cxn ang="0">
                    <a:pos x="45" y="87"/>
                  </a:cxn>
                  <a:cxn ang="0">
                    <a:pos x="46" y="62"/>
                  </a:cxn>
                  <a:cxn ang="0">
                    <a:pos x="46" y="40"/>
                  </a:cxn>
                  <a:cxn ang="0">
                    <a:pos x="47" y="26"/>
                  </a:cxn>
                  <a:cxn ang="0">
                    <a:pos x="48" y="5"/>
                  </a:cxn>
                  <a:cxn ang="0">
                    <a:pos x="50" y="5"/>
                  </a:cxn>
                  <a:cxn ang="0">
                    <a:pos x="0" y="0"/>
                  </a:cxn>
                </a:cxnLst>
                <a:rect l="0" t="0" r="r" b="b"/>
                <a:pathLst>
                  <a:path w="51" h="1139">
                    <a:moveTo>
                      <a:pt x="0" y="0"/>
                    </a:moveTo>
                    <a:lnTo>
                      <a:pt x="3" y="5"/>
                    </a:lnTo>
                    <a:lnTo>
                      <a:pt x="5" y="28"/>
                    </a:lnTo>
                    <a:lnTo>
                      <a:pt x="6" y="54"/>
                    </a:lnTo>
                    <a:lnTo>
                      <a:pt x="6" y="93"/>
                    </a:lnTo>
                    <a:lnTo>
                      <a:pt x="17" y="1047"/>
                    </a:lnTo>
                    <a:lnTo>
                      <a:pt x="18" y="1101"/>
                    </a:lnTo>
                    <a:lnTo>
                      <a:pt x="19" y="1117"/>
                    </a:lnTo>
                    <a:lnTo>
                      <a:pt x="21" y="1132"/>
                    </a:lnTo>
                    <a:lnTo>
                      <a:pt x="23" y="1138"/>
                    </a:lnTo>
                    <a:lnTo>
                      <a:pt x="26" y="1125"/>
                    </a:lnTo>
                    <a:lnTo>
                      <a:pt x="27" y="1101"/>
                    </a:lnTo>
                    <a:lnTo>
                      <a:pt x="45" y="87"/>
                    </a:lnTo>
                    <a:lnTo>
                      <a:pt x="46" y="62"/>
                    </a:lnTo>
                    <a:lnTo>
                      <a:pt x="46" y="40"/>
                    </a:lnTo>
                    <a:lnTo>
                      <a:pt x="47" y="26"/>
                    </a:lnTo>
                    <a:lnTo>
                      <a:pt x="48" y="5"/>
                    </a:lnTo>
                    <a:lnTo>
                      <a:pt x="50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1" name="Freeform 97"/>
              <p:cNvSpPr>
                <a:spLocks/>
              </p:cNvSpPr>
              <p:nvPr/>
            </p:nvSpPr>
            <p:spPr bwMode="auto">
              <a:xfrm>
                <a:off x="3823" y="1783"/>
                <a:ext cx="51" cy="11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8"/>
                  </a:cxn>
                  <a:cxn ang="0">
                    <a:pos x="6" y="54"/>
                  </a:cxn>
                  <a:cxn ang="0">
                    <a:pos x="6" y="93"/>
                  </a:cxn>
                  <a:cxn ang="0">
                    <a:pos x="17" y="1047"/>
                  </a:cxn>
                  <a:cxn ang="0">
                    <a:pos x="18" y="1101"/>
                  </a:cxn>
                  <a:cxn ang="0">
                    <a:pos x="19" y="1117"/>
                  </a:cxn>
                  <a:cxn ang="0">
                    <a:pos x="21" y="1132"/>
                  </a:cxn>
                  <a:cxn ang="0">
                    <a:pos x="23" y="1138"/>
                  </a:cxn>
                  <a:cxn ang="0">
                    <a:pos x="26" y="1125"/>
                  </a:cxn>
                  <a:cxn ang="0">
                    <a:pos x="27" y="1101"/>
                  </a:cxn>
                  <a:cxn ang="0">
                    <a:pos x="45" y="87"/>
                  </a:cxn>
                  <a:cxn ang="0">
                    <a:pos x="46" y="62"/>
                  </a:cxn>
                  <a:cxn ang="0">
                    <a:pos x="46" y="40"/>
                  </a:cxn>
                  <a:cxn ang="0">
                    <a:pos x="47" y="26"/>
                  </a:cxn>
                  <a:cxn ang="0">
                    <a:pos x="48" y="5"/>
                  </a:cxn>
                  <a:cxn ang="0">
                    <a:pos x="50" y="5"/>
                  </a:cxn>
                </a:cxnLst>
                <a:rect l="0" t="0" r="r" b="b"/>
                <a:pathLst>
                  <a:path w="51" h="1139">
                    <a:moveTo>
                      <a:pt x="0" y="0"/>
                    </a:moveTo>
                    <a:lnTo>
                      <a:pt x="3" y="5"/>
                    </a:lnTo>
                    <a:lnTo>
                      <a:pt x="5" y="28"/>
                    </a:lnTo>
                    <a:lnTo>
                      <a:pt x="6" y="54"/>
                    </a:lnTo>
                    <a:lnTo>
                      <a:pt x="6" y="93"/>
                    </a:lnTo>
                    <a:lnTo>
                      <a:pt x="17" y="1047"/>
                    </a:lnTo>
                    <a:lnTo>
                      <a:pt x="18" y="1101"/>
                    </a:lnTo>
                    <a:lnTo>
                      <a:pt x="19" y="1117"/>
                    </a:lnTo>
                    <a:lnTo>
                      <a:pt x="21" y="1132"/>
                    </a:lnTo>
                    <a:lnTo>
                      <a:pt x="23" y="1138"/>
                    </a:lnTo>
                    <a:lnTo>
                      <a:pt x="26" y="1125"/>
                    </a:lnTo>
                    <a:lnTo>
                      <a:pt x="27" y="1101"/>
                    </a:lnTo>
                    <a:lnTo>
                      <a:pt x="45" y="87"/>
                    </a:lnTo>
                    <a:lnTo>
                      <a:pt x="46" y="62"/>
                    </a:lnTo>
                    <a:lnTo>
                      <a:pt x="46" y="40"/>
                    </a:lnTo>
                    <a:lnTo>
                      <a:pt x="47" y="26"/>
                    </a:lnTo>
                    <a:lnTo>
                      <a:pt x="48" y="5"/>
                    </a:lnTo>
                    <a:lnTo>
                      <a:pt x="50" y="5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2" name="Freeform 98"/>
              <p:cNvSpPr>
                <a:spLocks/>
              </p:cNvSpPr>
              <p:nvPr/>
            </p:nvSpPr>
            <p:spPr bwMode="auto">
              <a:xfrm>
                <a:off x="3875" y="1789"/>
                <a:ext cx="49" cy="1127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" y="7"/>
                  </a:cxn>
                  <a:cxn ang="0">
                    <a:pos x="3" y="28"/>
                  </a:cxn>
                  <a:cxn ang="0">
                    <a:pos x="4" y="51"/>
                  </a:cxn>
                  <a:cxn ang="0">
                    <a:pos x="4" y="92"/>
                  </a:cxn>
                  <a:cxn ang="0">
                    <a:pos x="15" y="1036"/>
                  </a:cxn>
                  <a:cxn ang="0">
                    <a:pos x="16" y="1089"/>
                  </a:cxn>
                  <a:cxn ang="0">
                    <a:pos x="17" y="1105"/>
                  </a:cxn>
                  <a:cxn ang="0">
                    <a:pos x="19" y="1121"/>
                  </a:cxn>
                  <a:cxn ang="0">
                    <a:pos x="21" y="1126"/>
                  </a:cxn>
                  <a:cxn ang="0">
                    <a:pos x="24" y="1113"/>
                  </a:cxn>
                  <a:cxn ang="0">
                    <a:pos x="25" y="1089"/>
                  </a:cxn>
                  <a:cxn ang="0">
                    <a:pos x="43" y="87"/>
                  </a:cxn>
                  <a:cxn ang="0">
                    <a:pos x="44" y="61"/>
                  </a:cxn>
                  <a:cxn ang="0">
                    <a:pos x="44" y="40"/>
                  </a:cxn>
                  <a:cxn ang="0">
                    <a:pos x="45" y="22"/>
                  </a:cxn>
                  <a:cxn ang="0">
                    <a:pos x="46" y="10"/>
                  </a:cxn>
                  <a:cxn ang="0">
                    <a:pos x="48" y="0"/>
                  </a:cxn>
                  <a:cxn ang="0">
                    <a:pos x="0" y="5"/>
                  </a:cxn>
                </a:cxnLst>
                <a:rect l="0" t="0" r="r" b="b"/>
                <a:pathLst>
                  <a:path w="49" h="1127">
                    <a:moveTo>
                      <a:pt x="0" y="5"/>
                    </a:moveTo>
                    <a:lnTo>
                      <a:pt x="2" y="7"/>
                    </a:lnTo>
                    <a:lnTo>
                      <a:pt x="3" y="28"/>
                    </a:lnTo>
                    <a:lnTo>
                      <a:pt x="4" y="51"/>
                    </a:lnTo>
                    <a:lnTo>
                      <a:pt x="4" y="92"/>
                    </a:lnTo>
                    <a:lnTo>
                      <a:pt x="15" y="1036"/>
                    </a:lnTo>
                    <a:lnTo>
                      <a:pt x="16" y="1089"/>
                    </a:lnTo>
                    <a:lnTo>
                      <a:pt x="17" y="1105"/>
                    </a:lnTo>
                    <a:lnTo>
                      <a:pt x="19" y="1121"/>
                    </a:lnTo>
                    <a:lnTo>
                      <a:pt x="21" y="1126"/>
                    </a:lnTo>
                    <a:lnTo>
                      <a:pt x="24" y="1113"/>
                    </a:lnTo>
                    <a:lnTo>
                      <a:pt x="25" y="1089"/>
                    </a:lnTo>
                    <a:lnTo>
                      <a:pt x="43" y="87"/>
                    </a:lnTo>
                    <a:lnTo>
                      <a:pt x="44" y="61"/>
                    </a:lnTo>
                    <a:lnTo>
                      <a:pt x="44" y="40"/>
                    </a:lnTo>
                    <a:lnTo>
                      <a:pt x="45" y="22"/>
                    </a:lnTo>
                    <a:lnTo>
                      <a:pt x="46" y="10"/>
                    </a:lnTo>
                    <a:lnTo>
                      <a:pt x="48" y="0"/>
                    </a:lnTo>
                    <a:lnTo>
                      <a:pt x="0" y="5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3" name="Freeform 99"/>
              <p:cNvSpPr>
                <a:spLocks/>
              </p:cNvSpPr>
              <p:nvPr/>
            </p:nvSpPr>
            <p:spPr bwMode="auto">
              <a:xfrm>
                <a:off x="3875" y="1789"/>
                <a:ext cx="49" cy="1127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" y="7"/>
                  </a:cxn>
                  <a:cxn ang="0">
                    <a:pos x="3" y="28"/>
                  </a:cxn>
                  <a:cxn ang="0">
                    <a:pos x="4" y="51"/>
                  </a:cxn>
                  <a:cxn ang="0">
                    <a:pos x="4" y="92"/>
                  </a:cxn>
                  <a:cxn ang="0">
                    <a:pos x="15" y="1036"/>
                  </a:cxn>
                  <a:cxn ang="0">
                    <a:pos x="16" y="1089"/>
                  </a:cxn>
                  <a:cxn ang="0">
                    <a:pos x="17" y="1105"/>
                  </a:cxn>
                  <a:cxn ang="0">
                    <a:pos x="19" y="1121"/>
                  </a:cxn>
                  <a:cxn ang="0">
                    <a:pos x="21" y="1126"/>
                  </a:cxn>
                  <a:cxn ang="0">
                    <a:pos x="24" y="1113"/>
                  </a:cxn>
                  <a:cxn ang="0">
                    <a:pos x="25" y="1089"/>
                  </a:cxn>
                  <a:cxn ang="0">
                    <a:pos x="43" y="87"/>
                  </a:cxn>
                  <a:cxn ang="0">
                    <a:pos x="44" y="61"/>
                  </a:cxn>
                  <a:cxn ang="0">
                    <a:pos x="44" y="40"/>
                  </a:cxn>
                  <a:cxn ang="0">
                    <a:pos x="45" y="22"/>
                  </a:cxn>
                  <a:cxn ang="0">
                    <a:pos x="46" y="10"/>
                  </a:cxn>
                  <a:cxn ang="0">
                    <a:pos x="48" y="0"/>
                  </a:cxn>
                </a:cxnLst>
                <a:rect l="0" t="0" r="r" b="b"/>
                <a:pathLst>
                  <a:path w="49" h="1127">
                    <a:moveTo>
                      <a:pt x="0" y="5"/>
                    </a:moveTo>
                    <a:lnTo>
                      <a:pt x="2" y="7"/>
                    </a:lnTo>
                    <a:lnTo>
                      <a:pt x="3" y="28"/>
                    </a:lnTo>
                    <a:lnTo>
                      <a:pt x="4" y="51"/>
                    </a:lnTo>
                    <a:lnTo>
                      <a:pt x="4" y="92"/>
                    </a:lnTo>
                    <a:lnTo>
                      <a:pt x="15" y="1036"/>
                    </a:lnTo>
                    <a:lnTo>
                      <a:pt x="16" y="1089"/>
                    </a:lnTo>
                    <a:lnTo>
                      <a:pt x="17" y="1105"/>
                    </a:lnTo>
                    <a:lnTo>
                      <a:pt x="19" y="1121"/>
                    </a:lnTo>
                    <a:lnTo>
                      <a:pt x="21" y="1126"/>
                    </a:lnTo>
                    <a:lnTo>
                      <a:pt x="24" y="1113"/>
                    </a:lnTo>
                    <a:lnTo>
                      <a:pt x="25" y="1089"/>
                    </a:lnTo>
                    <a:lnTo>
                      <a:pt x="43" y="87"/>
                    </a:lnTo>
                    <a:lnTo>
                      <a:pt x="44" y="61"/>
                    </a:lnTo>
                    <a:lnTo>
                      <a:pt x="44" y="40"/>
                    </a:lnTo>
                    <a:lnTo>
                      <a:pt x="45" y="22"/>
                    </a:lnTo>
                    <a:lnTo>
                      <a:pt x="46" y="10"/>
                    </a:lnTo>
                    <a:lnTo>
                      <a:pt x="48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4" name="Freeform 100"/>
              <p:cNvSpPr>
                <a:spLocks/>
              </p:cNvSpPr>
              <p:nvPr/>
            </p:nvSpPr>
            <p:spPr bwMode="auto">
              <a:xfrm>
                <a:off x="3923" y="1783"/>
                <a:ext cx="51" cy="11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8"/>
                  </a:cxn>
                  <a:cxn ang="0">
                    <a:pos x="5" y="54"/>
                  </a:cxn>
                  <a:cxn ang="0">
                    <a:pos x="6" y="93"/>
                  </a:cxn>
                  <a:cxn ang="0">
                    <a:pos x="17" y="1047"/>
                  </a:cxn>
                  <a:cxn ang="0">
                    <a:pos x="18" y="1101"/>
                  </a:cxn>
                  <a:cxn ang="0">
                    <a:pos x="19" y="1117"/>
                  </a:cxn>
                  <a:cxn ang="0">
                    <a:pos x="21" y="1132"/>
                  </a:cxn>
                  <a:cxn ang="0">
                    <a:pos x="23" y="1138"/>
                  </a:cxn>
                  <a:cxn ang="0">
                    <a:pos x="25" y="1125"/>
                  </a:cxn>
                  <a:cxn ang="0">
                    <a:pos x="27" y="1101"/>
                  </a:cxn>
                  <a:cxn ang="0">
                    <a:pos x="45" y="87"/>
                  </a:cxn>
                  <a:cxn ang="0">
                    <a:pos x="46" y="62"/>
                  </a:cxn>
                  <a:cxn ang="0">
                    <a:pos x="46" y="40"/>
                  </a:cxn>
                  <a:cxn ang="0">
                    <a:pos x="47" y="26"/>
                  </a:cxn>
                  <a:cxn ang="0">
                    <a:pos x="48" y="5"/>
                  </a:cxn>
                  <a:cxn ang="0">
                    <a:pos x="50" y="5"/>
                  </a:cxn>
                  <a:cxn ang="0">
                    <a:pos x="0" y="0"/>
                  </a:cxn>
                </a:cxnLst>
                <a:rect l="0" t="0" r="r" b="b"/>
                <a:pathLst>
                  <a:path w="51" h="1139">
                    <a:moveTo>
                      <a:pt x="0" y="0"/>
                    </a:moveTo>
                    <a:lnTo>
                      <a:pt x="3" y="5"/>
                    </a:lnTo>
                    <a:lnTo>
                      <a:pt x="5" y="28"/>
                    </a:lnTo>
                    <a:lnTo>
                      <a:pt x="5" y="54"/>
                    </a:lnTo>
                    <a:lnTo>
                      <a:pt x="6" y="93"/>
                    </a:lnTo>
                    <a:lnTo>
                      <a:pt x="17" y="1047"/>
                    </a:lnTo>
                    <a:lnTo>
                      <a:pt x="18" y="1101"/>
                    </a:lnTo>
                    <a:lnTo>
                      <a:pt x="19" y="1117"/>
                    </a:lnTo>
                    <a:lnTo>
                      <a:pt x="21" y="1132"/>
                    </a:lnTo>
                    <a:lnTo>
                      <a:pt x="23" y="1138"/>
                    </a:lnTo>
                    <a:lnTo>
                      <a:pt x="25" y="1125"/>
                    </a:lnTo>
                    <a:lnTo>
                      <a:pt x="27" y="1101"/>
                    </a:lnTo>
                    <a:lnTo>
                      <a:pt x="45" y="87"/>
                    </a:lnTo>
                    <a:lnTo>
                      <a:pt x="46" y="62"/>
                    </a:lnTo>
                    <a:lnTo>
                      <a:pt x="46" y="40"/>
                    </a:lnTo>
                    <a:lnTo>
                      <a:pt x="47" y="26"/>
                    </a:lnTo>
                    <a:lnTo>
                      <a:pt x="48" y="5"/>
                    </a:lnTo>
                    <a:lnTo>
                      <a:pt x="50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5" name="Freeform 101"/>
              <p:cNvSpPr>
                <a:spLocks/>
              </p:cNvSpPr>
              <p:nvPr/>
            </p:nvSpPr>
            <p:spPr bwMode="auto">
              <a:xfrm>
                <a:off x="3923" y="1783"/>
                <a:ext cx="51" cy="11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8"/>
                  </a:cxn>
                  <a:cxn ang="0">
                    <a:pos x="5" y="54"/>
                  </a:cxn>
                  <a:cxn ang="0">
                    <a:pos x="6" y="93"/>
                  </a:cxn>
                  <a:cxn ang="0">
                    <a:pos x="17" y="1047"/>
                  </a:cxn>
                  <a:cxn ang="0">
                    <a:pos x="18" y="1101"/>
                  </a:cxn>
                  <a:cxn ang="0">
                    <a:pos x="19" y="1117"/>
                  </a:cxn>
                  <a:cxn ang="0">
                    <a:pos x="21" y="1132"/>
                  </a:cxn>
                  <a:cxn ang="0">
                    <a:pos x="23" y="1138"/>
                  </a:cxn>
                  <a:cxn ang="0">
                    <a:pos x="25" y="1125"/>
                  </a:cxn>
                  <a:cxn ang="0">
                    <a:pos x="27" y="1101"/>
                  </a:cxn>
                  <a:cxn ang="0">
                    <a:pos x="45" y="87"/>
                  </a:cxn>
                  <a:cxn ang="0">
                    <a:pos x="46" y="62"/>
                  </a:cxn>
                  <a:cxn ang="0">
                    <a:pos x="46" y="40"/>
                  </a:cxn>
                  <a:cxn ang="0">
                    <a:pos x="47" y="26"/>
                  </a:cxn>
                  <a:cxn ang="0">
                    <a:pos x="48" y="5"/>
                  </a:cxn>
                  <a:cxn ang="0">
                    <a:pos x="50" y="5"/>
                  </a:cxn>
                </a:cxnLst>
                <a:rect l="0" t="0" r="r" b="b"/>
                <a:pathLst>
                  <a:path w="51" h="1139">
                    <a:moveTo>
                      <a:pt x="0" y="0"/>
                    </a:moveTo>
                    <a:lnTo>
                      <a:pt x="3" y="5"/>
                    </a:lnTo>
                    <a:lnTo>
                      <a:pt x="5" y="28"/>
                    </a:lnTo>
                    <a:lnTo>
                      <a:pt x="5" y="54"/>
                    </a:lnTo>
                    <a:lnTo>
                      <a:pt x="6" y="93"/>
                    </a:lnTo>
                    <a:lnTo>
                      <a:pt x="17" y="1047"/>
                    </a:lnTo>
                    <a:lnTo>
                      <a:pt x="18" y="1101"/>
                    </a:lnTo>
                    <a:lnTo>
                      <a:pt x="19" y="1117"/>
                    </a:lnTo>
                    <a:lnTo>
                      <a:pt x="21" y="1132"/>
                    </a:lnTo>
                    <a:lnTo>
                      <a:pt x="23" y="1138"/>
                    </a:lnTo>
                    <a:lnTo>
                      <a:pt x="25" y="1125"/>
                    </a:lnTo>
                    <a:lnTo>
                      <a:pt x="27" y="1101"/>
                    </a:lnTo>
                    <a:lnTo>
                      <a:pt x="45" y="87"/>
                    </a:lnTo>
                    <a:lnTo>
                      <a:pt x="46" y="62"/>
                    </a:lnTo>
                    <a:lnTo>
                      <a:pt x="46" y="40"/>
                    </a:lnTo>
                    <a:lnTo>
                      <a:pt x="47" y="26"/>
                    </a:lnTo>
                    <a:lnTo>
                      <a:pt x="48" y="5"/>
                    </a:lnTo>
                    <a:lnTo>
                      <a:pt x="50" y="5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6" name="Freeform 102"/>
              <p:cNvSpPr>
                <a:spLocks/>
              </p:cNvSpPr>
              <p:nvPr/>
            </p:nvSpPr>
            <p:spPr bwMode="auto">
              <a:xfrm>
                <a:off x="3976" y="1784"/>
                <a:ext cx="49" cy="112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3" y="28"/>
                  </a:cxn>
                  <a:cxn ang="0">
                    <a:pos x="4" y="48"/>
                  </a:cxn>
                  <a:cxn ang="0">
                    <a:pos x="4" y="92"/>
                  </a:cxn>
                  <a:cxn ang="0">
                    <a:pos x="15" y="1039"/>
                  </a:cxn>
                  <a:cxn ang="0">
                    <a:pos x="16" y="1090"/>
                  </a:cxn>
                  <a:cxn ang="0">
                    <a:pos x="17" y="1106"/>
                  </a:cxn>
                  <a:cxn ang="0">
                    <a:pos x="19" y="1122"/>
                  </a:cxn>
                  <a:cxn ang="0">
                    <a:pos x="21" y="1127"/>
                  </a:cxn>
                  <a:cxn ang="0">
                    <a:pos x="23" y="1114"/>
                  </a:cxn>
                  <a:cxn ang="0">
                    <a:pos x="25" y="1090"/>
                  </a:cxn>
                  <a:cxn ang="0">
                    <a:pos x="43" y="87"/>
                  </a:cxn>
                  <a:cxn ang="0">
                    <a:pos x="44" y="59"/>
                  </a:cxn>
                  <a:cxn ang="0">
                    <a:pos x="44" y="38"/>
                  </a:cxn>
                  <a:cxn ang="0">
                    <a:pos x="45" y="22"/>
                  </a:cxn>
                  <a:cxn ang="0">
                    <a:pos x="46" y="7"/>
                  </a:cxn>
                  <a:cxn ang="0">
                    <a:pos x="48" y="0"/>
                  </a:cxn>
                  <a:cxn ang="0">
                    <a:pos x="0" y="2"/>
                  </a:cxn>
                </a:cxnLst>
                <a:rect l="0" t="0" r="r" b="b"/>
                <a:pathLst>
                  <a:path w="49" h="1128">
                    <a:moveTo>
                      <a:pt x="0" y="2"/>
                    </a:moveTo>
                    <a:lnTo>
                      <a:pt x="1" y="7"/>
                    </a:lnTo>
                    <a:lnTo>
                      <a:pt x="3" y="28"/>
                    </a:lnTo>
                    <a:lnTo>
                      <a:pt x="4" y="48"/>
                    </a:lnTo>
                    <a:lnTo>
                      <a:pt x="4" y="92"/>
                    </a:lnTo>
                    <a:lnTo>
                      <a:pt x="15" y="1039"/>
                    </a:lnTo>
                    <a:lnTo>
                      <a:pt x="16" y="1090"/>
                    </a:lnTo>
                    <a:lnTo>
                      <a:pt x="17" y="1106"/>
                    </a:lnTo>
                    <a:lnTo>
                      <a:pt x="19" y="1122"/>
                    </a:lnTo>
                    <a:lnTo>
                      <a:pt x="21" y="1127"/>
                    </a:lnTo>
                    <a:lnTo>
                      <a:pt x="23" y="1114"/>
                    </a:lnTo>
                    <a:lnTo>
                      <a:pt x="25" y="1090"/>
                    </a:lnTo>
                    <a:lnTo>
                      <a:pt x="43" y="87"/>
                    </a:lnTo>
                    <a:lnTo>
                      <a:pt x="44" y="59"/>
                    </a:lnTo>
                    <a:lnTo>
                      <a:pt x="44" y="38"/>
                    </a:lnTo>
                    <a:lnTo>
                      <a:pt x="45" y="22"/>
                    </a:lnTo>
                    <a:lnTo>
                      <a:pt x="46" y="7"/>
                    </a:lnTo>
                    <a:lnTo>
                      <a:pt x="48" y="0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7" name="Freeform 103"/>
              <p:cNvSpPr>
                <a:spLocks/>
              </p:cNvSpPr>
              <p:nvPr/>
            </p:nvSpPr>
            <p:spPr bwMode="auto">
              <a:xfrm>
                <a:off x="3976" y="1784"/>
                <a:ext cx="49" cy="112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3" y="28"/>
                  </a:cxn>
                  <a:cxn ang="0">
                    <a:pos x="4" y="48"/>
                  </a:cxn>
                  <a:cxn ang="0">
                    <a:pos x="4" y="92"/>
                  </a:cxn>
                  <a:cxn ang="0">
                    <a:pos x="15" y="1039"/>
                  </a:cxn>
                  <a:cxn ang="0">
                    <a:pos x="16" y="1090"/>
                  </a:cxn>
                  <a:cxn ang="0">
                    <a:pos x="17" y="1106"/>
                  </a:cxn>
                  <a:cxn ang="0">
                    <a:pos x="19" y="1122"/>
                  </a:cxn>
                  <a:cxn ang="0">
                    <a:pos x="21" y="1127"/>
                  </a:cxn>
                  <a:cxn ang="0">
                    <a:pos x="23" y="1114"/>
                  </a:cxn>
                  <a:cxn ang="0">
                    <a:pos x="25" y="1090"/>
                  </a:cxn>
                  <a:cxn ang="0">
                    <a:pos x="43" y="87"/>
                  </a:cxn>
                  <a:cxn ang="0">
                    <a:pos x="44" y="59"/>
                  </a:cxn>
                  <a:cxn ang="0">
                    <a:pos x="44" y="38"/>
                  </a:cxn>
                  <a:cxn ang="0">
                    <a:pos x="45" y="22"/>
                  </a:cxn>
                  <a:cxn ang="0">
                    <a:pos x="46" y="7"/>
                  </a:cxn>
                  <a:cxn ang="0">
                    <a:pos x="48" y="0"/>
                  </a:cxn>
                </a:cxnLst>
                <a:rect l="0" t="0" r="r" b="b"/>
                <a:pathLst>
                  <a:path w="49" h="1128">
                    <a:moveTo>
                      <a:pt x="0" y="2"/>
                    </a:moveTo>
                    <a:lnTo>
                      <a:pt x="1" y="7"/>
                    </a:lnTo>
                    <a:lnTo>
                      <a:pt x="3" y="28"/>
                    </a:lnTo>
                    <a:lnTo>
                      <a:pt x="4" y="48"/>
                    </a:lnTo>
                    <a:lnTo>
                      <a:pt x="4" y="92"/>
                    </a:lnTo>
                    <a:lnTo>
                      <a:pt x="15" y="1039"/>
                    </a:lnTo>
                    <a:lnTo>
                      <a:pt x="16" y="1090"/>
                    </a:lnTo>
                    <a:lnTo>
                      <a:pt x="17" y="1106"/>
                    </a:lnTo>
                    <a:lnTo>
                      <a:pt x="19" y="1122"/>
                    </a:lnTo>
                    <a:lnTo>
                      <a:pt x="21" y="1127"/>
                    </a:lnTo>
                    <a:lnTo>
                      <a:pt x="23" y="1114"/>
                    </a:lnTo>
                    <a:lnTo>
                      <a:pt x="25" y="1090"/>
                    </a:lnTo>
                    <a:lnTo>
                      <a:pt x="43" y="87"/>
                    </a:lnTo>
                    <a:lnTo>
                      <a:pt x="44" y="59"/>
                    </a:lnTo>
                    <a:lnTo>
                      <a:pt x="44" y="38"/>
                    </a:lnTo>
                    <a:lnTo>
                      <a:pt x="45" y="22"/>
                    </a:lnTo>
                    <a:lnTo>
                      <a:pt x="46" y="7"/>
                    </a:lnTo>
                    <a:lnTo>
                      <a:pt x="48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8" name="Freeform 104"/>
              <p:cNvSpPr>
                <a:spLocks/>
              </p:cNvSpPr>
              <p:nvPr/>
            </p:nvSpPr>
            <p:spPr bwMode="auto">
              <a:xfrm>
                <a:off x="4024" y="1783"/>
                <a:ext cx="52" cy="11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6"/>
                  </a:cxn>
                  <a:cxn ang="0">
                    <a:pos x="5" y="53"/>
                  </a:cxn>
                  <a:cxn ang="0">
                    <a:pos x="6" y="94"/>
                  </a:cxn>
                  <a:cxn ang="0">
                    <a:pos x="17" y="1039"/>
                  </a:cxn>
                  <a:cxn ang="0">
                    <a:pos x="18" y="1090"/>
                  </a:cxn>
                  <a:cxn ang="0">
                    <a:pos x="19" y="1106"/>
                  </a:cxn>
                  <a:cxn ang="0">
                    <a:pos x="21" y="1121"/>
                  </a:cxn>
                  <a:cxn ang="0">
                    <a:pos x="23" y="1127"/>
                  </a:cxn>
                  <a:cxn ang="0">
                    <a:pos x="26" y="1114"/>
                  </a:cxn>
                  <a:cxn ang="0">
                    <a:pos x="27" y="1090"/>
                  </a:cxn>
                  <a:cxn ang="0">
                    <a:pos x="45" y="89"/>
                  </a:cxn>
                  <a:cxn ang="0">
                    <a:pos x="46" y="61"/>
                  </a:cxn>
                  <a:cxn ang="0">
                    <a:pos x="46" y="40"/>
                  </a:cxn>
                  <a:cxn ang="0">
                    <a:pos x="47" y="26"/>
                  </a:cxn>
                  <a:cxn ang="0">
                    <a:pos x="48" y="5"/>
                  </a:cxn>
                  <a:cxn ang="0">
                    <a:pos x="51" y="5"/>
                  </a:cxn>
                  <a:cxn ang="0">
                    <a:pos x="0" y="0"/>
                  </a:cxn>
                </a:cxnLst>
                <a:rect l="0" t="0" r="r" b="b"/>
                <a:pathLst>
                  <a:path w="52" h="1128">
                    <a:moveTo>
                      <a:pt x="0" y="0"/>
                    </a:moveTo>
                    <a:lnTo>
                      <a:pt x="3" y="5"/>
                    </a:lnTo>
                    <a:lnTo>
                      <a:pt x="5" y="26"/>
                    </a:lnTo>
                    <a:lnTo>
                      <a:pt x="5" y="53"/>
                    </a:lnTo>
                    <a:lnTo>
                      <a:pt x="6" y="94"/>
                    </a:lnTo>
                    <a:lnTo>
                      <a:pt x="17" y="1039"/>
                    </a:lnTo>
                    <a:lnTo>
                      <a:pt x="18" y="1090"/>
                    </a:lnTo>
                    <a:lnTo>
                      <a:pt x="19" y="1106"/>
                    </a:lnTo>
                    <a:lnTo>
                      <a:pt x="21" y="1121"/>
                    </a:lnTo>
                    <a:lnTo>
                      <a:pt x="23" y="1127"/>
                    </a:lnTo>
                    <a:lnTo>
                      <a:pt x="26" y="1114"/>
                    </a:lnTo>
                    <a:lnTo>
                      <a:pt x="27" y="1090"/>
                    </a:lnTo>
                    <a:lnTo>
                      <a:pt x="45" y="89"/>
                    </a:lnTo>
                    <a:lnTo>
                      <a:pt x="46" y="61"/>
                    </a:lnTo>
                    <a:lnTo>
                      <a:pt x="46" y="40"/>
                    </a:lnTo>
                    <a:lnTo>
                      <a:pt x="47" y="26"/>
                    </a:lnTo>
                    <a:lnTo>
                      <a:pt x="48" y="5"/>
                    </a:lnTo>
                    <a:lnTo>
                      <a:pt x="51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29" name="Freeform 105"/>
              <p:cNvSpPr>
                <a:spLocks/>
              </p:cNvSpPr>
              <p:nvPr/>
            </p:nvSpPr>
            <p:spPr bwMode="auto">
              <a:xfrm>
                <a:off x="4024" y="1783"/>
                <a:ext cx="52" cy="11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6"/>
                  </a:cxn>
                  <a:cxn ang="0">
                    <a:pos x="5" y="53"/>
                  </a:cxn>
                  <a:cxn ang="0">
                    <a:pos x="6" y="94"/>
                  </a:cxn>
                  <a:cxn ang="0">
                    <a:pos x="17" y="1039"/>
                  </a:cxn>
                  <a:cxn ang="0">
                    <a:pos x="18" y="1090"/>
                  </a:cxn>
                  <a:cxn ang="0">
                    <a:pos x="19" y="1106"/>
                  </a:cxn>
                  <a:cxn ang="0">
                    <a:pos x="21" y="1121"/>
                  </a:cxn>
                  <a:cxn ang="0">
                    <a:pos x="23" y="1127"/>
                  </a:cxn>
                  <a:cxn ang="0">
                    <a:pos x="26" y="1114"/>
                  </a:cxn>
                  <a:cxn ang="0">
                    <a:pos x="27" y="1090"/>
                  </a:cxn>
                  <a:cxn ang="0">
                    <a:pos x="45" y="89"/>
                  </a:cxn>
                  <a:cxn ang="0">
                    <a:pos x="46" y="61"/>
                  </a:cxn>
                  <a:cxn ang="0">
                    <a:pos x="46" y="40"/>
                  </a:cxn>
                  <a:cxn ang="0">
                    <a:pos x="47" y="26"/>
                  </a:cxn>
                  <a:cxn ang="0">
                    <a:pos x="48" y="5"/>
                  </a:cxn>
                  <a:cxn ang="0">
                    <a:pos x="51" y="5"/>
                  </a:cxn>
                </a:cxnLst>
                <a:rect l="0" t="0" r="r" b="b"/>
                <a:pathLst>
                  <a:path w="52" h="1128">
                    <a:moveTo>
                      <a:pt x="0" y="0"/>
                    </a:moveTo>
                    <a:lnTo>
                      <a:pt x="3" y="5"/>
                    </a:lnTo>
                    <a:lnTo>
                      <a:pt x="5" y="26"/>
                    </a:lnTo>
                    <a:lnTo>
                      <a:pt x="5" y="53"/>
                    </a:lnTo>
                    <a:lnTo>
                      <a:pt x="6" y="94"/>
                    </a:lnTo>
                    <a:lnTo>
                      <a:pt x="17" y="1039"/>
                    </a:lnTo>
                    <a:lnTo>
                      <a:pt x="18" y="1090"/>
                    </a:lnTo>
                    <a:lnTo>
                      <a:pt x="19" y="1106"/>
                    </a:lnTo>
                    <a:lnTo>
                      <a:pt x="21" y="1121"/>
                    </a:lnTo>
                    <a:lnTo>
                      <a:pt x="23" y="1127"/>
                    </a:lnTo>
                    <a:lnTo>
                      <a:pt x="26" y="1114"/>
                    </a:lnTo>
                    <a:lnTo>
                      <a:pt x="27" y="1090"/>
                    </a:lnTo>
                    <a:lnTo>
                      <a:pt x="45" y="89"/>
                    </a:lnTo>
                    <a:lnTo>
                      <a:pt x="46" y="61"/>
                    </a:lnTo>
                    <a:lnTo>
                      <a:pt x="46" y="40"/>
                    </a:lnTo>
                    <a:lnTo>
                      <a:pt x="47" y="26"/>
                    </a:lnTo>
                    <a:lnTo>
                      <a:pt x="48" y="5"/>
                    </a:lnTo>
                    <a:lnTo>
                      <a:pt x="51" y="5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0" name="Freeform 106"/>
              <p:cNvSpPr>
                <a:spLocks/>
              </p:cNvSpPr>
              <p:nvPr/>
            </p:nvSpPr>
            <p:spPr bwMode="auto">
              <a:xfrm>
                <a:off x="4075" y="1784"/>
                <a:ext cx="50" cy="112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3" y="28"/>
                  </a:cxn>
                  <a:cxn ang="0">
                    <a:pos x="3" y="48"/>
                  </a:cxn>
                  <a:cxn ang="0">
                    <a:pos x="4" y="92"/>
                  </a:cxn>
                  <a:cxn ang="0">
                    <a:pos x="15" y="1039"/>
                  </a:cxn>
                  <a:cxn ang="0">
                    <a:pos x="16" y="1090"/>
                  </a:cxn>
                  <a:cxn ang="0">
                    <a:pos x="17" y="1106"/>
                  </a:cxn>
                  <a:cxn ang="0">
                    <a:pos x="19" y="1122"/>
                  </a:cxn>
                  <a:cxn ang="0">
                    <a:pos x="21" y="1127"/>
                  </a:cxn>
                  <a:cxn ang="0">
                    <a:pos x="23" y="1114"/>
                  </a:cxn>
                  <a:cxn ang="0">
                    <a:pos x="25" y="1090"/>
                  </a:cxn>
                  <a:cxn ang="0">
                    <a:pos x="44" y="87"/>
                  </a:cxn>
                  <a:cxn ang="0">
                    <a:pos x="44" y="59"/>
                  </a:cxn>
                  <a:cxn ang="0">
                    <a:pos x="45" y="38"/>
                  </a:cxn>
                  <a:cxn ang="0">
                    <a:pos x="45" y="22"/>
                  </a:cxn>
                  <a:cxn ang="0">
                    <a:pos x="47" y="7"/>
                  </a:cxn>
                  <a:cxn ang="0">
                    <a:pos x="49" y="0"/>
                  </a:cxn>
                  <a:cxn ang="0">
                    <a:pos x="0" y="2"/>
                  </a:cxn>
                </a:cxnLst>
                <a:rect l="0" t="0" r="r" b="b"/>
                <a:pathLst>
                  <a:path w="50" h="1128">
                    <a:moveTo>
                      <a:pt x="0" y="2"/>
                    </a:moveTo>
                    <a:lnTo>
                      <a:pt x="1" y="7"/>
                    </a:lnTo>
                    <a:lnTo>
                      <a:pt x="3" y="28"/>
                    </a:lnTo>
                    <a:lnTo>
                      <a:pt x="3" y="48"/>
                    </a:lnTo>
                    <a:lnTo>
                      <a:pt x="4" y="92"/>
                    </a:lnTo>
                    <a:lnTo>
                      <a:pt x="15" y="1039"/>
                    </a:lnTo>
                    <a:lnTo>
                      <a:pt x="16" y="1090"/>
                    </a:lnTo>
                    <a:lnTo>
                      <a:pt x="17" y="1106"/>
                    </a:lnTo>
                    <a:lnTo>
                      <a:pt x="19" y="1122"/>
                    </a:lnTo>
                    <a:lnTo>
                      <a:pt x="21" y="1127"/>
                    </a:lnTo>
                    <a:lnTo>
                      <a:pt x="23" y="1114"/>
                    </a:lnTo>
                    <a:lnTo>
                      <a:pt x="25" y="1090"/>
                    </a:lnTo>
                    <a:lnTo>
                      <a:pt x="44" y="87"/>
                    </a:lnTo>
                    <a:lnTo>
                      <a:pt x="44" y="59"/>
                    </a:lnTo>
                    <a:lnTo>
                      <a:pt x="45" y="38"/>
                    </a:lnTo>
                    <a:lnTo>
                      <a:pt x="45" y="22"/>
                    </a:lnTo>
                    <a:lnTo>
                      <a:pt x="47" y="7"/>
                    </a:lnTo>
                    <a:lnTo>
                      <a:pt x="49" y="0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1" name="Freeform 107"/>
              <p:cNvSpPr>
                <a:spLocks/>
              </p:cNvSpPr>
              <p:nvPr/>
            </p:nvSpPr>
            <p:spPr bwMode="auto">
              <a:xfrm>
                <a:off x="4075" y="1784"/>
                <a:ext cx="50" cy="112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3" y="28"/>
                  </a:cxn>
                  <a:cxn ang="0">
                    <a:pos x="3" y="48"/>
                  </a:cxn>
                  <a:cxn ang="0">
                    <a:pos x="4" y="92"/>
                  </a:cxn>
                  <a:cxn ang="0">
                    <a:pos x="15" y="1039"/>
                  </a:cxn>
                  <a:cxn ang="0">
                    <a:pos x="16" y="1090"/>
                  </a:cxn>
                  <a:cxn ang="0">
                    <a:pos x="17" y="1106"/>
                  </a:cxn>
                  <a:cxn ang="0">
                    <a:pos x="19" y="1122"/>
                  </a:cxn>
                  <a:cxn ang="0">
                    <a:pos x="21" y="1127"/>
                  </a:cxn>
                  <a:cxn ang="0">
                    <a:pos x="23" y="1114"/>
                  </a:cxn>
                  <a:cxn ang="0">
                    <a:pos x="25" y="1090"/>
                  </a:cxn>
                  <a:cxn ang="0">
                    <a:pos x="44" y="87"/>
                  </a:cxn>
                  <a:cxn ang="0">
                    <a:pos x="44" y="59"/>
                  </a:cxn>
                  <a:cxn ang="0">
                    <a:pos x="45" y="38"/>
                  </a:cxn>
                  <a:cxn ang="0">
                    <a:pos x="45" y="22"/>
                  </a:cxn>
                  <a:cxn ang="0">
                    <a:pos x="47" y="7"/>
                  </a:cxn>
                  <a:cxn ang="0">
                    <a:pos x="49" y="0"/>
                  </a:cxn>
                </a:cxnLst>
                <a:rect l="0" t="0" r="r" b="b"/>
                <a:pathLst>
                  <a:path w="50" h="1128">
                    <a:moveTo>
                      <a:pt x="0" y="2"/>
                    </a:moveTo>
                    <a:lnTo>
                      <a:pt x="1" y="7"/>
                    </a:lnTo>
                    <a:lnTo>
                      <a:pt x="3" y="28"/>
                    </a:lnTo>
                    <a:lnTo>
                      <a:pt x="3" y="48"/>
                    </a:lnTo>
                    <a:lnTo>
                      <a:pt x="4" y="92"/>
                    </a:lnTo>
                    <a:lnTo>
                      <a:pt x="15" y="1039"/>
                    </a:lnTo>
                    <a:lnTo>
                      <a:pt x="16" y="1090"/>
                    </a:lnTo>
                    <a:lnTo>
                      <a:pt x="17" y="1106"/>
                    </a:lnTo>
                    <a:lnTo>
                      <a:pt x="19" y="1122"/>
                    </a:lnTo>
                    <a:lnTo>
                      <a:pt x="21" y="1127"/>
                    </a:lnTo>
                    <a:lnTo>
                      <a:pt x="23" y="1114"/>
                    </a:lnTo>
                    <a:lnTo>
                      <a:pt x="25" y="1090"/>
                    </a:lnTo>
                    <a:lnTo>
                      <a:pt x="44" y="87"/>
                    </a:lnTo>
                    <a:lnTo>
                      <a:pt x="44" y="59"/>
                    </a:lnTo>
                    <a:lnTo>
                      <a:pt x="45" y="38"/>
                    </a:lnTo>
                    <a:lnTo>
                      <a:pt x="45" y="22"/>
                    </a:lnTo>
                    <a:lnTo>
                      <a:pt x="47" y="7"/>
                    </a:lnTo>
                    <a:lnTo>
                      <a:pt x="49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2" name="Freeform 108"/>
              <p:cNvSpPr>
                <a:spLocks/>
              </p:cNvSpPr>
              <p:nvPr/>
            </p:nvSpPr>
            <p:spPr bwMode="auto">
              <a:xfrm>
                <a:off x="4124" y="1783"/>
                <a:ext cx="52" cy="11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6"/>
                  </a:cxn>
                  <a:cxn ang="0">
                    <a:pos x="6" y="53"/>
                  </a:cxn>
                  <a:cxn ang="0">
                    <a:pos x="6" y="94"/>
                  </a:cxn>
                  <a:cxn ang="0">
                    <a:pos x="17" y="1039"/>
                  </a:cxn>
                  <a:cxn ang="0">
                    <a:pos x="18" y="1090"/>
                  </a:cxn>
                  <a:cxn ang="0">
                    <a:pos x="19" y="1106"/>
                  </a:cxn>
                  <a:cxn ang="0">
                    <a:pos x="21" y="1121"/>
                  </a:cxn>
                  <a:cxn ang="0">
                    <a:pos x="23" y="1127"/>
                  </a:cxn>
                  <a:cxn ang="0">
                    <a:pos x="25" y="1114"/>
                  </a:cxn>
                  <a:cxn ang="0">
                    <a:pos x="27" y="1090"/>
                  </a:cxn>
                  <a:cxn ang="0">
                    <a:pos x="45" y="89"/>
                  </a:cxn>
                  <a:cxn ang="0">
                    <a:pos x="45" y="61"/>
                  </a:cxn>
                  <a:cxn ang="0">
                    <a:pos x="46" y="40"/>
                  </a:cxn>
                  <a:cxn ang="0">
                    <a:pos x="47" y="26"/>
                  </a:cxn>
                  <a:cxn ang="0">
                    <a:pos x="48" y="5"/>
                  </a:cxn>
                  <a:cxn ang="0">
                    <a:pos x="51" y="5"/>
                  </a:cxn>
                  <a:cxn ang="0">
                    <a:pos x="0" y="0"/>
                  </a:cxn>
                </a:cxnLst>
                <a:rect l="0" t="0" r="r" b="b"/>
                <a:pathLst>
                  <a:path w="52" h="1128">
                    <a:moveTo>
                      <a:pt x="0" y="0"/>
                    </a:moveTo>
                    <a:lnTo>
                      <a:pt x="3" y="5"/>
                    </a:lnTo>
                    <a:lnTo>
                      <a:pt x="5" y="26"/>
                    </a:lnTo>
                    <a:lnTo>
                      <a:pt x="6" y="53"/>
                    </a:lnTo>
                    <a:lnTo>
                      <a:pt x="6" y="94"/>
                    </a:lnTo>
                    <a:lnTo>
                      <a:pt x="17" y="1039"/>
                    </a:lnTo>
                    <a:lnTo>
                      <a:pt x="18" y="1090"/>
                    </a:lnTo>
                    <a:lnTo>
                      <a:pt x="19" y="1106"/>
                    </a:lnTo>
                    <a:lnTo>
                      <a:pt x="21" y="1121"/>
                    </a:lnTo>
                    <a:lnTo>
                      <a:pt x="23" y="1127"/>
                    </a:lnTo>
                    <a:lnTo>
                      <a:pt x="25" y="1114"/>
                    </a:lnTo>
                    <a:lnTo>
                      <a:pt x="27" y="1090"/>
                    </a:lnTo>
                    <a:lnTo>
                      <a:pt x="45" y="89"/>
                    </a:lnTo>
                    <a:lnTo>
                      <a:pt x="45" y="61"/>
                    </a:lnTo>
                    <a:lnTo>
                      <a:pt x="46" y="40"/>
                    </a:lnTo>
                    <a:lnTo>
                      <a:pt x="47" y="26"/>
                    </a:lnTo>
                    <a:lnTo>
                      <a:pt x="48" y="5"/>
                    </a:lnTo>
                    <a:lnTo>
                      <a:pt x="51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3" name="Freeform 109"/>
              <p:cNvSpPr>
                <a:spLocks/>
              </p:cNvSpPr>
              <p:nvPr/>
            </p:nvSpPr>
            <p:spPr bwMode="auto">
              <a:xfrm>
                <a:off x="4124" y="1783"/>
                <a:ext cx="52" cy="11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6"/>
                  </a:cxn>
                  <a:cxn ang="0">
                    <a:pos x="6" y="53"/>
                  </a:cxn>
                  <a:cxn ang="0">
                    <a:pos x="6" y="94"/>
                  </a:cxn>
                  <a:cxn ang="0">
                    <a:pos x="17" y="1039"/>
                  </a:cxn>
                  <a:cxn ang="0">
                    <a:pos x="18" y="1090"/>
                  </a:cxn>
                  <a:cxn ang="0">
                    <a:pos x="19" y="1106"/>
                  </a:cxn>
                  <a:cxn ang="0">
                    <a:pos x="21" y="1121"/>
                  </a:cxn>
                  <a:cxn ang="0">
                    <a:pos x="23" y="1127"/>
                  </a:cxn>
                  <a:cxn ang="0">
                    <a:pos x="25" y="1114"/>
                  </a:cxn>
                  <a:cxn ang="0">
                    <a:pos x="27" y="1090"/>
                  </a:cxn>
                  <a:cxn ang="0">
                    <a:pos x="45" y="89"/>
                  </a:cxn>
                  <a:cxn ang="0">
                    <a:pos x="45" y="61"/>
                  </a:cxn>
                  <a:cxn ang="0">
                    <a:pos x="46" y="40"/>
                  </a:cxn>
                  <a:cxn ang="0">
                    <a:pos x="47" y="26"/>
                  </a:cxn>
                  <a:cxn ang="0">
                    <a:pos x="48" y="5"/>
                  </a:cxn>
                  <a:cxn ang="0">
                    <a:pos x="51" y="5"/>
                  </a:cxn>
                </a:cxnLst>
                <a:rect l="0" t="0" r="r" b="b"/>
                <a:pathLst>
                  <a:path w="52" h="1128">
                    <a:moveTo>
                      <a:pt x="0" y="0"/>
                    </a:moveTo>
                    <a:lnTo>
                      <a:pt x="3" y="5"/>
                    </a:lnTo>
                    <a:lnTo>
                      <a:pt x="5" y="26"/>
                    </a:lnTo>
                    <a:lnTo>
                      <a:pt x="6" y="53"/>
                    </a:lnTo>
                    <a:lnTo>
                      <a:pt x="6" y="94"/>
                    </a:lnTo>
                    <a:lnTo>
                      <a:pt x="17" y="1039"/>
                    </a:lnTo>
                    <a:lnTo>
                      <a:pt x="18" y="1090"/>
                    </a:lnTo>
                    <a:lnTo>
                      <a:pt x="19" y="1106"/>
                    </a:lnTo>
                    <a:lnTo>
                      <a:pt x="21" y="1121"/>
                    </a:lnTo>
                    <a:lnTo>
                      <a:pt x="23" y="1127"/>
                    </a:lnTo>
                    <a:lnTo>
                      <a:pt x="25" y="1114"/>
                    </a:lnTo>
                    <a:lnTo>
                      <a:pt x="27" y="1090"/>
                    </a:lnTo>
                    <a:lnTo>
                      <a:pt x="45" y="89"/>
                    </a:lnTo>
                    <a:lnTo>
                      <a:pt x="45" y="61"/>
                    </a:lnTo>
                    <a:lnTo>
                      <a:pt x="46" y="40"/>
                    </a:lnTo>
                    <a:lnTo>
                      <a:pt x="47" y="26"/>
                    </a:lnTo>
                    <a:lnTo>
                      <a:pt x="48" y="5"/>
                    </a:lnTo>
                    <a:lnTo>
                      <a:pt x="51" y="5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4" name="Freeform 110"/>
              <p:cNvSpPr>
                <a:spLocks/>
              </p:cNvSpPr>
              <p:nvPr/>
            </p:nvSpPr>
            <p:spPr bwMode="auto">
              <a:xfrm>
                <a:off x="4176" y="1776"/>
                <a:ext cx="49" cy="113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3" y="28"/>
                  </a:cxn>
                  <a:cxn ang="0">
                    <a:pos x="4" y="52"/>
                  </a:cxn>
                  <a:cxn ang="0">
                    <a:pos x="4" y="93"/>
                  </a:cxn>
                  <a:cxn ang="0">
                    <a:pos x="15" y="1044"/>
                  </a:cxn>
                  <a:cxn ang="0">
                    <a:pos x="16" y="1099"/>
                  </a:cxn>
                  <a:cxn ang="0">
                    <a:pos x="17" y="1115"/>
                  </a:cxn>
                  <a:cxn ang="0">
                    <a:pos x="19" y="1130"/>
                  </a:cxn>
                  <a:cxn ang="0">
                    <a:pos x="21" y="1138"/>
                  </a:cxn>
                  <a:cxn ang="0">
                    <a:pos x="23" y="1125"/>
                  </a:cxn>
                  <a:cxn ang="0">
                    <a:pos x="25" y="1099"/>
                  </a:cxn>
                  <a:cxn ang="0">
                    <a:pos x="43" y="85"/>
                  </a:cxn>
                  <a:cxn ang="0">
                    <a:pos x="44" y="59"/>
                  </a:cxn>
                  <a:cxn ang="0">
                    <a:pos x="44" y="38"/>
                  </a:cxn>
                  <a:cxn ang="0">
                    <a:pos x="45" y="20"/>
                  </a:cxn>
                  <a:cxn ang="0">
                    <a:pos x="46" y="7"/>
                  </a:cxn>
                  <a:cxn ang="0">
                    <a:pos x="48" y="0"/>
                  </a:cxn>
                  <a:cxn ang="0">
                    <a:pos x="0" y="2"/>
                  </a:cxn>
                </a:cxnLst>
                <a:rect l="0" t="0" r="r" b="b"/>
                <a:pathLst>
                  <a:path w="49" h="1139">
                    <a:moveTo>
                      <a:pt x="0" y="2"/>
                    </a:moveTo>
                    <a:lnTo>
                      <a:pt x="1" y="7"/>
                    </a:lnTo>
                    <a:lnTo>
                      <a:pt x="3" y="28"/>
                    </a:lnTo>
                    <a:lnTo>
                      <a:pt x="4" y="52"/>
                    </a:lnTo>
                    <a:lnTo>
                      <a:pt x="4" y="93"/>
                    </a:lnTo>
                    <a:lnTo>
                      <a:pt x="15" y="1044"/>
                    </a:lnTo>
                    <a:lnTo>
                      <a:pt x="16" y="1099"/>
                    </a:lnTo>
                    <a:lnTo>
                      <a:pt x="17" y="1115"/>
                    </a:lnTo>
                    <a:lnTo>
                      <a:pt x="19" y="1130"/>
                    </a:lnTo>
                    <a:lnTo>
                      <a:pt x="21" y="1138"/>
                    </a:lnTo>
                    <a:lnTo>
                      <a:pt x="23" y="1125"/>
                    </a:lnTo>
                    <a:lnTo>
                      <a:pt x="25" y="1099"/>
                    </a:lnTo>
                    <a:lnTo>
                      <a:pt x="43" y="85"/>
                    </a:lnTo>
                    <a:lnTo>
                      <a:pt x="44" y="59"/>
                    </a:lnTo>
                    <a:lnTo>
                      <a:pt x="44" y="38"/>
                    </a:lnTo>
                    <a:lnTo>
                      <a:pt x="45" y="20"/>
                    </a:lnTo>
                    <a:lnTo>
                      <a:pt x="46" y="7"/>
                    </a:lnTo>
                    <a:lnTo>
                      <a:pt x="48" y="0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5" name="Freeform 111"/>
              <p:cNvSpPr>
                <a:spLocks/>
              </p:cNvSpPr>
              <p:nvPr/>
            </p:nvSpPr>
            <p:spPr bwMode="auto">
              <a:xfrm>
                <a:off x="4176" y="1776"/>
                <a:ext cx="49" cy="113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3" y="28"/>
                  </a:cxn>
                  <a:cxn ang="0">
                    <a:pos x="4" y="52"/>
                  </a:cxn>
                  <a:cxn ang="0">
                    <a:pos x="4" y="93"/>
                  </a:cxn>
                  <a:cxn ang="0">
                    <a:pos x="15" y="1044"/>
                  </a:cxn>
                  <a:cxn ang="0">
                    <a:pos x="16" y="1099"/>
                  </a:cxn>
                  <a:cxn ang="0">
                    <a:pos x="17" y="1115"/>
                  </a:cxn>
                  <a:cxn ang="0">
                    <a:pos x="19" y="1130"/>
                  </a:cxn>
                  <a:cxn ang="0">
                    <a:pos x="21" y="1138"/>
                  </a:cxn>
                  <a:cxn ang="0">
                    <a:pos x="23" y="1125"/>
                  </a:cxn>
                  <a:cxn ang="0">
                    <a:pos x="25" y="1099"/>
                  </a:cxn>
                  <a:cxn ang="0">
                    <a:pos x="43" y="85"/>
                  </a:cxn>
                  <a:cxn ang="0">
                    <a:pos x="44" y="59"/>
                  </a:cxn>
                  <a:cxn ang="0">
                    <a:pos x="44" y="38"/>
                  </a:cxn>
                  <a:cxn ang="0">
                    <a:pos x="45" y="20"/>
                  </a:cxn>
                  <a:cxn ang="0">
                    <a:pos x="46" y="7"/>
                  </a:cxn>
                  <a:cxn ang="0">
                    <a:pos x="48" y="0"/>
                  </a:cxn>
                </a:cxnLst>
                <a:rect l="0" t="0" r="r" b="b"/>
                <a:pathLst>
                  <a:path w="49" h="1139">
                    <a:moveTo>
                      <a:pt x="0" y="2"/>
                    </a:moveTo>
                    <a:lnTo>
                      <a:pt x="1" y="7"/>
                    </a:lnTo>
                    <a:lnTo>
                      <a:pt x="3" y="28"/>
                    </a:lnTo>
                    <a:lnTo>
                      <a:pt x="4" y="52"/>
                    </a:lnTo>
                    <a:lnTo>
                      <a:pt x="4" y="93"/>
                    </a:lnTo>
                    <a:lnTo>
                      <a:pt x="15" y="1044"/>
                    </a:lnTo>
                    <a:lnTo>
                      <a:pt x="16" y="1099"/>
                    </a:lnTo>
                    <a:lnTo>
                      <a:pt x="17" y="1115"/>
                    </a:lnTo>
                    <a:lnTo>
                      <a:pt x="19" y="1130"/>
                    </a:lnTo>
                    <a:lnTo>
                      <a:pt x="21" y="1138"/>
                    </a:lnTo>
                    <a:lnTo>
                      <a:pt x="23" y="1125"/>
                    </a:lnTo>
                    <a:lnTo>
                      <a:pt x="25" y="1099"/>
                    </a:lnTo>
                    <a:lnTo>
                      <a:pt x="43" y="85"/>
                    </a:lnTo>
                    <a:lnTo>
                      <a:pt x="44" y="59"/>
                    </a:lnTo>
                    <a:lnTo>
                      <a:pt x="44" y="38"/>
                    </a:lnTo>
                    <a:lnTo>
                      <a:pt x="45" y="20"/>
                    </a:lnTo>
                    <a:lnTo>
                      <a:pt x="46" y="7"/>
                    </a:lnTo>
                    <a:lnTo>
                      <a:pt x="48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6" name="Freeform 112"/>
              <p:cNvSpPr>
                <a:spLocks/>
              </p:cNvSpPr>
              <p:nvPr/>
            </p:nvSpPr>
            <p:spPr bwMode="auto">
              <a:xfrm>
                <a:off x="4224" y="1777"/>
                <a:ext cx="52" cy="11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6"/>
                  </a:cxn>
                  <a:cxn ang="0">
                    <a:pos x="6" y="54"/>
                  </a:cxn>
                  <a:cxn ang="0">
                    <a:pos x="6" y="95"/>
                  </a:cxn>
                  <a:cxn ang="0">
                    <a:pos x="17" y="1044"/>
                  </a:cxn>
                  <a:cxn ang="0">
                    <a:pos x="18" y="1099"/>
                  </a:cxn>
                  <a:cxn ang="0">
                    <a:pos x="19" y="1115"/>
                  </a:cxn>
                  <a:cxn ang="0">
                    <a:pos x="21" y="1130"/>
                  </a:cxn>
                  <a:cxn ang="0">
                    <a:pos x="23" y="1138"/>
                  </a:cxn>
                  <a:cxn ang="0">
                    <a:pos x="25" y="1125"/>
                  </a:cxn>
                  <a:cxn ang="0">
                    <a:pos x="27" y="1099"/>
                  </a:cxn>
                  <a:cxn ang="0">
                    <a:pos x="45" y="87"/>
                  </a:cxn>
                  <a:cxn ang="0">
                    <a:pos x="46" y="62"/>
                  </a:cxn>
                  <a:cxn ang="0">
                    <a:pos x="46" y="40"/>
                  </a:cxn>
                  <a:cxn ang="0">
                    <a:pos x="46" y="23"/>
                  </a:cxn>
                  <a:cxn ang="0">
                    <a:pos x="48" y="5"/>
                  </a:cxn>
                  <a:cxn ang="0">
                    <a:pos x="51" y="5"/>
                  </a:cxn>
                  <a:cxn ang="0">
                    <a:pos x="0" y="0"/>
                  </a:cxn>
                </a:cxnLst>
                <a:rect l="0" t="0" r="r" b="b"/>
                <a:pathLst>
                  <a:path w="52" h="1139">
                    <a:moveTo>
                      <a:pt x="0" y="0"/>
                    </a:moveTo>
                    <a:lnTo>
                      <a:pt x="3" y="5"/>
                    </a:lnTo>
                    <a:lnTo>
                      <a:pt x="5" y="26"/>
                    </a:lnTo>
                    <a:lnTo>
                      <a:pt x="6" y="54"/>
                    </a:lnTo>
                    <a:lnTo>
                      <a:pt x="6" y="95"/>
                    </a:lnTo>
                    <a:lnTo>
                      <a:pt x="17" y="1044"/>
                    </a:lnTo>
                    <a:lnTo>
                      <a:pt x="18" y="1099"/>
                    </a:lnTo>
                    <a:lnTo>
                      <a:pt x="19" y="1115"/>
                    </a:lnTo>
                    <a:lnTo>
                      <a:pt x="21" y="1130"/>
                    </a:lnTo>
                    <a:lnTo>
                      <a:pt x="23" y="1138"/>
                    </a:lnTo>
                    <a:lnTo>
                      <a:pt x="25" y="1125"/>
                    </a:lnTo>
                    <a:lnTo>
                      <a:pt x="27" y="1099"/>
                    </a:lnTo>
                    <a:lnTo>
                      <a:pt x="45" y="87"/>
                    </a:lnTo>
                    <a:lnTo>
                      <a:pt x="46" y="62"/>
                    </a:lnTo>
                    <a:lnTo>
                      <a:pt x="46" y="40"/>
                    </a:lnTo>
                    <a:lnTo>
                      <a:pt x="46" y="23"/>
                    </a:lnTo>
                    <a:lnTo>
                      <a:pt x="48" y="5"/>
                    </a:lnTo>
                    <a:lnTo>
                      <a:pt x="51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7" name="Freeform 113"/>
              <p:cNvSpPr>
                <a:spLocks/>
              </p:cNvSpPr>
              <p:nvPr/>
            </p:nvSpPr>
            <p:spPr bwMode="auto">
              <a:xfrm>
                <a:off x="4224" y="1777"/>
                <a:ext cx="52" cy="11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6"/>
                  </a:cxn>
                  <a:cxn ang="0">
                    <a:pos x="6" y="54"/>
                  </a:cxn>
                  <a:cxn ang="0">
                    <a:pos x="6" y="95"/>
                  </a:cxn>
                  <a:cxn ang="0">
                    <a:pos x="17" y="1044"/>
                  </a:cxn>
                  <a:cxn ang="0">
                    <a:pos x="18" y="1099"/>
                  </a:cxn>
                  <a:cxn ang="0">
                    <a:pos x="19" y="1115"/>
                  </a:cxn>
                  <a:cxn ang="0">
                    <a:pos x="21" y="1130"/>
                  </a:cxn>
                  <a:cxn ang="0">
                    <a:pos x="23" y="1138"/>
                  </a:cxn>
                  <a:cxn ang="0">
                    <a:pos x="25" y="1125"/>
                  </a:cxn>
                  <a:cxn ang="0">
                    <a:pos x="27" y="1099"/>
                  </a:cxn>
                  <a:cxn ang="0">
                    <a:pos x="45" y="87"/>
                  </a:cxn>
                  <a:cxn ang="0">
                    <a:pos x="46" y="62"/>
                  </a:cxn>
                  <a:cxn ang="0">
                    <a:pos x="46" y="40"/>
                  </a:cxn>
                  <a:cxn ang="0">
                    <a:pos x="46" y="23"/>
                  </a:cxn>
                  <a:cxn ang="0">
                    <a:pos x="48" y="5"/>
                  </a:cxn>
                  <a:cxn ang="0">
                    <a:pos x="51" y="5"/>
                  </a:cxn>
                </a:cxnLst>
                <a:rect l="0" t="0" r="r" b="b"/>
                <a:pathLst>
                  <a:path w="52" h="1139">
                    <a:moveTo>
                      <a:pt x="0" y="0"/>
                    </a:moveTo>
                    <a:lnTo>
                      <a:pt x="3" y="5"/>
                    </a:lnTo>
                    <a:lnTo>
                      <a:pt x="5" y="26"/>
                    </a:lnTo>
                    <a:lnTo>
                      <a:pt x="6" y="54"/>
                    </a:lnTo>
                    <a:lnTo>
                      <a:pt x="6" y="95"/>
                    </a:lnTo>
                    <a:lnTo>
                      <a:pt x="17" y="1044"/>
                    </a:lnTo>
                    <a:lnTo>
                      <a:pt x="18" y="1099"/>
                    </a:lnTo>
                    <a:lnTo>
                      <a:pt x="19" y="1115"/>
                    </a:lnTo>
                    <a:lnTo>
                      <a:pt x="21" y="1130"/>
                    </a:lnTo>
                    <a:lnTo>
                      <a:pt x="23" y="1138"/>
                    </a:lnTo>
                    <a:lnTo>
                      <a:pt x="25" y="1125"/>
                    </a:lnTo>
                    <a:lnTo>
                      <a:pt x="27" y="1099"/>
                    </a:lnTo>
                    <a:lnTo>
                      <a:pt x="45" y="87"/>
                    </a:lnTo>
                    <a:lnTo>
                      <a:pt x="46" y="62"/>
                    </a:lnTo>
                    <a:lnTo>
                      <a:pt x="46" y="40"/>
                    </a:lnTo>
                    <a:lnTo>
                      <a:pt x="46" y="23"/>
                    </a:lnTo>
                    <a:lnTo>
                      <a:pt x="48" y="5"/>
                    </a:lnTo>
                    <a:lnTo>
                      <a:pt x="51" y="5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8" name="Freeform 114"/>
              <p:cNvSpPr>
                <a:spLocks/>
              </p:cNvSpPr>
              <p:nvPr/>
            </p:nvSpPr>
            <p:spPr bwMode="auto">
              <a:xfrm>
                <a:off x="4275" y="1776"/>
                <a:ext cx="49" cy="113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3" y="28"/>
                  </a:cxn>
                  <a:cxn ang="0">
                    <a:pos x="4" y="52"/>
                  </a:cxn>
                  <a:cxn ang="0">
                    <a:pos x="4" y="93"/>
                  </a:cxn>
                  <a:cxn ang="0">
                    <a:pos x="15" y="1044"/>
                  </a:cxn>
                  <a:cxn ang="0">
                    <a:pos x="16" y="1099"/>
                  </a:cxn>
                  <a:cxn ang="0">
                    <a:pos x="17" y="1115"/>
                  </a:cxn>
                  <a:cxn ang="0">
                    <a:pos x="19" y="1130"/>
                  </a:cxn>
                  <a:cxn ang="0">
                    <a:pos x="21" y="1138"/>
                  </a:cxn>
                  <a:cxn ang="0">
                    <a:pos x="23" y="1125"/>
                  </a:cxn>
                  <a:cxn ang="0">
                    <a:pos x="25" y="1099"/>
                  </a:cxn>
                  <a:cxn ang="0">
                    <a:pos x="43" y="85"/>
                  </a:cxn>
                  <a:cxn ang="0">
                    <a:pos x="43" y="59"/>
                  </a:cxn>
                  <a:cxn ang="0">
                    <a:pos x="43" y="38"/>
                  </a:cxn>
                  <a:cxn ang="0">
                    <a:pos x="44" y="20"/>
                  </a:cxn>
                  <a:cxn ang="0">
                    <a:pos x="46" y="7"/>
                  </a:cxn>
                  <a:cxn ang="0">
                    <a:pos x="48" y="0"/>
                  </a:cxn>
                  <a:cxn ang="0">
                    <a:pos x="0" y="2"/>
                  </a:cxn>
                </a:cxnLst>
                <a:rect l="0" t="0" r="r" b="b"/>
                <a:pathLst>
                  <a:path w="49" h="1139">
                    <a:moveTo>
                      <a:pt x="0" y="2"/>
                    </a:moveTo>
                    <a:lnTo>
                      <a:pt x="1" y="7"/>
                    </a:lnTo>
                    <a:lnTo>
                      <a:pt x="3" y="28"/>
                    </a:lnTo>
                    <a:lnTo>
                      <a:pt x="4" y="52"/>
                    </a:lnTo>
                    <a:lnTo>
                      <a:pt x="4" y="93"/>
                    </a:lnTo>
                    <a:lnTo>
                      <a:pt x="15" y="1044"/>
                    </a:lnTo>
                    <a:lnTo>
                      <a:pt x="16" y="1099"/>
                    </a:lnTo>
                    <a:lnTo>
                      <a:pt x="17" y="1115"/>
                    </a:lnTo>
                    <a:lnTo>
                      <a:pt x="19" y="1130"/>
                    </a:lnTo>
                    <a:lnTo>
                      <a:pt x="21" y="1138"/>
                    </a:lnTo>
                    <a:lnTo>
                      <a:pt x="23" y="1125"/>
                    </a:lnTo>
                    <a:lnTo>
                      <a:pt x="25" y="1099"/>
                    </a:lnTo>
                    <a:lnTo>
                      <a:pt x="43" y="85"/>
                    </a:lnTo>
                    <a:lnTo>
                      <a:pt x="43" y="59"/>
                    </a:lnTo>
                    <a:lnTo>
                      <a:pt x="43" y="38"/>
                    </a:lnTo>
                    <a:lnTo>
                      <a:pt x="44" y="20"/>
                    </a:lnTo>
                    <a:lnTo>
                      <a:pt x="46" y="7"/>
                    </a:lnTo>
                    <a:lnTo>
                      <a:pt x="48" y="0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39" name="Freeform 115"/>
              <p:cNvSpPr>
                <a:spLocks/>
              </p:cNvSpPr>
              <p:nvPr/>
            </p:nvSpPr>
            <p:spPr bwMode="auto">
              <a:xfrm>
                <a:off x="4275" y="1776"/>
                <a:ext cx="49" cy="113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3" y="28"/>
                  </a:cxn>
                  <a:cxn ang="0">
                    <a:pos x="4" y="52"/>
                  </a:cxn>
                  <a:cxn ang="0">
                    <a:pos x="4" y="93"/>
                  </a:cxn>
                  <a:cxn ang="0">
                    <a:pos x="15" y="1044"/>
                  </a:cxn>
                  <a:cxn ang="0">
                    <a:pos x="16" y="1099"/>
                  </a:cxn>
                  <a:cxn ang="0">
                    <a:pos x="17" y="1115"/>
                  </a:cxn>
                  <a:cxn ang="0">
                    <a:pos x="19" y="1130"/>
                  </a:cxn>
                  <a:cxn ang="0">
                    <a:pos x="21" y="1138"/>
                  </a:cxn>
                  <a:cxn ang="0">
                    <a:pos x="23" y="1125"/>
                  </a:cxn>
                  <a:cxn ang="0">
                    <a:pos x="25" y="1099"/>
                  </a:cxn>
                  <a:cxn ang="0">
                    <a:pos x="43" y="85"/>
                  </a:cxn>
                  <a:cxn ang="0">
                    <a:pos x="43" y="59"/>
                  </a:cxn>
                  <a:cxn ang="0">
                    <a:pos x="43" y="38"/>
                  </a:cxn>
                  <a:cxn ang="0">
                    <a:pos x="44" y="20"/>
                  </a:cxn>
                  <a:cxn ang="0">
                    <a:pos x="46" y="7"/>
                  </a:cxn>
                  <a:cxn ang="0">
                    <a:pos x="48" y="0"/>
                  </a:cxn>
                </a:cxnLst>
                <a:rect l="0" t="0" r="r" b="b"/>
                <a:pathLst>
                  <a:path w="49" h="1139">
                    <a:moveTo>
                      <a:pt x="0" y="2"/>
                    </a:moveTo>
                    <a:lnTo>
                      <a:pt x="1" y="7"/>
                    </a:lnTo>
                    <a:lnTo>
                      <a:pt x="3" y="28"/>
                    </a:lnTo>
                    <a:lnTo>
                      <a:pt x="4" y="52"/>
                    </a:lnTo>
                    <a:lnTo>
                      <a:pt x="4" y="93"/>
                    </a:lnTo>
                    <a:lnTo>
                      <a:pt x="15" y="1044"/>
                    </a:lnTo>
                    <a:lnTo>
                      <a:pt x="16" y="1099"/>
                    </a:lnTo>
                    <a:lnTo>
                      <a:pt x="17" y="1115"/>
                    </a:lnTo>
                    <a:lnTo>
                      <a:pt x="19" y="1130"/>
                    </a:lnTo>
                    <a:lnTo>
                      <a:pt x="21" y="1138"/>
                    </a:lnTo>
                    <a:lnTo>
                      <a:pt x="23" y="1125"/>
                    </a:lnTo>
                    <a:lnTo>
                      <a:pt x="25" y="1099"/>
                    </a:lnTo>
                    <a:lnTo>
                      <a:pt x="43" y="85"/>
                    </a:lnTo>
                    <a:lnTo>
                      <a:pt x="43" y="59"/>
                    </a:lnTo>
                    <a:lnTo>
                      <a:pt x="43" y="38"/>
                    </a:lnTo>
                    <a:lnTo>
                      <a:pt x="44" y="20"/>
                    </a:lnTo>
                    <a:lnTo>
                      <a:pt x="46" y="7"/>
                    </a:lnTo>
                    <a:lnTo>
                      <a:pt x="48" y="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40" name="Freeform 116"/>
              <p:cNvSpPr>
                <a:spLocks/>
              </p:cNvSpPr>
              <p:nvPr/>
            </p:nvSpPr>
            <p:spPr bwMode="auto">
              <a:xfrm>
                <a:off x="4323" y="1777"/>
                <a:ext cx="35" cy="11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6"/>
                  </a:cxn>
                  <a:cxn ang="0">
                    <a:pos x="6" y="54"/>
                  </a:cxn>
                  <a:cxn ang="0">
                    <a:pos x="6" y="95"/>
                  </a:cxn>
                  <a:cxn ang="0">
                    <a:pos x="17" y="1044"/>
                  </a:cxn>
                  <a:cxn ang="0">
                    <a:pos x="18" y="1099"/>
                  </a:cxn>
                  <a:cxn ang="0">
                    <a:pos x="19" y="1115"/>
                  </a:cxn>
                  <a:cxn ang="0">
                    <a:pos x="21" y="1130"/>
                  </a:cxn>
                  <a:cxn ang="0">
                    <a:pos x="23" y="1138"/>
                  </a:cxn>
                  <a:cxn ang="0">
                    <a:pos x="26" y="1125"/>
                  </a:cxn>
                  <a:cxn ang="0">
                    <a:pos x="27" y="1099"/>
                  </a:cxn>
                  <a:cxn ang="0">
                    <a:pos x="34" y="609"/>
                  </a:cxn>
                  <a:cxn ang="0">
                    <a:pos x="0" y="0"/>
                  </a:cxn>
                </a:cxnLst>
                <a:rect l="0" t="0" r="r" b="b"/>
                <a:pathLst>
                  <a:path w="35" h="1139">
                    <a:moveTo>
                      <a:pt x="0" y="0"/>
                    </a:moveTo>
                    <a:lnTo>
                      <a:pt x="3" y="5"/>
                    </a:lnTo>
                    <a:lnTo>
                      <a:pt x="5" y="26"/>
                    </a:lnTo>
                    <a:lnTo>
                      <a:pt x="6" y="54"/>
                    </a:lnTo>
                    <a:lnTo>
                      <a:pt x="6" y="95"/>
                    </a:lnTo>
                    <a:lnTo>
                      <a:pt x="17" y="1044"/>
                    </a:lnTo>
                    <a:lnTo>
                      <a:pt x="18" y="1099"/>
                    </a:lnTo>
                    <a:lnTo>
                      <a:pt x="19" y="1115"/>
                    </a:lnTo>
                    <a:lnTo>
                      <a:pt x="21" y="1130"/>
                    </a:lnTo>
                    <a:lnTo>
                      <a:pt x="23" y="1138"/>
                    </a:lnTo>
                    <a:lnTo>
                      <a:pt x="26" y="1125"/>
                    </a:lnTo>
                    <a:lnTo>
                      <a:pt x="27" y="1099"/>
                    </a:lnTo>
                    <a:lnTo>
                      <a:pt x="34" y="6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41" name="Freeform 117"/>
              <p:cNvSpPr>
                <a:spLocks/>
              </p:cNvSpPr>
              <p:nvPr/>
            </p:nvSpPr>
            <p:spPr bwMode="auto">
              <a:xfrm>
                <a:off x="4323" y="1777"/>
                <a:ext cx="35" cy="11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26"/>
                  </a:cxn>
                  <a:cxn ang="0">
                    <a:pos x="6" y="54"/>
                  </a:cxn>
                  <a:cxn ang="0">
                    <a:pos x="6" y="95"/>
                  </a:cxn>
                  <a:cxn ang="0">
                    <a:pos x="17" y="1044"/>
                  </a:cxn>
                  <a:cxn ang="0">
                    <a:pos x="18" y="1099"/>
                  </a:cxn>
                  <a:cxn ang="0">
                    <a:pos x="19" y="1115"/>
                  </a:cxn>
                  <a:cxn ang="0">
                    <a:pos x="21" y="1130"/>
                  </a:cxn>
                  <a:cxn ang="0">
                    <a:pos x="23" y="1138"/>
                  </a:cxn>
                  <a:cxn ang="0">
                    <a:pos x="26" y="1125"/>
                  </a:cxn>
                  <a:cxn ang="0">
                    <a:pos x="27" y="1099"/>
                  </a:cxn>
                  <a:cxn ang="0">
                    <a:pos x="34" y="609"/>
                  </a:cxn>
                </a:cxnLst>
                <a:rect l="0" t="0" r="r" b="b"/>
                <a:pathLst>
                  <a:path w="35" h="1139">
                    <a:moveTo>
                      <a:pt x="0" y="0"/>
                    </a:moveTo>
                    <a:lnTo>
                      <a:pt x="3" y="5"/>
                    </a:lnTo>
                    <a:lnTo>
                      <a:pt x="5" y="26"/>
                    </a:lnTo>
                    <a:lnTo>
                      <a:pt x="6" y="54"/>
                    </a:lnTo>
                    <a:lnTo>
                      <a:pt x="6" y="95"/>
                    </a:lnTo>
                    <a:lnTo>
                      <a:pt x="17" y="1044"/>
                    </a:lnTo>
                    <a:lnTo>
                      <a:pt x="18" y="1099"/>
                    </a:lnTo>
                    <a:lnTo>
                      <a:pt x="19" y="1115"/>
                    </a:lnTo>
                    <a:lnTo>
                      <a:pt x="21" y="1130"/>
                    </a:lnTo>
                    <a:lnTo>
                      <a:pt x="23" y="1138"/>
                    </a:lnTo>
                    <a:lnTo>
                      <a:pt x="26" y="1125"/>
                    </a:lnTo>
                    <a:lnTo>
                      <a:pt x="27" y="1099"/>
                    </a:lnTo>
                    <a:lnTo>
                      <a:pt x="34" y="609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29142" name="Group 118"/>
          <p:cNvGrpSpPr>
            <a:grpSpLocks/>
          </p:cNvGrpSpPr>
          <p:nvPr/>
        </p:nvGrpSpPr>
        <p:grpSpPr bwMode="auto">
          <a:xfrm>
            <a:off x="1447800" y="2892425"/>
            <a:ext cx="604838" cy="1435100"/>
            <a:chOff x="912" y="1822"/>
            <a:chExt cx="381" cy="904"/>
          </a:xfrm>
        </p:grpSpPr>
        <p:sp>
          <p:nvSpPr>
            <p:cNvPr id="129143" name="Line 119"/>
            <p:cNvSpPr>
              <a:spLocks noChangeShapeType="1"/>
            </p:cNvSpPr>
            <p:nvPr/>
          </p:nvSpPr>
          <p:spPr bwMode="auto">
            <a:xfrm>
              <a:off x="1052" y="1914"/>
              <a:ext cx="0" cy="76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9144" name="Oval 120"/>
            <p:cNvSpPr>
              <a:spLocks noChangeArrowheads="1"/>
            </p:cNvSpPr>
            <p:nvPr/>
          </p:nvSpPr>
          <p:spPr bwMode="auto">
            <a:xfrm>
              <a:off x="960" y="2589"/>
              <a:ext cx="185" cy="13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9145" name="AutoShape 121"/>
            <p:cNvSpPr>
              <a:spLocks noChangeArrowheads="1"/>
            </p:cNvSpPr>
            <p:nvPr/>
          </p:nvSpPr>
          <p:spPr bwMode="auto">
            <a:xfrm>
              <a:off x="912" y="1822"/>
              <a:ext cx="89" cy="137"/>
            </a:xfrm>
            <a:prstGeom prst="roundRect">
              <a:avLst>
                <a:gd name="adj" fmla="val 12495"/>
              </a:avLst>
            </a:prstGeom>
            <a:pattFill prst="pct75">
              <a:fgClr>
                <a:srgbClr val="FFFFFF"/>
              </a:fgClr>
              <a:bgClr>
                <a:srgbClr val="202020"/>
              </a:bgClr>
            </a:pattFill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9146" name="Line 122"/>
            <p:cNvSpPr>
              <a:spLocks noChangeShapeType="1"/>
            </p:cNvSpPr>
            <p:nvPr/>
          </p:nvSpPr>
          <p:spPr bwMode="auto">
            <a:xfrm>
              <a:off x="1004" y="1914"/>
              <a:ext cx="49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9147" name="Freeform 123"/>
            <p:cNvSpPr>
              <a:spLocks/>
            </p:cNvSpPr>
            <p:nvPr/>
          </p:nvSpPr>
          <p:spPr bwMode="auto">
            <a:xfrm>
              <a:off x="1084" y="2458"/>
              <a:ext cx="209" cy="268"/>
            </a:xfrm>
            <a:custGeom>
              <a:avLst/>
              <a:gdLst/>
              <a:ahLst/>
              <a:cxnLst>
                <a:cxn ang="0">
                  <a:pos x="0" y="247"/>
                </a:cxn>
                <a:cxn ang="0">
                  <a:pos x="55" y="241"/>
                </a:cxn>
                <a:cxn ang="0">
                  <a:pos x="93" y="253"/>
                </a:cxn>
                <a:cxn ang="0">
                  <a:pos x="132" y="267"/>
                </a:cxn>
                <a:cxn ang="0">
                  <a:pos x="170" y="267"/>
                </a:cxn>
                <a:cxn ang="0">
                  <a:pos x="208" y="241"/>
                </a:cxn>
                <a:cxn ang="0">
                  <a:pos x="208" y="203"/>
                </a:cxn>
                <a:cxn ang="0">
                  <a:pos x="183" y="164"/>
                </a:cxn>
                <a:cxn ang="0">
                  <a:pos x="145" y="139"/>
                </a:cxn>
                <a:cxn ang="0">
                  <a:pos x="118" y="113"/>
                </a:cxn>
                <a:cxn ang="0">
                  <a:pos x="81" y="88"/>
                </a:cxn>
                <a:cxn ang="0">
                  <a:pos x="55" y="51"/>
                </a:cxn>
                <a:cxn ang="0">
                  <a:pos x="67" y="13"/>
                </a:cxn>
                <a:cxn ang="0">
                  <a:pos x="106" y="0"/>
                </a:cxn>
                <a:cxn ang="0">
                  <a:pos x="118" y="26"/>
                </a:cxn>
              </a:cxnLst>
              <a:rect l="0" t="0" r="r" b="b"/>
              <a:pathLst>
                <a:path w="209" h="268">
                  <a:moveTo>
                    <a:pt x="0" y="247"/>
                  </a:moveTo>
                  <a:lnTo>
                    <a:pt x="55" y="241"/>
                  </a:lnTo>
                  <a:lnTo>
                    <a:pt x="93" y="253"/>
                  </a:lnTo>
                  <a:lnTo>
                    <a:pt x="132" y="267"/>
                  </a:lnTo>
                  <a:lnTo>
                    <a:pt x="170" y="267"/>
                  </a:lnTo>
                  <a:lnTo>
                    <a:pt x="208" y="241"/>
                  </a:lnTo>
                  <a:lnTo>
                    <a:pt x="208" y="203"/>
                  </a:lnTo>
                  <a:lnTo>
                    <a:pt x="183" y="164"/>
                  </a:lnTo>
                  <a:lnTo>
                    <a:pt x="145" y="139"/>
                  </a:lnTo>
                  <a:lnTo>
                    <a:pt x="118" y="113"/>
                  </a:lnTo>
                  <a:lnTo>
                    <a:pt x="81" y="88"/>
                  </a:lnTo>
                  <a:lnTo>
                    <a:pt x="55" y="51"/>
                  </a:lnTo>
                  <a:lnTo>
                    <a:pt x="67" y="13"/>
                  </a:lnTo>
                  <a:lnTo>
                    <a:pt x="106" y="0"/>
                  </a:lnTo>
                  <a:lnTo>
                    <a:pt x="118" y="26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29148" name="Freeform 124"/>
          <p:cNvSpPr>
            <a:spLocks/>
          </p:cNvSpPr>
          <p:nvPr/>
        </p:nvSpPr>
        <p:spPr bwMode="auto">
          <a:xfrm>
            <a:off x="6337300" y="3040063"/>
            <a:ext cx="622300" cy="839787"/>
          </a:xfrm>
          <a:custGeom>
            <a:avLst/>
            <a:gdLst/>
            <a:ahLst/>
            <a:cxnLst>
              <a:cxn ang="0">
                <a:pos x="368" y="528"/>
              </a:cxn>
              <a:cxn ang="0">
                <a:pos x="380" y="480"/>
              </a:cxn>
              <a:cxn ang="0">
                <a:pos x="391" y="444"/>
              </a:cxn>
              <a:cxn ang="0">
                <a:pos x="357" y="432"/>
              </a:cxn>
              <a:cxn ang="0">
                <a:pos x="333" y="408"/>
              </a:cxn>
              <a:cxn ang="0">
                <a:pos x="311" y="371"/>
              </a:cxn>
              <a:cxn ang="0">
                <a:pos x="277" y="360"/>
              </a:cxn>
              <a:cxn ang="0">
                <a:pos x="254" y="323"/>
              </a:cxn>
              <a:cxn ang="0">
                <a:pos x="219" y="299"/>
              </a:cxn>
              <a:cxn ang="0">
                <a:pos x="184" y="275"/>
              </a:cxn>
              <a:cxn ang="0">
                <a:pos x="150" y="264"/>
              </a:cxn>
              <a:cxn ang="0">
                <a:pos x="115" y="240"/>
              </a:cxn>
              <a:cxn ang="0">
                <a:pos x="92" y="215"/>
              </a:cxn>
              <a:cxn ang="0">
                <a:pos x="58" y="204"/>
              </a:cxn>
              <a:cxn ang="0">
                <a:pos x="23" y="180"/>
              </a:cxn>
              <a:cxn ang="0">
                <a:pos x="0" y="143"/>
              </a:cxn>
              <a:cxn ang="0">
                <a:pos x="11" y="108"/>
              </a:cxn>
              <a:cxn ang="0">
                <a:pos x="35" y="95"/>
              </a:cxn>
              <a:cxn ang="0">
                <a:pos x="69" y="59"/>
              </a:cxn>
              <a:cxn ang="0">
                <a:pos x="104" y="59"/>
              </a:cxn>
              <a:cxn ang="0">
                <a:pos x="138" y="23"/>
              </a:cxn>
              <a:cxn ang="0">
                <a:pos x="173" y="0"/>
              </a:cxn>
              <a:cxn ang="0">
                <a:pos x="208" y="11"/>
              </a:cxn>
            </a:cxnLst>
            <a:rect l="0" t="0" r="r" b="b"/>
            <a:pathLst>
              <a:path w="392" h="529">
                <a:moveTo>
                  <a:pt x="368" y="528"/>
                </a:moveTo>
                <a:lnTo>
                  <a:pt x="380" y="480"/>
                </a:lnTo>
                <a:lnTo>
                  <a:pt x="391" y="444"/>
                </a:lnTo>
                <a:lnTo>
                  <a:pt x="357" y="432"/>
                </a:lnTo>
                <a:lnTo>
                  <a:pt x="333" y="408"/>
                </a:lnTo>
                <a:lnTo>
                  <a:pt x="311" y="371"/>
                </a:lnTo>
                <a:lnTo>
                  <a:pt x="277" y="360"/>
                </a:lnTo>
                <a:lnTo>
                  <a:pt x="254" y="323"/>
                </a:lnTo>
                <a:lnTo>
                  <a:pt x="219" y="299"/>
                </a:lnTo>
                <a:lnTo>
                  <a:pt x="184" y="275"/>
                </a:lnTo>
                <a:lnTo>
                  <a:pt x="150" y="264"/>
                </a:lnTo>
                <a:lnTo>
                  <a:pt x="115" y="240"/>
                </a:lnTo>
                <a:lnTo>
                  <a:pt x="92" y="215"/>
                </a:lnTo>
                <a:lnTo>
                  <a:pt x="58" y="204"/>
                </a:lnTo>
                <a:lnTo>
                  <a:pt x="23" y="180"/>
                </a:lnTo>
                <a:lnTo>
                  <a:pt x="0" y="143"/>
                </a:lnTo>
                <a:lnTo>
                  <a:pt x="11" y="108"/>
                </a:lnTo>
                <a:lnTo>
                  <a:pt x="35" y="95"/>
                </a:lnTo>
                <a:lnTo>
                  <a:pt x="69" y="59"/>
                </a:lnTo>
                <a:lnTo>
                  <a:pt x="104" y="59"/>
                </a:lnTo>
                <a:lnTo>
                  <a:pt x="138" y="23"/>
                </a:lnTo>
                <a:lnTo>
                  <a:pt x="173" y="0"/>
                </a:lnTo>
                <a:lnTo>
                  <a:pt x="208" y="11"/>
                </a:lnTo>
              </a:path>
            </a:pathLst>
          </a:custGeom>
          <a:noFill/>
          <a:ln w="127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49" name="Freeform 125"/>
          <p:cNvSpPr>
            <a:spLocks/>
          </p:cNvSpPr>
          <p:nvPr/>
        </p:nvSpPr>
        <p:spPr bwMode="auto">
          <a:xfrm>
            <a:off x="7486650" y="4252913"/>
            <a:ext cx="44450" cy="58737"/>
          </a:xfrm>
          <a:custGeom>
            <a:avLst/>
            <a:gdLst/>
            <a:ahLst/>
            <a:cxnLst>
              <a:cxn ang="0">
                <a:pos x="27" y="4"/>
              </a:cxn>
              <a:cxn ang="0">
                <a:pos x="19" y="0"/>
              </a:cxn>
              <a:cxn ang="0">
                <a:pos x="0" y="32"/>
              </a:cxn>
              <a:cxn ang="0">
                <a:pos x="7" y="36"/>
              </a:cxn>
              <a:cxn ang="0">
                <a:pos x="27" y="4"/>
              </a:cxn>
            </a:cxnLst>
            <a:rect l="0" t="0" r="r" b="b"/>
            <a:pathLst>
              <a:path w="28" h="37">
                <a:moveTo>
                  <a:pt x="27" y="4"/>
                </a:moveTo>
                <a:lnTo>
                  <a:pt x="19" y="0"/>
                </a:lnTo>
                <a:lnTo>
                  <a:pt x="0" y="32"/>
                </a:lnTo>
                <a:lnTo>
                  <a:pt x="7" y="36"/>
                </a:lnTo>
                <a:lnTo>
                  <a:pt x="27" y="4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50" name="Rectangle 126"/>
          <p:cNvSpPr>
            <a:spLocks noChangeArrowheads="1"/>
          </p:cNvSpPr>
          <p:nvPr/>
        </p:nvSpPr>
        <p:spPr bwMode="auto">
          <a:xfrm>
            <a:off x="7075488" y="64008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P&amp;G’s Supplier</a:t>
            </a:r>
          </a:p>
        </p:txBody>
      </p:sp>
      <p:sp>
        <p:nvSpPr>
          <p:cNvPr id="129151" name="Freeform 127"/>
          <p:cNvSpPr>
            <a:spLocks/>
          </p:cNvSpPr>
          <p:nvPr/>
        </p:nvSpPr>
        <p:spPr bwMode="auto">
          <a:xfrm>
            <a:off x="7505700" y="5835650"/>
            <a:ext cx="38100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"/>
              </a:cxn>
              <a:cxn ang="0">
                <a:pos x="23" y="16"/>
              </a:cxn>
              <a:cxn ang="0">
                <a:pos x="23" y="3"/>
              </a:cxn>
              <a:cxn ang="0">
                <a:pos x="0" y="0"/>
              </a:cxn>
            </a:cxnLst>
            <a:rect l="0" t="0" r="r" b="b"/>
            <a:pathLst>
              <a:path w="24" h="17">
                <a:moveTo>
                  <a:pt x="0" y="0"/>
                </a:moveTo>
                <a:lnTo>
                  <a:pt x="0" y="14"/>
                </a:lnTo>
                <a:lnTo>
                  <a:pt x="23" y="16"/>
                </a:lnTo>
                <a:lnTo>
                  <a:pt x="23" y="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52" name="Freeform 128"/>
          <p:cNvSpPr>
            <a:spLocks/>
          </p:cNvSpPr>
          <p:nvPr/>
        </p:nvSpPr>
        <p:spPr bwMode="auto">
          <a:xfrm>
            <a:off x="2665413" y="2817813"/>
            <a:ext cx="295275" cy="2044700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0" y="47"/>
              </a:cxn>
              <a:cxn ang="0">
                <a:pos x="0" y="1287"/>
              </a:cxn>
              <a:cxn ang="0">
                <a:pos x="139" y="1287"/>
              </a:cxn>
              <a:cxn ang="0">
                <a:pos x="185" y="1239"/>
              </a:cxn>
              <a:cxn ang="0">
                <a:pos x="185" y="0"/>
              </a:cxn>
              <a:cxn ang="0">
                <a:pos x="46" y="0"/>
              </a:cxn>
            </a:cxnLst>
            <a:rect l="0" t="0" r="r" b="b"/>
            <a:pathLst>
              <a:path w="186" h="1288">
                <a:moveTo>
                  <a:pt x="46" y="0"/>
                </a:moveTo>
                <a:lnTo>
                  <a:pt x="0" y="47"/>
                </a:lnTo>
                <a:lnTo>
                  <a:pt x="0" y="1287"/>
                </a:lnTo>
                <a:lnTo>
                  <a:pt x="139" y="1287"/>
                </a:lnTo>
                <a:lnTo>
                  <a:pt x="185" y="1239"/>
                </a:lnTo>
                <a:lnTo>
                  <a:pt x="185" y="0"/>
                </a:lnTo>
                <a:lnTo>
                  <a:pt x="46" y="0"/>
                </a:lnTo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53" name="Line 129"/>
          <p:cNvSpPr>
            <a:spLocks noChangeShapeType="1"/>
          </p:cNvSpPr>
          <p:nvPr/>
        </p:nvSpPr>
        <p:spPr bwMode="auto">
          <a:xfrm flipH="1">
            <a:off x="2671763" y="2886075"/>
            <a:ext cx="217487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54" name="Line 130"/>
          <p:cNvSpPr>
            <a:spLocks noChangeShapeType="1"/>
          </p:cNvSpPr>
          <p:nvPr/>
        </p:nvSpPr>
        <p:spPr bwMode="auto">
          <a:xfrm flipV="1">
            <a:off x="2889250" y="2820988"/>
            <a:ext cx="65088" cy="65087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55" name="Line 131"/>
          <p:cNvSpPr>
            <a:spLocks noChangeShapeType="1"/>
          </p:cNvSpPr>
          <p:nvPr/>
        </p:nvSpPr>
        <p:spPr bwMode="auto">
          <a:xfrm>
            <a:off x="2889250" y="2886075"/>
            <a:ext cx="0" cy="19685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56" name="Rectangle 132"/>
          <p:cNvSpPr>
            <a:spLocks noChangeArrowheads="1"/>
          </p:cNvSpPr>
          <p:nvPr/>
        </p:nvSpPr>
        <p:spPr bwMode="auto">
          <a:xfrm>
            <a:off x="2401888" y="23764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Store</a:t>
            </a:r>
          </a:p>
        </p:txBody>
      </p:sp>
      <p:sp>
        <p:nvSpPr>
          <p:cNvPr id="129157" name="Freeform 133"/>
          <p:cNvSpPr>
            <a:spLocks/>
          </p:cNvSpPr>
          <p:nvPr/>
        </p:nvSpPr>
        <p:spPr bwMode="auto">
          <a:xfrm>
            <a:off x="3732213" y="2817813"/>
            <a:ext cx="293687" cy="2044700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0" y="47"/>
              </a:cxn>
              <a:cxn ang="0">
                <a:pos x="0" y="1287"/>
              </a:cxn>
              <a:cxn ang="0">
                <a:pos x="138" y="1287"/>
              </a:cxn>
              <a:cxn ang="0">
                <a:pos x="184" y="1239"/>
              </a:cxn>
              <a:cxn ang="0">
                <a:pos x="184" y="0"/>
              </a:cxn>
              <a:cxn ang="0">
                <a:pos x="45" y="0"/>
              </a:cxn>
            </a:cxnLst>
            <a:rect l="0" t="0" r="r" b="b"/>
            <a:pathLst>
              <a:path w="185" h="1288">
                <a:moveTo>
                  <a:pt x="45" y="0"/>
                </a:moveTo>
                <a:lnTo>
                  <a:pt x="0" y="47"/>
                </a:lnTo>
                <a:lnTo>
                  <a:pt x="0" y="1287"/>
                </a:lnTo>
                <a:lnTo>
                  <a:pt x="138" y="1287"/>
                </a:lnTo>
                <a:lnTo>
                  <a:pt x="184" y="1239"/>
                </a:lnTo>
                <a:lnTo>
                  <a:pt x="184" y="0"/>
                </a:lnTo>
                <a:lnTo>
                  <a:pt x="45" y="0"/>
                </a:lnTo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58" name="Line 134"/>
          <p:cNvSpPr>
            <a:spLocks noChangeShapeType="1"/>
          </p:cNvSpPr>
          <p:nvPr/>
        </p:nvSpPr>
        <p:spPr bwMode="auto">
          <a:xfrm flipH="1">
            <a:off x="3738563" y="2886075"/>
            <a:ext cx="2159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59" name="Line 135"/>
          <p:cNvSpPr>
            <a:spLocks noChangeShapeType="1"/>
          </p:cNvSpPr>
          <p:nvPr/>
        </p:nvSpPr>
        <p:spPr bwMode="auto">
          <a:xfrm flipV="1">
            <a:off x="3954463" y="2820988"/>
            <a:ext cx="66675" cy="65087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60" name="Line 136"/>
          <p:cNvSpPr>
            <a:spLocks noChangeShapeType="1"/>
          </p:cNvSpPr>
          <p:nvPr/>
        </p:nvSpPr>
        <p:spPr bwMode="auto">
          <a:xfrm>
            <a:off x="3954463" y="2886075"/>
            <a:ext cx="0" cy="19685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61" name="Rectangle 137"/>
          <p:cNvSpPr>
            <a:spLocks noChangeArrowheads="1"/>
          </p:cNvSpPr>
          <p:nvPr/>
        </p:nvSpPr>
        <p:spPr bwMode="auto">
          <a:xfrm>
            <a:off x="3346450" y="2160588"/>
            <a:ext cx="971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Retailer</a:t>
            </a:r>
          </a:p>
        </p:txBody>
      </p:sp>
      <p:sp>
        <p:nvSpPr>
          <p:cNvPr id="129162" name="Rectangle 138"/>
          <p:cNvSpPr>
            <a:spLocks noChangeArrowheads="1"/>
          </p:cNvSpPr>
          <p:nvPr/>
        </p:nvSpPr>
        <p:spPr bwMode="auto">
          <a:xfrm>
            <a:off x="3562350" y="2379663"/>
            <a:ext cx="53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HQ</a:t>
            </a:r>
          </a:p>
        </p:txBody>
      </p:sp>
      <p:sp>
        <p:nvSpPr>
          <p:cNvPr id="129163" name="Freeform 139"/>
          <p:cNvSpPr>
            <a:spLocks/>
          </p:cNvSpPr>
          <p:nvPr/>
        </p:nvSpPr>
        <p:spPr bwMode="auto">
          <a:xfrm>
            <a:off x="4799013" y="2817813"/>
            <a:ext cx="293687" cy="2044700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0" y="47"/>
              </a:cxn>
              <a:cxn ang="0">
                <a:pos x="0" y="1287"/>
              </a:cxn>
              <a:cxn ang="0">
                <a:pos x="138" y="1287"/>
              </a:cxn>
              <a:cxn ang="0">
                <a:pos x="184" y="1239"/>
              </a:cxn>
              <a:cxn ang="0">
                <a:pos x="184" y="0"/>
              </a:cxn>
              <a:cxn ang="0">
                <a:pos x="45" y="0"/>
              </a:cxn>
            </a:cxnLst>
            <a:rect l="0" t="0" r="r" b="b"/>
            <a:pathLst>
              <a:path w="185" h="1288">
                <a:moveTo>
                  <a:pt x="45" y="0"/>
                </a:moveTo>
                <a:lnTo>
                  <a:pt x="0" y="47"/>
                </a:lnTo>
                <a:lnTo>
                  <a:pt x="0" y="1287"/>
                </a:lnTo>
                <a:lnTo>
                  <a:pt x="138" y="1287"/>
                </a:lnTo>
                <a:lnTo>
                  <a:pt x="184" y="1239"/>
                </a:lnTo>
                <a:lnTo>
                  <a:pt x="184" y="0"/>
                </a:lnTo>
                <a:lnTo>
                  <a:pt x="45" y="0"/>
                </a:ln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64" name="Line 140"/>
          <p:cNvSpPr>
            <a:spLocks noChangeShapeType="1"/>
          </p:cNvSpPr>
          <p:nvPr/>
        </p:nvSpPr>
        <p:spPr bwMode="auto">
          <a:xfrm flipH="1">
            <a:off x="4805363" y="2886075"/>
            <a:ext cx="2159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65" name="Line 141"/>
          <p:cNvSpPr>
            <a:spLocks noChangeShapeType="1"/>
          </p:cNvSpPr>
          <p:nvPr/>
        </p:nvSpPr>
        <p:spPr bwMode="auto">
          <a:xfrm flipV="1">
            <a:off x="5021263" y="2820988"/>
            <a:ext cx="66675" cy="65087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66" name="Line 142"/>
          <p:cNvSpPr>
            <a:spLocks noChangeShapeType="1"/>
          </p:cNvSpPr>
          <p:nvPr/>
        </p:nvSpPr>
        <p:spPr bwMode="auto">
          <a:xfrm>
            <a:off x="5021263" y="2886075"/>
            <a:ext cx="0" cy="19685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67" name="Rectangle 143"/>
          <p:cNvSpPr>
            <a:spLocks noChangeArrowheads="1"/>
          </p:cNvSpPr>
          <p:nvPr/>
        </p:nvSpPr>
        <p:spPr bwMode="auto">
          <a:xfrm>
            <a:off x="5599113" y="224155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Supplier</a:t>
            </a:r>
          </a:p>
        </p:txBody>
      </p:sp>
      <p:sp>
        <p:nvSpPr>
          <p:cNvPr id="129168" name="Rectangle 144"/>
          <p:cNvSpPr>
            <a:spLocks noChangeArrowheads="1"/>
          </p:cNvSpPr>
          <p:nvPr/>
        </p:nvSpPr>
        <p:spPr bwMode="auto">
          <a:xfrm>
            <a:off x="5776913" y="2473325"/>
            <a:ext cx="53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HQ</a:t>
            </a:r>
          </a:p>
        </p:txBody>
      </p:sp>
      <p:sp>
        <p:nvSpPr>
          <p:cNvPr id="129169" name="Freeform 145"/>
          <p:cNvSpPr>
            <a:spLocks/>
          </p:cNvSpPr>
          <p:nvPr/>
        </p:nvSpPr>
        <p:spPr bwMode="auto">
          <a:xfrm>
            <a:off x="5786438" y="2817813"/>
            <a:ext cx="296862" cy="2044700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0" y="47"/>
              </a:cxn>
              <a:cxn ang="0">
                <a:pos x="0" y="1287"/>
              </a:cxn>
              <a:cxn ang="0">
                <a:pos x="139" y="1287"/>
              </a:cxn>
              <a:cxn ang="0">
                <a:pos x="186" y="1239"/>
              </a:cxn>
              <a:cxn ang="0">
                <a:pos x="186" y="0"/>
              </a:cxn>
              <a:cxn ang="0">
                <a:pos x="46" y="0"/>
              </a:cxn>
            </a:cxnLst>
            <a:rect l="0" t="0" r="r" b="b"/>
            <a:pathLst>
              <a:path w="187" h="1288">
                <a:moveTo>
                  <a:pt x="46" y="0"/>
                </a:moveTo>
                <a:lnTo>
                  <a:pt x="0" y="47"/>
                </a:lnTo>
                <a:lnTo>
                  <a:pt x="0" y="1287"/>
                </a:lnTo>
                <a:lnTo>
                  <a:pt x="139" y="1287"/>
                </a:lnTo>
                <a:lnTo>
                  <a:pt x="186" y="1239"/>
                </a:lnTo>
                <a:lnTo>
                  <a:pt x="186" y="0"/>
                </a:lnTo>
                <a:lnTo>
                  <a:pt x="46" y="0"/>
                </a:lnTo>
              </a:path>
            </a:pathLst>
          </a:custGeom>
          <a:blipFill dpi="0" rotWithShape="0">
            <a:blip r:embed="rId5"/>
            <a:srcRect/>
            <a:tile tx="0" ty="0" sx="100000" sy="100000" flip="none" algn="tl"/>
          </a:blipFill>
          <a:ln w="12700" cap="rnd" cmpd="sng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70" name="Line 146"/>
          <p:cNvSpPr>
            <a:spLocks noChangeShapeType="1"/>
          </p:cNvSpPr>
          <p:nvPr/>
        </p:nvSpPr>
        <p:spPr bwMode="auto">
          <a:xfrm flipH="1">
            <a:off x="5792788" y="2886075"/>
            <a:ext cx="219075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71" name="Line 147"/>
          <p:cNvSpPr>
            <a:spLocks noChangeShapeType="1"/>
          </p:cNvSpPr>
          <p:nvPr/>
        </p:nvSpPr>
        <p:spPr bwMode="auto">
          <a:xfrm flipV="1">
            <a:off x="6011863" y="2820988"/>
            <a:ext cx="65087" cy="65087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72" name="Line 148"/>
          <p:cNvSpPr>
            <a:spLocks noChangeShapeType="1"/>
          </p:cNvSpPr>
          <p:nvPr/>
        </p:nvSpPr>
        <p:spPr bwMode="auto">
          <a:xfrm>
            <a:off x="6011863" y="2886075"/>
            <a:ext cx="0" cy="19685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173" name="Rectangle 149"/>
          <p:cNvSpPr>
            <a:spLocks noChangeArrowheads="1"/>
          </p:cNvSpPr>
          <p:nvPr/>
        </p:nvSpPr>
        <p:spPr bwMode="auto">
          <a:xfrm>
            <a:off x="4256088" y="22367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Promotions?</a:t>
            </a:r>
          </a:p>
        </p:txBody>
      </p:sp>
      <p:sp>
        <p:nvSpPr>
          <p:cNvPr id="129174" name="Rectangle 150"/>
          <p:cNvSpPr>
            <a:spLocks noChangeArrowheads="1"/>
          </p:cNvSpPr>
          <p:nvPr/>
        </p:nvSpPr>
        <p:spPr bwMode="auto">
          <a:xfrm>
            <a:off x="4256088" y="2455863"/>
            <a:ext cx="127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Initiatives?</a:t>
            </a:r>
          </a:p>
        </p:txBody>
      </p:sp>
      <p:sp>
        <p:nvSpPr>
          <p:cNvPr id="129175" name="Rectangle 151"/>
          <p:cNvSpPr>
            <a:spLocks noChangeArrowheads="1"/>
          </p:cNvSpPr>
          <p:nvPr/>
        </p:nvSpPr>
        <p:spPr bwMode="auto">
          <a:xfrm>
            <a:off x="7938" y="7938"/>
            <a:ext cx="9109075" cy="6823075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29176" name="Group 152"/>
          <p:cNvGrpSpPr>
            <a:grpSpLocks/>
          </p:cNvGrpSpPr>
          <p:nvPr/>
        </p:nvGrpSpPr>
        <p:grpSpPr bwMode="auto">
          <a:xfrm>
            <a:off x="7186613" y="1446213"/>
            <a:ext cx="1670050" cy="1436687"/>
            <a:chOff x="4527" y="911"/>
            <a:chExt cx="1052" cy="905"/>
          </a:xfrm>
        </p:grpSpPr>
        <p:sp>
          <p:nvSpPr>
            <p:cNvPr id="129177" name="Rectangle 153"/>
            <p:cNvSpPr>
              <a:spLocks noChangeArrowheads="1"/>
            </p:cNvSpPr>
            <p:nvPr/>
          </p:nvSpPr>
          <p:spPr bwMode="auto">
            <a:xfrm>
              <a:off x="4527" y="1412"/>
              <a:ext cx="105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b="1">
                  <a:latin typeface="Times New Roman" pitchFamily="18" charset="0"/>
                </a:rPr>
                <a:t>Manufacturing</a:t>
              </a:r>
            </a:p>
            <a:p>
              <a:pPr algn="ctr" eaLnBrk="0" hangingPunct="0"/>
              <a:r>
                <a:rPr lang="en-US" b="1">
                  <a:latin typeface="Times New Roman" pitchFamily="18" charset="0"/>
                </a:rPr>
                <a:t>Facility</a:t>
              </a:r>
            </a:p>
          </p:txBody>
        </p:sp>
        <p:pic>
          <p:nvPicPr>
            <p:cNvPr id="129178" name="Picture 154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627" y="911"/>
              <a:ext cx="916" cy="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29179" name="Group 155"/>
          <p:cNvGrpSpPr>
            <a:grpSpLocks/>
          </p:cNvGrpSpPr>
          <p:nvPr/>
        </p:nvGrpSpPr>
        <p:grpSpPr bwMode="auto">
          <a:xfrm>
            <a:off x="6373813" y="4675188"/>
            <a:ext cx="2770187" cy="915987"/>
            <a:chOff x="4015" y="2945"/>
            <a:chExt cx="1745" cy="577"/>
          </a:xfrm>
        </p:grpSpPr>
        <p:sp>
          <p:nvSpPr>
            <p:cNvPr id="129180" name="Line 156"/>
            <p:cNvSpPr>
              <a:spLocks noChangeShapeType="1"/>
            </p:cNvSpPr>
            <p:nvPr/>
          </p:nvSpPr>
          <p:spPr bwMode="auto">
            <a:xfrm>
              <a:off x="4985" y="2945"/>
              <a:ext cx="0" cy="577"/>
            </a:xfrm>
            <a:prstGeom prst="line">
              <a:avLst/>
            </a:prstGeom>
            <a:noFill/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29181" name="Group 157"/>
            <p:cNvGrpSpPr>
              <a:grpSpLocks/>
            </p:cNvGrpSpPr>
            <p:nvPr/>
          </p:nvGrpSpPr>
          <p:grpSpPr bwMode="auto">
            <a:xfrm>
              <a:off x="4015" y="2971"/>
              <a:ext cx="1745" cy="547"/>
              <a:chOff x="4015" y="2971"/>
              <a:chExt cx="1745" cy="547"/>
            </a:xfrm>
          </p:grpSpPr>
          <p:sp>
            <p:nvSpPr>
              <p:cNvPr id="129182" name="Freeform 158"/>
              <p:cNvSpPr>
                <a:spLocks/>
              </p:cNvSpPr>
              <p:nvPr/>
            </p:nvSpPr>
            <p:spPr bwMode="auto">
              <a:xfrm>
                <a:off x="4857" y="2971"/>
                <a:ext cx="882" cy="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49" y="13"/>
                  </a:cxn>
                  <a:cxn ang="0">
                    <a:pos x="787" y="13"/>
                  </a:cxn>
                  <a:cxn ang="0">
                    <a:pos x="820" y="13"/>
                  </a:cxn>
                  <a:cxn ang="0">
                    <a:pos x="844" y="16"/>
                  </a:cxn>
                  <a:cxn ang="0">
                    <a:pos x="865" y="22"/>
                  </a:cxn>
                  <a:cxn ang="0">
                    <a:pos x="881" y="25"/>
                  </a:cxn>
                  <a:cxn ang="0">
                    <a:pos x="0" y="0"/>
                  </a:cxn>
                </a:cxnLst>
                <a:rect l="0" t="0" r="r" b="b"/>
                <a:pathLst>
                  <a:path w="882" h="26">
                    <a:moveTo>
                      <a:pt x="0" y="0"/>
                    </a:moveTo>
                    <a:lnTo>
                      <a:pt x="749" y="13"/>
                    </a:lnTo>
                    <a:lnTo>
                      <a:pt x="787" y="13"/>
                    </a:lnTo>
                    <a:lnTo>
                      <a:pt x="820" y="13"/>
                    </a:lnTo>
                    <a:lnTo>
                      <a:pt x="844" y="16"/>
                    </a:lnTo>
                    <a:lnTo>
                      <a:pt x="865" y="22"/>
                    </a:lnTo>
                    <a:lnTo>
                      <a:pt x="881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83" name="Freeform 159"/>
              <p:cNvSpPr>
                <a:spLocks/>
              </p:cNvSpPr>
              <p:nvPr/>
            </p:nvSpPr>
            <p:spPr bwMode="auto">
              <a:xfrm>
                <a:off x="4857" y="2971"/>
                <a:ext cx="882" cy="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49" y="13"/>
                  </a:cxn>
                  <a:cxn ang="0">
                    <a:pos x="787" y="13"/>
                  </a:cxn>
                  <a:cxn ang="0">
                    <a:pos x="820" y="13"/>
                  </a:cxn>
                  <a:cxn ang="0">
                    <a:pos x="844" y="16"/>
                  </a:cxn>
                  <a:cxn ang="0">
                    <a:pos x="865" y="22"/>
                  </a:cxn>
                  <a:cxn ang="0">
                    <a:pos x="881" y="25"/>
                  </a:cxn>
                </a:cxnLst>
                <a:rect l="0" t="0" r="r" b="b"/>
                <a:pathLst>
                  <a:path w="882" h="26">
                    <a:moveTo>
                      <a:pt x="0" y="0"/>
                    </a:moveTo>
                    <a:lnTo>
                      <a:pt x="749" y="13"/>
                    </a:lnTo>
                    <a:lnTo>
                      <a:pt x="787" y="13"/>
                    </a:lnTo>
                    <a:lnTo>
                      <a:pt x="820" y="13"/>
                    </a:lnTo>
                    <a:lnTo>
                      <a:pt x="844" y="16"/>
                    </a:lnTo>
                    <a:lnTo>
                      <a:pt x="865" y="22"/>
                    </a:lnTo>
                    <a:lnTo>
                      <a:pt x="881" y="25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84" name="Freeform 160"/>
              <p:cNvSpPr>
                <a:spLocks/>
              </p:cNvSpPr>
              <p:nvPr/>
            </p:nvSpPr>
            <p:spPr bwMode="auto">
              <a:xfrm>
                <a:off x="4015" y="2983"/>
                <a:ext cx="1733" cy="51"/>
              </a:xfrm>
              <a:custGeom>
                <a:avLst/>
                <a:gdLst/>
                <a:ahLst/>
                <a:cxnLst>
                  <a:cxn ang="0">
                    <a:pos x="1732" y="0"/>
                  </a:cxn>
                  <a:cxn ang="0">
                    <a:pos x="1723" y="3"/>
                  </a:cxn>
                  <a:cxn ang="0">
                    <a:pos x="1688" y="5"/>
                  </a:cxn>
                  <a:cxn ang="0">
                    <a:pos x="1648" y="6"/>
                  </a:cxn>
                  <a:cxn ang="0">
                    <a:pos x="1589" y="6"/>
                  </a:cxn>
                  <a:cxn ang="0">
                    <a:pos x="136" y="17"/>
                  </a:cxn>
                  <a:cxn ang="0">
                    <a:pos x="55" y="19"/>
                  </a:cxn>
                  <a:cxn ang="0">
                    <a:pos x="31" y="19"/>
                  </a:cxn>
                  <a:cxn ang="0">
                    <a:pos x="8" y="21"/>
                  </a:cxn>
                  <a:cxn ang="0">
                    <a:pos x="0" y="23"/>
                  </a:cxn>
                  <a:cxn ang="0">
                    <a:pos x="19" y="26"/>
                  </a:cxn>
                  <a:cxn ang="0">
                    <a:pos x="55" y="28"/>
                  </a:cxn>
                  <a:cxn ang="0">
                    <a:pos x="1600" y="45"/>
                  </a:cxn>
                  <a:cxn ang="0">
                    <a:pos x="1638" y="47"/>
                  </a:cxn>
                  <a:cxn ang="0">
                    <a:pos x="1671" y="46"/>
                  </a:cxn>
                  <a:cxn ang="0">
                    <a:pos x="1693" y="47"/>
                  </a:cxn>
                  <a:cxn ang="0">
                    <a:pos x="1726" y="48"/>
                  </a:cxn>
                  <a:cxn ang="0">
                    <a:pos x="1726" y="50"/>
                  </a:cxn>
                  <a:cxn ang="0">
                    <a:pos x="1732" y="0"/>
                  </a:cxn>
                </a:cxnLst>
                <a:rect l="0" t="0" r="r" b="b"/>
                <a:pathLst>
                  <a:path w="1733" h="51">
                    <a:moveTo>
                      <a:pt x="1732" y="0"/>
                    </a:moveTo>
                    <a:lnTo>
                      <a:pt x="1723" y="3"/>
                    </a:lnTo>
                    <a:lnTo>
                      <a:pt x="1688" y="5"/>
                    </a:lnTo>
                    <a:lnTo>
                      <a:pt x="1648" y="6"/>
                    </a:lnTo>
                    <a:lnTo>
                      <a:pt x="1589" y="6"/>
                    </a:lnTo>
                    <a:lnTo>
                      <a:pt x="136" y="17"/>
                    </a:lnTo>
                    <a:lnTo>
                      <a:pt x="55" y="19"/>
                    </a:lnTo>
                    <a:lnTo>
                      <a:pt x="31" y="19"/>
                    </a:lnTo>
                    <a:lnTo>
                      <a:pt x="8" y="21"/>
                    </a:lnTo>
                    <a:lnTo>
                      <a:pt x="0" y="23"/>
                    </a:lnTo>
                    <a:lnTo>
                      <a:pt x="19" y="26"/>
                    </a:lnTo>
                    <a:lnTo>
                      <a:pt x="55" y="28"/>
                    </a:lnTo>
                    <a:lnTo>
                      <a:pt x="1600" y="45"/>
                    </a:lnTo>
                    <a:lnTo>
                      <a:pt x="1638" y="47"/>
                    </a:lnTo>
                    <a:lnTo>
                      <a:pt x="1671" y="46"/>
                    </a:lnTo>
                    <a:lnTo>
                      <a:pt x="1693" y="47"/>
                    </a:lnTo>
                    <a:lnTo>
                      <a:pt x="1726" y="48"/>
                    </a:lnTo>
                    <a:lnTo>
                      <a:pt x="1726" y="50"/>
                    </a:lnTo>
                    <a:lnTo>
                      <a:pt x="1732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85" name="Freeform 161"/>
              <p:cNvSpPr>
                <a:spLocks/>
              </p:cNvSpPr>
              <p:nvPr/>
            </p:nvSpPr>
            <p:spPr bwMode="auto">
              <a:xfrm>
                <a:off x="4015" y="2983"/>
                <a:ext cx="1733" cy="51"/>
              </a:xfrm>
              <a:custGeom>
                <a:avLst/>
                <a:gdLst/>
                <a:ahLst/>
                <a:cxnLst>
                  <a:cxn ang="0">
                    <a:pos x="1732" y="0"/>
                  </a:cxn>
                  <a:cxn ang="0">
                    <a:pos x="1723" y="3"/>
                  </a:cxn>
                  <a:cxn ang="0">
                    <a:pos x="1688" y="5"/>
                  </a:cxn>
                  <a:cxn ang="0">
                    <a:pos x="1648" y="6"/>
                  </a:cxn>
                  <a:cxn ang="0">
                    <a:pos x="1589" y="6"/>
                  </a:cxn>
                  <a:cxn ang="0">
                    <a:pos x="136" y="17"/>
                  </a:cxn>
                  <a:cxn ang="0">
                    <a:pos x="55" y="19"/>
                  </a:cxn>
                  <a:cxn ang="0">
                    <a:pos x="31" y="19"/>
                  </a:cxn>
                  <a:cxn ang="0">
                    <a:pos x="8" y="21"/>
                  </a:cxn>
                  <a:cxn ang="0">
                    <a:pos x="0" y="23"/>
                  </a:cxn>
                  <a:cxn ang="0">
                    <a:pos x="19" y="26"/>
                  </a:cxn>
                  <a:cxn ang="0">
                    <a:pos x="55" y="28"/>
                  </a:cxn>
                  <a:cxn ang="0">
                    <a:pos x="1600" y="45"/>
                  </a:cxn>
                  <a:cxn ang="0">
                    <a:pos x="1638" y="47"/>
                  </a:cxn>
                  <a:cxn ang="0">
                    <a:pos x="1671" y="46"/>
                  </a:cxn>
                  <a:cxn ang="0">
                    <a:pos x="1693" y="47"/>
                  </a:cxn>
                  <a:cxn ang="0">
                    <a:pos x="1726" y="48"/>
                  </a:cxn>
                  <a:cxn ang="0">
                    <a:pos x="1726" y="50"/>
                  </a:cxn>
                </a:cxnLst>
                <a:rect l="0" t="0" r="r" b="b"/>
                <a:pathLst>
                  <a:path w="1733" h="51">
                    <a:moveTo>
                      <a:pt x="1732" y="0"/>
                    </a:moveTo>
                    <a:lnTo>
                      <a:pt x="1723" y="3"/>
                    </a:lnTo>
                    <a:lnTo>
                      <a:pt x="1688" y="5"/>
                    </a:lnTo>
                    <a:lnTo>
                      <a:pt x="1648" y="6"/>
                    </a:lnTo>
                    <a:lnTo>
                      <a:pt x="1589" y="6"/>
                    </a:lnTo>
                    <a:lnTo>
                      <a:pt x="136" y="17"/>
                    </a:lnTo>
                    <a:lnTo>
                      <a:pt x="55" y="19"/>
                    </a:lnTo>
                    <a:lnTo>
                      <a:pt x="31" y="19"/>
                    </a:lnTo>
                    <a:lnTo>
                      <a:pt x="8" y="21"/>
                    </a:lnTo>
                    <a:lnTo>
                      <a:pt x="0" y="23"/>
                    </a:lnTo>
                    <a:lnTo>
                      <a:pt x="19" y="26"/>
                    </a:lnTo>
                    <a:lnTo>
                      <a:pt x="55" y="28"/>
                    </a:lnTo>
                    <a:lnTo>
                      <a:pt x="1600" y="45"/>
                    </a:lnTo>
                    <a:lnTo>
                      <a:pt x="1638" y="47"/>
                    </a:lnTo>
                    <a:lnTo>
                      <a:pt x="1671" y="46"/>
                    </a:lnTo>
                    <a:lnTo>
                      <a:pt x="1693" y="47"/>
                    </a:lnTo>
                    <a:lnTo>
                      <a:pt x="1726" y="48"/>
                    </a:lnTo>
                    <a:lnTo>
                      <a:pt x="1726" y="5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86" name="Freeform 162"/>
              <p:cNvSpPr>
                <a:spLocks/>
              </p:cNvSpPr>
              <p:nvPr/>
            </p:nvSpPr>
            <p:spPr bwMode="auto">
              <a:xfrm>
                <a:off x="4025" y="3033"/>
                <a:ext cx="1716" cy="50"/>
              </a:xfrm>
              <a:custGeom>
                <a:avLst/>
                <a:gdLst/>
                <a:ahLst/>
                <a:cxnLst>
                  <a:cxn ang="0">
                    <a:pos x="1708" y="0"/>
                  </a:cxn>
                  <a:cxn ang="0">
                    <a:pos x="1702" y="2"/>
                  </a:cxn>
                  <a:cxn ang="0">
                    <a:pos x="1671" y="3"/>
                  </a:cxn>
                  <a:cxn ang="0">
                    <a:pos x="1637" y="5"/>
                  </a:cxn>
                  <a:cxn ang="0">
                    <a:pos x="1574" y="4"/>
                  </a:cxn>
                  <a:cxn ang="0">
                    <a:pos x="136" y="16"/>
                  </a:cxn>
                  <a:cxn ang="0">
                    <a:pos x="55" y="17"/>
                  </a:cxn>
                  <a:cxn ang="0">
                    <a:pos x="31" y="18"/>
                  </a:cxn>
                  <a:cxn ang="0">
                    <a:pos x="6" y="20"/>
                  </a:cxn>
                  <a:cxn ang="0">
                    <a:pos x="0" y="22"/>
                  </a:cxn>
                  <a:cxn ang="0">
                    <a:pos x="19" y="24"/>
                  </a:cxn>
                  <a:cxn ang="0">
                    <a:pos x="55" y="26"/>
                  </a:cxn>
                  <a:cxn ang="0">
                    <a:pos x="1581" y="44"/>
                  </a:cxn>
                  <a:cxn ang="0">
                    <a:pos x="1621" y="45"/>
                  </a:cxn>
                  <a:cxn ang="0">
                    <a:pos x="1652" y="45"/>
                  </a:cxn>
                  <a:cxn ang="0">
                    <a:pos x="1680" y="46"/>
                  </a:cxn>
                  <a:cxn ang="0">
                    <a:pos x="1699" y="47"/>
                  </a:cxn>
                  <a:cxn ang="0">
                    <a:pos x="1715" y="49"/>
                  </a:cxn>
                  <a:cxn ang="0">
                    <a:pos x="1708" y="0"/>
                  </a:cxn>
                </a:cxnLst>
                <a:rect l="0" t="0" r="r" b="b"/>
                <a:pathLst>
                  <a:path w="1716" h="50">
                    <a:moveTo>
                      <a:pt x="1708" y="0"/>
                    </a:moveTo>
                    <a:lnTo>
                      <a:pt x="1702" y="2"/>
                    </a:lnTo>
                    <a:lnTo>
                      <a:pt x="1671" y="3"/>
                    </a:lnTo>
                    <a:lnTo>
                      <a:pt x="1637" y="5"/>
                    </a:lnTo>
                    <a:lnTo>
                      <a:pt x="1574" y="4"/>
                    </a:lnTo>
                    <a:lnTo>
                      <a:pt x="136" y="16"/>
                    </a:lnTo>
                    <a:lnTo>
                      <a:pt x="55" y="17"/>
                    </a:lnTo>
                    <a:lnTo>
                      <a:pt x="31" y="18"/>
                    </a:lnTo>
                    <a:lnTo>
                      <a:pt x="6" y="20"/>
                    </a:lnTo>
                    <a:lnTo>
                      <a:pt x="0" y="22"/>
                    </a:lnTo>
                    <a:lnTo>
                      <a:pt x="19" y="24"/>
                    </a:lnTo>
                    <a:lnTo>
                      <a:pt x="55" y="26"/>
                    </a:lnTo>
                    <a:lnTo>
                      <a:pt x="1581" y="44"/>
                    </a:lnTo>
                    <a:lnTo>
                      <a:pt x="1621" y="45"/>
                    </a:lnTo>
                    <a:lnTo>
                      <a:pt x="1652" y="45"/>
                    </a:lnTo>
                    <a:lnTo>
                      <a:pt x="1680" y="46"/>
                    </a:lnTo>
                    <a:lnTo>
                      <a:pt x="1699" y="47"/>
                    </a:lnTo>
                    <a:lnTo>
                      <a:pt x="1715" y="49"/>
                    </a:lnTo>
                    <a:lnTo>
                      <a:pt x="1708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87" name="Freeform 163"/>
              <p:cNvSpPr>
                <a:spLocks/>
              </p:cNvSpPr>
              <p:nvPr/>
            </p:nvSpPr>
            <p:spPr bwMode="auto">
              <a:xfrm>
                <a:off x="4025" y="3033"/>
                <a:ext cx="1716" cy="50"/>
              </a:xfrm>
              <a:custGeom>
                <a:avLst/>
                <a:gdLst/>
                <a:ahLst/>
                <a:cxnLst>
                  <a:cxn ang="0">
                    <a:pos x="1708" y="0"/>
                  </a:cxn>
                  <a:cxn ang="0">
                    <a:pos x="1702" y="2"/>
                  </a:cxn>
                  <a:cxn ang="0">
                    <a:pos x="1671" y="3"/>
                  </a:cxn>
                  <a:cxn ang="0">
                    <a:pos x="1637" y="5"/>
                  </a:cxn>
                  <a:cxn ang="0">
                    <a:pos x="1574" y="4"/>
                  </a:cxn>
                  <a:cxn ang="0">
                    <a:pos x="136" y="16"/>
                  </a:cxn>
                  <a:cxn ang="0">
                    <a:pos x="55" y="17"/>
                  </a:cxn>
                  <a:cxn ang="0">
                    <a:pos x="31" y="18"/>
                  </a:cxn>
                  <a:cxn ang="0">
                    <a:pos x="6" y="20"/>
                  </a:cxn>
                  <a:cxn ang="0">
                    <a:pos x="0" y="22"/>
                  </a:cxn>
                  <a:cxn ang="0">
                    <a:pos x="19" y="24"/>
                  </a:cxn>
                  <a:cxn ang="0">
                    <a:pos x="55" y="26"/>
                  </a:cxn>
                  <a:cxn ang="0">
                    <a:pos x="1581" y="44"/>
                  </a:cxn>
                  <a:cxn ang="0">
                    <a:pos x="1621" y="45"/>
                  </a:cxn>
                  <a:cxn ang="0">
                    <a:pos x="1652" y="45"/>
                  </a:cxn>
                  <a:cxn ang="0">
                    <a:pos x="1680" y="46"/>
                  </a:cxn>
                  <a:cxn ang="0">
                    <a:pos x="1699" y="47"/>
                  </a:cxn>
                  <a:cxn ang="0">
                    <a:pos x="1715" y="49"/>
                  </a:cxn>
                </a:cxnLst>
                <a:rect l="0" t="0" r="r" b="b"/>
                <a:pathLst>
                  <a:path w="1716" h="50">
                    <a:moveTo>
                      <a:pt x="1708" y="0"/>
                    </a:moveTo>
                    <a:lnTo>
                      <a:pt x="1702" y="2"/>
                    </a:lnTo>
                    <a:lnTo>
                      <a:pt x="1671" y="3"/>
                    </a:lnTo>
                    <a:lnTo>
                      <a:pt x="1637" y="5"/>
                    </a:lnTo>
                    <a:lnTo>
                      <a:pt x="1574" y="4"/>
                    </a:lnTo>
                    <a:lnTo>
                      <a:pt x="136" y="16"/>
                    </a:lnTo>
                    <a:lnTo>
                      <a:pt x="55" y="17"/>
                    </a:lnTo>
                    <a:lnTo>
                      <a:pt x="31" y="18"/>
                    </a:lnTo>
                    <a:lnTo>
                      <a:pt x="6" y="20"/>
                    </a:lnTo>
                    <a:lnTo>
                      <a:pt x="0" y="22"/>
                    </a:lnTo>
                    <a:lnTo>
                      <a:pt x="19" y="24"/>
                    </a:lnTo>
                    <a:lnTo>
                      <a:pt x="55" y="26"/>
                    </a:lnTo>
                    <a:lnTo>
                      <a:pt x="1581" y="44"/>
                    </a:lnTo>
                    <a:lnTo>
                      <a:pt x="1621" y="45"/>
                    </a:lnTo>
                    <a:lnTo>
                      <a:pt x="1652" y="45"/>
                    </a:lnTo>
                    <a:lnTo>
                      <a:pt x="1680" y="46"/>
                    </a:lnTo>
                    <a:lnTo>
                      <a:pt x="1699" y="47"/>
                    </a:lnTo>
                    <a:lnTo>
                      <a:pt x="1715" y="49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88" name="Freeform 164"/>
              <p:cNvSpPr>
                <a:spLocks/>
              </p:cNvSpPr>
              <p:nvPr/>
            </p:nvSpPr>
            <p:spPr bwMode="auto">
              <a:xfrm>
                <a:off x="4015" y="3083"/>
                <a:ext cx="1736" cy="51"/>
              </a:xfrm>
              <a:custGeom>
                <a:avLst/>
                <a:gdLst/>
                <a:ahLst/>
                <a:cxnLst>
                  <a:cxn ang="0">
                    <a:pos x="1735" y="0"/>
                  </a:cxn>
                  <a:cxn ang="0">
                    <a:pos x="1726" y="3"/>
                  </a:cxn>
                  <a:cxn ang="0">
                    <a:pos x="1693" y="5"/>
                  </a:cxn>
                  <a:cxn ang="0">
                    <a:pos x="1653" y="5"/>
                  </a:cxn>
                  <a:cxn ang="0">
                    <a:pos x="1594" y="6"/>
                  </a:cxn>
                  <a:cxn ang="0">
                    <a:pos x="138" y="17"/>
                  </a:cxn>
                  <a:cxn ang="0">
                    <a:pos x="55" y="19"/>
                  </a:cxn>
                  <a:cxn ang="0">
                    <a:pos x="31" y="19"/>
                  </a:cxn>
                  <a:cxn ang="0">
                    <a:pos x="8" y="21"/>
                  </a:cxn>
                  <a:cxn ang="0">
                    <a:pos x="0" y="22"/>
                  </a:cxn>
                  <a:cxn ang="0">
                    <a:pos x="19" y="25"/>
                  </a:cxn>
                  <a:cxn ang="0">
                    <a:pos x="55" y="28"/>
                  </a:cxn>
                  <a:cxn ang="0">
                    <a:pos x="1601" y="45"/>
                  </a:cxn>
                  <a:cxn ang="0">
                    <a:pos x="1639" y="46"/>
                  </a:cxn>
                  <a:cxn ang="0">
                    <a:pos x="1672" y="46"/>
                  </a:cxn>
                  <a:cxn ang="0">
                    <a:pos x="1695" y="47"/>
                  </a:cxn>
                  <a:cxn ang="0">
                    <a:pos x="1726" y="48"/>
                  </a:cxn>
                  <a:cxn ang="0">
                    <a:pos x="1726" y="50"/>
                  </a:cxn>
                  <a:cxn ang="0">
                    <a:pos x="1735" y="0"/>
                  </a:cxn>
                </a:cxnLst>
                <a:rect l="0" t="0" r="r" b="b"/>
                <a:pathLst>
                  <a:path w="1736" h="51">
                    <a:moveTo>
                      <a:pt x="1735" y="0"/>
                    </a:moveTo>
                    <a:lnTo>
                      <a:pt x="1726" y="3"/>
                    </a:lnTo>
                    <a:lnTo>
                      <a:pt x="1693" y="5"/>
                    </a:lnTo>
                    <a:lnTo>
                      <a:pt x="1653" y="5"/>
                    </a:lnTo>
                    <a:lnTo>
                      <a:pt x="1594" y="6"/>
                    </a:lnTo>
                    <a:lnTo>
                      <a:pt x="138" y="17"/>
                    </a:lnTo>
                    <a:lnTo>
                      <a:pt x="55" y="19"/>
                    </a:lnTo>
                    <a:lnTo>
                      <a:pt x="31" y="19"/>
                    </a:lnTo>
                    <a:lnTo>
                      <a:pt x="8" y="21"/>
                    </a:lnTo>
                    <a:lnTo>
                      <a:pt x="0" y="22"/>
                    </a:lnTo>
                    <a:lnTo>
                      <a:pt x="19" y="25"/>
                    </a:lnTo>
                    <a:lnTo>
                      <a:pt x="55" y="28"/>
                    </a:lnTo>
                    <a:lnTo>
                      <a:pt x="1601" y="45"/>
                    </a:lnTo>
                    <a:lnTo>
                      <a:pt x="1639" y="46"/>
                    </a:lnTo>
                    <a:lnTo>
                      <a:pt x="1672" y="46"/>
                    </a:lnTo>
                    <a:lnTo>
                      <a:pt x="1695" y="47"/>
                    </a:lnTo>
                    <a:lnTo>
                      <a:pt x="1726" y="48"/>
                    </a:lnTo>
                    <a:lnTo>
                      <a:pt x="1726" y="50"/>
                    </a:lnTo>
                    <a:lnTo>
                      <a:pt x="1735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89" name="Freeform 165"/>
              <p:cNvSpPr>
                <a:spLocks/>
              </p:cNvSpPr>
              <p:nvPr/>
            </p:nvSpPr>
            <p:spPr bwMode="auto">
              <a:xfrm>
                <a:off x="4015" y="3083"/>
                <a:ext cx="1736" cy="51"/>
              </a:xfrm>
              <a:custGeom>
                <a:avLst/>
                <a:gdLst/>
                <a:ahLst/>
                <a:cxnLst>
                  <a:cxn ang="0">
                    <a:pos x="1735" y="0"/>
                  </a:cxn>
                  <a:cxn ang="0">
                    <a:pos x="1726" y="3"/>
                  </a:cxn>
                  <a:cxn ang="0">
                    <a:pos x="1693" y="5"/>
                  </a:cxn>
                  <a:cxn ang="0">
                    <a:pos x="1653" y="5"/>
                  </a:cxn>
                  <a:cxn ang="0">
                    <a:pos x="1594" y="6"/>
                  </a:cxn>
                  <a:cxn ang="0">
                    <a:pos x="138" y="17"/>
                  </a:cxn>
                  <a:cxn ang="0">
                    <a:pos x="55" y="19"/>
                  </a:cxn>
                  <a:cxn ang="0">
                    <a:pos x="31" y="19"/>
                  </a:cxn>
                  <a:cxn ang="0">
                    <a:pos x="8" y="21"/>
                  </a:cxn>
                  <a:cxn ang="0">
                    <a:pos x="0" y="22"/>
                  </a:cxn>
                  <a:cxn ang="0">
                    <a:pos x="19" y="25"/>
                  </a:cxn>
                  <a:cxn ang="0">
                    <a:pos x="55" y="28"/>
                  </a:cxn>
                  <a:cxn ang="0">
                    <a:pos x="1601" y="45"/>
                  </a:cxn>
                  <a:cxn ang="0">
                    <a:pos x="1639" y="46"/>
                  </a:cxn>
                  <a:cxn ang="0">
                    <a:pos x="1672" y="46"/>
                  </a:cxn>
                  <a:cxn ang="0">
                    <a:pos x="1695" y="47"/>
                  </a:cxn>
                  <a:cxn ang="0">
                    <a:pos x="1726" y="48"/>
                  </a:cxn>
                  <a:cxn ang="0">
                    <a:pos x="1726" y="50"/>
                  </a:cxn>
                </a:cxnLst>
                <a:rect l="0" t="0" r="r" b="b"/>
                <a:pathLst>
                  <a:path w="1736" h="51">
                    <a:moveTo>
                      <a:pt x="1735" y="0"/>
                    </a:moveTo>
                    <a:lnTo>
                      <a:pt x="1726" y="3"/>
                    </a:lnTo>
                    <a:lnTo>
                      <a:pt x="1693" y="5"/>
                    </a:lnTo>
                    <a:lnTo>
                      <a:pt x="1653" y="5"/>
                    </a:lnTo>
                    <a:lnTo>
                      <a:pt x="1594" y="6"/>
                    </a:lnTo>
                    <a:lnTo>
                      <a:pt x="138" y="17"/>
                    </a:lnTo>
                    <a:lnTo>
                      <a:pt x="55" y="19"/>
                    </a:lnTo>
                    <a:lnTo>
                      <a:pt x="31" y="19"/>
                    </a:lnTo>
                    <a:lnTo>
                      <a:pt x="8" y="21"/>
                    </a:lnTo>
                    <a:lnTo>
                      <a:pt x="0" y="22"/>
                    </a:lnTo>
                    <a:lnTo>
                      <a:pt x="19" y="25"/>
                    </a:lnTo>
                    <a:lnTo>
                      <a:pt x="55" y="28"/>
                    </a:lnTo>
                    <a:lnTo>
                      <a:pt x="1601" y="45"/>
                    </a:lnTo>
                    <a:lnTo>
                      <a:pt x="1639" y="46"/>
                    </a:lnTo>
                    <a:lnTo>
                      <a:pt x="1672" y="46"/>
                    </a:lnTo>
                    <a:lnTo>
                      <a:pt x="1695" y="47"/>
                    </a:lnTo>
                    <a:lnTo>
                      <a:pt x="1726" y="48"/>
                    </a:lnTo>
                    <a:lnTo>
                      <a:pt x="1726" y="5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0" name="Freeform 166"/>
              <p:cNvSpPr>
                <a:spLocks/>
              </p:cNvSpPr>
              <p:nvPr/>
            </p:nvSpPr>
            <p:spPr bwMode="auto">
              <a:xfrm>
                <a:off x="4032" y="3136"/>
                <a:ext cx="1716" cy="49"/>
              </a:xfrm>
              <a:custGeom>
                <a:avLst/>
                <a:gdLst/>
                <a:ahLst/>
                <a:cxnLst>
                  <a:cxn ang="0">
                    <a:pos x="1711" y="0"/>
                  </a:cxn>
                  <a:cxn ang="0">
                    <a:pos x="1702" y="1"/>
                  </a:cxn>
                  <a:cxn ang="0">
                    <a:pos x="1671" y="2"/>
                  </a:cxn>
                  <a:cxn ang="0">
                    <a:pos x="1640" y="4"/>
                  </a:cxn>
                  <a:cxn ang="0">
                    <a:pos x="1574" y="4"/>
                  </a:cxn>
                  <a:cxn ang="0">
                    <a:pos x="131" y="15"/>
                  </a:cxn>
                  <a:cxn ang="0">
                    <a:pos x="53" y="16"/>
                  </a:cxn>
                  <a:cxn ang="0">
                    <a:pos x="29" y="17"/>
                  </a:cxn>
                  <a:cxn ang="0">
                    <a:pos x="6" y="19"/>
                  </a:cxn>
                  <a:cxn ang="0">
                    <a:pos x="0" y="21"/>
                  </a:cxn>
                  <a:cxn ang="0">
                    <a:pos x="19" y="23"/>
                  </a:cxn>
                  <a:cxn ang="0">
                    <a:pos x="55" y="25"/>
                  </a:cxn>
                  <a:cxn ang="0">
                    <a:pos x="1581" y="43"/>
                  </a:cxn>
                  <a:cxn ang="0">
                    <a:pos x="1625" y="45"/>
                  </a:cxn>
                  <a:cxn ang="0">
                    <a:pos x="1656" y="44"/>
                  </a:cxn>
                  <a:cxn ang="0">
                    <a:pos x="1680" y="45"/>
                  </a:cxn>
                  <a:cxn ang="0">
                    <a:pos x="1701" y="46"/>
                  </a:cxn>
                  <a:cxn ang="0">
                    <a:pos x="1715" y="48"/>
                  </a:cxn>
                  <a:cxn ang="0">
                    <a:pos x="1711" y="0"/>
                  </a:cxn>
                </a:cxnLst>
                <a:rect l="0" t="0" r="r" b="b"/>
                <a:pathLst>
                  <a:path w="1716" h="49">
                    <a:moveTo>
                      <a:pt x="1711" y="0"/>
                    </a:moveTo>
                    <a:lnTo>
                      <a:pt x="1702" y="1"/>
                    </a:lnTo>
                    <a:lnTo>
                      <a:pt x="1671" y="2"/>
                    </a:lnTo>
                    <a:lnTo>
                      <a:pt x="1640" y="4"/>
                    </a:lnTo>
                    <a:lnTo>
                      <a:pt x="1574" y="4"/>
                    </a:lnTo>
                    <a:lnTo>
                      <a:pt x="131" y="15"/>
                    </a:lnTo>
                    <a:lnTo>
                      <a:pt x="53" y="16"/>
                    </a:lnTo>
                    <a:lnTo>
                      <a:pt x="29" y="17"/>
                    </a:lnTo>
                    <a:lnTo>
                      <a:pt x="6" y="19"/>
                    </a:lnTo>
                    <a:lnTo>
                      <a:pt x="0" y="21"/>
                    </a:lnTo>
                    <a:lnTo>
                      <a:pt x="19" y="23"/>
                    </a:lnTo>
                    <a:lnTo>
                      <a:pt x="55" y="25"/>
                    </a:lnTo>
                    <a:lnTo>
                      <a:pt x="1581" y="43"/>
                    </a:lnTo>
                    <a:lnTo>
                      <a:pt x="1625" y="45"/>
                    </a:lnTo>
                    <a:lnTo>
                      <a:pt x="1656" y="44"/>
                    </a:lnTo>
                    <a:lnTo>
                      <a:pt x="1680" y="45"/>
                    </a:lnTo>
                    <a:lnTo>
                      <a:pt x="1701" y="46"/>
                    </a:lnTo>
                    <a:lnTo>
                      <a:pt x="1715" y="48"/>
                    </a:lnTo>
                    <a:lnTo>
                      <a:pt x="1711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1" name="Freeform 167"/>
              <p:cNvSpPr>
                <a:spLocks/>
              </p:cNvSpPr>
              <p:nvPr/>
            </p:nvSpPr>
            <p:spPr bwMode="auto">
              <a:xfrm>
                <a:off x="4032" y="3136"/>
                <a:ext cx="1716" cy="49"/>
              </a:xfrm>
              <a:custGeom>
                <a:avLst/>
                <a:gdLst/>
                <a:ahLst/>
                <a:cxnLst>
                  <a:cxn ang="0">
                    <a:pos x="1711" y="0"/>
                  </a:cxn>
                  <a:cxn ang="0">
                    <a:pos x="1702" y="1"/>
                  </a:cxn>
                  <a:cxn ang="0">
                    <a:pos x="1671" y="2"/>
                  </a:cxn>
                  <a:cxn ang="0">
                    <a:pos x="1640" y="4"/>
                  </a:cxn>
                  <a:cxn ang="0">
                    <a:pos x="1574" y="4"/>
                  </a:cxn>
                  <a:cxn ang="0">
                    <a:pos x="131" y="15"/>
                  </a:cxn>
                  <a:cxn ang="0">
                    <a:pos x="53" y="16"/>
                  </a:cxn>
                  <a:cxn ang="0">
                    <a:pos x="29" y="17"/>
                  </a:cxn>
                  <a:cxn ang="0">
                    <a:pos x="6" y="19"/>
                  </a:cxn>
                  <a:cxn ang="0">
                    <a:pos x="0" y="21"/>
                  </a:cxn>
                  <a:cxn ang="0">
                    <a:pos x="19" y="23"/>
                  </a:cxn>
                  <a:cxn ang="0">
                    <a:pos x="55" y="25"/>
                  </a:cxn>
                  <a:cxn ang="0">
                    <a:pos x="1581" y="43"/>
                  </a:cxn>
                  <a:cxn ang="0">
                    <a:pos x="1625" y="45"/>
                  </a:cxn>
                  <a:cxn ang="0">
                    <a:pos x="1656" y="44"/>
                  </a:cxn>
                  <a:cxn ang="0">
                    <a:pos x="1680" y="45"/>
                  </a:cxn>
                  <a:cxn ang="0">
                    <a:pos x="1701" y="46"/>
                  </a:cxn>
                  <a:cxn ang="0">
                    <a:pos x="1715" y="48"/>
                  </a:cxn>
                </a:cxnLst>
                <a:rect l="0" t="0" r="r" b="b"/>
                <a:pathLst>
                  <a:path w="1716" h="49">
                    <a:moveTo>
                      <a:pt x="1711" y="0"/>
                    </a:moveTo>
                    <a:lnTo>
                      <a:pt x="1702" y="1"/>
                    </a:lnTo>
                    <a:lnTo>
                      <a:pt x="1671" y="2"/>
                    </a:lnTo>
                    <a:lnTo>
                      <a:pt x="1640" y="4"/>
                    </a:lnTo>
                    <a:lnTo>
                      <a:pt x="1574" y="4"/>
                    </a:lnTo>
                    <a:lnTo>
                      <a:pt x="131" y="15"/>
                    </a:lnTo>
                    <a:lnTo>
                      <a:pt x="53" y="16"/>
                    </a:lnTo>
                    <a:lnTo>
                      <a:pt x="29" y="17"/>
                    </a:lnTo>
                    <a:lnTo>
                      <a:pt x="6" y="19"/>
                    </a:lnTo>
                    <a:lnTo>
                      <a:pt x="0" y="21"/>
                    </a:lnTo>
                    <a:lnTo>
                      <a:pt x="19" y="23"/>
                    </a:lnTo>
                    <a:lnTo>
                      <a:pt x="55" y="25"/>
                    </a:lnTo>
                    <a:lnTo>
                      <a:pt x="1581" y="43"/>
                    </a:lnTo>
                    <a:lnTo>
                      <a:pt x="1625" y="45"/>
                    </a:lnTo>
                    <a:lnTo>
                      <a:pt x="1656" y="44"/>
                    </a:lnTo>
                    <a:lnTo>
                      <a:pt x="1680" y="45"/>
                    </a:lnTo>
                    <a:lnTo>
                      <a:pt x="1701" y="46"/>
                    </a:lnTo>
                    <a:lnTo>
                      <a:pt x="1715" y="48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2" name="Freeform 168"/>
              <p:cNvSpPr>
                <a:spLocks/>
              </p:cNvSpPr>
              <p:nvPr/>
            </p:nvSpPr>
            <p:spPr bwMode="auto">
              <a:xfrm>
                <a:off x="4032" y="3184"/>
                <a:ext cx="1719" cy="51"/>
              </a:xfrm>
              <a:custGeom>
                <a:avLst/>
                <a:gdLst/>
                <a:ahLst/>
                <a:cxnLst>
                  <a:cxn ang="0">
                    <a:pos x="1718" y="0"/>
                  </a:cxn>
                  <a:cxn ang="0">
                    <a:pos x="1709" y="3"/>
                  </a:cxn>
                  <a:cxn ang="0">
                    <a:pos x="1678" y="5"/>
                  </a:cxn>
                  <a:cxn ang="0">
                    <a:pos x="1636" y="5"/>
                  </a:cxn>
                  <a:cxn ang="0">
                    <a:pos x="1574" y="5"/>
                  </a:cxn>
                  <a:cxn ang="0">
                    <a:pos x="133" y="17"/>
                  </a:cxn>
                  <a:cxn ang="0">
                    <a:pos x="55" y="18"/>
                  </a:cxn>
                  <a:cxn ang="0">
                    <a:pos x="31" y="19"/>
                  </a:cxn>
                  <a:cxn ang="0">
                    <a:pos x="8" y="20"/>
                  </a:cxn>
                  <a:cxn ang="0">
                    <a:pos x="0" y="23"/>
                  </a:cxn>
                  <a:cxn ang="0">
                    <a:pos x="19" y="26"/>
                  </a:cxn>
                  <a:cxn ang="0">
                    <a:pos x="57" y="27"/>
                  </a:cxn>
                  <a:cxn ang="0">
                    <a:pos x="1581" y="45"/>
                  </a:cxn>
                  <a:cxn ang="0">
                    <a:pos x="1624" y="46"/>
                  </a:cxn>
                  <a:cxn ang="0">
                    <a:pos x="1655" y="46"/>
                  </a:cxn>
                  <a:cxn ang="0">
                    <a:pos x="1678" y="47"/>
                  </a:cxn>
                  <a:cxn ang="0">
                    <a:pos x="1709" y="48"/>
                  </a:cxn>
                  <a:cxn ang="0">
                    <a:pos x="1709" y="50"/>
                  </a:cxn>
                  <a:cxn ang="0">
                    <a:pos x="1718" y="0"/>
                  </a:cxn>
                </a:cxnLst>
                <a:rect l="0" t="0" r="r" b="b"/>
                <a:pathLst>
                  <a:path w="1719" h="51">
                    <a:moveTo>
                      <a:pt x="1718" y="0"/>
                    </a:moveTo>
                    <a:lnTo>
                      <a:pt x="1709" y="3"/>
                    </a:lnTo>
                    <a:lnTo>
                      <a:pt x="1678" y="5"/>
                    </a:lnTo>
                    <a:lnTo>
                      <a:pt x="1636" y="5"/>
                    </a:lnTo>
                    <a:lnTo>
                      <a:pt x="1574" y="5"/>
                    </a:lnTo>
                    <a:lnTo>
                      <a:pt x="133" y="17"/>
                    </a:lnTo>
                    <a:lnTo>
                      <a:pt x="55" y="18"/>
                    </a:lnTo>
                    <a:lnTo>
                      <a:pt x="31" y="19"/>
                    </a:lnTo>
                    <a:lnTo>
                      <a:pt x="8" y="20"/>
                    </a:lnTo>
                    <a:lnTo>
                      <a:pt x="0" y="23"/>
                    </a:lnTo>
                    <a:lnTo>
                      <a:pt x="19" y="26"/>
                    </a:lnTo>
                    <a:lnTo>
                      <a:pt x="57" y="27"/>
                    </a:lnTo>
                    <a:lnTo>
                      <a:pt x="1581" y="45"/>
                    </a:lnTo>
                    <a:lnTo>
                      <a:pt x="1624" y="46"/>
                    </a:lnTo>
                    <a:lnTo>
                      <a:pt x="1655" y="46"/>
                    </a:lnTo>
                    <a:lnTo>
                      <a:pt x="1678" y="47"/>
                    </a:lnTo>
                    <a:lnTo>
                      <a:pt x="1709" y="48"/>
                    </a:lnTo>
                    <a:lnTo>
                      <a:pt x="1709" y="50"/>
                    </a:lnTo>
                    <a:lnTo>
                      <a:pt x="1718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3" name="Freeform 169"/>
              <p:cNvSpPr>
                <a:spLocks/>
              </p:cNvSpPr>
              <p:nvPr/>
            </p:nvSpPr>
            <p:spPr bwMode="auto">
              <a:xfrm>
                <a:off x="4032" y="3184"/>
                <a:ext cx="1719" cy="51"/>
              </a:xfrm>
              <a:custGeom>
                <a:avLst/>
                <a:gdLst/>
                <a:ahLst/>
                <a:cxnLst>
                  <a:cxn ang="0">
                    <a:pos x="1718" y="0"/>
                  </a:cxn>
                  <a:cxn ang="0">
                    <a:pos x="1709" y="3"/>
                  </a:cxn>
                  <a:cxn ang="0">
                    <a:pos x="1678" y="5"/>
                  </a:cxn>
                  <a:cxn ang="0">
                    <a:pos x="1636" y="5"/>
                  </a:cxn>
                  <a:cxn ang="0">
                    <a:pos x="1574" y="5"/>
                  </a:cxn>
                  <a:cxn ang="0">
                    <a:pos x="133" y="17"/>
                  </a:cxn>
                  <a:cxn ang="0">
                    <a:pos x="55" y="18"/>
                  </a:cxn>
                  <a:cxn ang="0">
                    <a:pos x="31" y="19"/>
                  </a:cxn>
                  <a:cxn ang="0">
                    <a:pos x="8" y="20"/>
                  </a:cxn>
                  <a:cxn ang="0">
                    <a:pos x="0" y="23"/>
                  </a:cxn>
                  <a:cxn ang="0">
                    <a:pos x="19" y="26"/>
                  </a:cxn>
                  <a:cxn ang="0">
                    <a:pos x="57" y="27"/>
                  </a:cxn>
                  <a:cxn ang="0">
                    <a:pos x="1581" y="45"/>
                  </a:cxn>
                  <a:cxn ang="0">
                    <a:pos x="1624" y="46"/>
                  </a:cxn>
                  <a:cxn ang="0">
                    <a:pos x="1655" y="46"/>
                  </a:cxn>
                  <a:cxn ang="0">
                    <a:pos x="1678" y="47"/>
                  </a:cxn>
                  <a:cxn ang="0">
                    <a:pos x="1709" y="48"/>
                  </a:cxn>
                  <a:cxn ang="0">
                    <a:pos x="1709" y="50"/>
                  </a:cxn>
                </a:cxnLst>
                <a:rect l="0" t="0" r="r" b="b"/>
                <a:pathLst>
                  <a:path w="1719" h="51">
                    <a:moveTo>
                      <a:pt x="1718" y="0"/>
                    </a:moveTo>
                    <a:lnTo>
                      <a:pt x="1709" y="3"/>
                    </a:lnTo>
                    <a:lnTo>
                      <a:pt x="1678" y="5"/>
                    </a:lnTo>
                    <a:lnTo>
                      <a:pt x="1636" y="5"/>
                    </a:lnTo>
                    <a:lnTo>
                      <a:pt x="1574" y="5"/>
                    </a:lnTo>
                    <a:lnTo>
                      <a:pt x="133" y="17"/>
                    </a:lnTo>
                    <a:lnTo>
                      <a:pt x="55" y="18"/>
                    </a:lnTo>
                    <a:lnTo>
                      <a:pt x="31" y="19"/>
                    </a:lnTo>
                    <a:lnTo>
                      <a:pt x="8" y="20"/>
                    </a:lnTo>
                    <a:lnTo>
                      <a:pt x="0" y="23"/>
                    </a:lnTo>
                    <a:lnTo>
                      <a:pt x="19" y="26"/>
                    </a:lnTo>
                    <a:lnTo>
                      <a:pt x="57" y="27"/>
                    </a:lnTo>
                    <a:lnTo>
                      <a:pt x="1581" y="45"/>
                    </a:lnTo>
                    <a:lnTo>
                      <a:pt x="1624" y="46"/>
                    </a:lnTo>
                    <a:lnTo>
                      <a:pt x="1655" y="46"/>
                    </a:lnTo>
                    <a:lnTo>
                      <a:pt x="1678" y="47"/>
                    </a:lnTo>
                    <a:lnTo>
                      <a:pt x="1709" y="48"/>
                    </a:lnTo>
                    <a:lnTo>
                      <a:pt x="1709" y="5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4" name="Freeform 170"/>
              <p:cNvSpPr>
                <a:spLocks/>
              </p:cNvSpPr>
              <p:nvPr/>
            </p:nvSpPr>
            <p:spPr bwMode="auto">
              <a:xfrm>
                <a:off x="4032" y="3235"/>
                <a:ext cx="1716" cy="50"/>
              </a:xfrm>
              <a:custGeom>
                <a:avLst/>
                <a:gdLst/>
                <a:ahLst/>
                <a:cxnLst>
                  <a:cxn ang="0">
                    <a:pos x="1711" y="0"/>
                  </a:cxn>
                  <a:cxn ang="0">
                    <a:pos x="1702" y="1"/>
                  </a:cxn>
                  <a:cxn ang="0">
                    <a:pos x="1671" y="2"/>
                  </a:cxn>
                  <a:cxn ang="0">
                    <a:pos x="1640" y="3"/>
                  </a:cxn>
                  <a:cxn ang="0">
                    <a:pos x="1574" y="3"/>
                  </a:cxn>
                  <a:cxn ang="0">
                    <a:pos x="133" y="15"/>
                  </a:cxn>
                  <a:cxn ang="0">
                    <a:pos x="55" y="16"/>
                  </a:cxn>
                  <a:cxn ang="0">
                    <a:pos x="31" y="17"/>
                  </a:cxn>
                  <a:cxn ang="0">
                    <a:pos x="6" y="19"/>
                  </a:cxn>
                  <a:cxn ang="0">
                    <a:pos x="0" y="21"/>
                  </a:cxn>
                  <a:cxn ang="0">
                    <a:pos x="15" y="23"/>
                  </a:cxn>
                  <a:cxn ang="0">
                    <a:pos x="51" y="25"/>
                  </a:cxn>
                  <a:cxn ang="0">
                    <a:pos x="1581" y="44"/>
                  </a:cxn>
                  <a:cxn ang="0">
                    <a:pos x="1623" y="44"/>
                  </a:cxn>
                  <a:cxn ang="0">
                    <a:pos x="1656" y="45"/>
                  </a:cxn>
                  <a:cxn ang="0">
                    <a:pos x="1680" y="45"/>
                  </a:cxn>
                  <a:cxn ang="0">
                    <a:pos x="1702" y="47"/>
                  </a:cxn>
                  <a:cxn ang="0">
                    <a:pos x="1715" y="49"/>
                  </a:cxn>
                  <a:cxn ang="0">
                    <a:pos x="1711" y="0"/>
                  </a:cxn>
                </a:cxnLst>
                <a:rect l="0" t="0" r="r" b="b"/>
                <a:pathLst>
                  <a:path w="1716" h="50">
                    <a:moveTo>
                      <a:pt x="1711" y="0"/>
                    </a:moveTo>
                    <a:lnTo>
                      <a:pt x="1702" y="1"/>
                    </a:lnTo>
                    <a:lnTo>
                      <a:pt x="1671" y="2"/>
                    </a:lnTo>
                    <a:lnTo>
                      <a:pt x="1640" y="3"/>
                    </a:lnTo>
                    <a:lnTo>
                      <a:pt x="1574" y="3"/>
                    </a:lnTo>
                    <a:lnTo>
                      <a:pt x="133" y="15"/>
                    </a:lnTo>
                    <a:lnTo>
                      <a:pt x="55" y="16"/>
                    </a:lnTo>
                    <a:lnTo>
                      <a:pt x="31" y="17"/>
                    </a:lnTo>
                    <a:lnTo>
                      <a:pt x="6" y="19"/>
                    </a:lnTo>
                    <a:lnTo>
                      <a:pt x="0" y="21"/>
                    </a:lnTo>
                    <a:lnTo>
                      <a:pt x="15" y="23"/>
                    </a:lnTo>
                    <a:lnTo>
                      <a:pt x="51" y="25"/>
                    </a:lnTo>
                    <a:lnTo>
                      <a:pt x="1581" y="44"/>
                    </a:lnTo>
                    <a:lnTo>
                      <a:pt x="1623" y="44"/>
                    </a:lnTo>
                    <a:lnTo>
                      <a:pt x="1656" y="45"/>
                    </a:lnTo>
                    <a:lnTo>
                      <a:pt x="1680" y="45"/>
                    </a:lnTo>
                    <a:lnTo>
                      <a:pt x="1702" y="47"/>
                    </a:lnTo>
                    <a:lnTo>
                      <a:pt x="1715" y="49"/>
                    </a:lnTo>
                    <a:lnTo>
                      <a:pt x="1711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5" name="Freeform 171"/>
              <p:cNvSpPr>
                <a:spLocks/>
              </p:cNvSpPr>
              <p:nvPr/>
            </p:nvSpPr>
            <p:spPr bwMode="auto">
              <a:xfrm>
                <a:off x="4032" y="3235"/>
                <a:ext cx="1716" cy="50"/>
              </a:xfrm>
              <a:custGeom>
                <a:avLst/>
                <a:gdLst/>
                <a:ahLst/>
                <a:cxnLst>
                  <a:cxn ang="0">
                    <a:pos x="1711" y="0"/>
                  </a:cxn>
                  <a:cxn ang="0">
                    <a:pos x="1702" y="1"/>
                  </a:cxn>
                  <a:cxn ang="0">
                    <a:pos x="1671" y="2"/>
                  </a:cxn>
                  <a:cxn ang="0">
                    <a:pos x="1640" y="3"/>
                  </a:cxn>
                  <a:cxn ang="0">
                    <a:pos x="1574" y="3"/>
                  </a:cxn>
                  <a:cxn ang="0">
                    <a:pos x="133" y="15"/>
                  </a:cxn>
                  <a:cxn ang="0">
                    <a:pos x="55" y="16"/>
                  </a:cxn>
                  <a:cxn ang="0">
                    <a:pos x="31" y="17"/>
                  </a:cxn>
                  <a:cxn ang="0">
                    <a:pos x="6" y="19"/>
                  </a:cxn>
                  <a:cxn ang="0">
                    <a:pos x="0" y="21"/>
                  </a:cxn>
                  <a:cxn ang="0">
                    <a:pos x="15" y="23"/>
                  </a:cxn>
                  <a:cxn ang="0">
                    <a:pos x="51" y="25"/>
                  </a:cxn>
                  <a:cxn ang="0">
                    <a:pos x="1581" y="44"/>
                  </a:cxn>
                  <a:cxn ang="0">
                    <a:pos x="1623" y="44"/>
                  </a:cxn>
                  <a:cxn ang="0">
                    <a:pos x="1656" y="45"/>
                  </a:cxn>
                  <a:cxn ang="0">
                    <a:pos x="1680" y="45"/>
                  </a:cxn>
                  <a:cxn ang="0">
                    <a:pos x="1702" y="47"/>
                  </a:cxn>
                  <a:cxn ang="0">
                    <a:pos x="1715" y="49"/>
                  </a:cxn>
                </a:cxnLst>
                <a:rect l="0" t="0" r="r" b="b"/>
                <a:pathLst>
                  <a:path w="1716" h="50">
                    <a:moveTo>
                      <a:pt x="1711" y="0"/>
                    </a:moveTo>
                    <a:lnTo>
                      <a:pt x="1702" y="1"/>
                    </a:lnTo>
                    <a:lnTo>
                      <a:pt x="1671" y="2"/>
                    </a:lnTo>
                    <a:lnTo>
                      <a:pt x="1640" y="3"/>
                    </a:lnTo>
                    <a:lnTo>
                      <a:pt x="1574" y="3"/>
                    </a:lnTo>
                    <a:lnTo>
                      <a:pt x="133" y="15"/>
                    </a:lnTo>
                    <a:lnTo>
                      <a:pt x="55" y="16"/>
                    </a:lnTo>
                    <a:lnTo>
                      <a:pt x="31" y="17"/>
                    </a:lnTo>
                    <a:lnTo>
                      <a:pt x="6" y="19"/>
                    </a:lnTo>
                    <a:lnTo>
                      <a:pt x="0" y="21"/>
                    </a:lnTo>
                    <a:lnTo>
                      <a:pt x="15" y="23"/>
                    </a:lnTo>
                    <a:lnTo>
                      <a:pt x="51" y="25"/>
                    </a:lnTo>
                    <a:lnTo>
                      <a:pt x="1581" y="44"/>
                    </a:lnTo>
                    <a:lnTo>
                      <a:pt x="1623" y="44"/>
                    </a:lnTo>
                    <a:lnTo>
                      <a:pt x="1656" y="45"/>
                    </a:lnTo>
                    <a:lnTo>
                      <a:pt x="1680" y="45"/>
                    </a:lnTo>
                    <a:lnTo>
                      <a:pt x="1702" y="47"/>
                    </a:lnTo>
                    <a:lnTo>
                      <a:pt x="1715" y="49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6" name="Freeform 172"/>
              <p:cNvSpPr>
                <a:spLocks/>
              </p:cNvSpPr>
              <p:nvPr/>
            </p:nvSpPr>
            <p:spPr bwMode="auto">
              <a:xfrm>
                <a:off x="4034" y="3284"/>
                <a:ext cx="1717" cy="51"/>
              </a:xfrm>
              <a:custGeom>
                <a:avLst/>
                <a:gdLst/>
                <a:ahLst/>
                <a:cxnLst>
                  <a:cxn ang="0">
                    <a:pos x="1716" y="0"/>
                  </a:cxn>
                  <a:cxn ang="0">
                    <a:pos x="1707" y="3"/>
                  </a:cxn>
                  <a:cxn ang="0">
                    <a:pos x="1676" y="4"/>
                  </a:cxn>
                  <a:cxn ang="0">
                    <a:pos x="1634" y="6"/>
                  </a:cxn>
                  <a:cxn ang="0">
                    <a:pos x="1572" y="5"/>
                  </a:cxn>
                  <a:cxn ang="0">
                    <a:pos x="131" y="17"/>
                  </a:cxn>
                  <a:cxn ang="0">
                    <a:pos x="53" y="18"/>
                  </a:cxn>
                  <a:cxn ang="0">
                    <a:pos x="29" y="19"/>
                  </a:cxn>
                  <a:cxn ang="0">
                    <a:pos x="6" y="22"/>
                  </a:cxn>
                  <a:cxn ang="0">
                    <a:pos x="0" y="23"/>
                  </a:cxn>
                  <a:cxn ang="0">
                    <a:pos x="19" y="25"/>
                  </a:cxn>
                  <a:cxn ang="0">
                    <a:pos x="55" y="27"/>
                  </a:cxn>
                  <a:cxn ang="0">
                    <a:pos x="1577" y="45"/>
                  </a:cxn>
                  <a:cxn ang="0">
                    <a:pos x="1620" y="45"/>
                  </a:cxn>
                  <a:cxn ang="0">
                    <a:pos x="1651" y="46"/>
                  </a:cxn>
                  <a:cxn ang="0">
                    <a:pos x="1674" y="46"/>
                  </a:cxn>
                  <a:cxn ang="0">
                    <a:pos x="1705" y="48"/>
                  </a:cxn>
                  <a:cxn ang="0">
                    <a:pos x="1705" y="50"/>
                  </a:cxn>
                  <a:cxn ang="0">
                    <a:pos x="1716" y="0"/>
                  </a:cxn>
                </a:cxnLst>
                <a:rect l="0" t="0" r="r" b="b"/>
                <a:pathLst>
                  <a:path w="1717" h="51">
                    <a:moveTo>
                      <a:pt x="1716" y="0"/>
                    </a:moveTo>
                    <a:lnTo>
                      <a:pt x="1707" y="3"/>
                    </a:lnTo>
                    <a:lnTo>
                      <a:pt x="1676" y="4"/>
                    </a:lnTo>
                    <a:lnTo>
                      <a:pt x="1634" y="6"/>
                    </a:lnTo>
                    <a:lnTo>
                      <a:pt x="1572" y="5"/>
                    </a:lnTo>
                    <a:lnTo>
                      <a:pt x="131" y="17"/>
                    </a:lnTo>
                    <a:lnTo>
                      <a:pt x="53" y="18"/>
                    </a:lnTo>
                    <a:lnTo>
                      <a:pt x="29" y="19"/>
                    </a:lnTo>
                    <a:lnTo>
                      <a:pt x="6" y="22"/>
                    </a:lnTo>
                    <a:lnTo>
                      <a:pt x="0" y="23"/>
                    </a:lnTo>
                    <a:lnTo>
                      <a:pt x="19" y="25"/>
                    </a:lnTo>
                    <a:lnTo>
                      <a:pt x="55" y="27"/>
                    </a:lnTo>
                    <a:lnTo>
                      <a:pt x="1577" y="45"/>
                    </a:lnTo>
                    <a:lnTo>
                      <a:pt x="1620" y="45"/>
                    </a:lnTo>
                    <a:lnTo>
                      <a:pt x="1651" y="46"/>
                    </a:lnTo>
                    <a:lnTo>
                      <a:pt x="1674" y="46"/>
                    </a:lnTo>
                    <a:lnTo>
                      <a:pt x="1705" y="48"/>
                    </a:lnTo>
                    <a:lnTo>
                      <a:pt x="1705" y="50"/>
                    </a:lnTo>
                    <a:lnTo>
                      <a:pt x="1716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7" name="Freeform 173"/>
              <p:cNvSpPr>
                <a:spLocks/>
              </p:cNvSpPr>
              <p:nvPr/>
            </p:nvSpPr>
            <p:spPr bwMode="auto">
              <a:xfrm>
                <a:off x="4034" y="3284"/>
                <a:ext cx="1717" cy="51"/>
              </a:xfrm>
              <a:custGeom>
                <a:avLst/>
                <a:gdLst/>
                <a:ahLst/>
                <a:cxnLst>
                  <a:cxn ang="0">
                    <a:pos x="1716" y="0"/>
                  </a:cxn>
                  <a:cxn ang="0">
                    <a:pos x="1707" y="3"/>
                  </a:cxn>
                  <a:cxn ang="0">
                    <a:pos x="1676" y="4"/>
                  </a:cxn>
                  <a:cxn ang="0">
                    <a:pos x="1634" y="6"/>
                  </a:cxn>
                  <a:cxn ang="0">
                    <a:pos x="1572" y="5"/>
                  </a:cxn>
                  <a:cxn ang="0">
                    <a:pos x="131" y="17"/>
                  </a:cxn>
                  <a:cxn ang="0">
                    <a:pos x="53" y="18"/>
                  </a:cxn>
                  <a:cxn ang="0">
                    <a:pos x="29" y="19"/>
                  </a:cxn>
                  <a:cxn ang="0">
                    <a:pos x="6" y="22"/>
                  </a:cxn>
                  <a:cxn ang="0">
                    <a:pos x="0" y="23"/>
                  </a:cxn>
                  <a:cxn ang="0">
                    <a:pos x="19" y="25"/>
                  </a:cxn>
                  <a:cxn ang="0">
                    <a:pos x="55" y="27"/>
                  </a:cxn>
                  <a:cxn ang="0">
                    <a:pos x="1577" y="45"/>
                  </a:cxn>
                  <a:cxn ang="0">
                    <a:pos x="1620" y="45"/>
                  </a:cxn>
                  <a:cxn ang="0">
                    <a:pos x="1651" y="46"/>
                  </a:cxn>
                  <a:cxn ang="0">
                    <a:pos x="1674" y="46"/>
                  </a:cxn>
                  <a:cxn ang="0">
                    <a:pos x="1705" y="48"/>
                  </a:cxn>
                  <a:cxn ang="0">
                    <a:pos x="1705" y="50"/>
                  </a:cxn>
                </a:cxnLst>
                <a:rect l="0" t="0" r="r" b="b"/>
                <a:pathLst>
                  <a:path w="1717" h="51">
                    <a:moveTo>
                      <a:pt x="1716" y="0"/>
                    </a:moveTo>
                    <a:lnTo>
                      <a:pt x="1707" y="3"/>
                    </a:lnTo>
                    <a:lnTo>
                      <a:pt x="1676" y="4"/>
                    </a:lnTo>
                    <a:lnTo>
                      <a:pt x="1634" y="6"/>
                    </a:lnTo>
                    <a:lnTo>
                      <a:pt x="1572" y="5"/>
                    </a:lnTo>
                    <a:lnTo>
                      <a:pt x="131" y="17"/>
                    </a:lnTo>
                    <a:lnTo>
                      <a:pt x="53" y="18"/>
                    </a:lnTo>
                    <a:lnTo>
                      <a:pt x="29" y="19"/>
                    </a:lnTo>
                    <a:lnTo>
                      <a:pt x="6" y="22"/>
                    </a:lnTo>
                    <a:lnTo>
                      <a:pt x="0" y="23"/>
                    </a:lnTo>
                    <a:lnTo>
                      <a:pt x="19" y="25"/>
                    </a:lnTo>
                    <a:lnTo>
                      <a:pt x="55" y="27"/>
                    </a:lnTo>
                    <a:lnTo>
                      <a:pt x="1577" y="45"/>
                    </a:lnTo>
                    <a:lnTo>
                      <a:pt x="1620" y="45"/>
                    </a:lnTo>
                    <a:lnTo>
                      <a:pt x="1651" y="46"/>
                    </a:lnTo>
                    <a:lnTo>
                      <a:pt x="1674" y="46"/>
                    </a:lnTo>
                    <a:lnTo>
                      <a:pt x="1705" y="48"/>
                    </a:lnTo>
                    <a:lnTo>
                      <a:pt x="1705" y="5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8" name="Freeform 174"/>
              <p:cNvSpPr>
                <a:spLocks/>
              </p:cNvSpPr>
              <p:nvPr/>
            </p:nvSpPr>
            <p:spPr bwMode="auto">
              <a:xfrm>
                <a:off x="4025" y="3336"/>
                <a:ext cx="1733" cy="49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1" y="1"/>
                  </a:cxn>
                  <a:cxn ang="0">
                    <a:pos x="1690" y="3"/>
                  </a:cxn>
                  <a:cxn ang="0">
                    <a:pos x="1654" y="4"/>
                  </a:cxn>
                  <a:cxn ang="0">
                    <a:pos x="1591" y="4"/>
                  </a:cxn>
                  <a:cxn ang="0">
                    <a:pos x="142" y="15"/>
                  </a:cxn>
                  <a:cxn ang="0">
                    <a:pos x="58" y="16"/>
                  </a:cxn>
                  <a:cxn ang="0">
                    <a:pos x="34" y="17"/>
                  </a:cxn>
                  <a:cxn ang="0">
                    <a:pos x="12" y="19"/>
                  </a:cxn>
                  <a:cxn ang="0">
                    <a:pos x="0" y="21"/>
                  </a:cxn>
                  <a:cxn ang="0">
                    <a:pos x="19" y="23"/>
                  </a:cxn>
                  <a:cxn ang="0">
                    <a:pos x="58" y="25"/>
                  </a:cxn>
                  <a:cxn ang="0">
                    <a:pos x="1603" y="44"/>
                  </a:cxn>
                  <a:cxn ang="0">
                    <a:pos x="1643" y="44"/>
                  </a:cxn>
                  <a:cxn ang="0">
                    <a:pos x="1674" y="43"/>
                  </a:cxn>
                  <a:cxn ang="0">
                    <a:pos x="1702" y="45"/>
                  </a:cxn>
                  <a:cxn ang="0">
                    <a:pos x="1719" y="46"/>
                  </a:cxn>
                  <a:cxn ang="0">
                    <a:pos x="1732" y="48"/>
                  </a:cxn>
                  <a:cxn ang="0">
                    <a:pos x="1728" y="0"/>
                  </a:cxn>
                </a:cxnLst>
                <a:rect l="0" t="0" r="r" b="b"/>
                <a:pathLst>
                  <a:path w="1733" h="49">
                    <a:moveTo>
                      <a:pt x="1728" y="0"/>
                    </a:moveTo>
                    <a:lnTo>
                      <a:pt x="1721" y="1"/>
                    </a:lnTo>
                    <a:lnTo>
                      <a:pt x="1690" y="3"/>
                    </a:lnTo>
                    <a:lnTo>
                      <a:pt x="1654" y="4"/>
                    </a:lnTo>
                    <a:lnTo>
                      <a:pt x="1591" y="4"/>
                    </a:lnTo>
                    <a:lnTo>
                      <a:pt x="142" y="15"/>
                    </a:lnTo>
                    <a:lnTo>
                      <a:pt x="58" y="16"/>
                    </a:lnTo>
                    <a:lnTo>
                      <a:pt x="34" y="17"/>
                    </a:lnTo>
                    <a:lnTo>
                      <a:pt x="12" y="19"/>
                    </a:lnTo>
                    <a:lnTo>
                      <a:pt x="0" y="21"/>
                    </a:lnTo>
                    <a:lnTo>
                      <a:pt x="19" y="23"/>
                    </a:lnTo>
                    <a:lnTo>
                      <a:pt x="58" y="25"/>
                    </a:lnTo>
                    <a:lnTo>
                      <a:pt x="1603" y="44"/>
                    </a:lnTo>
                    <a:lnTo>
                      <a:pt x="1643" y="44"/>
                    </a:lnTo>
                    <a:lnTo>
                      <a:pt x="1674" y="43"/>
                    </a:lnTo>
                    <a:lnTo>
                      <a:pt x="1702" y="45"/>
                    </a:lnTo>
                    <a:lnTo>
                      <a:pt x="1719" y="46"/>
                    </a:lnTo>
                    <a:lnTo>
                      <a:pt x="1732" y="48"/>
                    </a:lnTo>
                    <a:lnTo>
                      <a:pt x="1728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199" name="Freeform 175"/>
              <p:cNvSpPr>
                <a:spLocks/>
              </p:cNvSpPr>
              <p:nvPr/>
            </p:nvSpPr>
            <p:spPr bwMode="auto">
              <a:xfrm>
                <a:off x="4025" y="3336"/>
                <a:ext cx="1733" cy="49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1" y="1"/>
                  </a:cxn>
                  <a:cxn ang="0">
                    <a:pos x="1690" y="3"/>
                  </a:cxn>
                  <a:cxn ang="0">
                    <a:pos x="1654" y="4"/>
                  </a:cxn>
                  <a:cxn ang="0">
                    <a:pos x="1591" y="4"/>
                  </a:cxn>
                  <a:cxn ang="0">
                    <a:pos x="142" y="15"/>
                  </a:cxn>
                  <a:cxn ang="0">
                    <a:pos x="58" y="16"/>
                  </a:cxn>
                  <a:cxn ang="0">
                    <a:pos x="34" y="17"/>
                  </a:cxn>
                  <a:cxn ang="0">
                    <a:pos x="12" y="19"/>
                  </a:cxn>
                  <a:cxn ang="0">
                    <a:pos x="0" y="21"/>
                  </a:cxn>
                  <a:cxn ang="0">
                    <a:pos x="19" y="23"/>
                  </a:cxn>
                  <a:cxn ang="0">
                    <a:pos x="58" y="25"/>
                  </a:cxn>
                  <a:cxn ang="0">
                    <a:pos x="1603" y="44"/>
                  </a:cxn>
                  <a:cxn ang="0">
                    <a:pos x="1643" y="44"/>
                  </a:cxn>
                  <a:cxn ang="0">
                    <a:pos x="1674" y="43"/>
                  </a:cxn>
                  <a:cxn ang="0">
                    <a:pos x="1702" y="45"/>
                  </a:cxn>
                  <a:cxn ang="0">
                    <a:pos x="1719" y="46"/>
                  </a:cxn>
                  <a:cxn ang="0">
                    <a:pos x="1732" y="48"/>
                  </a:cxn>
                </a:cxnLst>
                <a:rect l="0" t="0" r="r" b="b"/>
                <a:pathLst>
                  <a:path w="1733" h="49">
                    <a:moveTo>
                      <a:pt x="1728" y="0"/>
                    </a:moveTo>
                    <a:lnTo>
                      <a:pt x="1721" y="1"/>
                    </a:lnTo>
                    <a:lnTo>
                      <a:pt x="1690" y="3"/>
                    </a:lnTo>
                    <a:lnTo>
                      <a:pt x="1654" y="4"/>
                    </a:lnTo>
                    <a:lnTo>
                      <a:pt x="1591" y="4"/>
                    </a:lnTo>
                    <a:lnTo>
                      <a:pt x="142" y="15"/>
                    </a:lnTo>
                    <a:lnTo>
                      <a:pt x="58" y="16"/>
                    </a:lnTo>
                    <a:lnTo>
                      <a:pt x="34" y="17"/>
                    </a:lnTo>
                    <a:lnTo>
                      <a:pt x="12" y="19"/>
                    </a:lnTo>
                    <a:lnTo>
                      <a:pt x="0" y="21"/>
                    </a:lnTo>
                    <a:lnTo>
                      <a:pt x="19" y="23"/>
                    </a:lnTo>
                    <a:lnTo>
                      <a:pt x="58" y="25"/>
                    </a:lnTo>
                    <a:lnTo>
                      <a:pt x="1603" y="44"/>
                    </a:lnTo>
                    <a:lnTo>
                      <a:pt x="1643" y="44"/>
                    </a:lnTo>
                    <a:lnTo>
                      <a:pt x="1674" y="43"/>
                    </a:lnTo>
                    <a:lnTo>
                      <a:pt x="1702" y="45"/>
                    </a:lnTo>
                    <a:lnTo>
                      <a:pt x="1719" y="46"/>
                    </a:lnTo>
                    <a:lnTo>
                      <a:pt x="1732" y="48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00" name="Freeform 176"/>
              <p:cNvSpPr>
                <a:spLocks/>
              </p:cNvSpPr>
              <p:nvPr/>
            </p:nvSpPr>
            <p:spPr bwMode="auto">
              <a:xfrm>
                <a:off x="4025" y="3384"/>
                <a:ext cx="1733" cy="51"/>
              </a:xfrm>
              <a:custGeom>
                <a:avLst/>
                <a:gdLst/>
                <a:ahLst/>
                <a:cxnLst>
                  <a:cxn ang="0">
                    <a:pos x="1732" y="0"/>
                  </a:cxn>
                  <a:cxn ang="0">
                    <a:pos x="1723" y="3"/>
                  </a:cxn>
                  <a:cxn ang="0">
                    <a:pos x="1692" y="5"/>
                  </a:cxn>
                  <a:cxn ang="0">
                    <a:pos x="1648" y="6"/>
                  </a:cxn>
                  <a:cxn ang="0">
                    <a:pos x="1586" y="5"/>
                  </a:cxn>
                  <a:cxn ang="0">
                    <a:pos x="140" y="17"/>
                  </a:cxn>
                  <a:cxn ang="0">
                    <a:pos x="58" y="18"/>
                  </a:cxn>
                  <a:cxn ang="0">
                    <a:pos x="34" y="19"/>
                  </a:cxn>
                  <a:cxn ang="0">
                    <a:pos x="12" y="21"/>
                  </a:cxn>
                  <a:cxn ang="0">
                    <a:pos x="0" y="22"/>
                  </a:cxn>
                  <a:cxn ang="0">
                    <a:pos x="19" y="26"/>
                  </a:cxn>
                  <a:cxn ang="0">
                    <a:pos x="58" y="27"/>
                  </a:cxn>
                  <a:cxn ang="0">
                    <a:pos x="1600" y="45"/>
                  </a:cxn>
                  <a:cxn ang="0">
                    <a:pos x="1638" y="46"/>
                  </a:cxn>
                  <a:cxn ang="0">
                    <a:pos x="1671" y="46"/>
                  </a:cxn>
                  <a:cxn ang="0">
                    <a:pos x="1697" y="46"/>
                  </a:cxn>
                  <a:cxn ang="0">
                    <a:pos x="1726" y="48"/>
                  </a:cxn>
                  <a:cxn ang="0">
                    <a:pos x="1726" y="50"/>
                  </a:cxn>
                  <a:cxn ang="0">
                    <a:pos x="1732" y="0"/>
                  </a:cxn>
                </a:cxnLst>
                <a:rect l="0" t="0" r="r" b="b"/>
                <a:pathLst>
                  <a:path w="1733" h="51">
                    <a:moveTo>
                      <a:pt x="1732" y="0"/>
                    </a:moveTo>
                    <a:lnTo>
                      <a:pt x="1723" y="3"/>
                    </a:lnTo>
                    <a:lnTo>
                      <a:pt x="1692" y="5"/>
                    </a:lnTo>
                    <a:lnTo>
                      <a:pt x="1648" y="6"/>
                    </a:lnTo>
                    <a:lnTo>
                      <a:pt x="1586" y="5"/>
                    </a:lnTo>
                    <a:lnTo>
                      <a:pt x="140" y="17"/>
                    </a:lnTo>
                    <a:lnTo>
                      <a:pt x="58" y="18"/>
                    </a:lnTo>
                    <a:lnTo>
                      <a:pt x="34" y="19"/>
                    </a:lnTo>
                    <a:lnTo>
                      <a:pt x="12" y="21"/>
                    </a:lnTo>
                    <a:lnTo>
                      <a:pt x="0" y="22"/>
                    </a:lnTo>
                    <a:lnTo>
                      <a:pt x="19" y="26"/>
                    </a:lnTo>
                    <a:lnTo>
                      <a:pt x="58" y="27"/>
                    </a:lnTo>
                    <a:lnTo>
                      <a:pt x="1600" y="45"/>
                    </a:lnTo>
                    <a:lnTo>
                      <a:pt x="1638" y="46"/>
                    </a:lnTo>
                    <a:lnTo>
                      <a:pt x="1671" y="46"/>
                    </a:lnTo>
                    <a:lnTo>
                      <a:pt x="1697" y="46"/>
                    </a:lnTo>
                    <a:lnTo>
                      <a:pt x="1726" y="48"/>
                    </a:lnTo>
                    <a:lnTo>
                      <a:pt x="1726" y="50"/>
                    </a:lnTo>
                    <a:lnTo>
                      <a:pt x="1732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01" name="Freeform 177"/>
              <p:cNvSpPr>
                <a:spLocks/>
              </p:cNvSpPr>
              <p:nvPr/>
            </p:nvSpPr>
            <p:spPr bwMode="auto">
              <a:xfrm>
                <a:off x="4025" y="3384"/>
                <a:ext cx="1733" cy="51"/>
              </a:xfrm>
              <a:custGeom>
                <a:avLst/>
                <a:gdLst/>
                <a:ahLst/>
                <a:cxnLst>
                  <a:cxn ang="0">
                    <a:pos x="1732" y="0"/>
                  </a:cxn>
                  <a:cxn ang="0">
                    <a:pos x="1723" y="3"/>
                  </a:cxn>
                  <a:cxn ang="0">
                    <a:pos x="1692" y="5"/>
                  </a:cxn>
                  <a:cxn ang="0">
                    <a:pos x="1648" y="6"/>
                  </a:cxn>
                  <a:cxn ang="0">
                    <a:pos x="1586" y="5"/>
                  </a:cxn>
                  <a:cxn ang="0">
                    <a:pos x="140" y="17"/>
                  </a:cxn>
                  <a:cxn ang="0">
                    <a:pos x="58" y="18"/>
                  </a:cxn>
                  <a:cxn ang="0">
                    <a:pos x="34" y="19"/>
                  </a:cxn>
                  <a:cxn ang="0">
                    <a:pos x="12" y="21"/>
                  </a:cxn>
                  <a:cxn ang="0">
                    <a:pos x="0" y="22"/>
                  </a:cxn>
                  <a:cxn ang="0">
                    <a:pos x="19" y="26"/>
                  </a:cxn>
                  <a:cxn ang="0">
                    <a:pos x="58" y="27"/>
                  </a:cxn>
                  <a:cxn ang="0">
                    <a:pos x="1600" y="45"/>
                  </a:cxn>
                  <a:cxn ang="0">
                    <a:pos x="1638" y="46"/>
                  </a:cxn>
                  <a:cxn ang="0">
                    <a:pos x="1671" y="46"/>
                  </a:cxn>
                  <a:cxn ang="0">
                    <a:pos x="1697" y="46"/>
                  </a:cxn>
                  <a:cxn ang="0">
                    <a:pos x="1726" y="48"/>
                  </a:cxn>
                  <a:cxn ang="0">
                    <a:pos x="1726" y="50"/>
                  </a:cxn>
                </a:cxnLst>
                <a:rect l="0" t="0" r="r" b="b"/>
                <a:pathLst>
                  <a:path w="1733" h="51">
                    <a:moveTo>
                      <a:pt x="1732" y="0"/>
                    </a:moveTo>
                    <a:lnTo>
                      <a:pt x="1723" y="3"/>
                    </a:lnTo>
                    <a:lnTo>
                      <a:pt x="1692" y="5"/>
                    </a:lnTo>
                    <a:lnTo>
                      <a:pt x="1648" y="6"/>
                    </a:lnTo>
                    <a:lnTo>
                      <a:pt x="1586" y="5"/>
                    </a:lnTo>
                    <a:lnTo>
                      <a:pt x="140" y="17"/>
                    </a:lnTo>
                    <a:lnTo>
                      <a:pt x="58" y="18"/>
                    </a:lnTo>
                    <a:lnTo>
                      <a:pt x="34" y="19"/>
                    </a:lnTo>
                    <a:lnTo>
                      <a:pt x="12" y="21"/>
                    </a:lnTo>
                    <a:lnTo>
                      <a:pt x="0" y="22"/>
                    </a:lnTo>
                    <a:lnTo>
                      <a:pt x="19" y="26"/>
                    </a:lnTo>
                    <a:lnTo>
                      <a:pt x="58" y="27"/>
                    </a:lnTo>
                    <a:lnTo>
                      <a:pt x="1600" y="45"/>
                    </a:lnTo>
                    <a:lnTo>
                      <a:pt x="1638" y="46"/>
                    </a:lnTo>
                    <a:lnTo>
                      <a:pt x="1671" y="46"/>
                    </a:lnTo>
                    <a:lnTo>
                      <a:pt x="1697" y="46"/>
                    </a:lnTo>
                    <a:lnTo>
                      <a:pt x="1726" y="48"/>
                    </a:lnTo>
                    <a:lnTo>
                      <a:pt x="1726" y="50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02" name="Freeform 178"/>
              <p:cNvSpPr>
                <a:spLocks/>
              </p:cNvSpPr>
              <p:nvPr/>
            </p:nvSpPr>
            <p:spPr bwMode="auto">
              <a:xfrm>
                <a:off x="4025" y="3435"/>
                <a:ext cx="1735" cy="49"/>
              </a:xfrm>
              <a:custGeom>
                <a:avLst/>
                <a:gdLst/>
                <a:ahLst/>
                <a:cxnLst>
                  <a:cxn ang="0">
                    <a:pos x="1732" y="0"/>
                  </a:cxn>
                  <a:cxn ang="0">
                    <a:pos x="1723" y="1"/>
                  </a:cxn>
                  <a:cxn ang="0">
                    <a:pos x="1690" y="3"/>
                  </a:cxn>
                  <a:cxn ang="0">
                    <a:pos x="1654" y="4"/>
                  </a:cxn>
                  <a:cxn ang="0">
                    <a:pos x="1591" y="4"/>
                  </a:cxn>
                  <a:cxn ang="0">
                    <a:pos x="142" y="15"/>
                  </a:cxn>
                  <a:cxn ang="0">
                    <a:pos x="58" y="16"/>
                  </a:cxn>
                  <a:cxn ang="0">
                    <a:pos x="34" y="17"/>
                  </a:cxn>
                  <a:cxn ang="0">
                    <a:pos x="12" y="19"/>
                  </a:cxn>
                  <a:cxn ang="0">
                    <a:pos x="0" y="20"/>
                  </a:cxn>
                  <a:cxn ang="0">
                    <a:pos x="17" y="24"/>
                  </a:cxn>
                  <a:cxn ang="0">
                    <a:pos x="58" y="25"/>
                  </a:cxn>
                  <a:cxn ang="0">
                    <a:pos x="1604" y="44"/>
                  </a:cxn>
                  <a:cxn ang="0">
                    <a:pos x="1643" y="43"/>
                  </a:cxn>
                  <a:cxn ang="0">
                    <a:pos x="1675" y="42"/>
                  </a:cxn>
                  <a:cxn ang="0">
                    <a:pos x="1702" y="44"/>
                  </a:cxn>
                  <a:cxn ang="0">
                    <a:pos x="1721" y="46"/>
                  </a:cxn>
                  <a:cxn ang="0">
                    <a:pos x="1734" y="48"/>
                  </a:cxn>
                  <a:cxn ang="0">
                    <a:pos x="1732" y="0"/>
                  </a:cxn>
                </a:cxnLst>
                <a:rect l="0" t="0" r="r" b="b"/>
                <a:pathLst>
                  <a:path w="1735" h="49">
                    <a:moveTo>
                      <a:pt x="1732" y="0"/>
                    </a:moveTo>
                    <a:lnTo>
                      <a:pt x="1723" y="1"/>
                    </a:lnTo>
                    <a:lnTo>
                      <a:pt x="1690" y="3"/>
                    </a:lnTo>
                    <a:lnTo>
                      <a:pt x="1654" y="4"/>
                    </a:lnTo>
                    <a:lnTo>
                      <a:pt x="1591" y="4"/>
                    </a:lnTo>
                    <a:lnTo>
                      <a:pt x="142" y="15"/>
                    </a:lnTo>
                    <a:lnTo>
                      <a:pt x="58" y="16"/>
                    </a:lnTo>
                    <a:lnTo>
                      <a:pt x="34" y="17"/>
                    </a:lnTo>
                    <a:lnTo>
                      <a:pt x="12" y="19"/>
                    </a:lnTo>
                    <a:lnTo>
                      <a:pt x="0" y="20"/>
                    </a:lnTo>
                    <a:lnTo>
                      <a:pt x="17" y="24"/>
                    </a:lnTo>
                    <a:lnTo>
                      <a:pt x="58" y="25"/>
                    </a:lnTo>
                    <a:lnTo>
                      <a:pt x="1604" y="44"/>
                    </a:lnTo>
                    <a:lnTo>
                      <a:pt x="1643" y="43"/>
                    </a:lnTo>
                    <a:lnTo>
                      <a:pt x="1675" y="42"/>
                    </a:lnTo>
                    <a:lnTo>
                      <a:pt x="1702" y="44"/>
                    </a:lnTo>
                    <a:lnTo>
                      <a:pt x="1721" y="46"/>
                    </a:lnTo>
                    <a:lnTo>
                      <a:pt x="1734" y="48"/>
                    </a:lnTo>
                    <a:lnTo>
                      <a:pt x="1732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03" name="Freeform 179"/>
              <p:cNvSpPr>
                <a:spLocks/>
              </p:cNvSpPr>
              <p:nvPr/>
            </p:nvSpPr>
            <p:spPr bwMode="auto">
              <a:xfrm>
                <a:off x="4025" y="3435"/>
                <a:ext cx="1735" cy="49"/>
              </a:xfrm>
              <a:custGeom>
                <a:avLst/>
                <a:gdLst/>
                <a:ahLst/>
                <a:cxnLst>
                  <a:cxn ang="0">
                    <a:pos x="1732" y="0"/>
                  </a:cxn>
                  <a:cxn ang="0">
                    <a:pos x="1723" y="1"/>
                  </a:cxn>
                  <a:cxn ang="0">
                    <a:pos x="1690" y="3"/>
                  </a:cxn>
                  <a:cxn ang="0">
                    <a:pos x="1654" y="4"/>
                  </a:cxn>
                  <a:cxn ang="0">
                    <a:pos x="1591" y="4"/>
                  </a:cxn>
                  <a:cxn ang="0">
                    <a:pos x="142" y="15"/>
                  </a:cxn>
                  <a:cxn ang="0">
                    <a:pos x="58" y="16"/>
                  </a:cxn>
                  <a:cxn ang="0">
                    <a:pos x="34" y="17"/>
                  </a:cxn>
                  <a:cxn ang="0">
                    <a:pos x="12" y="19"/>
                  </a:cxn>
                  <a:cxn ang="0">
                    <a:pos x="0" y="20"/>
                  </a:cxn>
                  <a:cxn ang="0">
                    <a:pos x="17" y="24"/>
                  </a:cxn>
                  <a:cxn ang="0">
                    <a:pos x="58" y="25"/>
                  </a:cxn>
                  <a:cxn ang="0">
                    <a:pos x="1604" y="44"/>
                  </a:cxn>
                  <a:cxn ang="0">
                    <a:pos x="1643" y="43"/>
                  </a:cxn>
                  <a:cxn ang="0">
                    <a:pos x="1675" y="42"/>
                  </a:cxn>
                  <a:cxn ang="0">
                    <a:pos x="1702" y="44"/>
                  </a:cxn>
                  <a:cxn ang="0">
                    <a:pos x="1721" y="46"/>
                  </a:cxn>
                  <a:cxn ang="0">
                    <a:pos x="1734" y="48"/>
                  </a:cxn>
                </a:cxnLst>
                <a:rect l="0" t="0" r="r" b="b"/>
                <a:pathLst>
                  <a:path w="1735" h="49">
                    <a:moveTo>
                      <a:pt x="1732" y="0"/>
                    </a:moveTo>
                    <a:lnTo>
                      <a:pt x="1723" y="1"/>
                    </a:lnTo>
                    <a:lnTo>
                      <a:pt x="1690" y="3"/>
                    </a:lnTo>
                    <a:lnTo>
                      <a:pt x="1654" y="4"/>
                    </a:lnTo>
                    <a:lnTo>
                      <a:pt x="1591" y="4"/>
                    </a:lnTo>
                    <a:lnTo>
                      <a:pt x="142" y="15"/>
                    </a:lnTo>
                    <a:lnTo>
                      <a:pt x="58" y="16"/>
                    </a:lnTo>
                    <a:lnTo>
                      <a:pt x="34" y="17"/>
                    </a:lnTo>
                    <a:lnTo>
                      <a:pt x="12" y="19"/>
                    </a:lnTo>
                    <a:lnTo>
                      <a:pt x="0" y="20"/>
                    </a:lnTo>
                    <a:lnTo>
                      <a:pt x="17" y="24"/>
                    </a:lnTo>
                    <a:lnTo>
                      <a:pt x="58" y="25"/>
                    </a:lnTo>
                    <a:lnTo>
                      <a:pt x="1604" y="44"/>
                    </a:lnTo>
                    <a:lnTo>
                      <a:pt x="1643" y="43"/>
                    </a:lnTo>
                    <a:lnTo>
                      <a:pt x="1675" y="42"/>
                    </a:lnTo>
                    <a:lnTo>
                      <a:pt x="1702" y="44"/>
                    </a:lnTo>
                    <a:lnTo>
                      <a:pt x="1721" y="46"/>
                    </a:lnTo>
                    <a:lnTo>
                      <a:pt x="1734" y="48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04" name="Freeform 180"/>
              <p:cNvSpPr>
                <a:spLocks/>
              </p:cNvSpPr>
              <p:nvPr/>
            </p:nvSpPr>
            <p:spPr bwMode="auto">
              <a:xfrm>
                <a:off x="4025" y="3483"/>
                <a:ext cx="1733" cy="35"/>
              </a:xfrm>
              <a:custGeom>
                <a:avLst/>
                <a:gdLst/>
                <a:ahLst/>
                <a:cxnLst>
                  <a:cxn ang="0">
                    <a:pos x="1732" y="0"/>
                  </a:cxn>
                  <a:cxn ang="0">
                    <a:pos x="1723" y="3"/>
                  </a:cxn>
                  <a:cxn ang="0">
                    <a:pos x="1692" y="5"/>
                  </a:cxn>
                  <a:cxn ang="0">
                    <a:pos x="1650" y="6"/>
                  </a:cxn>
                  <a:cxn ang="0">
                    <a:pos x="1586" y="5"/>
                  </a:cxn>
                  <a:cxn ang="0">
                    <a:pos x="141" y="17"/>
                  </a:cxn>
                  <a:cxn ang="0">
                    <a:pos x="58" y="18"/>
                  </a:cxn>
                  <a:cxn ang="0">
                    <a:pos x="34" y="19"/>
                  </a:cxn>
                  <a:cxn ang="0">
                    <a:pos x="12" y="21"/>
                  </a:cxn>
                  <a:cxn ang="0">
                    <a:pos x="0" y="22"/>
                  </a:cxn>
                  <a:cxn ang="0">
                    <a:pos x="19" y="27"/>
                  </a:cxn>
                  <a:cxn ang="0">
                    <a:pos x="58" y="27"/>
                  </a:cxn>
                  <a:cxn ang="0">
                    <a:pos x="804" y="34"/>
                  </a:cxn>
                  <a:cxn ang="0">
                    <a:pos x="1732" y="0"/>
                  </a:cxn>
                </a:cxnLst>
                <a:rect l="0" t="0" r="r" b="b"/>
                <a:pathLst>
                  <a:path w="1733" h="35">
                    <a:moveTo>
                      <a:pt x="1732" y="0"/>
                    </a:moveTo>
                    <a:lnTo>
                      <a:pt x="1723" y="3"/>
                    </a:lnTo>
                    <a:lnTo>
                      <a:pt x="1692" y="5"/>
                    </a:lnTo>
                    <a:lnTo>
                      <a:pt x="1650" y="6"/>
                    </a:lnTo>
                    <a:lnTo>
                      <a:pt x="1586" y="5"/>
                    </a:lnTo>
                    <a:lnTo>
                      <a:pt x="141" y="17"/>
                    </a:lnTo>
                    <a:lnTo>
                      <a:pt x="58" y="18"/>
                    </a:lnTo>
                    <a:lnTo>
                      <a:pt x="34" y="19"/>
                    </a:lnTo>
                    <a:lnTo>
                      <a:pt x="12" y="21"/>
                    </a:lnTo>
                    <a:lnTo>
                      <a:pt x="0" y="22"/>
                    </a:lnTo>
                    <a:lnTo>
                      <a:pt x="19" y="27"/>
                    </a:lnTo>
                    <a:lnTo>
                      <a:pt x="58" y="27"/>
                    </a:lnTo>
                    <a:lnTo>
                      <a:pt x="804" y="34"/>
                    </a:lnTo>
                    <a:lnTo>
                      <a:pt x="1732" y="0"/>
                    </a:lnTo>
                  </a:path>
                </a:pathLst>
              </a:custGeom>
              <a:solidFill>
                <a:srgbClr val="20202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05" name="Freeform 181"/>
              <p:cNvSpPr>
                <a:spLocks/>
              </p:cNvSpPr>
              <p:nvPr/>
            </p:nvSpPr>
            <p:spPr bwMode="auto">
              <a:xfrm>
                <a:off x="4025" y="3483"/>
                <a:ext cx="1733" cy="35"/>
              </a:xfrm>
              <a:custGeom>
                <a:avLst/>
                <a:gdLst/>
                <a:ahLst/>
                <a:cxnLst>
                  <a:cxn ang="0">
                    <a:pos x="1732" y="0"/>
                  </a:cxn>
                  <a:cxn ang="0">
                    <a:pos x="1723" y="3"/>
                  </a:cxn>
                  <a:cxn ang="0">
                    <a:pos x="1692" y="5"/>
                  </a:cxn>
                  <a:cxn ang="0">
                    <a:pos x="1650" y="6"/>
                  </a:cxn>
                  <a:cxn ang="0">
                    <a:pos x="1586" y="5"/>
                  </a:cxn>
                  <a:cxn ang="0">
                    <a:pos x="141" y="17"/>
                  </a:cxn>
                  <a:cxn ang="0">
                    <a:pos x="58" y="18"/>
                  </a:cxn>
                  <a:cxn ang="0">
                    <a:pos x="34" y="19"/>
                  </a:cxn>
                  <a:cxn ang="0">
                    <a:pos x="12" y="21"/>
                  </a:cxn>
                  <a:cxn ang="0">
                    <a:pos x="0" y="22"/>
                  </a:cxn>
                  <a:cxn ang="0">
                    <a:pos x="19" y="27"/>
                  </a:cxn>
                  <a:cxn ang="0">
                    <a:pos x="58" y="27"/>
                  </a:cxn>
                  <a:cxn ang="0">
                    <a:pos x="804" y="34"/>
                  </a:cxn>
                </a:cxnLst>
                <a:rect l="0" t="0" r="r" b="b"/>
                <a:pathLst>
                  <a:path w="1733" h="35">
                    <a:moveTo>
                      <a:pt x="1732" y="0"/>
                    </a:moveTo>
                    <a:lnTo>
                      <a:pt x="1723" y="3"/>
                    </a:lnTo>
                    <a:lnTo>
                      <a:pt x="1692" y="5"/>
                    </a:lnTo>
                    <a:lnTo>
                      <a:pt x="1650" y="6"/>
                    </a:lnTo>
                    <a:lnTo>
                      <a:pt x="1586" y="5"/>
                    </a:lnTo>
                    <a:lnTo>
                      <a:pt x="141" y="17"/>
                    </a:lnTo>
                    <a:lnTo>
                      <a:pt x="58" y="18"/>
                    </a:lnTo>
                    <a:lnTo>
                      <a:pt x="34" y="19"/>
                    </a:lnTo>
                    <a:lnTo>
                      <a:pt x="12" y="21"/>
                    </a:lnTo>
                    <a:lnTo>
                      <a:pt x="0" y="22"/>
                    </a:lnTo>
                    <a:lnTo>
                      <a:pt x="19" y="27"/>
                    </a:lnTo>
                    <a:lnTo>
                      <a:pt x="58" y="27"/>
                    </a:lnTo>
                    <a:lnTo>
                      <a:pt x="804" y="34"/>
                    </a:lnTo>
                  </a:path>
                </a:pathLst>
              </a:custGeom>
              <a:noFill/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29206" name="Line 182"/>
          <p:cNvSpPr>
            <a:spLocks noChangeShapeType="1"/>
          </p:cNvSpPr>
          <p:nvPr/>
        </p:nvSpPr>
        <p:spPr bwMode="auto">
          <a:xfrm>
            <a:off x="8153400" y="2819400"/>
            <a:ext cx="0" cy="18288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129207" name="Picture 18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02513" y="5524500"/>
            <a:ext cx="1374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9208" name="Group 184"/>
          <p:cNvGrpSpPr>
            <a:grpSpLocks/>
          </p:cNvGrpSpPr>
          <p:nvPr/>
        </p:nvGrpSpPr>
        <p:grpSpPr bwMode="auto">
          <a:xfrm>
            <a:off x="457200" y="1766888"/>
            <a:ext cx="1149350" cy="896937"/>
            <a:chOff x="288" y="1113"/>
            <a:chExt cx="724" cy="565"/>
          </a:xfrm>
        </p:grpSpPr>
        <p:grpSp>
          <p:nvGrpSpPr>
            <p:cNvPr id="129209" name="Group 185"/>
            <p:cNvGrpSpPr>
              <a:grpSpLocks/>
            </p:cNvGrpSpPr>
            <p:nvPr/>
          </p:nvGrpSpPr>
          <p:grpSpPr bwMode="auto">
            <a:xfrm>
              <a:off x="288" y="1314"/>
              <a:ext cx="438" cy="354"/>
              <a:chOff x="288" y="1314"/>
              <a:chExt cx="438" cy="354"/>
            </a:xfrm>
          </p:grpSpPr>
          <p:grpSp>
            <p:nvGrpSpPr>
              <p:cNvPr id="129210" name="Group 186"/>
              <p:cNvGrpSpPr>
                <a:grpSpLocks/>
              </p:cNvGrpSpPr>
              <p:nvPr/>
            </p:nvGrpSpPr>
            <p:grpSpPr bwMode="auto">
              <a:xfrm>
                <a:off x="293" y="1347"/>
                <a:ext cx="139" cy="171"/>
                <a:chOff x="293" y="1347"/>
                <a:chExt cx="139" cy="171"/>
              </a:xfrm>
            </p:grpSpPr>
            <p:sp>
              <p:nvSpPr>
                <p:cNvPr id="129211" name="Freeform 187"/>
                <p:cNvSpPr>
                  <a:spLocks/>
                </p:cNvSpPr>
                <p:nvPr/>
              </p:nvSpPr>
              <p:spPr bwMode="auto">
                <a:xfrm>
                  <a:off x="384" y="1354"/>
                  <a:ext cx="48" cy="163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5" y="139"/>
                    </a:cxn>
                    <a:cxn ang="0">
                      <a:pos x="22" y="162"/>
                    </a:cxn>
                    <a:cxn ang="0">
                      <a:pos x="0" y="136"/>
                    </a:cxn>
                    <a:cxn ang="0">
                      <a:pos x="8" y="13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8" h="163">
                      <a:moveTo>
                        <a:pt x="47" y="0"/>
                      </a:moveTo>
                      <a:lnTo>
                        <a:pt x="35" y="139"/>
                      </a:lnTo>
                      <a:lnTo>
                        <a:pt x="22" y="162"/>
                      </a:lnTo>
                      <a:lnTo>
                        <a:pt x="0" y="136"/>
                      </a:lnTo>
                      <a:lnTo>
                        <a:pt x="8" y="13"/>
                      </a:lnTo>
                      <a:lnTo>
                        <a:pt x="47" y="0"/>
                      </a:lnTo>
                    </a:path>
                  </a:pathLst>
                </a:custGeom>
                <a:solidFill>
                  <a:srgbClr val="80604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12" name="Freeform 188"/>
                <p:cNvSpPr>
                  <a:spLocks/>
                </p:cNvSpPr>
                <p:nvPr/>
              </p:nvSpPr>
              <p:spPr bwMode="auto">
                <a:xfrm>
                  <a:off x="304" y="1347"/>
                  <a:ext cx="128" cy="24"/>
                </a:xfrm>
                <a:custGeom>
                  <a:avLst/>
                  <a:gdLst/>
                  <a:ahLst/>
                  <a:cxnLst>
                    <a:cxn ang="0">
                      <a:pos x="127" y="7"/>
                    </a:cxn>
                    <a:cxn ang="0">
                      <a:pos x="85" y="23"/>
                    </a:cxn>
                    <a:cxn ang="0">
                      <a:pos x="0" y="14"/>
                    </a:cxn>
                    <a:cxn ang="0">
                      <a:pos x="47" y="0"/>
                    </a:cxn>
                    <a:cxn ang="0">
                      <a:pos x="127" y="7"/>
                    </a:cxn>
                  </a:cxnLst>
                  <a:rect l="0" t="0" r="r" b="b"/>
                  <a:pathLst>
                    <a:path w="128" h="24">
                      <a:moveTo>
                        <a:pt x="127" y="7"/>
                      </a:moveTo>
                      <a:lnTo>
                        <a:pt x="85" y="23"/>
                      </a:lnTo>
                      <a:lnTo>
                        <a:pt x="0" y="14"/>
                      </a:lnTo>
                      <a:lnTo>
                        <a:pt x="47" y="0"/>
                      </a:lnTo>
                      <a:lnTo>
                        <a:pt x="127" y="7"/>
                      </a:lnTo>
                    </a:path>
                  </a:pathLst>
                </a:custGeom>
                <a:solidFill>
                  <a:srgbClr val="C0802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13" name="Freeform 189"/>
                <p:cNvSpPr>
                  <a:spLocks/>
                </p:cNvSpPr>
                <p:nvPr/>
              </p:nvSpPr>
              <p:spPr bwMode="auto">
                <a:xfrm>
                  <a:off x="293" y="1347"/>
                  <a:ext cx="61" cy="162"/>
                </a:xfrm>
                <a:custGeom>
                  <a:avLst/>
                  <a:gdLst/>
                  <a:ahLst/>
                  <a:cxnLst>
                    <a:cxn ang="0">
                      <a:pos x="60" y="0"/>
                    </a:cxn>
                    <a:cxn ang="0">
                      <a:pos x="49" y="140"/>
                    </a:cxn>
                    <a:cxn ang="0">
                      <a:pos x="26" y="161"/>
                    </a:cxn>
                    <a:cxn ang="0">
                      <a:pos x="0" y="134"/>
                    </a:cxn>
                    <a:cxn ang="0">
                      <a:pos x="9" y="10"/>
                    </a:cxn>
                    <a:cxn ang="0">
                      <a:pos x="60" y="0"/>
                    </a:cxn>
                  </a:cxnLst>
                  <a:rect l="0" t="0" r="r" b="b"/>
                  <a:pathLst>
                    <a:path w="61" h="162">
                      <a:moveTo>
                        <a:pt x="60" y="0"/>
                      </a:moveTo>
                      <a:lnTo>
                        <a:pt x="49" y="140"/>
                      </a:lnTo>
                      <a:lnTo>
                        <a:pt x="26" y="161"/>
                      </a:lnTo>
                      <a:lnTo>
                        <a:pt x="0" y="134"/>
                      </a:lnTo>
                      <a:lnTo>
                        <a:pt x="9" y="10"/>
                      </a:lnTo>
                      <a:lnTo>
                        <a:pt x="60" y="0"/>
                      </a:lnTo>
                    </a:path>
                  </a:pathLst>
                </a:custGeom>
                <a:solidFill>
                  <a:srgbClr val="60402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14" name="Freeform 190"/>
                <p:cNvSpPr>
                  <a:spLocks/>
                </p:cNvSpPr>
                <p:nvPr/>
              </p:nvSpPr>
              <p:spPr bwMode="auto">
                <a:xfrm>
                  <a:off x="293" y="1361"/>
                  <a:ext cx="117" cy="157"/>
                </a:xfrm>
                <a:custGeom>
                  <a:avLst/>
                  <a:gdLst/>
                  <a:ahLst/>
                  <a:cxnLst>
                    <a:cxn ang="0">
                      <a:pos x="116" y="156"/>
                    </a:cxn>
                    <a:cxn ang="0">
                      <a:pos x="24" y="147"/>
                    </a:cxn>
                    <a:cxn ang="0">
                      <a:pos x="0" y="121"/>
                    </a:cxn>
                    <a:cxn ang="0">
                      <a:pos x="9" y="0"/>
                    </a:cxn>
                    <a:cxn ang="0">
                      <a:pos x="99" y="8"/>
                    </a:cxn>
                    <a:cxn ang="0">
                      <a:pos x="90" y="130"/>
                    </a:cxn>
                    <a:cxn ang="0">
                      <a:pos x="116" y="156"/>
                    </a:cxn>
                  </a:cxnLst>
                  <a:rect l="0" t="0" r="r" b="b"/>
                  <a:pathLst>
                    <a:path w="117" h="157">
                      <a:moveTo>
                        <a:pt x="116" y="156"/>
                      </a:moveTo>
                      <a:lnTo>
                        <a:pt x="24" y="147"/>
                      </a:lnTo>
                      <a:lnTo>
                        <a:pt x="0" y="121"/>
                      </a:lnTo>
                      <a:lnTo>
                        <a:pt x="9" y="0"/>
                      </a:lnTo>
                      <a:lnTo>
                        <a:pt x="99" y="8"/>
                      </a:lnTo>
                      <a:lnTo>
                        <a:pt x="90" y="130"/>
                      </a:lnTo>
                      <a:lnTo>
                        <a:pt x="116" y="156"/>
                      </a:lnTo>
                    </a:path>
                  </a:pathLst>
                </a:custGeom>
                <a:solidFill>
                  <a:srgbClr val="A0806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29215" name="Group 191"/>
              <p:cNvGrpSpPr>
                <a:grpSpLocks/>
              </p:cNvGrpSpPr>
              <p:nvPr/>
            </p:nvGrpSpPr>
            <p:grpSpPr bwMode="auto">
              <a:xfrm>
                <a:off x="396" y="1348"/>
                <a:ext cx="146" cy="179"/>
                <a:chOff x="396" y="1348"/>
                <a:chExt cx="146" cy="179"/>
              </a:xfrm>
            </p:grpSpPr>
            <p:sp>
              <p:nvSpPr>
                <p:cNvPr id="129216" name="Freeform 192"/>
                <p:cNvSpPr>
                  <a:spLocks/>
                </p:cNvSpPr>
                <p:nvPr/>
              </p:nvSpPr>
              <p:spPr bwMode="auto">
                <a:xfrm>
                  <a:off x="487" y="1357"/>
                  <a:ext cx="55" cy="170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2" y="148"/>
                    </a:cxn>
                    <a:cxn ang="0">
                      <a:pos x="26" y="169"/>
                    </a:cxn>
                    <a:cxn ang="0">
                      <a:pos x="0" y="142"/>
                    </a:cxn>
                    <a:cxn ang="0">
                      <a:pos x="9" y="14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55" h="170">
                      <a:moveTo>
                        <a:pt x="54" y="0"/>
                      </a:moveTo>
                      <a:lnTo>
                        <a:pt x="42" y="148"/>
                      </a:lnTo>
                      <a:lnTo>
                        <a:pt x="26" y="169"/>
                      </a:lnTo>
                      <a:lnTo>
                        <a:pt x="0" y="142"/>
                      </a:lnTo>
                      <a:lnTo>
                        <a:pt x="9" y="14"/>
                      </a:lnTo>
                      <a:lnTo>
                        <a:pt x="54" y="0"/>
                      </a:lnTo>
                    </a:path>
                  </a:pathLst>
                </a:custGeom>
                <a:solidFill>
                  <a:srgbClr val="80604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17" name="Freeform 193"/>
                <p:cNvSpPr>
                  <a:spLocks/>
                </p:cNvSpPr>
                <p:nvPr/>
              </p:nvSpPr>
              <p:spPr bwMode="auto">
                <a:xfrm>
                  <a:off x="405" y="1349"/>
                  <a:ext cx="136" cy="25"/>
                </a:xfrm>
                <a:custGeom>
                  <a:avLst/>
                  <a:gdLst/>
                  <a:ahLst/>
                  <a:cxnLst>
                    <a:cxn ang="0">
                      <a:pos x="135" y="7"/>
                    </a:cxn>
                    <a:cxn ang="0">
                      <a:pos x="91" y="24"/>
                    </a:cxn>
                    <a:cxn ang="0">
                      <a:pos x="0" y="15"/>
                    </a:cxn>
                    <a:cxn ang="0">
                      <a:pos x="50" y="0"/>
                    </a:cxn>
                    <a:cxn ang="0">
                      <a:pos x="135" y="7"/>
                    </a:cxn>
                  </a:cxnLst>
                  <a:rect l="0" t="0" r="r" b="b"/>
                  <a:pathLst>
                    <a:path w="136" h="25">
                      <a:moveTo>
                        <a:pt x="135" y="7"/>
                      </a:moveTo>
                      <a:lnTo>
                        <a:pt x="91" y="24"/>
                      </a:lnTo>
                      <a:lnTo>
                        <a:pt x="0" y="15"/>
                      </a:lnTo>
                      <a:lnTo>
                        <a:pt x="50" y="0"/>
                      </a:lnTo>
                      <a:lnTo>
                        <a:pt x="135" y="7"/>
                      </a:lnTo>
                    </a:path>
                  </a:pathLst>
                </a:custGeom>
                <a:solidFill>
                  <a:srgbClr val="C0802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18" name="Freeform 194"/>
                <p:cNvSpPr>
                  <a:spLocks/>
                </p:cNvSpPr>
                <p:nvPr/>
              </p:nvSpPr>
              <p:spPr bwMode="auto">
                <a:xfrm>
                  <a:off x="396" y="1348"/>
                  <a:ext cx="56" cy="170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44" y="148"/>
                    </a:cxn>
                    <a:cxn ang="0">
                      <a:pos x="23" y="169"/>
                    </a:cxn>
                    <a:cxn ang="0">
                      <a:pos x="0" y="142"/>
                    </a:cxn>
                    <a:cxn ang="0">
                      <a:pos x="9" y="13"/>
                    </a:cxn>
                    <a:cxn ang="0">
                      <a:pos x="55" y="0"/>
                    </a:cxn>
                  </a:cxnLst>
                  <a:rect l="0" t="0" r="r" b="b"/>
                  <a:pathLst>
                    <a:path w="56" h="170">
                      <a:moveTo>
                        <a:pt x="55" y="0"/>
                      </a:moveTo>
                      <a:lnTo>
                        <a:pt x="44" y="148"/>
                      </a:lnTo>
                      <a:lnTo>
                        <a:pt x="23" y="169"/>
                      </a:lnTo>
                      <a:lnTo>
                        <a:pt x="0" y="142"/>
                      </a:lnTo>
                      <a:lnTo>
                        <a:pt x="9" y="13"/>
                      </a:lnTo>
                      <a:lnTo>
                        <a:pt x="55" y="0"/>
                      </a:lnTo>
                    </a:path>
                  </a:pathLst>
                </a:custGeom>
                <a:solidFill>
                  <a:srgbClr val="60402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19" name="Freeform 195"/>
                <p:cNvSpPr>
                  <a:spLocks/>
                </p:cNvSpPr>
                <p:nvPr/>
              </p:nvSpPr>
              <p:spPr bwMode="auto">
                <a:xfrm>
                  <a:off x="396" y="1364"/>
                  <a:ext cx="117" cy="163"/>
                </a:xfrm>
                <a:custGeom>
                  <a:avLst/>
                  <a:gdLst/>
                  <a:ahLst/>
                  <a:cxnLst>
                    <a:cxn ang="0">
                      <a:pos x="116" y="162"/>
                    </a:cxn>
                    <a:cxn ang="0">
                      <a:pos x="25" y="153"/>
                    </a:cxn>
                    <a:cxn ang="0">
                      <a:pos x="0" y="126"/>
                    </a:cxn>
                    <a:cxn ang="0">
                      <a:pos x="9" y="0"/>
                    </a:cxn>
                    <a:cxn ang="0">
                      <a:pos x="100" y="8"/>
                    </a:cxn>
                    <a:cxn ang="0">
                      <a:pos x="90" y="135"/>
                    </a:cxn>
                    <a:cxn ang="0">
                      <a:pos x="116" y="162"/>
                    </a:cxn>
                  </a:cxnLst>
                  <a:rect l="0" t="0" r="r" b="b"/>
                  <a:pathLst>
                    <a:path w="117" h="163">
                      <a:moveTo>
                        <a:pt x="116" y="162"/>
                      </a:moveTo>
                      <a:lnTo>
                        <a:pt x="25" y="153"/>
                      </a:lnTo>
                      <a:lnTo>
                        <a:pt x="0" y="126"/>
                      </a:lnTo>
                      <a:lnTo>
                        <a:pt x="9" y="0"/>
                      </a:lnTo>
                      <a:lnTo>
                        <a:pt x="100" y="8"/>
                      </a:lnTo>
                      <a:lnTo>
                        <a:pt x="90" y="135"/>
                      </a:lnTo>
                      <a:lnTo>
                        <a:pt x="116" y="162"/>
                      </a:lnTo>
                    </a:path>
                  </a:pathLst>
                </a:custGeom>
                <a:solidFill>
                  <a:srgbClr val="A0806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29220" name="Group 196"/>
              <p:cNvGrpSpPr>
                <a:grpSpLocks/>
              </p:cNvGrpSpPr>
              <p:nvPr/>
            </p:nvGrpSpPr>
            <p:grpSpPr bwMode="auto">
              <a:xfrm>
                <a:off x="504" y="1350"/>
                <a:ext cx="157" cy="187"/>
                <a:chOff x="504" y="1350"/>
                <a:chExt cx="157" cy="187"/>
              </a:xfrm>
            </p:grpSpPr>
            <p:sp>
              <p:nvSpPr>
                <p:cNvPr id="129221" name="Freeform 197"/>
                <p:cNvSpPr>
                  <a:spLocks/>
                </p:cNvSpPr>
                <p:nvPr/>
              </p:nvSpPr>
              <p:spPr bwMode="auto">
                <a:xfrm>
                  <a:off x="599" y="1360"/>
                  <a:ext cx="62" cy="177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49" y="154"/>
                    </a:cxn>
                    <a:cxn ang="0">
                      <a:pos x="30" y="176"/>
                    </a:cxn>
                    <a:cxn ang="0">
                      <a:pos x="0" y="148"/>
                    </a:cxn>
                    <a:cxn ang="0">
                      <a:pos x="9" y="14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2" h="177">
                      <a:moveTo>
                        <a:pt x="61" y="0"/>
                      </a:moveTo>
                      <a:lnTo>
                        <a:pt x="49" y="154"/>
                      </a:lnTo>
                      <a:lnTo>
                        <a:pt x="30" y="176"/>
                      </a:lnTo>
                      <a:lnTo>
                        <a:pt x="0" y="148"/>
                      </a:lnTo>
                      <a:lnTo>
                        <a:pt x="9" y="14"/>
                      </a:lnTo>
                      <a:lnTo>
                        <a:pt x="61" y="0"/>
                      </a:lnTo>
                    </a:path>
                  </a:pathLst>
                </a:custGeom>
                <a:solidFill>
                  <a:srgbClr val="80604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22" name="Freeform 198"/>
                <p:cNvSpPr>
                  <a:spLocks/>
                </p:cNvSpPr>
                <p:nvPr/>
              </p:nvSpPr>
              <p:spPr bwMode="auto">
                <a:xfrm>
                  <a:off x="513" y="1350"/>
                  <a:ext cx="148" cy="25"/>
                </a:xfrm>
                <a:custGeom>
                  <a:avLst/>
                  <a:gdLst/>
                  <a:ahLst/>
                  <a:cxnLst>
                    <a:cxn ang="0">
                      <a:pos x="147" y="9"/>
                    </a:cxn>
                    <a:cxn ang="0">
                      <a:pos x="99" y="24"/>
                    </a:cxn>
                    <a:cxn ang="0">
                      <a:pos x="0" y="14"/>
                    </a:cxn>
                    <a:cxn ang="0">
                      <a:pos x="54" y="0"/>
                    </a:cxn>
                    <a:cxn ang="0">
                      <a:pos x="147" y="9"/>
                    </a:cxn>
                  </a:cxnLst>
                  <a:rect l="0" t="0" r="r" b="b"/>
                  <a:pathLst>
                    <a:path w="148" h="25">
                      <a:moveTo>
                        <a:pt x="147" y="9"/>
                      </a:moveTo>
                      <a:lnTo>
                        <a:pt x="99" y="24"/>
                      </a:lnTo>
                      <a:lnTo>
                        <a:pt x="0" y="14"/>
                      </a:lnTo>
                      <a:lnTo>
                        <a:pt x="54" y="0"/>
                      </a:lnTo>
                      <a:lnTo>
                        <a:pt x="147" y="9"/>
                      </a:lnTo>
                    </a:path>
                  </a:pathLst>
                </a:custGeom>
                <a:solidFill>
                  <a:srgbClr val="C0802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23" name="Freeform 199"/>
                <p:cNvSpPr>
                  <a:spLocks/>
                </p:cNvSpPr>
                <p:nvPr/>
              </p:nvSpPr>
              <p:spPr bwMode="auto">
                <a:xfrm>
                  <a:off x="504" y="1351"/>
                  <a:ext cx="62" cy="177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49" y="154"/>
                    </a:cxn>
                    <a:cxn ang="0">
                      <a:pos x="27" y="176"/>
                    </a:cxn>
                    <a:cxn ang="0">
                      <a:pos x="0" y="148"/>
                    </a:cxn>
                    <a:cxn ang="0">
                      <a:pos x="10" y="13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2" h="177">
                      <a:moveTo>
                        <a:pt x="61" y="0"/>
                      </a:moveTo>
                      <a:lnTo>
                        <a:pt x="49" y="154"/>
                      </a:lnTo>
                      <a:lnTo>
                        <a:pt x="27" y="176"/>
                      </a:lnTo>
                      <a:lnTo>
                        <a:pt x="0" y="148"/>
                      </a:lnTo>
                      <a:lnTo>
                        <a:pt x="10" y="13"/>
                      </a:lnTo>
                      <a:lnTo>
                        <a:pt x="61" y="0"/>
                      </a:lnTo>
                    </a:path>
                  </a:pathLst>
                </a:custGeom>
                <a:solidFill>
                  <a:srgbClr val="60402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24" name="Freeform 200"/>
                <p:cNvSpPr>
                  <a:spLocks/>
                </p:cNvSpPr>
                <p:nvPr/>
              </p:nvSpPr>
              <p:spPr bwMode="auto">
                <a:xfrm>
                  <a:off x="504" y="1362"/>
                  <a:ext cx="121" cy="175"/>
                </a:xfrm>
                <a:custGeom>
                  <a:avLst/>
                  <a:gdLst/>
                  <a:ahLst/>
                  <a:cxnLst>
                    <a:cxn ang="0">
                      <a:pos x="120" y="174"/>
                    </a:cxn>
                    <a:cxn ang="0">
                      <a:pos x="27" y="164"/>
                    </a:cxn>
                    <a:cxn ang="0">
                      <a:pos x="0" y="135"/>
                    </a:cxn>
                    <a:cxn ang="0">
                      <a:pos x="10" y="0"/>
                    </a:cxn>
                    <a:cxn ang="0">
                      <a:pos x="103" y="9"/>
                    </a:cxn>
                    <a:cxn ang="0">
                      <a:pos x="92" y="145"/>
                    </a:cxn>
                    <a:cxn ang="0">
                      <a:pos x="120" y="174"/>
                    </a:cxn>
                  </a:cxnLst>
                  <a:rect l="0" t="0" r="r" b="b"/>
                  <a:pathLst>
                    <a:path w="121" h="175">
                      <a:moveTo>
                        <a:pt x="120" y="174"/>
                      </a:moveTo>
                      <a:lnTo>
                        <a:pt x="27" y="164"/>
                      </a:lnTo>
                      <a:lnTo>
                        <a:pt x="0" y="135"/>
                      </a:lnTo>
                      <a:lnTo>
                        <a:pt x="10" y="0"/>
                      </a:lnTo>
                      <a:lnTo>
                        <a:pt x="103" y="9"/>
                      </a:lnTo>
                      <a:lnTo>
                        <a:pt x="92" y="145"/>
                      </a:lnTo>
                      <a:lnTo>
                        <a:pt x="120" y="174"/>
                      </a:lnTo>
                    </a:path>
                  </a:pathLst>
                </a:custGeom>
                <a:solidFill>
                  <a:srgbClr val="A0806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129225" name="Freeform 201"/>
              <p:cNvSpPr>
                <a:spLocks/>
              </p:cNvSpPr>
              <p:nvPr/>
            </p:nvSpPr>
            <p:spPr bwMode="auto">
              <a:xfrm>
                <a:off x="585" y="1352"/>
                <a:ext cx="76" cy="73"/>
              </a:xfrm>
              <a:custGeom>
                <a:avLst/>
                <a:gdLst/>
                <a:ahLst/>
                <a:cxnLst>
                  <a:cxn ang="0">
                    <a:pos x="75" y="65"/>
                  </a:cxn>
                  <a:cxn ang="0">
                    <a:pos x="29" y="62"/>
                  </a:cxn>
                  <a:cxn ang="0">
                    <a:pos x="6" y="2"/>
                  </a:cxn>
                  <a:cxn ang="0">
                    <a:pos x="0" y="0"/>
                  </a:cxn>
                  <a:cxn ang="0">
                    <a:pos x="23" y="67"/>
                  </a:cxn>
                  <a:cxn ang="0">
                    <a:pos x="75" y="72"/>
                  </a:cxn>
                  <a:cxn ang="0">
                    <a:pos x="75" y="65"/>
                  </a:cxn>
                </a:cxnLst>
                <a:rect l="0" t="0" r="r" b="b"/>
                <a:pathLst>
                  <a:path w="76" h="73">
                    <a:moveTo>
                      <a:pt x="75" y="65"/>
                    </a:moveTo>
                    <a:lnTo>
                      <a:pt x="29" y="62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23" y="67"/>
                    </a:lnTo>
                    <a:lnTo>
                      <a:pt x="75" y="72"/>
                    </a:lnTo>
                    <a:lnTo>
                      <a:pt x="75" y="65"/>
                    </a:lnTo>
                  </a:path>
                </a:pathLst>
              </a:custGeom>
              <a:solidFill>
                <a:srgbClr val="C0C0C0"/>
              </a:solidFill>
              <a:ln w="12700" cap="rnd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26" name="Freeform 202"/>
              <p:cNvSpPr>
                <a:spLocks/>
              </p:cNvSpPr>
              <p:nvPr/>
            </p:nvSpPr>
            <p:spPr bwMode="auto">
              <a:xfrm>
                <a:off x="309" y="1567"/>
                <a:ext cx="337" cy="42"/>
              </a:xfrm>
              <a:custGeom>
                <a:avLst/>
                <a:gdLst/>
                <a:ahLst/>
                <a:cxnLst>
                  <a:cxn ang="0">
                    <a:pos x="336" y="21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0" y="37"/>
                  </a:cxn>
                  <a:cxn ang="0">
                    <a:pos x="8" y="41"/>
                  </a:cxn>
                  <a:cxn ang="0">
                    <a:pos x="30" y="7"/>
                  </a:cxn>
                  <a:cxn ang="0">
                    <a:pos x="32" y="6"/>
                  </a:cxn>
                  <a:cxn ang="0">
                    <a:pos x="335" y="26"/>
                  </a:cxn>
                  <a:cxn ang="0">
                    <a:pos x="336" y="21"/>
                  </a:cxn>
                </a:cxnLst>
                <a:rect l="0" t="0" r="r" b="b"/>
                <a:pathLst>
                  <a:path w="337" h="42">
                    <a:moveTo>
                      <a:pt x="336" y="21"/>
                    </a:moveTo>
                    <a:lnTo>
                      <a:pt x="27" y="0"/>
                    </a:lnTo>
                    <a:lnTo>
                      <a:pt x="24" y="1"/>
                    </a:lnTo>
                    <a:lnTo>
                      <a:pt x="0" y="37"/>
                    </a:lnTo>
                    <a:lnTo>
                      <a:pt x="8" y="41"/>
                    </a:lnTo>
                    <a:lnTo>
                      <a:pt x="30" y="7"/>
                    </a:lnTo>
                    <a:lnTo>
                      <a:pt x="32" y="6"/>
                    </a:lnTo>
                    <a:lnTo>
                      <a:pt x="335" y="26"/>
                    </a:lnTo>
                    <a:lnTo>
                      <a:pt x="336" y="21"/>
                    </a:lnTo>
                  </a:path>
                </a:pathLst>
              </a:custGeom>
              <a:solidFill>
                <a:srgbClr val="C0C0C0"/>
              </a:solidFill>
              <a:ln w="12700" cap="rnd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27" name="Freeform 203"/>
              <p:cNvSpPr>
                <a:spLocks/>
              </p:cNvSpPr>
              <p:nvPr/>
            </p:nvSpPr>
            <p:spPr bwMode="auto">
              <a:xfrm>
                <a:off x="288" y="1374"/>
                <a:ext cx="376" cy="167"/>
              </a:xfrm>
              <a:custGeom>
                <a:avLst/>
                <a:gdLst/>
                <a:ahLst/>
                <a:cxnLst>
                  <a:cxn ang="0">
                    <a:pos x="375" y="4"/>
                  </a:cxn>
                  <a:cxn ang="0">
                    <a:pos x="16" y="14"/>
                  </a:cxn>
                  <a:cxn ang="0">
                    <a:pos x="7" y="133"/>
                  </a:cxn>
                  <a:cxn ang="0">
                    <a:pos x="361" y="160"/>
                  </a:cxn>
                  <a:cxn ang="0">
                    <a:pos x="361" y="166"/>
                  </a:cxn>
                  <a:cxn ang="0">
                    <a:pos x="0" y="137"/>
                  </a:cxn>
                  <a:cxn ang="0">
                    <a:pos x="10" y="8"/>
                  </a:cxn>
                  <a:cxn ang="0">
                    <a:pos x="375" y="0"/>
                  </a:cxn>
                  <a:cxn ang="0">
                    <a:pos x="375" y="4"/>
                  </a:cxn>
                </a:cxnLst>
                <a:rect l="0" t="0" r="r" b="b"/>
                <a:pathLst>
                  <a:path w="376" h="167">
                    <a:moveTo>
                      <a:pt x="375" y="4"/>
                    </a:moveTo>
                    <a:lnTo>
                      <a:pt x="16" y="14"/>
                    </a:lnTo>
                    <a:lnTo>
                      <a:pt x="7" y="133"/>
                    </a:lnTo>
                    <a:lnTo>
                      <a:pt x="361" y="160"/>
                    </a:lnTo>
                    <a:lnTo>
                      <a:pt x="361" y="166"/>
                    </a:lnTo>
                    <a:lnTo>
                      <a:pt x="0" y="137"/>
                    </a:lnTo>
                    <a:lnTo>
                      <a:pt x="10" y="8"/>
                    </a:lnTo>
                    <a:lnTo>
                      <a:pt x="375" y="0"/>
                    </a:lnTo>
                    <a:lnTo>
                      <a:pt x="375" y="4"/>
                    </a:lnTo>
                  </a:path>
                </a:pathLst>
              </a:custGeom>
              <a:solidFill>
                <a:srgbClr val="C0C0C0"/>
              </a:solidFill>
              <a:ln w="12700" cap="rnd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29228" name="Group 204"/>
              <p:cNvGrpSpPr>
                <a:grpSpLocks/>
              </p:cNvGrpSpPr>
              <p:nvPr/>
            </p:nvGrpSpPr>
            <p:grpSpPr bwMode="auto">
              <a:xfrm>
                <a:off x="293" y="1380"/>
                <a:ext cx="368" cy="151"/>
                <a:chOff x="293" y="1380"/>
                <a:chExt cx="368" cy="151"/>
              </a:xfrm>
            </p:grpSpPr>
            <p:grpSp>
              <p:nvGrpSpPr>
                <p:cNvPr id="129229" name="Group 205"/>
                <p:cNvGrpSpPr>
                  <a:grpSpLocks/>
                </p:cNvGrpSpPr>
                <p:nvPr/>
              </p:nvGrpSpPr>
              <p:grpSpPr bwMode="auto">
                <a:xfrm>
                  <a:off x="293" y="1407"/>
                  <a:ext cx="368" cy="97"/>
                  <a:chOff x="293" y="1407"/>
                  <a:chExt cx="368" cy="97"/>
                </a:xfrm>
              </p:grpSpPr>
              <p:sp>
                <p:nvSpPr>
                  <p:cNvPr id="129230" name="Line 20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99" y="1407"/>
                    <a:ext cx="362" cy="6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31" name="Line 20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97" y="1431"/>
                    <a:ext cx="360" cy="7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32" name="Line 20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96" y="1457"/>
                    <a:ext cx="359" cy="14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33" name="Line 20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93" y="1484"/>
                    <a:ext cx="359" cy="2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29234" name="Group 210"/>
                <p:cNvGrpSpPr>
                  <a:grpSpLocks/>
                </p:cNvGrpSpPr>
                <p:nvPr/>
              </p:nvGrpSpPr>
              <p:grpSpPr bwMode="auto">
                <a:xfrm>
                  <a:off x="340" y="1380"/>
                  <a:ext cx="277" cy="151"/>
                  <a:chOff x="340" y="1380"/>
                  <a:chExt cx="277" cy="151"/>
                </a:xfrm>
              </p:grpSpPr>
              <p:sp>
                <p:nvSpPr>
                  <p:cNvPr id="129235" name="Line 2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05" y="1380"/>
                    <a:ext cx="12" cy="151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36" name="Line 2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61" y="1381"/>
                    <a:ext cx="12" cy="149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37" name="Line 2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19" y="1382"/>
                    <a:ext cx="12" cy="14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38" name="Line 2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3" y="1382"/>
                    <a:ext cx="11" cy="14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39" name="Line 2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7" y="1384"/>
                    <a:ext cx="10" cy="134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40" name="Line 2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1" y="1384"/>
                    <a:ext cx="12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29241" name="Line 2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40" y="1387"/>
                    <a:ext cx="9" cy="123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sp>
            <p:nvSpPr>
              <p:cNvPr id="129242" name="Freeform 218"/>
              <p:cNvSpPr>
                <a:spLocks/>
              </p:cNvSpPr>
              <p:nvPr/>
            </p:nvSpPr>
            <p:spPr bwMode="auto">
              <a:xfrm>
                <a:off x="644" y="1314"/>
                <a:ext cx="82" cy="286"/>
              </a:xfrm>
              <a:custGeom>
                <a:avLst/>
                <a:gdLst/>
                <a:ahLst/>
                <a:cxnLst>
                  <a:cxn ang="0">
                    <a:pos x="81" y="9"/>
                  </a:cxn>
                  <a:cxn ang="0">
                    <a:pos x="31" y="39"/>
                  </a:cxn>
                  <a:cxn ang="0">
                    <a:pos x="12" y="277"/>
                  </a:cxn>
                  <a:cxn ang="0">
                    <a:pos x="11" y="285"/>
                  </a:cxn>
                  <a:cxn ang="0">
                    <a:pos x="0" y="285"/>
                  </a:cxn>
                  <a:cxn ang="0">
                    <a:pos x="0" y="276"/>
                  </a:cxn>
                  <a:cxn ang="0">
                    <a:pos x="19" y="31"/>
                  </a:cxn>
                  <a:cxn ang="0">
                    <a:pos x="72" y="0"/>
                  </a:cxn>
                  <a:cxn ang="0">
                    <a:pos x="78" y="3"/>
                  </a:cxn>
                  <a:cxn ang="0">
                    <a:pos x="81" y="5"/>
                  </a:cxn>
                  <a:cxn ang="0">
                    <a:pos x="81" y="9"/>
                  </a:cxn>
                </a:cxnLst>
                <a:rect l="0" t="0" r="r" b="b"/>
                <a:pathLst>
                  <a:path w="82" h="286">
                    <a:moveTo>
                      <a:pt x="81" y="9"/>
                    </a:moveTo>
                    <a:lnTo>
                      <a:pt x="31" y="39"/>
                    </a:lnTo>
                    <a:lnTo>
                      <a:pt x="12" y="277"/>
                    </a:lnTo>
                    <a:lnTo>
                      <a:pt x="11" y="285"/>
                    </a:lnTo>
                    <a:lnTo>
                      <a:pt x="0" y="285"/>
                    </a:lnTo>
                    <a:lnTo>
                      <a:pt x="0" y="276"/>
                    </a:lnTo>
                    <a:lnTo>
                      <a:pt x="19" y="31"/>
                    </a:lnTo>
                    <a:lnTo>
                      <a:pt x="72" y="0"/>
                    </a:lnTo>
                    <a:lnTo>
                      <a:pt x="78" y="3"/>
                    </a:lnTo>
                    <a:lnTo>
                      <a:pt x="81" y="5"/>
                    </a:lnTo>
                    <a:lnTo>
                      <a:pt x="81" y="9"/>
                    </a:lnTo>
                  </a:path>
                </a:pathLst>
              </a:custGeom>
              <a:solidFill>
                <a:srgbClr val="C0C0C0"/>
              </a:solidFill>
              <a:ln w="12700" cap="rnd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29243" name="Group 219"/>
              <p:cNvGrpSpPr>
                <a:grpSpLocks/>
              </p:cNvGrpSpPr>
              <p:nvPr/>
            </p:nvGrpSpPr>
            <p:grpSpPr bwMode="auto">
              <a:xfrm>
                <a:off x="608" y="1599"/>
                <a:ext cx="85" cy="69"/>
                <a:chOff x="608" y="1599"/>
                <a:chExt cx="85" cy="69"/>
              </a:xfrm>
            </p:grpSpPr>
            <p:sp>
              <p:nvSpPr>
                <p:cNvPr id="129244" name="Oval 220"/>
                <p:cNvSpPr>
                  <a:spLocks noChangeArrowheads="1"/>
                </p:cNvSpPr>
                <p:nvPr/>
              </p:nvSpPr>
              <p:spPr bwMode="auto">
                <a:xfrm rot="300000">
                  <a:off x="608" y="1599"/>
                  <a:ext cx="85" cy="69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29245" name="Oval 221"/>
                <p:cNvSpPr>
                  <a:spLocks noChangeArrowheads="1"/>
                </p:cNvSpPr>
                <p:nvPr/>
              </p:nvSpPr>
              <p:spPr bwMode="auto">
                <a:xfrm rot="300000">
                  <a:off x="625" y="1607"/>
                  <a:ext cx="56" cy="45"/>
                </a:xfrm>
                <a:prstGeom prst="ellipse">
                  <a:avLst/>
                </a:prstGeom>
                <a:solidFill>
                  <a:srgbClr val="80808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29246" name="Oval 222"/>
                <p:cNvSpPr>
                  <a:spLocks noChangeArrowheads="1"/>
                </p:cNvSpPr>
                <p:nvPr/>
              </p:nvSpPr>
              <p:spPr bwMode="auto">
                <a:xfrm rot="300000">
                  <a:off x="645" y="1623"/>
                  <a:ext cx="15" cy="13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29247" name="Group 223"/>
              <p:cNvGrpSpPr>
                <a:grpSpLocks/>
              </p:cNvGrpSpPr>
              <p:nvPr/>
            </p:nvGrpSpPr>
            <p:grpSpPr bwMode="auto">
              <a:xfrm>
                <a:off x="295" y="1599"/>
                <a:ext cx="38" cy="33"/>
                <a:chOff x="295" y="1599"/>
                <a:chExt cx="38" cy="33"/>
              </a:xfrm>
            </p:grpSpPr>
            <p:sp>
              <p:nvSpPr>
                <p:cNvPr id="129248" name="Oval 224"/>
                <p:cNvSpPr>
                  <a:spLocks noChangeArrowheads="1"/>
                </p:cNvSpPr>
                <p:nvPr/>
              </p:nvSpPr>
              <p:spPr bwMode="auto">
                <a:xfrm rot="300000">
                  <a:off x="295" y="1599"/>
                  <a:ext cx="38" cy="33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29249" name="Oval 225"/>
                <p:cNvSpPr>
                  <a:spLocks noChangeArrowheads="1"/>
                </p:cNvSpPr>
                <p:nvPr/>
              </p:nvSpPr>
              <p:spPr bwMode="auto">
                <a:xfrm rot="300000">
                  <a:off x="301" y="1602"/>
                  <a:ext cx="28" cy="22"/>
                </a:xfrm>
                <a:prstGeom prst="ellipse">
                  <a:avLst/>
                </a:prstGeom>
                <a:solidFill>
                  <a:srgbClr val="80808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29250" name="Oval 226"/>
                <p:cNvSpPr>
                  <a:spLocks noChangeArrowheads="1"/>
                </p:cNvSpPr>
                <p:nvPr/>
              </p:nvSpPr>
              <p:spPr bwMode="auto">
                <a:xfrm rot="300000">
                  <a:off x="309" y="1610"/>
                  <a:ext cx="14" cy="13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129251" name="Group 227"/>
            <p:cNvGrpSpPr>
              <a:grpSpLocks/>
            </p:cNvGrpSpPr>
            <p:nvPr/>
          </p:nvGrpSpPr>
          <p:grpSpPr bwMode="auto">
            <a:xfrm>
              <a:off x="697" y="1113"/>
              <a:ext cx="315" cy="565"/>
              <a:chOff x="697" y="1113"/>
              <a:chExt cx="315" cy="565"/>
            </a:xfrm>
          </p:grpSpPr>
          <p:grpSp>
            <p:nvGrpSpPr>
              <p:cNvPr id="129252" name="Group 228"/>
              <p:cNvGrpSpPr>
                <a:grpSpLocks/>
              </p:cNvGrpSpPr>
              <p:nvPr/>
            </p:nvGrpSpPr>
            <p:grpSpPr bwMode="auto">
              <a:xfrm>
                <a:off x="827" y="1656"/>
                <a:ext cx="122" cy="22"/>
                <a:chOff x="827" y="1656"/>
                <a:chExt cx="122" cy="22"/>
              </a:xfrm>
            </p:grpSpPr>
            <p:sp>
              <p:nvSpPr>
                <p:cNvPr id="129253" name="Oval 229"/>
                <p:cNvSpPr>
                  <a:spLocks noChangeArrowheads="1"/>
                </p:cNvSpPr>
                <p:nvPr/>
              </p:nvSpPr>
              <p:spPr bwMode="auto">
                <a:xfrm rot="300000">
                  <a:off x="881" y="1666"/>
                  <a:ext cx="68" cy="12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29254" name="Oval 230"/>
                <p:cNvSpPr>
                  <a:spLocks noChangeArrowheads="1"/>
                </p:cNvSpPr>
                <p:nvPr/>
              </p:nvSpPr>
              <p:spPr bwMode="auto">
                <a:xfrm rot="300000">
                  <a:off x="827" y="1656"/>
                  <a:ext cx="66" cy="12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29255" name="Group 231"/>
              <p:cNvGrpSpPr>
                <a:grpSpLocks/>
              </p:cNvGrpSpPr>
              <p:nvPr/>
            </p:nvGrpSpPr>
            <p:grpSpPr bwMode="auto">
              <a:xfrm>
                <a:off x="872" y="1530"/>
                <a:ext cx="109" cy="141"/>
                <a:chOff x="872" y="1530"/>
                <a:chExt cx="109" cy="141"/>
              </a:xfrm>
            </p:grpSpPr>
            <p:sp>
              <p:nvSpPr>
                <p:cNvPr id="129256" name="Freeform 232"/>
                <p:cNvSpPr>
                  <a:spLocks/>
                </p:cNvSpPr>
                <p:nvPr/>
              </p:nvSpPr>
              <p:spPr bwMode="auto">
                <a:xfrm>
                  <a:off x="928" y="1533"/>
                  <a:ext cx="53" cy="138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0" y="130"/>
                    </a:cxn>
                    <a:cxn ang="0">
                      <a:pos x="23" y="137"/>
                    </a:cxn>
                    <a:cxn ang="0">
                      <a:pos x="52" y="0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53" h="138">
                      <a:moveTo>
                        <a:pt x="4" y="2"/>
                      </a:moveTo>
                      <a:lnTo>
                        <a:pt x="0" y="130"/>
                      </a:lnTo>
                      <a:lnTo>
                        <a:pt x="23" y="137"/>
                      </a:lnTo>
                      <a:lnTo>
                        <a:pt x="52" y="0"/>
                      </a:lnTo>
                      <a:lnTo>
                        <a:pt x="4" y="2"/>
                      </a:lnTo>
                    </a:path>
                  </a:pathLst>
                </a:custGeom>
                <a:solidFill>
                  <a:srgbClr val="FFC08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9257" name="Freeform 233"/>
                <p:cNvSpPr>
                  <a:spLocks/>
                </p:cNvSpPr>
                <p:nvPr/>
              </p:nvSpPr>
              <p:spPr bwMode="auto">
                <a:xfrm>
                  <a:off x="872" y="1530"/>
                  <a:ext cx="50" cy="133"/>
                </a:xfrm>
                <a:custGeom>
                  <a:avLst/>
                  <a:gdLst/>
                  <a:ahLst/>
                  <a:cxnLst>
                    <a:cxn ang="0">
                      <a:pos x="5" y="6"/>
                    </a:cxn>
                    <a:cxn ang="0">
                      <a:pos x="0" y="125"/>
                    </a:cxn>
                    <a:cxn ang="0">
                      <a:pos x="22" y="132"/>
                    </a:cxn>
                    <a:cxn ang="0">
                      <a:pos x="49" y="0"/>
                    </a:cxn>
                    <a:cxn ang="0">
                      <a:pos x="5" y="6"/>
                    </a:cxn>
                  </a:cxnLst>
                  <a:rect l="0" t="0" r="r" b="b"/>
                  <a:pathLst>
                    <a:path w="50" h="133">
                      <a:moveTo>
                        <a:pt x="5" y="6"/>
                      </a:moveTo>
                      <a:lnTo>
                        <a:pt x="0" y="125"/>
                      </a:lnTo>
                      <a:lnTo>
                        <a:pt x="22" y="132"/>
                      </a:lnTo>
                      <a:lnTo>
                        <a:pt x="49" y="0"/>
                      </a:lnTo>
                      <a:lnTo>
                        <a:pt x="5" y="6"/>
                      </a:lnTo>
                    </a:path>
                  </a:pathLst>
                </a:custGeom>
                <a:solidFill>
                  <a:srgbClr val="FFC08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29258" name="Group 234"/>
              <p:cNvGrpSpPr>
                <a:grpSpLocks/>
              </p:cNvGrpSpPr>
              <p:nvPr/>
            </p:nvGrpSpPr>
            <p:grpSpPr bwMode="auto">
              <a:xfrm>
                <a:off x="697" y="1113"/>
                <a:ext cx="235" cy="212"/>
                <a:chOff x="697" y="1113"/>
                <a:chExt cx="235" cy="212"/>
              </a:xfrm>
            </p:grpSpPr>
            <p:sp>
              <p:nvSpPr>
                <p:cNvPr id="129259" name="Oval 235"/>
                <p:cNvSpPr>
                  <a:spLocks noChangeArrowheads="1"/>
                </p:cNvSpPr>
                <p:nvPr/>
              </p:nvSpPr>
              <p:spPr bwMode="auto">
                <a:xfrm rot="300000">
                  <a:off x="832" y="1113"/>
                  <a:ext cx="100" cy="87"/>
                </a:xfrm>
                <a:prstGeom prst="ellipse">
                  <a:avLst/>
                </a:prstGeom>
                <a:solidFill>
                  <a:srgbClr val="FFC08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29260" name="Oval 236"/>
                <p:cNvSpPr>
                  <a:spLocks noChangeArrowheads="1"/>
                </p:cNvSpPr>
                <p:nvPr/>
              </p:nvSpPr>
              <p:spPr bwMode="auto">
                <a:xfrm rot="300000">
                  <a:off x="697" y="1306"/>
                  <a:ext cx="31" cy="19"/>
                </a:xfrm>
                <a:prstGeom prst="ellipse">
                  <a:avLst/>
                </a:prstGeom>
                <a:solidFill>
                  <a:srgbClr val="FFC08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sp>
            <p:nvSpPr>
              <p:cNvPr id="129261" name="Freeform 237"/>
              <p:cNvSpPr>
                <a:spLocks/>
              </p:cNvSpPr>
              <p:nvPr/>
            </p:nvSpPr>
            <p:spPr bwMode="auto">
              <a:xfrm>
                <a:off x="855" y="1405"/>
                <a:ext cx="149" cy="144"/>
              </a:xfrm>
              <a:custGeom>
                <a:avLst/>
                <a:gdLst/>
                <a:ahLst/>
                <a:cxnLst>
                  <a:cxn ang="0">
                    <a:pos x="148" y="37"/>
                  </a:cxn>
                  <a:cxn ang="0">
                    <a:pos x="141" y="2"/>
                  </a:cxn>
                  <a:cxn ang="0">
                    <a:pos x="0" y="0"/>
                  </a:cxn>
                  <a:cxn ang="0">
                    <a:pos x="11" y="90"/>
                  </a:cxn>
                  <a:cxn ang="0">
                    <a:pos x="16" y="143"/>
                  </a:cxn>
                  <a:cxn ang="0">
                    <a:pos x="122" y="138"/>
                  </a:cxn>
                  <a:cxn ang="0">
                    <a:pos x="133" y="88"/>
                  </a:cxn>
                  <a:cxn ang="0">
                    <a:pos x="148" y="37"/>
                  </a:cxn>
                </a:cxnLst>
                <a:rect l="0" t="0" r="r" b="b"/>
                <a:pathLst>
                  <a:path w="149" h="144">
                    <a:moveTo>
                      <a:pt x="148" y="37"/>
                    </a:moveTo>
                    <a:lnTo>
                      <a:pt x="141" y="2"/>
                    </a:lnTo>
                    <a:lnTo>
                      <a:pt x="0" y="0"/>
                    </a:lnTo>
                    <a:lnTo>
                      <a:pt x="11" y="90"/>
                    </a:lnTo>
                    <a:lnTo>
                      <a:pt x="16" y="143"/>
                    </a:lnTo>
                    <a:lnTo>
                      <a:pt x="122" y="138"/>
                    </a:lnTo>
                    <a:lnTo>
                      <a:pt x="133" y="88"/>
                    </a:lnTo>
                    <a:lnTo>
                      <a:pt x="148" y="37"/>
                    </a:lnTo>
                  </a:path>
                </a:pathLst>
              </a:custGeom>
              <a:solidFill>
                <a:srgbClr val="E04060"/>
              </a:solidFill>
              <a:ln w="12700" cap="rnd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9262" name="Freeform 238"/>
              <p:cNvSpPr>
                <a:spLocks/>
              </p:cNvSpPr>
              <p:nvPr/>
            </p:nvSpPr>
            <p:spPr bwMode="auto">
              <a:xfrm>
                <a:off x="709" y="1202"/>
                <a:ext cx="303" cy="216"/>
              </a:xfrm>
              <a:custGeom>
                <a:avLst/>
                <a:gdLst/>
                <a:ahLst/>
                <a:cxnLst>
                  <a:cxn ang="0">
                    <a:pos x="248" y="9"/>
                  </a:cxn>
                  <a:cxn ang="0">
                    <a:pos x="243" y="6"/>
                  </a:cxn>
                  <a:cxn ang="0">
                    <a:pos x="239" y="3"/>
                  </a:cxn>
                  <a:cxn ang="0">
                    <a:pos x="230" y="1"/>
                  </a:cxn>
                  <a:cxn ang="0">
                    <a:pos x="222" y="0"/>
                  </a:cxn>
                  <a:cxn ang="0">
                    <a:pos x="135" y="7"/>
                  </a:cxn>
                  <a:cxn ang="0">
                    <a:pos x="129" y="8"/>
                  </a:cxn>
                  <a:cxn ang="0">
                    <a:pos x="126" y="12"/>
                  </a:cxn>
                  <a:cxn ang="0">
                    <a:pos x="87" y="116"/>
                  </a:cxn>
                  <a:cxn ang="0">
                    <a:pos x="11" y="102"/>
                  </a:cxn>
                  <a:cxn ang="0">
                    <a:pos x="0" y="128"/>
                  </a:cxn>
                  <a:cxn ang="0">
                    <a:pos x="113" y="154"/>
                  </a:cxn>
                  <a:cxn ang="0">
                    <a:pos x="149" y="91"/>
                  </a:cxn>
                  <a:cxn ang="0">
                    <a:pos x="153" y="146"/>
                  </a:cxn>
                  <a:cxn ang="0">
                    <a:pos x="141" y="211"/>
                  </a:cxn>
                  <a:cxn ang="0">
                    <a:pos x="302" y="215"/>
                  </a:cxn>
                  <a:cxn ang="0">
                    <a:pos x="263" y="145"/>
                  </a:cxn>
                  <a:cxn ang="0">
                    <a:pos x="256" y="30"/>
                  </a:cxn>
                  <a:cxn ang="0">
                    <a:pos x="255" y="25"/>
                  </a:cxn>
                  <a:cxn ang="0">
                    <a:pos x="253" y="18"/>
                  </a:cxn>
                  <a:cxn ang="0">
                    <a:pos x="251" y="15"/>
                  </a:cxn>
                  <a:cxn ang="0">
                    <a:pos x="248" y="9"/>
                  </a:cxn>
                </a:cxnLst>
                <a:rect l="0" t="0" r="r" b="b"/>
                <a:pathLst>
                  <a:path w="303" h="216">
                    <a:moveTo>
                      <a:pt x="248" y="9"/>
                    </a:moveTo>
                    <a:lnTo>
                      <a:pt x="243" y="6"/>
                    </a:lnTo>
                    <a:lnTo>
                      <a:pt x="239" y="3"/>
                    </a:lnTo>
                    <a:lnTo>
                      <a:pt x="230" y="1"/>
                    </a:lnTo>
                    <a:lnTo>
                      <a:pt x="222" y="0"/>
                    </a:lnTo>
                    <a:lnTo>
                      <a:pt x="135" y="7"/>
                    </a:lnTo>
                    <a:lnTo>
                      <a:pt x="129" y="8"/>
                    </a:lnTo>
                    <a:lnTo>
                      <a:pt x="126" y="12"/>
                    </a:lnTo>
                    <a:lnTo>
                      <a:pt x="87" y="116"/>
                    </a:lnTo>
                    <a:lnTo>
                      <a:pt x="11" y="102"/>
                    </a:lnTo>
                    <a:lnTo>
                      <a:pt x="0" y="128"/>
                    </a:lnTo>
                    <a:lnTo>
                      <a:pt x="113" y="154"/>
                    </a:lnTo>
                    <a:lnTo>
                      <a:pt x="149" y="91"/>
                    </a:lnTo>
                    <a:lnTo>
                      <a:pt x="153" y="146"/>
                    </a:lnTo>
                    <a:lnTo>
                      <a:pt x="141" y="211"/>
                    </a:lnTo>
                    <a:lnTo>
                      <a:pt x="302" y="215"/>
                    </a:lnTo>
                    <a:lnTo>
                      <a:pt x="263" y="145"/>
                    </a:lnTo>
                    <a:lnTo>
                      <a:pt x="256" y="30"/>
                    </a:lnTo>
                    <a:lnTo>
                      <a:pt x="255" y="25"/>
                    </a:lnTo>
                    <a:lnTo>
                      <a:pt x="253" y="18"/>
                    </a:lnTo>
                    <a:lnTo>
                      <a:pt x="251" y="15"/>
                    </a:lnTo>
                    <a:lnTo>
                      <a:pt x="248" y="9"/>
                    </a:lnTo>
                  </a:path>
                </a:pathLst>
              </a:custGeom>
              <a:solidFill>
                <a:srgbClr val="006080"/>
              </a:solidFill>
              <a:ln w="12700" cap="rnd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pic>
        <p:nvPicPr>
          <p:cNvPr id="129263" name="Picture 239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4950" y="5187950"/>
            <a:ext cx="2166938" cy="9779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ffectLst/>
        </p:spPr>
      </p:pic>
      <p:sp>
        <p:nvSpPr>
          <p:cNvPr id="129264" name="Rectangle 240"/>
          <p:cNvSpPr>
            <a:spLocks noChangeArrowheads="1"/>
          </p:cNvSpPr>
          <p:nvPr/>
        </p:nvSpPr>
        <p:spPr bwMode="auto">
          <a:xfrm>
            <a:off x="661988" y="6142038"/>
            <a:ext cx="781050" cy="37941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Retail</a:t>
            </a:r>
          </a:p>
        </p:txBody>
      </p:sp>
      <p:sp>
        <p:nvSpPr>
          <p:cNvPr id="129265" name="Rectangle 241"/>
          <p:cNvSpPr>
            <a:spLocks noChangeArrowheads="1"/>
          </p:cNvSpPr>
          <p:nvPr/>
        </p:nvSpPr>
        <p:spPr bwMode="auto">
          <a:xfrm>
            <a:off x="1506538" y="1500188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Consumer</a:t>
            </a:r>
          </a:p>
          <a:p>
            <a:pPr eaLnBrk="0" hangingPunct="0"/>
            <a:r>
              <a:rPr lang="en-US" b="1">
                <a:latin typeface="Times New Roman" pitchFamily="18" charset="0"/>
              </a:rPr>
              <a:t>Purchases</a:t>
            </a:r>
          </a:p>
        </p:txBody>
      </p:sp>
      <p:sp>
        <p:nvSpPr>
          <p:cNvPr id="129266" name="Line 242"/>
          <p:cNvSpPr>
            <a:spLocks noChangeShapeType="1"/>
          </p:cNvSpPr>
          <p:nvPr/>
        </p:nvSpPr>
        <p:spPr bwMode="auto">
          <a:xfrm flipV="1">
            <a:off x="7467600" y="2895600"/>
            <a:ext cx="457200" cy="6858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7550150" cy="1143000"/>
          </a:xfrm>
          <a:noFill/>
          <a:ln/>
        </p:spPr>
        <p:txBody>
          <a:bodyPr lIns="90488" tIns="44450" rIns="90488" bIns="44450"/>
          <a:lstStyle/>
          <a:p>
            <a:pPr defTabSz="762000"/>
            <a:r>
              <a:rPr lang="en-US" sz="2800">
                <a:solidFill>
                  <a:schemeClr val="bg1"/>
                </a:solidFill>
              </a:rPr>
              <a:t>Inventory Hides the Problems</a:t>
            </a:r>
          </a:p>
        </p:txBody>
      </p:sp>
      <p:sp>
        <p:nvSpPr>
          <p:cNvPr id="130051" name="Line 3"/>
          <p:cNvSpPr>
            <a:spLocks noChangeShapeType="1"/>
          </p:cNvSpPr>
          <p:nvPr/>
        </p:nvSpPr>
        <p:spPr bwMode="auto">
          <a:xfrm>
            <a:off x="2157413" y="5113338"/>
            <a:ext cx="51943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>
            <a:off x="1101725" y="2241550"/>
            <a:ext cx="1071563" cy="286861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53" name="Line 5"/>
          <p:cNvSpPr>
            <a:spLocks noChangeShapeType="1"/>
          </p:cNvSpPr>
          <p:nvPr/>
        </p:nvSpPr>
        <p:spPr bwMode="auto">
          <a:xfrm flipV="1">
            <a:off x="7343775" y="2227263"/>
            <a:ext cx="1077913" cy="2881312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 flipV="1">
            <a:off x="8412163" y="1920875"/>
            <a:ext cx="406400" cy="31432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696913" y="1970088"/>
            <a:ext cx="412750" cy="27622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56" name="Line 8"/>
          <p:cNvSpPr>
            <a:spLocks noChangeShapeType="1"/>
          </p:cNvSpPr>
          <p:nvPr/>
        </p:nvSpPr>
        <p:spPr bwMode="auto">
          <a:xfrm>
            <a:off x="1758950" y="4013200"/>
            <a:ext cx="5983288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57" name="Line 9"/>
          <p:cNvSpPr>
            <a:spLocks noChangeShapeType="1"/>
          </p:cNvSpPr>
          <p:nvPr/>
        </p:nvSpPr>
        <p:spPr bwMode="auto">
          <a:xfrm flipV="1">
            <a:off x="4433888" y="4095750"/>
            <a:ext cx="104775" cy="344488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58" name="Line 10"/>
          <p:cNvSpPr>
            <a:spLocks noChangeShapeType="1"/>
          </p:cNvSpPr>
          <p:nvPr/>
        </p:nvSpPr>
        <p:spPr bwMode="auto">
          <a:xfrm flipV="1">
            <a:off x="2482850" y="3294063"/>
            <a:ext cx="252413" cy="13716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59" name="Line 11"/>
          <p:cNvSpPr>
            <a:spLocks noChangeShapeType="1"/>
          </p:cNvSpPr>
          <p:nvPr/>
        </p:nvSpPr>
        <p:spPr bwMode="auto">
          <a:xfrm>
            <a:off x="2752725" y="3325813"/>
            <a:ext cx="198438" cy="1119187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0" name="Line 12"/>
          <p:cNvSpPr>
            <a:spLocks noChangeShapeType="1"/>
          </p:cNvSpPr>
          <p:nvPr/>
        </p:nvSpPr>
        <p:spPr bwMode="auto">
          <a:xfrm flipV="1">
            <a:off x="2965450" y="4076700"/>
            <a:ext cx="117475" cy="371475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1" name="Line 13"/>
          <p:cNvSpPr>
            <a:spLocks noChangeShapeType="1"/>
          </p:cNvSpPr>
          <p:nvPr/>
        </p:nvSpPr>
        <p:spPr bwMode="auto">
          <a:xfrm>
            <a:off x="3108325" y="4086225"/>
            <a:ext cx="101600" cy="322263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2" name="Line 14"/>
          <p:cNvSpPr>
            <a:spLocks noChangeShapeType="1"/>
          </p:cNvSpPr>
          <p:nvPr/>
        </p:nvSpPr>
        <p:spPr bwMode="auto">
          <a:xfrm flipV="1">
            <a:off x="3224213" y="4070350"/>
            <a:ext cx="95250" cy="360363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3" name="Line 15"/>
          <p:cNvSpPr>
            <a:spLocks noChangeShapeType="1"/>
          </p:cNvSpPr>
          <p:nvPr/>
        </p:nvSpPr>
        <p:spPr bwMode="auto">
          <a:xfrm>
            <a:off x="3336925" y="4073525"/>
            <a:ext cx="77788" cy="358775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4" name="Line 16"/>
          <p:cNvSpPr>
            <a:spLocks noChangeShapeType="1"/>
          </p:cNvSpPr>
          <p:nvPr/>
        </p:nvSpPr>
        <p:spPr bwMode="auto">
          <a:xfrm flipV="1">
            <a:off x="3435350" y="3662363"/>
            <a:ext cx="192088" cy="779462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5" name="Line 17"/>
          <p:cNvSpPr>
            <a:spLocks noChangeShapeType="1"/>
          </p:cNvSpPr>
          <p:nvPr/>
        </p:nvSpPr>
        <p:spPr bwMode="auto">
          <a:xfrm>
            <a:off x="3649663" y="3689350"/>
            <a:ext cx="109537" cy="585788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6" name="Line 18"/>
          <p:cNvSpPr>
            <a:spLocks noChangeShapeType="1"/>
          </p:cNvSpPr>
          <p:nvPr/>
        </p:nvSpPr>
        <p:spPr bwMode="auto">
          <a:xfrm flipV="1">
            <a:off x="3784600" y="2814638"/>
            <a:ext cx="328613" cy="1471612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7" name="Line 19"/>
          <p:cNvSpPr>
            <a:spLocks noChangeShapeType="1"/>
          </p:cNvSpPr>
          <p:nvPr/>
        </p:nvSpPr>
        <p:spPr bwMode="auto">
          <a:xfrm>
            <a:off x="4130675" y="2843213"/>
            <a:ext cx="284163" cy="1600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8" name="Line 20"/>
          <p:cNvSpPr>
            <a:spLocks noChangeShapeType="1"/>
          </p:cNvSpPr>
          <p:nvPr/>
        </p:nvSpPr>
        <p:spPr bwMode="auto">
          <a:xfrm>
            <a:off x="4557713" y="4108450"/>
            <a:ext cx="82550" cy="34925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69" name="Line 21"/>
          <p:cNvSpPr>
            <a:spLocks noChangeShapeType="1"/>
          </p:cNvSpPr>
          <p:nvPr/>
        </p:nvSpPr>
        <p:spPr bwMode="auto">
          <a:xfrm flipV="1">
            <a:off x="4654550" y="4092575"/>
            <a:ext cx="106363" cy="37465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0" name="Line 22"/>
          <p:cNvSpPr>
            <a:spLocks noChangeShapeType="1"/>
          </p:cNvSpPr>
          <p:nvPr/>
        </p:nvSpPr>
        <p:spPr bwMode="auto">
          <a:xfrm>
            <a:off x="4776788" y="4106863"/>
            <a:ext cx="79375" cy="309562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1" name="Line 23"/>
          <p:cNvSpPr>
            <a:spLocks noChangeShapeType="1"/>
          </p:cNvSpPr>
          <p:nvPr/>
        </p:nvSpPr>
        <p:spPr bwMode="auto">
          <a:xfrm flipV="1">
            <a:off x="4870450" y="3808413"/>
            <a:ext cx="149225" cy="604837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2" name="Line 24"/>
          <p:cNvSpPr>
            <a:spLocks noChangeShapeType="1"/>
          </p:cNvSpPr>
          <p:nvPr/>
        </p:nvSpPr>
        <p:spPr bwMode="auto">
          <a:xfrm>
            <a:off x="5045075" y="3822700"/>
            <a:ext cx="211138" cy="80645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3" name="Line 25"/>
          <p:cNvSpPr>
            <a:spLocks noChangeShapeType="1"/>
          </p:cNvSpPr>
          <p:nvPr/>
        </p:nvSpPr>
        <p:spPr bwMode="auto">
          <a:xfrm flipV="1">
            <a:off x="5270500" y="3454400"/>
            <a:ext cx="187325" cy="1185863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4" name="Line 26"/>
          <p:cNvSpPr>
            <a:spLocks noChangeShapeType="1"/>
          </p:cNvSpPr>
          <p:nvPr/>
        </p:nvSpPr>
        <p:spPr bwMode="auto">
          <a:xfrm>
            <a:off x="5475288" y="3452813"/>
            <a:ext cx="69850" cy="338137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5" name="Line 27"/>
          <p:cNvSpPr>
            <a:spLocks noChangeShapeType="1"/>
          </p:cNvSpPr>
          <p:nvPr/>
        </p:nvSpPr>
        <p:spPr bwMode="auto">
          <a:xfrm flipV="1">
            <a:off x="5570538" y="3622675"/>
            <a:ext cx="60325" cy="179388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6" name="Line 28"/>
          <p:cNvSpPr>
            <a:spLocks noChangeShapeType="1"/>
          </p:cNvSpPr>
          <p:nvPr/>
        </p:nvSpPr>
        <p:spPr bwMode="auto">
          <a:xfrm>
            <a:off x="5657850" y="3622675"/>
            <a:ext cx="103188" cy="976313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7" name="Line 29"/>
          <p:cNvSpPr>
            <a:spLocks noChangeShapeType="1"/>
          </p:cNvSpPr>
          <p:nvPr/>
        </p:nvSpPr>
        <p:spPr bwMode="auto">
          <a:xfrm flipV="1">
            <a:off x="5775325" y="3252788"/>
            <a:ext cx="328613" cy="1355725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8" name="Line 30"/>
          <p:cNvSpPr>
            <a:spLocks noChangeShapeType="1"/>
          </p:cNvSpPr>
          <p:nvPr/>
        </p:nvSpPr>
        <p:spPr bwMode="auto">
          <a:xfrm>
            <a:off x="6100763" y="3257550"/>
            <a:ext cx="239712" cy="4445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79" name="Line 31"/>
          <p:cNvSpPr>
            <a:spLocks noChangeShapeType="1"/>
          </p:cNvSpPr>
          <p:nvPr/>
        </p:nvSpPr>
        <p:spPr bwMode="auto">
          <a:xfrm>
            <a:off x="6338888" y="3697288"/>
            <a:ext cx="31750" cy="4318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80" name="Line 32"/>
          <p:cNvSpPr>
            <a:spLocks noChangeShapeType="1"/>
          </p:cNvSpPr>
          <p:nvPr/>
        </p:nvSpPr>
        <p:spPr bwMode="auto">
          <a:xfrm>
            <a:off x="6370638" y="4116388"/>
            <a:ext cx="122237" cy="18415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81" name="Line 33"/>
          <p:cNvSpPr>
            <a:spLocks noChangeShapeType="1"/>
          </p:cNvSpPr>
          <p:nvPr/>
        </p:nvSpPr>
        <p:spPr bwMode="auto">
          <a:xfrm>
            <a:off x="6484938" y="4295775"/>
            <a:ext cx="133350" cy="74613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82" name="Line 34"/>
          <p:cNvSpPr>
            <a:spLocks noChangeShapeType="1"/>
          </p:cNvSpPr>
          <p:nvPr/>
        </p:nvSpPr>
        <p:spPr bwMode="auto">
          <a:xfrm flipV="1">
            <a:off x="6604000" y="4029075"/>
            <a:ext cx="193675" cy="334963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83" name="Line 35"/>
          <p:cNvSpPr>
            <a:spLocks noChangeShapeType="1"/>
          </p:cNvSpPr>
          <p:nvPr/>
        </p:nvSpPr>
        <p:spPr bwMode="auto">
          <a:xfrm>
            <a:off x="6792913" y="4035425"/>
            <a:ext cx="346075" cy="369888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84" name="Rectangle 36"/>
          <p:cNvSpPr>
            <a:spLocks noChangeArrowheads="1"/>
          </p:cNvSpPr>
          <p:nvPr/>
        </p:nvSpPr>
        <p:spPr bwMode="auto">
          <a:xfrm>
            <a:off x="217488" y="3424238"/>
            <a:ext cx="120967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/>
              <a:t>Inventory</a:t>
            </a:r>
          </a:p>
        </p:txBody>
      </p:sp>
      <p:sp>
        <p:nvSpPr>
          <p:cNvPr id="130085" name="Rectangle 37"/>
          <p:cNvSpPr>
            <a:spLocks noChangeArrowheads="1"/>
          </p:cNvSpPr>
          <p:nvPr/>
        </p:nvSpPr>
        <p:spPr bwMode="auto">
          <a:xfrm>
            <a:off x="638175" y="4446588"/>
            <a:ext cx="10826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b="1"/>
              <a:t>Volatile</a:t>
            </a:r>
          </a:p>
          <a:p>
            <a:pPr algn="ctr" eaLnBrk="0" hangingPunct="0"/>
            <a:r>
              <a:rPr lang="en-US" b="1"/>
              <a:t>Demand</a:t>
            </a:r>
          </a:p>
        </p:txBody>
      </p:sp>
      <p:sp>
        <p:nvSpPr>
          <p:cNvPr id="130086" name="Rectangle 38"/>
          <p:cNvSpPr>
            <a:spLocks noChangeArrowheads="1"/>
          </p:cNvSpPr>
          <p:nvPr/>
        </p:nvSpPr>
        <p:spPr bwMode="auto">
          <a:xfrm>
            <a:off x="2032000" y="5132388"/>
            <a:ext cx="13239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b="1"/>
              <a:t>Inaccurate</a:t>
            </a:r>
          </a:p>
          <a:p>
            <a:pPr algn="ctr" eaLnBrk="0" hangingPunct="0"/>
            <a:r>
              <a:rPr lang="en-US" b="1"/>
              <a:t>Forecasts</a:t>
            </a:r>
          </a:p>
        </p:txBody>
      </p:sp>
      <p:sp>
        <p:nvSpPr>
          <p:cNvPr id="130087" name="Rectangle 39"/>
          <p:cNvSpPr>
            <a:spLocks noChangeArrowheads="1"/>
          </p:cNvSpPr>
          <p:nvPr/>
        </p:nvSpPr>
        <p:spPr bwMode="auto">
          <a:xfrm>
            <a:off x="3951288" y="5132388"/>
            <a:ext cx="12858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b="1"/>
              <a:t>Unreliable</a:t>
            </a:r>
          </a:p>
          <a:p>
            <a:pPr algn="ctr" eaLnBrk="0" hangingPunct="0"/>
            <a:r>
              <a:rPr lang="en-US" b="1"/>
              <a:t>Suppliers</a:t>
            </a:r>
          </a:p>
        </p:txBody>
      </p:sp>
      <p:sp>
        <p:nvSpPr>
          <p:cNvPr id="130088" name="Rectangle 40"/>
          <p:cNvSpPr>
            <a:spLocks noChangeArrowheads="1"/>
          </p:cNvSpPr>
          <p:nvPr/>
        </p:nvSpPr>
        <p:spPr bwMode="auto">
          <a:xfrm>
            <a:off x="5573713" y="5132388"/>
            <a:ext cx="12223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b="1"/>
              <a:t>Quality</a:t>
            </a:r>
          </a:p>
          <a:p>
            <a:pPr algn="ctr" eaLnBrk="0" hangingPunct="0"/>
            <a:r>
              <a:rPr lang="en-US" b="1"/>
              <a:t>Problems</a:t>
            </a:r>
          </a:p>
        </p:txBody>
      </p:sp>
      <p:sp>
        <p:nvSpPr>
          <p:cNvPr id="130089" name="Rectangle 41"/>
          <p:cNvSpPr>
            <a:spLocks noChangeArrowheads="1"/>
          </p:cNvSpPr>
          <p:nvPr/>
        </p:nvSpPr>
        <p:spPr bwMode="auto">
          <a:xfrm>
            <a:off x="7153275" y="5240338"/>
            <a:ext cx="147637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/>
              <a:t>Bottlenecks</a:t>
            </a:r>
          </a:p>
        </p:txBody>
      </p:sp>
      <p:sp>
        <p:nvSpPr>
          <p:cNvPr id="130090" name="Line 42"/>
          <p:cNvSpPr>
            <a:spLocks noChangeShapeType="1"/>
          </p:cNvSpPr>
          <p:nvPr/>
        </p:nvSpPr>
        <p:spPr bwMode="auto">
          <a:xfrm flipV="1">
            <a:off x="1604963" y="4173538"/>
            <a:ext cx="1187450" cy="60325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91" name="Line 43"/>
          <p:cNvSpPr>
            <a:spLocks noChangeShapeType="1"/>
          </p:cNvSpPr>
          <p:nvPr/>
        </p:nvSpPr>
        <p:spPr bwMode="auto">
          <a:xfrm flipV="1">
            <a:off x="3227388" y="4249738"/>
            <a:ext cx="373062" cy="98425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92" name="Line 44"/>
          <p:cNvSpPr>
            <a:spLocks noChangeShapeType="1"/>
          </p:cNvSpPr>
          <p:nvPr/>
        </p:nvSpPr>
        <p:spPr bwMode="auto">
          <a:xfrm flipH="1" flipV="1">
            <a:off x="4090988" y="3533775"/>
            <a:ext cx="73025" cy="167005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93" name="Line 45"/>
          <p:cNvSpPr>
            <a:spLocks noChangeShapeType="1"/>
          </p:cNvSpPr>
          <p:nvPr/>
        </p:nvSpPr>
        <p:spPr bwMode="auto">
          <a:xfrm flipH="1" flipV="1">
            <a:off x="5500688" y="3816350"/>
            <a:ext cx="257175" cy="1389063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94" name="Line 46"/>
          <p:cNvSpPr>
            <a:spLocks noChangeShapeType="1"/>
          </p:cNvSpPr>
          <p:nvPr/>
        </p:nvSpPr>
        <p:spPr bwMode="auto">
          <a:xfrm flipH="1" flipV="1">
            <a:off x="6084888" y="3778250"/>
            <a:ext cx="989012" cy="1655763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095" name="Rectangle 47"/>
          <p:cNvSpPr>
            <a:spLocks noChangeArrowheads="1"/>
          </p:cNvSpPr>
          <p:nvPr/>
        </p:nvSpPr>
        <p:spPr bwMode="auto">
          <a:xfrm>
            <a:off x="8509000" y="2335213"/>
            <a:ext cx="3270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/>
              <a:t>A</a:t>
            </a:r>
          </a:p>
        </p:txBody>
      </p:sp>
      <p:sp>
        <p:nvSpPr>
          <p:cNvPr id="130096" name="Rectangle 48"/>
          <p:cNvSpPr>
            <a:spLocks noChangeArrowheads="1"/>
          </p:cNvSpPr>
          <p:nvPr/>
        </p:nvSpPr>
        <p:spPr bwMode="auto">
          <a:xfrm>
            <a:off x="7929563" y="3875088"/>
            <a:ext cx="3270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/>
              <a:t>B</a:t>
            </a:r>
          </a:p>
        </p:txBody>
      </p:sp>
      <p:grpSp>
        <p:nvGrpSpPr>
          <p:cNvPr id="130097" name="Group 49"/>
          <p:cNvGrpSpPr>
            <a:grpSpLocks/>
          </p:cNvGrpSpPr>
          <p:nvPr/>
        </p:nvGrpSpPr>
        <p:grpSpPr bwMode="auto">
          <a:xfrm>
            <a:off x="3429000" y="1600200"/>
            <a:ext cx="2670175" cy="995363"/>
            <a:chOff x="2142" y="992"/>
            <a:chExt cx="1682" cy="627"/>
          </a:xfrm>
        </p:grpSpPr>
        <p:sp>
          <p:nvSpPr>
            <p:cNvPr id="130098" name="Line 50"/>
            <p:cNvSpPr>
              <a:spLocks noChangeShapeType="1"/>
            </p:cNvSpPr>
            <p:nvPr/>
          </p:nvSpPr>
          <p:spPr bwMode="auto">
            <a:xfrm>
              <a:off x="2392" y="1155"/>
              <a:ext cx="83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099" name="Rectangle 51"/>
            <p:cNvSpPr>
              <a:spLocks noChangeArrowheads="1"/>
            </p:cNvSpPr>
            <p:nvPr/>
          </p:nvSpPr>
          <p:spPr bwMode="auto">
            <a:xfrm>
              <a:off x="2390" y="1094"/>
              <a:ext cx="47" cy="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00" name="Rectangle 52"/>
            <p:cNvSpPr>
              <a:spLocks noChangeArrowheads="1"/>
            </p:cNvSpPr>
            <p:nvPr/>
          </p:nvSpPr>
          <p:spPr bwMode="auto">
            <a:xfrm>
              <a:off x="2285" y="1286"/>
              <a:ext cx="1440" cy="7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01" name="Arc 53"/>
            <p:cNvSpPr>
              <a:spLocks/>
            </p:cNvSpPr>
            <p:nvPr/>
          </p:nvSpPr>
          <p:spPr bwMode="auto">
            <a:xfrm>
              <a:off x="2145" y="1357"/>
              <a:ext cx="39" cy="46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12700" cap="rnd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02" name="Line 54"/>
            <p:cNvSpPr>
              <a:spLocks noChangeShapeType="1"/>
            </p:cNvSpPr>
            <p:nvPr/>
          </p:nvSpPr>
          <p:spPr bwMode="auto">
            <a:xfrm>
              <a:off x="2172" y="1374"/>
              <a:ext cx="1544" cy="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03" name="Line 55"/>
            <p:cNvSpPr>
              <a:spLocks noChangeShapeType="1"/>
            </p:cNvSpPr>
            <p:nvPr/>
          </p:nvSpPr>
          <p:spPr bwMode="auto">
            <a:xfrm>
              <a:off x="2142" y="1359"/>
              <a:ext cx="10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04" name="Line 56"/>
            <p:cNvSpPr>
              <a:spLocks noChangeShapeType="1"/>
            </p:cNvSpPr>
            <p:nvPr/>
          </p:nvSpPr>
          <p:spPr bwMode="auto">
            <a:xfrm flipV="1">
              <a:off x="2245" y="1305"/>
              <a:ext cx="0" cy="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05" name="Line 57"/>
            <p:cNvSpPr>
              <a:spLocks noChangeShapeType="1"/>
            </p:cNvSpPr>
            <p:nvPr/>
          </p:nvSpPr>
          <p:spPr bwMode="auto">
            <a:xfrm flipV="1">
              <a:off x="2250" y="1301"/>
              <a:ext cx="91" cy="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06" name="AutoShape 58"/>
            <p:cNvSpPr>
              <a:spLocks noChangeArrowheads="1"/>
            </p:cNvSpPr>
            <p:nvPr/>
          </p:nvSpPr>
          <p:spPr bwMode="auto">
            <a:xfrm flipV="1">
              <a:off x="2271" y="1154"/>
              <a:ext cx="62" cy="142"/>
            </a:xfrm>
            <a:custGeom>
              <a:avLst/>
              <a:gdLst>
                <a:gd name="G0" fmla="+- 5394 0 0"/>
                <a:gd name="G1" fmla="+- 21600 0 5394"/>
                <a:gd name="G2" fmla="*/ 5394 1 2"/>
                <a:gd name="G3" fmla="+- 21600 0 G2"/>
                <a:gd name="G4" fmla="+/ 5394 21600 2"/>
                <a:gd name="G5" fmla="+/ G1 0 2"/>
                <a:gd name="G6" fmla="*/ 21600 21600 5394"/>
                <a:gd name="G7" fmla="*/ G6 1 2"/>
                <a:gd name="G8" fmla="+- 21600 0 G7"/>
                <a:gd name="G9" fmla="*/ 21600 1 2"/>
                <a:gd name="G10" fmla="+- 5394 0 G9"/>
                <a:gd name="G11" fmla="?: G10 G8 0"/>
                <a:gd name="G12" fmla="?: G10 G7 21600"/>
                <a:gd name="T0" fmla="*/ 18903 w 21600"/>
                <a:gd name="T1" fmla="*/ 10800 h 21600"/>
                <a:gd name="T2" fmla="*/ 10800 w 21600"/>
                <a:gd name="T3" fmla="*/ 21600 h 21600"/>
                <a:gd name="T4" fmla="*/ 2697 w 21600"/>
                <a:gd name="T5" fmla="*/ 10800 h 21600"/>
                <a:gd name="T6" fmla="*/ 10800 w 21600"/>
                <a:gd name="T7" fmla="*/ 0 h 21600"/>
                <a:gd name="T8" fmla="*/ 4497 w 21600"/>
                <a:gd name="T9" fmla="*/ 4497 h 21600"/>
                <a:gd name="T10" fmla="*/ 17103 w 21600"/>
                <a:gd name="T11" fmla="*/ 1710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394" y="21600"/>
                  </a:lnTo>
                  <a:lnTo>
                    <a:pt x="1620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07" name="Line 59"/>
            <p:cNvSpPr>
              <a:spLocks noChangeShapeType="1"/>
            </p:cNvSpPr>
            <p:nvPr/>
          </p:nvSpPr>
          <p:spPr bwMode="auto">
            <a:xfrm>
              <a:off x="2333" y="1281"/>
              <a:ext cx="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08" name="Line 60"/>
            <p:cNvSpPr>
              <a:spLocks noChangeShapeType="1"/>
            </p:cNvSpPr>
            <p:nvPr/>
          </p:nvSpPr>
          <p:spPr bwMode="auto">
            <a:xfrm flipV="1">
              <a:off x="2385" y="992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09" name="Line 61"/>
            <p:cNvSpPr>
              <a:spLocks noChangeShapeType="1"/>
            </p:cNvSpPr>
            <p:nvPr/>
          </p:nvSpPr>
          <p:spPr bwMode="auto">
            <a:xfrm>
              <a:off x="2391" y="996"/>
              <a:ext cx="2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0" name="Line 62"/>
            <p:cNvSpPr>
              <a:spLocks noChangeShapeType="1"/>
            </p:cNvSpPr>
            <p:nvPr/>
          </p:nvSpPr>
          <p:spPr bwMode="auto">
            <a:xfrm>
              <a:off x="2411" y="996"/>
              <a:ext cx="0" cy="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1" name="Line 63"/>
            <p:cNvSpPr>
              <a:spLocks noChangeShapeType="1"/>
            </p:cNvSpPr>
            <p:nvPr/>
          </p:nvSpPr>
          <p:spPr bwMode="auto">
            <a:xfrm>
              <a:off x="2408" y="1091"/>
              <a:ext cx="3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2" name="Line 64"/>
            <p:cNvSpPr>
              <a:spLocks noChangeShapeType="1"/>
            </p:cNvSpPr>
            <p:nvPr/>
          </p:nvSpPr>
          <p:spPr bwMode="auto">
            <a:xfrm>
              <a:off x="2439" y="10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3" name="Line 65"/>
            <p:cNvSpPr>
              <a:spLocks noChangeShapeType="1"/>
            </p:cNvSpPr>
            <p:nvPr/>
          </p:nvSpPr>
          <p:spPr bwMode="auto">
            <a:xfrm>
              <a:off x="2439" y="1146"/>
              <a:ext cx="4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4" name="Line 66"/>
            <p:cNvSpPr>
              <a:spLocks noChangeShapeType="1"/>
            </p:cNvSpPr>
            <p:nvPr/>
          </p:nvSpPr>
          <p:spPr bwMode="auto">
            <a:xfrm>
              <a:off x="2476" y="1149"/>
              <a:ext cx="0" cy="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5" name="Line 67"/>
            <p:cNvSpPr>
              <a:spLocks noChangeShapeType="1"/>
            </p:cNvSpPr>
            <p:nvPr/>
          </p:nvSpPr>
          <p:spPr bwMode="auto">
            <a:xfrm flipH="1">
              <a:off x="2461" y="1160"/>
              <a:ext cx="1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6" name="Line 68"/>
            <p:cNvSpPr>
              <a:spLocks noChangeShapeType="1"/>
            </p:cNvSpPr>
            <p:nvPr/>
          </p:nvSpPr>
          <p:spPr bwMode="auto">
            <a:xfrm>
              <a:off x="2464" y="1162"/>
              <a:ext cx="0" cy="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7" name="Line 69"/>
            <p:cNvSpPr>
              <a:spLocks noChangeShapeType="1"/>
            </p:cNvSpPr>
            <p:nvPr/>
          </p:nvSpPr>
          <p:spPr bwMode="auto">
            <a:xfrm>
              <a:off x="2470" y="1229"/>
              <a:ext cx="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8" name="Line 70"/>
            <p:cNvSpPr>
              <a:spLocks noChangeShapeType="1"/>
            </p:cNvSpPr>
            <p:nvPr/>
          </p:nvSpPr>
          <p:spPr bwMode="auto">
            <a:xfrm>
              <a:off x="2499" y="1227"/>
              <a:ext cx="0" cy="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19" name="Line 71"/>
            <p:cNvSpPr>
              <a:spLocks noChangeShapeType="1"/>
            </p:cNvSpPr>
            <p:nvPr/>
          </p:nvSpPr>
          <p:spPr bwMode="auto">
            <a:xfrm>
              <a:off x="2500" y="1280"/>
              <a:ext cx="128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20" name="Arc 72"/>
            <p:cNvSpPr>
              <a:spLocks/>
            </p:cNvSpPr>
            <p:nvPr/>
          </p:nvSpPr>
          <p:spPr bwMode="auto">
            <a:xfrm rot="1500000">
              <a:off x="3749" y="1276"/>
              <a:ext cx="14" cy="113"/>
            </a:xfrm>
            <a:custGeom>
              <a:avLst/>
              <a:gdLst>
                <a:gd name="G0" fmla="+- 21599 0 0"/>
                <a:gd name="G1" fmla="+- 21379 0 0"/>
                <a:gd name="G2" fmla="+- 21600 0 0"/>
                <a:gd name="T0" fmla="*/ 0 w 21599"/>
                <a:gd name="T1" fmla="*/ 21190 h 21379"/>
                <a:gd name="T2" fmla="*/ 18518 w 21599"/>
                <a:gd name="T3" fmla="*/ 0 h 21379"/>
                <a:gd name="T4" fmla="*/ 21599 w 21599"/>
                <a:gd name="T5" fmla="*/ 21379 h 2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9" h="21379" fill="none" extrusionOk="0">
                  <a:moveTo>
                    <a:pt x="-1" y="21189"/>
                  </a:moveTo>
                  <a:cubicBezTo>
                    <a:pt x="93" y="10522"/>
                    <a:pt x="7959" y="1521"/>
                    <a:pt x="18517" y="-1"/>
                  </a:cubicBezTo>
                </a:path>
                <a:path w="21599" h="21379" stroke="0" extrusionOk="0">
                  <a:moveTo>
                    <a:pt x="-1" y="21189"/>
                  </a:moveTo>
                  <a:cubicBezTo>
                    <a:pt x="93" y="10522"/>
                    <a:pt x="7959" y="1521"/>
                    <a:pt x="18517" y="-1"/>
                  </a:cubicBezTo>
                  <a:lnTo>
                    <a:pt x="21599" y="21379"/>
                  </a:lnTo>
                  <a:close/>
                </a:path>
              </a:pathLst>
            </a:custGeom>
            <a:solidFill>
              <a:schemeClr val="accent1"/>
            </a:solidFill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21" name="Rectangle 73"/>
            <p:cNvSpPr>
              <a:spLocks noChangeArrowheads="1"/>
            </p:cNvSpPr>
            <p:nvPr/>
          </p:nvSpPr>
          <p:spPr bwMode="auto">
            <a:xfrm>
              <a:off x="2570" y="1221"/>
              <a:ext cx="188" cy="4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22" name="Rectangle 74"/>
            <p:cNvSpPr>
              <a:spLocks noChangeArrowheads="1"/>
            </p:cNvSpPr>
            <p:nvPr/>
          </p:nvSpPr>
          <p:spPr bwMode="auto">
            <a:xfrm>
              <a:off x="2820" y="1221"/>
              <a:ext cx="185" cy="4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23" name="Rectangle 75"/>
            <p:cNvSpPr>
              <a:spLocks noChangeArrowheads="1"/>
            </p:cNvSpPr>
            <p:nvPr/>
          </p:nvSpPr>
          <p:spPr bwMode="auto">
            <a:xfrm>
              <a:off x="3057" y="1221"/>
              <a:ext cx="186" cy="4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24" name="Rectangle 76"/>
            <p:cNvSpPr>
              <a:spLocks noChangeArrowheads="1"/>
            </p:cNvSpPr>
            <p:nvPr/>
          </p:nvSpPr>
          <p:spPr bwMode="auto">
            <a:xfrm>
              <a:off x="3294" y="1221"/>
              <a:ext cx="185" cy="4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25" name="Rectangle 77"/>
            <p:cNvSpPr>
              <a:spLocks noChangeArrowheads="1"/>
            </p:cNvSpPr>
            <p:nvPr/>
          </p:nvSpPr>
          <p:spPr bwMode="auto">
            <a:xfrm>
              <a:off x="3536" y="1221"/>
              <a:ext cx="185" cy="4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26" name="Rectangle 78"/>
            <p:cNvSpPr>
              <a:spLocks noChangeArrowheads="1"/>
            </p:cNvSpPr>
            <p:nvPr/>
          </p:nvSpPr>
          <p:spPr bwMode="auto">
            <a:xfrm>
              <a:off x="2667" y="1158"/>
              <a:ext cx="187" cy="47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27" name="Rectangle 79"/>
            <p:cNvSpPr>
              <a:spLocks noChangeArrowheads="1"/>
            </p:cNvSpPr>
            <p:nvPr/>
          </p:nvSpPr>
          <p:spPr bwMode="auto">
            <a:xfrm>
              <a:off x="2916" y="1158"/>
              <a:ext cx="186" cy="47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28" name="Rectangle 80"/>
            <p:cNvSpPr>
              <a:spLocks noChangeArrowheads="1"/>
            </p:cNvSpPr>
            <p:nvPr/>
          </p:nvSpPr>
          <p:spPr bwMode="auto">
            <a:xfrm>
              <a:off x="3153" y="1158"/>
              <a:ext cx="186" cy="47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29" name="Rectangle 81"/>
            <p:cNvSpPr>
              <a:spLocks noChangeArrowheads="1"/>
            </p:cNvSpPr>
            <p:nvPr/>
          </p:nvSpPr>
          <p:spPr bwMode="auto">
            <a:xfrm>
              <a:off x="3390" y="1158"/>
              <a:ext cx="185" cy="47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30" name="Arc 82"/>
            <p:cNvSpPr>
              <a:spLocks/>
            </p:cNvSpPr>
            <p:nvPr/>
          </p:nvSpPr>
          <p:spPr bwMode="auto">
            <a:xfrm>
              <a:off x="2149" y="1363"/>
              <a:ext cx="145" cy="158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751 w 21751"/>
                <a:gd name="T1" fmla="*/ 21599 h 21600"/>
                <a:gd name="T2" fmla="*/ 0 w 21751"/>
                <a:gd name="T3" fmla="*/ 0 h 21600"/>
                <a:gd name="T4" fmla="*/ 21600 w 21751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51" h="21600" fill="none" extrusionOk="0">
                  <a:moveTo>
                    <a:pt x="21751" y="21599"/>
                  </a:moveTo>
                  <a:cubicBezTo>
                    <a:pt x="21700" y="21599"/>
                    <a:pt x="21650" y="21599"/>
                    <a:pt x="21600" y="21600"/>
                  </a:cubicBezTo>
                  <a:cubicBezTo>
                    <a:pt x="9670" y="21600"/>
                    <a:pt x="0" y="11929"/>
                    <a:pt x="0" y="0"/>
                  </a:cubicBezTo>
                </a:path>
                <a:path w="21751" h="21600" stroke="0" extrusionOk="0">
                  <a:moveTo>
                    <a:pt x="21751" y="21599"/>
                  </a:moveTo>
                  <a:cubicBezTo>
                    <a:pt x="21700" y="21599"/>
                    <a:pt x="21650" y="21599"/>
                    <a:pt x="21600" y="21600"/>
                  </a:cubicBez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990033"/>
            </a:solidFill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31" name="Arc 83"/>
            <p:cNvSpPr>
              <a:spLocks/>
            </p:cNvSpPr>
            <p:nvPr/>
          </p:nvSpPr>
          <p:spPr bwMode="auto">
            <a:xfrm>
              <a:off x="2298" y="1525"/>
              <a:ext cx="95" cy="85"/>
            </a:xfrm>
            <a:custGeom>
              <a:avLst/>
              <a:gdLst>
                <a:gd name="G0" fmla="+- 704 0 0"/>
                <a:gd name="G1" fmla="+- 21600 0 0"/>
                <a:gd name="G2" fmla="+- 21600 0 0"/>
                <a:gd name="T0" fmla="*/ 0 w 22302"/>
                <a:gd name="T1" fmla="*/ 11 h 21600"/>
                <a:gd name="T2" fmla="*/ 22302 w 22302"/>
                <a:gd name="T3" fmla="*/ 21343 h 21600"/>
                <a:gd name="T4" fmla="*/ 704 w 2230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302" h="21600" fill="none" extrusionOk="0">
                  <a:moveTo>
                    <a:pt x="0" y="11"/>
                  </a:moveTo>
                  <a:cubicBezTo>
                    <a:pt x="234" y="3"/>
                    <a:pt x="469" y="-1"/>
                    <a:pt x="704" y="0"/>
                  </a:cubicBezTo>
                  <a:cubicBezTo>
                    <a:pt x="12533" y="0"/>
                    <a:pt x="22161" y="9514"/>
                    <a:pt x="22302" y="21342"/>
                  </a:cubicBezTo>
                </a:path>
                <a:path w="22302" h="21600" stroke="0" extrusionOk="0">
                  <a:moveTo>
                    <a:pt x="0" y="11"/>
                  </a:moveTo>
                  <a:cubicBezTo>
                    <a:pt x="234" y="3"/>
                    <a:pt x="469" y="-1"/>
                    <a:pt x="704" y="0"/>
                  </a:cubicBezTo>
                  <a:cubicBezTo>
                    <a:pt x="12533" y="0"/>
                    <a:pt x="22161" y="9514"/>
                    <a:pt x="22302" y="21342"/>
                  </a:cubicBezTo>
                  <a:lnTo>
                    <a:pt x="704" y="21600"/>
                  </a:lnTo>
                  <a:close/>
                </a:path>
              </a:pathLst>
            </a:custGeom>
            <a:solidFill>
              <a:srgbClr val="990033"/>
            </a:solidFill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32" name="Arc 84"/>
            <p:cNvSpPr>
              <a:spLocks/>
            </p:cNvSpPr>
            <p:nvPr/>
          </p:nvSpPr>
          <p:spPr bwMode="auto">
            <a:xfrm>
              <a:off x="3711" y="1511"/>
              <a:ext cx="113" cy="107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599 w 21599"/>
                <a:gd name="T1" fmla="*/ 204 h 21600"/>
                <a:gd name="T2" fmla="*/ 0 w 21599"/>
                <a:gd name="T3" fmla="*/ 21600 h 21600"/>
                <a:gd name="T4" fmla="*/ 0 w 21599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9" h="21600" fill="none" extrusionOk="0">
                  <a:moveTo>
                    <a:pt x="21599" y="204"/>
                  </a:moveTo>
                  <a:cubicBezTo>
                    <a:pt x="21487" y="12053"/>
                    <a:pt x="11849" y="21599"/>
                    <a:pt x="0" y="21600"/>
                  </a:cubicBezTo>
                </a:path>
                <a:path w="21599" h="21600" stroke="0" extrusionOk="0">
                  <a:moveTo>
                    <a:pt x="21599" y="204"/>
                  </a:moveTo>
                  <a:cubicBezTo>
                    <a:pt x="21487" y="12053"/>
                    <a:pt x="1184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90033"/>
            </a:solidFill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33" name="Arc 85"/>
            <p:cNvSpPr>
              <a:spLocks/>
            </p:cNvSpPr>
            <p:nvPr/>
          </p:nvSpPr>
          <p:spPr bwMode="auto">
            <a:xfrm>
              <a:off x="3705" y="1401"/>
              <a:ext cx="113" cy="10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990033"/>
            </a:solidFill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34" name="Rectangle 86"/>
            <p:cNvSpPr>
              <a:spLocks noChangeArrowheads="1"/>
            </p:cNvSpPr>
            <p:nvPr/>
          </p:nvSpPr>
          <p:spPr bwMode="auto">
            <a:xfrm>
              <a:off x="2399" y="1365"/>
              <a:ext cx="1319" cy="238"/>
            </a:xfrm>
            <a:prstGeom prst="rect">
              <a:avLst/>
            </a:prstGeom>
            <a:solidFill>
              <a:srgbClr val="9900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35" name="Arc 87"/>
            <p:cNvSpPr>
              <a:spLocks/>
            </p:cNvSpPr>
            <p:nvPr/>
          </p:nvSpPr>
          <p:spPr bwMode="auto">
            <a:xfrm rot="10980000">
              <a:off x="2349" y="1504"/>
              <a:ext cx="124" cy="99"/>
            </a:xfrm>
            <a:custGeom>
              <a:avLst/>
              <a:gdLst>
                <a:gd name="G0" fmla="+- 535 0 0"/>
                <a:gd name="G1" fmla="+- 21600 0 0"/>
                <a:gd name="G2" fmla="+- 21600 0 0"/>
                <a:gd name="T0" fmla="*/ 0 w 22135"/>
                <a:gd name="T1" fmla="*/ 7 h 21600"/>
                <a:gd name="T2" fmla="*/ 22135 w 22135"/>
                <a:gd name="T3" fmla="*/ 21600 h 21600"/>
                <a:gd name="T4" fmla="*/ 535 w 2213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135" h="21600" fill="none" extrusionOk="0">
                  <a:moveTo>
                    <a:pt x="-1" y="6"/>
                  </a:moveTo>
                  <a:cubicBezTo>
                    <a:pt x="178" y="2"/>
                    <a:pt x="356" y="-1"/>
                    <a:pt x="535" y="0"/>
                  </a:cubicBezTo>
                  <a:cubicBezTo>
                    <a:pt x="12464" y="0"/>
                    <a:pt x="22135" y="9670"/>
                    <a:pt x="22135" y="21600"/>
                  </a:cubicBezTo>
                </a:path>
                <a:path w="22135" h="21600" stroke="0" extrusionOk="0">
                  <a:moveTo>
                    <a:pt x="-1" y="6"/>
                  </a:moveTo>
                  <a:cubicBezTo>
                    <a:pt x="178" y="2"/>
                    <a:pt x="356" y="-1"/>
                    <a:pt x="535" y="0"/>
                  </a:cubicBezTo>
                  <a:cubicBezTo>
                    <a:pt x="12464" y="0"/>
                    <a:pt x="22135" y="9670"/>
                    <a:pt x="22135" y="21600"/>
                  </a:cubicBezTo>
                  <a:lnTo>
                    <a:pt x="535" y="21600"/>
                  </a:lnTo>
                  <a:close/>
                </a:path>
              </a:pathLst>
            </a:custGeom>
            <a:solidFill>
              <a:srgbClr val="990033"/>
            </a:solidFill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36" name="Arc 88"/>
            <p:cNvSpPr>
              <a:spLocks/>
            </p:cNvSpPr>
            <p:nvPr/>
          </p:nvSpPr>
          <p:spPr bwMode="auto">
            <a:xfrm>
              <a:off x="2274" y="1441"/>
              <a:ext cx="122" cy="102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990033"/>
            </a:solidFill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37" name="Arc 89"/>
            <p:cNvSpPr>
              <a:spLocks/>
            </p:cNvSpPr>
            <p:nvPr/>
          </p:nvSpPr>
          <p:spPr bwMode="auto">
            <a:xfrm rot="7140000">
              <a:off x="2281" y="1415"/>
              <a:ext cx="115" cy="124"/>
            </a:xfrm>
            <a:custGeom>
              <a:avLst/>
              <a:gdLst>
                <a:gd name="G0" fmla="+- 382 0 0"/>
                <a:gd name="G1" fmla="+- 21600 0 0"/>
                <a:gd name="G2" fmla="+- 21600 0 0"/>
                <a:gd name="T0" fmla="*/ 0 w 21976"/>
                <a:gd name="T1" fmla="*/ 3 h 21600"/>
                <a:gd name="T2" fmla="*/ 21976 w 21976"/>
                <a:gd name="T3" fmla="*/ 21073 h 21600"/>
                <a:gd name="T4" fmla="*/ 382 w 2197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76" h="21600" fill="none" extrusionOk="0">
                  <a:moveTo>
                    <a:pt x="0" y="3"/>
                  </a:moveTo>
                  <a:cubicBezTo>
                    <a:pt x="127" y="1"/>
                    <a:pt x="254" y="-1"/>
                    <a:pt x="382" y="0"/>
                  </a:cubicBezTo>
                  <a:cubicBezTo>
                    <a:pt x="12106" y="0"/>
                    <a:pt x="21689" y="9352"/>
                    <a:pt x="21975" y="21073"/>
                  </a:cubicBezTo>
                </a:path>
                <a:path w="21976" h="21600" stroke="0" extrusionOk="0">
                  <a:moveTo>
                    <a:pt x="0" y="3"/>
                  </a:moveTo>
                  <a:cubicBezTo>
                    <a:pt x="127" y="1"/>
                    <a:pt x="254" y="-1"/>
                    <a:pt x="382" y="0"/>
                  </a:cubicBezTo>
                  <a:cubicBezTo>
                    <a:pt x="12106" y="0"/>
                    <a:pt x="21689" y="9352"/>
                    <a:pt x="21975" y="21073"/>
                  </a:cubicBezTo>
                  <a:lnTo>
                    <a:pt x="382" y="21600"/>
                  </a:lnTo>
                  <a:close/>
                </a:path>
              </a:pathLst>
            </a:custGeom>
            <a:solidFill>
              <a:srgbClr val="990033"/>
            </a:solidFill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38" name="Rectangle 90"/>
            <p:cNvSpPr>
              <a:spLocks noChangeArrowheads="1"/>
            </p:cNvSpPr>
            <p:nvPr/>
          </p:nvSpPr>
          <p:spPr bwMode="auto">
            <a:xfrm>
              <a:off x="2295" y="1365"/>
              <a:ext cx="173" cy="59"/>
            </a:xfrm>
            <a:prstGeom prst="rect">
              <a:avLst/>
            </a:prstGeom>
            <a:solidFill>
              <a:srgbClr val="9900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39" name="AutoShape 91"/>
            <p:cNvSpPr>
              <a:spLocks noChangeArrowheads="1"/>
            </p:cNvSpPr>
            <p:nvPr/>
          </p:nvSpPr>
          <p:spPr bwMode="auto">
            <a:xfrm>
              <a:off x="3722" y="1441"/>
              <a:ext cx="41" cy="41"/>
            </a:xfrm>
            <a:prstGeom prst="rtTriangle">
              <a:avLst/>
            </a:prstGeom>
            <a:solidFill>
              <a:srgbClr val="9900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40" name="AutoShape 92"/>
            <p:cNvSpPr>
              <a:spLocks noChangeArrowheads="1"/>
            </p:cNvSpPr>
            <p:nvPr/>
          </p:nvSpPr>
          <p:spPr bwMode="auto">
            <a:xfrm rot="-10800000" flipH="1" flipV="1">
              <a:off x="2253" y="1492"/>
              <a:ext cx="49" cy="127"/>
            </a:xfrm>
            <a:custGeom>
              <a:avLst/>
              <a:gdLst>
                <a:gd name="G0" fmla="+- 5394 0 0"/>
                <a:gd name="G1" fmla="+- 21600 0 5394"/>
                <a:gd name="G2" fmla="*/ 5394 1 2"/>
                <a:gd name="G3" fmla="+- 21600 0 G2"/>
                <a:gd name="G4" fmla="+/ 5394 21600 2"/>
                <a:gd name="G5" fmla="+/ G1 0 2"/>
                <a:gd name="G6" fmla="*/ 21600 21600 5394"/>
                <a:gd name="G7" fmla="*/ G6 1 2"/>
                <a:gd name="G8" fmla="+- 21600 0 G7"/>
                <a:gd name="G9" fmla="*/ 21600 1 2"/>
                <a:gd name="G10" fmla="+- 5394 0 G9"/>
                <a:gd name="G11" fmla="?: G10 G8 0"/>
                <a:gd name="G12" fmla="?: G10 G7 21600"/>
                <a:gd name="T0" fmla="*/ 18903 w 21600"/>
                <a:gd name="T1" fmla="*/ 10800 h 21600"/>
                <a:gd name="T2" fmla="*/ 10800 w 21600"/>
                <a:gd name="T3" fmla="*/ 21600 h 21600"/>
                <a:gd name="T4" fmla="*/ 2697 w 21600"/>
                <a:gd name="T5" fmla="*/ 10800 h 21600"/>
                <a:gd name="T6" fmla="*/ 10800 w 21600"/>
                <a:gd name="T7" fmla="*/ 0 h 21600"/>
                <a:gd name="T8" fmla="*/ 4497 w 21600"/>
                <a:gd name="T9" fmla="*/ 4497 h 21600"/>
                <a:gd name="T10" fmla="*/ 17103 w 21600"/>
                <a:gd name="T11" fmla="*/ 1710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394" y="21600"/>
                  </a:lnTo>
                  <a:lnTo>
                    <a:pt x="1620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41" name="Rectangle 93"/>
            <p:cNvSpPr>
              <a:spLocks noChangeArrowheads="1"/>
            </p:cNvSpPr>
            <p:nvPr/>
          </p:nvSpPr>
          <p:spPr bwMode="auto">
            <a:xfrm>
              <a:off x="2250" y="1313"/>
              <a:ext cx="47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42" name="Line 94"/>
            <p:cNvSpPr>
              <a:spLocks noChangeShapeType="1"/>
            </p:cNvSpPr>
            <p:nvPr/>
          </p:nvSpPr>
          <p:spPr bwMode="auto">
            <a:xfrm>
              <a:off x="2248" y="1359"/>
              <a:ext cx="6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43" name="Rectangle 95"/>
            <p:cNvSpPr>
              <a:spLocks noChangeArrowheads="1"/>
            </p:cNvSpPr>
            <p:nvPr/>
          </p:nvSpPr>
          <p:spPr bwMode="auto">
            <a:xfrm>
              <a:off x="2390" y="1232"/>
              <a:ext cx="106" cy="5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44" name="Rectangle 96"/>
            <p:cNvSpPr>
              <a:spLocks noChangeArrowheads="1"/>
            </p:cNvSpPr>
            <p:nvPr/>
          </p:nvSpPr>
          <p:spPr bwMode="auto">
            <a:xfrm>
              <a:off x="2390" y="1160"/>
              <a:ext cx="72" cy="70"/>
            </a:xfrm>
            <a:prstGeom prst="rect">
              <a:avLst/>
            </a:prstGeom>
            <a:solidFill>
              <a:srgbClr val="9900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  <p:sp>
          <p:nvSpPr>
            <p:cNvPr id="130145" name="Line 97"/>
            <p:cNvSpPr>
              <a:spLocks noChangeShapeType="1"/>
            </p:cNvSpPr>
            <p:nvPr/>
          </p:nvSpPr>
          <p:spPr bwMode="auto">
            <a:xfrm>
              <a:off x="2397" y="1003"/>
              <a:ext cx="0" cy="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46" name="Line 98"/>
            <p:cNvSpPr>
              <a:spLocks noChangeShapeType="1"/>
            </p:cNvSpPr>
            <p:nvPr/>
          </p:nvSpPr>
          <p:spPr bwMode="auto">
            <a:xfrm>
              <a:off x="2391" y="1229"/>
              <a:ext cx="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147" name="AutoShape 99"/>
            <p:cNvSpPr>
              <a:spLocks noChangeArrowheads="1"/>
            </p:cNvSpPr>
            <p:nvPr/>
          </p:nvSpPr>
          <p:spPr bwMode="auto">
            <a:xfrm rot="10800000" flipH="1">
              <a:off x="3725" y="1284"/>
              <a:ext cx="47" cy="79"/>
            </a:xfrm>
            <a:prstGeom prst="rtTriangle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lIns="90488" tIns="44450" rIns="90488" bIns="44450" anchor="ctr"/>
            <a:lstStyle/>
            <a:p>
              <a:pPr eaLnBrk="0" hangingPunct="0">
                <a:spcBef>
                  <a:spcPct val="50000"/>
                </a:spcBef>
              </a:pPr>
              <a:endParaRPr lang="es-ES_tradnl" sz="2400"/>
            </a:p>
          </p:txBody>
        </p:sp>
      </p:grpSp>
      <p:sp>
        <p:nvSpPr>
          <p:cNvPr id="130148" name="Line 100"/>
          <p:cNvSpPr>
            <a:spLocks noChangeShapeType="1"/>
          </p:cNvSpPr>
          <p:nvPr/>
        </p:nvSpPr>
        <p:spPr bwMode="auto">
          <a:xfrm>
            <a:off x="1189038" y="2457450"/>
            <a:ext cx="7146925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0149" name="Rectangle 101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eaLnBrk="0" hangingPunct="0"/>
            <a:endParaRPr lang="es-ES_tradnl" sz="24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GB" sz="2800" b="0"/>
              <a:t>Future S</a:t>
            </a:r>
            <a:r>
              <a:rPr lang="en-US" sz="2800" b="0"/>
              <a:t>upply </a:t>
            </a:r>
            <a:r>
              <a:rPr lang="en-GB" sz="2800" b="0"/>
              <a:t>C</a:t>
            </a:r>
            <a:r>
              <a:rPr lang="en-US" sz="2800" b="0"/>
              <a:t>hain</a:t>
            </a:r>
            <a:r>
              <a:rPr lang="en-GB" sz="2800" b="0"/>
              <a:t> - Integrated</a:t>
            </a:r>
            <a:endParaRPr lang="en-US" sz="2800" b="0"/>
          </a:p>
        </p:txBody>
      </p:sp>
      <p:sp>
        <p:nvSpPr>
          <p:cNvPr id="132099" name="Freeform 3"/>
          <p:cNvSpPr>
            <a:spLocks/>
          </p:cNvSpPr>
          <p:nvPr/>
        </p:nvSpPr>
        <p:spPr bwMode="auto">
          <a:xfrm>
            <a:off x="146050" y="3771900"/>
            <a:ext cx="8855075" cy="706438"/>
          </a:xfrm>
          <a:custGeom>
            <a:avLst/>
            <a:gdLst/>
            <a:ahLst/>
            <a:cxnLst>
              <a:cxn ang="0">
                <a:pos x="0" y="430"/>
              </a:cxn>
              <a:cxn ang="0">
                <a:pos x="173" y="373"/>
              </a:cxn>
              <a:cxn ang="0">
                <a:pos x="469" y="327"/>
              </a:cxn>
              <a:cxn ang="0">
                <a:pos x="941" y="286"/>
              </a:cxn>
              <a:cxn ang="0">
                <a:pos x="1559" y="255"/>
              </a:cxn>
              <a:cxn ang="0">
                <a:pos x="2155" y="236"/>
              </a:cxn>
              <a:cxn ang="0">
                <a:pos x="2841" y="228"/>
              </a:cxn>
              <a:cxn ang="0">
                <a:pos x="3746" y="236"/>
              </a:cxn>
              <a:cxn ang="0">
                <a:pos x="4505" y="256"/>
              </a:cxn>
              <a:cxn ang="0">
                <a:pos x="5065" y="285"/>
              </a:cxn>
              <a:cxn ang="0">
                <a:pos x="5426" y="314"/>
              </a:cxn>
              <a:cxn ang="0">
                <a:pos x="5686" y="346"/>
              </a:cxn>
              <a:cxn ang="0">
                <a:pos x="5891" y="379"/>
              </a:cxn>
              <a:cxn ang="0">
                <a:pos x="5982" y="403"/>
              </a:cxn>
              <a:cxn ang="0">
                <a:pos x="6041" y="444"/>
              </a:cxn>
              <a:cxn ang="0">
                <a:pos x="6018" y="186"/>
              </a:cxn>
              <a:cxn ang="0">
                <a:pos x="5878" y="144"/>
              </a:cxn>
              <a:cxn ang="0">
                <a:pos x="5712" y="117"/>
              </a:cxn>
              <a:cxn ang="0">
                <a:pos x="5507" y="93"/>
              </a:cxn>
              <a:cxn ang="0">
                <a:pos x="5208" y="66"/>
              </a:cxn>
              <a:cxn ang="0">
                <a:pos x="4837" y="41"/>
              </a:cxn>
              <a:cxn ang="0">
                <a:pos x="4335" y="20"/>
              </a:cxn>
              <a:cxn ang="0">
                <a:pos x="3639" y="4"/>
              </a:cxn>
              <a:cxn ang="0">
                <a:pos x="2809" y="0"/>
              </a:cxn>
              <a:cxn ang="0">
                <a:pos x="2191" y="8"/>
              </a:cxn>
              <a:cxn ang="0">
                <a:pos x="1784" y="18"/>
              </a:cxn>
              <a:cxn ang="0">
                <a:pos x="1435" y="31"/>
              </a:cxn>
              <a:cxn ang="0">
                <a:pos x="1051" y="51"/>
              </a:cxn>
              <a:cxn ang="0">
                <a:pos x="794" y="69"/>
              </a:cxn>
              <a:cxn ang="0">
                <a:pos x="579" y="87"/>
              </a:cxn>
              <a:cxn ang="0">
                <a:pos x="374" y="111"/>
              </a:cxn>
              <a:cxn ang="0">
                <a:pos x="244" y="129"/>
              </a:cxn>
              <a:cxn ang="0">
                <a:pos x="124" y="152"/>
              </a:cxn>
              <a:cxn ang="0">
                <a:pos x="29" y="183"/>
              </a:cxn>
              <a:cxn ang="0">
                <a:pos x="0" y="209"/>
              </a:cxn>
            </a:cxnLst>
            <a:rect l="0" t="0" r="r" b="b"/>
            <a:pathLst>
              <a:path w="6042" h="445">
                <a:moveTo>
                  <a:pt x="0" y="224"/>
                </a:moveTo>
                <a:lnTo>
                  <a:pt x="0" y="430"/>
                </a:lnTo>
                <a:lnTo>
                  <a:pt x="68" y="399"/>
                </a:lnTo>
                <a:lnTo>
                  <a:pt x="173" y="373"/>
                </a:lnTo>
                <a:lnTo>
                  <a:pt x="312" y="349"/>
                </a:lnTo>
                <a:lnTo>
                  <a:pt x="469" y="327"/>
                </a:lnTo>
                <a:lnTo>
                  <a:pt x="697" y="305"/>
                </a:lnTo>
                <a:lnTo>
                  <a:pt x="941" y="286"/>
                </a:lnTo>
                <a:lnTo>
                  <a:pt x="1214" y="270"/>
                </a:lnTo>
                <a:lnTo>
                  <a:pt x="1559" y="255"/>
                </a:lnTo>
                <a:lnTo>
                  <a:pt x="1849" y="245"/>
                </a:lnTo>
                <a:lnTo>
                  <a:pt x="2155" y="236"/>
                </a:lnTo>
                <a:lnTo>
                  <a:pt x="2464" y="232"/>
                </a:lnTo>
                <a:lnTo>
                  <a:pt x="2841" y="228"/>
                </a:lnTo>
                <a:lnTo>
                  <a:pt x="3330" y="228"/>
                </a:lnTo>
                <a:lnTo>
                  <a:pt x="3746" y="236"/>
                </a:lnTo>
                <a:lnTo>
                  <a:pt x="4111" y="243"/>
                </a:lnTo>
                <a:lnTo>
                  <a:pt x="4505" y="256"/>
                </a:lnTo>
                <a:lnTo>
                  <a:pt x="4820" y="270"/>
                </a:lnTo>
                <a:lnTo>
                  <a:pt x="5065" y="285"/>
                </a:lnTo>
                <a:lnTo>
                  <a:pt x="5276" y="302"/>
                </a:lnTo>
                <a:lnTo>
                  <a:pt x="5426" y="314"/>
                </a:lnTo>
                <a:lnTo>
                  <a:pt x="5559" y="327"/>
                </a:lnTo>
                <a:lnTo>
                  <a:pt x="5686" y="346"/>
                </a:lnTo>
                <a:lnTo>
                  <a:pt x="5794" y="360"/>
                </a:lnTo>
                <a:lnTo>
                  <a:pt x="5891" y="379"/>
                </a:lnTo>
                <a:lnTo>
                  <a:pt x="5937" y="389"/>
                </a:lnTo>
                <a:lnTo>
                  <a:pt x="5982" y="403"/>
                </a:lnTo>
                <a:lnTo>
                  <a:pt x="6015" y="419"/>
                </a:lnTo>
                <a:lnTo>
                  <a:pt x="6041" y="444"/>
                </a:lnTo>
                <a:lnTo>
                  <a:pt x="6041" y="208"/>
                </a:lnTo>
                <a:lnTo>
                  <a:pt x="6018" y="186"/>
                </a:lnTo>
                <a:lnTo>
                  <a:pt x="5950" y="163"/>
                </a:lnTo>
                <a:lnTo>
                  <a:pt x="5878" y="144"/>
                </a:lnTo>
                <a:lnTo>
                  <a:pt x="5794" y="130"/>
                </a:lnTo>
                <a:lnTo>
                  <a:pt x="5712" y="117"/>
                </a:lnTo>
                <a:lnTo>
                  <a:pt x="5615" y="105"/>
                </a:lnTo>
                <a:lnTo>
                  <a:pt x="5507" y="93"/>
                </a:lnTo>
                <a:lnTo>
                  <a:pt x="5361" y="79"/>
                </a:lnTo>
                <a:lnTo>
                  <a:pt x="5208" y="66"/>
                </a:lnTo>
                <a:lnTo>
                  <a:pt x="5032" y="53"/>
                </a:lnTo>
                <a:lnTo>
                  <a:pt x="4837" y="41"/>
                </a:lnTo>
                <a:lnTo>
                  <a:pt x="4609" y="30"/>
                </a:lnTo>
                <a:lnTo>
                  <a:pt x="4335" y="20"/>
                </a:lnTo>
                <a:lnTo>
                  <a:pt x="4023" y="11"/>
                </a:lnTo>
                <a:lnTo>
                  <a:pt x="3639" y="4"/>
                </a:lnTo>
                <a:lnTo>
                  <a:pt x="3278" y="0"/>
                </a:lnTo>
                <a:lnTo>
                  <a:pt x="2809" y="0"/>
                </a:lnTo>
                <a:lnTo>
                  <a:pt x="2428" y="4"/>
                </a:lnTo>
                <a:lnTo>
                  <a:pt x="2191" y="8"/>
                </a:lnTo>
                <a:lnTo>
                  <a:pt x="1976" y="13"/>
                </a:lnTo>
                <a:lnTo>
                  <a:pt x="1784" y="18"/>
                </a:lnTo>
                <a:lnTo>
                  <a:pt x="1627" y="24"/>
                </a:lnTo>
                <a:lnTo>
                  <a:pt x="1435" y="31"/>
                </a:lnTo>
                <a:lnTo>
                  <a:pt x="1214" y="41"/>
                </a:lnTo>
                <a:lnTo>
                  <a:pt x="1051" y="51"/>
                </a:lnTo>
                <a:lnTo>
                  <a:pt x="882" y="62"/>
                </a:lnTo>
                <a:lnTo>
                  <a:pt x="794" y="69"/>
                </a:lnTo>
                <a:lnTo>
                  <a:pt x="684" y="78"/>
                </a:lnTo>
                <a:lnTo>
                  <a:pt x="579" y="87"/>
                </a:lnTo>
                <a:lnTo>
                  <a:pt x="452" y="101"/>
                </a:lnTo>
                <a:lnTo>
                  <a:pt x="374" y="111"/>
                </a:lnTo>
                <a:lnTo>
                  <a:pt x="312" y="119"/>
                </a:lnTo>
                <a:lnTo>
                  <a:pt x="244" y="129"/>
                </a:lnTo>
                <a:lnTo>
                  <a:pt x="176" y="141"/>
                </a:lnTo>
                <a:lnTo>
                  <a:pt x="124" y="152"/>
                </a:lnTo>
                <a:lnTo>
                  <a:pt x="68" y="167"/>
                </a:lnTo>
                <a:lnTo>
                  <a:pt x="29" y="183"/>
                </a:lnTo>
                <a:lnTo>
                  <a:pt x="10" y="196"/>
                </a:lnTo>
                <a:lnTo>
                  <a:pt x="0" y="209"/>
                </a:lnTo>
                <a:lnTo>
                  <a:pt x="0" y="224"/>
                </a:lnTo>
              </a:path>
            </a:pathLst>
          </a:custGeom>
          <a:solidFill>
            <a:srgbClr val="800000"/>
          </a:solidFill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 flipH="1">
            <a:off x="949325" y="5334000"/>
            <a:ext cx="7034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>
            <a:outerShdw dist="107763" dir="2700000" algn="ctr" rotWithShape="0">
              <a:srgbClr val="3C0023"/>
            </a:outerShdw>
          </a:effectLst>
        </p:spPr>
        <p:txBody>
          <a:bodyPr/>
          <a:lstStyle/>
          <a:p>
            <a:endParaRPr lang="es-ES"/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3200400" y="1828800"/>
            <a:ext cx="271145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3188" tIns="52388" rIns="103188" bIns="52388">
            <a:spAutoFit/>
          </a:bodyPr>
          <a:lstStyle/>
          <a:p>
            <a:pPr algn="ctr" defTabSz="1028700" eaLnBrk="0" hangingPunct="0"/>
            <a:r>
              <a:rPr lang="en-US" sz="27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</a:t>
            </a:r>
            <a:r>
              <a:rPr lang="en-GB" sz="27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ontinuous Flow</a:t>
            </a:r>
            <a:endParaRPr lang="en-US" sz="2700" b="1" u="sng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1927225" y="5200650"/>
            <a:ext cx="5559425" cy="422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3188" tIns="52388" rIns="103188" bIns="52388">
            <a:spAutoFit/>
          </a:bodyPr>
          <a:lstStyle/>
          <a:p>
            <a:pPr algn="ctr" defTabSz="1028700" eaLnBrk="0" hangingPunct="0"/>
            <a:r>
              <a:rPr lang="en-US" sz="2000" b="1">
                <a:solidFill>
                  <a:srgbClr val="3C0023"/>
                </a:solidFill>
                <a:latin typeface="Times New Roman" pitchFamily="18" charset="0"/>
              </a:rPr>
              <a:t>Timely &amp; Paperless Information Flow</a:t>
            </a:r>
          </a:p>
        </p:txBody>
      </p:sp>
      <p:grpSp>
        <p:nvGrpSpPr>
          <p:cNvPr id="132103" name="Group 7"/>
          <p:cNvGrpSpPr>
            <a:grpSpLocks/>
          </p:cNvGrpSpPr>
          <p:nvPr/>
        </p:nvGrpSpPr>
        <p:grpSpPr bwMode="auto">
          <a:xfrm>
            <a:off x="760413" y="3563938"/>
            <a:ext cx="1646237" cy="1060450"/>
            <a:chOff x="519" y="2245"/>
            <a:chExt cx="1123" cy="668"/>
          </a:xfrm>
        </p:grpSpPr>
        <p:grpSp>
          <p:nvGrpSpPr>
            <p:cNvPr id="132104" name="Group 8"/>
            <p:cNvGrpSpPr>
              <a:grpSpLocks/>
            </p:cNvGrpSpPr>
            <p:nvPr/>
          </p:nvGrpSpPr>
          <p:grpSpPr bwMode="auto">
            <a:xfrm>
              <a:off x="1356" y="2245"/>
              <a:ext cx="121" cy="534"/>
              <a:chOff x="1356" y="2245"/>
              <a:chExt cx="121" cy="534"/>
            </a:xfrm>
          </p:grpSpPr>
          <p:sp>
            <p:nvSpPr>
              <p:cNvPr id="132105" name="Freeform 9"/>
              <p:cNvSpPr>
                <a:spLocks/>
              </p:cNvSpPr>
              <p:nvPr/>
            </p:nvSpPr>
            <p:spPr bwMode="auto">
              <a:xfrm>
                <a:off x="1356" y="2245"/>
                <a:ext cx="43" cy="53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85"/>
                  </a:cxn>
                  <a:cxn ang="0">
                    <a:pos x="8" y="85"/>
                  </a:cxn>
                  <a:cxn ang="0">
                    <a:pos x="8" y="169"/>
                  </a:cxn>
                  <a:cxn ang="0">
                    <a:pos x="4" y="169"/>
                  </a:cxn>
                  <a:cxn ang="0">
                    <a:pos x="4" y="249"/>
                  </a:cxn>
                  <a:cxn ang="0">
                    <a:pos x="2" y="249"/>
                  </a:cxn>
                  <a:cxn ang="0">
                    <a:pos x="2" y="356"/>
                  </a:cxn>
                  <a:cxn ang="0">
                    <a:pos x="0" y="356"/>
                  </a:cxn>
                  <a:cxn ang="0">
                    <a:pos x="0" y="533"/>
                  </a:cxn>
                  <a:cxn ang="0">
                    <a:pos x="23" y="533"/>
                  </a:cxn>
                  <a:cxn ang="0">
                    <a:pos x="42" y="354"/>
                  </a:cxn>
                  <a:cxn ang="0">
                    <a:pos x="42" y="248"/>
                  </a:cxn>
                  <a:cxn ang="0">
                    <a:pos x="40" y="248"/>
                  </a:cxn>
                  <a:cxn ang="0">
                    <a:pos x="40" y="169"/>
                  </a:cxn>
                  <a:cxn ang="0">
                    <a:pos x="37" y="169"/>
                  </a:cxn>
                  <a:cxn ang="0">
                    <a:pos x="37" y="85"/>
                  </a:cxn>
                  <a:cxn ang="0">
                    <a:pos x="34" y="85"/>
                  </a:cxn>
                  <a:cxn ang="0">
                    <a:pos x="34" y="0"/>
                  </a:cxn>
                  <a:cxn ang="0">
                    <a:pos x="11" y="0"/>
                  </a:cxn>
                </a:cxnLst>
                <a:rect l="0" t="0" r="r" b="b"/>
                <a:pathLst>
                  <a:path w="43" h="534">
                    <a:moveTo>
                      <a:pt x="11" y="0"/>
                    </a:moveTo>
                    <a:lnTo>
                      <a:pt x="11" y="85"/>
                    </a:lnTo>
                    <a:lnTo>
                      <a:pt x="8" y="85"/>
                    </a:lnTo>
                    <a:lnTo>
                      <a:pt x="8" y="169"/>
                    </a:lnTo>
                    <a:lnTo>
                      <a:pt x="4" y="169"/>
                    </a:lnTo>
                    <a:lnTo>
                      <a:pt x="4" y="249"/>
                    </a:lnTo>
                    <a:lnTo>
                      <a:pt x="2" y="249"/>
                    </a:lnTo>
                    <a:lnTo>
                      <a:pt x="2" y="356"/>
                    </a:lnTo>
                    <a:lnTo>
                      <a:pt x="0" y="356"/>
                    </a:lnTo>
                    <a:lnTo>
                      <a:pt x="0" y="533"/>
                    </a:lnTo>
                    <a:lnTo>
                      <a:pt x="23" y="533"/>
                    </a:lnTo>
                    <a:lnTo>
                      <a:pt x="42" y="354"/>
                    </a:lnTo>
                    <a:lnTo>
                      <a:pt x="42" y="248"/>
                    </a:lnTo>
                    <a:lnTo>
                      <a:pt x="40" y="248"/>
                    </a:lnTo>
                    <a:lnTo>
                      <a:pt x="40" y="169"/>
                    </a:lnTo>
                    <a:lnTo>
                      <a:pt x="37" y="169"/>
                    </a:lnTo>
                    <a:lnTo>
                      <a:pt x="37" y="85"/>
                    </a:lnTo>
                    <a:lnTo>
                      <a:pt x="34" y="85"/>
                    </a:lnTo>
                    <a:lnTo>
                      <a:pt x="34" y="0"/>
                    </a:lnTo>
                    <a:lnTo>
                      <a:pt x="11" y="0"/>
                    </a:lnTo>
                  </a:path>
                </a:pathLst>
              </a:custGeom>
              <a:solidFill>
                <a:schemeClr val="bg1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6" name="Freeform 10"/>
              <p:cNvSpPr>
                <a:spLocks/>
              </p:cNvSpPr>
              <p:nvPr/>
            </p:nvSpPr>
            <p:spPr bwMode="auto">
              <a:xfrm>
                <a:off x="1432" y="2245"/>
                <a:ext cx="45" cy="53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85"/>
                  </a:cxn>
                  <a:cxn ang="0">
                    <a:pos x="7" y="85"/>
                  </a:cxn>
                  <a:cxn ang="0">
                    <a:pos x="7" y="169"/>
                  </a:cxn>
                  <a:cxn ang="0">
                    <a:pos x="4" y="169"/>
                  </a:cxn>
                  <a:cxn ang="0">
                    <a:pos x="4" y="249"/>
                  </a:cxn>
                  <a:cxn ang="0">
                    <a:pos x="2" y="249"/>
                  </a:cxn>
                  <a:cxn ang="0">
                    <a:pos x="2" y="356"/>
                  </a:cxn>
                  <a:cxn ang="0">
                    <a:pos x="0" y="356"/>
                  </a:cxn>
                  <a:cxn ang="0">
                    <a:pos x="0" y="533"/>
                  </a:cxn>
                  <a:cxn ang="0">
                    <a:pos x="44" y="533"/>
                  </a:cxn>
                  <a:cxn ang="0">
                    <a:pos x="44" y="355"/>
                  </a:cxn>
                  <a:cxn ang="0">
                    <a:pos x="42" y="355"/>
                  </a:cxn>
                  <a:cxn ang="0">
                    <a:pos x="42" y="248"/>
                  </a:cxn>
                  <a:cxn ang="0">
                    <a:pos x="39" y="248"/>
                  </a:cxn>
                  <a:cxn ang="0">
                    <a:pos x="39" y="169"/>
                  </a:cxn>
                  <a:cxn ang="0">
                    <a:pos x="36" y="169"/>
                  </a:cxn>
                  <a:cxn ang="0">
                    <a:pos x="36" y="85"/>
                  </a:cxn>
                  <a:cxn ang="0">
                    <a:pos x="33" y="85"/>
                  </a:cxn>
                  <a:cxn ang="0">
                    <a:pos x="33" y="0"/>
                  </a:cxn>
                  <a:cxn ang="0">
                    <a:pos x="11" y="0"/>
                  </a:cxn>
                </a:cxnLst>
                <a:rect l="0" t="0" r="r" b="b"/>
                <a:pathLst>
                  <a:path w="45" h="534">
                    <a:moveTo>
                      <a:pt x="11" y="0"/>
                    </a:moveTo>
                    <a:lnTo>
                      <a:pt x="11" y="85"/>
                    </a:lnTo>
                    <a:lnTo>
                      <a:pt x="7" y="85"/>
                    </a:lnTo>
                    <a:lnTo>
                      <a:pt x="7" y="169"/>
                    </a:lnTo>
                    <a:lnTo>
                      <a:pt x="4" y="169"/>
                    </a:lnTo>
                    <a:lnTo>
                      <a:pt x="4" y="249"/>
                    </a:lnTo>
                    <a:lnTo>
                      <a:pt x="2" y="249"/>
                    </a:lnTo>
                    <a:lnTo>
                      <a:pt x="2" y="356"/>
                    </a:lnTo>
                    <a:lnTo>
                      <a:pt x="0" y="356"/>
                    </a:lnTo>
                    <a:lnTo>
                      <a:pt x="0" y="533"/>
                    </a:lnTo>
                    <a:lnTo>
                      <a:pt x="44" y="533"/>
                    </a:lnTo>
                    <a:lnTo>
                      <a:pt x="44" y="355"/>
                    </a:lnTo>
                    <a:lnTo>
                      <a:pt x="42" y="355"/>
                    </a:lnTo>
                    <a:lnTo>
                      <a:pt x="42" y="248"/>
                    </a:lnTo>
                    <a:lnTo>
                      <a:pt x="39" y="248"/>
                    </a:lnTo>
                    <a:lnTo>
                      <a:pt x="39" y="169"/>
                    </a:lnTo>
                    <a:lnTo>
                      <a:pt x="36" y="169"/>
                    </a:lnTo>
                    <a:lnTo>
                      <a:pt x="36" y="85"/>
                    </a:lnTo>
                    <a:lnTo>
                      <a:pt x="33" y="85"/>
                    </a:lnTo>
                    <a:lnTo>
                      <a:pt x="33" y="0"/>
                    </a:lnTo>
                    <a:lnTo>
                      <a:pt x="11" y="0"/>
                    </a:lnTo>
                  </a:path>
                </a:pathLst>
              </a:custGeom>
              <a:solidFill>
                <a:schemeClr val="bg1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2107" name="Group 11"/>
            <p:cNvGrpSpPr>
              <a:grpSpLocks/>
            </p:cNvGrpSpPr>
            <p:nvPr/>
          </p:nvGrpSpPr>
          <p:grpSpPr bwMode="auto">
            <a:xfrm>
              <a:off x="1450" y="2673"/>
              <a:ext cx="192" cy="220"/>
              <a:chOff x="1450" y="2673"/>
              <a:chExt cx="192" cy="220"/>
            </a:xfrm>
          </p:grpSpPr>
          <p:grpSp>
            <p:nvGrpSpPr>
              <p:cNvPr id="132108" name="Group 12"/>
              <p:cNvGrpSpPr>
                <a:grpSpLocks/>
              </p:cNvGrpSpPr>
              <p:nvPr/>
            </p:nvGrpSpPr>
            <p:grpSpPr bwMode="auto">
              <a:xfrm>
                <a:off x="1450" y="2673"/>
                <a:ext cx="192" cy="220"/>
                <a:chOff x="1450" y="2673"/>
                <a:chExt cx="192" cy="220"/>
              </a:xfrm>
            </p:grpSpPr>
            <p:grpSp>
              <p:nvGrpSpPr>
                <p:cNvPr id="132109" name="Group 13"/>
                <p:cNvGrpSpPr>
                  <a:grpSpLocks/>
                </p:cNvGrpSpPr>
                <p:nvPr/>
              </p:nvGrpSpPr>
              <p:grpSpPr bwMode="auto">
                <a:xfrm>
                  <a:off x="1501" y="2673"/>
                  <a:ext cx="49" cy="101"/>
                  <a:chOff x="1501" y="2673"/>
                  <a:chExt cx="49" cy="101"/>
                </a:xfrm>
              </p:grpSpPr>
              <p:sp>
                <p:nvSpPr>
                  <p:cNvPr id="132110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673"/>
                    <a:ext cx="29" cy="15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11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501" y="2690"/>
                    <a:ext cx="49" cy="84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12" name="Group 16"/>
                <p:cNvGrpSpPr>
                  <a:grpSpLocks/>
                </p:cNvGrpSpPr>
                <p:nvPr/>
              </p:nvGrpSpPr>
              <p:grpSpPr bwMode="auto">
                <a:xfrm>
                  <a:off x="1450" y="2776"/>
                  <a:ext cx="192" cy="117"/>
                  <a:chOff x="1450" y="2776"/>
                  <a:chExt cx="192" cy="117"/>
                </a:xfrm>
              </p:grpSpPr>
              <p:sp>
                <p:nvSpPr>
                  <p:cNvPr id="132113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457" y="2789"/>
                    <a:ext cx="179" cy="104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14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450" y="2776"/>
                    <a:ext cx="192" cy="1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32115" name="Group 19"/>
              <p:cNvGrpSpPr>
                <a:grpSpLocks/>
              </p:cNvGrpSpPr>
              <p:nvPr/>
            </p:nvGrpSpPr>
            <p:grpSpPr bwMode="auto">
              <a:xfrm>
                <a:off x="1473" y="2807"/>
                <a:ext cx="144" cy="66"/>
                <a:chOff x="1473" y="2807"/>
                <a:chExt cx="144" cy="66"/>
              </a:xfrm>
            </p:grpSpPr>
            <p:sp>
              <p:nvSpPr>
                <p:cNvPr id="132116" name="Rectangle 20"/>
                <p:cNvSpPr>
                  <a:spLocks noChangeArrowheads="1"/>
                </p:cNvSpPr>
                <p:nvPr/>
              </p:nvSpPr>
              <p:spPr bwMode="auto">
                <a:xfrm>
                  <a:off x="1473" y="2807"/>
                  <a:ext cx="30" cy="6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117" name="Rectangle 21"/>
                <p:cNvSpPr>
                  <a:spLocks noChangeArrowheads="1"/>
                </p:cNvSpPr>
                <p:nvPr/>
              </p:nvSpPr>
              <p:spPr bwMode="auto">
                <a:xfrm>
                  <a:off x="1586" y="2807"/>
                  <a:ext cx="31" cy="6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118" name="Rectangle 22"/>
                <p:cNvSpPr>
                  <a:spLocks noChangeArrowheads="1"/>
                </p:cNvSpPr>
                <p:nvPr/>
              </p:nvSpPr>
              <p:spPr bwMode="auto">
                <a:xfrm>
                  <a:off x="1529" y="2807"/>
                  <a:ext cx="30" cy="6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2119" name="Group 23"/>
            <p:cNvGrpSpPr>
              <a:grpSpLocks/>
            </p:cNvGrpSpPr>
            <p:nvPr/>
          </p:nvGrpSpPr>
          <p:grpSpPr bwMode="auto">
            <a:xfrm>
              <a:off x="519" y="2738"/>
              <a:ext cx="192" cy="155"/>
              <a:chOff x="519" y="2738"/>
              <a:chExt cx="192" cy="155"/>
            </a:xfrm>
          </p:grpSpPr>
          <p:grpSp>
            <p:nvGrpSpPr>
              <p:cNvPr id="132120" name="Group 24"/>
              <p:cNvGrpSpPr>
                <a:grpSpLocks/>
              </p:cNvGrpSpPr>
              <p:nvPr/>
            </p:nvGrpSpPr>
            <p:grpSpPr bwMode="auto">
              <a:xfrm>
                <a:off x="519" y="2738"/>
                <a:ext cx="192" cy="155"/>
                <a:chOff x="519" y="2738"/>
                <a:chExt cx="192" cy="155"/>
              </a:xfrm>
            </p:grpSpPr>
            <p:sp>
              <p:nvSpPr>
                <p:cNvPr id="132121" name="Rectangle 25"/>
                <p:cNvSpPr>
                  <a:spLocks noChangeArrowheads="1"/>
                </p:cNvSpPr>
                <p:nvPr/>
              </p:nvSpPr>
              <p:spPr bwMode="auto">
                <a:xfrm>
                  <a:off x="635" y="2738"/>
                  <a:ext cx="53" cy="3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132122" name="Group 26"/>
                <p:cNvGrpSpPr>
                  <a:grpSpLocks/>
                </p:cNvGrpSpPr>
                <p:nvPr/>
              </p:nvGrpSpPr>
              <p:grpSpPr bwMode="auto">
                <a:xfrm>
                  <a:off x="519" y="2776"/>
                  <a:ext cx="192" cy="117"/>
                  <a:chOff x="519" y="2776"/>
                  <a:chExt cx="192" cy="117"/>
                </a:xfrm>
              </p:grpSpPr>
              <p:sp>
                <p:nvSpPr>
                  <p:cNvPr id="132123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525" y="2789"/>
                    <a:ext cx="179" cy="104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24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519" y="2776"/>
                    <a:ext cx="192" cy="1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32125" name="Group 29"/>
              <p:cNvGrpSpPr>
                <a:grpSpLocks/>
              </p:cNvGrpSpPr>
              <p:nvPr/>
            </p:nvGrpSpPr>
            <p:grpSpPr bwMode="auto">
              <a:xfrm>
                <a:off x="538" y="2807"/>
                <a:ext cx="150" cy="66"/>
                <a:chOff x="538" y="2807"/>
                <a:chExt cx="150" cy="66"/>
              </a:xfrm>
            </p:grpSpPr>
            <p:sp>
              <p:nvSpPr>
                <p:cNvPr id="132126" name="Rectangle 30"/>
                <p:cNvSpPr>
                  <a:spLocks noChangeArrowheads="1"/>
                </p:cNvSpPr>
                <p:nvPr/>
              </p:nvSpPr>
              <p:spPr bwMode="auto">
                <a:xfrm>
                  <a:off x="651" y="2807"/>
                  <a:ext cx="37" cy="6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127" name="Rectangle 31"/>
                <p:cNvSpPr>
                  <a:spLocks noChangeArrowheads="1"/>
                </p:cNvSpPr>
                <p:nvPr/>
              </p:nvSpPr>
              <p:spPr bwMode="auto">
                <a:xfrm>
                  <a:off x="538" y="2807"/>
                  <a:ext cx="37" cy="6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128" name="Rectangle 32"/>
                <p:cNvSpPr>
                  <a:spLocks noChangeArrowheads="1"/>
                </p:cNvSpPr>
                <p:nvPr/>
              </p:nvSpPr>
              <p:spPr bwMode="auto">
                <a:xfrm>
                  <a:off x="595" y="2807"/>
                  <a:ext cx="37" cy="6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2129" name="Group 33"/>
            <p:cNvGrpSpPr>
              <a:grpSpLocks/>
            </p:cNvGrpSpPr>
            <p:nvPr/>
          </p:nvGrpSpPr>
          <p:grpSpPr bwMode="auto">
            <a:xfrm>
              <a:off x="692" y="2531"/>
              <a:ext cx="772" cy="382"/>
              <a:chOff x="692" y="2531"/>
              <a:chExt cx="772" cy="382"/>
            </a:xfrm>
          </p:grpSpPr>
          <p:grpSp>
            <p:nvGrpSpPr>
              <p:cNvPr id="132130" name="Group 34"/>
              <p:cNvGrpSpPr>
                <a:grpSpLocks/>
              </p:cNvGrpSpPr>
              <p:nvPr/>
            </p:nvGrpSpPr>
            <p:grpSpPr bwMode="auto">
              <a:xfrm>
                <a:off x="692" y="2531"/>
                <a:ext cx="772" cy="382"/>
                <a:chOff x="692" y="2531"/>
                <a:chExt cx="772" cy="382"/>
              </a:xfrm>
            </p:grpSpPr>
            <p:sp>
              <p:nvSpPr>
                <p:cNvPr id="132131" name="Rectangle 35"/>
                <p:cNvSpPr>
                  <a:spLocks noChangeArrowheads="1"/>
                </p:cNvSpPr>
                <p:nvPr/>
              </p:nvSpPr>
              <p:spPr bwMode="auto">
                <a:xfrm>
                  <a:off x="704" y="2593"/>
                  <a:ext cx="746" cy="32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132" name="Rectangle 36"/>
                <p:cNvSpPr>
                  <a:spLocks noChangeArrowheads="1"/>
                </p:cNvSpPr>
                <p:nvPr/>
              </p:nvSpPr>
              <p:spPr bwMode="auto">
                <a:xfrm>
                  <a:off x="892" y="2542"/>
                  <a:ext cx="48" cy="31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133" name="Rectangle 37"/>
                <p:cNvSpPr>
                  <a:spLocks noChangeArrowheads="1"/>
                </p:cNvSpPr>
                <p:nvPr/>
              </p:nvSpPr>
              <p:spPr bwMode="auto">
                <a:xfrm>
                  <a:off x="1029" y="2531"/>
                  <a:ext cx="67" cy="4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134" name="Rectangle 38"/>
                <p:cNvSpPr>
                  <a:spLocks noChangeArrowheads="1"/>
                </p:cNvSpPr>
                <p:nvPr/>
              </p:nvSpPr>
              <p:spPr bwMode="auto">
                <a:xfrm>
                  <a:off x="692" y="2578"/>
                  <a:ext cx="772" cy="1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135" name="Rectangle 39"/>
                <p:cNvSpPr>
                  <a:spLocks noChangeArrowheads="1"/>
                </p:cNvSpPr>
                <p:nvPr/>
              </p:nvSpPr>
              <p:spPr bwMode="auto">
                <a:xfrm>
                  <a:off x="704" y="2754"/>
                  <a:ext cx="746" cy="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32136" name="Group 40"/>
              <p:cNvGrpSpPr>
                <a:grpSpLocks/>
              </p:cNvGrpSpPr>
              <p:nvPr/>
            </p:nvGrpSpPr>
            <p:grpSpPr bwMode="auto">
              <a:xfrm>
                <a:off x="718" y="2621"/>
                <a:ext cx="709" cy="261"/>
                <a:chOff x="718" y="2621"/>
                <a:chExt cx="709" cy="261"/>
              </a:xfrm>
            </p:grpSpPr>
            <p:grpSp>
              <p:nvGrpSpPr>
                <p:cNvPr id="132137" name="Group 41"/>
                <p:cNvGrpSpPr>
                  <a:grpSpLocks/>
                </p:cNvGrpSpPr>
                <p:nvPr/>
              </p:nvGrpSpPr>
              <p:grpSpPr bwMode="auto">
                <a:xfrm>
                  <a:off x="822" y="2781"/>
                  <a:ext cx="85" cy="101"/>
                  <a:chOff x="822" y="2781"/>
                  <a:chExt cx="85" cy="101"/>
                </a:xfrm>
              </p:grpSpPr>
              <p:sp>
                <p:nvSpPr>
                  <p:cNvPr id="13213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826" y="2784"/>
                    <a:ext cx="76" cy="8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3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22" y="2881"/>
                    <a:ext cx="84" cy="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40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865" y="2781"/>
                    <a:ext cx="0" cy="9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41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822" y="2829"/>
                    <a:ext cx="8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42" name="Group 46"/>
                <p:cNvGrpSpPr>
                  <a:grpSpLocks/>
                </p:cNvGrpSpPr>
                <p:nvPr/>
              </p:nvGrpSpPr>
              <p:grpSpPr bwMode="auto">
                <a:xfrm>
                  <a:off x="927" y="2781"/>
                  <a:ext cx="84" cy="101"/>
                  <a:chOff x="927" y="2781"/>
                  <a:chExt cx="84" cy="101"/>
                </a:xfrm>
              </p:grpSpPr>
              <p:sp>
                <p:nvSpPr>
                  <p:cNvPr id="132143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2784"/>
                    <a:ext cx="75" cy="8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44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927" y="2881"/>
                    <a:ext cx="84" cy="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45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969" y="2781"/>
                    <a:ext cx="1" cy="9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46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928" y="2829"/>
                    <a:ext cx="83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47" name="Group 51"/>
                <p:cNvGrpSpPr>
                  <a:grpSpLocks/>
                </p:cNvGrpSpPr>
                <p:nvPr/>
              </p:nvGrpSpPr>
              <p:grpSpPr bwMode="auto">
                <a:xfrm>
                  <a:off x="1342" y="2781"/>
                  <a:ext cx="84" cy="101"/>
                  <a:chOff x="1342" y="2781"/>
                  <a:chExt cx="84" cy="101"/>
                </a:xfrm>
              </p:grpSpPr>
              <p:sp>
                <p:nvSpPr>
                  <p:cNvPr id="132148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1346" y="2784"/>
                    <a:ext cx="74" cy="8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49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1342" y="2881"/>
                    <a:ext cx="84" cy="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50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383" y="2781"/>
                    <a:ext cx="0" cy="9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51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342" y="2829"/>
                    <a:ext cx="8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52" name="Group 56"/>
                <p:cNvGrpSpPr>
                  <a:grpSpLocks/>
                </p:cNvGrpSpPr>
                <p:nvPr/>
              </p:nvGrpSpPr>
              <p:grpSpPr bwMode="auto">
                <a:xfrm>
                  <a:off x="718" y="2781"/>
                  <a:ext cx="83" cy="101"/>
                  <a:chOff x="718" y="2781"/>
                  <a:chExt cx="83" cy="101"/>
                </a:xfrm>
              </p:grpSpPr>
              <p:sp>
                <p:nvSpPr>
                  <p:cNvPr id="132153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723" y="2784"/>
                    <a:ext cx="75" cy="8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54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718" y="2881"/>
                    <a:ext cx="83" cy="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55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761" y="2781"/>
                    <a:ext cx="0" cy="9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56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829"/>
                    <a:ext cx="81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57" name="Group 61"/>
                <p:cNvGrpSpPr>
                  <a:grpSpLocks/>
                </p:cNvGrpSpPr>
                <p:nvPr/>
              </p:nvGrpSpPr>
              <p:grpSpPr bwMode="auto">
                <a:xfrm>
                  <a:off x="1032" y="2621"/>
                  <a:ext cx="84" cy="101"/>
                  <a:chOff x="1032" y="2621"/>
                  <a:chExt cx="84" cy="101"/>
                </a:xfrm>
              </p:grpSpPr>
              <p:sp>
                <p:nvSpPr>
                  <p:cNvPr id="132158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1036" y="2624"/>
                    <a:ext cx="77" cy="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59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1032" y="2722"/>
                    <a:ext cx="84" cy="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60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1075" y="2621"/>
                    <a:ext cx="0" cy="9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61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1034" y="2670"/>
                    <a:ext cx="8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62" name="Group 66"/>
                <p:cNvGrpSpPr>
                  <a:grpSpLocks/>
                </p:cNvGrpSpPr>
                <p:nvPr/>
              </p:nvGrpSpPr>
              <p:grpSpPr bwMode="auto">
                <a:xfrm>
                  <a:off x="1134" y="2781"/>
                  <a:ext cx="84" cy="101"/>
                  <a:chOff x="1134" y="2781"/>
                  <a:chExt cx="84" cy="101"/>
                </a:xfrm>
              </p:grpSpPr>
              <p:sp>
                <p:nvSpPr>
                  <p:cNvPr id="132163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1138" y="2784"/>
                    <a:ext cx="76" cy="8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64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1134" y="2881"/>
                    <a:ext cx="83" cy="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65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176" y="2781"/>
                    <a:ext cx="0" cy="9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66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135" y="2829"/>
                    <a:ext cx="83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67" name="Group 71"/>
                <p:cNvGrpSpPr>
                  <a:grpSpLocks/>
                </p:cNvGrpSpPr>
                <p:nvPr/>
              </p:nvGrpSpPr>
              <p:grpSpPr bwMode="auto">
                <a:xfrm>
                  <a:off x="1237" y="2781"/>
                  <a:ext cx="85" cy="101"/>
                  <a:chOff x="1237" y="2781"/>
                  <a:chExt cx="85" cy="101"/>
                </a:xfrm>
              </p:grpSpPr>
              <p:sp>
                <p:nvSpPr>
                  <p:cNvPr id="132168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1241" y="2784"/>
                    <a:ext cx="77" cy="8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69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881"/>
                    <a:ext cx="85" cy="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70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280" y="2781"/>
                    <a:ext cx="0" cy="9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71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238" y="2829"/>
                    <a:ext cx="8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72" name="Group 76"/>
                <p:cNvGrpSpPr>
                  <a:grpSpLocks/>
                </p:cNvGrpSpPr>
                <p:nvPr/>
              </p:nvGrpSpPr>
              <p:grpSpPr bwMode="auto">
                <a:xfrm>
                  <a:off x="823" y="2621"/>
                  <a:ext cx="84" cy="101"/>
                  <a:chOff x="823" y="2621"/>
                  <a:chExt cx="84" cy="101"/>
                </a:xfrm>
              </p:grpSpPr>
              <p:sp>
                <p:nvSpPr>
                  <p:cNvPr id="132173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826" y="2624"/>
                    <a:ext cx="77" cy="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74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823" y="2722"/>
                    <a:ext cx="84" cy="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75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866" y="2621"/>
                    <a:ext cx="0" cy="9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76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825" y="2670"/>
                    <a:ext cx="8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77" name="Group 81"/>
                <p:cNvGrpSpPr>
                  <a:grpSpLocks/>
                </p:cNvGrpSpPr>
                <p:nvPr/>
              </p:nvGrpSpPr>
              <p:grpSpPr bwMode="auto">
                <a:xfrm>
                  <a:off x="928" y="2621"/>
                  <a:ext cx="84" cy="101"/>
                  <a:chOff x="928" y="2621"/>
                  <a:chExt cx="84" cy="101"/>
                </a:xfrm>
              </p:grpSpPr>
              <p:sp>
                <p:nvSpPr>
                  <p:cNvPr id="132178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932" y="2624"/>
                    <a:ext cx="75" cy="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79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928" y="2722"/>
                    <a:ext cx="84" cy="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80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971" y="2621"/>
                    <a:ext cx="0" cy="9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81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929" y="2670"/>
                    <a:ext cx="8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82" name="Group 86"/>
                <p:cNvGrpSpPr>
                  <a:grpSpLocks/>
                </p:cNvGrpSpPr>
                <p:nvPr/>
              </p:nvGrpSpPr>
              <p:grpSpPr bwMode="auto">
                <a:xfrm>
                  <a:off x="1343" y="2621"/>
                  <a:ext cx="84" cy="101"/>
                  <a:chOff x="1343" y="2621"/>
                  <a:chExt cx="84" cy="101"/>
                </a:xfrm>
              </p:grpSpPr>
              <p:sp>
                <p:nvSpPr>
                  <p:cNvPr id="132183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1346" y="2624"/>
                    <a:ext cx="76" cy="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84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1343" y="2722"/>
                    <a:ext cx="84" cy="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85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384" y="2621"/>
                    <a:ext cx="0" cy="9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86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2670"/>
                    <a:ext cx="8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87" name="Group 91"/>
                <p:cNvGrpSpPr>
                  <a:grpSpLocks/>
                </p:cNvGrpSpPr>
                <p:nvPr/>
              </p:nvGrpSpPr>
              <p:grpSpPr bwMode="auto">
                <a:xfrm>
                  <a:off x="719" y="2621"/>
                  <a:ext cx="86" cy="101"/>
                  <a:chOff x="719" y="2621"/>
                  <a:chExt cx="86" cy="101"/>
                </a:xfrm>
              </p:grpSpPr>
              <p:sp>
                <p:nvSpPr>
                  <p:cNvPr id="132188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724" y="2624"/>
                    <a:ext cx="75" cy="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89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2722"/>
                    <a:ext cx="86" cy="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90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762" y="2621"/>
                    <a:ext cx="0" cy="9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91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721" y="2670"/>
                    <a:ext cx="8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92" name="Group 96"/>
                <p:cNvGrpSpPr>
                  <a:grpSpLocks/>
                </p:cNvGrpSpPr>
                <p:nvPr/>
              </p:nvGrpSpPr>
              <p:grpSpPr bwMode="auto">
                <a:xfrm>
                  <a:off x="1135" y="2621"/>
                  <a:ext cx="85" cy="101"/>
                  <a:chOff x="1135" y="2621"/>
                  <a:chExt cx="85" cy="101"/>
                </a:xfrm>
              </p:grpSpPr>
              <p:sp>
                <p:nvSpPr>
                  <p:cNvPr id="132193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1139" y="2624"/>
                    <a:ext cx="75" cy="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94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1135" y="2722"/>
                    <a:ext cx="85" cy="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95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177" y="2621"/>
                    <a:ext cx="0" cy="9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196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136" y="2670"/>
                    <a:ext cx="83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197" name="Group 101"/>
                <p:cNvGrpSpPr>
                  <a:grpSpLocks/>
                </p:cNvGrpSpPr>
                <p:nvPr/>
              </p:nvGrpSpPr>
              <p:grpSpPr bwMode="auto">
                <a:xfrm>
                  <a:off x="1238" y="2621"/>
                  <a:ext cx="85" cy="101"/>
                  <a:chOff x="1238" y="2621"/>
                  <a:chExt cx="85" cy="101"/>
                </a:xfrm>
              </p:grpSpPr>
              <p:sp>
                <p:nvSpPr>
                  <p:cNvPr id="132198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1242" y="2624"/>
                    <a:ext cx="77" cy="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199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1238" y="2722"/>
                    <a:ext cx="85" cy="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200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281" y="2621"/>
                    <a:ext cx="0" cy="9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01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239" y="2670"/>
                    <a:ext cx="84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32202" name="Group 106"/>
              <p:cNvGrpSpPr>
                <a:grpSpLocks/>
              </p:cNvGrpSpPr>
              <p:nvPr/>
            </p:nvGrpSpPr>
            <p:grpSpPr bwMode="auto">
              <a:xfrm>
                <a:off x="1033" y="2774"/>
                <a:ext cx="80" cy="138"/>
                <a:chOff x="1033" y="2774"/>
                <a:chExt cx="80" cy="138"/>
              </a:xfrm>
            </p:grpSpPr>
            <p:sp>
              <p:nvSpPr>
                <p:cNvPr id="132203" name="Rectangle 107"/>
                <p:cNvSpPr>
                  <a:spLocks noChangeArrowheads="1"/>
                </p:cNvSpPr>
                <p:nvPr/>
              </p:nvSpPr>
              <p:spPr bwMode="auto">
                <a:xfrm>
                  <a:off x="1033" y="2774"/>
                  <a:ext cx="80" cy="13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204" name="Rectangle 108"/>
                <p:cNvSpPr>
                  <a:spLocks noChangeArrowheads="1"/>
                </p:cNvSpPr>
                <p:nvPr/>
              </p:nvSpPr>
              <p:spPr bwMode="auto">
                <a:xfrm>
                  <a:off x="1043" y="2789"/>
                  <a:ext cx="58" cy="11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32205" name="Oval 109"/>
                <p:cNvSpPr>
                  <a:spLocks noChangeArrowheads="1"/>
                </p:cNvSpPr>
                <p:nvPr/>
              </p:nvSpPr>
              <p:spPr bwMode="auto">
                <a:xfrm>
                  <a:off x="1094" y="2846"/>
                  <a:ext cx="3" cy="3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</p:grpSp>
      <p:grpSp>
        <p:nvGrpSpPr>
          <p:cNvPr id="132206" name="Group 110"/>
          <p:cNvGrpSpPr>
            <a:grpSpLocks/>
          </p:cNvGrpSpPr>
          <p:nvPr/>
        </p:nvGrpSpPr>
        <p:grpSpPr bwMode="auto">
          <a:xfrm>
            <a:off x="6651625" y="3703638"/>
            <a:ext cx="1597025" cy="1163637"/>
            <a:chOff x="4539" y="2333"/>
            <a:chExt cx="1090" cy="733"/>
          </a:xfrm>
        </p:grpSpPr>
        <p:grpSp>
          <p:nvGrpSpPr>
            <p:cNvPr id="132207" name="Group 111"/>
            <p:cNvGrpSpPr>
              <a:grpSpLocks/>
            </p:cNvGrpSpPr>
            <p:nvPr/>
          </p:nvGrpSpPr>
          <p:grpSpPr bwMode="auto">
            <a:xfrm>
              <a:off x="4607" y="2333"/>
              <a:ext cx="892" cy="169"/>
              <a:chOff x="4607" y="2333"/>
              <a:chExt cx="892" cy="169"/>
            </a:xfrm>
          </p:grpSpPr>
          <p:sp>
            <p:nvSpPr>
              <p:cNvPr id="132208" name="Freeform 112"/>
              <p:cNvSpPr>
                <a:spLocks/>
              </p:cNvSpPr>
              <p:nvPr/>
            </p:nvSpPr>
            <p:spPr bwMode="auto">
              <a:xfrm>
                <a:off x="4687" y="2368"/>
                <a:ext cx="19" cy="11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7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3" y="12"/>
                  </a:cxn>
                  <a:cxn ang="0">
                    <a:pos x="1" y="16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0" y="37"/>
                  </a:cxn>
                  <a:cxn ang="0">
                    <a:pos x="1" y="45"/>
                  </a:cxn>
                  <a:cxn ang="0">
                    <a:pos x="4" y="45"/>
                  </a:cxn>
                  <a:cxn ang="0">
                    <a:pos x="4" y="48"/>
                  </a:cxn>
                  <a:cxn ang="0">
                    <a:pos x="5" y="49"/>
                  </a:cxn>
                  <a:cxn ang="0">
                    <a:pos x="5" y="57"/>
                  </a:cxn>
                  <a:cxn ang="0">
                    <a:pos x="6" y="58"/>
                  </a:cxn>
                  <a:cxn ang="0">
                    <a:pos x="6" y="73"/>
                  </a:cxn>
                  <a:cxn ang="0">
                    <a:pos x="6" y="82"/>
                  </a:cxn>
                  <a:cxn ang="0">
                    <a:pos x="4" y="93"/>
                  </a:cxn>
                  <a:cxn ang="0">
                    <a:pos x="3" y="106"/>
                  </a:cxn>
                  <a:cxn ang="0">
                    <a:pos x="5" y="107"/>
                  </a:cxn>
                  <a:cxn ang="0">
                    <a:pos x="5" y="109"/>
                  </a:cxn>
                  <a:cxn ang="0">
                    <a:pos x="9" y="109"/>
                  </a:cxn>
                  <a:cxn ang="0">
                    <a:pos x="9" y="108"/>
                  </a:cxn>
                  <a:cxn ang="0">
                    <a:pos x="10" y="108"/>
                  </a:cxn>
                  <a:cxn ang="0">
                    <a:pos x="10" y="109"/>
                  </a:cxn>
                  <a:cxn ang="0">
                    <a:pos x="12" y="109"/>
                  </a:cxn>
                  <a:cxn ang="0">
                    <a:pos x="17" y="108"/>
                  </a:cxn>
                  <a:cxn ang="0">
                    <a:pos x="17" y="107"/>
                  </a:cxn>
                  <a:cxn ang="0">
                    <a:pos x="13" y="105"/>
                  </a:cxn>
                  <a:cxn ang="0">
                    <a:pos x="13" y="103"/>
                  </a:cxn>
                  <a:cxn ang="0">
                    <a:pos x="17" y="102"/>
                  </a:cxn>
                  <a:cxn ang="0">
                    <a:pos x="17" y="101"/>
                  </a:cxn>
                  <a:cxn ang="0">
                    <a:pos x="14" y="99"/>
                  </a:cxn>
                  <a:cxn ang="0">
                    <a:pos x="14" y="84"/>
                  </a:cxn>
                  <a:cxn ang="0">
                    <a:pos x="15" y="70"/>
                  </a:cxn>
                  <a:cxn ang="0">
                    <a:pos x="15" y="57"/>
                  </a:cxn>
                  <a:cxn ang="0">
                    <a:pos x="14" y="49"/>
                  </a:cxn>
                  <a:cxn ang="0">
                    <a:pos x="15" y="46"/>
                  </a:cxn>
                  <a:cxn ang="0">
                    <a:pos x="15" y="36"/>
                  </a:cxn>
                  <a:cxn ang="0">
                    <a:pos x="18" y="33"/>
                  </a:cxn>
                  <a:cxn ang="0">
                    <a:pos x="18" y="32"/>
                  </a:cxn>
                  <a:cxn ang="0">
                    <a:pos x="11" y="17"/>
                  </a:cxn>
                  <a:cxn ang="0">
                    <a:pos x="8" y="16"/>
                  </a:cxn>
                  <a:cxn ang="0">
                    <a:pos x="8" y="15"/>
                  </a:cxn>
                  <a:cxn ang="0">
                    <a:pos x="11" y="14"/>
                  </a:cxn>
                  <a:cxn ang="0">
                    <a:pos x="11" y="13"/>
                  </a:cxn>
                  <a:cxn ang="0">
                    <a:pos x="11" y="12"/>
                  </a:cxn>
                  <a:cxn ang="0">
                    <a:pos x="12" y="11"/>
                  </a:cxn>
                  <a:cxn ang="0">
                    <a:pos x="11" y="11"/>
                  </a:cxn>
                  <a:cxn ang="0">
                    <a:pos x="12" y="10"/>
                  </a:cxn>
                  <a:cxn ang="0">
                    <a:pos x="11" y="8"/>
                  </a:cxn>
                  <a:cxn ang="0">
                    <a:pos x="11" y="6"/>
                  </a:cxn>
                  <a:cxn ang="0">
                    <a:pos x="11" y="5"/>
                  </a:cxn>
                  <a:cxn ang="0">
                    <a:pos x="12" y="4"/>
                  </a:cxn>
                  <a:cxn ang="0">
                    <a:pos x="12" y="1"/>
                  </a:cxn>
                </a:cxnLst>
                <a:rect l="0" t="0" r="r" b="b"/>
                <a:pathLst>
                  <a:path w="19" h="110">
                    <a:moveTo>
                      <a:pt x="12" y="1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1" y="16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0" y="37"/>
                    </a:lnTo>
                    <a:lnTo>
                      <a:pt x="1" y="45"/>
                    </a:lnTo>
                    <a:lnTo>
                      <a:pt x="4" y="45"/>
                    </a:lnTo>
                    <a:lnTo>
                      <a:pt x="4" y="48"/>
                    </a:lnTo>
                    <a:lnTo>
                      <a:pt x="5" y="49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73"/>
                    </a:lnTo>
                    <a:lnTo>
                      <a:pt x="6" y="82"/>
                    </a:lnTo>
                    <a:lnTo>
                      <a:pt x="4" y="93"/>
                    </a:lnTo>
                    <a:lnTo>
                      <a:pt x="3" y="106"/>
                    </a:lnTo>
                    <a:lnTo>
                      <a:pt x="5" y="107"/>
                    </a:lnTo>
                    <a:lnTo>
                      <a:pt x="5" y="109"/>
                    </a:lnTo>
                    <a:lnTo>
                      <a:pt x="9" y="109"/>
                    </a:lnTo>
                    <a:lnTo>
                      <a:pt x="9" y="108"/>
                    </a:lnTo>
                    <a:lnTo>
                      <a:pt x="10" y="108"/>
                    </a:lnTo>
                    <a:lnTo>
                      <a:pt x="10" y="109"/>
                    </a:lnTo>
                    <a:lnTo>
                      <a:pt x="12" y="109"/>
                    </a:lnTo>
                    <a:lnTo>
                      <a:pt x="17" y="108"/>
                    </a:lnTo>
                    <a:lnTo>
                      <a:pt x="17" y="107"/>
                    </a:lnTo>
                    <a:lnTo>
                      <a:pt x="13" y="105"/>
                    </a:lnTo>
                    <a:lnTo>
                      <a:pt x="13" y="103"/>
                    </a:lnTo>
                    <a:lnTo>
                      <a:pt x="17" y="102"/>
                    </a:lnTo>
                    <a:lnTo>
                      <a:pt x="17" y="101"/>
                    </a:lnTo>
                    <a:lnTo>
                      <a:pt x="14" y="99"/>
                    </a:lnTo>
                    <a:lnTo>
                      <a:pt x="14" y="84"/>
                    </a:lnTo>
                    <a:lnTo>
                      <a:pt x="15" y="70"/>
                    </a:lnTo>
                    <a:lnTo>
                      <a:pt x="15" y="57"/>
                    </a:lnTo>
                    <a:lnTo>
                      <a:pt x="14" y="49"/>
                    </a:lnTo>
                    <a:lnTo>
                      <a:pt x="15" y="46"/>
                    </a:lnTo>
                    <a:lnTo>
                      <a:pt x="15" y="36"/>
                    </a:lnTo>
                    <a:lnTo>
                      <a:pt x="18" y="33"/>
                    </a:lnTo>
                    <a:lnTo>
                      <a:pt x="18" y="32"/>
                    </a:lnTo>
                    <a:lnTo>
                      <a:pt x="11" y="17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11" y="14"/>
                    </a:lnTo>
                    <a:lnTo>
                      <a:pt x="11" y="13"/>
                    </a:lnTo>
                    <a:lnTo>
                      <a:pt x="11" y="12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2" y="10"/>
                    </a:lnTo>
                    <a:lnTo>
                      <a:pt x="11" y="8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2" y="4"/>
                    </a:lnTo>
                    <a:lnTo>
                      <a:pt x="12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09" name="Freeform 113"/>
              <p:cNvSpPr>
                <a:spLocks/>
              </p:cNvSpPr>
              <p:nvPr/>
            </p:nvSpPr>
            <p:spPr bwMode="auto">
              <a:xfrm>
                <a:off x="4607" y="2371"/>
                <a:ext cx="32" cy="126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25" y="0"/>
                  </a:cxn>
                  <a:cxn ang="0">
                    <a:pos x="27" y="3"/>
                  </a:cxn>
                  <a:cxn ang="0">
                    <a:pos x="28" y="2"/>
                  </a:cxn>
                  <a:cxn ang="0">
                    <a:pos x="30" y="7"/>
                  </a:cxn>
                  <a:cxn ang="0">
                    <a:pos x="27" y="11"/>
                  </a:cxn>
                  <a:cxn ang="0">
                    <a:pos x="26" y="14"/>
                  </a:cxn>
                  <a:cxn ang="0">
                    <a:pos x="25" y="17"/>
                  </a:cxn>
                  <a:cxn ang="0">
                    <a:pos x="23" y="18"/>
                  </a:cxn>
                  <a:cxn ang="0">
                    <a:pos x="23" y="19"/>
                  </a:cxn>
                  <a:cxn ang="0">
                    <a:pos x="27" y="22"/>
                  </a:cxn>
                  <a:cxn ang="0">
                    <a:pos x="30" y="40"/>
                  </a:cxn>
                  <a:cxn ang="0">
                    <a:pos x="27" y="45"/>
                  </a:cxn>
                  <a:cxn ang="0">
                    <a:pos x="27" y="77"/>
                  </a:cxn>
                  <a:cxn ang="0">
                    <a:pos x="24" y="79"/>
                  </a:cxn>
                  <a:cxn ang="0">
                    <a:pos x="23" y="84"/>
                  </a:cxn>
                  <a:cxn ang="0">
                    <a:pos x="22" y="98"/>
                  </a:cxn>
                  <a:cxn ang="0">
                    <a:pos x="22" y="106"/>
                  </a:cxn>
                  <a:cxn ang="0">
                    <a:pos x="27" y="110"/>
                  </a:cxn>
                  <a:cxn ang="0">
                    <a:pos x="31" y="113"/>
                  </a:cxn>
                  <a:cxn ang="0">
                    <a:pos x="31" y="114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12"/>
                  </a:cxn>
                  <a:cxn ang="0">
                    <a:pos x="20" y="107"/>
                  </a:cxn>
                  <a:cxn ang="0">
                    <a:pos x="19" y="83"/>
                  </a:cxn>
                  <a:cxn ang="0">
                    <a:pos x="17" y="83"/>
                  </a:cxn>
                  <a:cxn ang="0">
                    <a:pos x="13" y="104"/>
                  </a:cxn>
                  <a:cxn ang="0">
                    <a:pos x="13" y="117"/>
                  </a:cxn>
                  <a:cxn ang="0">
                    <a:pos x="11" y="124"/>
                  </a:cxn>
                  <a:cxn ang="0">
                    <a:pos x="9" y="125"/>
                  </a:cxn>
                  <a:cxn ang="0">
                    <a:pos x="8" y="121"/>
                  </a:cxn>
                  <a:cxn ang="0">
                    <a:pos x="10" y="118"/>
                  </a:cxn>
                  <a:cxn ang="0">
                    <a:pos x="11" y="110"/>
                  </a:cxn>
                  <a:cxn ang="0">
                    <a:pos x="11" y="79"/>
                  </a:cxn>
                  <a:cxn ang="0">
                    <a:pos x="13" y="50"/>
                  </a:cxn>
                  <a:cxn ang="0">
                    <a:pos x="10" y="48"/>
                  </a:cxn>
                  <a:cxn ang="0">
                    <a:pos x="10" y="43"/>
                  </a:cxn>
                  <a:cxn ang="0">
                    <a:pos x="10" y="35"/>
                  </a:cxn>
                  <a:cxn ang="0">
                    <a:pos x="7" y="37"/>
                  </a:cxn>
                  <a:cxn ang="0">
                    <a:pos x="10" y="42"/>
                  </a:cxn>
                  <a:cxn ang="0">
                    <a:pos x="10" y="47"/>
                  </a:cxn>
                  <a:cxn ang="0">
                    <a:pos x="7" y="44"/>
                  </a:cxn>
                  <a:cxn ang="0">
                    <a:pos x="5" y="41"/>
                  </a:cxn>
                  <a:cxn ang="0">
                    <a:pos x="3" y="42"/>
                  </a:cxn>
                  <a:cxn ang="0">
                    <a:pos x="0" y="37"/>
                  </a:cxn>
                  <a:cxn ang="0">
                    <a:pos x="0" y="35"/>
                  </a:cxn>
                  <a:cxn ang="0">
                    <a:pos x="1" y="35"/>
                  </a:cxn>
                  <a:cxn ang="0">
                    <a:pos x="6" y="29"/>
                  </a:cxn>
                  <a:cxn ang="0">
                    <a:pos x="10" y="24"/>
                  </a:cxn>
                  <a:cxn ang="0">
                    <a:pos x="15" y="19"/>
                  </a:cxn>
                  <a:cxn ang="0">
                    <a:pos x="19" y="17"/>
                  </a:cxn>
                  <a:cxn ang="0">
                    <a:pos x="19" y="13"/>
                  </a:cxn>
                  <a:cxn ang="0">
                    <a:pos x="17" y="11"/>
                  </a:cxn>
                  <a:cxn ang="0">
                    <a:pos x="17" y="6"/>
                  </a:cxn>
                  <a:cxn ang="0">
                    <a:pos x="16" y="5"/>
                  </a:cxn>
                  <a:cxn ang="0">
                    <a:pos x="19" y="1"/>
                  </a:cxn>
                </a:cxnLst>
                <a:rect l="0" t="0" r="r" b="b"/>
                <a:pathLst>
                  <a:path w="32" h="126">
                    <a:moveTo>
                      <a:pt x="19" y="1"/>
                    </a:moveTo>
                    <a:lnTo>
                      <a:pt x="25" y="0"/>
                    </a:lnTo>
                    <a:lnTo>
                      <a:pt x="27" y="3"/>
                    </a:lnTo>
                    <a:lnTo>
                      <a:pt x="28" y="2"/>
                    </a:lnTo>
                    <a:lnTo>
                      <a:pt x="30" y="7"/>
                    </a:lnTo>
                    <a:lnTo>
                      <a:pt x="27" y="11"/>
                    </a:lnTo>
                    <a:lnTo>
                      <a:pt x="26" y="14"/>
                    </a:lnTo>
                    <a:lnTo>
                      <a:pt x="25" y="17"/>
                    </a:lnTo>
                    <a:lnTo>
                      <a:pt x="23" y="18"/>
                    </a:lnTo>
                    <a:lnTo>
                      <a:pt x="23" y="19"/>
                    </a:lnTo>
                    <a:lnTo>
                      <a:pt x="27" y="22"/>
                    </a:lnTo>
                    <a:lnTo>
                      <a:pt x="30" y="40"/>
                    </a:lnTo>
                    <a:lnTo>
                      <a:pt x="27" y="45"/>
                    </a:lnTo>
                    <a:lnTo>
                      <a:pt x="27" y="77"/>
                    </a:lnTo>
                    <a:lnTo>
                      <a:pt x="24" y="79"/>
                    </a:lnTo>
                    <a:lnTo>
                      <a:pt x="23" y="84"/>
                    </a:lnTo>
                    <a:lnTo>
                      <a:pt x="22" y="98"/>
                    </a:lnTo>
                    <a:lnTo>
                      <a:pt x="22" y="106"/>
                    </a:lnTo>
                    <a:lnTo>
                      <a:pt x="27" y="110"/>
                    </a:lnTo>
                    <a:lnTo>
                      <a:pt x="31" y="113"/>
                    </a:lnTo>
                    <a:lnTo>
                      <a:pt x="31" y="114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12"/>
                    </a:lnTo>
                    <a:lnTo>
                      <a:pt x="20" y="107"/>
                    </a:lnTo>
                    <a:lnTo>
                      <a:pt x="19" y="83"/>
                    </a:lnTo>
                    <a:lnTo>
                      <a:pt x="17" y="83"/>
                    </a:lnTo>
                    <a:lnTo>
                      <a:pt x="13" y="104"/>
                    </a:lnTo>
                    <a:lnTo>
                      <a:pt x="13" y="117"/>
                    </a:lnTo>
                    <a:lnTo>
                      <a:pt x="11" y="124"/>
                    </a:lnTo>
                    <a:lnTo>
                      <a:pt x="9" y="125"/>
                    </a:lnTo>
                    <a:lnTo>
                      <a:pt x="8" y="121"/>
                    </a:lnTo>
                    <a:lnTo>
                      <a:pt x="10" y="118"/>
                    </a:lnTo>
                    <a:lnTo>
                      <a:pt x="11" y="110"/>
                    </a:lnTo>
                    <a:lnTo>
                      <a:pt x="11" y="79"/>
                    </a:lnTo>
                    <a:lnTo>
                      <a:pt x="13" y="50"/>
                    </a:lnTo>
                    <a:lnTo>
                      <a:pt x="10" y="48"/>
                    </a:lnTo>
                    <a:lnTo>
                      <a:pt x="10" y="43"/>
                    </a:lnTo>
                    <a:lnTo>
                      <a:pt x="10" y="35"/>
                    </a:lnTo>
                    <a:lnTo>
                      <a:pt x="7" y="37"/>
                    </a:lnTo>
                    <a:lnTo>
                      <a:pt x="10" y="42"/>
                    </a:lnTo>
                    <a:lnTo>
                      <a:pt x="10" y="47"/>
                    </a:lnTo>
                    <a:lnTo>
                      <a:pt x="7" y="44"/>
                    </a:lnTo>
                    <a:lnTo>
                      <a:pt x="5" y="41"/>
                    </a:lnTo>
                    <a:lnTo>
                      <a:pt x="3" y="42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1" y="35"/>
                    </a:lnTo>
                    <a:lnTo>
                      <a:pt x="6" y="29"/>
                    </a:lnTo>
                    <a:lnTo>
                      <a:pt x="10" y="24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19" y="13"/>
                    </a:lnTo>
                    <a:lnTo>
                      <a:pt x="17" y="11"/>
                    </a:lnTo>
                    <a:lnTo>
                      <a:pt x="17" y="6"/>
                    </a:lnTo>
                    <a:lnTo>
                      <a:pt x="16" y="5"/>
                    </a:lnTo>
                    <a:lnTo>
                      <a:pt x="19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10" name="Freeform 114"/>
              <p:cNvSpPr>
                <a:spLocks/>
              </p:cNvSpPr>
              <p:nvPr/>
            </p:nvSpPr>
            <p:spPr bwMode="auto">
              <a:xfrm>
                <a:off x="4740" y="2375"/>
                <a:ext cx="23" cy="91"/>
              </a:xfrm>
              <a:custGeom>
                <a:avLst/>
                <a:gdLst/>
                <a:ahLst/>
                <a:cxnLst>
                  <a:cxn ang="0">
                    <a:pos x="13" y="1"/>
                  </a:cxn>
                  <a:cxn ang="0">
                    <a:pos x="18" y="0"/>
                  </a:cxn>
                  <a:cxn ang="0">
                    <a:pos x="20" y="2"/>
                  </a:cxn>
                  <a:cxn ang="0">
                    <a:pos x="20" y="1"/>
                  </a:cxn>
                  <a:cxn ang="0">
                    <a:pos x="21" y="5"/>
                  </a:cxn>
                  <a:cxn ang="0">
                    <a:pos x="19" y="8"/>
                  </a:cxn>
                  <a:cxn ang="0">
                    <a:pos x="19" y="10"/>
                  </a:cxn>
                  <a:cxn ang="0">
                    <a:pos x="18" y="12"/>
                  </a:cxn>
                  <a:cxn ang="0">
                    <a:pos x="16" y="13"/>
                  </a:cxn>
                  <a:cxn ang="0">
                    <a:pos x="19" y="16"/>
                  </a:cxn>
                  <a:cxn ang="0">
                    <a:pos x="21" y="29"/>
                  </a:cxn>
                  <a:cxn ang="0">
                    <a:pos x="20" y="32"/>
                  </a:cxn>
                  <a:cxn ang="0">
                    <a:pos x="20" y="56"/>
                  </a:cxn>
                  <a:cxn ang="0">
                    <a:pos x="17" y="57"/>
                  </a:cxn>
                  <a:cxn ang="0">
                    <a:pos x="17" y="61"/>
                  </a:cxn>
                  <a:cxn ang="0">
                    <a:pos x="16" y="71"/>
                  </a:cxn>
                  <a:cxn ang="0">
                    <a:pos x="16" y="76"/>
                  </a:cxn>
                  <a:cxn ang="0">
                    <a:pos x="20" y="80"/>
                  </a:cxn>
                  <a:cxn ang="0">
                    <a:pos x="22" y="81"/>
                  </a:cxn>
                  <a:cxn ang="0">
                    <a:pos x="22" y="82"/>
                  </a:cxn>
                  <a:cxn ang="0">
                    <a:pos x="17" y="81"/>
                  </a:cxn>
                  <a:cxn ang="0">
                    <a:pos x="16" y="80"/>
                  </a:cxn>
                  <a:cxn ang="0">
                    <a:pos x="15" y="81"/>
                  </a:cxn>
                  <a:cxn ang="0">
                    <a:pos x="14" y="77"/>
                  </a:cxn>
                  <a:cxn ang="0">
                    <a:pos x="13" y="60"/>
                  </a:cxn>
                  <a:cxn ang="0">
                    <a:pos x="12" y="60"/>
                  </a:cxn>
                  <a:cxn ang="0">
                    <a:pos x="9" y="75"/>
                  </a:cxn>
                  <a:cxn ang="0">
                    <a:pos x="9" y="84"/>
                  </a:cxn>
                  <a:cxn ang="0">
                    <a:pos x="8" y="89"/>
                  </a:cxn>
                  <a:cxn ang="0">
                    <a:pos x="7" y="90"/>
                  </a:cxn>
                  <a:cxn ang="0">
                    <a:pos x="6" y="88"/>
                  </a:cxn>
                  <a:cxn ang="0">
                    <a:pos x="7" y="85"/>
                  </a:cxn>
                  <a:cxn ang="0">
                    <a:pos x="8" y="79"/>
                  </a:cxn>
                  <a:cxn ang="0">
                    <a:pos x="8" y="57"/>
                  </a:cxn>
                  <a:cxn ang="0">
                    <a:pos x="9" y="36"/>
                  </a:cxn>
                  <a:cxn ang="0">
                    <a:pos x="7" y="34"/>
                  </a:cxn>
                  <a:cxn ang="0">
                    <a:pos x="7" y="31"/>
                  </a:cxn>
                  <a:cxn ang="0">
                    <a:pos x="7" y="25"/>
                  </a:cxn>
                  <a:cxn ang="0">
                    <a:pos x="5" y="27"/>
                  </a:cxn>
                  <a:cxn ang="0">
                    <a:pos x="7" y="30"/>
                  </a:cxn>
                  <a:cxn ang="0">
                    <a:pos x="7" y="33"/>
                  </a:cxn>
                  <a:cxn ang="0">
                    <a:pos x="5" y="32"/>
                  </a:cxn>
                  <a:cxn ang="0">
                    <a:pos x="3" y="30"/>
                  </a:cxn>
                  <a:cxn ang="0">
                    <a:pos x="2" y="30"/>
                  </a:cxn>
                  <a:cxn ang="0">
                    <a:pos x="0" y="27"/>
                  </a:cxn>
                  <a:cxn ang="0">
                    <a:pos x="0" y="25"/>
                  </a:cxn>
                  <a:cxn ang="0">
                    <a:pos x="1" y="25"/>
                  </a:cxn>
                  <a:cxn ang="0">
                    <a:pos x="4" y="21"/>
                  </a:cxn>
                  <a:cxn ang="0">
                    <a:pos x="7" y="18"/>
                  </a:cxn>
                  <a:cxn ang="0">
                    <a:pos x="11" y="14"/>
                  </a:cxn>
                  <a:cxn ang="0">
                    <a:pos x="13" y="12"/>
                  </a:cxn>
                  <a:cxn ang="0">
                    <a:pos x="13" y="9"/>
                  </a:cxn>
                  <a:cxn ang="0">
                    <a:pos x="12" y="8"/>
                  </a:cxn>
                  <a:cxn ang="0">
                    <a:pos x="12" y="4"/>
                  </a:cxn>
                  <a:cxn ang="0">
                    <a:pos x="12" y="3"/>
                  </a:cxn>
                  <a:cxn ang="0">
                    <a:pos x="13" y="1"/>
                  </a:cxn>
                </a:cxnLst>
                <a:rect l="0" t="0" r="r" b="b"/>
                <a:pathLst>
                  <a:path w="23" h="91">
                    <a:moveTo>
                      <a:pt x="13" y="1"/>
                    </a:moveTo>
                    <a:lnTo>
                      <a:pt x="18" y="0"/>
                    </a:lnTo>
                    <a:lnTo>
                      <a:pt x="20" y="2"/>
                    </a:lnTo>
                    <a:lnTo>
                      <a:pt x="20" y="1"/>
                    </a:lnTo>
                    <a:lnTo>
                      <a:pt x="21" y="5"/>
                    </a:lnTo>
                    <a:lnTo>
                      <a:pt x="19" y="8"/>
                    </a:lnTo>
                    <a:lnTo>
                      <a:pt x="19" y="10"/>
                    </a:lnTo>
                    <a:lnTo>
                      <a:pt x="18" y="12"/>
                    </a:lnTo>
                    <a:lnTo>
                      <a:pt x="16" y="13"/>
                    </a:lnTo>
                    <a:lnTo>
                      <a:pt x="19" y="16"/>
                    </a:lnTo>
                    <a:lnTo>
                      <a:pt x="21" y="29"/>
                    </a:lnTo>
                    <a:lnTo>
                      <a:pt x="20" y="32"/>
                    </a:lnTo>
                    <a:lnTo>
                      <a:pt x="20" y="56"/>
                    </a:lnTo>
                    <a:lnTo>
                      <a:pt x="17" y="57"/>
                    </a:lnTo>
                    <a:lnTo>
                      <a:pt x="17" y="61"/>
                    </a:lnTo>
                    <a:lnTo>
                      <a:pt x="16" y="71"/>
                    </a:lnTo>
                    <a:lnTo>
                      <a:pt x="16" y="76"/>
                    </a:lnTo>
                    <a:lnTo>
                      <a:pt x="20" y="80"/>
                    </a:lnTo>
                    <a:lnTo>
                      <a:pt x="22" y="81"/>
                    </a:lnTo>
                    <a:lnTo>
                      <a:pt x="22" y="82"/>
                    </a:lnTo>
                    <a:lnTo>
                      <a:pt x="17" y="81"/>
                    </a:lnTo>
                    <a:lnTo>
                      <a:pt x="16" y="80"/>
                    </a:lnTo>
                    <a:lnTo>
                      <a:pt x="15" y="81"/>
                    </a:lnTo>
                    <a:lnTo>
                      <a:pt x="14" y="77"/>
                    </a:lnTo>
                    <a:lnTo>
                      <a:pt x="13" y="60"/>
                    </a:lnTo>
                    <a:lnTo>
                      <a:pt x="12" y="60"/>
                    </a:lnTo>
                    <a:lnTo>
                      <a:pt x="9" y="75"/>
                    </a:lnTo>
                    <a:lnTo>
                      <a:pt x="9" y="84"/>
                    </a:lnTo>
                    <a:lnTo>
                      <a:pt x="8" y="89"/>
                    </a:lnTo>
                    <a:lnTo>
                      <a:pt x="7" y="90"/>
                    </a:lnTo>
                    <a:lnTo>
                      <a:pt x="6" y="88"/>
                    </a:lnTo>
                    <a:lnTo>
                      <a:pt x="7" y="85"/>
                    </a:lnTo>
                    <a:lnTo>
                      <a:pt x="8" y="79"/>
                    </a:lnTo>
                    <a:lnTo>
                      <a:pt x="8" y="57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7" y="31"/>
                    </a:lnTo>
                    <a:lnTo>
                      <a:pt x="7" y="25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4" y="21"/>
                    </a:lnTo>
                    <a:lnTo>
                      <a:pt x="7" y="18"/>
                    </a:lnTo>
                    <a:lnTo>
                      <a:pt x="11" y="14"/>
                    </a:lnTo>
                    <a:lnTo>
                      <a:pt x="13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12" y="3"/>
                    </a:lnTo>
                    <a:lnTo>
                      <a:pt x="13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11" name="Freeform 115"/>
              <p:cNvSpPr>
                <a:spLocks/>
              </p:cNvSpPr>
              <p:nvPr/>
            </p:nvSpPr>
            <p:spPr bwMode="auto">
              <a:xfrm>
                <a:off x="4781" y="2368"/>
                <a:ext cx="20" cy="111"/>
              </a:xfrm>
              <a:custGeom>
                <a:avLst/>
                <a:gdLst/>
                <a:ahLst/>
                <a:cxnLst>
                  <a:cxn ang="0">
                    <a:pos x="13" y="1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3" y="12"/>
                  </a:cxn>
                  <a:cxn ang="0">
                    <a:pos x="1" y="16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1" y="45"/>
                  </a:cxn>
                  <a:cxn ang="0">
                    <a:pos x="4" y="46"/>
                  </a:cxn>
                  <a:cxn ang="0">
                    <a:pos x="4" y="48"/>
                  </a:cxn>
                  <a:cxn ang="0">
                    <a:pos x="5" y="49"/>
                  </a:cxn>
                  <a:cxn ang="0">
                    <a:pos x="5" y="57"/>
                  </a:cxn>
                  <a:cxn ang="0">
                    <a:pos x="6" y="59"/>
                  </a:cxn>
                  <a:cxn ang="0">
                    <a:pos x="6" y="74"/>
                  </a:cxn>
                  <a:cxn ang="0">
                    <a:pos x="6" y="83"/>
                  </a:cxn>
                  <a:cxn ang="0">
                    <a:pos x="4" y="94"/>
                  </a:cxn>
                  <a:cxn ang="0">
                    <a:pos x="4" y="107"/>
                  </a:cxn>
                  <a:cxn ang="0">
                    <a:pos x="6" y="108"/>
                  </a:cxn>
                  <a:cxn ang="0">
                    <a:pos x="6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1" y="109"/>
                  </a:cxn>
                  <a:cxn ang="0">
                    <a:pos x="11" y="110"/>
                  </a:cxn>
                  <a:cxn ang="0">
                    <a:pos x="13" y="110"/>
                  </a:cxn>
                  <a:cxn ang="0">
                    <a:pos x="18" y="109"/>
                  </a:cxn>
                  <a:cxn ang="0">
                    <a:pos x="18" y="108"/>
                  </a:cxn>
                  <a:cxn ang="0">
                    <a:pos x="14" y="107"/>
                  </a:cxn>
                  <a:cxn ang="0">
                    <a:pos x="14" y="104"/>
                  </a:cxn>
                  <a:cxn ang="0">
                    <a:pos x="18" y="103"/>
                  </a:cxn>
                  <a:cxn ang="0">
                    <a:pos x="18" y="102"/>
                  </a:cxn>
                  <a:cxn ang="0">
                    <a:pos x="15" y="100"/>
                  </a:cxn>
                  <a:cxn ang="0">
                    <a:pos x="15" y="85"/>
                  </a:cxn>
                  <a:cxn ang="0">
                    <a:pos x="16" y="71"/>
                  </a:cxn>
                  <a:cxn ang="0">
                    <a:pos x="15" y="57"/>
                  </a:cxn>
                  <a:cxn ang="0">
                    <a:pos x="15" y="49"/>
                  </a:cxn>
                  <a:cxn ang="0">
                    <a:pos x="16" y="47"/>
                  </a:cxn>
                  <a:cxn ang="0">
                    <a:pos x="16" y="36"/>
                  </a:cxn>
                  <a:cxn ang="0">
                    <a:pos x="19" y="34"/>
                  </a:cxn>
                  <a:cxn ang="0">
                    <a:pos x="19" y="32"/>
                  </a:cxn>
                  <a:cxn ang="0">
                    <a:pos x="12" y="18"/>
                  </a:cxn>
                  <a:cxn ang="0">
                    <a:pos x="8" y="16"/>
                  </a:cxn>
                  <a:cxn ang="0">
                    <a:pos x="9" y="15"/>
                  </a:cxn>
                  <a:cxn ang="0">
                    <a:pos x="11" y="14"/>
                  </a:cxn>
                  <a:cxn ang="0">
                    <a:pos x="11" y="13"/>
                  </a:cxn>
                  <a:cxn ang="0">
                    <a:pos x="12" y="13"/>
                  </a:cxn>
                  <a:cxn ang="0">
                    <a:pos x="12" y="12"/>
                  </a:cxn>
                  <a:cxn ang="0">
                    <a:pos x="13" y="11"/>
                  </a:cxn>
                  <a:cxn ang="0">
                    <a:pos x="12" y="11"/>
                  </a:cxn>
                  <a:cxn ang="0">
                    <a:pos x="12" y="10"/>
                  </a:cxn>
                  <a:cxn ang="0">
                    <a:pos x="11" y="8"/>
                  </a:cxn>
                  <a:cxn ang="0">
                    <a:pos x="12" y="6"/>
                  </a:cxn>
                  <a:cxn ang="0">
                    <a:pos x="11" y="5"/>
                  </a:cxn>
                  <a:cxn ang="0">
                    <a:pos x="12" y="4"/>
                  </a:cxn>
                  <a:cxn ang="0">
                    <a:pos x="13" y="1"/>
                  </a:cxn>
                </a:cxnLst>
                <a:rect l="0" t="0" r="r" b="b"/>
                <a:pathLst>
                  <a:path w="20" h="111">
                    <a:moveTo>
                      <a:pt x="13" y="1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1" y="16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1" y="45"/>
                    </a:lnTo>
                    <a:lnTo>
                      <a:pt x="4" y="46"/>
                    </a:lnTo>
                    <a:lnTo>
                      <a:pt x="4" y="48"/>
                    </a:lnTo>
                    <a:lnTo>
                      <a:pt x="5" y="49"/>
                    </a:lnTo>
                    <a:lnTo>
                      <a:pt x="5" y="57"/>
                    </a:lnTo>
                    <a:lnTo>
                      <a:pt x="6" y="59"/>
                    </a:lnTo>
                    <a:lnTo>
                      <a:pt x="6" y="74"/>
                    </a:lnTo>
                    <a:lnTo>
                      <a:pt x="6" y="83"/>
                    </a:lnTo>
                    <a:lnTo>
                      <a:pt x="4" y="94"/>
                    </a:lnTo>
                    <a:lnTo>
                      <a:pt x="4" y="107"/>
                    </a:lnTo>
                    <a:lnTo>
                      <a:pt x="6" y="108"/>
                    </a:lnTo>
                    <a:lnTo>
                      <a:pt x="6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1" y="109"/>
                    </a:lnTo>
                    <a:lnTo>
                      <a:pt x="11" y="110"/>
                    </a:lnTo>
                    <a:lnTo>
                      <a:pt x="13" y="110"/>
                    </a:lnTo>
                    <a:lnTo>
                      <a:pt x="18" y="109"/>
                    </a:lnTo>
                    <a:lnTo>
                      <a:pt x="18" y="108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18" y="103"/>
                    </a:lnTo>
                    <a:lnTo>
                      <a:pt x="18" y="102"/>
                    </a:lnTo>
                    <a:lnTo>
                      <a:pt x="15" y="100"/>
                    </a:lnTo>
                    <a:lnTo>
                      <a:pt x="15" y="85"/>
                    </a:lnTo>
                    <a:lnTo>
                      <a:pt x="16" y="71"/>
                    </a:lnTo>
                    <a:lnTo>
                      <a:pt x="15" y="57"/>
                    </a:lnTo>
                    <a:lnTo>
                      <a:pt x="15" y="49"/>
                    </a:lnTo>
                    <a:lnTo>
                      <a:pt x="16" y="47"/>
                    </a:lnTo>
                    <a:lnTo>
                      <a:pt x="16" y="36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3"/>
                    </a:lnTo>
                    <a:lnTo>
                      <a:pt x="12" y="13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12" y="4"/>
                    </a:lnTo>
                    <a:lnTo>
                      <a:pt x="13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2212" name="Group 116"/>
              <p:cNvGrpSpPr>
                <a:grpSpLocks/>
              </p:cNvGrpSpPr>
              <p:nvPr/>
            </p:nvGrpSpPr>
            <p:grpSpPr bwMode="auto">
              <a:xfrm>
                <a:off x="5137" y="2353"/>
                <a:ext cx="58" cy="143"/>
                <a:chOff x="5137" y="2353"/>
                <a:chExt cx="58" cy="143"/>
              </a:xfrm>
            </p:grpSpPr>
            <p:sp>
              <p:nvSpPr>
                <p:cNvPr id="132213" name="Freeform 117"/>
                <p:cNvSpPr>
                  <a:spLocks/>
                </p:cNvSpPr>
                <p:nvPr/>
              </p:nvSpPr>
              <p:spPr bwMode="auto">
                <a:xfrm>
                  <a:off x="5158" y="2353"/>
                  <a:ext cx="37" cy="143"/>
                </a:xfrm>
                <a:custGeom>
                  <a:avLst/>
                  <a:gdLst/>
                  <a:ahLst/>
                  <a:cxnLst>
                    <a:cxn ang="0">
                      <a:pos x="14" y="2"/>
                    </a:cxn>
                    <a:cxn ang="0">
                      <a:pos x="7" y="0"/>
                    </a:cxn>
                    <a:cxn ang="0">
                      <a:pos x="5" y="4"/>
                    </a:cxn>
                    <a:cxn ang="0">
                      <a:pos x="3" y="2"/>
                    </a:cxn>
                    <a:cxn ang="0">
                      <a:pos x="1" y="8"/>
                    </a:cxn>
                    <a:cxn ang="0">
                      <a:pos x="5" y="13"/>
                    </a:cxn>
                    <a:cxn ang="0">
                      <a:pos x="5" y="16"/>
                    </a:cxn>
                    <a:cxn ang="0">
                      <a:pos x="6" y="16"/>
                    </a:cxn>
                    <a:cxn ang="0">
                      <a:pos x="7" y="19"/>
                    </a:cxn>
                    <a:cxn ang="0">
                      <a:pos x="10" y="20"/>
                    </a:cxn>
                    <a:cxn ang="0">
                      <a:pos x="10" y="21"/>
                    </a:cxn>
                    <a:cxn ang="0">
                      <a:pos x="5" y="26"/>
                    </a:cxn>
                    <a:cxn ang="0">
                      <a:pos x="1" y="46"/>
                    </a:cxn>
                    <a:cxn ang="0">
                      <a:pos x="5" y="51"/>
                    </a:cxn>
                    <a:cxn ang="0">
                      <a:pos x="5" y="88"/>
                    </a:cxn>
                    <a:cxn ang="0">
                      <a:pos x="8" y="90"/>
                    </a:cxn>
                    <a:cxn ang="0">
                      <a:pos x="9" y="96"/>
                    </a:cxn>
                    <a:cxn ang="0">
                      <a:pos x="11" y="111"/>
                    </a:cxn>
                    <a:cxn ang="0">
                      <a:pos x="11" y="120"/>
                    </a:cxn>
                    <a:cxn ang="0">
                      <a:pos x="5" y="126"/>
                    </a:cxn>
                    <a:cxn ang="0">
                      <a:pos x="0" y="128"/>
                    </a:cxn>
                    <a:cxn ang="0">
                      <a:pos x="0" y="130"/>
                    </a:cxn>
                    <a:cxn ang="0">
                      <a:pos x="9" y="127"/>
                    </a:cxn>
                    <a:cxn ang="0">
                      <a:pos x="11" y="126"/>
                    </a:cxn>
                    <a:cxn ang="0">
                      <a:pos x="11" y="127"/>
                    </a:cxn>
                    <a:cxn ang="0">
                      <a:pos x="12" y="127"/>
                    </a:cxn>
                    <a:cxn ang="0">
                      <a:pos x="14" y="121"/>
                    </a:cxn>
                    <a:cxn ang="0">
                      <a:pos x="14" y="94"/>
                    </a:cxn>
                    <a:cxn ang="0">
                      <a:pos x="16" y="94"/>
                    </a:cxn>
                    <a:cxn ang="0">
                      <a:pos x="21" y="118"/>
                    </a:cxn>
                    <a:cxn ang="0">
                      <a:pos x="21" y="133"/>
                    </a:cxn>
                    <a:cxn ang="0">
                      <a:pos x="23" y="141"/>
                    </a:cxn>
                    <a:cxn ang="0">
                      <a:pos x="25" y="142"/>
                    </a:cxn>
                    <a:cxn ang="0">
                      <a:pos x="26" y="138"/>
                    </a:cxn>
                    <a:cxn ang="0">
                      <a:pos x="25" y="134"/>
                    </a:cxn>
                    <a:cxn ang="0">
                      <a:pos x="23" y="124"/>
                    </a:cxn>
                    <a:cxn ang="0">
                      <a:pos x="23" y="90"/>
                    </a:cxn>
                    <a:cxn ang="0">
                      <a:pos x="21" y="57"/>
                    </a:cxn>
                    <a:cxn ang="0">
                      <a:pos x="24" y="54"/>
                    </a:cxn>
                    <a:cxn ang="0">
                      <a:pos x="24" y="49"/>
                    </a:cxn>
                    <a:cxn ang="0">
                      <a:pos x="24" y="40"/>
                    </a:cxn>
                    <a:cxn ang="0">
                      <a:pos x="28" y="42"/>
                    </a:cxn>
                    <a:cxn ang="0">
                      <a:pos x="25" y="48"/>
                    </a:cxn>
                    <a:cxn ang="0">
                      <a:pos x="25" y="53"/>
                    </a:cxn>
                    <a:cxn ang="0">
                      <a:pos x="29" y="50"/>
                    </a:cxn>
                    <a:cxn ang="0">
                      <a:pos x="31" y="47"/>
                    </a:cxn>
                    <a:cxn ang="0">
                      <a:pos x="32" y="48"/>
                    </a:cxn>
                    <a:cxn ang="0">
                      <a:pos x="36" y="42"/>
                    </a:cxn>
                    <a:cxn ang="0">
                      <a:pos x="36" y="40"/>
                    </a:cxn>
                    <a:cxn ang="0">
                      <a:pos x="34" y="40"/>
                    </a:cxn>
                    <a:cxn ang="0">
                      <a:pos x="30" y="33"/>
                    </a:cxn>
                    <a:cxn ang="0">
                      <a:pos x="25" y="28"/>
                    </a:cxn>
                    <a:cxn ang="0">
                      <a:pos x="19" y="21"/>
                    </a:cxn>
                    <a:cxn ang="0">
                      <a:pos x="14" y="19"/>
                    </a:cxn>
                    <a:cxn ang="0">
                      <a:pos x="14" y="15"/>
                    </a:cxn>
                    <a:cxn ang="0">
                      <a:pos x="16" y="13"/>
                    </a:cxn>
                    <a:cxn ang="0">
                      <a:pos x="16" y="7"/>
                    </a:cxn>
                    <a:cxn ang="0">
                      <a:pos x="17" y="6"/>
                    </a:cxn>
                    <a:cxn ang="0">
                      <a:pos x="14" y="2"/>
                    </a:cxn>
                  </a:cxnLst>
                  <a:rect l="0" t="0" r="r" b="b"/>
                  <a:pathLst>
                    <a:path w="37" h="143">
                      <a:moveTo>
                        <a:pt x="14" y="2"/>
                      </a:moveTo>
                      <a:lnTo>
                        <a:pt x="7" y="0"/>
                      </a:lnTo>
                      <a:lnTo>
                        <a:pt x="5" y="4"/>
                      </a:lnTo>
                      <a:lnTo>
                        <a:pt x="3" y="2"/>
                      </a:lnTo>
                      <a:lnTo>
                        <a:pt x="1" y="8"/>
                      </a:lnTo>
                      <a:lnTo>
                        <a:pt x="5" y="13"/>
                      </a:lnTo>
                      <a:lnTo>
                        <a:pt x="5" y="16"/>
                      </a:lnTo>
                      <a:lnTo>
                        <a:pt x="6" y="16"/>
                      </a:lnTo>
                      <a:lnTo>
                        <a:pt x="7" y="19"/>
                      </a:lnTo>
                      <a:lnTo>
                        <a:pt x="10" y="20"/>
                      </a:lnTo>
                      <a:lnTo>
                        <a:pt x="10" y="21"/>
                      </a:lnTo>
                      <a:lnTo>
                        <a:pt x="5" y="26"/>
                      </a:lnTo>
                      <a:lnTo>
                        <a:pt x="1" y="46"/>
                      </a:lnTo>
                      <a:lnTo>
                        <a:pt x="5" y="51"/>
                      </a:lnTo>
                      <a:lnTo>
                        <a:pt x="5" y="88"/>
                      </a:lnTo>
                      <a:lnTo>
                        <a:pt x="8" y="90"/>
                      </a:lnTo>
                      <a:lnTo>
                        <a:pt x="9" y="96"/>
                      </a:lnTo>
                      <a:lnTo>
                        <a:pt x="11" y="111"/>
                      </a:lnTo>
                      <a:lnTo>
                        <a:pt x="11" y="120"/>
                      </a:lnTo>
                      <a:lnTo>
                        <a:pt x="5" y="126"/>
                      </a:lnTo>
                      <a:lnTo>
                        <a:pt x="0" y="128"/>
                      </a:lnTo>
                      <a:lnTo>
                        <a:pt x="0" y="130"/>
                      </a:lnTo>
                      <a:lnTo>
                        <a:pt x="9" y="127"/>
                      </a:lnTo>
                      <a:lnTo>
                        <a:pt x="11" y="126"/>
                      </a:lnTo>
                      <a:lnTo>
                        <a:pt x="11" y="127"/>
                      </a:lnTo>
                      <a:lnTo>
                        <a:pt x="12" y="127"/>
                      </a:lnTo>
                      <a:lnTo>
                        <a:pt x="14" y="121"/>
                      </a:lnTo>
                      <a:lnTo>
                        <a:pt x="14" y="94"/>
                      </a:lnTo>
                      <a:lnTo>
                        <a:pt x="16" y="94"/>
                      </a:lnTo>
                      <a:lnTo>
                        <a:pt x="21" y="118"/>
                      </a:lnTo>
                      <a:lnTo>
                        <a:pt x="21" y="133"/>
                      </a:lnTo>
                      <a:lnTo>
                        <a:pt x="23" y="141"/>
                      </a:lnTo>
                      <a:lnTo>
                        <a:pt x="25" y="142"/>
                      </a:lnTo>
                      <a:lnTo>
                        <a:pt x="26" y="138"/>
                      </a:lnTo>
                      <a:lnTo>
                        <a:pt x="25" y="134"/>
                      </a:lnTo>
                      <a:lnTo>
                        <a:pt x="23" y="124"/>
                      </a:lnTo>
                      <a:lnTo>
                        <a:pt x="23" y="90"/>
                      </a:lnTo>
                      <a:lnTo>
                        <a:pt x="21" y="57"/>
                      </a:lnTo>
                      <a:lnTo>
                        <a:pt x="24" y="54"/>
                      </a:lnTo>
                      <a:lnTo>
                        <a:pt x="24" y="49"/>
                      </a:lnTo>
                      <a:lnTo>
                        <a:pt x="24" y="40"/>
                      </a:lnTo>
                      <a:lnTo>
                        <a:pt x="28" y="42"/>
                      </a:lnTo>
                      <a:lnTo>
                        <a:pt x="25" y="48"/>
                      </a:lnTo>
                      <a:lnTo>
                        <a:pt x="25" y="53"/>
                      </a:lnTo>
                      <a:lnTo>
                        <a:pt x="29" y="50"/>
                      </a:lnTo>
                      <a:lnTo>
                        <a:pt x="31" y="47"/>
                      </a:lnTo>
                      <a:lnTo>
                        <a:pt x="32" y="48"/>
                      </a:lnTo>
                      <a:lnTo>
                        <a:pt x="36" y="42"/>
                      </a:lnTo>
                      <a:lnTo>
                        <a:pt x="36" y="40"/>
                      </a:lnTo>
                      <a:lnTo>
                        <a:pt x="34" y="40"/>
                      </a:lnTo>
                      <a:lnTo>
                        <a:pt x="30" y="33"/>
                      </a:lnTo>
                      <a:lnTo>
                        <a:pt x="25" y="28"/>
                      </a:lnTo>
                      <a:lnTo>
                        <a:pt x="19" y="21"/>
                      </a:lnTo>
                      <a:lnTo>
                        <a:pt x="14" y="19"/>
                      </a:lnTo>
                      <a:lnTo>
                        <a:pt x="14" y="15"/>
                      </a:lnTo>
                      <a:lnTo>
                        <a:pt x="16" y="13"/>
                      </a:lnTo>
                      <a:lnTo>
                        <a:pt x="16" y="7"/>
                      </a:lnTo>
                      <a:lnTo>
                        <a:pt x="17" y="6"/>
                      </a:lnTo>
                      <a:lnTo>
                        <a:pt x="14" y="2"/>
                      </a:lnTo>
                    </a:path>
                  </a:pathLst>
                </a:custGeom>
                <a:solidFill>
                  <a:schemeClr val="bg2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214" name="Freeform 118"/>
                <p:cNvSpPr>
                  <a:spLocks/>
                </p:cNvSpPr>
                <p:nvPr/>
              </p:nvSpPr>
              <p:spPr bwMode="auto">
                <a:xfrm>
                  <a:off x="5137" y="2353"/>
                  <a:ext cx="26" cy="137"/>
                </a:xfrm>
                <a:custGeom>
                  <a:avLst/>
                  <a:gdLst/>
                  <a:ahLst/>
                  <a:cxnLst>
                    <a:cxn ang="0">
                      <a:pos x="19" y="2"/>
                    </a:cxn>
                    <a:cxn ang="0">
                      <a:pos x="19" y="6"/>
                    </a:cxn>
                    <a:cxn ang="0">
                      <a:pos x="19" y="7"/>
                    </a:cxn>
                    <a:cxn ang="0">
                      <a:pos x="20" y="10"/>
                    </a:cxn>
                    <a:cxn ang="0">
                      <a:pos x="19" y="11"/>
                    </a:cxn>
                    <a:cxn ang="0">
                      <a:pos x="19" y="12"/>
                    </a:cxn>
                    <a:cxn ang="0">
                      <a:pos x="19" y="15"/>
                    </a:cxn>
                    <a:cxn ang="0">
                      <a:pos x="19" y="16"/>
                    </a:cxn>
                    <a:cxn ang="0">
                      <a:pos x="23" y="20"/>
                    </a:cxn>
                    <a:cxn ang="0">
                      <a:pos x="25" y="48"/>
                    </a:cxn>
                    <a:cxn ang="0">
                      <a:pos x="22" y="53"/>
                    </a:cxn>
                    <a:cxn ang="0">
                      <a:pos x="24" y="68"/>
                    </a:cxn>
                    <a:cxn ang="0">
                      <a:pos x="22" y="69"/>
                    </a:cxn>
                    <a:cxn ang="0">
                      <a:pos x="21" y="93"/>
                    </a:cxn>
                    <a:cxn ang="0">
                      <a:pos x="20" y="118"/>
                    </a:cxn>
                    <a:cxn ang="0">
                      <a:pos x="20" y="119"/>
                    </a:cxn>
                    <a:cxn ang="0">
                      <a:pos x="25" y="123"/>
                    </a:cxn>
                    <a:cxn ang="0">
                      <a:pos x="24" y="124"/>
                    </a:cxn>
                    <a:cxn ang="0">
                      <a:pos x="22" y="125"/>
                    </a:cxn>
                    <a:cxn ang="0">
                      <a:pos x="20" y="124"/>
                    </a:cxn>
                    <a:cxn ang="0">
                      <a:pos x="17" y="123"/>
                    </a:cxn>
                    <a:cxn ang="0">
                      <a:pos x="15" y="122"/>
                    </a:cxn>
                    <a:cxn ang="0">
                      <a:pos x="15" y="126"/>
                    </a:cxn>
                    <a:cxn ang="0">
                      <a:pos x="14" y="126"/>
                    </a:cxn>
                    <a:cxn ang="0">
                      <a:pos x="16" y="130"/>
                    </a:cxn>
                    <a:cxn ang="0">
                      <a:pos x="15" y="135"/>
                    </a:cxn>
                    <a:cxn ang="0">
                      <a:pos x="13" y="136"/>
                    </a:cxn>
                    <a:cxn ang="0">
                      <a:pos x="11" y="131"/>
                    </a:cxn>
                    <a:cxn ang="0">
                      <a:pos x="11" y="128"/>
                    </a:cxn>
                    <a:cxn ang="0">
                      <a:pos x="10" y="127"/>
                    </a:cxn>
                    <a:cxn ang="0">
                      <a:pos x="9" y="96"/>
                    </a:cxn>
                    <a:cxn ang="0">
                      <a:pos x="10" y="93"/>
                    </a:cxn>
                    <a:cxn ang="0">
                      <a:pos x="7" y="72"/>
                    </a:cxn>
                    <a:cxn ang="0">
                      <a:pos x="5" y="72"/>
                    </a:cxn>
                    <a:cxn ang="0">
                      <a:pos x="5" y="50"/>
                    </a:cxn>
                    <a:cxn ang="0">
                      <a:pos x="0" y="47"/>
                    </a:cxn>
                    <a:cxn ang="0">
                      <a:pos x="2" y="24"/>
                    </a:cxn>
                    <a:cxn ang="0">
                      <a:pos x="9" y="18"/>
                    </a:cxn>
                    <a:cxn ang="0">
                      <a:pos x="11" y="16"/>
                    </a:cxn>
                    <a:cxn ang="0">
                      <a:pos x="11" y="14"/>
                    </a:cxn>
                    <a:cxn ang="0">
                      <a:pos x="10" y="12"/>
                    </a:cxn>
                    <a:cxn ang="0">
                      <a:pos x="9" y="11"/>
                    </a:cxn>
                    <a:cxn ang="0">
                      <a:pos x="9" y="9"/>
                    </a:cxn>
                    <a:cxn ang="0">
                      <a:pos x="8" y="7"/>
                    </a:cxn>
                    <a:cxn ang="0">
                      <a:pos x="8" y="6"/>
                    </a:cxn>
                    <a:cxn ang="0">
                      <a:pos x="9" y="4"/>
                    </a:cxn>
                    <a:cxn ang="0">
                      <a:pos x="10" y="2"/>
                    </a:cxn>
                    <a:cxn ang="0">
                      <a:pos x="11" y="1"/>
                    </a:cxn>
                    <a:cxn ang="0">
                      <a:pos x="13" y="0"/>
                    </a:cxn>
                    <a:cxn ang="0">
                      <a:pos x="14" y="0"/>
                    </a:cxn>
                    <a:cxn ang="0">
                      <a:pos x="16" y="0"/>
                    </a:cxn>
                    <a:cxn ang="0">
                      <a:pos x="17" y="1"/>
                    </a:cxn>
                    <a:cxn ang="0">
                      <a:pos x="19" y="2"/>
                    </a:cxn>
                  </a:cxnLst>
                  <a:rect l="0" t="0" r="r" b="b"/>
                  <a:pathLst>
                    <a:path w="26" h="137">
                      <a:moveTo>
                        <a:pt x="19" y="2"/>
                      </a:moveTo>
                      <a:lnTo>
                        <a:pt x="19" y="6"/>
                      </a:lnTo>
                      <a:lnTo>
                        <a:pt x="19" y="7"/>
                      </a:lnTo>
                      <a:lnTo>
                        <a:pt x="20" y="10"/>
                      </a:lnTo>
                      <a:lnTo>
                        <a:pt x="19" y="11"/>
                      </a:lnTo>
                      <a:lnTo>
                        <a:pt x="19" y="12"/>
                      </a:lnTo>
                      <a:lnTo>
                        <a:pt x="19" y="15"/>
                      </a:lnTo>
                      <a:lnTo>
                        <a:pt x="19" y="16"/>
                      </a:lnTo>
                      <a:lnTo>
                        <a:pt x="23" y="20"/>
                      </a:lnTo>
                      <a:lnTo>
                        <a:pt x="25" y="48"/>
                      </a:lnTo>
                      <a:lnTo>
                        <a:pt x="22" y="53"/>
                      </a:lnTo>
                      <a:lnTo>
                        <a:pt x="24" y="68"/>
                      </a:lnTo>
                      <a:lnTo>
                        <a:pt x="22" y="69"/>
                      </a:lnTo>
                      <a:lnTo>
                        <a:pt x="21" y="93"/>
                      </a:lnTo>
                      <a:lnTo>
                        <a:pt x="20" y="118"/>
                      </a:lnTo>
                      <a:lnTo>
                        <a:pt x="20" y="119"/>
                      </a:lnTo>
                      <a:lnTo>
                        <a:pt x="25" y="123"/>
                      </a:lnTo>
                      <a:lnTo>
                        <a:pt x="24" y="124"/>
                      </a:lnTo>
                      <a:lnTo>
                        <a:pt x="22" y="125"/>
                      </a:lnTo>
                      <a:lnTo>
                        <a:pt x="20" y="124"/>
                      </a:lnTo>
                      <a:lnTo>
                        <a:pt x="17" y="123"/>
                      </a:lnTo>
                      <a:lnTo>
                        <a:pt x="15" y="122"/>
                      </a:lnTo>
                      <a:lnTo>
                        <a:pt x="15" y="126"/>
                      </a:lnTo>
                      <a:lnTo>
                        <a:pt x="14" y="126"/>
                      </a:lnTo>
                      <a:lnTo>
                        <a:pt x="16" y="130"/>
                      </a:lnTo>
                      <a:lnTo>
                        <a:pt x="15" y="135"/>
                      </a:lnTo>
                      <a:lnTo>
                        <a:pt x="13" y="136"/>
                      </a:lnTo>
                      <a:lnTo>
                        <a:pt x="11" y="131"/>
                      </a:lnTo>
                      <a:lnTo>
                        <a:pt x="11" y="128"/>
                      </a:lnTo>
                      <a:lnTo>
                        <a:pt x="10" y="127"/>
                      </a:lnTo>
                      <a:lnTo>
                        <a:pt x="9" y="96"/>
                      </a:lnTo>
                      <a:lnTo>
                        <a:pt x="10" y="93"/>
                      </a:lnTo>
                      <a:lnTo>
                        <a:pt x="7" y="72"/>
                      </a:lnTo>
                      <a:lnTo>
                        <a:pt x="5" y="72"/>
                      </a:lnTo>
                      <a:lnTo>
                        <a:pt x="5" y="50"/>
                      </a:lnTo>
                      <a:lnTo>
                        <a:pt x="0" y="47"/>
                      </a:lnTo>
                      <a:lnTo>
                        <a:pt x="2" y="24"/>
                      </a:lnTo>
                      <a:lnTo>
                        <a:pt x="9" y="18"/>
                      </a:lnTo>
                      <a:lnTo>
                        <a:pt x="11" y="16"/>
                      </a:lnTo>
                      <a:lnTo>
                        <a:pt x="11" y="14"/>
                      </a:lnTo>
                      <a:lnTo>
                        <a:pt x="10" y="12"/>
                      </a:lnTo>
                      <a:lnTo>
                        <a:pt x="9" y="11"/>
                      </a:lnTo>
                      <a:lnTo>
                        <a:pt x="9" y="9"/>
                      </a:lnTo>
                      <a:lnTo>
                        <a:pt x="8" y="7"/>
                      </a:lnTo>
                      <a:lnTo>
                        <a:pt x="8" y="6"/>
                      </a:lnTo>
                      <a:lnTo>
                        <a:pt x="9" y="4"/>
                      </a:lnTo>
                      <a:lnTo>
                        <a:pt x="10" y="2"/>
                      </a:lnTo>
                      <a:lnTo>
                        <a:pt x="11" y="1"/>
                      </a:lnTo>
                      <a:lnTo>
                        <a:pt x="13" y="0"/>
                      </a:lnTo>
                      <a:lnTo>
                        <a:pt x="14" y="0"/>
                      </a:lnTo>
                      <a:lnTo>
                        <a:pt x="16" y="0"/>
                      </a:lnTo>
                      <a:lnTo>
                        <a:pt x="17" y="1"/>
                      </a:lnTo>
                      <a:lnTo>
                        <a:pt x="19" y="2"/>
                      </a:lnTo>
                    </a:path>
                  </a:pathLst>
                </a:custGeom>
                <a:solidFill>
                  <a:schemeClr val="bg2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132215" name="Freeform 119"/>
              <p:cNvSpPr>
                <a:spLocks/>
              </p:cNvSpPr>
              <p:nvPr/>
            </p:nvSpPr>
            <p:spPr bwMode="auto">
              <a:xfrm>
                <a:off x="5390" y="2364"/>
                <a:ext cx="33" cy="124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26" y="0"/>
                  </a:cxn>
                  <a:cxn ang="0">
                    <a:pos x="28" y="3"/>
                  </a:cxn>
                  <a:cxn ang="0">
                    <a:pos x="29" y="2"/>
                  </a:cxn>
                  <a:cxn ang="0">
                    <a:pos x="31" y="7"/>
                  </a:cxn>
                  <a:cxn ang="0">
                    <a:pos x="28" y="11"/>
                  </a:cxn>
                  <a:cxn ang="0">
                    <a:pos x="27" y="14"/>
                  </a:cxn>
                  <a:cxn ang="0">
                    <a:pos x="26" y="17"/>
                  </a:cxn>
                  <a:cxn ang="0">
                    <a:pos x="23" y="17"/>
                  </a:cxn>
                  <a:cxn ang="0">
                    <a:pos x="23" y="18"/>
                  </a:cxn>
                  <a:cxn ang="0">
                    <a:pos x="28" y="22"/>
                  </a:cxn>
                  <a:cxn ang="0">
                    <a:pos x="31" y="39"/>
                  </a:cxn>
                  <a:cxn ang="0">
                    <a:pos x="28" y="44"/>
                  </a:cxn>
                  <a:cxn ang="0">
                    <a:pos x="28" y="76"/>
                  </a:cxn>
                  <a:cxn ang="0">
                    <a:pos x="25" y="78"/>
                  </a:cxn>
                  <a:cxn ang="0">
                    <a:pos x="24" y="83"/>
                  </a:cxn>
                  <a:cxn ang="0">
                    <a:pos x="23" y="97"/>
                  </a:cxn>
                  <a:cxn ang="0">
                    <a:pos x="23" y="104"/>
                  </a:cxn>
                  <a:cxn ang="0">
                    <a:pos x="28" y="108"/>
                  </a:cxn>
                  <a:cxn ang="0">
                    <a:pos x="32" y="111"/>
                  </a:cxn>
                  <a:cxn ang="0">
                    <a:pos x="32" y="112"/>
                  </a:cxn>
                  <a:cxn ang="0">
                    <a:pos x="24" y="110"/>
                  </a:cxn>
                  <a:cxn ang="0">
                    <a:pos x="23" y="109"/>
                  </a:cxn>
                  <a:cxn ang="0">
                    <a:pos x="22" y="110"/>
                  </a:cxn>
                  <a:cxn ang="0">
                    <a:pos x="21" y="110"/>
                  </a:cxn>
                  <a:cxn ang="0">
                    <a:pos x="20" y="105"/>
                  </a:cxn>
                  <a:cxn ang="0">
                    <a:pos x="19" y="81"/>
                  </a:cxn>
                  <a:cxn ang="0">
                    <a:pos x="18" y="81"/>
                  </a:cxn>
                  <a:cxn ang="0">
                    <a:pos x="13" y="102"/>
                  </a:cxn>
                  <a:cxn ang="0">
                    <a:pos x="13" y="115"/>
                  </a:cxn>
                  <a:cxn ang="0">
                    <a:pos x="11" y="122"/>
                  </a:cxn>
                  <a:cxn ang="0">
                    <a:pos x="10" y="123"/>
                  </a:cxn>
                  <a:cxn ang="0">
                    <a:pos x="9" y="120"/>
                  </a:cxn>
                  <a:cxn ang="0">
                    <a:pos x="10" y="116"/>
                  </a:cxn>
                  <a:cxn ang="0">
                    <a:pos x="11" y="108"/>
                  </a:cxn>
                  <a:cxn ang="0">
                    <a:pos x="12" y="78"/>
                  </a:cxn>
                  <a:cxn ang="0">
                    <a:pos x="13" y="49"/>
                  </a:cxn>
                  <a:cxn ang="0">
                    <a:pos x="10" y="47"/>
                  </a:cxn>
                  <a:cxn ang="0">
                    <a:pos x="10" y="43"/>
                  </a:cxn>
                  <a:cxn ang="0">
                    <a:pos x="10" y="35"/>
                  </a:cxn>
                  <a:cxn ang="0">
                    <a:pos x="7" y="37"/>
                  </a:cxn>
                  <a:cxn ang="0">
                    <a:pos x="10" y="42"/>
                  </a:cxn>
                  <a:cxn ang="0">
                    <a:pos x="10" y="46"/>
                  </a:cxn>
                  <a:cxn ang="0">
                    <a:pos x="7" y="43"/>
                  </a:cxn>
                  <a:cxn ang="0">
                    <a:pos x="5" y="41"/>
                  </a:cxn>
                  <a:cxn ang="0">
                    <a:pos x="3" y="41"/>
                  </a:cxn>
                  <a:cxn ang="0">
                    <a:pos x="0" y="36"/>
                  </a:cxn>
                  <a:cxn ang="0">
                    <a:pos x="0" y="35"/>
                  </a:cxn>
                  <a:cxn ang="0">
                    <a:pos x="1" y="34"/>
                  </a:cxn>
                  <a:cxn ang="0">
                    <a:pos x="6" y="29"/>
                  </a:cxn>
                  <a:cxn ang="0">
                    <a:pos x="10" y="24"/>
                  </a:cxn>
                  <a:cxn ang="0">
                    <a:pos x="16" y="19"/>
                  </a:cxn>
                  <a:cxn ang="0">
                    <a:pos x="19" y="17"/>
                  </a:cxn>
                  <a:cxn ang="0">
                    <a:pos x="19" y="13"/>
                  </a:cxn>
                  <a:cxn ang="0">
                    <a:pos x="18" y="11"/>
                  </a:cxn>
                  <a:cxn ang="0">
                    <a:pos x="18" y="6"/>
                  </a:cxn>
                  <a:cxn ang="0">
                    <a:pos x="17" y="5"/>
                  </a:cxn>
                  <a:cxn ang="0">
                    <a:pos x="19" y="1"/>
                  </a:cxn>
                </a:cxnLst>
                <a:rect l="0" t="0" r="r" b="b"/>
                <a:pathLst>
                  <a:path w="33" h="124">
                    <a:moveTo>
                      <a:pt x="19" y="1"/>
                    </a:moveTo>
                    <a:lnTo>
                      <a:pt x="26" y="0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7"/>
                    </a:lnTo>
                    <a:lnTo>
                      <a:pt x="28" y="11"/>
                    </a:lnTo>
                    <a:lnTo>
                      <a:pt x="27" y="14"/>
                    </a:lnTo>
                    <a:lnTo>
                      <a:pt x="26" y="17"/>
                    </a:lnTo>
                    <a:lnTo>
                      <a:pt x="23" y="17"/>
                    </a:lnTo>
                    <a:lnTo>
                      <a:pt x="23" y="18"/>
                    </a:lnTo>
                    <a:lnTo>
                      <a:pt x="28" y="22"/>
                    </a:lnTo>
                    <a:lnTo>
                      <a:pt x="31" y="39"/>
                    </a:lnTo>
                    <a:lnTo>
                      <a:pt x="28" y="44"/>
                    </a:lnTo>
                    <a:lnTo>
                      <a:pt x="28" y="76"/>
                    </a:lnTo>
                    <a:lnTo>
                      <a:pt x="25" y="78"/>
                    </a:lnTo>
                    <a:lnTo>
                      <a:pt x="24" y="83"/>
                    </a:lnTo>
                    <a:lnTo>
                      <a:pt x="23" y="97"/>
                    </a:lnTo>
                    <a:lnTo>
                      <a:pt x="23" y="104"/>
                    </a:lnTo>
                    <a:lnTo>
                      <a:pt x="28" y="108"/>
                    </a:lnTo>
                    <a:lnTo>
                      <a:pt x="32" y="111"/>
                    </a:lnTo>
                    <a:lnTo>
                      <a:pt x="32" y="112"/>
                    </a:lnTo>
                    <a:lnTo>
                      <a:pt x="24" y="110"/>
                    </a:lnTo>
                    <a:lnTo>
                      <a:pt x="23" y="109"/>
                    </a:lnTo>
                    <a:lnTo>
                      <a:pt x="22" y="110"/>
                    </a:lnTo>
                    <a:lnTo>
                      <a:pt x="21" y="110"/>
                    </a:lnTo>
                    <a:lnTo>
                      <a:pt x="20" y="105"/>
                    </a:lnTo>
                    <a:lnTo>
                      <a:pt x="19" y="81"/>
                    </a:lnTo>
                    <a:lnTo>
                      <a:pt x="18" y="81"/>
                    </a:lnTo>
                    <a:lnTo>
                      <a:pt x="13" y="102"/>
                    </a:lnTo>
                    <a:lnTo>
                      <a:pt x="13" y="115"/>
                    </a:lnTo>
                    <a:lnTo>
                      <a:pt x="11" y="122"/>
                    </a:lnTo>
                    <a:lnTo>
                      <a:pt x="10" y="123"/>
                    </a:lnTo>
                    <a:lnTo>
                      <a:pt x="9" y="120"/>
                    </a:lnTo>
                    <a:lnTo>
                      <a:pt x="10" y="116"/>
                    </a:lnTo>
                    <a:lnTo>
                      <a:pt x="11" y="108"/>
                    </a:lnTo>
                    <a:lnTo>
                      <a:pt x="12" y="78"/>
                    </a:lnTo>
                    <a:lnTo>
                      <a:pt x="13" y="49"/>
                    </a:lnTo>
                    <a:lnTo>
                      <a:pt x="10" y="47"/>
                    </a:lnTo>
                    <a:lnTo>
                      <a:pt x="10" y="43"/>
                    </a:lnTo>
                    <a:lnTo>
                      <a:pt x="10" y="35"/>
                    </a:lnTo>
                    <a:lnTo>
                      <a:pt x="7" y="37"/>
                    </a:lnTo>
                    <a:lnTo>
                      <a:pt x="10" y="42"/>
                    </a:lnTo>
                    <a:lnTo>
                      <a:pt x="10" y="46"/>
                    </a:lnTo>
                    <a:lnTo>
                      <a:pt x="7" y="43"/>
                    </a:lnTo>
                    <a:lnTo>
                      <a:pt x="5" y="41"/>
                    </a:lnTo>
                    <a:lnTo>
                      <a:pt x="3" y="41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1" y="34"/>
                    </a:lnTo>
                    <a:lnTo>
                      <a:pt x="6" y="29"/>
                    </a:lnTo>
                    <a:lnTo>
                      <a:pt x="10" y="24"/>
                    </a:lnTo>
                    <a:lnTo>
                      <a:pt x="16" y="19"/>
                    </a:lnTo>
                    <a:lnTo>
                      <a:pt x="19" y="17"/>
                    </a:lnTo>
                    <a:lnTo>
                      <a:pt x="19" y="13"/>
                    </a:lnTo>
                    <a:lnTo>
                      <a:pt x="18" y="11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9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16" name="Freeform 120"/>
              <p:cNvSpPr>
                <a:spLocks/>
              </p:cNvSpPr>
              <p:nvPr/>
            </p:nvSpPr>
            <p:spPr bwMode="auto">
              <a:xfrm>
                <a:off x="5480" y="2334"/>
                <a:ext cx="19" cy="11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7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3" y="12"/>
                  </a:cxn>
                  <a:cxn ang="0">
                    <a:pos x="1" y="16"/>
                  </a:cxn>
                  <a:cxn ang="0">
                    <a:pos x="0" y="23"/>
                  </a:cxn>
                  <a:cxn ang="0">
                    <a:pos x="0" y="30"/>
                  </a:cxn>
                  <a:cxn ang="0">
                    <a:pos x="0" y="38"/>
                  </a:cxn>
                  <a:cxn ang="0">
                    <a:pos x="1" y="45"/>
                  </a:cxn>
                  <a:cxn ang="0">
                    <a:pos x="4" y="46"/>
                  </a:cxn>
                  <a:cxn ang="0">
                    <a:pos x="4" y="48"/>
                  </a:cxn>
                  <a:cxn ang="0">
                    <a:pos x="5" y="49"/>
                  </a:cxn>
                  <a:cxn ang="0">
                    <a:pos x="5" y="57"/>
                  </a:cxn>
                  <a:cxn ang="0">
                    <a:pos x="6" y="59"/>
                  </a:cxn>
                  <a:cxn ang="0">
                    <a:pos x="6" y="73"/>
                  </a:cxn>
                  <a:cxn ang="0">
                    <a:pos x="6" y="82"/>
                  </a:cxn>
                  <a:cxn ang="0">
                    <a:pos x="4" y="93"/>
                  </a:cxn>
                  <a:cxn ang="0">
                    <a:pos x="3" y="106"/>
                  </a:cxn>
                  <a:cxn ang="0">
                    <a:pos x="5" y="107"/>
                  </a:cxn>
                  <a:cxn ang="0">
                    <a:pos x="5" y="109"/>
                  </a:cxn>
                  <a:cxn ang="0">
                    <a:pos x="9" y="109"/>
                  </a:cxn>
                  <a:cxn ang="0">
                    <a:pos x="9" y="108"/>
                  </a:cxn>
                  <a:cxn ang="0">
                    <a:pos x="10" y="108"/>
                  </a:cxn>
                  <a:cxn ang="0">
                    <a:pos x="10" y="109"/>
                  </a:cxn>
                  <a:cxn ang="0">
                    <a:pos x="12" y="109"/>
                  </a:cxn>
                  <a:cxn ang="0">
                    <a:pos x="17" y="108"/>
                  </a:cxn>
                  <a:cxn ang="0">
                    <a:pos x="17" y="107"/>
                  </a:cxn>
                  <a:cxn ang="0">
                    <a:pos x="13" y="105"/>
                  </a:cxn>
                  <a:cxn ang="0">
                    <a:pos x="13" y="103"/>
                  </a:cxn>
                  <a:cxn ang="0">
                    <a:pos x="17" y="102"/>
                  </a:cxn>
                  <a:cxn ang="0">
                    <a:pos x="17" y="101"/>
                  </a:cxn>
                  <a:cxn ang="0">
                    <a:pos x="14" y="99"/>
                  </a:cxn>
                  <a:cxn ang="0">
                    <a:pos x="14" y="84"/>
                  </a:cxn>
                  <a:cxn ang="0">
                    <a:pos x="15" y="70"/>
                  </a:cxn>
                  <a:cxn ang="0">
                    <a:pos x="15" y="57"/>
                  </a:cxn>
                  <a:cxn ang="0">
                    <a:pos x="14" y="49"/>
                  </a:cxn>
                  <a:cxn ang="0">
                    <a:pos x="15" y="47"/>
                  </a:cxn>
                  <a:cxn ang="0">
                    <a:pos x="15" y="36"/>
                  </a:cxn>
                  <a:cxn ang="0">
                    <a:pos x="18" y="34"/>
                  </a:cxn>
                  <a:cxn ang="0">
                    <a:pos x="18" y="32"/>
                  </a:cxn>
                  <a:cxn ang="0">
                    <a:pos x="11" y="17"/>
                  </a:cxn>
                  <a:cxn ang="0">
                    <a:pos x="8" y="16"/>
                  </a:cxn>
                  <a:cxn ang="0">
                    <a:pos x="8" y="15"/>
                  </a:cxn>
                  <a:cxn ang="0">
                    <a:pos x="11" y="14"/>
                  </a:cxn>
                  <a:cxn ang="0">
                    <a:pos x="11" y="13"/>
                  </a:cxn>
                  <a:cxn ang="0">
                    <a:pos x="11" y="12"/>
                  </a:cxn>
                  <a:cxn ang="0">
                    <a:pos x="12" y="11"/>
                  </a:cxn>
                  <a:cxn ang="0">
                    <a:pos x="11" y="11"/>
                  </a:cxn>
                  <a:cxn ang="0">
                    <a:pos x="12" y="10"/>
                  </a:cxn>
                  <a:cxn ang="0">
                    <a:pos x="11" y="8"/>
                  </a:cxn>
                  <a:cxn ang="0">
                    <a:pos x="11" y="6"/>
                  </a:cxn>
                  <a:cxn ang="0">
                    <a:pos x="11" y="5"/>
                  </a:cxn>
                  <a:cxn ang="0">
                    <a:pos x="12" y="4"/>
                  </a:cxn>
                  <a:cxn ang="0">
                    <a:pos x="12" y="1"/>
                  </a:cxn>
                </a:cxnLst>
                <a:rect l="0" t="0" r="r" b="b"/>
                <a:pathLst>
                  <a:path w="19" h="110">
                    <a:moveTo>
                      <a:pt x="12" y="1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1" y="16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1" y="45"/>
                    </a:lnTo>
                    <a:lnTo>
                      <a:pt x="4" y="46"/>
                    </a:lnTo>
                    <a:lnTo>
                      <a:pt x="4" y="48"/>
                    </a:lnTo>
                    <a:lnTo>
                      <a:pt x="5" y="49"/>
                    </a:lnTo>
                    <a:lnTo>
                      <a:pt x="5" y="57"/>
                    </a:lnTo>
                    <a:lnTo>
                      <a:pt x="6" y="59"/>
                    </a:lnTo>
                    <a:lnTo>
                      <a:pt x="6" y="73"/>
                    </a:lnTo>
                    <a:lnTo>
                      <a:pt x="6" y="82"/>
                    </a:lnTo>
                    <a:lnTo>
                      <a:pt x="4" y="93"/>
                    </a:lnTo>
                    <a:lnTo>
                      <a:pt x="3" y="106"/>
                    </a:lnTo>
                    <a:lnTo>
                      <a:pt x="5" y="107"/>
                    </a:lnTo>
                    <a:lnTo>
                      <a:pt x="5" y="109"/>
                    </a:lnTo>
                    <a:lnTo>
                      <a:pt x="9" y="109"/>
                    </a:lnTo>
                    <a:lnTo>
                      <a:pt x="9" y="108"/>
                    </a:lnTo>
                    <a:lnTo>
                      <a:pt x="10" y="108"/>
                    </a:lnTo>
                    <a:lnTo>
                      <a:pt x="10" y="109"/>
                    </a:lnTo>
                    <a:lnTo>
                      <a:pt x="12" y="109"/>
                    </a:lnTo>
                    <a:lnTo>
                      <a:pt x="17" y="108"/>
                    </a:lnTo>
                    <a:lnTo>
                      <a:pt x="17" y="107"/>
                    </a:lnTo>
                    <a:lnTo>
                      <a:pt x="13" y="105"/>
                    </a:lnTo>
                    <a:lnTo>
                      <a:pt x="13" y="103"/>
                    </a:lnTo>
                    <a:lnTo>
                      <a:pt x="17" y="102"/>
                    </a:lnTo>
                    <a:lnTo>
                      <a:pt x="17" y="101"/>
                    </a:lnTo>
                    <a:lnTo>
                      <a:pt x="14" y="99"/>
                    </a:lnTo>
                    <a:lnTo>
                      <a:pt x="14" y="84"/>
                    </a:lnTo>
                    <a:lnTo>
                      <a:pt x="15" y="70"/>
                    </a:lnTo>
                    <a:lnTo>
                      <a:pt x="15" y="57"/>
                    </a:lnTo>
                    <a:lnTo>
                      <a:pt x="14" y="49"/>
                    </a:lnTo>
                    <a:lnTo>
                      <a:pt x="15" y="47"/>
                    </a:lnTo>
                    <a:lnTo>
                      <a:pt x="15" y="36"/>
                    </a:lnTo>
                    <a:lnTo>
                      <a:pt x="18" y="34"/>
                    </a:lnTo>
                    <a:lnTo>
                      <a:pt x="18" y="32"/>
                    </a:lnTo>
                    <a:lnTo>
                      <a:pt x="11" y="17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11" y="14"/>
                    </a:lnTo>
                    <a:lnTo>
                      <a:pt x="11" y="13"/>
                    </a:lnTo>
                    <a:lnTo>
                      <a:pt x="11" y="12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2" y="10"/>
                    </a:lnTo>
                    <a:lnTo>
                      <a:pt x="11" y="8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2" y="4"/>
                    </a:lnTo>
                    <a:lnTo>
                      <a:pt x="12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17" name="Freeform 121"/>
              <p:cNvSpPr>
                <a:spLocks/>
              </p:cNvSpPr>
              <p:nvPr/>
            </p:nvSpPr>
            <p:spPr bwMode="auto">
              <a:xfrm>
                <a:off x="4972" y="2333"/>
                <a:ext cx="24" cy="98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9" y="0"/>
                  </a:cxn>
                  <a:cxn ang="0">
                    <a:pos x="21" y="2"/>
                  </a:cxn>
                  <a:cxn ang="0">
                    <a:pos x="21" y="1"/>
                  </a:cxn>
                  <a:cxn ang="0">
                    <a:pos x="22" y="6"/>
                  </a:cxn>
                  <a:cxn ang="0">
                    <a:pos x="20" y="8"/>
                  </a:cxn>
                  <a:cxn ang="0">
                    <a:pos x="20" y="11"/>
                  </a:cxn>
                  <a:cxn ang="0">
                    <a:pos x="19" y="11"/>
                  </a:cxn>
                  <a:cxn ang="0">
                    <a:pos x="19" y="13"/>
                  </a:cxn>
                  <a:cxn ang="0">
                    <a:pos x="17" y="13"/>
                  </a:cxn>
                  <a:cxn ang="0">
                    <a:pos x="17" y="14"/>
                  </a:cxn>
                  <a:cxn ang="0">
                    <a:pos x="20" y="17"/>
                  </a:cxn>
                  <a:cxn ang="0">
                    <a:pos x="22" y="31"/>
                  </a:cxn>
                  <a:cxn ang="0">
                    <a:pos x="21" y="35"/>
                  </a:cxn>
                  <a:cxn ang="0">
                    <a:pos x="21" y="60"/>
                  </a:cxn>
                  <a:cxn ang="0">
                    <a:pos x="18" y="61"/>
                  </a:cxn>
                  <a:cxn ang="0">
                    <a:pos x="18" y="65"/>
                  </a:cxn>
                  <a:cxn ang="0">
                    <a:pos x="17" y="76"/>
                  </a:cxn>
                  <a:cxn ang="0">
                    <a:pos x="17" y="82"/>
                  </a:cxn>
                  <a:cxn ang="0">
                    <a:pos x="21" y="86"/>
                  </a:cxn>
                  <a:cxn ang="0">
                    <a:pos x="23" y="88"/>
                  </a:cxn>
                  <a:cxn ang="0">
                    <a:pos x="23" y="89"/>
                  </a:cxn>
                  <a:cxn ang="0">
                    <a:pos x="17" y="87"/>
                  </a:cxn>
                  <a:cxn ang="0">
                    <a:pos x="17" y="86"/>
                  </a:cxn>
                  <a:cxn ang="0">
                    <a:pos x="16" y="87"/>
                  </a:cxn>
                  <a:cxn ang="0">
                    <a:pos x="15" y="83"/>
                  </a:cxn>
                  <a:cxn ang="0">
                    <a:pos x="14" y="64"/>
                  </a:cxn>
                  <a:cxn ang="0">
                    <a:pos x="13" y="64"/>
                  </a:cxn>
                  <a:cxn ang="0">
                    <a:pos x="9" y="81"/>
                  </a:cxn>
                  <a:cxn ang="0">
                    <a:pos x="9" y="91"/>
                  </a:cxn>
                  <a:cxn ang="0">
                    <a:pos x="8" y="96"/>
                  </a:cxn>
                  <a:cxn ang="0">
                    <a:pos x="7" y="97"/>
                  </a:cxn>
                  <a:cxn ang="0">
                    <a:pos x="6" y="95"/>
                  </a:cxn>
                  <a:cxn ang="0">
                    <a:pos x="7" y="92"/>
                  </a:cxn>
                  <a:cxn ang="0">
                    <a:pos x="8" y="85"/>
                  </a:cxn>
                  <a:cxn ang="0">
                    <a:pos x="8" y="62"/>
                  </a:cxn>
                  <a:cxn ang="0">
                    <a:pos x="9" y="39"/>
                  </a:cxn>
                  <a:cxn ang="0">
                    <a:pos x="7" y="37"/>
                  </a:cxn>
                  <a:cxn ang="0">
                    <a:pos x="7" y="34"/>
                  </a:cxn>
                  <a:cxn ang="0">
                    <a:pos x="7" y="28"/>
                  </a:cxn>
                  <a:cxn ang="0">
                    <a:pos x="5" y="29"/>
                  </a:cxn>
                  <a:cxn ang="0">
                    <a:pos x="7" y="33"/>
                  </a:cxn>
                  <a:cxn ang="0">
                    <a:pos x="7" y="36"/>
                  </a:cxn>
                  <a:cxn ang="0">
                    <a:pos x="5" y="34"/>
                  </a:cxn>
                  <a:cxn ang="0">
                    <a:pos x="4" y="32"/>
                  </a:cxn>
                  <a:cxn ang="0">
                    <a:pos x="2" y="33"/>
                  </a:cxn>
                  <a:cxn ang="0">
                    <a:pos x="0" y="29"/>
                  </a:cxn>
                  <a:cxn ang="0">
                    <a:pos x="0" y="28"/>
                  </a:cxn>
                  <a:cxn ang="0">
                    <a:pos x="1" y="27"/>
                  </a:cxn>
                  <a:cxn ang="0">
                    <a:pos x="4" y="23"/>
                  </a:cxn>
                  <a:cxn ang="0">
                    <a:pos x="7" y="19"/>
                  </a:cxn>
                  <a:cxn ang="0">
                    <a:pos x="11" y="15"/>
                  </a:cxn>
                  <a:cxn ang="0">
                    <a:pos x="14" y="13"/>
                  </a:cxn>
                  <a:cxn ang="0">
                    <a:pos x="14" y="10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2" y="4"/>
                  </a:cxn>
                  <a:cxn ang="0">
                    <a:pos x="14" y="1"/>
                  </a:cxn>
                </a:cxnLst>
                <a:rect l="0" t="0" r="r" b="b"/>
                <a:pathLst>
                  <a:path w="24" h="98">
                    <a:moveTo>
                      <a:pt x="14" y="1"/>
                    </a:moveTo>
                    <a:lnTo>
                      <a:pt x="19" y="0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2" y="6"/>
                    </a:lnTo>
                    <a:lnTo>
                      <a:pt x="20" y="8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4"/>
                    </a:lnTo>
                    <a:lnTo>
                      <a:pt x="20" y="17"/>
                    </a:lnTo>
                    <a:lnTo>
                      <a:pt x="22" y="31"/>
                    </a:lnTo>
                    <a:lnTo>
                      <a:pt x="21" y="35"/>
                    </a:lnTo>
                    <a:lnTo>
                      <a:pt x="21" y="60"/>
                    </a:lnTo>
                    <a:lnTo>
                      <a:pt x="18" y="61"/>
                    </a:lnTo>
                    <a:lnTo>
                      <a:pt x="18" y="65"/>
                    </a:lnTo>
                    <a:lnTo>
                      <a:pt x="17" y="76"/>
                    </a:lnTo>
                    <a:lnTo>
                      <a:pt x="17" y="82"/>
                    </a:lnTo>
                    <a:lnTo>
                      <a:pt x="21" y="86"/>
                    </a:lnTo>
                    <a:lnTo>
                      <a:pt x="23" y="88"/>
                    </a:lnTo>
                    <a:lnTo>
                      <a:pt x="23" y="89"/>
                    </a:lnTo>
                    <a:lnTo>
                      <a:pt x="17" y="87"/>
                    </a:lnTo>
                    <a:lnTo>
                      <a:pt x="17" y="86"/>
                    </a:lnTo>
                    <a:lnTo>
                      <a:pt x="16" y="87"/>
                    </a:lnTo>
                    <a:lnTo>
                      <a:pt x="15" y="83"/>
                    </a:lnTo>
                    <a:lnTo>
                      <a:pt x="14" y="64"/>
                    </a:lnTo>
                    <a:lnTo>
                      <a:pt x="13" y="64"/>
                    </a:lnTo>
                    <a:lnTo>
                      <a:pt x="9" y="81"/>
                    </a:lnTo>
                    <a:lnTo>
                      <a:pt x="9" y="91"/>
                    </a:lnTo>
                    <a:lnTo>
                      <a:pt x="8" y="96"/>
                    </a:lnTo>
                    <a:lnTo>
                      <a:pt x="7" y="97"/>
                    </a:lnTo>
                    <a:lnTo>
                      <a:pt x="6" y="95"/>
                    </a:lnTo>
                    <a:lnTo>
                      <a:pt x="7" y="92"/>
                    </a:lnTo>
                    <a:lnTo>
                      <a:pt x="8" y="85"/>
                    </a:lnTo>
                    <a:lnTo>
                      <a:pt x="8" y="62"/>
                    </a:lnTo>
                    <a:lnTo>
                      <a:pt x="9" y="39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5" y="29"/>
                    </a:lnTo>
                    <a:lnTo>
                      <a:pt x="7" y="33"/>
                    </a:lnTo>
                    <a:lnTo>
                      <a:pt x="7" y="36"/>
                    </a:lnTo>
                    <a:lnTo>
                      <a:pt x="5" y="34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1" y="27"/>
                    </a:lnTo>
                    <a:lnTo>
                      <a:pt x="4" y="23"/>
                    </a:lnTo>
                    <a:lnTo>
                      <a:pt x="7" y="19"/>
                    </a:lnTo>
                    <a:lnTo>
                      <a:pt x="11" y="15"/>
                    </a:lnTo>
                    <a:lnTo>
                      <a:pt x="14" y="13"/>
                    </a:lnTo>
                    <a:lnTo>
                      <a:pt x="14" y="10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4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18" name="Freeform 122"/>
              <p:cNvSpPr>
                <a:spLocks/>
              </p:cNvSpPr>
              <p:nvPr/>
            </p:nvSpPr>
            <p:spPr bwMode="auto">
              <a:xfrm>
                <a:off x="4896" y="2359"/>
                <a:ext cx="17" cy="71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6"/>
                  </a:cxn>
                  <a:cxn ang="0">
                    <a:pos x="12" y="8"/>
                  </a:cxn>
                  <a:cxn ang="0">
                    <a:pos x="14" y="10"/>
                  </a:cxn>
                  <a:cxn ang="0">
                    <a:pos x="16" y="25"/>
                  </a:cxn>
                  <a:cxn ang="0">
                    <a:pos x="14" y="27"/>
                  </a:cxn>
                  <a:cxn ang="0">
                    <a:pos x="14" y="35"/>
                  </a:cxn>
                  <a:cxn ang="0">
                    <a:pos x="13" y="36"/>
                  </a:cxn>
                  <a:cxn ang="0">
                    <a:pos x="13" y="48"/>
                  </a:cxn>
                  <a:cxn ang="0">
                    <a:pos x="12" y="61"/>
                  </a:cxn>
                  <a:cxn ang="0">
                    <a:pos x="16" y="64"/>
                  </a:cxn>
                  <a:cxn ang="0">
                    <a:pos x="14" y="64"/>
                  </a:cxn>
                  <a:cxn ang="0">
                    <a:pos x="12" y="64"/>
                  </a:cxn>
                  <a:cxn ang="0">
                    <a:pos x="11" y="63"/>
                  </a:cxn>
                  <a:cxn ang="0">
                    <a:pos x="9" y="63"/>
                  </a:cxn>
                  <a:cxn ang="0">
                    <a:pos x="9" y="65"/>
                  </a:cxn>
                  <a:cxn ang="0">
                    <a:pos x="8" y="65"/>
                  </a:cxn>
                  <a:cxn ang="0">
                    <a:pos x="9" y="67"/>
                  </a:cxn>
                  <a:cxn ang="0">
                    <a:pos x="9" y="70"/>
                  </a:cxn>
                  <a:cxn ang="0">
                    <a:pos x="8" y="70"/>
                  </a:cxn>
                  <a:cxn ang="0">
                    <a:pos x="7" y="68"/>
                  </a:cxn>
                  <a:cxn ang="0">
                    <a:pos x="7" y="66"/>
                  </a:cxn>
                  <a:cxn ang="0">
                    <a:pos x="6" y="65"/>
                  </a:cxn>
                  <a:cxn ang="0">
                    <a:pos x="6" y="50"/>
                  </a:cxn>
                  <a:cxn ang="0">
                    <a:pos x="6" y="48"/>
                  </a:cxn>
                  <a:cxn ang="0">
                    <a:pos x="4" y="37"/>
                  </a:cxn>
                  <a:cxn ang="0">
                    <a:pos x="3" y="37"/>
                  </a:cxn>
                  <a:cxn ang="0">
                    <a:pos x="2" y="26"/>
                  </a:cxn>
                  <a:cxn ang="0">
                    <a:pos x="0" y="25"/>
                  </a:cxn>
                  <a:cxn ang="0">
                    <a:pos x="1" y="12"/>
                  </a:cxn>
                  <a:cxn ang="0">
                    <a:pos x="6" y="9"/>
                  </a:cxn>
                  <a:cxn ang="0">
                    <a:pos x="7" y="8"/>
                  </a:cxn>
                  <a:cxn ang="0">
                    <a:pos x="7" y="7"/>
                  </a:cxn>
                  <a:cxn ang="0">
                    <a:pos x="6" y="6"/>
                  </a:cxn>
                  <a:cxn ang="0">
                    <a:pos x="6" y="5"/>
                  </a:cxn>
                  <a:cxn ang="0">
                    <a:pos x="4" y="4"/>
                  </a:cxn>
                  <a:cxn ang="0">
                    <a:pos x="4" y="3"/>
                  </a:cxn>
                  <a:cxn ang="0">
                    <a:pos x="6" y="2"/>
                  </a:cxn>
                  <a:cxn ang="0">
                    <a:pos x="6" y="1"/>
                  </a:cxn>
                  <a:cxn ang="0">
                    <a:pos x="7" y="0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2" y="1"/>
                  </a:cxn>
                </a:cxnLst>
                <a:rect l="0" t="0" r="r" b="b"/>
                <a:pathLst>
                  <a:path w="17" h="71">
                    <a:moveTo>
                      <a:pt x="12" y="1"/>
                    </a:moveTo>
                    <a:lnTo>
                      <a:pt x="12" y="3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4" y="10"/>
                    </a:lnTo>
                    <a:lnTo>
                      <a:pt x="16" y="25"/>
                    </a:lnTo>
                    <a:lnTo>
                      <a:pt x="14" y="27"/>
                    </a:lnTo>
                    <a:lnTo>
                      <a:pt x="14" y="35"/>
                    </a:lnTo>
                    <a:lnTo>
                      <a:pt x="13" y="36"/>
                    </a:lnTo>
                    <a:lnTo>
                      <a:pt x="13" y="48"/>
                    </a:lnTo>
                    <a:lnTo>
                      <a:pt x="12" y="61"/>
                    </a:lnTo>
                    <a:lnTo>
                      <a:pt x="16" y="64"/>
                    </a:lnTo>
                    <a:lnTo>
                      <a:pt x="14" y="64"/>
                    </a:lnTo>
                    <a:lnTo>
                      <a:pt x="12" y="64"/>
                    </a:lnTo>
                    <a:lnTo>
                      <a:pt x="11" y="63"/>
                    </a:lnTo>
                    <a:lnTo>
                      <a:pt x="9" y="63"/>
                    </a:lnTo>
                    <a:lnTo>
                      <a:pt x="9" y="65"/>
                    </a:lnTo>
                    <a:lnTo>
                      <a:pt x="8" y="65"/>
                    </a:lnTo>
                    <a:lnTo>
                      <a:pt x="9" y="67"/>
                    </a:lnTo>
                    <a:lnTo>
                      <a:pt x="9" y="70"/>
                    </a:lnTo>
                    <a:lnTo>
                      <a:pt x="8" y="70"/>
                    </a:lnTo>
                    <a:lnTo>
                      <a:pt x="7" y="68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2" y="26"/>
                    </a:lnTo>
                    <a:lnTo>
                      <a:pt x="0" y="25"/>
                    </a:lnTo>
                    <a:lnTo>
                      <a:pt x="1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6" y="6"/>
                    </a:lnTo>
                    <a:lnTo>
                      <a:pt x="6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19" name="Freeform 123"/>
              <p:cNvSpPr>
                <a:spLocks/>
              </p:cNvSpPr>
              <p:nvPr/>
            </p:nvSpPr>
            <p:spPr bwMode="auto">
              <a:xfrm>
                <a:off x="4855" y="2371"/>
                <a:ext cx="26" cy="131"/>
              </a:xfrm>
              <a:custGeom>
                <a:avLst/>
                <a:gdLst/>
                <a:ahLst/>
                <a:cxnLst>
                  <a:cxn ang="0">
                    <a:pos x="19" y="2"/>
                  </a:cxn>
                  <a:cxn ang="0">
                    <a:pos x="19" y="6"/>
                  </a:cxn>
                  <a:cxn ang="0">
                    <a:pos x="19" y="7"/>
                  </a:cxn>
                  <a:cxn ang="0">
                    <a:pos x="20" y="9"/>
                  </a:cxn>
                  <a:cxn ang="0">
                    <a:pos x="19" y="10"/>
                  </a:cxn>
                  <a:cxn ang="0">
                    <a:pos x="19" y="11"/>
                  </a:cxn>
                  <a:cxn ang="0">
                    <a:pos x="19" y="15"/>
                  </a:cxn>
                  <a:cxn ang="0">
                    <a:pos x="23" y="19"/>
                  </a:cxn>
                  <a:cxn ang="0">
                    <a:pos x="25" y="45"/>
                  </a:cxn>
                  <a:cxn ang="0">
                    <a:pos x="22" y="50"/>
                  </a:cxn>
                  <a:cxn ang="0">
                    <a:pos x="24" y="65"/>
                  </a:cxn>
                  <a:cxn ang="0">
                    <a:pos x="22" y="66"/>
                  </a:cxn>
                  <a:cxn ang="0">
                    <a:pos x="21" y="89"/>
                  </a:cxn>
                  <a:cxn ang="0">
                    <a:pos x="20" y="113"/>
                  </a:cxn>
                  <a:cxn ang="0">
                    <a:pos x="20" y="114"/>
                  </a:cxn>
                  <a:cxn ang="0">
                    <a:pos x="25" y="118"/>
                  </a:cxn>
                  <a:cxn ang="0">
                    <a:pos x="24" y="119"/>
                  </a:cxn>
                  <a:cxn ang="0">
                    <a:pos x="22" y="120"/>
                  </a:cxn>
                  <a:cxn ang="0">
                    <a:pos x="20" y="119"/>
                  </a:cxn>
                  <a:cxn ang="0">
                    <a:pos x="17" y="117"/>
                  </a:cxn>
                  <a:cxn ang="0">
                    <a:pos x="15" y="116"/>
                  </a:cxn>
                  <a:cxn ang="0">
                    <a:pos x="15" y="120"/>
                  </a:cxn>
                  <a:cxn ang="0">
                    <a:pos x="14" y="120"/>
                  </a:cxn>
                  <a:cxn ang="0">
                    <a:pos x="16" y="124"/>
                  </a:cxn>
                  <a:cxn ang="0">
                    <a:pos x="15" y="129"/>
                  </a:cxn>
                  <a:cxn ang="0">
                    <a:pos x="13" y="130"/>
                  </a:cxn>
                  <a:cxn ang="0">
                    <a:pos x="11" y="125"/>
                  </a:cxn>
                  <a:cxn ang="0">
                    <a:pos x="11" y="122"/>
                  </a:cxn>
                  <a:cxn ang="0">
                    <a:pos x="10" y="122"/>
                  </a:cxn>
                  <a:cxn ang="0">
                    <a:pos x="9" y="92"/>
                  </a:cxn>
                  <a:cxn ang="0">
                    <a:pos x="10" y="89"/>
                  </a:cxn>
                  <a:cxn ang="0">
                    <a:pos x="7" y="69"/>
                  </a:cxn>
                  <a:cxn ang="0">
                    <a:pos x="5" y="68"/>
                  </a:cxn>
                  <a:cxn ang="0">
                    <a:pos x="4" y="48"/>
                  </a:cxn>
                  <a:cxn ang="0">
                    <a:pos x="0" y="45"/>
                  </a:cxn>
                  <a:cxn ang="0">
                    <a:pos x="2" y="23"/>
                  </a:cxn>
                  <a:cxn ang="0">
                    <a:pos x="9" y="17"/>
                  </a:cxn>
                  <a:cxn ang="0">
                    <a:pos x="11" y="15"/>
                  </a:cxn>
                  <a:cxn ang="0">
                    <a:pos x="11" y="13"/>
                  </a:cxn>
                  <a:cxn ang="0">
                    <a:pos x="10" y="12"/>
                  </a:cxn>
                  <a:cxn ang="0">
                    <a:pos x="10" y="10"/>
                  </a:cxn>
                  <a:cxn ang="0">
                    <a:pos x="9" y="9"/>
                  </a:cxn>
                  <a:cxn ang="0">
                    <a:pos x="8" y="7"/>
                  </a:cxn>
                  <a:cxn ang="0">
                    <a:pos x="8" y="6"/>
                  </a:cxn>
                  <a:cxn ang="0">
                    <a:pos x="9" y="4"/>
                  </a:cxn>
                  <a:cxn ang="0">
                    <a:pos x="10" y="2"/>
                  </a:cxn>
                  <a:cxn ang="0">
                    <a:pos x="11" y="1"/>
                  </a:cxn>
                  <a:cxn ang="0">
                    <a:pos x="13" y="0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7" y="1"/>
                  </a:cxn>
                  <a:cxn ang="0">
                    <a:pos x="19" y="2"/>
                  </a:cxn>
                </a:cxnLst>
                <a:rect l="0" t="0" r="r" b="b"/>
                <a:pathLst>
                  <a:path w="26" h="131">
                    <a:moveTo>
                      <a:pt x="19" y="2"/>
                    </a:moveTo>
                    <a:lnTo>
                      <a:pt x="19" y="6"/>
                    </a:lnTo>
                    <a:lnTo>
                      <a:pt x="19" y="7"/>
                    </a:lnTo>
                    <a:lnTo>
                      <a:pt x="20" y="9"/>
                    </a:lnTo>
                    <a:lnTo>
                      <a:pt x="19" y="10"/>
                    </a:lnTo>
                    <a:lnTo>
                      <a:pt x="19" y="11"/>
                    </a:lnTo>
                    <a:lnTo>
                      <a:pt x="19" y="15"/>
                    </a:lnTo>
                    <a:lnTo>
                      <a:pt x="23" y="19"/>
                    </a:lnTo>
                    <a:lnTo>
                      <a:pt x="25" y="45"/>
                    </a:lnTo>
                    <a:lnTo>
                      <a:pt x="22" y="50"/>
                    </a:lnTo>
                    <a:lnTo>
                      <a:pt x="24" y="65"/>
                    </a:lnTo>
                    <a:lnTo>
                      <a:pt x="22" y="66"/>
                    </a:lnTo>
                    <a:lnTo>
                      <a:pt x="21" y="89"/>
                    </a:lnTo>
                    <a:lnTo>
                      <a:pt x="20" y="113"/>
                    </a:lnTo>
                    <a:lnTo>
                      <a:pt x="20" y="114"/>
                    </a:lnTo>
                    <a:lnTo>
                      <a:pt x="25" y="118"/>
                    </a:lnTo>
                    <a:lnTo>
                      <a:pt x="24" y="119"/>
                    </a:lnTo>
                    <a:lnTo>
                      <a:pt x="22" y="120"/>
                    </a:lnTo>
                    <a:lnTo>
                      <a:pt x="20" y="119"/>
                    </a:lnTo>
                    <a:lnTo>
                      <a:pt x="17" y="117"/>
                    </a:lnTo>
                    <a:lnTo>
                      <a:pt x="15" y="116"/>
                    </a:lnTo>
                    <a:lnTo>
                      <a:pt x="15" y="120"/>
                    </a:lnTo>
                    <a:lnTo>
                      <a:pt x="14" y="120"/>
                    </a:lnTo>
                    <a:lnTo>
                      <a:pt x="16" y="124"/>
                    </a:lnTo>
                    <a:lnTo>
                      <a:pt x="15" y="129"/>
                    </a:lnTo>
                    <a:lnTo>
                      <a:pt x="13" y="130"/>
                    </a:lnTo>
                    <a:lnTo>
                      <a:pt x="11" y="125"/>
                    </a:lnTo>
                    <a:lnTo>
                      <a:pt x="11" y="122"/>
                    </a:lnTo>
                    <a:lnTo>
                      <a:pt x="10" y="122"/>
                    </a:lnTo>
                    <a:lnTo>
                      <a:pt x="9" y="92"/>
                    </a:lnTo>
                    <a:lnTo>
                      <a:pt x="10" y="89"/>
                    </a:lnTo>
                    <a:lnTo>
                      <a:pt x="7" y="69"/>
                    </a:lnTo>
                    <a:lnTo>
                      <a:pt x="5" y="68"/>
                    </a:lnTo>
                    <a:lnTo>
                      <a:pt x="4" y="48"/>
                    </a:lnTo>
                    <a:lnTo>
                      <a:pt x="0" y="45"/>
                    </a:lnTo>
                    <a:lnTo>
                      <a:pt x="2" y="23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7" y="1"/>
                    </a:lnTo>
                    <a:lnTo>
                      <a:pt x="19" y="2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2220" name="Group 124"/>
            <p:cNvGrpSpPr>
              <a:grpSpLocks/>
            </p:cNvGrpSpPr>
            <p:nvPr/>
          </p:nvGrpSpPr>
          <p:grpSpPr bwMode="auto">
            <a:xfrm>
              <a:off x="4744" y="2368"/>
              <a:ext cx="781" cy="434"/>
              <a:chOff x="4744" y="2368"/>
              <a:chExt cx="781" cy="434"/>
            </a:xfrm>
          </p:grpSpPr>
          <p:grpSp>
            <p:nvGrpSpPr>
              <p:cNvPr id="132221" name="Group 125"/>
              <p:cNvGrpSpPr>
                <a:grpSpLocks/>
              </p:cNvGrpSpPr>
              <p:nvPr/>
            </p:nvGrpSpPr>
            <p:grpSpPr bwMode="auto">
              <a:xfrm>
                <a:off x="5204" y="2386"/>
                <a:ext cx="128" cy="308"/>
                <a:chOff x="5204" y="2386"/>
                <a:chExt cx="128" cy="308"/>
              </a:xfrm>
            </p:grpSpPr>
            <p:sp>
              <p:nvSpPr>
                <p:cNvPr id="132222" name="Freeform 126"/>
                <p:cNvSpPr>
                  <a:spLocks/>
                </p:cNvSpPr>
                <p:nvPr/>
              </p:nvSpPr>
              <p:spPr bwMode="auto">
                <a:xfrm>
                  <a:off x="5204" y="2386"/>
                  <a:ext cx="83" cy="308"/>
                </a:xfrm>
                <a:custGeom>
                  <a:avLst/>
                  <a:gdLst/>
                  <a:ahLst/>
                  <a:cxnLst>
                    <a:cxn ang="0">
                      <a:pos x="50" y="4"/>
                    </a:cxn>
                    <a:cxn ang="0">
                      <a:pos x="66" y="0"/>
                    </a:cxn>
                    <a:cxn ang="0">
                      <a:pos x="72" y="8"/>
                    </a:cxn>
                    <a:cxn ang="0">
                      <a:pos x="75" y="5"/>
                    </a:cxn>
                    <a:cxn ang="0">
                      <a:pos x="79" y="18"/>
                    </a:cxn>
                    <a:cxn ang="0">
                      <a:pos x="70" y="27"/>
                    </a:cxn>
                    <a:cxn ang="0">
                      <a:pos x="70" y="34"/>
                    </a:cxn>
                    <a:cxn ang="0">
                      <a:pos x="68" y="35"/>
                    </a:cxn>
                    <a:cxn ang="0">
                      <a:pos x="66" y="42"/>
                    </a:cxn>
                    <a:cxn ang="0">
                      <a:pos x="60" y="43"/>
                    </a:cxn>
                    <a:cxn ang="0">
                      <a:pos x="60" y="46"/>
                    </a:cxn>
                    <a:cxn ang="0">
                      <a:pos x="70" y="55"/>
                    </a:cxn>
                    <a:cxn ang="0">
                      <a:pos x="79" y="99"/>
                    </a:cxn>
                    <a:cxn ang="0">
                      <a:pos x="72" y="111"/>
                    </a:cxn>
                    <a:cxn ang="0">
                      <a:pos x="72" y="191"/>
                    </a:cxn>
                    <a:cxn ang="0">
                      <a:pos x="64" y="194"/>
                    </a:cxn>
                    <a:cxn ang="0">
                      <a:pos x="62" y="207"/>
                    </a:cxn>
                    <a:cxn ang="0">
                      <a:pos x="59" y="241"/>
                    </a:cxn>
                    <a:cxn ang="0">
                      <a:pos x="59" y="259"/>
                    </a:cxn>
                    <a:cxn ang="0">
                      <a:pos x="72" y="271"/>
                    </a:cxn>
                    <a:cxn ang="0">
                      <a:pos x="82" y="276"/>
                    </a:cxn>
                    <a:cxn ang="0">
                      <a:pos x="82" y="280"/>
                    </a:cxn>
                    <a:cxn ang="0">
                      <a:pos x="61" y="275"/>
                    </a:cxn>
                    <a:cxn ang="0">
                      <a:pos x="59" y="271"/>
                    </a:cxn>
                    <a:cxn ang="0">
                      <a:pos x="57" y="275"/>
                    </a:cxn>
                    <a:cxn ang="0">
                      <a:pos x="54" y="275"/>
                    </a:cxn>
                    <a:cxn ang="0">
                      <a:pos x="52" y="262"/>
                    </a:cxn>
                    <a:cxn ang="0">
                      <a:pos x="50" y="203"/>
                    </a:cxn>
                    <a:cxn ang="0">
                      <a:pos x="46" y="203"/>
                    </a:cxn>
                    <a:cxn ang="0">
                      <a:pos x="34" y="255"/>
                    </a:cxn>
                    <a:cxn ang="0">
                      <a:pos x="34" y="287"/>
                    </a:cxn>
                    <a:cxn ang="0">
                      <a:pos x="29" y="303"/>
                    </a:cxn>
                    <a:cxn ang="0">
                      <a:pos x="25" y="307"/>
                    </a:cxn>
                    <a:cxn ang="0">
                      <a:pos x="22" y="299"/>
                    </a:cxn>
                    <a:cxn ang="0">
                      <a:pos x="26" y="289"/>
                    </a:cxn>
                    <a:cxn ang="0">
                      <a:pos x="29" y="269"/>
                    </a:cxn>
                    <a:cxn ang="0">
                      <a:pos x="30" y="195"/>
                    </a:cxn>
                    <a:cxn ang="0">
                      <a:pos x="34" y="124"/>
                    </a:cxn>
                    <a:cxn ang="0">
                      <a:pos x="27" y="117"/>
                    </a:cxn>
                    <a:cxn ang="0">
                      <a:pos x="27" y="107"/>
                    </a:cxn>
                    <a:cxn ang="0">
                      <a:pos x="27" y="87"/>
                    </a:cxn>
                    <a:cxn ang="0">
                      <a:pos x="18" y="92"/>
                    </a:cxn>
                    <a:cxn ang="0">
                      <a:pos x="26" y="105"/>
                    </a:cxn>
                    <a:cxn ang="0">
                      <a:pos x="26" y="116"/>
                    </a:cxn>
                    <a:cxn ang="0">
                      <a:pos x="17" y="109"/>
                    </a:cxn>
                    <a:cxn ang="0">
                      <a:pos x="13" y="102"/>
                    </a:cxn>
                    <a:cxn ang="0">
                      <a:pos x="9" y="104"/>
                    </a:cxn>
                    <a:cxn ang="0">
                      <a:pos x="0" y="91"/>
                    </a:cxn>
                    <a:cxn ang="0">
                      <a:pos x="0" y="87"/>
                    </a:cxn>
                    <a:cxn ang="0">
                      <a:pos x="4" y="85"/>
                    </a:cxn>
                    <a:cxn ang="0">
                      <a:pos x="15" y="72"/>
                    </a:cxn>
                    <a:cxn ang="0">
                      <a:pos x="26" y="61"/>
                    </a:cxn>
                    <a:cxn ang="0">
                      <a:pos x="39" y="46"/>
                    </a:cxn>
                    <a:cxn ang="0">
                      <a:pos x="50" y="42"/>
                    </a:cxn>
                    <a:cxn ang="0">
                      <a:pos x="50" y="32"/>
                    </a:cxn>
                    <a:cxn ang="0">
                      <a:pos x="46" y="27"/>
                    </a:cxn>
                    <a:cxn ang="0">
                      <a:pos x="46" y="15"/>
                    </a:cxn>
                    <a:cxn ang="0">
                      <a:pos x="43" y="13"/>
                    </a:cxn>
                    <a:cxn ang="0">
                      <a:pos x="50" y="4"/>
                    </a:cxn>
                  </a:cxnLst>
                  <a:rect l="0" t="0" r="r" b="b"/>
                  <a:pathLst>
                    <a:path w="83" h="308">
                      <a:moveTo>
                        <a:pt x="50" y="4"/>
                      </a:moveTo>
                      <a:lnTo>
                        <a:pt x="66" y="0"/>
                      </a:lnTo>
                      <a:lnTo>
                        <a:pt x="72" y="8"/>
                      </a:lnTo>
                      <a:lnTo>
                        <a:pt x="75" y="5"/>
                      </a:lnTo>
                      <a:lnTo>
                        <a:pt x="79" y="18"/>
                      </a:lnTo>
                      <a:lnTo>
                        <a:pt x="70" y="27"/>
                      </a:lnTo>
                      <a:lnTo>
                        <a:pt x="70" y="34"/>
                      </a:lnTo>
                      <a:lnTo>
                        <a:pt x="68" y="35"/>
                      </a:lnTo>
                      <a:lnTo>
                        <a:pt x="66" y="42"/>
                      </a:lnTo>
                      <a:lnTo>
                        <a:pt x="60" y="43"/>
                      </a:lnTo>
                      <a:lnTo>
                        <a:pt x="60" y="46"/>
                      </a:lnTo>
                      <a:lnTo>
                        <a:pt x="70" y="55"/>
                      </a:lnTo>
                      <a:lnTo>
                        <a:pt x="79" y="99"/>
                      </a:lnTo>
                      <a:lnTo>
                        <a:pt x="72" y="111"/>
                      </a:lnTo>
                      <a:lnTo>
                        <a:pt x="72" y="191"/>
                      </a:lnTo>
                      <a:lnTo>
                        <a:pt x="64" y="194"/>
                      </a:lnTo>
                      <a:lnTo>
                        <a:pt x="62" y="207"/>
                      </a:lnTo>
                      <a:lnTo>
                        <a:pt x="59" y="241"/>
                      </a:lnTo>
                      <a:lnTo>
                        <a:pt x="59" y="259"/>
                      </a:lnTo>
                      <a:lnTo>
                        <a:pt x="72" y="271"/>
                      </a:lnTo>
                      <a:lnTo>
                        <a:pt x="82" y="276"/>
                      </a:lnTo>
                      <a:lnTo>
                        <a:pt x="82" y="280"/>
                      </a:lnTo>
                      <a:lnTo>
                        <a:pt x="61" y="275"/>
                      </a:lnTo>
                      <a:lnTo>
                        <a:pt x="59" y="271"/>
                      </a:lnTo>
                      <a:lnTo>
                        <a:pt x="57" y="275"/>
                      </a:lnTo>
                      <a:lnTo>
                        <a:pt x="54" y="275"/>
                      </a:lnTo>
                      <a:lnTo>
                        <a:pt x="52" y="262"/>
                      </a:lnTo>
                      <a:lnTo>
                        <a:pt x="50" y="203"/>
                      </a:lnTo>
                      <a:lnTo>
                        <a:pt x="46" y="203"/>
                      </a:lnTo>
                      <a:lnTo>
                        <a:pt x="34" y="255"/>
                      </a:lnTo>
                      <a:lnTo>
                        <a:pt x="34" y="287"/>
                      </a:lnTo>
                      <a:lnTo>
                        <a:pt x="29" y="303"/>
                      </a:lnTo>
                      <a:lnTo>
                        <a:pt x="25" y="307"/>
                      </a:lnTo>
                      <a:lnTo>
                        <a:pt x="22" y="299"/>
                      </a:lnTo>
                      <a:lnTo>
                        <a:pt x="26" y="289"/>
                      </a:lnTo>
                      <a:lnTo>
                        <a:pt x="29" y="269"/>
                      </a:lnTo>
                      <a:lnTo>
                        <a:pt x="30" y="195"/>
                      </a:lnTo>
                      <a:lnTo>
                        <a:pt x="34" y="124"/>
                      </a:lnTo>
                      <a:lnTo>
                        <a:pt x="27" y="117"/>
                      </a:lnTo>
                      <a:lnTo>
                        <a:pt x="27" y="107"/>
                      </a:lnTo>
                      <a:lnTo>
                        <a:pt x="27" y="87"/>
                      </a:lnTo>
                      <a:lnTo>
                        <a:pt x="18" y="92"/>
                      </a:lnTo>
                      <a:lnTo>
                        <a:pt x="26" y="105"/>
                      </a:lnTo>
                      <a:lnTo>
                        <a:pt x="26" y="116"/>
                      </a:lnTo>
                      <a:lnTo>
                        <a:pt x="17" y="109"/>
                      </a:lnTo>
                      <a:lnTo>
                        <a:pt x="13" y="102"/>
                      </a:lnTo>
                      <a:lnTo>
                        <a:pt x="9" y="104"/>
                      </a:lnTo>
                      <a:lnTo>
                        <a:pt x="0" y="91"/>
                      </a:lnTo>
                      <a:lnTo>
                        <a:pt x="0" y="87"/>
                      </a:lnTo>
                      <a:lnTo>
                        <a:pt x="4" y="85"/>
                      </a:lnTo>
                      <a:lnTo>
                        <a:pt x="15" y="72"/>
                      </a:lnTo>
                      <a:lnTo>
                        <a:pt x="26" y="61"/>
                      </a:lnTo>
                      <a:lnTo>
                        <a:pt x="39" y="46"/>
                      </a:lnTo>
                      <a:lnTo>
                        <a:pt x="50" y="42"/>
                      </a:lnTo>
                      <a:lnTo>
                        <a:pt x="50" y="32"/>
                      </a:lnTo>
                      <a:lnTo>
                        <a:pt x="46" y="27"/>
                      </a:lnTo>
                      <a:lnTo>
                        <a:pt x="46" y="15"/>
                      </a:lnTo>
                      <a:lnTo>
                        <a:pt x="43" y="13"/>
                      </a:lnTo>
                      <a:lnTo>
                        <a:pt x="50" y="4"/>
                      </a:lnTo>
                    </a:path>
                  </a:pathLst>
                </a:custGeom>
                <a:solidFill>
                  <a:schemeClr val="bg2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223" name="Freeform 127"/>
                <p:cNvSpPr>
                  <a:spLocks/>
                </p:cNvSpPr>
                <p:nvPr/>
              </p:nvSpPr>
              <p:spPr bwMode="auto">
                <a:xfrm>
                  <a:off x="5273" y="2388"/>
                  <a:ext cx="59" cy="296"/>
                </a:xfrm>
                <a:custGeom>
                  <a:avLst/>
                  <a:gdLst/>
                  <a:ahLst/>
                  <a:cxnLst>
                    <a:cxn ang="0">
                      <a:pos x="14" y="6"/>
                    </a:cxn>
                    <a:cxn ang="0">
                      <a:pos x="14" y="13"/>
                    </a:cxn>
                    <a:cxn ang="0">
                      <a:pos x="14" y="15"/>
                    </a:cxn>
                    <a:cxn ang="0">
                      <a:pos x="12" y="21"/>
                    </a:cxn>
                    <a:cxn ang="0">
                      <a:pos x="14" y="23"/>
                    </a:cxn>
                    <a:cxn ang="0">
                      <a:pos x="13" y="25"/>
                    </a:cxn>
                    <a:cxn ang="0">
                      <a:pos x="15" y="33"/>
                    </a:cxn>
                    <a:cxn ang="0">
                      <a:pos x="15" y="34"/>
                    </a:cxn>
                    <a:cxn ang="0">
                      <a:pos x="5" y="42"/>
                    </a:cxn>
                    <a:cxn ang="0">
                      <a:pos x="0" y="104"/>
                    </a:cxn>
                    <a:cxn ang="0">
                      <a:pos x="6" y="114"/>
                    </a:cxn>
                    <a:cxn ang="0">
                      <a:pos x="4" y="147"/>
                    </a:cxn>
                    <a:cxn ang="0">
                      <a:pos x="8" y="151"/>
                    </a:cxn>
                    <a:cxn ang="0">
                      <a:pos x="9" y="203"/>
                    </a:cxn>
                    <a:cxn ang="0">
                      <a:pos x="13" y="255"/>
                    </a:cxn>
                    <a:cxn ang="0">
                      <a:pos x="11" y="258"/>
                    </a:cxn>
                    <a:cxn ang="0">
                      <a:pos x="1" y="268"/>
                    </a:cxn>
                    <a:cxn ang="0">
                      <a:pos x="2" y="270"/>
                    </a:cxn>
                    <a:cxn ang="0">
                      <a:pos x="6" y="272"/>
                    </a:cxn>
                    <a:cxn ang="0">
                      <a:pos x="12" y="270"/>
                    </a:cxn>
                    <a:cxn ang="0">
                      <a:pos x="18" y="266"/>
                    </a:cxn>
                    <a:cxn ang="0">
                      <a:pos x="23" y="264"/>
                    </a:cxn>
                    <a:cxn ang="0">
                      <a:pos x="23" y="273"/>
                    </a:cxn>
                    <a:cxn ang="0">
                      <a:pos x="25" y="273"/>
                    </a:cxn>
                    <a:cxn ang="0">
                      <a:pos x="21" y="281"/>
                    </a:cxn>
                    <a:cxn ang="0">
                      <a:pos x="23" y="293"/>
                    </a:cxn>
                    <a:cxn ang="0">
                      <a:pos x="27" y="295"/>
                    </a:cxn>
                    <a:cxn ang="0">
                      <a:pos x="33" y="285"/>
                    </a:cxn>
                    <a:cxn ang="0">
                      <a:pos x="33" y="277"/>
                    </a:cxn>
                    <a:cxn ang="0">
                      <a:pos x="35" y="276"/>
                    </a:cxn>
                    <a:cxn ang="0">
                      <a:pos x="37" y="209"/>
                    </a:cxn>
                    <a:cxn ang="0">
                      <a:pos x="35" y="202"/>
                    </a:cxn>
                    <a:cxn ang="0">
                      <a:pos x="42" y="157"/>
                    </a:cxn>
                    <a:cxn ang="0">
                      <a:pos x="46" y="155"/>
                    </a:cxn>
                    <a:cxn ang="0">
                      <a:pos x="47" y="109"/>
                    </a:cxn>
                    <a:cxn ang="0">
                      <a:pos x="58" y="103"/>
                    </a:cxn>
                    <a:cxn ang="0">
                      <a:pos x="53" y="52"/>
                    </a:cxn>
                    <a:cxn ang="0">
                      <a:pos x="37" y="39"/>
                    </a:cxn>
                    <a:cxn ang="0">
                      <a:pos x="33" y="34"/>
                    </a:cxn>
                    <a:cxn ang="0">
                      <a:pos x="33" y="29"/>
                    </a:cxn>
                    <a:cxn ang="0">
                      <a:pos x="34" y="26"/>
                    </a:cxn>
                    <a:cxn ang="0">
                      <a:pos x="36" y="23"/>
                    </a:cxn>
                    <a:cxn ang="0">
                      <a:pos x="38" y="19"/>
                    </a:cxn>
                    <a:cxn ang="0">
                      <a:pos x="39" y="16"/>
                    </a:cxn>
                    <a:cxn ang="0">
                      <a:pos x="39" y="12"/>
                    </a:cxn>
                    <a:cxn ang="0">
                      <a:pos x="38" y="8"/>
                    </a:cxn>
                    <a:cxn ang="0">
                      <a:pos x="36" y="5"/>
                    </a:cxn>
                    <a:cxn ang="0">
                      <a:pos x="33" y="2"/>
                    </a:cxn>
                    <a:cxn ang="0">
                      <a:pos x="29" y="0"/>
                    </a:cxn>
                    <a:cxn ang="0">
                      <a:pos x="25" y="0"/>
                    </a:cxn>
                    <a:cxn ang="0">
                      <a:pos x="21" y="0"/>
                    </a:cxn>
                    <a:cxn ang="0">
                      <a:pos x="18" y="2"/>
                    </a:cxn>
                    <a:cxn ang="0">
                      <a:pos x="14" y="6"/>
                    </a:cxn>
                  </a:cxnLst>
                  <a:rect l="0" t="0" r="r" b="b"/>
                  <a:pathLst>
                    <a:path w="59" h="296">
                      <a:moveTo>
                        <a:pt x="14" y="6"/>
                      </a:moveTo>
                      <a:lnTo>
                        <a:pt x="14" y="13"/>
                      </a:lnTo>
                      <a:lnTo>
                        <a:pt x="14" y="15"/>
                      </a:lnTo>
                      <a:lnTo>
                        <a:pt x="12" y="21"/>
                      </a:lnTo>
                      <a:lnTo>
                        <a:pt x="14" y="23"/>
                      </a:lnTo>
                      <a:lnTo>
                        <a:pt x="13" y="25"/>
                      </a:lnTo>
                      <a:lnTo>
                        <a:pt x="15" y="33"/>
                      </a:lnTo>
                      <a:lnTo>
                        <a:pt x="15" y="34"/>
                      </a:lnTo>
                      <a:lnTo>
                        <a:pt x="5" y="42"/>
                      </a:lnTo>
                      <a:lnTo>
                        <a:pt x="0" y="104"/>
                      </a:lnTo>
                      <a:lnTo>
                        <a:pt x="6" y="114"/>
                      </a:lnTo>
                      <a:lnTo>
                        <a:pt x="4" y="147"/>
                      </a:lnTo>
                      <a:lnTo>
                        <a:pt x="8" y="151"/>
                      </a:lnTo>
                      <a:lnTo>
                        <a:pt x="9" y="203"/>
                      </a:lnTo>
                      <a:lnTo>
                        <a:pt x="13" y="255"/>
                      </a:lnTo>
                      <a:lnTo>
                        <a:pt x="11" y="258"/>
                      </a:lnTo>
                      <a:lnTo>
                        <a:pt x="1" y="268"/>
                      </a:lnTo>
                      <a:lnTo>
                        <a:pt x="2" y="270"/>
                      </a:lnTo>
                      <a:lnTo>
                        <a:pt x="6" y="272"/>
                      </a:lnTo>
                      <a:lnTo>
                        <a:pt x="12" y="270"/>
                      </a:lnTo>
                      <a:lnTo>
                        <a:pt x="18" y="266"/>
                      </a:lnTo>
                      <a:lnTo>
                        <a:pt x="23" y="264"/>
                      </a:lnTo>
                      <a:lnTo>
                        <a:pt x="23" y="273"/>
                      </a:lnTo>
                      <a:lnTo>
                        <a:pt x="25" y="273"/>
                      </a:lnTo>
                      <a:lnTo>
                        <a:pt x="21" y="281"/>
                      </a:lnTo>
                      <a:lnTo>
                        <a:pt x="23" y="293"/>
                      </a:lnTo>
                      <a:lnTo>
                        <a:pt x="27" y="295"/>
                      </a:lnTo>
                      <a:lnTo>
                        <a:pt x="33" y="285"/>
                      </a:lnTo>
                      <a:lnTo>
                        <a:pt x="33" y="277"/>
                      </a:lnTo>
                      <a:lnTo>
                        <a:pt x="35" y="276"/>
                      </a:lnTo>
                      <a:lnTo>
                        <a:pt x="37" y="209"/>
                      </a:lnTo>
                      <a:lnTo>
                        <a:pt x="35" y="202"/>
                      </a:lnTo>
                      <a:lnTo>
                        <a:pt x="42" y="157"/>
                      </a:lnTo>
                      <a:lnTo>
                        <a:pt x="46" y="155"/>
                      </a:lnTo>
                      <a:lnTo>
                        <a:pt x="47" y="109"/>
                      </a:lnTo>
                      <a:lnTo>
                        <a:pt x="58" y="103"/>
                      </a:lnTo>
                      <a:lnTo>
                        <a:pt x="53" y="52"/>
                      </a:lnTo>
                      <a:lnTo>
                        <a:pt x="37" y="39"/>
                      </a:lnTo>
                      <a:lnTo>
                        <a:pt x="33" y="34"/>
                      </a:lnTo>
                      <a:lnTo>
                        <a:pt x="33" y="29"/>
                      </a:lnTo>
                      <a:lnTo>
                        <a:pt x="34" y="26"/>
                      </a:lnTo>
                      <a:lnTo>
                        <a:pt x="36" y="23"/>
                      </a:lnTo>
                      <a:lnTo>
                        <a:pt x="38" y="19"/>
                      </a:lnTo>
                      <a:lnTo>
                        <a:pt x="39" y="16"/>
                      </a:lnTo>
                      <a:lnTo>
                        <a:pt x="39" y="12"/>
                      </a:lnTo>
                      <a:lnTo>
                        <a:pt x="38" y="8"/>
                      </a:lnTo>
                      <a:lnTo>
                        <a:pt x="36" y="5"/>
                      </a:lnTo>
                      <a:lnTo>
                        <a:pt x="33" y="2"/>
                      </a:lnTo>
                      <a:lnTo>
                        <a:pt x="29" y="0"/>
                      </a:lnTo>
                      <a:lnTo>
                        <a:pt x="25" y="0"/>
                      </a:lnTo>
                      <a:lnTo>
                        <a:pt x="21" y="0"/>
                      </a:lnTo>
                      <a:lnTo>
                        <a:pt x="18" y="2"/>
                      </a:lnTo>
                      <a:lnTo>
                        <a:pt x="14" y="6"/>
                      </a:lnTo>
                    </a:path>
                  </a:pathLst>
                </a:custGeom>
                <a:solidFill>
                  <a:schemeClr val="bg2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132224" name="Freeform 128"/>
              <p:cNvSpPr>
                <a:spLocks/>
              </p:cNvSpPr>
              <p:nvPr/>
            </p:nvSpPr>
            <p:spPr bwMode="auto">
              <a:xfrm>
                <a:off x="5458" y="2437"/>
                <a:ext cx="67" cy="365"/>
              </a:xfrm>
              <a:custGeom>
                <a:avLst/>
                <a:gdLst/>
                <a:ahLst/>
                <a:cxnLst>
                  <a:cxn ang="0">
                    <a:pos x="23" y="5"/>
                  </a:cxn>
                  <a:cxn ang="0">
                    <a:pos x="39" y="0"/>
                  </a:cxn>
                  <a:cxn ang="0">
                    <a:pos x="50" y="0"/>
                  </a:cxn>
                  <a:cxn ang="0">
                    <a:pos x="60" y="3"/>
                  </a:cxn>
                  <a:cxn ang="0">
                    <a:pos x="64" y="16"/>
                  </a:cxn>
                  <a:cxn ang="0">
                    <a:pos x="64" y="26"/>
                  </a:cxn>
                  <a:cxn ang="0">
                    <a:pos x="58" y="39"/>
                  </a:cxn>
                  <a:cxn ang="0">
                    <a:pos x="54" y="39"/>
                  </a:cxn>
                  <a:cxn ang="0">
                    <a:pos x="61" y="54"/>
                  </a:cxn>
                  <a:cxn ang="0">
                    <a:pos x="66" y="78"/>
                  </a:cxn>
                  <a:cxn ang="0">
                    <a:pos x="66" y="99"/>
                  </a:cxn>
                  <a:cxn ang="0">
                    <a:pos x="64" y="125"/>
                  </a:cxn>
                  <a:cxn ang="0">
                    <a:pos x="60" y="152"/>
                  </a:cxn>
                  <a:cxn ang="0">
                    <a:pos x="53" y="153"/>
                  </a:cxn>
                  <a:cxn ang="0">
                    <a:pos x="53" y="161"/>
                  </a:cxn>
                  <a:cxn ang="0">
                    <a:pos x="49" y="164"/>
                  </a:cxn>
                  <a:cxn ang="0">
                    <a:pos x="49" y="190"/>
                  </a:cxn>
                  <a:cxn ang="0">
                    <a:pos x="45" y="196"/>
                  </a:cxn>
                  <a:cxn ang="0">
                    <a:pos x="45" y="244"/>
                  </a:cxn>
                  <a:cxn ang="0">
                    <a:pos x="45" y="275"/>
                  </a:cxn>
                  <a:cxn ang="0">
                    <a:pos x="51" y="310"/>
                  </a:cxn>
                  <a:cxn ang="0">
                    <a:pos x="53" y="354"/>
                  </a:cxn>
                  <a:cxn ang="0">
                    <a:pos x="46" y="358"/>
                  </a:cxn>
                  <a:cxn ang="0">
                    <a:pos x="46" y="363"/>
                  </a:cxn>
                  <a:cxn ang="0">
                    <a:pos x="35" y="363"/>
                  </a:cxn>
                  <a:cxn ang="0">
                    <a:pos x="33" y="361"/>
                  </a:cxn>
                  <a:cxn ang="0">
                    <a:pos x="29" y="361"/>
                  </a:cxn>
                  <a:cxn ang="0">
                    <a:pos x="29" y="364"/>
                  </a:cxn>
                  <a:cxn ang="0">
                    <a:pos x="21" y="363"/>
                  </a:cxn>
                  <a:cxn ang="0">
                    <a:pos x="3" y="361"/>
                  </a:cxn>
                  <a:cxn ang="0">
                    <a:pos x="3" y="358"/>
                  </a:cxn>
                  <a:cxn ang="0">
                    <a:pos x="19" y="351"/>
                  </a:cxn>
                  <a:cxn ang="0">
                    <a:pos x="19" y="344"/>
                  </a:cxn>
                  <a:cxn ang="0">
                    <a:pos x="5" y="341"/>
                  </a:cxn>
                  <a:cxn ang="0">
                    <a:pos x="5" y="337"/>
                  </a:cxn>
                  <a:cxn ang="0">
                    <a:pos x="15" y="330"/>
                  </a:cxn>
                  <a:cxn ang="0">
                    <a:pos x="15" y="280"/>
                  </a:cxn>
                  <a:cxn ang="0">
                    <a:pos x="11" y="235"/>
                  </a:cxn>
                  <a:cxn ang="0">
                    <a:pos x="13" y="190"/>
                  </a:cxn>
                  <a:cxn ang="0">
                    <a:pos x="13" y="164"/>
                  </a:cxn>
                  <a:cxn ang="0">
                    <a:pos x="11" y="156"/>
                  </a:cxn>
                  <a:cxn ang="0">
                    <a:pos x="11" y="121"/>
                  </a:cxn>
                  <a:cxn ang="0">
                    <a:pos x="0" y="112"/>
                  </a:cxn>
                  <a:cxn ang="0">
                    <a:pos x="0" y="107"/>
                  </a:cxn>
                  <a:cxn ang="0">
                    <a:pos x="25" y="59"/>
                  </a:cxn>
                  <a:cxn ang="0">
                    <a:pos x="37" y="53"/>
                  </a:cxn>
                  <a:cxn ang="0">
                    <a:pos x="35" y="49"/>
                  </a:cxn>
                  <a:cxn ang="0">
                    <a:pos x="27" y="48"/>
                  </a:cxn>
                  <a:cxn ang="0">
                    <a:pos x="27" y="44"/>
                  </a:cxn>
                  <a:cxn ang="0">
                    <a:pos x="25" y="43"/>
                  </a:cxn>
                  <a:cxn ang="0">
                    <a:pos x="25" y="39"/>
                  </a:cxn>
                  <a:cxn ang="0">
                    <a:pos x="23" y="38"/>
                  </a:cxn>
                  <a:cxn ang="0">
                    <a:pos x="25" y="36"/>
                  </a:cxn>
                  <a:cxn ang="0">
                    <a:pos x="23" y="35"/>
                  </a:cxn>
                  <a:cxn ang="0">
                    <a:pos x="27" y="26"/>
                  </a:cxn>
                  <a:cxn ang="0">
                    <a:pos x="25" y="22"/>
                  </a:cxn>
                  <a:cxn ang="0">
                    <a:pos x="27" y="17"/>
                  </a:cxn>
                  <a:cxn ang="0">
                    <a:pos x="23" y="13"/>
                  </a:cxn>
                  <a:cxn ang="0">
                    <a:pos x="23" y="5"/>
                  </a:cxn>
                </a:cxnLst>
                <a:rect l="0" t="0" r="r" b="b"/>
                <a:pathLst>
                  <a:path w="67" h="365">
                    <a:moveTo>
                      <a:pt x="23" y="5"/>
                    </a:moveTo>
                    <a:lnTo>
                      <a:pt x="39" y="0"/>
                    </a:lnTo>
                    <a:lnTo>
                      <a:pt x="50" y="0"/>
                    </a:lnTo>
                    <a:lnTo>
                      <a:pt x="60" y="3"/>
                    </a:lnTo>
                    <a:lnTo>
                      <a:pt x="64" y="16"/>
                    </a:lnTo>
                    <a:lnTo>
                      <a:pt x="64" y="26"/>
                    </a:lnTo>
                    <a:lnTo>
                      <a:pt x="58" y="39"/>
                    </a:lnTo>
                    <a:lnTo>
                      <a:pt x="54" y="39"/>
                    </a:lnTo>
                    <a:lnTo>
                      <a:pt x="61" y="54"/>
                    </a:lnTo>
                    <a:lnTo>
                      <a:pt x="66" y="78"/>
                    </a:lnTo>
                    <a:lnTo>
                      <a:pt x="66" y="99"/>
                    </a:lnTo>
                    <a:lnTo>
                      <a:pt x="64" y="125"/>
                    </a:lnTo>
                    <a:lnTo>
                      <a:pt x="60" y="152"/>
                    </a:lnTo>
                    <a:lnTo>
                      <a:pt x="53" y="153"/>
                    </a:lnTo>
                    <a:lnTo>
                      <a:pt x="53" y="161"/>
                    </a:lnTo>
                    <a:lnTo>
                      <a:pt x="49" y="164"/>
                    </a:lnTo>
                    <a:lnTo>
                      <a:pt x="49" y="190"/>
                    </a:lnTo>
                    <a:lnTo>
                      <a:pt x="45" y="196"/>
                    </a:lnTo>
                    <a:lnTo>
                      <a:pt x="45" y="244"/>
                    </a:lnTo>
                    <a:lnTo>
                      <a:pt x="45" y="275"/>
                    </a:lnTo>
                    <a:lnTo>
                      <a:pt x="51" y="310"/>
                    </a:lnTo>
                    <a:lnTo>
                      <a:pt x="53" y="354"/>
                    </a:lnTo>
                    <a:lnTo>
                      <a:pt x="46" y="358"/>
                    </a:lnTo>
                    <a:lnTo>
                      <a:pt x="46" y="363"/>
                    </a:lnTo>
                    <a:lnTo>
                      <a:pt x="35" y="363"/>
                    </a:lnTo>
                    <a:lnTo>
                      <a:pt x="33" y="361"/>
                    </a:lnTo>
                    <a:lnTo>
                      <a:pt x="29" y="361"/>
                    </a:lnTo>
                    <a:lnTo>
                      <a:pt x="29" y="364"/>
                    </a:lnTo>
                    <a:lnTo>
                      <a:pt x="21" y="363"/>
                    </a:lnTo>
                    <a:lnTo>
                      <a:pt x="3" y="361"/>
                    </a:lnTo>
                    <a:lnTo>
                      <a:pt x="3" y="358"/>
                    </a:lnTo>
                    <a:lnTo>
                      <a:pt x="19" y="351"/>
                    </a:lnTo>
                    <a:lnTo>
                      <a:pt x="19" y="344"/>
                    </a:lnTo>
                    <a:lnTo>
                      <a:pt x="5" y="341"/>
                    </a:lnTo>
                    <a:lnTo>
                      <a:pt x="5" y="337"/>
                    </a:lnTo>
                    <a:lnTo>
                      <a:pt x="15" y="330"/>
                    </a:lnTo>
                    <a:lnTo>
                      <a:pt x="15" y="280"/>
                    </a:lnTo>
                    <a:lnTo>
                      <a:pt x="11" y="235"/>
                    </a:lnTo>
                    <a:lnTo>
                      <a:pt x="13" y="190"/>
                    </a:lnTo>
                    <a:lnTo>
                      <a:pt x="13" y="164"/>
                    </a:lnTo>
                    <a:lnTo>
                      <a:pt x="11" y="156"/>
                    </a:lnTo>
                    <a:lnTo>
                      <a:pt x="11" y="121"/>
                    </a:lnTo>
                    <a:lnTo>
                      <a:pt x="0" y="112"/>
                    </a:lnTo>
                    <a:lnTo>
                      <a:pt x="0" y="107"/>
                    </a:lnTo>
                    <a:lnTo>
                      <a:pt x="25" y="59"/>
                    </a:lnTo>
                    <a:lnTo>
                      <a:pt x="37" y="53"/>
                    </a:lnTo>
                    <a:lnTo>
                      <a:pt x="35" y="49"/>
                    </a:lnTo>
                    <a:lnTo>
                      <a:pt x="27" y="48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5" y="39"/>
                    </a:lnTo>
                    <a:lnTo>
                      <a:pt x="23" y="38"/>
                    </a:lnTo>
                    <a:lnTo>
                      <a:pt x="25" y="36"/>
                    </a:lnTo>
                    <a:lnTo>
                      <a:pt x="23" y="35"/>
                    </a:lnTo>
                    <a:lnTo>
                      <a:pt x="27" y="26"/>
                    </a:lnTo>
                    <a:lnTo>
                      <a:pt x="25" y="22"/>
                    </a:lnTo>
                    <a:lnTo>
                      <a:pt x="27" y="17"/>
                    </a:lnTo>
                    <a:lnTo>
                      <a:pt x="23" y="13"/>
                    </a:lnTo>
                    <a:lnTo>
                      <a:pt x="23" y="5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25" name="Freeform 129"/>
              <p:cNvSpPr>
                <a:spLocks/>
              </p:cNvSpPr>
              <p:nvPr/>
            </p:nvSpPr>
            <p:spPr bwMode="auto">
              <a:xfrm>
                <a:off x="4744" y="2434"/>
                <a:ext cx="48" cy="194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6" y="13"/>
                  </a:cxn>
                  <a:cxn ang="0">
                    <a:pos x="17" y="14"/>
                  </a:cxn>
                  <a:cxn ang="0">
                    <a:pos x="19" y="18"/>
                  </a:cxn>
                  <a:cxn ang="0">
                    <a:pos x="21" y="25"/>
                  </a:cxn>
                  <a:cxn ang="0">
                    <a:pos x="19" y="26"/>
                  </a:cxn>
                  <a:cxn ang="0">
                    <a:pos x="8" y="36"/>
                  </a:cxn>
                  <a:cxn ang="0">
                    <a:pos x="1" y="94"/>
                  </a:cxn>
                  <a:cxn ang="0">
                    <a:pos x="0" y="105"/>
                  </a:cxn>
                  <a:cxn ang="0">
                    <a:pos x="3" y="110"/>
                  </a:cxn>
                  <a:cxn ang="0">
                    <a:pos x="5" y="112"/>
                  </a:cxn>
                  <a:cxn ang="0">
                    <a:pos x="5" y="102"/>
                  </a:cxn>
                  <a:cxn ang="0">
                    <a:pos x="5" y="107"/>
                  </a:cxn>
                  <a:cxn ang="0">
                    <a:pos x="8" y="104"/>
                  </a:cxn>
                  <a:cxn ang="0">
                    <a:pos x="9" y="97"/>
                  </a:cxn>
                  <a:cxn ang="0">
                    <a:pos x="15" y="147"/>
                  </a:cxn>
                  <a:cxn ang="0">
                    <a:pos x="18" y="178"/>
                  </a:cxn>
                  <a:cxn ang="0">
                    <a:pos x="17" y="192"/>
                  </a:cxn>
                  <a:cxn ang="0">
                    <a:pos x="24" y="190"/>
                  </a:cxn>
                  <a:cxn ang="0">
                    <a:pos x="22" y="172"/>
                  </a:cxn>
                  <a:cxn ang="0">
                    <a:pos x="25" y="149"/>
                  </a:cxn>
                  <a:cxn ang="0">
                    <a:pos x="26" y="172"/>
                  </a:cxn>
                  <a:cxn ang="0">
                    <a:pos x="27" y="188"/>
                  </a:cxn>
                  <a:cxn ang="0">
                    <a:pos x="34" y="188"/>
                  </a:cxn>
                  <a:cxn ang="0">
                    <a:pos x="36" y="147"/>
                  </a:cxn>
                  <a:cxn ang="0">
                    <a:pos x="39" y="143"/>
                  </a:cxn>
                  <a:cxn ang="0">
                    <a:pos x="46" y="147"/>
                  </a:cxn>
                  <a:cxn ang="0">
                    <a:pos x="42" y="98"/>
                  </a:cxn>
                  <a:cxn ang="0">
                    <a:pos x="43" y="89"/>
                  </a:cxn>
                  <a:cxn ang="0">
                    <a:pos x="42" y="65"/>
                  </a:cxn>
                  <a:cxn ang="0">
                    <a:pos x="31" y="32"/>
                  </a:cxn>
                  <a:cxn ang="0">
                    <a:pos x="31" y="21"/>
                  </a:cxn>
                  <a:cxn ang="0">
                    <a:pos x="34" y="19"/>
                  </a:cxn>
                  <a:cxn ang="0">
                    <a:pos x="36" y="16"/>
                  </a:cxn>
                  <a:cxn ang="0">
                    <a:pos x="34" y="2"/>
                  </a:cxn>
                  <a:cxn ang="0">
                    <a:pos x="28" y="0"/>
                  </a:cxn>
                  <a:cxn ang="0">
                    <a:pos x="24" y="1"/>
                  </a:cxn>
                </a:cxnLst>
                <a:rect l="0" t="0" r="r" b="b"/>
                <a:pathLst>
                  <a:path w="48" h="194">
                    <a:moveTo>
                      <a:pt x="24" y="1"/>
                    </a:moveTo>
                    <a:lnTo>
                      <a:pt x="18" y="2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8" y="13"/>
                    </a:lnTo>
                    <a:lnTo>
                      <a:pt x="17" y="14"/>
                    </a:lnTo>
                    <a:lnTo>
                      <a:pt x="18" y="15"/>
                    </a:lnTo>
                    <a:lnTo>
                      <a:pt x="19" y="18"/>
                    </a:lnTo>
                    <a:lnTo>
                      <a:pt x="19" y="19"/>
                    </a:lnTo>
                    <a:lnTo>
                      <a:pt x="21" y="25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5" y="34"/>
                    </a:lnTo>
                    <a:lnTo>
                      <a:pt x="8" y="36"/>
                    </a:lnTo>
                    <a:lnTo>
                      <a:pt x="5" y="42"/>
                    </a:lnTo>
                    <a:lnTo>
                      <a:pt x="1" y="94"/>
                    </a:lnTo>
                    <a:lnTo>
                      <a:pt x="3" y="95"/>
                    </a:lnTo>
                    <a:lnTo>
                      <a:pt x="0" y="105"/>
                    </a:lnTo>
                    <a:lnTo>
                      <a:pt x="1" y="110"/>
                    </a:lnTo>
                    <a:lnTo>
                      <a:pt x="3" y="110"/>
                    </a:lnTo>
                    <a:lnTo>
                      <a:pt x="4" y="112"/>
                    </a:lnTo>
                    <a:lnTo>
                      <a:pt x="5" y="112"/>
                    </a:lnTo>
                    <a:lnTo>
                      <a:pt x="4" y="106"/>
                    </a:lnTo>
                    <a:lnTo>
                      <a:pt x="5" y="102"/>
                    </a:lnTo>
                    <a:lnTo>
                      <a:pt x="6" y="105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8" y="104"/>
                    </a:lnTo>
                    <a:lnTo>
                      <a:pt x="6" y="96"/>
                    </a:lnTo>
                    <a:lnTo>
                      <a:pt x="9" y="97"/>
                    </a:lnTo>
                    <a:lnTo>
                      <a:pt x="8" y="144"/>
                    </a:lnTo>
                    <a:lnTo>
                      <a:pt x="15" y="147"/>
                    </a:lnTo>
                    <a:lnTo>
                      <a:pt x="19" y="175"/>
                    </a:lnTo>
                    <a:lnTo>
                      <a:pt x="18" y="178"/>
                    </a:lnTo>
                    <a:lnTo>
                      <a:pt x="17" y="190"/>
                    </a:lnTo>
                    <a:lnTo>
                      <a:pt x="17" y="192"/>
                    </a:lnTo>
                    <a:lnTo>
                      <a:pt x="22" y="193"/>
                    </a:lnTo>
                    <a:lnTo>
                      <a:pt x="24" y="190"/>
                    </a:lnTo>
                    <a:lnTo>
                      <a:pt x="23" y="179"/>
                    </a:lnTo>
                    <a:lnTo>
                      <a:pt x="22" y="172"/>
                    </a:lnTo>
                    <a:lnTo>
                      <a:pt x="24" y="148"/>
                    </a:lnTo>
                    <a:lnTo>
                      <a:pt x="25" y="149"/>
                    </a:lnTo>
                    <a:lnTo>
                      <a:pt x="27" y="157"/>
                    </a:lnTo>
                    <a:lnTo>
                      <a:pt x="26" y="172"/>
                    </a:lnTo>
                    <a:lnTo>
                      <a:pt x="24" y="173"/>
                    </a:lnTo>
                    <a:lnTo>
                      <a:pt x="27" y="188"/>
                    </a:lnTo>
                    <a:lnTo>
                      <a:pt x="32" y="190"/>
                    </a:lnTo>
                    <a:lnTo>
                      <a:pt x="34" y="188"/>
                    </a:lnTo>
                    <a:lnTo>
                      <a:pt x="30" y="173"/>
                    </a:lnTo>
                    <a:lnTo>
                      <a:pt x="36" y="147"/>
                    </a:lnTo>
                    <a:lnTo>
                      <a:pt x="39" y="145"/>
                    </a:lnTo>
                    <a:lnTo>
                      <a:pt x="39" y="143"/>
                    </a:lnTo>
                    <a:lnTo>
                      <a:pt x="44" y="144"/>
                    </a:lnTo>
                    <a:lnTo>
                      <a:pt x="46" y="147"/>
                    </a:lnTo>
                    <a:lnTo>
                      <a:pt x="47" y="145"/>
                    </a:lnTo>
                    <a:lnTo>
                      <a:pt x="42" y="98"/>
                    </a:lnTo>
                    <a:lnTo>
                      <a:pt x="43" y="98"/>
                    </a:lnTo>
                    <a:lnTo>
                      <a:pt x="43" y="89"/>
                    </a:lnTo>
                    <a:lnTo>
                      <a:pt x="43" y="87"/>
                    </a:lnTo>
                    <a:lnTo>
                      <a:pt x="42" y="65"/>
                    </a:lnTo>
                    <a:lnTo>
                      <a:pt x="40" y="38"/>
                    </a:lnTo>
                    <a:lnTo>
                      <a:pt x="31" y="32"/>
                    </a:lnTo>
                    <a:lnTo>
                      <a:pt x="29" y="26"/>
                    </a:lnTo>
                    <a:lnTo>
                      <a:pt x="31" y="21"/>
                    </a:lnTo>
                    <a:lnTo>
                      <a:pt x="32" y="21"/>
                    </a:lnTo>
                    <a:lnTo>
                      <a:pt x="34" y="19"/>
                    </a:lnTo>
                    <a:lnTo>
                      <a:pt x="34" y="16"/>
                    </a:lnTo>
                    <a:lnTo>
                      <a:pt x="36" y="16"/>
                    </a:lnTo>
                    <a:lnTo>
                      <a:pt x="37" y="8"/>
                    </a:lnTo>
                    <a:lnTo>
                      <a:pt x="34" y="2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26" name="Freeform 130"/>
              <p:cNvSpPr>
                <a:spLocks/>
              </p:cNvSpPr>
              <p:nvPr/>
            </p:nvSpPr>
            <p:spPr bwMode="auto">
              <a:xfrm>
                <a:off x="5102" y="2387"/>
                <a:ext cx="36" cy="194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21" y="0"/>
                  </a:cxn>
                  <a:cxn ang="0">
                    <a:pos x="27" y="0"/>
                  </a:cxn>
                  <a:cxn ang="0">
                    <a:pos x="32" y="1"/>
                  </a:cxn>
                  <a:cxn ang="0">
                    <a:pos x="34" y="8"/>
                  </a:cxn>
                  <a:cxn ang="0">
                    <a:pos x="34" y="14"/>
                  </a:cxn>
                  <a:cxn ang="0">
                    <a:pos x="31" y="20"/>
                  </a:cxn>
                  <a:cxn ang="0">
                    <a:pos x="29" y="20"/>
                  </a:cxn>
                  <a:cxn ang="0">
                    <a:pos x="32" y="28"/>
                  </a:cxn>
                  <a:cxn ang="0">
                    <a:pos x="35" y="41"/>
                  </a:cxn>
                  <a:cxn ang="0">
                    <a:pos x="35" y="52"/>
                  </a:cxn>
                  <a:cxn ang="0">
                    <a:pos x="34" y="66"/>
                  </a:cxn>
                  <a:cxn ang="0">
                    <a:pos x="32" y="80"/>
                  </a:cxn>
                  <a:cxn ang="0">
                    <a:pos x="28" y="81"/>
                  </a:cxn>
                  <a:cxn ang="0">
                    <a:pos x="28" y="85"/>
                  </a:cxn>
                  <a:cxn ang="0">
                    <a:pos x="26" y="87"/>
                  </a:cxn>
                  <a:cxn ang="0">
                    <a:pos x="26" y="101"/>
                  </a:cxn>
                  <a:cxn ang="0">
                    <a:pos x="24" y="104"/>
                  </a:cxn>
                  <a:cxn ang="0">
                    <a:pos x="24" y="129"/>
                  </a:cxn>
                  <a:cxn ang="0">
                    <a:pos x="24" y="146"/>
                  </a:cxn>
                  <a:cxn ang="0">
                    <a:pos x="27" y="164"/>
                  </a:cxn>
                  <a:cxn ang="0">
                    <a:pos x="28" y="188"/>
                  </a:cxn>
                  <a:cxn ang="0">
                    <a:pos x="25" y="190"/>
                  </a:cxn>
                  <a:cxn ang="0">
                    <a:pos x="25" y="193"/>
                  </a:cxn>
                  <a:cxn ang="0">
                    <a:pos x="19" y="193"/>
                  </a:cxn>
                  <a:cxn ang="0">
                    <a:pos x="18" y="192"/>
                  </a:cxn>
                  <a:cxn ang="0">
                    <a:pos x="15" y="192"/>
                  </a:cxn>
                  <a:cxn ang="0">
                    <a:pos x="15" y="193"/>
                  </a:cxn>
                  <a:cxn ang="0">
                    <a:pos x="11" y="193"/>
                  </a:cxn>
                  <a:cxn ang="0">
                    <a:pos x="2" y="192"/>
                  </a:cxn>
                  <a:cxn ang="0">
                    <a:pos x="2" y="190"/>
                  </a:cxn>
                  <a:cxn ang="0">
                    <a:pos x="10" y="186"/>
                  </a:cxn>
                  <a:cxn ang="0">
                    <a:pos x="10" y="183"/>
                  </a:cxn>
                  <a:cxn ang="0">
                    <a:pos x="3" y="181"/>
                  </a:cxn>
                  <a:cxn ang="0">
                    <a:pos x="3" y="179"/>
                  </a:cxn>
                  <a:cxn ang="0">
                    <a:pos x="8" y="175"/>
                  </a:cxn>
                  <a:cxn ang="0">
                    <a:pos x="8" y="148"/>
                  </a:cxn>
                  <a:cxn ang="0">
                    <a:pos x="6" y="125"/>
                  </a:cxn>
                  <a:cxn ang="0">
                    <a:pos x="7" y="101"/>
                  </a:cxn>
                  <a:cxn ang="0">
                    <a:pos x="7" y="87"/>
                  </a:cxn>
                  <a:cxn ang="0">
                    <a:pos x="6" y="83"/>
                  </a:cxn>
                  <a:cxn ang="0">
                    <a:pos x="6" y="64"/>
                  </a:cxn>
                  <a:cxn ang="0">
                    <a:pos x="0" y="59"/>
                  </a:cxn>
                  <a:cxn ang="0">
                    <a:pos x="0" y="57"/>
                  </a:cxn>
                  <a:cxn ang="0">
                    <a:pos x="13" y="31"/>
                  </a:cxn>
                  <a:cxn ang="0">
                    <a:pos x="20" y="27"/>
                  </a:cxn>
                  <a:cxn ang="0">
                    <a:pos x="19" y="26"/>
                  </a:cxn>
                  <a:cxn ang="0">
                    <a:pos x="14" y="25"/>
                  </a:cxn>
                  <a:cxn ang="0">
                    <a:pos x="14" y="23"/>
                  </a:cxn>
                  <a:cxn ang="0">
                    <a:pos x="13" y="22"/>
                  </a:cxn>
                  <a:cxn ang="0">
                    <a:pos x="13" y="20"/>
                  </a:cxn>
                  <a:cxn ang="0">
                    <a:pos x="12" y="20"/>
                  </a:cxn>
                  <a:cxn ang="0">
                    <a:pos x="13" y="19"/>
                  </a:cxn>
                  <a:cxn ang="0">
                    <a:pos x="12" y="18"/>
                  </a:cxn>
                  <a:cxn ang="0">
                    <a:pos x="14" y="14"/>
                  </a:cxn>
                  <a:cxn ang="0">
                    <a:pos x="13" y="11"/>
                  </a:cxn>
                  <a:cxn ang="0">
                    <a:pos x="14" y="8"/>
                  </a:cxn>
                  <a:cxn ang="0">
                    <a:pos x="12" y="7"/>
                  </a:cxn>
                  <a:cxn ang="0">
                    <a:pos x="12" y="2"/>
                  </a:cxn>
                </a:cxnLst>
                <a:rect l="0" t="0" r="r" b="b"/>
                <a:pathLst>
                  <a:path w="36" h="194">
                    <a:moveTo>
                      <a:pt x="12" y="2"/>
                    </a:moveTo>
                    <a:lnTo>
                      <a:pt x="21" y="0"/>
                    </a:lnTo>
                    <a:lnTo>
                      <a:pt x="27" y="0"/>
                    </a:lnTo>
                    <a:lnTo>
                      <a:pt x="32" y="1"/>
                    </a:lnTo>
                    <a:lnTo>
                      <a:pt x="34" y="8"/>
                    </a:lnTo>
                    <a:lnTo>
                      <a:pt x="34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32" y="28"/>
                    </a:lnTo>
                    <a:lnTo>
                      <a:pt x="35" y="41"/>
                    </a:lnTo>
                    <a:lnTo>
                      <a:pt x="35" y="52"/>
                    </a:lnTo>
                    <a:lnTo>
                      <a:pt x="34" y="66"/>
                    </a:lnTo>
                    <a:lnTo>
                      <a:pt x="32" y="80"/>
                    </a:lnTo>
                    <a:lnTo>
                      <a:pt x="28" y="81"/>
                    </a:lnTo>
                    <a:lnTo>
                      <a:pt x="28" y="85"/>
                    </a:lnTo>
                    <a:lnTo>
                      <a:pt x="26" y="87"/>
                    </a:lnTo>
                    <a:lnTo>
                      <a:pt x="26" y="101"/>
                    </a:lnTo>
                    <a:lnTo>
                      <a:pt x="24" y="104"/>
                    </a:lnTo>
                    <a:lnTo>
                      <a:pt x="24" y="129"/>
                    </a:lnTo>
                    <a:lnTo>
                      <a:pt x="24" y="146"/>
                    </a:lnTo>
                    <a:lnTo>
                      <a:pt x="27" y="164"/>
                    </a:lnTo>
                    <a:lnTo>
                      <a:pt x="28" y="188"/>
                    </a:lnTo>
                    <a:lnTo>
                      <a:pt x="25" y="190"/>
                    </a:lnTo>
                    <a:lnTo>
                      <a:pt x="25" y="193"/>
                    </a:lnTo>
                    <a:lnTo>
                      <a:pt x="19" y="193"/>
                    </a:lnTo>
                    <a:lnTo>
                      <a:pt x="18" y="192"/>
                    </a:lnTo>
                    <a:lnTo>
                      <a:pt x="15" y="192"/>
                    </a:lnTo>
                    <a:lnTo>
                      <a:pt x="15" y="193"/>
                    </a:lnTo>
                    <a:lnTo>
                      <a:pt x="11" y="193"/>
                    </a:lnTo>
                    <a:lnTo>
                      <a:pt x="2" y="192"/>
                    </a:lnTo>
                    <a:lnTo>
                      <a:pt x="2" y="190"/>
                    </a:lnTo>
                    <a:lnTo>
                      <a:pt x="10" y="186"/>
                    </a:lnTo>
                    <a:lnTo>
                      <a:pt x="10" y="183"/>
                    </a:lnTo>
                    <a:lnTo>
                      <a:pt x="3" y="181"/>
                    </a:lnTo>
                    <a:lnTo>
                      <a:pt x="3" y="179"/>
                    </a:lnTo>
                    <a:lnTo>
                      <a:pt x="8" y="175"/>
                    </a:lnTo>
                    <a:lnTo>
                      <a:pt x="8" y="148"/>
                    </a:lnTo>
                    <a:lnTo>
                      <a:pt x="6" y="125"/>
                    </a:lnTo>
                    <a:lnTo>
                      <a:pt x="7" y="101"/>
                    </a:lnTo>
                    <a:lnTo>
                      <a:pt x="7" y="87"/>
                    </a:lnTo>
                    <a:lnTo>
                      <a:pt x="6" y="83"/>
                    </a:lnTo>
                    <a:lnTo>
                      <a:pt x="6" y="64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13" y="31"/>
                    </a:lnTo>
                    <a:lnTo>
                      <a:pt x="20" y="27"/>
                    </a:lnTo>
                    <a:lnTo>
                      <a:pt x="19" y="26"/>
                    </a:lnTo>
                    <a:lnTo>
                      <a:pt x="14" y="25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0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14" y="14"/>
                    </a:lnTo>
                    <a:lnTo>
                      <a:pt x="13" y="11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12" y="2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27" name="Freeform 131"/>
              <p:cNvSpPr>
                <a:spLocks/>
              </p:cNvSpPr>
              <p:nvPr/>
            </p:nvSpPr>
            <p:spPr bwMode="auto">
              <a:xfrm>
                <a:off x="5050" y="2368"/>
                <a:ext cx="48" cy="173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31" y="12"/>
                  </a:cxn>
                  <a:cxn ang="0">
                    <a:pos x="29" y="13"/>
                  </a:cxn>
                  <a:cxn ang="0">
                    <a:pos x="27" y="17"/>
                  </a:cxn>
                  <a:cxn ang="0">
                    <a:pos x="26" y="23"/>
                  </a:cxn>
                  <a:cxn ang="0">
                    <a:pos x="32" y="29"/>
                  </a:cxn>
                  <a:cxn ang="0">
                    <a:pos x="42" y="37"/>
                  </a:cxn>
                  <a:cxn ang="0">
                    <a:pos x="44" y="85"/>
                  </a:cxn>
                  <a:cxn ang="0">
                    <a:pos x="45" y="98"/>
                  </a:cxn>
                  <a:cxn ang="0">
                    <a:pos x="43" y="100"/>
                  </a:cxn>
                  <a:cxn ang="0">
                    <a:pos x="42" y="95"/>
                  </a:cxn>
                  <a:cxn ang="0">
                    <a:pos x="41" y="94"/>
                  </a:cxn>
                  <a:cxn ang="0">
                    <a:pos x="41" y="97"/>
                  </a:cxn>
                  <a:cxn ang="0">
                    <a:pos x="40" y="86"/>
                  </a:cxn>
                  <a:cxn ang="0">
                    <a:pos x="39" y="129"/>
                  </a:cxn>
                  <a:cxn ang="0">
                    <a:pos x="28" y="156"/>
                  </a:cxn>
                  <a:cxn ang="0">
                    <a:pos x="30" y="169"/>
                  </a:cxn>
                  <a:cxn ang="0">
                    <a:pos x="25" y="172"/>
                  </a:cxn>
                  <a:cxn ang="0">
                    <a:pos x="24" y="160"/>
                  </a:cxn>
                  <a:cxn ang="0">
                    <a:pos x="23" y="133"/>
                  </a:cxn>
                  <a:cxn ang="0">
                    <a:pos x="20" y="140"/>
                  </a:cxn>
                  <a:cxn ang="0">
                    <a:pos x="23" y="154"/>
                  </a:cxn>
                  <a:cxn ang="0">
                    <a:pos x="14" y="169"/>
                  </a:cxn>
                  <a:cxn ang="0">
                    <a:pos x="17" y="154"/>
                  </a:cxn>
                  <a:cxn ang="0">
                    <a:pos x="8" y="130"/>
                  </a:cxn>
                  <a:cxn ang="0">
                    <a:pos x="3" y="129"/>
                  </a:cxn>
                  <a:cxn ang="0">
                    <a:pos x="0" y="130"/>
                  </a:cxn>
                  <a:cxn ang="0">
                    <a:pos x="4" y="88"/>
                  </a:cxn>
                  <a:cxn ang="0">
                    <a:pos x="4" y="78"/>
                  </a:cxn>
                  <a:cxn ang="0">
                    <a:pos x="7" y="33"/>
                  </a:cxn>
                  <a:cxn ang="0">
                    <a:pos x="18" y="23"/>
                  </a:cxn>
                  <a:cxn ang="0">
                    <a:pos x="14" y="19"/>
                  </a:cxn>
                  <a:cxn ang="0">
                    <a:pos x="13" y="14"/>
                  </a:cxn>
                  <a:cxn ang="0">
                    <a:pos x="11" y="7"/>
                  </a:cxn>
                  <a:cxn ang="0">
                    <a:pos x="15" y="0"/>
                  </a:cxn>
                  <a:cxn ang="0">
                    <a:pos x="21" y="0"/>
                  </a:cxn>
                </a:cxnLst>
                <a:rect l="0" t="0" r="r" b="b"/>
                <a:pathLst>
                  <a:path w="48" h="173">
                    <a:moveTo>
                      <a:pt x="23" y="1"/>
                    </a:moveTo>
                    <a:lnTo>
                      <a:pt x="29" y="2"/>
                    </a:lnTo>
                    <a:lnTo>
                      <a:pt x="31" y="9"/>
                    </a:lnTo>
                    <a:lnTo>
                      <a:pt x="31" y="12"/>
                    </a:lnTo>
                    <a:lnTo>
                      <a:pt x="29" y="12"/>
                    </a:lnTo>
                    <a:lnTo>
                      <a:pt x="29" y="13"/>
                    </a:lnTo>
                    <a:lnTo>
                      <a:pt x="28" y="16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6" y="23"/>
                    </a:lnTo>
                    <a:lnTo>
                      <a:pt x="28" y="23"/>
                    </a:lnTo>
                    <a:lnTo>
                      <a:pt x="32" y="29"/>
                    </a:lnTo>
                    <a:lnTo>
                      <a:pt x="39" y="32"/>
                    </a:lnTo>
                    <a:lnTo>
                      <a:pt x="42" y="37"/>
                    </a:lnTo>
                    <a:lnTo>
                      <a:pt x="45" y="84"/>
                    </a:lnTo>
                    <a:lnTo>
                      <a:pt x="44" y="85"/>
                    </a:lnTo>
                    <a:lnTo>
                      <a:pt x="47" y="93"/>
                    </a:lnTo>
                    <a:lnTo>
                      <a:pt x="45" y="98"/>
                    </a:lnTo>
                    <a:lnTo>
                      <a:pt x="44" y="98"/>
                    </a:lnTo>
                    <a:lnTo>
                      <a:pt x="43" y="100"/>
                    </a:lnTo>
                    <a:lnTo>
                      <a:pt x="42" y="100"/>
                    </a:lnTo>
                    <a:lnTo>
                      <a:pt x="42" y="95"/>
                    </a:lnTo>
                    <a:lnTo>
                      <a:pt x="42" y="91"/>
                    </a:lnTo>
                    <a:lnTo>
                      <a:pt x="41" y="94"/>
                    </a:lnTo>
                    <a:lnTo>
                      <a:pt x="42" y="96"/>
                    </a:lnTo>
                    <a:lnTo>
                      <a:pt x="41" y="97"/>
                    </a:lnTo>
                    <a:lnTo>
                      <a:pt x="39" y="93"/>
                    </a:lnTo>
                    <a:lnTo>
                      <a:pt x="40" y="86"/>
                    </a:lnTo>
                    <a:lnTo>
                      <a:pt x="38" y="86"/>
                    </a:lnTo>
                    <a:lnTo>
                      <a:pt x="39" y="129"/>
                    </a:lnTo>
                    <a:lnTo>
                      <a:pt x="32" y="131"/>
                    </a:lnTo>
                    <a:lnTo>
                      <a:pt x="28" y="156"/>
                    </a:lnTo>
                    <a:lnTo>
                      <a:pt x="29" y="159"/>
                    </a:lnTo>
                    <a:lnTo>
                      <a:pt x="30" y="169"/>
                    </a:lnTo>
                    <a:lnTo>
                      <a:pt x="30" y="171"/>
                    </a:lnTo>
                    <a:lnTo>
                      <a:pt x="25" y="172"/>
                    </a:lnTo>
                    <a:lnTo>
                      <a:pt x="23" y="169"/>
                    </a:lnTo>
                    <a:lnTo>
                      <a:pt x="24" y="160"/>
                    </a:lnTo>
                    <a:lnTo>
                      <a:pt x="25" y="153"/>
                    </a:lnTo>
                    <a:lnTo>
                      <a:pt x="23" y="133"/>
                    </a:lnTo>
                    <a:lnTo>
                      <a:pt x="22" y="133"/>
                    </a:lnTo>
                    <a:lnTo>
                      <a:pt x="20" y="140"/>
                    </a:lnTo>
                    <a:lnTo>
                      <a:pt x="21" y="153"/>
                    </a:lnTo>
                    <a:lnTo>
                      <a:pt x="23" y="154"/>
                    </a:lnTo>
                    <a:lnTo>
                      <a:pt x="20" y="167"/>
                    </a:lnTo>
                    <a:lnTo>
                      <a:pt x="14" y="169"/>
                    </a:lnTo>
                    <a:lnTo>
                      <a:pt x="13" y="168"/>
                    </a:lnTo>
                    <a:lnTo>
                      <a:pt x="17" y="154"/>
                    </a:lnTo>
                    <a:lnTo>
                      <a:pt x="11" y="131"/>
                    </a:lnTo>
                    <a:lnTo>
                      <a:pt x="8" y="130"/>
                    </a:lnTo>
                    <a:lnTo>
                      <a:pt x="8" y="128"/>
                    </a:lnTo>
                    <a:lnTo>
                      <a:pt x="3" y="129"/>
                    </a:lnTo>
                    <a:lnTo>
                      <a:pt x="1" y="131"/>
                    </a:lnTo>
                    <a:lnTo>
                      <a:pt x="0" y="130"/>
                    </a:lnTo>
                    <a:lnTo>
                      <a:pt x="5" y="88"/>
                    </a:lnTo>
                    <a:lnTo>
                      <a:pt x="4" y="88"/>
                    </a:lnTo>
                    <a:lnTo>
                      <a:pt x="4" y="79"/>
                    </a:lnTo>
                    <a:lnTo>
                      <a:pt x="4" y="78"/>
                    </a:lnTo>
                    <a:lnTo>
                      <a:pt x="5" y="57"/>
                    </a:lnTo>
                    <a:lnTo>
                      <a:pt x="7" y="33"/>
                    </a:lnTo>
                    <a:lnTo>
                      <a:pt x="16" y="28"/>
                    </a:lnTo>
                    <a:lnTo>
                      <a:pt x="18" y="23"/>
                    </a:lnTo>
                    <a:lnTo>
                      <a:pt x="16" y="19"/>
                    </a:lnTo>
                    <a:lnTo>
                      <a:pt x="14" y="19"/>
                    </a:lnTo>
                    <a:lnTo>
                      <a:pt x="13" y="17"/>
                    </a:lnTo>
                    <a:lnTo>
                      <a:pt x="13" y="14"/>
                    </a:lnTo>
                    <a:lnTo>
                      <a:pt x="11" y="14"/>
                    </a:lnTo>
                    <a:lnTo>
                      <a:pt x="11" y="7"/>
                    </a:lnTo>
                    <a:lnTo>
                      <a:pt x="13" y="2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28" name="Freeform 132"/>
              <p:cNvSpPr>
                <a:spLocks/>
              </p:cNvSpPr>
              <p:nvPr/>
            </p:nvSpPr>
            <p:spPr bwMode="auto">
              <a:xfrm>
                <a:off x="4803" y="2383"/>
                <a:ext cx="32" cy="123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0" y="8"/>
                  </a:cxn>
                  <a:cxn ang="0">
                    <a:pos x="11" y="9"/>
                  </a:cxn>
                  <a:cxn ang="0">
                    <a:pos x="12" y="12"/>
                  </a:cxn>
                  <a:cxn ang="0">
                    <a:pos x="14" y="15"/>
                  </a:cxn>
                  <a:cxn ang="0">
                    <a:pos x="12" y="16"/>
                  </a:cxn>
                  <a:cxn ang="0">
                    <a:pos x="6" y="22"/>
                  </a:cxn>
                  <a:cxn ang="0">
                    <a:pos x="1" y="60"/>
                  </a:cxn>
                  <a:cxn ang="0">
                    <a:pos x="0" y="66"/>
                  </a:cxn>
                  <a:cxn ang="0">
                    <a:pos x="2" y="70"/>
                  </a:cxn>
                  <a:cxn ang="0">
                    <a:pos x="3" y="71"/>
                  </a:cxn>
                  <a:cxn ang="0">
                    <a:pos x="3" y="65"/>
                  </a:cxn>
                  <a:cxn ang="0">
                    <a:pos x="3" y="67"/>
                  </a:cxn>
                  <a:cxn ang="0">
                    <a:pos x="5" y="66"/>
                  </a:cxn>
                  <a:cxn ang="0">
                    <a:pos x="6" y="61"/>
                  </a:cxn>
                  <a:cxn ang="0">
                    <a:pos x="10" y="93"/>
                  </a:cxn>
                  <a:cxn ang="0">
                    <a:pos x="12" y="113"/>
                  </a:cxn>
                  <a:cxn ang="0">
                    <a:pos x="11" y="121"/>
                  </a:cxn>
                  <a:cxn ang="0">
                    <a:pos x="16" y="120"/>
                  </a:cxn>
                  <a:cxn ang="0">
                    <a:pos x="14" y="109"/>
                  </a:cxn>
                  <a:cxn ang="0">
                    <a:pos x="18" y="100"/>
                  </a:cxn>
                  <a:cxn ang="0">
                    <a:pos x="16" y="109"/>
                  </a:cxn>
                  <a:cxn ang="0">
                    <a:pos x="21" y="120"/>
                  </a:cxn>
                  <a:cxn ang="0">
                    <a:pos x="19" y="109"/>
                  </a:cxn>
                  <a:cxn ang="0">
                    <a:pos x="25" y="92"/>
                  </a:cxn>
                  <a:cxn ang="0">
                    <a:pos x="29" y="91"/>
                  </a:cxn>
                  <a:cxn ang="0">
                    <a:pos x="31" y="92"/>
                  </a:cxn>
                  <a:cxn ang="0">
                    <a:pos x="28" y="56"/>
                  </a:cxn>
                  <a:cxn ang="0">
                    <a:pos x="28" y="41"/>
                  </a:cxn>
                  <a:cxn ang="0">
                    <a:pos x="21" y="20"/>
                  </a:cxn>
                  <a:cxn ang="0">
                    <a:pos x="21" y="13"/>
                  </a:cxn>
                  <a:cxn ang="0">
                    <a:pos x="22" y="10"/>
                  </a:cxn>
                  <a:cxn ang="0">
                    <a:pos x="24" y="5"/>
                  </a:cxn>
                  <a:cxn ang="0">
                    <a:pos x="21" y="0"/>
                  </a:cxn>
                  <a:cxn ang="0">
                    <a:pos x="17" y="0"/>
                  </a:cxn>
                </a:cxnLst>
                <a:rect l="0" t="0" r="r" b="b"/>
                <a:pathLst>
                  <a:path w="32" h="123">
                    <a:moveTo>
                      <a:pt x="15" y="1"/>
                    </a:moveTo>
                    <a:lnTo>
                      <a:pt x="12" y="1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12"/>
                    </a:lnTo>
                    <a:lnTo>
                      <a:pt x="13" y="12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0" y="21"/>
                    </a:lnTo>
                    <a:lnTo>
                      <a:pt x="6" y="22"/>
                    </a:lnTo>
                    <a:lnTo>
                      <a:pt x="3" y="26"/>
                    </a:lnTo>
                    <a:lnTo>
                      <a:pt x="1" y="60"/>
                    </a:lnTo>
                    <a:lnTo>
                      <a:pt x="2" y="60"/>
                    </a:lnTo>
                    <a:lnTo>
                      <a:pt x="0" y="66"/>
                    </a:lnTo>
                    <a:lnTo>
                      <a:pt x="1" y="70"/>
                    </a:lnTo>
                    <a:lnTo>
                      <a:pt x="2" y="70"/>
                    </a:lnTo>
                    <a:lnTo>
                      <a:pt x="2" y="71"/>
                    </a:lnTo>
                    <a:lnTo>
                      <a:pt x="3" y="71"/>
                    </a:lnTo>
                    <a:lnTo>
                      <a:pt x="3" y="67"/>
                    </a:lnTo>
                    <a:lnTo>
                      <a:pt x="3" y="65"/>
                    </a:lnTo>
                    <a:lnTo>
                      <a:pt x="4" y="66"/>
                    </a:lnTo>
                    <a:lnTo>
                      <a:pt x="3" y="67"/>
                    </a:lnTo>
                    <a:lnTo>
                      <a:pt x="4" y="69"/>
                    </a:lnTo>
                    <a:lnTo>
                      <a:pt x="5" y="66"/>
                    </a:lnTo>
                    <a:lnTo>
                      <a:pt x="4" y="61"/>
                    </a:lnTo>
                    <a:lnTo>
                      <a:pt x="6" y="61"/>
                    </a:lnTo>
                    <a:lnTo>
                      <a:pt x="5" y="91"/>
                    </a:lnTo>
                    <a:lnTo>
                      <a:pt x="10" y="93"/>
                    </a:lnTo>
                    <a:lnTo>
                      <a:pt x="12" y="111"/>
                    </a:lnTo>
                    <a:lnTo>
                      <a:pt x="12" y="113"/>
                    </a:lnTo>
                    <a:lnTo>
                      <a:pt x="11" y="120"/>
                    </a:lnTo>
                    <a:lnTo>
                      <a:pt x="11" y="121"/>
                    </a:lnTo>
                    <a:lnTo>
                      <a:pt x="14" y="122"/>
                    </a:lnTo>
                    <a:lnTo>
                      <a:pt x="16" y="120"/>
                    </a:lnTo>
                    <a:lnTo>
                      <a:pt x="15" y="114"/>
                    </a:lnTo>
                    <a:lnTo>
                      <a:pt x="14" y="109"/>
                    </a:lnTo>
                    <a:lnTo>
                      <a:pt x="16" y="94"/>
                    </a:lnTo>
                    <a:lnTo>
                      <a:pt x="18" y="100"/>
                    </a:lnTo>
                    <a:lnTo>
                      <a:pt x="17" y="108"/>
                    </a:lnTo>
                    <a:lnTo>
                      <a:pt x="16" y="109"/>
                    </a:lnTo>
                    <a:lnTo>
                      <a:pt x="18" y="119"/>
                    </a:lnTo>
                    <a:lnTo>
                      <a:pt x="21" y="120"/>
                    </a:lnTo>
                    <a:lnTo>
                      <a:pt x="22" y="119"/>
                    </a:lnTo>
                    <a:lnTo>
                      <a:pt x="19" y="109"/>
                    </a:lnTo>
                    <a:lnTo>
                      <a:pt x="24" y="93"/>
                    </a:lnTo>
                    <a:lnTo>
                      <a:pt x="25" y="92"/>
                    </a:lnTo>
                    <a:lnTo>
                      <a:pt x="25" y="91"/>
                    </a:lnTo>
                    <a:lnTo>
                      <a:pt x="29" y="91"/>
                    </a:lnTo>
                    <a:lnTo>
                      <a:pt x="30" y="93"/>
                    </a:lnTo>
                    <a:lnTo>
                      <a:pt x="31" y="92"/>
                    </a:lnTo>
                    <a:lnTo>
                      <a:pt x="28" y="62"/>
                    </a:lnTo>
                    <a:lnTo>
                      <a:pt x="28" y="56"/>
                    </a:lnTo>
                    <a:lnTo>
                      <a:pt x="29" y="55"/>
                    </a:lnTo>
                    <a:lnTo>
                      <a:pt x="28" y="41"/>
                    </a:lnTo>
                    <a:lnTo>
                      <a:pt x="27" y="23"/>
                    </a:lnTo>
                    <a:lnTo>
                      <a:pt x="21" y="20"/>
                    </a:lnTo>
                    <a:lnTo>
                      <a:pt x="19" y="16"/>
                    </a:lnTo>
                    <a:lnTo>
                      <a:pt x="21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4" y="5"/>
                    </a:lnTo>
                    <a:lnTo>
                      <a:pt x="22" y="1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2229" name="Group 133"/>
            <p:cNvGrpSpPr>
              <a:grpSpLocks/>
            </p:cNvGrpSpPr>
            <p:nvPr/>
          </p:nvGrpSpPr>
          <p:grpSpPr bwMode="auto">
            <a:xfrm>
              <a:off x="4539" y="2393"/>
              <a:ext cx="1090" cy="542"/>
              <a:chOff x="4539" y="2393"/>
              <a:chExt cx="1090" cy="542"/>
            </a:xfrm>
          </p:grpSpPr>
          <p:sp>
            <p:nvSpPr>
              <p:cNvPr id="132230" name="Freeform 134"/>
              <p:cNvSpPr>
                <a:spLocks/>
              </p:cNvSpPr>
              <p:nvPr/>
            </p:nvSpPr>
            <p:spPr bwMode="auto">
              <a:xfrm>
                <a:off x="5395" y="2435"/>
                <a:ext cx="97" cy="374"/>
              </a:xfrm>
              <a:custGeom>
                <a:avLst/>
                <a:gdLst/>
                <a:ahLst/>
                <a:cxnLst>
                  <a:cxn ang="0">
                    <a:pos x="37" y="5"/>
                  </a:cxn>
                  <a:cxn ang="0">
                    <a:pos x="33" y="25"/>
                  </a:cxn>
                  <a:cxn ang="0">
                    <a:pos x="36" y="28"/>
                  </a:cxn>
                  <a:cxn ang="0">
                    <a:pos x="39" y="36"/>
                  </a:cxn>
                  <a:cxn ang="0">
                    <a:pos x="44" y="48"/>
                  </a:cxn>
                  <a:cxn ang="0">
                    <a:pos x="39" y="51"/>
                  </a:cxn>
                  <a:cxn ang="0">
                    <a:pos x="17" y="70"/>
                  </a:cxn>
                  <a:cxn ang="0">
                    <a:pos x="3" y="183"/>
                  </a:cxn>
                  <a:cxn ang="0">
                    <a:pos x="0" y="202"/>
                  </a:cxn>
                  <a:cxn ang="0">
                    <a:pos x="6" y="214"/>
                  </a:cxn>
                  <a:cxn ang="0">
                    <a:pos x="10" y="216"/>
                  </a:cxn>
                  <a:cxn ang="0">
                    <a:pos x="10" y="199"/>
                  </a:cxn>
                  <a:cxn ang="0">
                    <a:pos x="10" y="207"/>
                  </a:cxn>
                  <a:cxn ang="0">
                    <a:pos x="15" y="201"/>
                  </a:cxn>
                  <a:cxn ang="0">
                    <a:pos x="19" y="187"/>
                  </a:cxn>
                  <a:cxn ang="0">
                    <a:pos x="31" y="285"/>
                  </a:cxn>
                  <a:cxn ang="0">
                    <a:pos x="37" y="344"/>
                  </a:cxn>
                  <a:cxn ang="0">
                    <a:pos x="34" y="371"/>
                  </a:cxn>
                  <a:cxn ang="0">
                    <a:pos x="49" y="367"/>
                  </a:cxn>
                  <a:cxn ang="0">
                    <a:pos x="45" y="333"/>
                  </a:cxn>
                  <a:cxn ang="0">
                    <a:pos x="51" y="287"/>
                  </a:cxn>
                  <a:cxn ang="0">
                    <a:pos x="52" y="331"/>
                  </a:cxn>
                  <a:cxn ang="0">
                    <a:pos x="56" y="363"/>
                  </a:cxn>
                  <a:cxn ang="0">
                    <a:pos x="68" y="365"/>
                  </a:cxn>
                  <a:cxn ang="0">
                    <a:pos x="73" y="285"/>
                  </a:cxn>
                  <a:cxn ang="0">
                    <a:pos x="79" y="277"/>
                  </a:cxn>
                  <a:cxn ang="0">
                    <a:pos x="93" y="285"/>
                  </a:cxn>
                  <a:cxn ang="0">
                    <a:pos x="85" y="191"/>
                  </a:cxn>
                  <a:cxn ang="0">
                    <a:pos x="87" y="172"/>
                  </a:cxn>
                  <a:cxn ang="0">
                    <a:pos x="85" y="126"/>
                  </a:cxn>
                  <a:cxn ang="0">
                    <a:pos x="64" y="63"/>
                  </a:cxn>
                  <a:cxn ang="0">
                    <a:pos x="63" y="41"/>
                  </a:cxn>
                  <a:cxn ang="0">
                    <a:pos x="68" y="37"/>
                  </a:cxn>
                  <a:cxn ang="0">
                    <a:pos x="73" y="30"/>
                  </a:cxn>
                  <a:cxn ang="0">
                    <a:pos x="70" y="5"/>
                  </a:cxn>
                  <a:cxn ang="0">
                    <a:pos x="58" y="1"/>
                  </a:cxn>
                  <a:cxn ang="0">
                    <a:pos x="48" y="2"/>
                  </a:cxn>
                </a:cxnLst>
                <a:rect l="0" t="0" r="r" b="b"/>
                <a:pathLst>
                  <a:path w="97" h="374">
                    <a:moveTo>
                      <a:pt x="48" y="2"/>
                    </a:moveTo>
                    <a:lnTo>
                      <a:pt x="37" y="5"/>
                    </a:lnTo>
                    <a:lnTo>
                      <a:pt x="33" y="19"/>
                    </a:lnTo>
                    <a:lnTo>
                      <a:pt x="33" y="25"/>
                    </a:lnTo>
                    <a:lnTo>
                      <a:pt x="37" y="25"/>
                    </a:lnTo>
                    <a:lnTo>
                      <a:pt x="36" y="28"/>
                    </a:lnTo>
                    <a:lnTo>
                      <a:pt x="37" y="29"/>
                    </a:lnTo>
                    <a:lnTo>
                      <a:pt x="39" y="36"/>
                    </a:lnTo>
                    <a:lnTo>
                      <a:pt x="40" y="36"/>
                    </a:lnTo>
                    <a:lnTo>
                      <a:pt x="44" y="48"/>
                    </a:lnTo>
                    <a:lnTo>
                      <a:pt x="44" y="51"/>
                    </a:lnTo>
                    <a:lnTo>
                      <a:pt x="39" y="51"/>
                    </a:lnTo>
                    <a:lnTo>
                      <a:pt x="31" y="65"/>
                    </a:lnTo>
                    <a:lnTo>
                      <a:pt x="17" y="70"/>
                    </a:lnTo>
                    <a:lnTo>
                      <a:pt x="10" y="81"/>
                    </a:lnTo>
                    <a:lnTo>
                      <a:pt x="3" y="183"/>
                    </a:lnTo>
                    <a:lnTo>
                      <a:pt x="6" y="185"/>
                    </a:lnTo>
                    <a:lnTo>
                      <a:pt x="0" y="202"/>
                    </a:lnTo>
                    <a:lnTo>
                      <a:pt x="3" y="214"/>
                    </a:lnTo>
                    <a:lnTo>
                      <a:pt x="6" y="214"/>
                    </a:lnTo>
                    <a:lnTo>
                      <a:pt x="8" y="216"/>
                    </a:lnTo>
                    <a:lnTo>
                      <a:pt x="10" y="216"/>
                    </a:lnTo>
                    <a:lnTo>
                      <a:pt x="9" y="205"/>
                    </a:lnTo>
                    <a:lnTo>
                      <a:pt x="10" y="199"/>
                    </a:lnTo>
                    <a:lnTo>
                      <a:pt x="12" y="204"/>
                    </a:lnTo>
                    <a:lnTo>
                      <a:pt x="10" y="207"/>
                    </a:lnTo>
                    <a:lnTo>
                      <a:pt x="12" y="210"/>
                    </a:lnTo>
                    <a:lnTo>
                      <a:pt x="15" y="201"/>
                    </a:lnTo>
                    <a:lnTo>
                      <a:pt x="13" y="186"/>
                    </a:lnTo>
                    <a:lnTo>
                      <a:pt x="19" y="187"/>
                    </a:lnTo>
                    <a:lnTo>
                      <a:pt x="15" y="280"/>
                    </a:lnTo>
                    <a:lnTo>
                      <a:pt x="31" y="285"/>
                    </a:lnTo>
                    <a:lnTo>
                      <a:pt x="39" y="338"/>
                    </a:lnTo>
                    <a:lnTo>
                      <a:pt x="37" y="344"/>
                    </a:lnTo>
                    <a:lnTo>
                      <a:pt x="34" y="366"/>
                    </a:lnTo>
                    <a:lnTo>
                      <a:pt x="34" y="371"/>
                    </a:lnTo>
                    <a:lnTo>
                      <a:pt x="45" y="373"/>
                    </a:lnTo>
                    <a:lnTo>
                      <a:pt x="49" y="367"/>
                    </a:lnTo>
                    <a:lnTo>
                      <a:pt x="47" y="346"/>
                    </a:lnTo>
                    <a:lnTo>
                      <a:pt x="45" y="333"/>
                    </a:lnTo>
                    <a:lnTo>
                      <a:pt x="50" y="287"/>
                    </a:lnTo>
                    <a:lnTo>
                      <a:pt x="51" y="287"/>
                    </a:lnTo>
                    <a:lnTo>
                      <a:pt x="56" y="304"/>
                    </a:lnTo>
                    <a:lnTo>
                      <a:pt x="52" y="331"/>
                    </a:lnTo>
                    <a:lnTo>
                      <a:pt x="49" y="334"/>
                    </a:lnTo>
                    <a:lnTo>
                      <a:pt x="56" y="363"/>
                    </a:lnTo>
                    <a:lnTo>
                      <a:pt x="67" y="367"/>
                    </a:lnTo>
                    <a:lnTo>
                      <a:pt x="68" y="365"/>
                    </a:lnTo>
                    <a:lnTo>
                      <a:pt x="60" y="334"/>
                    </a:lnTo>
                    <a:lnTo>
                      <a:pt x="73" y="285"/>
                    </a:lnTo>
                    <a:lnTo>
                      <a:pt x="79" y="281"/>
                    </a:lnTo>
                    <a:lnTo>
                      <a:pt x="79" y="277"/>
                    </a:lnTo>
                    <a:lnTo>
                      <a:pt x="90" y="278"/>
                    </a:lnTo>
                    <a:lnTo>
                      <a:pt x="93" y="285"/>
                    </a:lnTo>
                    <a:lnTo>
                      <a:pt x="96" y="281"/>
                    </a:lnTo>
                    <a:lnTo>
                      <a:pt x="85" y="191"/>
                    </a:lnTo>
                    <a:lnTo>
                      <a:pt x="87" y="191"/>
                    </a:lnTo>
                    <a:lnTo>
                      <a:pt x="87" y="172"/>
                    </a:lnTo>
                    <a:lnTo>
                      <a:pt x="88" y="170"/>
                    </a:lnTo>
                    <a:lnTo>
                      <a:pt x="85" y="126"/>
                    </a:lnTo>
                    <a:lnTo>
                      <a:pt x="82" y="73"/>
                    </a:lnTo>
                    <a:lnTo>
                      <a:pt x="64" y="63"/>
                    </a:lnTo>
                    <a:lnTo>
                      <a:pt x="59" y="51"/>
                    </a:lnTo>
                    <a:lnTo>
                      <a:pt x="63" y="41"/>
                    </a:lnTo>
                    <a:lnTo>
                      <a:pt x="67" y="42"/>
                    </a:lnTo>
                    <a:lnTo>
                      <a:pt x="68" y="37"/>
                    </a:lnTo>
                    <a:lnTo>
                      <a:pt x="68" y="31"/>
                    </a:lnTo>
                    <a:lnTo>
                      <a:pt x="73" y="30"/>
                    </a:lnTo>
                    <a:lnTo>
                      <a:pt x="74" y="16"/>
                    </a:lnTo>
                    <a:lnTo>
                      <a:pt x="70" y="5"/>
                    </a:lnTo>
                    <a:lnTo>
                      <a:pt x="65" y="1"/>
                    </a:lnTo>
                    <a:lnTo>
                      <a:pt x="58" y="1"/>
                    </a:lnTo>
                    <a:lnTo>
                      <a:pt x="53" y="0"/>
                    </a:lnTo>
                    <a:lnTo>
                      <a:pt x="48" y="2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31" name="Freeform 135"/>
              <p:cNvSpPr>
                <a:spLocks/>
              </p:cNvSpPr>
              <p:nvPr/>
            </p:nvSpPr>
            <p:spPr bwMode="auto">
              <a:xfrm>
                <a:off x="5142" y="2458"/>
                <a:ext cx="98" cy="370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9" y="12"/>
                  </a:cxn>
                  <a:cxn ang="0">
                    <a:pos x="39" y="37"/>
                  </a:cxn>
                  <a:cxn ang="0">
                    <a:pos x="29" y="48"/>
                  </a:cxn>
                  <a:cxn ang="0">
                    <a:pos x="7" y="61"/>
                  </a:cxn>
                  <a:cxn ang="0">
                    <a:pos x="3" y="133"/>
                  </a:cxn>
                  <a:cxn ang="0">
                    <a:pos x="18" y="193"/>
                  </a:cxn>
                  <a:cxn ang="0">
                    <a:pos x="33" y="240"/>
                  </a:cxn>
                  <a:cxn ang="0">
                    <a:pos x="30" y="351"/>
                  </a:cxn>
                  <a:cxn ang="0">
                    <a:pos x="33" y="355"/>
                  </a:cxn>
                  <a:cxn ang="0">
                    <a:pos x="48" y="367"/>
                  </a:cxn>
                  <a:cxn ang="0">
                    <a:pos x="57" y="369"/>
                  </a:cxn>
                  <a:cxn ang="0">
                    <a:pos x="62" y="366"/>
                  </a:cxn>
                  <a:cxn ang="0">
                    <a:pos x="59" y="360"/>
                  </a:cxn>
                  <a:cxn ang="0">
                    <a:pos x="51" y="351"/>
                  </a:cxn>
                  <a:cxn ang="0">
                    <a:pos x="55" y="347"/>
                  </a:cxn>
                  <a:cxn ang="0">
                    <a:pos x="74" y="354"/>
                  </a:cxn>
                  <a:cxn ang="0">
                    <a:pos x="76" y="350"/>
                  </a:cxn>
                  <a:cxn ang="0">
                    <a:pos x="74" y="345"/>
                  </a:cxn>
                  <a:cxn ang="0">
                    <a:pos x="68" y="338"/>
                  </a:cxn>
                  <a:cxn ang="0">
                    <a:pos x="75" y="302"/>
                  </a:cxn>
                  <a:cxn ang="0">
                    <a:pos x="81" y="202"/>
                  </a:cxn>
                  <a:cxn ang="0">
                    <a:pos x="85" y="182"/>
                  </a:cxn>
                  <a:cxn ang="0">
                    <a:pos x="79" y="142"/>
                  </a:cxn>
                  <a:cxn ang="0">
                    <a:pos x="83" y="142"/>
                  </a:cxn>
                  <a:cxn ang="0">
                    <a:pos x="87" y="140"/>
                  </a:cxn>
                  <a:cxn ang="0">
                    <a:pos x="91" y="138"/>
                  </a:cxn>
                  <a:cxn ang="0">
                    <a:pos x="94" y="135"/>
                  </a:cxn>
                  <a:cxn ang="0">
                    <a:pos x="97" y="130"/>
                  </a:cxn>
                  <a:cxn ang="0">
                    <a:pos x="94" y="109"/>
                  </a:cxn>
                  <a:cxn ang="0">
                    <a:pos x="71" y="63"/>
                  </a:cxn>
                  <a:cxn ang="0">
                    <a:pos x="62" y="50"/>
                  </a:cxn>
                  <a:cxn ang="0">
                    <a:pos x="72" y="41"/>
                  </a:cxn>
                  <a:cxn ang="0">
                    <a:pos x="73" y="39"/>
                  </a:cxn>
                  <a:cxn ang="0">
                    <a:pos x="76" y="35"/>
                  </a:cxn>
                  <a:cxn ang="0">
                    <a:pos x="76" y="25"/>
                  </a:cxn>
                  <a:cxn ang="0">
                    <a:pos x="77" y="13"/>
                  </a:cxn>
                </a:cxnLst>
                <a:rect l="0" t="0" r="r" b="b"/>
                <a:pathLst>
                  <a:path w="98" h="370">
                    <a:moveTo>
                      <a:pt x="73" y="5"/>
                    </a:moveTo>
                    <a:lnTo>
                      <a:pt x="61" y="0"/>
                    </a:lnTo>
                    <a:lnTo>
                      <a:pt x="48" y="2"/>
                    </a:lnTo>
                    <a:lnTo>
                      <a:pt x="39" y="12"/>
                    </a:lnTo>
                    <a:lnTo>
                      <a:pt x="36" y="23"/>
                    </a:lnTo>
                    <a:lnTo>
                      <a:pt x="39" y="37"/>
                    </a:lnTo>
                    <a:lnTo>
                      <a:pt x="35" y="45"/>
                    </a:lnTo>
                    <a:lnTo>
                      <a:pt x="29" y="48"/>
                    </a:lnTo>
                    <a:lnTo>
                      <a:pt x="12" y="56"/>
                    </a:lnTo>
                    <a:lnTo>
                      <a:pt x="7" y="61"/>
                    </a:lnTo>
                    <a:lnTo>
                      <a:pt x="0" y="121"/>
                    </a:lnTo>
                    <a:lnTo>
                      <a:pt x="3" y="133"/>
                    </a:lnTo>
                    <a:lnTo>
                      <a:pt x="21" y="138"/>
                    </a:lnTo>
                    <a:lnTo>
                      <a:pt x="18" y="193"/>
                    </a:lnTo>
                    <a:lnTo>
                      <a:pt x="30" y="199"/>
                    </a:lnTo>
                    <a:lnTo>
                      <a:pt x="33" y="240"/>
                    </a:lnTo>
                    <a:lnTo>
                      <a:pt x="31" y="311"/>
                    </a:lnTo>
                    <a:lnTo>
                      <a:pt x="30" y="351"/>
                    </a:lnTo>
                    <a:lnTo>
                      <a:pt x="33" y="352"/>
                    </a:lnTo>
                    <a:lnTo>
                      <a:pt x="33" y="355"/>
                    </a:lnTo>
                    <a:lnTo>
                      <a:pt x="43" y="362"/>
                    </a:lnTo>
                    <a:lnTo>
                      <a:pt x="48" y="367"/>
                    </a:lnTo>
                    <a:lnTo>
                      <a:pt x="52" y="369"/>
                    </a:lnTo>
                    <a:lnTo>
                      <a:pt x="57" y="369"/>
                    </a:lnTo>
                    <a:lnTo>
                      <a:pt x="61" y="368"/>
                    </a:lnTo>
                    <a:lnTo>
                      <a:pt x="62" y="366"/>
                    </a:lnTo>
                    <a:lnTo>
                      <a:pt x="61" y="363"/>
                    </a:lnTo>
                    <a:lnTo>
                      <a:pt x="59" y="360"/>
                    </a:lnTo>
                    <a:lnTo>
                      <a:pt x="56" y="355"/>
                    </a:lnTo>
                    <a:lnTo>
                      <a:pt x="51" y="351"/>
                    </a:lnTo>
                    <a:lnTo>
                      <a:pt x="55" y="352"/>
                    </a:lnTo>
                    <a:lnTo>
                      <a:pt x="55" y="347"/>
                    </a:lnTo>
                    <a:lnTo>
                      <a:pt x="68" y="354"/>
                    </a:lnTo>
                    <a:lnTo>
                      <a:pt x="74" y="354"/>
                    </a:lnTo>
                    <a:lnTo>
                      <a:pt x="76" y="352"/>
                    </a:lnTo>
                    <a:lnTo>
                      <a:pt x="76" y="350"/>
                    </a:lnTo>
                    <a:lnTo>
                      <a:pt x="75" y="348"/>
                    </a:lnTo>
                    <a:lnTo>
                      <a:pt x="74" y="345"/>
                    </a:lnTo>
                    <a:lnTo>
                      <a:pt x="71" y="341"/>
                    </a:lnTo>
                    <a:lnTo>
                      <a:pt x="68" y="338"/>
                    </a:lnTo>
                    <a:lnTo>
                      <a:pt x="72" y="337"/>
                    </a:lnTo>
                    <a:lnTo>
                      <a:pt x="75" y="302"/>
                    </a:lnTo>
                    <a:lnTo>
                      <a:pt x="76" y="247"/>
                    </a:lnTo>
                    <a:lnTo>
                      <a:pt x="81" y="202"/>
                    </a:lnTo>
                    <a:lnTo>
                      <a:pt x="83" y="189"/>
                    </a:lnTo>
                    <a:lnTo>
                      <a:pt x="85" y="182"/>
                    </a:lnTo>
                    <a:lnTo>
                      <a:pt x="81" y="155"/>
                    </a:lnTo>
                    <a:lnTo>
                      <a:pt x="79" y="142"/>
                    </a:lnTo>
                    <a:lnTo>
                      <a:pt x="82" y="144"/>
                    </a:lnTo>
                    <a:lnTo>
                      <a:pt x="83" y="142"/>
                    </a:lnTo>
                    <a:lnTo>
                      <a:pt x="85" y="142"/>
                    </a:lnTo>
                    <a:lnTo>
                      <a:pt x="87" y="140"/>
                    </a:lnTo>
                    <a:lnTo>
                      <a:pt x="90" y="141"/>
                    </a:lnTo>
                    <a:lnTo>
                      <a:pt x="91" y="138"/>
                    </a:lnTo>
                    <a:lnTo>
                      <a:pt x="93" y="137"/>
                    </a:lnTo>
                    <a:lnTo>
                      <a:pt x="94" y="135"/>
                    </a:lnTo>
                    <a:lnTo>
                      <a:pt x="96" y="133"/>
                    </a:lnTo>
                    <a:lnTo>
                      <a:pt x="97" y="130"/>
                    </a:lnTo>
                    <a:lnTo>
                      <a:pt x="92" y="117"/>
                    </a:lnTo>
                    <a:lnTo>
                      <a:pt x="94" y="109"/>
                    </a:lnTo>
                    <a:lnTo>
                      <a:pt x="85" y="117"/>
                    </a:lnTo>
                    <a:lnTo>
                      <a:pt x="71" y="63"/>
                    </a:lnTo>
                    <a:lnTo>
                      <a:pt x="60" y="53"/>
                    </a:lnTo>
                    <a:lnTo>
                      <a:pt x="62" y="50"/>
                    </a:lnTo>
                    <a:lnTo>
                      <a:pt x="72" y="48"/>
                    </a:lnTo>
                    <a:lnTo>
                      <a:pt x="72" y="41"/>
                    </a:lnTo>
                    <a:lnTo>
                      <a:pt x="70" y="39"/>
                    </a:lnTo>
                    <a:lnTo>
                      <a:pt x="73" y="39"/>
                    </a:lnTo>
                    <a:lnTo>
                      <a:pt x="73" y="37"/>
                    </a:lnTo>
                    <a:lnTo>
                      <a:pt x="76" y="35"/>
                    </a:lnTo>
                    <a:lnTo>
                      <a:pt x="74" y="26"/>
                    </a:lnTo>
                    <a:lnTo>
                      <a:pt x="76" y="25"/>
                    </a:lnTo>
                    <a:lnTo>
                      <a:pt x="75" y="13"/>
                    </a:lnTo>
                    <a:lnTo>
                      <a:pt x="77" y="13"/>
                    </a:lnTo>
                    <a:lnTo>
                      <a:pt x="73" y="5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32" name="Freeform 136"/>
              <p:cNvSpPr>
                <a:spLocks/>
              </p:cNvSpPr>
              <p:nvPr/>
            </p:nvSpPr>
            <p:spPr bwMode="auto">
              <a:xfrm>
                <a:off x="4957" y="2437"/>
                <a:ext cx="72" cy="353"/>
              </a:xfrm>
              <a:custGeom>
                <a:avLst/>
                <a:gdLst/>
                <a:ahLst/>
                <a:cxnLst>
                  <a:cxn ang="0">
                    <a:pos x="54" y="7"/>
                  </a:cxn>
                  <a:cxn ang="0">
                    <a:pos x="54" y="16"/>
                  </a:cxn>
                  <a:cxn ang="0">
                    <a:pos x="53" y="18"/>
                  </a:cxn>
                  <a:cxn ang="0">
                    <a:pos x="56" y="26"/>
                  </a:cxn>
                  <a:cxn ang="0">
                    <a:pos x="54" y="27"/>
                  </a:cxn>
                  <a:cxn ang="0">
                    <a:pos x="55" y="30"/>
                  </a:cxn>
                  <a:cxn ang="0">
                    <a:pos x="53" y="40"/>
                  </a:cxn>
                  <a:cxn ang="0">
                    <a:pos x="53" y="42"/>
                  </a:cxn>
                  <a:cxn ang="0">
                    <a:pos x="65" y="51"/>
                  </a:cxn>
                  <a:cxn ang="0">
                    <a:pos x="71" y="124"/>
                  </a:cxn>
                  <a:cxn ang="0">
                    <a:pos x="63" y="136"/>
                  </a:cxn>
                  <a:cxn ang="0">
                    <a:pos x="66" y="176"/>
                  </a:cxn>
                  <a:cxn ang="0">
                    <a:pos x="61" y="180"/>
                  </a:cxn>
                  <a:cxn ang="0">
                    <a:pos x="59" y="242"/>
                  </a:cxn>
                  <a:cxn ang="0">
                    <a:pos x="55" y="304"/>
                  </a:cxn>
                  <a:cxn ang="0">
                    <a:pos x="57" y="308"/>
                  </a:cxn>
                  <a:cxn ang="0">
                    <a:pos x="69" y="320"/>
                  </a:cxn>
                  <a:cxn ang="0">
                    <a:pos x="68" y="322"/>
                  </a:cxn>
                  <a:cxn ang="0">
                    <a:pos x="63" y="324"/>
                  </a:cxn>
                  <a:cxn ang="0">
                    <a:pos x="56" y="322"/>
                  </a:cxn>
                  <a:cxn ang="0">
                    <a:pos x="49" y="317"/>
                  </a:cxn>
                  <a:cxn ang="0">
                    <a:pos x="43" y="315"/>
                  </a:cxn>
                  <a:cxn ang="0">
                    <a:pos x="43" y="325"/>
                  </a:cxn>
                  <a:cxn ang="0">
                    <a:pos x="41" y="326"/>
                  </a:cxn>
                  <a:cxn ang="0">
                    <a:pos x="44" y="335"/>
                  </a:cxn>
                  <a:cxn ang="0">
                    <a:pos x="43" y="350"/>
                  </a:cxn>
                  <a:cxn ang="0">
                    <a:pos x="38" y="352"/>
                  </a:cxn>
                  <a:cxn ang="0">
                    <a:pos x="31" y="340"/>
                  </a:cxn>
                  <a:cxn ang="0">
                    <a:pos x="31" y="331"/>
                  </a:cxn>
                  <a:cxn ang="0">
                    <a:pos x="28" y="329"/>
                  </a:cxn>
                  <a:cxn ang="0">
                    <a:pos x="26" y="249"/>
                  </a:cxn>
                  <a:cxn ang="0">
                    <a:pos x="28" y="241"/>
                  </a:cxn>
                  <a:cxn ang="0">
                    <a:pos x="20" y="188"/>
                  </a:cxn>
                  <a:cxn ang="0">
                    <a:pos x="15" y="186"/>
                  </a:cxn>
                  <a:cxn ang="0">
                    <a:pos x="13" y="130"/>
                  </a:cxn>
                  <a:cxn ang="0">
                    <a:pos x="0" y="123"/>
                  </a:cxn>
                  <a:cxn ang="0">
                    <a:pos x="6" y="63"/>
                  </a:cxn>
                  <a:cxn ang="0">
                    <a:pos x="26" y="47"/>
                  </a:cxn>
                  <a:cxn ang="0">
                    <a:pos x="31" y="42"/>
                  </a:cxn>
                  <a:cxn ang="0">
                    <a:pos x="31" y="36"/>
                  </a:cxn>
                  <a:cxn ang="0">
                    <a:pos x="29" y="32"/>
                  </a:cxn>
                  <a:cxn ang="0">
                    <a:pos x="27" y="28"/>
                  </a:cxn>
                  <a:cxn ang="0">
                    <a:pos x="25" y="24"/>
                  </a:cxn>
                  <a:cxn ang="0">
                    <a:pos x="24" y="20"/>
                  </a:cxn>
                  <a:cxn ang="0">
                    <a:pos x="24" y="16"/>
                  </a:cxn>
                  <a:cxn ang="0">
                    <a:pos x="25" y="11"/>
                  </a:cxn>
                  <a:cxn ang="0">
                    <a:pos x="27" y="6"/>
                  </a:cxn>
                  <a:cxn ang="0">
                    <a:pos x="31" y="3"/>
                  </a:cxn>
                  <a:cxn ang="0">
                    <a:pos x="35" y="1"/>
                  </a:cxn>
                  <a:cxn ang="0">
                    <a:pos x="40" y="0"/>
                  </a:cxn>
                  <a:cxn ang="0">
                    <a:pos x="44" y="1"/>
                  </a:cxn>
                  <a:cxn ang="0">
                    <a:pos x="49" y="2"/>
                  </a:cxn>
                  <a:cxn ang="0">
                    <a:pos x="54" y="7"/>
                  </a:cxn>
                </a:cxnLst>
                <a:rect l="0" t="0" r="r" b="b"/>
                <a:pathLst>
                  <a:path w="72" h="353">
                    <a:moveTo>
                      <a:pt x="54" y="7"/>
                    </a:moveTo>
                    <a:lnTo>
                      <a:pt x="54" y="16"/>
                    </a:lnTo>
                    <a:lnTo>
                      <a:pt x="53" y="18"/>
                    </a:lnTo>
                    <a:lnTo>
                      <a:pt x="56" y="26"/>
                    </a:lnTo>
                    <a:lnTo>
                      <a:pt x="54" y="27"/>
                    </a:lnTo>
                    <a:lnTo>
                      <a:pt x="55" y="30"/>
                    </a:lnTo>
                    <a:lnTo>
                      <a:pt x="53" y="40"/>
                    </a:lnTo>
                    <a:lnTo>
                      <a:pt x="53" y="42"/>
                    </a:lnTo>
                    <a:lnTo>
                      <a:pt x="65" y="51"/>
                    </a:lnTo>
                    <a:lnTo>
                      <a:pt x="71" y="124"/>
                    </a:lnTo>
                    <a:lnTo>
                      <a:pt x="63" y="136"/>
                    </a:lnTo>
                    <a:lnTo>
                      <a:pt x="66" y="176"/>
                    </a:lnTo>
                    <a:lnTo>
                      <a:pt x="61" y="180"/>
                    </a:lnTo>
                    <a:lnTo>
                      <a:pt x="59" y="242"/>
                    </a:lnTo>
                    <a:lnTo>
                      <a:pt x="55" y="304"/>
                    </a:lnTo>
                    <a:lnTo>
                      <a:pt x="57" y="308"/>
                    </a:lnTo>
                    <a:lnTo>
                      <a:pt x="69" y="320"/>
                    </a:lnTo>
                    <a:lnTo>
                      <a:pt x="68" y="322"/>
                    </a:lnTo>
                    <a:lnTo>
                      <a:pt x="63" y="324"/>
                    </a:lnTo>
                    <a:lnTo>
                      <a:pt x="56" y="322"/>
                    </a:lnTo>
                    <a:lnTo>
                      <a:pt x="49" y="317"/>
                    </a:lnTo>
                    <a:lnTo>
                      <a:pt x="43" y="315"/>
                    </a:lnTo>
                    <a:lnTo>
                      <a:pt x="43" y="325"/>
                    </a:lnTo>
                    <a:lnTo>
                      <a:pt x="41" y="326"/>
                    </a:lnTo>
                    <a:lnTo>
                      <a:pt x="44" y="335"/>
                    </a:lnTo>
                    <a:lnTo>
                      <a:pt x="43" y="350"/>
                    </a:lnTo>
                    <a:lnTo>
                      <a:pt x="38" y="352"/>
                    </a:lnTo>
                    <a:lnTo>
                      <a:pt x="31" y="340"/>
                    </a:lnTo>
                    <a:lnTo>
                      <a:pt x="31" y="331"/>
                    </a:lnTo>
                    <a:lnTo>
                      <a:pt x="28" y="329"/>
                    </a:lnTo>
                    <a:lnTo>
                      <a:pt x="26" y="249"/>
                    </a:lnTo>
                    <a:lnTo>
                      <a:pt x="28" y="241"/>
                    </a:lnTo>
                    <a:lnTo>
                      <a:pt x="20" y="188"/>
                    </a:lnTo>
                    <a:lnTo>
                      <a:pt x="15" y="186"/>
                    </a:lnTo>
                    <a:lnTo>
                      <a:pt x="13" y="130"/>
                    </a:lnTo>
                    <a:lnTo>
                      <a:pt x="0" y="123"/>
                    </a:lnTo>
                    <a:lnTo>
                      <a:pt x="6" y="63"/>
                    </a:lnTo>
                    <a:lnTo>
                      <a:pt x="26" y="47"/>
                    </a:lnTo>
                    <a:lnTo>
                      <a:pt x="31" y="42"/>
                    </a:lnTo>
                    <a:lnTo>
                      <a:pt x="31" y="36"/>
                    </a:lnTo>
                    <a:lnTo>
                      <a:pt x="29" y="32"/>
                    </a:lnTo>
                    <a:lnTo>
                      <a:pt x="27" y="28"/>
                    </a:lnTo>
                    <a:lnTo>
                      <a:pt x="25" y="24"/>
                    </a:lnTo>
                    <a:lnTo>
                      <a:pt x="24" y="20"/>
                    </a:lnTo>
                    <a:lnTo>
                      <a:pt x="24" y="16"/>
                    </a:lnTo>
                    <a:lnTo>
                      <a:pt x="25" y="11"/>
                    </a:lnTo>
                    <a:lnTo>
                      <a:pt x="27" y="6"/>
                    </a:lnTo>
                    <a:lnTo>
                      <a:pt x="31" y="3"/>
                    </a:lnTo>
                    <a:lnTo>
                      <a:pt x="35" y="1"/>
                    </a:lnTo>
                    <a:lnTo>
                      <a:pt x="40" y="0"/>
                    </a:lnTo>
                    <a:lnTo>
                      <a:pt x="44" y="1"/>
                    </a:lnTo>
                    <a:lnTo>
                      <a:pt x="49" y="2"/>
                    </a:lnTo>
                    <a:lnTo>
                      <a:pt x="54" y="7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33" name="Freeform 137"/>
              <p:cNvSpPr>
                <a:spLocks/>
              </p:cNvSpPr>
              <p:nvPr/>
            </p:nvSpPr>
            <p:spPr bwMode="auto">
              <a:xfrm>
                <a:off x="4797" y="2433"/>
                <a:ext cx="84" cy="322"/>
              </a:xfrm>
              <a:custGeom>
                <a:avLst/>
                <a:gdLst/>
                <a:ahLst/>
                <a:cxnLst>
                  <a:cxn ang="0">
                    <a:pos x="50" y="4"/>
                  </a:cxn>
                  <a:cxn ang="0">
                    <a:pos x="67" y="0"/>
                  </a:cxn>
                  <a:cxn ang="0">
                    <a:pos x="73" y="8"/>
                  </a:cxn>
                  <a:cxn ang="0">
                    <a:pos x="76" y="5"/>
                  </a:cxn>
                  <a:cxn ang="0">
                    <a:pos x="80" y="19"/>
                  </a:cxn>
                  <a:cxn ang="0">
                    <a:pos x="71" y="29"/>
                  </a:cxn>
                  <a:cxn ang="0">
                    <a:pos x="71" y="36"/>
                  </a:cxn>
                  <a:cxn ang="0">
                    <a:pos x="69" y="36"/>
                  </a:cxn>
                  <a:cxn ang="0">
                    <a:pos x="67" y="44"/>
                  </a:cxn>
                  <a:cxn ang="0">
                    <a:pos x="60" y="45"/>
                  </a:cxn>
                  <a:cxn ang="0">
                    <a:pos x="60" y="48"/>
                  </a:cxn>
                  <a:cxn ang="0">
                    <a:pos x="71" y="57"/>
                  </a:cxn>
                  <a:cxn ang="0">
                    <a:pos x="80" y="103"/>
                  </a:cxn>
                  <a:cxn ang="0">
                    <a:pos x="73" y="115"/>
                  </a:cxn>
                  <a:cxn ang="0">
                    <a:pos x="73" y="200"/>
                  </a:cxn>
                  <a:cxn ang="0">
                    <a:pos x="64" y="203"/>
                  </a:cxn>
                  <a:cxn ang="0">
                    <a:pos x="63" y="216"/>
                  </a:cxn>
                  <a:cxn ang="0">
                    <a:pos x="59" y="252"/>
                  </a:cxn>
                  <a:cxn ang="0">
                    <a:pos x="59" y="271"/>
                  </a:cxn>
                  <a:cxn ang="0">
                    <a:pos x="73" y="283"/>
                  </a:cxn>
                  <a:cxn ang="0">
                    <a:pos x="83" y="289"/>
                  </a:cxn>
                  <a:cxn ang="0">
                    <a:pos x="83" y="293"/>
                  </a:cxn>
                  <a:cxn ang="0">
                    <a:pos x="62" y="287"/>
                  </a:cxn>
                  <a:cxn ang="0">
                    <a:pos x="59" y="283"/>
                  </a:cxn>
                  <a:cxn ang="0">
                    <a:pos x="57" y="287"/>
                  </a:cxn>
                  <a:cxn ang="0">
                    <a:pos x="55" y="287"/>
                  </a:cxn>
                  <a:cxn ang="0">
                    <a:pos x="53" y="274"/>
                  </a:cxn>
                  <a:cxn ang="0">
                    <a:pos x="50" y="212"/>
                  </a:cxn>
                  <a:cxn ang="0">
                    <a:pos x="46" y="212"/>
                  </a:cxn>
                  <a:cxn ang="0">
                    <a:pos x="34" y="267"/>
                  </a:cxn>
                  <a:cxn ang="0">
                    <a:pos x="34" y="300"/>
                  </a:cxn>
                  <a:cxn ang="0">
                    <a:pos x="30" y="317"/>
                  </a:cxn>
                  <a:cxn ang="0">
                    <a:pos x="25" y="321"/>
                  </a:cxn>
                  <a:cxn ang="0">
                    <a:pos x="23" y="312"/>
                  </a:cxn>
                  <a:cxn ang="0">
                    <a:pos x="26" y="302"/>
                  </a:cxn>
                  <a:cxn ang="0">
                    <a:pos x="30" y="281"/>
                  </a:cxn>
                  <a:cxn ang="0">
                    <a:pos x="30" y="204"/>
                  </a:cxn>
                  <a:cxn ang="0">
                    <a:pos x="34" y="129"/>
                  </a:cxn>
                  <a:cxn ang="0">
                    <a:pos x="27" y="122"/>
                  </a:cxn>
                  <a:cxn ang="0">
                    <a:pos x="27" y="111"/>
                  </a:cxn>
                  <a:cxn ang="0">
                    <a:pos x="27" y="91"/>
                  </a:cxn>
                  <a:cxn ang="0">
                    <a:pos x="18" y="96"/>
                  </a:cxn>
                  <a:cxn ang="0">
                    <a:pos x="26" y="109"/>
                  </a:cxn>
                  <a:cxn ang="0">
                    <a:pos x="26" y="121"/>
                  </a:cxn>
                  <a:cxn ang="0">
                    <a:pos x="18" y="114"/>
                  </a:cxn>
                  <a:cxn ang="0">
                    <a:pos x="13" y="106"/>
                  </a:cxn>
                  <a:cxn ang="0">
                    <a:pos x="9" y="108"/>
                  </a:cxn>
                  <a:cxn ang="0">
                    <a:pos x="0" y="95"/>
                  </a:cxn>
                  <a:cxn ang="0">
                    <a:pos x="0" y="91"/>
                  </a:cxn>
                  <a:cxn ang="0">
                    <a:pos x="5" y="89"/>
                  </a:cxn>
                  <a:cxn ang="0">
                    <a:pos x="15" y="75"/>
                  </a:cxn>
                  <a:cxn ang="0">
                    <a:pos x="26" y="63"/>
                  </a:cxn>
                  <a:cxn ang="0">
                    <a:pos x="40" y="49"/>
                  </a:cxn>
                  <a:cxn ang="0">
                    <a:pos x="50" y="44"/>
                  </a:cxn>
                  <a:cxn ang="0">
                    <a:pos x="50" y="34"/>
                  </a:cxn>
                  <a:cxn ang="0">
                    <a:pos x="46" y="29"/>
                  </a:cxn>
                  <a:cxn ang="0">
                    <a:pos x="46" y="16"/>
                  </a:cxn>
                  <a:cxn ang="0">
                    <a:pos x="43" y="13"/>
                  </a:cxn>
                  <a:cxn ang="0">
                    <a:pos x="50" y="4"/>
                  </a:cxn>
                </a:cxnLst>
                <a:rect l="0" t="0" r="r" b="b"/>
                <a:pathLst>
                  <a:path w="84" h="322">
                    <a:moveTo>
                      <a:pt x="50" y="4"/>
                    </a:moveTo>
                    <a:lnTo>
                      <a:pt x="67" y="0"/>
                    </a:lnTo>
                    <a:lnTo>
                      <a:pt x="73" y="8"/>
                    </a:lnTo>
                    <a:lnTo>
                      <a:pt x="76" y="5"/>
                    </a:lnTo>
                    <a:lnTo>
                      <a:pt x="80" y="19"/>
                    </a:lnTo>
                    <a:lnTo>
                      <a:pt x="71" y="29"/>
                    </a:lnTo>
                    <a:lnTo>
                      <a:pt x="71" y="36"/>
                    </a:lnTo>
                    <a:lnTo>
                      <a:pt x="69" y="36"/>
                    </a:lnTo>
                    <a:lnTo>
                      <a:pt x="67" y="44"/>
                    </a:lnTo>
                    <a:lnTo>
                      <a:pt x="60" y="45"/>
                    </a:lnTo>
                    <a:lnTo>
                      <a:pt x="60" y="48"/>
                    </a:lnTo>
                    <a:lnTo>
                      <a:pt x="71" y="57"/>
                    </a:lnTo>
                    <a:lnTo>
                      <a:pt x="80" y="103"/>
                    </a:lnTo>
                    <a:lnTo>
                      <a:pt x="73" y="115"/>
                    </a:lnTo>
                    <a:lnTo>
                      <a:pt x="73" y="200"/>
                    </a:lnTo>
                    <a:lnTo>
                      <a:pt x="64" y="203"/>
                    </a:lnTo>
                    <a:lnTo>
                      <a:pt x="63" y="216"/>
                    </a:lnTo>
                    <a:lnTo>
                      <a:pt x="59" y="252"/>
                    </a:lnTo>
                    <a:lnTo>
                      <a:pt x="59" y="271"/>
                    </a:lnTo>
                    <a:lnTo>
                      <a:pt x="73" y="283"/>
                    </a:lnTo>
                    <a:lnTo>
                      <a:pt x="83" y="289"/>
                    </a:lnTo>
                    <a:lnTo>
                      <a:pt x="83" y="293"/>
                    </a:lnTo>
                    <a:lnTo>
                      <a:pt x="62" y="287"/>
                    </a:lnTo>
                    <a:lnTo>
                      <a:pt x="59" y="283"/>
                    </a:lnTo>
                    <a:lnTo>
                      <a:pt x="57" y="287"/>
                    </a:lnTo>
                    <a:lnTo>
                      <a:pt x="55" y="287"/>
                    </a:lnTo>
                    <a:lnTo>
                      <a:pt x="53" y="274"/>
                    </a:lnTo>
                    <a:lnTo>
                      <a:pt x="50" y="212"/>
                    </a:lnTo>
                    <a:lnTo>
                      <a:pt x="46" y="212"/>
                    </a:lnTo>
                    <a:lnTo>
                      <a:pt x="34" y="267"/>
                    </a:lnTo>
                    <a:lnTo>
                      <a:pt x="34" y="300"/>
                    </a:lnTo>
                    <a:lnTo>
                      <a:pt x="30" y="317"/>
                    </a:lnTo>
                    <a:lnTo>
                      <a:pt x="25" y="321"/>
                    </a:lnTo>
                    <a:lnTo>
                      <a:pt x="23" y="312"/>
                    </a:lnTo>
                    <a:lnTo>
                      <a:pt x="26" y="302"/>
                    </a:lnTo>
                    <a:lnTo>
                      <a:pt x="30" y="281"/>
                    </a:lnTo>
                    <a:lnTo>
                      <a:pt x="30" y="204"/>
                    </a:lnTo>
                    <a:lnTo>
                      <a:pt x="34" y="129"/>
                    </a:lnTo>
                    <a:lnTo>
                      <a:pt x="27" y="122"/>
                    </a:lnTo>
                    <a:lnTo>
                      <a:pt x="27" y="111"/>
                    </a:lnTo>
                    <a:lnTo>
                      <a:pt x="27" y="91"/>
                    </a:lnTo>
                    <a:lnTo>
                      <a:pt x="18" y="96"/>
                    </a:lnTo>
                    <a:lnTo>
                      <a:pt x="26" y="109"/>
                    </a:lnTo>
                    <a:lnTo>
                      <a:pt x="26" y="121"/>
                    </a:lnTo>
                    <a:lnTo>
                      <a:pt x="18" y="114"/>
                    </a:lnTo>
                    <a:lnTo>
                      <a:pt x="13" y="106"/>
                    </a:lnTo>
                    <a:lnTo>
                      <a:pt x="9" y="108"/>
                    </a:lnTo>
                    <a:lnTo>
                      <a:pt x="0" y="95"/>
                    </a:lnTo>
                    <a:lnTo>
                      <a:pt x="0" y="91"/>
                    </a:lnTo>
                    <a:lnTo>
                      <a:pt x="5" y="89"/>
                    </a:lnTo>
                    <a:lnTo>
                      <a:pt x="15" y="75"/>
                    </a:lnTo>
                    <a:lnTo>
                      <a:pt x="26" y="63"/>
                    </a:lnTo>
                    <a:lnTo>
                      <a:pt x="40" y="49"/>
                    </a:lnTo>
                    <a:lnTo>
                      <a:pt x="50" y="44"/>
                    </a:lnTo>
                    <a:lnTo>
                      <a:pt x="50" y="34"/>
                    </a:lnTo>
                    <a:lnTo>
                      <a:pt x="46" y="29"/>
                    </a:lnTo>
                    <a:lnTo>
                      <a:pt x="46" y="16"/>
                    </a:lnTo>
                    <a:lnTo>
                      <a:pt x="43" y="13"/>
                    </a:lnTo>
                    <a:lnTo>
                      <a:pt x="50" y="4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34" name="Freeform 138"/>
              <p:cNvSpPr>
                <a:spLocks/>
              </p:cNvSpPr>
              <p:nvPr/>
            </p:nvSpPr>
            <p:spPr bwMode="auto">
              <a:xfrm>
                <a:off x="4539" y="2441"/>
                <a:ext cx="82" cy="398"/>
              </a:xfrm>
              <a:custGeom>
                <a:avLst/>
                <a:gdLst/>
                <a:ahLst/>
                <a:cxnLst>
                  <a:cxn ang="0">
                    <a:pos x="19" y="8"/>
                  </a:cxn>
                  <a:cxn ang="0">
                    <a:pos x="19" y="18"/>
                  </a:cxn>
                  <a:cxn ang="0">
                    <a:pos x="20" y="20"/>
                  </a:cxn>
                  <a:cxn ang="0">
                    <a:pos x="17" y="29"/>
                  </a:cxn>
                  <a:cxn ang="0">
                    <a:pos x="19" y="31"/>
                  </a:cxn>
                  <a:cxn ang="0">
                    <a:pos x="18" y="34"/>
                  </a:cxn>
                  <a:cxn ang="0">
                    <a:pos x="21" y="45"/>
                  </a:cxn>
                  <a:cxn ang="0">
                    <a:pos x="21" y="47"/>
                  </a:cxn>
                  <a:cxn ang="0">
                    <a:pos x="7" y="58"/>
                  </a:cxn>
                  <a:cxn ang="0">
                    <a:pos x="0" y="140"/>
                  </a:cxn>
                  <a:cxn ang="0">
                    <a:pos x="9" y="154"/>
                  </a:cxn>
                  <a:cxn ang="0">
                    <a:pos x="6" y="198"/>
                  </a:cxn>
                  <a:cxn ang="0">
                    <a:pos x="11" y="203"/>
                  </a:cxn>
                  <a:cxn ang="0">
                    <a:pos x="13" y="273"/>
                  </a:cxn>
                  <a:cxn ang="0">
                    <a:pos x="17" y="343"/>
                  </a:cxn>
                  <a:cxn ang="0">
                    <a:pos x="16" y="347"/>
                  </a:cxn>
                  <a:cxn ang="0">
                    <a:pos x="2" y="361"/>
                  </a:cxn>
                  <a:cxn ang="0">
                    <a:pos x="3" y="363"/>
                  </a:cxn>
                  <a:cxn ang="0">
                    <a:pos x="9" y="365"/>
                  </a:cxn>
                  <a:cxn ang="0">
                    <a:pos x="17" y="363"/>
                  </a:cxn>
                  <a:cxn ang="0">
                    <a:pos x="25" y="358"/>
                  </a:cxn>
                  <a:cxn ang="0">
                    <a:pos x="32" y="355"/>
                  </a:cxn>
                  <a:cxn ang="0">
                    <a:pos x="32" y="367"/>
                  </a:cxn>
                  <a:cxn ang="0">
                    <a:pos x="35" y="367"/>
                  </a:cxn>
                  <a:cxn ang="0">
                    <a:pos x="30" y="378"/>
                  </a:cxn>
                  <a:cxn ang="0">
                    <a:pos x="32" y="395"/>
                  </a:cxn>
                  <a:cxn ang="0">
                    <a:pos x="37" y="397"/>
                  </a:cxn>
                  <a:cxn ang="0">
                    <a:pos x="46" y="383"/>
                  </a:cxn>
                  <a:cxn ang="0">
                    <a:pos x="46" y="373"/>
                  </a:cxn>
                  <a:cxn ang="0">
                    <a:pos x="49" y="372"/>
                  </a:cxn>
                  <a:cxn ang="0">
                    <a:pos x="52" y="282"/>
                  </a:cxn>
                  <a:cxn ang="0">
                    <a:pos x="49" y="272"/>
                  </a:cxn>
                  <a:cxn ang="0">
                    <a:pos x="58" y="212"/>
                  </a:cxn>
                  <a:cxn ang="0">
                    <a:pos x="64" y="209"/>
                  </a:cxn>
                  <a:cxn ang="0">
                    <a:pos x="66" y="147"/>
                  </a:cxn>
                  <a:cxn ang="0">
                    <a:pos x="81" y="139"/>
                  </a:cxn>
                  <a:cxn ang="0">
                    <a:pos x="75" y="71"/>
                  </a:cxn>
                  <a:cxn ang="0">
                    <a:pos x="52" y="53"/>
                  </a:cxn>
                  <a:cxn ang="0">
                    <a:pos x="46" y="47"/>
                  </a:cxn>
                  <a:cxn ang="0">
                    <a:pos x="45" y="40"/>
                  </a:cxn>
                  <a:cxn ang="0">
                    <a:pos x="48" y="36"/>
                  </a:cxn>
                  <a:cxn ang="0">
                    <a:pos x="50" y="32"/>
                  </a:cxn>
                  <a:cxn ang="0">
                    <a:pos x="53" y="27"/>
                  </a:cxn>
                  <a:cxn ang="0">
                    <a:pos x="54" y="22"/>
                  </a:cxn>
                  <a:cxn ang="0">
                    <a:pos x="54" y="17"/>
                  </a:cxn>
                  <a:cxn ang="0">
                    <a:pos x="53" y="13"/>
                  </a:cxn>
                  <a:cxn ang="0">
                    <a:pos x="50" y="7"/>
                  </a:cxn>
                  <a:cxn ang="0">
                    <a:pos x="46" y="3"/>
                  </a:cxn>
                  <a:cxn ang="0">
                    <a:pos x="41" y="1"/>
                  </a:cxn>
                  <a:cxn ang="0">
                    <a:pos x="35" y="0"/>
                  </a:cxn>
                  <a:cxn ang="0">
                    <a:pos x="30" y="1"/>
                  </a:cxn>
                  <a:cxn ang="0">
                    <a:pos x="25" y="2"/>
                  </a:cxn>
                  <a:cxn ang="0">
                    <a:pos x="19" y="8"/>
                  </a:cxn>
                </a:cxnLst>
                <a:rect l="0" t="0" r="r" b="b"/>
                <a:pathLst>
                  <a:path w="82" h="398">
                    <a:moveTo>
                      <a:pt x="19" y="8"/>
                    </a:moveTo>
                    <a:lnTo>
                      <a:pt x="19" y="18"/>
                    </a:lnTo>
                    <a:lnTo>
                      <a:pt x="20" y="20"/>
                    </a:lnTo>
                    <a:lnTo>
                      <a:pt x="17" y="29"/>
                    </a:lnTo>
                    <a:lnTo>
                      <a:pt x="19" y="31"/>
                    </a:lnTo>
                    <a:lnTo>
                      <a:pt x="18" y="34"/>
                    </a:lnTo>
                    <a:lnTo>
                      <a:pt x="21" y="45"/>
                    </a:lnTo>
                    <a:lnTo>
                      <a:pt x="21" y="47"/>
                    </a:lnTo>
                    <a:lnTo>
                      <a:pt x="7" y="58"/>
                    </a:lnTo>
                    <a:lnTo>
                      <a:pt x="0" y="140"/>
                    </a:lnTo>
                    <a:lnTo>
                      <a:pt x="9" y="154"/>
                    </a:lnTo>
                    <a:lnTo>
                      <a:pt x="6" y="198"/>
                    </a:lnTo>
                    <a:lnTo>
                      <a:pt x="11" y="203"/>
                    </a:lnTo>
                    <a:lnTo>
                      <a:pt x="13" y="273"/>
                    </a:lnTo>
                    <a:lnTo>
                      <a:pt x="17" y="343"/>
                    </a:lnTo>
                    <a:lnTo>
                      <a:pt x="16" y="347"/>
                    </a:lnTo>
                    <a:lnTo>
                      <a:pt x="2" y="361"/>
                    </a:lnTo>
                    <a:lnTo>
                      <a:pt x="3" y="363"/>
                    </a:lnTo>
                    <a:lnTo>
                      <a:pt x="9" y="365"/>
                    </a:lnTo>
                    <a:lnTo>
                      <a:pt x="17" y="363"/>
                    </a:lnTo>
                    <a:lnTo>
                      <a:pt x="25" y="358"/>
                    </a:lnTo>
                    <a:lnTo>
                      <a:pt x="32" y="355"/>
                    </a:lnTo>
                    <a:lnTo>
                      <a:pt x="32" y="367"/>
                    </a:lnTo>
                    <a:lnTo>
                      <a:pt x="35" y="367"/>
                    </a:lnTo>
                    <a:lnTo>
                      <a:pt x="30" y="378"/>
                    </a:lnTo>
                    <a:lnTo>
                      <a:pt x="32" y="395"/>
                    </a:lnTo>
                    <a:lnTo>
                      <a:pt x="37" y="397"/>
                    </a:lnTo>
                    <a:lnTo>
                      <a:pt x="46" y="383"/>
                    </a:lnTo>
                    <a:lnTo>
                      <a:pt x="46" y="373"/>
                    </a:lnTo>
                    <a:lnTo>
                      <a:pt x="49" y="372"/>
                    </a:lnTo>
                    <a:lnTo>
                      <a:pt x="52" y="282"/>
                    </a:lnTo>
                    <a:lnTo>
                      <a:pt x="49" y="272"/>
                    </a:lnTo>
                    <a:lnTo>
                      <a:pt x="58" y="212"/>
                    </a:lnTo>
                    <a:lnTo>
                      <a:pt x="64" y="209"/>
                    </a:lnTo>
                    <a:lnTo>
                      <a:pt x="66" y="147"/>
                    </a:lnTo>
                    <a:lnTo>
                      <a:pt x="81" y="139"/>
                    </a:lnTo>
                    <a:lnTo>
                      <a:pt x="75" y="71"/>
                    </a:lnTo>
                    <a:lnTo>
                      <a:pt x="52" y="53"/>
                    </a:lnTo>
                    <a:lnTo>
                      <a:pt x="46" y="47"/>
                    </a:lnTo>
                    <a:lnTo>
                      <a:pt x="45" y="40"/>
                    </a:lnTo>
                    <a:lnTo>
                      <a:pt x="48" y="36"/>
                    </a:lnTo>
                    <a:lnTo>
                      <a:pt x="50" y="32"/>
                    </a:lnTo>
                    <a:lnTo>
                      <a:pt x="53" y="27"/>
                    </a:lnTo>
                    <a:lnTo>
                      <a:pt x="54" y="22"/>
                    </a:lnTo>
                    <a:lnTo>
                      <a:pt x="54" y="17"/>
                    </a:lnTo>
                    <a:lnTo>
                      <a:pt x="53" y="13"/>
                    </a:lnTo>
                    <a:lnTo>
                      <a:pt x="50" y="7"/>
                    </a:lnTo>
                    <a:lnTo>
                      <a:pt x="46" y="3"/>
                    </a:lnTo>
                    <a:lnTo>
                      <a:pt x="41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5" y="2"/>
                    </a:lnTo>
                    <a:lnTo>
                      <a:pt x="19" y="8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35" name="Freeform 139"/>
              <p:cNvSpPr>
                <a:spLocks/>
              </p:cNvSpPr>
              <p:nvPr/>
            </p:nvSpPr>
            <p:spPr bwMode="auto">
              <a:xfrm>
                <a:off x="5541" y="2393"/>
                <a:ext cx="88" cy="312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35" y="9"/>
                  </a:cxn>
                  <a:cxn ang="0">
                    <a:pos x="35" y="30"/>
                  </a:cxn>
                  <a:cxn ang="0">
                    <a:pos x="26" y="40"/>
                  </a:cxn>
                  <a:cxn ang="0">
                    <a:pos x="6" y="51"/>
                  </a:cxn>
                  <a:cxn ang="0">
                    <a:pos x="2" y="112"/>
                  </a:cxn>
                  <a:cxn ang="0">
                    <a:pos x="16" y="163"/>
                  </a:cxn>
                  <a:cxn ang="0">
                    <a:pos x="30" y="202"/>
                  </a:cxn>
                  <a:cxn ang="0">
                    <a:pos x="27" y="296"/>
                  </a:cxn>
                  <a:cxn ang="0">
                    <a:pos x="30" y="300"/>
                  </a:cxn>
                  <a:cxn ang="0">
                    <a:pos x="44" y="310"/>
                  </a:cxn>
                  <a:cxn ang="0">
                    <a:pos x="51" y="311"/>
                  </a:cxn>
                  <a:cxn ang="0">
                    <a:pos x="56" y="309"/>
                  </a:cxn>
                  <a:cxn ang="0">
                    <a:pos x="53" y="303"/>
                  </a:cxn>
                  <a:cxn ang="0">
                    <a:pos x="46" y="296"/>
                  </a:cxn>
                  <a:cxn ang="0">
                    <a:pos x="49" y="293"/>
                  </a:cxn>
                  <a:cxn ang="0">
                    <a:pos x="66" y="299"/>
                  </a:cxn>
                  <a:cxn ang="0">
                    <a:pos x="68" y="295"/>
                  </a:cxn>
                  <a:cxn ang="0">
                    <a:pos x="66" y="290"/>
                  </a:cxn>
                  <a:cxn ang="0">
                    <a:pos x="61" y="285"/>
                  </a:cxn>
                  <a:cxn ang="0">
                    <a:pos x="67" y="255"/>
                  </a:cxn>
                  <a:cxn ang="0">
                    <a:pos x="73" y="170"/>
                  </a:cxn>
                  <a:cxn ang="0">
                    <a:pos x="76" y="153"/>
                  </a:cxn>
                  <a:cxn ang="0">
                    <a:pos x="71" y="120"/>
                  </a:cxn>
                  <a:cxn ang="0">
                    <a:pos x="75" y="120"/>
                  </a:cxn>
                  <a:cxn ang="0">
                    <a:pos x="78" y="118"/>
                  </a:cxn>
                  <a:cxn ang="0">
                    <a:pos x="82" y="116"/>
                  </a:cxn>
                  <a:cxn ang="0">
                    <a:pos x="84" y="113"/>
                  </a:cxn>
                  <a:cxn ang="0">
                    <a:pos x="87" y="109"/>
                  </a:cxn>
                  <a:cxn ang="0">
                    <a:pos x="85" y="92"/>
                  </a:cxn>
                  <a:cxn ang="0">
                    <a:pos x="64" y="53"/>
                  </a:cxn>
                  <a:cxn ang="0">
                    <a:pos x="56" y="42"/>
                  </a:cxn>
                  <a:cxn ang="0">
                    <a:pos x="65" y="34"/>
                  </a:cxn>
                  <a:cxn ang="0">
                    <a:pos x="66" y="33"/>
                  </a:cxn>
                  <a:cxn ang="0">
                    <a:pos x="68" y="29"/>
                  </a:cxn>
                  <a:cxn ang="0">
                    <a:pos x="68" y="21"/>
                  </a:cxn>
                  <a:cxn ang="0">
                    <a:pos x="69" y="11"/>
                  </a:cxn>
                </a:cxnLst>
                <a:rect l="0" t="0" r="r" b="b"/>
                <a:pathLst>
                  <a:path w="88" h="312">
                    <a:moveTo>
                      <a:pt x="65" y="3"/>
                    </a:moveTo>
                    <a:lnTo>
                      <a:pt x="55" y="0"/>
                    </a:lnTo>
                    <a:lnTo>
                      <a:pt x="44" y="1"/>
                    </a:lnTo>
                    <a:lnTo>
                      <a:pt x="35" y="9"/>
                    </a:lnTo>
                    <a:lnTo>
                      <a:pt x="33" y="19"/>
                    </a:lnTo>
                    <a:lnTo>
                      <a:pt x="35" y="30"/>
                    </a:lnTo>
                    <a:lnTo>
                      <a:pt x="31" y="37"/>
                    </a:lnTo>
                    <a:lnTo>
                      <a:pt x="26" y="40"/>
                    </a:lnTo>
                    <a:lnTo>
                      <a:pt x="11" y="47"/>
                    </a:lnTo>
                    <a:lnTo>
                      <a:pt x="6" y="51"/>
                    </a:lnTo>
                    <a:lnTo>
                      <a:pt x="0" y="102"/>
                    </a:lnTo>
                    <a:lnTo>
                      <a:pt x="2" y="112"/>
                    </a:lnTo>
                    <a:lnTo>
                      <a:pt x="19" y="116"/>
                    </a:lnTo>
                    <a:lnTo>
                      <a:pt x="16" y="163"/>
                    </a:lnTo>
                    <a:lnTo>
                      <a:pt x="27" y="168"/>
                    </a:lnTo>
                    <a:lnTo>
                      <a:pt x="30" y="202"/>
                    </a:lnTo>
                    <a:lnTo>
                      <a:pt x="28" y="262"/>
                    </a:lnTo>
                    <a:lnTo>
                      <a:pt x="27" y="296"/>
                    </a:lnTo>
                    <a:lnTo>
                      <a:pt x="30" y="297"/>
                    </a:lnTo>
                    <a:lnTo>
                      <a:pt x="30" y="300"/>
                    </a:lnTo>
                    <a:lnTo>
                      <a:pt x="38" y="305"/>
                    </a:lnTo>
                    <a:lnTo>
                      <a:pt x="44" y="310"/>
                    </a:lnTo>
                    <a:lnTo>
                      <a:pt x="47" y="311"/>
                    </a:lnTo>
                    <a:lnTo>
                      <a:pt x="51" y="311"/>
                    </a:lnTo>
                    <a:lnTo>
                      <a:pt x="55" y="310"/>
                    </a:lnTo>
                    <a:lnTo>
                      <a:pt x="56" y="309"/>
                    </a:lnTo>
                    <a:lnTo>
                      <a:pt x="55" y="306"/>
                    </a:lnTo>
                    <a:lnTo>
                      <a:pt x="53" y="303"/>
                    </a:lnTo>
                    <a:lnTo>
                      <a:pt x="50" y="299"/>
                    </a:lnTo>
                    <a:lnTo>
                      <a:pt x="46" y="296"/>
                    </a:lnTo>
                    <a:lnTo>
                      <a:pt x="49" y="297"/>
                    </a:lnTo>
                    <a:lnTo>
                      <a:pt x="49" y="293"/>
                    </a:lnTo>
                    <a:lnTo>
                      <a:pt x="62" y="299"/>
                    </a:lnTo>
                    <a:lnTo>
                      <a:pt x="66" y="299"/>
                    </a:lnTo>
                    <a:lnTo>
                      <a:pt x="68" y="297"/>
                    </a:lnTo>
                    <a:lnTo>
                      <a:pt x="68" y="295"/>
                    </a:lnTo>
                    <a:lnTo>
                      <a:pt x="67" y="293"/>
                    </a:lnTo>
                    <a:lnTo>
                      <a:pt x="66" y="290"/>
                    </a:lnTo>
                    <a:lnTo>
                      <a:pt x="63" y="288"/>
                    </a:lnTo>
                    <a:lnTo>
                      <a:pt x="61" y="285"/>
                    </a:lnTo>
                    <a:lnTo>
                      <a:pt x="64" y="284"/>
                    </a:lnTo>
                    <a:lnTo>
                      <a:pt x="67" y="255"/>
                    </a:lnTo>
                    <a:lnTo>
                      <a:pt x="68" y="208"/>
                    </a:lnTo>
                    <a:lnTo>
                      <a:pt x="73" y="170"/>
                    </a:lnTo>
                    <a:lnTo>
                      <a:pt x="75" y="159"/>
                    </a:lnTo>
                    <a:lnTo>
                      <a:pt x="76" y="153"/>
                    </a:lnTo>
                    <a:lnTo>
                      <a:pt x="72" y="130"/>
                    </a:lnTo>
                    <a:lnTo>
                      <a:pt x="71" y="120"/>
                    </a:lnTo>
                    <a:lnTo>
                      <a:pt x="73" y="121"/>
                    </a:lnTo>
                    <a:lnTo>
                      <a:pt x="75" y="120"/>
                    </a:lnTo>
                    <a:lnTo>
                      <a:pt x="76" y="120"/>
                    </a:lnTo>
                    <a:lnTo>
                      <a:pt x="78" y="118"/>
                    </a:lnTo>
                    <a:lnTo>
                      <a:pt x="81" y="118"/>
                    </a:lnTo>
                    <a:lnTo>
                      <a:pt x="82" y="116"/>
                    </a:lnTo>
                    <a:lnTo>
                      <a:pt x="83" y="115"/>
                    </a:lnTo>
                    <a:lnTo>
                      <a:pt x="84" y="113"/>
                    </a:lnTo>
                    <a:lnTo>
                      <a:pt x="86" y="112"/>
                    </a:lnTo>
                    <a:lnTo>
                      <a:pt x="87" y="109"/>
                    </a:lnTo>
                    <a:lnTo>
                      <a:pt x="83" y="99"/>
                    </a:lnTo>
                    <a:lnTo>
                      <a:pt x="85" y="92"/>
                    </a:lnTo>
                    <a:lnTo>
                      <a:pt x="76" y="99"/>
                    </a:lnTo>
                    <a:lnTo>
                      <a:pt x="64" y="53"/>
                    </a:lnTo>
                    <a:lnTo>
                      <a:pt x="54" y="44"/>
                    </a:lnTo>
                    <a:lnTo>
                      <a:pt x="56" y="42"/>
                    </a:lnTo>
                    <a:lnTo>
                      <a:pt x="64" y="40"/>
                    </a:lnTo>
                    <a:lnTo>
                      <a:pt x="65" y="34"/>
                    </a:lnTo>
                    <a:lnTo>
                      <a:pt x="62" y="33"/>
                    </a:lnTo>
                    <a:lnTo>
                      <a:pt x="66" y="33"/>
                    </a:lnTo>
                    <a:lnTo>
                      <a:pt x="65" y="30"/>
                    </a:lnTo>
                    <a:lnTo>
                      <a:pt x="68" y="29"/>
                    </a:lnTo>
                    <a:lnTo>
                      <a:pt x="66" y="22"/>
                    </a:lnTo>
                    <a:lnTo>
                      <a:pt x="68" y="21"/>
                    </a:lnTo>
                    <a:lnTo>
                      <a:pt x="67" y="11"/>
                    </a:lnTo>
                    <a:lnTo>
                      <a:pt x="69" y="11"/>
                    </a:lnTo>
                    <a:lnTo>
                      <a:pt x="65" y="3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36" name="Freeform 140"/>
              <p:cNvSpPr>
                <a:spLocks/>
              </p:cNvSpPr>
              <p:nvPr/>
            </p:nvSpPr>
            <p:spPr bwMode="auto">
              <a:xfrm>
                <a:off x="4623" y="2446"/>
                <a:ext cx="78" cy="416"/>
              </a:xfrm>
              <a:custGeom>
                <a:avLst/>
                <a:gdLst/>
                <a:ahLst/>
                <a:cxnLst>
                  <a:cxn ang="0">
                    <a:pos x="50" y="6"/>
                  </a:cxn>
                  <a:cxn ang="0">
                    <a:pos x="32" y="0"/>
                  </a:cxn>
                  <a:cxn ang="0">
                    <a:pos x="18" y="0"/>
                  </a:cxn>
                  <a:cxn ang="0">
                    <a:pos x="6" y="4"/>
                  </a:cxn>
                  <a:cxn ang="0">
                    <a:pos x="2" y="18"/>
                  </a:cxn>
                  <a:cxn ang="0">
                    <a:pos x="2" y="30"/>
                  </a:cxn>
                  <a:cxn ang="0">
                    <a:pos x="8" y="45"/>
                  </a:cxn>
                  <a:cxn ang="0">
                    <a:pos x="13" y="45"/>
                  </a:cxn>
                  <a:cxn ang="0">
                    <a:pos x="6" y="61"/>
                  </a:cxn>
                  <a:cxn ang="0">
                    <a:pos x="0" y="89"/>
                  </a:cxn>
                  <a:cxn ang="0">
                    <a:pos x="0" y="113"/>
                  </a:cxn>
                  <a:cxn ang="0">
                    <a:pos x="2" y="143"/>
                  </a:cxn>
                  <a:cxn ang="0">
                    <a:pos x="6" y="173"/>
                  </a:cxn>
                  <a:cxn ang="0">
                    <a:pos x="15" y="174"/>
                  </a:cxn>
                  <a:cxn ang="0">
                    <a:pos x="15" y="184"/>
                  </a:cxn>
                  <a:cxn ang="0">
                    <a:pos x="20" y="187"/>
                  </a:cxn>
                  <a:cxn ang="0">
                    <a:pos x="20" y="217"/>
                  </a:cxn>
                  <a:cxn ang="0">
                    <a:pos x="25" y="223"/>
                  </a:cxn>
                  <a:cxn ang="0">
                    <a:pos x="25" y="279"/>
                  </a:cxn>
                  <a:cxn ang="0">
                    <a:pos x="25" y="314"/>
                  </a:cxn>
                  <a:cxn ang="0">
                    <a:pos x="18" y="353"/>
                  </a:cxn>
                  <a:cxn ang="0">
                    <a:pos x="15" y="404"/>
                  </a:cxn>
                  <a:cxn ang="0">
                    <a:pos x="23" y="408"/>
                  </a:cxn>
                  <a:cxn ang="0">
                    <a:pos x="23" y="414"/>
                  </a:cxn>
                  <a:cxn ang="0">
                    <a:pos x="36" y="414"/>
                  </a:cxn>
                  <a:cxn ang="0">
                    <a:pos x="38" y="411"/>
                  </a:cxn>
                  <a:cxn ang="0">
                    <a:pos x="43" y="411"/>
                  </a:cxn>
                  <a:cxn ang="0">
                    <a:pos x="43" y="415"/>
                  </a:cxn>
                  <a:cxn ang="0">
                    <a:pos x="53" y="414"/>
                  </a:cxn>
                  <a:cxn ang="0">
                    <a:pos x="73" y="411"/>
                  </a:cxn>
                  <a:cxn ang="0">
                    <a:pos x="73" y="408"/>
                  </a:cxn>
                  <a:cxn ang="0">
                    <a:pos x="55" y="400"/>
                  </a:cxn>
                  <a:cxn ang="0">
                    <a:pos x="55" y="393"/>
                  </a:cxn>
                  <a:cxn ang="0">
                    <a:pos x="70" y="389"/>
                  </a:cxn>
                  <a:cxn ang="0">
                    <a:pos x="70" y="383"/>
                  </a:cxn>
                  <a:cxn ang="0">
                    <a:pos x="59" y="376"/>
                  </a:cxn>
                  <a:cxn ang="0">
                    <a:pos x="59" y="319"/>
                  </a:cxn>
                  <a:cxn ang="0">
                    <a:pos x="64" y="268"/>
                  </a:cxn>
                  <a:cxn ang="0">
                    <a:pos x="62" y="216"/>
                  </a:cxn>
                  <a:cxn ang="0">
                    <a:pos x="61" y="187"/>
                  </a:cxn>
                  <a:cxn ang="0">
                    <a:pos x="64" y="178"/>
                  </a:cxn>
                  <a:cxn ang="0">
                    <a:pos x="64" y="138"/>
                  </a:cxn>
                  <a:cxn ang="0">
                    <a:pos x="77" y="128"/>
                  </a:cxn>
                  <a:cxn ang="0">
                    <a:pos x="77" y="123"/>
                  </a:cxn>
                  <a:cxn ang="0">
                    <a:pos x="48" y="67"/>
                  </a:cxn>
                  <a:cxn ang="0">
                    <a:pos x="34" y="60"/>
                  </a:cxn>
                  <a:cxn ang="0">
                    <a:pos x="36" y="56"/>
                  </a:cxn>
                  <a:cxn ang="0">
                    <a:pos x="45" y="54"/>
                  </a:cxn>
                  <a:cxn ang="0">
                    <a:pos x="45" y="51"/>
                  </a:cxn>
                  <a:cxn ang="0">
                    <a:pos x="48" y="49"/>
                  </a:cxn>
                  <a:cxn ang="0">
                    <a:pos x="48" y="45"/>
                  </a:cxn>
                  <a:cxn ang="0">
                    <a:pos x="50" y="43"/>
                  </a:cxn>
                  <a:cxn ang="0">
                    <a:pos x="48" y="41"/>
                  </a:cxn>
                  <a:cxn ang="0">
                    <a:pos x="50" y="40"/>
                  </a:cxn>
                  <a:cxn ang="0">
                    <a:pos x="45" y="30"/>
                  </a:cxn>
                  <a:cxn ang="0">
                    <a:pos x="48" y="25"/>
                  </a:cxn>
                  <a:cxn ang="0">
                    <a:pos x="45" y="19"/>
                  </a:cxn>
                  <a:cxn ang="0">
                    <a:pos x="50" y="15"/>
                  </a:cxn>
                  <a:cxn ang="0">
                    <a:pos x="50" y="6"/>
                  </a:cxn>
                </a:cxnLst>
                <a:rect l="0" t="0" r="r" b="b"/>
                <a:pathLst>
                  <a:path w="78" h="416">
                    <a:moveTo>
                      <a:pt x="50" y="6"/>
                    </a:moveTo>
                    <a:lnTo>
                      <a:pt x="32" y="0"/>
                    </a:lnTo>
                    <a:lnTo>
                      <a:pt x="18" y="0"/>
                    </a:lnTo>
                    <a:lnTo>
                      <a:pt x="6" y="4"/>
                    </a:lnTo>
                    <a:lnTo>
                      <a:pt x="2" y="18"/>
                    </a:lnTo>
                    <a:lnTo>
                      <a:pt x="2" y="30"/>
                    </a:lnTo>
                    <a:lnTo>
                      <a:pt x="8" y="45"/>
                    </a:lnTo>
                    <a:lnTo>
                      <a:pt x="13" y="45"/>
                    </a:lnTo>
                    <a:lnTo>
                      <a:pt x="6" y="61"/>
                    </a:lnTo>
                    <a:lnTo>
                      <a:pt x="0" y="89"/>
                    </a:lnTo>
                    <a:lnTo>
                      <a:pt x="0" y="113"/>
                    </a:lnTo>
                    <a:lnTo>
                      <a:pt x="2" y="143"/>
                    </a:lnTo>
                    <a:lnTo>
                      <a:pt x="6" y="173"/>
                    </a:lnTo>
                    <a:lnTo>
                      <a:pt x="15" y="174"/>
                    </a:lnTo>
                    <a:lnTo>
                      <a:pt x="15" y="184"/>
                    </a:lnTo>
                    <a:lnTo>
                      <a:pt x="20" y="187"/>
                    </a:lnTo>
                    <a:lnTo>
                      <a:pt x="20" y="217"/>
                    </a:lnTo>
                    <a:lnTo>
                      <a:pt x="25" y="223"/>
                    </a:lnTo>
                    <a:lnTo>
                      <a:pt x="25" y="279"/>
                    </a:lnTo>
                    <a:lnTo>
                      <a:pt x="25" y="314"/>
                    </a:lnTo>
                    <a:lnTo>
                      <a:pt x="18" y="353"/>
                    </a:lnTo>
                    <a:lnTo>
                      <a:pt x="15" y="404"/>
                    </a:lnTo>
                    <a:lnTo>
                      <a:pt x="23" y="408"/>
                    </a:lnTo>
                    <a:lnTo>
                      <a:pt x="23" y="414"/>
                    </a:lnTo>
                    <a:lnTo>
                      <a:pt x="36" y="414"/>
                    </a:lnTo>
                    <a:lnTo>
                      <a:pt x="38" y="411"/>
                    </a:lnTo>
                    <a:lnTo>
                      <a:pt x="43" y="411"/>
                    </a:lnTo>
                    <a:lnTo>
                      <a:pt x="43" y="415"/>
                    </a:lnTo>
                    <a:lnTo>
                      <a:pt x="53" y="414"/>
                    </a:lnTo>
                    <a:lnTo>
                      <a:pt x="73" y="411"/>
                    </a:lnTo>
                    <a:lnTo>
                      <a:pt x="73" y="408"/>
                    </a:lnTo>
                    <a:lnTo>
                      <a:pt x="55" y="400"/>
                    </a:lnTo>
                    <a:lnTo>
                      <a:pt x="55" y="393"/>
                    </a:lnTo>
                    <a:lnTo>
                      <a:pt x="70" y="389"/>
                    </a:lnTo>
                    <a:lnTo>
                      <a:pt x="70" y="383"/>
                    </a:lnTo>
                    <a:lnTo>
                      <a:pt x="59" y="376"/>
                    </a:lnTo>
                    <a:lnTo>
                      <a:pt x="59" y="319"/>
                    </a:lnTo>
                    <a:lnTo>
                      <a:pt x="64" y="268"/>
                    </a:lnTo>
                    <a:lnTo>
                      <a:pt x="62" y="216"/>
                    </a:lnTo>
                    <a:lnTo>
                      <a:pt x="61" y="187"/>
                    </a:lnTo>
                    <a:lnTo>
                      <a:pt x="64" y="178"/>
                    </a:lnTo>
                    <a:lnTo>
                      <a:pt x="64" y="138"/>
                    </a:lnTo>
                    <a:lnTo>
                      <a:pt x="77" y="128"/>
                    </a:lnTo>
                    <a:lnTo>
                      <a:pt x="77" y="123"/>
                    </a:lnTo>
                    <a:lnTo>
                      <a:pt x="48" y="67"/>
                    </a:lnTo>
                    <a:lnTo>
                      <a:pt x="34" y="60"/>
                    </a:lnTo>
                    <a:lnTo>
                      <a:pt x="36" y="56"/>
                    </a:lnTo>
                    <a:lnTo>
                      <a:pt x="45" y="54"/>
                    </a:lnTo>
                    <a:lnTo>
                      <a:pt x="45" y="51"/>
                    </a:lnTo>
                    <a:lnTo>
                      <a:pt x="48" y="49"/>
                    </a:lnTo>
                    <a:lnTo>
                      <a:pt x="48" y="45"/>
                    </a:lnTo>
                    <a:lnTo>
                      <a:pt x="50" y="43"/>
                    </a:lnTo>
                    <a:lnTo>
                      <a:pt x="48" y="41"/>
                    </a:lnTo>
                    <a:lnTo>
                      <a:pt x="50" y="40"/>
                    </a:lnTo>
                    <a:lnTo>
                      <a:pt x="45" y="30"/>
                    </a:lnTo>
                    <a:lnTo>
                      <a:pt x="48" y="25"/>
                    </a:lnTo>
                    <a:lnTo>
                      <a:pt x="45" y="19"/>
                    </a:lnTo>
                    <a:lnTo>
                      <a:pt x="50" y="15"/>
                    </a:lnTo>
                    <a:lnTo>
                      <a:pt x="50" y="6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37" name="Freeform 141"/>
              <p:cNvSpPr>
                <a:spLocks/>
              </p:cNvSpPr>
              <p:nvPr/>
            </p:nvSpPr>
            <p:spPr bwMode="auto">
              <a:xfrm>
                <a:off x="4692" y="2504"/>
                <a:ext cx="112" cy="426"/>
              </a:xfrm>
              <a:custGeom>
                <a:avLst/>
                <a:gdLst/>
                <a:ahLst/>
                <a:cxnLst>
                  <a:cxn ang="0">
                    <a:pos x="43" y="6"/>
                  </a:cxn>
                  <a:cxn ang="0">
                    <a:pos x="38" y="29"/>
                  </a:cxn>
                  <a:cxn ang="0">
                    <a:pos x="41" y="31"/>
                  </a:cxn>
                  <a:cxn ang="0">
                    <a:pos x="45" y="40"/>
                  </a:cxn>
                  <a:cxn ang="0">
                    <a:pos x="50" y="55"/>
                  </a:cxn>
                  <a:cxn ang="0">
                    <a:pos x="45" y="58"/>
                  </a:cxn>
                  <a:cxn ang="0">
                    <a:pos x="20" y="79"/>
                  </a:cxn>
                  <a:cxn ang="0">
                    <a:pos x="3" y="209"/>
                  </a:cxn>
                  <a:cxn ang="0">
                    <a:pos x="0" y="231"/>
                  </a:cxn>
                  <a:cxn ang="0">
                    <a:pos x="7" y="244"/>
                  </a:cxn>
                  <a:cxn ang="0">
                    <a:pos x="12" y="246"/>
                  </a:cxn>
                  <a:cxn ang="0">
                    <a:pos x="12" y="226"/>
                  </a:cxn>
                  <a:cxn ang="0">
                    <a:pos x="12" y="236"/>
                  </a:cxn>
                  <a:cxn ang="0">
                    <a:pos x="18" y="229"/>
                  </a:cxn>
                  <a:cxn ang="0">
                    <a:pos x="21" y="213"/>
                  </a:cxn>
                  <a:cxn ang="0">
                    <a:pos x="36" y="324"/>
                  </a:cxn>
                  <a:cxn ang="0">
                    <a:pos x="43" y="391"/>
                  </a:cxn>
                  <a:cxn ang="0">
                    <a:pos x="39" y="422"/>
                  </a:cxn>
                  <a:cxn ang="0">
                    <a:pos x="57" y="418"/>
                  </a:cxn>
                  <a:cxn ang="0">
                    <a:pos x="52" y="379"/>
                  </a:cxn>
                  <a:cxn ang="0">
                    <a:pos x="59" y="327"/>
                  </a:cxn>
                  <a:cxn ang="0">
                    <a:pos x="61" y="378"/>
                  </a:cxn>
                  <a:cxn ang="0">
                    <a:pos x="64" y="414"/>
                  </a:cxn>
                  <a:cxn ang="0">
                    <a:pos x="79" y="415"/>
                  </a:cxn>
                  <a:cxn ang="0">
                    <a:pos x="84" y="324"/>
                  </a:cxn>
                  <a:cxn ang="0">
                    <a:pos x="91" y="316"/>
                  </a:cxn>
                  <a:cxn ang="0">
                    <a:pos x="108" y="324"/>
                  </a:cxn>
                  <a:cxn ang="0">
                    <a:pos x="99" y="217"/>
                  </a:cxn>
                  <a:cxn ang="0">
                    <a:pos x="100" y="196"/>
                  </a:cxn>
                  <a:cxn ang="0">
                    <a:pos x="99" y="143"/>
                  </a:cxn>
                  <a:cxn ang="0">
                    <a:pos x="74" y="71"/>
                  </a:cxn>
                  <a:cxn ang="0">
                    <a:pos x="73" y="46"/>
                  </a:cxn>
                  <a:cxn ang="0">
                    <a:pos x="79" y="42"/>
                  </a:cxn>
                  <a:cxn ang="0">
                    <a:pos x="84" y="35"/>
                  </a:cxn>
                  <a:cxn ang="0">
                    <a:pos x="81" y="6"/>
                  </a:cxn>
                  <a:cxn ang="0">
                    <a:pos x="67" y="1"/>
                  </a:cxn>
                  <a:cxn ang="0">
                    <a:pos x="56" y="3"/>
                  </a:cxn>
                </a:cxnLst>
                <a:rect l="0" t="0" r="r" b="b"/>
                <a:pathLst>
                  <a:path w="112" h="426">
                    <a:moveTo>
                      <a:pt x="56" y="3"/>
                    </a:moveTo>
                    <a:lnTo>
                      <a:pt x="43" y="6"/>
                    </a:lnTo>
                    <a:lnTo>
                      <a:pt x="38" y="21"/>
                    </a:lnTo>
                    <a:lnTo>
                      <a:pt x="38" y="29"/>
                    </a:lnTo>
                    <a:lnTo>
                      <a:pt x="43" y="29"/>
                    </a:lnTo>
                    <a:lnTo>
                      <a:pt x="41" y="31"/>
                    </a:lnTo>
                    <a:lnTo>
                      <a:pt x="43" y="33"/>
                    </a:lnTo>
                    <a:lnTo>
                      <a:pt x="45" y="40"/>
                    </a:lnTo>
                    <a:lnTo>
                      <a:pt x="46" y="41"/>
                    </a:lnTo>
                    <a:lnTo>
                      <a:pt x="50" y="55"/>
                    </a:lnTo>
                    <a:lnTo>
                      <a:pt x="50" y="58"/>
                    </a:lnTo>
                    <a:lnTo>
                      <a:pt x="45" y="58"/>
                    </a:lnTo>
                    <a:lnTo>
                      <a:pt x="36" y="74"/>
                    </a:lnTo>
                    <a:lnTo>
                      <a:pt x="20" y="79"/>
                    </a:lnTo>
                    <a:lnTo>
                      <a:pt x="12" y="92"/>
                    </a:lnTo>
                    <a:lnTo>
                      <a:pt x="3" y="209"/>
                    </a:lnTo>
                    <a:lnTo>
                      <a:pt x="7" y="210"/>
                    </a:lnTo>
                    <a:lnTo>
                      <a:pt x="0" y="231"/>
                    </a:lnTo>
                    <a:lnTo>
                      <a:pt x="3" y="244"/>
                    </a:lnTo>
                    <a:lnTo>
                      <a:pt x="7" y="244"/>
                    </a:lnTo>
                    <a:lnTo>
                      <a:pt x="9" y="246"/>
                    </a:lnTo>
                    <a:lnTo>
                      <a:pt x="12" y="246"/>
                    </a:lnTo>
                    <a:lnTo>
                      <a:pt x="11" y="234"/>
                    </a:lnTo>
                    <a:lnTo>
                      <a:pt x="12" y="226"/>
                    </a:lnTo>
                    <a:lnTo>
                      <a:pt x="14" y="232"/>
                    </a:lnTo>
                    <a:lnTo>
                      <a:pt x="12" y="236"/>
                    </a:lnTo>
                    <a:lnTo>
                      <a:pt x="14" y="239"/>
                    </a:lnTo>
                    <a:lnTo>
                      <a:pt x="18" y="229"/>
                    </a:lnTo>
                    <a:lnTo>
                      <a:pt x="16" y="212"/>
                    </a:lnTo>
                    <a:lnTo>
                      <a:pt x="21" y="213"/>
                    </a:lnTo>
                    <a:lnTo>
                      <a:pt x="18" y="318"/>
                    </a:lnTo>
                    <a:lnTo>
                      <a:pt x="36" y="324"/>
                    </a:lnTo>
                    <a:lnTo>
                      <a:pt x="45" y="385"/>
                    </a:lnTo>
                    <a:lnTo>
                      <a:pt x="43" y="391"/>
                    </a:lnTo>
                    <a:lnTo>
                      <a:pt x="39" y="418"/>
                    </a:lnTo>
                    <a:lnTo>
                      <a:pt x="39" y="422"/>
                    </a:lnTo>
                    <a:lnTo>
                      <a:pt x="52" y="425"/>
                    </a:lnTo>
                    <a:lnTo>
                      <a:pt x="57" y="418"/>
                    </a:lnTo>
                    <a:lnTo>
                      <a:pt x="54" y="395"/>
                    </a:lnTo>
                    <a:lnTo>
                      <a:pt x="52" y="379"/>
                    </a:lnTo>
                    <a:lnTo>
                      <a:pt x="57" y="327"/>
                    </a:lnTo>
                    <a:lnTo>
                      <a:pt x="59" y="327"/>
                    </a:lnTo>
                    <a:lnTo>
                      <a:pt x="64" y="347"/>
                    </a:lnTo>
                    <a:lnTo>
                      <a:pt x="61" y="378"/>
                    </a:lnTo>
                    <a:lnTo>
                      <a:pt x="57" y="381"/>
                    </a:lnTo>
                    <a:lnTo>
                      <a:pt x="64" y="414"/>
                    </a:lnTo>
                    <a:lnTo>
                      <a:pt x="77" y="418"/>
                    </a:lnTo>
                    <a:lnTo>
                      <a:pt x="79" y="415"/>
                    </a:lnTo>
                    <a:lnTo>
                      <a:pt x="70" y="381"/>
                    </a:lnTo>
                    <a:lnTo>
                      <a:pt x="84" y="324"/>
                    </a:lnTo>
                    <a:lnTo>
                      <a:pt x="91" y="320"/>
                    </a:lnTo>
                    <a:lnTo>
                      <a:pt x="91" y="316"/>
                    </a:lnTo>
                    <a:lnTo>
                      <a:pt x="104" y="317"/>
                    </a:lnTo>
                    <a:lnTo>
                      <a:pt x="108" y="324"/>
                    </a:lnTo>
                    <a:lnTo>
                      <a:pt x="111" y="320"/>
                    </a:lnTo>
                    <a:lnTo>
                      <a:pt x="99" y="217"/>
                    </a:lnTo>
                    <a:lnTo>
                      <a:pt x="100" y="217"/>
                    </a:lnTo>
                    <a:lnTo>
                      <a:pt x="100" y="196"/>
                    </a:lnTo>
                    <a:lnTo>
                      <a:pt x="102" y="193"/>
                    </a:lnTo>
                    <a:lnTo>
                      <a:pt x="99" y="143"/>
                    </a:lnTo>
                    <a:lnTo>
                      <a:pt x="95" y="83"/>
                    </a:lnTo>
                    <a:lnTo>
                      <a:pt x="74" y="71"/>
                    </a:lnTo>
                    <a:lnTo>
                      <a:pt x="68" y="58"/>
                    </a:lnTo>
                    <a:lnTo>
                      <a:pt x="73" y="46"/>
                    </a:lnTo>
                    <a:lnTo>
                      <a:pt x="77" y="47"/>
                    </a:lnTo>
                    <a:lnTo>
                      <a:pt x="79" y="42"/>
                    </a:lnTo>
                    <a:lnTo>
                      <a:pt x="79" y="35"/>
                    </a:lnTo>
                    <a:lnTo>
                      <a:pt x="84" y="35"/>
                    </a:lnTo>
                    <a:lnTo>
                      <a:pt x="86" y="17"/>
                    </a:lnTo>
                    <a:lnTo>
                      <a:pt x="81" y="6"/>
                    </a:lnTo>
                    <a:lnTo>
                      <a:pt x="75" y="1"/>
                    </a:lnTo>
                    <a:lnTo>
                      <a:pt x="67" y="1"/>
                    </a:lnTo>
                    <a:lnTo>
                      <a:pt x="61" y="0"/>
                    </a:lnTo>
                    <a:lnTo>
                      <a:pt x="56" y="3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38" name="Freeform 142"/>
              <p:cNvSpPr>
                <a:spLocks/>
              </p:cNvSpPr>
              <p:nvPr/>
            </p:nvSpPr>
            <p:spPr bwMode="auto">
              <a:xfrm>
                <a:off x="5283" y="2499"/>
                <a:ext cx="123" cy="436"/>
              </a:xfrm>
              <a:custGeom>
                <a:avLst/>
                <a:gdLst/>
                <a:ahLst/>
                <a:cxnLst>
                  <a:cxn ang="0">
                    <a:pos x="75" y="6"/>
                  </a:cxn>
                  <a:cxn ang="0">
                    <a:pos x="80" y="29"/>
                  </a:cxn>
                  <a:cxn ang="0">
                    <a:pos x="76" y="32"/>
                  </a:cxn>
                  <a:cxn ang="0">
                    <a:pos x="73" y="41"/>
                  </a:cxn>
                  <a:cxn ang="0">
                    <a:pos x="67" y="56"/>
                  </a:cxn>
                  <a:cxn ang="0">
                    <a:pos x="73" y="59"/>
                  </a:cxn>
                  <a:cxn ang="0">
                    <a:pos x="100" y="81"/>
                  </a:cxn>
                  <a:cxn ang="0">
                    <a:pos x="118" y="214"/>
                  </a:cxn>
                  <a:cxn ang="0">
                    <a:pos x="122" y="236"/>
                  </a:cxn>
                  <a:cxn ang="0">
                    <a:pos x="114" y="249"/>
                  </a:cxn>
                  <a:cxn ang="0">
                    <a:pos x="108" y="252"/>
                  </a:cxn>
                  <a:cxn ang="0">
                    <a:pos x="108" y="232"/>
                  </a:cxn>
                  <a:cxn ang="0">
                    <a:pos x="108" y="242"/>
                  </a:cxn>
                  <a:cxn ang="0">
                    <a:pos x="102" y="235"/>
                  </a:cxn>
                  <a:cxn ang="0">
                    <a:pos x="98" y="218"/>
                  </a:cxn>
                  <a:cxn ang="0">
                    <a:pos x="82" y="332"/>
                  </a:cxn>
                  <a:cxn ang="0">
                    <a:pos x="75" y="401"/>
                  </a:cxn>
                  <a:cxn ang="0">
                    <a:pos x="79" y="432"/>
                  </a:cxn>
                  <a:cxn ang="0">
                    <a:pos x="59" y="428"/>
                  </a:cxn>
                  <a:cxn ang="0">
                    <a:pos x="65" y="388"/>
                  </a:cxn>
                  <a:cxn ang="0">
                    <a:pos x="57" y="335"/>
                  </a:cxn>
                  <a:cxn ang="0">
                    <a:pos x="55" y="386"/>
                  </a:cxn>
                  <a:cxn ang="0">
                    <a:pos x="51" y="423"/>
                  </a:cxn>
                  <a:cxn ang="0">
                    <a:pos x="35" y="425"/>
                  </a:cxn>
                  <a:cxn ang="0">
                    <a:pos x="29" y="332"/>
                  </a:cxn>
                  <a:cxn ang="0">
                    <a:pos x="22" y="323"/>
                  </a:cxn>
                  <a:cxn ang="0">
                    <a:pos x="3" y="332"/>
                  </a:cxn>
                  <a:cxn ang="0">
                    <a:pos x="14" y="222"/>
                  </a:cxn>
                  <a:cxn ang="0">
                    <a:pos x="11" y="200"/>
                  </a:cxn>
                  <a:cxn ang="0">
                    <a:pos x="13" y="146"/>
                  </a:cxn>
                  <a:cxn ang="0">
                    <a:pos x="41" y="73"/>
                  </a:cxn>
                  <a:cxn ang="0">
                    <a:pos x="41" y="47"/>
                  </a:cxn>
                  <a:cxn ang="0">
                    <a:pos x="35" y="43"/>
                  </a:cxn>
                  <a:cxn ang="0">
                    <a:pos x="29" y="35"/>
                  </a:cxn>
                  <a:cxn ang="0">
                    <a:pos x="33" y="6"/>
                  </a:cxn>
                  <a:cxn ang="0">
                    <a:pos x="48" y="1"/>
                  </a:cxn>
                  <a:cxn ang="0">
                    <a:pos x="61" y="3"/>
                  </a:cxn>
                </a:cxnLst>
                <a:rect l="0" t="0" r="r" b="b"/>
                <a:pathLst>
                  <a:path w="123" h="436">
                    <a:moveTo>
                      <a:pt x="61" y="3"/>
                    </a:moveTo>
                    <a:lnTo>
                      <a:pt x="75" y="6"/>
                    </a:lnTo>
                    <a:lnTo>
                      <a:pt x="80" y="22"/>
                    </a:lnTo>
                    <a:lnTo>
                      <a:pt x="80" y="29"/>
                    </a:lnTo>
                    <a:lnTo>
                      <a:pt x="74" y="29"/>
                    </a:lnTo>
                    <a:lnTo>
                      <a:pt x="76" y="32"/>
                    </a:lnTo>
                    <a:lnTo>
                      <a:pt x="75" y="34"/>
                    </a:lnTo>
                    <a:lnTo>
                      <a:pt x="73" y="41"/>
                    </a:lnTo>
                    <a:lnTo>
                      <a:pt x="71" y="42"/>
                    </a:lnTo>
                    <a:lnTo>
                      <a:pt x="67" y="56"/>
                    </a:lnTo>
                    <a:lnTo>
                      <a:pt x="67" y="59"/>
                    </a:lnTo>
                    <a:lnTo>
                      <a:pt x="73" y="59"/>
                    </a:lnTo>
                    <a:lnTo>
                      <a:pt x="82" y="75"/>
                    </a:lnTo>
                    <a:lnTo>
                      <a:pt x="100" y="81"/>
                    </a:lnTo>
                    <a:lnTo>
                      <a:pt x="108" y="95"/>
                    </a:lnTo>
                    <a:lnTo>
                      <a:pt x="118" y="214"/>
                    </a:lnTo>
                    <a:lnTo>
                      <a:pt x="114" y="215"/>
                    </a:lnTo>
                    <a:lnTo>
                      <a:pt x="122" y="236"/>
                    </a:lnTo>
                    <a:lnTo>
                      <a:pt x="118" y="249"/>
                    </a:lnTo>
                    <a:lnTo>
                      <a:pt x="114" y="249"/>
                    </a:lnTo>
                    <a:lnTo>
                      <a:pt x="112" y="252"/>
                    </a:lnTo>
                    <a:lnTo>
                      <a:pt x="108" y="252"/>
                    </a:lnTo>
                    <a:lnTo>
                      <a:pt x="110" y="239"/>
                    </a:lnTo>
                    <a:lnTo>
                      <a:pt x="108" y="232"/>
                    </a:lnTo>
                    <a:lnTo>
                      <a:pt x="106" y="238"/>
                    </a:lnTo>
                    <a:lnTo>
                      <a:pt x="108" y="242"/>
                    </a:lnTo>
                    <a:lnTo>
                      <a:pt x="106" y="245"/>
                    </a:lnTo>
                    <a:lnTo>
                      <a:pt x="102" y="235"/>
                    </a:lnTo>
                    <a:lnTo>
                      <a:pt x="105" y="217"/>
                    </a:lnTo>
                    <a:lnTo>
                      <a:pt x="98" y="218"/>
                    </a:lnTo>
                    <a:lnTo>
                      <a:pt x="102" y="326"/>
                    </a:lnTo>
                    <a:lnTo>
                      <a:pt x="82" y="332"/>
                    </a:lnTo>
                    <a:lnTo>
                      <a:pt x="73" y="394"/>
                    </a:lnTo>
                    <a:lnTo>
                      <a:pt x="75" y="401"/>
                    </a:lnTo>
                    <a:lnTo>
                      <a:pt x="79" y="427"/>
                    </a:lnTo>
                    <a:lnTo>
                      <a:pt x="79" y="432"/>
                    </a:lnTo>
                    <a:lnTo>
                      <a:pt x="65" y="435"/>
                    </a:lnTo>
                    <a:lnTo>
                      <a:pt x="59" y="428"/>
                    </a:lnTo>
                    <a:lnTo>
                      <a:pt x="62" y="404"/>
                    </a:lnTo>
                    <a:lnTo>
                      <a:pt x="65" y="388"/>
                    </a:lnTo>
                    <a:lnTo>
                      <a:pt x="59" y="335"/>
                    </a:lnTo>
                    <a:lnTo>
                      <a:pt x="57" y="335"/>
                    </a:lnTo>
                    <a:lnTo>
                      <a:pt x="51" y="355"/>
                    </a:lnTo>
                    <a:lnTo>
                      <a:pt x="55" y="386"/>
                    </a:lnTo>
                    <a:lnTo>
                      <a:pt x="59" y="389"/>
                    </a:lnTo>
                    <a:lnTo>
                      <a:pt x="51" y="423"/>
                    </a:lnTo>
                    <a:lnTo>
                      <a:pt x="37" y="428"/>
                    </a:lnTo>
                    <a:lnTo>
                      <a:pt x="35" y="425"/>
                    </a:lnTo>
                    <a:lnTo>
                      <a:pt x="45" y="390"/>
                    </a:lnTo>
                    <a:lnTo>
                      <a:pt x="29" y="332"/>
                    </a:lnTo>
                    <a:lnTo>
                      <a:pt x="22" y="327"/>
                    </a:lnTo>
                    <a:lnTo>
                      <a:pt x="22" y="323"/>
                    </a:lnTo>
                    <a:lnTo>
                      <a:pt x="8" y="324"/>
                    </a:lnTo>
                    <a:lnTo>
                      <a:pt x="3" y="332"/>
                    </a:lnTo>
                    <a:lnTo>
                      <a:pt x="0" y="327"/>
                    </a:lnTo>
                    <a:lnTo>
                      <a:pt x="14" y="222"/>
                    </a:lnTo>
                    <a:lnTo>
                      <a:pt x="11" y="222"/>
                    </a:lnTo>
                    <a:lnTo>
                      <a:pt x="11" y="200"/>
                    </a:lnTo>
                    <a:lnTo>
                      <a:pt x="10" y="198"/>
                    </a:lnTo>
                    <a:lnTo>
                      <a:pt x="13" y="146"/>
                    </a:lnTo>
                    <a:lnTo>
                      <a:pt x="18" y="85"/>
                    </a:lnTo>
                    <a:lnTo>
                      <a:pt x="41" y="73"/>
                    </a:lnTo>
                    <a:lnTo>
                      <a:pt x="47" y="59"/>
                    </a:lnTo>
                    <a:lnTo>
                      <a:pt x="41" y="47"/>
                    </a:lnTo>
                    <a:lnTo>
                      <a:pt x="37" y="49"/>
                    </a:lnTo>
                    <a:lnTo>
                      <a:pt x="35" y="43"/>
                    </a:lnTo>
                    <a:lnTo>
                      <a:pt x="35" y="36"/>
                    </a:lnTo>
                    <a:lnTo>
                      <a:pt x="29" y="35"/>
                    </a:lnTo>
                    <a:lnTo>
                      <a:pt x="28" y="18"/>
                    </a:lnTo>
                    <a:lnTo>
                      <a:pt x="33" y="6"/>
                    </a:lnTo>
                    <a:lnTo>
                      <a:pt x="39" y="1"/>
                    </a:lnTo>
                    <a:lnTo>
                      <a:pt x="48" y="1"/>
                    </a:lnTo>
                    <a:lnTo>
                      <a:pt x="55" y="0"/>
                    </a:lnTo>
                    <a:lnTo>
                      <a:pt x="61" y="3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32239" name="Freeform 143"/>
            <p:cNvSpPr>
              <a:spLocks/>
            </p:cNvSpPr>
            <p:nvPr/>
          </p:nvSpPr>
          <p:spPr bwMode="auto">
            <a:xfrm>
              <a:off x="4877" y="2432"/>
              <a:ext cx="63" cy="30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14"/>
                </a:cxn>
                <a:cxn ang="0">
                  <a:pos x="16" y="16"/>
                </a:cxn>
                <a:cxn ang="0">
                  <a:pos x="13" y="22"/>
                </a:cxn>
                <a:cxn ang="0">
                  <a:pos x="14" y="24"/>
                </a:cxn>
                <a:cxn ang="0">
                  <a:pos x="14" y="27"/>
                </a:cxn>
                <a:cxn ang="0">
                  <a:pos x="16" y="35"/>
                </a:cxn>
                <a:cxn ang="0">
                  <a:pos x="16" y="36"/>
                </a:cxn>
                <a:cxn ang="0">
                  <a:pos x="5" y="45"/>
                </a:cxn>
                <a:cxn ang="0">
                  <a:pos x="0" y="108"/>
                </a:cxn>
                <a:cxn ang="0">
                  <a:pos x="6" y="119"/>
                </a:cxn>
                <a:cxn ang="0">
                  <a:pos x="4" y="154"/>
                </a:cxn>
                <a:cxn ang="0">
                  <a:pos x="8" y="158"/>
                </a:cxn>
                <a:cxn ang="0">
                  <a:pos x="10" y="211"/>
                </a:cxn>
                <a:cxn ang="0">
                  <a:pos x="13" y="266"/>
                </a:cxn>
                <a:cxn ang="0">
                  <a:pos x="12" y="269"/>
                </a:cxn>
                <a:cxn ang="0">
                  <a:pos x="1" y="280"/>
                </a:cxn>
                <a:cxn ang="0">
                  <a:pos x="2" y="281"/>
                </a:cxn>
                <a:cxn ang="0">
                  <a:pos x="6" y="284"/>
                </a:cxn>
                <a:cxn ang="0">
                  <a:pos x="13" y="281"/>
                </a:cxn>
                <a:cxn ang="0">
                  <a:pos x="19" y="278"/>
                </a:cxn>
                <a:cxn ang="0">
                  <a:pos x="24" y="275"/>
                </a:cxn>
                <a:cxn ang="0">
                  <a:pos x="24" y="285"/>
                </a:cxn>
                <a:cxn ang="0">
                  <a:pos x="27" y="285"/>
                </a:cxn>
                <a:cxn ang="0">
                  <a:pos x="23" y="294"/>
                </a:cxn>
                <a:cxn ang="0">
                  <a:pos x="25" y="306"/>
                </a:cxn>
                <a:cxn ang="0">
                  <a:pos x="29" y="308"/>
                </a:cxn>
                <a:cxn ang="0">
                  <a:pos x="35" y="297"/>
                </a:cxn>
                <a:cxn ang="0">
                  <a:pos x="35" y="290"/>
                </a:cxn>
                <a:cxn ang="0">
                  <a:pos x="37" y="289"/>
                </a:cxn>
                <a:cxn ang="0">
                  <a:pos x="40" y="218"/>
                </a:cxn>
                <a:cxn ang="0">
                  <a:pos x="37" y="211"/>
                </a:cxn>
                <a:cxn ang="0">
                  <a:pos x="45" y="164"/>
                </a:cxn>
                <a:cxn ang="0">
                  <a:pos x="49" y="162"/>
                </a:cxn>
                <a:cxn ang="0">
                  <a:pos x="51" y="114"/>
                </a:cxn>
                <a:cxn ang="0">
                  <a:pos x="62" y="108"/>
                </a:cxn>
                <a:cxn ang="0">
                  <a:pos x="57" y="55"/>
                </a:cxn>
                <a:cxn ang="0">
                  <a:pos x="39" y="41"/>
                </a:cxn>
                <a:cxn ang="0">
                  <a:pos x="35" y="36"/>
                </a:cxn>
                <a:cxn ang="0">
                  <a:pos x="35" y="31"/>
                </a:cxn>
                <a:cxn ang="0">
                  <a:pos x="37" y="28"/>
                </a:cxn>
                <a:cxn ang="0">
                  <a:pos x="38" y="24"/>
                </a:cxn>
                <a:cxn ang="0">
                  <a:pos x="40" y="21"/>
                </a:cxn>
                <a:cxn ang="0">
                  <a:pos x="41" y="17"/>
                </a:cxn>
                <a:cxn ang="0">
                  <a:pos x="41" y="13"/>
                </a:cxn>
                <a:cxn ang="0">
                  <a:pos x="40" y="10"/>
                </a:cxn>
                <a:cxn ang="0">
                  <a:pos x="38" y="5"/>
                </a:cxn>
                <a:cxn ang="0">
                  <a:pos x="35" y="2"/>
                </a:cxn>
                <a:cxn ang="0">
                  <a:pos x="31" y="0"/>
                </a:cxn>
                <a:cxn ang="0">
                  <a:pos x="27" y="0"/>
                </a:cxn>
                <a:cxn ang="0">
                  <a:pos x="23" y="1"/>
                </a:cxn>
                <a:cxn ang="0">
                  <a:pos x="19" y="2"/>
                </a:cxn>
                <a:cxn ang="0">
                  <a:pos x="14" y="6"/>
                </a:cxn>
              </a:cxnLst>
              <a:rect l="0" t="0" r="r" b="b"/>
              <a:pathLst>
                <a:path w="63" h="309">
                  <a:moveTo>
                    <a:pt x="14" y="6"/>
                  </a:moveTo>
                  <a:lnTo>
                    <a:pt x="14" y="14"/>
                  </a:lnTo>
                  <a:lnTo>
                    <a:pt x="16" y="16"/>
                  </a:lnTo>
                  <a:lnTo>
                    <a:pt x="13" y="22"/>
                  </a:lnTo>
                  <a:lnTo>
                    <a:pt x="14" y="24"/>
                  </a:lnTo>
                  <a:lnTo>
                    <a:pt x="14" y="27"/>
                  </a:lnTo>
                  <a:lnTo>
                    <a:pt x="16" y="35"/>
                  </a:lnTo>
                  <a:lnTo>
                    <a:pt x="16" y="36"/>
                  </a:lnTo>
                  <a:lnTo>
                    <a:pt x="5" y="45"/>
                  </a:lnTo>
                  <a:lnTo>
                    <a:pt x="0" y="108"/>
                  </a:lnTo>
                  <a:lnTo>
                    <a:pt x="6" y="119"/>
                  </a:lnTo>
                  <a:lnTo>
                    <a:pt x="4" y="154"/>
                  </a:lnTo>
                  <a:lnTo>
                    <a:pt x="8" y="158"/>
                  </a:lnTo>
                  <a:lnTo>
                    <a:pt x="10" y="211"/>
                  </a:lnTo>
                  <a:lnTo>
                    <a:pt x="13" y="266"/>
                  </a:lnTo>
                  <a:lnTo>
                    <a:pt x="12" y="269"/>
                  </a:lnTo>
                  <a:lnTo>
                    <a:pt x="1" y="280"/>
                  </a:lnTo>
                  <a:lnTo>
                    <a:pt x="2" y="281"/>
                  </a:lnTo>
                  <a:lnTo>
                    <a:pt x="6" y="284"/>
                  </a:lnTo>
                  <a:lnTo>
                    <a:pt x="13" y="281"/>
                  </a:lnTo>
                  <a:lnTo>
                    <a:pt x="19" y="278"/>
                  </a:lnTo>
                  <a:lnTo>
                    <a:pt x="24" y="275"/>
                  </a:lnTo>
                  <a:lnTo>
                    <a:pt x="24" y="285"/>
                  </a:lnTo>
                  <a:lnTo>
                    <a:pt x="27" y="285"/>
                  </a:lnTo>
                  <a:lnTo>
                    <a:pt x="23" y="294"/>
                  </a:lnTo>
                  <a:lnTo>
                    <a:pt x="25" y="306"/>
                  </a:lnTo>
                  <a:lnTo>
                    <a:pt x="29" y="308"/>
                  </a:lnTo>
                  <a:lnTo>
                    <a:pt x="35" y="297"/>
                  </a:lnTo>
                  <a:lnTo>
                    <a:pt x="35" y="290"/>
                  </a:lnTo>
                  <a:lnTo>
                    <a:pt x="37" y="289"/>
                  </a:lnTo>
                  <a:lnTo>
                    <a:pt x="40" y="218"/>
                  </a:lnTo>
                  <a:lnTo>
                    <a:pt x="37" y="211"/>
                  </a:lnTo>
                  <a:lnTo>
                    <a:pt x="45" y="164"/>
                  </a:lnTo>
                  <a:lnTo>
                    <a:pt x="49" y="162"/>
                  </a:lnTo>
                  <a:lnTo>
                    <a:pt x="51" y="114"/>
                  </a:lnTo>
                  <a:lnTo>
                    <a:pt x="62" y="108"/>
                  </a:lnTo>
                  <a:lnTo>
                    <a:pt x="57" y="55"/>
                  </a:lnTo>
                  <a:lnTo>
                    <a:pt x="39" y="41"/>
                  </a:lnTo>
                  <a:lnTo>
                    <a:pt x="35" y="36"/>
                  </a:lnTo>
                  <a:lnTo>
                    <a:pt x="35" y="31"/>
                  </a:lnTo>
                  <a:lnTo>
                    <a:pt x="37" y="28"/>
                  </a:lnTo>
                  <a:lnTo>
                    <a:pt x="38" y="24"/>
                  </a:lnTo>
                  <a:lnTo>
                    <a:pt x="40" y="21"/>
                  </a:lnTo>
                  <a:lnTo>
                    <a:pt x="41" y="17"/>
                  </a:lnTo>
                  <a:lnTo>
                    <a:pt x="41" y="13"/>
                  </a:lnTo>
                  <a:lnTo>
                    <a:pt x="40" y="10"/>
                  </a:lnTo>
                  <a:lnTo>
                    <a:pt x="38" y="5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3" y="1"/>
                  </a:lnTo>
                  <a:lnTo>
                    <a:pt x="19" y="2"/>
                  </a:lnTo>
                  <a:lnTo>
                    <a:pt x="14" y="6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2240" name="Freeform 144"/>
            <p:cNvSpPr>
              <a:spLocks/>
            </p:cNvSpPr>
            <p:nvPr/>
          </p:nvSpPr>
          <p:spPr bwMode="auto">
            <a:xfrm>
              <a:off x="5489" y="2515"/>
              <a:ext cx="118" cy="451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69" y="14"/>
                </a:cxn>
                <a:cxn ang="0">
                  <a:pos x="69" y="45"/>
                </a:cxn>
                <a:cxn ang="0">
                  <a:pos x="82" y="58"/>
                </a:cxn>
                <a:cxn ang="0">
                  <a:pos x="108" y="75"/>
                </a:cxn>
                <a:cxn ang="0">
                  <a:pos x="114" y="162"/>
                </a:cxn>
                <a:cxn ang="0">
                  <a:pos x="95" y="236"/>
                </a:cxn>
                <a:cxn ang="0">
                  <a:pos x="77" y="292"/>
                </a:cxn>
                <a:cxn ang="0">
                  <a:pos x="81" y="428"/>
                </a:cxn>
                <a:cxn ang="0">
                  <a:pos x="77" y="433"/>
                </a:cxn>
                <a:cxn ang="0">
                  <a:pos x="59" y="448"/>
                </a:cxn>
                <a:cxn ang="0">
                  <a:pos x="48" y="450"/>
                </a:cxn>
                <a:cxn ang="0">
                  <a:pos x="42" y="446"/>
                </a:cxn>
                <a:cxn ang="0">
                  <a:pos x="46" y="439"/>
                </a:cxn>
                <a:cxn ang="0">
                  <a:pos x="55" y="427"/>
                </a:cxn>
                <a:cxn ang="0">
                  <a:pos x="51" y="423"/>
                </a:cxn>
                <a:cxn ang="0">
                  <a:pos x="28" y="432"/>
                </a:cxn>
                <a:cxn ang="0">
                  <a:pos x="26" y="426"/>
                </a:cxn>
                <a:cxn ang="0">
                  <a:pos x="28" y="420"/>
                </a:cxn>
                <a:cxn ang="0">
                  <a:pos x="35" y="412"/>
                </a:cxn>
                <a:cxn ang="0">
                  <a:pos x="27" y="369"/>
                </a:cxn>
                <a:cxn ang="0">
                  <a:pos x="19" y="246"/>
                </a:cxn>
                <a:cxn ang="0">
                  <a:pos x="15" y="222"/>
                </a:cxn>
                <a:cxn ang="0">
                  <a:pos x="22" y="174"/>
                </a:cxn>
                <a:cxn ang="0">
                  <a:pos x="16" y="173"/>
                </a:cxn>
                <a:cxn ang="0">
                  <a:pos x="12" y="171"/>
                </a:cxn>
                <a:cxn ang="0">
                  <a:pos x="7" y="168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3" y="133"/>
                </a:cxn>
                <a:cxn ang="0">
                  <a:pos x="31" y="77"/>
                </a:cxn>
                <a:cxn ang="0">
                  <a:pos x="42" y="60"/>
                </a:cxn>
                <a:cxn ang="0">
                  <a:pos x="30" y="50"/>
                </a:cxn>
                <a:cxn ang="0">
                  <a:pos x="29" y="47"/>
                </a:cxn>
                <a:cxn ang="0">
                  <a:pos x="25" y="42"/>
                </a:cxn>
                <a:cxn ang="0">
                  <a:pos x="26" y="30"/>
                </a:cxn>
                <a:cxn ang="0">
                  <a:pos x="24" y="16"/>
                </a:cxn>
              </a:cxnLst>
              <a:rect l="0" t="0" r="r" b="b"/>
              <a:pathLst>
                <a:path w="118" h="451">
                  <a:moveTo>
                    <a:pt x="29" y="5"/>
                  </a:moveTo>
                  <a:lnTo>
                    <a:pt x="44" y="0"/>
                  </a:lnTo>
                  <a:lnTo>
                    <a:pt x="58" y="2"/>
                  </a:lnTo>
                  <a:lnTo>
                    <a:pt x="69" y="14"/>
                  </a:lnTo>
                  <a:lnTo>
                    <a:pt x="73" y="28"/>
                  </a:lnTo>
                  <a:lnTo>
                    <a:pt x="69" y="45"/>
                  </a:lnTo>
                  <a:lnTo>
                    <a:pt x="75" y="54"/>
                  </a:lnTo>
                  <a:lnTo>
                    <a:pt x="82" y="58"/>
                  </a:lnTo>
                  <a:lnTo>
                    <a:pt x="103" y="68"/>
                  </a:lnTo>
                  <a:lnTo>
                    <a:pt x="108" y="75"/>
                  </a:lnTo>
                  <a:lnTo>
                    <a:pt x="117" y="147"/>
                  </a:lnTo>
                  <a:lnTo>
                    <a:pt x="114" y="162"/>
                  </a:lnTo>
                  <a:lnTo>
                    <a:pt x="92" y="168"/>
                  </a:lnTo>
                  <a:lnTo>
                    <a:pt x="95" y="236"/>
                  </a:lnTo>
                  <a:lnTo>
                    <a:pt x="81" y="242"/>
                  </a:lnTo>
                  <a:lnTo>
                    <a:pt x="77" y="292"/>
                  </a:lnTo>
                  <a:lnTo>
                    <a:pt x="80" y="380"/>
                  </a:lnTo>
                  <a:lnTo>
                    <a:pt x="81" y="428"/>
                  </a:lnTo>
                  <a:lnTo>
                    <a:pt x="77" y="429"/>
                  </a:lnTo>
                  <a:lnTo>
                    <a:pt x="77" y="433"/>
                  </a:lnTo>
                  <a:lnTo>
                    <a:pt x="65" y="442"/>
                  </a:lnTo>
                  <a:lnTo>
                    <a:pt x="59" y="448"/>
                  </a:lnTo>
                  <a:lnTo>
                    <a:pt x="54" y="450"/>
                  </a:lnTo>
                  <a:lnTo>
                    <a:pt x="48" y="450"/>
                  </a:lnTo>
                  <a:lnTo>
                    <a:pt x="43" y="448"/>
                  </a:lnTo>
                  <a:lnTo>
                    <a:pt x="42" y="446"/>
                  </a:lnTo>
                  <a:lnTo>
                    <a:pt x="43" y="443"/>
                  </a:lnTo>
                  <a:lnTo>
                    <a:pt x="46" y="439"/>
                  </a:lnTo>
                  <a:lnTo>
                    <a:pt x="49" y="433"/>
                  </a:lnTo>
                  <a:lnTo>
                    <a:pt x="55" y="427"/>
                  </a:lnTo>
                  <a:lnTo>
                    <a:pt x="51" y="429"/>
                  </a:lnTo>
                  <a:lnTo>
                    <a:pt x="51" y="423"/>
                  </a:lnTo>
                  <a:lnTo>
                    <a:pt x="34" y="432"/>
                  </a:lnTo>
                  <a:lnTo>
                    <a:pt x="28" y="432"/>
                  </a:lnTo>
                  <a:lnTo>
                    <a:pt x="26" y="429"/>
                  </a:lnTo>
                  <a:lnTo>
                    <a:pt x="26" y="426"/>
                  </a:lnTo>
                  <a:lnTo>
                    <a:pt x="27" y="424"/>
                  </a:lnTo>
                  <a:lnTo>
                    <a:pt x="28" y="420"/>
                  </a:lnTo>
                  <a:lnTo>
                    <a:pt x="32" y="416"/>
                  </a:lnTo>
                  <a:lnTo>
                    <a:pt x="35" y="412"/>
                  </a:lnTo>
                  <a:lnTo>
                    <a:pt x="31" y="411"/>
                  </a:lnTo>
                  <a:lnTo>
                    <a:pt x="27" y="369"/>
                  </a:lnTo>
                  <a:lnTo>
                    <a:pt x="26" y="301"/>
                  </a:lnTo>
                  <a:lnTo>
                    <a:pt x="19" y="246"/>
                  </a:lnTo>
                  <a:lnTo>
                    <a:pt x="17" y="231"/>
                  </a:lnTo>
                  <a:lnTo>
                    <a:pt x="15" y="222"/>
                  </a:lnTo>
                  <a:lnTo>
                    <a:pt x="20" y="188"/>
                  </a:lnTo>
                  <a:lnTo>
                    <a:pt x="22" y="174"/>
                  </a:lnTo>
                  <a:lnTo>
                    <a:pt x="19" y="175"/>
                  </a:lnTo>
                  <a:lnTo>
                    <a:pt x="16" y="173"/>
                  </a:lnTo>
                  <a:lnTo>
                    <a:pt x="15" y="173"/>
                  </a:lnTo>
                  <a:lnTo>
                    <a:pt x="12" y="171"/>
                  </a:lnTo>
                  <a:lnTo>
                    <a:pt x="9" y="171"/>
                  </a:lnTo>
                  <a:lnTo>
                    <a:pt x="7" y="168"/>
                  </a:lnTo>
                  <a:lnTo>
                    <a:pt x="5" y="167"/>
                  </a:lnTo>
                  <a:lnTo>
                    <a:pt x="4" y="164"/>
                  </a:lnTo>
                  <a:lnTo>
                    <a:pt x="2" y="162"/>
                  </a:lnTo>
                  <a:lnTo>
                    <a:pt x="0" y="158"/>
                  </a:lnTo>
                  <a:lnTo>
                    <a:pt x="6" y="143"/>
                  </a:lnTo>
                  <a:lnTo>
                    <a:pt x="3" y="133"/>
                  </a:lnTo>
                  <a:lnTo>
                    <a:pt x="15" y="143"/>
                  </a:lnTo>
                  <a:lnTo>
                    <a:pt x="31" y="77"/>
                  </a:lnTo>
                  <a:lnTo>
                    <a:pt x="44" y="64"/>
                  </a:lnTo>
                  <a:lnTo>
                    <a:pt x="42" y="60"/>
                  </a:lnTo>
                  <a:lnTo>
                    <a:pt x="31" y="58"/>
                  </a:lnTo>
                  <a:lnTo>
                    <a:pt x="30" y="50"/>
                  </a:lnTo>
                  <a:lnTo>
                    <a:pt x="33" y="48"/>
                  </a:lnTo>
                  <a:lnTo>
                    <a:pt x="29" y="47"/>
                  </a:lnTo>
                  <a:lnTo>
                    <a:pt x="29" y="44"/>
                  </a:lnTo>
                  <a:lnTo>
                    <a:pt x="25" y="42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7" y="16"/>
                  </a:lnTo>
                  <a:lnTo>
                    <a:pt x="24" y="16"/>
                  </a:lnTo>
                  <a:lnTo>
                    <a:pt x="29" y="5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32241" name="Group 145"/>
            <p:cNvGrpSpPr>
              <a:grpSpLocks/>
            </p:cNvGrpSpPr>
            <p:nvPr/>
          </p:nvGrpSpPr>
          <p:grpSpPr bwMode="auto">
            <a:xfrm>
              <a:off x="4890" y="2594"/>
              <a:ext cx="405" cy="472"/>
              <a:chOff x="4890" y="2594"/>
              <a:chExt cx="405" cy="472"/>
            </a:xfrm>
          </p:grpSpPr>
          <p:sp>
            <p:nvSpPr>
              <p:cNvPr id="132242" name="Freeform 146"/>
              <p:cNvSpPr>
                <a:spLocks/>
              </p:cNvSpPr>
              <p:nvPr/>
            </p:nvSpPr>
            <p:spPr bwMode="auto">
              <a:xfrm>
                <a:off x="5023" y="2595"/>
                <a:ext cx="122" cy="470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41" y="32"/>
                  </a:cxn>
                  <a:cxn ang="0">
                    <a:pos x="45" y="35"/>
                  </a:cxn>
                  <a:cxn ang="0">
                    <a:pos x="49" y="45"/>
                  </a:cxn>
                  <a:cxn ang="0">
                    <a:pos x="55" y="61"/>
                  </a:cxn>
                  <a:cxn ang="0">
                    <a:pos x="49" y="64"/>
                  </a:cxn>
                  <a:cxn ang="0">
                    <a:pos x="21" y="87"/>
                  </a:cxn>
                  <a:cxn ang="0">
                    <a:pos x="4" y="230"/>
                  </a:cxn>
                  <a:cxn ang="0">
                    <a:pos x="0" y="254"/>
                  </a:cxn>
                  <a:cxn ang="0">
                    <a:pos x="8" y="269"/>
                  </a:cxn>
                  <a:cxn ang="0">
                    <a:pos x="13" y="272"/>
                  </a:cxn>
                  <a:cxn ang="0">
                    <a:pos x="13" y="250"/>
                  </a:cxn>
                  <a:cxn ang="0">
                    <a:pos x="13" y="261"/>
                  </a:cxn>
                  <a:cxn ang="0">
                    <a:pos x="20" y="253"/>
                  </a:cxn>
                  <a:cxn ang="0">
                    <a:pos x="24" y="235"/>
                  </a:cxn>
                  <a:cxn ang="0">
                    <a:pos x="40" y="358"/>
                  </a:cxn>
                  <a:cxn ang="0">
                    <a:pos x="47" y="432"/>
                  </a:cxn>
                  <a:cxn ang="0">
                    <a:pos x="43" y="466"/>
                  </a:cxn>
                  <a:cxn ang="0">
                    <a:pos x="62" y="461"/>
                  </a:cxn>
                  <a:cxn ang="0">
                    <a:pos x="57" y="418"/>
                  </a:cxn>
                  <a:cxn ang="0">
                    <a:pos x="64" y="361"/>
                  </a:cxn>
                  <a:cxn ang="0">
                    <a:pos x="66" y="417"/>
                  </a:cxn>
                  <a:cxn ang="0">
                    <a:pos x="70" y="456"/>
                  </a:cxn>
                  <a:cxn ang="0">
                    <a:pos x="86" y="458"/>
                  </a:cxn>
                  <a:cxn ang="0">
                    <a:pos x="92" y="358"/>
                  </a:cxn>
                  <a:cxn ang="0">
                    <a:pos x="99" y="348"/>
                  </a:cxn>
                  <a:cxn ang="0">
                    <a:pos x="117" y="358"/>
                  </a:cxn>
                  <a:cxn ang="0">
                    <a:pos x="107" y="239"/>
                  </a:cxn>
                  <a:cxn ang="0">
                    <a:pos x="109" y="216"/>
                  </a:cxn>
                  <a:cxn ang="0">
                    <a:pos x="108" y="158"/>
                  </a:cxn>
                  <a:cxn ang="0">
                    <a:pos x="80" y="79"/>
                  </a:cxn>
                  <a:cxn ang="0">
                    <a:pos x="80" y="51"/>
                  </a:cxn>
                  <a:cxn ang="0">
                    <a:pos x="86" y="46"/>
                  </a:cxn>
                  <a:cxn ang="0">
                    <a:pos x="92" y="39"/>
                  </a:cxn>
                  <a:cxn ang="0">
                    <a:pos x="88" y="6"/>
                  </a:cxn>
                  <a:cxn ang="0">
                    <a:pos x="73" y="2"/>
                  </a:cxn>
                  <a:cxn ang="0">
                    <a:pos x="61" y="4"/>
                  </a:cxn>
                </a:cxnLst>
                <a:rect l="0" t="0" r="r" b="b"/>
                <a:pathLst>
                  <a:path w="122" h="470">
                    <a:moveTo>
                      <a:pt x="61" y="4"/>
                    </a:moveTo>
                    <a:lnTo>
                      <a:pt x="47" y="6"/>
                    </a:lnTo>
                    <a:lnTo>
                      <a:pt x="41" y="24"/>
                    </a:lnTo>
                    <a:lnTo>
                      <a:pt x="41" y="32"/>
                    </a:lnTo>
                    <a:lnTo>
                      <a:pt x="47" y="32"/>
                    </a:lnTo>
                    <a:lnTo>
                      <a:pt x="45" y="35"/>
                    </a:lnTo>
                    <a:lnTo>
                      <a:pt x="47" y="37"/>
                    </a:lnTo>
                    <a:lnTo>
                      <a:pt x="49" y="45"/>
                    </a:lnTo>
                    <a:lnTo>
                      <a:pt x="51" y="46"/>
                    </a:lnTo>
                    <a:lnTo>
                      <a:pt x="55" y="61"/>
                    </a:lnTo>
                    <a:lnTo>
                      <a:pt x="55" y="64"/>
                    </a:lnTo>
                    <a:lnTo>
                      <a:pt x="49" y="64"/>
                    </a:lnTo>
                    <a:lnTo>
                      <a:pt x="39" y="81"/>
                    </a:lnTo>
                    <a:lnTo>
                      <a:pt x="21" y="87"/>
                    </a:lnTo>
                    <a:lnTo>
                      <a:pt x="13" y="102"/>
                    </a:lnTo>
                    <a:lnTo>
                      <a:pt x="4" y="230"/>
                    </a:lnTo>
                    <a:lnTo>
                      <a:pt x="8" y="232"/>
                    </a:lnTo>
                    <a:lnTo>
                      <a:pt x="0" y="254"/>
                    </a:lnTo>
                    <a:lnTo>
                      <a:pt x="4" y="269"/>
                    </a:lnTo>
                    <a:lnTo>
                      <a:pt x="8" y="269"/>
                    </a:lnTo>
                    <a:lnTo>
                      <a:pt x="10" y="272"/>
                    </a:lnTo>
                    <a:lnTo>
                      <a:pt x="13" y="272"/>
                    </a:lnTo>
                    <a:lnTo>
                      <a:pt x="12" y="258"/>
                    </a:lnTo>
                    <a:lnTo>
                      <a:pt x="13" y="250"/>
                    </a:lnTo>
                    <a:lnTo>
                      <a:pt x="15" y="256"/>
                    </a:lnTo>
                    <a:lnTo>
                      <a:pt x="13" y="261"/>
                    </a:lnTo>
                    <a:lnTo>
                      <a:pt x="16" y="264"/>
                    </a:lnTo>
                    <a:lnTo>
                      <a:pt x="20" y="253"/>
                    </a:lnTo>
                    <a:lnTo>
                      <a:pt x="17" y="234"/>
                    </a:lnTo>
                    <a:lnTo>
                      <a:pt x="24" y="235"/>
                    </a:lnTo>
                    <a:lnTo>
                      <a:pt x="20" y="351"/>
                    </a:lnTo>
                    <a:lnTo>
                      <a:pt x="40" y="358"/>
                    </a:lnTo>
                    <a:lnTo>
                      <a:pt x="49" y="425"/>
                    </a:lnTo>
                    <a:lnTo>
                      <a:pt x="47" y="432"/>
                    </a:lnTo>
                    <a:lnTo>
                      <a:pt x="43" y="461"/>
                    </a:lnTo>
                    <a:lnTo>
                      <a:pt x="43" y="466"/>
                    </a:lnTo>
                    <a:lnTo>
                      <a:pt x="57" y="469"/>
                    </a:lnTo>
                    <a:lnTo>
                      <a:pt x="62" y="461"/>
                    </a:lnTo>
                    <a:lnTo>
                      <a:pt x="59" y="436"/>
                    </a:lnTo>
                    <a:lnTo>
                      <a:pt x="57" y="418"/>
                    </a:lnTo>
                    <a:lnTo>
                      <a:pt x="62" y="361"/>
                    </a:lnTo>
                    <a:lnTo>
                      <a:pt x="64" y="361"/>
                    </a:lnTo>
                    <a:lnTo>
                      <a:pt x="70" y="382"/>
                    </a:lnTo>
                    <a:lnTo>
                      <a:pt x="66" y="417"/>
                    </a:lnTo>
                    <a:lnTo>
                      <a:pt x="62" y="420"/>
                    </a:lnTo>
                    <a:lnTo>
                      <a:pt x="70" y="456"/>
                    </a:lnTo>
                    <a:lnTo>
                      <a:pt x="84" y="461"/>
                    </a:lnTo>
                    <a:lnTo>
                      <a:pt x="86" y="458"/>
                    </a:lnTo>
                    <a:lnTo>
                      <a:pt x="76" y="421"/>
                    </a:lnTo>
                    <a:lnTo>
                      <a:pt x="92" y="358"/>
                    </a:lnTo>
                    <a:lnTo>
                      <a:pt x="99" y="353"/>
                    </a:lnTo>
                    <a:lnTo>
                      <a:pt x="99" y="348"/>
                    </a:lnTo>
                    <a:lnTo>
                      <a:pt x="113" y="349"/>
                    </a:lnTo>
                    <a:lnTo>
                      <a:pt x="117" y="358"/>
                    </a:lnTo>
                    <a:lnTo>
                      <a:pt x="121" y="353"/>
                    </a:lnTo>
                    <a:lnTo>
                      <a:pt x="107" y="239"/>
                    </a:lnTo>
                    <a:lnTo>
                      <a:pt x="109" y="240"/>
                    </a:lnTo>
                    <a:lnTo>
                      <a:pt x="109" y="216"/>
                    </a:lnTo>
                    <a:lnTo>
                      <a:pt x="111" y="213"/>
                    </a:lnTo>
                    <a:lnTo>
                      <a:pt x="108" y="158"/>
                    </a:lnTo>
                    <a:lnTo>
                      <a:pt x="103" y="92"/>
                    </a:lnTo>
                    <a:lnTo>
                      <a:pt x="80" y="79"/>
                    </a:lnTo>
                    <a:lnTo>
                      <a:pt x="74" y="64"/>
                    </a:lnTo>
                    <a:lnTo>
                      <a:pt x="80" y="51"/>
                    </a:lnTo>
                    <a:lnTo>
                      <a:pt x="84" y="52"/>
                    </a:lnTo>
                    <a:lnTo>
                      <a:pt x="86" y="46"/>
                    </a:lnTo>
                    <a:lnTo>
                      <a:pt x="86" y="40"/>
                    </a:lnTo>
                    <a:lnTo>
                      <a:pt x="92" y="39"/>
                    </a:lnTo>
                    <a:lnTo>
                      <a:pt x="93" y="20"/>
                    </a:lnTo>
                    <a:lnTo>
                      <a:pt x="88" y="6"/>
                    </a:lnTo>
                    <a:lnTo>
                      <a:pt x="82" y="2"/>
                    </a:lnTo>
                    <a:lnTo>
                      <a:pt x="73" y="2"/>
                    </a:lnTo>
                    <a:lnTo>
                      <a:pt x="67" y="0"/>
                    </a:lnTo>
                    <a:lnTo>
                      <a:pt x="61" y="4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43" name="Freeform 147"/>
              <p:cNvSpPr>
                <a:spLocks/>
              </p:cNvSpPr>
              <p:nvPr/>
            </p:nvSpPr>
            <p:spPr bwMode="auto">
              <a:xfrm>
                <a:off x="5171" y="2594"/>
                <a:ext cx="124" cy="470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72" y="15"/>
                  </a:cxn>
                  <a:cxn ang="0">
                    <a:pos x="73" y="47"/>
                  </a:cxn>
                  <a:cxn ang="0">
                    <a:pos x="86" y="61"/>
                  </a:cxn>
                  <a:cxn ang="0">
                    <a:pos x="114" y="78"/>
                  </a:cxn>
                  <a:cxn ang="0">
                    <a:pos x="119" y="169"/>
                  </a:cxn>
                  <a:cxn ang="0">
                    <a:pos x="100" y="246"/>
                  </a:cxn>
                  <a:cxn ang="0">
                    <a:pos x="81" y="305"/>
                  </a:cxn>
                  <a:cxn ang="0">
                    <a:pos x="85" y="446"/>
                  </a:cxn>
                  <a:cxn ang="0">
                    <a:pos x="81" y="451"/>
                  </a:cxn>
                  <a:cxn ang="0">
                    <a:pos x="62" y="467"/>
                  </a:cxn>
                  <a:cxn ang="0">
                    <a:pos x="51" y="469"/>
                  </a:cxn>
                  <a:cxn ang="0">
                    <a:pos x="44" y="465"/>
                  </a:cxn>
                  <a:cxn ang="0">
                    <a:pos x="48" y="457"/>
                  </a:cxn>
                  <a:cxn ang="0">
                    <a:pos x="58" y="445"/>
                  </a:cxn>
                  <a:cxn ang="0">
                    <a:pos x="53" y="441"/>
                  </a:cxn>
                  <a:cxn ang="0">
                    <a:pos x="29" y="450"/>
                  </a:cxn>
                  <a:cxn ang="0">
                    <a:pos x="27" y="444"/>
                  </a:cxn>
                  <a:cxn ang="0">
                    <a:pos x="29" y="438"/>
                  </a:cxn>
                  <a:cxn ang="0">
                    <a:pos x="37" y="429"/>
                  </a:cxn>
                  <a:cxn ang="0">
                    <a:pos x="28" y="385"/>
                  </a:cxn>
                  <a:cxn ang="0">
                    <a:pos x="20" y="256"/>
                  </a:cxn>
                  <a:cxn ang="0">
                    <a:pos x="15" y="232"/>
                  </a:cxn>
                  <a:cxn ang="0">
                    <a:pos x="23" y="181"/>
                  </a:cxn>
                  <a:cxn ang="0">
                    <a:pos x="17" y="180"/>
                  </a:cxn>
                  <a:cxn ang="0">
                    <a:pos x="12" y="178"/>
                  </a:cxn>
                  <a:cxn ang="0">
                    <a:pos x="7" y="175"/>
                  </a:cxn>
                  <a:cxn ang="0">
                    <a:pos x="4" y="171"/>
                  </a:cxn>
                  <a:cxn ang="0">
                    <a:pos x="0" y="165"/>
                  </a:cxn>
                  <a:cxn ang="0">
                    <a:pos x="4" y="139"/>
                  </a:cxn>
                  <a:cxn ang="0">
                    <a:pos x="33" y="80"/>
                  </a:cxn>
                  <a:cxn ang="0">
                    <a:pos x="44" y="63"/>
                  </a:cxn>
                  <a:cxn ang="0">
                    <a:pos x="31" y="52"/>
                  </a:cxn>
                  <a:cxn ang="0">
                    <a:pos x="30" y="49"/>
                  </a:cxn>
                  <a:cxn ang="0">
                    <a:pos x="26" y="45"/>
                  </a:cxn>
                  <a:cxn ang="0">
                    <a:pos x="27" y="32"/>
                  </a:cxn>
                  <a:cxn ang="0">
                    <a:pos x="25" y="17"/>
                  </a:cxn>
                </a:cxnLst>
                <a:rect l="0" t="0" r="r" b="b"/>
                <a:pathLst>
                  <a:path w="124" h="470">
                    <a:moveTo>
                      <a:pt x="30" y="6"/>
                    </a:moveTo>
                    <a:lnTo>
                      <a:pt x="46" y="0"/>
                    </a:lnTo>
                    <a:lnTo>
                      <a:pt x="61" y="3"/>
                    </a:lnTo>
                    <a:lnTo>
                      <a:pt x="72" y="15"/>
                    </a:lnTo>
                    <a:lnTo>
                      <a:pt x="77" y="30"/>
                    </a:lnTo>
                    <a:lnTo>
                      <a:pt x="73" y="47"/>
                    </a:lnTo>
                    <a:lnTo>
                      <a:pt x="78" y="57"/>
                    </a:lnTo>
                    <a:lnTo>
                      <a:pt x="86" y="61"/>
                    </a:lnTo>
                    <a:lnTo>
                      <a:pt x="108" y="71"/>
                    </a:lnTo>
                    <a:lnTo>
                      <a:pt x="114" y="78"/>
                    </a:lnTo>
                    <a:lnTo>
                      <a:pt x="123" y="154"/>
                    </a:lnTo>
                    <a:lnTo>
                      <a:pt x="119" y="169"/>
                    </a:lnTo>
                    <a:lnTo>
                      <a:pt x="96" y="175"/>
                    </a:lnTo>
                    <a:lnTo>
                      <a:pt x="100" y="246"/>
                    </a:lnTo>
                    <a:lnTo>
                      <a:pt x="85" y="253"/>
                    </a:lnTo>
                    <a:lnTo>
                      <a:pt x="81" y="305"/>
                    </a:lnTo>
                    <a:lnTo>
                      <a:pt x="84" y="396"/>
                    </a:lnTo>
                    <a:lnTo>
                      <a:pt x="85" y="446"/>
                    </a:lnTo>
                    <a:lnTo>
                      <a:pt x="81" y="447"/>
                    </a:lnTo>
                    <a:lnTo>
                      <a:pt x="81" y="451"/>
                    </a:lnTo>
                    <a:lnTo>
                      <a:pt x="69" y="460"/>
                    </a:lnTo>
                    <a:lnTo>
                      <a:pt x="62" y="467"/>
                    </a:lnTo>
                    <a:lnTo>
                      <a:pt x="57" y="469"/>
                    </a:lnTo>
                    <a:lnTo>
                      <a:pt x="51" y="469"/>
                    </a:lnTo>
                    <a:lnTo>
                      <a:pt x="45" y="467"/>
                    </a:lnTo>
                    <a:lnTo>
                      <a:pt x="44" y="465"/>
                    </a:lnTo>
                    <a:lnTo>
                      <a:pt x="45" y="461"/>
                    </a:lnTo>
                    <a:lnTo>
                      <a:pt x="48" y="457"/>
                    </a:lnTo>
                    <a:lnTo>
                      <a:pt x="52" y="451"/>
                    </a:lnTo>
                    <a:lnTo>
                      <a:pt x="58" y="445"/>
                    </a:lnTo>
                    <a:lnTo>
                      <a:pt x="53" y="447"/>
                    </a:lnTo>
                    <a:lnTo>
                      <a:pt x="53" y="441"/>
                    </a:lnTo>
                    <a:lnTo>
                      <a:pt x="36" y="450"/>
                    </a:lnTo>
                    <a:lnTo>
                      <a:pt x="29" y="450"/>
                    </a:lnTo>
                    <a:lnTo>
                      <a:pt x="27" y="447"/>
                    </a:lnTo>
                    <a:lnTo>
                      <a:pt x="27" y="444"/>
                    </a:lnTo>
                    <a:lnTo>
                      <a:pt x="28" y="441"/>
                    </a:lnTo>
                    <a:lnTo>
                      <a:pt x="29" y="438"/>
                    </a:lnTo>
                    <a:lnTo>
                      <a:pt x="33" y="433"/>
                    </a:lnTo>
                    <a:lnTo>
                      <a:pt x="37" y="429"/>
                    </a:lnTo>
                    <a:lnTo>
                      <a:pt x="32" y="428"/>
                    </a:lnTo>
                    <a:lnTo>
                      <a:pt x="28" y="385"/>
                    </a:lnTo>
                    <a:lnTo>
                      <a:pt x="27" y="314"/>
                    </a:lnTo>
                    <a:lnTo>
                      <a:pt x="20" y="256"/>
                    </a:lnTo>
                    <a:lnTo>
                      <a:pt x="18" y="241"/>
                    </a:lnTo>
                    <a:lnTo>
                      <a:pt x="15" y="232"/>
                    </a:lnTo>
                    <a:lnTo>
                      <a:pt x="21" y="196"/>
                    </a:lnTo>
                    <a:lnTo>
                      <a:pt x="23" y="181"/>
                    </a:lnTo>
                    <a:lnTo>
                      <a:pt x="19" y="183"/>
                    </a:lnTo>
                    <a:lnTo>
                      <a:pt x="17" y="180"/>
                    </a:lnTo>
                    <a:lnTo>
                      <a:pt x="15" y="180"/>
                    </a:lnTo>
                    <a:lnTo>
                      <a:pt x="12" y="178"/>
                    </a:lnTo>
                    <a:lnTo>
                      <a:pt x="9" y="178"/>
                    </a:lnTo>
                    <a:lnTo>
                      <a:pt x="7" y="175"/>
                    </a:lnTo>
                    <a:lnTo>
                      <a:pt x="5" y="174"/>
                    </a:lnTo>
                    <a:lnTo>
                      <a:pt x="4" y="171"/>
                    </a:lnTo>
                    <a:lnTo>
                      <a:pt x="2" y="169"/>
                    </a:lnTo>
                    <a:lnTo>
                      <a:pt x="0" y="165"/>
                    </a:lnTo>
                    <a:lnTo>
                      <a:pt x="6" y="149"/>
                    </a:lnTo>
                    <a:lnTo>
                      <a:pt x="4" y="139"/>
                    </a:lnTo>
                    <a:lnTo>
                      <a:pt x="15" y="149"/>
                    </a:lnTo>
                    <a:lnTo>
                      <a:pt x="33" y="80"/>
                    </a:lnTo>
                    <a:lnTo>
                      <a:pt x="46" y="67"/>
                    </a:lnTo>
                    <a:lnTo>
                      <a:pt x="44" y="63"/>
                    </a:lnTo>
                    <a:lnTo>
                      <a:pt x="32" y="61"/>
                    </a:lnTo>
                    <a:lnTo>
                      <a:pt x="31" y="52"/>
                    </a:lnTo>
                    <a:lnTo>
                      <a:pt x="34" y="50"/>
                    </a:lnTo>
                    <a:lnTo>
                      <a:pt x="30" y="49"/>
                    </a:lnTo>
                    <a:lnTo>
                      <a:pt x="31" y="46"/>
                    </a:lnTo>
                    <a:lnTo>
                      <a:pt x="26" y="45"/>
                    </a:lnTo>
                    <a:lnTo>
                      <a:pt x="29" y="34"/>
                    </a:lnTo>
                    <a:lnTo>
                      <a:pt x="27" y="32"/>
                    </a:lnTo>
                    <a:lnTo>
                      <a:pt x="28" y="17"/>
                    </a:lnTo>
                    <a:lnTo>
                      <a:pt x="25" y="17"/>
                    </a:lnTo>
                    <a:lnTo>
                      <a:pt x="30" y="6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244" name="Freeform 148"/>
              <p:cNvSpPr>
                <a:spLocks/>
              </p:cNvSpPr>
              <p:nvPr/>
            </p:nvSpPr>
            <p:spPr bwMode="auto">
              <a:xfrm>
                <a:off x="4890" y="2594"/>
                <a:ext cx="88" cy="472"/>
              </a:xfrm>
              <a:custGeom>
                <a:avLst/>
                <a:gdLst/>
                <a:ahLst/>
                <a:cxnLst>
                  <a:cxn ang="0">
                    <a:pos x="56" y="7"/>
                  </a:cxn>
                  <a:cxn ang="0">
                    <a:pos x="36" y="0"/>
                  </a:cxn>
                  <a:cxn ang="0">
                    <a:pos x="21" y="0"/>
                  </a:cxn>
                  <a:cxn ang="0">
                    <a:pos x="8" y="4"/>
                  </a:cxn>
                  <a:cxn ang="0">
                    <a:pos x="2" y="20"/>
                  </a:cxn>
                  <a:cxn ang="0">
                    <a:pos x="2" y="35"/>
                  </a:cxn>
                  <a:cxn ang="0">
                    <a:pos x="10" y="51"/>
                  </a:cxn>
                  <a:cxn ang="0">
                    <a:pos x="16" y="50"/>
                  </a:cxn>
                  <a:cxn ang="0">
                    <a:pos x="7" y="70"/>
                  </a:cxn>
                  <a:cxn ang="0">
                    <a:pos x="0" y="101"/>
                  </a:cxn>
                  <a:cxn ang="0">
                    <a:pos x="0" y="128"/>
                  </a:cxn>
                  <a:cxn ang="0">
                    <a:pos x="2" y="162"/>
                  </a:cxn>
                  <a:cxn ang="0">
                    <a:pos x="8" y="196"/>
                  </a:cxn>
                  <a:cxn ang="0">
                    <a:pos x="18" y="198"/>
                  </a:cxn>
                  <a:cxn ang="0">
                    <a:pos x="18" y="208"/>
                  </a:cxn>
                  <a:cxn ang="0">
                    <a:pos x="23" y="212"/>
                  </a:cxn>
                  <a:cxn ang="0">
                    <a:pos x="23" y="246"/>
                  </a:cxn>
                  <a:cxn ang="0">
                    <a:pos x="28" y="253"/>
                  </a:cxn>
                  <a:cxn ang="0">
                    <a:pos x="28" y="316"/>
                  </a:cxn>
                  <a:cxn ang="0">
                    <a:pos x="28" y="356"/>
                  </a:cxn>
                  <a:cxn ang="0">
                    <a:pos x="20" y="401"/>
                  </a:cxn>
                  <a:cxn ang="0">
                    <a:pos x="17" y="458"/>
                  </a:cxn>
                  <a:cxn ang="0">
                    <a:pos x="26" y="462"/>
                  </a:cxn>
                  <a:cxn ang="0">
                    <a:pos x="26" y="469"/>
                  </a:cxn>
                  <a:cxn ang="0">
                    <a:pos x="41" y="469"/>
                  </a:cxn>
                  <a:cxn ang="0">
                    <a:pos x="43" y="466"/>
                  </a:cxn>
                  <a:cxn ang="0">
                    <a:pos x="49" y="466"/>
                  </a:cxn>
                  <a:cxn ang="0">
                    <a:pos x="49" y="471"/>
                  </a:cxn>
                  <a:cxn ang="0">
                    <a:pos x="60" y="469"/>
                  </a:cxn>
                  <a:cxn ang="0">
                    <a:pos x="82" y="466"/>
                  </a:cxn>
                  <a:cxn ang="0">
                    <a:pos x="82" y="463"/>
                  </a:cxn>
                  <a:cxn ang="0">
                    <a:pos x="62" y="454"/>
                  </a:cxn>
                  <a:cxn ang="0">
                    <a:pos x="62" y="445"/>
                  </a:cxn>
                  <a:cxn ang="0">
                    <a:pos x="80" y="441"/>
                  </a:cxn>
                  <a:cxn ang="0">
                    <a:pos x="80" y="435"/>
                  </a:cxn>
                  <a:cxn ang="0">
                    <a:pos x="67" y="427"/>
                  </a:cxn>
                  <a:cxn ang="0">
                    <a:pos x="67" y="363"/>
                  </a:cxn>
                  <a:cxn ang="0">
                    <a:pos x="72" y="304"/>
                  </a:cxn>
                  <a:cxn ang="0">
                    <a:pos x="70" y="245"/>
                  </a:cxn>
                  <a:cxn ang="0">
                    <a:pos x="70" y="212"/>
                  </a:cxn>
                  <a:cxn ang="0">
                    <a:pos x="72" y="202"/>
                  </a:cxn>
                  <a:cxn ang="0">
                    <a:pos x="72" y="156"/>
                  </a:cxn>
                  <a:cxn ang="0">
                    <a:pos x="87" y="145"/>
                  </a:cxn>
                  <a:cxn ang="0">
                    <a:pos x="87" y="139"/>
                  </a:cxn>
                  <a:cxn ang="0">
                    <a:pos x="54" y="76"/>
                  </a:cxn>
                  <a:cxn ang="0">
                    <a:pos x="38" y="68"/>
                  </a:cxn>
                  <a:cxn ang="0">
                    <a:pos x="41" y="64"/>
                  </a:cxn>
                  <a:cxn ang="0">
                    <a:pos x="51" y="61"/>
                  </a:cxn>
                  <a:cxn ang="0">
                    <a:pos x="51" y="57"/>
                  </a:cxn>
                  <a:cxn ang="0">
                    <a:pos x="54" y="55"/>
                  </a:cxn>
                  <a:cxn ang="0">
                    <a:pos x="54" y="51"/>
                  </a:cxn>
                  <a:cxn ang="0">
                    <a:pos x="56" y="49"/>
                  </a:cxn>
                  <a:cxn ang="0">
                    <a:pos x="54" y="47"/>
                  </a:cxn>
                  <a:cxn ang="0">
                    <a:pos x="56" y="45"/>
                  </a:cxn>
                  <a:cxn ang="0">
                    <a:pos x="51" y="35"/>
                  </a:cxn>
                  <a:cxn ang="0">
                    <a:pos x="54" y="28"/>
                  </a:cxn>
                  <a:cxn ang="0">
                    <a:pos x="51" y="22"/>
                  </a:cxn>
                  <a:cxn ang="0">
                    <a:pos x="56" y="18"/>
                  </a:cxn>
                  <a:cxn ang="0">
                    <a:pos x="56" y="7"/>
                  </a:cxn>
                </a:cxnLst>
                <a:rect l="0" t="0" r="r" b="b"/>
                <a:pathLst>
                  <a:path w="88" h="472">
                    <a:moveTo>
                      <a:pt x="56" y="7"/>
                    </a:moveTo>
                    <a:lnTo>
                      <a:pt x="36" y="0"/>
                    </a:lnTo>
                    <a:lnTo>
                      <a:pt x="21" y="0"/>
                    </a:lnTo>
                    <a:lnTo>
                      <a:pt x="8" y="4"/>
                    </a:lnTo>
                    <a:lnTo>
                      <a:pt x="2" y="20"/>
                    </a:lnTo>
                    <a:lnTo>
                      <a:pt x="2" y="35"/>
                    </a:lnTo>
                    <a:lnTo>
                      <a:pt x="10" y="51"/>
                    </a:lnTo>
                    <a:lnTo>
                      <a:pt x="16" y="50"/>
                    </a:lnTo>
                    <a:lnTo>
                      <a:pt x="7" y="70"/>
                    </a:lnTo>
                    <a:lnTo>
                      <a:pt x="0" y="101"/>
                    </a:lnTo>
                    <a:lnTo>
                      <a:pt x="0" y="128"/>
                    </a:lnTo>
                    <a:lnTo>
                      <a:pt x="2" y="162"/>
                    </a:lnTo>
                    <a:lnTo>
                      <a:pt x="8" y="196"/>
                    </a:lnTo>
                    <a:lnTo>
                      <a:pt x="18" y="198"/>
                    </a:lnTo>
                    <a:lnTo>
                      <a:pt x="18" y="208"/>
                    </a:lnTo>
                    <a:lnTo>
                      <a:pt x="23" y="212"/>
                    </a:lnTo>
                    <a:lnTo>
                      <a:pt x="23" y="246"/>
                    </a:lnTo>
                    <a:lnTo>
                      <a:pt x="28" y="253"/>
                    </a:lnTo>
                    <a:lnTo>
                      <a:pt x="28" y="316"/>
                    </a:lnTo>
                    <a:lnTo>
                      <a:pt x="28" y="356"/>
                    </a:lnTo>
                    <a:lnTo>
                      <a:pt x="20" y="401"/>
                    </a:lnTo>
                    <a:lnTo>
                      <a:pt x="17" y="458"/>
                    </a:lnTo>
                    <a:lnTo>
                      <a:pt x="26" y="462"/>
                    </a:lnTo>
                    <a:lnTo>
                      <a:pt x="26" y="469"/>
                    </a:lnTo>
                    <a:lnTo>
                      <a:pt x="41" y="469"/>
                    </a:lnTo>
                    <a:lnTo>
                      <a:pt x="43" y="466"/>
                    </a:lnTo>
                    <a:lnTo>
                      <a:pt x="49" y="466"/>
                    </a:lnTo>
                    <a:lnTo>
                      <a:pt x="49" y="471"/>
                    </a:lnTo>
                    <a:lnTo>
                      <a:pt x="60" y="469"/>
                    </a:lnTo>
                    <a:lnTo>
                      <a:pt x="82" y="466"/>
                    </a:lnTo>
                    <a:lnTo>
                      <a:pt x="82" y="463"/>
                    </a:lnTo>
                    <a:lnTo>
                      <a:pt x="62" y="454"/>
                    </a:lnTo>
                    <a:lnTo>
                      <a:pt x="62" y="445"/>
                    </a:lnTo>
                    <a:lnTo>
                      <a:pt x="80" y="441"/>
                    </a:lnTo>
                    <a:lnTo>
                      <a:pt x="80" y="435"/>
                    </a:lnTo>
                    <a:lnTo>
                      <a:pt x="67" y="427"/>
                    </a:lnTo>
                    <a:lnTo>
                      <a:pt x="67" y="363"/>
                    </a:lnTo>
                    <a:lnTo>
                      <a:pt x="72" y="304"/>
                    </a:lnTo>
                    <a:lnTo>
                      <a:pt x="70" y="245"/>
                    </a:lnTo>
                    <a:lnTo>
                      <a:pt x="70" y="212"/>
                    </a:lnTo>
                    <a:lnTo>
                      <a:pt x="72" y="202"/>
                    </a:lnTo>
                    <a:lnTo>
                      <a:pt x="72" y="156"/>
                    </a:lnTo>
                    <a:lnTo>
                      <a:pt x="87" y="145"/>
                    </a:lnTo>
                    <a:lnTo>
                      <a:pt x="87" y="139"/>
                    </a:lnTo>
                    <a:lnTo>
                      <a:pt x="54" y="76"/>
                    </a:lnTo>
                    <a:lnTo>
                      <a:pt x="38" y="68"/>
                    </a:lnTo>
                    <a:lnTo>
                      <a:pt x="41" y="64"/>
                    </a:lnTo>
                    <a:lnTo>
                      <a:pt x="51" y="61"/>
                    </a:lnTo>
                    <a:lnTo>
                      <a:pt x="51" y="57"/>
                    </a:lnTo>
                    <a:lnTo>
                      <a:pt x="54" y="55"/>
                    </a:lnTo>
                    <a:lnTo>
                      <a:pt x="54" y="51"/>
                    </a:lnTo>
                    <a:lnTo>
                      <a:pt x="56" y="49"/>
                    </a:lnTo>
                    <a:lnTo>
                      <a:pt x="54" y="47"/>
                    </a:lnTo>
                    <a:lnTo>
                      <a:pt x="56" y="45"/>
                    </a:lnTo>
                    <a:lnTo>
                      <a:pt x="51" y="35"/>
                    </a:lnTo>
                    <a:lnTo>
                      <a:pt x="54" y="28"/>
                    </a:lnTo>
                    <a:lnTo>
                      <a:pt x="51" y="22"/>
                    </a:lnTo>
                    <a:lnTo>
                      <a:pt x="56" y="18"/>
                    </a:lnTo>
                    <a:lnTo>
                      <a:pt x="56" y="7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32245" name="Group 149"/>
          <p:cNvGrpSpPr>
            <a:grpSpLocks/>
          </p:cNvGrpSpPr>
          <p:nvPr/>
        </p:nvGrpSpPr>
        <p:grpSpPr bwMode="auto">
          <a:xfrm>
            <a:off x="4530725" y="3941763"/>
            <a:ext cx="1454150" cy="500062"/>
            <a:chOff x="3092" y="2483"/>
            <a:chExt cx="992" cy="315"/>
          </a:xfrm>
        </p:grpSpPr>
        <p:sp>
          <p:nvSpPr>
            <p:cNvPr id="132246" name="Rectangle 150"/>
            <p:cNvSpPr>
              <a:spLocks noChangeArrowheads="1"/>
            </p:cNvSpPr>
            <p:nvPr/>
          </p:nvSpPr>
          <p:spPr bwMode="auto">
            <a:xfrm>
              <a:off x="3092" y="2616"/>
              <a:ext cx="992" cy="18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2247" name="Rectangle 151"/>
            <p:cNvSpPr>
              <a:spLocks noChangeArrowheads="1"/>
            </p:cNvSpPr>
            <p:nvPr/>
          </p:nvSpPr>
          <p:spPr bwMode="auto">
            <a:xfrm>
              <a:off x="3092" y="2483"/>
              <a:ext cx="992" cy="12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32248" name="Group 152"/>
            <p:cNvGrpSpPr>
              <a:grpSpLocks/>
            </p:cNvGrpSpPr>
            <p:nvPr/>
          </p:nvGrpSpPr>
          <p:grpSpPr bwMode="auto">
            <a:xfrm>
              <a:off x="3747" y="2646"/>
              <a:ext cx="267" cy="89"/>
              <a:chOff x="3747" y="2646"/>
              <a:chExt cx="267" cy="89"/>
            </a:xfrm>
          </p:grpSpPr>
          <p:sp>
            <p:nvSpPr>
              <p:cNvPr id="132249" name="Rectangle 153"/>
              <p:cNvSpPr>
                <a:spLocks noChangeArrowheads="1"/>
              </p:cNvSpPr>
              <p:nvPr/>
            </p:nvSpPr>
            <p:spPr bwMode="auto">
              <a:xfrm>
                <a:off x="3760" y="2646"/>
                <a:ext cx="241" cy="8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32250" name="Rectangle 154"/>
              <p:cNvSpPr>
                <a:spLocks noChangeArrowheads="1"/>
              </p:cNvSpPr>
              <p:nvPr/>
            </p:nvSpPr>
            <p:spPr bwMode="auto">
              <a:xfrm>
                <a:off x="3747" y="2734"/>
                <a:ext cx="267" cy="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32251" name="Group 155"/>
            <p:cNvGrpSpPr>
              <a:grpSpLocks/>
            </p:cNvGrpSpPr>
            <p:nvPr/>
          </p:nvGrpSpPr>
          <p:grpSpPr bwMode="auto">
            <a:xfrm>
              <a:off x="3444" y="2633"/>
              <a:ext cx="103" cy="164"/>
              <a:chOff x="3444" y="2633"/>
              <a:chExt cx="103" cy="164"/>
            </a:xfrm>
          </p:grpSpPr>
          <p:sp>
            <p:nvSpPr>
              <p:cNvPr id="132252" name="Rectangle 156"/>
              <p:cNvSpPr>
                <a:spLocks noChangeArrowheads="1"/>
              </p:cNvSpPr>
              <p:nvPr/>
            </p:nvSpPr>
            <p:spPr bwMode="auto">
              <a:xfrm>
                <a:off x="3444" y="2633"/>
                <a:ext cx="103" cy="16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32253" name="Rectangle 157"/>
              <p:cNvSpPr>
                <a:spLocks noChangeArrowheads="1"/>
              </p:cNvSpPr>
              <p:nvPr/>
            </p:nvSpPr>
            <p:spPr bwMode="auto">
              <a:xfrm>
                <a:off x="3454" y="2650"/>
                <a:ext cx="80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32254" name="Oval 158"/>
              <p:cNvSpPr>
                <a:spLocks noChangeArrowheads="1"/>
              </p:cNvSpPr>
              <p:nvPr/>
            </p:nvSpPr>
            <p:spPr bwMode="auto">
              <a:xfrm>
                <a:off x="3522" y="2721"/>
                <a:ext cx="2" cy="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32255" name="Group 159"/>
            <p:cNvGrpSpPr>
              <a:grpSpLocks/>
            </p:cNvGrpSpPr>
            <p:nvPr/>
          </p:nvGrpSpPr>
          <p:grpSpPr bwMode="auto">
            <a:xfrm>
              <a:off x="3580" y="2633"/>
              <a:ext cx="104" cy="164"/>
              <a:chOff x="3580" y="2633"/>
              <a:chExt cx="104" cy="164"/>
            </a:xfrm>
          </p:grpSpPr>
          <p:sp>
            <p:nvSpPr>
              <p:cNvPr id="132256" name="Rectangle 160"/>
              <p:cNvSpPr>
                <a:spLocks noChangeArrowheads="1"/>
              </p:cNvSpPr>
              <p:nvPr/>
            </p:nvSpPr>
            <p:spPr bwMode="auto">
              <a:xfrm>
                <a:off x="3580" y="2633"/>
                <a:ext cx="104" cy="16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32257" name="Rectangle 161"/>
              <p:cNvSpPr>
                <a:spLocks noChangeArrowheads="1"/>
              </p:cNvSpPr>
              <p:nvPr/>
            </p:nvSpPr>
            <p:spPr bwMode="auto">
              <a:xfrm>
                <a:off x="3595" y="2650"/>
                <a:ext cx="78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32258" name="Oval 162"/>
              <p:cNvSpPr>
                <a:spLocks noChangeArrowheads="1"/>
              </p:cNvSpPr>
              <p:nvPr/>
            </p:nvSpPr>
            <p:spPr bwMode="auto">
              <a:xfrm>
                <a:off x="3605" y="2721"/>
                <a:ext cx="0" cy="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32259" name="Group 163"/>
            <p:cNvGrpSpPr>
              <a:grpSpLocks/>
            </p:cNvGrpSpPr>
            <p:nvPr/>
          </p:nvGrpSpPr>
          <p:grpSpPr bwMode="auto">
            <a:xfrm>
              <a:off x="3129" y="2646"/>
              <a:ext cx="266" cy="89"/>
              <a:chOff x="3129" y="2646"/>
              <a:chExt cx="266" cy="89"/>
            </a:xfrm>
          </p:grpSpPr>
          <p:sp>
            <p:nvSpPr>
              <p:cNvPr id="132260" name="Rectangle 164"/>
              <p:cNvSpPr>
                <a:spLocks noChangeArrowheads="1"/>
              </p:cNvSpPr>
              <p:nvPr/>
            </p:nvSpPr>
            <p:spPr bwMode="auto">
              <a:xfrm>
                <a:off x="3142" y="2646"/>
                <a:ext cx="240" cy="8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32261" name="Rectangle 165"/>
              <p:cNvSpPr>
                <a:spLocks noChangeArrowheads="1"/>
              </p:cNvSpPr>
              <p:nvPr/>
            </p:nvSpPr>
            <p:spPr bwMode="auto">
              <a:xfrm>
                <a:off x="3129" y="2734"/>
                <a:ext cx="266" cy="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132262" name="Line 166"/>
          <p:cNvSpPr>
            <a:spLocks noChangeShapeType="1"/>
          </p:cNvSpPr>
          <p:nvPr/>
        </p:nvSpPr>
        <p:spPr bwMode="auto">
          <a:xfrm>
            <a:off x="1169988" y="2819400"/>
            <a:ext cx="68770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>
            <a:outerShdw dist="107763" dir="2700000" algn="ctr" rotWithShape="0">
              <a:srgbClr val="3C0023"/>
            </a:outerShdw>
          </a:effectLst>
        </p:spPr>
        <p:txBody>
          <a:bodyPr/>
          <a:lstStyle/>
          <a:p>
            <a:endParaRPr lang="es-ES"/>
          </a:p>
        </p:txBody>
      </p:sp>
      <p:sp>
        <p:nvSpPr>
          <p:cNvPr id="132263" name="Rectangle 167"/>
          <p:cNvSpPr>
            <a:spLocks noChangeArrowheads="1"/>
          </p:cNvSpPr>
          <p:nvPr/>
        </p:nvSpPr>
        <p:spPr bwMode="auto">
          <a:xfrm>
            <a:off x="2046288" y="2700338"/>
            <a:ext cx="4811712" cy="422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3188" tIns="52388" rIns="103188" bIns="52388">
            <a:spAutoFit/>
          </a:bodyPr>
          <a:lstStyle/>
          <a:p>
            <a:pPr algn="ctr" defTabSz="1028700" eaLnBrk="0" hangingPunct="0"/>
            <a:r>
              <a:rPr lang="en-US" sz="2000" b="1">
                <a:solidFill>
                  <a:srgbClr val="3C0023"/>
                </a:solidFill>
                <a:latin typeface="Times New Roman" pitchFamily="18" charset="0"/>
              </a:rPr>
              <a:t>Continuous Goods Flow to the Consumer</a:t>
            </a:r>
          </a:p>
        </p:txBody>
      </p:sp>
      <p:grpSp>
        <p:nvGrpSpPr>
          <p:cNvPr id="132264" name="Group 168"/>
          <p:cNvGrpSpPr>
            <a:grpSpLocks/>
          </p:cNvGrpSpPr>
          <p:nvPr/>
        </p:nvGrpSpPr>
        <p:grpSpPr bwMode="auto">
          <a:xfrm>
            <a:off x="146050" y="4141788"/>
            <a:ext cx="8855075" cy="823912"/>
            <a:chOff x="100" y="2609"/>
            <a:chExt cx="6042" cy="519"/>
          </a:xfrm>
        </p:grpSpPr>
        <p:sp>
          <p:nvSpPr>
            <p:cNvPr id="132265" name="Freeform 169"/>
            <p:cNvSpPr>
              <a:spLocks/>
            </p:cNvSpPr>
            <p:nvPr/>
          </p:nvSpPr>
          <p:spPr bwMode="auto">
            <a:xfrm>
              <a:off x="100" y="2620"/>
              <a:ext cx="3129" cy="508"/>
            </a:xfrm>
            <a:custGeom>
              <a:avLst/>
              <a:gdLst/>
              <a:ahLst/>
              <a:cxnLst>
                <a:cxn ang="0">
                  <a:pos x="0" y="210"/>
                </a:cxn>
                <a:cxn ang="0">
                  <a:pos x="0" y="222"/>
                </a:cxn>
                <a:cxn ang="0">
                  <a:pos x="13" y="242"/>
                </a:cxn>
                <a:cxn ang="0">
                  <a:pos x="52" y="265"/>
                </a:cxn>
                <a:cxn ang="0">
                  <a:pos x="117" y="282"/>
                </a:cxn>
                <a:cxn ang="0">
                  <a:pos x="195" y="299"/>
                </a:cxn>
                <a:cxn ang="0">
                  <a:pos x="280" y="314"/>
                </a:cxn>
                <a:cxn ang="0">
                  <a:pos x="371" y="325"/>
                </a:cxn>
                <a:cxn ang="0">
                  <a:pos x="498" y="341"/>
                </a:cxn>
                <a:cxn ang="0">
                  <a:pos x="622" y="355"/>
                </a:cxn>
                <a:cxn ang="0">
                  <a:pos x="765" y="367"/>
                </a:cxn>
                <a:cxn ang="0">
                  <a:pos x="941" y="379"/>
                </a:cxn>
                <a:cxn ang="0">
                  <a:pos x="1136" y="392"/>
                </a:cxn>
                <a:cxn ang="0">
                  <a:pos x="1269" y="398"/>
                </a:cxn>
                <a:cxn ang="0">
                  <a:pos x="1419" y="406"/>
                </a:cxn>
                <a:cxn ang="0">
                  <a:pos x="1559" y="411"/>
                </a:cxn>
                <a:cxn ang="0">
                  <a:pos x="1689" y="416"/>
                </a:cxn>
                <a:cxn ang="0">
                  <a:pos x="1787" y="419"/>
                </a:cxn>
                <a:cxn ang="0">
                  <a:pos x="1885" y="421"/>
                </a:cxn>
                <a:cxn ang="0">
                  <a:pos x="2034" y="426"/>
                </a:cxn>
                <a:cxn ang="0">
                  <a:pos x="2197" y="429"/>
                </a:cxn>
                <a:cxn ang="0">
                  <a:pos x="2392" y="433"/>
                </a:cxn>
                <a:cxn ang="0">
                  <a:pos x="2392" y="507"/>
                </a:cxn>
                <a:cxn ang="0">
                  <a:pos x="3128" y="325"/>
                </a:cxn>
                <a:cxn ang="0">
                  <a:pos x="2392" y="120"/>
                </a:cxn>
                <a:cxn ang="0">
                  <a:pos x="2392" y="203"/>
                </a:cxn>
                <a:cxn ang="0">
                  <a:pos x="2262" y="200"/>
                </a:cxn>
                <a:cxn ang="0">
                  <a:pos x="2112" y="196"/>
                </a:cxn>
                <a:cxn ang="0">
                  <a:pos x="1950" y="192"/>
                </a:cxn>
                <a:cxn ang="0">
                  <a:pos x="1787" y="188"/>
                </a:cxn>
                <a:cxn ang="0">
                  <a:pos x="1644" y="182"/>
                </a:cxn>
                <a:cxn ang="0">
                  <a:pos x="1514" y="178"/>
                </a:cxn>
                <a:cxn ang="0">
                  <a:pos x="1295" y="168"/>
                </a:cxn>
                <a:cxn ang="0">
                  <a:pos x="1103" y="158"/>
                </a:cxn>
                <a:cxn ang="0">
                  <a:pos x="967" y="150"/>
                </a:cxn>
                <a:cxn ang="0">
                  <a:pos x="856" y="143"/>
                </a:cxn>
                <a:cxn ang="0">
                  <a:pos x="745" y="134"/>
                </a:cxn>
                <a:cxn ang="0">
                  <a:pos x="661" y="127"/>
                </a:cxn>
                <a:cxn ang="0">
                  <a:pos x="570" y="118"/>
                </a:cxn>
                <a:cxn ang="0">
                  <a:pos x="498" y="111"/>
                </a:cxn>
                <a:cxn ang="0">
                  <a:pos x="433" y="103"/>
                </a:cxn>
                <a:cxn ang="0">
                  <a:pos x="371" y="96"/>
                </a:cxn>
                <a:cxn ang="0">
                  <a:pos x="299" y="86"/>
                </a:cxn>
                <a:cxn ang="0">
                  <a:pos x="247" y="77"/>
                </a:cxn>
                <a:cxn ang="0">
                  <a:pos x="189" y="67"/>
                </a:cxn>
                <a:cxn ang="0">
                  <a:pos x="143" y="58"/>
                </a:cxn>
                <a:cxn ang="0">
                  <a:pos x="111" y="49"/>
                </a:cxn>
                <a:cxn ang="0">
                  <a:pos x="72" y="39"/>
                </a:cxn>
                <a:cxn ang="0">
                  <a:pos x="46" y="29"/>
                </a:cxn>
                <a:cxn ang="0">
                  <a:pos x="26" y="19"/>
                </a:cxn>
                <a:cxn ang="0">
                  <a:pos x="13" y="11"/>
                </a:cxn>
                <a:cxn ang="0">
                  <a:pos x="0" y="0"/>
                </a:cxn>
                <a:cxn ang="0">
                  <a:pos x="0" y="210"/>
                </a:cxn>
              </a:cxnLst>
              <a:rect l="0" t="0" r="r" b="b"/>
              <a:pathLst>
                <a:path w="3129" h="508">
                  <a:moveTo>
                    <a:pt x="0" y="210"/>
                  </a:moveTo>
                  <a:lnTo>
                    <a:pt x="0" y="222"/>
                  </a:lnTo>
                  <a:lnTo>
                    <a:pt x="13" y="242"/>
                  </a:lnTo>
                  <a:lnTo>
                    <a:pt x="52" y="265"/>
                  </a:lnTo>
                  <a:lnTo>
                    <a:pt x="117" y="282"/>
                  </a:lnTo>
                  <a:lnTo>
                    <a:pt x="195" y="299"/>
                  </a:lnTo>
                  <a:lnTo>
                    <a:pt x="280" y="314"/>
                  </a:lnTo>
                  <a:lnTo>
                    <a:pt x="371" y="325"/>
                  </a:lnTo>
                  <a:lnTo>
                    <a:pt x="498" y="341"/>
                  </a:lnTo>
                  <a:lnTo>
                    <a:pt x="622" y="355"/>
                  </a:lnTo>
                  <a:lnTo>
                    <a:pt x="765" y="367"/>
                  </a:lnTo>
                  <a:lnTo>
                    <a:pt x="941" y="379"/>
                  </a:lnTo>
                  <a:lnTo>
                    <a:pt x="1136" y="392"/>
                  </a:lnTo>
                  <a:lnTo>
                    <a:pt x="1269" y="398"/>
                  </a:lnTo>
                  <a:lnTo>
                    <a:pt x="1419" y="406"/>
                  </a:lnTo>
                  <a:lnTo>
                    <a:pt x="1559" y="411"/>
                  </a:lnTo>
                  <a:lnTo>
                    <a:pt x="1689" y="416"/>
                  </a:lnTo>
                  <a:lnTo>
                    <a:pt x="1787" y="419"/>
                  </a:lnTo>
                  <a:lnTo>
                    <a:pt x="1885" y="421"/>
                  </a:lnTo>
                  <a:lnTo>
                    <a:pt x="2034" y="426"/>
                  </a:lnTo>
                  <a:lnTo>
                    <a:pt x="2197" y="429"/>
                  </a:lnTo>
                  <a:lnTo>
                    <a:pt x="2392" y="433"/>
                  </a:lnTo>
                  <a:lnTo>
                    <a:pt x="2392" y="507"/>
                  </a:lnTo>
                  <a:lnTo>
                    <a:pt x="3128" y="325"/>
                  </a:lnTo>
                  <a:lnTo>
                    <a:pt x="2392" y="120"/>
                  </a:lnTo>
                  <a:lnTo>
                    <a:pt x="2392" y="203"/>
                  </a:lnTo>
                  <a:lnTo>
                    <a:pt x="2262" y="200"/>
                  </a:lnTo>
                  <a:lnTo>
                    <a:pt x="2112" y="196"/>
                  </a:lnTo>
                  <a:lnTo>
                    <a:pt x="1950" y="192"/>
                  </a:lnTo>
                  <a:lnTo>
                    <a:pt x="1787" y="188"/>
                  </a:lnTo>
                  <a:lnTo>
                    <a:pt x="1644" y="182"/>
                  </a:lnTo>
                  <a:lnTo>
                    <a:pt x="1514" y="178"/>
                  </a:lnTo>
                  <a:lnTo>
                    <a:pt x="1295" y="168"/>
                  </a:lnTo>
                  <a:lnTo>
                    <a:pt x="1103" y="158"/>
                  </a:lnTo>
                  <a:lnTo>
                    <a:pt x="967" y="150"/>
                  </a:lnTo>
                  <a:lnTo>
                    <a:pt x="856" y="143"/>
                  </a:lnTo>
                  <a:lnTo>
                    <a:pt x="745" y="134"/>
                  </a:lnTo>
                  <a:lnTo>
                    <a:pt x="661" y="127"/>
                  </a:lnTo>
                  <a:lnTo>
                    <a:pt x="570" y="118"/>
                  </a:lnTo>
                  <a:lnTo>
                    <a:pt x="498" y="111"/>
                  </a:lnTo>
                  <a:lnTo>
                    <a:pt x="433" y="103"/>
                  </a:lnTo>
                  <a:lnTo>
                    <a:pt x="371" y="96"/>
                  </a:lnTo>
                  <a:lnTo>
                    <a:pt x="299" y="86"/>
                  </a:lnTo>
                  <a:lnTo>
                    <a:pt x="247" y="77"/>
                  </a:lnTo>
                  <a:lnTo>
                    <a:pt x="189" y="67"/>
                  </a:lnTo>
                  <a:lnTo>
                    <a:pt x="143" y="58"/>
                  </a:lnTo>
                  <a:lnTo>
                    <a:pt x="111" y="49"/>
                  </a:lnTo>
                  <a:lnTo>
                    <a:pt x="72" y="39"/>
                  </a:lnTo>
                  <a:lnTo>
                    <a:pt x="46" y="29"/>
                  </a:lnTo>
                  <a:lnTo>
                    <a:pt x="26" y="19"/>
                  </a:lnTo>
                  <a:lnTo>
                    <a:pt x="13" y="11"/>
                  </a:lnTo>
                  <a:lnTo>
                    <a:pt x="0" y="0"/>
                  </a:lnTo>
                  <a:lnTo>
                    <a:pt x="0" y="210"/>
                  </a:lnTo>
                </a:path>
              </a:pathLst>
            </a:custGeom>
            <a:solidFill>
              <a:srgbClr val="EF91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2266" name="Freeform 170"/>
            <p:cNvSpPr>
              <a:spLocks/>
            </p:cNvSpPr>
            <p:nvPr/>
          </p:nvSpPr>
          <p:spPr bwMode="auto">
            <a:xfrm>
              <a:off x="3098" y="2609"/>
              <a:ext cx="3044" cy="449"/>
            </a:xfrm>
            <a:custGeom>
              <a:avLst/>
              <a:gdLst/>
              <a:ahLst/>
              <a:cxnLst>
                <a:cxn ang="0">
                  <a:pos x="0" y="216"/>
                </a:cxn>
                <a:cxn ang="0">
                  <a:pos x="436" y="337"/>
                </a:cxn>
                <a:cxn ang="0">
                  <a:pos x="26" y="448"/>
                </a:cxn>
                <a:cxn ang="0">
                  <a:pos x="208" y="448"/>
                </a:cxn>
                <a:cxn ang="0">
                  <a:pos x="469" y="447"/>
                </a:cxn>
                <a:cxn ang="0">
                  <a:pos x="696" y="442"/>
                </a:cxn>
                <a:cxn ang="0">
                  <a:pos x="950" y="438"/>
                </a:cxn>
                <a:cxn ang="0">
                  <a:pos x="1211" y="431"/>
                </a:cxn>
                <a:cxn ang="0">
                  <a:pos x="1465" y="422"/>
                </a:cxn>
                <a:cxn ang="0">
                  <a:pos x="1618" y="416"/>
                </a:cxn>
                <a:cxn ang="0">
                  <a:pos x="1813" y="406"/>
                </a:cxn>
                <a:cxn ang="0">
                  <a:pos x="1985" y="397"/>
                </a:cxn>
                <a:cxn ang="0">
                  <a:pos x="2128" y="387"/>
                </a:cxn>
                <a:cxn ang="0">
                  <a:pos x="2259" y="377"/>
                </a:cxn>
                <a:cxn ang="0">
                  <a:pos x="2408" y="366"/>
                </a:cxn>
                <a:cxn ang="0">
                  <a:pos x="2519" y="354"/>
                </a:cxn>
                <a:cxn ang="0">
                  <a:pos x="2626" y="342"/>
                </a:cxn>
                <a:cxn ang="0">
                  <a:pos x="2724" y="329"/>
                </a:cxn>
                <a:cxn ang="0">
                  <a:pos x="2789" y="319"/>
                </a:cxn>
                <a:cxn ang="0">
                  <a:pos x="2848" y="307"/>
                </a:cxn>
                <a:cxn ang="0">
                  <a:pos x="2900" y="297"/>
                </a:cxn>
                <a:cxn ang="0">
                  <a:pos x="2958" y="282"/>
                </a:cxn>
                <a:cxn ang="0">
                  <a:pos x="2991" y="269"/>
                </a:cxn>
                <a:cxn ang="0">
                  <a:pos x="3017" y="256"/>
                </a:cxn>
                <a:cxn ang="0">
                  <a:pos x="3036" y="244"/>
                </a:cxn>
                <a:cxn ang="0">
                  <a:pos x="3043" y="233"/>
                </a:cxn>
                <a:cxn ang="0">
                  <a:pos x="3043" y="221"/>
                </a:cxn>
                <a:cxn ang="0">
                  <a:pos x="3043" y="0"/>
                </a:cxn>
                <a:cxn ang="0">
                  <a:pos x="3030" y="16"/>
                </a:cxn>
                <a:cxn ang="0">
                  <a:pos x="3010" y="30"/>
                </a:cxn>
                <a:cxn ang="0">
                  <a:pos x="2978" y="44"/>
                </a:cxn>
                <a:cxn ang="0">
                  <a:pos x="2932" y="59"/>
                </a:cxn>
                <a:cxn ang="0">
                  <a:pos x="2871" y="72"/>
                </a:cxn>
                <a:cxn ang="0">
                  <a:pos x="2802" y="86"/>
                </a:cxn>
                <a:cxn ang="0">
                  <a:pos x="2718" y="99"/>
                </a:cxn>
                <a:cxn ang="0">
                  <a:pos x="2607" y="113"/>
                </a:cxn>
                <a:cxn ang="0">
                  <a:pos x="2470" y="128"/>
                </a:cxn>
                <a:cxn ang="0">
                  <a:pos x="2386" y="136"/>
                </a:cxn>
                <a:cxn ang="0">
                  <a:pos x="2272" y="146"/>
                </a:cxn>
                <a:cxn ang="0">
                  <a:pos x="2161" y="154"/>
                </a:cxn>
                <a:cxn ang="0">
                  <a:pos x="2031" y="162"/>
                </a:cxn>
                <a:cxn ang="0">
                  <a:pos x="1927" y="168"/>
                </a:cxn>
                <a:cxn ang="0">
                  <a:pos x="1715" y="179"/>
                </a:cxn>
                <a:cxn ang="0">
                  <a:pos x="1536" y="188"/>
                </a:cxn>
                <a:cxn ang="0">
                  <a:pos x="1321" y="195"/>
                </a:cxn>
                <a:cxn ang="0">
                  <a:pos x="1067" y="204"/>
                </a:cxn>
                <a:cxn ang="0">
                  <a:pos x="814" y="210"/>
                </a:cxn>
                <a:cxn ang="0">
                  <a:pos x="622" y="213"/>
                </a:cxn>
                <a:cxn ang="0">
                  <a:pos x="397" y="216"/>
                </a:cxn>
                <a:cxn ang="0">
                  <a:pos x="150" y="217"/>
                </a:cxn>
                <a:cxn ang="0">
                  <a:pos x="0" y="216"/>
                </a:cxn>
              </a:cxnLst>
              <a:rect l="0" t="0" r="r" b="b"/>
              <a:pathLst>
                <a:path w="3044" h="449">
                  <a:moveTo>
                    <a:pt x="0" y="216"/>
                  </a:moveTo>
                  <a:lnTo>
                    <a:pt x="436" y="337"/>
                  </a:lnTo>
                  <a:lnTo>
                    <a:pt x="26" y="448"/>
                  </a:lnTo>
                  <a:lnTo>
                    <a:pt x="208" y="448"/>
                  </a:lnTo>
                  <a:lnTo>
                    <a:pt x="469" y="447"/>
                  </a:lnTo>
                  <a:lnTo>
                    <a:pt x="696" y="442"/>
                  </a:lnTo>
                  <a:lnTo>
                    <a:pt x="950" y="438"/>
                  </a:lnTo>
                  <a:lnTo>
                    <a:pt x="1211" y="431"/>
                  </a:lnTo>
                  <a:lnTo>
                    <a:pt x="1465" y="422"/>
                  </a:lnTo>
                  <a:lnTo>
                    <a:pt x="1618" y="416"/>
                  </a:lnTo>
                  <a:lnTo>
                    <a:pt x="1813" y="406"/>
                  </a:lnTo>
                  <a:lnTo>
                    <a:pt x="1985" y="397"/>
                  </a:lnTo>
                  <a:lnTo>
                    <a:pt x="2128" y="387"/>
                  </a:lnTo>
                  <a:lnTo>
                    <a:pt x="2259" y="377"/>
                  </a:lnTo>
                  <a:lnTo>
                    <a:pt x="2408" y="366"/>
                  </a:lnTo>
                  <a:lnTo>
                    <a:pt x="2519" y="354"/>
                  </a:lnTo>
                  <a:lnTo>
                    <a:pt x="2626" y="342"/>
                  </a:lnTo>
                  <a:lnTo>
                    <a:pt x="2724" y="329"/>
                  </a:lnTo>
                  <a:lnTo>
                    <a:pt x="2789" y="319"/>
                  </a:lnTo>
                  <a:lnTo>
                    <a:pt x="2848" y="307"/>
                  </a:lnTo>
                  <a:lnTo>
                    <a:pt x="2900" y="297"/>
                  </a:lnTo>
                  <a:lnTo>
                    <a:pt x="2958" y="282"/>
                  </a:lnTo>
                  <a:lnTo>
                    <a:pt x="2991" y="269"/>
                  </a:lnTo>
                  <a:lnTo>
                    <a:pt x="3017" y="256"/>
                  </a:lnTo>
                  <a:lnTo>
                    <a:pt x="3036" y="244"/>
                  </a:lnTo>
                  <a:lnTo>
                    <a:pt x="3043" y="233"/>
                  </a:lnTo>
                  <a:lnTo>
                    <a:pt x="3043" y="221"/>
                  </a:lnTo>
                  <a:lnTo>
                    <a:pt x="3043" y="0"/>
                  </a:lnTo>
                  <a:lnTo>
                    <a:pt x="3030" y="16"/>
                  </a:lnTo>
                  <a:lnTo>
                    <a:pt x="3010" y="30"/>
                  </a:lnTo>
                  <a:lnTo>
                    <a:pt x="2978" y="44"/>
                  </a:lnTo>
                  <a:lnTo>
                    <a:pt x="2932" y="59"/>
                  </a:lnTo>
                  <a:lnTo>
                    <a:pt x="2871" y="72"/>
                  </a:lnTo>
                  <a:lnTo>
                    <a:pt x="2802" y="86"/>
                  </a:lnTo>
                  <a:lnTo>
                    <a:pt x="2718" y="99"/>
                  </a:lnTo>
                  <a:lnTo>
                    <a:pt x="2607" y="113"/>
                  </a:lnTo>
                  <a:lnTo>
                    <a:pt x="2470" y="128"/>
                  </a:lnTo>
                  <a:lnTo>
                    <a:pt x="2386" y="136"/>
                  </a:lnTo>
                  <a:lnTo>
                    <a:pt x="2272" y="146"/>
                  </a:lnTo>
                  <a:lnTo>
                    <a:pt x="2161" y="154"/>
                  </a:lnTo>
                  <a:lnTo>
                    <a:pt x="2031" y="162"/>
                  </a:lnTo>
                  <a:lnTo>
                    <a:pt x="1927" y="168"/>
                  </a:lnTo>
                  <a:lnTo>
                    <a:pt x="1715" y="179"/>
                  </a:lnTo>
                  <a:lnTo>
                    <a:pt x="1536" y="188"/>
                  </a:lnTo>
                  <a:lnTo>
                    <a:pt x="1321" y="195"/>
                  </a:lnTo>
                  <a:lnTo>
                    <a:pt x="1067" y="204"/>
                  </a:lnTo>
                  <a:lnTo>
                    <a:pt x="814" y="210"/>
                  </a:lnTo>
                  <a:lnTo>
                    <a:pt x="622" y="213"/>
                  </a:lnTo>
                  <a:lnTo>
                    <a:pt x="397" y="216"/>
                  </a:lnTo>
                  <a:lnTo>
                    <a:pt x="150" y="217"/>
                  </a:lnTo>
                  <a:lnTo>
                    <a:pt x="0" y="216"/>
                  </a:lnTo>
                </a:path>
              </a:pathLst>
            </a:custGeom>
            <a:solidFill>
              <a:srgbClr val="EF91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32267" name="Group 171"/>
          <p:cNvGrpSpPr>
            <a:grpSpLocks/>
          </p:cNvGrpSpPr>
          <p:nvPr/>
        </p:nvGrpSpPr>
        <p:grpSpPr bwMode="auto">
          <a:xfrm>
            <a:off x="2778125" y="3929063"/>
            <a:ext cx="1273175" cy="630237"/>
            <a:chOff x="1896" y="2475"/>
            <a:chExt cx="869" cy="397"/>
          </a:xfrm>
        </p:grpSpPr>
        <p:sp>
          <p:nvSpPr>
            <p:cNvPr id="132268" name="Freeform 172"/>
            <p:cNvSpPr>
              <a:spLocks/>
            </p:cNvSpPr>
            <p:nvPr/>
          </p:nvSpPr>
          <p:spPr bwMode="auto">
            <a:xfrm>
              <a:off x="2242" y="2756"/>
              <a:ext cx="17" cy="1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17"/>
                </a:cxn>
                <a:cxn ang="0">
                  <a:pos x="16" y="17"/>
                </a:cxn>
                <a:cxn ang="0">
                  <a:pos x="16" y="0"/>
                </a:cxn>
                <a:cxn ang="0">
                  <a:pos x="0" y="6"/>
                </a:cxn>
              </a:cxnLst>
              <a:rect l="0" t="0" r="r" b="b"/>
              <a:pathLst>
                <a:path w="17" h="18">
                  <a:moveTo>
                    <a:pt x="0" y="6"/>
                  </a:moveTo>
                  <a:lnTo>
                    <a:pt x="0" y="17"/>
                  </a:lnTo>
                  <a:lnTo>
                    <a:pt x="16" y="17"/>
                  </a:lnTo>
                  <a:lnTo>
                    <a:pt x="16" y="0"/>
                  </a:lnTo>
                  <a:lnTo>
                    <a:pt x="0" y="6"/>
                  </a:lnTo>
                </a:path>
              </a:pathLst>
            </a:custGeom>
            <a:solidFill>
              <a:srgbClr val="F9F9F9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32269" name="Group 173"/>
            <p:cNvGrpSpPr>
              <a:grpSpLocks/>
            </p:cNvGrpSpPr>
            <p:nvPr/>
          </p:nvGrpSpPr>
          <p:grpSpPr bwMode="auto">
            <a:xfrm>
              <a:off x="1896" y="2475"/>
              <a:ext cx="869" cy="397"/>
              <a:chOff x="1896" y="2475"/>
              <a:chExt cx="869" cy="397"/>
            </a:xfrm>
          </p:grpSpPr>
          <p:grpSp>
            <p:nvGrpSpPr>
              <p:cNvPr id="132270" name="Group 174"/>
              <p:cNvGrpSpPr>
                <a:grpSpLocks/>
              </p:cNvGrpSpPr>
              <p:nvPr/>
            </p:nvGrpSpPr>
            <p:grpSpPr bwMode="auto">
              <a:xfrm>
                <a:off x="1896" y="2475"/>
                <a:ext cx="664" cy="358"/>
                <a:chOff x="1896" y="2475"/>
                <a:chExt cx="664" cy="358"/>
              </a:xfrm>
            </p:grpSpPr>
            <p:sp>
              <p:nvSpPr>
                <p:cNvPr id="132271" name="Freeform 175"/>
                <p:cNvSpPr>
                  <a:spLocks/>
                </p:cNvSpPr>
                <p:nvPr/>
              </p:nvSpPr>
              <p:spPr bwMode="auto">
                <a:xfrm>
                  <a:off x="1897" y="2549"/>
                  <a:ext cx="663" cy="284"/>
                </a:xfrm>
                <a:custGeom>
                  <a:avLst/>
                  <a:gdLst/>
                  <a:ahLst/>
                  <a:cxnLst>
                    <a:cxn ang="0">
                      <a:pos x="662" y="0"/>
                    </a:cxn>
                    <a:cxn ang="0">
                      <a:pos x="662" y="283"/>
                    </a:cxn>
                    <a:cxn ang="0">
                      <a:pos x="26" y="283"/>
                    </a:cxn>
                    <a:cxn ang="0">
                      <a:pos x="26" y="229"/>
                    </a:cxn>
                    <a:cxn ang="0">
                      <a:pos x="13" y="225"/>
                    </a:cxn>
                    <a:cxn ang="0">
                      <a:pos x="13" y="191"/>
                    </a:cxn>
                    <a:cxn ang="0">
                      <a:pos x="0" y="186"/>
                    </a:cxn>
                    <a:cxn ang="0">
                      <a:pos x="662" y="0"/>
                    </a:cxn>
                  </a:cxnLst>
                  <a:rect l="0" t="0" r="r" b="b"/>
                  <a:pathLst>
                    <a:path w="663" h="284">
                      <a:moveTo>
                        <a:pt x="662" y="0"/>
                      </a:moveTo>
                      <a:lnTo>
                        <a:pt x="662" y="283"/>
                      </a:lnTo>
                      <a:lnTo>
                        <a:pt x="26" y="283"/>
                      </a:lnTo>
                      <a:lnTo>
                        <a:pt x="26" y="229"/>
                      </a:lnTo>
                      <a:lnTo>
                        <a:pt x="13" y="225"/>
                      </a:lnTo>
                      <a:lnTo>
                        <a:pt x="13" y="191"/>
                      </a:lnTo>
                      <a:lnTo>
                        <a:pt x="0" y="186"/>
                      </a:lnTo>
                      <a:lnTo>
                        <a:pt x="662" y="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132272" name="Group 176"/>
                <p:cNvGrpSpPr>
                  <a:grpSpLocks/>
                </p:cNvGrpSpPr>
                <p:nvPr/>
              </p:nvGrpSpPr>
              <p:grpSpPr bwMode="auto">
                <a:xfrm>
                  <a:off x="1950" y="2780"/>
                  <a:ext cx="51" cy="17"/>
                  <a:chOff x="1950" y="2780"/>
                  <a:chExt cx="51" cy="17"/>
                </a:xfrm>
              </p:grpSpPr>
              <p:sp>
                <p:nvSpPr>
                  <p:cNvPr id="132273" name="Oval 177"/>
                  <p:cNvSpPr>
                    <a:spLocks noChangeArrowheads="1"/>
                  </p:cNvSpPr>
                  <p:nvPr/>
                </p:nvSpPr>
                <p:spPr bwMode="auto">
                  <a:xfrm>
                    <a:off x="1985" y="2780"/>
                    <a:ext cx="16" cy="1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274" name="Oval 178"/>
                  <p:cNvSpPr>
                    <a:spLocks noChangeArrowheads="1"/>
                  </p:cNvSpPr>
                  <p:nvPr/>
                </p:nvSpPr>
                <p:spPr bwMode="auto">
                  <a:xfrm>
                    <a:off x="1978" y="2780"/>
                    <a:ext cx="16" cy="1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275" name="Oval 179"/>
                  <p:cNvSpPr>
                    <a:spLocks noChangeArrowheads="1"/>
                  </p:cNvSpPr>
                  <p:nvPr/>
                </p:nvSpPr>
                <p:spPr bwMode="auto">
                  <a:xfrm>
                    <a:off x="1969" y="2781"/>
                    <a:ext cx="16" cy="1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276" name="Oval 180"/>
                  <p:cNvSpPr>
                    <a:spLocks noChangeArrowheads="1"/>
                  </p:cNvSpPr>
                  <p:nvPr/>
                </p:nvSpPr>
                <p:spPr bwMode="auto">
                  <a:xfrm>
                    <a:off x="1963" y="2781"/>
                    <a:ext cx="16" cy="1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277" name="Oval 181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2781"/>
                    <a:ext cx="16" cy="1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32278" name="Oval 182"/>
                  <p:cNvSpPr>
                    <a:spLocks noChangeArrowheads="1"/>
                  </p:cNvSpPr>
                  <p:nvPr/>
                </p:nvSpPr>
                <p:spPr bwMode="auto">
                  <a:xfrm>
                    <a:off x="1950" y="2781"/>
                    <a:ext cx="16" cy="1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279" name="Group 183"/>
                <p:cNvGrpSpPr>
                  <a:grpSpLocks/>
                </p:cNvGrpSpPr>
                <p:nvPr/>
              </p:nvGrpSpPr>
              <p:grpSpPr bwMode="auto">
                <a:xfrm>
                  <a:off x="2038" y="2753"/>
                  <a:ext cx="65" cy="32"/>
                  <a:chOff x="2038" y="2753"/>
                  <a:chExt cx="65" cy="32"/>
                </a:xfrm>
              </p:grpSpPr>
              <p:sp>
                <p:nvSpPr>
                  <p:cNvPr id="132280" name="Freeform 184"/>
                  <p:cNvSpPr>
                    <a:spLocks/>
                  </p:cNvSpPr>
                  <p:nvPr/>
                </p:nvSpPr>
                <p:spPr bwMode="auto">
                  <a:xfrm>
                    <a:off x="2102" y="2753"/>
                    <a:ext cx="1" cy="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4"/>
                      </a:cxn>
                      <a:cxn ang="0">
                        <a:pos x="0" y="1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" h="25">
                        <a:moveTo>
                          <a:pt x="0" y="0"/>
                        </a:moveTo>
                        <a:lnTo>
                          <a:pt x="0" y="24"/>
                        </a:lnTo>
                        <a:lnTo>
                          <a:pt x="0" y="1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81" name="Freeform 185"/>
                  <p:cNvSpPr>
                    <a:spLocks/>
                  </p:cNvSpPr>
                  <p:nvPr/>
                </p:nvSpPr>
                <p:spPr bwMode="auto">
                  <a:xfrm>
                    <a:off x="2091" y="2756"/>
                    <a:ext cx="1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1"/>
                      </a:cxn>
                      <a:cxn ang="0">
                        <a:pos x="0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" h="22">
                        <a:moveTo>
                          <a:pt x="0" y="0"/>
                        </a:moveTo>
                        <a:lnTo>
                          <a:pt x="0" y="21"/>
                        </a:lnTo>
                        <a:lnTo>
                          <a:pt x="0" y="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82" name="Freeform 186"/>
                  <p:cNvSpPr>
                    <a:spLocks/>
                  </p:cNvSpPr>
                  <p:nvPr/>
                </p:nvSpPr>
                <p:spPr bwMode="auto">
                  <a:xfrm>
                    <a:off x="2080" y="2756"/>
                    <a:ext cx="1" cy="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4"/>
                      </a:cxn>
                      <a:cxn ang="0">
                        <a:pos x="0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" h="25">
                        <a:moveTo>
                          <a:pt x="0" y="0"/>
                        </a:moveTo>
                        <a:lnTo>
                          <a:pt x="0" y="24"/>
                        </a:lnTo>
                        <a:lnTo>
                          <a:pt x="0" y="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83" name="Freeform 187"/>
                  <p:cNvSpPr>
                    <a:spLocks/>
                  </p:cNvSpPr>
                  <p:nvPr/>
                </p:nvSpPr>
                <p:spPr bwMode="auto">
                  <a:xfrm>
                    <a:off x="2069" y="2758"/>
                    <a:ext cx="17" cy="2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3"/>
                      </a:cxn>
                      <a:cxn ang="0">
                        <a:pos x="16" y="23"/>
                      </a:cxn>
                      <a:cxn ang="0">
                        <a:pos x="16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4">
                        <a:moveTo>
                          <a:pt x="0" y="0"/>
                        </a:moveTo>
                        <a:lnTo>
                          <a:pt x="0" y="23"/>
                        </a:lnTo>
                        <a:lnTo>
                          <a:pt x="16" y="23"/>
                        </a:lnTo>
                        <a:lnTo>
                          <a:pt x="16" y="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84" name="Freeform 188"/>
                  <p:cNvSpPr>
                    <a:spLocks/>
                  </p:cNvSpPr>
                  <p:nvPr/>
                </p:nvSpPr>
                <p:spPr bwMode="auto">
                  <a:xfrm>
                    <a:off x="2059" y="2758"/>
                    <a:ext cx="1" cy="2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3"/>
                      </a:cxn>
                      <a:cxn ang="0">
                        <a:pos x="0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" h="24">
                        <a:moveTo>
                          <a:pt x="0" y="0"/>
                        </a:moveTo>
                        <a:lnTo>
                          <a:pt x="0" y="23"/>
                        </a:lnTo>
                        <a:lnTo>
                          <a:pt x="0" y="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85" name="Freeform 189"/>
                  <p:cNvSpPr>
                    <a:spLocks/>
                  </p:cNvSpPr>
                  <p:nvPr/>
                </p:nvSpPr>
                <p:spPr bwMode="auto">
                  <a:xfrm>
                    <a:off x="2051" y="2760"/>
                    <a:ext cx="1" cy="2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2"/>
                      </a:cxn>
                      <a:cxn ang="0">
                        <a:pos x="0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" h="23">
                        <a:moveTo>
                          <a:pt x="0" y="0"/>
                        </a:moveTo>
                        <a:lnTo>
                          <a:pt x="0" y="22"/>
                        </a:lnTo>
                        <a:lnTo>
                          <a:pt x="0" y="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86" name="Freeform 190"/>
                  <p:cNvSpPr>
                    <a:spLocks/>
                  </p:cNvSpPr>
                  <p:nvPr/>
                </p:nvSpPr>
                <p:spPr bwMode="auto">
                  <a:xfrm>
                    <a:off x="2038" y="2762"/>
                    <a:ext cx="17" cy="2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2"/>
                      </a:cxn>
                      <a:cxn ang="0">
                        <a:pos x="16" y="22"/>
                      </a:cxn>
                      <a:cxn ang="0">
                        <a:pos x="1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3">
                        <a:moveTo>
                          <a:pt x="0" y="0"/>
                        </a:moveTo>
                        <a:lnTo>
                          <a:pt x="0" y="22"/>
                        </a:lnTo>
                        <a:lnTo>
                          <a:pt x="16" y="22"/>
                        </a:lnTo>
                        <a:lnTo>
                          <a:pt x="16" y="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287" name="Group 191"/>
                <p:cNvGrpSpPr>
                  <a:grpSpLocks/>
                </p:cNvGrpSpPr>
                <p:nvPr/>
              </p:nvGrpSpPr>
              <p:grpSpPr bwMode="auto">
                <a:xfrm>
                  <a:off x="2178" y="2731"/>
                  <a:ext cx="103" cy="38"/>
                  <a:chOff x="2178" y="2731"/>
                  <a:chExt cx="103" cy="38"/>
                </a:xfrm>
              </p:grpSpPr>
              <p:sp>
                <p:nvSpPr>
                  <p:cNvPr id="132288" name="Freeform 192"/>
                  <p:cNvSpPr>
                    <a:spLocks/>
                  </p:cNvSpPr>
                  <p:nvPr/>
                </p:nvSpPr>
                <p:spPr bwMode="auto">
                  <a:xfrm>
                    <a:off x="2264" y="2731"/>
                    <a:ext cx="17" cy="3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" y="29"/>
                      </a:cxn>
                      <a:cxn ang="0">
                        <a:pos x="1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30">
                        <a:moveTo>
                          <a:pt x="0" y="0"/>
                        </a:moveTo>
                        <a:lnTo>
                          <a:pt x="0" y="29"/>
                        </a:lnTo>
                        <a:lnTo>
                          <a:pt x="16" y="29"/>
                        </a:lnTo>
                        <a:lnTo>
                          <a:pt x="16" y="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89" name="Freeform 193"/>
                  <p:cNvSpPr>
                    <a:spLocks/>
                  </p:cNvSpPr>
                  <p:nvPr/>
                </p:nvSpPr>
                <p:spPr bwMode="auto">
                  <a:xfrm>
                    <a:off x="2246" y="2734"/>
                    <a:ext cx="17" cy="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16" y="28"/>
                      </a:cxn>
                      <a:cxn ang="0">
                        <a:pos x="16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9">
                        <a:moveTo>
                          <a:pt x="0" y="0"/>
                        </a:moveTo>
                        <a:lnTo>
                          <a:pt x="0" y="28"/>
                        </a:lnTo>
                        <a:lnTo>
                          <a:pt x="16" y="28"/>
                        </a:lnTo>
                        <a:lnTo>
                          <a:pt x="16" y="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90" name="Freeform 194"/>
                  <p:cNvSpPr>
                    <a:spLocks/>
                  </p:cNvSpPr>
                  <p:nvPr/>
                </p:nvSpPr>
                <p:spPr bwMode="auto">
                  <a:xfrm>
                    <a:off x="2230" y="2734"/>
                    <a:ext cx="17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0"/>
                      </a:cxn>
                      <a:cxn ang="0">
                        <a:pos x="16" y="30"/>
                      </a:cxn>
                      <a:cxn ang="0">
                        <a:pos x="16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31">
                        <a:moveTo>
                          <a:pt x="0" y="0"/>
                        </a:moveTo>
                        <a:lnTo>
                          <a:pt x="0" y="30"/>
                        </a:lnTo>
                        <a:lnTo>
                          <a:pt x="16" y="30"/>
                        </a:lnTo>
                        <a:lnTo>
                          <a:pt x="16" y="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91" name="Freeform 195"/>
                  <p:cNvSpPr>
                    <a:spLocks/>
                  </p:cNvSpPr>
                  <p:nvPr/>
                </p:nvSpPr>
                <p:spPr bwMode="auto">
                  <a:xfrm>
                    <a:off x="2213" y="2735"/>
                    <a:ext cx="17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0"/>
                      </a:cxn>
                      <a:cxn ang="0">
                        <a:pos x="16" y="30"/>
                      </a:cxn>
                      <a:cxn ang="0">
                        <a:pos x="1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31">
                        <a:moveTo>
                          <a:pt x="0" y="0"/>
                        </a:moveTo>
                        <a:lnTo>
                          <a:pt x="0" y="30"/>
                        </a:lnTo>
                        <a:lnTo>
                          <a:pt x="16" y="30"/>
                        </a:lnTo>
                        <a:lnTo>
                          <a:pt x="16" y="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92" name="Freeform 196"/>
                  <p:cNvSpPr>
                    <a:spLocks/>
                  </p:cNvSpPr>
                  <p:nvPr/>
                </p:nvSpPr>
                <p:spPr bwMode="auto">
                  <a:xfrm>
                    <a:off x="2195" y="2739"/>
                    <a:ext cx="17" cy="3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" y="29"/>
                      </a:cxn>
                      <a:cxn ang="0">
                        <a:pos x="16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30">
                        <a:moveTo>
                          <a:pt x="0" y="0"/>
                        </a:moveTo>
                        <a:lnTo>
                          <a:pt x="0" y="29"/>
                        </a:lnTo>
                        <a:lnTo>
                          <a:pt x="16" y="29"/>
                        </a:lnTo>
                        <a:lnTo>
                          <a:pt x="16" y="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93" name="Freeform 197"/>
                  <p:cNvSpPr>
                    <a:spLocks/>
                  </p:cNvSpPr>
                  <p:nvPr/>
                </p:nvSpPr>
                <p:spPr bwMode="auto">
                  <a:xfrm>
                    <a:off x="2178" y="2740"/>
                    <a:ext cx="17" cy="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16" y="28"/>
                      </a:cxn>
                      <a:cxn ang="0">
                        <a:pos x="1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9">
                        <a:moveTo>
                          <a:pt x="0" y="0"/>
                        </a:moveTo>
                        <a:lnTo>
                          <a:pt x="0" y="28"/>
                        </a:lnTo>
                        <a:lnTo>
                          <a:pt x="16" y="28"/>
                        </a:lnTo>
                        <a:lnTo>
                          <a:pt x="16" y="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294" name="Group 198"/>
                <p:cNvGrpSpPr>
                  <a:grpSpLocks/>
                </p:cNvGrpSpPr>
                <p:nvPr/>
              </p:nvGrpSpPr>
              <p:grpSpPr bwMode="auto">
                <a:xfrm>
                  <a:off x="2406" y="2705"/>
                  <a:ext cx="131" cy="40"/>
                  <a:chOff x="2406" y="2705"/>
                  <a:chExt cx="131" cy="40"/>
                </a:xfrm>
              </p:grpSpPr>
              <p:sp>
                <p:nvSpPr>
                  <p:cNvPr id="132295" name="Freeform 199"/>
                  <p:cNvSpPr>
                    <a:spLocks/>
                  </p:cNvSpPr>
                  <p:nvPr/>
                </p:nvSpPr>
                <p:spPr bwMode="auto">
                  <a:xfrm>
                    <a:off x="2520" y="2705"/>
                    <a:ext cx="17" cy="3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" y="29"/>
                      </a:cxn>
                      <a:cxn ang="0">
                        <a:pos x="1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30">
                        <a:moveTo>
                          <a:pt x="0" y="0"/>
                        </a:moveTo>
                        <a:lnTo>
                          <a:pt x="0" y="29"/>
                        </a:lnTo>
                        <a:lnTo>
                          <a:pt x="16" y="29"/>
                        </a:lnTo>
                        <a:lnTo>
                          <a:pt x="16" y="7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96" name="Freeform 200"/>
                  <p:cNvSpPr>
                    <a:spLocks/>
                  </p:cNvSpPr>
                  <p:nvPr/>
                </p:nvSpPr>
                <p:spPr bwMode="auto">
                  <a:xfrm>
                    <a:off x="2492" y="2709"/>
                    <a:ext cx="17" cy="2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6"/>
                      </a:cxn>
                      <a:cxn ang="0">
                        <a:pos x="16" y="26"/>
                      </a:cxn>
                      <a:cxn ang="0">
                        <a:pos x="16" y="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7">
                        <a:moveTo>
                          <a:pt x="0" y="0"/>
                        </a:moveTo>
                        <a:lnTo>
                          <a:pt x="0" y="26"/>
                        </a:lnTo>
                        <a:lnTo>
                          <a:pt x="16" y="26"/>
                        </a:lnTo>
                        <a:lnTo>
                          <a:pt x="16" y="5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97" name="Freeform 201"/>
                  <p:cNvSpPr>
                    <a:spLocks/>
                  </p:cNvSpPr>
                  <p:nvPr/>
                </p:nvSpPr>
                <p:spPr bwMode="auto">
                  <a:xfrm>
                    <a:off x="2463" y="2709"/>
                    <a:ext cx="17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0"/>
                      </a:cxn>
                      <a:cxn ang="0">
                        <a:pos x="16" y="30"/>
                      </a:cxn>
                      <a:cxn ang="0">
                        <a:pos x="1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31">
                        <a:moveTo>
                          <a:pt x="0" y="0"/>
                        </a:moveTo>
                        <a:lnTo>
                          <a:pt x="0" y="30"/>
                        </a:lnTo>
                        <a:lnTo>
                          <a:pt x="16" y="30"/>
                        </a:lnTo>
                        <a:lnTo>
                          <a:pt x="16" y="7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98" name="Freeform 202"/>
                  <p:cNvSpPr>
                    <a:spLocks/>
                  </p:cNvSpPr>
                  <p:nvPr/>
                </p:nvSpPr>
                <p:spPr bwMode="auto">
                  <a:xfrm>
                    <a:off x="2434" y="2713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7"/>
                      </a:cxn>
                      <a:cxn ang="0">
                        <a:pos x="16" y="27"/>
                      </a:cxn>
                      <a:cxn ang="0">
                        <a:pos x="16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8">
                        <a:moveTo>
                          <a:pt x="0" y="0"/>
                        </a:moveTo>
                        <a:lnTo>
                          <a:pt x="0" y="27"/>
                        </a:lnTo>
                        <a:lnTo>
                          <a:pt x="16" y="27"/>
                        </a:lnTo>
                        <a:lnTo>
                          <a:pt x="16" y="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299" name="Freeform 203"/>
                  <p:cNvSpPr>
                    <a:spLocks/>
                  </p:cNvSpPr>
                  <p:nvPr/>
                </p:nvSpPr>
                <p:spPr bwMode="auto">
                  <a:xfrm>
                    <a:off x="2406" y="271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7"/>
                      </a:cxn>
                      <a:cxn ang="0">
                        <a:pos x="16" y="27"/>
                      </a:cxn>
                      <a:cxn ang="0">
                        <a:pos x="16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8">
                        <a:moveTo>
                          <a:pt x="0" y="0"/>
                        </a:moveTo>
                        <a:lnTo>
                          <a:pt x="0" y="27"/>
                        </a:lnTo>
                        <a:lnTo>
                          <a:pt x="16" y="27"/>
                        </a:lnTo>
                        <a:lnTo>
                          <a:pt x="16" y="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sp>
              <p:nvSpPr>
                <p:cNvPr id="132300" name="Freeform 204"/>
                <p:cNvSpPr>
                  <a:spLocks/>
                </p:cNvSpPr>
                <p:nvPr/>
              </p:nvSpPr>
              <p:spPr bwMode="auto">
                <a:xfrm>
                  <a:off x="1924" y="2734"/>
                  <a:ext cx="635" cy="82"/>
                </a:xfrm>
                <a:custGeom>
                  <a:avLst/>
                  <a:gdLst/>
                  <a:ahLst/>
                  <a:cxnLst>
                    <a:cxn ang="0">
                      <a:pos x="634" y="45"/>
                    </a:cxn>
                    <a:cxn ang="0">
                      <a:pos x="634" y="0"/>
                    </a:cxn>
                    <a:cxn ang="0">
                      <a:pos x="0" y="58"/>
                    </a:cxn>
                    <a:cxn ang="0">
                      <a:pos x="0" y="81"/>
                    </a:cxn>
                    <a:cxn ang="0">
                      <a:pos x="634" y="45"/>
                    </a:cxn>
                  </a:cxnLst>
                  <a:rect l="0" t="0" r="r" b="b"/>
                  <a:pathLst>
                    <a:path w="635" h="82">
                      <a:moveTo>
                        <a:pt x="634" y="45"/>
                      </a:moveTo>
                      <a:lnTo>
                        <a:pt x="634" y="0"/>
                      </a:lnTo>
                      <a:lnTo>
                        <a:pt x="0" y="58"/>
                      </a:lnTo>
                      <a:lnTo>
                        <a:pt x="0" y="81"/>
                      </a:lnTo>
                      <a:lnTo>
                        <a:pt x="634" y="45"/>
                      </a:lnTo>
                    </a:path>
                  </a:pathLst>
                </a:custGeom>
                <a:solidFill>
                  <a:srgbClr val="C0C0C0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301" name="Freeform 205"/>
                <p:cNvSpPr>
                  <a:spLocks/>
                </p:cNvSpPr>
                <p:nvPr/>
              </p:nvSpPr>
              <p:spPr bwMode="auto">
                <a:xfrm>
                  <a:off x="1911" y="2637"/>
                  <a:ext cx="648" cy="138"/>
                </a:xfrm>
                <a:custGeom>
                  <a:avLst/>
                  <a:gdLst/>
                  <a:ahLst/>
                  <a:cxnLst>
                    <a:cxn ang="0">
                      <a:pos x="647" y="38"/>
                    </a:cxn>
                    <a:cxn ang="0">
                      <a:pos x="647" y="0"/>
                    </a:cxn>
                    <a:cxn ang="0">
                      <a:pos x="0" y="121"/>
                    </a:cxn>
                    <a:cxn ang="0">
                      <a:pos x="0" y="137"/>
                    </a:cxn>
                    <a:cxn ang="0">
                      <a:pos x="647" y="38"/>
                    </a:cxn>
                  </a:cxnLst>
                  <a:rect l="0" t="0" r="r" b="b"/>
                  <a:pathLst>
                    <a:path w="648" h="138">
                      <a:moveTo>
                        <a:pt x="647" y="38"/>
                      </a:moveTo>
                      <a:lnTo>
                        <a:pt x="647" y="0"/>
                      </a:lnTo>
                      <a:lnTo>
                        <a:pt x="0" y="121"/>
                      </a:lnTo>
                      <a:lnTo>
                        <a:pt x="0" y="137"/>
                      </a:lnTo>
                      <a:lnTo>
                        <a:pt x="647" y="38"/>
                      </a:lnTo>
                    </a:path>
                  </a:pathLst>
                </a:custGeom>
                <a:solidFill>
                  <a:srgbClr val="C0C0C0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302" name="Freeform 206"/>
                <p:cNvSpPr>
                  <a:spLocks/>
                </p:cNvSpPr>
                <p:nvPr/>
              </p:nvSpPr>
              <p:spPr bwMode="auto">
                <a:xfrm>
                  <a:off x="1896" y="2475"/>
                  <a:ext cx="663" cy="260"/>
                </a:xfrm>
                <a:custGeom>
                  <a:avLst/>
                  <a:gdLst/>
                  <a:ahLst/>
                  <a:cxnLst>
                    <a:cxn ang="0">
                      <a:pos x="662" y="90"/>
                    </a:cxn>
                    <a:cxn ang="0">
                      <a:pos x="662" y="0"/>
                    </a:cxn>
                    <a:cxn ang="0">
                      <a:pos x="0" y="225"/>
                    </a:cxn>
                    <a:cxn ang="0">
                      <a:pos x="0" y="259"/>
                    </a:cxn>
                    <a:cxn ang="0">
                      <a:pos x="662" y="90"/>
                    </a:cxn>
                  </a:cxnLst>
                  <a:rect l="0" t="0" r="r" b="b"/>
                  <a:pathLst>
                    <a:path w="663" h="260">
                      <a:moveTo>
                        <a:pt x="662" y="90"/>
                      </a:moveTo>
                      <a:lnTo>
                        <a:pt x="662" y="0"/>
                      </a:lnTo>
                      <a:lnTo>
                        <a:pt x="0" y="225"/>
                      </a:lnTo>
                      <a:lnTo>
                        <a:pt x="0" y="259"/>
                      </a:lnTo>
                      <a:lnTo>
                        <a:pt x="662" y="90"/>
                      </a:lnTo>
                    </a:path>
                  </a:pathLst>
                </a:custGeom>
                <a:solidFill>
                  <a:srgbClr val="9F9F9F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32303" name="Group 207"/>
              <p:cNvGrpSpPr>
                <a:grpSpLocks/>
              </p:cNvGrpSpPr>
              <p:nvPr/>
            </p:nvGrpSpPr>
            <p:grpSpPr bwMode="auto">
              <a:xfrm>
                <a:off x="2567" y="2475"/>
                <a:ext cx="198" cy="356"/>
                <a:chOff x="2567" y="2475"/>
                <a:chExt cx="198" cy="356"/>
              </a:xfrm>
            </p:grpSpPr>
            <p:sp>
              <p:nvSpPr>
                <p:cNvPr id="132304" name="Freeform 208"/>
                <p:cNvSpPr>
                  <a:spLocks/>
                </p:cNvSpPr>
                <p:nvPr/>
              </p:nvSpPr>
              <p:spPr bwMode="auto">
                <a:xfrm>
                  <a:off x="2569" y="2800"/>
                  <a:ext cx="145" cy="3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4" y="9"/>
                    </a:cxn>
                    <a:cxn ang="0">
                      <a:pos x="144" y="22"/>
                    </a:cxn>
                    <a:cxn ang="0">
                      <a:pos x="0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5" h="31">
                      <a:moveTo>
                        <a:pt x="0" y="0"/>
                      </a:moveTo>
                      <a:lnTo>
                        <a:pt x="144" y="9"/>
                      </a:lnTo>
                      <a:lnTo>
                        <a:pt x="144" y="22"/>
                      </a:lnTo>
                      <a:lnTo>
                        <a:pt x="0" y="3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5F5F5F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305" name="Freeform 209"/>
                <p:cNvSpPr>
                  <a:spLocks/>
                </p:cNvSpPr>
                <p:nvPr/>
              </p:nvSpPr>
              <p:spPr bwMode="auto">
                <a:xfrm>
                  <a:off x="2567" y="2562"/>
                  <a:ext cx="198" cy="24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7" y="129"/>
                    </a:cxn>
                    <a:cxn ang="0">
                      <a:pos x="173" y="129"/>
                    </a:cxn>
                    <a:cxn ang="0">
                      <a:pos x="173" y="175"/>
                    </a:cxn>
                    <a:cxn ang="0">
                      <a:pos x="182" y="181"/>
                    </a:cxn>
                    <a:cxn ang="0">
                      <a:pos x="173" y="181"/>
                    </a:cxn>
                    <a:cxn ang="0">
                      <a:pos x="173" y="240"/>
                    </a:cxn>
                    <a:cxn ang="0">
                      <a:pos x="149" y="247"/>
                    </a:cxn>
                    <a:cxn ang="0">
                      <a:pos x="0" y="23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8" h="248">
                      <a:moveTo>
                        <a:pt x="0" y="0"/>
                      </a:moveTo>
                      <a:lnTo>
                        <a:pt x="197" y="129"/>
                      </a:lnTo>
                      <a:lnTo>
                        <a:pt x="173" y="129"/>
                      </a:lnTo>
                      <a:lnTo>
                        <a:pt x="173" y="175"/>
                      </a:lnTo>
                      <a:lnTo>
                        <a:pt x="182" y="181"/>
                      </a:lnTo>
                      <a:lnTo>
                        <a:pt x="173" y="181"/>
                      </a:lnTo>
                      <a:lnTo>
                        <a:pt x="173" y="240"/>
                      </a:lnTo>
                      <a:lnTo>
                        <a:pt x="149" y="247"/>
                      </a:lnTo>
                      <a:lnTo>
                        <a:pt x="0" y="237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306" name="Freeform 210"/>
                <p:cNvSpPr>
                  <a:spLocks/>
                </p:cNvSpPr>
                <p:nvPr/>
              </p:nvSpPr>
              <p:spPr bwMode="auto">
                <a:xfrm>
                  <a:off x="2567" y="2475"/>
                  <a:ext cx="198" cy="2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89"/>
                    </a:cxn>
                    <a:cxn ang="0">
                      <a:pos x="197" y="213"/>
                    </a:cxn>
                    <a:cxn ang="0">
                      <a:pos x="197" y="16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8" h="214">
                      <a:moveTo>
                        <a:pt x="0" y="0"/>
                      </a:moveTo>
                      <a:lnTo>
                        <a:pt x="0" y="89"/>
                      </a:lnTo>
                      <a:lnTo>
                        <a:pt x="197" y="213"/>
                      </a:lnTo>
                      <a:lnTo>
                        <a:pt x="197" y="16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808080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132307" name="Group 211"/>
                <p:cNvGrpSpPr>
                  <a:grpSpLocks/>
                </p:cNvGrpSpPr>
                <p:nvPr/>
              </p:nvGrpSpPr>
              <p:grpSpPr bwMode="auto">
                <a:xfrm>
                  <a:off x="2571" y="2688"/>
                  <a:ext cx="157" cy="120"/>
                  <a:chOff x="2571" y="2688"/>
                  <a:chExt cx="157" cy="120"/>
                </a:xfrm>
              </p:grpSpPr>
              <p:sp>
                <p:nvSpPr>
                  <p:cNvPr id="132308" name="Freeform 212"/>
                  <p:cNvSpPr>
                    <a:spLocks/>
                  </p:cNvSpPr>
                  <p:nvPr/>
                </p:nvSpPr>
                <p:spPr bwMode="auto">
                  <a:xfrm>
                    <a:off x="2709" y="2749"/>
                    <a:ext cx="19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4"/>
                      </a:cxn>
                      <a:cxn ang="0">
                        <a:pos x="18" y="58"/>
                      </a:cxn>
                      <a:cxn ang="0">
                        <a:pos x="18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19" h="59">
                        <a:moveTo>
                          <a:pt x="0" y="12"/>
                        </a:moveTo>
                        <a:lnTo>
                          <a:pt x="0" y="54"/>
                        </a:lnTo>
                        <a:lnTo>
                          <a:pt x="18" y="58"/>
                        </a:lnTo>
                        <a:lnTo>
                          <a:pt x="18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3F3F3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09" name="Freeform 213"/>
                  <p:cNvSpPr>
                    <a:spLocks/>
                  </p:cNvSpPr>
                  <p:nvPr/>
                </p:nvSpPr>
                <p:spPr bwMode="auto">
                  <a:xfrm>
                    <a:off x="2698" y="2744"/>
                    <a:ext cx="21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2"/>
                      </a:cxn>
                      <a:cxn ang="0">
                        <a:pos x="20" y="58"/>
                      </a:cxn>
                      <a:cxn ang="0">
                        <a:pos x="20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1" h="59">
                        <a:moveTo>
                          <a:pt x="0" y="12"/>
                        </a:moveTo>
                        <a:lnTo>
                          <a:pt x="0" y="52"/>
                        </a:lnTo>
                        <a:lnTo>
                          <a:pt x="20" y="58"/>
                        </a:lnTo>
                        <a:lnTo>
                          <a:pt x="20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3F3F3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0" name="Freeform 214"/>
                  <p:cNvSpPr>
                    <a:spLocks/>
                  </p:cNvSpPr>
                  <p:nvPr/>
                </p:nvSpPr>
                <p:spPr bwMode="auto">
                  <a:xfrm>
                    <a:off x="2690" y="2740"/>
                    <a:ext cx="20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2"/>
                      </a:cxn>
                      <a:cxn ang="0">
                        <a:pos x="19" y="58"/>
                      </a:cxn>
                      <a:cxn ang="0">
                        <a:pos x="19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0" h="59">
                        <a:moveTo>
                          <a:pt x="0" y="12"/>
                        </a:moveTo>
                        <a:lnTo>
                          <a:pt x="0" y="52"/>
                        </a:lnTo>
                        <a:lnTo>
                          <a:pt x="19" y="58"/>
                        </a:lnTo>
                        <a:lnTo>
                          <a:pt x="19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5F5F5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1" name="Freeform 215"/>
                  <p:cNvSpPr>
                    <a:spLocks/>
                  </p:cNvSpPr>
                  <p:nvPr/>
                </p:nvSpPr>
                <p:spPr bwMode="auto">
                  <a:xfrm>
                    <a:off x="2679" y="2739"/>
                    <a:ext cx="21" cy="56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1"/>
                      </a:cxn>
                      <a:cxn ang="0">
                        <a:pos x="20" y="55"/>
                      </a:cxn>
                      <a:cxn ang="0">
                        <a:pos x="20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1" h="56">
                        <a:moveTo>
                          <a:pt x="0" y="11"/>
                        </a:moveTo>
                        <a:lnTo>
                          <a:pt x="0" y="51"/>
                        </a:lnTo>
                        <a:lnTo>
                          <a:pt x="20" y="55"/>
                        </a:lnTo>
                        <a:lnTo>
                          <a:pt x="20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5F5F5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2" name="Freeform 216"/>
                  <p:cNvSpPr>
                    <a:spLocks/>
                  </p:cNvSpPr>
                  <p:nvPr/>
                </p:nvSpPr>
                <p:spPr bwMode="auto">
                  <a:xfrm>
                    <a:off x="2671" y="2731"/>
                    <a:ext cx="21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2"/>
                      </a:cxn>
                      <a:cxn ang="0">
                        <a:pos x="20" y="58"/>
                      </a:cxn>
                      <a:cxn ang="0">
                        <a:pos x="20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1" h="59">
                        <a:moveTo>
                          <a:pt x="0" y="12"/>
                        </a:moveTo>
                        <a:lnTo>
                          <a:pt x="0" y="52"/>
                        </a:lnTo>
                        <a:lnTo>
                          <a:pt x="20" y="58"/>
                        </a:lnTo>
                        <a:lnTo>
                          <a:pt x="20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5F5F5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3" name="Freeform 217"/>
                  <p:cNvSpPr>
                    <a:spLocks/>
                  </p:cNvSpPr>
                  <p:nvPr/>
                </p:nvSpPr>
                <p:spPr bwMode="auto">
                  <a:xfrm>
                    <a:off x="2662" y="2729"/>
                    <a:ext cx="21" cy="57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2"/>
                      </a:cxn>
                      <a:cxn ang="0">
                        <a:pos x="20" y="56"/>
                      </a:cxn>
                      <a:cxn ang="0">
                        <a:pos x="20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1" h="57">
                        <a:moveTo>
                          <a:pt x="0" y="11"/>
                        </a:moveTo>
                        <a:lnTo>
                          <a:pt x="0" y="52"/>
                        </a:lnTo>
                        <a:lnTo>
                          <a:pt x="20" y="56"/>
                        </a:lnTo>
                        <a:lnTo>
                          <a:pt x="20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5F5F5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4" name="Freeform 218"/>
                  <p:cNvSpPr>
                    <a:spLocks/>
                  </p:cNvSpPr>
                  <p:nvPr/>
                </p:nvSpPr>
                <p:spPr bwMode="auto">
                  <a:xfrm>
                    <a:off x="2653" y="2725"/>
                    <a:ext cx="21" cy="57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2"/>
                      </a:cxn>
                      <a:cxn ang="0">
                        <a:pos x="20" y="56"/>
                      </a:cxn>
                      <a:cxn ang="0">
                        <a:pos x="20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1" h="57">
                        <a:moveTo>
                          <a:pt x="0" y="11"/>
                        </a:moveTo>
                        <a:lnTo>
                          <a:pt x="0" y="52"/>
                        </a:lnTo>
                        <a:lnTo>
                          <a:pt x="20" y="56"/>
                        </a:lnTo>
                        <a:lnTo>
                          <a:pt x="20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5" name="Freeform 219"/>
                  <p:cNvSpPr>
                    <a:spLocks/>
                  </p:cNvSpPr>
                  <p:nvPr/>
                </p:nvSpPr>
                <p:spPr bwMode="auto">
                  <a:xfrm>
                    <a:off x="2643" y="2721"/>
                    <a:ext cx="20" cy="5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1"/>
                      </a:cxn>
                      <a:cxn ang="0">
                        <a:pos x="19" y="57"/>
                      </a:cxn>
                      <a:cxn ang="0">
                        <a:pos x="19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0" h="58">
                        <a:moveTo>
                          <a:pt x="0" y="11"/>
                        </a:moveTo>
                        <a:lnTo>
                          <a:pt x="0" y="51"/>
                        </a:lnTo>
                        <a:lnTo>
                          <a:pt x="19" y="57"/>
                        </a:lnTo>
                        <a:lnTo>
                          <a:pt x="19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6" name="Freeform 220"/>
                  <p:cNvSpPr>
                    <a:spLocks/>
                  </p:cNvSpPr>
                  <p:nvPr/>
                </p:nvSpPr>
                <p:spPr bwMode="auto">
                  <a:xfrm>
                    <a:off x="2635" y="2716"/>
                    <a:ext cx="19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2"/>
                      </a:cxn>
                      <a:cxn ang="0">
                        <a:pos x="18" y="58"/>
                      </a:cxn>
                      <a:cxn ang="0">
                        <a:pos x="18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19" h="59">
                        <a:moveTo>
                          <a:pt x="0" y="12"/>
                        </a:moveTo>
                        <a:lnTo>
                          <a:pt x="0" y="52"/>
                        </a:lnTo>
                        <a:lnTo>
                          <a:pt x="18" y="58"/>
                        </a:lnTo>
                        <a:lnTo>
                          <a:pt x="18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7" name="Freeform 221"/>
                  <p:cNvSpPr>
                    <a:spLocks/>
                  </p:cNvSpPr>
                  <p:nvPr/>
                </p:nvSpPr>
                <p:spPr bwMode="auto">
                  <a:xfrm>
                    <a:off x="2624" y="2712"/>
                    <a:ext cx="21" cy="59"/>
                  </a:xfrm>
                  <a:custGeom>
                    <a:avLst/>
                    <a:gdLst/>
                    <a:ahLst/>
                    <a:cxnLst>
                      <a:cxn ang="0">
                        <a:pos x="0" y="13"/>
                      </a:cxn>
                      <a:cxn ang="0">
                        <a:pos x="0" y="52"/>
                      </a:cxn>
                      <a:cxn ang="0">
                        <a:pos x="20" y="58"/>
                      </a:cxn>
                      <a:cxn ang="0">
                        <a:pos x="20" y="0"/>
                      </a:cxn>
                      <a:cxn ang="0">
                        <a:pos x="0" y="13"/>
                      </a:cxn>
                    </a:cxnLst>
                    <a:rect l="0" t="0" r="r" b="b"/>
                    <a:pathLst>
                      <a:path w="21" h="59">
                        <a:moveTo>
                          <a:pt x="0" y="13"/>
                        </a:moveTo>
                        <a:lnTo>
                          <a:pt x="0" y="52"/>
                        </a:lnTo>
                        <a:lnTo>
                          <a:pt x="20" y="58"/>
                        </a:lnTo>
                        <a:lnTo>
                          <a:pt x="20" y="0"/>
                        </a:lnTo>
                        <a:lnTo>
                          <a:pt x="0" y="13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8" name="Freeform 222"/>
                  <p:cNvSpPr>
                    <a:spLocks/>
                  </p:cNvSpPr>
                  <p:nvPr/>
                </p:nvSpPr>
                <p:spPr bwMode="auto">
                  <a:xfrm>
                    <a:off x="2616" y="2708"/>
                    <a:ext cx="21" cy="5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1"/>
                      </a:cxn>
                      <a:cxn ang="0">
                        <a:pos x="20" y="57"/>
                      </a:cxn>
                      <a:cxn ang="0">
                        <a:pos x="20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1" h="58">
                        <a:moveTo>
                          <a:pt x="0" y="11"/>
                        </a:moveTo>
                        <a:lnTo>
                          <a:pt x="0" y="51"/>
                        </a:lnTo>
                        <a:lnTo>
                          <a:pt x="20" y="57"/>
                        </a:lnTo>
                        <a:lnTo>
                          <a:pt x="20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9F9F9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19" name="Freeform 223"/>
                  <p:cNvSpPr>
                    <a:spLocks/>
                  </p:cNvSpPr>
                  <p:nvPr/>
                </p:nvSpPr>
                <p:spPr bwMode="auto">
                  <a:xfrm>
                    <a:off x="2605" y="2703"/>
                    <a:ext cx="22" cy="60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3"/>
                      </a:cxn>
                      <a:cxn ang="0">
                        <a:pos x="21" y="59"/>
                      </a:cxn>
                      <a:cxn ang="0">
                        <a:pos x="21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2" h="60">
                        <a:moveTo>
                          <a:pt x="0" y="12"/>
                        </a:moveTo>
                        <a:lnTo>
                          <a:pt x="0" y="53"/>
                        </a:lnTo>
                        <a:lnTo>
                          <a:pt x="21" y="59"/>
                        </a:lnTo>
                        <a:lnTo>
                          <a:pt x="21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9F9F9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20" name="Freeform 224"/>
                  <p:cNvSpPr>
                    <a:spLocks/>
                  </p:cNvSpPr>
                  <p:nvPr/>
                </p:nvSpPr>
                <p:spPr bwMode="auto">
                  <a:xfrm>
                    <a:off x="2597" y="2701"/>
                    <a:ext cx="22" cy="5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1"/>
                      </a:cxn>
                      <a:cxn ang="0">
                        <a:pos x="21" y="57"/>
                      </a:cxn>
                      <a:cxn ang="0">
                        <a:pos x="21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2" h="58">
                        <a:moveTo>
                          <a:pt x="0" y="11"/>
                        </a:moveTo>
                        <a:lnTo>
                          <a:pt x="0" y="51"/>
                        </a:lnTo>
                        <a:lnTo>
                          <a:pt x="21" y="57"/>
                        </a:lnTo>
                        <a:lnTo>
                          <a:pt x="21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9F9F9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21" name="Freeform 225"/>
                  <p:cNvSpPr>
                    <a:spLocks/>
                  </p:cNvSpPr>
                  <p:nvPr/>
                </p:nvSpPr>
                <p:spPr bwMode="auto">
                  <a:xfrm>
                    <a:off x="2588" y="2696"/>
                    <a:ext cx="22" cy="5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1"/>
                      </a:cxn>
                      <a:cxn ang="0">
                        <a:pos x="21" y="57"/>
                      </a:cxn>
                      <a:cxn ang="0">
                        <a:pos x="21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2" h="58">
                        <a:moveTo>
                          <a:pt x="0" y="11"/>
                        </a:moveTo>
                        <a:lnTo>
                          <a:pt x="0" y="51"/>
                        </a:lnTo>
                        <a:lnTo>
                          <a:pt x="21" y="57"/>
                        </a:lnTo>
                        <a:lnTo>
                          <a:pt x="21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22" name="Freeform 226"/>
                  <p:cNvSpPr>
                    <a:spLocks/>
                  </p:cNvSpPr>
                  <p:nvPr/>
                </p:nvSpPr>
                <p:spPr bwMode="auto">
                  <a:xfrm>
                    <a:off x="2580" y="2692"/>
                    <a:ext cx="22" cy="5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1"/>
                      </a:cxn>
                      <a:cxn ang="0">
                        <a:pos x="21" y="57"/>
                      </a:cxn>
                      <a:cxn ang="0">
                        <a:pos x="21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2" h="58">
                        <a:moveTo>
                          <a:pt x="0" y="11"/>
                        </a:moveTo>
                        <a:lnTo>
                          <a:pt x="0" y="51"/>
                        </a:lnTo>
                        <a:lnTo>
                          <a:pt x="21" y="57"/>
                        </a:lnTo>
                        <a:lnTo>
                          <a:pt x="21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23" name="Freeform 227"/>
                  <p:cNvSpPr>
                    <a:spLocks/>
                  </p:cNvSpPr>
                  <p:nvPr/>
                </p:nvSpPr>
                <p:spPr bwMode="auto">
                  <a:xfrm>
                    <a:off x="2571" y="2688"/>
                    <a:ext cx="19" cy="57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2"/>
                      </a:cxn>
                      <a:cxn ang="0">
                        <a:pos x="18" y="56"/>
                      </a:cxn>
                      <a:cxn ang="0">
                        <a:pos x="18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19" h="57">
                        <a:moveTo>
                          <a:pt x="0" y="11"/>
                        </a:moveTo>
                        <a:lnTo>
                          <a:pt x="0" y="52"/>
                        </a:lnTo>
                        <a:lnTo>
                          <a:pt x="18" y="56"/>
                        </a:lnTo>
                        <a:lnTo>
                          <a:pt x="18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324" name="Group 228"/>
                <p:cNvGrpSpPr>
                  <a:grpSpLocks/>
                </p:cNvGrpSpPr>
                <p:nvPr/>
              </p:nvGrpSpPr>
              <p:grpSpPr bwMode="auto">
                <a:xfrm>
                  <a:off x="2569" y="2603"/>
                  <a:ext cx="150" cy="129"/>
                  <a:chOff x="2569" y="2603"/>
                  <a:chExt cx="150" cy="129"/>
                </a:xfrm>
              </p:grpSpPr>
              <p:sp>
                <p:nvSpPr>
                  <p:cNvPr id="132325" name="Freeform 229"/>
                  <p:cNvSpPr>
                    <a:spLocks/>
                  </p:cNvSpPr>
                  <p:nvPr/>
                </p:nvSpPr>
                <p:spPr bwMode="auto">
                  <a:xfrm>
                    <a:off x="2698" y="2684"/>
                    <a:ext cx="21" cy="48"/>
                  </a:xfrm>
                  <a:custGeom>
                    <a:avLst/>
                    <a:gdLst/>
                    <a:ahLst/>
                    <a:cxnLst>
                      <a:cxn ang="0">
                        <a:pos x="0" y="10"/>
                      </a:cxn>
                      <a:cxn ang="0">
                        <a:pos x="0" y="40"/>
                      </a:cxn>
                      <a:cxn ang="0">
                        <a:pos x="20" y="47"/>
                      </a:cxn>
                      <a:cxn ang="0">
                        <a:pos x="20" y="0"/>
                      </a:cxn>
                      <a:cxn ang="0">
                        <a:pos x="0" y="10"/>
                      </a:cxn>
                    </a:cxnLst>
                    <a:rect l="0" t="0" r="r" b="b"/>
                    <a:pathLst>
                      <a:path w="21" h="48">
                        <a:moveTo>
                          <a:pt x="0" y="10"/>
                        </a:moveTo>
                        <a:lnTo>
                          <a:pt x="0" y="40"/>
                        </a:lnTo>
                        <a:lnTo>
                          <a:pt x="20" y="47"/>
                        </a:lnTo>
                        <a:lnTo>
                          <a:pt x="20" y="0"/>
                        </a:lnTo>
                        <a:lnTo>
                          <a:pt x="0" y="10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26" name="Freeform 230"/>
                  <p:cNvSpPr>
                    <a:spLocks/>
                  </p:cNvSpPr>
                  <p:nvPr/>
                </p:nvSpPr>
                <p:spPr bwMode="auto">
                  <a:xfrm>
                    <a:off x="2690" y="2678"/>
                    <a:ext cx="20" cy="48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40"/>
                      </a:cxn>
                      <a:cxn ang="0">
                        <a:pos x="19" y="47"/>
                      </a:cxn>
                      <a:cxn ang="0">
                        <a:pos x="19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0" h="48">
                        <a:moveTo>
                          <a:pt x="0" y="12"/>
                        </a:moveTo>
                        <a:lnTo>
                          <a:pt x="0" y="40"/>
                        </a:lnTo>
                        <a:lnTo>
                          <a:pt x="19" y="47"/>
                        </a:lnTo>
                        <a:lnTo>
                          <a:pt x="19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27" name="Freeform 231"/>
                  <p:cNvSpPr>
                    <a:spLocks/>
                  </p:cNvSpPr>
                  <p:nvPr/>
                </p:nvSpPr>
                <p:spPr bwMode="auto">
                  <a:xfrm>
                    <a:off x="2679" y="2672"/>
                    <a:ext cx="21" cy="51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46"/>
                      </a:cxn>
                      <a:cxn ang="0">
                        <a:pos x="20" y="50"/>
                      </a:cxn>
                      <a:cxn ang="0">
                        <a:pos x="20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1" h="51">
                        <a:moveTo>
                          <a:pt x="0" y="12"/>
                        </a:moveTo>
                        <a:lnTo>
                          <a:pt x="0" y="46"/>
                        </a:lnTo>
                        <a:lnTo>
                          <a:pt x="20" y="50"/>
                        </a:lnTo>
                        <a:lnTo>
                          <a:pt x="20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28" name="Freeform 232"/>
                  <p:cNvSpPr>
                    <a:spLocks/>
                  </p:cNvSpPr>
                  <p:nvPr/>
                </p:nvSpPr>
                <p:spPr bwMode="auto">
                  <a:xfrm>
                    <a:off x="2671" y="2667"/>
                    <a:ext cx="21" cy="50"/>
                  </a:xfrm>
                  <a:custGeom>
                    <a:avLst/>
                    <a:gdLst/>
                    <a:ahLst/>
                    <a:cxnLst>
                      <a:cxn ang="0">
                        <a:pos x="0" y="10"/>
                      </a:cxn>
                      <a:cxn ang="0">
                        <a:pos x="0" y="45"/>
                      </a:cxn>
                      <a:cxn ang="0">
                        <a:pos x="20" y="49"/>
                      </a:cxn>
                      <a:cxn ang="0">
                        <a:pos x="20" y="0"/>
                      </a:cxn>
                      <a:cxn ang="0">
                        <a:pos x="0" y="10"/>
                      </a:cxn>
                    </a:cxnLst>
                    <a:rect l="0" t="0" r="r" b="b"/>
                    <a:pathLst>
                      <a:path w="21" h="50">
                        <a:moveTo>
                          <a:pt x="0" y="10"/>
                        </a:moveTo>
                        <a:lnTo>
                          <a:pt x="0" y="45"/>
                        </a:lnTo>
                        <a:lnTo>
                          <a:pt x="20" y="49"/>
                        </a:lnTo>
                        <a:lnTo>
                          <a:pt x="20" y="0"/>
                        </a:lnTo>
                        <a:lnTo>
                          <a:pt x="0" y="10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29" name="Freeform 233"/>
                  <p:cNvSpPr>
                    <a:spLocks/>
                  </p:cNvSpPr>
                  <p:nvPr/>
                </p:nvSpPr>
                <p:spPr bwMode="auto">
                  <a:xfrm>
                    <a:off x="2662" y="2661"/>
                    <a:ext cx="20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2"/>
                      </a:cxn>
                      <a:cxn ang="0">
                        <a:pos x="19" y="58"/>
                      </a:cxn>
                      <a:cxn ang="0">
                        <a:pos x="19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0" h="59">
                        <a:moveTo>
                          <a:pt x="0" y="12"/>
                        </a:moveTo>
                        <a:lnTo>
                          <a:pt x="0" y="52"/>
                        </a:lnTo>
                        <a:lnTo>
                          <a:pt x="19" y="58"/>
                        </a:lnTo>
                        <a:lnTo>
                          <a:pt x="19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0" name="Freeform 234"/>
                  <p:cNvSpPr>
                    <a:spLocks/>
                  </p:cNvSpPr>
                  <p:nvPr/>
                </p:nvSpPr>
                <p:spPr bwMode="auto">
                  <a:xfrm>
                    <a:off x="2652" y="2654"/>
                    <a:ext cx="22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4"/>
                      </a:cxn>
                      <a:cxn ang="0">
                        <a:pos x="21" y="58"/>
                      </a:cxn>
                      <a:cxn ang="0">
                        <a:pos x="21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2" h="59">
                        <a:moveTo>
                          <a:pt x="0" y="12"/>
                        </a:moveTo>
                        <a:lnTo>
                          <a:pt x="0" y="54"/>
                        </a:lnTo>
                        <a:lnTo>
                          <a:pt x="21" y="58"/>
                        </a:lnTo>
                        <a:lnTo>
                          <a:pt x="21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9F9F9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1" name="Freeform 235"/>
                  <p:cNvSpPr>
                    <a:spLocks/>
                  </p:cNvSpPr>
                  <p:nvPr/>
                </p:nvSpPr>
                <p:spPr bwMode="auto">
                  <a:xfrm>
                    <a:off x="2643" y="2650"/>
                    <a:ext cx="20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2"/>
                      </a:cxn>
                      <a:cxn ang="0">
                        <a:pos x="19" y="58"/>
                      </a:cxn>
                      <a:cxn ang="0">
                        <a:pos x="19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0" h="59">
                        <a:moveTo>
                          <a:pt x="0" y="12"/>
                        </a:moveTo>
                        <a:lnTo>
                          <a:pt x="0" y="52"/>
                        </a:lnTo>
                        <a:lnTo>
                          <a:pt x="19" y="58"/>
                        </a:lnTo>
                        <a:lnTo>
                          <a:pt x="19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9F9F9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2" name="Freeform 236"/>
                  <p:cNvSpPr>
                    <a:spLocks/>
                  </p:cNvSpPr>
                  <p:nvPr/>
                </p:nvSpPr>
                <p:spPr bwMode="auto">
                  <a:xfrm>
                    <a:off x="2633" y="2643"/>
                    <a:ext cx="21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2"/>
                      </a:cxn>
                      <a:cxn ang="0">
                        <a:pos x="20" y="58"/>
                      </a:cxn>
                      <a:cxn ang="0">
                        <a:pos x="20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1" h="59">
                        <a:moveTo>
                          <a:pt x="0" y="12"/>
                        </a:moveTo>
                        <a:lnTo>
                          <a:pt x="0" y="52"/>
                        </a:lnTo>
                        <a:lnTo>
                          <a:pt x="20" y="58"/>
                        </a:lnTo>
                        <a:lnTo>
                          <a:pt x="20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9F9F9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3" name="Freeform 237"/>
                  <p:cNvSpPr>
                    <a:spLocks/>
                  </p:cNvSpPr>
                  <p:nvPr/>
                </p:nvSpPr>
                <p:spPr bwMode="auto">
                  <a:xfrm>
                    <a:off x="2624" y="2637"/>
                    <a:ext cx="21" cy="60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3"/>
                      </a:cxn>
                      <a:cxn ang="0">
                        <a:pos x="20" y="59"/>
                      </a:cxn>
                      <a:cxn ang="0">
                        <a:pos x="20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1" h="60">
                        <a:moveTo>
                          <a:pt x="0" y="12"/>
                        </a:moveTo>
                        <a:lnTo>
                          <a:pt x="0" y="53"/>
                        </a:lnTo>
                        <a:lnTo>
                          <a:pt x="20" y="59"/>
                        </a:lnTo>
                        <a:lnTo>
                          <a:pt x="20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9F9F9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4" name="Freeform 238"/>
                  <p:cNvSpPr>
                    <a:spLocks/>
                  </p:cNvSpPr>
                  <p:nvPr/>
                </p:nvSpPr>
                <p:spPr bwMode="auto">
                  <a:xfrm>
                    <a:off x="2616" y="2632"/>
                    <a:ext cx="20" cy="5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1"/>
                      </a:cxn>
                      <a:cxn ang="0">
                        <a:pos x="19" y="57"/>
                      </a:cxn>
                      <a:cxn ang="0">
                        <a:pos x="19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0" h="58">
                        <a:moveTo>
                          <a:pt x="0" y="11"/>
                        </a:moveTo>
                        <a:lnTo>
                          <a:pt x="0" y="51"/>
                        </a:lnTo>
                        <a:lnTo>
                          <a:pt x="19" y="57"/>
                        </a:lnTo>
                        <a:lnTo>
                          <a:pt x="19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9F9F9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5" name="Freeform 239"/>
                  <p:cNvSpPr>
                    <a:spLocks/>
                  </p:cNvSpPr>
                  <p:nvPr/>
                </p:nvSpPr>
                <p:spPr bwMode="auto">
                  <a:xfrm>
                    <a:off x="2605" y="2627"/>
                    <a:ext cx="22" cy="58"/>
                  </a:xfrm>
                  <a:custGeom>
                    <a:avLst/>
                    <a:gdLst/>
                    <a:ahLst/>
                    <a:cxnLst>
                      <a:cxn ang="0">
                        <a:pos x="0" y="10"/>
                      </a:cxn>
                      <a:cxn ang="0">
                        <a:pos x="0" y="53"/>
                      </a:cxn>
                      <a:cxn ang="0">
                        <a:pos x="21" y="57"/>
                      </a:cxn>
                      <a:cxn ang="0">
                        <a:pos x="21" y="0"/>
                      </a:cxn>
                      <a:cxn ang="0">
                        <a:pos x="0" y="10"/>
                      </a:cxn>
                    </a:cxnLst>
                    <a:rect l="0" t="0" r="r" b="b"/>
                    <a:pathLst>
                      <a:path w="22" h="58">
                        <a:moveTo>
                          <a:pt x="0" y="10"/>
                        </a:moveTo>
                        <a:lnTo>
                          <a:pt x="0" y="53"/>
                        </a:lnTo>
                        <a:lnTo>
                          <a:pt x="21" y="57"/>
                        </a:lnTo>
                        <a:lnTo>
                          <a:pt x="21" y="0"/>
                        </a:lnTo>
                        <a:lnTo>
                          <a:pt x="0" y="10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6" name="Freeform 240"/>
                  <p:cNvSpPr>
                    <a:spLocks/>
                  </p:cNvSpPr>
                  <p:nvPr/>
                </p:nvSpPr>
                <p:spPr bwMode="auto">
                  <a:xfrm>
                    <a:off x="2597" y="2620"/>
                    <a:ext cx="22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4"/>
                      </a:cxn>
                      <a:cxn ang="0">
                        <a:pos x="21" y="58"/>
                      </a:cxn>
                      <a:cxn ang="0">
                        <a:pos x="21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2" h="59">
                        <a:moveTo>
                          <a:pt x="0" y="12"/>
                        </a:moveTo>
                        <a:lnTo>
                          <a:pt x="0" y="54"/>
                        </a:lnTo>
                        <a:lnTo>
                          <a:pt x="21" y="58"/>
                        </a:lnTo>
                        <a:lnTo>
                          <a:pt x="21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7" name="Freeform 241"/>
                  <p:cNvSpPr>
                    <a:spLocks/>
                  </p:cNvSpPr>
                  <p:nvPr/>
                </p:nvSpPr>
                <p:spPr bwMode="auto">
                  <a:xfrm>
                    <a:off x="2588" y="2615"/>
                    <a:ext cx="22" cy="5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53"/>
                      </a:cxn>
                      <a:cxn ang="0">
                        <a:pos x="21" y="57"/>
                      </a:cxn>
                      <a:cxn ang="0">
                        <a:pos x="21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2" h="58">
                        <a:moveTo>
                          <a:pt x="0" y="11"/>
                        </a:moveTo>
                        <a:lnTo>
                          <a:pt x="0" y="53"/>
                        </a:lnTo>
                        <a:lnTo>
                          <a:pt x="21" y="57"/>
                        </a:lnTo>
                        <a:lnTo>
                          <a:pt x="21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8" name="Freeform 242"/>
                  <p:cNvSpPr>
                    <a:spLocks/>
                  </p:cNvSpPr>
                  <p:nvPr/>
                </p:nvSpPr>
                <p:spPr bwMode="auto">
                  <a:xfrm>
                    <a:off x="2580" y="2607"/>
                    <a:ext cx="19" cy="61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6"/>
                      </a:cxn>
                      <a:cxn ang="0">
                        <a:pos x="18" y="60"/>
                      </a:cxn>
                      <a:cxn ang="0">
                        <a:pos x="18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19" h="61">
                        <a:moveTo>
                          <a:pt x="0" y="12"/>
                        </a:moveTo>
                        <a:lnTo>
                          <a:pt x="0" y="56"/>
                        </a:lnTo>
                        <a:lnTo>
                          <a:pt x="18" y="60"/>
                        </a:lnTo>
                        <a:lnTo>
                          <a:pt x="18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39" name="Freeform 243"/>
                  <p:cNvSpPr>
                    <a:spLocks/>
                  </p:cNvSpPr>
                  <p:nvPr/>
                </p:nvSpPr>
                <p:spPr bwMode="auto">
                  <a:xfrm>
                    <a:off x="2569" y="2603"/>
                    <a:ext cx="21" cy="59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0" y="52"/>
                      </a:cxn>
                      <a:cxn ang="0">
                        <a:pos x="20" y="58"/>
                      </a:cxn>
                      <a:cxn ang="0">
                        <a:pos x="20" y="0"/>
                      </a:cxn>
                      <a:cxn ang="0">
                        <a:pos x="0" y="12"/>
                      </a:cxn>
                    </a:cxnLst>
                    <a:rect l="0" t="0" r="r" b="b"/>
                    <a:pathLst>
                      <a:path w="21" h="59">
                        <a:moveTo>
                          <a:pt x="0" y="12"/>
                        </a:moveTo>
                        <a:lnTo>
                          <a:pt x="0" y="52"/>
                        </a:lnTo>
                        <a:lnTo>
                          <a:pt x="20" y="58"/>
                        </a:lnTo>
                        <a:lnTo>
                          <a:pt x="20" y="0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sp>
              <p:nvSpPr>
                <p:cNvPr id="132340" name="Freeform 244"/>
                <p:cNvSpPr>
                  <a:spLocks/>
                </p:cNvSpPr>
                <p:nvPr/>
              </p:nvSpPr>
              <p:spPr bwMode="auto">
                <a:xfrm>
                  <a:off x="2567" y="2637"/>
                  <a:ext cx="183" cy="10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2" y="82"/>
                    </a:cxn>
                    <a:cxn ang="0">
                      <a:pos x="182" y="103"/>
                    </a:cxn>
                    <a:cxn ang="0">
                      <a:pos x="0" y="3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3" h="104">
                      <a:moveTo>
                        <a:pt x="0" y="0"/>
                      </a:moveTo>
                      <a:lnTo>
                        <a:pt x="182" y="82"/>
                      </a:lnTo>
                      <a:lnTo>
                        <a:pt x="182" y="103"/>
                      </a:lnTo>
                      <a:lnTo>
                        <a:pt x="0" y="3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9F9F9F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341" name="Freeform 245"/>
                <p:cNvSpPr>
                  <a:spLocks/>
                </p:cNvSpPr>
                <p:nvPr/>
              </p:nvSpPr>
              <p:spPr bwMode="auto">
                <a:xfrm>
                  <a:off x="2567" y="2734"/>
                  <a:ext cx="175" cy="6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4" y="44"/>
                    </a:cxn>
                    <a:cxn ang="0">
                      <a:pos x="174" y="67"/>
                    </a:cxn>
                    <a:cxn ang="0">
                      <a:pos x="0" y="4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5" h="68">
                      <a:moveTo>
                        <a:pt x="0" y="0"/>
                      </a:moveTo>
                      <a:lnTo>
                        <a:pt x="174" y="44"/>
                      </a:lnTo>
                      <a:lnTo>
                        <a:pt x="174" y="67"/>
                      </a:lnTo>
                      <a:lnTo>
                        <a:pt x="0" y="4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9F9F9F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32342" name="Group 246"/>
              <p:cNvGrpSpPr>
                <a:grpSpLocks/>
              </p:cNvGrpSpPr>
              <p:nvPr/>
            </p:nvGrpSpPr>
            <p:grpSpPr bwMode="auto">
              <a:xfrm>
                <a:off x="1913" y="2482"/>
                <a:ext cx="531" cy="390"/>
                <a:chOff x="1913" y="2482"/>
                <a:chExt cx="531" cy="390"/>
              </a:xfrm>
            </p:grpSpPr>
            <p:grpSp>
              <p:nvGrpSpPr>
                <p:cNvPr id="132343" name="Group 247"/>
                <p:cNvGrpSpPr>
                  <a:grpSpLocks/>
                </p:cNvGrpSpPr>
                <p:nvPr/>
              </p:nvGrpSpPr>
              <p:grpSpPr bwMode="auto">
                <a:xfrm>
                  <a:off x="2130" y="2569"/>
                  <a:ext cx="83" cy="303"/>
                  <a:chOff x="2130" y="2569"/>
                  <a:chExt cx="83" cy="303"/>
                </a:xfrm>
              </p:grpSpPr>
              <p:sp>
                <p:nvSpPr>
                  <p:cNvPr id="132344" name="Freeform 248"/>
                  <p:cNvSpPr>
                    <a:spLocks/>
                  </p:cNvSpPr>
                  <p:nvPr/>
                </p:nvSpPr>
                <p:spPr bwMode="auto">
                  <a:xfrm>
                    <a:off x="2140" y="2569"/>
                    <a:ext cx="73" cy="303"/>
                  </a:xfrm>
                  <a:custGeom>
                    <a:avLst/>
                    <a:gdLst/>
                    <a:ahLst/>
                    <a:cxnLst>
                      <a:cxn ang="0">
                        <a:pos x="72" y="25"/>
                      </a:cxn>
                      <a:cxn ang="0">
                        <a:pos x="33" y="0"/>
                      </a:cxn>
                      <a:cxn ang="0">
                        <a:pos x="28" y="0"/>
                      </a:cxn>
                      <a:cxn ang="0">
                        <a:pos x="19" y="1"/>
                      </a:cxn>
                      <a:cxn ang="0">
                        <a:pos x="6" y="16"/>
                      </a:cxn>
                      <a:cxn ang="0">
                        <a:pos x="0" y="11"/>
                      </a:cxn>
                      <a:cxn ang="0">
                        <a:pos x="0" y="302"/>
                      </a:cxn>
                      <a:cxn ang="0">
                        <a:pos x="10" y="289"/>
                      </a:cxn>
                      <a:cxn ang="0">
                        <a:pos x="19" y="289"/>
                      </a:cxn>
                      <a:cxn ang="0">
                        <a:pos x="19" y="302"/>
                      </a:cxn>
                      <a:cxn ang="0">
                        <a:pos x="28" y="302"/>
                      </a:cxn>
                      <a:cxn ang="0">
                        <a:pos x="35" y="295"/>
                      </a:cxn>
                      <a:cxn ang="0">
                        <a:pos x="35" y="40"/>
                      </a:cxn>
                      <a:cxn ang="0">
                        <a:pos x="72" y="25"/>
                      </a:cxn>
                    </a:cxnLst>
                    <a:rect l="0" t="0" r="r" b="b"/>
                    <a:pathLst>
                      <a:path w="73" h="303">
                        <a:moveTo>
                          <a:pt x="72" y="25"/>
                        </a:moveTo>
                        <a:lnTo>
                          <a:pt x="33" y="0"/>
                        </a:lnTo>
                        <a:lnTo>
                          <a:pt x="28" y="0"/>
                        </a:lnTo>
                        <a:lnTo>
                          <a:pt x="19" y="1"/>
                        </a:lnTo>
                        <a:lnTo>
                          <a:pt x="6" y="16"/>
                        </a:lnTo>
                        <a:lnTo>
                          <a:pt x="0" y="11"/>
                        </a:lnTo>
                        <a:lnTo>
                          <a:pt x="0" y="302"/>
                        </a:lnTo>
                        <a:lnTo>
                          <a:pt x="10" y="289"/>
                        </a:lnTo>
                        <a:lnTo>
                          <a:pt x="19" y="289"/>
                        </a:lnTo>
                        <a:lnTo>
                          <a:pt x="19" y="302"/>
                        </a:lnTo>
                        <a:lnTo>
                          <a:pt x="28" y="302"/>
                        </a:lnTo>
                        <a:lnTo>
                          <a:pt x="35" y="295"/>
                        </a:lnTo>
                        <a:lnTo>
                          <a:pt x="35" y="40"/>
                        </a:lnTo>
                        <a:lnTo>
                          <a:pt x="72" y="25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45" name="Freeform 249"/>
                  <p:cNvSpPr>
                    <a:spLocks/>
                  </p:cNvSpPr>
                  <p:nvPr/>
                </p:nvSpPr>
                <p:spPr bwMode="auto">
                  <a:xfrm>
                    <a:off x="2130" y="2581"/>
                    <a:ext cx="17" cy="29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90"/>
                      </a:cxn>
                      <a:cxn ang="0">
                        <a:pos x="16" y="290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91">
                        <a:moveTo>
                          <a:pt x="0" y="0"/>
                        </a:moveTo>
                        <a:lnTo>
                          <a:pt x="0" y="290"/>
                        </a:lnTo>
                        <a:lnTo>
                          <a:pt x="16" y="290"/>
                        </a:lnTo>
                        <a:lnTo>
                          <a:pt x="16" y="1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0C0C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46" name="Freeform 250"/>
                  <p:cNvSpPr>
                    <a:spLocks/>
                  </p:cNvSpPr>
                  <p:nvPr/>
                </p:nvSpPr>
                <p:spPr bwMode="auto">
                  <a:xfrm>
                    <a:off x="2161" y="2569"/>
                    <a:ext cx="17" cy="303"/>
                  </a:xfrm>
                  <a:custGeom>
                    <a:avLst/>
                    <a:gdLst/>
                    <a:ahLst/>
                    <a:cxnLst>
                      <a:cxn ang="0">
                        <a:pos x="0" y="1"/>
                      </a:cxn>
                      <a:cxn ang="0">
                        <a:pos x="16" y="0"/>
                      </a:cxn>
                      <a:cxn ang="0">
                        <a:pos x="16" y="302"/>
                      </a:cxn>
                      <a:cxn ang="0">
                        <a:pos x="0" y="302"/>
                      </a:cxn>
                      <a:cxn ang="0">
                        <a:pos x="0" y="1"/>
                      </a:cxn>
                    </a:cxnLst>
                    <a:rect l="0" t="0" r="r" b="b"/>
                    <a:pathLst>
                      <a:path w="17" h="303">
                        <a:moveTo>
                          <a:pt x="0" y="1"/>
                        </a:moveTo>
                        <a:lnTo>
                          <a:pt x="16" y="0"/>
                        </a:lnTo>
                        <a:lnTo>
                          <a:pt x="16" y="302"/>
                        </a:lnTo>
                        <a:lnTo>
                          <a:pt x="0" y="302"/>
                        </a:lnTo>
                        <a:lnTo>
                          <a:pt x="0" y="1"/>
                        </a:lnTo>
                      </a:path>
                    </a:pathLst>
                  </a:custGeom>
                  <a:solidFill>
                    <a:srgbClr val="C0C0C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47" name="Freeform 251"/>
                  <p:cNvSpPr>
                    <a:spLocks/>
                  </p:cNvSpPr>
                  <p:nvPr/>
                </p:nvSpPr>
                <p:spPr bwMode="auto">
                  <a:xfrm>
                    <a:off x="2145" y="2577"/>
                    <a:ext cx="17" cy="287"/>
                  </a:xfrm>
                  <a:custGeom>
                    <a:avLst/>
                    <a:gdLst/>
                    <a:ahLst/>
                    <a:cxnLst>
                      <a:cxn ang="0">
                        <a:pos x="0" y="286"/>
                      </a:cxn>
                      <a:cxn ang="0">
                        <a:pos x="0" y="14"/>
                      </a:cxn>
                      <a:cxn ang="0">
                        <a:pos x="16" y="0"/>
                      </a:cxn>
                      <a:cxn ang="0">
                        <a:pos x="16" y="286"/>
                      </a:cxn>
                      <a:cxn ang="0">
                        <a:pos x="0" y="286"/>
                      </a:cxn>
                    </a:cxnLst>
                    <a:rect l="0" t="0" r="r" b="b"/>
                    <a:pathLst>
                      <a:path w="17" h="287">
                        <a:moveTo>
                          <a:pt x="0" y="286"/>
                        </a:moveTo>
                        <a:lnTo>
                          <a:pt x="0" y="14"/>
                        </a:lnTo>
                        <a:lnTo>
                          <a:pt x="16" y="0"/>
                        </a:lnTo>
                        <a:lnTo>
                          <a:pt x="16" y="286"/>
                        </a:lnTo>
                        <a:lnTo>
                          <a:pt x="0" y="286"/>
                        </a:lnTo>
                      </a:path>
                    </a:pathLst>
                  </a:custGeom>
                  <a:solidFill>
                    <a:srgbClr val="00000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348" name="Group 252"/>
                <p:cNvGrpSpPr>
                  <a:grpSpLocks/>
                </p:cNvGrpSpPr>
                <p:nvPr/>
              </p:nvGrpSpPr>
              <p:grpSpPr bwMode="auto">
                <a:xfrm>
                  <a:off x="2340" y="2482"/>
                  <a:ext cx="104" cy="389"/>
                  <a:chOff x="2340" y="2482"/>
                  <a:chExt cx="104" cy="389"/>
                </a:xfrm>
              </p:grpSpPr>
              <p:sp>
                <p:nvSpPr>
                  <p:cNvPr id="132349" name="Freeform 253"/>
                  <p:cNvSpPr>
                    <a:spLocks/>
                  </p:cNvSpPr>
                  <p:nvPr/>
                </p:nvSpPr>
                <p:spPr bwMode="auto">
                  <a:xfrm>
                    <a:off x="2346" y="2482"/>
                    <a:ext cx="98" cy="389"/>
                  </a:xfrm>
                  <a:custGeom>
                    <a:avLst/>
                    <a:gdLst/>
                    <a:ahLst/>
                    <a:cxnLst>
                      <a:cxn ang="0">
                        <a:pos x="97" y="33"/>
                      </a:cxn>
                      <a:cxn ang="0">
                        <a:pos x="44" y="0"/>
                      </a:cxn>
                      <a:cxn ang="0">
                        <a:pos x="38" y="0"/>
                      </a:cxn>
                      <a:cxn ang="0">
                        <a:pos x="28" y="1"/>
                      </a:cxn>
                      <a:cxn ang="0">
                        <a:pos x="9" y="20"/>
                      </a:cxn>
                      <a:cxn ang="0">
                        <a:pos x="0" y="14"/>
                      </a:cxn>
                      <a:cxn ang="0">
                        <a:pos x="0" y="387"/>
                      </a:cxn>
                      <a:cxn ang="0">
                        <a:pos x="15" y="372"/>
                      </a:cxn>
                      <a:cxn ang="0">
                        <a:pos x="27" y="372"/>
                      </a:cxn>
                      <a:cxn ang="0">
                        <a:pos x="27" y="388"/>
                      </a:cxn>
                      <a:cxn ang="0">
                        <a:pos x="39" y="388"/>
                      </a:cxn>
                      <a:cxn ang="0">
                        <a:pos x="47" y="379"/>
                      </a:cxn>
                      <a:cxn ang="0">
                        <a:pos x="47" y="50"/>
                      </a:cxn>
                      <a:cxn ang="0">
                        <a:pos x="97" y="33"/>
                      </a:cxn>
                    </a:cxnLst>
                    <a:rect l="0" t="0" r="r" b="b"/>
                    <a:pathLst>
                      <a:path w="98" h="389">
                        <a:moveTo>
                          <a:pt x="97" y="33"/>
                        </a:moveTo>
                        <a:lnTo>
                          <a:pt x="44" y="0"/>
                        </a:lnTo>
                        <a:lnTo>
                          <a:pt x="38" y="0"/>
                        </a:lnTo>
                        <a:lnTo>
                          <a:pt x="28" y="1"/>
                        </a:lnTo>
                        <a:lnTo>
                          <a:pt x="9" y="20"/>
                        </a:lnTo>
                        <a:lnTo>
                          <a:pt x="0" y="14"/>
                        </a:lnTo>
                        <a:lnTo>
                          <a:pt x="0" y="387"/>
                        </a:lnTo>
                        <a:lnTo>
                          <a:pt x="15" y="372"/>
                        </a:lnTo>
                        <a:lnTo>
                          <a:pt x="27" y="372"/>
                        </a:lnTo>
                        <a:lnTo>
                          <a:pt x="27" y="388"/>
                        </a:lnTo>
                        <a:lnTo>
                          <a:pt x="39" y="388"/>
                        </a:lnTo>
                        <a:lnTo>
                          <a:pt x="47" y="379"/>
                        </a:lnTo>
                        <a:lnTo>
                          <a:pt x="47" y="50"/>
                        </a:lnTo>
                        <a:lnTo>
                          <a:pt x="97" y="33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50" name="Freeform 254"/>
                  <p:cNvSpPr>
                    <a:spLocks/>
                  </p:cNvSpPr>
                  <p:nvPr/>
                </p:nvSpPr>
                <p:spPr bwMode="auto">
                  <a:xfrm>
                    <a:off x="2340" y="2497"/>
                    <a:ext cx="1" cy="3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71"/>
                      </a:cxn>
                      <a:cxn ang="0">
                        <a:pos x="0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" h="372">
                        <a:moveTo>
                          <a:pt x="0" y="0"/>
                        </a:moveTo>
                        <a:lnTo>
                          <a:pt x="0" y="371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0C0C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51" name="Freeform 255"/>
                  <p:cNvSpPr>
                    <a:spLocks/>
                  </p:cNvSpPr>
                  <p:nvPr/>
                </p:nvSpPr>
                <p:spPr bwMode="auto">
                  <a:xfrm>
                    <a:off x="2376" y="2482"/>
                    <a:ext cx="17" cy="389"/>
                  </a:xfrm>
                  <a:custGeom>
                    <a:avLst/>
                    <a:gdLst/>
                    <a:ahLst/>
                    <a:cxnLst>
                      <a:cxn ang="0">
                        <a:pos x="0" y="1"/>
                      </a:cxn>
                      <a:cxn ang="0">
                        <a:pos x="16" y="0"/>
                      </a:cxn>
                      <a:cxn ang="0">
                        <a:pos x="16" y="388"/>
                      </a:cxn>
                      <a:cxn ang="0">
                        <a:pos x="0" y="388"/>
                      </a:cxn>
                      <a:cxn ang="0">
                        <a:pos x="0" y="1"/>
                      </a:cxn>
                    </a:cxnLst>
                    <a:rect l="0" t="0" r="r" b="b"/>
                    <a:pathLst>
                      <a:path w="17" h="389">
                        <a:moveTo>
                          <a:pt x="0" y="1"/>
                        </a:moveTo>
                        <a:lnTo>
                          <a:pt x="16" y="0"/>
                        </a:lnTo>
                        <a:lnTo>
                          <a:pt x="16" y="388"/>
                        </a:lnTo>
                        <a:lnTo>
                          <a:pt x="0" y="388"/>
                        </a:lnTo>
                        <a:lnTo>
                          <a:pt x="0" y="1"/>
                        </a:lnTo>
                      </a:path>
                    </a:pathLst>
                  </a:custGeom>
                  <a:solidFill>
                    <a:srgbClr val="C0C0C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52" name="Freeform 256"/>
                  <p:cNvSpPr>
                    <a:spLocks/>
                  </p:cNvSpPr>
                  <p:nvPr/>
                </p:nvSpPr>
                <p:spPr bwMode="auto">
                  <a:xfrm>
                    <a:off x="2357" y="2492"/>
                    <a:ext cx="17" cy="367"/>
                  </a:xfrm>
                  <a:custGeom>
                    <a:avLst/>
                    <a:gdLst/>
                    <a:ahLst/>
                    <a:cxnLst>
                      <a:cxn ang="0">
                        <a:pos x="0" y="366"/>
                      </a:cxn>
                      <a:cxn ang="0">
                        <a:pos x="0" y="17"/>
                      </a:cxn>
                      <a:cxn ang="0">
                        <a:pos x="16" y="0"/>
                      </a:cxn>
                      <a:cxn ang="0">
                        <a:pos x="16" y="366"/>
                      </a:cxn>
                      <a:cxn ang="0">
                        <a:pos x="0" y="366"/>
                      </a:cxn>
                    </a:cxnLst>
                    <a:rect l="0" t="0" r="r" b="b"/>
                    <a:pathLst>
                      <a:path w="17" h="367">
                        <a:moveTo>
                          <a:pt x="0" y="366"/>
                        </a:moveTo>
                        <a:lnTo>
                          <a:pt x="0" y="17"/>
                        </a:lnTo>
                        <a:lnTo>
                          <a:pt x="16" y="0"/>
                        </a:lnTo>
                        <a:lnTo>
                          <a:pt x="16" y="366"/>
                        </a:lnTo>
                        <a:lnTo>
                          <a:pt x="0" y="366"/>
                        </a:lnTo>
                      </a:path>
                    </a:pathLst>
                  </a:custGeom>
                  <a:solidFill>
                    <a:srgbClr val="00000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353" name="Group 257"/>
                <p:cNvGrpSpPr>
                  <a:grpSpLocks/>
                </p:cNvGrpSpPr>
                <p:nvPr/>
              </p:nvGrpSpPr>
              <p:grpSpPr bwMode="auto">
                <a:xfrm>
                  <a:off x="2000" y="2624"/>
                  <a:ext cx="64" cy="243"/>
                  <a:chOff x="2000" y="2624"/>
                  <a:chExt cx="64" cy="243"/>
                </a:xfrm>
              </p:grpSpPr>
              <p:sp>
                <p:nvSpPr>
                  <p:cNvPr id="132354" name="Freeform 258"/>
                  <p:cNvSpPr>
                    <a:spLocks/>
                  </p:cNvSpPr>
                  <p:nvPr/>
                </p:nvSpPr>
                <p:spPr bwMode="auto">
                  <a:xfrm>
                    <a:off x="2009" y="2624"/>
                    <a:ext cx="55" cy="243"/>
                  </a:xfrm>
                  <a:custGeom>
                    <a:avLst/>
                    <a:gdLst/>
                    <a:ahLst/>
                    <a:cxnLst>
                      <a:cxn ang="0">
                        <a:pos x="54" y="21"/>
                      </a:cxn>
                      <a:cxn ang="0">
                        <a:pos x="25" y="0"/>
                      </a:cxn>
                      <a:cxn ang="0">
                        <a:pos x="21" y="0"/>
                      </a:cxn>
                      <a:cxn ang="0">
                        <a:pos x="16" y="1"/>
                      </a:cxn>
                      <a:cxn ang="0">
                        <a:pos x="5" y="13"/>
                      </a:cxn>
                      <a:cxn ang="0">
                        <a:pos x="0" y="8"/>
                      </a:cxn>
                      <a:cxn ang="0">
                        <a:pos x="0" y="241"/>
                      </a:cxn>
                      <a:cxn ang="0">
                        <a:pos x="9" y="232"/>
                      </a:cxn>
                      <a:cxn ang="0">
                        <a:pos x="15" y="232"/>
                      </a:cxn>
                      <a:cxn ang="0">
                        <a:pos x="15" y="242"/>
                      </a:cxn>
                      <a:cxn ang="0">
                        <a:pos x="21" y="242"/>
                      </a:cxn>
                      <a:cxn ang="0">
                        <a:pos x="27" y="236"/>
                      </a:cxn>
                      <a:cxn ang="0">
                        <a:pos x="27" y="32"/>
                      </a:cxn>
                      <a:cxn ang="0">
                        <a:pos x="54" y="21"/>
                      </a:cxn>
                    </a:cxnLst>
                    <a:rect l="0" t="0" r="r" b="b"/>
                    <a:pathLst>
                      <a:path w="55" h="243">
                        <a:moveTo>
                          <a:pt x="54" y="21"/>
                        </a:moveTo>
                        <a:lnTo>
                          <a:pt x="25" y="0"/>
                        </a:lnTo>
                        <a:lnTo>
                          <a:pt x="21" y="0"/>
                        </a:lnTo>
                        <a:lnTo>
                          <a:pt x="16" y="1"/>
                        </a:lnTo>
                        <a:lnTo>
                          <a:pt x="5" y="13"/>
                        </a:lnTo>
                        <a:lnTo>
                          <a:pt x="0" y="8"/>
                        </a:lnTo>
                        <a:lnTo>
                          <a:pt x="0" y="241"/>
                        </a:lnTo>
                        <a:lnTo>
                          <a:pt x="9" y="232"/>
                        </a:lnTo>
                        <a:lnTo>
                          <a:pt x="15" y="232"/>
                        </a:lnTo>
                        <a:lnTo>
                          <a:pt x="15" y="242"/>
                        </a:lnTo>
                        <a:lnTo>
                          <a:pt x="21" y="242"/>
                        </a:lnTo>
                        <a:lnTo>
                          <a:pt x="27" y="236"/>
                        </a:lnTo>
                        <a:lnTo>
                          <a:pt x="27" y="32"/>
                        </a:lnTo>
                        <a:lnTo>
                          <a:pt x="54" y="21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55" name="Freeform 259"/>
                  <p:cNvSpPr>
                    <a:spLocks/>
                  </p:cNvSpPr>
                  <p:nvPr/>
                </p:nvSpPr>
                <p:spPr bwMode="auto">
                  <a:xfrm>
                    <a:off x="2000" y="2633"/>
                    <a:ext cx="17" cy="23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31"/>
                      </a:cxn>
                      <a:cxn ang="0">
                        <a:pos x="16" y="231"/>
                      </a:cxn>
                      <a:cxn ang="0">
                        <a:pos x="16" y="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232">
                        <a:moveTo>
                          <a:pt x="0" y="0"/>
                        </a:moveTo>
                        <a:lnTo>
                          <a:pt x="0" y="231"/>
                        </a:lnTo>
                        <a:lnTo>
                          <a:pt x="16" y="231"/>
                        </a:lnTo>
                        <a:lnTo>
                          <a:pt x="16" y="3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0C0C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56" name="Freeform 260"/>
                  <p:cNvSpPr>
                    <a:spLocks/>
                  </p:cNvSpPr>
                  <p:nvPr/>
                </p:nvSpPr>
                <p:spPr bwMode="auto">
                  <a:xfrm>
                    <a:off x="2025" y="2624"/>
                    <a:ext cx="17" cy="243"/>
                  </a:xfrm>
                  <a:custGeom>
                    <a:avLst/>
                    <a:gdLst/>
                    <a:ahLst/>
                    <a:cxnLst>
                      <a:cxn ang="0">
                        <a:pos x="16" y="3"/>
                      </a:cxn>
                      <a:cxn ang="0">
                        <a:pos x="0" y="0"/>
                      </a:cxn>
                      <a:cxn ang="0">
                        <a:pos x="0" y="242"/>
                      </a:cxn>
                      <a:cxn ang="0">
                        <a:pos x="16" y="242"/>
                      </a:cxn>
                      <a:cxn ang="0">
                        <a:pos x="16" y="3"/>
                      </a:cxn>
                    </a:cxnLst>
                    <a:rect l="0" t="0" r="r" b="b"/>
                    <a:pathLst>
                      <a:path w="17" h="243">
                        <a:moveTo>
                          <a:pt x="16" y="3"/>
                        </a:moveTo>
                        <a:lnTo>
                          <a:pt x="0" y="0"/>
                        </a:lnTo>
                        <a:lnTo>
                          <a:pt x="0" y="242"/>
                        </a:lnTo>
                        <a:lnTo>
                          <a:pt x="16" y="242"/>
                        </a:lnTo>
                        <a:lnTo>
                          <a:pt x="16" y="3"/>
                        </a:lnTo>
                      </a:path>
                    </a:pathLst>
                  </a:custGeom>
                  <a:solidFill>
                    <a:srgbClr val="C0C0C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57" name="Freeform 261"/>
                  <p:cNvSpPr>
                    <a:spLocks/>
                  </p:cNvSpPr>
                  <p:nvPr/>
                </p:nvSpPr>
                <p:spPr bwMode="auto">
                  <a:xfrm>
                    <a:off x="2016" y="2630"/>
                    <a:ext cx="17" cy="229"/>
                  </a:xfrm>
                  <a:custGeom>
                    <a:avLst/>
                    <a:gdLst/>
                    <a:ahLst/>
                    <a:cxnLst>
                      <a:cxn ang="0">
                        <a:pos x="0" y="228"/>
                      </a:cxn>
                      <a:cxn ang="0">
                        <a:pos x="0" y="11"/>
                      </a:cxn>
                      <a:cxn ang="0">
                        <a:pos x="16" y="0"/>
                      </a:cxn>
                      <a:cxn ang="0">
                        <a:pos x="16" y="228"/>
                      </a:cxn>
                      <a:cxn ang="0">
                        <a:pos x="0" y="228"/>
                      </a:cxn>
                    </a:cxnLst>
                    <a:rect l="0" t="0" r="r" b="b"/>
                    <a:pathLst>
                      <a:path w="17" h="229">
                        <a:moveTo>
                          <a:pt x="0" y="228"/>
                        </a:moveTo>
                        <a:lnTo>
                          <a:pt x="0" y="11"/>
                        </a:lnTo>
                        <a:lnTo>
                          <a:pt x="16" y="0"/>
                        </a:lnTo>
                        <a:lnTo>
                          <a:pt x="16" y="228"/>
                        </a:lnTo>
                        <a:lnTo>
                          <a:pt x="0" y="228"/>
                        </a:lnTo>
                      </a:path>
                    </a:pathLst>
                  </a:custGeom>
                  <a:solidFill>
                    <a:srgbClr val="00000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132358" name="Group 262"/>
                <p:cNvGrpSpPr>
                  <a:grpSpLocks/>
                </p:cNvGrpSpPr>
                <p:nvPr/>
              </p:nvGrpSpPr>
              <p:grpSpPr bwMode="auto">
                <a:xfrm>
                  <a:off x="1913" y="2662"/>
                  <a:ext cx="57" cy="197"/>
                  <a:chOff x="1913" y="2662"/>
                  <a:chExt cx="57" cy="197"/>
                </a:xfrm>
              </p:grpSpPr>
              <p:sp>
                <p:nvSpPr>
                  <p:cNvPr id="132359" name="Freeform 263"/>
                  <p:cNvSpPr>
                    <a:spLocks/>
                  </p:cNvSpPr>
                  <p:nvPr/>
                </p:nvSpPr>
                <p:spPr bwMode="auto">
                  <a:xfrm>
                    <a:off x="1920" y="2662"/>
                    <a:ext cx="50" cy="197"/>
                  </a:xfrm>
                  <a:custGeom>
                    <a:avLst/>
                    <a:gdLst/>
                    <a:ahLst/>
                    <a:cxnLst>
                      <a:cxn ang="0">
                        <a:pos x="49" y="17"/>
                      </a:cxn>
                      <a:cxn ang="0">
                        <a:pos x="23" y="0"/>
                      </a:cxn>
                      <a:cxn ang="0">
                        <a:pos x="20" y="0"/>
                      </a:cxn>
                      <a:cxn ang="0">
                        <a:pos x="15" y="1"/>
                      </a:cxn>
                      <a:cxn ang="0">
                        <a:pos x="6" y="11"/>
                      </a:cxn>
                      <a:cxn ang="0">
                        <a:pos x="0" y="8"/>
                      </a:cxn>
                      <a:cxn ang="0">
                        <a:pos x="0" y="196"/>
                      </a:cxn>
                      <a:cxn ang="0">
                        <a:pos x="8" y="188"/>
                      </a:cxn>
                      <a:cxn ang="0">
                        <a:pos x="14" y="188"/>
                      </a:cxn>
                      <a:cxn ang="0">
                        <a:pos x="14" y="196"/>
                      </a:cxn>
                      <a:cxn ang="0">
                        <a:pos x="20" y="196"/>
                      </a:cxn>
                      <a:cxn ang="0">
                        <a:pos x="25" y="192"/>
                      </a:cxn>
                      <a:cxn ang="0">
                        <a:pos x="25" y="26"/>
                      </a:cxn>
                      <a:cxn ang="0">
                        <a:pos x="49" y="17"/>
                      </a:cxn>
                    </a:cxnLst>
                    <a:rect l="0" t="0" r="r" b="b"/>
                    <a:pathLst>
                      <a:path w="50" h="197">
                        <a:moveTo>
                          <a:pt x="49" y="17"/>
                        </a:moveTo>
                        <a:lnTo>
                          <a:pt x="23" y="0"/>
                        </a:lnTo>
                        <a:lnTo>
                          <a:pt x="20" y="0"/>
                        </a:lnTo>
                        <a:lnTo>
                          <a:pt x="15" y="1"/>
                        </a:lnTo>
                        <a:lnTo>
                          <a:pt x="6" y="11"/>
                        </a:lnTo>
                        <a:lnTo>
                          <a:pt x="0" y="8"/>
                        </a:lnTo>
                        <a:lnTo>
                          <a:pt x="0" y="196"/>
                        </a:lnTo>
                        <a:lnTo>
                          <a:pt x="8" y="188"/>
                        </a:lnTo>
                        <a:lnTo>
                          <a:pt x="14" y="188"/>
                        </a:lnTo>
                        <a:lnTo>
                          <a:pt x="14" y="196"/>
                        </a:lnTo>
                        <a:lnTo>
                          <a:pt x="20" y="196"/>
                        </a:lnTo>
                        <a:lnTo>
                          <a:pt x="25" y="192"/>
                        </a:lnTo>
                        <a:lnTo>
                          <a:pt x="25" y="26"/>
                        </a:lnTo>
                        <a:lnTo>
                          <a:pt x="49" y="17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60" name="Freeform 264"/>
                  <p:cNvSpPr>
                    <a:spLocks/>
                  </p:cNvSpPr>
                  <p:nvPr/>
                </p:nvSpPr>
                <p:spPr bwMode="auto">
                  <a:xfrm>
                    <a:off x="1913" y="2671"/>
                    <a:ext cx="17" cy="1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7"/>
                      </a:cxn>
                      <a:cxn ang="0">
                        <a:pos x="16" y="187"/>
                      </a:cxn>
                      <a:cxn ang="0">
                        <a:pos x="16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188">
                        <a:moveTo>
                          <a:pt x="0" y="0"/>
                        </a:moveTo>
                        <a:lnTo>
                          <a:pt x="0" y="187"/>
                        </a:lnTo>
                        <a:lnTo>
                          <a:pt x="16" y="187"/>
                        </a:lnTo>
                        <a:lnTo>
                          <a:pt x="16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0C0C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61" name="Freeform 265"/>
                  <p:cNvSpPr>
                    <a:spLocks/>
                  </p:cNvSpPr>
                  <p:nvPr/>
                </p:nvSpPr>
                <p:spPr bwMode="auto">
                  <a:xfrm>
                    <a:off x="1935" y="2662"/>
                    <a:ext cx="17" cy="197"/>
                  </a:xfrm>
                  <a:custGeom>
                    <a:avLst/>
                    <a:gdLst/>
                    <a:ahLst/>
                    <a:cxnLst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0" y="196"/>
                      </a:cxn>
                      <a:cxn ang="0">
                        <a:pos x="16" y="196"/>
                      </a:cxn>
                      <a:cxn ang="0">
                        <a:pos x="16" y="1"/>
                      </a:cxn>
                    </a:cxnLst>
                    <a:rect l="0" t="0" r="r" b="b"/>
                    <a:pathLst>
                      <a:path w="17" h="197">
                        <a:moveTo>
                          <a:pt x="16" y="1"/>
                        </a:moveTo>
                        <a:lnTo>
                          <a:pt x="0" y="0"/>
                        </a:lnTo>
                        <a:lnTo>
                          <a:pt x="0" y="196"/>
                        </a:lnTo>
                        <a:lnTo>
                          <a:pt x="16" y="196"/>
                        </a:lnTo>
                        <a:lnTo>
                          <a:pt x="16" y="1"/>
                        </a:lnTo>
                      </a:path>
                    </a:pathLst>
                  </a:custGeom>
                  <a:solidFill>
                    <a:srgbClr val="C0C0C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32362" name="Freeform 266"/>
                  <p:cNvSpPr>
                    <a:spLocks/>
                  </p:cNvSpPr>
                  <p:nvPr/>
                </p:nvSpPr>
                <p:spPr bwMode="auto">
                  <a:xfrm>
                    <a:off x="1928" y="2668"/>
                    <a:ext cx="1" cy="184"/>
                  </a:xfrm>
                  <a:custGeom>
                    <a:avLst/>
                    <a:gdLst/>
                    <a:ahLst/>
                    <a:cxnLst>
                      <a:cxn ang="0">
                        <a:pos x="0" y="183"/>
                      </a:cxn>
                      <a:cxn ang="0">
                        <a:pos x="0" y="8"/>
                      </a:cxn>
                      <a:cxn ang="0">
                        <a:pos x="0" y="0"/>
                      </a:cxn>
                      <a:cxn ang="0">
                        <a:pos x="0" y="183"/>
                      </a:cxn>
                    </a:cxnLst>
                    <a:rect l="0" t="0" r="r" b="b"/>
                    <a:pathLst>
                      <a:path w="1" h="184">
                        <a:moveTo>
                          <a:pt x="0" y="183"/>
                        </a:moveTo>
                        <a:lnTo>
                          <a:pt x="0" y="8"/>
                        </a:lnTo>
                        <a:lnTo>
                          <a:pt x="0" y="0"/>
                        </a:lnTo>
                        <a:lnTo>
                          <a:pt x="0" y="183"/>
                        </a:lnTo>
                      </a:path>
                    </a:pathLst>
                  </a:custGeom>
                  <a:solidFill>
                    <a:srgbClr val="000000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</p:grp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8134350" cy="1143000"/>
          </a:xfrm>
        </p:spPr>
        <p:txBody>
          <a:bodyPr/>
          <a:lstStyle/>
          <a:p>
            <a:r>
              <a:rPr lang="es-CL" sz="2800"/>
              <a:t>Estrategia de crecimiento y GICAV</a:t>
            </a:r>
            <a:endParaRPr lang="es-ES" sz="28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71600"/>
            <a:ext cx="8062912" cy="4114800"/>
          </a:xfrm>
        </p:spPr>
        <p:txBody>
          <a:bodyPr/>
          <a:lstStyle/>
          <a:p>
            <a:r>
              <a:rPr lang="es-CL"/>
              <a:t>El diseño integrado y flexible de una GICAV es fundamental para el crecimiento.</a:t>
            </a:r>
          </a:p>
          <a:p>
            <a:pPr lvl="1"/>
            <a:r>
              <a:rPr lang="es-CL"/>
              <a:t>Capacidad productiva</a:t>
            </a:r>
          </a:p>
          <a:p>
            <a:pPr lvl="1"/>
            <a:r>
              <a:rPr lang="es-CL"/>
              <a:t>Generación de nuevos productos</a:t>
            </a:r>
          </a:p>
          <a:p>
            <a:pPr lvl="1"/>
            <a:r>
              <a:rPr lang="es-CL"/>
              <a:t>Adaptaciones a requerimientos de calidad</a:t>
            </a:r>
          </a:p>
          <a:p>
            <a:pPr lvl="1"/>
            <a:r>
              <a:rPr lang="es-CL"/>
              <a:t>Riesgos e inversión asociada</a:t>
            </a:r>
          </a:p>
          <a:p>
            <a:pPr lvl="1">
              <a:buFontTx/>
              <a:buNone/>
            </a:pPr>
            <a:endParaRPr lang="es-CL"/>
          </a:p>
          <a:p>
            <a:pPr lvl="1"/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88913"/>
            <a:ext cx="7772400" cy="1143000"/>
          </a:xfrm>
        </p:spPr>
        <p:txBody>
          <a:bodyPr/>
          <a:lstStyle/>
          <a:p>
            <a:r>
              <a:rPr lang="es-CL"/>
              <a:t>La transición detrás de la GICAV</a:t>
            </a:r>
            <a:endParaRPr lang="es-E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2800"/>
              <a:t>Proveedores </a:t>
            </a:r>
            <a:r>
              <a:rPr lang="es-CL" sz="2800">
                <a:sym typeface="Wingdings" pitchFamily="2" charset="2"/>
              </a:rPr>
              <a:t> Socios</a:t>
            </a:r>
          </a:p>
          <a:p>
            <a:pPr>
              <a:lnSpc>
                <a:spcPct val="80000"/>
              </a:lnSpc>
            </a:pPr>
            <a:r>
              <a:rPr lang="es-CL" sz="2800">
                <a:sym typeface="Wingdings" pitchFamily="2" charset="2"/>
              </a:rPr>
              <a:t>Empresa  Red</a:t>
            </a:r>
          </a:p>
          <a:p>
            <a:pPr>
              <a:lnSpc>
                <a:spcPct val="80000"/>
              </a:lnSpc>
            </a:pPr>
            <a:r>
              <a:rPr lang="es-CL" sz="2800">
                <a:sym typeface="Wingdings" pitchFamily="2" charset="2"/>
              </a:rPr>
              <a:t>Cerrado  Abierto</a:t>
            </a:r>
          </a:p>
          <a:p>
            <a:pPr>
              <a:lnSpc>
                <a:spcPct val="80000"/>
              </a:lnSpc>
            </a:pPr>
            <a:r>
              <a:rPr lang="es-CL" sz="2800">
                <a:sym typeface="Wingdings" pitchFamily="2" charset="2"/>
              </a:rPr>
              <a:t>Dependencia  Colaboración y la interdependencia</a:t>
            </a:r>
          </a:p>
          <a:p>
            <a:pPr>
              <a:lnSpc>
                <a:spcPct val="80000"/>
              </a:lnSpc>
            </a:pPr>
            <a:r>
              <a:rPr lang="es-CL" sz="2800">
                <a:sym typeface="Wingdings" pitchFamily="2" charset="2"/>
              </a:rPr>
              <a:t>Ordenes de producción  Contratos de servicio</a:t>
            </a:r>
          </a:p>
          <a:p>
            <a:pPr>
              <a:lnSpc>
                <a:spcPct val="80000"/>
              </a:lnSpc>
            </a:pPr>
            <a:r>
              <a:rPr lang="es-CL" sz="2800">
                <a:sym typeface="Wingdings" pitchFamily="2" charset="2"/>
              </a:rPr>
              <a:t>Recursos internos  Externalización </a:t>
            </a:r>
          </a:p>
          <a:p>
            <a:pPr>
              <a:lnSpc>
                <a:spcPct val="80000"/>
              </a:lnSpc>
            </a:pPr>
            <a:r>
              <a:rPr lang="es-CL" sz="2800">
                <a:sym typeface="Wingdings" pitchFamily="2" charset="2"/>
              </a:rPr>
              <a:t>Capacidad productiva  Coordinación y gestión</a:t>
            </a:r>
          </a:p>
          <a:p>
            <a:pPr>
              <a:lnSpc>
                <a:spcPct val="80000"/>
              </a:lnSpc>
            </a:pPr>
            <a:r>
              <a:rPr lang="es-CL" sz="2800">
                <a:sym typeface="Wingdings" pitchFamily="2" charset="2"/>
              </a:rPr>
              <a:t>Capacidad financiera  Knowhow</a:t>
            </a:r>
          </a:p>
          <a:p>
            <a:pPr>
              <a:lnSpc>
                <a:spcPct val="80000"/>
              </a:lnSpc>
            </a:pPr>
            <a:r>
              <a:rPr lang="es-CL" sz="2800">
                <a:sym typeface="Wingdings" pitchFamily="2" charset="2"/>
              </a:rPr>
              <a:t>Optimización local  Optimización sistémica</a:t>
            </a:r>
          </a:p>
          <a:p>
            <a:pPr>
              <a:lnSpc>
                <a:spcPct val="80000"/>
              </a:lnSpc>
            </a:pPr>
            <a:endParaRPr lang="es-ES" sz="2800"/>
          </a:p>
        </p:txBody>
      </p:sp>
      <p:pic>
        <p:nvPicPr>
          <p:cNvPr id="30724" name="Picture 4" descr="sumario04_14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5443538"/>
            <a:ext cx="1719263" cy="141446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Importante</a:t>
            </a:r>
            <a:endParaRPr lang="es-E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s-CL"/>
              <a:t>¡¡¡Hablar de diseñar y gerenciar las Operaciones hoy, requiere de habilidades distintas a las tradicionales!!!</a:t>
            </a:r>
            <a:endParaRPr lang="es-E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85750" y="4365625"/>
            <a:ext cx="85026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s-CL" sz="3600" b="1">
                <a:solidFill>
                  <a:srgbClr val="FF0000"/>
                </a:solidFill>
                <a:latin typeface="Times New Roman" pitchFamily="18" charset="0"/>
              </a:rPr>
              <a:t>¡¡¡Es necesario diseñar y gestionar </a:t>
            </a:r>
          </a:p>
          <a:p>
            <a:pPr algn="ctr" eaLnBrk="0" hangingPunct="0"/>
            <a:r>
              <a:rPr lang="es-CL" sz="3600" b="1">
                <a:solidFill>
                  <a:srgbClr val="FF0000"/>
                </a:solidFill>
                <a:latin typeface="Times New Roman" pitchFamily="18" charset="0"/>
              </a:rPr>
              <a:t>sistemas complejos de generación de valor</a:t>
            </a:r>
          </a:p>
          <a:p>
            <a:pPr algn="ctr" eaLnBrk="0" hangingPunct="0"/>
            <a:r>
              <a:rPr lang="es-CL" sz="3600" b="1">
                <a:solidFill>
                  <a:srgbClr val="FF0000"/>
                </a:solidFill>
                <a:latin typeface="Times New Roman" pitchFamily="18" charset="0"/>
              </a:rPr>
              <a:t>formado por una articulación de actores!!!</a:t>
            </a:r>
          </a:p>
          <a:p>
            <a:pPr algn="ctr" eaLnBrk="0" hangingPunct="0"/>
            <a:endParaRPr lang="es-E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Preguntas</a:t>
            </a:r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CL"/>
              <a:t>¿Cómo está estructurado el diseño de la GICAV en mi empresa?</a:t>
            </a:r>
          </a:p>
          <a:p>
            <a:pPr>
              <a:lnSpc>
                <a:spcPct val="90000"/>
              </a:lnSpc>
            </a:pPr>
            <a:r>
              <a:rPr lang="es-CL"/>
              <a:t>¿ Cómo se relaciona el diseño de la GICAV con los mecanismos de gestión que debo usar para su operación ?</a:t>
            </a:r>
          </a:p>
          <a:p>
            <a:pPr>
              <a:lnSpc>
                <a:spcPct val="90000"/>
              </a:lnSpc>
            </a:pPr>
            <a:r>
              <a:rPr lang="es-CL"/>
              <a:t>¿ Cómo generar incentivos para optimizar la gestión de una cadena integrada de varias empresas ?</a:t>
            </a:r>
          </a:p>
          <a:p>
            <a:pPr>
              <a:lnSpc>
                <a:spcPct val="90000"/>
              </a:lnSpc>
            </a:pPr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s-CL" sz="2400"/>
              <a:t>Diferentes iniciativas han contribuido a mejorar la eficiencia al interior de las empresas:</a:t>
            </a:r>
            <a:endParaRPr lang="es-ES" sz="24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772400" cy="4114800"/>
          </a:xfrm>
        </p:spPr>
        <p:txBody>
          <a:bodyPr/>
          <a:lstStyle/>
          <a:p>
            <a:r>
              <a:rPr lang="es-CL" sz="2800"/>
              <a:t>Implantación de ERP´s</a:t>
            </a:r>
          </a:p>
          <a:p>
            <a:r>
              <a:rPr lang="es-CL" sz="2800"/>
              <a:t>Rediseños de procesos</a:t>
            </a:r>
          </a:p>
          <a:p>
            <a:r>
              <a:rPr lang="es-CL" sz="2800"/>
              <a:t>Incorporación de tecnología</a:t>
            </a:r>
          </a:p>
          <a:p>
            <a:r>
              <a:rPr lang="es-CL" sz="2800"/>
              <a:t>JIT</a:t>
            </a:r>
          </a:p>
          <a:p>
            <a:r>
              <a:rPr lang="es-CL" sz="2800"/>
              <a:t>CRM</a:t>
            </a:r>
          </a:p>
          <a:p>
            <a:r>
              <a:rPr lang="es-CL" sz="2800"/>
              <a:t>TQM</a:t>
            </a:r>
          </a:p>
          <a:p>
            <a:r>
              <a:rPr lang="es-CL" sz="2800"/>
              <a:t>Etc...</a:t>
            </a:r>
            <a:endParaRPr lang="es-ES" sz="28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/>
              <a:t>5. Antecedentes en la Industria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7772400" cy="4114800"/>
          </a:xfrm>
        </p:spPr>
        <p:txBody>
          <a:bodyPr/>
          <a:lstStyle/>
          <a:p>
            <a:r>
              <a:rPr lang="es-ES_tradnl" sz="2800"/>
              <a:t>Iniciativas de integración en industrias</a:t>
            </a:r>
          </a:p>
          <a:p>
            <a:endParaRPr lang="es-ES_tradnl" sz="2800"/>
          </a:p>
          <a:p>
            <a:pPr lvl="1"/>
            <a:r>
              <a:rPr lang="es-ES_tradnl" sz="2400"/>
              <a:t>Retail – ECR</a:t>
            </a:r>
          </a:p>
          <a:p>
            <a:pPr lvl="1"/>
            <a:endParaRPr lang="es-ES_tradnl" sz="2400"/>
          </a:p>
          <a:p>
            <a:pPr lvl="1"/>
            <a:r>
              <a:rPr lang="es-ES_tradnl" sz="2400"/>
              <a:t>Automotriz – Lean Enterprise</a:t>
            </a:r>
          </a:p>
          <a:p>
            <a:pPr lvl="1"/>
            <a:endParaRPr lang="es-ES_tradnl" sz="2400"/>
          </a:p>
          <a:p>
            <a:pPr lvl="1"/>
            <a:r>
              <a:rPr lang="es-ES_tradnl" sz="2400"/>
              <a:t>Textil – Quick Response</a:t>
            </a:r>
          </a:p>
          <a:p>
            <a:pPr lvl="1"/>
            <a:endParaRPr lang="es-ES_tradnl" sz="2400"/>
          </a:p>
          <a:p>
            <a:pPr lvl="1"/>
            <a:r>
              <a:rPr lang="es-ES_tradnl" sz="2400"/>
              <a:t>Demand driven Supply Chain</a:t>
            </a:r>
          </a:p>
          <a:p>
            <a:endParaRPr lang="es-ES_tradnl" sz="28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Ejemplo ECR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Supermercados y sus proveedores, desarrollan una cadena integrada, que funciona en base a una coordinación y una visión como sistema.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0"/>
            <a:ext cx="8229600" cy="1143000"/>
          </a:xfrm>
        </p:spPr>
        <p:txBody>
          <a:bodyPr/>
          <a:lstStyle/>
          <a:p>
            <a:r>
              <a:rPr lang="es-CL" sz="2800"/>
              <a:t>ECR: Efficient Consumer Response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114800"/>
          </a:xfrm>
        </p:spPr>
        <p:txBody>
          <a:bodyPr/>
          <a:lstStyle/>
          <a:p>
            <a:r>
              <a:rPr lang="es-CL"/>
              <a:t>Nuevo enfoque de la distribución: </a:t>
            </a:r>
          </a:p>
          <a:p>
            <a:pPr lvl="1"/>
            <a:r>
              <a:rPr lang="es-CL"/>
              <a:t>Integrar los procesos logísticos de distribución y comerciales.</a:t>
            </a:r>
          </a:p>
          <a:p>
            <a:r>
              <a:rPr lang="es-CL"/>
              <a:t>Basado en la misma filosofía del cambio en los esquemas de producción (WCM).</a:t>
            </a:r>
          </a:p>
          <a:p>
            <a:r>
              <a:rPr lang="es-CL"/>
              <a:t>Cambio de un enfoque ‘push’ movido por los proveedores hacia un enfoque ‘pull’activado por el mercado.</a:t>
            </a:r>
          </a:p>
          <a:p>
            <a:pPr lvl="1"/>
            <a:r>
              <a:rPr lang="es-CL"/>
              <a:t>Observar la analogía filosófica con el enfoque JIT en producción.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34819" name="Picture 3" descr="barri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7924800" cy="5791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Estrategias ECR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Reposición eficiente</a:t>
            </a:r>
          </a:p>
          <a:p>
            <a:r>
              <a:rPr lang="es-CL"/>
              <a:t>Surtido eficiente</a:t>
            </a:r>
          </a:p>
          <a:p>
            <a:r>
              <a:rPr lang="es-CL"/>
              <a:t>Promoción eficiente</a:t>
            </a:r>
          </a:p>
          <a:p>
            <a:r>
              <a:rPr lang="es-CL"/>
              <a:t>Introducción eficiente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Facilitadores ECR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Administración por categorías</a:t>
            </a:r>
          </a:p>
          <a:p>
            <a:r>
              <a:rPr lang="es-CL"/>
              <a:t>Administración del Flujo</a:t>
            </a:r>
          </a:p>
          <a:p>
            <a:r>
              <a:rPr lang="es-CL"/>
              <a:t>Estandarización</a:t>
            </a:r>
          </a:p>
          <a:p>
            <a:r>
              <a:rPr lang="es-CL"/>
              <a:t>Reaprovisionamiento Continuo</a:t>
            </a:r>
          </a:p>
          <a:p>
            <a:r>
              <a:rPr lang="es-CL"/>
              <a:t>Manejo Electrónico de Datos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Administración por Categorías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Proceso diseñado por proveedores y detallistas, para administrar como UN una agrupación de productos percibidos como interrelacionados por los consumidores.</a:t>
            </a:r>
          </a:p>
          <a:p>
            <a:r>
              <a:rPr lang="es-CL"/>
              <a:t>Ejemplos:</a:t>
            </a:r>
          </a:p>
          <a:p>
            <a:pPr lvl="1"/>
            <a:r>
              <a:rPr lang="es-CL"/>
              <a:t>Refrigerados</a:t>
            </a:r>
          </a:p>
          <a:p>
            <a:pPr lvl="1"/>
            <a:r>
              <a:rPr lang="es-CL"/>
              <a:t>Salud y belleza</a:t>
            </a:r>
          </a:p>
          <a:p>
            <a:pPr>
              <a:buFontTx/>
              <a:buNone/>
            </a:pPr>
            <a:endParaRPr lang="es-C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Administración del Flujo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Coordinación general de la cadena de abastecimiento (flujos de información y productos).</a:t>
            </a:r>
          </a:p>
          <a:p>
            <a:pPr lvl="1"/>
            <a:r>
              <a:rPr lang="es-CL"/>
              <a:t>Flujo de Información: Desde los consumidores a los proveedores.</a:t>
            </a:r>
          </a:p>
          <a:p>
            <a:pPr lvl="1"/>
            <a:r>
              <a:rPr lang="es-CL"/>
              <a:t>Flujo de Productos: Hacia los consumidores en la forma más armónica posible.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0"/>
            <a:ext cx="7772400" cy="1143000"/>
          </a:xfrm>
        </p:spPr>
        <p:txBody>
          <a:bodyPr/>
          <a:lstStyle/>
          <a:p>
            <a:r>
              <a:rPr lang="es-CL"/>
              <a:t>Estandarización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r>
              <a:rPr lang="es-CL"/>
              <a:t>Definir y uniformar los elementos y convenciones utilizados por los diferentes componentes de la cadena.</a:t>
            </a:r>
          </a:p>
          <a:p>
            <a:r>
              <a:rPr lang="es-CL"/>
              <a:t>Tiene fuerte impacto en la eficiencia de administración de la cadena.</a:t>
            </a:r>
          </a:p>
          <a:p>
            <a:pPr lvl="1"/>
            <a:r>
              <a:rPr lang="es-CL"/>
              <a:t>Codificación de Productos</a:t>
            </a:r>
          </a:p>
          <a:p>
            <a:pPr lvl="1"/>
            <a:r>
              <a:rPr lang="es-CL"/>
              <a:t>Unidades de distribución</a:t>
            </a:r>
          </a:p>
          <a:p>
            <a:pPr lvl="1"/>
            <a:r>
              <a:rPr lang="es-CL"/>
              <a:t>Transporte</a:t>
            </a:r>
          </a:p>
          <a:p>
            <a:pPr lvl="1"/>
            <a:r>
              <a:rPr lang="es-CL"/>
              <a:t>Bases de datos</a:t>
            </a:r>
          </a:p>
          <a:p>
            <a:pPr lvl="1"/>
            <a:r>
              <a:rPr lang="es-CL"/>
              <a:t>Formularios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Reaprovisionamiento Continuo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Modelos para coordinar el manejo de inventarios, reposiciones y mermas.</a:t>
            </a:r>
          </a:p>
          <a:p>
            <a:r>
              <a:rPr lang="es-CL"/>
              <a:t>Dos aspectos claves:</a:t>
            </a:r>
          </a:p>
          <a:p>
            <a:pPr lvl="1"/>
            <a:r>
              <a:rPr lang="es-CL"/>
              <a:t>Pronóstico de ventas: realimentado y comunicado a toda la cadena</a:t>
            </a:r>
          </a:p>
          <a:p>
            <a:pPr lvl="1"/>
            <a:r>
              <a:rPr lang="es-CL"/>
              <a:t>Administración de Inventarios: vincula administración de inventarios con procesamiento de ordenes.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2209800" y="2438400"/>
            <a:ext cx="2667000" cy="24384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1187450" y="188913"/>
            <a:ext cx="7772400" cy="1143000"/>
          </a:xfrm>
        </p:spPr>
        <p:txBody>
          <a:bodyPr/>
          <a:lstStyle/>
          <a:p>
            <a:r>
              <a:rPr lang="es-CL" sz="2400"/>
              <a:t>...sin embargo, la empresa no está aislada</a:t>
            </a:r>
            <a:endParaRPr lang="es-ES" sz="2400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2667000" y="3124200"/>
            <a:ext cx="1828800" cy="990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2400">
                <a:latin typeface="Times New Roman" pitchFamily="18" charset="0"/>
              </a:rPr>
              <a:t>Empresa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5334000" y="3200400"/>
            <a:ext cx="1752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2000">
                <a:latin typeface="Times New Roman" pitchFamily="18" charset="0"/>
              </a:rPr>
              <a:t>Distribuidores</a:t>
            </a:r>
            <a:endParaRPr lang="es-ES" sz="2000">
              <a:latin typeface="Times New Roman" pitchFamily="18" charset="0"/>
            </a:endParaRP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1981200" y="35814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4495800" y="3505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228600" y="3276600"/>
            <a:ext cx="1752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2400">
                <a:latin typeface="Times New Roman" pitchFamily="18" charset="0"/>
              </a:rPr>
              <a:t>Proveedores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0" y="4876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2400">
                <a:latin typeface="Times New Roman" pitchFamily="18" charset="0"/>
              </a:rPr>
              <a:t>Para lograr eficiencia, se debe mejorar el proceso completo de negocio, no solamente lo que pasa al interior de la empresa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7086600" y="3505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 rot="5400000">
            <a:off x="7450931" y="3445669"/>
            <a:ext cx="1709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2400">
                <a:latin typeface="Times New Roman" pitchFamily="18" charset="0"/>
              </a:rPr>
              <a:t>MERCADO</a:t>
            </a:r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Manejo Electrónico de Datos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Almacenamiento, procesamiento, transacciones y transmisión de la información.</a:t>
            </a:r>
          </a:p>
          <a:p>
            <a:r>
              <a:rPr lang="es-CL"/>
              <a:t>Requiere de Tecnologías de Información </a:t>
            </a:r>
          </a:p>
          <a:p>
            <a:r>
              <a:rPr lang="es-CL"/>
              <a:t>…pero también de estandarización de formatos.</a:t>
            </a:r>
          </a:p>
          <a:p>
            <a:r>
              <a:rPr lang="es-CL"/>
              <a:t>…y rediseño de procesos.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sc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57200"/>
            <a:ext cx="7315200" cy="5638800"/>
          </a:xfrm>
          <a:prstGeom prst="rect">
            <a:avLst/>
          </a:prstGeom>
          <a:noFill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331913" y="376238"/>
            <a:ext cx="5222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3200" b="1"/>
              <a:t>6.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404813"/>
            <a:ext cx="8447087" cy="363537"/>
          </a:xfrm>
        </p:spPr>
        <p:txBody>
          <a:bodyPr/>
          <a:lstStyle/>
          <a:p>
            <a:r>
              <a:rPr lang="es-ES_tradnl" sz="3600"/>
              <a:t>Definición de SCM     </a:t>
            </a:r>
            <a:endParaRPr lang="en-US" sz="360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143000"/>
            <a:ext cx="8610600" cy="3836988"/>
          </a:xfrm>
        </p:spPr>
        <p:txBody>
          <a:bodyPr/>
          <a:lstStyle/>
          <a:p>
            <a:pPr marL="231775" indent="-231775">
              <a:spcBef>
                <a:spcPct val="40000"/>
              </a:spcBef>
              <a:spcAft>
                <a:spcPct val="20000"/>
              </a:spcAft>
              <a:buFontTx/>
              <a:buNone/>
            </a:pPr>
            <a:r>
              <a:rPr lang="en-US" sz="2800"/>
              <a:t> </a:t>
            </a:r>
            <a:r>
              <a:rPr lang="en-US" sz="2800">
                <a:solidFill>
                  <a:srgbClr val="996600"/>
                </a:solidFill>
              </a:rPr>
              <a:t>Supply Chain es la interrelación de los procesos comerciales, logísticos y financieros desde el cliente final hasta los primeros proveedores relevantes.</a:t>
            </a:r>
          </a:p>
          <a:p>
            <a:pPr marL="231775" indent="-231775">
              <a:spcBef>
                <a:spcPct val="40000"/>
              </a:spcBef>
              <a:spcAft>
                <a:spcPct val="20000"/>
              </a:spcAft>
              <a:buFontTx/>
              <a:buNone/>
            </a:pPr>
            <a:endParaRPr lang="en-US" sz="2800">
              <a:solidFill>
                <a:srgbClr val="996600"/>
              </a:solidFill>
            </a:endParaRPr>
          </a:p>
          <a:p>
            <a:pPr marL="231775" indent="-231775">
              <a:spcBef>
                <a:spcPct val="40000"/>
              </a:spcBef>
              <a:spcAft>
                <a:spcPct val="20000"/>
              </a:spcAft>
              <a:buFontTx/>
              <a:buNone/>
            </a:pPr>
            <a:r>
              <a:rPr lang="en-US" sz="2800">
                <a:solidFill>
                  <a:srgbClr val="996600"/>
                </a:solidFill>
              </a:rPr>
              <a:t>	Supply Chain Management es la gestión del Supply Chain para proveer en forma óptima bienes y servicios al cliente y otras partes interesadas.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blackWhite">
          <a:xfrm>
            <a:off x="5508625" y="5229225"/>
            <a:ext cx="2103438" cy="12731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54864" tIns="27432" rIns="54864" bIns="27432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2000" i="1">
                <a:latin typeface="Arial Narrow" pitchFamily="34" charset="0"/>
              </a:rPr>
              <a:t>Fuentes:</a:t>
            </a:r>
          </a:p>
          <a:p>
            <a:pPr algn="ctr" eaLnBrk="0" hangingPunct="0">
              <a:spcBef>
                <a:spcPct val="50000"/>
              </a:spcBef>
            </a:pPr>
            <a:r>
              <a:rPr lang="es-ES_tradnl" sz="2000" i="1">
                <a:latin typeface="Arial Narrow" pitchFamily="34" charset="0"/>
              </a:rPr>
              <a:t>Supply Chain Council</a:t>
            </a:r>
          </a:p>
          <a:p>
            <a:pPr algn="ctr" eaLnBrk="0" hangingPunct="0">
              <a:spcBef>
                <a:spcPct val="50000"/>
              </a:spcBef>
            </a:pPr>
            <a:r>
              <a:rPr lang="es-ES_tradnl" sz="2000" i="1">
                <a:latin typeface="Arial Narrow" pitchFamily="34" charset="0"/>
              </a:rPr>
              <a:t>Chavez - Torres</a:t>
            </a:r>
            <a:r>
              <a:rPr lang="es-ES_tradnl" sz="1400" i="1">
                <a:latin typeface="Arial Narrow" pitchFamily="34" charset="0"/>
              </a:rPr>
              <a:t> </a:t>
            </a:r>
            <a:endParaRPr lang="en-US" sz="1400" i="1">
              <a:latin typeface="Arial Narrow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/>
              <a:t>Ideas centrales en torno a SCM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Enfoque de esfuerzo compartido.</a:t>
            </a:r>
          </a:p>
          <a:p>
            <a:r>
              <a:rPr lang="es-ES_tradnl"/>
              <a:t>Enfoque estratégico</a:t>
            </a:r>
          </a:p>
          <a:p>
            <a:r>
              <a:rPr lang="es-ES_tradnl"/>
              <a:t>Enfoque de gestión</a:t>
            </a:r>
          </a:p>
          <a:p>
            <a:r>
              <a:rPr lang="es-ES_tradnl"/>
              <a:t>Enfoque de red, integrada y optimizada</a:t>
            </a:r>
          </a:p>
        </p:txBody>
      </p:sp>
    </p:spTree>
  </p:cSld>
  <p:clrMapOvr>
    <a:masterClrMapping/>
  </p:clrMapOvr>
  <p:transition>
    <p:random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238250"/>
            <a:ext cx="7772400" cy="5334000"/>
          </a:xfrm>
        </p:spPr>
        <p:txBody>
          <a:bodyPr/>
          <a:lstStyle/>
          <a:p>
            <a:pPr>
              <a:buFontTx/>
              <a:buAutoNum type="arabicPeriod"/>
            </a:pPr>
            <a:r>
              <a:rPr lang="en-US"/>
              <a:t> Mejorar las operaciones</a:t>
            </a:r>
          </a:p>
          <a:p>
            <a:pPr>
              <a:buFontTx/>
              <a:buAutoNum type="arabicPeriod"/>
            </a:pPr>
            <a:r>
              <a:rPr lang="en-US"/>
              <a:t> Aumentar niveles de outsourcing</a:t>
            </a:r>
          </a:p>
          <a:p>
            <a:pPr>
              <a:buFontTx/>
              <a:buAutoNum type="arabicPeriod"/>
            </a:pPr>
            <a:r>
              <a:rPr lang="en-US"/>
              <a:t> Manejar costos de transporte</a:t>
            </a:r>
          </a:p>
          <a:p>
            <a:pPr>
              <a:buFontTx/>
              <a:buAutoNum type="arabicPeriod"/>
            </a:pPr>
            <a:r>
              <a:rPr lang="en-US"/>
              <a:t> Presiones competitivas</a:t>
            </a:r>
          </a:p>
          <a:p>
            <a:pPr>
              <a:buFontTx/>
              <a:buAutoNum type="arabicPeriod"/>
            </a:pPr>
            <a:r>
              <a:rPr lang="en-US"/>
              <a:t> Globalización</a:t>
            </a:r>
          </a:p>
          <a:p>
            <a:pPr>
              <a:buFontTx/>
              <a:buAutoNum type="arabicPeriod"/>
            </a:pPr>
            <a:r>
              <a:rPr lang="en-US"/>
              <a:t> Uso del e-commerce</a:t>
            </a:r>
          </a:p>
          <a:p>
            <a:pPr>
              <a:buFontTx/>
              <a:buAutoNum type="arabicPeriod"/>
            </a:pPr>
            <a:r>
              <a:rPr lang="en-US"/>
              <a:t> Complejidad de las supply chains</a:t>
            </a:r>
          </a:p>
          <a:p>
            <a:pPr>
              <a:buFontTx/>
              <a:buAutoNum type="arabicPeriod"/>
            </a:pPr>
            <a:r>
              <a:rPr lang="en-US"/>
              <a:t> Gestión de inventarios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title"/>
          </p:nvPr>
        </p:nvSpPr>
        <p:spPr>
          <a:xfrm>
            <a:off x="1331913" y="544513"/>
            <a:ext cx="7488237" cy="173037"/>
          </a:xfrm>
          <a:noFill/>
          <a:ln/>
        </p:spPr>
        <p:txBody>
          <a:bodyPr lIns="90488" tIns="44450" rIns="90488" bIns="44450" anchor="b"/>
          <a:lstStyle/>
          <a:p>
            <a:r>
              <a:rPr lang="en-US"/>
              <a:t>¿Por que se requiere SCM?</a:t>
            </a:r>
            <a:endParaRPr lang="en-U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 build="p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333375"/>
            <a:ext cx="8447088" cy="363538"/>
          </a:xfrm>
        </p:spPr>
        <p:txBody>
          <a:bodyPr/>
          <a:lstStyle/>
          <a:p>
            <a:r>
              <a:rPr lang="es-ES_tradnl" sz="2400"/>
              <a:t>Cadena de Suministros = Sincronización y Colaboración</a:t>
            </a:r>
            <a:endParaRPr lang="en-US" sz="2400"/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blackWhite">
          <a:xfrm>
            <a:off x="4800600" y="5486400"/>
            <a:ext cx="2952750" cy="4810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54864" tIns="27432" rIns="54864" bIns="27432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2800" i="1">
                <a:latin typeface="Arial Narrow" pitchFamily="34" charset="0"/>
              </a:rPr>
              <a:t>Supply Chain Council</a:t>
            </a:r>
            <a:r>
              <a:rPr lang="es-ES_tradnl" i="1">
                <a:latin typeface="Arial Narrow" pitchFamily="34" charset="0"/>
              </a:rPr>
              <a:t> </a:t>
            </a:r>
            <a:endParaRPr lang="en-US" i="1">
              <a:latin typeface="Arial Narrow" pitchFamily="34" charset="0"/>
            </a:endParaRP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blackWhite">
          <a:xfrm>
            <a:off x="265113" y="1600200"/>
            <a:ext cx="8726487" cy="37909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70661" name="AutoShape 5"/>
          <p:cNvSpPr>
            <a:spLocks noChangeArrowheads="1"/>
          </p:cNvSpPr>
          <p:nvPr/>
        </p:nvSpPr>
        <p:spPr bwMode="blackWhite">
          <a:xfrm>
            <a:off x="228600" y="1905000"/>
            <a:ext cx="7848600" cy="4191000"/>
          </a:xfrm>
          <a:prstGeom prst="curvedRightArrow">
            <a:avLst>
              <a:gd name="adj1" fmla="val 20000"/>
              <a:gd name="adj2" fmla="val 40000"/>
              <a:gd name="adj3" fmla="val 62424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54864" tIns="27432" rIns="54864" bIns="27432" anchor="ctr"/>
          <a:lstStyle/>
          <a:p>
            <a:pPr algn="ctr" eaLnBrk="0" hangingPunct="0">
              <a:spcBef>
                <a:spcPct val="50000"/>
              </a:spcBef>
            </a:pPr>
            <a:endParaRPr lang="es-ES_trad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blackWhite">
          <a:xfrm rot="-393894">
            <a:off x="3068638" y="2287588"/>
            <a:ext cx="2382837" cy="4191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54864" tIns="27432" rIns="54864" bIns="27432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2400">
                <a:solidFill>
                  <a:schemeClr val="bg1"/>
                </a:solidFill>
                <a:latin typeface="Arial Narrow" pitchFamily="34" charset="0"/>
              </a:rPr>
              <a:t>Flujo de Información</a:t>
            </a:r>
            <a:endParaRPr lang="en-US" sz="2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blackWhite">
          <a:xfrm rot="407905">
            <a:off x="2144713" y="4700588"/>
            <a:ext cx="1981200" cy="3587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54864" tIns="27432" rIns="54864" bIns="27432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  <a:latin typeface="Arial Narrow" pitchFamily="34" charset="0"/>
              </a:rPr>
              <a:t>Flujo de Materiales</a:t>
            </a:r>
            <a:endParaRPr lang="en-US" sz="2000" b="1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249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6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544513"/>
            <a:ext cx="7488237" cy="174625"/>
          </a:xfrm>
          <a:noFill/>
          <a:ln/>
        </p:spPr>
        <p:txBody>
          <a:bodyPr lIns="90488" tIns="44450" rIns="90488" bIns="44450" anchor="b"/>
          <a:lstStyle/>
          <a:p>
            <a:r>
              <a:rPr lang="en-US"/>
              <a:t>Benefits of Supply Chain Management</a:t>
            </a:r>
            <a:endParaRPr lang="en-US" b="0"/>
          </a:p>
        </p:txBody>
      </p:sp>
      <p:graphicFrame>
        <p:nvGraphicFramePr>
          <p:cNvPr id="102403" name="Group 3"/>
          <p:cNvGraphicFramePr>
            <a:graphicFrameLocks noGrp="1"/>
          </p:cNvGraphicFramePr>
          <p:nvPr>
            <p:ph type="tbl" idx="1"/>
          </p:nvPr>
        </p:nvGraphicFramePr>
        <p:xfrm>
          <a:off x="928662" y="1785926"/>
          <a:ext cx="7018337" cy="4414839"/>
        </p:xfrm>
        <a:graphic>
          <a:graphicData uri="http://schemas.openxmlformats.org/drawingml/2006/table">
            <a:tbl>
              <a:tblPr/>
              <a:tblGrid>
                <a:gridCol w="2317750"/>
                <a:gridCol w="4700587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22F0C"/>
                          </a:solidFill>
                          <a:effectLst/>
                          <a:latin typeface="Tahoma" pitchFamily="34" charset="0"/>
                        </a:rPr>
                        <a:t>Organization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D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22F0C"/>
                          </a:solidFill>
                          <a:effectLst/>
                          <a:latin typeface="Tahoma" pitchFamily="34" charset="0"/>
                        </a:rPr>
                        <a:t>Benefit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DC5"/>
                    </a:solidFill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Campbell Soup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Doubled inventory turnover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Hewlett-Packard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Cut supply costs 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Sport Obermeyer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Doubled profits and increased sales 60%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National Bicycle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Increased market share from 5% to 29%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Wal-Mart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Largest and most profitable retailer in the world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22F0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58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88913"/>
            <a:ext cx="7772400" cy="765175"/>
          </a:xfrm>
        </p:spPr>
        <p:txBody>
          <a:bodyPr/>
          <a:lstStyle/>
          <a:p>
            <a:r>
              <a:rPr lang="es-CL"/>
              <a:t>Supply Chain Management</a:t>
            </a:r>
            <a:endParaRPr lang="es-ES"/>
          </a:p>
        </p:txBody>
      </p:sp>
      <p:grpSp>
        <p:nvGrpSpPr>
          <p:cNvPr id="47107" name="Group 3"/>
          <p:cNvGrpSpPr>
            <a:grpSpLocks/>
          </p:cNvGrpSpPr>
          <p:nvPr/>
        </p:nvGrpSpPr>
        <p:grpSpPr bwMode="auto">
          <a:xfrm>
            <a:off x="323850" y="981075"/>
            <a:ext cx="8604250" cy="3313113"/>
            <a:chOff x="204" y="618"/>
            <a:chExt cx="5420" cy="2087"/>
          </a:xfrm>
        </p:grpSpPr>
        <p:sp>
          <p:nvSpPr>
            <p:cNvPr id="47108" name="Oval 4"/>
            <p:cNvSpPr>
              <a:spLocks noChangeArrowheads="1"/>
            </p:cNvSpPr>
            <p:nvPr/>
          </p:nvSpPr>
          <p:spPr bwMode="auto">
            <a:xfrm>
              <a:off x="204" y="1162"/>
              <a:ext cx="680" cy="31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09" name="Oval 5"/>
            <p:cNvSpPr>
              <a:spLocks noChangeArrowheads="1"/>
            </p:cNvSpPr>
            <p:nvPr/>
          </p:nvSpPr>
          <p:spPr bwMode="auto">
            <a:xfrm>
              <a:off x="884" y="754"/>
              <a:ext cx="272" cy="272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0" name="Rectangle 6"/>
            <p:cNvSpPr>
              <a:spLocks noChangeArrowheads="1"/>
            </p:cNvSpPr>
            <p:nvPr/>
          </p:nvSpPr>
          <p:spPr bwMode="auto">
            <a:xfrm>
              <a:off x="2018" y="1162"/>
              <a:ext cx="1089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1" name="AutoShape 7"/>
            <p:cNvSpPr>
              <a:spLocks noChangeArrowheads="1"/>
            </p:cNvSpPr>
            <p:nvPr/>
          </p:nvSpPr>
          <p:spPr bwMode="auto">
            <a:xfrm>
              <a:off x="3742" y="845"/>
              <a:ext cx="227" cy="182"/>
            </a:xfrm>
            <a:prstGeom prst="homePlate">
              <a:avLst>
                <a:gd name="adj" fmla="val 31181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2" name="AutoShape 8"/>
            <p:cNvSpPr>
              <a:spLocks noChangeArrowheads="1"/>
            </p:cNvSpPr>
            <p:nvPr/>
          </p:nvSpPr>
          <p:spPr bwMode="auto">
            <a:xfrm>
              <a:off x="3742" y="1344"/>
              <a:ext cx="635" cy="362"/>
            </a:xfrm>
            <a:prstGeom prst="homePlate">
              <a:avLst>
                <a:gd name="adj" fmla="val 43854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3" name="AutoShape 9"/>
            <p:cNvSpPr>
              <a:spLocks noChangeArrowheads="1"/>
            </p:cNvSpPr>
            <p:nvPr/>
          </p:nvSpPr>
          <p:spPr bwMode="auto">
            <a:xfrm>
              <a:off x="3742" y="1933"/>
              <a:ext cx="409" cy="272"/>
            </a:xfrm>
            <a:prstGeom prst="homePlate">
              <a:avLst>
                <a:gd name="adj" fmla="val 3759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4" name="Oval 10"/>
            <p:cNvSpPr>
              <a:spLocks noChangeArrowheads="1"/>
            </p:cNvSpPr>
            <p:nvPr/>
          </p:nvSpPr>
          <p:spPr bwMode="auto">
            <a:xfrm>
              <a:off x="1202" y="1616"/>
              <a:ext cx="499" cy="227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5" name="Line 11"/>
            <p:cNvSpPr>
              <a:spLocks noChangeShapeType="1"/>
            </p:cNvSpPr>
            <p:nvPr/>
          </p:nvSpPr>
          <p:spPr bwMode="auto">
            <a:xfrm>
              <a:off x="657" y="1389"/>
              <a:ext cx="59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16" name="Line 12"/>
            <p:cNvSpPr>
              <a:spLocks noChangeShapeType="1"/>
            </p:cNvSpPr>
            <p:nvPr/>
          </p:nvSpPr>
          <p:spPr bwMode="auto">
            <a:xfrm flipV="1">
              <a:off x="1655" y="1389"/>
              <a:ext cx="363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17" name="Line 13"/>
            <p:cNvSpPr>
              <a:spLocks noChangeShapeType="1"/>
            </p:cNvSpPr>
            <p:nvPr/>
          </p:nvSpPr>
          <p:spPr bwMode="auto">
            <a:xfrm>
              <a:off x="1202" y="935"/>
              <a:ext cx="816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18" name="Oval 14"/>
            <p:cNvSpPr>
              <a:spLocks noChangeArrowheads="1"/>
            </p:cNvSpPr>
            <p:nvPr/>
          </p:nvSpPr>
          <p:spPr bwMode="auto">
            <a:xfrm>
              <a:off x="1882" y="709"/>
              <a:ext cx="45" cy="9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9" name="Oval 15"/>
            <p:cNvSpPr>
              <a:spLocks noChangeArrowheads="1"/>
            </p:cNvSpPr>
            <p:nvPr/>
          </p:nvSpPr>
          <p:spPr bwMode="auto">
            <a:xfrm>
              <a:off x="2109" y="709"/>
              <a:ext cx="90" cy="9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20" name="Line 16"/>
            <p:cNvSpPr>
              <a:spLocks noChangeShapeType="1"/>
            </p:cNvSpPr>
            <p:nvPr/>
          </p:nvSpPr>
          <p:spPr bwMode="auto">
            <a:xfrm>
              <a:off x="1927" y="799"/>
              <a:ext cx="137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21" name="Line 17"/>
            <p:cNvSpPr>
              <a:spLocks noChangeShapeType="1"/>
            </p:cNvSpPr>
            <p:nvPr/>
          </p:nvSpPr>
          <p:spPr bwMode="auto">
            <a:xfrm>
              <a:off x="2154" y="799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22" name="Line 18"/>
            <p:cNvSpPr>
              <a:spLocks noChangeShapeType="1"/>
            </p:cNvSpPr>
            <p:nvPr/>
          </p:nvSpPr>
          <p:spPr bwMode="auto">
            <a:xfrm flipV="1">
              <a:off x="3061" y="935"/>
              <a:ext cx="635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23" name="Line 19"/>
            <p:cNvSpPr>
              <a:spLocks noChangeShapeType="1"/>
            </p:cNvSpPr>
            <p:nvPr/>
          </p:nvSpPr>
          <p:spPr bwMode="auto">
            <a:xfrm>
              <a:off x="3061" y="1389"/>
              <a:ext cx="72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24" name="Line 20"/>
            <p:cNvSpPr>
              <a:spLocks noChangeShapeType="1"/>
            </p:cNvSpPr>
            <p:nvPr/>
          </p:nvSpPr>
          <p:spPr bwMode="auto">
            <a:xfrm>
              <a:off x="3061" y="1480"/>
              <a:ext cx="681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25" name="Line 21"/>
            <p:cNvSpPr>
              <a:spLocks noChangeShapeType="1"/>
            </p:cNvSpPr>
            <p:nvPr/>
          </p:nvSpPr>
          <p:spPr bwMode="auto">
            <a:xfrm>
              <a:off x="4105" y="935"/>
              <a:ext cx="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26" name="Line 22"/>
            <p:cNvSpPr>
              <a:spLocks noChangeShapeType="1"/>
            </p:cNvSpPr>
            <p:nvPr/>
          </p:nvSpPr>
          <p:spPr bwMode="auto">
            <a:xfrm>
              <a:off x="4468" y="1525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27" name="Line 23"/>
            <p:cNvSpPr>
              <a:spLocks noChangeShapeType="1"/>
            </p:cNvSpPr>
            <p:nvPr/>
          </p:nvSpPr>
          <p:spPr bwMode="auto">
            <a:xfrm flipV="1">
              <a:off x="4332" y="2024"/>
              <a:ext cx="4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7128" name="Oval 24"/>
            <p:cNvSpPr>
              <a:spLocks noChangeArrowheads="1"/>
            </p:cNvSpPr>
            <p:nvPr/>
          </p:nvSpPr>
          <p:spPr bwMode="auto">
            <a:xfrm>
              <a:off x="4785" y="618"/>
              <a:ext cx="839" cy="2087"/>
            </a:xfrm>
            <a:prstGeom prst="ellipse">
              <a:avLst/>
            </a:prstGeom>
            <a:solidFill>
              <a:srgbClr val="99CC00">
                <a:alpha val="10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CL" sz="2800" b="1" baseline="-2000">
                  <a:latin typeface="Times New Roman" pitchFamily="18" charset="0"/>
                </a:rPr>
                <a:t>Mercado</a:t>
              </a: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7129" name="Line 25"/>
            <p:cNvSpPr>
              <a:spLocks noChangeShapeType="1"/>
            </p:cNvSpPr>
            <p:nvPr/>
          </p:nvSpPr>
          <p:spPr bwMode="auto">
            <a:xfrm flipH="1">
              <a:off x="1202" y="754"/>
              <a:ext cx="63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7130" name="Oval 26"/>
          <p:cNvSpPr>
            <a:spLocks noChangeArrowheads="1"/>
          </p:cNvSpPr>
          <p:nvPr/>
        </p:nvSpPr>
        <p:spPr bwMode="auto">
          <a:xfrm>
            <a:off x="0" y="692150"/>
            <a:ext cx="7667625" cy="338455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7131" name="Group 27"/>
          <p:cNvGrpSpPr>
            <a:grpSpLocks/>
          </p:cNvGrpSpPr>
          <p:nvPr/>
        </p:nvGrpSpPr>
        <p:grpSpPr bwMode="auto">
          <a:xfrm>
            <a:off x="0" y="2565400"/>
            <a:ext cx="9144000" cy="2592388"/>
            <a:chOff x="0" y="1616"/>
            <a:chExt cx="5760" cy="1633"/>
          </a:xfrm>
        </p:grpSpPr>
        <p:grpSp>
          <p:nvGrpSpPr>
            <p:cNvPr id="47132" name="Group 28"/>
            <p:cNvGrpSpPr>
              <a:grpSpLocks/>
            </p:cNvGrpSpPr>
            <p:nvPr/>
          </p:nvGrpSpPr>
          <p:grpSpPr bwMode="auto">
            <a:xfrm>
              <a:off x="657" y="1616"/>
              <a:ext cx="4536" cy="1451"/>
              <a:chOff x="657" y="1616"/>
              <a:chExt cx="4536" cy="1451"/>
            </a:xfrm>
          </p:grpSpPr>
          <p:sp>
            <p:nvSpPr>
              <p:cNvPr id="47133" name="Rectangle 29"/>
              <p:cNvSpPr>
                <a:spLocks noChangeArrowheads="1"/>
              </p:cNvSpPr>
              <p:nvPr/>
            </p:nvSpPr>
            <p:spPr bwMode="auto">
              <a:xfrm>
                <a:off x="2064" y="2750"/>
                <a:ext cx="1179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7134" name="Line 30"/>
              <p:cNvSpPr>
                <a:spLocks noChangeShapeType="1"/>
              </p:cNvSpPr>
              <p:nvPr/>
            </p:nvSpPr>
            <p:spPr bwMode="auto">
              <a:xfrm flipV="1">
                <a:off x="3288" y="2115"/>
                <a:ext cx="454" cy="8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7135" name="Line 31"/>
              <p:cNvSpPr>
                <a:spLocks noChangeShapeType="1"/>
              </p:cNvSpPr>
              <p:nvPr/>
            </p:nvSpPr>
            <p:spPr bwMode="auto">
              <a:xfrm>
                <a:off x="1519" y="1842"/>
                <a:ext cx="681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7136" name="Line 32"/>
              <p:cNvSpPr>
                <a:spLocks noChangeShapeType="1"/>
              </p:cNvSpPr>
              <p:nvPr/>
            </p:nvSpPr>
            <p:spPr bwMode="auto">
              <a:xfrm>
                <a:off x="2562" y="1616"/>
                <a:ext cx="0" cy="10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7137" name="AutoShape 33"/>
              <p:cNvSpPr>
                <a:spLocks noChangeArrowheads="1"/>
              </p:cNvSpPr>
              <p:nvPr/>
            </p:nvSpPr>
            <p:spPr bwMode="auto">
              <a:xfrm>
                <a:off x="3833" y="2750"/>
                <a:ext cx="363" cy="272"/>
              </a:xfrm>
              <a:prstGeom prst="homePlate">
                <a:avLst>
                  <a:gd name="adj" fmla="val 33364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7138" name="Line 34"/>
              <p:cNvSpPr>
                <a:spLocks noChangeShapeType="1"/>
              </p:cNvSpPr>
              <p:nvPr/>
            </p:nvSpPr>
            <p:spPr bwMode="auto">
              <a:xfrm flipV="1">
                <a:off x="3288" y="2886"/>
                <a:ext cx="59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7139" name="Line 35"/>
              <p:cNvSpPr>
                <a:spLocks noChangeShapeType="1"/>
              </p:cNvSpPr>
              <p:nvPr/>
            </p:nvSpPr>
            <p:spPr bwMode="auto">
              <a:xfrm flipV="1">
                <a:off x="4195" y="2568"/>
                <a:ext cx="998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7140" name="Oval 36"/>
              <p:cNvSpPr>
                <a:spLocks noChangeArrowheads="1"/>
              </p:cNvSpPr>
              <p:nvPr/>
            </p:nvSpPr>
            <p:spPr bwMode="auto">
              <a:xfrm>
                <a:off x="657" y="2523"/>
                <a:ext cx="544" cy="27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7141" name="Line 37"/>
              <p:cNvSpPr>
                <a:spLocks noChangeShapeType="1"/>
              </p:cNvSpPr>
              <p:nvPr/>
            </p:nvSpPr>
            <p:spPr bwMode="auto">
              <a:xfrm>
                <a:off x="1202" y="2659"/>
                <a:ext cx="862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7142" name="Oval 38"/>
            <p:cNvSpPr>
              <a:spLocks noChangeArrowheads="1"/>
            </p:cNvSpPr>
            <p:nvPr/>
          </p:nvSpPr>
          <p:spPr bwMode="auto">
            <a:xfrm>
              <a:off x="0" y="1842"/>
              <a:ext cx="5760" cy="1407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7143" name="Text Box 39"/>
          <p:cNvSpPr txBox="1">
            <a:spLocks noChangeArrowheads="1"/>
          </p:cNvSpPr>
          <p:nvPr/>
        </p:nvSpPr>
        <p:spPr bwMode="auto">
          <a:xfrm>
            <a:off x="303213" y="5465763"/>
            <a:ext cx="83010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CL" sz="2400" b="1">
                <a:latin typeface="Times New Roman" pitchFamily="18" charset="0"/>
              </a:rPr>
              <a:t>Gestión de cadenas de valor, se da en un contexto de complejas y múltiples relaciones entre empresas, que requiere de una gestión sistémica.</a:t>
            </a:r>
            <a:endParaRPr lang="es-E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4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60350"/>
            <a:ext cx="7772400" cy="1143000"/>
          </a:xfrm>
        </p:spPr>
        <p:txBody>
          <a:bodyPr/>
          <a:lstStyle/>
          <a:p>
            <a:r>
              <a:rPr lang="es-CL" sz="2800"/>
              <a:t>Supply Chain Management:</a:t>
            </a:r>
            <a:br>
              <a:rPr lang="es-CL" sz="2800"/>
            </a:br>
            <a:r>
              <a:rPr lang="es-CL" sz="2800"/>
              <a:t>¿Por qué el cambio?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82000" cy="4343400"/>
          </a:xfrm>
        </p:spPr>
        <p:txBody>
          <a:bodyPr/>
          <a:lstStyle/>
          <a:p>
            <a:r>
              <a:rPr lang="es-CL"/>
              <a:t>Se modifica el balance de poder entre productores y comercializadores.</a:t>
            </a:r>
          </a:p>
          <a:p>
            <a:pPr lvl="1"/>
            <a:r>
              <a:rPr lang="es-CL"/>
              <a:t>La cercanía al cliente es la principal fortaleza.</a:t>
            </a:r>
          </a:p>
          <a:p>
            <a:r>
              <a:rPr lang="es-CL"/>
              <a:t>Se requieren menores tiempos de ciclo para competir.</a:t>
            </a:r>
          </a:p>
          <a:p>
            <a:r>
              <a:rPr lang="es-CL"/>
              <a:t>Las Tecnologías de Información generan nuevas realidades y oportunidades.</a:t>
            </a:r>
          </a:p>
          <a:p>
            <a:r>
              <a:rPr lang="es-CL"/>
              <a:t>Globalización de las empresas.</a:t>
            </a:r>
          </a:p>
          <a:p>
            <a:endParaRPr lang="es-C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0" y="2362200"/>
            <a:ext cx="7391400" cy="2514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2667000" y="3124200"/>
            <a:ext cx="1828800" cy="990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2400">
                <a:latin typeface="Times New Roman" pitchFamily="18" charset="0"/>
              </a:rPr>
              <a:t>Empresa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5334000" y="3200400"/>
            <a:ext cx="1752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2000">
                <a:latin typeface="Times New Roman" pitchFamily="18" charset="0"/>
              </a:rPr>
              <a:t>Distribuidores</a:t>
            </a:r>
            <a:endParaRPr lang="es-ES" sz="2000">
              <a:latin typeface="Times New Roman" pitchFamily="18" charset="0"/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1981200" y="35814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495800" y="3505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228600" y="3276600"/>
            <a:ext cx="1752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2400">
                <a:latin typeface="Times New Roman" pitchFamily="18" charset="0"/>
              </a:rPr>
              <a:t>Proveedores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0" y="4876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2400">
                <a:latin typeface="Times New Roman" pitchFamily="18" charset="0"/>
              </a:rPr>
              <a:t>Para lograr eficiencia, se debe mejorar el proceso completo de negocio, no solamente lo que pasa al interior de la empresa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7086600" y="3505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 rot="5400000">
            <a:off x="7450931" y="3445669"/>
            <a:ext cx="1709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2400">
                <a:latin typeface="Times New Roman" pitchFamily="18" charset="0"/>
              </a:rPr>
              <a:t>MERCADO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72400" cy="1143000"/>
          </a:xfrm>
        </p:spPr>
        <p:txBody>
          <a:bodyPr/>
          <a:lstStyle/>
          <a:p>
            <a:r>
              <a:rPr lang="es-CL"/>
              <a:t>Integración de la cadena de valor</a:t>
            </a:r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/>
              <a:t>Supply Chain Management:</a:t>
            </a:r>
            <a:br>
              <a:rPr lang="es-CL" sz="2800"/>
            </a:br>
            <a:r>
              <a:rPr lang="es-CL" sz="2800"/>
              <a:t>Los principales beneficios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772400" cy="4114800"/>
          </a:xfrm>
        </p:spPr>
        <p:txBody>
          <a:bodyPr/>
          <a:lstStyle/>
          <a:p>
            <a:r>
              <a:rPr lang="es-CL"/>
              <a:t>Reducción de costos a través de la cadena y más eficiencia en capital de trabajo.</a:t>
            </a:r>
          </a:p>
          <a:p>
            <a:r>
              <a:rPr lang="es-CL"/>
              <a:t>Más eficiente gestión de inventarios, de todo tipo.</a:t>
            </a:r>
          </a:p>
          <a:p>
            <a:r>
              <a:rPr lang="es-CL"/>
              <a:t>Más eficiencia en las transacciones entre las partes de la cadena.</a:t>
            </a:r>
          </a:p>
          <a:p>
            <a:r>
              <a:rPr lang="es-CL"/>
              <a:t>Más valor al cliente…generalmente en la forma de menores precios.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s-CL" sz="2400"/>
              <a:t>Análisis estratégico para el diseño de las operaciones</a:t>
            </a:r>
            <a:endParaRPr lang="es-ES" sz="240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825" y="1628775"/>
            <a:ext cx="81343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/>
              <a:t>Identificar la cadena de valor y su configuración.</a:t>
            </a:r>
          </a:p>
          <a:p>
            <a:pPr>
              <a:lnSpc>
                <a:spcPct val="90000"/>
              </a:lnSpc>
            </a:pPr>
            <a:r>
              <a:rPr lang="es-CL" sz="2400"/>
              <a:t>Análisis de la estrategia de negocio</a:t>
            </a:r>
          </a:p>
          <a:p>
            <a:pPr>
              <a:lnSpc>
                <a:spcPct val="90000"/>
              </a:lnSpc>
            </a:pPr>
            <a:r>
              <a:rPr lang="es-CL" sz="2400"/>
              <a:t>Establecer las opciones de diseño/rediseño de la cadena de valor.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Revisar las decisiones estratégicas de operaciones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Revisar las tendencias de mercado y el estado del arte.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Darle un sentido de competitividad a la generación de opciones.</a:t>
            </a:r>
          </a:p>
          <a:p>
            <a:pPr>
              <a:lnSpc>
                <a:spcPct val="90000"/>
              </a:lnSpc>
            </a:pPr>
            <a:r>
              <a:rPr lang="es-CL" sz="2400"/>
              <a:t>Evaluar el impacto potencial 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Indicadores de operaciones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Realidad del negocio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Impacto de los cambios en las operaciones sobre el negocio.</a:t>
            </a:r>
          </a:p>
          <a:p>
            <a:pPr lvl="1">
              <a:lnSpc>
                <a:spcPct val="90000"/>
              </a:lnSpc>
            </a:pPr>
            <a:endParaRPr lang="es-ES" sz="20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Indicadores /GICAV</a:t>
            </a:r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Cómo influye el diseño de la cadena de valor y su integración en las variables claves para evaluar las operaciones?</a:t>
            </a:r>
          </a:p>
          <a:p>
            <a:pPr lvl="1"/>
            <a:r>
              <a:rPr lang="es-CL"/>
              <a:t>Costos</a:t>
            </a:r>
          </a:p>
          <a:p>
            <a:pPr lvl="1"/>
            <a:r>
              <a:rPr lang="es-CL"/>
              <a:t>Calidad (incluyendo servicio)</a:t>
            </a:r>
          </a:p>
          <a:p>
            <a:pPr lvl="1"/>
            <a:r>
              <a:rPr lang="es-CL"/>
              <a:t>Tiempos</a:t>
            </a:r>
          </a:p>
          <a:p>
            <a:pPr lvl="1"/>
            <a:r>
              <a:rPr lang="es-CL"/>
              <a:t>Flexibilidad</a:t>
            </a:r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517525"/>
            <a:ext cx="7488237" cy="198438"/>
          </a:xfrm>
          <a:noFill/>
          <a:ln/>
        </p:spPr>
        <p:txBody>
          <a:bodyPr lIns="90488" tIns="44450" rIns="90488" bIns="44450" anchor="b"/>
          <a:lstStyle/>
          <a:p>
            <a:r>
              <a:rPr lang="en-US" sz="2800"/>
              <a:t>Elements of Supply Chain Management</a:t>
            </a:r>
            <a:endParaRPr lang="en-US" sz="2800" b="0"/>
          </a:p>
        </p:txBody>
      </p:sp>
      <p:grpSp>
        <p:nvGrpSpPr>
          <p:cNvPr id="103427" name="Group 3"/>
          <p:cNvGrpSpPr>
            <a:grpSpLocks/>
          </p:cNvGrpSpPr>
          <p:nvPr/>
        </p:nvGrpSpPr>
        <p:grpSpPr bwMode="auto">
          <a:xfrm>
            <a:off x="495300" y="1447800"/>
            <a:ext cx="8458200" cy="4648200"/>
            <a:chOff x="432" y="720"/>
            <a:chExt cx="5328" cy="2928"/>
          </a:xfrm>
        </p:grpSpPr>
        <p:sp>
          <p:nvSpPr>
            <p:cNvPr id="103428" name="Rectangle 4"/>
            <p:cNvSpPr>
              <a:spLocks noChangeArrowheads="1"/>
            </p:cNvSpPr>
            <p:nvPr/>
          </p:nvSpPr>
          <p:spPr bwMode="auto">
            <a:xfrm>
              <a:off x="432" y="720"/>
              <a:ext cx="5136" cy="2928"/>
            </a:xfrm>
            <a:prstGeom prst="rect">
              <a:avLst/>
            </a:prstGeom>
            <a:solidFill>
              <a:srgbClr val="FBD58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03429" name="Group 5"/>
            <p:cNvGrpSpPr>
              <a:grpSpLocks/>
            </p:cNvGrpSpPr>
            <p:nvPr/>
          </p:nvGrpSpPr>
          <p:grpSpPr bwMode="auto">
            <a:xfrm>
              <a:off x="510" y="768"/>
              <a:ext cx="5250" cy="2829"/>
              <a:chOff x="510" y="768"/>
              <a:chExt cx="5250" cy="2829"/>
            </a:xfrm>
          </p:grpSpPr>
          <p:sp>
            <p:nvSpPr>
              <p:cNvPr id="103430" name="Rectangle 6"/>
              <p:cNvSpPr>
                <a:spLocks noChangeArrowheads="1"/>
              </p:cNvSpPr>
              <p:nvPr/>
            </p:nvSpPr>
            <p:spPr bwMode="auto">
              <a:xfrm>
                <a:off x="1633" y="3319"/>
                <a:ext cx="3887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Deciding how to best move and store materials</a:t>
                </a:r>
              </a:p>
            </p:txBody>
          </p:sp>
          <p:sp>
            <p:nvSpPr>
              <p:cNvPr id="103431" name="Rectangle 7"/>
              <p:cNvSpPr>
                <a:spLocks noChangeArrowheads="1"/>
              </p:cNvSpPr>
              <p:nvPr/>
            </p:nvSpPr>
            <p:spPr bwMode="auto">
              <a:xfrm>
                <a:off x="510" y="3319"/>
                <a:ext cx="1123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Logistics</a:t>
                </a:r>
              </a:p>
            </p:txBody>
          </p:sp>
          <p:sp>
            <p:nvSpPr>
              <p:cNvPr id="103432" name="Rectangle 8"/>
              <p:cNvSpPr>
                <a:spLocks noChangeArrowheads="1"/>
              </p:cNvSpPr>
              <p:nvPr/>
            </p:nvSpPr>
            <p:spPr bwMode="auto">
              <a:xfrm>
                <a:off x="1633" y="3041"/>
                <a:ext cx="3887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Determining location of facilities</a:t>
                </a:r>
              </a:p>
            </p:txBody>
          </p:sp>
          <p:sp>
            <p:nvSpPr>
              <p:cNvPr id="103433" name="Rectangle 9"/>
              <p:cNvSpPr>
                <a:spLocks noChangeArrowheads="1"/>
              </p:cNvSpPr>
              <p:nvPr/>
            </p:nvSpPr>
            <p:spPr bwMode="auto">
              <a:xfrm>
                <a:off x="510" y="3041"/>
                <a:ext cx="1123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Location</a:t>
                </a:r>
              </a:p>
            </p:txBody>
          </p:sp>
          <p:sp>
            <p:nvSpPr>
              <p:cNvPr id="103434" name="Rectangle 10"/>
              <p:cNvSpPr>
                <a:spLocks noChangeArrowheads="1"/>
              </p:cNvSpPr>
              <p:nvPr/>
            </p:nvSpPr>
            <p:spPr bwMode="auto">
              <a:xfrm>
                <a:off x="1633" y="2781"/>
                <a:ext cx="4127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Monitoring supplier quality, delivery, and relations</a:t>
                </a:r>
              </a:p>
            </p:txBody>
          </p:sp>
          <p:sp>
            <p:nvSpPr>
              <p:cNvPr id="103435" name="Rectangle 11"/>
              <p:cNvSpPr>
                <a:spLocks noChangeArrowheads="1"/>
              </p:cNvSpPr>
              <p:nvPr/>
            </p:nvSpPr>
            <p:spPr bwMode="auto">
              <a:xfrm>
                <a:off x="510" y="2763"/>
                <a:ext cx="1123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Suppliers</a:t>
                </a:r>
              </a:p>
            </p:txBody>
          </p:sp>
          <p:sp>
            <p:nvSpPr>
              <p:cNvPr id="103436" name="Rectangle 12"/>
              <p:cNvSpPr>
                <a:spLocks noChangeArrowheads="1"/>
              </p:cNvSpPr>
              <p:nvPr/>
            </p:nvSpPr>
            <p:spPr bwMode="auto">
              <a:xfrm>
                <a:off x="1633" y="2485"/>
                <a:ext cx="3887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Evaluating suppliers and supporting operations</a:t>
                </a:r>
              </a:p>
            </p:txBody>
          </p:sp>
          <p:sp>
            <p:nvSpPr>
              <p:cNvPr id="103437" name="Rectangle 13"/>
              <p:cNvSpPr>
                <a:spLocks noChangeArrowheads="1"/>
              </p:cNvSpPr>
              <p:nvPr/>
            </p:nvSpPr>
            <p:spPr bwMode="auto">
              <a:xfrm>
                <a:off x="510" y="2485"/>
                <a:ext cx="1123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Purchasing</a:t>
                </a:r>
              </a:p>
            </p:txBody>
          </p:sp>
          <p:sp>
            <p:nvSpPr>
              <p:cNvPr id="103438" name="Rectangle 14"/>
              <p:cNvSpPr>
                <a:spLocks noChangeArrowheads="1"/>
              </p:cNvSpPr>
              <p:nvPr/>
            </p:nvSpPr>
            <p:spPr bwMode="auto">
              <a:xfrm>
                <a:off x="1633" y="2207"/>
                <a:ext cx="3887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Meeting demand while managing inventory costs</a:t>
                </a:r>
              </a:p>
            </p:txBody>
          </p:sp>
          <p:sp>
            <p:nvSpPr>
              <p:cNvPr id="103439" name="Rectangle 15"/>
              <p:cNvSpPr>
                <a:spLocks noChangeArrowheads="1"/>
              </p:cNvSpPr>
              <p:nvPr/>
            </p:nvSpPr>
            <p:spPr bwMode="auto">
              <a:xfrm>
                <a:off x="510" y="2207"/>
                <a:ext cx="1123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Inventory</a:t>
                </a:r>
              </a:p>
            </p:txBody>
          </p:sp>
          <p:sp>
            <p:nvSpPr>
              <p:cNvPr id="103440" name="Rectangle 16"/>
              <p:cNvSpPr>
                <a:spLocks noChangeArrowheads="1"/>
              </p:cNvSpPr>
              <p:nvPr/>
            </p:nvSpPr>
            <p:spPr bwMode="auto">
              <a:xfrm>
                <a:off x="1633" y="1928"/>
                <a:ext cx="3887" cy="27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Controlling quality, scheduling work</a:t>
                </a:r>
              </a:p>
            </p:txBody>
          </p:sp>
          <p:sp>
            <p:nvSpPr>
              <p:cNvPr id="103441" name="Rectangle 17"/>
              <p:cNvSpPr>
                <a:spLocks noChangeArrowheads="1"/>
              </p:cNvSpPr>
              <p:nvPr/>
            </p:nvSpPr>
            <p:spPr bwMode="auto">
              <a:xfrm>
                <a:off x="510" y="1928"/>
                <a:ext cx="1123" cy="27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Processing</a:t>
                </a:r>
              </a:p>
            </p:txBody>
          </p:sp>
          <p:sp>
            <p:nvSpPr>
              <p:cNvPr id="103442" name="Rectangle 18"/>
              <p:cNvSpPr>
                <a:spLocks noChangeArrowheads="1"/>
              </p:cNvSpPr>
              <p:nvPr/>
            </p:nvSpPr>
            <p:spPr bwMode="auto">
              <a:xfrm>
                <a:off x="1633" y="1650"/>
                <a:ext cx="3887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Incorporating customer wants, mfg., and time</a:t>
                </a:r>
              </a:p>
            </p:txBody>
          </p:sp>
          <p:sp>
            <p:nvSpPr>
              <p:cNvPr id="103443" name="Rectangle 19"/>
              <p:cNvSpPr>
                <a:spLocks noChangeArrowheads="1"/>
              </p:cNvSpPr>
              <p:nvPr/>
            </p:nvSpPr>
            <p:spPr bwMode="auto">
              <a:xfrm>
                <a:off x="510" y="1650"/>
                <a:ext cx="1123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Design</a:t>
                </a:r>
              </a:p>
            </p:txBody>
          </p:sp>
          <p:sp>
            <p:nvSpPr>
              <p:cNvPr id="103444" name="Rectangle 20"/>
              <p:cNvSpPr>
                <a:spLocks noChangeArrowheads="1"/>
              </p:cNvSpPr>
              <p:nvPr/>
            </p:nvSpPr>
            <p:spPr bwMode="auto">
              <a:xfrm>
                <a:off x="1633" y="1372"/>
                <a:ext cx="3887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Predicting quantity and timing of demand</a:t>
                </a:r>
              </a:p>
            </p:txBody>
          </p:sp>
          <p:sp>
            <p:nvSpPr>
              <p:cNvPr id="103445" name="Rectangle 21"/>
              <p:cNvSpPr>
                <a:spLocks noChangeArrowheads="1"/>
              </p:cNvSpPr>
              <p:nvPr/>
            </p:nvSpPr>
            <p:spPr bwMode="auto">
              <a:xfrm>
                <a:off x="510" y="1372"/>
                <a:ext cx="1123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Forecasting</a:t>
                </a:r>
              </a:p>
            </p:txBody>
          </p:sp>
          <p:sp>
            <p:nvSpPr>
              <p:cNvPr id="103446" name="Rectangle 22"/>
              <p:cNvSpPr>
                <a:spLocks noChangeArrowheads="1"/>
              </p:cNvSpPr>
              <p:nvPr/>
            </p:nvSpPr>
            <p:spPr bwMode="auto">
              <a:xfrm>
                <a:off x="1633" y="1094"/>
                <a:ext cx="3887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Determining what customers want</a:t>
                </a:r>
              </a:p>
            </p:txBody>
          </p:sp>
          <p:sp>
            <p:nvSpPr>
              <p:cNvPr id="103447" name="Rectangle 23"/>
              <p:cNvSpPr>
                <a:spLocks noChangeArrowheads="1"/>
              </p:cNvSpPr>
              <p:nvPr/>
            </p:nvSpPr>
            <p:spPr bwMode="auto">
              <a:xfrm>
                <a:off x="510" y="1094"/>
                <a:ext cx="1123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000">
                    <a:solidFill>
                      <a:srgbClr val="2237A0"/>
                    </a:solidFill>
                    <a:latin typeface="Times New Roman" pitchFamily="18" charset="0"/>
                  </a:rPr>
                  <a:t>Customers</a:t>
                </a:r>
              </a:p>
            </p:txBody>
          </p:sp>
          <p:sp>
            <p:nvSpPr>
              <p:cNvPr id="103448" name="Rectangle 24"/>
              <p:cNvSpPr>
                <a:spLocks noChangeArrowheads="1"/>
              </p:cNvSpPr>
              <p:nvPr/>
            </p:nvSpPr>
            <p:spPr bwMode="auto">
              <a:xfrm>
                <a:off x="1633" y="768"/>
                <a:ext cx="3887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400" b="1">
                    <a:solidFill>
                      <a:srgbClr val="C22F0C"/>
                    </a:solidFill>
                    <a:latin typeface="Times New Roman" pitchFamily="18" charset="0"/>
                  </a:rPr>
                  <a:t>Typical Issues</a:t>
                </a:r>
              </a:p>
            </p:txBody>
          </p:sp>
          <p:sp>
            <p:nvSpPr>
              <p:cNvPr id="103449" name="Rectangle 25"/>
              <p:cNvSpPr>
                <a:spLocks noChangeArrowheads="1"/>
              </p:cNvSpPr>
              <p:nvPr/>
            </p:nvSpPr>
            <p:spPr bwMode="auto">
              <a:xfrm>
                <a:off x="510" y="768"/>
                <a:ext cx="1123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r>
                  <a:rPr lang="en-US" sz="2400" b="1">
                    <a:solidFill>
                      <a:srgbClr val="C22F0C"/>
                    </a:solidFill>
                    <a:latin typeface="Times New Roman" pitchFamily="18" charset="0"/>
                  </a:rPr>
                  <a:t>Element</a:t>
                </a:r>
                <a:endParaRPr lang="en-US" sz="2400">
                  <a:solidFill>
                    <a:srgbClr val="C22F0C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3450" name="Line 26"/>
              <p:cNvSpPr>
                <a:spLocks noChangeShapeType="1"/>
              </p:cNvSpPr>
              <p:nvPr/>
            </p:nvSpPr>
            <p:spPr bwMode="auto">
              <a:xfrm>
                <a:off x="510" y="768"/>
                <a:ext cx="5010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1" name="Line 27"/>
              <p:cNvSpPr>
                <a:spLocks noChangeShapeType="1"/>
              </p:cNvSpPr>
              <p:nvPr/>
            </p:nvSpPr>
            <p:spPr bwMode="auto">
              <a:xfrm>
                <a:off x="510" y="1094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2" name="Line 28"/>
              <p:cNvSpPr>
                <a:spLocks noChangeShapeType="1"/>
              </p:cNvSpPr>
              <p:nvPr/>
            </p:nvSpPr>
            <p:spPr bwMode="auto">
              <a:xfrm>
                <a:off x="510" y="1372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3" name="Line 29"/>
              <p:cNvSpPr>
                <a:spLocks noChangeShapeType="1"/>
              </p:cNvSpPr>
              <p:nvPr/>
            </p:nvSpPr>
            <p:spPr bwMode="auto">
              <a:xfrm>
                <a:off x="510" y="1650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4" name="Line 30"/>
              <p:cNvSpPr>
                <a:spLocks noChangeShapeType="1"/>
              </p:cNvSpPr>
              <p:nvPr/>
            </p:nvSpPr>
            <p:spPr bwMode="auto">
              <a:xfrm>
                <a:off x="510" y="1928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5" name="Line 31"/>
              <p:cNvSpPr>
                <a:spLocks noChangeShapeType="1"/>
              </p:cNvSpPr>
              <p:nvPr/>
            </p:nvSpPr>
            <p:spPr bwMode="auto">
              <a:xfrm>
                <a:off x="510" y="2207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6" name="Line 32"/>
              <p:cNvSpPr>
                <a:spLocks noChangeShapeType="1"/>
              </p:cNvSpPr>
              <p:nvPr/>
            </p:nvSpPr>
            <p:spPr bwMode="auto">
              <a:xfrm>
                <a:off x="510" y="2485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7" name="Line 33"/>
              <p:cNvSpPr>
                <a:spLocks noChangeShapeType="1"/>
              </p:cNvSpPr>
              <p:nvPr/>
            </p:nvSpPr>
            <p:spPr bwMode="auto">
              <a:xfrm>
                <a:off x="510" y="2763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8" name="Line 34"/>
              <p:cNvSpPr>
                <a:spLocks noChangeShapeType="1"/>
              </p:cNvSpPr>
              <p:nvPr/>
            </p:nvSpPr>
            <p:spPr bwMode="auto">
              <a:xfrm>
                <a:off x="510" y="3041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59" name="Line 35"/>
              <p:cNvSpPr>
                <a:spLocks noChangeShapeType="1"/>
              </p:cNvSpPr>
              <p:nvPr/>
            </p:nvSpPr>
            <p:spPr bwMode="auto">
              <a:xfrm>
                <a:off x="510" y="3319"/>
                <a:ext cx="501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60" name="Line 36"/>
              <p:cNvSpPr>
                <a:spLocks noChangeShapeType="1"/>
              </p:cNvSpPr>
              <p:nvPr/>
            </p:nvSpPr>
            <p:spPr bwMode="auto">
              <a:xfrm>
                <a:off x="510" y="3597"/>
                <a:ext cx="5010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61" name="Line 37"/>
              <p:cNvSpPr>
                <a:spLocks noChangeShapeType="1"/>
              </p:cNvSpPr>
              <p:nvPr/>
            </p:nvSpPr>
            <p:spPr bwMode="auto">
              <a:xfrm>
                <a:off x="510" y="768"/>
                <a:ext cx="0" cy="2829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62" name="Line 38"/>
              <p:cNvSpPr>
                <a:spLocks noChangeShapeType="1"/>
              </p:cNvSpPr>
              <p:nvPr/>
            </p:nvSpPr>
            <p:spPr bwMode="auto">
              <a:xfrm>
                <a:off x="1633" y="768"/>
                <a:ext cx="0" cy="282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63" name="Line 39"/>
              <p:cNvSpPr>
                <a:spLocks noChangeShapeType="1"/>
              </p:cNvSpPr>
              <p:nvPr/>
            </p:nvSpPr>
            <p:spPr bwMode="auto">
              <a:xfrm>
                <a:off x="5520" y="768"/>
                <a:ext cx="0" cy="2829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03464" name="Text Box 40"/>
          <p:cNvSpPr txBox="1">
            <a:spLocks noChangeArrowheads="1"/>
          </p:cNvSpPr>
          <p:nvPr/>
        </p:nvSpPr>
        <p:spPr bwMode="auto">
          <a:xfrm>
            <a:off x="133350" y="838200"/>
            <a:ext cx="162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chemeClr val="hlink"/>
                </a:solidFill>
              </a:rPr>
              <a:t>Table 16.1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0"/>
            <a:ext cx="7343775" cy="1143000"/>
          </a:xfrm>
        </p:spPr>
        <p:txBody>
          <a:bodyPr/>
          <a:lstStyle/>
          <a:p>
            <a:pPr algn="ctr"/>
            <a:r>
              <a:rPr lang="es-CL" sz="2800"/>
              <a:t>2. Gestión Integral de la Cadena de Agregación de Valor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686800" cy="4114800"/>
          </a:xfrm>
        </p:spPr>
        <p:txBody>
          <a:bodyPr/>
          <a:lstStyle/>
          <a:p>
            <a:r>
              <a:rPr lang="es-CL" sz="2800"/>
              <a:t>Disectar la cadena de valor del negocio.</a:t>
            </a:r>
          </a:p>
          <a:p>
            <a:endParaRPr lang="es-CL" sz="2800"/>
          </a:p>
          <a:p>
            <a:r>
              <a:rPr lang="es-CL" sz="2800"/>
              <a:t>Adaptándola según las necesidades del cliente y las mejores condiciones para cada fase de agregación de valor.</a:t>
            </a:r>
          </a:p>
          <a:p>
            <a:pPr lvl="1"/>
            <a:r>
              <a:rPr lang="es-CL" sz="2400"/>
              <a:t>Ejemplo: Li &amp; Fung dejando la producción en China y la distribución en Hong Kong.</a:t>
            </a:r>
          </a:p>
          <a:p>
            <a:endParaRPr lang="es-CL" sz="2800"/>
          </a:p>
          <a:p>
            <a:r>
              <a:rPr lang="es-CL" sz="2800"/>
              <a:t>Dónde está el mejor aporte de valor para la cadena?</a:t>
            </a:r>
          </a:p>
          <a:p>
            <a:pPr lvl="1"/>
            <a:r>
              <a:rPr lang="es-CL" sz="2400"/>
              <a:t>Algunas dimensiones: Costo, Tiempo, Calidad, Características.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GICAV</a:t>
            </a:r>
            <a:endParaRPr lang="es-ES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9388" y="1828800"/>
            <a:ext cx="871378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CL" sz="3600" b="1" i="1">
                <a:latin typeface="Times New Roman" pitchFamily="18" charset="0"/>
              </a:rPr>
              <a:t>Analizar la forma forma de gestionar TODA la cadena de valor de nuestro negocio, para estructurarla en forma competiva hacia el cliente.</a:t>
            </a:r>
          </a:p>
          <a:p>
            <a:pPr algn="ctr" eaLnBrk="0" hangingPunct="0"/>
            <a:endParaRPr lang="es-CL" sz="3600" b="1" i="1">
              <a:latin typeface="Times New Roman" pitchFamily="18" charset="0"/>
            </a:endParaRPr>
          </a:p>
          <a:p>
            <a:pPr algn="ctr" eaLnBrk="0" hangingPunct="0"/>
            <a:endParaRPr lang="es-CL" sz="3600" b="1" i="1">
              <a:latin typeface="Times New Roman" pitchFamily="18" charset="0"/>
            </a:endParaRPr>
          </a:p>
          <a:p>
            <a:pPr algn="ctr" eaLnBrk="0" hangingPunct="0"/>
            <a:r>
              <a:rPr lang="es-CL" sz="3600">
                <a:solidFill>
                  <a:srgbClr val="000066"/>
                </a:solidFill>
                <a:latin typeface="Times New Roman" pitchFamily="18" charset="0"/>
              </a:rPr>
              <a:t>Estrategia de negocio </a:t>
            </a:r>
            <a:r>
              <a:rPr lang="es-CL" sz="3600">
                <a:solidFill>
                  <a:srgbClr val="000066"/>
                </a:solidFill>
                <a:latin typeface="Times New Roman" pitchFamily="18" charset="0"/>
                <a:sym typeface="Wingdings" pitchFamily="2" charset="2"/>
              </a:rPr>
              <a:t> Diseño de la GICAV</a:t>
            </a:r>
            <a:endParaRPr lang="es-ES" sz="360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/>
              <a:t>Ejemplo: Caso Li Fung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/>
          <a:srcRect l="14449" t="14955" r="7251" b="18549"/>
          <a:stretch>
            <a:fillRect/>
          </a:stretch>
        </p:blipFill>
        <p:spPr bwMode="auto">
          <a:xfrm>
            <a:off x="0" y="1412875"/>
            <a:ext cx="4140200" cy="360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3"/>
          <a:srcRect l="12808" t="19382" r="11343" b="6567"/>
          <a:stretch>
            <a:fillRect/>
          </a:stretch>
        </p:blipFill>
        <p:spPr bwMode="auto">
          <a:xfrm>
            <a:off x="4462463" y="1412875"/>
            <a:ext cx="4681537" cy="3598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6326" name="AutoShape 6"/>
          <p:cNvSpPr>
            <a:spLocks noChangeArrowheads="1"/>
          </p:cNvSpPr>
          <p:nvPr/>
        </p:nvSpPr>
        <p:spPr bwMode="auto">
          <a:xfrm>
            <a:off x="3924300" y="3068638"/>
            <a:ext cx="647700" cy="360362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592138" y="5392738"/>
            <a:ext cx="822801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b="1"/>
              <a:t>Red de 7000 fabricas articuladas para abastecer mercados globales.</a:t>
            </a:r>
          </a:p>
          <a:p>
            <a:r>
              <a:rPr lang="es-CL" b="1"/>
              <a:t>Capacidad de articular y coordinar una capacidad de producción distribuida sobre la base de un manejo comercial, logístico, de proveedores y de gestión de la producción.</a:t>
            </a:r>
          </a:p>
          <a:p>
            <a:endParaRPr lang="es-CL" b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Global">
  <a:themeElements>
    <a:clrScheme name="Diseño Global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Diseño Global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Global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</TotalTime>
  <Words>2770</Words>
  <Application>Microsoft Office PowerPoint</Application>
  <PresentationFormat>Presentación en pantalla (4:3)</PresentationFormat>
  <Paragraphs>693</Paragraphs>
  <Slides>63</Slides>
  <Notes>10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63</vt:i4>
      </vt:variant>
    </vt:vector>
  </HeadingPairs>
  <TitlesOfParts>
    <vt:vector size="66" baseType="lpstr">
      <vt:lpstr>Diseño Global</vt:lpstr>
      <vt:lpstr>Bitmap Image</vt:lpstr>
      <vt:lpstr>Foto de Photo Editor</vt:lpstr>
      <vt:lpstr>Diapositiva 1</vt:lpstr>
      <vt:lpstr>Gestión Integral de la cadena del valor</vt:lpstr>
      <vt:lpstr>1. Introducción</vt:lpstr>
      <vt:lpstr>Diferentes iniciativas han contribuido a mejorar la eficiencia al interior de las empresas:</vt:lpstr>
      <vt:lpstr>...sin embargo, la empresa no está aislada</vt:lpstr>
      <vt:lpstr>Integración de la cadena de valor</vt:lpstr>
      <vt:lpstr>2. Gestión Integral de la Cadena de Agregación de Valor</vt:lpstr>
      <vt:lpstr>GICAV</vt:lpstr>
      <vt:lpstr>Ejemplo: Caso Li Fung</vt:lpstr>
      <vt:lpstr>Tendencia en el diseño de la GICAV</vt:lpstr>
      <vt:lpstr>Cadenas de Suministros tradicionales estan cambiando</vt:lpstr>
      <vt:lpstr>Consecuencias del aumento de la complejidad</vt:lpstr>
      <vt:lpstr>Diapositiva 13</vt:lpstr>
      <vt:lpstr>También el almacenamiento se está deslocalizando</vt:lpstr>
      <vt:lpstr> Typical Supply Chain for a Manufacturer</vt:lpstr>
      <vt:lpstr> Typical Supply Chain for a Service</vt:lpstr>
      <vt:lpstr>3. Ejemplos</vt:lpstr>
      <vt:lpstr>The Salmon Industry inChile</vt:lpstr>
      <vt:lpstr>Visión Completa del Sistema-Producto</vt:lpstr>
      <vt:lpstr>Relaciones Principales de los Productos de valor agregado </vt:lpstr>
      <vt:lpstr>Desarrollo de Seguridad Alimentaria:  “Trazabilidad”</vt:lpstr>
      <vt:lpstr>El Cluster del Salmón en Chile ¿Porqué se formó el Cluster del Salmón?</vt:lpstr>
      <vt:lpstr>Diapositiva 23</vt:lpstr>
      <vt:lpstr>Cadena del libro (UK)</vt:lpstr>
      <vt:lpstr>Diapositiva 25</vt:lpstr>
      <vt:lpstr>4. Características de la Integración de la cadena de valor</vt:lpstr>
      <vt:lpstr>Características que orientan GICAV</vt:lpstr>
      <vt:lpstr>Gestión de Información</vt:lpstr>
      <vt:lpstr>Clave: compartición de beneficios</vt:lpstr>
      <vt:lpstr>¿Por qué ahora?</vt:lpstr>
      <vt:lpstr>Successful Supply Chain</vt:lpstr>
      <vt:lpstr>Achieving an Integrated SC</vt:lpstr>
      <vt:lpstr>Diapositiva 33</vt:lpstr>
      <vt:lpstr>Inventory Hides the Problems</vt:lpstr>
      <vt:lpstr>Future Supply Chain - Integrated</vt:lpstr>
      <vt:lpstr>Estrategia de crecimiento y GICAV</vt:lpstr>
      <vt:lpstr>La transición detrás de la GICAV</vt:lpstr>
      <vt:lpstr>Importante</vt:lpstr>
      <vt:lpstr>Preguntas</vt:lpstr>
      <vt:lpstr>5. Antecedentes en la Industria</vt:lpstr>
      <vt:lpstr>Ejemplo ECR</vt:lpstr>
      <vt:lpstr>ECR: Efficient Consumer Response</vt:lpstr>
      <vt:lpstr>Diapositiva 43</vt:lpstr>
      <vt:lpstr>Estrategias ECR</vt:lpstr>
      <vt:lpstr>Facilitadores ECR</vt:lpstr>
      <vt:lpstr>Administración por Categorías</vt:lpstr>
      <vt:lpstr>Administración del Flujo</vt:lpstr>
      <vt:lpstr>Estandarización</vt:lpstr>
      <vt:lpstr>Reaprovisionamiento Continuo</vt:lpstr>
      <vt:lpstr>Manejo Electrónico de Datos</vt:lpstr>
      <vt:lpstr>Diapositiva 51</vt:lpstr>
      <vt:lpstr>Definición de SCM     </vt:lpstr>
      <vt:lpstr>Ideas centrales en torno a SCM</vt:lpstr>
      <vt:lpstr>¿Por que se requiere SCM?</vt:lpstr>
      <vt:lpstr>Cadena de Suministros = Sincronización y Colaboración</vt:lpstr>
      <vt:lpstr>Diapositiva 56</vt:lpstr>
      <vt:lpstr>Benefits of Supply Chain Management</vt:lpstr>
      <vt:lpstr>Supply Chain Management</vt:lpstr>
      <vt:lpstr>Supply Chain Management: ¿Por qué el cambio?</vt:lpstr>
      <vt:lpstr>Supply Chain Management: Los principales beneficios</vt:lpstr>
      <vt:lpstr>Análisis estratégico para el diseño de las operaciones</vt:lpstr>
      <vt:lpstr>Indicadores /GICAV</vt:lpstr>
      <vt:lpstr>Elements of Supply Chain Management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.</dc:creator>
  <cp:lastModifiedBy>Ivan Braga</cp:lastModifiedBy>
  <cp:revision>66</cp:revision>
  <dcterms:created xsi:type="dcterms:W3CDTF">2005-11-18T16:20:04Z</dcterms:created>
  <dcterms:modified xsi:type="dcterms:W3CDTF">2009-10-15T18:56:26Z</dcterms:modified>
</cp:coreProperties>
</file>