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8"/>
  </p:notesMasterIdLst>
  <p:sldIdLst>
    <p:sldId id="256" r:id="rId2"/>
    <p:sldId id="311" r:id="rId3"/>
    <p:sldId id="351" r:id="rId4"/>
    <p:sldId id="352" r:id="rId5"/>
    <p:sldId id="353" r:id="rId6"/>
    <p:sldId id="354" r:id="rId7"/>
    <p:sldId id="356" r:id="rId8"/>
    <p:sldId id="355" r:id="rId9"/>
    <p:sldId id="302" r:id="rId10"/>
    <p:sldId id="349" r:id="rId11"/>
    <p:sldId id="350" r:id="rId12"/>
    <p:sldId id="357" r:id="rId13"/>
    <p:sldId id="358" r:id="rId14"/>
    <p:sldId id="359" r:id="rId15"/>
    <p:sldId id="360" r:id="rId16"/>
    <p:sldId id="297" r:id="rId17"/>
  </p:sldIdLst>
  <p:sldSz cx="9144000" cy="6858000" type="screen4x3"/>
  <p:notesSz cx="6946900" cy="92837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A35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0" autoAdjust="0"/>
    <p:restoredTop sz="58264" autoAdjust="0"/>
  </p:normalViewPr>
  <p:slideViewPr>
    <p:cSldViewPr>
      <p:cViewPr varScale="1">
        <p:scale>
          <a:sx n="79" d="100"/>
          <a:sy n="79" d="100"/>
        </p:scale>
        <p:origin x="-8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endParaRPr lang="en-US"/>
          </a:p>
        </p:txBody>
      </p:sp>
      <p:sp>
        <p:nvSpPr>
          <p:cNvPr id="809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958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fld id="{19A4BCA8-549A-4980-99B4-5715BFD69D40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44C8A2-EAA9-49FD-BCF7-E360EEEA1573}" type="slidenum">
              <a:rPr lang="es-ES_tradnl"/>
              <a:pPr/>
              <a:t>16</a:t>
            </a:fld>
            <a:endParaRPr lang="es-ES_tradnl"/>
          </a:p>
        </p:txBody>
      </p:sp>
      <p:sp>
        <p:nvSpPr>
          <p:cNvPr id="5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6913"/>
            <a:ext cx="4637087" cy="3479800"/>
          </a:xfrm>
          <a:ln/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9103" y="4395253"/>
            <a:ext cx="6178238" cy="4559650"/>
          </a:xfrm>
          <a:ln>
            <a:solidFill>
              <a:schemeClr val="tx1"/>
            </a:solidFill>
          </a:ln>
        </p:spPr>
        <p:txBody>
          <a:bodyPr lIns="87907" tIns="43954" rIns="87907" bIns="43954"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19475" y="1828800"/>
            <a:ext cx="5343525" cy="23622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6350" y="4184650"/>
            <a:ext cx="4946650" cy="1368425"/>
          </a:xfr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6249" name="Rectangle 169"/>
          <p:cNvSpPr>
            <a:spLocks noGrp="1" noChangeArrowheads="1"/>
          </p:cNvSpPr>
          <p:nvPr>
            <p:ph type="dt" sz="half" idx="2"/>
          </p:nvPr>
        </p:nvSpPr>
        <p:spPr>
          <a:xfrm>
            <a:off x="12255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0" name="Rectangle 170"/>
          <p:cNvSpPr>
            <a:spLocks noGrp="1" noChangeArrowheads="1"/>
          </p:cNvSpPr>
          <p:nvPr>
            <p:ph type="ftr" sz="quarter" idx="3"/>
          </p:nvPr>
        </p:nvSpPr>
        <p:spPr>
          <a:xfrm>
            <a:off x="3303588" y="6200775"/>
            <a:ext cx="3636962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1" name="Rectangle 17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929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B273E98-D02F-4593-A07D-754B88DB5A6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C50AD-E4CF-478D-B683-A345BCBC81E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23075" y="225425"/>
            <a:ext cx="1925638" cy="59753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42988" y="225425"/>
            <a:ext cx="5627687" cy="59753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C5B20-67A8-4493-B736-7DBEE91A54A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/>
          <a:p>
            <a:r>
              <a:rPr lang="es-ES" smtClean="0"/>
              <a:t>Haga clic en el icono para agregar una imagen prediseñada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E05F267B-B398-4EE4-87AB-4D5472ACA4C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42988" y="3829050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3067D462-7960-4DA0-854A-9ACA01403D9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281A8-134A-44EB-B21D-27FD67AB506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CAD6A-0167-4E19-8112-20D436F2994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7D31E-117D-42C8-ABE2-836766BB2D3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B1C36-AB00-43CE-AC69-7E77FC4D0F5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76632-DF10-4BD4-8997-5191154EFDC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8A9AD-AC6C-462D-BC2F-14E7B1F2B01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CD10E-5044-43F2-9A6F-D48BF0036C4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73E81-4CAF-4DBA-BAB7-F206EC6C96B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225425"/>
            <a:ext cx="77057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304925"/>
            <a:ext cx="77057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42988" y="6308725"/>
            <a:ext cx="18383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54350" y="6308725"/>
            <a:ext cx="363696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3713" y="6308725"/>
            <a:ext cx="19050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AC4C45D0-EA89-43B4-87BC-9BB80F814F6F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419475" y="1142984"/>
            <a:ext cx="5010177" cy="2362200"/>
          </a:xfrm>
        </p:spPr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Clase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N°5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Diferencias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Culturales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Capítulo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3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357554" y="5929330"/>
            <a:ext cx="4946650" cy="500066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IN664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Manejo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3983068" y="6419872"/>
            <a:ext cx="4946650" cy="36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Jaime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4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Zúñiga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Castro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Política económica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714488"/>
            <a:ext cx="8215370" cy="4929221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Sistema político</a:t>
            </a:r>
          </a:p>
          <a:p>
            <a:pPr marL="514350" indent="-514350">
              <a:buFont typeface="+mj-lt"/>
              <a:buAutoNum type="arabicPeriod"/>
            </a:pP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Sistema económico</a:t>
            </a:r>
          </a:p>
          <a:p>
            <a:pPr marL="514350" indent="-514350">
              <a:buFont typeface="+mj-lt"/>
              <a:buAutoNum type="arabicPeriod"/>
            </a:pP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Sistema social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Sistema Político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Sistema de gobierno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Colectivismo v/s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individualismo (Filosofía)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Democracia v/s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totalitarismo (Sistema)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Colectivismo: derechos colectivos por sobre los derechos individuales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Socialismo: raíces en K. Marx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Comunismo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Social democracia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Individualismo: garantía de libertades individuales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Democracia, gobierno es por la gente a través de elección de representantes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Totalitarismo: una persona asume el absoluto control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Comunismo totalitario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Totalitarismo teocrático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Totalitarismo tribal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Totalitarismo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Right-wing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Sistema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Económico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Economía de Mercado: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Todas las actividades productivas son privadas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El rol del gobierno es fortalecer y estimular el libre comercio y un comercio justo</a:t>
            </a:r>
          </a:p>
          <a:p>
            <a:pPr lvl="1"/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Economía dirigida: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Bienes, servicios, cantidad y precio son planeados por el gobierno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El estado es propietario de las empresas y tienen bajos incentivos en control de costos y en eficiencia.</a:t>
            </a:r>
          </a:p>
          <a:p>
            <a:pPr lvl="1"/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Economía Mixta: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Ciertos sectores de la economía son dejados para ser privatizados </a:t>
            </a:r>
            <a:endParaRPr lang="es-MX" sz="1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Sistema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legal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pPr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Reglas, leyes o regulaciones de comportamiento son diferentes en países en 3 aspectos:</a:t>
            </a:r>
          </a:p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Diferentes sistemas legales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Ley común (Inglaterra): interpretación de la ley.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Ley civil (Chile): leyes y códigos, se aplica la ley.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Ley teocrática (Islam,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Hindues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Judios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): ley moral.</a:t>
            </a:r>
          </a:p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Diferencias en leyes contractuales: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Es el cuerpo de la ley sobre la cual se establecen contratos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Diferencias en derechos de propiedad: </a:t>
            </a:r>
            <a:r>
              <a:rPr lang="es-MX" sz="2000" b="1" dirty="0" smtClean="0">
                <a:latin typeface="Arial" pitchFamily="34" charset="0"/>
                <a:cs typeface="Arial" pitchFamily="34" charset="0"/>
              </a:rPr>
              <a:t>Cuerpo legal de derechos sobre el uso de ciertos recursos: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Patentes: garantía para el inventor sobre el exclusivo derecho en un período.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Derechos de autor: derechos legal de publicación y promoción de su trabajo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Marcas registradas: registro de diseños y nombres.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Determinantes del desarrollo económico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PIB (Producto Interno Bruto)</a:t>
            </a: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PGB (Producto geográfico bruto)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PPP (Poder de paridad de compra)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Nuevos indicadores:</a:t>
            </a:r>
          </a:p>
          <a:p>
            <a:pPr lvl="1"/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Indice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de desarrollo humano (HDI)</a:t>
            </a:r>
          </a:p>
          <a:p>
            <a:pPr lvl="2"/>
            <a:r>
              <a:rPr lang="es-MX" sz="1400" dirty="0" smtClean="0">
                <a:latin typeface="Arial" pitchFamily="34" charset="0"/>
                <a:cs typeface="Arial" pitchFamily="34" charset="0"/>
              </a:rPr>
              <a:t>Esperanza de vida al nacer</a:t>
            </a:r>
          </a:p>
          <a:p>
            <a:pPr lvl="2"/>
            <a:r>
              <a:rPr lang="es-MX" sz="1400" dirty="0" smtClean="0">
                <a:latin typeface="Arial" pitchFamily="34" charset="0"/>
                <a:cs typeface="Arial" pitchFamily="34" charset="0"/>
              </a:rPr>
              <a:t>Nivel educacional (años de estudio)</a:t>
            </a:r>
          </a:p>
          <a:p>
            <a:pPr lvl="2"/>
            <a:r>
              <a:rPr lang="es-MX" sz="1400" dirty="0" smtClean="0">
                <a:latin typeface="Arial" pitchFamily="34" charset="0"/>
                <a:cs typeface="Arial" pitchFamily="34" charset="0"/>
              </a:rPr>
              <a:t>Nivel de ingresos suficientes para satisfacer las necesidades básicas</a:t>
            </a:r>
          </a:p>
          <a:p>
            <a:pPr lvl="1"/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Amartya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Sen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lvl="2"/>
            <a:r>
              <a:rPr lang="es-MX" sz="1400" dirty="0" smtClean="0">
                <a:latin typeface="Arial" pitchFamily="34" charset="0"/>
                <a:cs typeface="Arial" pitchFamily="34" charset="0"/>
              </a:rPr>
              <a:t>Menos mediciones de productividad y más de capacidades y oportunidades de felicidad de la gente.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Política económica y progreso económico: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Innovación y emprendimiento son el motor de crecimiento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Innovación y emprendimiento requiere economía de mercado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Innovación y 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emprendimiento requiere fuertes derechos de propiedad intelectual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Innovación y 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emprendimiento requiere un sistema político democrático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Implicaciones para managers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El ambiente político, económico y legal de un país influencia el atractivo para hacer negocios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El atractivo depende de costos, beneficios y riesgos de hacer negocios en el extranjero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Libertad política …  democracia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Libertad económica ….  Libre mercado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Marco legal …..  Protección de la propiedad intelectual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Impuestos, salarios, incentivos, subsidios, garantías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Proximidad a los recursos y mercados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Infraestructura local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Tamaño de la población, ingreso 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percapita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, tasa de crecimiento.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Identificar las futuras economías estrellas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Ganancias por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First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mover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advantage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6" name="Rectangle 6"/>
          <p:cNvSpPr>
            <a:spLocks noChangeArrowheads="1"/>
          </p:cNvSpPr>
          <p:nvPr/>
        </p:nvSpPr>
        <p:spPr bwMode="auto">
          <a:xfrm>
            <a:off x="3429000" y="254476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616" tIns="45809" rIns="91616" bIns="45809">
            <a:spAutoFit/>
          </a:bodyPr>
          <a:lstStyle/>
          <a:p>
            <a:pPr algn="just"/>
            <a:endParaRPr lang="es-CL" sz="1600">
              <a:latin typeface="Century Gothic" pitchFamily="34" charset="0"/>
            </a:endParaRPr>
          </a:p>
        </p:txBody>
      </p:sp>
      <p:sp>
        <p:nvSpPr>
          <p:cNvPr id="547847" name="Rectangle 7"/>
          <p:cNvSpPr>
            <a:spLocks noGrp="1" noChangeArrowheads="1"/>
          </p:cNvSpPr>
          <p:nvPr>
            <p:ph type="title"/>
          </p:nvPr>
        </p:nvSpPr>
        <p:spPr>
          <a:xfrm>
            <a:off x="955650" y="346098"/>
            <a:ext cx="6956449" cy="553998"/>
          </a:xfrm>
          <a:noFill/>
          <a:ln/>
        </p:spPr>
        <p:txBody>
          <a:bodyPr wrap="square">
            <a:spAutoFit/>
          </a:bodyPr>
          <a:lstStyle/>
          <a:p>
            <a:pPr algn="just" defTabSz="273050"/>
            <a:r>
              <a:rPr lang="es-ES_tradnl" sz="3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Consultas</a:t>
            </a:r>
            <a:endParaRPr lang="es-ES_tradnl" sz="30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7858" name="Line 18"/>
          <p:cNvSpPr>
            <a:spLocks noChangeShapeType="1"/>
          </p:cNvSpPr>
          <p:nvPr/>
        </p:nvSpPr>
        <p:spPr bwMode="auto">
          <a:xfrm>
            <a:off x="928662" y="1000108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47458" name="Picture 2" descr="C:\Documents and Settings\jzunigac\Configuración local\Archivos temporales de Internet\Content.IE5\NLUEU1KI\MCj007871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714488"/>
            <a:ext cx="1622425" cy="3933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¿Qué es Cultura?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Sistema de valores y normas, las cuales son compartidas entre un grupo de personas y que tomadas en conjunto constituyen un diseño de vida.</a:t>
            </a:r>
            <a:endParaRPr lang="es-MX" sz="1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Valores: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ideas abstractas de un grupo respecto de las creencias de lo bueno, correcto y deseable.</a:t>
            </a:r>
          </a:p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Normas: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reglas sociales y guías que prescriben el comportamiento apropiado en situaciones particulares.</a:t>
            </a:r>
          </a:p>
          <a:p>
            <a:pPr lvl="1"/>
            <a:r>
              <a:rPr lang="es-MX" sz="1600" b="1" dirty="0" err="1" smtClean="0">
                <a:latin typeface="Arial" pitchFamily="34" charset="0"/>
                <a:cs typeface="Arial" pitchFamily="34" charset="0"/>
              </a:rPr>
              <a:t>Folkways</a:t>
            </a:r>
            <a:r>
              <a:rPr lang="es-MX" sz="1600" b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convenciones de rutina de la vida diaria.</a:t>
            </a:r>
          </a:p>
          <a:p>
            <a:pPr lvl="1"/>
            <a:r>
              <a:rPr lang="es-MX" sz="1600" b="1" dirty="0" smtClean="0">
                <a:latin typeface="Arial" pitchFamily="34" charset="0"/>
                <a:cs typeface="Arial" pitchFamily="34" charset="0"/>
              </a:rPr>
              <a:t>Mores (costumbres): 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funcionamiento de la sociedad y de la vida social.</a:t>
            </a:r>
            <a:endParaRPr lang="es-MX" sz="1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Sociedad: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grupo de personas quienes comparten un conjunto en común de valores y normas.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1600" dirty="0" smtClean="0">
                <a:latin typeface="Arial" pitchFamily="34" charset="0"/>
                <a:cs typeface="Arial" pitchFamily="34" charset="0"/>
              </a:rPr>
              <a:t>No hay una estricta relación (uno a uno) entre sociedad y nación-estado.</a:t>
            </a:r>
          </a:p>
          <a:p>
            <a:r>
              <a:rPr lang="es-MX" sz="1600" dirty="0" smtClean="0">
                <a:latin typeface="Arial" pitchFamily="34" charset="0"/>
                <a:cs typeface="Arial" pitchFamily="34" charset="0"/>
              </a:rPr>
              <a:t>Irak: Kurdos,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Shiitas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, Sunitas. 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Determinantes de la Cultura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Filosofía política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Filosofía económica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Estructura social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Lenguaje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Religión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Educación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Historia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Estructura Social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Organización social: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Grado en el cual la unidad básica de organización social es el individuo como oposición al grupo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Grado en el cual la sociedad es estratificada dentro de clases o castas.</a:t>
            </a:r>
          </a:p>
          <a:p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1800" b="1" dirty="0" smtClean="0">
                <a:latin typeface="Arial" pitchFamily="34" charset="0"/>
                <a:cs typeface="Arial" pitchFamily="34" charset="0"/>
              </a:rPr>
              <a:t>Grupo: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asociación de 2 o más individuos quienes tienen un sentido de identidad compartido.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Japón: el grupo es un status social (más énfasis en el grupo que en el individualismo)</a:t>
            </a:r>
          </a:p>
          <a:p>
            <a:r>
              <a:rPr lang="es-MX" sz="1800" b="1" dirty="0" smtClean="0">
                <a:latin typeface="Arial" pitchFamily="34" charset="0"/>
                <a:cs typeface="Arial" pitchFamily="34" charset="0"/>
              </a:rPr>
              <a:t>Estratificación Social (estrato social):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grado de movilidad del estrato social</a:t>
            </a:r>
          </a:p>
          <a:p>
            <a:pPr lvl="1"/>
            <a:r>
              <a:rPr lang="es-MX" sz="1600" b="1" dirty="0" smtClean="0">
                <a:latin typeface="Arial" pitchFamily="34" charset="0"/>
                <a:cs typeface="Arial" pitchFamily="34" charset="0"/>
              </a:rPr>
              <a:t>Sistema de Castas: 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sistema cerrado de estratificación, en la cual la posición social es determinado por la familia. (India)</a:t>
            </a:r>
          </a:p>
          <a:p>
            <a:pPr lvl="1"/>
            <a:r>
              <a:rPr lang="es-MX" sz="1600" b="1" dirty="0" smtClean="0">
                <a:latin typeface="Arial" pitchFamily="34" charset="0"/>
                <a:cs typeface="Arial" pitchFamily="34" charset="0"/>
              </a:rPr>
              <a:t>Sistema de clases: 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Posición social determinada por la situación económica, en la cual la movilidad es posible.</a:t>
            </a:r>
          </a:p>
          <a:p>
            <a:pPr lvl="1"/>
            <a:r>
              <a:rPr lang="es-MX" sz="1600" b="1" dirty="0" smtClean="0">
                <a:latin typeface="Arial" pitchFamily="34" charset="0"/>
                <a:cs typeface="Arial" pitchFamily="34" charset="0"/>
              </a:rPr>
              <a:t>Conciencia de clase: 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la gente tiende a percibirse ellos mismos en términos de su historia de clase.</a:t>
            </a:r>
          </a:p>
          <a:p>
            <a:endParaRPr lang="es-MX" sz="16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Sistema religioso y ético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142984"/>
            <a:ext cx="8215370" cy="5500725"/>
          </a:xfrm>
        </p:spPr>
        <p:txBody>
          <a:bodyPr/>
          <a:lstStyle/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Religión: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sistema de creencias y rituales compartidos que se relacionan con los sagrado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Cristianismo: 1,7 billones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Max Weber (1904) conexión entre la ética protestante y el espíritu del capitalismo. (trabajar duro y acumular riqueza es permitido)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Islam: 1 billón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Profeta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Muhamed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. Prohíbe el consumo de cerdo y alcohol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Corán establece explícitamente algunos principios económicos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Hinduismo: 750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mill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Religión más antigua (principalmente en India). Basado en fuerza moral, devotos de la vida espiritual mas que material. No busca creación de riqueza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Budismo: 350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mill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Siddhartha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Goutama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Buddha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), vida de iluminación y transformación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Confusionismo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Fue el sistema ético oficial de China en 1949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Lealtad, obligaciones recíprocas, honestidad.</a:t>
            </a:r>
          </a:p>
          <a:p>
            <a:pPr lvl="1"/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Guaxi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: relaciones.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Cultura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r>
              <a:rPr lang="es-MX" b="1" dirty="0" err="1" smtClean="0">
                <a:latin typeface="Arial" pitchFamily="34" charset="0"/>
                <a:cs typeface="Arial" pitchFamily="34" charset="0"/>
              </a:rPr>
              <a:t>Geert</a:t>
            </a:r>
            <a:r>
              <a:rPr lang="es-MX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b="1" dirty="0" err="1" smtClean="0">
                <a:latin typeface="Arial" pitchFamily="34" charset="0"/>
                <a:cs typeface="Arial" pitchFamily="34" charset="0"/>
              </a:rPr>
              <a:t>Hofstede</a:t>
            </a:r>
            <a:r>
              <a:rPr lang="es-MX" b="1" dirty="0" smtClean="0">
                <a:latin typeface="Arial" pitchFamily="34" charset="0"/>
                <a:cs typeface="Arial" pitchFamily="34" charset="0"/>
              </a:rPr>
              <a:t>, estudio de IBM, 100.000 individuos en 40 países. (posteriormente 64)</a:t>
            </a:r>
            <a:endParaRPr lang="es-MX" sz="105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1800" b="1" dirty="0" smtClean="0">
                <a:latin typeface="Arial" pitchFamily="34" charset="0"/>
                <a:cs typeface="Arial" pitchFamily="34" charset="0"/>
              </a:rPr>
              <a:t>Poder de distancia: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grado de desigualdad considerada normal por la gente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Alto índice en sociedades con fuerte estratificación social</a:t>
            </a:r>
          </a:p>
          <a:p>
            <a:r>
              <a:rPr lang="es-MX" sz="1800" b="1" dirty="0" smtClean="0">
                <a:latin typeface="Arial" pitchFamily="34" charset="0"/>
                <a:cs typeface="Arial" pitchFamily="34" charset="0"/>
              </a:rPr>
              <a:t>Individualismo: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grado en que una sociedad refuerza los logros individuales por sobre los colectivos.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Derechos de los individuos mas importantes que los de grupo (US vs Japón)</a:t>
            </a:r>
          </a:p>
          <a:p>
            <a:r>
              <a:rPr lang="es-MX" sz="1800" b="1" dirty="0" smtClean="0">
                <a:latin typeface="Arial" pitchFamily="34" charset="0"/>
                <a:cs typeface="Arial" pitchFamily="34" charset="0"/>
              </a:rPr>
              <a:t>Masculinidad: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grado en los que una sociedad refuerza los valores masculinos de logros, control y poder por sobre los femeninos como: calidad de vida, cuidado personal, relaciones, servicios, solidaridad.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Desigualdad entre géneros (Islam)</a:t>
            </a:r>
          </a:p>
          <a:p>
            <a:r>
              <a:rPr lang="es-MX" sz="1800" b="1" dirty="0" smtClean="0">
                <a:latin typeface="Arial" pitchFamily="34" charset="0"/>
                <a:cs typeface="Arial" pitchFamily="34" charset="0"/>
              </a:rPr>
              <a:t>Aversión a la incerteza: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nivel de intolerancia a la incerteza y ambigüedad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Países orientados a las reglas no tolerando diversidad de opinión.</a:t>
            </a:r>
          </a:p>
          <a:p>
            <a:r>
              <a:rPr lang="es-MX" sz="1800" b="1" dirty="0" smtClean="0">
                <a:latin typeface="Arial" pitchFamily="34" charset="0"/>
                <a:cs typeface="Arial" pitchFamily="34" charset="0"/>
              </a:rPr>
              <a:t>Orientación al largo plazo: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(dinámica confusionista) actitud hacia el tiempo.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Respeto por el pasado y las tradiciones y valores de largo plazo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>
                <a:latin typeface="Arial" pitchFamily="34" charset="0"/>
                <a:cs typeface="Arial" pitchFamily="34" charset="0"/>
              </a:rPr>
              <a:t>Hofstede’s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Dimension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1" y="1142984"/>
            <a:ext cx="7631744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Implicaciones para managers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Desarrollar habilidades “Cross-cultural” .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A pesar de la globalización, diferencias sustanciales persisten entre países.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Valores nacionales vs organizacionales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Valores de las culturas nacionales persisten por sobre la cultura de las multinacionales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La cultura nacional influencia sobre  los valores del lugar de trabajo.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Los valores no son universales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Las MNC pueden crear problemas morales si ellas han uniformado normas alrededor del mundo.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Distancia geográfica y cultural entre dos países puede no ser equivalente</a:t>
            </a:r>
            <a:endParaRPr lang="es-MX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Para un efectivo manejo internacional debe entender su propia cultura y la cultura de otros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Etnocentrismo: creencia de la superioridad de la propia ética por sobre otros grupos y culturas</a:t>
            </a:r>
          </a:p>
          <a:p>
            <a:pPr lvl="1"/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Policentrismo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: orientación multicultural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Diferencias nacionales pueden influenciar en como se conducen negocios internacionales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Que países facilitan los negocios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Donde se producen los competidores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Nuevas estrategias de marketing/liderazgos, etc.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419475" y="1142984"/>
            <a:ext cx="5010177" cy="2362200"/>
          </a:xfrm>
        </p:spPr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Diferencias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Nacionales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Política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Económica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Capítulo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2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625746" y="5929330"/>
            <a:ext cx="4946650" cy="500066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IN664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Manejo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para trabajos sobre un país">
  <a:themeElements>
    <a:clrScheme name="ms_edcntryrpt_tp01018371 2">
      <a:dk1>
        <a:srgbClr val="000000"/>
      </a:dk1>
      <a:lt1>
        <a:srgbClr val="FFFFFF"/>
      </a:lt1>
      <a:dk2>
        <a:srgbClr val="CC6600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E5D093"/>
      </a:hlink>
      <a:folHlink>
        <a:srgbClr val="CCB374"/>
      </a:folHlink>
    </a:clrScheme>
    <a:fontScheme name="ms_edcntryrpt_tp01018371">
      <a:majorFont>
        <a:latin typeface="Century Schoolbook"/>
        <a:ea typeface=""/>
        <a:cs typeface="Times New Roman"/>
      </a:majorFont>
      <a:minorFont>
        <a:latin typeface="Century Schoolbook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ms_edcntryrpt_tp01018371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8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 para trabajos sobre un país</Template>
  <TotalTime>14906</TotalTime>
  <Words>1233</Words>
  <Application>Microsoft Office PowerPoint</Application>
  <PresentationFormat>Presentación en pantalla (4:3)</PresentationFormat>
  <Paragraphs>153</Paragraphs>
  <Slides>16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Presentación para trabajos sobre un país</vt:lpstr>
      <vt:lpstr>Clase N°5 Diferencias Culturales  Capítulo 3</vt:lpstr>
      <vt:lpstr>¿Qué es Cultura?</vt:lpstr>
      <vt:lpstr>Determinantes de la Cultura</vt:lpstr>
      <vt:lpstr>Estructura Social</vt:lpstr>
      <vt:lpstr>Sistema religioso y ético</vt:lpstr>
      <vt:lpstr>Cultura</vt:lpstr>
      <vt:lpstr>Hofstede’s Dimension</vt:lpstr>
      <vt:lpstr>Implicaciones para managers</vt:lpstr>
      <vt:lpstr>Diferencias Nacionales en Política Económica  Capítulo 2</vt:lpstr>
      <vt:lpstr>Política económica</vt:lpstr>
      <vt:lpstr>Sistema Político</vt:lpstr>
      <vt:lpstr>Sistema Económico</vt:lpstr>
      <vt:lpstr>Sistema legal</vt:lpstr>
      <vt:lpstr>Determinantes del desarrollo económico</vt:lpstr>
      <vt:lpstr>Implicaciones para managers</vt:lpstr>
      <vt:lpstr>Consultas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para Ingeniería U. de Chile</dc:title>
  <dc:subject/>
  <dc:creator>jzunigac</dc:creator>
  <cp:keywords/>
  <dc:description/>
  <cp:lastModifiedBy>jzunigac</cp:lastModifiedBy>
  <cp:revision>55</cp:revision>
  <dcterms:created xsi:type="dcterms:W3CDTF">2009-06-21T14:30:49Z</dcterms:created>
  <dcterms:modified xsi:type="dcterms:W3CDTF">2009-09-03T03:38:21Z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TC010183713082</vt:lpwstr>
  </property>
</Properties>
</file>