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sldIdLst>
    <p:sldId id="256" r:id="rId2"/>
    <p:sldId id="257" r:id="rId3"/>
    <p:sldId id="310" r:id="rId4"/>
    <p:sldId id="311" r:id="rId5"/>
    <p:sldId id="312" r:id="rId6"/>
    <p:sldId id="302" r:id="rId7"/>
    <p:sldId id="303" r:id="rId8"/>
    <p:sldId id="306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297" r:id="rId23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guynewey.files.wordpress.com/2009/02/adamsmith.jpg&amp;imgrefurl=http://guynewey.wordpress.com/2009/02/&amp;usg=__EODRmZ6vs9GvUbORxixOTV_31ak=&amp;h=350&amp;w=287&amp;sz=12&amp;hl=es&amp;start=1&amp;sig2=u-EAcdZZWVoBAq2nu3Ut8w&amp;um=1&amp;tbnid=2SyUeE_zd2d0wM:&amp;tbnh=120&amp;tbnw=98&amp;prev=/images?q=adam+smith&amp;hl=es&amp;rlz=1T4ADSA_esCL337CL338&amp;um=1&amp;ei=DVp2SrmeHMuwlAeBpsGBCA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www.lancs.ac.uk/staff/ecagrs/Photo%20Gallery%20of%20Economists_files/o_david_ricardo.gif&amp;imgrefurl=http://www.lancs.ac.uk/staff/ecagrs/gallery.htm&amp;usg=__7GqJl9tdtJxgfsrDFJfIt6q-wZ8=&amp;h=372&amp;w=323&amp;sz=47&amp;hl=es&amp;start=1&amp;sig2=g6Q02GKXzT3G6SvUYoB0vw&amp;um=1&amp;tbnid=IVKW2A20wod5uM:&amp;tbnh=122&amp;tbnw=106&amp;prev=/images?q=david+ricardo&amp;hl=es&amp;rlz=1T4ADSA_esCL337CL338&amp;um=1&amp;ei=PVp2Spj5LtCslAfYlcCBCA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google.cl/imgres?imgurl=http://www-personal.umich.edu/~alandear/rogues/stolper.samuelson.gif&amp;imgrefurl=http://internationalecon.com/Trade/Tch60/Tch60.php&amp;usg=__6A2Tgg53Taxucb9_s6-qGqbQ6to=&amp;h=299&amp;w=446&amp;sz=83&amp;hl=es&amp;start=6&amp;sig2=B78n2KsNSK4Mdik-ebYD3A&amp;um=1&amp;tbnid=yjEyic-N5H_SSM:&amp;tbnh=85&amp;tbnw=127&amp;prev=/images?q=heckscher-ohlin&amp;ndsp=18&amp;hl=es&amp;rlz=1T4ADSA_esCL337CL338&amp;sa=N&amp;um=1&amp;ei=hlp2Sr2ZLZTVlAfbmqWBCA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google.cl/imgres?imgurl=http://blog.unience.com/wp-content/uploads/2008/10/krugman_paul.jpg&amp;imgrefurl=http://blog.unience.com/tag/paul-krugman/&amp;usg=__YWdLUGJCD-uYeJLg4c43gkBh8HY=&amp;h=1009&amp;w=678&amp;sz=191&amp;hl=es&amp;start=3&amp;sig2=diT1L3H6CxKKEAHKip1SXg&amp;um=1&amp;tbnid=ZqnOGG99TeSLKM:&amp;tbnh=150&amp;tbnw=101&amp;prev=/images?q=nueva+teor%C3%ADa+de+comercio,+krugman&amp;hl=es&amp;rlz=1T4ADSA_esCL337CL338&amp;um=1&amp;ei=tVl2StOlFsvJlAeP8LWBCA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google.cl/imgres?imgurl=http://www.thinkers50.com/web_images/michael_porter.jpg&amp;imgrefurl=http://www.thinkers50.com/index.php?page=2005&amp;usg=__cm5NNAL_p1sZh-umkHn0d7BpH2M=&amp;h=396&amp;w=296&amp;sz=15&amp;hl=es&amp;start=8&amp;sig2=cHOYFtLkWWdK6UqqRnhJGw&amp;um=1&amp;tbnid=KBLsGXW3dwfHuM:&amp;tbnh=124&amp;tbnw=93&amp;prev=/images?q=michael+porter&amp;hl=es&amp;rlz=1T4ADSA_esCL337CL338&amp;um=1&amp;ei=Wlt2SrScGsXllAfN4tGBCA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eh.stanemte.org/symbols/7or/org/wto-f.gif&amp;imgrefurl=http://eh.stanemte.org/english/7or/org.htm&amp;usg=__-WZrb6iu-vBA0EwrmGkNmZFmev8=&amp;h=360&amp;w=540&amp;sz=10&amp;hl=es&amp;start=9&amp;sig2=rA544DaTPxchJ1yk3OvD0g&amp;um=1&amp;tbnid=SN8WZu_Ud5LH_M:&amp;tbnh=88&amp;tbnw=132&amp;prev=/images?q=world+trade+organization,+logo&amp;hl=es&amp;rlz=1T4ADSA_esCL337CL338&amp;sa=G&amp;um=1&amp;ei=rF9uSoq_HtHVlAfb26ipDw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google.cl/imgres?imgurl=http://www.pol.una.py/aranduka/admin/img_noticias_uni/onu.gif&amp;imgrefurl=http://www.pol.una.py/aranduka/tinteuniversitario.php&amp;usg=__Wd4ZCZZbXJPszU0uYV6vFW1YM_k=&amp;h=312&amp;w=366&amp;sz=43&amp;hl=es&amp;start=5&amp;sig2=DiiqJdNKgdWz_QDL-g431A&amp;um=1&amp;tbnid=XbzC0XhhHcX7yM:&amp;tbnh=104&amp;tbnw=122&amp;prev=/images?q=onu&amp;hl=es&amp;rlz=1T4ADSA_esCL337CL338&amp;um=1&amp;ei=Dl9uSsb2GMuelAeS0aG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facingthefuture.org/Portals/0/Resources/internationalmonetaryfund.gif&amp;imgrefurl=http://www.facingthefuture.org/GlobalIssuesIntroduction/GlobalIssueResources/PovertyEquityDevelopment/tabid/249/Default.aspx&amp;usg=__u7wRm3JnoEj9EKbUykTptqdm2cg=&amp;h=403&amp;w=408&amp;sz=8&amp;hl=es&amp;start=2&amp;sig2=uEofC5iMQyIvvnV_oWRoNw&amp;um=1&amp;tbnid=XrjiK74UwkPBxM:&amp;tbnh=123&amp;tbnw=125&amp;prev=/images?q=international+monetary+fund&amp;hl=es&amp;rlz=1T4ADSA_esCL337CL338&amp;um=1&amp;ei=YV9uSuWTAYbelAe64MipDw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hyperlink" Target="http://images.google.cl/imgres?imgurl=http://definicion.de/wp-content/uploads/2008/08/gatt.gif&amp;imgrefurl=http://definicion.de/gatt/&amp;usg=__2b6kGl7JzcJpzhpDgY6YRU1Ph2s=&amp;h=148&amp;w=164&amp;sz=19&amp;hl=es&amp;start=2&amp;sig2=-v435PdjW7Sn2OdQq2a_VA&amp;um=1&amp;tbnid=etsRqDljIWFycM:&amp;tbnh=88&amp;tbnw=98&amp;prev=/images?q=gatt&amp;hl=es&amp;rlz=1T4ADSA_esCL337CL338&amp;um=1&amp;ei=5l9uSoKPKtLYlAeSs8GpDw" TargetMode="External"/><Relationship Id="rId4" Type="http://schemas.openxmlformats.org/officeDocument/2006/relationships/hyperlink" Target="http://images.google.cl/imgres?imgurl=http://blog.taragana.com/n/wp-content/uploads/2009/05/world-bank-logo.jpg&amp;imgrefurl=http://blog.taragana.com/n/400-mn-world-bank-loan-for-indias-small-medium-enterprises-47182/&amp;usg=__3WghftVXojo3u2NC3DJW1kaPUjk=&amp;h=305&amp;w=300&amp;sz=98&amp;hl=es&amp;start=1&amp;sig2=tD1rG6ZpAM5x2Em7_aMrKw&amp;um=1&amp;tbnid=8iWnFvd_OseZiM:&amp;tbnh=116&amp;tbnw=114&amp;prev=/images?q=wold+bank,+logo&amp;hl=es&amp;rlz=1T4ADSA_esCL337CL338&amp;um=1&amp;ei=Ql9uSt_EI4bdlAekz6CpDw" TargetMode="Externa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l/imgres?imgurl=http://3.bp.blogspot.com/_yxRKKvB2ic4/Sfsxcv_rA1I/AAAAAAAAC3w/HbqiaewxGJg/s400/2168936697_9cf3f69575_o.jpg&amp;imgrefurl=http://cinepeliculasydocumentales.blogspot.com/2009/06/la-globalizacion-es-buena.html&amp;usg=__TVTMOdY9mStFX2gLAV8OSASOpqc=&amp;h=225&amp;w=246&amp;sz=15&amp;hl=es&amp;start=4&amp;sig2=KR8T2QEklks2JSzV11mR_A&amp;um=1&amp;tbnid=06Nr8PbP_sOxXM:&amp;tbnh=101&amp;tbnw=110&amp;prev=/images?q=globalizaci%C3%B3n+es+buena&amp;hl=es&amp;rlz=1T4ADSA_esCL337CL338&amp;um=1&amp;ei=TGBuSoGuJ4jwlAfs2sGpDw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google.cl/imgres?imgurl=http://www.americainfomarket.org/america/AMERICA/published/DEFAULT/shop/prod_39151/bric2.jpg&amp;imgrefurl=http://www.americainfomarket.org/america/AMERICA/published/DEFAULT/america_recomienda_detalle.jsp?DS77.step=3&amp;DS77.PRDID=39151&amp;usg=__aqpxAyOWbGECjhSkcQcKow7wsjg=&amp;h=993&amp;w=2476&amp;sz=358&amp;hl=es&amp;start=4&amp;sig2=eJYVZ1Mw6yczAgdZ_kx7kg&amp;um=1&amp;tbnid=MoYlHk24Y-k4yM:&amp;tbnh=60&amp;tbnw=150&amp;prev=/images?q=bric&amp;hl=es&amp;rlz=1T4ADSA_esCL337CL338&amp;um=1&amp;ei=0WBuSsW3PMrglAf-wK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irph.es/union_europea.jpg&amp;imgrefurl=http://www.irph.es/jornada_laboral_65_horas.php&amp;usg=__omXMejmsN-gjOlM1vToLt2r00fg=&amp;h=331&amp;w=450&amp;sz=22&amp;hl=es&amp;start=1&amp;sig2=9baU6A_QQZKy79weeVetiQ&amp;um=1&amp;tbnid=Dc9uAJhhRcq_ZM:&amp;tbnh=93&amp;tbnw=127&amp;prev=/images?q=union+europea&amp;hl=es&amp;rlz=1T4ADSA_esCL337CL338&amp;um=1&amp;ei=JmFuSvGsHpOZlAeF862pDw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google.cl/imgres?imgurl=http://frogandprincess.files.wordpress.com/2009/02/asean-map1.gif&amp;imgrefurl=http://frogandprincess.wordpress.com/2009/02/26/globalization-a-myth/&amp;usg=__uc0OguyIbljGWydtCkghwQyoaiQ=&amp;h=360&amp;w=640&amp;sz=46&amp;hl=es&amp;start=4&amp;sig2=m64tlDeFkh1yNqHIMti8sA&amp;um=1&amp;tbnid=3I4J2y0v2lQjLM:&amp;tbnh=77&amp;tbnw=137&amp;prev=/images?q=asean&amp;hl=es&amp;rlz=1T4ADSA_esCL337CL338&amp;um=1&amp;ei=BGFuSrPzHYa1lAeE9s2pDw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.eumed.net/cursecon/dic/dent/m/muller-ah.jpg&amp;imgrefurl=http://www.eumed.net/cursecon/dic/dent/m/mul.htm&amp;usg=__pnVnBr4CVUHaotNRI1iXvFvkxXo=&amp;h=251&amp;w=200&amp;sz=29&amp;hl=es&amp;start=3&amp;sig2=UqT7j-aR1VYWYU4kJX0VvQ&amp;um=1&amp;tbnid=lgkgnwmrIiGcHM:&amp;tbnh=111&amp;tbnw=88&amp;prev=/images?q=thomas+mun&amp;hl=es&amp;rlz=1T4ADSA_esCL337CL338&amp;um=1&amp;ei=61l2SuPxKIrFlAecupyBCA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N°2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International Trade Theory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Absolutas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Adam Smith, La Riqueza de las naciones, 1776.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Smith argumenta: “…los países difieren en su habilidad para producir bienes eficientemente.”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país tiene ventajas absolutas cuando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 más productivo que cualquier otro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produciendo un producto en particular.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 acuerdo a Smith los países deberían especializarse donde ellos tienen ventajas absolutas (exportar) en importar los otros productos.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Free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(laissez-faire).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justifica intervención del gobierno.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Demuestra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suma-positiva. 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500570"/>
            <a:ext cx="6733028" cy="218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bn0.google.com/images?q=tbn:2SyUeE_zd2d0wM:http://guynewey.files.wordpress.com/2009/02/adamsmit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9560" y="0"/>
            <a:ext cx="1283476" cy="157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3" y="-24"/>
            <a:ext cx="911699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Absolutas gráfico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Comparativas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David Ricardo, Principios de economía Política, 1817.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 acuerdo a Ricardo los países deberían especializarse en producir aquellos bienes que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producen relativamente más eficientemente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y comprar los bienes que producen menos eficientemente, incluso si estos bienes comprados podrían ser producidos por ellos mismos más eficientemente.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producción mundial es mayor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 restricciones al comercio.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Los consumidores de todas las naciones pueden consumir más.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Sugiere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4572008"/>
            <a:ext cx="655086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tbn2.google.com/images?q=tbn:IVKW2A20wod5uM:http://www.lancs.ac.uk/staff/ecagrs/Photo%2520Gallery%2520of%2520Economists_files/o_david_ricardo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017" y="0"/>
            <a:ext cx="1257905" cy="1447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4" y="0"/>
            <a:ext cx="9151171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 Comparativas gráfico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27" y="1301773"/>
            <a:ext cx="7259021" cy="469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357166"/>
            <a:ext cx="6429420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Dotación Relativa de los factores de producción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85860"/>
            <a:ext cx="8286808" cy="5143536"/>
          </a:xfrm>
        </p:spPr>
        <p:txBody>
          <a:bodyPr/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1933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patrón de comercio internacional depende de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diferencias en la dotación de los factores de producción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(tierra, capital, trabajo, tecnología), y no solo de la productividad del trabajo.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país tiene ventajas comparativas produciendo bienes que intensivamente usan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factores de producción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(recursos), en la cual la nación tiene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 abundancia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(Exportar)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Importar aquellos bienes que requieren en su producción ser intensivos en factores de producción en la cual el país tiene déficit.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Paradoja de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Leontief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 (Bienes de capital en USA)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Esta teoría es un pobre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predictor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 los patrones del comercio internacional del mundo real.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 que la tecnología es la misma en todos los países.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2290" name="Picture 2" descr="http://tbn2.google.com/images?q=tbn:yjEyic-N5H_SSM:http://www-personal.umich.edu/~alandear/rogues/stolper.samuels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0679" y="0"/>
            <a:ext cx="1743322" cy="116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858180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Ciclo de producto de comercio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286808" cy="5500726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R. Vernon, 1966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tamaño y la riqueza del mercado de USA es un fuerte incentivo al desarrollo de nuevos productos de consumo.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Nuevos productos son inicialmente producidos en USA.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 mantiene producción en USA, en mercado cerrado.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Ayuda a la toma de decisiones, minimiza riesgos en la introducción de nuevos productos.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demanda no está basada en precio. Bajos costos de producción no es tema.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demanda se incrementa en otros países desarrollados.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producción se traslada a estos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demanda se incrementa en países en desarrollo.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Productos más estandarizados.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Producción se mueve a países de bajo costo de producción.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teoría es útil para explicar el patrón de comercio internacional durante un breve período, donde USA domina globalmente.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Hoy en día el comercio dominado por MNC/FDI (nuevos productos empiezan y terminan en países en desarrollo)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Teorías clásicas: limitaciones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4357718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Supuestos irrealistas: 2 países, 2 bienes v/s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multiples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países y bienes.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diferencia en costos de transporte entre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dicen nada acerca de tipos de cambio y monedas.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Asumen libre movilidad de los recursos entre productos.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 retornos constantes a escala.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diferencia es costo/calidad de recursos entre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Asumen stock fijo de recursos.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los efectos del comercio en la distribución de los ingresos dentro del país.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No considera cambios en la estructura de la industria y sus correspondientes cambios en los requerimientos de recursos y su disponibilidad en los países a través del tiempo.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www.uam.es/personal_pdi/psicologia/pei/ptic-expo-0607/grupo1/limitacione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0472" y="5136048"/>
            <a:ext cx="1833560" cy="172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Nueva teoría de comercio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P.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1980s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Economías de escala (costos / eficiencia)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Una unidad de reducción de costos está asociado con el gran volumen de salida.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mercado global solo puede soportar un pequeño número de empresas.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Comercio: especialización en la producción y economías de escala implican gran variedad y bajos precios.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Países y firmas que entran primero a un mercado pueden ganar significativas ventajas.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Período de aprendizaje y barreras de entrada para nuevos competidores.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Países pueden llegar a dominar el mercado de ciertos bienes (Ej.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Boing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Suerte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Ser el primero puede llegar a ser simplemente suerte.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disruptiva (ej. Energía solar)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Correcto lugar, correcto tiempo (Ej. India en los 90s crecimiento en IT industrias, Y2K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9218" name="Picture 2" descr="http://tbn2.google.com/images?q=tbn:ZqnOGG99TeSLKM:http://blog.unience.com/wp-content/uploads/2008/10/krugman_pau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071570" cy="1591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Repaso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temas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anterior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Globalización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Mercantilismo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absolutas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comparativas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-Ohlin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ciclo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producto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Nueva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comercio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competitivas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nacionales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Implicaciones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manager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"/>
          <p:cNvSpPr/>
          <p:nvPr/>
        </p:nvSpPr>
        <p:spPr bwMode="auto">
          <a:xfrm>
            <a:off x="2714612" y="1214422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Dotación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 </a:t>
            </a: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Factores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Naturales y creadas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Tierra, trabajo, capital, infraestructura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2714612" y="4572008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Condiciones de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demanda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Sofisticados consumidores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domesticos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0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Industria relacionada y base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6000792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Estrategia de la firma,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estructura y rivalidad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11 Conector recto de flecha"/>
          <p:cNvCxnSpPr>
            <a:stCxn id="6" idx="2"/>
            <a:endCxn id="8" idx="0"/>
          </p:cNvCxnSpPr>
          <p:nvPr/>
        </p:nvCxnSpPr>
        <p:spPr bwMode="auto">
          <a:xfrm rot="5400000">
            <a:off x="3464711" y="3464719"/>
            <a:ext cx="221457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3" name="12 Conector recto de flecha"/>
          <p:cNvCxnSpPr>
            <a:stCxn id="9" idx="3"/>
            <a:endCxn id="10" idx="1"/>
          </p:cNvCxnSpPr>
          <p:nvPr/>
        </p:nvCxnSpPr>
        <p:spPr bwMode="auto">
          <a:xfrm>
            <a:off x="3143240" y="3357562"/>
            <a:ext cx="28575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6" name="15 Conector recto de flecha"/>
          <p:cNvCxnSpPr>
            <a:stCxn id="6" idx="3"/>
            <a:endCxn id="10" idx="0"/>
          </p:cNvCxnSpPr>
          <p:nvPr/>
        </p:nvCxnSpPr>
        <p:spPr bwMode="auto">
          <a:xfrm>
            <a:off x="6429388" y="1785926"/>
            <a:ext cx="1143024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9" name="18 Conector recto de flecha"/>
          <p:cNvCxnSpPr>
            <a:stCxn id="8" idx="3"/>
            <a:endCxn id="10" idx="2"/>
          </p:cNvCxnSpPr>
          <p:nvPr/>
        </p:nvCxnSpPr>
        <p:spPr bwMode="auto">
          <a:xfrm flipV="1">
            <a:off x="6429388" y="3929066"/>
            <a:ext cx="1143024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4" name="23 Conector recto de flecha"/>
          <p:cNvCxnSpPr>
            <a:stCxn id="6" idx="1"/>
            <a:endCxn id="9" idx="0"/>
          </p:cNvCxnSpPr>
          <p:nvPr/>
        </p:nvCxnSpPr>
        <p:spPr bwMode="auto">
          <a:xfrm rot="10800000" flipV="1">
            <a:off x="1571620" y="1785926"/>
            <a:ext cx="1142992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7" name="26 Conector recto de flecha"/>
          <p:cNvCxnSpPr>
            <a:stCxn id="8" idx="1"/>
            <a:endCxn id="9" idx="2"/>
          </p:cNvCxnSpPr>
          <p:nvPr/>
        </p:nvCxnSpPr>
        <p:spPr bwMode="auto">
          <a:xfrm rot="10800000">
            <a:off x="1571620" y="3929066"/>
            <a:ext cx="1142992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endCxn id="34" idx="0"/>
          </p:cNvCxnSpPr>
          <p:nvPr/>
        </p:nvCxnSpPr>
        <p:spPr bwMode="auto">
          <a:xfrm rot="10800000" flipV="1">
            <a:off x="1142992" y="3500438"/>
            <a:ext cx="3357570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34" name="33 Rectángulo"/>
          <p:cNvSpPr/>
          <p:nvPr/>
        </p:nvSpPr>
        <p:spPr bwMode="auto">
          <a:xfrm>
            <a:off x="71438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Gobierno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Políticas de impacto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positivo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Rectángulo"/>
          <p:cNvSpPr/>
          <p:nvPr/>
        </p:nvSpPr>
        <p:spPr bwMode="auto">
          <a:xfrm>
            <a:off x="6929486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Eventos de cambio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Innovaciones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37 Conector recto de flecha"/>
          <p:cNvCxnSpPr>
            <a:endCxn id="37" idx="0"/>
          </p:cNvCxnSpPr>
          <p:nvPr/>
        </p:nvCxnSpPr>
        <p:spPr bwMode="auto">
          <a:xfrm>
            <a:off x="4643438" y="3500438"/>
            <a:ext cx="3357602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pic>
        <p:nvPicPr>
          <p:cNvPr id="8194" name="Picture 2" descr="http://tbn0.google.com/images?q=tbn:KBLsGXW3dwfHuM:http://www.thinkers50.com/web_images/michael_por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-24"/>
            <a:ext cx="1243015" cy="1657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Implicancias para Managers	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Ubicaciones (Donde?)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Cadena de valor 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Diferentes actividades productivas en diferentes países.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Ventajas de ser el primero (decisiones de entrada en industria/mercado)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Invertir primero o tempranamente, especialmente en mercados que pueden soportar unas pocas firmas.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riesgo es mayor debido a la carencia de conocimiento de la industria y el mercado.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de gobierno para los negocios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Incentivos y subsidios, impuestos y tarifas.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Incrementar inversión en educación, infraestructura 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inventigación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Decisiones para la inversión extranjera (Cómo?)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Modo de entrada, licencias,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Venture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subsidiaria propia (adquisición, construcción, franquicia, exportación)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globalización a creado la necesidad por instituciones que ayuden en el manejo, regulación y normativa del mercado global.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GATT (General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tariffs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1947). Nace después de la 2° Guerra Mundial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WTO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World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Organization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1995):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politicas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del sistema de comercio mundial, facilitando el establecimiento de tratados multinacionales entre miembros de la WTO.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IMF (International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Monetary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fund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1944): mantener el orden en el sistema monetario internacional.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WB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Bank, 1944): promover desarrollo económico.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United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Nations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1945): preservar la paz a través de la cooperación internacional y la seguridad colectiva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Empleo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Progreso económico y social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Desarrollo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7106" name="Picture 2" descr="http://tbn2.google.com/images?q=tbn:XbzC0XhhHcX7yM:http://www.pol.una.py/aranduka/admin/img_noticias_uni/onu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78"/>
            <a:ext cx="1162050" cy="990601"/>
          </a:xfrm>
          <a:prstGeom prst="rect">
            <a:avLst/>
          </a:prstGeom>
          <a:noFill/>
        </p:spPr>
      </p:pic>
      <p:pic>
        <p:nvPicPr>
          <p:cNvPr id="47108" name="Picture 4" descr="http://tbn3.google.com/images?q=tbn:8iWnFvd_OseZiM:http://blog.taragana.com/n/wp-content/uploads/2009/05/world-bank-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95801"/>
            <a:ext cx="1085850" cy="1104901"/>
          </a:xfrm>
          <a:prstGeom prst="rect">
            <a:avLst/>
          </a:prstGeom>
          <a:noFill/>
        </p:spPr>
      </p:pic>
      <p:pic>
        <p:nvPicPr>
          <p:cNvPr id="47110" name="Picture 6" descr="http://tbn2.google.com/images?q=tbn:XrjiK74UwkPBxM:http://www.facingthefuture.org/Portals/0/Resources/internationalmonetaryfund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3231863"/>
            <a:ext cx="1071538" cy="1054393"/>
          </a:xfrm>
          <a:prstGeom prst="rect">
            <a:avLst/>
          </a:prstGeom>
          <a:noFill/>
        </p:spPr>
      </p:pic>
      <p:pic>
        <p:nvPicPr>
          <p:cNvPr id="47112" name="Picture 8" descr="http://tbn2.google.com/images?q=tbn:SN8WZu_Ud5LH_M:http://eh.stanemte.org/symbols/7or/org/wto-f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305047"/>
            <a:ext cx="1071538" cy="838201"/>
          </a:xfrm>
          <a:prstGeom prst="rect">
            <a:avLst/>
          </a:prstGeom>
          <a:noFill/>
        </p:spPr>
      </p:pic>
      <p:pic>
        <p:nvPicPr>
          <p:cNvPr id="47114" name="Picture 10" descr="http://tbn1.google.com/images?q=tbn:etsRqDljIWFycM:http://definicion.de/wp-content/uploads/2008/08/gatt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428736"/>
            <a:ext cx="933450" cy="83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Drivers de la globalización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Creencia de la gente que el comercio global y la inversión extranjera es buena para la economía mundial.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Acciones de las empresas para globalizar sus recursos, producciones y actividades de marketing.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Declinación de barreras al comercio y a la inversión por parte de los gobiernos..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Aceptación de los consumidores de bienes y servicios globales.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Avances en tecnología para comunicaciones y transporte.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Microprocesadores: Ley de Moore: el poder se duplica y los costos caen a la mitad cada 18 meses.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Internet.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6082" name="Picture 2" descr="http://tbn3.google.com/images?q=tbn:06Nr8PbP_sOxXM:http://3.bp.blogspot.com/_yxRKKvB2ic4/Sfsxcv_rA1I/AAAAAAAAC3w/HbqiaewxGJg/s400/2168936697_9cf3f69575_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5519" y="4857760"/>
            <a:ext cx="2178481" cy="200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Cambios en la economía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crecimiento y comercio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Rápido crecimiento en Asia (China, Japón, Malasia, Taiwán, Corea)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los receptores de la inversión extranjera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China, México, Brasil.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la naturaleza de las empresas multinacionales: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22% Hong Kong, 16% Corea, 8,8% China, 7,6% Brasil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orden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Cambios en el mundo comunista (Unión Soviética, Yugoslavia, Checoslovaquia)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América Latina 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 mundial en el siglo XXI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Economía se mueve hacia un sistema económico favorable para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 globalización trae riesgos asociados: crisis financiera y recesión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5058" name="Picture 2" descr="http://tbn1.google.com/images?q=tbn:MoYlHk24Y-k4yM:http://www.americainfomarket.org/america/AMERICA/published/DEFAULT/shop/prod_39151/bric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924" y="6000769"/>
            <a:ext cx="2143076" cy="857232"/>
          </a:xfrm>
          <a:prstGeom prst="rect">
            <a:avLst/>
          </a:prstGeom>
          <a:noFill/>
        </p:spPr>
      </p:pic>
      <p:pic>
        <p:nvPicPr>
          <p:cNvPr id="45060" name="Picture 4" descr="http://tbn1.google.com/images?q=tbn:3I4J2y0v2lQjLM:http://frogandprincess.files.wordpress.com/2009/02/asean-map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57892"/>
            <a:ext cx="1779411" cy="1000108"/>
          </a:xfrm>
          <a:prstGeom prst="rect">
            <a:avLst/>
          </a:prstGeom>
          <a:noFill/>
        </p:spPr>
      </p:pic>
      <p:pic>
        <p:nvPicPr>
          <p:cNvPr id="45062" name="Picture 6" descr="http://tbn2.google.com/images?q=tbn:Dc9uAJhhRcq_ZM:http://www.irph.es/union_europe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4000504"/>
            <a:ext cx="1209675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Teorías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comercio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comercio internacional?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20482" name="Picture 2" descr="http://www.educared.org.ar/biblioteca/calendario/fechas/11/imagenes/06-comer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3914775" cy="3048000"/>
          </a:xfrm>
          <a:prstGeom prst="rect">
            <a:avLst/>
          </a:prstGeom>
          <a:noFill/>
        </p:spPr>
      </p:pic>
      <p:pic>
        <p:nvPicPr>
          <p:cNvPr id="20484" name="Picture 4" descr="http://www.mercofinanzas.com/wp-content/uploads/2009/06/oswlzforex-300x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214686"/>
            <a:ext cx="2857500" cy="2838450"/>
          </a:xfrm>
          <a:prstGeom prst="rect">
            <a:avLst/>
          </a:prstGeom>
          <a:noFill/>
        </p:spPr>
      </p:pic>
      <p:pic>
        <p:nvPicPr>
          <p:cNvPr id="13" name="Picture 2" descr="http://www.entorno-empresarial.com/imagenes_articulos/2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097199"/>
            <a:ext cx="2214546" cy="276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Comercio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Intercambio de materias primas, partes, componentes, bienes y servicios entre naciones.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Teorías clásicas: Explican el comercio internacional basados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naturales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del país y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condiciones económicas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 la nación.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Mercantilismo (Thomas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1630)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Ventajas absolutas (Adam Smith, 1776)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Ventajas comparativas (David Ricardo, 1817)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Relativa dotación de los factores productivos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1933)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Ciclo de comercio de los productos internacionales (Raymond Vernon, 1966)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Nuevas teorías: Explican el comercio internacional basados en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naturales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del país y en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ventajas creadas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tales como las características de la industria, políticas de gobierno y estrategias de las firmas.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Nueva teoría de comercio (Paul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1980s)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de ventajas competitivas nacionales (M.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1990)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Mercantilismo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Oro y plata sostuvieron el sistema mercantilista, la riqueza de las naciones y el vigoroso comercio.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Prevaleció entre 1.500 y 1.800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dirigidas para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maximizar exportaciones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minimizar importaciones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Comercio Internacional era visto como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suma-cero.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País exportador gana e importador pierde.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intervención del gobierno se realiza para alcanzar superávit de exportaciones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Ventaja para productores domésticos y exportadores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Desventaja para consumidores, bienes domésticos caros y limitada variedad.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mercantilismo debilita al país en el largo plazo y enriquece sólo a un segmento.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Hoy en día el proteccionismo es similar al neo-mercantilismo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0.google.com/images?q=tbn:lgkgnwmrIiGcHM:http://www.eumed.net/cursecon/dic/dent/m/muller-a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5" y="0"/>
            <a:ext cx="1008087" cy="1271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5338</TotalTime>
  <Words>1644</Words>
  <Application>Microsoft Office PowerPoint</Application>
  <PresentationFormat>Presentación en pantalla (4:3)</PresentationFormat>
  <Paragraphs>170</Paragraphs>
  <Slides>22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Presentación para trabajos sobre un país</vt:lpstr>
      <vt:lpstr>Clase N°2 International Trade Theory  Capítulo 5</vt:lpstr>
      <vt:lpstr>Agenda</vt:lpstr>
      <vt:lpstr>Instituciones Globales</vt:lpstr>
      <vt:lpstr>Drivers de la globalización</vt:lpstr>
      <vt:lpstr>Cambios en la economía Mundial</vt:lpstr>
      <vt:lpstr>Teorías del comercio Internacional</vt:lpstr>
      <vt:lpstr>¿Qué es comercio internacional?</vt:lpstr>
      <vt:lpstr>Comercio Internacional</vt:lpstr>
      <vt:lpstr>Mercantilismo</vt:lpstr>
      <vt:lpstr>Ventajas Absolutas </vt:lpstr>
      <vt:lpstr>Diapositiva 11</vt:lpstr>
      <vt:lpstr>Ventajas Absolutas gráfico</vt:lpstr>
      <vt:lpstr>Ventajas Comparativas </vt:lpstr>
      <vt:lpstr>Diapositiva 14</vt:lpstr>
      <vt:lpstr>Ventajas Comparativas gráfico</vt:lpstr>
      <vt:lpstr>Dotación Relativa de los factores de producción</vt:lpstr>
      <vt:lpstr>Ciclo de producto de comercio internacional</vt:lpstr>
      <vt:lpstr>Teorías clásicas: limitaciones </vt:lpstr>
      <vt:lpstr>Nueva teoría de comercio </vt:lpstr>
      <vt:lpstr>Diamante de Porter </vt:lpstr>
      <vt:lpstr>Implicancias para Managers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28</cp:revision>
  <dcterms:created xsi:type="dcterms:W3CDTF">2009-06-21T14:30:49Z</dcterms:created>
  <dcterms:modified xsi:type="dcterms:W3CDTF">2009-08-07T01:59:59Z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