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0"/>
  </p:notesMasterIdLst>
  <p:sldIdLst>
    <p:sldId id="256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297" r:id="rId19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N°7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Estrategia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12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1.- Participación de mercado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Participa en cualquier mercado de países, grandes o pequeños.</a:t>
            </a:r>
          </a:p>
          <a:p>
            <a:pPr marL="457200" indent="-457200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Participa en grandes mercados de países, con plantas productivas al mismo tiempo de la entrada o en un futuro.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Global y transnaciona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l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Entrada a mercados estratégicamente importantes debido a clientes, competidores, nuevos productos, incluso si los mercados no son grandes o rentables.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.- Competitividad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Internacional y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multidoméstico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Compite localmente en cada país.</a:t>
            </a:r>
          </a:p>
          <a:p>
            <a:pPr marL="457200" indent="-457200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Global y transnaciona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l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Movimientos competitivos son globalmente coordinados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Competidores son contraatacados en sus mayores mercados.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.- Ubicación de actividades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La mayor cantidad de actividades se encuentran en el mercado del país de origen, otras menores en el extranjero.</a:t>
            </a:r>
          </a:p>
          <a:p>
            <a:pPr marL="457200" indent="-457200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Todas las actividades en cada país en el cual la firma opera.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La mayor cantidad de actividades en una ubicación, pudiendo o no pudiendo ser en el país de origen.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Transnacional 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Cadena de valor es finamente dividida y cada actividad es llevada a la ubicación más eficiente en el mundo.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4.- Enfoque de marketing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mktg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es estandarizado y adaptado pero ad hoc más que optimizado.</a:t>
            </a:r>
          </a:p>
          <a:p>
            <a:pPr marL="457200" indent="-457200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Mktg.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Adaptado a cada país.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Mayormente estandarizada, pero puede variar de país en país por producto o elementos del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mktg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mix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Transnacional 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Estandarizado y adaptado para alcanzar el balance óptimo entre eficiencia y efectividad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5.- Oferta de productos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Estandarizado como en el país de origen.</a:t>
            </a:r>
          </a:p>
          <a:p>
            <a:pPr marL="457200" indent="-457200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Adapatado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customizado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) en cada país.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Estandarizado para incorporar las necesidades de todos los mercados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Manejado por eficiencia global.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Transnacional 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Productos centrales estandarizados, características adaptadas para ajustar las necesidades de cada mercado/segmento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Estrategia de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McDonalds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por dimensión estratégica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2221048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2214554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Transnacional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214942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Local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4006998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Internacional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Elipse"/>
          <p:cNvSpPr/>
          <p:nvPr/>
        </p:nvSpPr>
        <p:spPr bwMode="auto">
          <a:xfrm>
            <a:off x="3857620" y="4000504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Elipse"/>
          <p:cNvSpPr/>
          <p:nvPr/>
        </p:nvSpPr>
        <p:spPr bwMode="auto">
          <a:xfrm>
            <a:off x="4714876" y="4000504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2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4786314" y="2214554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3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5500694" y="2214554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4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6715140" y="2214554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5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Roles HQ - Subsidiaria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285852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14414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MNC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Subsidiaria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MNC HQ</a:t>
            </a:r>
          </a:p>
        </p:txBody>
      </p:sp>
      <p:sp>
        <p:nvSpPr>
          <p:cNvPr id="23" name="22 Elipse"/>
          <p:cNvSpPr/>
          <p:nvPr/>
        </p:nvSpPr>
        <p:spPr bwMode="auto">
          <a:xfrm>
            <a:off x="2643174" y="2071678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M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6286512" y="4143380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G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4929190" y="2714620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I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6357950" y="2071678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T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Relaciones HQ - Subsidiaria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285852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14414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Relación entre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Subsidiarias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Relación entre HQ y subsidiarias</a:t>
            </a:r>
          </a:p>
        </p:txBody>
      </p:sp>
      <p:sp>
        <p:nvSpPr>
          <p:cNvPr id="23" name="22 Elipse"/>
          <p:cNvSpPr/>
          <p:nvPr/>
        </p:nvSpPr>
        <p:spPr bwMode="auto">
          <a:xfrm>
            <a:off x="3000364" y="4214818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M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6286512" y="4143380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G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4929190" y="4143380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I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5715008" y="2357430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T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Caso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Walmart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¿Por qué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Walmart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se instala en otros países?</a:t>
            </a:r>
          </a:p>
          <a:p>
            <a:pPr marL="457200" indent="-457200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Por oportunidades de crecimiento fuera de su país.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Ellos piensan que podrían crear valor, transfiriendo su modelo de negocios en mercados extranjeros.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Adelantarse a otros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retails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, que también comienzan a expandirse globalmente</a:t>
            </a:r>
          </a:p>
          <a:p>
            <a:pPr marL="457200" indent="-45720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Consideraciones: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Diferentes gustos y preferencias de clientes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Infraestructura local</a:t>
            </a:r>
          </a:p>
          <a:p>
            <a:pPr marL="857250" lvl="1" indent="-457200"/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Customización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de la oferta con condiciones locales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…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¿Qué es estrategia?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La estrategia de una firma puede ser definida como la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acción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que toman los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manager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para alcanzar las metas de la firma, es decir,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maximizar el valor de la firma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/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Rentabilidad: ganancia neta dividido en el capital total invertido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Reducir costos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Agregar valor (aumentar el precio)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Crecimiento de las ganancias: porcentaje de crecimiento en las ganancias netas sobre un período de tiempo.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Vender más en los mercados existentes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Entrar a nuevos mercados</a:t>
            </a:r>
          </a:p>
          <a:p>
            <a:pPr marL="457200" indent="-457200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Creación de valor: diferencia entre el valor creado en los productos de la Cía. Y su costo de producción</a:t>
            </a:r>
          </a:p>
          <a:p>
            <a:pPr marL="457200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Las firmas tienen mayor rentabilidad cuando pueden crear mayor valor para sus clientes (pueden cobrar más) y a un bajo costo.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 competitiva y posición competitiva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7"/>
            <a:ext cx="8215370" cy="1285884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Según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tenemos 2 tipos de ventajas competitivas: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Bajo costo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Diferenciación</a:t>
            </a:r>
          </a:p>
          <a:p>
            <a:pPr marL="457200" indent="-457200"/>
            <a:endParaRPr lang="es-MX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2643182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4357694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4357694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607220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564357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270247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607220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-32" y="400050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Diferenciación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Relativa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928926" y="6345816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Costos Relativos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4572008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Estrategia de liderazgo en costos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86380" y="2928934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Estrategia de diferenciación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2214546" y="2857496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Las firmas necesitan ambos: bajos costos y diferenciación para competir globalmente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Flecha derecha"/>
          <p:cNvSpPr/>
          <p:nvPr/>
        </p:nvSpPr>
        <p:spPr bwMode="auto">
          <a:xfrm rot="10800000">
            <a:off x="4643439" y="3143248"/>
            <a:ext cx="714380" cy="714380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21 Flecha derecha"/>
          <p:cNvSpPr/>
          <p:nvPr/>
        </p:nvSpPr>
        <p:spPr bwMode="auto">
          <a:xfrm rot="16200000">
            <a:off x="3143240" y="3929066"/>
            <a:ext cx="571504" cy="714380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jzunigac\Configuración local\Archivos temporales de Internet\Content.IE5\6BB8OFZK\MCj04414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500570"/>
            <a:ext cx="1428760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Expansión Global, rentabilidad y crecimiento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Expandiendo el mercado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Apalancando productos y competencia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El éxito dependiente de las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core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competence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(fuente de ventajas competitivas)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Entendiendo las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core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competence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como habilidades dentro de la firma que los competidores no pueden fácilmente copiar o imitar.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Economías de ubicación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Encontrar la actividad de creación de valor en la ubicación óptima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Bajar costos por ubicación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Crear red global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Reducir costos de transportes y barreras al comercio.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Efecto experiencia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Efecto de aprendizaje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Economías de escala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Significancia estratégica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Habilidades de la subsidiaria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Habilidades creadas y transferidas a los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headquarters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Cuadro integración-sensibilidad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Presiones por IG - SL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Presiones por integración global: presiones que fuerzan a la firma a conducir sus actividades en una base global</a:t>
            </a:r>
          </a:p>
          <a:p>
            <a:pPr marL="857250" lvl="1" indent="-457200"/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Ej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 costos, competencia, tecnología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Utilizado en industrias de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comodities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Basado en necesidades universales, las cuales aparecen cuand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o preferencias y gustos son similares en diferentes países.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Presiones por sensibilidad local: presiones que fuerzan a las compañías a conducir sus actividades país a país.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Basado en las diferencias de los consumidores de los diferentes países en gustos y preferencias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Diferencias en infraestructura y prácticas tradicionales.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Diferencias en canales de distribución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Demandas de los gobiernos locales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Estrategia en el Cuadro </a:t>
            </a:r>
            <a:br>
              <a:rPr lang="es-MX" dirty="0" smtClean="0">
                <a:latin typeface="Arial" pitchFamily="34" charset="0"/>
                <a:cs typeface="Arial" pitchFamily="34" charset="0"/>
              </a:rPr>
            </a:br>
            <a:r>
              <a:rPr lang="es-MX" dirty="0" smtClean="0">
                <a:latin typeface="Arial" pitchFamily="34" charset="0"/>
                <a:cs typeface="Arial" pitchFamily="34" charset="0"/>
              </a:rPr>
              <a:t>Integración - Sensibilidad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2221048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2214554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Transnacional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214942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Local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4006998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Internacional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5 dimensiones de estrategia para firmas compitiendo en mercados mundiales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Participación de mercado</a:t>
            </a:r>
          </a:p>
          <a:p>
            <a:pPr marL="457200" indent="-45720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Competitividad</a:t>
            </a:r>
          </a:p>
          <a:p>
            <a:pPr marL="457200" indent="-45720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Ubicación de actividades</a:t>
            </a:r>
          </a:p>
          <a:p>
            <a:pPr marL="457200" indent="-45720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Enfoque de marketing</a:t>
            </a:r>
          </a:p>
          <a:p>
            <a:pPr marL="457200" indent="-45720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Oferta de productos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16985</TotalTime>
  <Words>895</Words>
  <Application>Microsoft Office PowerPoint</Application>
  <PresentationFormat>Presentación en pantalla (4:3)</PresentationFormat>
  <Paragraphs>191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Presentación para trabajos sobre un país</vt:lpstr>
      <vt:lpstr>Clase N°7 Estrategia de Negocios Internacionales  Capítulo 12</vt:lpstr>
      <vt:lpstr>Caso Walmart</vt:lpstr>
      <vt:lpstr>¿Qué es estrategia?</vt:lpstr>
      <vt:lpstr>Ventaja competitiva y posición competitiva</vt:lpstr>
      <vt:lpstr>Expansión Global, rentabilidad y crecimiento</vt:lpstr>
      <vt:lpstr>Cuadro integración-sensibilidad</vt:lpstr>
      <vt:lpstr>Presiones por IG - SL</vt:lpstr>
      <vt:lpstr>Estrategia en el Cuadro  Integración - Sensibilidad</vt:lpstr>
      <vt:lpstr>5 dimensiones de estrategia para firmas compitiendo en mercados mundiales</vt:lpstr>
      <vt:lpstr>1.- Participación de mercado</vt:lpstr>
      <vt:lpstr>2.- Competitividad</vt:lpstr>
      <vt:lpstr>3.- Ubicación de actividades</vt:lpstr>
      <vt:lpstr>4.- Enfoque de marketing</vt:lpstr>
      <vt:lpstr>5.- Oferta de productos</vt:lpstr>
      <vt:lpstr>Estrategia de McDonalds por dimensión estratégica</vt:lpstr>
      <vt:lpstr>Roles HQ - Subsidiaria</vt:lpstr>
      <vt:lpstr>Relaciones HQ - Subsidiaria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65</cp:revision>
  <dcterms:created xsi:type="dcterms:W3CDTF">2009-06-21T14:30:49Z</dcterms:created>
  <dcterms:modified xsi:type="dcterms:W3CDTF">2009-10-06T02:50:59Z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