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0" r:id="rId1"/>
  </p:sldMasterIdLst>
  <p:notesMasterIdLst>
    <p:notesMasterId r:id="rId12"/>
  </p:notesMasterIdLst>
  <p:sldIdLst>
    <p:sldId id="256" r:id="rId2"/>
    <p:sldId id="330" r:id="rId3"/>
    <p:sldId id="332" r:id="rId4"/>
    <p:sldId id="333" r:id="rId5"/>
    <p:sldId id="331" r:id="rId6"/>
    <p:sldId id="334" r:id="rId7"/>
    <p:sldId id="337" r:id="rId8"/>
    <p:sldId id="335" r:id="rId9"/>
    <p:sldId id="336" r:id="rId10"/>
    <p:sldId id="297" r:id="rId11"/>
  </p:sldIdLst>
  <p:sldSz cx="9144000" cy="6858000" type="screen4x3"/>
  <p:notesSz cx="6946900" cy="92837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1pPr>
    <a:lvl2pPr marL="4572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2pPr>
    <a:lvl3pPr marL="9144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3pPr>
    <a:lvl4pPr marL="13716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4pPr>
    <a:lvl5pPr marL="18288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CA35D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Estilo medio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Estilo medio 2 - Énfasis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0A15C55-8517-42AA-B614-E9B94910E393}" styleName="Estilo medio 2 - Énfasis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00" autoAdjust="0"/>
    <p:restoredTop sz="58264" autoAdjust="0"/>
  </p:normalViewPr>
  <p:slideViewPr>
    <p:cSldViewPr>
      <p:cViewPr varScale="1">
        <p:scale>
          <a:sx n="79" d="100"/>
          <a:sy n="79" d="100"/>
        </p:scale>
        <p:origin x="-89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09900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738" tIns="46368" rIns="92738" bIns="46368" numCol="1" anchor="t" anchorCtr="0" compatLnSpc="1">
            <a:prstTxWarp prst="textNoShape">
              <a:avLst/>
            </a:prstTxWarp>
          </a:bodyPr>
          <a:lstStyle>
            <a:lvl1pPr algn="l" defTabSz="925513">
              <a:defRPr sz="1200"/>
            </a:lvl1pPr>
          </a:lstStyle>
          <a:p>
            <a:endParaRPr lang="en-US"/>
          </a:p>
        </p:txBody>
      </p:sp>
      <p:sp>
        <p:nvSpPr>
          <p:cNvPr id="808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37000" y="0"/>
            <a:ext cx="3009900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738" tIns="46368" rIns="92738" bIns="46368" numCol="1" anchor="t" anchorCtr="0" compatLnSpc="1">
            <a:prstTxWarp prst="textNoShape">
              <a:avLst/>
            </a:prstTxWarp>
          </a:bodyPr>
          <a:lstStyle>
            <a:lvl1pPr algn="r" defTabSz="925513">
              <a:defRPr sz="1200"/>
            </a:lvl1pPr>
          </a:lstStyle>
          <a:p>
            <a:endParaRPr lang="en-US"/>
          </a:p>
        </p:txBody>
      </p:sp>
      <p:sp>
        <p:nvSpPr>
          <p:cNvPr id="809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52525" y="696913"/>
            <a:ext cx="4641850" cy="34813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809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25513" y="4410075"/>
            <a:ext cx="5095875" cy="417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738" tIns="46368" rIns="92738" bIns="4636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Haga clic para modificar el estilo de texto del patrón</a:t>
            </a:r>
          </a:p>
          <a:p>
            <a:pPr lvl="1"/>
            <a:r>
              <a:rPr lang="en-US" smtClean="0"/>
              <a:t>Segundo nivel</a:t>
            </a:r>
          </a:p>
          <a:p>
            <a:pPr lvl="2"/>
            <a:r>
              <a:rPr lang="en-US" smtClean="0"/>
              <a:t>Tercer nivel</a:t>
            </a:r>
          </a:p>
          <a:p>
            <a:pPr lvl="3"/>
            <a:r>
              <a:rPr lang="en-US" smtClean="0"/>
              <a:t>Cuarto nivel</a:t>
            </a:r>
          </a:p>
          <a:p>
            <a:pPr lvl="4"/>
            <a:r>
              <a:rPr lang="en-US" smtClean="0"/>
              <a:t>Quinto nivel</a:t>
            </a:r>
          </a:p>
        </p:txBody>
      </p:sp>
      <p:sp>
        <p:nvSpPr>
          <p:cNvPr id="809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0150"/>
            <a:ext cx="3009900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738" tIns="46368" rIns="92738" bIns="46368" numCol="1" anchor="b" anchorCtr="0" compatLnSpc="1">
            <a:prstTxWarp prst="textNoShape">
              <a:avLst/>
            </a:prstTxWarp>
          </a:bodyPr>
          <a:lstStyle>
            <a:lvl1pPr algn="l" defTabSz="925513">
              <a:defRPr sz="1200"/>
            </a:lvl1pPr>
          </a:lstStyle>
          <a:p>
            <a:endParaRPr lang="en-US"/>
          </a:p>
        </p:txBody>
      </p:sp>
      <p:sp>
        <p:nvSpPr>
          <p:cNvPr id="809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37000" y="8820150"/>
            <a:ext cx="3009900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738" tIns="46368" rIns="92738" bIns="46368" numCol="1" anchor="b" anchorCtr="0" compatLnSpc="1">
            <a:prstTxWarp prst="textNoShape">
              <a:avLst/>
            </a:prstTxWarp>
          </a:bodyPr>
          <a:lstStyle>
            <a:lvl1pPr algn="r" defTabSz="925513">
              <a:defRPr sz="1200"/>
            </a:lvl1pPr>
          </a:lstStyle>
          <a:p>
            <a:fld id="{19A4BCA8-549A-4980-99B4-5715BFD69D40}" type="slidenum">
              <a:rPr lang="en-US"/>
              <a:pPr/>
              <a:t>‹Nº›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1pPr>
    <a:lvl2pPr marL="4572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2pPr>
    <a:lvl3pPr marL="9144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3pPr>
    <a:lvl4pPr marL="13716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4pPr>
    <a:lvl5pPr marL="18288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744C8A2-EAA9-49FD-BCF7-E360EEEA1573}" type="slidenum">
              <a:rPr lang="es-ES_tradnl"/>
              <a:pPr/>
              <a:t>10</a:t>
            </a:fld>
            <a:endParaRPr lang="es-ES_tradnl"/>
          </a:p>
        </p:txBody>
      </p:sp>
      <p:sp>
        <p:nvSpPr>
          <p:cNvPr id="5488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7288" y="696913"/>
            <a:ext cx="4637087" cy="3479800"/>
          </a:xfrm>
          <a:ln/>
        </p:spPr>
      </p:sp>
      <p:sp>
        <p:nvSpPr>
          <p:cNvPr id="5488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99103" y="4395253"/>
            <a:ext cx="6178238" cy="4559650"/>
          </a:xfrm>
          <a:ln>
            <a:solidFill>
              <a:schemeClr val="tx1"/>
            </a:solidFill>
          </a:ln>
        </p:spPr>
        <p:txBody>
          <a:bodyPr lIns="87907" tIns="43954" rIns="87907" bIns="43954"/>
          <a:lstStyle/>
          <a:p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419475" y="1828800"/>
            <a:ext cx="5343525" cy="23622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816350" y="4184650"/>
            <a:ext cx="4946650" cy="1368425"/>
          </a:xfrm>
        </p:spPr>
        <p:txBody>
          <a:bodyPr/>
          <a:lstStyle>
            <a:lvl1pPr marL="0" indent="0">
              <a:buFontTx/>
              <a:buNone/>
              <a:defRPr sz="1800"/>
            </a:lvl1pPr>
          </a:lstStyle>
          <a:p>
            <a:r>
              <a:rPr lang="es-ES" smtClean="0"/>
              <a:t>Haga clic para modificar el estilo de subtítulo del patrón</a:t>
            </a:r>
            <a:endParaRPr lang="en-US"/>
          </a:p>
        </p:txBody>
      </p:sp>
      <p:sp>
        <p:nvSpPr>
          <p:cNvPr id="46249" name="Rectangle 169"/>
          <p:cNvSpPr>
            <a:spLocks noGrp="1" noChangeArrowheads="1"/>
          </p:cNvSpPr>
          <p:nvPr>
            <p:ph type="dt" sz="half" idx="2"/>
          </p:nvPr>
        </p:nvSpPr>
        <p:spPr>
          <a:xfrm>
            <a:off x="1225550" y="6200775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6250" name="Rectangle 170"/>
          <p:cNvSpPr>
            <a:spLocks noGrp="1" noChangeArrowheads="1"/>
          </p:cNvSpPr>
          <p:nvPr>
            <p:ph type="ftr" sz="quarter" idx="3"/>
          </p:nvPr>
        </p:nvSpPr>
        <p:spPr>
          <a:xfrm>
            <a:off x="3303588" y="6200775"/>
            <a:ext cx="3636962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6251" name="Rectangle 171"/>
          <p:cNvSpPr>
            <a:spLocks noGrp="1" noChangeArrowheads="1"/>
          </p:cNvSpPr>
          <p:nvPr>
            <p:ph type="sldNum" sz="quarter" idx="4"/>
          </p:nvPr>
        </p:nvSpPr>
        <p:spPr>
          <a:xfrm>
            <a:off x="7092950" y="6200775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DB273E98-D02F-4593-A07D-754B88DB5A66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05C50AD-E4CF-478D-B683-A345BCBC81E3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823075" y="225425"/>
            <a:ext cx="1925638" cy="5975350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1042988" y="225425"/>
            <a:ext cx="5627687" cy="597535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77C5B20-67A8-4493-B736-7DBEE91A54AA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Título y texto e imágenes prediseñad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42988" y="225425"/>
            <a:ext cx="7705725" cy="8636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1042988" y="1304925"/>
            <a:ext cx="3776662" cy="489585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imágenes prediseñadas"/>
          <p:cNvSpPr>
            <a:spLocks noGrp="1"/>
          </p:cNvSpPr>
          <p:nvPr>
            <p:ph type="clipArt" sz="half" idx="2"/>
          </p:nvPr>
        </p:nvSpPr>
        <p:spPr>
          <a:xfrm>
            <a:off x="4972050" y="1304925"/>
            <a:ext cx="3776663" cy="4895850"/>
          </a:xfrm>
        </p:spPr>
        <p:txBody>
          <a:bodyPr/>
          <a:lstStyle/>
          <a:p>
            <a:r>
              <a:rPr lang="es-ES" smtClean="0"/>
              <a:t>Haga clic en el icono para agregar una imagen prediseñada</a:t>
            </a:r>
            <a:endParaRPr lang="es-CL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1042988" y="6308725"/>
            <a:ext cx="1838325" cy="349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054350" y="6308725"/>
            <a:ext cx="3636963" cy="349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843713" y="6308725"/>
            <a:ext cx="1905000" cy="349250"/>
          </a:xfrm>
        </p:spPr>
        <p:txBody>
          <a:bodyPr/>
          <a:lstStyle>
            <a:lvl1pPr>
              <a:defRPr/>
            </a:lvl1pPr>
          </a:lstStyle>
          <a:p>
            <a:fld id="{E05F267B-B398-4EE4-87AB-4D5472ACA4C2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 preserve="1">
  <p:cSld name="Título y texto encima de l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42988" y="225425"/>
            <a:ext cx="7705725" cy="8636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1042988" y="1304925"/>
            <a:ext cx="7705725" cy="2371725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1042988" y="3829050"/>
            <a:ext cx="7705725" cy="2371725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1042988" y="6308725"/>
            <a:ext cx="1838325" cy="349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054350" y="6308725"/>
            <a:ext cx="3636963" cy="349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843713" y="6308725"/>
            <a:ext cx="1905000" cy="349250"/>
          </a:xfrm>
        </p:spPr>
        <p:txBody>
          <a:bodyPr/>
          <a:lstStyle>
            <a:lvl1pPr>
              <a:defRPr/>
            </a:lvl1pPr>
          </a:lstStyle>
          <a:p>
            <a:fld id="{3067D462-7960-4DA0-854A-9ACA01403D9E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38281A8-134A-44EB-B21D-27FD67AB506D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55CAD6A-0167-4E19-8112-20D436F29943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1042988" y="1304925"/>
            <a:ext cx="3776662" cy="48958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972050" y="1304925"/>
            <a:ext cx="3776663" cy="48958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387D31E-117D-42C8-ABE2-836766BB2D35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80B1C36-AB00-43CE-AC69-7E77FC4D0F5C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B476632-DF10-4BD4-8997-5191154EFDC9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A68A9AD-AC6C-462D-BC2F-14E7B1F2B014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94CD10E-5044-43F2-9A6F-D48BF0036C46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s-CL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273E81-4CAF-4DBA-BAB7-F206EC6C96BF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5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042988" y="225425"/>
            <a:ext cx="7705725" cy="86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Haga clic para cambiar el estilo de título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42988" y="1304925"/>
            <a:ext cx="7705725" cy="489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Haga clic para modificar el estilo de texto del patrón</a:t>
            </a:r>
          </a:p>
          <a:p>
            <a:pPr lvl="1"/>
            <a:r>
              <a:rPr lang="en-US" smtClean="0"/>
              <a:t>Segundo nivel</a:t>
            </a:r>
          </a:p>
          <a:p>
            <a:pPr lvl="2"/>
            <a:r>
              <a:rPr lang="en-US" smtClean="0"/>
              <a:t>Tercer nivel</a:t>
            </a:r>
          </a:p>
          <a:p>
            <a:pPr lvl="3"/>
            <a:r>
              <a:rPr lang="en-US" smtClean="0"/>
              <a:t>Cuarto nivel</a:t>
            </a:r>
          </a:p>
          <a:p>
            <a:pPr lvl="4"/>
            <a:r>
              <a:rPr lang="en-US" smtClean="0"/>
              <a:t>Quinto nivel</a:t>
            </a:r>
          </a:p>
        </p:txBody>
      </p:sp>
      <p:sp>
        <p:nvSpPr>
          <p:cNvPr id="2253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042988" y="6308725"/>
            <a:ext cx="1838325" cy="34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000"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2253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054350" y="6308725"/>
            <a:ext cx="3636963" cy="34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000"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2253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43713" y="6308725"/>
            <a:ext cx="1905000" cy="34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000">
                <a:latin typeface="+mn-lt"/>
              </a:defRPr>
            </a:lvl1pPr>
          </a:lstStyle>
          <a:p>
            <a:fld id="{AC4C45D0-EA89-43B4-87BC-9BB80F814F6F}" type="slidenum">
              <a:rPr lang="en-US"/>
              <a:pPr/>
              <a:t>‹Nº›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  <p:sldLayoutId id="2147483662" r:id="rId12"/>
    <p:sldLayoutId id="2147483663" r:id="rId13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Century Schoolbook" pitchFamily="18" charset="0"/>
          <a:cs typeface="Times New Roman" pitchFamily="18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Century Schoolbook" pitchFamily="18" charset="0"/>
          <a:cs typeface="Times New Roman" pitchFamily="18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Century Schoolbook" pitchFamily="18" charset="0"/>
          <a:cs typeface="Times New Roman" pitchFamily="18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Century Schoolbook" pitchFamily="18" charset="0"/>
          <a:cs typeface="Times New Roman" pitchFamily="18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Century Schoolbook" pitchFamily="18" charset="0"/>
          <a:cs typeface="Times New Roman" pitchFamily="18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Century Schoolbook" pitchFamily="18" charset="0"/>
          <a:cs typeface="Times New Roman" pitchFamily="18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Century Schoolbook" pitchFamily="18" charset="0"/>
          <a:cs typeface="Times New Roman" pitchFamily="18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Century Schoolbook" pitchFamily="18" charset="0"/>
          <a:cs typeface="Times New Roman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0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16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16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16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16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16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16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8" name="Rectangle 4"/>
          <p:cNvSpPr>
            <a:spLocks noGrp="1" noChangeArrowheads="1"/>
          </p:cNvSpPr>
          <p:nvPr>
            <p:ph type="ctrTitle"/>
          </p:nvPr>
        </p:nvSpPr>
        <p:spPr>
          <a:xfrm>
            <a:off x="3419475" y="1142984"/>
            <a:ext cx="5010177" cy="2362200"/>
          </a:xfrm>
        </p:spPr>
        <p:txBody>
          <a:bodyPr/>
          <a:lstStyle/>
          <a:p>
            <a:r>
              <a:rPr lang="en-US" dirty="0" err="1" smtClean="0">
                <a:latin typeface="Arial" pitchFamily="34" charset="0"/>
                <a:cs typeface="Arial" pitchFamily="34" charset="0"/>
              </a:rPr>
              <a:t>Clase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N°10</a:t>
            </a:r>
            <a:br>
              <a:rPr lang="en-US" dirty="0" smtClean="0">
                <a:latin typeface="Arial" pitchFamily="34" charset="0"/>
                <a:cs typeface="Arial" pitchFamily="34" charset="0"/>
              </a:rPr>
            </a:br>
            <a:r>
              <a:rPr lang="en-US" dirty="0" smtClean="0">
                <a:latin typeface="Arial" pitchFamily="34" charset="0"/>
                <a:cs typeface="Arial" pitchFamily="34" charset="0"/>
              </a:rPr>
              <a:t/>
            </a:r>
            <a:br>
              <a:rPr lang="en-US" dirty="0" smtClean="0">
                <a:latin typeface="Arial" pitchFamily="34" charset="0"/>
                <a:cs typeface="Arial" pitchFamily="34" charset="0"/>
              </a:rPr>
            </a:br>
            <a:r>
              <a:rPr lang="en-US" dirty="0" err="1" smtClean="0">
                <a:latin typeface="Arial" pitchFamily="34" charset="0"/>
                <a:cs typeface="Arial" pitchFamily="34" charset="0"/>
              </a:rPr>
              <a:t>R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esumen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7589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3357554" y="5929330"/>
            <a:ext cx="4946650" cy="500066"/>
          </a:xfrm>
        </p:spPr>
        <p:txBody>
          <a:bodyPr/>
          <a:lstStyle/>
          <a:p>
            <a:r>
              <a:rPr lang="en-US" dirty="0" smtClean="0">
                <a:latin typeface="Arial" pitchFamily="34" charset="0"/>
                <a:cs typeface="Arial" pitchFamily="34" charset="0"/>
              </a:rPr>
              <a:t>IN664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Manejo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de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Negocios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Internacionales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Rectangle 5"/>
          <p:cNvSpPr txBox="1">
            <a:spLocks noChangeArrowheads="1"/>
          </p:cNvSpPr>
          <p:nvPr/>
        </p:nvSpPr>
        <p:spPr bwMode="auto">
          <a:xfrm>
            <a:off x="3983068" y="6419872"/>
            <a:ext cx="4946650" cy="3667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Jaime</a:t>
            </a:r>
            <a:r>
              <a:rPr kumimoji="0" lang="en-US" sz="14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</a:t>
            </a:r>
            <a:r>
              <a:rPr kumimoji="0" lang="en-US" sz="1400" b="0" i="0" u="none" strike="noStrike" kern="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Zúñiga</a:t>
            </a:r>
            <a:r>
              <a:rPr kumimoji="0" lang="en-US" sz="14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Castro</a:t>
            </a:r>
            <a:endParaRPr kumimoji="0" lang="en-US" sz="14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7846" name="Rectangle 6"/>
          <p:cNvSpPr>
            <a:spLocks noChangeArrowheads="1"/>
          </p:cNvSpPr>
          <p:nvPr/>
        </p:nvSpPr>
        <p:spPr bwMode="auto">
          <a:xfrm>
            <a:off x="3429000" y="2544763"/>
            <a:ext cx="18415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1616" tIns="45809" rIns="91616" bIns="45809">
            <a:spAutoFit/>
          </a:bodyPr>
          <a:lstStyle/>
          <a:p>
            <a:pPr algn="just"/>
            <a:endParaRPr lang="es-CL" sz="1600">
              <a:latin typeface="Century Gothic" pitchFamily="34" charset="0"/>
            </a:endParaRPr>
          </a:p>
        </p:txBody>
      </p:sp>
      <p:sp>
        <p:nvSpPr>
          <p:cNvPr id="547847" name="Rectangle 7"/>
          <p:cNvSpPr>
            <a:spLocks noGrp="1" noChangeArrowheads="1"/>
          </p:cNvSpPr>
          <p:nvPr>
            <p:ph type="title"/>
          </p:nvPr>
        </p:nvSpPr>
        <p:spPr>
          <a:xfrm>
            <a:off x="955650" y="346098"/>
            <a:ext cx="6956449" cy="553998"/>
          </a:xfrm>
          <a:noFill/>
          <a:ln/>
        </p:spPr>
        <p:txBody>
          <a:bodyPr wrap="square">
            <a:spAutoFit/>
          </a:bodyPr>
          <a:lstStyle/>
          <a:p>
            <a:pPr algn="just" defTabSz="273050"/>
            <a:r>
              <a:rPr lang="es-ES_tradnl" sz="3000" b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Consultas</a:t>
            </a:r>
            <a:endParaRPr lang="es-ES_tradnl" sz="3000" b="1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47858" name="Line 18"/>
          <p:cNvSpPr>
            <a:spLocks noChangeShapeType="1"/>
          </p:cNvSpPr>
          <p:nvPr/>
        </p:nvSpPr>
        <p:spPr bwMode="auto">
          <a:xfrm>
            <a:off x="928662" y="1000108"/>
            <a:ext cx="5715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  <p:pic>
        <p:nvPicPr>
          <p:cNvPr id="147458" name="Picture 2" descr="C:\Documents and Settings\jzunigac\Configuración local\Archivos temporales de Internet\Content.IE5\NLUEU1KI\MCj00787110000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86182" y="1714488"/>
            <a:ext cx="1622425" cy="3933825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latin typeface="Arial" pitchFamily="34" charset="0"/>
                <a:cs typeface="Arial" pitchFamily="34" charset="0"/>
              </a:rPr>
              <a:t>Resumen 1</a:t>
            </a:r>
            <a:endParaRPr lang="es-CL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642910" y="1071546"/>
            <a:ext cx="8215370" cy="5286411"/>
          </a:xfrm>
        </p:spPr>
        <p:txBody>
          <a:bodyPr/>
          <a:lstStyle/>
          <a:p>
            <a:pPr marL="457200" indent="-457200"/>
            <a:r>
              <a:rPr lang="es-MX" dirty="0" smtClean="0">
                <a:latin typeface="Arial" pitchFamily="34" charset="0"/>
                <a:cs typeface="Arial" pitchFamily="34" charset="0"/>
              </a:rPr>
              <a:t>Globalización</a:t>
            </a:r>
          </a:p>
          <a:p>
            <a:pPr marL="857250" lvl="1" indent="-457200"/>
            <a:r>
              <a:rPr lang="es-MX" sz="1400" dirty="0" smtClean="0">
                <a:latin typeface="Arial" pitchFamily="34" charset="0"/>
                <a:cs typeface="Arial" pitchFamily="34" charset="0"/>
              </a:rPr>
              <a:t>De los mercados</a:t>
            </a:r>
          </a:p>
          <a:p>
            <a:pPr marL="857250" lvl="1" indent="-457200"/>
            <a:r>
              <a:rPr lang="es-MX" sz="1400" dirty="0" smtClean="0">
                <a:latin typeface="Arial" pitchFamily="34" charset="0"/>
                <a:cs typeface="Arial" pitchFamily="34" charset="0"/>
              </a:rPr>
              <a:t>De los productos</a:t>
            </a:r>
          </a:p>
          <a:p>
            <a:pPr marL="857250" lvl="1" indent="-457200"/>
            <a:r>
              <a:rPr lang="es-MX" sz="1400" dirty="0" smtClean="0">
                <a:latin typeface="Arial" pitchFamily="34" charset="0"/>
                <a:cs typeface="Arial" pitchFamily="34" charset="0"/>
              </a:rPr>
              <a:t>Instituciones globales</a:t>
            </a:r>
          </a:p>
          <a:p>
            <a:pPr marL="857250" lvl="1" indent="-457200"/>
            <a:r>
              <a:rPr lang="es-MX" sz="1400" dirty="0" smtClean="0">
                <a:latin typeface="Arial" pitchFamily="34" charset="0"/>
                <a:cs typeface="Arial" pitchFamily="34" charset="0"/>
              </a:rPr>
              <a:t>Drivers de la globalización</a:t>
            </a:r>
          </a:p>
          <a:p>
            <a:pPr marL="457200" indent="-457200"/>
            <a:r>
              <a:rPr lang="es-MX" dirty="0" smtClean="0">
                <a:latin typeface="Arial" pitchFamily="34" charset="0"/>
                <a:ea typeface="+mn-ea"/>
                <a:cs typeface="Arial" pitchFamily="34" charset="0"/>
              </a:rPr>
              <a:t>Teor</a:t>
            </a:r>
            <a:r>
              <a:rPr lang="es-MX" dirty="0" smtClean="0">
                <a:latin typeface="Arial" pitchFamily="34" charset="0"/>
                <a:cs typeface="Arial" pitchFamily="34" charset="0"/>
              </a:rPr>
              <a:t>ías de comercio Internacional</a:t>
            </a:r>
          </a:p>
          <a:p>
            <a:pPr marL="857250" lvl="1" indent="-457200"/>
            <a:r>
              <a:rPr lang="es-MX" sz="1400" dirty="0" smtClean="0">
                <a:latin typeface="Arial" pitchFamily="34" charset="0"/>
                <a:cs typeface="Arial" pitchFamily="34" charset="0"/>
              </a:rPr>
              <a:t>Mercantilismo (Thomas </a:t>
            </a:r>
            <a:r>
              <a:rPr lang="es-MX" sz="1400" dirty="0" err="1" smtClean="0">
                <a:latin typeface="Arial" pitchFamily="34" charset="0"/>
                <a:cs typeface="Arial" pitchFamily="34" charset="0"/>
              </a:rPr>
              <a:t>Mun</a:t>
            </a:r>
            <a:r>
              <a:rPr lang="es-MX" sz="1400" dirty="0" smtClean="0">
                <a:latin typeface="Arial" pitchFamily="34" charset="0"/>
                <a:cs typeface="Arial" pitchFamily="34" charset="0"/>
              </a:rPr>
              <a:t>, 1630)</a:t>
            </a:r>
          </a:p>
          <a:p>
            <a:pPr marL="857250" lvl="1" indent="-457200"/>
            <a:r>
              <a:rPr lang="es-MX" sz="1400" dirty="0" smtClean="0">
                <a:latin typeface="Arial" pitchFamily="34" charset="0"/>
                <a:cs typeface="Arial" pitchFamily="34" charset="0"/>
              </a:rPr>
              <a:t>Ventajas absolutas (Adam Smith, 1776)</a:t>
            </a:r>
          </a:p>
          <a:p>
            <a:pPr marL="857250" lvl="1" indent="-457200"/>
            <a:r>
              <a:rPr lang="es-MX" sz="1400" dirty="0" smtClean="0">
                <a:latin typeface="Arial" pitchFamily="34" charset="0"/>
                <a:cs typeface="Arial" pitchFamily="34" charset="0"/>
              </a:rPr>
              <a:t>Ventajas comparativas (David Ricardo, 1817)</a:t>
            </a:r>
          </a:p>
          <a:p>
            <a:pPr marL="857250" lvl="1" indent="-457200"/>
            <a:r>
              <a:rPr lang="es-MX" sz="1400" dirty="0" smtClean="0">
                <a:latin typeface="Arial" pitchFamily="34" charset="0"/>
                <a:cs typeface="Arial" pitchFamily="34" charset="0"/>
              </a:rPr>
              <a:t>Relativa dotación de los factores productivos (</a:t>
            </a:r>
            <a:r>
              <a:rPr lang="es-MX" sz="1400" dirty="0" err="1" smtClean="0">
                <a:latin typeface="Arial" pitchFamily="34" charset="0"/>
                <a:cs typeface="Arial" pitchFamily="34" charset="0"/>
              </a:rPr>
              <a:t>Heckscher</a:t>
            </a:r>
            <a:r>
              <a:rPr lang="es-MX" sz="1400" dirty="0" smtClean="0">
                <a:latin typeface="Arial" pitchFamily="34" charset="0"/>
                <a:cs typeface="Arial" pitchFamily="34" charset="0"/>
              </a:rPr>
              <a:t>, 1919 – </a:t>
            </a:r>
            <a:r>
              <a:rPr lang="es-MX" sz="1400" dirty="0" err="1" smtClean="0">
                <a:latin typeface="Arial" pitchFamily="34" charset="0"/>
                <a:cs typeface="Arial" pitchFamily="34" charset="0"/>
              </a:rPr>
              <a:t>Ohlin</a:t>
            </a:r>
            <a:r>
              <a:rPr lang="es-MX" sz="1400" dirty="0" smtClean="0">
                <a:latin typeface="Arial" pitchFamily="34" charset="0"/>
                <a:cs typeface="Arial" pitchFamily="34" charset="0"/>
              </a:rPr>
              <a:t>, 1933)</a:t>
            </a:r>
          </a:p>
          <a:p>
            <a:pPr marL="857250" lvl="1" indent="-457200"/>
            <a:r>
              <a:rPr lang="es-MX" sz="1400" dirty="0" smtClean="0">
                <a:latin typeface="Arial" pitchFamily="34" charset="0"/>
                <a:cs typeface="Arial" pitchFamily="34" charset="0"/>
              </a:rPr>
              <a:t>Ciclo de comercio de los productos internacionales (Raymond Vernon, 1966</a:t>
            </a:r>
            <a:r>
              <a:rPr lang="es-MX" sz="1400" dirty="0" smtClean="0">
                <a:latin typeface="Arial" pitchFamily="34" charset="0"/>
                <a:cs typeface="Arial" pitchFamily="34" charset="0"/>
              </a:rPr>
              <a:t>)</a:t>
            </a:r>
          </a:p>
          <a:p>
            <a:pPr marL="857250" lvl="1" indent="-457200"/>
            <a:r>
              <a:rPr lang="es-MX" sz="1400" dirty="0" smtClean="0">
                <a:latin typeface="Arial" pitchFamily="34" charset="0"/>
                <a:cs typeface="Arial" pitchFamily="34" charset="0"/>
              </a:rPr>
              <a:t>Nueva teoría de comercio (Paul </a:t>
            </a:r>
            <a:r>
              <a:rPr lang="es-MX" sz="1400" dirty="0" err="1" smtClean="0">
                <a:latin typeface="Arial" pitchFamily="34" charset="0"/>
                <a:cs typeface="Arial" pitchFamily="34" charset="0"/>
              </a:rPr>
              <a:t>Krugman</a:t>
            </a:r>
            <a:r>
              <a:rPr lang="es-MX" sz="1400" dirty="0" smtClean="0">
                <a:latin typeface="Arial" pitchFamily="34" charset="0"/>
                <a:cs typeface="Arial" pitchFamily="34" charset="0"/>
              </a:rPr>
              <a:t>, 1980s)</a:t>
            </a:r>
          </a:p>
          <a:p>
            <a:pPr marL="857250" lvl="1" indent="-457200"/>
            <a:r>
              <a:rPr lang="es-MX" sz="1400" dirty="0" smtClean="0">
                <a:latin typeface="Arial" pitchFamily="34" charset="0"/>
                <a:cs typeface="Arial" pitchFamily="34" charset="0"/>
              </a:rPr>
              <a:t>Diamante de </a:t>
            </a:r>
            <a:r>
              <a:rPr lang="es-MX" sz="1400" dirty="0" err="1" smtClean="0">
                <a:latin typeface="Arial" pitchFamily="34" charset="0"/>
                <a:cs typeface="Arial" pitchFamily="34" charset="0"/>
              </a:rPr>
              <a:t>Porter</a:t>
            </a:r>
            <a:r>
              <a:rPr lang="es-MX" sz="1400" dirty="0" smtClean="0">
                <a:latin typeface="Arial" pitchFamily="34" charset="0"/>
                <a:cs typeface="Arial" pitchFamily="34" charset="0"/>
              </a:rPr>
              <a:t> de ventajas competitivas nacionales (M. </a:t>
            </a:r>
            <a:r>
              <a:rPr lang="es-MX" sz="1400" dirty="0" err="1" smtClean="0">
                <a:latin typeface="Arial" pitchFamily="34" charset="0"/>
                <a:cs typeface="Arial" pitchFamily="34" charset="0"/>
              </a:rPr>
              <a:t>Porter</a:t>
            </a:r>
            <a:r>
              <a:rPr lang="es-MX" sz="1400" dirty="0" smtClean="0">
                <a:latin typeface="Arial" pitchFamily="34" charset="0"/>
                <a:cs typeface="Arial" pitchFamily="34" charset="0"/>
              </a:rPr>
              <a:t>, 1990</a:t>
            </a:r>
            <a:r>
              <a:rPr lang="es-MX" sz="1400" dirty="0" smtClean="0">
                <a:latin typeface="Arial" pitchFamily="34" charset="0"/>
                <a:cs typeface="Arial" pitchFamily="34" charset="0"/>
              </a:rPr>
              <a:t>)</a:t>
            </a:r>
          </a:p>
          <a:p>
            <a:pPr marL="457200" indent="-457200"/>
            <a:r>
              <a:rPr lang="es-MX" dirty="0" smtClean="0">
                <a:latin typeface="Arial" pitchFamily="34" charset="0"/>
                <a:cs typeface="Arial" pitchFamily="34" charset="0"/>
              </a:rPr>
              <a:t>Economía Política</a:t>
            </a:r>
          </a:p>
          <a:p>
            <a:pPr marL="857250" lvl="1" indent="-457200"/>
            <a:r>
              <a:rPr lang="es-MX" sz="1400" dirty="0" smtClean="0">
                <a:latin typeface="Arial" pitchFamily="34" charset="0"/>
                <a:cs typeface="Arial" pitchFamily="34" charset="0"/>
              </a:rPr>
              <a:t>Tarifas</a:t>
            </a:r>
          </a:p>
          <a:p>
            <a:pPr marL="857250" lvl="1" indent="-457200"/>
            <a:r>
              <a:rPr lang="es-MX" sz="1400" dirty="0" smtClean="0">
                <a:latin typeface="Arial" pitchFamily="34" charset="0"/>
                <a:cs typeface="Arial" pitchFamily="34" charset="0"/>
              </a:rPr>
              <a:t>Subsidios</a:t>
            </a:r>
          </a:p>
          <a:p>
            <a:pPr marL="857250" lvl="1" indent="-457200"/>
            <a:r>
              <a:rPr lang="es-MX" sz="1400" dirty="0" smtClean="0">
                <a:latin typeface="Arial" pitchFamily="34" charset="0"/>
                <a:cs typeface="Arial" pitchFamily="34" charset="0"/>
              </a:rPr>
              <a:t>Cuotas de Importación y restricción voluntaria de importaciones</a:t>
            </a:r>
          </a:p>
          <a:p>
            <a:pPr marL="857250" lvl="1" indent="-457200"/>
            <a:r>
              <a:rPr lang="es-MX" sz="1400" dirty="0" smtClean="0">
                <a:latin typeface="Arial" pitchFamily="34" charset="0"/>
                <a:cs typeface="Arial" pitchFamily="34" charset="0"/>
              </a:rPr>
              <a:t>Requerimientos de contenido local</a:t>
            </a:r>
          </a:p>
          <a:p>
            <a:pPr marL="857250" lvl="1" indent="-457200"/>
            <a:r>
              <a:rPr lang="es-MX" sz="1400" dirty="0" smtClean="0">
                <a:latin typeface="Arial" pitchFamily="34" charset="0"/>
                <a:cs typeface="Arial" pitchFamily="34" charset="0"/>
              </a:rPr>
              <a:t>Políticas Administrativas</a:t>
            </a:r>
          </a:p>
          <a:p>
            <a:pPr marL="857250" lvl="1" indent="-457200"/>
            <a:r>
              <a:rPr lang="es-MX" sz="1400" dirty="0" smtClean="0">
                <a:latin typeface="Arial" pitchFamily="34" charset="0"/>
                <a:cs typeface="Arial" pitchFamily="34" charset="0"/>
              </a:rPr>
              <a:t>Políticas Antidumping</a:t>
            </a:r>
            <a:endParaRPr lang="es-MX" sz="1600" dirty="0" smtClean="0">
              <a:latin typeface="Arial" pitchFamily="34" charset="0"/>
              <a:cs typeface="Arial" pitchFamily="34" charset="0"/>
            </a:endParaRPr>
          </a:p>
          <a:p>
            <a:pPr marL="857250" lvl="1" indent="-457200"/>
            <a:endParaRPr lang="es-MX" dirty="0" smtClean="0">
              <a:latin typeface="Arial" pitchFamily="34" charset="0"/>
              <a:ea typeface="+mn-ea"/>
              <a:cs typeface="Arial" pitchFamily="34" charset="0"/>
            </a:endParaRPr>
          </a:p>
          <a:p>
            <a:pPr marL="457200" indent="-457200">
              <a:buNone/>
            </a:pPr>
            <a:endParaRPr lang="es-MX" sz="20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1071578" y="1038745"/>
            <a:ext cx="5715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latin typeface="Arial" pitchFamily="34" charset="0"/>
                <a:cs typeface="Arial" pitchFamily="34" charset="0"/>
              </a:rPr>
              <a:t>Resumen 2</a:t>
            </a:r>
            <a:endParaRPr lang="es-CL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642910" y="1214422"/>
            <a:ext cx="8215370" cy="5286411"/>
          </a:xfrm>
        </p:spPr>
        <p:txBody>
          <a:bodyPr/>
          <a:lstStyle/>
          <a:p>
            <a:pPr marL="457200" indent="-457200"/>
            <a:r>
              <a:rPr lang="es-MX" dirty="0" smtClean="0">
                <a:latin typeface="Arial" pitchFamily="34" charset="0"/>
                <a:cs typeface="Arial" pitchFamily="34" charset="0"/>
              </a:rPr>
              <a:t>Integración Regional económica</a:t>
            </a:r>
          </a:p>
          <a:p>
            <a:pPr marL="857250" lvl="1" indent="-457200"/>
            <a:r>
              <a:rPr lang="es-MX" sz="1600" dirty="0" smtClean="0">
                <a:latin typeface="Arial" pitchFamily="34" charset="0"/>
                <a:cs typeface="Arial" pitchFamily="34" charset="0"/>
              </a:rPr>
              <a:t>Área libre comercio</a:t>
            </a:r>
          </a:p>
          <a:p>
            <a:pPr marL="857250" lvl="1" indent="-457200"/>
            <a:r>
              <a:rPr lang="es-MX" sz="1600" dirty="0" smtClean="0">
                <a:latin typeface="Arial" pitchFamily="34" charset="0"/>
                <a:cs typeface="Arial" pitchFamily="34" charset="0"/>
              </a:rPr>
              <a:t>Unión Aduanera</a:t>
            </a:r>
          </a:p>
          <a:p>
            <a:pPr marL="857250" lvl="1" indent="-457200"/>
            <a:r>
              <a:rPr lang="es-MX" sz="1600" dirty="0" smtClean="0">
                <a:latin typeface="Arial" pitchFamily="34" charset="0"/>
                <a:cs typeface="Arial" pitchFamily="34" charset="0"/>
              </a:rPr>
              <a:t>Mercado Común</a:t>
            </a:r>
          </a:p>
          <a:p>
            <a:pPr marL="857250" lvl="1" indent="-457200"/>
            <a:r>
              <a:rPr lang="es-MX" sz="1600" dirty="0" smtClean="0">
                <a:latin typeface="Arial" pitchFamily="34" charset="0"/>
                <a:cs typeface="Arial" pitchFamily="34" charset="0"/>
              </a:rPr>
              <a:t>Unión Económica</a:t>
            </a:r>
          </a:p>
          <a:p>
            <a:pPr marL="857250" lvl="1" indent="-457200"/>
            <a:r>
              <a:rPr lang="es-MX" sz="1600" dirty="0" smtClean="0">
                <a:latin typeface="Arial" pitchFamily="34" charset="0"/>
                <a:cs typeface="Arial" pitchFamily="34" charset="0"/>
              </a:rPr>
              <a:t>Unión Política</a:t>
            </a:r>
          </a:p>
          <a:p>
            <a:pPr marL="457200" indent="-457200"/>
            <a:r>
              <a:rPr lang="es-MX" dirty="0" smtClean="0">
                <a:latin typeface="Arial" pitchFamily="34" charset="0"/>
                <a:ea typeface="+mn-ea"/>
                <a:cs typeface="Arial" pitchFamily="34" charset="0"/>
              </a:rPr>
              <a:t>Inversión Directa Extranjera</a:t>
            </a:r>
          </a:p>
          <a:p>
            <a:pPr marL="857250" lvl="1" indent="-457200"/>
            <a:r>
              <a:rPr lang="es-MX" sz="1600" dirty="0" smtClean="0">
                <a:latin typeface="Arial" pitchFamily="34" charset="0"/>
                <a:ea typeface="+mn-ea"/>
                <a:cs typeface="Arial" pitchFamily="34" charset="0"/>
              </a:rPr>
              <a:t>Adquisiciones</a:t>
            </a:r>
          </a:p>
          <a:p>
            <a:pPr marL="857250" lvl="1" indent="-457200"/>
            <a:r>
              <a:rPr lang="es-MX" sz="1600" dirty="0" err="1" smtClean="0">
                <a:latin typeface="Arial" pitchFamily="34" charset="0"/>
                <a:ea typeface="+mn-ea"/>
                <a:cs typeface="Arial" pitchFamily="34" charset="0"/>
              </a:rPr>
              <a:t>Greenfield</a:t>
            </a:r>
            <a:endParaRPr lang="es-MX" sz="1600" dirty="0" smtClean="0">
              <a:latin typeface="Arial" pitchFamily="34" charset="0"/>
              <a:ea typeface="+mn-ea"/>
              <a:cs typeface="Arial" pitchFamily="34" charset="0"/>
            </a:endParaRPr>
          </a:p>
          <a:p>
            <a:pPr marL="457200" indent="-457200"/>
            <a:r>
              <a:rPr lang="es-MX" dirty="0" smtClean="0">
                <a:latin typeface="Arial" pitchFamily="34" charset="0"/>
                <a:cs typeface="Arial" pitchFamily="34" charset="0"/>
              </a:rPr>
              <a:t>Política económica de FDI</a:t>
            </a:r>
          </a:p>
          <a:p>
            <a:pPr marL="857250" lvl="1" indent="-457200"/>
            <a:r>
              <a:rPr lang="es-MX" sz="1600" dirty="0" smtClean="0">
                <a:latin typeface="Arial" pitchFamily="34" charset="0"/>
                <a:cs typeface="Arial" pitchFamily="34" charset="0"/>
              </a:rPr>
              <a:t>Visión Radical</a:t>
            </a:r>
          </a:p>
          <a:p>
            <a:pPr marL="857250" lvl="1" indent="-457200"/>
            <a:r>
              <a:rPr lang="es-MX" sz="1600" dirty="0" smtClean="0">
                <a:latin typeface="Arial" pitchFamily="34" charset="0"/>
                <a:cs typeface="Arial" pitchFamily="34" charset="0"/>
              </a:rPr>
              <a:t>Visión de libre mercado</a:t>
            </a:r>
          </a:p>
          <a:p>
            <a:pPr marL="857250" lvl="1" indent="-457200"/>
            <a:r>
              <a:rPr lang="es-MX" sz="1600" dirty="0" smtClean="0">
                <a:latin typeface="Arial" pitchFamily="34" charset="0"/>
                <a:cs typeface="Arial" pitchFamily="34" charset="0"/>
              </a:rPr>
              <a:t>Visión del nacionalismo pragmático</a:t>
            </a:r>
          </a:p>
          <a:p>
            <a:pPr marL="457200" indent="-457200"/>
            <a:r>
              <a:rPr lang="es-MX" dirty="0" smtClean="0">
                <a:latin typeface="Arial" pitchFamily="34" charset="0"/>
                <a:ea typeface="+mn-ea"/>
                <a:cs typeface="Arial" pitchFamily="34" charset="0"/>
              </a:rPr>
              <a:t>Diferencias culturales</a:t>
            </a:r>
            <a:endParaRPr lang="es-MX" sz="2000" dirty="0" smtClean="0">
              <a:latin typeface="Arial" pitchFamily="34" charset="0"/>
              <a:cs typeface="Arial" pitchFamily="34" charset="0"/>
            </a:endParaRPr>
          </a:p>
          <a:p>
            <a:pPr marL="857250" lvl="1" indent="-457200"/>
            <a:r>
              <a:rPr lang="es-MX" sz="1600" dirty="0" smtClean="0">
                <a:latin typeface="Arial" pitchFamily="34" charset="0"/>
                <a:ea typeface="+mn-ea"/>
                <a:cs typeface="Arial" pitchFamily="34" charset="0"/>
              </a:rPr>
              <a:t>Determinantes de la cultura</a:t>
            </a:r>
          </a:p>
          <a:p>
            <a:pPr marL="857250" lvl="1" indent="-457200"/>
            <a:r>
              <a:rPr lang="es-MX" sz="1600" dirty="0" err="1" smtClean="0">
                <a:latin typeface="Arial" pitchFamily="34" charset="0"/>
                <a:ea typeface="+mn-ea"/>
                <a:cs typeface="Arial" pitchFamily="34" charset="0"/>
              </a:rPr>
              <a:t>Hofstede’s</a:t>
            </a:r>
            <a:r>
              <a:rPr lang="es-MX" sz="1600" dirty="0" smtClean="0">
                <a:latin typeface="Arial" pitchFamily="34" charset="0"/>
                <a:ea typeface="+mn-ea"/>
                <a:cs typeface="Arial" pitchFamily="34" charset="0"/>
              </a:rPr>
              <a:t>  </a:t>
            </a:r>
            <a:r>
              <a:rPr lang="es-MX" sz="1600" dirty="0" err="1" smtClean="0">
                <a:latin typeface="Arial" pitchFamily="34" charset="0"/>
                <a:ea typeface="+mn-ea"/>
                <a:cs typeface="Arial" pitchFamily="34" charset="0"/>
              </a:rPr>
              <a:t>Dimension</a:t>
            </a:r>
            <a:endParaRPr lang="es-MX" sz="1600" dirty="0" smtClean="0"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1071578" y="1038745"/>
            <a:ext cx="5715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latin typeface="Arial" pitchFamily="34" charset="0"/>
                <a:cs typeface="Arial" pitchFamily="34" charset="0"/>
              </a:rPr>
              <a:t>Resumen 3</a:t>
            </a:r>
            <a:endParaRPr lang="es-CL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642910" y="1214422"/>
            <a:ext cx="8215370" cy="5286411"/>
          </a:xfrm>
        </p:spPr>
        <p:txBody>
          <a:bodyPr/>
          <a:lstStyle/>
          <a:p>
            <a:pPr marL="457200" indent="-457200"/>
            <a:r>
              <a:rPr lang="es-MX" dirty="0" smtClean="0">
                <a:latin typeface="Arial" pitchFamily="34" charset="0"/>
                <a:cs typeface="Arial" pitchFamily="34" charset="0"/>
              </a:rPr>
              <a:t>Diferencias nacionales en políticas económicas</a:t>
            </a:r>
          </a:p>
          <a:p>
            <a:pPr marL="857250" lvl="1" indent="-457200"/>
            <a:r>
              <a:rPr lang="es-MX" sz="1600" dirty="0" smtClean="0">
                <a:latin typeface="Arial" pitchFamily="34" charset="0"/>
                <a:cs typeface="Arial" pitchFamily="34" charset="0"/>
              </a:rPr>
              <a:t>Sistema Político</a:t>
            </a:r>
          </a:p>
          <a:p>
            <a:pPr marL="857250" lvl="1" indent="-457200"/>
            <a:r>
              <a:rPr lang="es-MX" sz="1600" dirty="0" smtClean="0">
                <a:latin typeface="Arial" pitchFamily="34" charset="0"/>
                <a:cs typeface="Arial" pitchFamily="34" charset="0"/>
              </a:rPr>
              <a:t>Sistema Económico</a:t>
            </a:r>
          </a:p>
          <a:p>
            <a:pPr marL="857250" lvl="1" indent="-457200"/>
            <a:r>
              <a:rPr lang="es-MX" sz="1600" dirty="0" smtClean="0">
                <a:latin typeface="Arial" pitchFamily="34" charset="0"/>
                <a:cs typeface="Arial" pitchFamily="34" charset="0"/>
              </a:rPr>
              <a:t>Sistema Social</a:t>
            </a:r>
          </a:p>
          <a:p>
            <a:pPr marL="457200" indent="-457200"/>
            <a:r>
              <a:rPr lang="es-MX" dirty="0" smtClean="0">
                <a:latin typeface="Arial" pitchFamily="34" charset="0"/>
                <a:ea typeface="+mn-ea"/>
                <a:cs typeface="Arial" pitchFamily="34" charset="0"/>
              </a:rPr>
              <a:t>Entradas a mercados extranjeros</a:t>
            </a:r>
          </a:p>
          <a:p>
            <a:pPr marL="857250" lvl="1" indent="-457200"/>
            <a:r>
              <a:rPr lang="es-MX" sz="1800" dirty="0" smtClean="0">
                <a:latin typeface="Arial" pitchFamily="34" charset="0"/>
                <a:cs typeface="Arial" pitchFamily="34" charset="0"/>
              </a:rPr>
              <a:t>Modos de mercado</a:t>
            </a:r>
          </a:p>
          <a:p>
            <a:pPr marL="1257300" lvl="2" indent="-457200"/>
            <a:r>
              <a:rPr lang="es-MX" sz="1600" dirty="0" smtClean="0">
                <a:latin typeface="Arial" pitchFamily="34" charset="0"/>
                <a:cs typeface="Arial" pitchFamily="34" charset="0"/>
              </a:rPr>
              <a:t>Exportaciones</a:t>
            </a:r>
          </a:p>
          <a:p>
            <a:pPr marL="1257300" lvl="2" indent="-457200"/>
            <a:r>
              <a:rPr lang="es-MX" sz="1600" dirty="0" err="1" smtClean="0">
                <a:latin typeface="Arial" pitchFamily="34" charset="0"/>
                <a:cs typeface="Arial" pitchFamily="34" charset="0"/>
              </a:rPr>
              <a:t>Turnkey</a:t>
            </a:r>
            <a:r>
              <a:rPr lang="es-MX" sz="1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1600" dirty="0" err="1" smtClean="0">
                <a:latin typeface="Arial" pitchFamily="34" charset="0"/>
                <a:cs typeface="Arial" pitchFamily="34" charset="0"/>
              </a:rPr>
              <a:t>project</a:t>
            </a:r>
            <a:endParaRPr lang="es-MX" sz="1600" dirty="0" smtClean="0">
              <a:latin typeface="Arial" pitchFamily="34" charset="0"/>
              <a:cs typeface="Arial" pitchFamily="34" charset="0"/>
            </a:endParaRPr>
          </a:p>
          <a:p>
            <a:pPr marL="857250" lvl="1" indent="-457200"/>
            <a:r>
              <a:rPr lang="es-MX" sz="1800" dirty="0" smtClean="0">
                <a:latin typeface="Arial" pitchFamily="34" charset="0"/>
                <a:cs typeface="Arial" pitchFamily="34" charset="0"/>
              </a:rPr>
              <a:t>Modos de contrato a largo plazo</a:t>
            </a:r>
          </a:p>
          <a:p>
            <a:pPr marL="1257300" lvl="2" indent="-457200"/>
            <a:r>
              <a:rPr lang="es-MX" sz="1600" dirty="0" smtClean="0">
                <a:latin typeface="Arial" pitchFamily="34" charset="0"/>
                <a:cs typeface="Arial" pitchFamily="34" charset="0"/>
              </a:rPr>
              <a:t>Licencias</a:t>
            </a:r>
          </a:p>
          <a:p>
            <a:pPr marL="1257300" lvl="2" indent="-457200"/>
            <a:r>
              <a:rPr lang="es-MX" sz="1600" dirty="0" smtClean="0">
                <a:latin typeface="Arial" pitchFamily="34" charset="0"/>
                <a:cs typeface="Arial" pitchFamily="34" charset="0"/>
              </a:rPr>
              <a:t>Franquicias</a:t>
            </a:r>
          </a:p>
          <a:p>
            <a:pPr marL="857250" lvl="1" indent="-457200"/>
            <a:r>
              <a:rPr lang="es-MX" sz="1800" dirty="0" smtClean="0">
                <a:latin typeface="Arial" pitchFamily="34" charset="0"/>
                <a:cs typeface="Arial" pitchFamily="34" charset="0"/>
              </a:rPr>
              <a:t>Modos de propiedad (FDI)</a:t>
            </a:r>
          </a:p>
          <a:p>
            <a:pPr marL="1257300" lvl="2" indent="-457200"/>
            <a:r>
              <a:rPr lang="es-MX" sz="1600" dirty="0" smtClean="0">
                <a:latin typeface="Arial" pitchFamily="34" charset="0"/>
                <a:cs typeface="Arial" pitchFamily="34" charset="0"/>
              </a:rPr>
              <a:t>International </a:t>
            </a:r>
            <a:r>
              <a:rPr lang="es-MX" sz="1600" dirty="0" err="1" smtClean="0">
                <a:latin typeface="Arial" pitchFamily="34" charset="0"/>
                <a:cs typeface="Arial" pitchFamily="34" charset="0"/>
              </a:rPr>
              <a:t>Joint</a:t>
            </a:r>
            <a:r>
              <a:rPr lang="es-MX" sz="1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1600" dirty="0" err="1" smtClean="0">
                <a:latin typeface="Arial" pitchFamily="34" charset="0"/>
                <a:cs typeface="Arial" pitchFamily="34" charset="0"/>
              </a:rPr>
              <a:t>Ventures</a:t>
            </a:r>
            <a:r>
              <a:rPr lang="es-MX" sz="1600" dirty="0" smtClean="0">
                <a:latin typeface="Arial" pitchFamily="34" charset="0"/>
                <a:cs typeface="Arial" pitchFamily="34" charset="0"/>
              </a:rPr>
              <a:t> (IJV)</a:t>
            </a:r>
          </a:p>
          <a:p>
            <a:pPr marL="1257300" lvl="2" indent="-457200"/>
            <a:r>
              <a:rPr lang="es-MX" sz="1600" dirty="0" err="1" smtClean="0">
                <a:latin typeface="Arial" pitchFamily="34" charset="0"/>
                <a:cs typeface="Arial" pitchFamily="34" charset="0"/>
              </a:rPr>
              <a:t>Wholly-owned</a:t>
            </a:r>
            <a:r>
              <a:rPr lang="es-MX" sz="1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1600" dirty="0" err="1" smtClean="0">
                <a:latin typeface="Arial" pitchFamily="34" charset="0"/>
                <a:cs typeface="Arial" pitchFamily="34" charset="0"/>
              </a:rPr>
              <a:t>Subsidiaries</a:t>
            </a:r>
            <a:r>
              <a:rPr lang="es-MX" sz="1600" dirty="0" smtClean="0">
                <a:latin typeface="Arial" pitchFamily="34" charset="0"/>
                <a:cs typeface="Arial" pitchFamily="34" charset="0"/>
              </a:rPr>
              <a:t> (WOS)</a:t>
            </a:r>
          </a:p>
          <a:p>
            <a:pPr marL="1714500" lvl="3" indent="-457200"/>
            <a:r>
              <a:rPr lang="es-MX" dirty="0" err="1" smtClean="0">
                <a:latin typeface="Arial" pitchFamily="34" charset="0"/>
                <a:cs typeface="Arial" pitchFamily="34" charset="0"/>
              </a:rPr>
              <a:t>Adquisiones</a:t>
            </a:r>
            <a:endParaRPr lang="es-MX" dirty="0" smtClean="0">
              <a:latin typeface="Arial" pitchFamily="34" charset="0"/>
              <a:cs typeface="Arial" pitchFamily="34" charset="0"/>
            </a:endParaRPr>
          </a:p>
          <a:p>
            <a:pPr marL="1714500" lvl="3" indent="-457200"/>
            <a:r>
              <a:rPr lang="es-MX" dirty="0" err="1" smtClean="0">
                <a:latin typeface="Arial" pitchFamily="34" charset="0"/>
                <a:cs typeface="Arial" pitchFamily="34" charset="0"/>
              </a:rPr>
              <a:t>Greenfield</a:t>
            </a:r>
            <a:endParaRPr lang="es-MX" dirty="0" smtClean="0">
              <a:latin typeface="Arial" pitchFamily="34" charset="0"/>
              <a:cs typeface="Arial" pitchFamily="34" charset="0"/>
            </a:endParaRPr>
          </a:p>
          <a:p>
            <a:pPr marL="457200" indent="-457200">
              <a:buNone/>
            </a:pPr>
            <a:endParaRPr lang="es-MX" sz="20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1071578" y="1038745"/>
            <a:ext cx="5715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latin typeface="Arial" pitchFamily="34" charset="0"/>
                <a:cs typeface="Arial" pitchFamily="34" charset="0"/>
              </a:rPr>
              <a:t>Resumen 4</a:t>
            </a:r>
            <a:endParaRPr lang="es-CL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642910" y="1214422"/>
            <a:ext cx="8215370" cy="5286411"/>
          </a:xfrm>
        </p:spPr>
        <p:txBody>
          <a:bodyPr/>
          <a:lstStyle/>
          <a:p>
            <a:pPr marL="457200" indent="-457200"/>
            <a:r>
              <a:rPr lang="es-MX" dirty="0" smtClean="0">
                <a:latin typeface="Arial" pitchFamily="34" charset="0"/>
                <a:cs typeface="Arial" pitchFamily="34" charset="0"/>
              </a:rPr>
              <a:t>Estrategia de negocios internacionales</a:t>
            </a:r>
          </a:p>
          <a:p>
            <a:pPr marL="857250" lvl="1" indent="-457200"/>
            <a:r>
              <a:rPr lang="es-MX" sz="1600" dirty="0" smtClean="0">
                <a:latin typeface="Arial" pitchFamily="34" charset="0"/>
                <a:cs typeface="Arial" pitchFamily="34" charset="0"/>
              </a:rPr>
              <a:t>Estrategia Internacional</a:t>
            </a:r>
          </a:p>
          <a:p>
            <a:pPr marL="857250" lvl="1" indent="-457200"/>
            <a:r>
              <a:rPr lang="es-MX" sz="1600" dirty="0" smtClean="0">
                <a:latin typeface="Arial" pitchFamily="34" charset="0"/>
                <a:cs typeface="Arial" pitchFamily="34" charset="0"/>
              </a:rPr>
              <a:t>Estrategia </a:t>
            </a:r>
            <a:r>
              <a:rPr lang="es-MX" sz="1600" dirty="0" err="1" smtClean="0">
                <a:latin typeface="Arial" pitchFamily="34" charset="0"/>
                <a:cs typeface="Arial" pitchFamily="34" charset="0"/>
              </a:rPr>
              <a:t>Multidoméstica</a:t>
            </a:r>
            <a:endParaRPr lang="es-MX" sz="1600" dirty="0" smtClean="0">
              <a:latin typeface="Arial" pitchFamily="34" charset="0"/>
              <a:cs typeface="Arial" pitchFamily="34" charset="0"/>
            </a:endParaRPr>
          </a:p>
          <a:p>
            <a:pPr marL="857250" lvl="1" indent="-457200"/>
            <a:r>
              <a:rPr lang="es-MX" sz="1600" dirty="0" smtClean="0">
                <a:latin typeface="Arial" pitchFamily="34" charset="0"/>
                <a:cs typeface="Arial" pitchFamily="34" charset="0"/>
              </a:rPr>
              <a:t>Estrategia Global</a:t>
            </a:r>
          </a:p>
          <a:p>
            <a:pPr marL="857250" lvl="1" indent="-457200"/>
            <a:r>
              <a:rPr lang="es-MX" sz="1600" dirty="0" smtClean="0">
                <a:latin typeface="Arial" pitchFamily="34" charset="0"/>
                <a:cs typeface="Arial" pitchFamily="34" charset="0"/>
              </a:rPr>
              <a:t>Estrategia Transnacional</a:t>
            </a:r>
          </a:p>
          <a:p>
            <a:pPr marL="457200" indent="-457200"/>
            <a:r>
              <a:rPr lang="es-MX" dirty="0" smtClean="0">
                <a:latin typeface="Arial" pitchFamily="34" charset="0"/>
                <a:ea typeface="+mn-ea"/>
                <a:cs typeface="Arial" pitchFamily="34" charset="0"/>
              </a:rPr>
              <a:t>Organización de negocios internacionales</a:t>
            </a:r>
          </a:p>
          <a:p>
            <a:pPr marL="857250" lvl="1" indent="-457200"/>
            <a:r>
              <a:rPr lang="es-MX" sz="1600" dirty="0" smtClean="0">
                <a:latin typeface="Arial" pitchFamily="34" charset="0"/>
                <a:ea typeface="+mn-ea"/>
                <a:cs typeface="Arial" pitchFamily="34" charset="0"/>
              </a:rPr>
              <a:t>Estructura</a:t>
            </a:r>
          </a:p>
          <a:p>
            <a:pPr marL="857250" lvl="1" indent="-457200"/>
            <a:r>
              <a:rPr lang="es-MX" sz="1600" dirty="0" smtClean="0">
                <a:latin typeface="Arial" pitchFamily="34" charset="0"/>
                <a:ea typeface="+mn-ea"/>
                <a:cs typeface="Arial" pitchFamily="34" charset="0"/>
              </a:rPr>
              <a:t>Gente</a:t>
            </a:r>
          </a:p>
          <a:p>
            <a:pPr marL="857250" lvl="1" indent="-457200"/>
            <a:r>
              <a:rPr lang="es-MX" sz="1600" dirty="0" smtClean="0">
                <a:latin typeface="Arial" pitchFamily="34" charset="0"/>
                <a:ea typeface="+mn-ea"/>
                <a:cs typeface="Arial" pitchFamily="34" charset="0"/>
              </a:rPr>
              <a:t>Procesos</a:t>
            </a:r>
          </a:p>
          <a:p>
            <a:pPr marL="857250" lvl="1" indent="-457200"/>
            <a:r>
              <a:rPr lang="es-MX" sz="1600" dirty="0" smtClean="0">
                <a:latin typeface="Arial" pitchFamily="34" charset="0"/>
                <a:ea typeface="+mn-ea"/>
                <a:cs typeface="Arial" pitchFamily="34" charset="0"/>
              </a:rPr>
              <a:t>Cultura</a:t>
            </a:r>
          </a:p>
          <a:p>
            <a:pPr marL="857250" lvl="1" indent="-457200"/>
            <a:r>
              <a:rPr lang="es-MX" sz="1600" dirty="0" smtClean="0">
                <a:latin typeface="Arial" pitchFamily="34" charset="0"/>
                <a:ea typeface="+mn-ea"/>
                <a:cs typeface="Arial" pitchFamily="34" charset="0"/>
              </a:rPr>
              <a:t>Sistema de control incentivos</a:t>
            </a:r>
          </a:p>
          <a:p>
            <a:pPr marL="457200" indent="-457200"/>
            <a:r>
              <a:rPr lang="es-MX" dirty="0" smtClean="0">
                <a:latin typeface="Arial" pitchFamily="34" charset="0"/>
                <a:cs typeface="Arial" pitchFamily="34" charset="0"/>
              </a:rPr>
              <a:t>Mercado monetario</a:t>
            </a:r>
          </a:p>
          <a:p>
            <a:pPr marL="457200" indent="-457200"/>
            <a:r>
              <a:rPr lang="es-MX" dirty="0" smtClean="0">
                <a:latin typeface="Arial" pitchFamily="34" charset="0"/>
                <a:cs typeface="Arial" pitchFamily="34" charset="0"/>
              </a:rPr>
              <a:t>É</a:t>
            </a:r>
            <a:r>
              <a:rPr lang="es-MX" dirty="0" smtClean="0">
                <a:latin typeface="Arial" pitchFamily="34" charset="0"/>
                <a:ea typeface="+mn-ea"/>
                <a:cs typeface="Arial" pitchFamily="34" charset="0"/>
              </a:rPr>
              <a:t>tica</a:t>
            </a:r>
            <a:r>
              <a:rPr lang="es-MX" dirty="0" smtClean="0">
                <a:latin typeface="Arial" pitchFamily="34" charset="0"/>
                <a:cs typeface="Arial" pitchFamily="34" charset="0"/>
              </a:rPr>
              <a:t> – </a:t>
            </a:r>
            <a:r>
              <a:rPr lang="es-MX" dirty="0" smtClean="0">
                <a:latin typeface="Arial" pitchFamily="34" charset="0"/>
                <a:ea typeface="+mn-ea"/>
                <a:cs typeface="Arial" pitchFamily="34" charset="0"/>
              </a:rPr>
              <a:t>RRHH – MKTG Internacional</a:t>
            </a:r>
          </a:p>
          <a:p>
            <a:pPr marL="857250" lvl="1" indent="-457200"/>
            <a:r>
              <a:rPr lang="es-MX" sz="1600" dirty="0" smtClean="0">
                <a:latin typeface="Arial" pitchFamily="34" charset="0"/>
                <a:ea typeface="+mn-ea"/>
                <a:cs typeface="Arial" pitchFamily="34" charset="0"/>
              </a:rPr>
              <a:t>Etnocentrismo</a:t>
            </a:r>
          </a:p>
          <a:p>
            <a:pPr marL="857250" lvl="1" indent="-457200"/>
            <a:r>
              <a:rPr lang="es-MX" sz="1600" dirty="0" err="1" smtClean="0">
                <a:latin typeface="Arial" pitchFamily="34" charset="0"/>
                <a:ea typeface="+mn-ea"/>
                <a:cs typeface="Arial" pitchFamily="34" charset="0"/>
              </a:rPr>
              <a:t>Policentrismo</a:t>
            </a:r>
            <a:endParaRPr lang="es-MX" sz="1600" dirty="0" smtClean="0">
              <a:latin typeface="Arial" pitchFamily="34" charset="0"/>
              <a:ea typeface="+mn-ea"/>
              <a:cs typeface="Arial" pitchFamily="34" charset="0"/>
            </a:endParaRPr>
          </a:p>
          <a:p>
            <a:pPr marL="857250" lvl="1" indent="-457200"/>
            <a:r>
              <a:rPr lang="es-MX" sz="1600" dirty="0" smtClean="0">
                <a:latin typeface="Arial" pitchFamily="34" charset="0"/>
                <a:ea typeface="+mn-ea"/>
                <a:cs typeface="Arial" pitchFamily="34" charset="0"/>
              </a:rPr>
              <a:t>Geocentrismo</a:t>
            </a:r>
            <a:endParaRPr lang="es-MX" sz="1600" dirty="0" smtClean="0">
              <a:latin typeface="Arial" pitchFamily="34" charset="0"/>
              <a:ea typeface="+mn-ea"/>
              <a:cs typeface="Arial" pitchFamily="34" charset="0"/>
            </a:endParaRPr>
          </a:p>
          <a:p>
            <a:pPr marL="457200" indent="-457200">
              <a:buNone/>
            </a:pPr>
            <a:endParaRPr lang="es-MX" sz="20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1071578" y="1038745"/>
            <a:ext cx="5715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42988" y="225425"/>
            <a:ext cx="7886730" cy="863600"/>
          </a:xfrm>
        </p:spPr>
        <p:txBody>
          <a:bodyPr/>
          <a:lstStyle/>
          <a:p>
            <a:r>
              <a:rPr lang="es-MX" dirty="0" smtClean="0">
                <a:latin typeface="Arial" pitchFamily="34" charset="0"/>
                <a:cs typeface="Arial" pitchFamily="34" charset="0"/>
              </a:rPr>
              <a:t>Ajuste: Estrategia - Estructura</a:t>
            </a:r>
            <a:endParaRPr lang="es-CL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1071578" y="1038745"/>
            <a:ext cx="5715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  <p:sp>
        <p:nvSpPr>
          <p:cNvPr id="5" name="4 Rectángulo"/>
          <p:cNvSpPr/>
          <p:nvPr/>
        </p:nvSpPr>
        <p:spPr bwMode="auto">
          <a:xfrm>
            <a:off x="2143108" y="1785926"/>
            <a:ext cx="5357850" cy="3429024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CL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8" name="7 Conector recto"/>
          <p:cNvCxnSpPr>
            <a:stCxn id="5" idx="0"/>
            <a:endCxn id="5" idx="2"/>
          </p:cNvCxnSpPr>
          <p:nvPr/>
        </p:nvCxnSpPr>
        <p:spPr bwMode="auto">
          <a:xfrm rot="16200000" flipH="1">
            <a:off x="3107521" y="3500438"/>
            <a:ext cx="3429024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" name="9 Conector recto"/>
          <p:cNvCxnSpPr>
            <a:stCxn id="5" idx="1"/>
            <a:endCxn id="5" idx="3"/>
          </p:cNvCxnSpPr>
          <p:nvPr/>
        </p:nvCxnSpPr>
        <p:spPr bwMode="auto">
          <a:xfrm rot="10800000" flipH="1">
            <a:off x="2143108" y="3500438"/>
            <a:ext cx="535785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2" name="11 CuadroTexto"/>
          <p:cNvSpPr txBox="1"/>
          <p:nvPr/>
        </p:nvSpPr>
        <p:spPr>
          <a:xfrm>
            <a:off x="2071670" y="5214950"/>
            <a:ext cx="10001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800" dirty="0" smtClean="0">
                <a:latin typeface="Arial" pitchFamily="34" charset="0"/>
                <a:cs typeface="Arial" pitchFamily="34" charset="0"/>
              </a:rPr>
              <a:t>Bajo</a:t>
            </a:r>
            <a:endParaRPr lang="es-CL" sz="1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12 CuadroTexto"/>
          <p:cNvSpPr txBox="1"/>
          <p:nvPr/>
        </p:nvSpPr>
        <p:spPr>
          <a:xfrm>
            <a:off x="1357290" y="4786322"/>
            <a:ext cx="10001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800" dirty="0" smtClean="0">
                <a:latin typeface="Arial" pitchFamily="34" charset="0"/>
                <a:cs typeface="Arial" pitchFamily="34" charset="0"/>
              </a:rPr>
              <a:t>Bajo</a:t>
            </a:r>
            <a:endParaRPr lang="es-CL" sz="1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13 CuadroTexto"/>
          <p:cNvSpPr txBox="1"/>
          <p:nvPr/>
        </p:nvSpPr>
        <p:spPr>
          <a:xfrm>
            <a:off x="1357290" y="1845222"/>
            <a:ext cx="10001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800" dirty="0" smtClean="0">
                <a:latin typeface="Arial" pitchFamily="34" charset="0"/>
                <a:cs typeface="Arial" pitchFamily="34" charset="0"/>
              </a:rPr>
              <a:t>Alto</a:t>
            </a:r>
            <a:endParaRPr lang="es-CL" sz="1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14 CuadroTexto"/>
          <p:cNvSpPr txBox="1"/>
          <p:nvPr/>
        </p:nvSpPr>
        <p:spPr>
          <a:xfrm>
            <a:off x="6500826" y="5214950"/>
            <a:ext cx="10001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800" dirty="0" smtClean="0">
                <a:latin typeface="Arial" pitchFamily="34" charset="0"/>
                <a:cs typeface="Arial" pitchFamily="34" charset="0"/>
              </a:rPr>
              <a:t>Alto</a:t>
            </a:r>
            <a:endParaRPr lang="es-CL" sz="1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15 CuadroTexto"/>
          <p:cNvSpPr txBox="1"/>
          <p:nvPr/>
        </p:nvSpPr>
        <p:spPr>
          <a:xfrm>
            <a:off x="142844" y="3071810"/>
            <a:ext cx="192882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000" dirty="0" smtClean="0">
                <a:latin typeface="Arial" pitchFamily="34" charset="0"/>
                <a:cs typeface="Arial" pitchFamily="34" charset="0"/>
              </a:rPr>
              <a:t>Presión por Integración Global (IG)</a:t>
            </a:r>
            <a:endParaRPr lang="es-CL" sz="2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16 CuadroTexto"/>
          <p:cNvSpPr txBox="1"/>
          <p:nvPr/>
        </p:nvSpPr>
        <p:spPr>
          <a:xfrm>
            <a:off x="2786050" y="5500702"/>
            <a:ext cx="400052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000" dirty="0" smtClean="0">
                <a:latin typeface="Arial" pitchFamily="34" charset="0"/>
                <a:cs typeface="Arial" pitchFamily="34" charset="0"/>
              </a:rPr>
              <a:t>Presión por Sensibilidad Local (SL)</a:t>
            </a:r>
          </a:p>
        </p:txBody>
      </p:sp>
      <p:sp>
        <p:nvSpPr>
          <p:cNvPr id="18" name="17 CuadroTexto"/>
          <p:cNvSpPr txBox="1"/>
          <p:nvPr/>
        </p:nvSpPr>
        <p:spPr>
          <a:xfrm>
            <a:off x="2500298" y="1962685"/>
            <a:ext cx="192882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000" b="1" dirty="0" smtClean="0">
                <a:latin typeface="Arial" pitchFamily="34" charset="0"/>
                <a:cs typeface="Arial" pitchFamily="34" charset="0"/>
              </a:rPr>
              <a:t>Global</a:t>
            </a:r>
          </a:p>
          <a:p>
            <a:r>
              <a:rPr lang="es-MX" sz="2000" dirty="0" err="1" smtClean="0">
                <a:latin typeface="Arial" pitchFamily="34" charset="0"/>
                <a:cs typeface="Arial" pitchFamily="34" charset="0"/>
              </a:rPr>
              <a:t>Centralized</a:t>
            </a:r>
            <a:endParaRPr lang="es-MX" sz="2000" dirty="0" smtClean="0">
              <a:latin typeface="Arial" pitchFamily="34" charset="0"/>
              <a:cs typeface="Arial" pitchFamily="34" charset="0"/>
            </a:endParaRPr>
          </a:p>
          <a:p>
            <a:r>
              <a:rPr lang="es-MX" sz="2000" dirty="0" err="1" smtClean="0">
                <a:latin typeface="Arial" pitchFamily="34" charset="0"/>
                <a:cs typeface="Arial" pitchFamily="34" charset="0"/>
              </a:rPr>
              <a:t>Hub</a:t>
            </a:r>
            <a:endParaRPr lang="es-MX" sz="2000" dirty="0" smtClean="0">
              <a:latin typeface="Arial" pitchFamily="34" charset="0"/>
              <a:cs typeface="Arial" pitchFamily="34" charset="0"/>
            </a:endParaRPr>
          </a:p>
          <a:p>
            <a:r>
              <a:rPr lang="es-MX" sz="2000" dirty="0" smtClean="0">
                <a:latin typeface="Arial" pitchFamily="34" charset="0"/>
                <a:cs typeface="Arial" pitchFamily="34" charset="0"/>
              </a:rPr>
              <a:t>(CH)</a:t>
            </a:r>
            <a:endParaRPr lang="es-CL" sz="2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18 CuadroTexto"/>
          <p:cNvSpPr txBox="1"/>
          <p:nvPr/>
        </p:nvSpPr>
        <p:spPr>
          <a:xfrm>
            <a:off x="5214942" y="1962685"/>
            <a:ext cx="192882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000" b="1" dirty="0" smtClean="0">
                <a:latin typeface="Arial" pitchFamily="34" charset="0"/>
                <a:cs typeface="Arial" pitchFamily="34" charset="0"/>
              </a:rPr>
              <a:t>Transnacional</a:t>
            </a:r>
          </a:p>
          <a:p>
            <a:r>
              <a:rPr lang="es-MX" sz="2000" dirty="0" err="1" smtClean="0">
                <a:latin typeface="Arial" pitchFamily="34" charset="0"/>
                <a:cs typeface="Arial" pitchFamily="34" charset="0"/>
              </a:rPr>
              <a:t>Integrated</a:t>
            </a:r>
            <a:endParaRPr lang="es-MX" sz="2000" dirty="0" smtClean="0">
              <a:latin typeface="Arial" pitchFamily="34" charset="0"/>
              <a:cs typeface="Arial" pitchFamily="34" charset="0"/>
            </a:endParaRPr>
          </a:p>
          <a:p>
            <a:r>
              <a:rPr lang="es-MX" sz="2000" dirty="0" smtClean="0">
                <a:latin typeface="Arial" pitchFamily="34" charset="0"/>
                <a:cs typeface="Arial" pitchFamily="34" charset="0"/>
              </a:rPr>
              <a:t>Network</a:t>
            </a:r>
          </a:p>
          <a:p>
            <a:r>
              <a:rPr lang="es-MX" sz="2000" dirty="0" smtClean="0">
                <a:latin typeface="Arial" pitchFamily="34" charset="0"/>
                <a:cs typeface="Arial" pitchFamily="34" charset="0"/>
              </a:rPr>
              <a:t>(IN)</a:t>
            </a:r>
            <a:endParaRPr lang="es-CL" sz="2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19 CuadroTexto"/>
          <p:cNvSpPr txBox="1"/>
          <p:nvPr/>
        </p:nvSpPr>
        <p:spPr>
          <a:xfrm>
            <a:off x="5143504" y="3714752"/>
            <a:ext cx="207170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000" b="1" dirty="0" err="1" smtClean="0">
                <a:latin typeface="Arial" pitchFamily="34" charset="0"/>
                <a:cs typeface="Arial" pitchFamily="34" charset="0"/>
              </a:rPr>
              <a:t>Multidoméstico</a:t>
            </a:r>
            <a:endParaRPr lang="es-MX" sz="2000" b="1" dirty="0" smtClean="0">
              <a:latin typeface="Arial" pitchFamily="34" charset="0"/>
              <a:cs typeface="Arial" pitchFamily="34" charset="0"/>
            </a:endParaRPr>
          </a:p>
          <a:p>
            <a:r>
              <a:rPr lang="es-MX" sz="2000" dirty="0" err="1" smtClean="0">
                <a:latin typeface="Arial" pitchFamily="34" charset="0"/>
                <a:cs typeface="Arial" pitchFamily="34" charset="0"/>
              </a:rPr>
              <a:t>Decentralized</a:t>
            </a:r>
            <a:endParaRPr lang="es-MX" sz="2000" dirty="0" smtClean="0">
              <a:latin typeface="Arial" pitchFamily="34" charset="0"/>
              <a:cs typeface="Arial" pitchFamily="34" charset="0"/>
            </a:endParaRPr>
          </a:p>
          <a:p>
            <a:r>
              <a:rPr lang="es-MX" sz="2000" dirty="0" err="1" smtClean="0">
                <a:latin typeface="Arial" pitchFamily="34" charset="0"/>
                <a:cs typeface="Arial" pitchFamily="34" charset="0"/>
              </a:rPr>
              <a:t>Federation</a:t>
            </a:r>
            <a:endParaRPr lang="es-MX" sz="2000" dirty="0" smtClean="0">
              <a:latin typeface="Arial" pitchFamily="34" charset="0"/>
              <a:cs typeface="Arial" pitchFamily="34" charset="0"/>
            </a:endParaRPr>
          </a:p>
          <a:p>
            <a:r>
              <a:rPr lang="es-MX" sz="2000" dirty="0" smtClean="0">
                <a:latin typeface="Arial" pitchFamily="34" charset="0"/>
                <a:cs typeface="Arial" pitchFamily="34" charset="0"/>
              </a:rPr>
              <a:t>(DF)</a:t>
            </a:r>
            <a:endParaRPr lang="es-CL" sz="2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20 CuadroTexto"/>
          <p:cNvSpPr txBox="1"/>
          <p:nvPr/>
        </p:nvSpPr>
        <p:spPr>
          <a:xfrm>
            <a:off x="2500298" y="3714752"/>
            <a:ext cx="192882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000" b="1" dirty="0" smtClean="0">
                <a:latin typeface="Arial" pitchFamily="34" charset="0"/>
                <a:cs typeface="Arial" pitchFamily="34" charset="0"/>
              </a:rPr>
              <a:t>Internacional</a:t>
            </a:r>
          </a:p>
          <a:p>
            <a:r>
              <a:rPr lang="es-MX" sz="2000" dirty="0" err="1" smtClean="0">
                <a:latin typeface="Arial" pitchFamily="34" charset="0"/>
                <a:cs typeface="Arial" pitchFamily="34" charset="0"/>
              </a:rPr>
              <a:t>Coordinated</a:t>
            </a:r>
            <a:endParaRPr lang="es-MX" sz="2000" dirty="0" smtClean="0">
              <a:latin typeface="Arial" pitchFamily="34" charset="0"/>
              <a:cs typeface="Arial" pitchFamily="34" charset="0"/>
            </a:endParaRPr>
          </a:p>
          <a:p>
            <a:r>
              <a:rPr lang="es-MX" sz="2000" dirty="0" err="1" smtClean="0">
                <a:latin typeface="Arial" pitchFamily="34" charset="0"/>
                <a:cs typeface="Arial" pitchFamily="34" charset="0"/>
              </a:rPr>
              <a:t>Federation</a:t>
            </a:r>
            <a:endParaRPr lang="es-MX" sz="2000" dirty="0" smtClean="0">
              <a:latin typeface="Arial" pitchFamily="34" charset="0"/>
              <a:cs typeface="Arial" pitchFamily="34" charset="0"/>
            </a:endParaRPr>
          </a:p>
          <a:p>
            <a:r>
              <a:rPr lang="es-MX" sz="2000" dirty="0" smtClean="0">
                <a:latin typeface="Arial" pitchFamily="34" charset="0"/>
                <a:cs typeface="Arial" pitchFamily="34" charset="0"/>
              </a:rPr>
              <a:t>(CF)</a:t>
            </a:r>
            <a:endParaRPr lang="es-CL" sz="20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42988" y="225425"/>
            <a:ext cx="7886730" cy="863600"/>
          </a:xfrm>
        </p:spPr>
        <p:txBody>
          <a:bodyPr/>
          <a:lstStyle/>
          <a:p>
            <a:r>
              <a:rPr lang="es-MX" dirty="0" smtClean="0">
                <a:latin typeface="Arial" pitchFamily="34" charset="0"/>
                <a:cs typeface="Arial" pitchFamily="34" charset="0"/>
              </a:rPr>
              <a:t>Estrategia de HR en el cuadro</a:t>
            </a:r>
            <a:br>
              <a:rPr lang="es-MX" dirty="0" smtClean="0">
                <a:latin typeface="Arial" pitchFamily="34" charset="0"/>
                <a:cs typeface="Arial" pitchFamily="34" charset="0"/>
              </a:rPr>
            </a:br>
            <a:r>
              <a:rPr lang="es-MX" dirty="0" smtClean="0">
                <a:latin typeface="Arial" pitchFamily="34" charset="0"/>
                <a:cs typeface="Arial" pitchFamily="34" charset="0"/>
              </a:rPr>
              <a:t>Integración - Sensibilidad</a:t>
            </a:r>
            <a:endParaRPr lang="es-CL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1071578" y="1038745"/>
            <a:ext cx="5715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  <p:sp>
        <p:nvSpPr>
          <p:cNvPr id="5" name="4 Rectángulo"/>
          <p:cNvSpPr/>
          <p:nvPr/>
        </p:nvSpPr>
        <p:spPr bwMode="auto">
          <a:xfrm>
            <a:off x="2143108" y="1785926"/>
            <a:ext cx="5357850" cy="3429024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CL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8" name="7 Conector recto"/>
          <p:cNvCxnSpPr>
            <a:stCxn id="5" idx="0"/>
            <a:endCxn id="5" idx="2"/>
          </p:cNvCxnSpPr>
          <p:nvPr/>
        </p:nvCxnSpPr>
        <p:spPr bwMode="auto">
          <a:xfrm rot="16200000" flipH="1">
            <a:off x="3107521" y="3500438"/>
            <a:ext cx="3429024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" name="9 Conector recto"/>
          <p:cNvCxnSpPr>
            <a:stCxn id="5" idx="1"/>
            <a:endCxn id="5" idx="3"/>
          </p:cNvCxnSpPr>
          <p:nvPr/>
        </p:nvCxnSpPr>
        <p:spPr bwMode="auto">
          <a:xfrm rot="10800000" flipH="1">
            <a:off x="2143108" y="3500438"/>
            <a:ext cx="535785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2" name="11 CuadroTexto"/>
          <p:cNvSpPr txBox="1"/>
          <p:nvPr/>
        </p:nvSpPr>
        <p:spPr>
          <a:xfrm>
            <a:off x="2071670" y="5214950"/>
            <a:ext cx="10001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800" dirty="0" smtClean="0">
                <a:latin typeface="Arial" pitchFamily="34" charset="0"/>
                <a:cs typeface="Arial" pitchFamily="34" charset="0"/>
              </a:rPr>
              <a:t>Bajo</a:t>
            </a:r>
            <a:endParaRPr lang="es-CL" sz="1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12 CuadroTexto"/>
          <p:cNvSpPr txBox="1"/>
          <p:nvPr/>
        </p:nvSpPr>
        <p:spPr>
          <a:xfrm>
            <a:off x="1357290" y="4786322"/>
            <a:ext cx="10001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800" dirty="0" smtClean="0">
                <a:latin typeface="Arial" pitchFamily="34" charset="0"/>
                <a:cs typeface="Arial" pitchFamily="34" charset="0"/>
              </a:rPr>
              <a:t>Bajo</a:t>
            </a:r>
            <a:endParaRPr lang="es-CL" sz="1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13 CuadroTexto"/>
          <p:cNvSpPr txBox="1"/>
          <p:nvPr/>
        </p:nvSpPr>
        <p:spPr>
          <a:xfrm>
            <a:off x="1357290" y="1845222"/>
            <a:ext cx="10001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800" dirty="0" smtClean="0">
                <a:latin typeface="Arial" pitchFamily="34" charset="0"/>
                <a:cs typeface="Arial" pitchFamily="34" charset="0"/>
              </a:rPr>
              <a:t>Alto</a:t>
            </a:r>
            <a:endParaRPr lang="es-CL" sz="1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14 CuadroTexto"/>
          <p:cNvSpPr txBox="1"/>
          <p:nvPr/>
        </p:nvSpPr>
        <p:spPr>
          <a:xfrm>
            <a:off x="6500826" y="5214950"/>
            <a:ext cx="10001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800" dirty="0" smtClean="0">
                <a:latin typeface="Arial" pitchFamily="34" charset="0"/>
                <a:cs typeface="Arial" pitchFamily="34" charset="0"/>
              </a:rPr>
              <a:t>Alto</a:t>
            </a:r>
            <a:endParaRPr lang="es-CL" sz="1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15 CuadroTexto"/>
          <p:cNvSpPr txBox="1"/>
          <p:nvPr/>
        </p:nvSpPr>
        <p:spPr>
          <a:xfrm>
            <a:off x="142844" y="3071810"/>
            <a:ext cx="192882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000" dirty="0" smtClean="0">
                <a:latin typeface="Arial" pitchFamily="34" charset="0"/>
                <a:cs typeface="Arial" pitchFamily="34" charset="0"/>
              </a:rPr>
              <a:t>Presión por Integración Global (IG)</a:t>
            </a:r>
            <a:endParaRPr lang="es-CL" sz="2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16 CuadroTexto"/>
          <p:cNvSpPr txBox="1"/>
          <p:nvPr/>
        </p:nvSpPr>
        <p:spPr>
          <a:xfrm>
            <a:off x="2786050" y="5500702"/>
            <a:ext cx="400052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000" dirty="0" smtClean="0">
                <a:latin typeface="Arial" pitchFamily="34" charset="0"/>
                <a:cs typeface="Arial" pitchFamily="34" charset="0"/>
              </a:rPr>
              <a:t>Presión por Sensibilidad Local (SL)</a:t>
            </a:r>
          </a:p>
        </p:txBody>
      </p:sp>
      <p:sp>
        <p:nvSpPr>
          <p:cNvPr id="18" name="17 CuadroTexto"/>
          <p:cNvSpPr txBox="1"/>
          <p:nvPr/>
        </p:nvSpPr>
        <p:spPr>
          <a:xfrm>
            <a:off x="2500298" y="2221048"/>
            <a:ext cx="192882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000" dirty="0" err="1" smtClean="0">
                <a:latin typeface="Arial" pitchFamily="34" charset="0"/>
                <a:cs typeface="Arial" pitchFamily="34" charset="0"/>
              </a:rPr>
              <a:t>Centralized</a:t>
            </a:r>
            <a:endParaRPr lang="es-MX" sz="2000" dirty="0" smtClean="0">
              <a:latin typeface="Arial" pitchFamily="34" charset="0"/>
              <a:cs typeface="Arial" pitchFamily="34" charset="0"/>
            </a:endParaRPr>
          </a:p>
          <a:p>
            <a:r>
              <a:rPr lang="es-MX" sz="2000" dirty="0" err="1" smtClean="0">
                <a:latin typeface="Arial" pitchFamily="34" charset="0"/>
                <a:cs typeface="Arial" pitchFamily="34" charset="0"/>
              </a:rPr>
              <a:t>Hub</a:t>
            </a:r>
            <a:endParaRPr lang="es-MX" sz="2000" dirty="0" smtClean="0">
              <a:latin typeface="Arial" pitchFamily="34" charset="0"/>
              <a:cs typeface="Arial" pitchFamily="34" charset="0"/>
            </a:endParaRPr>
          </a:p>
          <a:p>
            <a:r>
              <a:rPr lang="es-MX" sz="2000" dirty="0" smtClean="0">
                <a:latin typeface="Arial" pitchFamily="34" charset="0"/>
                <a:cs typeface="Arial" pitchFamily="34" charset="0"/>
              </a:rPr>
              <a:t>(CH)</a:t>
            </a:r>
            <a:endParaRPr lang="es-CL" sz="2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18 CuadroTexto"/>
          <p:cNvSpPr txBox="1"/>
          <p:nvPr/>
        </p:nvSpPr>
        <p:spPr>
          <a:xfrm>
            <a:off x="5214942" y="2214554"/>
            <a:ext cx="192882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000" dirty="0" err="1" smtClean="0">
                <a:latin typeface="Arial" pitchFamily="34" charset="0"/>
                <a:cs typeface="Arial" pitchFamily="34" charset="0"/>
              </a:rPr>
              <a:t>Integrated</a:t>
            </a:r>
            <a:endParaRPr lang="es-MX" sz="2000" dirty="0" smtClean="0">
              <a:latin typeface="Arial" pitchFamily="34" charset="0"/>
              <a:cs typeface="Arial" pitchFamily="34" charset="0"/>
            </a:endParaRPr>
          </a:p>
          <a:p>
            <a:r>
              <a:rPr lang="es-MX" sz="2000" dirty="0" smtClean="0">
                <a:latin typeface="Arial" pitchFamily="34" charset="0"/>
                <a:cs typeface="Arial" pitchFamily="34" charset="0"/>
              </a:rPr>
              <a:t>Network</a:t>
            </a:r>
          </a:p>
          <a:p>
            <a:r>
              <a:rPr lang="es-MX" sz="2000" dirty="0" smtClean="0">
                <a:latin typeface="Arial" pitchFamily="34" charset="0"/>
                <a:cs typeface="Arial" pitchFamily="34" charset="0"/>
              </a:rPr>
              <a:t>(IN)</a:t>
            </a:r>
            <a:endParaRPr lang="es-CL" sz="2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19 CuadroTexto"/>
          <p:cNvSpPr txBox="1"/>
          <p:nvPr/>
        </p:nvSpPr>
        <p:spPr>
          <a:xfrm>
            <a:off x="5214942" y="3786190"/>
            <a:ext cx="192882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000" dirty="0" err="1" smtClean="0">
                <a:latin typeface="Arial" pitchFamily="34" charset="0"/>
                <a:cs typeface="Arial" pitchFamily="34" charset="0"/>
              </a:rPr>
              <a:t>Decentralized</a:t>
            </a:r>
            <a:endParaRPr lang="es-MX" sz="2000" dirty="0" smtClean="0">
              <a:latin typeface="Arial" pitchFamily="34" charset="0"/>
              <a:cs typeface="Arial" pitchFamily="34" charset="0"/>
            </a:endParaRPr>
          </a:p>
          <a:p>
            <a:r>
              <a:rPr lang="es-MX" sz="2000" dirty="0" err="1" smtClean="0">
                <a:latin typeface="Arial" pitchFamily="34" charset="0"/>
                <a:cs typeface="Arial" pitchFamily="34" charset="0"/>
              </a:rPr>
              <a:t>Federation</a:t>
            </a:r>
            <a:endParaRPr lang="es-MX" sz="2000" dirty="0" smtClean="0">
              <a:latin typeface="Arial" pitchFamily="34" charset="0"/>
              <a:cs typeface="Arial" pitchFamily="34" charset="0"/>
            </a:endParaRPr>
          </a:p>
          <a:p>
            <a:r>
              <a:rPr lang="es-MX" sz="2000" dirty="0" smtClean="0">
                <a:latin typeface="Arial" pitchFamily="34" charset="0"/>
                <a:cs typeface="Arial" pitchFamily="34" charset="0"/>
              </a:rPr>
              <a:t>(DF)</a:t>
            </a:r>
            <a:endParaRPr lang="es-CL" sz="2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20 CuadroTexto"/>
          <p:cNvSpPr txBox="1"/>
          <p:nvPr/>
        </p:nvSpPr>
        <p:spPr>
          <a:xfrm>
            <a:off x="2500298" y="3786190"/>
            <a:ext cx="192882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000" dirty="0" err="1" smtClean="0">
                <a:latin typeface="Arial" pitchFamily="34" charset="0"/>
                <a:cs typeface="Arial" pitchFamily="34" charset="0"/>
              </a:rPr>
              <a:t>Coordinated</a:t>
            </a:r>
            <a:endParaRPr lang="es-MX" sz="2000" dirty="0" smtClean="0">
              <a:latin typeface="Arial" pitchFamily="34" charset="0"/>
              <a:cs typeface="Arial" pitchFamily="34" charset="0"/>
            </a:endParaRPr>
          </a:p>
          <a:p>
            <a:r>
              <a:rPr lang="es-MX" sz="2000" dirty="0" err="1" smtClean="0">
                <a:latin typeface="Arial" pitchFamily="34" charset="0"/>
                <a:cs typeface="Arial" pitchFamily="34" charset="0"/>
              </a:rPr>
              <a:t>Federation</a:t>
            </a:r>
            <a:endParaRPr lang="es-MX" sz="2000" dirty="0" smtClean="0">
              <a:latin typeface="Arial" pitchFamily="34" charset="0"/>
              <a:cs typeface="Arial" pitchFamily="34" charset="0"/>
            </a:endParaRPr>
          </a:p>
          <a:p>
            <a:r>
              <a:rPr lang="es-MX" sz="2000" dirty="0" smtClean="0">
                <a:latin typeface="Arial" pitchFamily="34" charset="0"/>
                <a:cs typeface="Arial" pitchFamily="34" charset="0"/>
              </a:rPr>
              <a:t>(CF)</a:t>
            </a:r>
            <a:endParaRPr lang="es-CL" sz="2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21 CuadroTexto"/>
          <p:cNvSpPr txBox="1"/>
          <p:nvPr/>
        </p:nvSpPr>
        <p:spPr>
          <a:xfrm>
            <a:off x="3714744" y="1785926"/>
            <a:ext cx="2214578" cy="40011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es-MX" sz="2000" dirty="0" smtClean="0">
                <a:latin typeface="Arial" pitchFamily="34" charset="0"/>
                <a:cs typeface="Arial" pitchFamily="34" charset="0"/>
              </a:rPr>
              <a:t>Geocentrismo</a:t>
            </a:r>
            <a:endParaRPr lang="es-CL" sz="2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3" name="22 CuadroTexto"/>
          <p:cNvSpPr txBox="1"/>
          <p:nvPr/>
        </p:nvSpPr>
        <p:spPr>
          <a:xfrm>
            <a:off x="5000628" y="4814840"/>
            <a:ext cx="2214578" cy="40011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es-MX" sz="2000" dirty="0" err="1" smtClean="0">
                <a:latin typeface="Arial" pitchFamily="34" charset="0"/>
                <a:cs typeface="Arial" pitchFamily="34" charset="0"/>
              </a:rPr>
              <a:t>Policentrismo</a:t>
            </a:r>
            <a:endParaRPr lang="es-CL" sz="2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4" name="23 CuadroTexto"/>
          <p:cNvSpPr txBox="1"/>
          <p:nvPr/>
        </p:nvSpPr>
        <p:spPr>
          <a:xfrm>
            <a:off x="2357422" y="4814840"/>
            <a:ext cx="2214578" cy="40011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es-MX" sz="2000" dirty="0" smtClean="0">
                <a:latin typeface="Arial" pitchFamily="34" charset="0"/>
                <a:cs typeface="Arial" pitchFamily="34" charset="0"/>
              </a:rPr>
              <a:t>Etnocentrismo</a:t>
            </a:r>
            <a:endParaRPr lang="es-CL" sz="20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214414" y="225425"/>
            <a:ext cx="7929586" cy="863600"/>
          </a:xfrm>
        </p:spPr>
        <p:txBody>
          <a:bodyPr/>
          <a:lstStyle/>
          <a:p>
            <a:r>
              <a:rPr lang="es-MX" dirty="0" smtClean="0">
                <a:latin typeface="Arial" pitchFamily="34" charset="0"/>
                <a:cs typeface="Arial" pitchFamily="34" charset="0"/>
              </a:rPr>
              <a:t>Tipos de MNC</a:t>
            </a:r>
            <a:endParaRPr lang="es-CL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1071578" y="1038745"/>
            <a:ext cx="5715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  <p:sp>
        <p:nvSpPr>
          <p:cNvPr id="15" name="14 Triángulo isósceles"/>
          <p:cNvSpPr/>
          <p:nvPr/>
        </p:nvSpPr>
        <p:spPr bwMode="auto">
          <a:xfrm>
            <a:off x="2357422" y="2000240"/>
            <a:ext cx="4143404" cy="3429024"/>
          </a:xfrm>
          <a:prstGeom prst="triangl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CL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16 CuadroTexto"/>
          <p:cNvSpPr txBox="1"/>
          <p:nvPr/>
        </p:nvSpPr>
        <p:spPr>
          <a:xfrm>
            <a:off x="2571736" y="1505538"/>
            <a:ext cx="3714776" cy="923330"/>
          </a:xfrm>
          <a:prstGeom prst="rect">
            <a:avLst/>
          </a:prstGeom>
          <a:gradFill>
            <a:gsLst>
              <a:gs pos="0">
                <a:srgbClr val="E6DCAC"/>
              </a:gs>
              <a:gs pos="12000">
                <a:srgbClr val="E6D78A"/>
              </a:gs>
              <a:gs pos="30000">
                <a:srgbClr val="C7AC4C"/>
              </a:gs>
              <a:gs pos="45000">
                <a:srgbClr val="E6D78A"/>
              </a:gs>
              <a:gs pos="77000">
                <a:srgbClr val="C7AC4C"/>
              </a:gs>
              <a:gs pos="100000">
                <a:srgbClr val="E6DCAC"/>
              </a:gs>
            </a:gsLst>
            <a:lin ang="5400000" scaled="0"/>
          </a:gra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l"/>
            <a:r>
              <a:rPr lang="es-MX" sz="1800" dirty="0" smtClean="0"/>
              <a:t>Estrategia de la firma: Global</a:t>
            </a:r>
          </a:p>
          <a:p>
            <a:pPr algn="l"/>
            <a:r>
              <a:rPr lang="es-MX" sz="1800" dirty="0" smtClean="0"/>
              <a:t>Ventaja Competitiva: eficiencia</a:t>
            </a:r>
          </a:p>
          <a:p>
            <a:pPr algn="l"/>
            <a:r>
              <a:rPr lang="es-MX" sz="1800" dirty="0" smtClean="0"/>
              <a:t>Estructura: </a:t>
            </a:r>
            <a:r>
              <a:rPr lang="es-MX" sz="1800" dirty="0" err="1" smtClean="0"/>
              <a:t>Centralised</a:t>
            </a:r>
            <a:r>
              <a:rPr lang="es-MX" sz="1800" dirty="0" smtClean="0"/>
              <a:t> </a:t>
            </a:r>
            <a:r>
              <a:rPr lang="es-MX" sz="1800" dirty="0" err="1" smtClean="0"/>
              <a:t>Hub</a:t>
            </a:r>
            <a:endParaRPr lang="es-CL" sz="1800" dirty="0"/>
          </a:p>
        </p:txBody>
      </p:sp>
      <p:sp>
        <p:nvSpPr>
          <p:cNvPr id="18" name="17 CuadroTexto"/>
          <p:cNvSpPr txBox="1"/>
          <p:nvPr/>
        </p:nvSpPr>
        <p:spPr>
          <a:xfrm>
            <a:off x="5357818" y="4714884"/>
            <a:ext cx="3714776" cy="923330"/>
          </a:xfrm>
          <a:prstGeom prst="rect">
            <a:avLst/>
          </a:prstGeom>
          <a:gradFill>
            <a:gsLst>
              <a:gs pos="0">
                <a:srgbClr val="E6DCAC"/>
              </a:gs>
              <a:gs pos="12000">
                <a:srgbClr val="E6D78A"/>
              </a:gs>
              <a:gs pos="30000">
                <a:srgbClr val="C7AC4C"/>
              </a:gs>
              <a:gs pos="45000">
                <a:srgbClr val="E6D78A"/>
              </a:gs>
              <a:gs pos="77000">
                <a:srgbClr val="C7AC4C"/>
              </a:gs>
              <a:gs pos="100000">
                <a:srgbClr val="E6DCAC"/>
              </a:gs>
            </a:gsLst>
            <a:lin ang="5400000" scaled="0"/>
          </a:gra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l"/>
            <a:r>
              <a:rPr lang="es-MX" sz="1800" dirty="0" smtClean="0"/>
              <a:t>Estrategia de la firma: </a:t>
            </a:r>
            <a:r>
              <a:rPr lang="es-MX" sz="1800" dirty="0" err="1" smtClean="0"/>
              <a:t>multidoméstica</a:t>
            </a:r>
            <a:endParaRPr lang="es-MX" sz="1800" dirty="0" smtClean="0"/>
          </a:p>
          <a:p>
            <a:pPr algn="l"/>
            <a:r>
              <a:rPr lang="es-MX" sz="1800" dirty="0" smtClean="0"/>
              <a:t>Ventaja Competitiva: sensibilidad</a:t>
            </a:r>
          </a:p>
          <a:p>
            <a:pPr algn="l"/>
            <a:r>
              <a:rPr lang="es-MX" sz="1800" dirty="0" smtClean="0"/>
              <a:t>Estructura: </a:t>
            </a:r>
            <a:r>
              <a:rPr lang="es-MX" sz="1800" dirty="0" err="1" smtClean="0"/>
              <a:t>Decentralised</a:t>
            </a:r>
            <a:r>
              <a:rPr lang="es-MX" sz="1800" dirty="0" smtClean="0"/>
              <a:t> </a:t>
            </a:r>
            <a:r>
              <a:rPr lang="es-MX" sz="1800" dirty="0" err="1" smtClean="0"/>
              <a:t>federation</a:t>
            </a:r>
            <a:endParaRPr lang="es-CL" sz="1800" dirty="0"/>
          </a:p>
        </p:txBody>
      </p:sp>
      <p:sp>
        <p:nvSpPr>
          <p:cNvPr id="20" name="19 CuadroTexto"/>
          <p:cNvSpPr txBox="1"/>
          <p:nvPr/>
        </p:nvSpPr>
        <p:spPr>
          <a:xfrm>
            <a:off x="71406" y="4648810"/>
            <a:ext cx="3714776" cy="923330"/>
          </a:xfrm>
          <a:prstGeom prst="rect">
            <a:avLst/>
          </a:prstGeom>
          <a:gradFill>
            <a:gsLst>
              <a:gs pos="0">
                <a:srgbClr val="E6DCAC"/>
              </a:gs>
              <a:gs pos="12000">
                <a:srgbClr val="E6D78A"/>
              </a:gs>
              <a:gs pos="30000">
                <a:srgbClr val="C7AC4C"/>
              </a:gs>
              <a:gs pos="45000">
                <a:srgbClr val="E6D78A"/>
              </a:gs>
              <a:gs pos="77000">
                <a:srgbClr val="C7AC4C"/>
              </a:gs>
              <a:gs pos="100000">
                <a:srgbClr val="E6DCAC"/>
              </a:gs>
            </a:gsLst>
            <a:lin ang="5400000" scaled="0"/>
          </a:gra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l"/>
            <a:r>
              <a:rPr lang="es-MX" sz="1800" dirty="0" smtClean="0"/>
              <a:t>Estrategia de la firma: Internacional</a:t>
            </a:r>
          </a:p>
          <a:p>
            <a:pPr algn="l"/>
            <a:r>
              <a:rPr lang="es-MX" sz="1800" dirty="0" smtClean="0"/>
              <a:t>Ventaja Competitiva: aprendizaje</a:t>
            </a:r>
          </a:p>
          <a:p>
            <a:pPr algn="l"/>
            <a:r>
              <a:rPr lang="es-MX" sz="1800" dirty="0" smtClean="0"/>
              <a:t>Estructura: </a:t>
            </a:r>
            <a:r>
              <a:rPr lang="es-MX" sz="1800" dirty="0" err="1" smtClean="0"/>
              <a:t>Coordinated</a:t>
            </a:r>
            <a:r>
              <a:rPr lang="es-MX" sz="1800" dirty="0" smtClean="0"/>
              <a:t> </a:t>
            </a:r>
            <a:r>
              <a:rPr lang="es-MX" sz="1800" dirty="0" err="1" smtClean="0"/>
              <a:t>federation</a:t>
            </a:r>
            <a:endParaRPr lang="es-CL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214414" y="225425"/>
            <a:ext cx="7929586" cy="863600"/>
          </a:xfrm>
        </p:spPr>
        <p:txBody>
          <a:bodyPr/>
          <a:lstStyle/>
          <a:p>
            <a:r>
              <a:rPr lang="es-MX" dirty="0" smtClean="0">
                <a:latin typeface="Arial" pitchFamily="34" charset="0"/>
                <a:cs typeface="Arial" pitchFamily="34" charset="0"/>
              </a:rPr>
              <a:t>Estrategia Transnacional </a:t>
            </a:r>
            <a:endParaRPr lang="es-CL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1071578" y="1038745"/>
            <a:ext cx="5715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  <p:sp>
        <p:nvSpPr>
          <p:cNvPr id="15" name="14 Triángulo isósceles"/>
          <p:cNvSpPr/>
          <p:nvPr/>
        </p:nvSpPr>
        <p:spPr bwMode="auto">
          <a:xfrm>
            <a:off x="2357422" y="2000240"/>
            <a:ext cx="4143404" cy="3429024"/>
          </a:xfrm>
          <a:prstGeom prst="triangl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CL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16 CuadroTexto"/>
          <p:cNvSpPr txBox="1"/>
          <p:nvPr/>
        </p:nvSpPr>
        <p:spPr>
          <a:xfrm>
            <a:off x="2571736" y="1824327"/>
            <a:ext cx="3714776" cy="461665"/>
          </a:xfrm>
          <a:prstGeom prst="rect">
            <a:avLst/>
          </a:prstGeom>
          <a:gradFill>
            <a:gsLst>
              <a:gs pos="0">
                <a:srgbClr val="E6DCAC"/>
              </a:gs>
              <a:gs pos="12000">
                <a:srgbClr val="E6D78A"/>
              </a:gs>
              <a:gs pos="30000">
                <a:srgbClr val="C7AC4C"/>
              </a:gs>
              <a:gs pos="45000">
                <a:srgbClr val="E6D78A"/>
              </a:gs>
              <a:gs pos="77000">
                <a:srgbClr val="C7AC4C"/>
              </a:gs>
              <a:gs pos="100000">
                <a:srgbClr val="E6DCAC"/>
              </a:gs>
            </a:gsLst>
            <a:lin ang="5400000" scaled="0"/>
          </a:gra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s-MX" dirty="0" smtClean="0"/>
              <a:t>Eficiencia – Bajo costo</a:t>
            </a:r>
            <a:endParaRPr lang="es-CL" dirty="0"/>
          </a:p>
        </p:txBody>
      </p:sp>
      <p:sp>
        <p:nvSpPr>
          <p:cNvPr id="18" name="17 CuadroTexto"/>
          <p:cNvSpPr txBox="1"/>
          <p:nvPr/>
        </p:nvSpPr>
        <p:spPr>
          <a:xfrm>
            <a:off x="4857752" y="5039037"/>
            <a:ext cx="4071966" cy="461665"/>
          </a:xfrm>
          <a:prstGeom prst="rect">
            <a:avLst/>
          </a:prstGeom>
          <a:gradFill>
            <a:gsLst>
              <a:gs pos="0">
                <a:srgbClr val="E6DCAC"/>
              </a:gs>
              <a:gs pos="12000">
                <a:srgbClr val="E6D78A"/>
              </a:gs>
              <a:gs pos="30000">
                <a:srgbClr val="C7AC4C"/>
              </a:gs>
              <a:gs pos="45000">
                <a:srgbClr val="E6D78A"/>
              </a:gs>
              <a:gs pos="77000">
                <a:srgbClr val="C7AC4C"/>
              </a:gs>
              <a:gs pos="100000">
                <a:srgbClr val="E6DCAC"/>
              </a:gs>
            </a:gsLst>
            <a:lin ang="5400000" scaled="0"/>
          </a:gra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s-MX" dirty="0" smtClean="0"/>
              <a:t>Sensibilidad – Diferenciación </a:t>
            </a:r>
            <a:endParaRPr lang="es-CL" dirty="0"/>
          </a:p>
        </p:txBody>
      </p:sp>
      <p:sp>
        <p:nvSpPr>
          <p:cNvPr id="20" name="19 CuadroTexto"/>
          <p:cNvSpPr txBox="1"/>
          <p:nvPr/>
        </p:nvSpPr>
        <p:spPr>
          <a:xfrm>
            <a:off x="142844" y="5039037"/>
            <a:ext cx="3714776" cy="461665"/>
          </a:xfrm>
          <a:prstGeom prst="rect">
            <a:avLst/>
          </a:prstGeom>
          <a:gradFill>
            <a:gsLst>
              <a:gs pos="0">
                <a:srgbClr val="E6DCAC"/>
              </a:gs>
              <a:gs pos="12000">
                <a:srgbClr val="E6D78A"/>
              </a:gs>
              <a:gs pos="30000">
                <a:srgbClr val="C7AC4C"/>
              </a:gs>
              <a:gs pos="45000">
                <a:srgbClr val="E6D78A"/>
              </a:gs>
              <a:gs pos="77000">
                <a:srgbClr val="C7AC4C"/>
              </a:gs>
              <a:gs pos="100000">
                <a:srgbClr val="E6DCAC"/>
              </a:gs>
            </a:gsLst>
            <a:lin ang="5400000" scaled="0"/>
          </a:gra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s-MX" dirty="0" smtClean="0"/>
              <a:t>Aprendizaje – Innovación</a:t>
            </a:r>
            <a:endParaRPr lang="es-C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resentación para trabajos sobre un país">
  <a:themeElements>
    <a:clrScheme name="ms_edcntryrpt_tp01018371 2">
      <a:dk1>
        <a:srgbClr val="000000"/>
      </a:dk1>
      <a:lt1>
        <a:srgbClr val="FFFFFF"/>
      </a:lt1>
      <a:dk2>
        <a:srgbClr val="CC6600"/>
      </a:dk2>
      <a:lt2>
        <a:srgbClr val="FFFFFF"/>
      </a:lt2>
      <a:accent1>
        <a:srgbClr val="FFFFCC"/>
      </a:accent1>
      <a:accent2>
        <a:srgbClr val="B5E0E3"/>
      </a:accent2>
      <a:accent3>
        <a:srgbClr val="FFFFFF"/>
      </a:accent3>
      <a:accent4>
        <a:srgbClr val="000000"/>
      </a:accent4>
      <a:accent5>
        <a:srgbClr val="FFFFE2"/>
      </a:accent5>
      <a:accent6>
        <a:srgbClr val="A4CBCE"/>
      </a:accent6>
      <a:hlink>
        <a:srgbClr val="E5D093"/>
      </a:hlink>
      <a:folHlink>
        <a:srgbClr val="CCB374"/>
      </a:folHlink>
    </a:clrScheme>
    <a:fontScheme name="ms_edcntryrpt_tp01018371">
      <a:majorFont>
        <a:latin typeface="Century Schoolbook"/>
        <a:ea typeface=""/>
        <a:cs typeface="Times New Roman"/>
      </a:majorFont>
      <a:minorFont>
        <a:latin typeface="Century Schoolbook"/>
        <a:ea typeface=""/>
        <a:cs typeface="Times New Roma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cs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cs typeface="Times New Roman" pitchFamily="18" charset="0"/>
          </a:defRPr>
        </a:defPPr>
      </a:lstStyle>
    </a:lnDef>
  </a:objectDefaults>
  <a:extraClrSchemeLst>
    <a:extraClrScheme>
      <a:clrScheme name="ms_edcntryrpt_tp01018371 1">
        <a:dk1>
          <a:srgbClr val="000000"/>
        </a:dk1>
        <a:lt1>
          <a:srgbClr val="FFFFCC"/>
        </a:lt1>
        <a:dk2>
          <a:srgbClr val="4D4D4D"/>
        </a:dk2>
        <a:lt2>
          <a:srgbClr val="FFCC00"/>
        </a:lt2>
        <a:accent1>
          <a:srgbClr val="FF9900"/>
        </a:accent1>
        <a:accent2>
          <a:srgbClr val="CC9900"/>
        </a:accent2>
        <a:accent3>
          <a:srgbClr val="B2B2B2"/>
        </a:accent3>
        <a:accent4>
          <a:srgbClr val="DADAAE"/>
        </a:accent4>
        <a:accent5>
          <a:srgbClr val="FFCAAA"/>
        </a:accent5>
        <a:accent6>
          <a:srgbClr val="B98A00"/>
        </a:accent6>
        <a:hlink>
          <a:srgbClr val="898743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s_edcntryrpt_tp01018371 2">
        <a:dk1>
          <a:srgbClr val="000000"/>
        </a:dk1>
        <a:lt1>
          <a:srgbClr val="FFFFFF"/>
        </a:lt1>
        <a:dk2>
          <a:srgbClr val="CC6600"/>
        </a:dk2>
        <a:lt2>
          <a:srgbClr val="FFFFFF"/>
        </a:lt2>
        <a:accent1>
          <a:srgbClr val="FFFFCC"/>
        </a:accent1>
        <a:accent2>
          <a:srgbClr val="B5E0E3"/>
        </a:accent2>
        <a:accent3>
          <a:srgbClr val="FFFFFF"/>
        </a:accent3>
        <a:accent4>
          <a:srgbClr val="000000"/>
        </a:accent4>
        <a:accent5>
          <a:srgbClr val="FFFFE2"/>
        </a:accent5>
        <a:accent6>
          <a:srgbClr val="A4CBCE"/>
        </a:accent6>
        <a:hlink>
          <a:srgbClr val="E5D093"/>
        </a:hlink>
        <a:folHlink>
          <a:srgbClr val="CCB374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s_edcntryrpt_tp01018371 3">
        <a:dk1>
          <a:srgbClr val="000000"/>
        </a:dk1>
        <a:lt1>
          <a:srgbClr val="FFFFFF"/>
        </a:lt1>
        <a:dk2>
          <a:srgbClr val="000000"/>
        </a:dk2>
        <a:lt2>
          <a:srgbClr val="FFFFFF"/>
        </a:lt2>
        <a:accent1>
          <a:srgbClr val="F8F8F8"/>
        </a:accent1>
        <a:accent2>
          <a:srgbClr val="969696"/>
        </a:accent2>
        <a:accent3>
          <a:srgbClr val="FFFFFF"/>
        </a:accent3>
        <a:accent4>
          <a:srgbClr val="000000"/>
        </a:accent4>
        <a:accent5>
          <a:srgbClr val="FBFBFB"/>
        </a:accent5>
        <a:accent6>
          <a:srgbClr val="878787"/>
        </a:accent6>
        <a:hlink>
          <a:srgbClr val="DDDDDD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s_edcntryrpt_tp01018371 4">
        <a:dk1>
          <a:srgbClr val="000000"/>
        </a:dk1>
        <a:lt1>
          <a:srgbClr val="FFFFFF"/>
        </a:lt1>
        <a:dk2>
          <a:srgbClr val="000066"/>
        </a:dk2>
        <a:lt2>
          <a:srgbClr val="FFFFFF"/>
        </a:lt2>
        <a:accent1>
          <a:srgbClr val="FFFFCC"/>
        </a:accent1>
        <a:accent2>
          <a:srgbClr val="B5E0E3"/>
        </a:accent2>
        <a:accent3>
          <a:srgbClr val="FFFFFF"/>
        </a:accent3>
        <a:accent4>
          <a:srgbClr val="000000"/>
        </a:accent4>
        <a:accent5>
          <a:srgbClr val="FFFFE2"/>
        </a:accent5>
        <a:accent6>
          <a:srgbClr val="A4CBCE"/>
        </a:accent6>
        <a:hlink>
          <a:srgbClr val="BFDF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s_edcntryrpt_tp01018371 5">
        <a:dk1>
          <a:srgbClr val="000000"/>
        </a:dk1>
        <a:lt1>
          <a:srgbClr val="E9E6D9"/>
        </a:lt1>
        <a:dk2>
          <a:srgbClr val="666633"/>
        </a:dk2>
        <a:lt2>
          <a:srgbClr val="CEC7AA"/>
        </a:lt2>
        <a:accent1>
          <a:srgbClr val="FFFFCC"/>
        </a:accent1>
        <a:accent2>
          <a:srgbClr val="B5E0E3"/>
        </a:accent2>
        <a:accent3>
          <a:srgbClr val="F2F0E9"/>
        </a:accent3>
        <a:accent4>
          <a:srgbClr val="000000"/>
        </a:accent4>
        <a:accent5>
          <a:srgbClr val="FFFFE2"/>
        </a:accent5>
        <a:accent6>
          <a:srgbClr val="A4CBCE"/>
        </a:accent6>
        <a:hlink>
          <a:srgbClr val="B6AB82"/>
        </a:hlink>
        <a:folHlink>
          <a:srgbClr val="A0925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s_edcntryrpt_tp01018371 6">
        <a:dk1>
          <a:srgbClr val="1B3753"/>
        </a:dk1>
        <a:lt1>
          <a:srgbClr val="EAEAEA"/>
        </a:lt1>
        <a:dk2>
          <a:srgbClr val="336699"/>
        </a:dk2>
        <a:lt2>
          <a:srgbClr val="FFFFCC"/>
        </a:lt2>
        <a:accent1>
          <a:srgbClr val="BA8E46"/>
        </a:accent1>
        <a:accent2>
          <a:srgbClr val="46C0AF"/>
        </a:accent2>
        <a:accent3>
          <a:srgbClr val="ADB8CA"/>
        </a:accent3>
        <a:accent4>
          <a:srgbClr val="C8C8C8"/>
        </a:accent4>
        <a:accent5>
          <a:srgbClr val="D9C6B0"/>
        </a:accent5>
        <a:accent6>
          <a:srgbClr val="3FAE9E"/>
        </a:accent6>
        <a:hlink>
          <a:srgbClr val="93ACC3"/>
        </a:hlink>
        <a:folHlink>
          <a:srgbClr val="7897B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s_edcntryrpt_tp01018371 7">
        <a:dk1>
          <a:srgbClr val="000000"/>
        </a:dk1>
        <a:lt1>
          <a:srgbClr val="FFFFFF"/>
        </a:lt1>
        <a:dk2>
          <a:srgbClr val="000000"/>
        </a:dk2>
        <a:lt2>
          <a:srgbClr val="FFFFFF"/>
        </a:lt2>
        <a:accent1>
          <a:srgbClr val="FFFFCC"/>
        </a:accent1>
        <a:accent2>
          <a:srgbClr val="FFCC99"/>
        </a:accent2>
        <a:accent3>
          <a:srgbClr val="FFFFFF"/>
        </a:accent3>
        <a:accent4>
          <a:srgbClr val="000000"/>
        </a:accent4>
        <a:accent5>
          <a:srgbClr val="FFFFE2"/>
        </a:accent5>
        <a:accent6>
          <a:srgbClr val="E7B98A"/>
        </a:accent6>
        <a:hlink>
          <a:srgbClr val="FF9999"/>
        </a:hlink>
        <a:folHlink>
          <a:srgbClr val="E0636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s_edcntryrpt_tp01018371 8">
        <a:dk1>
          <a:srgbClr val="000000"/>
        </a:dk1>
        <a:lt1>
          <a:srgbClr val="EAEAEA"/>
        </a:lt1>
        <a:dk2>
          <a:srgbClr val="17118B"/>
        </a:dk2>
        <a:lt2>
          <a:srgbClr val="FFFFCC"/>
        </a:lt2>
        <a:accent1>
          <a:srgbClr val="B2B2B2"/>
        </a:accent1>
        <a:accent2>
          <a:srgbClr val="54ABB2"/>
        </a:accent2>
        <a:accent3>
          <a:srgbClr val="ABAAC4"/>
        </a:accent3>
        <a:accent4>
          <a:srgbClr val="C8C8C8"/>
        </a:accent4>
        <a:accent5>
          <a:srgbClr val="D5D5D5"/>
        </a:accent5>
        <a:accent6>
          <a:srgbClr val="4B9BA1"/>
        </a:accent6>
        <a:hlink>
          <a:srgbClr val="4F49A3"/>
        </a:hlink>
        <a:folHlink>
          <a:srgbClr val="2E2573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Presentación para trabajos sobre un país</Template>
  <TotalTime>21630</TotalTime>
  <Words>407</Words>
  <Application>Microsoft Office PowerPoint</Application>
  <PresentationFormat>Presentación en pantalla (4:3)</PresentationFormat>
  <Paragraphs>136</Paragraphs>
  <Slides>10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10</vt:i4>
      </vt:variant>
    </vt:vector>
  </HeadingPairs>
  <TitlesOfParts>
    <vt:vector size="11" baseType="lpstr">
      <vt:lpstr>Presentación para trabajos sobre un país</vt:lpstr>
      <vt:lpstr>Clase N°10  Resumen</vt:lpstr>
      <vt:lpstr>Resumen 1</vt:lpstr>
      <vt:lpstr>Resumen 2</vt:lpstr>
      <vt:lpstr>Resumen 3</vt:lpstr>
      <vt:lpstr>Resumen 4</vt:lpstr>
      <vt:lpstr>Ajuste: Estrategia - Estructura</vt:lpstr>
      <vt:lpstr>Estrategia de HR en el cuadro Integración - Sensibilidad</vt:lpstr>
      <vt:lpstr>Tipos de MNC</vt:lpstr>
      <vt:lpstr>Estrategia Transnacional </vt:lpstr>
      <vt:lpstr>Consultas</vt:lpstr>
    </vt:vector>
  </TitlesOfParts>
  <Manager/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para Ingeniería U. de Chile</dc:title>
  <dc:subject/>
  <dc:creator>jzunigac</dc:creator>
  <cp:keywords/>
  <dc:description/>
  <cp:lastModifiedBy>jzunigac</cp:lastModifiedBy>
  <cp:revision>77</cp:revision>
  <dcterms:created xsi:type="dcterms:W3CDTF">2009-06-21T14:30:49Z</dcterms:created>
  <dcterms:modified xsi:type="dcterms:W3CDTF">2009-11-19T01:54:55Z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TC010183713082</vt:lpwstr>
  </property>
</Properties>
</file>