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0"/>
  </p:notesMasterIdLst>
  <p:sldIdLst>
    <p:sldId id="256" r:id="rId2"/>
    <p:sldId id="312" r:id="rId3"/>
    <p:sldId id="311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297" r:id="rId19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0" autoAdjust="0"/>
    <p:restoredTop sz="58264" autoAdjust="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C03912-CA74-4AE4-B47E-A6F6D11DF738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N°6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Entrada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mercados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extranjeros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14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IN664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83068" y="6419872"/>
            <a:ext cx="4946650" cy="36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Jaime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Zúñiga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Castro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Exportaciones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27208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Vender bienes producidos domésticamente en mercados extranjeros</a:t>
            </a: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Ventajas y desventajas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Evitar costos substanciales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Puede ayudar a alcanzar curva de la experiencia y economías de ubicación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No apropiado si es posible encontrar afuera locaciones a bajo costo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Alto costo en transporte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Barreras tarifarias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Alternativas a la exportación: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Venta directa a clientes</a:t>
            </a:r>
          </a:p>
          <a:p>
            <a:pPr marL="1257300" lvl="2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Ordenes por teléfono, fax, email, internet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Indirecto vía agentes y distribuidores</a:t>
            </a:r>
          </a:p>
          <a:p>
            <a:pPr marL="1257300" lvl="2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Doméstico o extranjero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Turnkey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Project (Proyecto vendido)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27208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Exportar </a:t>
            </a:r>
            <a:r>
              <a:rPr lang="es-MX" sz="22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know-how</a:t>
            </a:r>
            <a:r>
              <a:rPr lang="es-MX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integrado a plantas de proceso (ej. Diseño, construcci</a:t>
            </a:r>
            <a:r>
              <a:rPr lang="es-MX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ón, químicas, </a:t>
            </a:r>
            <a:r>
              <a:rPr lang="es-MX" sz="22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farmaceuticas</a:t>
            </a:r>
            <a:r>
              <a:rPr lang="es-MX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plantas de acero, refinerías)</a:t>
            </a:r>
            <a:endParaRPr lang="es-MX" sz="2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Ventajas y desventajas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Vía para ganar grandes retornos económicos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Menor riesgo que la convencional FDI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El país extranjero no tiene interés de largo plazo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Riesgo de crear un futuro competidor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Vender ventajas competitivas (tecnología y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know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how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Alternativas: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Porcentaje de fuentes de ingreso desde el país doméstico, extranjero o tercer país.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Construir-operar-propietario/arrendar/transferir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Relaciones público-privadas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Licencias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27208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Garantía de derecho de licencia para usar una propiedad intangible sobre un período específico previo pago de la licencia.</a:t>
            </a: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Ventajas y desventajas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No incurre en costos y riesgos de desarrollo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Usado por compañías que no tienen recursos financieros o prohibición de mercados por determinadas barreras.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Usado por firmar con propiedades intangibles (marcas)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No se tiene un control estricto 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Puede requerir movimientos estratégicos coordinados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Se debe transferir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know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how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tecnológico (ventaja competitiva)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Ejemplos: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Formulas químicas, drogas o bebidas. (Coca Cola)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Nombres de marca, registro de software, música, etc.</a:t>
            </a: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Franquicias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27208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Licencia de tecnologías más sistemas de negocios (administración)</a:t>
            </a: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Ventajas y desventajas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Igual que para licencias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Se tiene un mayor control, se debe seguir estrictas reglas de operación del negocio como condición del franquiciador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Ejemplos: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err="1" smtClean="0">
                <a:latin typeface="Arial" pitchFamily="34" charset="0"/>
                <a:cs typeface="Arial" pitchFamily="34" charset="0"/>
              </a:rPr>
              <a:t>Boost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Juice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McDonald’s</a:t>
            </a: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Licencias/Franquicias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27208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Alternativas de pago: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Pago fijo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Pago variable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Combinación fijo + variable</a:t>
            </a: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Usado bajo las siguientes situaciones: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Propietario de tecnología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Propietario de la licencia puede obtener retornos con pequeño costo y esfuerzo adicional 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Valor presente de los retornos futuros deberían exceder las ganancias a través de exportación o FDI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Para protegerse en contra de la obsolescencia tecnológica, los acuerdos incluyen compartir mejoras entre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licensor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y licenciado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Wholly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owned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subsidiaries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27208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Firmas propietarias del 100% de la compañía en países extranjeros</a:t>
            </a:r>
          </a:p>
          <a:p>
            <a:pPr marL="857250" lvl="1" indent="-457200"/>
            <a:r>
              <a:rPr lang="es-MX" sz="1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Adquisión</a:t>
            </a:r>
            <a:r>
              <a:rPr lang="es-MX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v/s </a:t>
            </a:r>
            <a:r>
              <a:rPr lang="es-MX" sz="1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Greenfield</a:t>
            </a:r>
            <a:endParaRPr lang="es-MX" sz="1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Ventajas y desventajas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Reduce riesgo de pérdida de control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Alto control y coordinación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Ganancias en economías de ubicación y curva de experiencia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100% rentabilidad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Alta inversión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Alto riesgo.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Posible sólo para grandes firmas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Ejemplo: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Sony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Toyota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Cuadro de decisión para modo de entrada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CuadroTexto"/>
          <p:cNvSpPr txBox="1"/>
          <p:nvPr/>
        </p:nvSpPr>
        <p:spPr>
          <a:xfrm>
            <a:off x="928662" y="1454494"/>
            <a:ext cx="2786082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¿Cuan altos son los costos de transportes y tarifas?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928662" y="2905780"/>
            <a:ext cx="2786082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¿El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Know-how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puede ser traspasado en base a licencias?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28662" y="3737278"/>
            <a:ext cx="2786082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¿Es requerido un alto control sobre operaciones extranjeras?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928662" y="4552086"/>
            <a:ext cx="2786082" cy="73866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¿Puede ser protegido el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Know-How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bajo contrato de licencia o franquicia?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571604" y="2289725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Altos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714876" y="1562466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Bajos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7143768" y="1575345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Exportar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143768" y="2905780"/>
            <a:ext cx="1500198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Horizontal </a:t>
            </a:r>
            <a:r>
              <a:rPr lang="es-MX" sz="1400" b="1" dirty="0" smtClean="0">
                <a:latin typeface="Arial" pitchFamily="34" charset="0"/>
                <a:cs typeface="Arial" pitchFamily="34" charset="0"/>
              </a:rPr>
              <a:t>FDI</a:t>
            </a:r>
          </a:p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IJV / WOS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714876" y="3013251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No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714876" y="3845250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Si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714876" y="4766400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No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1571604" y="5588752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Si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7143768" y="3738972"/>
            <a:ext cx="1500198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Horizontal </a:t>
            </a:r>
            <a:r>
              <a:rPr lang="es-MX" sz="1400" b="1" dirty="0" smtClean="0">
                <a:latin typeface="Arial" pitchFamily="34" charset="0"/>
                <a:cs typeface="Arial" pitchFamily="34" charset="0"/>
              </a:rPr>
              <a:t>FDI</a:t>
            </a:r>
          </a:p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IJV / </a:t>
            </a:r>
            <a:r>
              <a:rPr lang="es-MX" sz="1400" b="1" dirty="0" smtClean="0">
                <a:latin typeface="Arial" pitchFamily="34" charset="0"/>
                <a:cs typeface="Arial" pitchFamily="34" charset="0"/>
              </a:rPr>
              <a:t>WOS</a:t>
            </a:r>
            <a:endParaRPr lang="es-CL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7143768" y="4656388"/>
            <a:ext cx="1500198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Horizontal </a:t>
            </a:r>
            <a:r>
              <a:rPr lang="es-MX" sz="1400" b="1" dirty="0" smtClean="0">
                <a:latin typeface="Arial" pitchFamily="34" charset="0"/>
                <a:cs typeface="Arial" pitchFamily="34" charset="0"/>
              </a:rPr>
              <a:t>FDI</a:t>
            </a:r>
          </a:p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IJV / </a:t>
            </a:r>
            <a:r>
              <a:rPr lang="es-MX" sz="1400" b="1" dirty="0" smtClean="0">
                <a:latin typeface="Arial" pitchFamily="34" charset="0"/>
                <a:cs typeface="Arial" pitchFamily="34" charset="0"/>
              </a:rPr>
              <a:t>WOS</a:t>
            </a:r>
            <a:endParaRPr lang="es-CL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1571604" y="6193057"/>
            <a:ext cx="1500198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Licencia</a:t>
            </a:r>
          </a:p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Franquicia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21 Conector recto de flecha"/>
          <p:cNvCxnSpPr>
            <a:stCxn id="6" idx="3"/>
            <a:endCxn id="12" idx="1"/>
          </p:cNvCxnSpPr>
          <p:nvPr/>
        </p:nvCxnSpPr>
        <p:spPr bwMode="auto">
          <a:xfrm>
            <a:off x="3714744" y="1716104"/>
            <a:ext cx="1000132" cy="251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22 Conector recto de flecha"/>
          <p:cNvCxnSpPr>
            <a:stCxn id="12" idx="3"/>
            <a:endCxn id="13" idx="1"/>
          </p:cNvCxnSpPr>
          <p:nvPr/>
        </p:nvCxnSpPr>
        <p:spPr bwMode="auto">
          <a:xfrm>
            <a:off x="6215074" y="1716355"/>
            <a:ext cx="928694" cy="12879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23 Conector recto de flecha"/>
          <p:cNvCxnSpPr>
            <a:stCxn id="6" idx="2"/>
            <a:endCxn id="11" idx="0"/>
          </p:cNvCxnSpPr>
          <p:nvPr/>
        </p:nvCxnSpPr>
        <p:spPr bwMode="auto">
          <a:xfrm rot="5400000">
            <a:off x="2165698" y="2133719"/>
            <a:ext cx="312011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24 Conector recto de flecha"/>
          <p:cNvCxnSpPr>
            <a:stCxn id="11" idx="2"/>
            <a:endCxn id="8" idx="0"/>
          </p:cNvCxnSpPr>
          <p:nvPr/>
        </p:nvCxnSpPr>
        <p:spPr bwMode="auto">
          <a:xfrm rot="5400000">
            <a:off x="2167564" y="2751641"/>
            <a:ext cx="30827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25 Conector recto de flecha"/>
          <p:cNvCxnSpPr>
            <a:stCxn id="8" idx="3"/>
            <a:endCxn id="15" idx="1"/>
          </p:cNvCxnSpPr>
          <p:nvPr/>
        </p:nvCxnSpPr>
        <p:spPr bwMode="auto">
          <a:xfrm flipV="1">
            <a:off x="3714744" y="3167140"/>
            <a:ext cx="1000132" cy="25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26 Conector recto de flecha"/>
          <p:cNvCxnSpPr>
            <a:stCxn id="15" idx="3"/>
            <a:endCxn id="14" idx="1"/>
          </p:cNvCxnSpPr>
          <p:nvPr/>
        </p:nvCxnSpPr>
        <p:spPr bwMode="auto">
          <a:xfrm>
            <a:off x="6215074" y="3167140"/>
            <a:ext cx="928694" cy="25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27 Conector recto de flecha"/>
          <p:cNvCxnSpPr>
            <a:stCxn id="16" idx="3"/>
            <a:endCxn id="19" idx="1"/>
          </p:cNvCxnSpPr>
          <p:nvPr/>
        </p:nvCxnSpPr>
        <p:spPr bwMode="auto">
          <a:xfrm>
            <a:off x="6215074" y="3999139"/>
            <a:ext cx="928694" cy="1443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28 Conector recto de flecha"/>
          <p:cNvCxnSpPr>
            <a:stCxn id="17" idx="3"/>
            <a:endCxn id="20" idx="1"/>
          </p:cNvCxnSpPr>
          <p:nvPr/>
        </p:nvCxnSpPr>
        <p:spPr bwMode="auto">
          <a:xfrm flipV="1">
            <a:off x="6215074" y="4917998"/>
            <a:ext cx="928694" cy="2291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29 Conector recto de flecha"/>
          <p:cNvCxnSpPr>
            <a:stCxn id="9" idx="3"/>
            <a:endCxn id="16" idx="1"/>
          </p:cNvCxnSpPr>
          <p:nvPr/>
        </p:nvCxnSpPr>
        <p:spPr bwMode="auto">
          <a:xfrm>
            <a:off x="3714744" y="3998888"/>
            <a:ext cx="1000132" cy="251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30 Conector recto de flecha"/>
          <p:cNvCxnSpPr>
            <a:stCxn id="10" idx="3"/>
            <a:endCxn id="17" idx="1"/>
          </p:cNvCxnSpPr>
          <p:nvPr/>
        </p:nvCxnSpPr>
        <p:spPr bwMode="auto">
          <a:xfrm flipV="1">
            <a:off x="3714744" y="4920289"/>
            <a:ext cx="1000132" cy="1129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31 Conector recto de flecha"/>
          <p:cNvCxnSpPr>
            <a:stCxn id="8" idx="2"/>
            <a:endCxn id="9" idx="0"/>
          </p:cNvCxnSpPr>
          <p:nvPr/>
        </p:nvCxnSpPr>
        <p:spPr bwMode="auto">
          <a:xfrm rot="5400000">
            <a:off x="2167564" y="3583139"/>
            <a:ext cx="30827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32 Conector recto de flecha"/>
          <p:cNvCxnSpPr>
            <a:stCxn id="9" idx="2"/>
            <a:endCxn id="10" idx="0"/>
          </p:cNvCxnSpPr>
          <p:nvPr/>
        </p:nvCxnSpPr>
        <p:spPr bwMode="auto">
          <a:xfrm rot="5400000">
            <a:off x="2175909" y="4406292"/>
            <a:ext cx="29158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33 Conector recto de flecha"/>
          <p:cNvCxnSpPr>
            <a:stCxn id="10" idx="2"/>
            <a:endCxn id="18" idx="0"/>
          </p:cNvCxnSpPr>
          <p:nvPr/>
        </p:nvCxnSpPr>
        <p:spPr bwMode="auto">
          <a:xfrm rot="5400000">
            <a:off x="2172702" y="5439751"/>
            <a:ext cx="298002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34 Conector recto de flecha"/>
          <p:cNvCxnSpPr>
            <a:stCxn id="18" idx="2"/>
            <a:endCxn id="21" idx="0"/>
          </p:cNvCxnSpPr>
          <p:nvPr/>
        </p:nvCxnSpPr>
        <p:spPr bwMode="auto">
          <a:xfrm rot="5400000">
            <a:off x="2173439" y="6044793"/>
            <a:ext cx="29652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Evaluaciones de entrada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aphicFrame>
        <p:nvGraphicFramePr>
          <p:cNvPr id="37" name="36 Tabla"/>
          <p:cNvGraphicFramePr>
            <a:graphicFrameLocks noGrp="1"/>
          </p:cNvGraphicFramePr>
          <p:nvPr/>
        </p:nvGraphicFramePr>
        <p:xfrm>
          <a:off x="71406" y="1142984"/>
          <a:ext cx="6096000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76364"/>
                <a:gridCol w="962036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Criterio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B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C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…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Tamaño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Crecimiento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PPP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8" name="37 Tabla"/>
          <p:cNvGraphicFramePr>
            <a:graphicFrameLocks noGrp="1"/>
          </p:cNvGraphicFramePr>
          <p:nvPr/>
        </p:nvGraphicFramePr>
        <p:xfrm>
          <a:off x="2976594" y="2428868"/>
          <a:ext cx="6096000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76364"/>
                <a:gridCol w="962036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Productos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B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C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…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P2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P3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9" name="38 Tabla"/>
          <p:cNvGraphicFramePr>
            <a:graphicFrameLocks noGrp="1"/>
          </p:cNvGraphicFramePr>
          <p:nvPr/>
        </p:nvGraphicFramePr>
        <p:xfrm>
          <a:off x="119074" y="3857628"/>
          <a:ext cx="6096000" cy="175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66384"/>
                <a:gridCol w="1071570"/>
                <a:gridCol w="1071570"/>
                <a:gridCol w="1067276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Funciones</a:t>
                      </a:r>
                    </a:p>
                    <a:p>
                      <a:r>
                        <a:rPr lang="es-MX" dirty="0" smtClean="0"/>
                        <a:t>Actividades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B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C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…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F/A 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F/A 2</a:t>
                      </a:r>
                      <a:endParaRPr lang="es-C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F/A 3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0" name="39 Tabla"/>
          <p:cNvGraphicFramePr>
            <a:graphicFrameLocks noGrp="1"/>
          </p:cNvGraphicFramePr>
          <p:nvPr/>
        </p:nvGraphicFramePr>
        <p:xfrm>
          <a:off x="2976594" y="5357826"/>
          <a:ext cx="6096000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24034"/>
                <a:gridCol w="1000132"/>
                <a:gridCol w="1000132"/>
                <a:gridCol w="1143008"/>
                <a:gridCol w="928694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Modo entrada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B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C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…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Exportaciones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Licencias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WOS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ChangeArrowheads="1"/>
          </p:cNvSpPr>
          <p:nvPr/>
        </p:nvSpPr>
        <p:spPr bwMode="auto">
          <a:xfrm>
            <a:off x="1116013" y="115888"/>
            <a:ext cx="5616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defTabSz="273050"/>
            <a:r>
              <a:rPr lang="es-ES_tradnl" sz="3000" b="1" dirty="0" smtClean="0">
                <a:latin typeface="Arial" pitchFamily="34" charset="0"/>
                <a:cs typeface="Arial" pitchFamily="34" charset="0"/>
              </a:rPr>
              <a:t>Programa del curso</a:t>
            </a:r>
            <a:endParaRPr lang="es-ES_tradnl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2467" name="Line 3"/>
          <p:cNvSpPr>
            <a:spLocks noChangeShapeType="1"/>
          </p:cNvSpPr>
          <p:nvPr/>
        </p:nvSpPr>
        <p:spPr bwMode="auto">
          <a:xfrm>
            <a:off x="1089025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pSp>
        <p:nvGrpSpPr>
          <p:cNvPr id="2" name="10 Grupo"/>
          <p:cNvGrpSpPr/>
          <p:nvPr/>
        </p:nvGrpSpPr>
        <p:grpSpPr>
          <a:xfrm>
            <a:off x="142844" y="1071546"/>
            <a:ext cx="8858312" cy="2571768"/>
            <a:chOff x="142844" y="1571612"/>
            <a:chExt cx="8858312" cy="3000396"/>
          </a:xfrm>
        </p:grpSpPr>
        <p:sp>
          <p:nvSpPr>
            <p:cNvPr id="5" name="4 Rectángulo"/>
            <p:cNvSpPr/>
            <p:nvPr/>
          </p:nvSpPr>
          <p:spPr bwMode="auto">
            <a:xfrm>
              <a:off x="142844" y="1714488"/>
              <a:ext cx="3071834" cy="114300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Ambiente de Negocios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b="1" dirty="0" smtClean="0">
                  <a:latin typeface="Arial" pitchFamily="34" charset="0"/>
                  <a:cs typeface="Arial" pitchFamily="34" charset="0"/>
                </a:rPr>
                <a:t>País</a:t>
              </a:r>
              <a:endParaRPr kumimoji="0" lang="es-C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Rectángulo"/>
            <p:cNvSpPr/>
            <p:nvPr/>
          </p:nvSpPr>
          <p:spPr bwMode="auto">
            <a:xfrm>
              <a:off x="3071802" y="3429000"/>
              <a:ext cx="3071834" cy="114300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Administració</a:t>
              </a:r>
              <a:r>
                <a:rPr lang="es-MX" sz="2000" dirty="0" smtClean="0">
                  <a:latin typeface="Arial" pitchFamily="34" charset="0"/>
                  <a:cs typeface="Arial" pitchFamily="34" charset="0"/>
                </a:rPr>
                <a:t>n de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Negocios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b="1" dirty="0" smtClean="0">
                  <a:latin typeface="Arial" pitchFamily="34" charset="0"/>
                  <a:cs typeface="Arial" pitchFamily="34" charset="0"/>
                </a:rPr>
                <a:t>Compañía</a:t>
              </a:r>
              <a:endParaRPr kumimoji="0" lang="es-C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6 Rectángulo"/>
            <p:cNvSpPr/>
            <p:nvPr/>
          </p:nvSpPr>
          <p:spPr bwMode="auto">
            <a:xfrm>
              <a:off x="5929322" y="1571612"/>
              <a:ext cx="3071834" cy="171451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Resultados: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dirty="0" smtClean="0">
                  <a:latin typeface="Arial" pitchFamily="34" charset="0"/>
                  <a:cs typeface="Arial" pitchFamily="34" charset="0"/>
                </a:rPr>
                <a:t>Ventajas competitivas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Sostenible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dirty="0" smtClean="0">
                  <a:latin typeface="Arial" pitchFamily="34" charset="0"/>
                  <a:cs typeface="Arial" pitchFamily="34" charset="0"/>
                </a:rPr>
                <a:t>Performance Superior</a:t>
              </a:r>
              <a:endParaRPr kumimoji="0" lang="es-CL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7 Flecha izquierda y derecha"/>
            <p:cNvSpPr/>
            <p:nvPr/>
          </p:nvSpPr>
          <p:spPr bwMode="auto">
            <a:xfrm>
              <a:off x="3214678" y="1785926"/>
              <a:ext cx="2643206" cy="357190"/>
            </a:xfrm>
            <a:prstGeom prst="leftRigh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8 Flecha izquierda y derecha"/>
            <p:cNvSpPr/>
            <p:nvPr/>
          </p:nvSpPr>
          <p:spPr bwMode="auto">
            <a:xfrm rot="2561181">
              <a:off x="3111160" y="2599162"/>
              <a:ext cx="1695610" cy="357190"/>
            </a:xfrm>
            <a:prstGeom prst="leftRigh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9 Flecha izquierda y derecha"/>
            <p:cNvSpPr/>
            <p:nvPr/>
          </p:nvSpPr>
          <p:spPr bwMode="auto">
            <a:xfrm rot="7999472">
              <a:off x="4435823" y="2560945"/>
              <a:ext cx="1695610" cy="357190"/>
            </a:xfrm>
            <a:prstGeom prst="leftRigh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11 Rectángulo redondeado"/>
          <p:cNvSpPr/>
          <p:nvPr/>
        </p:nvSpPr>
        <p:spPr bwMode="auto">
          <a:xfrm>
            <a:off x="142844" y="2357430"/>
            <a:ext cx="2786082" cy="235745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Externo: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b="1" dirty="0" smtClean="0"/>
              <a:t>Macro</a:t>
            </a:r>
            <a:endParaRPr kumimoji="0" lang="es-MX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- Nacional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Supranacional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  (Regional-Global)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Micro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s-MX" sz="1800" dirty="0" smtClean="0"/>
              <a:t>Clientes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Competidores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 bwMode="auto">
          <a:xfrm>
            <a:off x="3071802" y="3714752"/>
            <a:ext cx="4286280" cy="92869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Interno: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- Recursos y capacidades de la firma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Competidores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 bwMode="auto">
          <a:xfrm>
            <a:off x="3071802" y="4714884"/>
            <a:ext cx="4286280" cy="109732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Estrategia</a:t>
            </a:r>
            <a:r>
              <a:rPr kumimoji="0" lang="es-MX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Global</a:t>
            </a: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- Estrategia de Negocios / Productos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Estrategia</a:t>
            </a:r>
            <a:r>
              <a:rPr kumimoji="0" lang="es-MX" sz="1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Función / actividad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s-MX" sz="1800" dirty="0" smtClean="0"/>
              <a:t> Estrategia modo de entrada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 bwMode="auto">
          <a:xfrm>
            <a:off x="3071802" y="5857892"/>
            <a:ext cx="4286280" cy="85725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Organización Transnacional: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- Estructura y Procesos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Aprendizaje</a:t>
            </a:r>
            <a:r>
              <a:rPr kumimoji="0" lang="es-MX" sz="1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en las organizaciones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Decisiones Claves antes de la internacionalización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¿Por qué una firma debería entrar a mercados extranjeros?</a:t>
            </a:r>
          </a:p>
          <a:p>
            <a:pPr marL="800100" lvl="1" indent="-342900"/>
            <a:r>
              <a:rPr lang="es-MX" sz="1600" dirty="0" smtClean="0">
                <a:latin typeface="Arial" pitchFamily="34" charset="0"/>
                <a:cs typeface="Arial" pitchFamily="34" charset="0"/>
              </a:rPr>
              <a:t>Manejado por los objetivos estratégicos de la firma.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¿Dónde y cuales mercados debería abarcar?</a:t>
            </a:r>
          </a:p>
          <a:p>
            <a:pPr marL="800100" lvl="1" indent="-342900"/>
            <a:r>
              <a:rPr lang="es-MX" sz="1600" dirty="0" smtClean="0">
                <a:latin typeface="Arial" pitchFamily="34" charset="0"/>
                <a:cs typeface="Arial" pitchFamily="34" charset="0"/>
              </a:rPr>
              <a:t>Escoger países y segmentos de mercado.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¿Cuándo debería entrar a los mercados seleccionados?</a:t>
            </a:r>
          </a:p>
          <a:p>
            <a:pPr marL="800100" lvl="1" indent="-342900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Timing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… ahora o más adelante.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¿Cuál debería ser la escal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a de entrada al mercado extranjero?</a:t>
            </a:r>
          </a:p>
          <a:p>
            <a:pPr marL="800100" lvl="1" indent="-342900"/>
            <a:r>
              <a:rPr lang="es-MX" sz="1600" dirty="0" smtClean="0">
                <a:latin typeface="Arial" pitchFamily="34" charset="0"/>
                <a:cs typeface="Arial" pitchFamily="34" charset="0"/>
              </a:rPr>
              <a:t>Entrar a pequeña o gran escala.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¿Cómo debería entrar la firma a los mercados extranjeros?</a:t>
            </a:r>
          </a:p>
          <a:p>
            <a:pPr marL="800100" lvl="1" indent="-342900"/>
            <a:r>
              <a:rPr lang="es-MX" sz="1600" dirty="0" smtClean="0">
                <a:latin typeface="Arial" pitchFamily="34" charset="0"/>
                <a:cs typeface="Arial" pitchFamily="34" charset="0"/>
              </a:rPr>
              <a:t>Cual es el modo que debe utilizar la firma para entrar al mercado extranjero.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¿Cuáles áreas de negocios deberían ser globalizados?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Producción (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Nike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), comercial (filiales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CyT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), marketing (diseños de autos chinos)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Todas estas decisiones están interrelacionadas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¿Por qué una firma debería entrar a mercados extranjeros?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Factores que influencian la decisión de internacionalización: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Objetivos: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Alcanzar crecimiento en ventas o rentabilidad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Competir más eficientemente en contr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a de competidores locales y extranjeros (en marcados domésticos o internacionales)</a:t>
            </a:r>
          </a:p>
          <a:p>
            <a:pPr marL="857250" lvl="1" indent="-457200"/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Intereses y habilidades de los managers para: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Manejar los recursos y capacidades de la compañía internacionalmente para superar la saturación del mercado local y alcanzar oportunidades globales.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Tomar ventajas que presentan los países extranjeros para reducir costos (trabajo, MO, incentivos gubernamentales,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ect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.)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Mejorar el aprendizaje organizacional vía compromiso transfronterizo.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¿Por qué una firma debería entrar a mercados extranjeros? (Cont.)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Entrada a mercados extranjeros es por mercado o por recursos:</a:t>
            </a:r>
          </a:p>
          <a:p>
            <a:pPr marL="457200" indent="-457200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Factores básicos de producción: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Materias primas, trabajo, capital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Factores avanzados: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Técnicos / conocimiento / Habilidades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Partes y componentes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Productos y servicios terminados – consumidores o industrias</a:t>
            </a:r>
          </a:p>
          <a:p>
            <a:pPr marL="1257300" lvl="2" indent="-457200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Entrada a mercados extranjeros es una decisión crítica, especialmente para firmas pequeñas con recursos limitados.</a:t>
            </a:r>
          </a:p>
          <a:p>
            <a:pPr marL="457200" indent="-457200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La decisión influencia el alcance de las actividades de la firma, es decir, si la firma permanece como una firma doméstica o se transforma en una firma internacional.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¿Dónde y cuales mercados abarcar?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Criterios de atractivo de un país: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Tamaño de la población v/s Tamaño del mercado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Ingresos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percápita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Porder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de paridad de compra PPP v/s tipo de cambio</a:t>
            </a:r>
          </a:p>
          <a:p>
            <a:pPr marL="857250" lvl="1" indent="-457200"/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Indice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de crecimiento de ingresos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Ambiente competitivo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Ambiente político, legal, económico y regulatorio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Idoneidad de los países para manejo de negocios internacionales (B2B – B2C)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En completo y por segmentos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Lenguaje y cultura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Examinar completamente los costos, beneficios y riesgos.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Los criterios pueden ser ponderados diferentemente dependiendo de la importancia de los factores de decisión y del tipo de negocio.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¿Cuándo debería entrar a los mercados seleccionados?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85860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FMA, </a:t>
            </a:r>
            <a:r>
              <a:rPr lang="es-MX" sz="2200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 mover </a:t>
            </a:r>
            <a:r>
              <a:rPr lang="es-MX" sz="2200" dirty="0" err="1" smtClean="0">
                <a:latin typeface="Arial" pitchFamily="34" charset="0"/>
                <a:cs typeface="Arial" pitchFamily="34" charset="0"/>
              </a:rPr>
              <a:t>advantage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: se produce cuando una firma se adelanta a sus competidores a través de los siguientes factores: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Estableciendo una fuerte imagen de marca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Capturando demanda: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Construyendo volumen de ventas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Moviendo la curva de la experiencia hacia abajo antes que sus competidores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Ganando ventajas en costos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Creando costos de cambio para sus consumidores (Celulares)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Atando a los clientes con el primer movimiento de productos/servicios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Transformando estándar y normas de la industria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Estableciendo favorables relaciones sociales atando a consumidores y gobiernos (importante en altos contextos culturales)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¿Cuál debería ser la escala de entrada?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85860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¿Qué niveles de recursos se comprometerán?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Accesibilidad: recursos disponibles interna y externamente.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Alternativa de uso de los recursos (Invertir afuera v/s en el mismo país en el mismo u otro negocio)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Entrada a gran escala: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Decisión de gran impacto y largo plazo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Difícil de revertir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Alto riesgo (compromisos irreversibles)	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Altos retornos 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Entrada a pequeña escala: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Test de mercado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Delatar estrategia a rivales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Pérdida de oportunidades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¿Cómo entrar a mercados extranjeros?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85860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6 modos de entrada clasificados en 3 grupos:</a:t>
            </a:r>
          </a:p>
          <a:p>
            <a:pPr marL="457200" indent="-457200"/>
            <a:endParaRPr lang="es-MX" sz="22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Modos de mercado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Exportaciones</a:t>
            </a:r>
          </a:p>
          <a:p>
            <a:pPr marL="857250" lvl="1" indent="-457200"/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Turnkey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project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Modos de contrato a largo plazo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Licencias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Franquicias</a:t>
            </a: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Modos de propiedad (FDI)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International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Joint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Ventures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(IJV)</a:t>
            </a:r>
          </a:p>
          <a:p>
            <a:pPr marL="857250" lvl="1" indent="-457200"/>
            <a:r>
              <a:rPr lang="es-MX" dirty="0" err="1" smtClean="0">
                <a:latin typeface="Arial" pitchFamily="34" charset="0"/>
                <a:cs typeface="Arial" pitchFamily="34" charset="0"/>
              </a:rPr>
              <a:t>Wholly-owned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Subsidiaries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(WOS)</a:t>
            </a:r>
          </a:p>
          <a:p>
            <a:pPr marL="1257300" lvl="2" indent="-457200"/>
            <a:r>
              <a:rPr lang="es-MX" dirty="0" err="1" smtClean="0">
                <a:latin typeface="Arial" pitchFamily="34" charset="0"/>
                <a:cs typeface="Arial" pitchFamily="34" charset="0"/>
              </a:rPr>
              <a:t>Adquisiones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1257300" lvl="2" indent="-457200"/>
            <a:r>
              <a:rPr lang="es-MX" dirty="0" err="1" smtClean="0">
                <a:latin typeface="Arial" pitchFamily="34" charset="0"/>
                <a:cs typeface="Arial" pitchFamily="34" charset="0"/>
              </a:rPr>
              <a:t>Greenfield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15307</TotalTime>
  <Words>1300</Words>
  <Application>Microsoft Office PowerPoint</Application>
  <PresentationFormat>Presentación en pantalla (4:3)</PresentationFormat>
  <Paragraphs>245</Paragraphs>
  <Slides>18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Presentación para trabajos sobre un país</vt:lpstr>
      <vt:lpstr>Clase N°6 Entrada a mercados extranjeros  Capítulo 14</vt:lpstr>
      <vt:lpstr>Diapositiva 2</vt:lpstr>
      <vt:lpstr>Decisiones Claves antes de la internacionalización</vt:lpstr>
      <vt:lpstr>¿Por qué una firma debería entrar a mercados extranjeros?</vt:lpstr>
      <vt:lpstr>¿Por qué una firma debería entrar a mercados extranjeros? (Cont.)</vt:lpstr>
      <vt:lpstr>¿Dónde y cuales mercados abarcar?</vt:lpstr>
      <vt:lpstr>¿Cuándo debería entrar a los mercados seleccionados?</vt:lpstr>
      <vt:lpstr>¿Cuál debería ser la escala de entrada?</vt:lpstr>
      <vt:lpstr>¿Cómo entrar a mercados extranjeros?</vt:lpstr>
      <vt:lpstr>Exportaciones</vt:lpstr>
      <vt:lpstr>Turnkey Project (Proyecto vendido)</vt:lpstr>
      <vt:lpstr>Licencias</vt:lpstr>
      <vt:lpstr>Franquicias</vt:lpstr>
      <vt:lpstr>Licencias/Franquicias</vt:lpstr>
      <vt:lpstr>Wholly owned subsidiaries</vt:lpstr>
      <vt:lpstr>Cuadro de decisión para modo de entrada</vt:lpstr>
      <vt:lpstr>Evaluaciones de entrada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60</cp:revision>
  <dcterms:created xsi:type="dcterms:W3CDTF">2009-06-21T14:30:49Z</dcterms:created>
  <dcterms:modified xsi:type="dcterms:W3CDTF">2009-09-21T03:47:37Z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