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handoutMasterIdLst>
    <p:handoutMasterId r:id="rId40"/>
  </p:handoutMasterIdLst>
  <p:sldIdLst>
    <p:sldId id="256" r:id="rId2"/>
    <p:sldId id="315" r:id="rId3"/>
    <p:sldId id="351" r:id="rId4"/>
    <p:sldId id="319" r:id="rId5"/>
    <p:sldId id="358" r:id="rId6"/>
    <p:sldId id="349" r:id="rId7"/>
    <p:sldId id="352" r:id="rId8"/>
    <p:sldId id="345" r:id="rId9"/>
    <p:sldId id="355" r:id="rId10"/>
    <p:sldId id="356" r:id="rId11"/>
    <p:sldId id="357" r:id="rId12"/>
    <p:sldId id="317" r:id="rId13"/>
    <p:sldId id="359" r:id="rId14"/>
    <p:sldId id="360" r:id="rId15"/>
    <p:sldId id="361" r:id="rId16"/>
    <p:sldId id="363" r:id="rId17"/>
    <p:sldId id="364" r:id="rId18"/>
    <p:sldId id="354" r:id="rId19"/>
    <p:sldId id="320" r:id="rId20"/>
    <p:sldId id="322" r:id="rId21"/>
    <p:sldId id="323" r:id="rId22"/>
    <p:sldId id="324" r:id="rId23"/>
    <p:sldId id="325" r:id="rId24"/>
    <p:sldId id="326" r:id="rId25"/>
    <p:sldId id="327" r:id="rId26"/>
    <p:sldId id="321" r:id="rId27"/>
    <p:sldId id="328" r:id="rId28"/>
    <p:sldId id="329" r:id="rId29"/>
    <p:sldId id="330" r:id="rId30"/>
    <p:sldId id="331" r:id="rId31"/>
    <p:sldId id="332" r:id="rId32"/>
    <p:sldId id="333" r:id="rId33"/>
    <p:sldId id="348" r:id="rId34"/>
    <p:sldId id="340" r:id="rId35"/>
    <p:sldId id="339" r:id="rId36"/>
    <p:sldId id="346" r:id="rId37"/>
    <p:sldId id="350" r:id="rId38"/>
  </p:sldIdLst>
  <p:sldSz cx="9144000" cy="6858000" type="screen4x3"/>
  <p:notesSz cx="7019925" cy="9305925"/>
  <p:defaultTex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99"/>
    <a:srgbClr val="FF0000"/>
    <a:srgbClr val="000066"/>
    <a:srgbClr val="8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361" autoAdjust="0"/>
    <p:restoredTop sz="94660"/>
  </p:normalViewPr>
  <p:slideViewPr>
    <p:cSldViewPr>
      <p:cViewPr varScale="1">
        <p:scale>
          <a:sx n="75" d="100"/>
          <a:sy n="75" d="100"/>
        </p:scale>
        <p:origin x="-1134" y="-90"/>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100" d="100"/>
        <a:sy n="100" d="100"/>
      </p:scale>
      <p:origin x="0" y="813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_rels/viewProps.xml.rels><?xml version="1.0" encoding="UTF-8" standalone="yes"?>
<Relationships xmlns="http://schemas.openxmlformats.org/package/2006/relationships"><Relationship Id="rId3" Type="http://schemas.openxmlformats.org/officeDocument/2006/relationships/slide" Target="slides/slide37.xml"/><Relationship Id="rId2" Type="http://schemas.openxmlformats.org/officeDocument/2006/relationships/slide" Target="slides/slide35.xml"/><Relationship Id="rId1"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oleObject" Target="file:///C:\CEA\PNUD%20-%20Ministerio%20Trabajo\Desempleo%20Internacional\Cuadros%20Minuta%20Desempleo%20Internacional%20(25%20Agosto).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ES"/>
  <c:style val="28"/>
  <c:chart>
    <c:title>
      <c:tx>
        <c:rich>
          <a:bodyPr/>
          <a:lstStyle/>
          <a:p>
            <a:pPr>
              <a:defRPr/>
            </a:pPr>
            <a:r>
              <a:rPr lang="en-US"/>
              <a:t>Contexto Internacional: </a:t>
            </a:r>
          </a:p>
          <a:p>
            <a:pPr>
              <a:defRPr/>
            </a:pPr>
            <a:r>
              <a:rPr lang="en-US"/>
              <a:t>Últimas</a:t>
            </a:r>
            <a:r>
              <a:rPr lang="en-US" baseline="0"/>
              <a:t> Cifras de </a:t>
            </a:r>
            <a:r>
              <a:rPr lang="en-US"/>
              <a:t>Desempleo</a:t>
            </a:r>
          </a:p>
        </c:rich>
      </c:tx>
      <c:layout/>
    </c:title>
    <c:plotArea>
      <c:layout>
        <c:manualLayout>
          <c:layoutTarget val="inner"/>
          <c:xMode val="edge"/>
          <c:yMode val="edge"/>
          <c:x val="9.3136429664830808E-2"/>
          <c:y val="0.15283580564241281"/>
          <c:w val="0.88521269076818709"/>
          <c:h val="0.61421909069751801"/>
        </c:manualLayout>
      </c:layout>
      <c:barChart>
        <c:barDir val="col"/>
        <c:grouping val="clustered"/>
        <c:varyColors val="1"/>
        <c:ser>
          <c:idx val="0"/>
          <c:order val="0"/>
          <c:tx>
            <c:strRef>
              <c:f>'Cifras recientes OIT-Euro'!$G$5</c:f>
              <c:strCache>
                <c:ptCount val="1"/>
                <c:pt idx="0">
                  <c:v>Desempleo</c:v>
                </c:pt>
              </c:strCache>
            </c:strRef>
          </c:tx>
          <c:spPr>
            <a:gradFill>
              <a:gsLst>
                <a:gs pos="0">
                  <a:srgbClr val="4F81BD"/>
                </a:gs>
                <a:gs pos="39999">
                  <a:srgbClr val="85C2FF"/>
                </a:gs>
                <a:gs pos="70000">
                  <a:srgbClr val="C4D6EB"/>
                </a:gs>
                <a:gs pos="100000">
                  <a:srgbClr val="FFEBFA"/>
                </a:gs>
              </a:gsLst>
              <a:lin ang="5400000" scaled="0"/>
            </a:gradFill>
          </c:spPr>
          <c:dPt>
            <c:idx val="7"/>
            <c:spPr>
              <a:solidFill>
                <a:srgbClr val="FF0000">
                  <a:alpha val="69000"/>
                </a:srgbClr>
              </a:solidFill>
            </c:spPr>
          </c:dPt>
          <c:dLbls>
            <c:dLbl>
              <c:idx val="0"/>
              <c:layout>
                <c:manualLayout>
                  <c:x val="1.5029460965552521E-2"/>
                  <c:y val="0"/>
                </c:manualLayout>
              </c:layout>
              <c:tx>
                <c:rich>
                  <a:bodyPr/>
                  <a:lstStyle/>
                  <a:p>
                    <a:r>
                      <a:rPr lang="en-US" b="1"/>
                      <a:t>España</a:t>
                    </a:r>
                    <a:r>
                      <a:rPr lang="en-US"/>
                      <a:t>
18,1%</a:t>
                    </a:r>
                  </a:p>
                </c:rich>
              </c:tx>
              <c:showVal val="1"/>
              <c:showCatName val="1"/>
              <c:separator>
</c:separator>
            </c:dLbl>
            <c:dLbl>
              <c:idx val="7"/>
              <c:layout>
                <c:manualLayout>
                  <c:x val="1.2768423937600465E-2"/>
                  <c:y val="0"/>
                </c:manualLayout>
              </c:layout>
              <c:tx>
                <c:rich>
                  <a:bodyPr/>
                  <a:lstStyle/>
                  <a:p>
                    <a:r>
                      <a:rPr lang="en-US" sz="1100" b="1"/>
                      <a:t>Chile</a:t>
                    </a:r>
                    <a:r>
                      <a:rPr lang="en-US"/>
                      <a:t>
10,8%</a:t>
                    </a:r>
                  </a:p>
                </c:rich>
              </c:tx>
              <c:dLblPos val="outEnd"/>
              <c:showVal val="1"/>
              <c:showCatName val="1"/>
              <c:separator>
</c:separator>
            </c:dLbl>
            <c:dLbl>
              <c:idx val="9"/>
              <c:layout>
                <c:manualLayout>
                  <c:x val="2.2127984237153793E-2"/>
                  <c:y val="0"/>
                </c:manualLayout>
              </c:layout>
              <c:tx>
                <c:rich>
                  <a:bodyPr/>
                  <a:lstStyle/>
                  <a:p>
                    <a:r>
                      <a:rPr lang="en-US" b="1"/>
                      <a:t>EEUU</a:t>
                    </a:r>
                    <a:r>
                      <a:rPr lang="en-US"/>
                      <a:t>
9,5%</a:t>
                    </a:r>
                  </a:p>
                </c:rich>
              </c:tx>
              <c:showVal val="1"/>
              <c:showCatName val="1"/>
              <c:separator>
</c:separator>
            </c:dLbl>
            <c:dLbl>
              <c:idx val="13"/>
              <c:layout>
                <c:manualLayout>
                  <c:x val="0"/>
                  <c:y val="-5.4533072376122434E-3"/>
                </c:manualLayout>
              </c:layout>
              <c:tx>
                <c:rich>
                  <a:bodyPr/>
                  <a:lstStyle/>
                  <a:p>
                    <a:r>
                      <a:rPr lang="en-US" b="1"/>
                      <a:t>Union</a:t>
                    </a:r>
                  </a:p>
                  <a:p>
                    <a:r>
                      <a:rPr lang="en-US" b="1"/>
                      <a:t>Europea </a:t>
                    </a:r>
                    <a:r>
                      <a:rPr lang="en-US"/>
                      <a:t>
8,9%</a:t>
                    </a:r>
                  </a:p>
                </c:rich>
              </c:tx>
              <c:showVal val="1"/>
              <c:showCatName val="1"/>
              <c:separator>
</c:separator>
            </c:dLbl>
            <c:dLbl>
              <c:idx val="15"/>
              <c:layout>
                <c:manualLayout>
                  <c:x val="1.175917215428034E-2"/>
                  <c:y val="0"/>
                </c:manualLayout>
              </c:layout>
              <c:tx>
                <c:rich>
                  <a:bodyPr/>
                  <a:lstStyle/>
                  <a:p>
                    <a:r>
                      <a:rPr lang="en-US" b="1"/>
                      <a:t>Brasil</a:t>
                    </a:r>
                    <a:r>
                      <a:rPr lang="en-US"/>
                      <a:t> 
8,6%</a:t>
                    </a:r>
                  </a:p>
                </c:rich>
              </c:tx>
              <c:showVal val="1"/>
              <c:showCatName val="1"/>
              <c:separator>
</c:separator>
            </c:dLbl>
            <c:dLbl>
              <c:idx val="24"/>
              <c:layout/>
              <c:tx>
                <c:rich>
                  <a:bodyPr/>
                  <a:lstStyle/>
                  <a:p>
                    <a:r>
                      <a:rPr lang="en-US" b="1"/>
                      <a:t>Venezuela</a:t>
                    </a:r>
                    <a:r>
                      <a:rPr lang="en-US"/>
                      <a:t> 
7,7%</a:t>
                    </a:r>
                  </a:p>
                </c:rich>
              </c:tx>
              <c:showVal val="1"/>
              <c:showCatName val="1"/>
              <c:separator>
</c:separator>
            </c:dLbl>
            <c:dLbl>
              <c:idx val="28"/>
              <c:layout>
                <c:manualLayout>
                  <c:x val="5.4127198917456034E-3"/>
                  <c:y val="0"/>
                </c:manualLayout>
              </c:layout>
              <c:tx>
                <c:rich>
                  <a:bodyPr/>
                  <a:lstStyle/>
                  <a:p>
                    <a:r>
                      <a:rPr lang="en-US" b="1"/>
                      <a:t>México</a:t>
                    </a:r>
                    <a:r>
                      <a:rPr lang="en-US"/>
                      <a:t> 
5,2%</a:t>
                    </a:r>
                  </a:p>
                </c:rich>
              </c:tx>
              <c:showVal val="1"/>
              <c:showCatName val="1"/>
              <c:separator>
</c:separator>
            </c:dLbl>
            <c:delete val="1"/>
          </c:dLbls>
          <c:cat>
            <c:strRef>
              <c:f>'Cifras recientes OIT-Euro'!$F$6:$F$36</c:f>
              <c:strCache>
                <c:ptCount val="30"/>
                <c:pt idx="0">
                  <c:v>Spain</c:v>
                </c:pt>
                <c:pt idx="1">
                  <c:v>Latvia</c:v>
                </c:pt>
                <c:pt idx="2">
                  <c:v>Estonia</c:v>
                </c:pt>
                <c:pt idx="3">
                  <c:v>Lithuania</c:v>
                </c:pt>
                <c:pt idx="4">
                  <c:v>Ireland</c:v>
                </c:pt>
                <c:pt idx="5">
                  <c:v>Colombia </c:v>
                </c:pt>
                <c:pt idx="6">
                  <c:v>Slovakia</c:v>
                </c:pt>
                <c:pt idx="7">
                  <c:v>Chile </c:v>
                </c:pt>
                <c:pt idx="8">
                  <c:v>Hungary</c:v>
                </c:pt>
                <c:pt idx="9">
                  <c:v>United States</c:v>
                </c:pt>
                <c:pt idx="10">
                  <c:v>France</c:v>
                </c:pt>
                <c:pt idx="11">
                  <c:v>Portugal</c:v>
                </c:pt>
                <c:pt idx="12">
                  <c:v>Sweden</c:v>
                </c:pt>
                <c:pt idx="13">
                  <c:v>European Union </c:v>
                </c:pt>
                <c:pt idx="14">
                  <c:v>Croatia</c:v>
                </c:pt>
                <c:pt idx="15">
                  <c:v>Brasil </c:v>
                </c:pt>
                <c:pt idx="16">
                  <c:v>Finland</c:v>
                </c:pt>
                <c:pt idx="17">
                  <c:v>Perú </c:v>
                </c:pt>
                <c:pt idx="18">
                  <c:v>Ecuador </c:v>
                </c:pt>
                <c:pt idx="19">
                  <c:v>Poland</c:v>
                </c:pt>
                <c:pt idx="20">
                  <c:v>Belgium</c:v>
                </c:pt>
                <c:pt idx="21">
                  <c:v>Uruguay </c:v>
                </c:pt>
                <c:pt idx="22">
                  <c:v>Germany </c:v>
                </c:pt>
                <c:pt idx="23">
                  <c:v>United Kingdom</c:v>
                </c:pt>
                <c:pt idx="24">
                  <c:v>Venezuela </c:v>
                </c:pt>
                <c:pt idx="25">
                  <c:v>Czech Republic</c:v>
                </c:pt>
                <c:pt idx="26">
                  <c:v>Denmark</c:v>
                </c:pt>
                <c:pt idx="27">
                  <c:v>Slovenia</c:v>
                </c:pt>
                <c:pt idx="28">
                  <c:v>México </c:v>
                </c:pt>
                <c:pt idx="29">
                  <c:v>Norway</c:v>
                </c:pt>
              </c:strCache>
            </c:strRef>
          </c:cat>
          <c:val>
            <c:numRef>
              <c:f>'Cifras recientes OIT-Euro'!$G$6:$G$36</c:f>
              <c:numCache>
                <c:formatCode>General</c:formatCode>
                <c:ptCount val="31"/>
                <c:pt idx="0">
                  <c:v>18.100000000000001</c:v>
                </c:pt>
                <c:pt idx="1">
                  <c:v>17.2</c:v>
                </c:pt>
                <c:pt idx="2">
                  <c:v>17</c:v>
                </c:pt>
                <c:pt idx="3">
                  <c:v>15.8</c:v>
                </c:pt>
                <c:pt idx="4">
                  <c:v>12.2</c:v>
                </c:pt>
                <c:pt idx="5" formatCode="0.0">
                  <c:v>11.715596220329077</c:v>
                </c:pt>
                <c:pt idx="6">
                  <c:v>11.7</c:v>
                </c:pt>
                <c:pt idx="7" formatCode="0.0">
                  <c:v>10.8</c:v>
                </c:pt>
                <c:pt idx="8">
                  <c:v>10.3</c:v>
                </c:pt>
                <c:pt idx="9">
                  <c:v>9.5</c:v>
                </c:pt>
                <c:pt idx="10">
                  <c:v>9.4</c:v>
                </c:pt>
                <c:pt idx="11">
                  <c:v>9.3000000000000007</c:v>
                </c:pt>
                <c:pt idx="12">
                  <c:v>9</c:v>
                </c:pt>
                <c:pt idx="13">
                  <c:v>8.9</c:v>
                </c:pt>
                <c:pt idx="14">
                  <c:v>8.7000000000000011</c:v>
                </c:pt>
                <c:pt idx="15" formatCode="0.0">
                  <c:v>8.6</c:v>
                </c:pt>
                <c:pt idx="16">
                  <c:v>8.5</c:v>
                </c:pt>
                <c:pt idx="17" formatCode="0.0">
                  <c:v>8.5</c:v>
                </c:pt>
                <c:pt idx="18" formatCode="0.0">
                  <c:v>8.3447453033787209</c:v>
                </c:pt>
                <c:pt idx="19">
                  <c:v>8.2000000000000011</c:v>
                </c:pt>
                <c:pt idx="20">
                  <c:v>8.1</c:v>
                </c:pt>
                <c:pt idx="21" formatCode="0.0">
                  <c:v>7.9775609999999997</c:v>
                </c:pt>
                <c:pt idx="22">
                  <c:v>7.7</c:v>
                </c:pt>
                <c:pt idx="23">
                  <c:v>7.7</c:v>
                </c:pt>
                <c:pt idx="24" formatCode="0.0">
                  <c:v>7.6680765374238939</c:v>
                </c:pt>
                <c:pt idx="25">
                  <c:v>6.3</c:v>
                </c:pt>
                <c:pt idx="26">
                  <c:v>6.2</c:v>
                </c:pt>
                <c:pt idx="27">
                  <c:v>6.1</c:v>
                </c:pt>
                <c:pt idx="28" formatCode="0.0">
                  <c:v>5.1741574563893939</c:v>
                </c:pt>
                <c:pt idx="29">
                  <c:v>3.1</c:v>
                </c:pt>
              </c:numCache>
            </c:numRef>
          </c:val>
        </c:ser>
        <c:gapWidth val="10"/>
        <c:axId val="96587776"/>
        <c:axId val="96589312"/>
      </c:barChart>
      <c:catAx>
        <c:axId val="96587776"/>
        <c:scaling>
          <c:orientation val="minMax"/>
        </c:scaling>
        <c:axPos val="b"/>
        <c:numFmt formatCode="General" sourceLinked="1"/>
        <c:majorTickMark val="none"/>
        <c:tickLblPos val="nextTo"/>
        <c:txPr>
          <a:bodyPr rot="-3600000"/>
          <a:lstStyle/>
          <a:p>
            <a:pPr>
              <a:defRPr/>
            </a:pPr>
            <a:endParaRPr lang="es-ES"/>
          </a:p>
        </c:txPr>
        <c:crossAx val="96589312"/>
        <c:crosses val="autoZero"/>
        <c:auto val="1"/>
        <c:lblAlgn val="ctr"/>
        <c:lblOffset val="100"/>
      </c:catAx>
      <c:valAx>
        <c:axId val="96589312"/>
        <c:scaling>
          <c:orientation val="minMax"/>
        </c:scaling>
        <c:axPos val="l"/>
        <c:title>
          <c:tx>
            <c:rich>
              <a:bodyPr/>
              <a:lstStyle/>
              <a:p>
                <a:pPr>
                  <a:defRPr/>
                </a:pPr>
                <a:r>
                  <a:rPr lang="en-US"/>
                  <a:t>Tasa de Desempleo (%)</a:t>
                </a:r>
              </a:p>
            </c:rich>
          </c:tx>
          <c:layout/>
        </c:title>
        <c:numFmt formatCode="General" sourceLinked="1"/>
        <c:tickLblPos val="nextTo"/>
        <c:crossAx val="96587776"/>
        <c:crosses val="autoZero"/>
        <c:crossBetween val="between"/>
      </c:valAx>
    </c:plotArea>
    <c:plotVisOnly val="1"/>
  </c:chart>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bwMode="auto">
          <a:xfrm>
            <a:off x="0" y="0"/>
            <a:ext cx="3041650" cy="465138"/>
          </a:xfrm>
          <a:prstGeom prst="rect">
            <a:avLst/>
          </a:prstGeom>
          <a:noFill/>
          <a:ln w="9525">
            <a:noFill/>
            <a:miter lim="800000"/>
            <a:headEnd/>
            <a:tailEnd/>
          </a:ln>
          <a:effectLst/>
        </p:spPr>
        <p:txBody>
          <a:bodyPr vert="horz" wrap="square" lIns="93287" tIns="46644" rIns="93287" bIns="46644" numCol="1" anchor="t" anchorCtr="0" compatLnSpc="1">
            <a:prstTxWarp prst="textNoShape">
              <a:avLst/>
            </a:prstTxWarp>
          </a:bodyPr>
          <a:lstStyle>
            <a:lvl1pPr defTabSz="933450">
              <a:defRPr sz="1200" smtClean="0"/>
            </a:lvl1pPr>
          </a:lstStyle>
          <a:p>
            <a:pPr>
              <a:defRPr/>
            </a:pPr>
            <a:endParaRPr lang="es-ES"/>
          </a:p>
        </p:txBody>
      </p:sp>
      <p:sp>
        <p:nvSpPr>
          <p:cNvPr id="55299" name="Rectangle 3"/>
          <p:cNvSpPr>
            <a:spLocks noGrp="1" noChangeArrowheads="1"/>
          </p:cNvSpPr>
          <p:nvPr>
            <p:ph type="dt" sz="quarter" idx="1"/>
          </p:nvPr>
        </p:nvSpPr>
        <p:spPr bwMode="auto">
          <a:xfrm>
            <a:off x="3978275" y="0"/>
            <a:ext cx="3041650" cy="465138"/>
          </a:xfrm>
          <a:prstGeom prst="rect">
            <a:avLst/>
          </a:prstGeom>
          <a:noFill/>
          <a:ln w="9525">
            <a:noFill/>
            <a:miter lim="800000"/>
            <a:headEnd/>
            <a:tailEnd/>
          </a:ln>
          <a:effectLst/>
        </p:spPr>
        <p:txBody>
          <a:bodyPr vert="horz" wrap="square" lIns="93287" tIns="46644" rIns="93287" bIns="46644" numCol="1" anchor="t" anchorCtr="0" compatLnSpc="1">
            <a:prstTxWarp prst="textNoShape">
              <a:avLst/>
            </a:prstTxWarp>
          </a:bodyPr>
          <a:lstStyle>
            <a:lvl1pPr algn="r" defTabSz="933450">
              <a:defRPr sz="1200" smtClean="0"/>
            </a:lvl1pPr>
          </a:lstStyle>
          <a:p>
            <a:pPr>
              <a:defRPr/>
            </a:pPr>
            <a:endParaRPr lang="es-ES"/>
          </a:p>
        </p:txBody>
      </p:sp>
      <p:sp>
        <p:nvSpPr>
          <p:cNvPr id="55300" name="Rectangle 4"/>
          <p:cNvSpPr>
            <a:spLocks noGrp="1" noChangeArrowheads="1"/>
          </p:cNvSpPr>
          <p:nvPr>
            <p:ph type="ftr" sz="quarter" idx="2"/>
          </p:nvPr>
        </p:nvSpPr>
        <p:spPr bwMode="auto">
          <a:xfrm>
            <a:off x="0" y="8840788"/>
            <a:ext cx="3041650" cy="465137"/>
          </a:xfrm>
          <a:prstGeom prst="rect">
            <a:avLst/>
          </a:prstGeom>
          <a:noFill/>
          <a:ln w="9525">
            <a:noFill/>
            <a:miter lim="800000"/>
            <a:headEnd/>
            <a:tailEnd/>
          </a:ln>
          <a:effectLst/>
        </p:spPr>
        <p:txBody>
          <a:bodyPr vert="horz" wrap="square" lIns="93287" tIns="46644" rIns="93287" bIns="46644" numCol="1" anchor="b" anchorCtr="0" compatLnSpc="1">
            <a:prstTxWarp prst="textNoShape">
              <a:avLst/>
            </a:prstTxWarp>
          </a:bodyPr>
          <a:lstStyle>
            <a:lvl1pPr defTabSz="933450">
              <a:defRPr sz="1200" smtClean="0"/>
            </a:lvl1pPr>
          </a:lstStyle>
          <a:p>
            <a:pPr>
              <a:defRPr/>
            </a:pPr>
            <a:endParaRPr lang="es-ES"/>
          </a:p>
        </p:txBody>
      </p:sp>
      <p:sp>
        <p:nvSpPr>
          <p:cNvPr id="55301" name="Rectangle 5"/>
          <p:cNvSpPr>
            <a:spLocks noGrp="1" noChangeArrowheads="1"/>
          </p:cNvSpPr>
          <p:nvPr>
            <p:ph type="sldNum" sz="quarter" idx="3"/>
          </p:nvPr>
        </p:nvSpPr>
        <p:spPr bwMode="auto">
          <a:xfrm>
            <a:off x="3978275" y="8840788"/>
            <a:ext cx="3041650" cy="465137"/>
          </a:xfrm>
          <a:prstGeom prst="rect">
            <a:avLst/>
          </a:prstGeom>
          <a:noFill/>
          <a:ln w="9525">
            <a:noFill/>
            <a:miter lim="800000"/>
            <a:headEnd/>
            <a:tailEnd/>
          </a:ln>
          <a:effectLst/>
        </p:spPr>
        <p:txBody>
          <a:bodyPr vert="horz" wrap="square" lIns="93287" tIns="46644" rIns="93287" bIns="46644" numCol="1" anchor="b" anchorCtr="0" compatLnSpc="1">
            <a:prstTxWarp prst="textNoShape">
              <a:avLst/>
            </a:prstTxWarp>
          </a:bodyPr>
          <a:lstStyle>
            <a:lvl1pPr algn="r" defTabSz="933450">
              <a:defRPr sz="1200" smtClean="0"/>
            </a:lvl1pPr>
          </a:lstStyle>
          <a:p>
            <a:pPr>
              <a:defRPr/>
            </a:pPr>
            <a:fld id="{4C3C9077-DA4D-4F29-AA2E-654CC842ABD6}" type="slidenum">
              <a:rPr lang="es-ES"/>
              <a:pPr>
                <a:defRPr/>
              </a:pPr>
              <a:t>‹Nº›</a:t>
            </a:fld>
            <a:endParaRPr lang="es-E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2098" name="Rectangle 2"/>
          <p:cNvSpPr>
            <a:spLocks noGrp="1" noChangeArrowheads="1"/>
          </p:cNvSpPr>
          <p:nvPr>
            <p:ph type="hdr" sz="quarter"/>
          </p:nvPr>
        </p:nvSpPr>
        <p:spPr bwMode="auto">
          <a:xfrm>
            <a:off x="0" y="0"/>
            <a:ext cx="304165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s-ES"/>
          </a:p>
        </p:txBody>
      </p:sp>
      <p:sp>
        <p:nvSpPr>
          <p:cNvPr id="132099" name="Rectangle 3"/>
          <p:cNvSpPr>
            <a:spLocks noGrp="1" noChangeArrowheads="1"/>
          </p:cNvSpPr>
          <p:nvPr>
            <p:ph type="dt" idx="1"/>
          </p:nvPr>
        </p:nvSpPr>
        <p:spPr bwMode="auto">
          <a:xfrm>
            <a:off x="3976688" y="0"/>
            <a:ext cx="304165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s-ES"/>
          </a:p>
        </p:txBody>
      </p:sp>
      <p:sp>
        <p:nvSpPr>
          <p:cNvPr id="18436" name="Rectangle 4"/>
          <p:cNvSpPr>
            <a:spLocks noGrp="1" noRot="1" noChangeAspect="1" noChangeArrowheads="1" noTextEdit="1"/>
          </p:cNvSpPr>
          <p:nvPr>
            <p:ph type="sldImg" idx="2"/>
          </p:nvPr>
        </p:nvSpPr>
        <p:spPr bwMode="auto">
          <a:xfrm>
            <a:off x="1184275" y="698500"/>
            <a:ext cx="4651375" cy="3489325"/>
          </a:xfrm>
          <a:prstGeom prst="rect">
            <a:avLst/>
          </a:prstGeom>
          <a:noFill/>
          <a:ln w="9525">
            <a:solidFill>
              <a:srgbClr val="000000"/>
            </a:solidFill>
            <a:miter lim="800000"/>
            <a:headEnd/>
            <a:tailEnd/>
          </a:ln>
        </p:spPr>
      </p:sp>
      <p:sp>
        <p:nvSpPr>
          <p:cNvPr id="132101" name="Rectangle 5"/>
          <p:cNvSpPr>
            <a:spLocks noGrp="1" noChangeArrowheads="1"/>
          </p:cNvSpPr>
          <p:nvPr>
            <p:ph type="body" sz="quarter" idx="3"/>
          </p:nvPr>
        </p:nvSpPr>
        <p:spPr bwMode="auto">
          <a:xfrm>
            <a:off x="701675" y="4419600"/>
            <a:ext cx="5616575" cy="41878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132102" name="Rectangle 6"/>
          <p:cNvSpPr>
            <a:spLocks noGrp="1" noChangeArrowheads="1"/>
          </p:cNvSpPr>
          <p:nvPr>
            <p:ph type="ftr" sz="quarter" idx="4"/>
          </p:nvPr>
        </p:nvSpPr>
        <p:spPr bwMode="auto">
          <a:xfrm>
            <a:off x="0" y="8839200"/>
            <a:ext cx="304165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s-ES"/>
          </a:p>
        </p:txBody>
      </p:sp>
      <p:sp>
        <p:nvSpPr>
          <p:cNvPr id="132103" name="Rectangle 7"/>
          <p:cNvSpPr>
            <a:spLocks noGrp="1" noChangeArrowheads="1"/>
          </p:cNvSpPr>
          <p:nvPr>
            <p:ph type="sldNum" sz="quarter" idx="5"/>
          </p:nvPr>
        </p:nvSpPr>
        <p:spPr bwMode="auto">
          <a:xfrm>
            <a:off x="3976688" y="8839200"/>
            <a:ext cx="304165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37C0BCD4-1CE0-47FF-8548-C2C4DDAF56AD}"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B5745246-D690-4433-858A-F37D8151CDD1}" type="slidenum">
              <a:rPr lang="es-ES"/>
              <a:pPr/>
              <a:t>1</a:t>
            </a:fld>
            <a:endParaRPr lang="es-ES"/>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B5745246-D690-4433-858A-F37D8151CDD1}" type="slidenum">
              <a:rPr lang="es-ES"/>
              <a:pPr/>
              <a:t>35</a:t>
            </a:fld>
            <a:endParaRPr lang="es-ES"/>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B5745246-D690-4433-858A-F37D8151CDD1}" type="slidenum">
              <a:rPr lang="es-ES"/>
              <a:pPr/>
              <a:t>37</a:t>
            </a:fld>
            <a:endParaRPr lang="es-ES"/>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2D137743-575B-471D-A720-568EDB75A486}" type="slidenum">
              <a:rPr lang="es-ES"/>
              <a:pPr>
                <a:defRPr/>
              </a:pPr>
              <a:t>‹Nº›</a:t>
            </a:fld>
            <a:endParaRPr lang="es-ES"/>
          </a:p>
        </p:txBody>
      </p:sp>
    </p:spTree>
  </p:cSld>
  <p:clrMapOvr>
    <a:masterClrMapping/>
  </p:clrMapOvr>
  <p:transition>
    <p:cove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35ABA263-F454-4C6C-98BF-662945F8A65E}" type="slidenum">
              <a:rPr lang="es-ES"/>
              <a:pPr>
                <a:defRPr/>
              </a:pPr>
              <a:t>‹Nº›</a:t>
            </a:fld>
            <a:endParaRPr lang="es-ES"/>
          </a:p>
        </p:txBody>
      </p:sp>
    </p:spTree>
  </p:cSld>
  <p:clrMapOvr>
    <a:masterClrMapping/>
  </p:clrMapOvr>
  <p:transition>
    <p:cove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EB009419-89DD-40D4-A73F-AEF4C60DE2CD}" type="slidenum">
              <a:rPr lang="es-ES"/>
              <a:pPr>
                <a:defRPr/>
              </a:pPr>
              <a:t>‹Nº›</a:t>
            </a:fld>
            <a:endParaRPr lang="es-ES"/>
          </a:p>
        </p:txBody>
      </p:sp>
    </p:spTree>
  </p:cSld>
  <p:clrMapOvr>
    <a:masterClrMapping/>
  </p:clrMapOvr>
  <p:transition>
    <p:cove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22588C79-7914-42BC-BC17-A9CAEC6B0F86}" type="slidenum">
              <a:rPr lang="es-ES"/>
              <a:pPr>
                <a:defRPr/>
              </a:pPr>
              <a:t>‹Nº›</a:t>
            </a:fld>
            <a:endParaRPr lang="es-ES"/>
          </a:p>
        </p:txBody>
      </p:sp>
    </p:spTree>
  </p:cSld>
  <p:clrMapOvr>
    <a:masterClrMapping/>
  </p:clrMapOvr>
  <p:transition>
    <p:cove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062AA72A-8B11-4400-BF47-59B3AB869CCE}" type="slidenum">
              <a:rPr lang="es-ES"/>
              <a:pPr>
                <a:defRPr/>
              </a:pPr>
              <a:t>‹Nº›</a:t>
            </a:fld>
            <a:endParaRPr lang="es-ES"/>
          </a:p>
        </p:txBody>
      </p:sp>
    </p:spTree>
  </p:cSld>
  <p:clrMapOvr>
    <a:masterClrMapping/>
  </p:clrMapOvr>
  <p:transition>
    <p:cove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14E1BCAB-3BDD-4B54-A2E2-FC1F53DB4034}" type="slidenum">
              <a:rPr lang="es-ES"/>
              <a:pPr>
                <a:defRPr/>
              </a:pPr>
              <a:t>‹Nº›</a:t>
            </a:fld>
            <a:endParaRPr lang="es-ES"/>
          </a:p>
        </p:txBody>
      </p:sp>
    </p:spTree>
  </p:cSld>
  <p:clrMapOvr>
    <a:masterClrMapping/>
  </p:clrMapOvr>
  <p:transition>
    <p:cove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s-ES"/>
          </a:p>
        </p:txBody>
      </p:sp>
      <p:sp>
        <p:nvSpPr>
          <p:cNvPr id="8" name="Rectangle 5"/>
          <p:cNvSpPr>
            <a:spLocks noGrp="1" noChangeArrowheads="1"/>
          </p:cNvSpPr>
          <p:nvPr>
            <p:ph type="ftr" sz="quarter" idx="11"/>
          </p:nvPr>
        </p:nvSpPr>
        <p:spPr>
          <a:ln/>
        </p:spPr>
        <p:txBody>
          <a:bodyPr/>
          <a:lstStyle>
            <a:lvl1pPr>
              <a:defRPr/>
            </a:lvl1pPr>
          </a:lstStyle>
          <a:p>
            <a:pPr>
              <a:defRPr/>
            </a:pPr>
            <a:endParaRPr lang="es-ES"/>
          </a:p>
        </p:txBody>
      </p:sp>
      <p:sp>
        <p:nvSpPr>
          <p:cNvPr id="9" name="Rectangle 6"/>
          <p:cNvSpPr>
            <a:spLocks noGrp="1" noChangeArrowheads="1"/>
          </p:cNvSpPr>
          <p:nvPr>
            <p:ph type="sldNum" sz="quarter" idx="12"/>
          </p:nvPr>
        </p:nvSpPr>
        <p:spPr>
          <a:ln/>
        </p:spPr>
        <p:txBody>
          <a:bodyPr/>
          <a:lstStyle>
            <a:lvl1pPr>
              <a:defRPr/>
            </a:lvl1pPr>
          </a:lstStyle>
          <a:p>
            <a:pPr>
              <a:defRPr/>
            </a:pPr>
            <a:fld id="{6AE8886C-F59C-46F1-817D-A70984E67C5E}" type="slidenum">
              <a:rPr lang="es-ES"/>
              <a:pPr>
                <a:defRPr/>
              </a:pPr>
              <a:t>‹Nº›</a:t>
            </a:fld>
            <a:endParaRPr lang="es-ES"/>
          </a:p>
        </p:txBody>
      </p:sp>
    </p:spTree>
  </p:cSld>
  <p:clrMapOvr>
    <a:masterClrMapping/>
  </p:clrMapOvr>
  <p:transition>
    <p:cove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6E8DC990-2FAE-4059-AE64-072B4C258C9F}" type="slidenum">
              <a:rPr lang="es-ES"/>
              <a:pPr>
                <a:defRPr/>
              </a:pPr>
              <a:t>‹Nº›</a:t>
            </a:fld>
            <a:endParaRPr lang="es-ES"/>
          </a:p>
        </p:txBody>
      </p:sp>
    </p:spTree>
  </p:cSld>
  <p:clrMapOvr>
    <a:masterClrMapping/>
  </p:clrMapOvr>
  <p:transition>
    <p:cove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p>
        </p:txBody>
      </p:sp>
      <p:sp>
        <p:nvSpPr>
          <p:cNvPr id="3" name="Rectangle 5"/>
          <p:cNvSpPr>
            <a:spLocks noGrp="1" noChangeArrowheads="1"/>
          </p:cNvSpPr>
          <p:nvPr>
            <p:ph type="ftr" sz="quarter" idx="11"/>
          </p:nvPr>
        </p:nvSpPr>
        <p:spPr>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ln/>
        </p:spPr>
        <p:txBody>
          <a:bodyPr/>
          <a:lstStyle>
            <a:lvl1pPr>
              <a:defRPr/>
            </a:lvl1pPr>
          </a:lstStyle>
          <a:p>
            <a:pPr>
              <a:defRPr/>
            </a:pPr>
            <a:fld id="{3E6D2F2F-AA93-4F46-A3F7-0C660782C0F5}" type="slidenum">
              <a:rPr lang="es-ES"/>
              <a:pPr>
                <a:defRPr/>
              </a:pPr>
              <a:t>‹Nº›</a:t>
            </a:fld>
            <a:endParaRPr lang="es-ES"/>
          </a:p>
        </p:txBody>
      </p:sp>
    </p:spTree>
  </p:cSld>
  <p:clrMapOvr>
    <a:masterClrMapping/>
  </p:clrMapOvr>
  <p:transition>
    <p:cove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ACAFF9A9-0C8B-411B-B781-BF6FB0240155}" type="slidenum">
              <a:rPr lang="es-ES"/>
              <a:pPr>
                <a:defRPr/>
              </a:pPr>
              <a:t>‹Nº›</a:t>
            </a:fld>
            <a:endParaRPr lang="es-ES"/>
          </a:p>
        </p:txBody>
      </p:sp>
    </p:spTree>
  </p:cSld>
  <p:clrMapOvr>
    <a:masterClrMapping/>
  </p:clrMapOvr>
  <p:transition>
    <p:cove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2199676C-B9C5-4FB6-AFAB-2D2C0006C829}" type="slidenum">
              <a:rPr lang="es-ES"/>
              <a:pPr>
                <a:defRPr/>
              </a:pPr>
              <a:t>‹Nº›</a:t>
            </a:fld>
            <a:endParaRPr lang="es-ES"/>
          </a:p>
        </p:txBody>
      </p:sp>
    </p:spTree>
  </p:cSld>
  <p:clrMapOvr>
    <a:masterClrMapping/>
  </p:clrMapOvr>
  <p:transition>
    <p:cove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1638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s-E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s-E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4D30AFAB-1271-499C-A1A9-8C5EB4D4985E}"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cover/>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Gr_fico_de_Microsoft_Office_Excel2.xls"/><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_rels/slide11.xml.rels><?xml version="1.0" encoding="UTF-8" standalone="yes"?>
<Relationships xmlns="http://schemas.openxmlformats.org/package/2006/relationships"><Relationship Id="rId3" Type="http://schemas.openxmlformats.org/officeDocument/2006/relationships/oleObject" Target="../embeddings/Gr_fico_de_Microsoft_Office_Excel3.xls"/><Relationship Id="rId2" Type="http://schemas.openxmlformats.org/officeDocument/2006/relationships/slideLayout" Target="../slideLayouts/slideLayout7.xml"/><Relationship Id="rId1" Type="http://schemas.openxmlformats.org/officeDocument/2006/relationships/vmlDrawing" Target="../drawings/vmlDrawing3.v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Hoja_de_c_lculo_de_Microsoft_Office_Excel_97-20034.xls"/><Relationship Id="rId2" Type="http://schemas.openxmlformats.org/officeDocument/2006/relationships/slideLayout" Target="../slideLayouts/slideLayout7.xml"/><Relationship Id="rId1" Type="http://schemas.openxmlformats.org/officeDocument/2006/relationships/vmlDrawing" Target="../drawings/vmlDrawing4.v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oleObject" Target="../embeddings/Gr_fico_de_Microsoft_Office_Excel1.xls"/><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ChangeArrowheads="1"/>
          </p:cNvSpPr>
          <p:nvPr/>
        </p:nvSpPr>
        <p:spPr bwMode="auto">
          <a:xfrm>
            <a:off x="838200" y="1500174"/>
            <a:ext cx="7543800" cy="1852626"/>
          </a:xfrm>
          <a:prstGeom prst="rect">
            <a:avLst/>
          </a:prstGeom>
          <a:noFill/>
          <a:ln w="9525">
            <a:noFill/>
            <a:miter lim="800000"/>
            <a:headEnd/>
            <a:tailEnd/>
          </a:ln>
        </p:spPr>
        <p:txBody>
          <a:bodyPr anchor="ctr"/>
          <a:lstStyle/>
          <a:p>
            <a:pPr algn="ctr"/>
            <a:r>
              <a:rPr lang="en-US" sz="4000" b="1" dirty="0" smtClean="0">
                <a:solidFill>
                  <a:srgbClr val="0066CC"/>
                </a:solidFill>
                <a:latin typeface="Calibri" pitchFamily="34" charset="0"/>
                <a:cs typeface="Arial" charset="0"/>
              </a:rPr>
              <a:t>MERCADO DEL TRABAJO en CHILE:</a:t>
            </a:r>
          </a:p>
          <a:p>
            <a:pPr algn="ctr"/>
            <a:r>
              <a:rPr lang="en-US" sz="4000" b="1" dirty="0" smtClean="0">
                <a:solidFill>
                  <a:srgbClr val="0066CC"/>
                </a:solidFill>
                <a:latin typeface="Calibri" pitchFamily="34" charset="0"/>
                <a:cs typeface="Arial" charset="0"/>
              </a:rPr>
              <a:t>¿ </a:t>
            </a:r>
            <a:r>
              <a:rPr lang="en-US" sz="4000" b="1" dirty="0" err="1" smtClean="0">
                <a:solidFill>
                  <a:srgbClr val="0066CC"/>
                </a:solidFill>
                <a:latin typeface="Calibri" pitchFamily="34" charset="0"/>
                <a:cs typeface="Arial" charset="0"/>
              </a:rPr>
              <a:t>Dónde</a:t>
            </a:r>
            <a:r>
              <a:rPr lang="en-US" sz="4000" b="1" dirty="0" smtClean="0">
                <a:solidFill>
                  <a:srgbClr val="0066CC"/>
                </a:solidFill>
                <a:latin typeface="Calibri" pitchFamily="34" charset="0"/>
                <a:cs typeface="Arial" charset="0"/>
              </a:rPr>
              <a:t> </a:t>
            </a:r>
            <a:r>
              <a:rPr lang="en-US" sz="4000" b="1" dirty="0" err="1" smtClean="0">
                <a:solidFill>
                  <a:srgbClr val="0066CC"/>
                </a:solidFill>
                <a:latin typeface="Calibri" pitchFamily="34" charset="0"/>
                <a:cs typeface="Arial" charset="0"/>
              </a:rPr>
              <a:t>está</a:t>
            </a:r>
            <a:r>
              <a:rPr lang="en-US" sz="4000" b="1" dirty="0" smtClean="0">
                <a:solidFill>
                  <a:srgbClr val="0066CC"/>
                </a:solidFill>
                <a:latin typeface="Calibri" pitchFamily="34" charset="0"/>
                <a:cs typeface="Arial" charset="0"/>
              </a:rPr>
              <a:t> el </a:t>
            </a:r>
            <a:r>
              <a:rPr lang="en-US" sz="4000" b="1" dirty="0" err="1" smtClean="0">
                <a:solidFill>
                  <a:srgbClr val="0066CC"/>
                </a:solidFill>
                <a:latin typeface="Calibri" pitchFamily="34" charset="0"/>
                <a:cs typeface="Arial" charset="0"/>
              </a:rPr>
              <a:t>problema</a:t>
            </a:r>
            <a:r>
              <a:rPr lang="en-US" sz="4000" b="1" dirty="0" smtClean="0">
                <a:solidFill>
                  <a:srgbClr val="0066CC"/>
                </a:solidFill>
                <a:latin typeface="Calibri" pitchFamily="34" charset="0"/>
                <a:cs typeface="Arial" charset="0"/>
              </a:rPr>
              <a:t> ?</a:t>
            </a:r>
            <a:endParaRPr lang="es-MX" sz="6000" b="1" dirty="0">
              <a:solidFill>
                <a:srgbClr val="0066CC"/>
              </a:solidFill>
              <a:latin typeface="Calibri" pitchFamily="34" charset="0"/>
              <a:cs typeface="Arial" charset="0"/>
            </a:endParaRPr>
          </a:p>
        </p:txBody>
      </p:sp>
      <p:sp>
        <p:nvSpPr>
          <p:cNvPr id="17412" name="Line 10"/>
          <p:cNvSpPr>
            <a:spLocks noChangeShapeType="1"/>
          </p:cNvSpPr>
          <p:nvPr/>
        </p:nvSpPr>
        <p:spPr bwMode="auto">
          <a:xfrm>
            <a:off x="609600" y="3200400"/>
            <a:ext cx="8001000" cy="0"/>
          </a:xfrm>
          <a:prstGeom prst="line">
            <a:avLst/>
          </a:prstGeom>
          <a:noFill/>
          <a:ln w="38100">
            <a:solidFill>
              <a:srgbClr val="990000"/>
            </a:solidFill>
            <a:round/>
            <a:headEnd/>
            <a:tailEnd/>
          </a:ln>
        </p:spPr>
        <p:txBody>
          <a:bodyPr/>
          <a:lstStyle/>
          <a:p>
            <a:endParaRPr lang="es-ES"/>
          </a:p>
        </p:txBody>
      </p:sp>
      <p:sp>
        <p:nvSpPr>
          <p:cNvPr id="17413" name="Rectangle 15"/>
          <p:cNvSpPr>
            <a:spLocks noChangeArrowheads="1"/>
          </p:cNvSpPr>
          <p:nvPr/>
        </p:nvSpPr>
        <p:spPr bwMode="auto">
          <a:xfrm>
            <a:off x="2209800" y="4495800"/>
            <a:ext cx="6400800" cy="1143000"/>
          </a:xfrm>
          <a:prstGeom prst="rect">
            <a:avLst/>
          </a:prstGeom>
          <a:noFill/>
          <a:ln w="9525">
            <a:noFill/>
            <a:miter lim="800000"/>
            <a:headEnd/>
            <a:tailEnd/>
          </a:ln>
        </p:spPr>
        <p:txBody>
          <a:bodyPr anchor="ctr"/>
          <a:lstStyle/>
          <a:p>
            <a:pPr algn="r" eaLnBrk="0" hangingPunct="0"/>
            <a:endParaRPr lang="es-ES" b="1" dirty="0">
              <a:solidFill>
                <a:srgbClr val="000066"/>
              </a:solidFill>
              <a:latin typeface="Verdana" pitchFamily="34" charset="0"/>
            </a:endParaRPr>
          </a:p>
          <a:p>
            <a:pPr algn="r" eaLnBrk="0" hangingPunct="0"/>
            <a:r>
              <a:rPr lang="es-ES" b="0" dirty="0" smtClean="0"/>
              <a:t>Seminario MGPG</a:t>
            </a:r>
          </a:p>
          <a:p>
            <a:pPr algn="r" eaLnBrk="0" hangingPunct="0"/>
            <a:r>
              <a:rPr lang="es-ES" sz="2000" dirty="0" smtClean="0"/>
              <a:t>Departamento Ingeniería Industrial </a:t>
            </a:r>
          </a:p>
          <a:p>
            <a:pPr algn="r" eaLnBrk="0" hangingPunct="0"/>
            <a:r>
              <a:rPr lang="es-ES" sz="2000" b="0" dirty="0" smtClean="0"/>
              <a:t>Universidad de Chile</a:t>
            </a:r>
            <a:r>
              <a:rPr lang="es-ES" b="0" dirty="0" smtClean="0"/>
              <a:t/>
            </a:r>
            <a:br>
              <a:rPr lang="es-ES" b="0" dirty="0" smtClean="0"/>
            </a:br>
            <a:r>
              <a:rPr lang="es-ES" sz="1800" b="1" dirty="0" smtClean="0">
                <a:solidFill>
                  <a:srgbClr val="000066"/>
                </a:solidFill>
                <a:latin typeface="Verdana" pitchFamily="34" charset="0"/>
              </a:rPr>
              <a:t>24 </a:t>
            </a:r>
            <a:r>
              <a:rPr lang="es-ES" sz="1800" b="1" dirty="0">
                <a:solidFill>
                  <a:srgbClr val="000066"/>
                </a:solidFill>
                <a:latin typeface="Verdana" pitchFamily="34" charset="0"/>
              </a:rPr>
              <a:t>de </a:t>
            </a:r>
            <a:r>
              <a:rPr lang="es-ES" sz="1800" b="1" dirty="0" smtClean="0">
                <a:solidFill>
                  <a:srgbClr val="000066"/>
                </a:solidFill>
                <a:latin typeface="Verdana" pitchFamily="34" charset="0"/>
              </a:rPr>
              <a:t>julio 2009</a:t>
            </a:r>
            <a:endParaRPr lang="es-ES" sz="2000" b="1" dirty="0">
              <a:solidFill>
                <a:srgbClr val="000066"/>
              </a:solidFill>
              <a:latin typeface="Verdana" pitchFamily="34" charset="0"/>
            </a:endParaRPr>
          </a:p>
          <a:p>
            <a:pPr algn="r" eaLnBrk="0" hangingPunct="0"/>
            <a:endParaRPr lang="es-ES" sz="2000" b="1" dirty="0">
              <a:solidFill>
                <a:srgbClr val="000066"/>
              </a:solidFill>
              <a:latin typeface="Verdana" pitchFamily="34" charset="0"/>
            </a:endParaRPr>
          </a:p>
        </p:txBody>
      </p:sp>
      <p:sp>
        <p:nvSpPr>
          <p:cNvPr id="17414" name="Rectangle 17"/>
          <p:cNvSpPr>
            <a:spLocks noChangeArrowheads="1"/>
          </p:cNvSpPr>
          <p:nvPr/>
        </p:nvSpPr>
        <p:spPr bwMode="auto">
          <a:xfrm>
            <a:off x="2590800" y="3190875"/>
            <a:ext cx="9144000" cy="0"/>
          </a:xfrm>
          <a:prstGeom prst="rect">
            <a:avLst/>
          </a:prstGeom>
          <a:noFill/>
          <a:ln w="9525">
            <a:noFill/>
            <a:miter lim="800000"/>
            <a:headEnd/>
            <a:tailEnd/>
          </a:ln>
        </p:spPr>
        <p:txBody>
          <a:bodyPr>
            <a:spAutoFit/>
          </a:bodyPr>
          <a:lstStyle/>
          <a:p>
            <a:endParaRPr lang="es-ES"/>
          </a:p>
        </p:txBody>
      </p:sp>
    </p:spTree>
  </p:cSld>
  <p:clrMapOvr>
    <a:masterClrMapping/>
  </p:clrMapOvr>
  <p:transition>
    <p:cove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90113" name="Object 1"/>
          <p:cNvGraphicFramePr>
            <a:graphicFrameLocks/>
          </p:cNvGraphicFramePr>
          <p:nvPr/>
        </p:nvGraphicFramePr>
        <p:xfrm>
          <a:off x="285720" y="1285860"/>
          <a:ext cx="8643998" cy="5286412"/>
        </p:xfrm>
        <a:graphic>
          <a:graphicData uri="http://schemas.openxmlformats.org/presentationml/2006/ole">
            <p:oleObj spid="_x0000_s90113" name="Gráfico" r:id="rId3" imgW="5276816" imgH="3419543" progId="Excel.Chart.8">
              <p:embed/>
            </p:oleObj>
          </a:graphicData>
        </a:graphic>
      </p:graphicFrame>
      <p:sp>
        <p:nvSpPr>
          <p:cNvPr id="90115" name="Rectangle 3"/>
          <p:cNvSpPr>
            <a:spLocks noChangeArrowheads="1"/>
          </p:cNvSpPr>
          <p:nvPr/>
        </p:nvSpPr>
        <p:spPr bwMode="auto">
          <a:xfrm>
            <a:off x="0" y="34194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Tree>
  </p:cSld>
  <p:clrMapOvr>
    <a:masterClrMapping/>
  </p:clrMapOvr>
  <p:transition>
    <p:cove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91137" name="Object 1"/>
          <p:cNvGraphicFramePr>
            <a:graphicFrameLocks noChangeAspect="1"/>
          </p:cNvGraphicFramePr>
          <p:nvPr/>
        </p:nvGraphicFramePr>
        <p:xfrm>
          <a:off x="-6709" y="928670"/>
          <a:ext cx="8829269" cy="5214974"/>
        </p:xfrm>
        <a:graphic>
          <a:graphicData uri="http://schemas.openxmlformats.org/presentationml/2006/ole">
            <p:oleObj spid="_x0000_s91137" name="Gráfico" r:id="rId3" imgW="5610208" imgH="2905057" progId="Excel.Chart.8">
              <p:embed/>
            </p:oleObj>
          </a:graphicData>
        </a:graphic>
      </p:graphicFrame>
    </p:spTree>
  </p:cSld>
  <p:clrMapOvr>
    <a:masterClrMapping/>
  </p:clrMapOvr>
  <p:transition>
    <p:cove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Line 8"/>
          <p:cNvSpPr>
            <a:spLocks noChangeShapeType="1"/>
          </p:cNvSpPr>
          <p:nvPr/>
        </p:nvSpPr>
        <p:spPr bwMode="auto">
          <a:xfrm>
            <a:off x="609600" y="1447800"/>
            <a:ext cx="6934200" cy="0"/>
          </a:xfrm>
          <a:prstGeom prst="line">
            <a:avLst/>
          </a:prstGeom>
          <a:noFill/>
          <a:ln w="38100">
            <a:solidFill>
              <a:srgbClr val="990000"/>
            </a:solidFill>
            <a:round/>
            <a:headEnd/>
            <a:tailEnd/>
          </a:ln>
        </p:spPr>
        <p:txBody>
          <a:bodyPr/>
          <a:lstStyle/>
          <a:p>
            <a:endParaRPr lang="es-ES"/>
          </a:p>
        </p:txBody>
      </p:sp>
      <p:sp>
        <p:nvSpPr>
          <p:cNvPr id="23557" name="Rectangle 9"/>
          <p:cNvSpPr>
            <a:spLocks noChangeArrowheads="1"/>
          </p:cNvSpPr>
          <p:nvPr/>
        </p:nvSpPr>
        <p:spPr bwMode="auto">
          <a:xfrm>
            <a:off x="838200" y="762000"/>
            <a:ext cx="7391400" cy="685800"/>
          </a:xfrm>
          <a:prstGeom prst="rect">
            <a:avLst/>
          </a:prstGeom>
          <a:noFill/>
          <a:ln w="9525">
            <a:noFill/>
            <a:miter lim="800000"/>
            <a:headEnd/>
            <a:tailEnd/>
          </a:ln>
        </p:spPr>
        <p:txBody>
          <a:bodyPr anchor="ctr"/>
          <a:lstStyle/>
          <a:p>
            <a:r>
              <a:rPr lang="es-ES" sz="2000" b="1">
                <a:solidFill>
                  <a:schemeClr val="tx2"/>
                </a:solidFill>
                <a:latin typeface="Trebuchet MS" pitchFamily="34" charset="0"/>
              </a:rPr>
              <a:t>Ocupados por Categoría Ocupacional a nivel nacional</a:t>
            </a:r>
          </a:p>
        </p:txBody>
      </p:sp>
      <p:sp>
        <p:nvSpPr>
          <p:cNvPr id="23558" name="Rectangle 10"/>
          <p:cNvSpPr>
            <a:spLocks noChangeArrowheads="1"/>
          </p:cNvSpPr>
          <p:nvPr/>
        </p:nvSpPr>
        <p:spPr bwMode="auto">
          <a:xfrm>
            <a:off x="0" y="2057400"/>
            <a:ext cx="9144000" cy="0"/>
          </a:xfrm>
          <a:prstGeom prst="rect">
            <a:avLst/>
          </a:prstGeom>
          <a:noFill/>
          <a:ln w="9525">
            <a:noFill/>
            <a:miter lim="800000"/>
            <a:headEnd/>
            <a:tailEnd/>
          </a:ln>
        </p:spPr>
        <p:txBody>
          <a:bodyPr wrap="none" anchor="ctr">
            <a:spAutoFit/>
          </a:bodyPr>
          <a:lstStyle/>
          <a:p>
            <a:endParaRPr lang="es-ES"/>
          </a:p>
        </p:txBody>
      </p:sp>
      <p:sp>
        <p:nvSpPr>
          <p:cNvPr id="23559" name="Rectangle 11"/>
          <p:cNvSpPr>
            <a:spLocks noChangeArrowheads="1"/>
          </p:cNvSpPr>
          <p:nvPr/>
        </p:nvSpPr>
        <p:spPr bwMode="auto">
          <a:xfrm>
            <a:off x="0" y="2071688"/>
            <a:ext cx="9144000" cy="0"/>
          </a:xfrm>
          <a:prstGeom prst="rect">
            <a:avLst/>
          </a:prstGeom>
          <a:noFill/>
          <a:ln w="9525">
            <a:noFill/>
            <a:miter lim="800000"/>
            <a:headEnd/>
            <a:tailEnd/>
          </a:ln>
        </p:spPr>
        <p:txBody>
          <a:bodyPr wrap="none" anchor="ctr">
            <a:spAutoFit/>
          </a:bodyPr>
          <a:lstStyle/>
          <a:p>
            <a:endParaRPr lang="es-ES"/>
          </a:p>
        </p:txBody>
      </p:sp>
      <p:sp>
        <p:nvSpPr>
          <p:cNvPr id="23560" name="Rectangle 12"/>
          <p:cNvSpPr>
            <a:spLocks noChangeArrowheads="1"/>
          </p:cNvSpPr>
          <p:nvPr/>
        </p:nvSpPr>
        <p:spPr bwMode="auto">
          <a:xfrm>
            <a:off x="0" y="2071688"/>
            <a:ext cx="9144000" cy="0"/>
          </a:xfrm>
          <a:prstGeom prst="rect">
            <a:avLst/>
          </a:prstGeom>
          <a:noFill/>
          <a:ln w="9525">
            <a:noFill/>
            <a:miter lim="800000"/>
            <a:headEnd/>
            <a:tailEnd/>
          </a:ln>
        </p:spPr>
        <p:txBody>
          <a:bodyPr wrap="none" anchor="ctr">
            <a:spAutoFit/>
          </a:bodyPr>
          <a:lstStyle/>
          <a:p>
            <a:endParaRPr lang="es-ES"/>
          </a:p>
        </p:txBody>
      </p:sp>
      <p:graphicFrame>
        <p:nvGraphicFramePr>
          <p:cNvPr id="247092" name="Group 308"/>
          <p:cNvGraphicFramePr>
            <a:graphicFrameLocks noGrp="1"/>
          </p:cNvGraphicFramePr>
          <p:nvPr/>
        </p:nvGraphicFramePr>
        <p:xfrm>
          <a:off x="611188" y="1628775"/>
          <a:ext cx="8104216" cy="4514869"/>
        </p:xfrm>
        <a:graphic>
          <a:graphicData uri="http://schemas.openxmlformats.org/drawingml/2006/table">
            <a:tbl>
              <a:tblPr/>
              <a:tblGrid>
                <a:gridCol w="4040378"/>
                <a:gridCol w="1012351"/>
                <a:gridCol w="1012350"/>
                <a:gridCol w="1024982"/>
                <a:gridCol w="1014155"/>
              </a:tblGrid>
              <a:tr h="14920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dirty="0" smtClean="0">
                          <a:ln>
                            <a:noFill/>
                          </a:ln>
                          <a:solidFill>
                            <a:srgbClr val="000000"/>
                          </a:solidFill>
                          <a:effectLst/>
                          <a:latin typeface="Book Antiqua" pitchFamily="18" charset="0"/>
                          <a:cs typeface="Times New Roman" pitchFamily="18" charset="0"/>
                        </a:rPr>
                        <a:t> Total nacional</a:t>
                      </a:r>
                      <a:endParaRPr kumimoji="0" lang="es-ES" sz="2400" b="0" i="0" u="none" strike="noStrike" cap="none" normalizeH="0" baseline="0" dirty="0" smtClean="0">
                        <a:ln>
                          <a:noFill/>
                        </a:ln>
                        <a:solidFill>
                          <a:schemeClr val="tx1"/>
                        </a:solidFill>
                        <a:effectLst/>
                        <a:latin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Book Antiqua" pitchFamily="18" charset="0"/>
                          <a:cs typeface="Times New Roman" pitchFamily="18" charset="0"/>
                        </a:rPr>
                        <a:t>Ocupados</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Book Antiqua" pitchFamily="18" charset="0"/>
                          <a:cs typeface="Times New Roman" pitchFamily="18" charset="0"/>
                        </a:rPr>
                        <a:t>% </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Book Antiqua" pitchFamily="18" charset="0"/>
                          <a:cs typeface="Times New Roman" pitchFamily="18" charset="0"/>
                        </a:rPr>
                        <a:t>Variación respecto MAM 2008 (ocupados)</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Book Antiqua" pitchFamily="18" charset="0"/>
                          <a:cs typeface="Times New Roman" pitchFamily="18" charset="0"/>
                        </a:rPr>
                        <a:t>Variación respecto MAM 2008 (%)</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231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Book Antiqua" pitchFamily="18" charset="0"/>
                          <a:cs typeface="Times New Roman" pitchFamily="18" charset="0"/>
                        </a:rPr>
                        <a:t>Empleador o Patrón</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Book Antiqua" pitchFamily="18" charset="0"/>
                          <a:cs typeface="Times New Roman" pitchFamily="18" charset="0"/>
                        </a:rPr>
                        <a:t>186.678</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Book Antiqua" pitchFamily="18" charset="0"/>
                          <a:cs typeface="Times New Roman" pitchFamily="18" charset="0"/>
                        </a:rPr>
                        <a:t>2,9%</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Book Antiqua" pitchFamily="18" charset="0"/>
                          <a:cs typeface="Times New Roman" pitchFamily="18" charset="0"/>
                        </a:rPr>
                        <a:t>-14.055</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Book Antiqua" pitchFamily="18" charset="0"/>
                          <a:cs typeface="Times New Roman" pitchFamily="18" charset="0"/>
                        </a:rPr>
                        <a:t>-7,0%</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87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Book Antiqua" pitchFamily="18" charset="0"/>
                          <a:cs typeface="Times New Roman" pitchFamily="18" charset="0"/>
                        </a:rPr>
                        <a:t>Trabajador por cuenta propia, Independiente</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Book Antiqua" pitchFamily="18" charset="0"/>
                          <a:cs typeface="Times New Roman" pitchFamily="18" charset="0"/>
                        </a:rPr>
                        <a:t>1.491.972</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Book Antiqua" pitchFamily="18" charset="0"/>
                          <a:cs typeface="Times New Roman" pitchFamily="18" charset="0"/>
                        </a:rPr>
                        <a:t>22,8%</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Book Antiqua" pitchFamily="18" charset="0"/>
                          <a:cs typeface="Times New Roman" pitchFamily="18" charset="0"/>
                        </a:rPr>
                        <a:t>30.467</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dirty="0" smtClean="0">
                          <a:ln>
                            <a:noFill/>
                          </a:ln>
                          <a:solidFill>
                            <a:srgbClr val="FF0000"/>
                          </a:solidFill>
                          <a:effectLst/>
                          <a:latin typeface="Book Antiqua" pitchFamily="18" charset="0"/>
                          <a:cs typeface="Times New Roman" pitchFamily="18" charset="0"/>
                        </a:rPr>
                        <a:t>2,1%</a:t>
                      </a:r>
                      <a:endParaRPr kumimoji="0" lang="es-ES" sz="2400" b="1" i="0" u="none" strike="noStrike" cap="none" normalizeH="0" baseline="0" dirty="0" smtClean="0">
                        <a:ln>
                          <a:noFill/>
                        </a:ln>
                        <a:solidFill>
                          <a:srgbClr val="FF0000"/>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7074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Book Antiqua" pitchFamily="18" charset="0"/>
                          <a:cs typeface="Times New Roman" pitchFamily="18" charset="0"/>
                        </a:rPr>
                        <a:t>Asalariado sector privado ( Empleado, obrero, jornalero)</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Book Antiqua" pitchFamily="18" charset="0"/>
                          <a:cs typeface="Times New Roman" pitchFamily="18" charset="0"/>
                        </a:rPr>
                        <a:t>3.843.597</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Book Antiqua" pitchFamily="18" charset="0"/>
                          <a:cs typeface="Times New Roman" pitchFamily="18" charset="0"/>
                        </a:rPr>
                        <a:t>58,7%</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Book Antiqua" pitchFamily="18" charset="0"/>
                          <a:cs typeface="Times New Roman" pitchFamily="18" charset="0"/>
                        </a:rPr>
                        <a:t>-60.665</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Book Antiqua" pitchFamily="18" charset="0"/>
                          <a:cs typeface="Times New Roman" pitchFamily="18" charset="0"/>
                        </a:rPr>
                        <a:t>-1,6%</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05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Book Antiqua" pitchFamily="18" charset="0"/>
                          <a:cs typeface="Times New Roman" pitchFamily="18" charset="0"/>
                        </a:rPr>
                        <a:t>Asalariado sector público</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Book Antiqua" pitchFamily="18" charset="0"/>
                          <a:cs typeface="Times New Roman" pitchFamily="18" charset="0"/>
                        </a:rPr>
                        <a:t>653.987</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Book Antiqua" pitchFamily="18" charset="0"/>
                          <a:cs typeface="Times New Roman" pitchFamily="18" charset="0"/>
                        </a:rPr>
                        <a:t>10,0%</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Book Antiqua" pitchFamily="18" charset="0"/>
                          <a:cs typeface="Times New Roman" pitchFamily="18" charset="0"/>
                        </a:rPr>
                        <a:t>9.540</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Book Antiqua" pitchFamily="18" charset="0"/>
                          <a:cs typeface="Times New Roman" pitchFamily="18" charset="0"/>
                        </a:rPr>
                        <a:t>1,5%</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87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Book Antiqua" pitchFamily="18" charset="0"/>
                          <a:cs typeface="Times New Roman" pitchFamily="18" charset="0"/>
                        </a:rPr>
                        <a:t>Personal Servicio Domestico puertas adentro</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Book Antiqua" pitchFamily="18" charset="0"/>
                          <a:cs typeface="Times New Roman" pitchFamily="18" charset="0"/>
                        </a:rPr>
                        <a:t>55.669</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Book Antiqua" pitchFamily="18" charset="0"/>
                          <a:cs typeface="Times New Roman" pitchFamily="18" charset="0"/>
                        </a:rPr>
                        <a:t>0,8%</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Book Antiqua" pitchFamily="18" charset="0"/>
                          <a:cs typeface="Times New Roman" pitchFamily="18" charset="0"/>
                        </a:rPr>
                        <a:t>-4.515</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Book Antiqua" pitchFamily="18" charset="0"/>
                          <a:cs typeface="Times New Roman" pitchFamily="18" charset="0"/>
                        </a:rPr>
                        <a:t>-7,5%</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05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dirty="0" smtClean="0">
                          <a:ln>
                            <a:noFill/>
                          </a:ln>
                          <a:solidFill>
                            <a:srgbClr val="000000"/>
                          </a:solidFill>
                          <a:effectLst/>
                          <a:latin typeface="Book Antiqua" pitchFamily="18" charset="0"/>
                          <a:cs typeface="Times New Roman" pitchFamily="18" charset="0"/>
                        </a:rPr>
                        <a:t>Personal Servicio Domestico puertas afuera</a:t>
                      </a:r>
                      <a:endParaRPr kumimoji="0" lang="es-ES" sz="2400" b="0" i="0" u="none" strike="noStrike" cap="none" normalizeH="0" baseline="0" dirty="0" smtClean="0">
                        <a:ln>
                          <a:noFill/>
                        </a:ln>
                        <a:solidFill>
                          <a:schemeClr val="tx1"/>
                        </a:solidFill>
                        <a:effectLst/>
                        <a:latin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Book Antiqua" pitchFamily="18" charset="0"/>
                          <a:cs typeface="Times New Roman" pitchFamily="18" charset="0"/>
                        </a:rPr>
                        <a:t>208.864</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Book Antiqua" pitchFamily="18" charset="0"/>
                          <a:cs typeface="Times New Roman" pitchFamily="18" charset="0"/>
                        </a:rPr>
                        <a:t>3,2%</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Book Antiqua" pitchFamily="18" charset="0"/>
                          <a:cs typeface="Times New Roman" pitchFamily="18" charset="0"/>
                        </a:rPr>
                        <a:t>-12.764</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Book Antiqua" pitchFamily="18" charset="0"/>
                          <a:cs typeface="Times New Roman" pitchFamily="18" charset="0"/>
                        </a:rPr>
                        <a:t>-5,8%</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05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Book Antiqua" pitchFamily="18" charset="0"/>
                          <a:cs typeface="Times New Roman" pitchFamily="18" charset="0"/>
                        </a:rPr>
                        <a:t>Familiar o personal no remunerado</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Book Antiqua" pitchFamily="18" charset="0"/>
                          <a:cs typeface="Times New Roman" pitchFamily="18" charset="0"/>
                        </a:rPr>
                        <a:t>108.704</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Book Antiqua" pitchFamily="18" charset="0"/>
                          <a:cs typeface="Times New Roman" pitchFamily="18" charset="0"/>
                        </a:rPr>
                        <a:t>1,7%</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Book Antiqua" pitchFamily="18" charset="0"/>
                          <a:cs typeface="Times New Roman" pitchFamily="18" charset="0"/>
                        </a:rPr>
                        <a:t>-4.694</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Book Antiqua" pitchFamily="18" charset="0"/>
                          <a:cs typeface="Times New Roman" pitchFamily="18" charset="0"/>
                        </a:rPr>
                        <a:t>-4,1%</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05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Book Antiqua" pitchFamily="18" charset="0"/>
                          <a:cs typeface="Times New Roman" pitchFamily="18" charset="0"/>
                        </a:rPr>
                        <a:t>Total</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Book Antiqua" pitchFamily="18" charset="0"/>
                          <a:cs typeface="Times New Roman" pitchFamily="18" charset="0"/>
                        </a:rPr>
                        <a:t>6.549.471</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Book Antiqua" pitchFamily="18" charset="0"/>
                          <a:cs typeface="Times New Roman" pitchFamily="18" charset="0"/>
                        </a:rPr>
                        <a:t>100,0%</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Book Antiqua" pitchFamily="18" charset="0"/>
                          <a:cs typeface="Times New Roman" pitchFamily="18" charset="0"/>
                        </a:rPr>
                        <a:t>-56.686</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dirty="0" smtClean="0">
                          <a:ln>
                            <a:noFill/>
                          </a:ln>
                          <a:solidFill>
                            <a:srgbClr val="000000"/>
                          </a:solidFill>
                          <a:effectLst/>
                          <a:latin typeface="Book Antiqua" pitchFamily="18" charset="0"/>
                          <a:cs typeface="Times New Roman" pitchFamily="18" charset="0"/>
                        </a:rPr>
                        <a:t>-0,9%</a:t>
                      </a:r>
                      <a:endParaRPr kumimoji="0" lang="es-ES" sz="24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cove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6" name="Picture 2"/>
          <p:cNvPicPr>
            <a:picLocks noChangeAspect="1" noChangeArrowheads="1"/>
          </p:cNvPicPr>
          <p:nvPr/>
        </p:nvPicPr>
        <p:blipFill>
          <a:blip r:embed="rId2"/>
          <a:srcRect/>
          <a:stretch>
            <a:fillRect/>
          </a:stretch>
        </p:blipFill>
        <p:spPr bwMode="auto">
          <a:xfrm>
            <a:off x="928662" y="328850"/>
            <a:ext cx="7358114" cy="6140681"/>
          </a:xfrm>
          <a:prstGeom prst="rect">
            <a:avLst/>
          </a:prstGeom>
          <a:noFill/>
          <a:ln w="9525">
            <a:noFill/>
            <a:miter lim="800000"/>
            <a:headEnd/>
            <a:tailEnd/>
          </a:ln>
        </p:spPr>
      </p:pic>
    </p:spTree>
  </p:cSld>
  <p:clrMapOvr>
    <a:masterClrMapping/>
  </p:clrMapOvr>
  <p:transition>
    <p:cove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0" name="Picture 2"/>
          <p:cNvPicPr>
            <a:picLocks noChangeAspect="1" noChangeArrowheads="1"/>
          </p:cNvPicPr>
          <p:nvPr/>
        </p:nvPicPr>
        <p:blipFill>
          <a:blip r:embed="rId2"/>
          <a:srcRect/>
          <a:stretch>
            <a:fillRect/>
          </a:stretch>
        </p:blipFill>
        <p:spPr bwMode="auto">
          <a:xfrm>
            <a:off x="785786" y="1285860"/>
            <a:ext cx="7219950" cy="5410200"/>
          </a:xfrm>
          <a:prstGeom prst="rect">
            <a:avLst/>
          </a:prstGeom>
          <a:noFill/>
          <a:ln w="9525">
            <a:noFill/>
            <a:miter lim="800000"/>
            <a:headEnd/>
            <a:tailEnd/>
          </a:ln>
        </p:spPr>
      </p:pic>
      <p:sp>
        <p:nvSpPr>
          <p:cNvPr id="3" name="2 CuadroTexto"/>
          <p:cNvSpPr txBox="1"/>
          <p:nvPr/>
        </p:nvSpPr>
        <p:spPr>
          <a:xfrm>
            <a:off x="785786" y="428604"/>
            <a:ext cx="4564711" cy="461665"/>
          </a:xfrm>
          <a:prstGeom prst="rect">
            <a:avLst/>
          </a:prstGeom>
          <a:noFill/>
        </p:spPr>
        <p:txBody>
          <a:bodyPr wrap="none" rtlCol="0">
            <a:spAutoFit/>
          </a:bodyPr>
          <a:lstStyle/>
          <a:p>
            <a:r>
              <a:rPr lang="es-ES" b="1" dirty="0" smtClean="0">
                <a:solidFill>
                  <a:srgbClr val="333399"/>
                </a:solidFill>
              </a:rPr>
              <a:t>El Debate sobre la </a:t>
            </a:r>
            <a:r>
              <a:rPr lang="es-ES" b="1" dirty="0" smtClean="0">
                <a:solidFill>
                  <a:srgbClr val="333399"/>
                </a:solidFill>
              </a:rPr>
              <a:t>T</a:t>
            </a:r>
            <a:r>
              <a:rPr lang="es-ES" b="1" dirty="0" smtClean="0">
                <a:solidFill>
                  <a:srgbClr val="333399"/>
                </a:solidFill>
              </a:rPr>
              <a:t>asa Mensual:</a:t>
            </a:r>
            <a:endParaRPr lang="es-ES" b="1" dirty="0">
              <a:solidFill>
                <a:srgbClr val="333399"/>
              </a:solidFill>
            </a:endParaRPr>
          </a:p>
        </p:txBody>
      </p:sp>
    </p:spTree>
  </p:cSld>
  <p:clrMapOvr>
    <a:masterClrMapping/>
  </p:clrMapOvr>
  <p:transition>
    <p:cove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Gráfico"/>
          <p:cNvGraphicFramePr/>
          <p:nvPr/>
        </p:nvGraphicFramePr>
        <p:xfrm>
          <a:off x="571472" y="1071546"/>
          <a:ext cx="8143932" cy="5143536"/>
        </p:xfrm>
        <a:graphic>
          <a:graphicData uri="http://schemas.openxmlformats.org/drawingml/2006/chart">
            <c:chart xmlns:c="http://schemas.openxmlformats.org/drawingml/2006/chart" xmlns:r="http://schemas.openxmlformats.org/officeDocument/2006/relationships" r:id="rId2"/>
          </a:graphicData>
        </a:graphic>
      </p:graphicFrame>
      <p:sp>
        <p:nvSpPr>
          <p:cNvPr id="3" name="2 CuadroTexto"/>
          <p:cNvSpPr txBox="1"/>
          <p:nvPr/>
        </p:nvSpPr>
        <p:spPr>
          <a:xfrm>
            <a:off x="214282" y="214290"/>
            <a:ext cx="5102679" cy="523220"/>
          </a:xfrm>
          <a:prstGeom prst="rect">
            <a:avLst/>
          </a:prstGeom>
          <a:noFill/>
        </p:spPr>
        <p:txBody>
          <a:bodyPr wrap="none" rtlCol="0">
            <a:spAutoFit/>
          </a:bodyPr>
          <a:lstStyle/>
          <a:p>
            <a:r>
              <a:rPr lang="es-ES" sz="2800" b="1" dirty="0" smtClean="0">
                <a:solidFill>
                  <a:srgbClr val="333399"/>
                </a:solidFill>
              </a:rPr>
              <a:t>Chile en Contexto Internacional</a:t>
            </a:r>
            <a:endParaRPr lang="es-ES" sz="2800" b="1" dirty="0">
              <a:solidFill>
                <a:srgbClr val="333399"/>
              </a:solidFill>
            </a:endParaRPr>
          </a:p>
        </p:txBody>
      </p:sp>
      <p:sp>
        <p:nvSpPr>
          <p:cNvPr id="4" name="3 CuadroTexto"/>
          <p:cNvSpPr txBox="1"/>
          <p:nvPr/>
        </p:nvSpPr>
        <p:spPr>
          <a:xfrm>
            <a:off x="6508342" y="1571612"/>
            <a:ext cx="2654894" cy="830997"/>
          </a:xfrm>
          <a:prstGeom prst="rect">
            <a:avLst/>
          </a:prstGeom>
          <a:noFill/>
        </p:spPr>
        <p:txBody>
          <a:bodyPr wrap="none" rtlCol="0">
            <a:spAutoFit/>
          </a:bodyPr>
          <a:lstStyle/>
          <a:p>
            <a:r>
              <a:rPr lang="es-ES" b="1" i="1" dirty="0" smtClean="0">
                <a:solidFill>
                  <a:srgbClr val="333399"/>
                </a:solidFill>
              </a:rPr>
              <a:t>Nos recuerda</a:t>
            </a:r>
          </a:p>
          <a:p>
            <a:r>
              <a:rPr lang="es-ES" b="1" i="1" dirty="0" smtClean="0">
                <a:solidFill>
                  <a:srgbClr val="333399"/>
                </a:solidFill>
              </a:rPr>
              <a:t>n</a:t>
            </a:r>
            <a:r>
              <a:rPr lang="es-ES" b="1" i="1" dirty="0" smtClean="0">
                <a:solidFill>
                  <a:srgbClr val="333399"/>
                </a:solidFill>
              </a:rPr>
              <a:t>ecesidad reformas</a:t>
            </a:r>
            <a:endParaRPr lang="es-ES" b="1" i="1" dirty="0">
              <a:solidFill>
                <a:srgbClr val="333399"/>
              </a:solidFill>
            </a:endParaRPr>
          </a:p>
        </p:txBody>
      </p:sp>
      <p:sp>
        <p:nvSpPr>
          <p:cNvPr id="5" name="4 Rectángulo"/>
          <p:cNvSpPr/>
          <p:nvPr/>
        </p:nvSpPr>
        <p:spPr>
          <a:xfrm>
            <a:off x="6429388" y="1571612"/>
            <a:ext cx="2714612" cy="92869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ransition>
    <p:cove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4" name="Picture 2"/>
          <p:cNvPicPr>
            <a:picLocks noChangeAspect="1" noChangeArrowheads="1"/>
          </p:cNvPicPr>
          <p:nvPr/>
        </p:nvPicPr>
        <p:blipFill>
          <a:blip r:embed="rId2"/>
          <a:srcRect/>
          <a:stretch>
            <a:fillRect/>
          </a:stretch>
        </p:blipFill>
        <p:spPr bwMode="auto">
          <a:xfrm>
            <a:off x="428596" y="796769"/>
            <a:ext cx="8358246" cy="5309264"/>
          </a:xfrm>
          <a:prstGeom prst="rect">
            <a:avLst/>
          </a:prstGeom>
          <a:noFill/>
          <a:ln w="9525">
            <a:noFill/>
            <a:miter lim="800000"/>
            <a:headEnd/>
            <a:tailEnd/>
          </a:ln>
          <a:effectLst/>
        </p:spPr>
      </p:pic>
    </p:spTree>
  </p:cSld>
  <p:clrMapOvr>
    <a:masterClrMapping/>
  </p:clrMapOvr>
  <p:transition>
    <p:cove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Picture 2"/>
          <p:cNvPicPr>
            <a:picLocks noChangeAspect="1" noChangeArrowheads="1"/>
          </p:cNvPicPr>
          <p:nvPr/>
        </p:nvPicPr>
        <p:blipFill>
          <a:blip r:embed="rId2"/>
          <a:srcRect/>
          <a:stretch>
            <a:fillRect/>
          </a:stretch>
        </p:blipFill>
        <p:spPr bwMode="auto">
          <a:xfrm>
            <a:off x="500034" y="740368"/>
            <a:ext cx="7858180" cy="5188589"/>
          </a:xfrm>
          <a:prstGeom prst="rect">
            <a:avLst/>
          </a:prstGeom>
          <a:noFill/>
          <a:ln w="9525">
            <a:noFill/>
            <a:miter lim="800000"/>
            <a:headEnd/>
            <a:tailEnd/>
          </a:ln>
          <a:effectLst/>
        </p:spPr>
      </p:pic>
      <p:sp>
        <p:nvSpPr>
          <p:cNvPr id="4" name="3 CuadroTexto"/>
          <p:cNvSpPr txBox="1"/>
          <p:nvPr/>
        </p:nvSpPr>
        <p:spPr>
          <a:xfrm>
            <a:off x="6000760" y="2000240"/>
            <a:ext cx="684803" cy="369332"/>
          </a:xfrm>
          <a:prstGeom prst="rect">
            <a:avLst/>
          </a:prstGeom>
          <a:noFill/>
        </p:spPr>
        <p:txBody>
          <a:bodyPr wrap="none" rtlCol="0">
            <a:spAutoFit/>
          </a:bodyPr>
          <a:lstStyle/>
          <a:p>
            <a:r>
              <a:rPr lang="es-ES" sz="1800" dirty="0" smtClean="0">
                <a:solidFill>
                  <a:srgbClr val="00B050"/>
                </a:solidFill>
              </a:rPr>
              <a:t>Chile</a:t>
            </a:r>
            <a:endParaRPr lang="es-ES" sz="1800" dirty="0">
              <a:solidFill>
                <a:srgbClr val="00B050"/>
              </a:solidFill>
            </a:endParaRPr>
          </a:p>
        </p:txBody>
      </p:sp>
      <p:sp>
        <p:nvSpPr>
          <p:cNvPr id="5" name="4 CuadroTexto"/>
          <p:cNvSpPr txBox="1"/>
          <p:nvPr/>
        </p:nvSpPr>
        <p:spPr>
          <a:xfrm>
            <a:off x="6143636" y="2428868"/>
            <a:ext cx="825867" cy="369332"/>
          </a:xfrm>
          <a:prstGeom prst="rect">
            <a:avLst/>
          </a:prstGeom>
          <a:noFill/>
        </p:spPr>
        <p:txBody>
          <a:bodyPr wrap="none" rtlCol="0">
            <a:spAutoFit/>
          </a:bodyPr>
          <a:lstStyle/>
          <a:p>
            <a:r>
              <a:rPr lang="es-ES" sz="1800" b="1" dirty="0" smtClean="0">
                <a:solidFill>
                  <a:srgbClr val="FFC000"/>
                </a:solidFill>
              </a:rPr>
              <a:t>EEUU</a:t>
            </a:r>
            <a:endParaRPr lang="es-ES" sz="1800" b="1" dirty="0">
              <a:solidFill>
                <a:srgbClr val="FFC000"/>
              </a:solidFill>
            </a:endParaRPr>
          </a:p>
        </p:txBody>
      </p:sp>
      <p:cxnSp>
        <p:nvCxnSpPr>
          <p:cNvPr id="7" name="6 Conector recto de flecha"/>
          <p:cNvCxnSpPr>
            <a:stCxn id="5" idx="1"/>
          </p:cNvCxnSpPr>
          <p:nvPr/>
        </p:nvCxnSpPr>
        <p:spPr>
          <a:xfrm rot="10800000" flipV="1">
            <a:off x="5929322" y="2613534"/>
            <a:ext cx="214314" cy="10108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8 Conector recto de flecha"/>
          <p:cNvCxnSpPr>
            <a:stCxn id="4" idx="1"/>
          </p:cNvCxnSpPr>
          <p:nvPr/>
        </p:nvCxnSpPr>
        <p:spPr>
          <a:xfrm rot="10800000" flipV="1">
            <a:off x="5929322" y="2184906"/>
            <a:ext cx="71438" cy="296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cove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Line 8"/>
          <p:cNvSpPr>
            <a:spLocks noChangeShapeType="1"/>
          </p:cNvSpPr>
          <p:nvPr/>
        </p:nvSpPr>
        <p:spPr bwMode="auto">
          <a:xfrm>
            <a:off x="609600" y="1447800"/>
            <a:ext cx="6934200" cy="0"/>
          </a:xfrm>
          <a:prstGeom prst="line">
            <a:avLst/>
          </a:prstGeom>
          <a:noFill/>
          <a:ln w="38100">
            <a:solidFill>
              <a:srgbClr val="990000"/>
            </a:solidFill>
            <a:round/>
            <a:headEnd/>
            <a:tailEnd/>
          </a:ln>
        </p:spPr>
        <p:txBody>
          <a:bodyPr/>
          <a:lstStyle/>
          <a:p>
            <a:endParaRPr lang="es-ES"/>
          </a:p>
        </p:txBody>
      </p:sp>
      <p:sp>
        <p:nvSpPr>
          <p:cNvPr id="23557" name="Rectangle 9"/>
          <p:cNvSpPr>
            <a:spLocks noChangeArrowheads="1"/>
          </p:cNvSpPr>
          <p:nvPr/>
        </p:nvSpPr>
        <p:spPr bwMode="auto">
          <a:xfrm>
            <a:off x="642910" y="1785926"/>
            <a:ext cx="7858180" cy="4143404"/>
          </a:xfrm>
          <a:prstGeom prst="rect">
            <a:avLst/>
          </a:prstGeom>
          <a:noFill/>
          <a:ln w="9525">
            <a:noFill/>
            <a:miter lim="800000"/>
            <a:headEnd/>
            <a:tailEnd/>
          </a:ln>
        </p:spPr>
        <p:txBody>
          <a:bodyPr anchor="ctr"/>
          <a:lstStyle/>
          <a:p>
            <a:pPr algn="ctr"/>
            <a:r>
              <a:rPr lang="es-ES" sz="3200" b="1" dirty="0" smtClean="0">
                <a:solidFill>
                  <a:srgbClr val="FF0000"/>
                </a:solidFill>
                <a:latin typeface="Trebuchet MS" pitchFamily="34" charset="0"/>
              </a:rPr>
              <a:t>¿Cuáles son los </a:t>
            </a:r>
          </a:p>
          <a:p>
            <a:pPr algn="ctr"/>
            <a:r>
              <a:rPr lang="es-ES" sz="3200" b="1" dirty="0" smtClean="0">
                <a:solidFill>
                  <a:srgbClr val="FF0000"/>
                </a:solidFill>
                <a:latin typeface="Trebuchet MS" pitchFamily="34" charset="0"/>
              </a:rPr>
              <a:t>Problemas Estructurales </a:t>
            </a:r>
          </a:p>
          <a:p>
            <a:pPr algn="ctr"/>
            <a:r>
              <a:rPr lang="es-ES" sz="3200" b="1" dirty="0" smtClean="0">
                <a:solidFill>
                  <a:srgbClr val="FF0000"/>
                </a:solidFill>
                <a:latin typeface="Trebuchet MS" pitchFamily="34" charset="0"/>
              </a:rPr>
              <a:t>del Mercado Laboral?</a:t>
            </a:r>
          </a:p>
          <a:p>
            <a:endParaRPr lang="es-ES" sz="3200" b="1" dirty="0" smtClean="0">
              <a:solidFill>
                <a:schemeClr val="tx2"/>
              </a:solidFill>
              <a:latin typeface="Trebuchet MS" pitchFamily="34" charset="0"/>
            </a:endParaRPr>
          </a:p>
        </p:txBody>
      </p:sp>
      <p:sp>
        <p:nvSpPr>
          <p:cNvPr id="23558" name="Rectangle 10"/>
          <p:cNvSpPr>
            <a:spLocks noChangeArrowheads="1"/>
          </p:cNvSpPr>
          <p:nvPr/>
        </p:nvSpPr>
        <p:spPr bwMode="auto">
          <a:xfrm>
            <a:off x="0" y="2057400"/>
            <a:ext cx="9144000" cy="0"/>
          </a:xfrm>
          <a:prstGeom prst="rect">
            <a:avLst/>
          </a:prstGeom>
          <a:noFill/>
          <a:ln w="9525">
            <a:noFill/>
            <a:miter lim="800000"/>
            <a:headEnd/>
            <a:tailEnd/>
          </a:ln>
        </p:spPr>
        <p:txBody>
          <a:bodyPr wrap="none" anchor="ctr">
            <a:spAutoFit/>
          </a:bodyPr>
          <a:lstStyle/>
          <a:p>
            <a:endParaRPr lang="es-ES"/>
          </a:p>
        </p:txBody>
      </p:sp>
      <p:sp>
        <p:nvSpPr>
          <p:cNvPr id="23559" name="Rectangle 11"/>
          <p:cNvSpPr>
            <a:spLocks noChangeArrowheads="1"/>
          </p:cNvSpPr>
          <p:nvPr/>
        </p:nvSpPr>
        <p:spPr bwMode="auto">
          <a:xfrm>
            <a:off x="0" y="2071688"/>
            <a:ext cx="9144000" cy="0"/>
          </a:xfrm>
          <a:prstGeom prst="rect">
            <a:avLst/>
          </a:prstGeom>
          <a:noFill/>
          <a:ln w="9525">
            <a:noFill/>
            <a:miter lim="800000"/>
            <a:headEnd/>
            <a:tailEnd/>
          </a:ln>
        </p:spPr>
        <p:txBody>
          <a:bodyPr wrap="none" anchor="ctr">
            <a:spAutoFit/>
          </a:bodyPr>
          <a:lstStyle/>
          <a:p>
            <a:endParaRPr lang="es-ES"/>
          </a:p>
        </p:txBody>
      </p:sp>
      <p:sp>
        <p:nvSpPr>
          <p:cNvPr id="23560" name="Rectangle 12"/>
          <p:cNvSpPr>
            <a:spLocks noChangeArrowheads="1"/>
          </p:cNvSpPr>
          <p:nvPr/>
        </p:nvSpPr>
        <p:spPr bwMode="auto">
          <a:xfrm>
            <a:off x="0" y="2071688"/>
            <a:ext cx="9144000" cy="0"/>
          </a:xfrm>
          <a:prstGeom prst="rect">
            <a:avLst/>
          </a:prstGeom>
          <a:noFill/>
          <a:ln w="9525">
            <a:noFill/>
            <a:miter lim="800000"/>
            <a:headEnd/>
            <a:tailEnd/>
          </a:ln>
        </p:spPr>
        <p:txBody>
          <a:bodyPr wrap="none" anchor="ctr">
            <a:spAutoFit/>
          </a:bodyPr>
          <a:lstStyle/>
          <a:p>
            <a:endParaRPr lang="es-ES"/>
          </a:p>
        </p:txBody>
      </p:sp>
      <p:sp>
        <p:nvSpPr>
          <p:cNvPr id="7" name="6 CuadroTexto"/>
          <p:cNvSpPr txBox="1"/>
          <p:nvPr/>
        </p:nvSpPr>
        <p:spPr>
          <a:xfrm>
            <a:off x="714348" y="642918"/>
            <a:ext cx="3663817" cy="523220"/>
          </a:xfrm>
          <a:prstGeom prst="rect">
            <a:avLst/>
          </a:prstGeom>
          <a:noFill/>
        </p:spPr>
        <p:txBody>
          <a:bodyPr wrap="square" rtlCol="0">
            <a:spAutoFit/>
          </a:bodyPr>
          <a:lstStyle/>
          <a:p>
            <a:r>
              <a:rPr lang="es-ES" sz="2800" b="1" dirty="0" smtClean="0">
                <a:solidFill>
                  <a:schemeClr val="accent2">
                    <a:lumMod val="50000"/>
                  </a:schemeClr>
                </a:solidFill>
              </a:rPr>
              <a:t>Tema de Discusión:</a:t>
            </a:r>
            <a:endParaRPr lang="es-ES" sz="2800" b="1" dirty="0">
              <a:solidFill>
                <a:schemeClr val="accent2">
                  <a:lumMod val="50000"/>
                </a:schemeClr>
              </a:solidFill>
            </a:endParaRPr>
          </a:p>
        </p:txBody>
      </p:sp>
    </p:spTree>
  </p:cSld>
  <p:clrMapOvr>
    <a:masterClrMapping/>
  </p:clrMapOvr>
  <p:transition>
    <p:cove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Line 8"/>
          <p:cNvSpPr>
            <a:spLocks noChangeShapeType="1"/>
          </p:cNvSpPr>
          <p:nvPr/>
        </p:nvSpPr>
        <p:spPr bwMode="auto">
          <a:xfrm>
            <a:off x="609600" y="1447800"/>
            <a:ext cx="6934200" cy="0"/>
          </a:xfrm>
          <a:prstGeom prst="line">
            <a:avLst/>
          </a:prstGeom>
          <a:noFill/>
          <a:ln w="38100">
            <a:solidFill>
              <a:srgbClr val="990000"/>
            </a:solidFill>
            <a:round/>
            <a:headEnd/>
            <a:tailEnd/>
          </a:ln>
        </p:spPr>
        <p:txBody>
          <a:bodyPr/>
          <a:lstStyle/>
          <a:p>
            <a:endParaRPr lang="es-ES"/>
          </a:p>
        </p:txBody>
      </p:sp>
      <p:sp>
        <p:nvSpPr>
          <p:cNvPr id="2054" name="Rectangle 9"/>
          <p:cNvSpPr>
            <a:spLocks noChangeArrowheads="1"/>
          </p:cNvSpPr>
          <p:nvPr/>
        </p:nvSpPr>
        <p:spPr bwMode="auto">
          <a:xfrm>
            <a:off x="838200" y="762000"/>
            <a:ext cx="7391400" cy="685800"/>
          </a:xfrm>
          <a:prstGeom prst="rect">
            <a:avLst/>
          </a:prstGeom>
          <a:noFill/>
          <a:ln w="9525">
            <a:noFill/>
            <a:miter lim="800000"/>
            <a:headEnd/>
            <a:tailEnd/>
          </a:ln>
        </p:spPr>
        <p:txBody>
          <a:bodyPr anchor="ctr"/>
          <a:lstStyle/>
          <a:p>
            <a:r>
              <a:rPr lang="en-US" sz="2800" b="1" dirty="0" err="1" smtClean="0">
                <a:solidFill>
                  <a:srgbClr val="0066CC"/>
                </a:solidFill>
                <a:latin typeface="Calibri" pitchFamily="34" charset="0"/>
                <a:cs typeface="Arial" charset="0"/>
              </a:rPr>
              <a:t>Diagnóstico</a:t>
            </a:r>
            <a:r>
              <a:rPr lang="en-US" sz="2800" b="1" dirty="0" smtClean="0">
                <a:solidFill>
                  <a:srgbClr val="0066CC"/>
                </a:solidFill>
                <a:latin typeface="Calibri" pitchFamily="34" charset="0"/>
                <a:cs typeface="Arial" charset="0"/>
              </a:rPr>
              <a:t> de la OECD: General</a:t>
            </a:r>
            <a:endParaRPr lang="es-MX" sz="4400" b="1" dirty="0">
              <a:solidFill>
                <a:srgbClr val="0066CC"/>
              </a:solidFill>
              <a:latin typeface="Calibri" pitchFamily="34" charset="0"/>
              <a:cs typeface="Arial" charset="0"/>
            </a:endParaRPr>
          </a:p>
        </p:txBody>
      </p:sp>
      <p:sp>
        <p:nvSpPr>
          <p:cNvPr id="2055" name="Rectangle 10"/>
          <p:cNvSpPr>
            <a:spLocks noChangeArrowheads="1"/>
          </p:cNvSpPr>
          <p:nvPr/>
        </p:nvSpPr>
        <p:spPr bwMode="auto">
          <a:xfrm>
            <a:off x="0" y="2057400"/>
            <a:ext cx="9144000" cy="0"/>
          </a:xfrm>
          <a:prstGeom prst="rect">
            <a:avLst/>
          </a:prstGeom>
          <a:noFill/>
          <a:ln w="9525">
            <a:noFill/>
            <a:miter lim="800000"/>
            <a:headEnd/>
            <a:tailEnd/>
          </a:ln>
        </p:spPr>
        <p:txBody>
          <a:bodyPr wrap="none" anchor="ctr">
            <a:spAutoFit/>
          </a:bodyPr>
          <a:lstStyle/>
          <a:p>
            <a:endParaRPr lang="es-ES"/>
          </a:p>
        </p:txBody>
      </p:sp>
      <p:sp>
        <p:nvSpPr>
          <p:cNvPr id="2056" name="Rectangle 13"/>
          <p:cNvSpPr>
            <a:spLocks noChangeArrowheads="1"/>
          </p:cNvSpPr>
          <p:nvPr/>
        </p:nvSpPr>
        <p:spPr bwMode="auto">
          <a:xfrm>
            <a:off x="0" y="2071688"/>
            <a:ext cx="9144000" cy="0"/>
          </a:xfrm>
          <a:prstGeom prst="rect">
            <a:avLst/>
          </a:prstGeom>
          <a:noFill/>
          <a:ln w="9525">
            <a:noFill/>
            <a:miter lim="800000"/>
            <a:headEnd/>
            <a:tailEnd/>
          </a:ln>
        </p:spPr>
        <p:txBody>
          <a:bodyPr wrap="none" anchor="ctr">
            <a:spAutoFit/>
          </a:bodyPr>
          <a:lstStyle/>
          <a:p>
            <a:endParaRPr lang="es-ES"/>
          </a:p>
        </p:txBody>
      </p:sp>
      <p:sp>
        <p:nvSpPr>
          <p:cNvPr id="2057" name="Rectangle 15"/>
          <p:cNvSpPr>
            <a:spLocks noChangeArrowheads="1"/>
          </p:cNvSpPr>
          <p:nvPr/>
        </p:nvSpPr>
        <p:spPr bwMode="auto">
          <a:xfrm>
            <a:off x="0" y="2071688"/>
            <a:ext cx="9144000" cy="0"/>
          </a:xfrm>
          <a:prstGeom prst="rect">
            <a:avLst/>
          </a:prstGeom>
          <a:noFill/>
          <a:ln w="9525">
            <a:noFill/>
            <a:miter lim="800000"/>
            <a:headEnd/>
            <a:tailEnd/>
          </a:ln>
        </p:spPr>
        <p:txBody>
          <a:bodyPr wrap="none" anchor="ctr">
            <a:spAutoFit/>
          </a:bodyPr>
          <a:lstStyle/>
          <a:p>
            <a:endParaRPr lang="es-ES"/>
          </a:p>
        </p:txBody>
      </p:sp>
      <p:sp>
        <p:nvSpPr>
          <p:cNvPr id="8" name="7 Rectángulo"/>
          <p:cNvSpPr/>
          <p:nvPr/>
        </p:nvSpPr>
        <p:spPr>
          <a:xfrm>
            <a:off x="857224" y="1714488"/>
            <a:ext cx="8072494" cy="3342453"/>
          </a:xfrm>
          <a:prstGeom prst="rect">
            <a:avLst/>
          </a:prstGeom>
        </p:spPr>
        <p:txBody>
          <a:bodyPr wrap="square">
            <a:spAutoFit/>
          </a:bodyPr>
          <a:lstStyle/>
          <a:p>
            <a:pPr marL="266700" indent="-266700" algn="just">
              <a:lnSpc>
                <a:spcPct val="80000"/>
              </a:lnSpc>
              <a:buFont typeface="Arial" pitchFamily="34" charset="0"/>
              <a:buChar char="•"/>
            </a:pPr>
            <a:r>
              <a:rPr lang="es-ES" altLang="zh-CN" b="1" dirty="0" smtClean="0">
                <a:latin typeface="Calibri" pitchFamily="34" charset="0"/>
                <a:ea typeface="SimSun" pitchFamily="2" charset="-122"/>
                <a:cs typeface="Courier New" pitchFamily="49" charset="0"/>
              </a:rPr>
              <a:t>Chile enfrenta el desafío de crear más empleos, para dar más oportunidades y hacer frente a una creciente población en edad de trabajar.</a:t>
            </a:r>
          </a:p>
          <a:p>
            <a:pPr marL="266700" indent="-266700" algn="just">
              <a:lnSpc>
                <a:spcPct val="80000"/>
              </a:lnSpc>
            </a:pPr>
            <a:endParaRPr lang="es-ES" altLang="zh-CN" b="1" dirty="0" smtClean="0">
              <a:latin typeface="Calibri" pitchFamily="34" charset="0"/>
              <a:ea typeface="SimSun" pitchFamily="2" charset="-122"/>
              <a:cs typeface="Courier New" pitchFamily="49" charset="0"/>
            </a:endParaRPr>
          </a:p>
          <a:p>
            <a:pPr marL="266700" indent="-266700" algn="just">
              <a:lnSpc>
                <a:spcPct val="80000"/>
              </a:lnSpc>
              <a:buFont typeface="Arial" pitchFamily="34" charset="0"/>
              <a:buChar char="•"/>
            </a:pPr>
            <a:r>
              <a:rPr lang="es-CL" altLang="zh-CN" b="1" dirty="0" smtClean="0">
                <a:latin typeface="Calibri" pitchFamily="34" charset="0"/>
                <a:ea typeface="SimSun" pitchFamily="2" charset="-122"/>
                <a:cs typeface="Courier New" pitchFamily="49" charset="0"/>
              </a:rPr>
              <a:t>Las mujeres y los jóvenes tienen dificultades para ingresar al mercado laboral. Las tasas de ocupación y oferta laboral de estos grupos son bajas, en relación a la mayor parte de los países de la OECD.</a:t>
            </a:r>
          </a:p>
          <a:p>
            <a:pPr marL="266700" indent="-266700" algn="just">
              <a:lnSpc>
                <a:spcPct val="80000"/>
              </a:lnSpc>
            </a:pPr>
            <a:endParaRPr lang="es-ES" altLang="zh-CN" b="1" dirty="0" smtClean="0">
              <a:latin typeface="Calibri" pitchFamily="34" charset="0"/>
              <a:ea typeface="SimSun" pitchFamily="2" charset="-122"/>
              <a:cs typeface="Courier New" pitchFamily="49" charset="0"/>
            </a:endParaRPr>
          </a:p>
          <a:p>
            <a:pPr marL="723900" lvl="1" indent="-266700" algn="just">
              <a:lnSpc>
                <a:spcPct val="80000"/>
              </a:lnSpc>
              <a:buFont typeface="Arial" pitchFamily="34" charset="0"/>
              <a:buChar char="•"/>
            </a:pPr>
            <a:r>
              <a:rPr lang="es-CL" altLang="zh-CN" b="1" dirty="0" smtClean="0">
                <a:latin typeface="Calibri" pitchFamily="34" charset="0"/>
                <a:ea typeface="SimSun" pitchFamily="2" charset="-122"/>
                <a:cs typeface="Courier New" pitchFamily="49" charset="0"/>
              </a:rPr>
              <a:t>La tasa de ocupación femenina es de un 39%, muy inferior al promedio de un 57% de la OECD.</a:t>
            </a:r>
            <a:endParaRPr lang="es-ES" altLang="zh-CN" b="1" dirty="0">
              <a:latin typeface="Calibri" pitchFamily="34" charset="0"/>
              <a:ea typeface="SimSun" pitchFamily="2" charset="-122"/>
              <a:cs typeface="Courier New" pitchFamily="49" charset="0"/>
            </a:endParaRPr>
          </a:p>
        </p:txBody>
      </p:sp>
    </p:spTree>
  </p:cSld>
  <p:clrMapOvr>
    <a:masterClrMapping/>
  </p:clrMapOvr>
  <p:transition>
    <p:cove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Line 8"/>
          <p:cNvSpPr>
            <a:spLocks noChangeShapeType="1"/>
          </p:cNvSpPr>
          <p:nvPr/>
        </p:nvSpPr>
        <p:spPr bwMode="auto">
          <a:xfrm>
            <a:off x="609600" y="1447800"/>
            <a:ext cx="6934200" cy="0"/>
          </a:xfrm>
          <a:prstGeom prst="line">
            <a:avLst/>
          </a:prstGeom>
          <a:noFill/>
          <a:ln w="38100">
            <a:solidFill>
              <a:srgbClr val="990000"/>
            </a:solidFill>
            <a:round/>
            <a:headEnd/>
            <a:tailEnd/>
          </a:ln>
        </p:spPr>
        <p:txBody>
          <a:bodyPr/>
          <a:lstStyle/>
          <a:p>
            <a:endParaRPr lang="es-ES"/>
          </a:p>
        </p:txBody>
      </p:sp>
      <p:sp>
        <p:nvSpPr>
          <p:cNvPr id="2054" name="Rectangle 9"/>
          <p:cNvSpPr>
            <a:spLocks noChangeArrowheads="1"/>
          </p:cNvSpPr>
          <p:nvPr/>
        </p:nvSpPr>
        <p:spPr bwMode="auto">
          <a:xfrm>
            <a:off x="785786" y="571480"/>
            <a:ext cx="7391400" cy="685800"/>
          </a:xfrm>
          <a:prstGeom prst="rect">
            <a:avLst/>
          </a:prstGeom>
          <a:noFill/>
          <a:ln w="9525">
            <a:noFill/>
            <a:miter lim="800000"/>
            <a:headEnd/>
            <a:tailEnd/>
          </a:ln>
        </p:spPr>
        <p:txBody>
          <a:bodyPr anchor="ctr"/>
          <a:lstStyle/>
          <a:p>
            <a:r>
              <a:rPr lang="en-US" sz="2800" b="1" dirty="0" smtClean="0">
                <a:solidFill>
                  <a:srgbClr val="0066CC"/>
                </a:solidFill>
                <a:latin typeface="Calibri" pitchFamily="34" charset="0"/>
                <a:cs typeface="Arial" charset="0"/>
              </a:rPr>
              <a:t>MERCADO DEL TRABAJO en CHILE:</a:t>
            </a:r>
          </a:p>
          <a:p>
            <a:r>
              <a:rPr lang="en-US" sz="2800" b="1" dirty="0" smtClean="0">
                <a:solidFill>
                  <a:srgbClr val="0066CC"/>
                </a:solidFill>
                <a:latin typeface="Calibri" pitchFamily="34" charset="0"/>
                <a:cs typeface="Arial" charset="0"/>
              </a:rPr>
              <a:t>¿ </a:t>
            </a:r>
            <a:r>
              <a:rPr lang="en-US" sz="2800" b="1" dirty="0" err="1" smtClean="0">
                <a:solidFill>
                  <a:srgbClr val="0066CC"/>
                </a:solidFill>
                <a:latin typeface="Calibri" pitchFamily="34" charset="0"/>
                <a:cs typeface="Arial" charset="0"/>
              </a:rPr>
              <a:t>Dónde</a:t>
            </a:r>
            <a:r>
              <a:rPr lang="en-US" sz="2800" b="1" dirty="0" smtClean="0">
                <a:solidFill>
                  <a:srgbClr val="0066CC"/>
                </a:solidFill>
                <a:latin typeface="Calibri" pitchFamily="34" charset="0"/>
                <a:cs typeface="Arial" charset="0"/>
              </a:rPr>
              <a:t> </a:t>
            </a:r>
            <a:r>
              <a:rPr lang="en-US" sz="2800" b="1" dirty="0" err="1" smtClean="0">
                <a:solidFill>
                  <a:srgbClr val="0066CC"/>
                </a:solidFill>
                <a:latin typeface="Calibri" pitchFamily="34" charset="0"/>
                <a:cs typeface="Arial" charset="0"/>
              </a:rPr>
              <a:t>está</a:t>
            </a:r>
            <a:r>
              <a:rPr lang="en-US" sz="2800" b="1" dirty="0" smtClean="0">
                <a:solidFill>
                  <a:srgbClr val="0066CC"/>
                </a:solidFill>
                <a:latin typeface="Calibri" pitchFamily="34" charset="0"/>
                <a:cs typeface="Arial" charset="0"/>
              </a:rPr>
              <a:t> el </a:t>
            </a:r>
            <a:r>
              <a:rPr lang="en-US" sz="2800" b="1" dirty="0" err="1" smtClean="0">
                <a:solidFill>
                  <a:srgbClr val="0066CC"/>
                </a:solidFill>
                <a:latin typeface="Calibri" pitchFamily="34" charset="0"/>
                <a:cs typeface="Arial" charset="0"/>
              </a:rPr>
              <a:t>problema</a:t>
            </a:r>
            <a:r>
              <a:rPr lang="en-US" sz="2800" b="1" dirty="0" smtClean="0">
                <a:solidFill>
                  <a:srgbClr val="0066CC"/>
                </a:solidFill>
                <a:latin typeface="Calibri" pitchFamily="34" charset="0"/>
                <a:cs typeface="Arial" charset="0"/>
              </a:rPr>
              <a:t> ?</a:t>
            </a:r>
            <a:endParaRPr lang="es-MX" sz="4400" b="1" dirty="0">
              <a:solidFill>
                <a:srgbClr val="0066CC"/>
              </a:solidFill>
              <a:latin typeface="Calibri" pitchFamily="34" charset="0"/>
              <a:cs typeface="Arial" charset="0"/>
            </a:endParaRPr>
          </a:p>
        </p:txBody>
      </p:sp>
      <p:sp>
        <p:nvSpPr>
          <p:cNvPr id="2055" name="Rectangle 10"/>
          <p:cNvSpPr>
            <a:spLocks noChangeArrowheads="1"/>
          </p:cNvSpPr>
          <p:nvPr/>
        </p:nvSpPr>
        <p:spPr bwMode="auto">
          <a:xfrm>
            <a:off x="0" y="2057400"/>
            <a:ext cx="9144000" cy="0"/>
          </a:xfrm>
          <a:prstGeom prst="rect">
            <a:avLst/>
          </a:prstGeom>
          <a:noFill/>
          <a:ln w="9525">
            <a:noFill/>
            <a:miter lim="800000"/>
            <a:headEnd/>
            <a:tailEnd/>
          </a:ln>
        </p:spPr>
        <p:txBody>
          <a:bodyPr wrap="none" anchor="ctr">
            <a:spAutoFit/>
          </a:bodyPr>
          <a:lstStyle/>
          <a:p>
            <a:endParaRPr lang="es-ES"/>
          </a:p>
        </p:txBody>
      </p:sp>
      <p:sp>
        <p:nvSpPr>
          <p:cNvPr id="2056" name="Rectangle 13"/>
          <p:cNvSpPr>
            <a:spLocks noChangeArrowheads="1"/>
          </p:cNvSpPr>
          <p:nvPr/>
        </p:nvSpPr>
        <p:spPr bwMode="auto">
          <a:xfrm>
            <a:off x="0" y="2071688"/>
            <a:ext cx="9144000" cy="0"/>
          </a:xfrm>
          <a:prstGeom prst="rect">
            <a:avLst/>
          </a:prstGeom>
          <a:noFill/>
          <a:ln w="9525">
            <a:noFill/>
            <a:miter lim="800000"/>
            <a:headEnd/>
            <a:tailEnd/>
          </a:ln>
        </p:spPr>
        <p:txBody>
          <a:bodyPr wrap="none" anchor="ctr">
            <a:spAutoFit/>
          </a:bodyPr>
          <a:lstStyle/>
          <a:p>
            <a:endParaRPr lang="es-ES"/>
          </a:p>
        </p:txBody>
      </p:sp>
      <p:sp>
        <p:nvSpPr>
          <p:cNvPr id="2057" name="Rectangle 15"/>
          <p:cNvSpPr>
            <a:spLocks noChangeArrowheads="1"/>
          </p:cNvSpPr>
          <p:nvPr/>
        </p:nvSpPr>
        <p:spPr bwMode="auto">
          <a:xfrm>
            <a:off x="0" y="2071688"/>
            <a:ext cx="9144000" cy="0"/>
          </a:xfrm>
          <a:prstGeom prst="rect">
            <a:avLst/>
          </a:prstGeom>
          <a:noFill/>
          <a:ln w="9525">
            <a:noFill/>
            <a:miter lim="800000"/>
            <a:headEnd/>
            <a:tailEnd/>
          </a:ln>
        </p:spPr>
        <p:txBody>
          <a:bodyPr wrap="none" anchor="ctr">
            <a:spAutoFit/>
          </a:bodyPr>
          <a:lstStyle/>
          <a:p>
            <a:endParaRPr lang="es-ES"/>
          </a:p>
        </p:txBody>
      </p:sp>
      <p:sp>
        <p:nvSpPr>
          <p:cNvPr id="14" name="Rectangle 3"/>
          <p:cNvSpPr txBox="1">
            <a:spLocks noChangeArrowheads="1"/>
          </p:cNvSpPr>
          <p:nvPr/>
        </p:nvSpPr>
        <p:spPr>
          <a:xfrm>
            <a:off x="357158" y="1571612"/>
            <a:ext cx="8429684" cy="4714908"/>
          </a:xfrm>
          <a:prstGeom prst="rect">
            <a:avLst/>
          </a:prstGeom>
        </p:spPr>
        <p:txBody>
          <a:bodyPr/>
          <a:lstStyle/>
          <a:p>
            <a:pPr marL="266700" marR="0" lvl="0" indent="-266700" algn="just" defTabSz="914400" rtl="0" eaLnBrk="0" fontAlgn="base" latinLnBrk="0" hangingPunct="0">
              <a:lnSpc>
                <a:spcPct val="70000"/>
              </a:lnSpc>
              <a:spcBef>
                <a:spcPct val="20000"/>
              </a:spcBef>
              <a:spcAft>
                <a:spcPct val="0"/>
              </a:spcAft>
              <a:buClrTx/>
              <a:buSzTx/>
              <a:buFontTx/>
              <a:buChar char="•"/>
              <a:tabLst/>
              <a:defRPr/>
            </a:pPr>
            <a:r>
              <a:rPr kumimoji="0" lang="es-ES" sz="2800" b="1" i="0" u="none" strike="noStrike" kern="0" cap="none" spc="0" normalizeH="0" baseline="0" noProof="0" dirty="0" smtClean="0">
                <a:ln>
                  <a:noFill/>
                </a:ln>
                <a:solidFill>
                  <a:schemeClr val="tx1"/>
                </a:solidFill>
                <a:effectLst/>
                <a:uLnTx/>
                <a:uFillTx/>
                <a:latin typeface="Calibri" pitchFamily="34" charset="0"/>
                <a:ea typeface="+mn-ea"/>
                <a:cs typeface="+mn-cs"/>
              </a:rPr>
              <a:t>La Economía Chilena se ha caracterizado históricamente por su alto desempleo.</a:t>
            </a:r>
          </a:p>
          <a:p>
            <a:pPr marL="723900" marR="0" lvl="1" indent="-266700" algn="just" defTabSz="914400" rtl="0" eaLnBrk="0" fontAlgn="base" latinLnBrk="0" hangingPunct="0">
              <a:lnSpc>
                <a:spcPct val="70000"/>
              </a:lnSpc>
              <a:spcBef>
                <a:spcPct val="20000"/>
              </a:spcBef>
              <a:spcAft>
                <a:spcPct val="0"/>
              </a:spcAft>
              <a:buClrTx/>
              <a:buSzTx/>
              <a:buFontTx/>
              <a:buChar char="–"/>
              <a:tabLst/>
              <a:defRPr/>
            </a:pPr>
            <a:r>
              <a:rPr kumimoji="0" lang="es-ES" sz="2800" b="1" i="0" u="none" strike="noStrike" kern="0" cap="none" spc="0" normalizeH="0" baseline="0" noProof="0" dirty="0" smtClean="0">
                <a:ln>
                  <a:noFill/>
                </a:ln>
                <a:solidFill>
                  <a:schemeClr val="tx1"/>
                </a:solidFill>
                <a:effectLst/>
                <a:uLnTx/>
                <a:uFillTx/>
                <a:latin typeface="Calibri" pitchFamily="34" charset="0"/>
              </a:rPr>
              <a:t>¿Cuáles son los problemas estructurales  existentes?</a:t>
            </a:r>
          </a:p>
          <a:p>
            <a:pPr marL="723900" marR="0" lvl="1" indent="-266700" algn="just" defTabSz="914400" rtl="0" eaLnBrk="0" fontAlgn="base" latinLnBrk="0" hangingPunct="0">
              <a:lnSpc>
                <a:spcPct val="70000"/>
              </a:lnSpc>
              <a:spcBef>
                <a:spcPct val="20000"/>
              </a:spcBef>
              <a:spcAft>
                <a:spcPct val="0"/>
              </a:spcAft>
              <a:buClrTx/>
              <a:buSzTx/>
              <a:buFontTx/>
              <a:buNone/>
              <a:tabLst/>
              <a:defRPr/>
            </a:pPr>
            <a:r>
              <a:rPr kumimoji="0" lang="es-ES" sz="2800" b="1" i="0" u="none" strike="noStrike" kern="0" cap="none" spc="0" normalizeH="0" baseline="0" noProof="0" dirty="0" smtClean="0">
                <a:ln>
                  <a:noFill/>
                </a:ln>
                <a:solidFill>
                  <a:schemeClr val="tx1"/>
                </a:solidFill>
                <a:effectLst/>
                <a:uLnTx/>
                <a:uFillTx/>
                <a:latin typeface="Calibri" pitchFamily="34" charset="0"/>
              </a:rPr>
              <a:t>	</a:t>
            </a:r>
            <a:r>
              <a:rPr kumimoji="0" lang="es-ES" sz="2800" b="1" i="0" u="none" strike="noStrike" kern="0" cap="none" spc="0" normalizeH="0" baseline="0" noProof="0" dirty="0" smtClean="0">
                <a:ln>
                  <a:noFill/>
                </a:ln>
                <a:solidFill>
                  <a:srgbClr val="002060"/>
                </a:solidFill>
                <a:effectLst/>
                <a:uLnTx/>
                <a:uFillTx/>
                <a:latin typeface="Calibri" pitchFamily="34" charset="0"/>
              </a:rPr>
              <a:t>Diagnóstico de la OECD y del Consejo</a:t>
            </a:r>
            <a:r>
              <a:rPr kumimoji="0" lang="es-ES" sz="2800" b="1" i="0" u="none" strike="noStrike" kern="0" cap="none" spc="0" normalizeH="0" noProof="0" dirty="0" smtClean="0">
                <a:ln>
                  <a:noFill/>
                </a:ln>
                <a:solidFill>
                  <a:srgbClr val="002060"/>
                </a:solidFill>
                <a:effectLst/>
                <a:uLnTx/>
                <a:uFillTx/>
                <a:latin typeface="Calibri" pitchFamily="34" charset="0"/>
              </a:rPr>
              <a:t> de Trabajo </a:t>
            </a:r>
          </a:p>
          <a:p>
            <a:pPr marL="723900" marR="0" lvl="1" indent="-266700" algn="just" defTabSz="914400" rtl="0" eaLnBrk="0" fontAlgn="base" latinLnBrk="0" hangingPunct="0">
              <a:lnSpc>
                <a:spcPct val="70000"/>
              </a:lnSpc>
              <a:spcBef>
                <a:spcPct val="20000"/>
              </a:spcBef>
              <a:spcAft>
                <a:spcPct val="0"/>
              </a:spcAft>
              <a:buClrTx/>
              <a:buSzTx/>
              <a:buFontTx/>
              <a:buNone/>
              <a:tabLst/>
              <a:defRPr/>
            </a:pPr>
            <a:r>
              <a:rPr lang="es-ES" sz="2800" b="1" kern="0" dirty="0" smtClean="0">
                <a:solidFill>
                  <a:srgbClr val="002060"/>
                </a:solidFill>
                <a:latin typeface="Calibri" pitchFamily="34" charset="0"/>
              </a:rPr>
              <a:t>    y Equidad</a:t>
            </a:r>
          </a:p>
          <a:p>
            <a:pPr marL="723900" marR="0" lvl="1" indent="-266700" algn="just" defTabSz="914400" rtl="0" eaLnBrk="0" fontAlgn="base" latinLnBrk="0" hangingPunct="0">
              <a:lnSpc>
                <a:spcPct val="70000"/>
              </a:lnSpc>
              <a:spcBef>
                <a:spcPct val="20000"/>
              </a:spcBef>
              <a:spcAft>
                <a:spcPct val="0"/>
              </a:spcAft>
              <a:buClrTx/>
              <a:buSzTx/>
              <a:buFontTx/>
              <a:buNone/>
              <a:tabLst/>
              <a:defRPr/>
            </a:pPr>
            <a:endParaRPr kumimoji="0" lang="es-ES" sz="2800" b="1" i="0" u="none" strike="noStrike" kern="0" cap="none" spc="0" normalizeH="0" baseline="0" noProof="0" dirty="0" smtClean="0">
              <a:ln>
                <a:noFill/>
              </a:ln>
              <a:solidFill>
                <a:schemeClr val="tx1"/>
              </a:solidFill>
              <a:effectLst/>
              <a:uLnTx/>
              <a:uFillTx/>
              <a:latin typeface="Calibri" pitchFamily="34" charset="0"/>
            </a:endParaRPr>
          </a:p>
          <a:p>
            <a:pPr marL="266700" marR="0" lvl="0" indent="-266700" algn="just" defTabSz="914400" rtl="0" eaLnBrk="0" fontAlgn="base" latinLnBrk="0" hangingPunct="0">
              <a:lnSpc>
                <a:spcPct val="70000"/>
              </a:lnSpc>
              <a:spcBef>
                <a:spcPct val="20000"/>
              </a:spcBef>
              <a:spcAft>
                <a:spcPct val="0"/>
              </a:spcAft>
              <a:buClrTx/>
              <a:buSzTx/>
              <a:buFontTx/>
              <a:buChar char="•"/>
              <a:tabLst/>
              <a:defRPr/>
            </a:pPr>
            <a:r>
              <a:rPr kumimoji="0" lang="es-ES" sz="2800" b="1" i="0" u="none" strike="noStrike" kern="0" cap="none" spc="0" normalizeH="0" baseline="0" noProof="0" dirty="0" smtClean="0">
                <a:ln>
                  <a:noFill/>
                </a:ln>
                <a:solidFill>
                  <a:schemeClr val="tx1"/>
                </a:solidFill>
                <a:effectLst/>
                <a:uLnTx/>
                <a:uFillTx/>
                <a:latin typeface="Calibri" pitchFamily="34" charset="0"/>
                <a:ea typeface="+mn-ea"/>
                <a:cs typeface="+mn-cs"/>
              </a:rPr>
              <a:t>En la coyuntura de la crisis internacional, la baja de actividad económica incide en un aumento del desempleo.</a:t>
            </a:r>
          </a:p>
          <a:p>
            <a:pPr marL="266700" marR="0" lvl="0" indent="-266700" algn="just" defTabSz="914400" rtl="0" eaLnBrk="0" fontAlgn="base" latinLnBrk="0" hangingPunct="0">
              <a:lnSpc>
                <a:spcPct val="70000"/>
              </a:lnSpc>
              <a:spcBef>
                <a:spcPct val="20000"/>
              </a:spcBef>
              <a:spcAft>
                <a:spcPct val="0"/>
              </a:spcAft>
              <a:buClrTx/>
              <a:buSzTx/>
              <a:buFontTx/>
              <a:buNone/>
              <a:tabLst/>
              <a:defRPr/>
            </a:pPr>
            <a:endParaRPr kumimoji="0" lang="es-ES" sz="2800" b="1" i="0" u="none" strike="noStrike" kern="0" cap="none" spc="0" normalizeH="0" baseline="0" noProof="0" dirty="0" smtClean="0">
              <a:ln>
                <a:noFill/>
              </a:ln>
              <a:solidFill>
                <a:schemeClr val="tx1"/>
              </a:solidFill>
              <a:effectLst/>
              <a:uLnTx/>
              <a:uFillTx/>
              <a:latin typeface="Calibri" pitchFamily="34" charset="0"/>
              <a:ea typeface="+mn-ea"/>
              <a:cs typeface="+mn-cs"/>
            </a:endParaRPr>
          </a:p>
          <a:p>
            <a:pPr marL="723900" marR="0" lvl="1" indent="-266700" algn="just" defTabSz="914400" rtl="0" eaLnBrk="0" fontAlgn="base" latinLnBrk="0" hangingPunct="0">
              <a:lnSpc>
                <a:spcPct val="70000"/>
              </a:lnSpc>
              <a:spcBef>
                <a:spcPct val="20000"/>
              </a:spcBef>
              <a:spcAft>
                <a:spcPct val="0"/>
              </a:spcAft>
              <a:buClrTx/>
              <a:buSzTx/>
              <a:buFontTx/>
              <a:buChar char="–"/>
              <a:tabLst/>
              <a:defRPr/>
            </a:pPr>
            <a:r>
              <a:rPr kumimoji="0" lang="es-ES" sz="2800" b="1" i="0" u="none" strike="noStrike" kern="0" cap="none" spc="0" normalizeH="0" baseline="0" noProof="0" dirty="0" smtClean="0">
                <a:ln>
                  <a:noFill/>
                </a:ln>
                <a:solidFill>
                  <a:schemeClr val="tx1"/>
                </a:solidFill>
                <a:effectLst/>
                <a:uLnTx/>
                <a:uFillTx/>
                <a:latin typeface="Calibri" pitchFamily="34" charset="0"/>
              </a:rPr>
              <a:t>¿ Desempleo cíclico + desempleo estructural?</a:t>
            </a:r>
          </a:p>
          <a:p>
            <a:pPr marL="723900" marR="0" lvl="1" indent="-266700" algn="just" defTabSz="914400" rtl="0" eaLnBrk="0" fontAlgn="base" latinLnBrk="0" hangingPunct="0">
              <a:lnSpc>
                <a:spcPct val="70000"/>
              </a:lnSpc>
              <a:spcBef>
                <a:spcPct val="20000"/>
              </a:spcBef>
              <a:spcAft>
                <a:spcPct val="0"/>
              </a:spcAft>
              <a:buClrTx/>
              <a:buSzTx/>
              <a:tabLst/>
              <a:defRPr/>
            </a:pPr>
            <a:r>
              <a:rPr lang="es-ES" sz="2800" b="1" kern="0" dirty="0" smtClean="0">
                <a:solidFill>
                  <a:srgbClr val="002060"/>
                </a:solidFill>
                <a:latin typeface="Calibri" pitchFamily="34" charset="0"/>
              </a:rPr>
              <a:t>    Análisis de la Coyuntura</a:t>
            </a:r>
            <a:endParaRPr kumimoji="0" lang="es-ES" sz="1600" b="1" i="0" u="none" strike="noStrike" kern="0" cap="none" spc="0" normalizeH="0" baseline="0" noProof="0" dirty="0" smtClean="0">
              <a:ln>
                <a:noFill/>
              </a:ln>
              <a:solidFill>
                <a:srgbClr val="002060"/>
              </a:solidFill>
              <a:effectLst/>
              <a:uLnTx/>
              <a:uFillTx/>
              <a:latin typeface="Calibri" pitchFamily="34" charset="0"/>
            </a:endParaRPr>
          </a:p>
          <a:p>
            <a:pPr marL="266700" marR="0" lvl="0" indent="-266700" algn="just" defTabSz="914400" rtl="0" eaLnBrk="0" fontAlgn="base" latinLnBrk="0" hangingPunct="0">
              <a:lnSpc>
                <a:spcPct val="70000"/>
              </a:lnSpc>
              <a:spcBef>
                <a:spcPct val="20000"/>
              </a:spcBef>
              <a:spcAft>
                <a:spcPct val="0"/>
              </a:spcAft>
              <a:buClrTx/>
              <a:buSzTx/>
              <a:buFontTx/>
              <a:buNone/>
              <a:tabLst/>
              <a:defRPr/>
            </a:pPr>
            <a:endParaRPr kumimoji="0" lang="es-ES" sz="1400" b="1" i="0" u="none" strike="noStrike" kern="0" cap="none" spc="0" normalizeH="0" baseline="0" noProof="0" dirty="0" smtClean="0">
              <a:ln>
                <a:noFill/>
              </a:ln>
              <a:solidFill>
                <a:schemeClr val="tx1"/>
              </a:solidFill>
              <a:effectLst/>
              <a:uLnTx/>
              <a:uFillTx/>
              <a:latin typeface="Calibri" pitchFamily="34" charset="0"/>
              <a:ea typeface="+mn-ea"/>
              <a:cs typeface="+mn-cs"/>
            </a:endParaRPr>
          </a:p>
          <a:p>
            <a:pPr marL="266700" marR="0" lvl="0" indent="-266700" algn="just" defTabSz="914400" rtl="0" eaLnBrk="0" fontAlgn="base" latinLnBrk="0" hangingPunct="0">
              <a:lnSpc>
                <a:spcPct val="70000"/>
              </a:lnSpc>
              <a:spcBef>
                <a:spcPct val="20000"/>
              </a:spcBef>
              <a:spcAft>
                <a:spcPct val="0"/>
              </a:spcAft>
              <a:buClrTx/>
              <a:buSzTx/>
              <a:buFontTx/>
              <a:buNone/>
              <a:tabLst/>
              <a:defRPr/>
            </a:pPr>
            <a:endParaRPr kumimoji="0" lang="es-ES" sz="1400" b="1" i="0" u="none" strike="noStrike" kern="0" cap="none" spc="0" normalizeH="0" baseline="0" noProof="0" dirty="0">
              <a:ln>
                <a:noFill/>
              </a:ln>
              <a:solidFill>
                <a:schemeClr val="tx1"/>
              </a:solidFill>
              <a:effectLst/>
              <a:uLnTx/>
              <a:uFillTx/>
              <a:latin typeface="Calibri" pitchFamily="34" charset="0"/>
              <a:ea typeface="+mn-ea"/>
              <a:cs typeface="+mn-cs"/>
            </a:endParaRPr>
          </a:p>
        </p:txBody>
      </p:sp>
      <p:sp>
        <p:nvSpPr>
          <p:cNvPr id="8" name="7 Flecha derecha"/>
          <p:cNvSpPr/>
          <p:nvPr/>
        </p:nvSpPr>
        <p:spPr>
          <a:xfrm>
            <a:off x="571472" y="3143248"/>
            <a:ext cx="357190"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8 Flecha derecha"/>
          <p:cNvSpPr/>
          <p:nvPr/>
        </p:nvSpPr>
        <p:spPr>
          <a:xfrm>
            <a:off x="642910" y="5786454"/>
            <a:ext cx="357190"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ransition>
    <p:cove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Line 8"/>
          <p:cNvSpPr>
            <a:spLocks noChangeShapeType="1"/>
          </p:cNvSpPr>
          <p:nvPr/>
        </p:nvSpPr>
        <p:spPr bwMode="auto">
          <a:xfrm>
            <a:off x="609600" y="1447800"/>
            <a:ext cx="6934200" cy="0"/>
          </a:xfrm>
          <a:prstGeom prst="line">
            <a:avLst/>
          </a:prstGeom>
          <a:noFill/>
          <a:ln w="38100">
            <a:solidFill>
              <a:srgbClr val="990000"/>
            </a:solidFill>
            <a:round/>
            <a:headEnd/>
            <a:tailEnd/>
          </a:ln>
        </p:spPr>
        <p:txBody>
          <a:bodyPr/>
          <a:lstStyle/>
          <a:p>
            <a:endParaRPr lang="es-ES"/>
          </a:p>
        </p:txBody>
      </p:sp>
      <p:sp>
        <p:nvSpPr>
          <p:cNvPr id="2055" name="Rectangle 10"/>
          <p:cNvSpPr>
            <a:spLocks noChangeArrowheads="1"/>
          </p:cNvSpPr>
          <p:nvPr/>
        </p:nvSpPr>
        <p:spPr bwMode="auto">
          <a:xfrm>
            <a:off x="0" y="2057400"/>
            <a:ext cx="9144000" cy="0"/>
          </a:xfrm>
          <a:prstGeom prst="rect">
            <a:avLst/>
          </a:prstGeom>
          <a:noFill/>
          <a:ln w="9525">
            <a:noFill/>
            <a:miter lim="800000"/>
            <a:headEnd/>
            <a:tailEnd/>
          </a:ln>
        </p:spPr>
        <p:txBody>
          <a:bodyPr wrap="none" anchor="ctr">
            <a:spAutoFit/>
          </a:bodyPr>
          <a:lstStyle/>
          <a:p>
            <a:endParaRPr lang="es-ES"/>
          </a:p>
        </p:txBody>
      </p:sp>
      <p:sp>
        <p:nvSpPr>
          <p:cNvPr id="2056" name="Rectangle 13"/>
          <p:cNvSpPr>
            <a:spLocks noChangeArrowheads="1"/>
          </p:cNvSpPr>
          <p:nvPr/>
        </p:nvSpPr>
        <p:spPr bwMode="auto">
          <a:xfrm>
            <a:off x="0" y="2071688"/>
            <a:ext cx="9144000" cy="0"/>
          </a:xfrm>
          <a:prstGeom prst="rect">
            <a:avLst/>
          </a:prstGeom>
          <a:noFill/>
          <a:ln w="9525">
            <a:noFill/>
            <a:miter lim="800000"/>
            <a:headEnd/>
            <a:tailEnd/>
          </a:ln>
        </p:spPr>
        <p:txBody>
          <a:bodyPr wrap="none" anchor="ctr">
            <a:spAutoFit/>
          </a:bodyPr>
          <a:lstStyle/>
          <a:p>
            <a:endParaRPr lang="es-ES"/>
          </a:p>
        </p:txBody>
      </p:sp>
      <p:sp>
        <p:nvSpPr>
          <p:cNvPr id="2057" name="Rectangle 15"/>
          <p:cNvSpPr>
            <a:spLocks noChangeArrowheads="1"/>
          </p:cNvSpPr>
          <p:nvPr/>
        </p:nvSpPr>
        <p:spPr bwMode="auto">
          <a:xfrm>
            <a:off x="0" y="2071688"/>
            <a:ext cx="9144000" cy="0"/>
          </a:xfrm>
          <a:prstGeom prst="rect">
            <a:avLst/>
          </a:prstGeom>
          <a:noFill/>
          <a:ln w="9525">
            <a:noFill/>
            <a:miter lim="800000"/>
            <a:headEnd/>
            <a:tailEnd/>
          </a:ln>
        </p:spPr>
        <p:txBody>
          <a:bodyPr wrap="none" anchor="ctr">
            <a:spAutoFit/>
          </a:bodyPr>
          <a:lstStyle/>
          <a:p>
            <a:endParaRPr lang="es-ES"/>
          </a:p>
        </p:txBody>
      </p:sp>
      <p:sp>
        <p:nvSpPr>
          <p:cNvPr id="9" name="8 Rectángulo"/>
          <p:cNvSpPr/>
          <p:nvPr/>
        </p:nvSpPr>
        <p:spPr>
          <a:xfrm>
            <a:off x="928662" y="428604"/>
            <a:ext cx="7358114" cy="978729"/>
          </a:xfrm>
          <a:prstGeom prst="rect">
            <a:avLst/>
          </a:prstGeom>
        </p:spPr>
        <p:txBody>
          <a:bodyPr wrap="square">
            <a:spAutoFit/>
          </a:bodyPr>
          <a:lstStyle/>
          <a:p>
            <a:pPr marL="266700" indent="-266700" algn="just">
              <a:lnSpc>
                <a:spcPct val="80000"/>
              </a:lnSpc>
            </a:pPr>
            <a:r>
              <a:rPr lang="es-CL" altLang="zh-CN" b="1" dirty="0" smtClean="0">
                <a:latin typeface="Calibri" pitchFamily="34" charset="0"/>
                <a:ea typeface="SimSun" pitchFamily="2" charset="-122"/>
                <a:cs typeface="Courier New" pitchFamily="49" charset="0"/>
              </a:rPr>
              <a:t>Importante segmento de  jóvenes, principalmente mujeres, que no están en la fuerza laboral y tampoco estudian. </a:t>
            </a:r>
            <a:endParaRPr lang="es-ES" b="1" dirty="0">
              <a:latin typeface="Calibri" pitchFamily="34" charset="0"/>
              <a:ea typeface="SimSun" pitchFamily="2" charset="-122"/>
              <a:cs typeface="Courier New" pitchFamily="49" charset="0"/>
            </a:endParaRPr>
          </a:p>
        </p:txBody>
      </p:sp>
      <p:pic>
        <p:nvPicPr>
          <p:cNvPr id="10" name="Picture 4"/>
          <p:cNvPicPr>
            <a:picLocks noChangeAspect="1" noChangeArrowheads="1"/>
          </p:cNvPicPr>
          <p:nvPr/>
        </p:nvPicPr>
        <p:blipFill>
          <a:blip r:embed="rId2"/>
          <a:srcRect/>
          <a:stretch>
            <a:fillRect/>
          </a:stretch>
        </p:blipFill>
        <p:spPr>
          <a:xfrm>
            <a:off x="285720" y="2357430"/>
            <a:ext cx="8001056" cy="4265268"/>
          </a:xfrm>
          <a:prstGeom prst="rect">
            <a:avLst/>
          </a:prstGeom>
          <a:ln/>
        </p:spPr>
      </p:pic>
      <p:sp>
        <p:nvSpPr>
          <p:cNvPr id="11" name="Text Box 5"/>
          <p:cNvSpPr txBox="1">
            <a:spLocks noChangeArrowheads="1"/>
          </p:cNvSpPr>
          <p:nvPr/>
        </p:nvSpPr>
        <p:spPr bwMode="auto">
          <a:xfrm>
            <a:off x="1643042" y="1643050"/>
            <a:ext cx="5400675" cy="609600"/>
          </a:xfrm>
          <a:prstGeom prst="rect">
            <a:avLst/>
          </a:prstGeom>
          <a:noFill/>
          <a:ln w="9525">
            <a:noFill/>
            <a:miter lim="800000"/>
            <a:headEnd/>
            <a:tailEnd/>
          </a:ln>
          <a:effectLst/>
        </p:spPr>
        <p:txBody>
          <a:bodyPr>
            <a:spAutoFit/>
          </a:bodyPr>
          <a:lstStyle/>
          <a:p>
            <a:pPr algn="ctr">
              <a:spcBef>
                <a:spcPct val="50000"/>
              </a:spcBef>
            </a:pPr>
            <a:r>
              <a:rPr lang="es-CL" sz="1700" b="1" dirty="0" smtClean="0">
                <a:solidFill>
                  <a:srgbClr val="FF0000"/>
                </a:solidFill>
                <a:latin typeface="Calibri" pitchFamily="34" charset="0"/>
                <a:cs typeface="Arial" charset="0"/>
              </a:rPr>
              <a:t>Jóvenes en 2006: el desempleo, la participación en la fuerza laboral y la proporción que no estudian ni trabajan</a:t>
            </a:r>
            <a:endParaRPr lang="es-CL" sz="1700" b="1" dirty="0">
              <a:solidFill>
                <a:srgbClr val="FF0000"/>
              </a:solidFill>
              <a:latin typeface="Calibri" pitchFamily="34" charset="0"/>
              <a:cs typeface="Arial" charset="0"/>
            </a:endParaRPr>
          </a:p>
        </p:txBody>
      </p:sp>
      <p:sp>
        <p:nvSpPr>
          <p:cNvPr id="12" name="11 Elipse"/>
          <p:cNvSpPr/>
          <p:nvPr/>
        </p:nvSpPr>
        <p:spPr>
          <a:xfrm>
            <a:off x="6357950" y="5857892"/>
            <a:ext cx="785818" cy="4286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ransition>
    <p:cove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Line 8"/>
          <p:cNvSpPr>
            <a:spLocks noChangeShapeType="1"/>
          </p:cNvSpPr>
          <p:nvPr/>
        </p:nvSpPr>
        <p:spPr bwMode="auto">
          <a:xfrm>
            <a:off x="609600" y="1447800"/>
            <a:ext cx="6934200" cy="0"/>
          </a:xfrm>
          <a:prstGeom prst="line">
            <a:avLst/>
          </a:prstGeom>
          <a:noFill/>
          <a:ln w="38100">
            <a:solidFill>
              <a:srgbClr val="990000"/>
            </a:solidFill>
            <a:round/>
            <a:headEnd/>
            <a:tailEnd/>
          </a:ln>
        </p:spPr>
        <p:txBody>
          <a:bodyPr/>
          <a:lstStyle/>
          <a:p>
            <a:endParaRPr lang="es-ES"/>
          </a:p>
        </p:txBody>
      </p:sp>
      <p:sp>
        <p:nvSpPr>
          <p:cNvPr id="2054" name="Rectangle 9"/>
          <p:cNvSpPr>
            <a:spLocks noChangeArrowheads="1"/>
          </p:cNvSpPr>
          <p:nvPr/>
        </p:nvSpPr>
        <p:spPr bwMode="auto">
          <a:xfrm>
            <a:off x="838200" y="762000"/>
            <a:ext cx="7391400" cy="685800"/>
          </a:xfrm>
          <a:prstGeom prst="rect">
            <a:avLst/>
          </a:prstGeom>
          <a:noFill/>
          <a:ln w="9525">
            <a:noFill/>
            <a:miter lim="800000"/>
            <a:headEnd/>
            <a:tailEnd/>
          </a:ln>
        </p:spPr>
        <p:txBody>
          <a:bodyPr anchor="ctr"/>
          <a:lstStyle/>
          <a:p>
            <a:r>
              <a:rPr lang="en-US" sz="2800" b="1" dirty="0" err="1" smtClean="0">
                <a:solidFill>
                  <a:srgbClr val="0066CC"/>
                </a:solidFill>
                <a:latin typeface="Calibri" pitchFamily="34" charset="0"/>
                <a:cs typeface="Arial" charset="0"/>
              </a:rPr>
              <a:t>Diagnóstico</a:t>
            </a:r>
            <a:r>
              <a:rPr lang="en-US" sz="2800" b="1" dirty="0" smtClean="0">
                <a:solidFill>
                  <a:srgbClr val="0066CC"/>
                </a:solidFill>
                <a:latin typeface="Calibri" pitchFamily="34" charset="0"/>
                <a:cs typeface="Arial" charset="0"/>
              </a:rPr>
              <a:t> de la OECD:</a:t>
            </a:r>
            <a:endParaRPr lang="es-MX" sz="4400" b="1" dirty="0">
              <a:solidFill>
                <a:srgbClr val="0066CC"/>
              </a:solidFill>
              <a:latin typeface="Calibri" pitchFamily="34" charset="0"/>
              <a:cs typeface="Arial" charset="0"/>
            </a:endParaRPr>
          </a:p>
        </p:txBody>
      </p:sp>
      <p:sp>
        <p:nvSpPr>
          <p:cNvPr id="2055" name="Rectangle 10"/>
          <p:cNvSpPr>
            <a:spLocks noChangeArrowheads="1"/>
          </p:cNvSpPr>
          <p:nvPr/>
        </p:nvSpPr>
        <p:spPr bwMode="auto">
          <a:xfrm>
            <a:off x="0" y="2057400"/>
            <a:ext cx="9144000" cy="0"/>
          </a:xfrm>
          <a:prstGeom prst="rect">
            <a:avLst/>
          </a:prstGeom>
          <a:noFill/>
          <a:ln w="9525">
            <a:noFill/>
            <a:miter lim="800000"/>
            <a:headEnd/>
            <a:tailEnd/>
          </a:ln>
        </p:spPr>
        <p:txBody>
          <a:bodyPr wrap="none" anchor="ctr">
            <a:spAutoFit/>
          </a:bodyPr>
          <a:lstStyle/>
          <a:p>
            <a:endParaRPr lang="es-ES"/>
          </a:p>
        </p:txBody>
      </p:sp>
      <p:sp>
        <p:nvSpPr>
          <p:cNvPr id="2056" name="Rectangle 13"/>
          <p:cNvSpPr>
            <a:spLocks noChangeArrowheads="1"/>
          </p:cNvSpPr>
          <p:nvPr/>
        </p:nvSpPr>
        <p:spPr bwMode="auto">
          <a:xfrm>
            <a:off x="0" y="2071688"/>
            <a:ext cx="9144000" cy="0"/>
          </a:xfrm>
          <a:prstGeom prst="rect">
            <a:avLst/>
          </a:prstGeom>
          <a:noFill/>
          <a:ln w="9525">
            <a:noFill/>
            <a:miter lim="800000"/>
            <a:headEnd/>
            <a:tailEnd/>
          </a:ln>
        </p:spPr>
        <p:txBody>
          <a:bodyPr wrap="none" anchor="ctr">
            <a:spAutoFit/>
          </a:bodyPr>
          <a:lstStyle/>
          <a:p>
            <a:endParaRPr lang="es-ES"/>
          </a:p>
        </p:txBody>
      </p:sp>
      <p:sp>
        <p:nvSpPr>
          <p:cNvPr id="2057" name="Rectangle 15"/>
          <p:cNvSpPr>
            <a:spLocks noChangeArrowheads="1"/>
          </p:cNvSpPr>
          <p:nvPr/>
        </p:nvSpPr>
        <p:spPr bwMode="auto">
          <a:xfrm>
            <a:off x="0" y="2071688"/>
            <a:ext cx="9144000" cy="0"/>
          </a:xfrm>
          <a:prstGeom prst="rect">
            <a:avLst/>
          </a:prstGeom>
          <a:noFill/>
          <a:ln w="9525">
            <a:noFill/>
            <a:miter lim="800000"/>
            <a:headEnd/>
            <a:tailEnd/>
          </a:ln>
        </p:spPr>
        <p:txBody>
          <a:bodyPr wrap="none" anchor="ctr">
            <a:spAutoFit/>
          </a:bodyPr>
          <a:lstStyle/>
          <a:p>
            <a:endParaRPr lang="es-ES"/>
          </a:p>
        </p:txBody>
      </p:sp>
      <p:sp>
        <p:nvSpPr>
          <p:cNvPr id="12" name="Rectangle 3"/>
          <p:cNvSpPr txBox="1">
            <a:spLocks noChangeArrowheads="1"/>
          </p:cNvSpPr>
          <p:nvPr/>
        </p:nvSpPr>
        <p:spPr>
          <a:xfrm>
            <a:off x="685800" y="1524000"/>
            <a:ext cx="7886728" cy="4833958"/>
          </a:xfrm>
          <a:prstGeom prst="rect">
            <a:avLst/>
          </a:prstGeom>
          <a:noFill/>
          <a:ln/>
        </p:spPr>
        <p:txBody>
          <a:bodyPr/>
          <a:lstStyle/>
          <a:p>
            <a:pPr marL="266700" marR="0" lvl="0" indent="-266700" algn="just" defTabSz="914400" rtl="0" eaLnBrk="0" fontAlgn="base" latinLnBrk="0" hangingPunct="0">
              <a:lnSpc>
                <a:spcPct val="100000"/>
              </a:lnSpc>
              <a:spcBef>
                <a:spcPct val="20000"/>
              </a:spcBef>
              <a:spcAft>
                <a:spcPct val="0"/>
              </a:spcAft>
              <a:buClrTx/>
              <a:buSzTx/>
              <a:buFontTx/>
              <a:buChar char="•"/>
              <a:tabLst/>
              <a:defRPr/>
            </a:pPr>
            <a:r>
              <a:rPr kumimoji="0" lang="es-CL" altLang="zh-CN"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rPr>
              <a:t>En comparación con los países de la OCDE, los empleos que se crean en Chile son a menudo de baja productividad, bajos salarios y malas condiciones laborales</a:t>
            </a:r>
            <a:r>
              <a:rPr kumimoji="0" lang="es-CL" altLang="zh-CN" sz="1600"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rPr>
              <a:t>.</a:t>
            </a:r>
          </a:p>
          <a:p>
            <a:pPr marL="266700" marR="0" lvl="0" indent="-266700" algn="just" defTabSz="914400" rtl="0" eaLnBrk="0" fontAlgn="base" latinLnBrk="0" hangingPunct="0">
              <a:lnSpc>
                <a:spcPct val="100000"/>
              </a:lnSpc>
              <a:spcBef>
                <a:spcPct val="20000"/>
              </a:spcBef>
              <a:spcAft>
                <a:spcPct val="0"/>
              </a:spcAft>
              <a:buClrTx/>
              <a:buSzTx/>
              <a:buFontTx/>
              <a:buChar char="•"/>
              <a:tabLst/>
              <a:defRPr/>
            </a:pPr>
            <a:endParaRPr kumimoji="0" lang="es-CL" altLang="zh-CN" sz="2000"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endParaRPr>
          </a:p>
          <a:p>
            <a:pPr marL="1000125" marR="0" lvl="1" indent="-285750" algn="just" defTabSz="914400" rtl="0" eaLnBrk="0" fontAlgn="base" latinLnBrk="0" hangingPunct="0">
              <a:lnSpc>
                <a:spcPct val="100000"/>
              </a:lnSpc>
              <a:spcBef>
                <a:spcPct val="20000"/>
              </a:spcBef>
              <a:spcAft>
                <a:spcPct val="0"/>
              </a:spcAft>
              <a:buClrTx/>
              <a:buSzTx/>
              <a:buFontTx/>
              <a:buChar char="–"/>
              <a:tabLst/>
              <a:defRPr/>
            </a:pPr>
            <a:r>
              <a:rPr kumimoji="0" lang="es-CL" altLang="zh-CN" sz="2200"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rPr>
              <a:t>La sub-contratación, ha sido considerada como causa de una excesiva fragmentación de las empresas, exacerbando la segmentación del mercado laboral.</a:t>
            </a:r>
          </a:p>
          <a:p>
            <a:pPr marL="1000125" marR="0" lvl="1" indent="-285750" algn="just" defTabSz="914400" rtl="0" eaLnBrk="0" fontAlgn="base" latinLnBrk="0" hangingPunct="0">
              <a:lnSpc>
                <a:spcPct val="100000"/>
              </a:lnSpc>
              <a:spcBef>
                <a:spcPct val="20000"/>
              </a:spcBef>
              <a:spcAft>
                <a:spcPct val="0"/>
              </a:spcAft>
              <a:buClrTx/>
              <a:buSzTx/>
              <a:buFontTx/>
              <a:buNone/>
              <a:tabLst/>
              <a:defRPr/>
            </a:pPr>
            <a:endParaRPr kumimoji="0" lang="es-CL" altLang="zh-CN" sz="2200"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endParaRPr>
          </a:p>
          <a:p>
            <a:pPr marL="1000125" marR="0" lvl="1" indent="-285750" algn="just" defTabSz="914400" rtl="0" eaLnBrk="0" fontAlgn="base" latinLnBrk="0" hangingPunct="0">
              <a:lnSpc>
                <a:spcPct val="100000"/>
              </a:lnSpc>
              <a:spcBef>
                <a:spcPct val="20000"/>
              </a:spcBef>
              <a:spcAft>
                <a:spcPct val="0"/>
              </a:spcAft>
              <a:buClrTx/>
              <a:buSzTx/>
              <a:buFontTx/>
              <a:buChar char="–"/>
              <a:tabLst/>
              <a:defRPr/>
            </a:pPr>
            <a:r>
              <a:rPr kumimoji="0" lang="es-CL" altLang="zh-CN" sz="2200"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rPr>
              <a:t>El sector informal tiene una alta incidencia en comparación con los países de la OECD, si bien es menor que en otros países de América Latina.</a:t>
            </a:r>
          </a:p>
          <a:p>
            <a:pPr marL="266700" marR="0" lvl="0" indent="-266700" algn="just" defTabSz="914400" rtl="0" eaLnBrk="0" fontAlgn="base" latinLnBrk="0" hangingPunct="0">
              <a:lnSpc>
                <a:spcPct val="100000"/>
              </a:lnSpc>
              <a:spcBef>
                <a:spcPct val="20000"/>
              </a:spcBef>
              <a:spcAft>
                <a:spcPct val="0"/>
              </a:spcAft>
              <a:buClrTx/>
              <a:buSzTx/>
              <a:buFontTx/>
              <a:buChar char="•"/>
              <a:tabLst/>
              <a:defRPr/>
            </a:pPr>
            <a:endParaRPr kumimoji="0" lang="es-CL" altLang="zh-CN" sz="2200" b="1" i="0" u="none" strike="noStrike" kern="0" cap="none" spc="0" normalizeH="0" baseline="0" noProof="0" dirty="0">
              <a:ln>
                <a:noFill/>
              </a:ln>
              <a:solidFill>
                <a:schemeClr val="tx1"/>
              </a:solidFill>
              <a:effectLst/>
              <a:uLnTx/>
              <a:uFillTx/>
              <a:latin typeface="Calibri" pitchFamily="34" charset="0"/>
              <a:ea typeface="SimSun" pitchFamily="2" charset="-122"/>
              <a:cs typeface="Courier New" pitchFamily="49" charset="0"/>
            </a:endParaRPr>
          </a:p>
        </p:txBody>
      </p:sp>
    </p:spTree>
  </p:cSld>
  <p:clrMapOvr>
    <a:masterClrMapping/>
  </p:clrMapOvr>
  <p:transition>
    <p:cove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Line 8"/>
          <p:cNvSpPr>
            <a:spLocks noChangeShapeType="1"/>
          </p:cNvSpPr>
          <p:nvPr/>
        </p:nvSpPr>
        <p:spPr bwMode="auto">
          <a:xfrm>
            <a:off x="609600" y="1447800"/>
            <a:ext cx="6934200" cy="0"/>
          </a:xfrm>
          <a:prstGeom prst="line">
            <a:avLst/>
          </a:prstGeom>
          <a:noFill/>
          <a:ln w="38100">
            <a:solidFill>
              <a:srgbClr val="990000"/>
            </a:solidFill>
            <a:round/>
            <a:headEnd/>
            <a:tailEnd/>
          </a:ln>
        </p:spPr>
        <p:txBody>
          <a:bodyPr/>
          <a:lstStyle/>
          <a:p>
            <a:endParaRPr lang="es-ES"/>
          </a:p>
        </p:txBody>
      </p:sp>
      <p:sp>
        <p:nvSpPr>
          <p:cNvPr id="2054" name="Rectangle 9"/>
          <p:cNvSpPr>
            <a:spLocks noChangeArrowheads="1"/>
          </p:cNvSpPr>
          <p:nvPr/>
        </p:nvSpPr>
        <p:spPr bwMode="auto">
          <a:xfrm>
            <a:off x="838200" y="762000"/>
            <a:ext cx="7391400" cy="685800"/>
          </a:xfrm>
          <a:prstGeom prst="rect">
            <a:avLst/>
          </a:prstGeom>
          <a:noFill/>
          <a:ln w="9525">
            <a:noFill/>
            <a:miter lim="800000"/>
            <a:headEnd/>
            <a:tailEnd/>
          </a:ln>
        </p:spPr>
        <p:txBody>
          <a:bodyPr anchor="ctr"/>
          <a:lstStyle/>
          <a:p>
            <a:r>
              <a:rPr lang="en-US" sz="2800" b="1" dirty="0" err="1" smtClean="0">
                <a:solidFill>
                  <a:srgbClr val="0066CC"/>
                </a:solidFill>
                <a:latin typeface="Calibri" pitchFamily="34" charset="0"/>
                <a:cs typeface="Arial" charset="0"/>
              </a:rPr>
              <a:t>Diagnóstico</a:t>
            </a:r>
            <a:r>
              <a:rPr lang="en-US" sz="2800" b="1" dirty="0" smtClean="0">
                <a:solidFill>
                  <a:srgbClr val="0066CC"/>
                </a:solidFill>
                <a:latin typeface="Calibri" pitchFamily="34" charset="0"/>
                <a:cs typeface="Arial" charset="0"/>
              </a:rPr>
              <a:t> de la OECD:</a:t>
            </a:r>
            <a:endParaRPr lang="es-MX" sz="4400" b="1" dirty="0">
              <a:solidFill>
                <a:srgbClr val="0066CC"/>
              </a:solidFill>
              <a:latin typeface="Calibri" pitchFamily="34" charset="0"/>
              <a:cs typeface="Arial" charset="0"/>
            </a:endParaRPr>
          </a:p>
        </p:txBody>
      </p:sp>
      <p:sp>
        <p:nvSpPr>
          <p:cNvPr id="2055" name="Rectangle 10"/>
          <p:cNvSpPr>
            <a:spLocks noChangeArrowheads="1"/>
          </p:cNvSpPr>
          <p:nvPr/>
        </p:nvSpPr>
        <p:spPr bwMode="auto">
          <a:xfrm>
            <a:off x="0" y="2057400"/>
            <a:ext cx="9144000" cy="0"/>
          </a:xfrm>
          <a:prstGeom prst="rect">
            <a:avLst/>
          </a:prstGeom>
          <a:noFill/>
          <a:ln w="9525">
            <a:noFill/>
            <a:miter lim="800000"/>
            <a:headEnd/>
            <a:tailEnd/>
          </a:ln>
        </p:spPr>
        <p:txBody>
          <a:bodyPr wrap="none" anchor="ctr">
            <a:spAutoFit/>
          </a:bodyPr>
          <a:lstStyle/>
          <a:p>
            <a:endParaRPr lang="es-ES"/>
          </a:p>
        </p:txBody>
      </p:sp>
      <p:sp>
        <p:nvSpPr>
          <p:cNvPr id="2056" name="Rectangle 13"/>
          <p:cNvSpPr>
            <a:spLocks noChangeArrowheads="1"/>
          </p:cNvSpPr>
          <p:nvPr/>
        </p:nvSpPr>
        <p:spPr bwMode="auto">
          <a:xfrm>
            <a:off x="0" y="2071688"/>
            <a:ext cx="9144000" cy="0"/>
          </a:xfrm>
          <a:prstGeom prst="rect">
            <a:avLst/>
          </a:prstGeom>
          <a:noFill/>
          <a:ln w="9525">
            <a:noFill/>
            <a:miter lim="800000"/>
            <a:headEnd/>
            <a:tailEnd/>
          </a:ln>
        </p:spPr>
        <p:txBody>
          <a:bodyPr wrap="none" anchor="ctr">
            <a:spAutoFit/>
          </a:bodyPr>
          <a:lstStyle/>
          <a:p>
            <a:endParaRPr lang="es-ES"/>
          </a:p>
        </p:txBody>
      </p:sp>
      <p:sp>
        <p:nvSpPr>
          <p:cNvPr id="2057" name="Rectangle 15"/>
          <p:cNvSpPr>
            <a:spLocks noChangeArrowheads="1"/>
          </p:cNvSpPr>
          <p:nvPr/>
        </p:nvSpPr>
        <p:spPr bwMode="auto">
          <a:xfrm>
            <a:off x="0" y="2071688"/>
            <a:ext cx="9144000" cy="0"/>
          </a:xfrm>
          <a:prstGeom prst="rect">
            <a:avLst/>
          </a:prstGeom>
          <a:noFill/>
          <a:ln w="9525">
            <a:noFill/>
            <a:miter lim="800000"/>
            <a:headEnd/>
            <a:tailEnd/>
          </a:ln>
        </p:spPr>
        <p:txBody>
          <a:bodyPr wrap="none" anchor="ctr">
            <a:spAutoFit/>
          </a:bodyPr>
          <a:lstStyle/>
          <a:p>
            <a:endParaRPr lang="es-ES"/>
          </a:p>
        </p:txBody>
      </p:sp>
      <p:sp>
        <p:nvSpPr>
          <p:cNvPr id="8" name="Rectangle 3"/>
          <p:cNvSpPr txBox="1">
            <a:spLocks noChangeArrowheads="1"/>
          </p:cNvSpPr>
          <p:nvPr/>
        </p:nvSpPr>
        <p:spPr>
          <a:xfrm>
            <a:off x="714348" y="1571612"/>
            <a:ext cx="7786742" cy="2643206"/>
          </a:xfrm>
          <a:prstGeom prst="rect">
            <a:avLst/>
          </a:prstGeom>
          <a:noFill/>
          <a:ln/>
        </p:spPr>
        <p:txBody>
          <a:bodyPr/>
          <a:lstStyle/>
          <a:p>
            <a:pPr marL="342900" marR="0" lvl="0" indent="-342900" algn="just" defTabSz="914400" rtl="0" eaLnBrk="0" fontAlgn="base" latinLnBrk="0" hangingPunct="0">
              <a:lnSpc>
                <a:spcPct val="100000"/>
              </a:lnSpc>
              <a:spcBef>
                <a:spcPct val="20000"/>
              </a:spcBef>
              <a:spcAft>
                <a:spcPct val="0"/>
              </a:spcAft>
              <a:buClrTx/>
              <a:buSzTx/>
              <a:buFontTx/>
              <a:buChar char="•"/>
              <a:tabLst/>
              <a:defRPr/>
            </a:pPr>
            <a:r>
              <a:rPr kumimoji="0" lang="es-CL" altLang="zh-CN" sz="2000"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rPr>
              <a:t>Chile tiene una elevada desigualdad de ingresos, con un coeficiente de </a:t>
            </a:r>
            <a:r>
              <a:rPr kumimoji="0" lang="es-CL" altLang="zh-CN" sz="2000" b="1" i="0" u="none" strike="noStrike" kern="0" cap="none" spc="0" normalizeH="0" baseline="0" noProof="0" dirty="0" err="1" smtClean="0">
                <a:ln>
                  <a:noFill/>
                </a:ln>
                <a:solidFill>
                  <a:schemeClr val="tx1"/>
                </a:solidFill>
                <a:effectLst/>
                <a:uLnTx/>
                <a:uFillTx/>
                <a:latin typeface="Calibri" pitchFamily="34" charset="0"/>
                <a:ea typeface="SimSun" pitchFamily="2" charset="-122"/>
                <a:cs typeface="Courier New" pitchFamily="49" charset="0"/>
              </a:rPr>
              <a:t>Gini</a:t>
            </a:r>
            <a:r>
              <a:rPr kumimoji="0" lang="es-CL" altLang="zh-CN" sz="2000"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rPr>
              <a:t> de 0,53 en comparaci</a:t>
            </a:r>
            <a:r>
              <a:rPr kumimoji="0" lang="es-CL" altLang="zh-CN" sz="2000" b="1" i="0" u="none" strike="noStrike" kern="0" cap="none" spc="0" normalizeH="0" baseline="0" noProof="0" dirty="0" smtClean="0">
                <a:ln>
                  <a:noFill/>
                </a:ln>
                <a:solidFill>
                  <a:schemeClr val="tx1"/>
                </a:solidFill>
                <a:effectLst/>
                <a:uLnTx/>
                <a:uFillTx/>
                <a:latin typeface="Book Antiqua"/>
                <a:ea typeface="SimSun" pitchFamily="2" charset="-122"/>
                <a:cs typeface="Courier New" pitchFamily="49" charset="0"/>
              </a:rPr>
              <a:t>ó</a:t>
            </a:r>
            <a:r>
              <a:rPr kumimoji="0" lang="es-CL" altLang="zh-CN" sz="2000"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rPr>
              <a:t>n con un promedio de 0,31 de la OCDE. </a:t>
            </a:r>
          </a:p>
          <a:p>
            <a:pPr marL="342900" marR="0" lvl="0" indent="-342900" algn="just" defTabSz="914400" rtl="0" eaLnBrk="0" fontAlgn="base" latinLnBrk="0" hangingPunct="0">
              <a:lnSpc>
                <a:spcPct val="100000"/>
              </a:lnSpc>
              <a:spcBef>
                <a:spcPct val="20000"/>
              </a:spcBef>
              <a:spcAft>
                <a:spcPct val="0"/>
              </a:spcAft>
              <a:buClrTx/>
              <a:buSzTx/>
              <a:buFontTx/>
              <a:buChar char="•"/>
              <a:tabLst/>
              <a:defRPr/>
            </a:pPr>
            <a:r>
              <a:rPr kumimoji="0" lang="es-CL" altLang="zh-CN" sz="2000"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rPr>
              <a:t>Las diferencias de ingresos est</a:t>
            </a:r>
            <a:r>
              <a:rPr kumimoji="0" lang="es-CL" altLang="zh-CN" sz="2000" b="1" i="0" u="none" strike="noStrike" kern="0" cap="none" spc="0" normalizeH="0" baseline="0" noProof="0" dirty="0" smtClean="0">
                <a:ln>
                  <a:noFill/>
                </a:ln>
                <a:solidFill>
                  <a:schemeClr val="tx1"/>
                </a:solidFill>
                <a:effectLst/>
                <a:uLnTx/>
                <a:uFillTx/>
                <a:latin typeface="Book Antiqua"/>
                <a:ea typeface="SimSun" pitchFamily="2" charset="-122"/>
                <a:cs typeface="Courier New" pitchFamily="49" charset="0"/>
              </a:rPr>
              <a:t>á</a:t>
            </a:r>
            <a:r>
              <a:rPr kumimoji="0" lang="es-CL" altLang="zh-CN" sz="2000"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rPr>
              <a:t>n estrechamente relacionadas con las desigualdades salariales, que no son lo suficientemente suavizadas por el sistema fiscal y de prestaciones sociales.</a:t>
            </a:r>
          </a:p>
        </p:txBody>
      </p:sp>
      <p:graphicFrame>
        <p:nvGraphicFramePr>
          <p:cNvPr id="36866" name="Object 2"/>
          <p:cNvGraphicFramePr>
            <a:graphicFrameLocks noChangeAspect="1"/>
          </p:cNvGraphicFramePr>
          <p:nvPr/>
        </p:nvGraphicFramePr>
        <p:xfrm>
          <a:off x="428596" y="4357694"/>
          <a:ext cx="8001000" cy="1762125"/>
        </p:xfrm>
        <a:graphic>
          <a:graphicData uri="http://schemas.openxmlformats.org/presentationml/2006/ole">
            <p:oleObj spid="_x0000_s36866" name="Hoja de cálculo" r:id="rId3" imgW="4467205" imgH="981081" progId="Excel.Sheet.8">
              <p:embed/>
            </p:oleObj>
          </a:graphicData>
        </a:graphic>
      </p:graphicFrame>
      <p:sp>
        <p:nvSpPr>
          <p:cNvPr id="10" name="9 Rectángulo"/>
          <p:cNvSpPr/>
          <p:nvPr/>
        </p:nvSpPr>
        <p:spPr>
          <a:xfrm>
            <a:off x="1071538" y="3714752"/>
            <a:ext cx="7286676" cy="369332"/>
          </a:xfrm>
          <a:prstGeom prst="rect">
            <a:avLst/>
          </a:prstGeom>
        </p:spPr>
        <p:txBody>
          <a:bodyPr wrap="square">
            <a:spAutoFit/>
          </a:bodyPr>
          <a:lstStyle/>
          <a:p>
            <a:pPr>
              <a:spcBef>
                <a:spcPct val="50000"/>
              </a:spcBef>
            </a:pPr>
            <a:r>
              <a:rPr lang="es-ES" sz="1800" b="1" dirty="0" smtClean="0">
                <a:solidFill>
                  <a:srgbClr val="FF0000"/>
                </a:solidFill>
                <a:latin typeface="Calibri" pitchFamily="34" charset="0"/>
                <a:cs typeface="Arial" charset="0"/>
              </a:rPr>
              <a:t>Índices de Distribución de salarios y otros ingresos del hogar, 2006</a:t>
            </a:r>
            <a:endParaRPr lang="es-ES" sz="1800" b="1" dirty="0">
              <a:solidFill>
                <a:srgbClr val="FF0000"/>
              </a:solidFill>
              <a:latin typeface="Calibri" pitchFamily="34" charset="0"/>
              <a:cs typeface="Arial" charset="0"/>
            </a:endParaRPr>
          </a:p>
        </p:txBody>
      </p:sp>
    </p:spTree>
  </p:cSld>
  <p:clrMapOvr>
    <a:masterClrMapping/>
  </p:clrMapOvr>
  <p:transition>
    <p:cove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Line 8"/>
          <p:cNvSpPr>
            <a:spLocks noChangeShapeType="1"/>
          </p:cNvSpPr>
          <p:nvPr/>
        </p:nvSpPr>
        <p:spPr bwMode="auto">
          <a:xfrm>
            <a:off x="609600" y="1447800"/>
            <a:ext cx="6934200" cy="0"/>
          </a:xfrm>
          <a:prstGeom prst="line">
            <a:avLst/>
          </a:prstGeom>
          <a:noFill/>
          <a:ln w="38100">
            <a:solidFill>
              <a:srgbClr val="990000"/>
            </a:solidFill>
            <a:round/>
            <a:headEnd/>
            <a:tailEnd/>
          </a:ln>
        </p:spPr>
        <p:txBody>
          <a:bodyPr/>
          <a:lstStyle/>
          <a:p>
            <a:endParaRPr lang="es-ES"/>
          </a:p>
        </p:txBody>
      </p:sp>
      <p:sp>
        <p:nvSpPr>
          <p:cNvPr id="2054" name="Rectangle 9"/>
          <p:cNvSpPr>
            <a:spLocks noChangeArrowheads="1"/>
          </p:cNvSpPr>
          <p:nvPr/>
        </p:nvSpPr>
        <p:spPr bwMode="auto">
          <a:xfrm>
            <a:off x="838200" y="762000"/>
            <a:ext cx="7391400" cy="685800"/>
          </a:xfrm>
          <a:prstGeom prst="rect">
            <a:avLst/>
          </a:prstGeom>
          <a:noFill/>
          <a:ln w="9525">
            <a:noFill/>
            <a:miter lim="800000"/>
            <a:headEnd/>
            <a:tailEnd/>
          </a:ln>
        </p:spPr>
        <p:txBody>
          <a:bodyPr anchor="ctr"/>
          <a:lstStyle/>
          <a:p>
            <a:r>
              <a:rPr lang="en-US" sz="2800" b="1" dirty="0" err="1" smtClean="0">
                <a:solidFill>
                  <a:srgbClr val="0066CC"/>
                </a:solidFill>
                <a:latin typeface="Calibri" pitchFamily="34" charset="0"/>
                <a:cs typeface="Arial" charset="0"/>
              </a:rPr>
              <a:t>Diagnóstico</a:t>
            </a:r>
            <a:r>
              <a:rPr lang="en-US" sz="2800" b="1" dirty="0" smtClean="0">
                <a:solidFill>
                  <a:srgbClr val="0066CC"/>
                </a:solidFill>
                <a:latin typeface="Calibri" pitchFamily="34" charset="0"/>
                <a:cs typeface="Arial" charset="0"/>
              </a:rPr>
              <a:t> de la OECD:</a:t>
            </a:r>
            <a:endParaRPr lang="es-MX" sz="4400" b="1" dirty="0">
              <a:solidFill>
                <a:srgbClr val="0066CC"/>
              </a:solidFill>
              <a:latin typeface="Calibri" pitchFamily="34" charset="0"/>
              <a:cs typeface="Arial" charset="0"/>
            </a:endParaRPr>
          </a:p>
        </p:txBody>
      </p:sp>
      <p:sp>
        <p:nvSpPr>
          <p:cNvPr id="2055" name="Rectangle 10"/>
          <p:cNvSpPr>
            <a:spLocks noChangeArrowheads="1"/>
          </p:cNvSpPr>
          <p:nvPr/>
        </p:nvSpPr>
        <p:spPr bwMode="auto">
          <a:xfrm>
            <a:off x="0" y="2057400"/>
            <a:ext cx="9144000" cy="0"/>
          </a:xfrm>
          <a:prstGeom prst="rect">
            <a:avLst/>
          </a:prstGeom>
          <a:noFill/>
          <a:ln w="9525">
            <a:noFill/>
            <a:miter lim="800000"/>
            <a:headEnd/>
            <a:tailEnd/>
          </a:ln>
        </p:spPr>
        <p:txBody>
          <a:bodyPr wrap="none" anchor="ctr">
            <a:spAutoFit/>
          </a:bodyPr>
          <a:lstStyle/>
          <a:p>
            <a:endParaRPr lang="es-ES"/>
          </a:p>
        </p:txBody>
      </p:sp>
      <p:sp>
        <p:nvSpPr>
          <p:cNvPr id="2056" name="Rectangle 13"/>
          <p:cNvSpPr>
            <a:spLocks noChangeArrowheads="1"/>
          </p:cNvSpPr>
          <p:nvPr/>
        </p:nvSpPr>
        <p:spPr bwMode="auto">
          <a:xfrm>
            <a:off x="0" y="2071688"/>
            <a:ext cx="9144000" cy="0"/>
          </a:xfrm>
          <a:prstGeom prst="rect">
            <a:avLst/>
          </a:prstGeom>
          <a:noFill/>
          <a:ln w="9525">
            <a:noFill/>
            <a:miter lim="800000"/>
            <a:headEnd/>
            <a:tailEnd/>
          </a:ln>
        </p:spPr>
        <p:txBody>
          <a:bodyPr wrap="none" anchor="ctr">
            <a:spAutoFit/>
          </a:bodyPr>
          <a:lstStyle/>
          <a:p>
            <a:endParaRPr lang="es-ES"/>
          </a:p>
        </p:txBody>
      </p:sp>
      <p:sp>
        <p:nvSpPr>
          <p:cNvPr id="2057" name="Rectangle 15"/>
          <p:cNvSpPr>
            <a:spLocks noChangeArrowheads="1"/>
          </p:cNvSpPr>
          <p:nvPr/>
        </p:nvSpPr>
        <p:spPr bwMode="auto">
          <a:xfrm>
            <a:off x="0" y="2071688"/>
            <a:ext cx="9144000" cy="0"/>
          </a:xfrm>
          <a:prstGeom prst="rect">
            <a:avLst/>
          </a:prstGeom>
          <a:noFill/>
          <a:ln w="9525">
            <a:noFill/>
            <a:miter lim="800000"/>
            <a:headEnd/>
            <a:tailEnd/>
          </a:ln>
        </p:spPr>
        <p:txBody>
          <a:bodyPr wrap="none" anchor="ctr">
            <a:spAutoFit/>
          </a:bodyPr>
          <a:lstStyle/>
          <a:p>
            <a:endParaRPr lang="es-ES"/>
          </a:p>
        </p:txBody>
      </p:sp>
      <p:sp>
        <p:nvSpPr>
          <p:cNvPr id="11" name="Rectangle 3"/>
          <p:cNvSpPr txBox="1">
            <a:spLocks noChangeArrowheads="1"/>
          </p:cNvSpPr>
          <p:nvPr/>
        </p:nvSpPr>
        <p:spPr>
          <a:xfrm>
            <a:off x="304800" y="1600200"/>
            <a:ext cx="8410604" cy="4614882"/>
          </a:xfrm>
          <a:prstGeom prst="rect">
            <a:avLst/>
          </a:prstGeom>
          <a:noFill/>
          <a:ln/>
        </p:spPr>
        <p:txBody>
          <a:bodyPr/>
          <a:lstStyle/>
          <a:p>
            <a:pPr marL="342900" marR="0" lvl="0" indent="-342900" algn="just" defTabSz="914400" rtl="0" eaLnBrk="0" fontAlgn="base" latinLnBrk="0" hangingPunct="0">
              <a:lnSpc>
                <a:spcPct val="80000"/>
              </a:lnSpc>
              <a:spcBef>
                <a:spcPct val="20000"/>
              </a:spcBef>
              <a:spcAft>
                <a:spcPct val="0"/>
              </a:spcAft>
              <a:buClrTx/>
              <a:buSzTx/>
              <a:buFontTx/>
              <a:buChar char="•"/>
              <a:tabLst/>
              <a:defRPr/>
            </a:pPr>
            <a:r>
              <a:rPr kumimoji="0" lang="es-CL"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rPr>
              <a:t>En este contexto, caracterizado por bajos niveles de empleo y alta desigualdad, se plantea la necesidad de explorar la posibilidad de un paquete amplio de políticas que apunten en forma conjunta a la flexibilidad y a la seguridad del empleo (“</a:t>
            </a:r>
            <a:r>
              <a:rPr kumimoji="0" lang="es-CL" b="1" i="0" u="none" strike="noStrike" kern="0" cap="none" spc="0" normalizeH="0" baseline="0" noProof="0" dirty="0" err="1" smtClean="0">
                <a:ln>
                  <a:noFill/>
                </a:ln>
                <a:solidFill>
                  <a:schemeClr val="tx1"/>
                </a:solidFill>
                <a:effectLst/>
                <a:uLnTx/>
                <a:uFillTx/>
                <a:latin typeface="Calibri" pitchFamily="34" charset="0"/>
                <a:ea typeface="SimSun" pitchFamily="2" charset="-122"/>
                <a:cs typeface="Courier New" pitchFamily="49" charset="0"/>
              </a:rPr>
              <a:t>flexiguridad-</a:t>
            </a:r>
            <a:r>
              <a:rPr kumimoji="0" lang="es-CL" b="1" i="1" u="none" strike="noStrike" kern="0" cap="none" spc="0" normalizeH="0" baseline="0" noProof="0" dirty="0" err="1" smtClean="0">
                <a:ln>
                  <a:noFill/>
                </a:ln>
                <a:solidFill>
                  <a:schemeClr val="tx1"/>
                </a:solidFill>
                <a:effectLst/>
                <a:uLnTx/>
                <a:uFillTx/>
                <a:latin typeface="Calibri" pitchFamily="34" charset="0"/>
                <a:ea typeface="SimSun" pitchFamily="2" charset="-122"/>
                <a:cs typeface="Courier New" pitchFamily="49" charset="0"/>
              </a:rPr>
              <a:t>flexicurity</a:t>
            </a:r>
            <a:r>
              <a:rPr kumimoji="0" lang="es-CL"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rPr>
              <a:t>”), y que puedan satisfacer los objetivos de los diferentes grupos que componen el mercado laboral.</a:t>
            </a:r>
          </a:p>
          <a:p>
            <a:pPr marL="342900" marR="0" lvl="0" indent="-342900" algn="just" defTabSz="914400" rtl="0" eaLnBrk="0" fontAlgn="base" latinLnBrk="0" hangingPunct="0">
              <a:lnSpc>
                <a:spcPct val="80000"/>
              </a:lnSpc>
              <a:spcBef>
                <a:spcPct val="20000"/>
              </a:spcBef>
              <a:spcAft>
                <a:spcPct val="0"/>
              </a:spcAft>
              <a:buClrTx/>
              <a:buSzTx/>
              <a:buFontTx/>
              <a:buNone/>
              <a:tabLst/>
              <a:defRPr/>
            </a:pPr>
            <a:endParaRPr kumimoji="0" lang="es-CL"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endParaRPr>
          </a:p>
          <a:p>
            <a:pPr marL="342900" marR="0" lvl="0" indent="-342900" algn="just" defTabSz="914400" rtl="0" eaLnBrk="0" fontAlgn="base" latinLnBrk="0" hangingPunct="0">
              <a:lnSpc>
                <a:spcPct val="80000"/>
              </a:lnSpc>
              <a:spcBef>
                <a:spcPct val="20000"/>
              </a:spcBef>
              <a:spcAft>
                <a:spcPct val="0"/>
              </a:spcAft>
              <a:buClrTx/>
              <a:buSzTx/>
              <a:buFontTx/>
              <a:buChar char="•"/>
              <a:tabLst/>
              <a:defRPr/>
            </a:pPr>
            <a:r>
              <a:rPr kumimoji="0" lang="es-CL"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rPr>
              <a:t>La Comisión Asesora para el Trabajo y la Equidad, dirigida por el Prof. Patricio Meller presentó un paquete de posibles reformas en Abril 2008, en un esfuerzo por reconciliar seguridad para los trabajadores y flexibilidad para los empleadores. El gobierno propuso una reforma parcial del Seguro de Desempleo basado en las recomendaciones de esta Comisión.</a:t>
            </a:r>
            <a:endParaRPr kumimoji="0" lang="es-CL" b="1" i="0" u="none" strike="noStrike" kern="0" cap="none" spc="0" normalizeH="0" baseline="0" noProof="0" dirty="0">
              <a:ln>
                <a:noFill/>
              </a:ln>
              <a:solidFill>
                <a:schemeClr val="tx1"/>
              </a:solidFill>
              <a:effectLst/>
              <a:uLnTx/>
              <a:uFillTx/>
              <a:latin typeface="Calibri" pitchFamily="34" charset="0"/>
              <a:ea typeface="SimSun" pitchFamily="2" charset="-122"/>
              <a:cs typeface="Courier New" pitchFamily="49" charset="0"/>
            </a:endParaRPr>
          </a:p>
        </p:txBody>
      </p:sp>
    </p:spTree>
  </p:cSld>
  <p:clrMapOvr>
    <a:masterClrMapping/>
  </p:clrMapOvr>
  <p:transition>
    <p:cove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Line 8"/>
          <p:cNvSpPr>
            <a:spLocks noChangeShapeType="1"/>
          </p:cNvSpPr>
          <p:nvPr/>
        </p:nvSpPr>
        <p:spPr bwMode="auto">
          <a:xfrm>
            <a:off x="609600" y="1447800"/>
            <a:ext cx="6934200" cy="0"/>
          </a:xfrm>
          <a:prstGeom prst="line">
            <a:avLst/>
          </a:prstGeom>
          <a:noFill/>
          <a:ln w="38100">
            <a:solidFill>
              <a:srgbClr val="990000"/>
            </a:solidFill>
            <a:round/>
            <a:headEnd/>
            <a:tailEnd/>
          </a:ln>
        </p:spPr>
        <p:txBody>
          <a:bodyPr/>
          <a:lstStyle/>
          <a:p>
            <a:endParaRPr lang="es-ES"/>
          </a:p>
        </p:txBody>
      </p:sp>
      <p:sp>
        <p:nvSpPr>
          <p:cNvPr id="2054" name="Rectangle 9"/>
          <p:cNvSpPr>
            <a:spLocks noChangeArrowheads="1"/>
          </p:cNvSpPr>
          <p:nvPr/>
        </p:nvSpPr>
        <p:spPr bwMode="auto">
          <a:xfrm>
            <a:off x="838200" y="762000"/>
            <a:ext cx="7391400" cy="685800"/>
          </a:xfrm>
          <a:prstGeom prst="rect">
            <a:avLst/>
          </a:prstGeom>
          <a:noFill/>
          <a:ln w="9525">
            <a:noFill/>
            <a:miter lim="800000"/>
            <a:headEnd/>
            <a:tailEnd/>
          </a:ln>
        </p:spPr>
        <p:txBody>
          <a:bodyPr anchor="ctr"/>
          <a:lstStyle/>
          <a:p>
            <a:r>
              <a:rPr lang="en-US" sz="2800" b="1" dirty="0" err="1" smtClean="0">
                <a:solidFill>
                  <a:srgbClr val="0066CC"/>
                </a:solidFill>
                <a:latin typeface="Calibri" pitchFamily="34" charset="0"/>
                <a:cs typeface="Arial" charset="0"/>
              </a:rPr>
              <a:t>Diagnóstico</a:t>
            </a:r>
            <a:r>
              <a:rPr lang="en-US" sz="2800" b="1" dirty="0" smtClean="0">
                <a:solidFill>
                  <a:srgbClr val="0066CC"/>
                </a:solidFill>
                <a:latin typeface="Calibri" pitchFamily="34" charset="0"/>
                <a:cs typeface="Arial" charset="0"/>
              </a:rPr>
              <a:t> de la OECD: </a:t>
            </a:r>
            <a:r>
              <a:rPr lang="en-US" sz="2800" b="1" dirty="0" err="1" smtClean="0">
                <a:solidFill>
                  <a:srgbClr val="0066CC"/>
                </a:solidFill>
                <a:latin typeface="Calibri" pitchFamily="34" charset="0"/>
                <a:cs typeface="Arial" charset="0"/>
              </a:rPr>
              <a:t>Legislación</a:t>
            </a:r>
            <a:r>
              <a:rPr lang="en-US" sz="2800" b="1" dirty="0" smtClean="0">
                <a:solidFill>
                  <a:srgbClr val="0066CC"/>
                </a:solidFill>
                <a:latin typeface="Calibri" pitchFamily="34" charset="0"/>
                <a:cs typeface="Arial" charset="0"/>
              </a:rPr>
              <a:t> </a:t>
            </a:r>
            <a:r>
              <a:rPr lang="en-US" sz="2800" b="1" dirty="0" err="1" smtClean="0">
                <a:solidFill>
                  <a:srgbClr val="0066CC"/>
                </a:solidFill>
                <a:latin typeface="Calibri" pitchFamily="34" charset="0"/>
                <a:cs typeface="Arial" charset="0"/>
              </a:rPr>
              <a:t>laboral</a:t>
            </a:r>
            <a:endParaRPr lang="es-MX" sz="4400" b="1" dirty="0">
              <a:solidFill>
                <a:srgbClr val="0066CC"/>
              </a:solidFill>
              <a:latin typeface="Calibri" pitchFamily="34" charset="0"/>
              <a:cs typeface="Arial" charset="0"/>
            </a:endParaRPr>
          </a:p>
        </p:txBody>
      </p:sp>
      <p:sp>
        <p:nvSpPr>
          <p:cNvPr id="2055" name="Rectangle 10"/>
          <p:cNvSpPr>
            <a:spLocks noChangeArrowheads="1"/>
          </p:cNvSpPr>
          <p:nvPr/>
        </p:nvSpPr>
        <p:spPr bwMode="auto">
          <a:xfrm>
            <a:off x="0" y="2057400"/>
            <a:ext cx="9144000" cy="0"/>
          </a:xfrm>
          <a:prstGeom prst="rect">
            <a:avLst/>
          </a:prstGeom>
          <a:noFill/>
          <a:ln w="9525">
            <a:noFill/>
            <a:miter lim="800000"/>
            <a:headEnd/>
            <a:tailEnd/>
          </a:ln>
        </p:spPr>
        <p:txBody>
          <a:bodyPr wrap="none" anchor="ctr">
            <a:spAutoFit/>
          </a:bodyPr>
          <a:lstStyle/>
          <a:p>
            <a:endParaRPr lang="es-ES"/>
          </a:p>
        </p:txBody>
      </p:sp>
      <p:sp>
        <p:nvSpPr>
          <p:cNvPr id="2056" name="Rectangle 13"/>
          <p:cNvSpPr>
            <a:spLocks noChangeArrowheads="1"/>
          </p:cNvSpPr>
          <p:nvPr/>
        </p:nvSpPr>
        <p:spPr bwMode="auto">
          <a:xfrm>
            <a:off x="0" y="2071688"/>
            <a:ext cx="9144000" cy="0"/>
          </a:xfrm>
          <a:prstGeom prst="rect">
            <a:avLst/>
          </a:prstGeom>
          <a:noFill/>
          <a:ln w="9525">
            <a:noFill/>
            <a:miter lim="800000"/>
            <a:headEnd/>
            <a:tailEnd/>
          </a:ln>
        </p:spPr>
        <p:txBody>
          <a:bodyPr wrap="none" anchor="ctr">
            <a:spAutoFit/>
          </a:bodyPr>
          <a:lstStyle/>
          <a:p>
            <a:endParaRPr lang="es-ES"/>
          </a:p>
        </p:txBody>
      </p:sp>
      <p:sp>
        <p:nvSpPr>
          <p:cNvPr id="2057" name="Rectangle 15"/>
          <p:cNvSpPr>
            <a:spLocks noChangeArrowheads="1"/>
          </p:cNvSpPr>
          <p:nvPr/>
        </p:nvSpPr>
        <p:spPr bwMode="auto">
          <a:xfrm>
            <a:off x="0" y="2071688"/>
            <a:ext cx="9144000" cy="0"/>
          </a:xfrm>
          <a:prstGeom prst="rect">
            <a:avLst/>
          </a:prstGeom>
          <a:noFill/>
          <a:ln w="9525">
            <a:noFill/>
            <a:miter lim="800000"/>
            <a:headEnd/>
            <a:tailEnd/>
          </a:ln>
        </p:spPr>
        <p:txBody>
          <a:bodyPr wrap="none" anchor="ctr">
            <a:spAutoFit/>
          </a:bodyPr>
          <a:lstStyle/>
          <a:p>
            <a:endParaRPr lang="es-ES"/>
          </a:p>
        </p:txBody>
      </p:sp>
      <p:sp>
        <p:nvSpPr>
          <p:cNvPr id="8" name="Rectangle 3"/>
          <p:cNvSpPr txBox="1">
            <a:spLocks noChangeArrowheads="1"/>
          </p:cNvSpPr>
          <p:nvPr/>
        </p:nvSpPr>
        <p:spPr>
          <a:xfrm>
            <a:off x="357158" y="1643050"/>
            <a:ext cx="8077200" cy="4648200"/>
          </a:xfrm>
          <a:prstGeom prst="rect">
            <a:avLst/>
          </a:prstGeom>
          <a:noFill/>
          <a:ln/>
        </p:spPr>
        <p:txBody>
          <a:bodyPr/>
          <a:lstStyle/>
          <a:p>
            <a:pPr marL="342900" marR="0" lvl="0" indent="-342900" algn="just" defTabSz="914400" rtl="0" eaLnBrk="0" fontAlgn="base" latinLnBrk="0" hangingPunct="0">
              <a:lnSpc>
                <a:spcPct val="80000"/>
              </a:lnSpc>
              <a:spcBef>
                <a:spcPct val="20000"/>
              </a:spcBef>
              <a:spcAft>
                <a:spcPct val="0"/>
              </a:spcAft>
              <a:buClrTx/>
              <a:buSzTx/>
              <a:buFontTx/>
              <a:buChar char="•"/>
              <a:tabLst/>
              <a:defRPr/>
            </a:pPr>
            <a:r>
              <a:rPr kumimoji="0" lang="es-CL"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rPr>
              <a:t>Existen importantes temas relacionados con la legislación laboral que aún deben ser resueltos.</a:t>
            </a:r>
          </a:p>
          <a:p>
            <a:pPr marL="342900" marR="0" lvl="0" indent="-342900" algn="just" defTabSz="914400" rtl="0" eaLnBrk="0" fontAlgn="base" latinLnBrk="0" hangingPunct="0">
              <a:lnSpc>
                <a:spcPct val="80000"/>
              </a:lnSpc>
              <a:spcBef>
                <a:spcPct val="20000"/>
              </a:spcBef>
              <a:spcAft>
                <a:spcPct val="0"/>
              </a:spcAft>
              <a:buClrTx/>
              <a:buSzTx/>
              <a:buFontTx/>
              <a:buChar char="•"/>
              <a:tabLst/>
              <a:defRPr/>
            </a:pPr>
            <a:r>
              <a:rPr kumimoji="0" lang="es-CL"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rPr>
              <a:t>Las nuevas regulaciones laborales, que han sido adoptadas después del año 1990, en general corresponden a los estándares de la OECD.</a:t>
            </a:r>
          </a:p>
          <a:p>
            <a:pPr marL="342900" marR="0" lvl="0" indent="-342900" algn="just" defTabSz="914400" rtl="0" eaLnBrk="0" fontAlgn="base" latinLnBrk="0" hangingPunct="0">
              <a:lnSpc>
                <a:spcPct val="80000"/>
              </a:lnSpc>
              <a:spcBef>
                <a:spcPct val="20000"/>
              </a:spcBef>
              <a:spcAft>
                <a:spcPct val="0"/>
              </a:spcAft>
              <a:buClrTx/>
              <a:buSzTx/>
              <a:buFontTx/>
              <a:buChar char="•"/>
              <a:tabLst/>
              <a:defRPr/>
            </a:pPr>
            <a:r>
              <a:rPr kumimoji="0" lang="es-CL"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rPr>
              <a:t>Pero, el necesario diálogo social sobre estas reformas no ha sido efectivo, lo cual determina que su implementación sea más difícil de lo deseado.</a:t>
            </a:r>
          </a:p>
          <a:p>
            <a:pPr marL="342900" marR="0" lvl="0" indent="-342900" algn="just" defTabSz="914400" rtl="0" eaLnBrk="0" fontAlgn="base" latinLnBrk="0" hangingPunct="0">
              <a:lnSpc>
                <a:spcPct val="80000"/>
              </a:lnSpc>
              <a:spcBef>
                <a:spcPct val="20000"/>
              </a:spcBef>
              <a:spcAft>
                <a:spcPct val="0"/>
              </a:spcAft>
              <a:buClrTx/>
              <a:buSzTx/>
              <a:buFontTx/>
              <a:buChar char="•"/>
              <a:tabLst/>
              <a:defRPr/>
            </a:pPr>
            <a:r>
              <a:rPr kumimoji="0" lang="es-CL"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rPr>
              <a:t>Hay temas de la legislación laboral, que son aún fuente de discordia:</a:t>
            </a:r>
            <a:r>
              <a:rPr kumimoji="0" lang="es-CL" b="1" i="0" u="none" strike="noStrike" kern="0" cap="none" spc="0" normalizeH="0" noProof="0" dirty="0" smtClean="0">
                <a:ln>
                  <a:noFill/>
                </a:ln>
                <a:solidFill>
                  <a:schemeClr val="tx1"/>
                </a:solidFill>
                <a:effectLst/>
                <a:uLnTx/>
                <a:uFillTx/>
                <a:latin typeface="Calibri" pitchFamily="34" charset="0"/>
                <a:ea typeface="SimSun" pitchFamily="2" charset="-122"/>
                <a:cs typeface="Courier New" pitchFamily="49" charset="0"/>
              </a:rPr>
              <a:t> </a:t>
            </a:r>
          </a:p>
          <a:p>
            <a:pPr marL="800100" lvl="1" indent="-342900" algn="just" eaLnBrk="0" hangingPunct="0">
              <a:lnSpc>
                <a:spcPct val="80000"/>
              </a:lnSpc>
              <a:spcBef>
                <a:spcPct val="20000"/>
              </a:spcBef>
              <a:buFontTx/>
              <a:buChar char="•"/>
            </a:pPr>
            <a:r>
              <a:rPr kumimoji="0" lang="es-CL" b="1" i="0" u="none" strike="noStrike" kern="0" cap="none" spc="0" normalizeH="0" baseline="0" noProof="0" dirty="0" smtClean="0">
                <a:ln>
                  <a:noFill/>
                </a:ln>
                <a:solidFill>
                  <a:srgbClr val="FF0000"/>
                </a:solidFill>
                <a:effectLst/>
                <a:uLnTx/>
                <a:uFillTx/>
                <a:latin typeface="Calibri" pitchFamily="34" charset="0"/>
                <a:ea typeface="SimSun" pitchFamily="2" charset="-122"/>
                <a:cs typeface="Courier New" pitchFamily="49" charset="0"/>
              </a:rPr>
              <a:t>legislación sobre</a:t>
            </a:r>
            <a:r>
              <a:rPr kumimoji="0" lang="es-CL" b="1" i="0" u="none" strike="noStrike" kern="0" cap="none" spc="0" normalizeH="0" noProof="0" dirty="0" smtClean="0">
                <a:ln>
                  <a:noFill/>
                </a:ln>
                <a:solidFill>
                  <a:srgbClr val="FF0000"/>
                </a:solidFill>
                <a:effectLst/>
                <a:uLnTx/>
                <a:uFillTx/>
                <a:latin typeface="Calibri" pitchFamily="34" charset="0"/>
                <a:ea typeface="SimSun" pitchFamily="2" charset="-122"/>
                <a:cs typeface="Courier New" pitchFamily="49" charset="0"/>
              </a:rPr>
              <a:t> </a:t>
            </a:r>
            <a:r>
              <a:rPr kumimoji="0" lang="es-CL" b="1" i="0" u="none" strike="noStrike" kern="0" cap="none" spc="0" normalizeH="0" baseline="0" noProof="0" dirty="0" smtClean="0">
                <a:ln>
                  <a:noFill/>
                </a:ln>
                <a:solidFill>
                  <a:srgbClr val="FF0000"/>
                </a:solidFill>
                <a:effectLst/>
                <a:uLnTx/>
                <a:uFillTx/>
                <a:latin typeface="Calibri" pitchFamily="34" charset="0"/>
                <a:ea typeface="SimSun" pitchFamily="2" charset="-122"/>
                <a:cs typeface="Courier New" pitchFamily="49" charset="0"/>
              </a:rPr>
              <a:t>protección del empleo</a:t>
            </a:r>
          </a:p>
          <a:p>
            <a:pPr marL="800100" lvl="1" indent="-342900" algn="just" eaLnBrk="0" hangingPunct="0">
              <a:lnSpc>
                <a:spcPct val="80000"/>
              </a:lnSpc>
              <a:spcBef>
                <a:spcPct val="20000"/>
              </a:spcBef>
              <a:buFontTx/>
              <a:buChar char="•"/>
            </a:pPr>
            <a:r>
              <a:rPr kumimoji="0" lang="es-CL" b="1" i="0" u="none" strike="noStrike" kern="0" cap="none" spc="0" normalizeH="0" baseline="0" noProof="0" dirty="0" smtClean="0">
                <a:ln>
                  <a:noFill/>
                </a:ln>
                <a:solidFill>
                  <a:srgbClr val="FF0000"/>
                </a:solidFill>
                <a:effectLst/>
                <a:uLnTx/>
                <a:uFillTx/>
                <a:latin typeface="Calibri" pitchFamily="34" charset="0"/>
                <a:ea typeface="SimSun" pitchFamily="2" charset="-122"/>
                <a:cs typeface="Courier New" pitchFamily="49" charset="0"/>
              </a:rPr>
              <a:t>distribución de la jornada laboral</a:t>
            </a:r>
          </a:p>
          <a:p>
            <a:pPr marL="800100" lvl="1" indent="-342900" algn="just" eaLnBrk="0" hangingPunct="0">
              <a:lnSpc>
                <a:spcPct val="80000"/>
              </a:lnSpc>
              <a:spcBef>
                <a:spcPct val="20000"/>
              </a:spcBef>
              <a:buFontTx/>
              <a:buChar char="•"/>
            </a:pPr>
            <a:r>
              <a:rPr kumimoji="0" lang="es-CL" b="1" i="0" u="none" strike="noStrike" kern="0" cap="none" spc="0" normalizeH="0" baseline="0" noProof="0" dirty="0" smtClean="0">
                <a:ln>
                  <a:noFill/>
                </a:ln>
                <a:solidFill>
                  <a:srgbClr val="FF0000"/>
                </a:solidFill>
                <a:effectLst/>
                <a:uLnTx/>
                <a:uFillTx/>
                <a:latin typeface="Calibri" pitchFamily="34" charset="0"/>
                <a:ea typeface="SimSun" pitchFamily="2" charset="-122"/>
                <a:cs typeface="Courier New" pitchFamily="49" charset="0"/>
              </a:rPr>
              <a:t>normas sobre subcontratación. </a:t>
            </a:r>
            <a:endParaRPr kumimoji="0" lang="es-CL" b="1" i="0" u="none" strike="noStrike" kern="0" cap="none" spc="0" normalizeH="0" baseline="0" noProof="0" dirty="0">
              <a:ln>
                <a:noFill/>
              </a:ln>
              <a:solidFill>
                <a:srgbClr val="FF0000"/>
              </a:solidFill>
              <a:effectLst/>
              <a:uLnTx/>
              <a:uFillTx/>
              <a:latin typeface="Calibri" pitchFamily="34" charset="0"/>
              <a:ea typeface="SimSun" pitchFamily="2" charset="-122"/>
              <a:cs typeface="Courier New" pitchFamily="49" charset="0"/>
            </a:endParaRPr>
          </a:p>
        </p:txBody>
      </p:sp>
    </p:spTree>
  </p:cSld>
  <p:clrMapOvr>
    <a:masterClrMapping/>
  </p:clrMapOvr>
  <p:transition>
    <p:cove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Line 8"/>
          <p:cNvSpPr>
            <a:spLocks noChangeShapeType="1"/>
          </p:cNvSpPr>
          <p:nvPr/>
        </p:nvSpPr>
        <p:spPr bwMode="auto">
          <a:xfrm>
            <a:off x="609600" y="1447800"/>
            <a:ext cx="6934200" cy="0"/>
          </a:xfrm>
          <a:prstGeom prst="line">
            <a:avLst/>
          </a:prstGeom>
          <a:noFill/>
          <a:ln w="38100">
            <a:solidFill>
              <a:srgbClr val="990000"/>
            </a:solidFill>
            <a:round/>
            <a:headEnd/>
            <a:tailEnd/>
          </a:ln>
        </p:spPr>
        <p:txBody>
          <a:bodyPr/>
          <a:lstStyle/>
          <a:p>
            <a:endParaRPr lang="es-ES"/>
          </a:p>
        </p:txBody>
      </p:sp>
      <p:sp>
        <p:nvSpPr>
          <p:cNvPr id="2054" name="Rectangle 9"/>
          <p:cNvSpPr>
            <a:spLocks noChangeArrowheads="1"/>
          </p:cNvSpPr>
          <p:nvPr/>
        </p:nvSpPr>
        <p:spPr bwMode="auto">
          <a:xfrm>
            <a:off x="838200" y="762000"/>
            <a:ext cx="7391400" cy="685800"/>
          </a:xfrm>
          <a:prstGeom prst="rect">
            <a:avLst/>
          </a:prstGeom>
          <a:noFill/>
          <a:ln w="9525">
            <a:noFill/>
            <a:miter lim="800000"/>
            <a:headEnd/>
            <a:tailEnd/>
          </a:ln>
        </p:spPr>
        <p:txBody>
          <a:bodyPr anchor="ctr"/>
          <a:lstStyle/>
          <a:p>
            <a:r>
              <a:rPr lang="en-US" sz="2800" b="1" dirty="0" err="1" smtClean="0">
                <a:solidFill>
                  <a:srgbClr val="0066CC"/>
                </a:solidFill>
                <a:latin typeface="Calibri" pitchFamily="34" charset="0"/>
                <a:cs typeface="Arial" charset="0"/>
              </a:rPr>
              <a:t>Diagnóstico</a:t>
            </a:r>
            <a:r>
              <a:rPr lang="en-US" sz="2800" b="1" dirty="0" smtClean="0">
                <a:solidFill>
                  <a:srgbClr val="0066CC"/>
                </a:solidFill>
                <a:latin typeface="Calibri" pitchFamily="34" charset="0"/>
                <a:cs typeface="Arial" charset="0"/>
              </a:rPr>
              <a:t> de la OECD:</a:t>
            </a:r>
            <a:endParaRPr lang="es-MX" sz="4400" b="1" dirty="0">
              <a:solidFill>
                <a:srgbClr val="0066CC"/>
              </a:solidFill>
              <a:latin typeface="Calibri" pitchFamily="34" charset="0"/>
              <a:cs typeface="Arial" charset="0"/>
            </a:endParaRPr>
          </a:p>
        </p:txBody>
      </p:sp>
      <p:sp>
        <p:nvSpPr>
          <p:cNvPr id="2055" name="Rectangle 10"/>
          <p:cNvSpPr>
            <a:spLocks noChangeArrowheads="1"/>
          </p:cNvSpPr>
          <p:nvPr/>
        </p:nvSpPr>
        <p:spPr bwMode="auto">
          <a:xfrm>
            <a:off x="0" y="2057400"/>
            <a:ext cx="9144000" cy="0"/>
          </a:xfrm>
          <a:prstGeom prst="rect">
            <a:avLst/>
          </a:prstGeom>
          <a:noFill/>
          <a:ln w="9525">
            <a:noFill/>
            <a:miter lim="800000"/>
            <a:headEnd/>
            <a:tailEnd/>
          </a:ln>
        </p:spPr>
        <p:txBody>
          <a:bodyPr wrap="none" anchor="ctr">
            <a:spAutoFit/>
          </a:bodyPr>
          <a:lstStyle/>
          <a:p>
            <a:endParaRPr lang="es-ES"/>
          </a:p>
        </p:txBody>
      </p:sp>
      <p:sp>
        <p:nvSpPr>
          <p:cNvPr id="2056" name="Rectangle 13"/>
          <p:cNvSpPr>
            <a:spLocks noChangeArrowheads="1"/>
          </p:cNvSpPr>
          <p:nvPr/>
        </p:nvSpPr>
        <p:spPr bwMode="auto">
          <a:xfrm>
            <a:off x="0" y="2071688"/>
            <a:ext cx="9144000" cy="0"/>
          </a:xfrm>
          <a:prstGeom prst="rect">
            <a:avLst/>
          </a:prstGeom>
          <a:noFill/>
          <a:ln w="9525">
            <a:noFill/>
            <a:miter lim="800000"/>
            <a:headEnd/>
            <a:tailEnd/>
          </a:ln>
        </p:spPr>
        <p:txBody>
          <a:bodyPr wrap="none" anchor="ctr">
            <a:spAutoFit/>
          </a:bodyPr>
          <a:lstStyle/>
          <a:p>
            <a:endParaRPr lang="es-ES"/>
          </a:p>
        </p:txBody>
      </p:sp>
      <p:sp>
        <p:nvSpPr>
          <p:cNvPr id="2057" name="Rectangle 15"/>
          <p:cNvSpPr>
            <a:spLocks noChangeArrowheads="1"/>
          </p:cNvSpPr>
          <p:nvPr/>
        </p:nvSpPr>
        <p:spPr bwMode="auto">
          <a:xfrm>
            <a:off x="0" y="2071688"/>
            <a:ext cx="9144000" cy="0"/>
          </a:xfrm>
          <a:prstGeom prst="rect">
            <a:avLst/>
          </a:prstGeom>
          <a:noFill/>
          <a:ln w="9525">
            <a:noFill/>
            <a:miter lim="800000"/>
            <a:headEnd/>
            <a:tailEnd/>
          </a:ln>
        </p:spPr>
        <p:txBody>
          <a:bodyPr wrap="none" anchor="ctr">
            <a:spAutoFit/>
          </a:bodyPr>
          <a:lstStyle/>
          <a:p>
            <a:endParaRPr lang="es-ES"/>
          </a:p>
        </p:txBody>
      </p:sp>
      <p:sp>
        <p:nvSpPr>
          <p:cNvPr id="9" name="Rectangle 3"/>
          <p:cNvSpPr txBox="1">
            <a:spLocks noChangeArrowheads="1"/>
          </p:cNvSpPr>
          <p:nvPr/>
        </p:nvSpPr>
        <p:spPr>
          <a:xfrm>
            <a:off x="428596" y="1500174"/>
            <a:ext cx="8429684" cy="4714908"/>
          </a:xfrm>
          <a:prstGeom prst="rect">
            <a:avLst/>
          </a:prstGeom>
          <a:noFill/>
          <a:ln/>
        </p:spPr>
        <p:txBody>
          <a:bodyPr/>
          <a:lstStyle/>
          <a:p>
            <a:pPr marL="342900" marR="0" lvl="0" indent="-342900" algn="just" defTabSz="914400" rtl="0" eaLnBrk="0" fontAlgn="base" latinLnBrk="0" hangingPunct="0">
              <a:lnSpc>
                <a:spcPct val="100000"/>
              </a:lnSpc>
              <a:spcBef>
                <a:spcPct val="20000"/>
              </a:spcBef>
              <a:spcAft>
                <a:spcPct val="0"/>
              </a:spcAft>
              <a:buClrTx/>
              <a:buSzTx/>
              <a:buFontTx/>
              <a:buChar char="•"/>
              <a:tabLst/>
              <a:defRPr/>
            </a:pPr>
            <a:r>
              <a:rPr kumimoji="0" lang="es-CL" altLang="zh-CN"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rPr>
              <a:t>La Legislación de Protección del Empleo (LPE) de Chile no es demasiado estricta, respecto a las normas de la OCDE. </a:t>
            </a:r>
          </a:p>
          <a:p>
            <a:pPr marL="342900" marR="0" lvl="0" indent="-342900" algn="just" defTabSz="914400" rtl="0" eaLnBrk="0" fontAlgn="base" latinLnBrk="0" hangingPunct="0">
              <a:lnSpc>
                <a:spcPct val="100000"/>
              </a:lnSpc>
              <a:spcBef>
                <a:spcPct val="20000"/>
              </a:spcBef>
              <a:spcAft>
                <a:spcPct val="0"/>
              </a:spcAft>
              <a:buClrTx/>
              <a:buSzTx/>
              <a:buFontTx/>
              <a:buNone/>
              <a:tabLst/>
              <a:defRPr/>
            </a:pPr>
            <a:r>
              <a:rPr kumimoji="0" lang="es-CL" altLang="zh-CN"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rPr>
              <a:t>	Pero, l</a:t>
            </a:r>
            <a:r>
              <a:rPr kumimoji="0" lang="es-CL"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rPr>
              <a:t>as rigideces pueden tener efectos más importantes por dos razones:</a:t>
            </a:r>
          </a:p>
          <a:p>
            <a:pPr marL="342900" marR="0" lvl="0" indent="-342900" algn="just" defTabSz="914400" rtl="0" eaLnBrk="0" fontAlgn="base" latinLnBrk="0" hangingPunct="0">
              <a:lnSpc>
                <a:spcPct val="100000"/>
              </a:lnSpc>
              <a:spcBef>
                <a:spcPct val="20000"/>
              </a:spcBef>
              <a:spcAft>
                <a:spcPct val="0"/>
              </a:spcAft>
              <a:buClrTx/>
              <a:buSzTx/>
              <a:buFontTx/>
              <a:buChar char="•"/>
              <a:tabLst/>
              <a:defRPr/>
            </a:pPr>
            <a:endParaRPr kumimoji="0" lang="es-CL" sz="1000"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endParaRP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s-CL" sz="2200"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rPr>
              <a:t>Chile es un país de ingreso medio con una población relativamente joven y  necesita mercados del trabajo más flexibles, a fin de mantener un crecimiento elevado y una fuerte creación de empleo. </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s-CL" sz="2200"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rPr>
              <a:t>La legislación impone significativas diferencias entre los distintos tipos de contrato de trabajo, lo que contribuye a la segmentación del mercado y exacerba la desigualdad de oportunidades laborales y de ingresos.</a:t>
            </a:r>
            <a:r>
              <a:rPr kumimoji="0" lang="es-CL" sz="2800"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rPr>
              <a:t> </a:t>
            </a:r>
            <a:endParaRPr kumimoji="0" lang="es-CL" sz="2800" b="1" i="0" u="none" strike="noStrike" kern="0" cap="none" spc="0" normalizeH="0" baseline="0" noProof="0" dirty="0">
              <a:ln>
                <a:noFill/>
              </a:ln>
              <a:solidFill>
                <a:schemeClr val="tx1"/>
              </a:solidFill>
              <a:effectLst/>
              <a:uLnTx/>
              <a:uFillTx/>
              <a:latin typeface="Calibri" pitchFamily="34" charset="0"/>
              <a:ea typeface="SimSun" pitchFamily="2" charset="-122"/>
              <a:cs typeface="Courier New" pitchFamily="49" charset="0"/>
            </a:endParaRPr>
          </a:p>
        </p:txBody>
      </p:sp>
    </p:spTree>
  </p:cSld>
  <p:clrMapOvr>
    <a:masterClrMapping/>
  </p:clrMapOvr>
  <p:transition>
    <p:cove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a:blip r:embed="rId2"/>
          <a:srcRect/>
          <a:stretch>
            <a:fillRect/>
          </a:stretch>
        </p:blipFill>
        <p:spPr>
          <a:xfrm>
            <a:off x="1142976" y="1405961"/>
            <a:ext cx="7572428" cy="5374683"/>
          </a:xfrm>
          <a:prstGeom prst="rect">
            <a:avLst/>
          </a:prstGeom>
          <a:noFill/>
          <a:ln/>
        </p:spPr>
      </p:pic>
      <p:sp>
        <p:nvSpPr>
          <p:cNvPr id="3" name="2 Flecha abajo"/>
          <p:cNvSpPr/>
          <p:nvPr/>
        </p:nvSpPr>
        <p:spPr>
          <a:xfrm>
            <a:off x="4786314" y="3429000"/>
            <a:ext cx="142876" cy="50006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Text Box 6"/>
          <p:cNvSpPr txBox="1">
            <a:spLocks noChangeArrowheads="1"/>
          </p:cNvSpPr>
          <p:nvPr/>
        </p:nvSpPr>
        <p:spPr bwMode="auto">
          <a:xfrm>
            <a:off x="1428728" y="571480"/>
            <a:ext cx="6939785" cy="677108"/>
          </a:xfrm>
          <a:prstGeom prst="rect">
            <a:avLst/>
          </a:prstGeom>
          <a:noFill/>
          <a:ln w="9525">
            <a:noFill/>
            <a:miter lim="800000"/>
            <a:headEnd/>
            <a:tailEnd/>
          </a:ln>
          <a:effectLst/>
        </p:spPr>
        <p:txBody>
          <a:bodyPr wrap="none">
            <a:spAutoFit/>
          </a:bodyPr>
          <a:lstStyle/>
          <a:p>
            <a:pPr algn="ctr"/>
            <a:r>
              <a:rPr lang="es-CL" b="1" dirty="0">
                <a:solidFill>
                  <a:srgbClr val="FF0000"/>
                </a:solidFill>
              </a:rPr>
              <a:t>Indicadores de Legislación de Protección al Empleo</a:t>
            </a:r>
          </a:p>
          <a:p>
            <a:pPr algn="ctr"/>
            <a:r>
              <a:rPr lang="es-CL" sz="1400" b="1" dirty="0">
                <a:solidFill>
                  <a:srgbClr val="FF0000"/>
                </a:solidFill>
              </a:rPr>
              <a:t>Puntajes de 0-6, desde menor a mayor grado de rigidez</a:t>
            </a:r>
            <a:endParaRPr lang="es-ES" sz="1400" b="1" dirty="0">
              <a:solidFill>
                <a:srgbClr val="FF0000"/>
              </a:solidFill>
            </a:endParaRPr>
          </a:p>
        </p:txBody>
      </p:sp>
    </p:spTree>
  </p:cSld>
  <p:clrMapOvr>
    <a:masterClrMapping/>
  </p:clrMapOvr>
  <p:transition>
    <p:cove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Line 8"/>
          <p:cNvSpPr>
            <a:spLocks noChangeShapeType="1"/>
          </p:cNvSpPr>
          <p:nvPr/>
        </p:nvSpPr>
        <p:spPr bwMode="auto">
          <a:xfrm>
            <a:off x="609600" y="1447800"/>
            <a:ext cx="6934200" cy="0"/>
          </a:xfrm>
          <a:prstGeom prst="line">
            <a:avLst/>
          </a:prstGeom>
          <a:noFill/>
          <a:ln w="38100">
            <a:solidFill>
              <a:srgbClr val="990000"/>
            </a:solidFill>
            <a:round/>
            <a:headEnd/>
            <a:tailEnd/>
          </a:ln>
        </p:spPr>
        <p:txBody>
          <a:bodyPr/>
          <a:lstStyle/>
          <a:p>
            <a:endParaRPr lang="es-ES"/>
          </a:p>
        </p:txBody>
      </p:sp>
      <p:sp>
        <p:nvSpPr>
          <p:cNvPr id="2054" name="Rectangle 9"/>
          <p:cNvSpPr>
            <a:spLocks noChangeArrowheads="1"/>
          </p:cNvSpPr>
          <p:nvPr/>
        </p:nvSpPr>
        <p:spPr bwMode="auto">
          <a:xfrm>
            <a:off x="838200" y="762000"/>
            <a:ext cx="7391400" cy="685800"/>
          </a:xfrm>
          <a:prstGeom prst="rect">
            <a:avLst/>
          </a:prstGeom>
          <a:noFill/>
          <a:ln w="9525">
            <a:noFill/>
            <a:miter lim="800000"/>
            <a:headEnd/>
            <a:tailEnd/>
          </a:ln>
        </p:spPr>
        <p:txBody>
          <a:bodyPr anchor="ctr"/>
          <a:lstStyle/>
          <a:p>
            <a:r>
              <a:rPr lang="en-US" sz="2800" b="1" dirty="0" err="1" smtClean="0">
                <a:solidFill>
                  <a:srgbClr val="0066CC"/>
                </a:solidFill>
                <a:latin typeface="Calibri" pitchFamily="34" charset="0"/>
                <a:cs typeface="Arial" charset="0"/>
              </a:rPr>
              <a:t>Diagnóstico</a:t>
            </a:r>
            <a:r>
              <a:rPr lang="en-US" sz="2800" b="1" dirty="0" smtClean="0">
                <a:solidFill>
                  <a:srgbClr val="0066CC"/>
                </a:solidFill>
                <a:latin typeface="Calibri" pitchFamily="34" charset="0"/>
                <a:cs typeface="Arial" charset="0"/>
              </a:rPr>
              <a:t> de la OECD: </a:t>
            </a:r>
            <a:r>
              <a:rPr lang="en-US" b="1" dirty="0" err="1" smtClean="0">
                <a:solidFill>
                  <a:srgbClr val="0066CC"/>
                </a:solidFill>
                <a:latin typeface="Calibri" pitchFamily="34" charset="0"/>
                <a:cs typeface="Arial" charset="0"/>
              </a:rPr>
              <a:t>Indemnizaciones</a:t>
            </a:r>
            <a:r>
              <a:rPr lang="en-US" b="1" dirty="0" smtClean="0">
                <a:solidFill>
                  <a:srgbClr val="0066CC"/>
                </a:solidFill>
                <a:latin typeface="Calibri" pitchFamily="34" charset="0"/>
                <a:cs typeface="Arial" charset="0"/>
              </a:rPr>
              <a:t>…..</a:t>
            </a:r>
            <a:endParaRPr lang="es-MX" sz="4400" b="1" dirty="0">
              <a:solidFill>
                <a:srgbClr val="0066CC"/>
              </a:solidFill>
              <a:latin typeface="Calibri" pitchFamily="34" charset="0"/>
              <a:cs typeface="Arial" charset="0"/>
            </a:endParaRPr>
          </a:p>
        </p:txBody>
      </p:sp>
      <p:sp>
        <p:nvSpPr>
          <p:cNvPr id="2055" name="Rectangle 10"/>
          <p:cNvSpPr>
            <a:spLocks noChangeArrowheads="1"/>
          </p:cNvSpPr>
          <p:nvPr/>
        </p:nvSpPr>
        <p:spPr bwMode="auto">
          <a:xfrm>
            <a:off x="0" y="2057400"/>
            <a:ext cx="9144000" cy="0"/>
          </a:xfrm>
          <a:prstGeom prst="rect">
            <a:avLst/>
          </a:prstGeom>
          <a:noFill/>
          <a:ln w="9525">
            <a:noFill/>
            <a:miter lim="800000"/>
            <a:headEnd/>
            <a:tailEnd/>
          </a:ln>
        </p:spPr>
        <p:txBody>
          <a:bodyPr wrap="none" anchor="ctr">
            <a:spAutoFit/>
          </a:bodyPr>
          <a:lstStyle/>
          <a:p>
            <a:endParaRPr lang="es-ES"/>
          </a:p>
        </p:txBody>
      </p:sp>
      <p:sp>
        <p:nvSpPr>
          <p:cNvPr id="2056" name="Rectangle 13"/>
          <p:cNvSpPr>
            <a:spLocks noChangeArrowheads="1"/>
          </p:cNvSpPr>
          <p:nvPr/>
        </p:nvSpPr>
        <p:spPr bwMode="auto">
          <a:xfrm>
            <a:off x="0" y="2071688"/>
            <a:ext cx="9144000" cy="0"/>
          </a:xfrm>
          <a:prstGeom prst="rect">
            <a:avLst/>
          </a:prstGeom>
          <a:noFill/>
          <a:ln w="9525">
            <a:noFill/>
            <a:miter lim="800000"/>
            <a:headEnd/>
            <a:tailEnd/>
          </a:ln>
        </p:spPr>
        <p:txBody>
          <a:bodyPr wrap="none" anchor="ctr">
            <a:spAutoFit/>
          </a:bodyPr>
          <a:lstStyle/>
          <a:p>
            <a:endParaRPr lang="es-ES"/>
          </a:p>
        </p:txBody>
      </p:sp>
      <p:sp>
        <p:nvSpPr>
          <p:cNvPr id="2057" name="Rectangle 15"/>
          <p:cNvSpPr>
            <a:spLocks noChangeArrowheads="1"/>
          </p:cNvSpPr>
          <p:nvPr/>
        </p:nvSpPr>
        <p:spPr bwMode="auto">
          <a:xfrm>
            <a:off x="0" y="2071688"/>
            <a:ext cx="9144000" cy="0"/>
          </a:xfrm>
          <a:prstGeom prst="rect">
            <a:avLst/>
          </a:prstGeom>
          <a:noFill/>
          <a:ln w="9525">
            <a:noFill/>
            <a:miter lim="800000"/>
            <a:headEnd/>
            <a:tailEnd/>
          </a:ln>
        </p:spPr>
        <p:txBody>
          <a:bodyPr wrap="none" anchor="ctr">
            <a:spAutoFit/>
          </a:bodyPr>
          <a:lstStyle/>
          <a:p>
            <a:endParaRPr lang="es-ES"/>
          </a:p>
        </p:txBody>
      </p:sp>
      <p:sp>
        <p:nvSpPr>
          <p:cNvPr id="8" name="Rectangle 3"/>
          <p:cNvSpPr txBox="1">
            <a:spLocks noChangeArrowheads="1"/>
          </p:cNvSpPr>
          <p:nvPr/>
        </p:nvSpPr>
        <p:spPr>
          <a:xfrm>
            <a:off x="500034" y="1643050"/>
            <a:ext cx="8286808" cy="4857784"/>
          </a:xfrm>
          <a:prstGeom prst="rect">
            <a:avLst/>
          </a:prstGeom>
          <a:noFill/>
          <a:ln/>
        </p:spPr>
        <p:txBody>
          <a:bodyPr/>
          <a:lstStyle/>
          <a:p>
            <a:pPr marL="342900" marR="0" lvl="0" indent="-342900" algn="just" defTabSz="914400" rtl="0" eaLnBrk="0" fontAlgn="base" latinLnBrk="0" hangingPunct="0">
              <a:lnSpc>
                <a:spcPct val="80000"/>
              </a:lnSpc>
              <a:spcBef>
                <a:spcPct val="20000"/>
              </a:spcBef>
              <a:spcAft>
                <a:spcPct val="0"/>
              </a:spcAft>
              <a:buClrTx/>
              <a:buSzTx/>
              <a:buFontTx/>
              <a:buChar char="•"/>
              <a:tabLst/>
              <a:defRPr/>
            </a:pPr>
            <a:r>
              <a:rPr kumimoji="0" lang="es-CL" altLang="zh-CN"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rPr>
              <a:t>Algunos aspectos de la legislación sobre protección para los trabajadores regulares son relativamente abiertos desde una perspectiva internacional, pero otros son muy costosos, como la indemnización por despido .</a:t>
            </a:r>
          </a:p>
          <a:p>
            <a:pPr marL="800100" lvl="1" indent="-342900" algn="just" eaLnBrk="0" hangingPunct="0">
              <a:lnSpc>
                <a:spcPct val="80000"/>
              </a:lnSpc>
              <a:spcBef>
                <a:spcPct val="20000"/>
              </a:spcBef>
              <a:defRPr/>
            </a:pPr>
            <a:endParaRPr kumimoji="0" lang="es-CL" altLang="zh-CN" sz="1600"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endParaRPr>
          </a:p>
          <a:p>
            <a:pPr marL="800100" lvl="1" indent="-342900" algn="just" eaLnBrk="0" hangingPunct="0">
              <a:lnSpc>
                <a:spcPct val="80000"/>
              </a:lnSpc>
              <a:spcBef>
                <a:spcPct val="20000"/>
              </a:spcBef>
              <a:buFontTx/>
              <a:buChar char="•"/>
              <a:defRPr/>
            </a:pPr>
            <a:r>
              <a:rPr kumimoji="0" lang="es-CL" altLang="zh-CN" sz="2000"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rPr>
              <a:t>Las indemnizaciones que en Chile son  de hasta 11 meses, son altas comparadas con los tres a cuatro meses de muchos países de la OCDE. Los altos costos asociados a las indemnizaciones proporcionan incentivos para que los empresarios no formalicen las relaciones de trabajo. </a:t>
            </a:r>
          </a:p>
          <a:p>
            <a:pPr marL="800100" lvl="1" indent="-342900" algn="just" eaLnBrk="0" hangingPunct="0">
              <a:lnSpc>
                <a:spcPct val="80000"/>
              </a:lnSpc>
              <a:spcBef>
                <a:spcPct val="20000"/>
              </a:spcBef>
              <a:defRPr/>
            </a:pPr>
            <a:endParaRPr kumimoji="0" lang="es-CL" altLang="zh-CN" sz="2000"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endParaRPr>
          </a:p>
          <a:p>
            <a:pPr marL="800100" lvl="1" indent="-342900" algn="just" eaLnBrk="0" hangingPunct="0">
              <a:lnSpc>
                <a:spcPct val="80000"/>
              </a:lnSpc>
              <a:spcBef>
                <a:spcPct val="20000"/>
              </a:spcBef>
              <a:buFontTx/>
              <a:buChar char="•"/>
              <a:defRPr/>
            </a:pPr>
            <a:r>
              <a:rPr kumimoji="0" lang="es-CL" sz="2000"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rPr>
              <a:t>Las indemnizaciones podrían ser eliminadas, si se aumenta la importancia de las cuentas individuales del Seguro de Desempleo y el Fondo Solidario. </a:t>
            </a:r>
          </a:p>
          <a:p>
            <a:pPr marL="800100" lvl="1" indent="-342900" algn="just" eaLnBrk="0" hangingPunct="0">
              <a:lnSpc>
                <a:spcPct val="80000"/>
              </a:lnSpc>
              <a:spcBef>
                <a:spcPct val="20000"/>
              </a:spcBef>
              <a:defRPr/>
            </a:pPr>
            <a:r>
              <a:rPr lang="es-CL" sz="2000" b="1" kern="0" dirty="0" smtClean="0">
                <a:latin typeface="Calibri" pitchFamily="34" charset="0"/>
                <a:ea typeface="SimSun" pitchFamily="2" charset="-122"/>
                <a:cs typeface="Courier New" pitchFamily="49" charset="0"/>
              </a:rPr>
              <a:t>	S</a:t>
            </a:r>
            <a:r>
              <a:rPr kumimoji="0" lang="es-CL" sz="2000"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rPr>
              <a:t>i una completa eliminación es demasiado polémica, una opción es bajar su nivel a un máximo de tres a cuatro meses, como se observa en muchos países de la OCDE.</a:t>
            </a:r>
          </a:p>
          <a:p>
            <a:pPr marL="342900" marR="0" lvl="0" indent="-342900" algn="just" defTabSz="914400" rtl="0" eaLnBrk="0" fontAlgn="base" latinLnBrk="0" hangingPunct="0">
              <a:lnSpc>
                <a:spcPct val="80000"/>
              </a:lnSpc>
              <a:spcBef>
                <a:spcPct val="20000"/>
              </a:spcBef>
              <a:spcAft>
                <a:spcPct val="0"/>
              </a:spcAft>
              <a:buClrTx/>
              <a:buSzTx/>
              <a:buFontTx/>
              <a:buChar char="•"/>
              <a:tabLst/>
              <a:defRPr/>
            </a:pPr>
            <a:endParaRPr kumimoji="0" lang="es-CL" sz="2000" b="1" i="0" u="none" strike="noStrike" kern="0" cap="none" spc="0" normalizeH="0" baseline="0" noProof="0" dirty="0">
              <a:ln>
                <a:noFill/>
              </a:ln>
              <a:solidFill>
                <a:schemeClr val="tx1"/>
              </a:solidFill>
              <a:effectLst/>
              <a:uLnTx/>
              <a:uFillTx/>
              <a:latin typeface="Calibri" pitchFamily="34" charset="0"/>
              <a:ea typeface="SimSun" pitchFamily="2" charset="-122"/>
              <a:cs typeface="Courier New" pitchFamily="49" charset="0"/>
            </a:endParaRPr>
          </a:p>
        </p:txBody>
      </p:sp>
    </p:spTree>
  </p:cSld>
  <p:clrMapOvr>
    <a:masterClrMapping/>
  </p:clrMapOvr>
  <p:transition>
    <p:cove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Line 8"/>
          <p:cNvSpPr>
            <a:spLocks noChangeShapeType="1"/>
          </p:cNvSpPr>
          <p:nvPr/>
        </p:nvSpPr>
        <p:spPr bwMode="auto">
          <a:xfrm>
            <a:off x="609600" y="1447800"/>
            <a:ext cx="6934200" cy="0"/>
          </a:xfrm>
          <a:prstGeom prst="line">
            <a:avLst/>
          </a:prstGeom>
          <a:noFill/>
          <a:ln w="38100">
            <a:solidFill>
              <a:srgbClr val="990000"/>
            </a:solidFill>
            <a:round/>
            <a:headEnd/>
            <a:tailEnd/>
          </a:ln>
        </p:spPr>
        <p:txBody>
          <a:bodyPr/>
          <a:lstStyle/>
          <a:p>
            <a:endParaRPr lang="es-ES"/>
          </a:p>
        </p:txBody>
      </p:sp>
      <p:sp>
        <p:nvSpPr>
          <p:cNvPr id="2054" name="Rectangle 9"/>
          <p:cNvSpPr>
            <a:spLocks noChangeArrowheads="1"/>
          </p:cNvSpPr>
          <p:nvPr/>
        </p:nvSpPr>
        <p:spPr bwMode="auto">
          <a:xfrm>
            <a:off x="838200" y="762000"/>
            <a:ext cx="7391400" cy="685800"/>
          </a:xfrm>
          <a:prstGeom prst="rect">
            <a:avLst/>
          </a:prstGeom>
          <a:noFill/>
          <a:ln w="9525">
            <a:noFill/>
            <a:miter lim="800000"/>
            <a:headEnd/>
            <a:tailEnd/>
          </a:ln>
        </p:spPr>
        <p:txBody>
          <a:bodyPr anchor="ctr"/>
          <a:lstStyle/>
          <a:p>
            <a:r>
              <a:rPr lang="en-US" sz="2800" b="1" dirty="0" err="1" smtClean="0">
                <a:solidFill>
                  <a:srgbClr val="0066CC"/>
                </a:solidFill>
                <a:latin typeface="Calibri" pitchFamily="34" charset="0"/>
                <a:cs typeface="Arial" charset="0"/>
              </a:rPr>
              <a:t>Diagnóstico</a:t>
            </a:r>
            <a:r>
              <a:rPr lang="en-US" sz="2800" b="1" dirty="0" smtClean="0">
                <a:solidFill>
                  <a:srgbClr val="0066CC"/>
                </a:solidFill>
                <a:latin typeface="Calibri" pitchFamily="34" charset="0"/>
                <a:cs typeface="Arial" charset="0"/>
              </a:rPr>
              <a:t> de la OECD: </a:t>
            </a:r>
            <a:r>
              <a:rPr lang="en-US" b="1" dirty="0" err="1" smtClean="0">
                <a:solidFill>
                  <a:srgbClr val="0066CC"/>
                </a:solidFill>
                <a:latin typeface="Calibri" pitchFamily="34" charset="0"/>
                <a:cs typeface="Arial" charset="0"/>
              </a:rPr>
              <a:t>Subcontratistas</a:t>
            </a:r>
            <a:r>
              <a:rPr lang="en-US" b="1" dirty="0" smtClean="0">
                <a:solidFill>
                  <a:srgbClr val="0066CC"/>
                </a:solidFill>
                <a:latin typeface="Calibri" pitchFamily="34" charset="0"/>
                <a:cs typeface="Arial" charset="0"/>
              </a:rPr>
              <a:t>…..</a:t>
            </a:r>
            <a:endParaRPr lang="es-MX" sz="4400" b="1" dirty="0">
              <a:solidFill>
                <a:srgbClr val="0066CC"/>
              </a:solidFill>
              <a:latin typeface="Calibri" pitchFamily="34" charset="0"/>
              <a:cs typeface="Arial" charset="0"/>
            </a:endParaRPr>
          </a:p>
        </p:txBody>
      </p:sp>
      <p:sp>
        <p:nvSpPr>
          <p:cNvPr id="2055" name="Rectangle 10"/>
          <p:cNvSpPr>
            <a:spLocks noChangeArrowheads="1"/>
          </p:cNvSpPr>
          <p:nvPr/>
        </p:nvSpPr>
        <p:spPr bwMode="auto">
          <a:xfrm>
            <a:off x="0" y="2057400"/>
            <a:ext cx="9144000" cy="0"/>
          </a:xfrm>
          <a:prstGeom prst="rect">
            <a:avLst/>
          </a:prstGeom>
          <a:noFill/>
          <a:ln w="9525">
            <a:noFill/>
            <a:miter lim="800000"/>
            <a:headEnd/>
            <a:tailEnd/>
          </a:ln>
        </p:spPr>
        <p:txBody>
          <a:bodyPr wrap="none" anchor="ctr">
            <a:spAutoFit/>
          </a:bodyPr>
          <a:lstStyle/>
          <a:p>
            <a:endParaRPr lang="es-ES"/>
          </a:p>
        </p:txBody>
      </p:sp>
      <p:sp>
        <p:nvSpPr>
          <p:cNvPr id="2056" name="Rectangle 13"/>
          <p:cNvSpPr>
            <a:spLocks noChangeArrowheads="1"/>
          </p:cNvSpPr>
          <p:nvPr/>
        </p:nvSpPr>
        <p:spPr bwMode="auto">
          <a:xfrm>
            <a:off x="0" y="2071688"/>
            <a:ext cx="9144000" cy="0"/>
          </a:xfrm>
          <a:prstGeom prst="rect">
            <a:avLst/>
          </a:prstGeom>
          <a:noFill/>
          <a:ln w="9525">
            <a:noFill/>
            <a:miter lim="800000"/>
            <a:headEnd/>
            <a:tailEnd/>
          </a:ln>
        </p:spPr>
        <p:txBody>
          <a:bodyPr wrap="none" anchor="ctr">
            <a:spAutoFit/>
          </a:bodyPr>
          <a:lstStyle/>
          <a:p>
            <a:endParaRPr lang="es-ES"/>
          </a:p>
        </p:txBody>
      </p:sp>
      <p:sp>
        <p:nvSpPr>
          <p:cNvPr id="2057" name="Rectangle 15"/>
          <p:cNvSpPr>
            <a:spLocks noChangeArrowheads="1"/>
          </p:cNvSpPr>
          <p:nvPr/>
        </p:nvSpPr>
        <p:spPr bwMode="auto">
          <a:xfrm>
            <a:off x="0" y="2071688"/>
            <a:ext cx="9144000" cy="0"/>
          </a:xfrm>
          <a:prstGeom prst="rect">
            <a:avLst/>
          </a:prstGeom>
          <a:noFill/>
          <a:ln w="9525">
            <a:noFill/>
            <a:miter lim="800000"/>
            <a:headEnd/>
            <a:tailEnd/>
          </a:ln>
        </p:spPr>
        <p:txBody>
          <a:bodyPr wrap="none" anchor="ctr">
            <a:spAutoFit/>
          </a:bodyPr>
          <a:lstStyle/>
          <a:p>
            <a:endParaRPr lang="es-ES"/>
          </a:p>
        </p:txBody>
      </p:sp>
      <p:sp>
        <p:nvSpPr>
          <p:cNvPr id="9" name="Rectangle 3"/>
          <p:cNvSpPr txBox="1">
            <a:spLocks noChangeArrowheads="1"/>
          </p:cNvSpPr>
          <p:nvPr/>
        </p:nvSpPr>
        <p:spPr>
          <a:xfrm>
            <a:off x="500034" y="1643050"/>
            <a:ext cx="8215370" cy="4857784"/>
          </a:xfrm>
          <a:prstGeom prst="rect">
            <a:avLst/>
          </a:prstGeom>
        </p:spPr>
        <p:txBody>
          <a:bodyPr/>
          <a:lstStyle/>
          <a:p>
            <a:pPr marL="342900" marR="0" lvl="0" indent="-342900" algn="just" defTabSz="914400" rtl="0" eaLnBrk="0" fontAlgn="base" latinLnBrk="0" hangingPunct="0">
              <a:lnSpc>
                <a:spcPct val="100000"/>
              </a:lnSpc>
              <a:spcBef>
                <a:spcPct val="20000"/>
              </a:spcBef>
              <a:spcAft>
                <a:spcPct val="0"/>
              </a:spcAft>
              <a:buClrTx/>
              <a:buSzTx/>
              <a:buFontTx/>
              <a:buChar char="•"/>
              <a:tabLst/>
              <a:defRPr/>
            </a:pPr>
            <a:r>
              <a:rPr kumimoji="0" lang="es-CL" b="1" i="0" u="none" strike="noStrike" kern="0" cap="none" spc="0" normalizeH="0" baseline="0" noProof="0" dirty="0" smtClean="0">
                <a:ln>
                  <a:noFill/>
                </a:ln>
                <a:solidFill>
                  <a:schemeClr val="tx1"/>
                </a:solidFill>
                <a:effectLst/>
                <a:uLnTx/>
                <a:uFillTx/>
                <a:latin typeface="Calibri" pitchFamily="34" charset="0"/>
                <a:ea typeface="+mn-ea"/>
                <a:cs typeface="+mn-cs"/>
              </a:rPr>
              <a:t>Las empresas grandes lograron grados de flexibilidad utilizando sub-contratistas o agencias que proporcionaban trabajadores temporales.</a:t>
            </a:r>
            <a:r>
              <a:rPr kumimoji="0" lang="es-CL" sz="1600" b="1" i="0" u="none" strike="noStrike" kern="0" cap="none" spc="0" normalizeH="0" baseline="0" noProof="0" dirty="0" smtClean="0">
                <a:ln>
                  <a:noFill/>
                </a:ln>
                <a:solidFill>
                  <a:schemeClr val="tx1"/>
                </a:solidFill>
                <a:effectLst/>
                <a:uLnTx/>
                <a:uFillTx/>
                <a:latin typeface="Calibri" pitchFamily="34" charset="0"/>
                <a:ea typeface="+mn-ea"/>
                <a:cs typeface="+mn-cs"/>
              </a:rPr>
              <a:t> </a:t>
            </a:r>
          </a:p>
          <a:p>
            <a:pPr marL="342900" marR="0" lvl="0" indent="-342900" algn="just" defTabSz="914400" rtl="0" eaLnBrk="0" fontAlgn="base" latinLnBrk="0" hangingPunct="0">
              <a:lnSpc>
                <a:spcPct val="100000"/>
              </a:lnSpc>
              <a:spcBef>
                <a:spcPct val="20000"/>
              </a:spcBef>
              <a:spcAft>
                <a:spcPct val="0"/>
              </a:spcAft>
              <a:buClrTx/>
              <a:buSzTx/>
              <a:buFontTx/>
              <a:buChar char="•"/>
              <a:tabLst/>
              <a:defRPr/>
            </a:pPr>
            <a:endParaRPr kumimoji="0" lang="es-CL" sz="1600" b="1" i="0" u="none" strike="noStrike" kern="0" cap="none" spc="0" normalizeH="0" baseline="0" noProof="0" dirty="0" smtClean="0">
              <a:ln>
                <a:noFill/>
              </a:ln>
              <a:solidFill>
                <a:schemeClr val="tx1"/>
              </a:solidFill>
              <a:effectLst/>
              <a:uLnTx/>
              <a:uFillTx/>
              <a:latin typeface="Calibri" pitchFamily="34" charset="0"/>
              <a:ea typeface="+mn-ea"/>
              <a:cs typeface="+mn-cs"/>
            </a:endParaRPr>
          </a:p>
          <a:p>
            <a:pPr marL="742950" marR="0" lvl="1" indent="-285750" algn="just" defTabSz="914400" rtl="0" eaLnBrk="0" fontAlgn="base" latinLnBrk="0" hangingPunct="0">
              <a:lnSpc>
                <a:spcPct val="100000"/>
              </a:lnSpc>
              <a:spcBef>
                <a:spcPct val="20000"/>
              </a:spcBef>
              <a:spcAft>
                <a:spcPct val="0"/>
              </a:spcAft>
              <a:buClrTx/>
              <a:buSzTx/>
              <a:buFontTx/>
              <a:buChar char="–"/>
              <a:tabLst/>
              <a:defRPr/>
            </a:pPr>
            <a:r>
              <a:rPr kumimoji="0" lang="es-CL" sz="2000" b="1" i="0" u="none" strike="noStrike" kern="0" cap="none" spc="0" normalizeH="0" baseline="0" noProof="0" dirty="0" smtClean="0">
                <a:ln>
                  <a:noFill/>
                </a:ln>
                <a:solidFill>
                  <a:schemeClr val="tx1"/>
                </a:solidFill>
                <a:effectLst/>
                <a:uLnTx/>
                <a:uFillTx/>
                <a:latin typeface="Calibri" pitchFamily="34" charset="0"/>
              </a:rPr>
              <a:t>Ambos fenómenos contribuyeron a la segmentación del mercado laboral, no sólo entre trabajadores del sector formal-informal, sino también entre aquellos con un contrato regular vs. un contrato atípico.</a:t>
            </a:r>
          </a:p>
          <a:p>
            <a:pPr marL="342900" marR="0" lvl="0" indent="-342900" algn="just" defTabSz="914400" rtl="0" eaLnBrk="0" fontAlgn="base" latinLnBrk="0" hangingPunct="0">
              <a:lnSpc>
                <a:spcPct val="100000"/>
              </a:lnSpc>
              <a:spcBef>
                <a:spcPct val="20000"/>
              </a:spcBef>
              <a:spcAft>
                <a:spcPct val="0"/>
              </a:spcAft>
              <a:buClrTx/>
              <a:buSzTx/>
              <a:buFontTx/>
              <a:buChar char="•"/>
              <a:tabLst/>
              <a:defRPr/>
            </a:pPr>
            <a:endParaRPr kumimoji="0" lang="es-CL" sz="1800" b="1" i="0" u="none" strike="noStrike" kern="0" cap="none" spc="0" normalizeH="0" baseline="0" noProof="0" dirty="0" smtClean="0">
              <a:ln>
                <a:noFill/>
              </a:ln>
              <a:solidFill>
                <a:schemeClr val="tx1"/>
              </a:solidFill>
              <a:effectLst/>
              <a:uLnTx/>
              <a:uFillTx/>
              <a:latin typeface="Calibri" pitchFamily="34" charset="0"/>
              <a:ea typeface="+mn-ea"/>
              <a:cs typeface="+mn-cs"/>
            </a:endParaRPr>
          </a:p>
          <a:p>
            <a:pPr marL="342900" marR="0" lvl="0" indent="-342900" algn="just" defTabSz="914400" rtl="0" eaLnBrk="0" fontAlgn="base" latinLnBrk="0" hangingPunct="0">
              <a:lnSpc>
                <a:spcPct val="100000"/>
              </a:lnSpc>
              <a:spcBef>
                <a:spcPct val="20000"/>
              </a:spcBef>
              <a:spcAft>
                <a:spcPct val="0"/>
              </a:spcAft>
              <a:buClrTx/>
              <a:buSzTx/>
              <a:buFontTx/>
              <a:buChar char="•"/>
              <a:tabLst/>
              <a:defRPr/>
            </a:pPr>
            <a:r>
              <a:rPr kumimoji="0" lang="es-CL" sz="2000" b="1" i="0" u="none" strike="noStrike" kern="0" cap="none" spc="0" normalizeH="0" baseline="0" noProof="0" dirty="0" smtClean="0">
                <a:ln>
                  <a:noFill/>
                </a:ln>
                <a:solidFill>
                  <a:schemeClr val="tx1"/>
                </a:solidFill>
                <a:effectLst/>
                <a:uLnTx/>
                <a:uFillTx/>
                <a:latin typeface="Calibri" pitchFamily="34" charset="0"/>
                <a:ea typeface="+mn-ea"/>
                <a:cs typeface="+mn-cs"/>
              </a:rPr>
              <a:t>La reforma de 2007 restringió la subcontratación a las labores independientes del proceso productivo principal de la empresa. La aplicación de la ley ha enfrentado algunas dificultades.</a:t>
            </a:r>
          </a:p>
          <a:p>
            <a:pPr marL="342900" marR="0" lvl="0" indent="-342900" algn="just" defTabSz="914400" rtl="0" eaLnBrk="0" fontAlgn="base" latinLnBrk="0" hangingPunct="0">
              <a:lnSpc>
                <a:spcPct val="100000"/>
              </a:lnSpc>
              <a:spcBef>
                <a:spcPct val="20000"/>
              </a:spcBef>
              <a:spcAft>
                <a:spcPct val="0"/>
              </a:spcAft>
              <a:buClrTx/>
              <a:buSzTx/>
              <a:buFontTx/>
              <a:buChar char="•"/>
              <a:tabLst/>
              <a:defRPr/>
            </a:pPr>
            <a:endParaRPr kumimoji="0" lang="es-ES" sz="2000" b="1" i="0" u="none" strike="noStrike" kern="0" cap="none" spc="0" normalizeH="0" baseline="0" noProof="0" dirty="0">
              <a:ln>
                <a:noFill/>
              </a:ln>
              <a:solidFill>
                <a:schemeClr val="tx1"/>
              </a:solidFill>
              <a:effectLst/>
              <a:uLnTx/>
              <a:uFillTx/>
              <a:latin typeface="Calibri" pitchFamily="34" charset="0"/>
              <a:ea typeface="+mn-ea"/>
              <a:cs typeface="+mn-cs"/>
            </a:endParaRPr>
          </a:p>
        </p:txBody>
      </p:sp>
    </p:spTree>
  </p:cSld>
  <p:clrMapOvr>
    <a:masterClrMapping/>
  </p:clrMapOvr>
  <p:transition>
    <p:cove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Line 8"/>
          <p:cNvSpPr>
            <a:spLocks noChangeShapeType="1"/>
          </p:cNvSpPr>
          <p:nvPr/>
        </p:nvSpPr>
        <p:spPr bwMode="auto">
          <a:xfrm>
            <a:off x="609600" y="1447800"/>
            <a:ext cx="6934200" cy="0"/>
          </a:xfrm>
          <a:prstGeom prst="line">
            <a:avLst/>
          </a:prstGeom>
          <a:noFill/>
          <a:ln w="38100">
            <a:solidFill>
              <a:srgbClr val="990000"/>
            </a:solidFill>
            <a:round/>
            <a:headEnd/>
            <a:tailEnd/>
          </a:ln>
        </p:spPr>
        <p:txBody>
          <a:bodyPr/>
          <a:lstStyle/>
          <a:p>
            <a:endParaRPr lang="es-ES"/>
          </a:p>
        </p:txBody>
      </p:sp>
      <p:sp>
        <p:nvSpPr>
          <p:cNvPr id="2054" name="Rectangle 9"/>
          <p:cNvSpPr>
            <a:spLocks noChangeArrowheads="1"/>
          </p:cNvSpPr>
          <p:nvPr/>
        </p:nvSpPr>
        <p:spPr bwMode="auto">
          <a:xfrm>
            <a:off x="838200" y="762000"/>
            <a:ext cx="7391400" cy="685800"/>
          </a:xfrm>
          <a:prstGeom prst="rect">
            <a:avLst/>
          </a:prstGeom>
          <a:noFill/>
          <a:ln w="9525">
            <a:noFill/>
            <a:miter lim="800000"/>
            <a:headEnd/>
            <a:tailEnd/>
          </a:ln>
        </p:spPr>
        <p:txBody>
          <a:bodyPr anchor="ctr"/>
          <a:lstStyle/>
          <a:p>
            <a:r>
              <a:rPr lang="en-US" sz="2800" b="1" dirty="0" err="1" smtClean="0">
                <a:solidFill>
                  <a:srgbClr val="0066CC"/>
                </a:solidFill>
                <a:latin typeface="Calibri" pitchFamily="34" charset="0"/>
                <a:cs typeface="Arial" charset="0"/>
              </a:rPr>
              <a:t>Diagnóstico</a:t>
            </a:r>
            <a:r>
              <a:rPr lang="en-US" sz="2800" b="1" dirty="0" smtClean="0">
                <a:solidFill>
                  <a:srgbClr val="0066CC"/>
                </a:solidFill>
                <a:latin typeface="Calibri" pitchFamily="34" charset="0"/>
                <a:cs typeface="Arial" charset="0"/>
              </a:rPr>
              <a:t> de la OECD:   </a:t>
            </a:r>
            <a:r>
              <a:rPr lang="en-US" sz="2800" b="1" dirty="0" err="1" smtClean="0">
                <a:solidFill>
                  <a:srgbClr val="0066CC"/>
                </a:solidFill>
                <a:latin typeface="Calibri" pitchFamily="34" charset="0"/>
                <a:cs typeface="Arial" charset="0"/>
              </a:rPr>
              <a:t>tiempo</a:t>
            </a:r>
            <a:r>
              <a:rPr lang="en-US" sz="2800" b="1" dirty="0" smtClean="0">
                <a:solidFill>
                  <a:srgbClr val="0066CC"/>
                </a:solidFill>
                <a:latin typeface="Calibri" pitchFamily="34" charset="0"/>
                <a:cs typeface="Arial" charset="0"/>
              </a:rPr>
              <a:t> de </a:t>
            </a:r>
            <a:r>
              <a:rPr lang="en-US" sz="2800" b="1" dirty="0" err="1" smtClean="0">
                <a:solidFill>
                  <a:srgbClr val="0066CC"/>
                </a:solidFill>
                <a:latin typeface="Calibri" pitchFamily="34" charset="0"/>
                <a:cs typeface="Arial" charset="0"/>
              </a:rPr>
              <a:t>trabajo</a:t>
            </a:r>
            <a:endParaRPr lang="es-MX" sz="4400" b="1" dirty="0">
              <a:solidFill>
                <a:srgbClr val="0066CC"/>
              </a:solidFill>
              <a:latin typeface="Calibri" pitchFamily="34" charset="0"/>
              <a:cs typeface="Arial" charset="0"/>
            </a:endParaRPr>
          </a:p>
        </p:txBody>
      </p:sp>
      <p:sp>
        <p:nvSpPr>
          <p:cNvPr id="2055" name="Rectangle 10"/>
          <p:cNvSpPr>
            <a:spLocks noChangeArrowheads="1"/>
          </p:cNvSpPr>
          <p:nvPr/>
        </p:nvSpPr>
        <p:spPr bwMode="auto">
          <a:xfrm>
            <a:off x="0" y="2057400"/>
            <a:ext cx="9144000" cy="0"/>
          </a:xfrm>
          <a:prstGeom prst="rect">
            <a:avLst/>
          </a:prstGeom>
          <a:noFill/>
          <a:ln w="9525">
            <a:noFill/>
            <a:miter lim="800000"/>
            <a:headEnd/>
            <a:tailEnd/>
          </a:ln>
        </p:spPr>
        <p:txBody>
          <a:bodyPr wrap="none" anchor="ctr">
            <a:spAutoFit/>
          </a:bodyPr>
          <a:lstStyle/>
          <a:p>
            <a:endParaRPr lang="es-ES"/>
          </a:p>
        </p:txBody>
      </p:sp>
      <p:sp>
        <p:nvSpPr>
          <p:cNvPr id="2056" name="Rectangle 13"/>
          <p:cNvSpPr>
            <a:spLocks noChangeArrowheads="1"/>
          </p:cNvSpPr>
          <p:nvPr/>
        </p:nvSpPr>
        <p:spPr bwMode="auto">
          <a:xfrm>
            <a:off x="0" y="2071688"/>
            <a:ext cx="9144000" cy="0"/>
          </a:xfrm>
          <a:prstGeom prst="rect">
            <a:avLst/>
          </a:prstGeom>
          <a:noFill/>
          <a:ln w="9525">
            <a:noFill/>
            <a:miter lim="800000"/>
            <a:headEnd/>
            <a:tailEnd/>
          </a:ln>
        </p:spPr>
        <p:txBody>
          <a:bodyPr wrap="none" anchor="ctr">
            <a:spAutoFit/>
          </a:bodyPr>
          <a:lstStyle/>
          <a:p>
            <a:endParaRPr lang="es-ES"/>
          </a:p>
        </p:txBody>
      </p:sp>
      <p:sp>
        <p:nvSpPr>
          <p:cNvPr id="2057" name="Rectangle 15"/>
          <p:cNvSpPr>
            <a:spLocks noChangeArrowheads="1"/>
          </p:cNvSpPr>
          <p:nvPr/>
        </p:nvSpPr>
        <p:spPr bwMode="auto">
          <a:xfrm>
            <a:off x="0" y="2071688"/>
            <a:ext cx="9144000" cy="0"/>
          </a:xfrm>
          <a:prstGeom prst="rect">
            <a:avLst/>
          </a:prstGeom>
          <a:noFill/>
          <a:ln w="9525">
            <a:noFill/>
            <a:miter lim="800000"/>
            <a:headEnd/>
            <a:tailEnd/>
          </a:ln>
        </p:spPr>
        <p:txBody>
          <a:bodyPr wrap="none" anchor="ctr">
            <a:spAutoFit/>
          </a:bodyPr>
          <a:lstStyle/>
          <a:p>
            <a:endParaRPr lang="es-ES"/>
          </a:p>
        </p:txBody>
      </p:sp>
      <p:sp>
        <p:nvSpPr>
          <p:cNvPr id="8" name="Rectangle 3"/>
          <p:cNvSpPr txBox="1">
            <a:spLocks noChangeArrowheads="1"/>
          </p:cNvSpPr>
          <p:nvPr/>
        </p:nvSpPr>
        <p:spPr>
          <a:xfrm>
            <a:off x="500034" y="1571612"/>
            <a:ext cx="8034366" cy="4524388"/>
          </a:xfrm>
          <a:prstGeom prst="rect">
            <a:avLst/>
          </a:prstGeom>
          <a:noFill/>
          <a:ln/>
        </p:spPr>
        <p:txBody>
          <a:bodyPr/>
          <a:lstStyle/>
          <a:p>
            <a:pPr marL="342900" marR="0" lvl="0" indent="-342900" algn="just" defTabSz="914400" rtl="0" eaLnBrk="0" fontAlgn="base" latinLnBrk="0" hangingPunct="0">
              <a:lnSpc>
                <a:spcPct val="100000"/>
              </a:lnSpc>
              <a:spcBef>
                <a:spcPct val="20000"/>
              </a:spcBef>
              <a:spcAft>
                <a:spcPct val="0"/>
              </a:spcAft>
              <a:buClrTx/>
              <a:buSzTx/>
              <a:buFontTx/>
              <a:buChar char="•"/>
              <a:tabLst/>
              <a:defRPr/>
            </a:pPr>
            <a:r>
              <a:rPr kumimoji="0" lang="es-CL" sz="2200"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rPr>
              <a:t>Alrededor de la mitad de la fuerza de trabajo ocupa un tiempo de trabajo igual al máximo legal, 45 horas semanales. Una queja común de las empresas se refiere a las limitadas posibilidades de reasignar el tiempo de trabajo.</a:t>
            </a:r>
          </a:p>
          <a:p>
            <a:pPr marL="342900" marR="0" lvl="0" indent="-342900" algn="just" defTabSz="914400" rtl="0" eaLnBrk="0" fontAlgn="base" latinLnBrk="0" hangingPunct="0">
              <a:lnSpc>
                <a:spcPct val="100000"/>
              </a:lnSpc>
              <a:spcBef>
                <a:spcPct val="20000"/>
              </a:spcBef>
              <a:spcAft>
                <a:spcPct val="0"/>
              </a:spcAft>
              <a:buClrTx/>
              <a:buSzTx/>
              <a:buFontTx/>
              <a:buNone/>
              <a:tabLst/>
              <a:defRPr/>
            </a:pPr>
            <a:endParaRPr kumimoji="0" lang="es-CL" sz="1800"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endParaRPr>
          </a:p>
          <a:p>
            <a:pPr marL="342900" marR="0" lvl="0" indent="-342900" algn="just" defTabSz="914400" rtl="0" eaLnBrk="0" fontAlgn="base" latinLnBrk="0" hangingPunct="0">
              <a:lnSpc>
                <a:spcPct val="100000"/>
              </a:lnSpc>
              <a:spcBef>
                <a:spcPct val="20000"/>
              </a:spcBef>
              <a:spcAft>
                <a:spcPct val="0"/>
              </a:spcAft>
              <a:buClrTx/>
              <a:buSzTx/>
              <a:buFontTx/>
              <a:buChar char="•"/>
              <a:tabLst/>
              <a:defRPr/>
            </a:pPr>
            <a:r>
              <a:rPr kumimoji="0" lang="es-CL" sz="2200"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rPr>
              <a:t>El </a:t>
            </a:r>
            <a:r>
              <a:rPr kumimoji="0" lang="es-CL" sz="2200" b="1" i="0" u="none" strike="noStrike" kern="0" cap="none" spc="0" normalizeH="0" baseline="0" noProof="0" dirty="0" smtClean="0">
                <a:ln>
                  <a:noFill/>
                </a:ln>
                <a:solidFill>
                  <a:srgbClr val="FF0000"/>
                </a:solidFill>
                <a:effectLst/>
                <a:uLnTx/>
                <a:uFillTx/>
                <a:latin typeface="Calibri" pitchFamily="34" charset="0"/>
                <a:ea typeface="SimSun" pitchFamily="2" charset="-122"/>
                <a:cs typeface="Courier New" pitchFamily="49" charset="0"/>
              </a:rPr>
              <a:t>trabajo a tiempo parcial </a:t>
            </a:r>
            <a:r>
              <a:rPr kumimoji="0" lang="es-CL" sz="2200"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rPr>
              <a:t>ha aumentado desde 2001, contribuyendo al crecimiento de empleo femenino. Sin embargo, su incidencia sigue siendo menor que en muchos países de la OCDE. </a:t>
            </a:r>
          </a:p>
          <a:p>
            <a:pPr marL="342900" marR="0" lvl="0" indent="-342900" algn="just" defTabSz="914400" rtl="0" eaLnBrk="0" fontAlgn="base" latinLnBrk="0" hangingPunct="0">
              <a:lnSpc>
                <a:spcPct val="100000"/>
              </a:lnSpc>
              <a:spcBef>
                <a:spcPct val="20000"/>
              </a:spcBef>
              <a:spcAft>
                <a:spcPct val="0"/>
              </a:spcAft>
              <a:buClrTx/>
              <a:buSzTx/>
              <a:buFontTx/>
              <a:buNone/>
              <a:tabLst/>
              <a:defRPr/>
            </a:pPr>
            <a:endParaRPr kumimoji="0" lang="es-CL" sz="1800"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endParaRPr>
          </a:p>
          <a:p>
            <a:pPr marL="342900" marR="0" lvl="0" indent="-342900" algn="just" defTabSz="914400" rtl="0" eaLnBrk="0" fontAlgn="base" latinLnBrk="0" hangingPunct="0">
              <a:lnSpc>
                <a:spcPct val="100000"/>
              </a:lnSpc>
              <a:spcBef>
                <a:spcPct val="20000"/>
              </a:spcBef>
              <a:spcAft>
                <a:spcPct val="0"/>
              </a:spcAft>
              <a:buClrTx/>
              <a:buSzTx/>
              <a:buFontTx/>
              <a:buChar char="•"/>
              <a:tabLst/>
              <a:defRPr/>
            </a:pPr>
            <a:r>
              <a:rPr kumimoji="0" lang="es-CL" sz="2200"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rPr>
              <a:t>Reformas para que las </a:t>
            </a:r>
            <a:r>
              <a:rPr kumimoji="0" lang="es-CL" sz="2200" b="1" i="0" u="none" strike="noStrike" kern="0" cap="none" spc="0" normalizeH="0" baseline="0" noProof="0" dirty="0" smtClean="0">
                <a:ln>
                  <a:noFill/>
                </a:ln>
                <a:solidFill>
                  <a:srgbClr val="FF0000"/>
                </a:solidFill>
                <a:effectLst/>
                <a:uLnTx/>
                <a:uFillTx/>
                <a:latin typeface="Calibri" pitchFamily="34" charset="0"/>
                <a:ea typeface="SimSun" pitchFamily="2" charset="-122"/>
                <a:cs typeface="Courier New" pitchFamily="49" charset="0"/>
              </a:rPr>
              <a:t>normas sobre el período de trabajo sean más flexibles</a:t>
            </a:r>
            <a:r>
              <a:rPr kumimoji="0" lang="es-CL" sz="2200"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rPr>
              <a:t>, debieran ser bienvenidas y estar acompañadas de medidas para ayudar a los padres a  combinar el trabajo con los deberes familiares. </a:t>
            </a:r>
            <a:endParaRPr kumimoji="0" lang="es-CL" sz="2200" b="1" i="0" u="none" strike="noStrike" kern="0" cap="none" spc="0" normalizeH="0" baseline="0" noProof="0" dirty="0">
              <a:ln>
                <a:noFill/>
              </a:ln>
              <a:solidFill>
                <a:schemeClr val="tx1"/>
              </a:solidFill>
              <a:effectLst/>
              <a:uLnTx/>
              <a:uFillTx/>
              <a:latin typeface="Calibri" pitchFamily="34" charset="0"/>
              <a:ea typeface="SimSun" pitchFamily="2" charset="-122"/>
              <a:cs typeface="Courier New" pitchFamily="49" charset="0"/>
            </a:endParaRPr>
          </a:p>
        </p:txBody>
      </p:sp>
    </p:spTree>
  </p:cSld>
  <p:clrMapOvr>
    <a:masterClrMapping/>
  </p:clrMapOvr>
  <p:transition>
    <p:cove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Line 8"/>
          <p:cNvSpPr>
            <a:spLocks noChangeShapeType="1"/>
          </p:cNvSpPr>
          <p:nvPr/>
        </p:nvSpPr>
        <p:spPr bwMode="auto">
          <a:xfrm>
            <a:off x="609600" y="1447800"/>
            <a:ext cx="6934200" cy="0"/>
          </a:xfrm>
          <a:prstGeom prst="line">
            <a:avLst/>
          </a:prstGeom>
          <a:noFill/>
          <a:ln w="38100">
            <a:solidFill>
              <a:srgbClr val="990000"/>
            </a:solidFill>
            <a:round/>
            <a:headEnd/>
            <a:tailEnd/>
          </a:ln>
        </p:spPr>
        <p:txBody>
          <a:bodyPr/>
          <a:lstStyle/>
          <a:p>
            <a:endParaRPr lang="es-ES"/>
          </a:p>
        </p:txBody>
      </p:sp>
      <p:sp>
        <p:nvSpPr>
          <p:cNvPr id="23557" name="Rectangle 9"/>
          <p:cNvSpPr>
            <a:spLocks noChangeArrowheads="1"/>
          </p:cNvSpPr>
          <p:nvPr/>
        </p:nvSpPr>
        <p:spPr bwMode="auto">
          <a:xfrm>
            <a:off x="642910" y="1785926"/>
            <a:ext cx="7858180" cy="4143404"/>
          </a:xfrm>
          <a:prstGeom prst="rect">
            <a:avLst/>
          </a:prstGeom>
          <a:noFill/>
          <a:ln w="9525">
            <a:noFill/>
            <a:miter lim="800000"/>
            <a:headEnd/>
            <a:tailEnd/>
          </a:ln>
        </p:spPr>
        <p:txBody>
          <a:bodyPr anchor="ctr"/>
          <a:lstStyle/>
          <a:p>
            <a:r>
              <a:rPr lang="es-ES" sz="3200" b="1" dirty="0" smtClean="0">
                <a:solidFill>
                  <a:srgbClr val="FF0000"/>
                </a:solidFill>
                <a:latin typeface="Trebuchet MS" pitchFamily="34" charset="0"/>
              </a:rPr>
              <a:t>¿Podrá Chile reducir significativamente el desempleo, sin modificaciones estructurales al mercado laboral?</a:t>
            </a:r>
          </a:p>
          <a:p>
            <a:endParaRPr lang="es-ES" sz="3200" b="1" dirty="0" smtClean="0">
              <a:solidFill>
                <a:schemeClr val="tx2"/>
              </a:solidFill>
              <a:latin typeface="Trebuchet MS" pitchFamily="34" charset="0"/>
            </a:endParaRPr>
          </a:p>
          <a:p>
            <a:pPr lvl="1">
              <a:buFont typeface="Arial" pitchFamily="34" charset="0"/>
              <a:buChar char="•"/>
            </a:pPr>
            <a:r>
              <a:rPr lang="es-ES" sz="2800" b="1" dirty="0" smtClean="0">
                <a:solidFill>
                  <a:schemeClr val="tx2"/>
                </a:solidFill>
                <a:latin typeface="Trebuchet MS" pitchFamily="34" charset="0"/>
              </a:rPr>
              <a:t> Legislación: Proyecto de Ley ?</a:t>
            </a:r>
          </a:p>
          <a:p>
            <a:pPr lvl="1">
              <a:buFont typeface="Arial" pitchFamily="34" charset="0"/>
              <a:buChar char="•"/>
            </a:pPr>
            <a:r>
              <a:rPr lang="es-ES" sz="2800" b="1" dirty="0" smtClean="0">
                <a:solidFill>
                  <a:schemeClr val="tx2"/>
                </a:solidFill>
                <a:latin typeface="Trebuchet MS" pitchFamily="34" charset="0"/>
              </a:rPr>
              <a:t> Recomendaciones: </a:t>
            </a:r>
          </a:p>
          <a:p>
            <a:pPr lvl="2">
              <a:buFont typeface="Arial" pitchFamily="34" charset="0"/>
              <a:buChar char="•"/>
            </a:pPr>
            <a:r>
              <a:rPr lang="es-ES" sz="2800" b="1" dirty="0" smtClean="0">
                <a:solidFill>
                  <a:schemeClr val="tx2"/>
                </a:solidFill>
                <a:latin typeface="Trebuchet MS" pitchFamily="34" charset="0"/>
              </a:rPr>
              <a:t>OECD</a:t>
            </a:r>
          </a:p>
          <a:p>
            <a:pPr lvl="2">
              <a:buFont typeface="Arial" pitchFamily="34" charset="0"/>
              <a:buChar char="•"/>
            </a:pPr>
            <a:r>
              <a:rPr lang="es-ES" sz="2800" b="1" dirty="0" smtClean="0">
                <a:solidFill>
                  <a:schemeClr val="tx2"/>
                </a:solidFill>
                <a:latin typeface="Trebuchet MS" pitchFamily="34" charset="0"/>
              </a:rPr>
              <a:t>Consejo de Trabajo y Equidad</a:t>
            </a:r>
            <a:endParaRPr lang="es-ES" sz="2800" b="1" dirty="0">
              <a:solidFill>
                <a:schemeClr val="tx2"/>
              </a:solidFill>
              <a:latin typeface="Trebuchet MS" pitchFamily="34" charset="0"/>
            </a:endParaRPr>
          </a:p>
        </p:txBody>
      </p:sp>
      <p:sp>
        <p:nvSpPr>
          <p:cNvPr id="23558" name="Rectangle 10"/>
          <p:cNvSpPr>
            <a:spLocks noChangeArrowheads="1"/>
          </p:cNvSpPr>
          <p:nvPr/>
        </p:nvSpPr>
        <p:spPr bwMode="auto">
          <a:xfrm>
            <a:off x="0" y="2057400"/>
            <a:ext cx="9144000" cy="0"/>
          </a:xfrm>
          <a:prstGeom prst="rect">
            <a:avLst/>
          </a:prstGeom>
          <a:noFill/>
          <a:ln w="9525">
            <a:noFill/>
            <a:miter lim="800000"/>
            <a:headEnd/>
            <a:tailEnd/>
          </a:ln>
        </p:spPr>
        <p:txBody>
          <a:bodyPr wrap="none" anchor="ctr">
            <a:spAutoFit/>
          </a:bodyPr>
          <a:lstStyle/>
          <a:p>
            <a:endParaRPr lang="es-ES"/>
          </a:p>
        </p:txBody>
      </p:sp>
      <p:sp>
        <p:nvSpPr>
          <p:cNvPr id="23559" name="Rectangle 11"/>
          <p:cNvSpPr>
            <a:spLocks noChangeArrowheads="1"/>
          </p:cNvSpPr>
          <p:nvPr/>
        </p:nvSpPr>
        <p:spPr bwMode="auto">
          <a:xfrm>
            <a:off x="0" y="2071688"/>
            <a:ext cx="9144000" cy="0"/>
          </a:xfrm>
          <a:prstGeom prst="rect">
            <a:avLst/>
          </a:prstGeom>
          <a:noFill/>
          <a:ln w="9525">
            <a:noFill/>
            <a:miter lim="800000"/>
            <a:headEnd/>
            <a:tailEnd/>
          </a:ln>
        </p:spPr>
        <p:txBody>
          <a:bodyPr wrap="none" anchor="ctr">
            <a:spAutoFit/>
          </a:bodyPr>
          <a:lstStyle/>
          <a:p>
            <a:endParaRPr lang="es-ES"/>
          </a:p>
        </p:txBody>
      </p:sp>
      <p:sp>
        <p:nvSpPr>
          <p:cNvPr id="23560" name="Rectangle 12"/>
          <p:cNvSpPr>
            <a:spLocks noChangeArrowheads="1"/>
          </p:cNvSpPr>
          <p:nvPr/>
        </p:nvSpPr>
        <p:spPr bwMode="auto">
          <a:xfrm>
            <a:off x="0" y="2071688"/>
            <a:ext cx="9144000" cy="0"/>
          </a:xfrm>
          <a:prstGeom prst="rect">
            <a:avLst/>
          </a:prstGeom>
          <a:noFill/>
          <a:ln w="9525">
            <a:noFill/>
            <a:miter lim="800000"/>
            <a:headEnd/>
            <a:tailEnd/>
          </a:ln>
        </p:spPr>
        <p:txBody>
          <a:bodyPr wrap="none" anchor="ctr">
            <a:spAutoFit/>
          </a:bodyPr>
          <a:lstStyle/>
          <a:p>
            <a:endParaRPr lang="es-ES"/>
          </a:p>
        </p:txBody>
      </p:sp>
      <p:sp>
        <p:nvSpPr>
          <p:cNvPr id="7" name="6 CuadroTexto"/>
          <p:cNvSpPr txBox="1"/>
          <p:nvPr/>
        </p:nvSpPr>
        <p:spPr>
          <a:xfrm>
            <a:off x="714348" y="642918"/>
            <a:ext cx="3663817" cy="523220"/>
          </a:xfrm>
          <a:prstGeom prst="rect">
            <a:avLst/>
          </a:prstGeom>
          <a:noFill/>
        </p:spPr>
        <p:txBody>
          <a:bodyPr wrap="square" rtlCol="0">
            <a:spAutoFit/>
          </a:bodyPr>
          <a:lstStyle/>
          <a:p>
            <a:r>
              <a:rPr lang="es-ES" sz="2800" b="1" dirty="0" smtClean="0">
                <a:solidFill>
                  <a:schemeClr val="accent2">
                    <a:lumMod val="50000"/>
                  </a:schemeClr>
                </a:solidFill>
              </a:rPr>
              <a:t>Tema de Discusión:</a:t>
            </a:r>
            <a:endParaRPr lang="es-ES" sz="2800" b="1" dirty="0">
              <a:solidFill>
                <a:schemeClr val="accent2">
                  <a:lumMod val="50000"/>
                </a:schemeClr>
              </a:solidFill>
            </a:endParaRPr>
          </a:p>
        </p:txBody>
      </p:sp>
    </p:spTree>
  </p:cSld>
  <p:clrMapOvr>
    <a:masterClrMapping/>
  </p:clrMapOvr>
  <p:transition>
    <p:cove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Line 8"/>
          <p:cNvSpPr>
            <a:spLocks noChangeShapeType="1"/>
          </p:cNvSpPr>
          <p:nvPr/>
        </p:nvSpPr>
        <p:spPr bwMode="auto">
          <a:xfrm>
            <a:off x="609600" y="1447800"/>
            <a:ext cx="6934200" cy="0"/>
          </a:xfrm>
          <a:prstGeom prst="line">
            <a:avLst/>
          </a:prstGeom>
          <a:noFill/>
          <a:ln w="38100">
            <a:solidFill>
              <a:srgbClr val="990000"/>
            </a:solidFill>
            <a:round/>
            <a:headEnd/>
            <a:tailEnd/>
          </a:ln>
        </p:spPr>
        <p:txBody>
          <a:bodyPr/>
          <a:lstStyle/>
          <a:p>
            <a:endParaRPr lang="es-ES"/>
          </a:p>
        </p:txBody>
      </p:sp>
      <p:sp>
        <p:nvSpPr>
          <p:cNvPr id="2054" name="Rectangle 9"/>
          <p:cNvSpPr>
            <a:spLocks noChangeArrowheads="1"/>
          </p:cNvSpPr>
          <p:nvPr/>
        </p:nvSpPr>
        <p:spPr bwMode="auto">
          <a:xfrm>
            <a:off x="838200" y="762000"/>
            <a:ext cx="7391400" cy="685800"/>
          </a:xfrm>
          <a:prstGeom prst="rect">
            <a:avLst/>
          </a:prstGeom>
          <a:noFill/>
          <a:ln w="9525">
            <a:noFill/>
            <a:miter lim="800000"/>
            <a:headEnd/>
            <a:tailEnd/>
          </a:ln>
        </p:spPr>
        <p:txBody>
          <a:bodyPr anchor="ctr"/>
          <a:lstStyle/>
          <a:p>
            <a:r>
              <a:rPr lang="en-US" sz="2800" b="1" dirty="0" err="1" smtClean="0">
                <a:solidFill>
                  <a:srgbClr val="0066CC"/>
                </a:solidFill>
                <a:latin typeface="Calibri" pitchFamily="34" charset="0"/>
                <a:cs typeface="Arial" charset="0"/>
              </a:rPr>
              <a:t>Diagnóstico</a:t>
            </a:r>
            <a:r>
              <a:rPr lang="en-US" sz="2800" b="1" dirty="0" smtClean="0">
                <a:solidFill>
                  <a:srgbClr val="0066CC"/>
                </a:solidFill>
                <a:latin typeface="Calibri" pitchFamily="34" charset="0"/>
                <a:cs typeface="Arial" charset="0"/>
              </a:rPr>
              <a:t> de la OECD:   </a:t>
            </a:r>
            <a:r>
              <a:rPr lang="en-US" sz="2800" b="1" dirty="0" err="1" smtClean="0">
                <a:solidFill>
                  <a:srgbClr val="0066CC"/>
                </a:solidFill>
                <a:latin typeface="Calibri" pitchFamily="34" charset="0"/>
                <a:cs typeface="Arial" charset="0"/>
              </a:rPr>
              <a:t>Relaciones</a:t>
            </a:r>
            <a:r>
              <a:rPr lang="en-US" sz="2800" b="1" dirty="0" smtClean="0">
                <a:solidFill>
                  <a:srgbClr val="0066CC"/>
                </a:solidFill>
                <a:latin typeface="Calibri" pitchFamily="34" charset="0"/>
                <a:cs typeface="Arial" charset="0"/>
              </a:rPr>
              <a:t> </a:t>
            </a:r>
            <a:r>
              <a:rPr lang="en-US" sz="2800" b="1" dirty="0" err="1" smtClean="0">
                <a:solidFill>
                  <a:srgbClr val="0066CC"/>
                </a:solidFill>
                <a:latin typeface="Calibri" pitchFamily="34" charset="0"/>
                <a:cs typeface="Arial" charset="0"/>
              </a:rPr>
              <a:t>Laborales</a:t>
            </a:r>
            <a:endParaRPr lang="es-MX" sz="4400" b="1" dirty="0">
              <a:solidFill>
                <a:srgbClr val="0066CC"/>
              </a:solidFill>
              <a:latin typeface="Calibri" pitchFamily="34" charset="0"/>
              <a:cs typeface="Arial" charset="0"/>
            </a:endParaRPr>
          </a:p>
        </p:txBody>
      </p:sp>
      <p:sp>
        <p:nvSpPr>
          <p:cNvPr id="2055" name="Rectangle 10"/>
          <p:cNvSpPr>
            <a:spLocks noChangeArrowheads="1"/>
          </p:cNvSpPr>
          <p:nvPr/>
        </p:nvSpPr>
        <p:spPr bwMode="auto">
          <a:xfrm>
            <a:off x="0" y="2057400"/>
            <a:ext cx="9144000" cy="0"/>
          </a:xfrm>
          <a:prstGeom prst="rect">
            <a:avLst/>
          </a:prstGeom>
          <a:noFill/>
          <a:ln w="9525">
            <a:noFill/>
            <a:miter lim="800000"/>
            <a:headEnd/>
            <a:tailEnd/>
          </a:ln>
        </p:spPr>
        <p:txBody>
          <a:bodyPr wrap="none" anchor="ctr">
            <a:spAutoFit/>
          </a:bodyPr>
          <a:lstStyle/>
          <a:p>
            <a:endParaRPr lang="es-ES"/>
          </a:p>
        </p:txBody>
      </p:sp>
      <p:sp>
        <p:nvSpPr>
          <p:cNvPr id="2056" name="Rectangle 13"/>
          <p:cNvSpPr>
            <a:spLocks noChangeArrowheads="1"/>
          </p:cNvSpPr>
          <p:nvPr/>
        </p:nvSpPr>
        <p:spPr bwMode="auto">
          <a:xfrm>
            <a:off x="0" y="2071688"/>
            <a:ext cx="9144000" cy="0"/>
          </a:xfrm>
          <a:prstGeom prst="rect">
            <a:avLst/>
          </a:prstGeom>
          <a:noFill/>
          <a:ln w="9525">
            <a:noFill/>
            <a:miter lim="800000"/>
            <a:headEnd/>
            <a:tailEnd/>
          </a:ln>
        </p:spPr>
        <p:txBody>
          <a:bodyPr wrap="none" anchor="ctr">
            <a:spAutoFit/>
          </a:bodyPr>
          <a:lstStyle/>
          <a:p>
            <a:endParaRPr lang="es-ES"/>
          </a:p>
        </p:txBody>
      </p:sp>
      <p:sp>
        <p:nvSpPr>
          <p:cNvPr id="2057" name="Rectangle 15"/>
          <p:cNvSpPr>
            <a:spLocks noChangeArrowheads="1"/>
          </p:cNvSpPr>
          <p:nvPr/>
        </p:nvSpPr>
        <p:spPr bwMode="auto">
          <a:xfrm>
            <a:off x="0" y="2071688"/>
            <a:ext cx="9144000" cy="0"/>
          </a:xfrm>
          <a:prstGeom prst="rect">
            <a:avLst/>
          </a:prstGeom>
          <a:noFill/>
          <a:ln w="9525">
            <a:noFill/>
            <a:miter lim="800000"/>
            <a:headEnd/>
            <a:tailEnd/>
          </a:ln>
        </p:spPr>
        <p:txBody>
          <a:bodyPr wrap="none" anchor="ctr">
            <a:spAutoFit/>
          </a:bodyPr>
          <a:lstStyle/>
          <a:p>
            <a:endParaRPr lang="es-ES"/>
          </a:p>
        </p:txBody>
      </p:sp>
      <p:sp>
        <p:nvSpPr>
          <p:cNvPr id="9" name="Rectangle 3"/>
          <p:cNvSpPr txBox="1">
            <a:spLocks noChangeArrowheads="1"/>
          </p:cNvSpPr>
          <p:nvPr/>
        </p:nvSpPr>
        <p:spPr>
          <a:xfrm>
            <a:off x="357158" y="1571612"/>
            <a:ext cx="8153400" cy="4800600"/>
          </a:xfrm>
          <a:prstGeom prst="rect">
            <a:avLst/>
          </a:prstGeom>
          <a:noFill/>
          <a:ln/>
        </p:spPr>
        <p:txBody>
          <a:bodyPr/>
          <a:lstStyle/>
          <a:p>
            <a:pPr marL="342900" marR="0" lvl="0" indent="-342900" algn="just" defTabSz="914400" rtl="0" eaLnBrk="0" fontAlgn="base" latinLnBrk="0" hangingPunct="0">
              <a:lnSpc>
                <a:spcPct val="70000"/>
              </a:lnSpc>
              <a:spcBef>
                <a:spcPct val="20000"/>
              </a:spcBef>
              <a:spcAft>
                <a:spcPct val="0"/>
              </a:spcAft>
              <a:buClrTx/>
              <a:buSzTx/>
              <a:buFontTx/>
              <a:buChar char="•"/>
              <a:tabLst/>
              <a:defRPr/>
            </a:pPr>
            <a:r>
              <a:rPr lang="es-CL" altLang="zh-CN" b="1" kern="0" dirty="0" smtClean="0">
                <a:latin typeface="Calibri" pitchFamily="34" charset="0"/>
                <a:ea typeface="SimSun" pitchFamily="2" charset="-122"/>
                <a:cs typeface="Courier New" pitchFamily="49" charset="0"/>
              </a:rPr>
              <a:t>I</a:t>
            </a:r>
            <a:r>
              <a:rPr kumimoji="0" lang="es-CL" altLang="zh-CN" b="1" i="0" u="none" strike="noStrike" kern="0" cap="none" spc="0" normalizeH="0" baseline="0" noProof="0" dirty="0" err="1" smtClean="0">
                <a:ln>
                  <a:noFill/>
                </a:ln>
                <a:solidFill>
                  <a:schemeClr val="tx1"/>
                </a:solidFill>
                <a:effectLst/>
                <a:uLnTx/>
                <a:uFillTx/>
                <a:latin typeface="Calibri" pitchFamily="34" charset="0"/>
                <a:ea typeface="SimSun" pitchFamily="2" charset="-122"/>
                <a:cs typeface="Courier New" pitchFamily="49" charset="0"/>
              </a:rPr>
              <a:t>nstitucionalidad</a:t>
            </a:r>
            <a:r>
              <a:rPr kumimoji="0" lang="es-CL" altLang="zh-CN"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rPr>
              <a:t> laboral débil, tanto causa como efecto de un mercado laboral fragmentado.</a:t>
            </a:r>
          </a:p>
          <a:p>
            <a:pPr marL="342900" marR="0" lvl="0" indent="-342900" algn="just" defTabSz="914400" rtl="0" eaLnBrk="0" fontAlgn="base" latinLnBrk="0" hangingPunct="0">
              <a:lnSpc>
                <a:spcPct val="70000"/>
              </a:lnSpc>
              <a:spcBef>
                <a:spcPct val="20000"/>
              </a:spcBef>
              <a:spcAft>
                <a:spcPct val="0"/>
              </a:spcAft>
              <a:buClrTx/>
              <a:buSzTx/>
              <a:buFontTx/>
              <a:buChar char="•"/>
              <a:tabLst/>
              <a:defRPr/>
            </a:pPr>
            <a:endParaRPr kumimoji="0" lang="es-CL" altLang="zh-CN"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endParaRPr>
          </a:p>
          <a:p>
            <a:pPr marL="342900" marR="0" lvl="0" indent="-342900" algn="just" defTabSz="914400" rtl="0" eaLnBrk="0" fontAlgn="base" latinLnBrk="0" hangingPunct="0">
              <a:lnSpc>
                <a:spcPct val="70000"/>
              </a:lnSpc>
              <a:spcBef>
                <a:spcPct val="20000"/>
              </a:spcBef>
              <a:spcAft>
                <a:spcPct val="0"/>
              </a:spcAft>
              <a:buClrTx/>
              <a:buSzTx/>
              <a:buFontTx/>
              <a:buChar char="•"/>
              <a:tabLst/>
              <a:defRPr/>
            </a:pPr>
            <a:r>
              <a:rPr kumimoji="0" lang="es-CL" altLang="zh-CN" sz="2000"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rPr>
              <a:t>Las relaciones laborales sufren de una falta de confianza, factor que es una limitante para el desarrollo de una política de “</a:t>
            </a:r>
            <a:r>
              <a:rPr kumimoji="0" lang="es-CL" altLang="zh-CN" sz="2000" b="1" i="0" u="none" strike="noStrike" kern="0" cap="none" spc="0" normalizeH="0" baseline="0" noProof="0" dirty="0" err="1" smtClean="0">
                <a:ln>
                  <a:noFill/>
                </a:ln>
                <a:solidFill>
                  <a:schemeClr val="tx1"/>
                </a:solidFill>
                <a:effectLst/>
                <a:uLnTx/>
                <a:uFillTx/>
                <a:latin typeface="Calibri" pitchFamily="34" charset="0"/>
                <a:ea typeface="SimSun" pitchFamily="2" charset="-122"/>
                <a:cs typeface="Courier New" pitchFamily="49" charset="0"/>
              </a:rPr>
              <a:t>flexiguridad</a:t>
            </a:r>
            <a:r>
              <a:rPr kumimoji="0" lang="es-CL" altLang="zh-CN" sz="2000"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rPr>
              <a:t>”.</a:t>
            </a:r>
            <a:endParaRPr kumimoji="0" lang="es-CL" altLang="zh-CN" sz="2000" b="1" i="0" u="none" strike="noStrike" kern="0" cap="none" spc="0" normalizeH="0" baseline="0" noProof="0" dirty="0" smtClean="0">
              <a:ln>
                <a:noFill/>
              </a:ln>
              <a:solidFill>
                <a:srgbClr val="FFFF66"/>
              </a:solidFill>
              <a:effectLst/>
              <a:uLnTx/>
              <a:uFillTx/>
              <a:latin typeface="Calibri" pitchFamily="34" charset="0"/>
              <a:ea typeface="SimSun" pitchFamily="2" charset="-122"/>
              <a:cs typeface="Courier New" pitchFamily="49" charset="0"/>
            </a:endParaRPr>
          </a:p>
          <a:p>
            <a:pPr marL="742950" marR="0" lvl="1" indent="-285750" algn="just" defTabSz="914400" rtl="0" eaLnBrk="0" fontAlgn="base" latinLnBrk="0" hangingPunct="0">
              <a:lnSpc>
                <a:spcPct val="70000"/>
              </a:lnSpc>
              <a:spcBef>
                <a:spcPct val="20000"/>
              </a:spcBef>
              <a:spcAft>
                <a:spcPct val="0"/>
              </a:spcAft>
              <a:buClrTx/>
              <a:buSzTx/>
              <a:buFontTx/>
              <a:buChar char="–"/>
              <a:tabLst/>
              <a:defRPr/>
            </a:pPr>
            <a:r>
              <a:rPr kumimoji="0" lang="es-CL" altLang="zh-CN" sz="2000"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rPr>
              <a:t>Existe una cobertura muy limitada de los sindicatos, que alcanza a un 15% de la población con derecho a sindicalizarse. Las dificultades para el cumplimiento de las normativas laborales también dificultan el clima laboral.</a:t>
            </a:r>
          </a:p>
          <a:p>
            <a:pPr marL="742950" marR="0" lvl="1" indent="-285750" algn="just" defTabSz="914400" rtl="0" eaLnBrk="0" fontAlgn="base" latinLnBrk="0" hangingPunct="0">
              <a:lnSpc>
                <a:spcPct val="70000"/>
              </a:lnSpc>
              <a:spcBef>
                <a:spcPct val="20000"/>
              </a:spcBef>
              <a:spcAft>
                <a:spcPct val="0"/>
              </a:spcAft>
              <a:buClrTx/>
              <a:buSzTx/>
              <a:buFontTx/>
              <a:buChar char="–"/>
              <a:tabLst/>
              <a:defRPr/>
            </a:pPr>
            <a:endParaRPr kumimoji="0" lang="es-CL" altLang="zh-CN" sz="2000"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endParaRPr>
          </a:p>
          <a:p>
            <a:pPr marL="342900" marR="0" lvl="0" indent="-342900" algn="just" defTabSz="914400" rtl="0" eaLnBrk="0" fontAlgn="base" latinLnBrk="0" hangingPunct="0">
              <a:lnSpc>
                <a:spcPct val="70000"/>
              </a:lnSpc>
              <a:spcBef>
                <a:spcPct val="20000"/>
              </a:spcBef>
              <a:spcAft>
                <a:spcPct val="0"/>
              </a:spcAft>
              <a:buClrTx/>
              <a:buSzTx/>
              <a:buFontTx/>
              <a:buChar char="•"/>
              <a:tabLst/>
              <a:defRPr/>
            </a:pPr>
            <a:r>
              <a:rPr kumimoji="0" lang="es-CL" altLang="zh-CN" sz="2000"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rPr>
              <a:t>Promover relaciones laborales menos </a:t>
            </a:r>
            <a:r>
              <a:rPr kumimoji="0" lang="es-CL" altLang="zh-CN" sz="2000" b="1" i="0" u="none" strike="noStrike" kern="0" cap="none" spc="0" normalizeH="0" baseline="0" noProof="0" dirty="0" err="1" smtClean="0">
                <a:ln>
                  <a:noFill/>
                </a:ln>
                <a:solidFill>
                  <a:schemeClr val="tx1"/>
                </a:solidFill>
                <a:effectLst/>
                <a:uLnTx/>
                <a:uFillTx/>
                <a:latin typeface="Calibri" pitchFamily="34" charset="0"/>
                <a:ea typeface="SimSun" pitchFamily="2" charset="-122"/>
                <a:cs typeface="Courier New" pitchFamily="49" charset="0"/>
              </a:rPr>
              <a:t>confrontacionales</a:t>
            </a:r>
            <a:r>
              <a:rPr kumimoji="0" lang="es-CL" altLang="zh-CN" sz="2000"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rPr>
              <a:t> y de mayor cooperación, a la vez que simplificar las regulaciones laborales y reforzar su cumplimiento, es esencial para reducir costos y aumentar los beneficios para todos los involucrados.</a:t>
            </a:r>
          </a:p>
          <a:p>
            <a:pPr marL="342900" marR="0" lvl="0" indent="-342900" algn="just" defTabSz="914400" rtl="0" eaLnBrk="0" fontAlgn="base" latinLnBrk="0" hangingPunct="0">
              <a:lnSpc>
                <a:spcPct val="70000"/>
              </a:lnSpc>
              <a:spcBef>
                <a:spcPct val="20000"/>
              </a:spcBef>
              <a:spcAft>
                <a:spcPct val="0"/>
              </a:spcAft>
              <a:buClrTx/>
              <a:buSzTx/>
              <a:buFontTx/>
              <a:buChar char="•"/>
              <a:tabLst/>
              <a:defRPr/>
            </a:pPr>
            <a:endParaRPr kumimoji="0" lang="es-CL" altLang="zh-CN"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endParaRPr>
          </a:p>
          <a:p>
            <a:pPr marL="342900" marR="0" lvl="0" indent="-342900" algn="just" defTabSz="914400" rtl="0" eaLnBrk="0" fontAlgn="base" latinLnBrk="0" hangingPunct="0">
              <a:lnSpc>
                <a:spcPct val="70000"/>
              </a:lnSpc>
              <a:spcBef>
                <a:spcPct val="20000"/>
              </a:spcBef>
              <a:spcAft>
                <a:spcPct val="0"/>
              </a:spcAft>
              <a:buClrTx/>
              <a:buSzTx/>
              <a:buFontTx/>
              <a:buChar char="•"/>
              <a:tabLst/>
              <a:defRPr/>
            </a:pPr>
            <a:r>
              <a:rPr kumimoji="0" lang="es-CL" altLang="zh-CN" sz="2000"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rPr>
              <a:t>Un fortalecimiento del rol de los actores sociales en la fijación de salarios y en las condiciones de trabajo podría contribuir a lograr una mayor  flexibilidad y seguridad en el empleo.</a:t>
            </a:r>
            <a:endParaRPr kumimoji="0" lang="es-CL" sz="2000" b="1" i="0" u="none" strike="noStrike" kern="0" cap="none" spc="0" normalizeH="0" baseline="0" noProof="0" dirty="0">
              <a:ln>
                <a:noFill/>
              </a:ln>
              <a:solidFill>
                <a:schemeClr val="tx1"/>
              </a:solidFill>
              <a:effectLst/>
              <a:uLnTx/>
              <a:uFillTx/>
              <a:latin typeface="Calibri" pitchFamily="34" charset="0"/>
              <a:ea typeface="SimSun" pitchFamily="2" charset="-122"/>
              <a:cs typeface="Courier New" pitchFamily="49" charset="0"/>
            </a:endParaRPr>
          </a:p>
        </p:txBody>
      </p:sp>
    </p:spTree>
  </p:cSld>
  <p:clrMapOvr>
    <a:masterClrMapping/>
  </p:clrMapOvr>
  <p:transition>
    <p:cove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Line 8"/>
          <p:cNvSpPr>
            <a:spLocks noChangeShapeType="1"/>
          </p:cNvSpPr>
          <p:nvPr/>
        </p:nvSpPr>
        <p:spPr bwMode="auto">
          <a:xfrm>
            <a:off x="609600" y="1447800"/>
            <a:ext cx="6934200" cy="0"/>
          </a:xfrm>
          <a:prstGeom prst="line">
            <a:avLst/>
          </a:prstGeom>
          <a:noFill/>
          <a:ln w="38100">
            <a:solidFill>
              <a:srgbClr val="990000"/>
            </a:solidFill>
            <a:round/>
            <a:headEnd/>
            <a:tailEnd/>
          </a:ln>
        </p:spPr>
        <p:txBody>
          <a:bodyPr/>
          <a:lstStyle/>
          <a:p>
            <a:endParaRPr lang="es-ES"/>
          </a:p>
        </p:txBody>
      </p:sp>
      <p:sp>
        <p:nvSpPr>
          <p:cNvPr id="2054" name="Rectangle 9"/>
          <p:cNvSpPr>
            <a:spLocks noChangeArrowheads="1"/>
          </p:cNvSpPr>
          <p:nvPr/>
        </p:nvSpPr>
        <p:spPr bwMode="auto">
          <a:xfrm>
            <a:off x="838200" y="762000"/>
            <a:ext cx="7391400" cy="685800"/>
          </a:xfrm>
          <a:prstGeom prst="rect">
            <a:avLst/>
          </a:prstGeom>
          <a:noFill/>
          <a:ln w="9525">
            <a:noFill/>
            <a:miter lim="800000"/>
            <a:headEnd/>
            <a:tailEnd/>
          </a:ln>
        </p:spPr>
        <p:txBody>
          <a:bodyPr anchor="ctr"/>
          <a:lstStyle/>
          <a:p>
            <a:r>
              <a:rPr lang="en-US" sz="2800" b="1" dirty="0" err="1" smtClean="0">
                <a:solidFill>
                  <a:srgbClr val="0066CC"/>
                </a:solidFill>
                <a:latin typeface="Calibri" pitchFamily="34" charset="0"/>
                <a:cs typeface="Arial" charset="0"/>
              </a:rPr>
              <a:t>Diagnóstico</a:t>
            </a:r>
            <a:r>
              <a:rPr lang="en-US" sz="2800" b="1" dirty="0" smtClean="0">
                <a:solidFill>
                  <a:srgbClr val="0066CC"/>
                </a:solidFill>
                <a:latin typeface="Calibri" pitchFamily="34" charset="0"/>
                <a:cs typeface="Arial" charset="0"/>
              </a:rPr>
              <a:t> de la OECD:   </a:t>
            </a:r>
            <a:r>
              <a:rPr lang="en-US" b="1" dirty="0" err="1" smtClean="0">
                <a:solidFill>
                  <a:srgbClr val="0066CC"/>
                </a:solidFill>
                <a:latin typeface="Calibri" pitchFamily="34" charset="0"/>
                <a:cs typeface="Arial" charset="0"/>
              </a:rPr>
              <a:t>Salario</a:t>
            </a:r>
            <a:r>
              <a:rPr lang="en-US" b="1" dirty="0" smtClean="0">
                <a:solidFill>
                  <a:srgbClr val="0066CC"/>
                </a:solidFill>
                <a:latin typeface="Calibri" pitchFamily="34" charset="0"/>
                <a:cs typeface="Arial" charset="0"/>
              </a:rPr>
              <a:t> </a:t>
            </a:r>
            <a:r>
              <a:rPr lang="en-US" b="1" dirty="0" err="1" smtClean="0">
                <a:solidFill>
                  <a:srgbClr val="0066CC"/>
                </a:solidFill>
                <a:latin typeface="Calibri" pitchFamily="34" charset="0"/>
                <a:cs typeface="Arial" charset="0"/>
              </a:rPr>
              <a:t>Mínimo</a:t>
            </a:r>
            <a:endParaRPr lang="es-MX" sz="4000" b="1" dirty="0">
              <a:solidFill>
                <a:srgbClr val="0066CC"/>
              </a:solidFill>
              <a:latin typeface="Calibri" pitchFamily="34" charset="0"/>
              <a:cs typeface="Arial" charset="0"/>
            </a:endParaRPr>
          </a:p>
        </p:txBody>
      </p:sp>
      <p:sp>
        <p:nvSpPr>
          <p:cNvPr id="2055" name="Rectangle 10"/>
          <p:cNvSpPr>
            <a:spLocks noChangeArrowheads="1"/>
          </p:cNvSpPr>
          <p:nvPr/>
        </p:nvSpPr>
        <p:spPr bwMode="auto">
          <a:xfrm>
            <a:off x="0" y="2057400"/>
            <a:ext cx="9144000" cy="0"/>
          </a:xfrm>
          <a:prstGeom prst="rect">
            <a:avLst/>
          </a:prstGeom>
          <a:noFill/>
          <a:ln w="9525">
            <a:noFill/>
            <a:miter lim="800000"/>
            <a:headEnd/>
            <a:tailEnd/>
          </a:ln>
        </p:spPr>
        <p:txBody>
          <a:bodyPr wrap="none" anchor="ctr">
            <a:spAutoFit/>
          </a:bodyPr>
          <a:lstStyle/>
          <a:p>
            <a:endParaRPr lang="es-ES"/>
          </a:p>
        </p:txBody>
      </p:sp>
      <p:sp>
        <p:nvSpPr>
          <p:cNvPr id="2056" name="Rectangle 13"/>
          <p:cNvSpPr>
            <a:spLocks noChangeArrowheads="1"/>
          </p:cNvSpPr>
          <p:nvPr/>
        </p:nvSpPr>
        <p:spPr bwMode="auto">
          <a:xfrm>
            <a:off x="0" y="2071688"/>
            <a:ext cx="9144000" cy="0"/>
          </a:xfrm>
          <a:prstGeom prst="rect">
            <a:avLst/>
          </a:prstGeom>
          <a:noFill/>
          <a:ln w="9525">
            <a:noFill/>
            <a:miter lim="800000"/>
            <a:headEnd/>
            <a:tailEnd/>
          </a:ln>
        </p:spPr>
        <p:txBody>
          <a:bodyPr wrap="none" anchor="ctr">
            <a:spAutoFit/>
          </a:bodyPr>
          <a:lstStyle/>
          <a:p>
            <a:endParaRPr lang="es-ES"/>
          </a:p>
        </p:txBody>
      </p:sp>
      <p:sp>
        <p:nvSpPr>
          <p:cNvPr id="2057" name="Rectangle 15"/>
          <p:cNvSpPr>
            <a:spLocks noChangeArrowheads="1"/>
          </p:cNvSpPr>
          <p:nvPr/>
        </p:nvSpPr>
        <p:spPr bwMode="auto">
          <a:xfrm>
            <a:off x="0" y="2071688"/>
            <a:ext cx="9144000" cy="0"/>
          </a:xfrm>
          <a:prstGeom prst="rect">
            <a:avLst/>
          </a:prstGeom>
          <a:noFill/>
          <a:ln w="9525">
            <a:noFill/>
            <a:miter lim="800000"/>
            <a:headEnd/>
            <a:tailEnd/>
          </a:ln>
        </p:spPr>
        <p:txBody>
          <a:bodyPr wrap="none" anchor="ctr">
            <a:spAutoFit/>
          </a:bodyPr>
          <a:lstStyle/>
          <a:p>
            <a:endParaRPr lang="es-ES"/>
          </a:p>
        </p:txBody>
      </p:sp>
      <p:sp>
        <p:nvSpPr>
          <p:cNvPr id="8" name="Rectangle 3"/>
          <p:cNvSpPr txBox="1">
            <a:spLocks noChangeArrowheads="1"/>
          </p:cNvSpPr>
          <p:nvPr/>
        </p:nvSpPr>
        <p:spPr>
          <a:xfrm>
            <a:off x="357158" y="1500174"/>
            <a:ext cx="8382000" cy="1508125"/>
          </a:xfrm>
          <a:prstGeom prst="rect">
            <a:avLst/>
          </a:prstGeom>
          <a:noFill/>
          <a:ln/>
        </p:spPr>
        <p:txBody>
          <a:bodyPr/>
          <a:lstStyle/>
          <a:p>
            <a:pPr marL="342900" marR="0" lvl="0" indent="-342900" algn="just" defTabSz="914400" rtl="0" eaLnBrk="0" fontAlgn="base" latinLnBrk="0" hangingPunct="0">
              <a:lnSpc>
                <a:spcPct val="70000"/>
              </a:lnSpc>
              <a:spcBef>
                <a:spcPct val="20000"/>
              </a:spcBef>
              <a:spcAft>
                <a:spcPct val="0"/>
              </a:spcAft>
              <a:buClrTx/>
              <a:buSzTx/>
              <a:buFontTx/>
              <a:buChar char="•"/>
              <a:tabLst/>
              <a:defRPr/>
            </a:pPr>
            <a:r>
              <a:rPr kumimoji="0" lang="es-CL" altLang="zh-CN" sz="1800" b="1" i="0" u="none" strike="noStrike" kern="0" cap="none" spc="0" normalizeH="0" baseline="0" noProof="0" smtClean="0">
                <a:ln>
                  <a:noFill/>
                </a:ln>
                <a:solidFill>
                  <a:schemeClr val="tx1"/>
                </a:solidFill>
                <a:effectLst/>
                <a:uLnTx/>
                <a:uFillTx/>
                <a:latin typeface="Calibri" pitchFamily="34" charset="0"/>
                <a:ea typeface="SimSun" pitchFamily="2" charset="-122"/>
                <a:cs typeface="Courier New" pitchFamily="49" charset="0"/>
              </a:rPr>
              <a:t>El salario mínimo legal se elevó considerablemente entre mediados de los años 1990 y 2003.</a:t>
            </a:r>
          </a:p>
          <a:p>
            <a:pPr marL="342900" marR="0" lvl="0" indent="-342900" algn="just" defTabSz="914400" rtl="0" eaLnBrk="0" fontAlgn="base" latinLnBrk="0" hangingPunct="0">
              <a:lnSpc>
                <a:spcPct val="70000"/>
              </a:lnSpc>
              <a:spcBef>
                <a:spcPct val="20000"/>
              </a:spcBef>
              <a:spcAft>
                <a:spcPct val="0"/>
              </a:spcAft>
              <a:buClrTx/>
              <a:buSzTx/>
              <a:buFontTx/>
              <a:buChar char="•"/>
              <a:tabLst/>
              <a:defRPr/>
            </a:pPr>
            <a:r>
              <a:rPr kumimoji="0" lang="es-CL" altLang="zh-CN" sz="1800" b="1" i="0" u="none" strike="noStrike" kern="0" cap="none" spc="0" normalizeH="0" baseline="0" noProof="0" smtClean="0">
                <a:ln>
                  <a:noFill/>
                </a:ln>
                <a:solidFill>
                  <a:schemeClr val="tx1"/>
                </a:solidFill>
                <a:effectLst/>
                <a:uLnTx/>
                <a:uFillTx/>
                <a:latin typeface="Calibri" pitchFamily="34" charset="0"/>
                <a:ea typeface="SimSun" pitchFamily="2" charset="-122"/>
                <a:cs typeface="Courier New" pitchFamily="49" charset="0"/>
              </a:rPr>
              <a:t>La OCDE (2003) señala que el aumento del salario mínimo hasta comienzos del decenio de 2000 contribuyó al aumento del desempleo. Si bien, investigadores nacionales han señalado que la evidencia es con</a:t>
            </a:r>
            <a:r>
              <a:rPr kumimoji="0" lang="es-CL" sz="1800" b="1" i="0" u="none" strike="noStrike" kern="0" cap="none" spc="0" normalizeH="0" baseline="0" noProof="0" smtClean="0">
                <a:ln>
                  <a:noFill/>
                </a:ln>
                <a:solidFill>
                  <a:schemeClr val="tx1"/>
                </a:solidFill>
                <a:effectLst/>
                <a:uLnTx/>
                <a:uFillTx/>
                <a:latin typeface="Calibri" pitchFamily="34" charset="0"/>
                <a:ea typeface="SimSun" pitchFamily="2" charset="-122"/>
                <a:cs typeface="Courier New" pitchFamily="49" charset="0"/>
              </a:rPr>
              <a:t>troversial.</a:t>
            </a:r>
            <a:endParaRPr kumimoji="0" lang="es-CL" sz="1800" b="1" i="0" u="none" strike="noStrike" kern="0" cap="none" spc="0" normalizeH="0" baseline="0" noProof="0" dirty="0">
              <a:ln>
                <a:noFill/>
              </a:ln>
              <a:solidFill>
                <a:schemeClr val="tx1"/>
              </a:solidFill>
              <a:effectLst/>
              <a:uLnTx/>
              <a:uFillTx/>
              <a:latin typeface="Calibri" pitchFamily="34" charset="0"/>
              <a:ea typeface="SimSun" pitchFamily="2" charset="-122"/>
              <a:cs typeface="Courier New" pitchFamily="49" charset="0"/>
            </a:endParaRPr>
          </a:p>
        </p:txBody>
      </p:sp>
      <p:pic>
        <p:nvPicPr>
          <p:cNvPr id="10" name="Picture 4"/>
          <p:cNvPicPr>
            <a:picLocks noChangeAspect="1" noChangeArrowheads="1"/>
          </p:cNvPicPr>
          <p:nvPr/>
        </p:nvPicPr>
        <p:blipFill>
          <a:blip r:embed="rId2"/>
          <a:srcRect/>
          <a:stretch>
            <a:fillRect/>
          </a:stretch>
        </p:blipFill>
        <p:spPr bwMode="auto">
          <a:xfrm>
            <a:off x="1000100" y="3143248"/>
            <a:ext cx="7000924" cy="3406775"/>
          </a:xfrm>
          <a:prstGeom prst="rect">
            <a:avLst/>
          </a:prstGeom>
          <a:solidFill>
            <a:schemeClr val="bg1"/>
          </a:solidFill>
        </p:spPr>
      </p:pic>
      <p:sp>
        <p:nvSpPr>
          <p:cNvPr id="11" name="Rectangle 5"/>
          <p:cNvSpPr txBox="1">
            <a:spLocks noChangeArrowheads="1"/>
          </p:cNvSpPr>
          <p:nvPr/>
        </p:nvSpPr>
        <p:spPr>
          <a:xfrm>
            <a:off x="1143000" y="2895600"/>
            <a:ext cx="7010400" cy="328613"/>
          </a:xfrm>
          <a:prstGeom prst="rect">
            <a:avLst/>
          </a:prstGeom>
          <a:noFill/>
          <a:ln/>
        </p:spPr>
        <p:txBody>
          <a:bodyPr/>
          <a:lstStyle/>
          <a:p>
            <a:pPr marL="342900" marR="0" lvl="0" indent="-342900" algn="ctr" defTabSz="914400" rtl="0" eaLnBrk="0" fontAlgn="base" latinLnBrk="0" hangingPunct="0">
              <a:lnSpc>
                <a:spcPct val="70000"/>
              </a:lnSpc>
              <a:spcBef>
                <a:spcPct val="0"/>
              </a:spcBef>
              <a:spcAft>
                <a:spcPct val="0"/>
              </a:spcAft>
              <a:buClrTx/>
              <a:buSzTx/>
              <a:buFontTx/>
              <a:buNone/>
              <a:tabLst>
                <a:tab pos="539750" algn="l"/>
                <a:tab pos="755650" algn="l"/>
                <a:tab pos="971550" algn="l"/>
              </a:tabLst>
              <a:defRPr/>
            </a:pPr>
            <a:r>
              <a:rPr kumimoji="0" lang="en-GB" altLang="zh-CN" sz="1600" b="1" i="0" u="none" strike="noStrike" kern="0" cap="none" spc="0" normalizeH="0" baseline="0" noProof="0" dirty="0" err="1" smtClean="0">
                <a:ln>
                  <a:noFill/>
                </a:ln>
                <a:solidFill>
                  <a:srgbClr val="FF0000"/>
                </a:solidFill>
                <a:effectLst/>
                <a:uLnTx/>
                <a:uFillTx/>
                <a:latin typeface="Calibri" pitchFamily="34" charset="0"/>
                <a:ea typeface="SimSun" pitchFamily="2" charset="-122"/>
                <a:cs typeface="+mn-cs"/>
              </a:rPr>
              <a:t>Salario</a:t>
            </a:r>
            <a:r>
              <a:rPr kumimoji="0" lang="en-GB" altLang="zh-CN" sz="1600" b="1" i="0" u="none" strike="noStrike" kern="0" cap="none" spc="0" normalizeH="0" baseline="0" noProof="0" dirty="0" smtClean="0">
                <a:ln>
                  <a:noFill/>
                </a:ln>
                <a:solidFill>
                  <a:srgbClr val="FF0000"/>
                </a:solidFill>
                <a:effectLst/>
                <a:uLnTx/>
                <a:uFillTx/>
                <a:latin typeface="Calibri" pitchFamily="34" charset="0"/>
                <a:ea typeface="SimSun" pitchFamily="2" charset="-122"/>
                <a:cs typeface="+mn-cs"/>
              </a:rPr>
              <a:t> </a:t>
            </a:r>
            <a:r>
              <a:rPr kumimoji="0" lang="en-GB" altLang="zh-CN" sz="1600" b="1" i="0" u="none" strike="noStrike" kern="0" cap="none" spc="0" normalizeH="0" baseline="0" noProof="0" dirty="0" err="1" smtClean="0">
                <a:ln>
                  <a:noFill/>
                </a:ln>
                <a:solidFill>
                  <a:srgbClr val="FF0000"/>
                </a:solidFill>
                <a:effectLst/>
                <a:uLnTx/>
                <a:uFillTx/>
                <a:latin typeface="Calibri" pitchFamily="34" charset="0"/>
                <a:ea typeface="SimSun" pitchFamily="2" charset="-122"/>
                <a:cs typeface="+mn-cs"/>
              </a:rPr>
              <a:t>mínimo</a:t>
            </a:r>
            <a:r>
              <a:rPr kumimoji="0" lang="en-GB" altLang="zh-CN" sz="1600" b="1" i="0" u="none" strike="noStrike" kern="0" cap="none" spc="0" normalizeH="0" baseline="0" noProof="0" dirty="0" smtClean="0">
                <a:ln>
                  <a:noFill/>
                </a:ln>
                <a:solidFill>
                  <a:srgbClr val="FF0000"/>
                </a:solidFill>
                <a:effectLst/>
                <a:uLnTx/>
                <a:uFillTx/>
                <a:latin typeface="Calibri" pitchFamily="34" charset="0"/>
                <a:ea typeface="SimSun" pitchFamily="2" charset="-122"/>
                <a:cs typeface="+mn-cs"/>
              </a:rPr>
              <a:t> </a:t>
            </a:r>
            <a:r>
              <a:rPr kumimoji="0" lang="en-GB" altLang="zh-CN" sz="1600" b="1" i="0" u="none" strike="noStrike" kern="0" cap="none" spc="0" normalizeH="0" baseline="0" noProof="0" dirty="0" err="1" smtClean="0">
                <a:ln>
                  <a:noFill/>
                </a:ln>
                <a:solidFill>
                  <a:srgbClr val="FF0000"/>
                </a:solidFill>
                <a:effectLst/>
                <a:uLnTx/>
                <a:uFillTx/>
                <a:latin typeface="Calibri" pitchFamily="34" charset="0"/>
                <a:ea typeface="SimSun" pitchFamily="2" charset="-122"/>
                <a:cs typeface="+mn-cs"/>
              </a:rPr>
              <a:t>como</a:t>
            </a:r>
            <a:r>
              <a:rPr kumimoji="0" lang="en-GB" altLang="zh-CN" sz="1600" b="1" i="0" u="none" strike="noStrike" kern="0" cap="none" spc="0" normalizeH="0" baseline="0" noProof="0" dirty="0" smtClean="0">
                <a:ln>
                  <a:noFill/>
                </a:ln>
                <a:solidFill>
                  <a:srgbClr val="FF0000"/>
                </a:solidFill>
                <a:effectLst/>
                <a:uLnTx/>
                <a:uFillTx/>
                <a:latin typeface="Calibri" pitchFamily="34" charset="0"/>
                <a:ea typeface="SimSun" pitchFamily="2" charset="-122"/>
                <a:cs typeface="+mn-cs"/>
              </a:rPr>
              <a:t> </a:t>
            </a:r>
            <a:r>
              <a:rPr kumimoji="0" lang="en-GB" altLang="zh-CN" sz="1600" b="1" i="0" u="none" strike="noStrike" kern="0" cap="none" spc="0" normalizeH="0" baseline="0" noProof="0" dirty="0" err="1" smtClean="0">
                <a:ln>
                  <a:noFill/>
                </a:ln>
                <a:solidFill>
                  <a:srgbClr val="FF0000"/>
                </a:solidFill>
                <a:effectLst/>
                <a:uLnTx/>
                <a:uFillTx/>
                <a:latin typeface="Calibri" pitchFamily="34" charset="0"/>
                <a:ea typeface="SimSun" pitchFamily="2" charset="-122"/>
                <a:cs typeface="+mn-cs"/>
              </a:rPr>
              <a:t>porcentaje</a:t>
            </a:r>
            <a:r>
              <a:rPr kumimoji="0" lang="en-GB" altLang="zh-CN" sz="1600" b="1" i="0" u="none" strike="noStrike" kern="0" cap="none" spc="0" normalizeH="0" baseline="0" noProof="0" dirty="0" smtClean="0">
                <a:ln>
                  <a:noFill/>
                </a:ln>
                <a:solidFill>
                  <a:srgbClr val="FF0000"/>
                </a:solidFill>
                <a:effectLst/>
                <a:uLnTx/>
                <a:uFillTx/>
                <a:latin typeface="Calibri" pitchFamily="34" charset="0"/>
                <a:ea typeface="SimSun" pitchFamily="2" charset="-122"/>
                <a:cs typeface="+mn-cs"/>
              </a:rPr>
              <a:t> del </a:t>
            </a:r>
            <a:r>
              <a:rPr kumimoji="0" lang="en-GB" altLang="zh-CN" sz="1600" b="1" i="0" u="none" strike="noStrike" kern="0" cap="none" spc="0" normalizeH="0" baseline="0" noProof="0" dirty="0" err="1" smtClean="0">
                <a:ln>
                  <a:noFill/>
                </a:ln>
                <a:solidFill>
                  <a:srgbClr val="FF0000"/>
                </a:solidFill>
                <a:effectLst/>
                <a:uLnTx/>
                <a:uFillTx/>
                <a:latin typeface="Calibri" pitchFamily="34" charset="0"/>
                <a:ea typeface="SimSun" pitchFamily="2" charset="-122"/>
                <a:cs typeface="+mn-cs"/>
              </a:rPr>
              <a:t>salario</a:t>
            </a:r>
            <a:r>
              <a:rPr kumimoji="0" lang="en-GB" altLang="zh-CN" sz="1600" b="1" i="0" u="none" strike="noStrike" kern="0" cap="none" spc="0" normalizeH="0" baseline="0" noProof="0" dirty="0" smtClean="0">
                <a:ln>
                  <a:noFill/>
                </a:ln>
                <a:solidFill>
                  <a:srgbClr val="FF0000"/>
                </a:solidFill>
                <a:effectLst/>
                <a:uLnTx/>
                <a:uFillTx/>
                <a:latin typeface="Calibri" pitchFamily="34" charset="0"/>
                <a:ea typeface="SimSun" pitchFamily="2" charset="-122"/>
                <a:cs typeface="+mn-cs"/>
              </a:rPr>
              <a:t> </a:t>
            </a:r>
            <a:r>
              <a:rPr kumimoji="0" lang="en-GB" altLang="zh-CN" sz="1600" b="1" i="0" u="none" strike="noStrike" kern="0" cap="none" spc="0" normalizeH="0" baseline="0" noProof="0" dirty="0" err="1" smtClean="0">
                <a:ln>
                  <a:noFill/>
                </a:ln>
                <a:solidFill>
                  <a:srgbClr val="FF0000"/>
                </a:solidFill>
                <a:effectLst/>
                <a:uLnTx/>
                <a:uFillTx/>
                <a:latin typeface="Calibri" pitchFamily="34" charset="0"/>
                <a:ea typeface="SimSun" pitchFamily="2" charset="-122"/>
                <a:cs typeface="+mn-cs"/>
              </a:rPr>
              <a:t>promedio</a:t>
            </a:r>
            <a:r>
              <a:rPr kumimoji="0" lang="en-GB" altLang="zh-CN" sz="1600" b="1" i="0" u="none" strike="noStrike" kern="0" cap="none" spc="0" normalizeH="0" baseline="0" noProof="0" dirty="0" smtClean="0">
                <a:ln>
                  <a:noFill/>
                </a:ln>
                <a:solidFill>
                  <a:srgbClr val="FF0000"/>
                </a:solidFill>
                <a:effectLst/>
                <a:uLnTx/>
                <a:uFillTx/>
                <a:latin typeface="Calibri" pitchFamily="34" charset="0"/>
                <a:ea typeface="SimSun" pitchFamily="2" charset="-122"/>
                <a:cs typeface="+mn-cs"/>
              </a:rPr>
              <a:t> , </a:t>
            </a:r>
            <a:r>
              <a:rPr kumimoji="0" lang="en-GB" altLang="zh-CN" sz="1600" b="1" i="0" u="none" strike="noStrike" kern="0" cap="none" spc="0" normalizeH="0" baseline="0" noProof="0" dirty="0" err="1" smtClean="0">
                <a:ln>
                  <a:noFill/>
                </a:ln>
                <a:solidFill>
                  <a:srgbClr val="FF0000"/>
                </a:solidFill>
                <a:effectLst/>
                <a:uLnTx/>
                <a:uFillTx/>
                <a:latin typeface="Calibri" pitchFamily="34" charset="0"/>
                <a:ea typeface="SimSun" pitchFamily="2" charset="-122"/>
                <a:cs typeface="+mn-cs"/>
              </a:rPr>
              <a:t>países</a:t>
            </a:r>
            <a:r>
              <a:rPr kumimoji="0" lang="en-GB" altLang="zh-CN" sz="1600" b="1" i="0" u="none" strike="noStrike" kern="0" cap="none" spc="0" normalizeH="0" baseline="0" noProof="0" dirty="0" smtClean="0">
                <a:ln>
                  <a:noFill/>
                </a:ln>
                <a:solidFill>
                  <a:srgbClr val="FF0000"/>
                </a:solidFill>
                <a:effectLst/>
                <a:uLnTx/>
                <a:uFillTx/>
                <a:latin typeface="Calibri" pitchFamily="34" charset="0"/>
                <a:ea typeface="SimSun" pitchFamily="2" charset="-122"/>
                <a:cs typeface="+mn-cs"/>
              </a:rPr>
              <a:t> de la OECD y Chile</a:t>
            </a:r>
          </a:p>
          <a:p>
            <a:pPr marL="342900" marR="0" lvl="0" indent="-342900" algn="l" defTabSz="914400" rtl="0" eaLnBrk="0" fontAlgn="base" latinLnBrk="0" hangingPunct="0">
              <a:lnSpc>
                <a:spcPct val="70000"/>
              </a:lnSpc>
              <a:spcBef>
                <a:spcPct val="0"/>
              </a:spcBef>
              <a:spcAft>
                <a:spcPct val="0"/>
              </a:spcAft>
              <a:buClrTx/>
              <a:buSzTx/>
              <a:buFontTx/>
              <a:buNone/>
              <a:tabLst>
                <a:tab pos="539750" algn="l"/>
                <a:tab pos="755650" algn="l"/>
                <a:tab pos="971550" algn="l"/>
              </a:tabLst>
              <a:defRPr/>
            </a:pPr>
            <a:endParaRPr kumimoji="0" lang="en-GB" altLang="zh-CN" sz="1600" b="0" i="0" u="none" strike="noStrike" kern="0" cap="none" spc="0" normalizeH="0" baseline="0" noProof="0" dirty="0">
              <a:ln>
                <a:noFill/>
              </a:ln>
              <a:solidFill>
                <a:schemeClr val="tx1"/>
              </a:solidFill>
              <a:effectLst/>
              <a:uLnTx/>
              <a:uFillTx/>
              <a:latin typeface="Calibri" pitchFamily="34" charset="0"/>
              <a:ea typeface="SimSun" pitchFamily="2" charset="-122"/>
              <a:cs typeface="+mn-cs"/>
            </a:endParaRPr>
          </a:p>
        </p:txBody>
      </p:sp>
    </p:spTree>
  </p:cSld>
  <p:clrMapOvr>
    <a:masterClrMapping/>
  </p:clrMapOvr>
  <p:transition>
    <p:cove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Line 8"/>
          <p:cNvSpPr>
            <a:spLocks noChangeShapeType="1"/>
          </p:cNvSpPr>
          <p:nvPr/>
        </p:nvSpPr>
        <p:spPr bwMode="auto">
          <a:xfrm>
            <a:off x="609600" y="1447800"/>
            <a:ext cx="6934200" cy="0"/>
          </a:xfrm>
          <a:prstGeom prst="line">
            <a:avLst/>
          </a:prstGeom>
          <a:noFill/>
          <a:ln w="38100">
            <a:solidFill>
              <a:srgbClr val="990000"/>
            </a:solidFill>
            <a:round/>
            <a:headEnd/>
            <a:tailEnd/>
          </a:ln>
        </p:spPr>
        <p:txBody>
          <a:bodyPr/>
          <a:lstStyle/>
          <a:p>
            <a:endParaRPr lang="es-ES"/>
          </a:p>
        </p:txBody>
      </p:sp>
      <p:sp>
        <p:nvSpPr>
          <p:cNvPr id="2054" name="Rectangle 9"/>
          <p:cNvSpPr>
            <a:spLocks noChangeArrowheads="1"/>
          </p:cNvSpPr>
          <p:nvPr/>
        </p:nvSpPr>
        <p:spPr bwMode="auto">
          <a:xfrm>
            <a:off x="838200" y="762000"/>
            <a:ext cx="7391400" cy="685800"/>
          </a:xfrm>
          <a:prstGeom prst="rect">
            <a:avLst/>
          </a:prstGeom>
          <a:noFill/>
          <a:ln w="9525">
            <a:noFill/>
            <a:miter lim="800000"/>
            <a:headEnd/>
            <a:tailEnd/>
          </a:ln>
        </p:spPr>
        <p:txBody>
          <a:bodyPr anchor="ctr"/>
          <a:lstStyle/>
          <a:p>
            <a:r>
              <a:rPr lang="en-US" sz="2800" b="1" dirty="0" err="1" smtClean="0">
                <a:solidFill>
                  <a:srgbClr val="0066CC"/>
                </a:solidFill>
                <a:latin typeface="Calibri" pitchFamily="34" charset="0"/>
                <a:cs typeface="Arial" charset="0"/>
              </a:rPr>
              <a:t>Diagnóstico</a:t>
            </a:r>
            <a:r>
              <a:rPr lang="en-US" sz="2800" b="1" dirty="0" smtClean="0">
                <a:solidFill>
                  <a:srgbClr val="0066CC"/>
                </a:solidFill>
                <a:latin typeface="Calibri" pitchFamily="34" charset="0"/>
                <a:cs typeface="Arial" charset="0"/>
              </a:rPr>
              <a:t> de la OECD:   </a:t>
            </a:r>
            <a:r>
              <a:rPr lang="en-US" b="1" dirty="0" err="1" smtClean="0">
                <a:solidFill>
                  <a:srgbClr val="0066CC"/>
                </a:solidFill>
                <a:latin typeface="Calibri" pitchFamily="34" charset="0"/>
                <a:cs typeface="Arial" charset="0"/>
              </a:rPr>
              <a:t>Salario</a:t>
            </a:r>
            <a:r>
              <a:rPr lang="en-US" b="1" dirty="0" smtClean="0">
                <a:solidFill>
                  <a:srgbClr val="0066CC"/>
                </a:solidFill>
                <a:latin typeface="Calibri" pitchFamily="34" charset="0"/>
                <a:cs typeface="Arial" charset="0"/>
              </a:rPr>
              <a:t> </a:t>
            </a:r>
            <a:r>
              <a:rPr lang="en-US" b="1" dirty="0" err="1" smtClean="0">
                <a:solidFill>
                  <a:srgbClr val="0066CC"/>
                </a:solidFill>
                <a:latin typeface="Calibri" pitchFamily="34" charset="0"/>
                <a:cs typeface="Arial" charset="0"/>
              </a:rPr>
              <a:t>Mínimo</a:t>
            </a:r>
            <a:endParaRPr lang="es-MX" sz="4400" b="1" dirty="0">
              <a:solidFill>
                <a:srgbClr val="0066CC"/>
              </a:solidFill>
              <a:latin typeface="Calibri" pitchFamily="34" charset="0"/>
              <a:cs typeface="Arial" charset="0"/>
            </a:endParaRPr>
          </a:p>
        </p:txBody>
      </p:sp>
      <p:sp>
        <p:nvSpPr>
          <p:cNvPr id="2055" name="Rectangle 10"/>
          <p:cNvSpPr>
            <a:spLocks noChangeArrowheads="1"/>
          </p:cNvSpPr>
          <p:nvPr/>
        </p:nvSpPr>
        <p:spPr bwMode="auto">
          <a:xfrm>
            <a:off x="0" y="2057400"/>
            <a:ext cx="9144000" cy="0"/>
          </a:xfrm>
          <a:prstGeom prst="rect">
            <a:avLst/>
          </a:prstGeom>
          <a:noFill/>
          <a:ln w="9525">
            <a:noFill/>
            <a:miter lim="800000"/>
            <a:headEnd/>
            <a:tailEnd/>
          </a:ln>
        </p:spPr>
        <p:txBody>
          <a:bodyPr wrap="none" anchor="ctr">
            <a:spAutoFit/>
          </a:bodyPr>
          <a:lstStyle/>
          <a:p>
            <a:endParaRPr lang="es-ES"/>
          </a:p>
        </p:txBody>
      </p:sp>
      <p:sp>
        <p:nvSpPr>
          <p:cNvPr id="2056" name="Rectangle 13"/>
          <p:cNvSpPr>
            <a:spLocks noChangeArrowheads="1"/>
          </p:cNvSpPr>
          <p:nvPr/>
        </p:nvSpPr>
        <p:spPr bwMode="auto">
          <a:xfrm>
            <a:off x="0" y="2071688"/>
            <a:ext cx="9144000" cy="0"/>
          </a:xfrm>
          <a:prstGeom prst="rect">
            <a:avLst/>
          </a:prstGeom>
          <a:noFill/>
          <a:ln w="9525">
            <a:noFill/>
            <a:miter lim="800000"/>
            <a:headEnd/>
            <a:tailEnd/>
          </a:ln>
        </p:spPr>
        <p:txBody>
          <a:bodyPr wrap="none" anchor="ctr">
            <a:spAutoFit/>
          </a:bodyPr>
          <a:lstStyle/>
          <a:p>
            <a:endParaRPr lang="es-ES"/>
          </a:p>
        </p:txBody>
      </p:sp>
      <p:sp>
        <p:nvSpPr>
          <p:cNvPr id="2057" name="Rectangle 15"/>
          <p:cNvSpPr>
            <a:spLocks noChangeArrowheads="1"/>
          </p:cNvSpPr>
          <p:nvPr/>
        </p:nvSpPr>
        <p:spPr bwMode="auto">
          <a:xfrm>
            <a:off x="0" y="2071688"/>
            <a:ext cx="9144000" cy="0"/>
          </a:xfrm>
          <a:prstGeom prst="rect">
            <a:avLst/>
          </a:prstGeom>
          <a:noFill/>
          <a:ln w="9525">
            <a:noFill/>
            <a:miter lim="800000"/>
            <a:headEnd/>
            <a:tailEnd/>
          </a:ln>
        </p:spPr>
        <p:txBody>
          <a:bodyPr wrap="none" anchor="ctr">
            <a:spAutoFit/>
          </a:bodyPr>
          <a:lstStyle/>
          <a:p>
            <a:endParaRPr lang="es-ES"/>
          </a:p>
        </p:txBody>
      </p:sp>
      <p:sp>
        <p:nvSpPr>
          <p:cNvPr id="8" name="Rectangle 3"/>
          <p:cNvSpPr txBox="1">
            <a:spLocks noChangeArrowheads="1"/>
          </p:cNvSpPr>
          <p:nvPr/>
        </p:nvSpPr>
        <p:spPr>
          <a:xfrm>
            <a:off x="500034" y="1643050"/>
            <a:ext cx="7620000" cy="4419600"/>
          </a:xfrm>
          <a:prstGeom prst="rect">
            <a:avLst/>
          </a:prstGeom>
          <a:noFill/>
          <a:ln/>
        </p:spPr>
        <p:txBody>
          <a:bodyPr/>
          <a:lstStyle/>
          <a:p>
            <a:pPr marL="342900" marR="0" lvl="0" indent="-342900" algn="just" defTabSz="914400" rtl="0" eaLnBrk="0" fontAlgn="base" latinLnBrk="0" hangingPunct="0">
              <a:lnSpc>
                <a:spcPct val="100000"/>
              </a:lnSpc>
              <a:spcBef>
                <a:spcPct val="20000"/>
              </a:spcBef>
              <a:spcAft>
                <a:spcPct val="0"/>
              </a:spcAft>
              <a:buClrTx/>
              <a:buSzTx/>
              <a:buFontTx/>
              <a:buChar char="•"/>
              <a:tabLst/>
              <a:defRPr/>
            </a:pPr>
            <a:r>
              <a:rPr kumimoji="0" lang="es-CL" altLang="zh-CN" sz="2000"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rPr>
              <a:t>El salario mínimo de Chile es más bajo para los menores de 18 años (y los mayores de 65 años, así como los trabajadores domésticos). Sin embargo, los menores de 18 jóvenes se encuentran a menudo en la escuela, mientras que el salario mínimo puede afectar, en particular el tramos de 18-25-años de edad, cuya tasa de empleo alcanza el 26%.</a:t>
            </a:r>
          </a:p>
          <a:p>
            <a:pPr marL="342900" marR="0" lvl="0" indent="-342900" algn="just" defTabSz="914400" rtl="0" eaLnBrk="0" fontAlgn="base" latinLnBrk="0" hangingPunct="0">
              <a:lnSpc>
                <a:spcPct val="100000"/>
              </a:lnSpc>
              <a:spcBef>
                <a:spcPct val="20000"/>
              </a:spcBef>
              <a:spcAft>
                <a:spcPct val="0"/>
              </a:spcAft>
              <a:buClrTx/>
              <a:buSzTx/>
              <a:buFontTx/>
              <a:buChar char="•"/>
              <a:tabLst/>
              <a:defRPr/>
            </a:pPr>
            <a:endParaRPr kumimoji="0" lang="es-CL" altLang="zh-CN" sz="2000"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endParaRPr>
          </a:p>
          <a:p>
            <a:pPr marL="342900" marR="0" lvl="0" indent="-342900" algn="just" defTabSz="914400" rtl="0" eaLnBrk="0" fontAlgn="base" latinLnBrk="0" hangingPunct="0">
              <a:lnSpc>
                <a:spcPct val="100000"/>
              </a:lnSpc>
              <a:spcBef>
                <a:spcPct val="20000"/>
              </a:spcBef>
              <a:spcAft>
                <a:spcPct val="0"/>
              </a:spcAft>
              <a:buClrTx/>
              <a:buSzTx/>
              <a:buFontTx/>
              <a:buChar char="•"/>
              <a:tabLst/>
              <a:defRPr/>
            </a:pPr>
            <a:r>
              <a:rPr kumimoji="0" lang="es-CL" altLang="zh-CN" sz="2000" b="1" i="0" u="none" strike="noStrike" kern="0" cap="none" spc="0" normalizeH="0" baseline="0" noProof="0" dirty="0" smtClean="0">
                <a:ln>
                  <a:noFill/>
                </a:ln>
                <a:solidFill>
                  <a:schemeClr val="tx1"/>
                </a:solidFill>
                <a:effectLst/>
                <a:uLnTx/>
                <a:uFillTx/>
                <a:latin typeface="Calibri" pitchFamily="34" charset="0"/>
                <a:ea typeface="SimSun" pitchFamily="2" charset="-122"/>
                <a:cs typeface="Courier New" pitchFamily="49" charset="0"/>
              </a:rPr>
              <a:t>Según la OECD, las autoridades deberían considerar la posibilidad de aumentar la edad para recibir la totalidad del salario mínimo, desde los actuales 18 años, a los 25 años.</a:t>
            </a:r>
          </a:p>
          <a:p>
            <a:pPr marL="342900" marR="0" lvl="0" indent="-342900" algn="just" defTabSz="914400" rtl="0" eaLnBrk="0" fontAlgn="base" latinLnBrk="0" hangingPunct="0">
              <a:lnSpc>
                <a:spcPct val="100000"/>
              </a:lnSpc>
              <a:spcBef>
                <a:spcPct val="20000"/>
              </a:spcBef>
              <a:spcAft>
                <a:spcPct val="0"/>
              </a:spcAft>
              <a:buClrTx/>
              <a:buSzTx/>
              <a:buFontTx/>
              <a:buChar char="•"/>
              <a:tabLst/>
              <a:defRPr/>
            </a:pPr>
            <a:r>
              <a:rPr lang="es-CL" sz="2000" b="1" kern="0" dirty="0" smtClean="0">
                <a:latin typeface="Calibri" pitchFamily="34" charset="0"/>
                <a:ea typeface="SimSun" pitchFamily="2" charset="-122"/>
                <a:cs typeface="Courier New" pitchFamily="49" charset="0"/>
              </a:rPr>
              <a:t>La opción del gobierno ha sido un Subsidio a la Contratación de los Jóvenes (reciente aplicación).</a:t>
            </a:r>
            <a:endParaRPr kumimoji="0" lang="es-CL" sz="2000" b="1" i="0" u="none" strike="noStrike" kern="0" cap="none" spc="0" normalizeH="0" baseline="0" noProof="0" dirty="0">
              <a:ln>
                <a:noFill/>
              </a:ln>
              <a:solidFill>
                <a:schemeClr val="tx1"/>
              </a:solidFill>
              <a:effectLst/>
              <a:uLnTx/>
              <a:uFillTx/>
              <a:latin typeface="Calibri" pitchFamily="34" charset="0"/>
              <a:ea typeface="SimSun" pitchFamily="2" charset="-122"/>
              <a:cs typeface="Courier New" pitchFamily="49" charset="0"/>
            </a:endParaRPr>
          </a:p>
        </p:txBody>
      </p:sp>
    </p:spTree>
  </p:cSld>
  <p:clrMapOvr>
    <a:masterClrMapping/>
  </p:clrMapOvr>
  <p:transition>
    <p:cove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Line 8"/>
          <p:cNvSpPr>
            <a:spLocks noChangeShapeType="1"/>
          </p:cNvSpPr>
          <p:nvPr/>
        </p:nvSpPr>
        <p:spPr bwMode="auto">
          <a:xfrm>
            <a:off x="609600" y="1447800"/>
            <a:ext cx="6934200" cy="0"/>
          </a:xfrm>
          <a:prstGeom prst="line">
            <a:avLst/>
          </a:prstGeom>
          <a:noFill/>
          <a:ln w="38100">
            <a:solidFill>
              <a:srgbClr val="990000"/>
            </a:solidFill>
            <a:round/>
            <a:headEnd/>
            <a:tailEnd/>
          </a:ln>
        </p:spPr>
        <p:txBody>
          <a:bodyPr/>
          <a:lstStyle/>
          <a:p>
            <a:endParaRPr lang="es-ES"/>
          </a:p>
        </p:txBody>
      </p:sp>
      <p:sp>
        <p:nvSpPr>
          <p:cNvPr id="2054" name="Rectangle 9"/>
          <p:cNvSpPr>
            <a:spLocks noChangeArrowheads="1"/>
          </p:cNvSpPr>
          <p:nvPr/>
        </p:nvSpPr>
        <p:spPr bwMode="auto">
          <a:xfrm>
            <a:off x="838200" y="762000"/>
            <a:ext cx="7391400" cy="685800"/>
          </a:xfrm>
          <a:prstGeom prst="rect">
            <a:avLst/>
          </a:prstGeom>
          <a:noFill/>
          <a:ln w="9525">
            <a:noFill/>
            <a:miter lim="800000"/>
            <a:headEnd/>
            <a:tailEnd/>
          </a:ln>
        </p:spPr>
        <p:txBody>
          <a:bodyPr anchor="ctr"/>
          <a:lstStyle/>
          <a:p>
            <a:r>
              <a:rPr lang="en-US" sz="2800" b="1" dirty="0" err="1" smtClean="0">
                <a:solidFill>
                  <a:srgbClr val="0066CC"/>
                </a:solidFill>
                <a:latin typeface="Calibri" pitchFamily="34" charset="0"/>
                <a:cs typeface="Arial" charset="0"/>
              </a:rPr>
              <a:t>Conclusiones</a:t>
            </a:r>
            <a:r>
              <a:rPr lang="en-US" sz="2800" b="1" dirty="0" smtClean="0">
                <a:solidFill>
                  <a:srgbClr val="0066CC"/>
                </a:solidFill>
                <a:latin typeface="Calibri" pitchFamily="34" charset="0"/>
                <a:cs typeface="Arial" charset="0"/>
              </a:rPr>
              <a:t> OECD:</a:t>
            </a:r>
            <a:endParaRPr lang="es-MX" sz="4400" b="1" dirty="0">
              <a:solidFill>
                <a:srgbClr val="0066CC"/>
              </a:solidFill>
              <a:latin typeface="Calibri" pitchFamily="34" charset="0"/>
              <a:cs typeface="Arial" charset="0"/>
            </a:endParaRPr>
          </a:p>
        </p:txBody>
      </p:sp>
      <p:sp>
        <p:nvSpPr>
          <p:cNvPr id="2055" name="Rectangle 10"/>
          <p:cNvSpPr>
            <a:spLocks noChangeArrowheads="1"/>
          </p:cNvSpPr>
          <p:nvPr/>
        </p:nvSpPr>
        <p:spPr bwMode="auto">
          <a:xfrm>
            <a:off x="0" y="2057400"/>
            <a:ext cx="9144000" cy="0"/>
          </a:xfrm>
          <a:prstGeom prst="rect">
            <a:avLst/>
          </a:prstGeom>
          <a:noFill/>
          <a:ln w="9525">
            <a:noFill/>
            <a:miter lim="800000"/>
            <a:headEnd/>
            <a:tailEnd/>
          </a:ln>
        </p:spPr>
        <p:txBody>
          <a:bodyPr wrap="none" anchor="ctr">
            <a:spAutoFit/>
          </a:bodyPr>
          <a:lstStyle/>
          <a:p>
            <a:endParaRPr lang="es-ES"/>
          </a:p>
        </p:txBody>
      </p:sp>
      <p:sp>
        <p:nvSpPr>
          <p:cNvPr id="2056" name="Rectangle 13"/>
          <p:cNvSpPr>
            <a:spLocks noChangeArrowheads="1"/>
          </p:cNvSpPr>
          <p:nvPr/>
        </p:nvSpPr>
        <p:spPr bwMode="auto">
          <a:xfrm>
            <a:off x="0" y="2071688"/>
            <a:ext cx="9144000" cy="0"/>
          </a:xfrm>
          <a:prstGeom prst="rect">
            <a:avLst/>
          </a:prstGeom>
          <a:noFill/>
          <a:ln w="9525">
            <a:noFill/>
            <a:miter lim="800000"/>
            <a:headEnd/>
            <a:tailEnd/>
          </a:ln>
        </p:spPr>
        <p:txBody>
          <a:bodyPr wrap="none" anchor="ctr">
            <a:spAutoFit/>
          </a:bodyPr>
          <a:lstStyle/>
          <a:p>
            <a:endParaRPr lang="es-ES"/>
          </a:p>
        </p:txBody>
      </p:sp>
      <p:sp>
        <p:nvSpPr>
          <p:cNvPr id="2057" name="Rectangle 15"/>
          <p:cNvSpPr>
            <a:spLocks noChangeArrowheads="1"/>
          </p:cNvSpPr>
          <p:nvPr/>
        </p:nvSpPr>
        <p:spPr bwMode="auto">
          <a:xfrm>
            <a:off x="0" y="2071688"/>
            <a:ext cx="9144000" cy="0"/>
          </a:xfrm>
          <a:prstGeom prst="rect">
            <a:avLst/>
          </a:prstGeom>
          <a:noFill/>
          <a:ln w="9525">
            <a:noFill/>
            <a:miter lim="800000"/>
            <a:headEnd/>
            <a:tailEnd/>
          </a:ln>
        </p:spPr>
        <p:txBody>
          <a:bodyPr wrap="none" anchor="ctr">
            <a:spAutoFit/>
          </a:bodyPr>
          <a:lstStyle/>
          <a:p>
            <a:endParaRPr lang="es-ES"/>
          </a:p>
        </p:txBody>
      </p:sp>
      <p:sp>
        <p:nvSpPr>
          <p:cNvPr id="8" name="Rectangle 3"/>
          <p:cNvSpPr txBox="1">
            <a:spLocks noChangeArrowheads="1"/>
          </p:cNvSpPr>
          <p:nvPr/>
        </p:nvSpPr>
        <p:spPr>
          <a:xfrm>
            <a:off x="357158" y="1500174"/>
            <a:ext cx="8286808" cy="4857784"/>
          </a:xfrm>
          <a:prstGeom prst="rect">
            <a:avLst/>
          </a:prstGeom>
          <a:noFill/>
          <a:ln/>
        </p:spPr>
        <p:txBody>
          <a:bodyPr/>
          <a:lstStyle/>
          <a:p>
            <a:pPr marL="457200" indent="-457200" algn="just">
              <a:lnSpc>
                <a:spcPct val="70000"/>
              </a:lnSpc>
              <a:buFontTx/>
              <a:buNone/>
            </a:pPr>
            <a:r>
              <a:rPr lang="es-CL" b="1" dirty="0" smtClean="0">
                <a:latin typeface="Calibri" pitchFamily="34" charset="0"/>
                <a:ea typeface="SimSun" pitchFamily="2" charset="-122"/>
                <a:cs typeface="Courier New" pitchFamily="49" charset="0"/>
              </a:rPr>
              <a:t>Las principales se refieren a:</a:t>
            </a:r>
          </a:p>
          <a:p>
            <a:pPr marL="457200" indent="-457200" algn="just">
              <a:lnSpc>
                <a:spcPct val="70000"/>
              </a:lnSpc>
            </a:pPr>
            <a:endParaRPr lang="es-CL" sz="2000" b="1" dirty="0" smtClean="0">
              <a:latin typeface="Calibri" pitchFamily="34" charset="0"/>
              <a:ea typeface="SimSun" pitchFamily="2" charset="-122"/>
              <a:cs typeface="Courier New" pitchFamily="49" charset="0"/>
            </a:endParaRPr>
          </a:p>
          <a:p>
            <a:pPr marL="457200" indent="-457200" algn="just">
              <a:lnSpc>
                <a:spcPct val="70000"/>
              </a:lnSpc>
              <a:buFont typeface="Arial" pitchFamily="34" charset="0"/>
              <a:buChar char="•"/>
            </a:pPr>
            <a:endParaRPr lang="es-ES" sz="2000" b="1" dirty="0" smtClean="0">
              <a:latin typeface="Calibri" pitchFamily="34" charset="0"/>
              <a:ea typeface="SimSun" pitchFamily="2" charset="-122"/>
              <a:cs typeface="Courier New" pitchFamily="49" charset="0"/>
            </a:endParaRPr>
          </a:p>
          <a:p>
            <a:pPr marL="457200" indent="-457200" algn="just">
              <a:lnSpc>
                <a:spcPct val="70000"/>
              </a:lnSpc>
              <a:buFont typeface="Arial" pitchFamily="34" charset="0"/>
              <a:buChar char="•"/>
            </a:pPr>
            <a:r>
              <a:rPr lang="es-ES" b="1" dirty="0" smtClean="0">
                <a:latin typeface="Calibri" pitchFamily="34" charset="0"/>
                <a:ea typeface="SimSun" pitchFamily="2" charset="-122"/>
                <a:cs typeface="Courier New" pitchFamily="49" charset="0"/>
              </a:rPr>
              <a:t>Eliminación gradualmente del actual sistema de indemnizaciones.</a:t>
            </a:r>
          </a:p>
          <a:p>
            <a:pPr marL="457200" indent="-457200" algn="just">
              <a:lnSpc>
                <a:spcPct val="70000"/>
              </a:lnSpc>
            </a:pPr>
            <a:endParaRPr lang="es-ES" b="1" dirty="0" smtClean="0">
              <a:latin typeface="Calibri" pitchFamily="34" charset="0"/>
              <a:ea typeface="SimSun" pitchFamily="2" charset="-122"/>
              <a:cs typeface="Courier New" pitchFamily="49" charset="0"/>
            </a:endParaRPr>
          </a:p>
          <a:p>
            <a:pPr marL="457200" indent="-457200" algn="just">
              <a:lnSpc>
                <a:spcPct val="70000"/>
              </a:lnSpc>
              <a:buFont typeface="Arial" pitchFamily="34" charset="0"/>
              <a:buChar char="•"/>
            </a:pPr>
            <a:r>
              <a:rPr lang="es-ES" b="1" dirty="0" smtClean="0">
                <a:latin typeface="Calibri" pitchFamily="34" charset="0"/>
                <a:ea typeface="SimSun" pitchFamily="2" charset="-122"/>
                <a:cs typeface="Courier New" pitchFamily="49" charset="0"/>
              </a:rPr>
              <a:t>Extender plazos del Seguro de Desempleo, reforzar el componente solidario del sistema de seguro de desempleo.</a:t>
            </a:r>
          </a:p>
          <a:p>
            <a:pPr marL="457200" indent="-457200" algn="just">
              <a:lnSpc>
                <a:spcPct val="70000"/>
              </a:lnSpc>
            </a:pPr>
            <a:endParaRPr lang="es-ES" b="1" dirty="0" smtClean="0">
              <a:latin typeface="Calibri" pitchFamily="34" charset="0"/>
              <a:ea typeface="SimSun" pitchFamily="2" charset="-122"/>
              <a:cs typeface="Courier New" pitchFamily="49" charset="0"/>
            </a:endParaRPr>
          </a:p>
          <a:p>
            <a:pPr marL="457200" indent="-457200" algn="just">
              <a:lnSpc>
                <a:spcPct val="70000"/>
              </a:lnSpc>
              <a:buFont typeface="Arial" pitchFamily="34" charset="0"/>
              <a:buChar char="•"/>
            </a:pPr>
            <a:r>
              <a:rPr lang="es-ES" b="1" dirty="0" smtClean="0">
                <a:latin typeface="Calibri" pitchFamily="34" charset="0"/>
                <a:ea typeface="SimSun" pitchFamily="2" charset="-122"/>
                <a:cs typeface="Courier New" pitchFamily="49" charset="0"/>
              </a:rPr>
              <a:t>Reformas y mejoras en programas de Intermediación Laboral</a:t>
            </a:r>
          </a:p>
          <a:p>
            <a:pPr marL="457200" indent="-457200" algn="just">
              <a:lnSpc>
                <a:spcPct val="70000"/>
              </a:lnSpc>
              <a:buFont typeface="Arial" pitchFamily="34" charset="0"/>
              <a:buChar char="•"/>
            </a:pPr>
            <a:endParaRPr lang="es-ES" b="1" dirty="0" smtClean="0">
              <a:latin typeface="Calibri" pitchFamily="34" charset="0"/>
              <a:ea typeface="SimSun" pitchFamily="2" charset="-122"/>
              <a:cs typeface="Courier New" pitchFamily="49" charset="0"/>
            </a:endParaRPr>
          </a:p>
          <a:p>
            <a:pPr marL="457200" indent="-457200" algn="just">
              <a:lnSpc>
                <a:spcPct val="70000"/>
              </a:lnSpc>
              <a:buFont typeface="Arial" pitchFamily="34" charset="0"/>
              <a:buChar char="•"/>
            </a:pPr>
            <a:r>
              <a:rPr lang="es-ES" b="1" dirty="0" smtClean="0">
                <a:latin typeface="Calibri" pitchFamily="34" charset="0"/>
                <a:ea typeface="SimSun" pitchFamily="2" charset="-122"/>
                <a:cs typeface="Courier New" pitchFamily="49" charset="0"/>
              </a:rPr>
              <a:t>Nueva legislación favorezca la negociación colectiva</a:t>
            </a:r>
          </a:p>
          <a:p>
            <a:pPr marL="457200" indent="-457200" algn="just">
              <a:lnSpc>
                <a:spcPct val="70000"/>
              </a:lnSpc>
              <a:buFont typeface="Arial" pitchFamily="34" charset="0"/>
              <a:buChar char="•"/>
            </a:pPr>
            <a:endParaRPr lang="es-ES" b="1" dirty="0" smtClean="0">
              <a:latin typeface="Calibri" pitchFamily="34" charset="0"/>
              <a:ea typeface="SimSun" pitchFamily="2" charset="-122"/>
              <a:cs typeface="Courier New" pitchFamily="49" charset="0"/>
            </a:endParaRPr>
          </a:p>
          <a:p>
            <a:pPr marL="457200" indent="-457200" algn="just">
              <a:lnSpc>
                <a:spcPct val="70000"/>
              </a:lnSpc>
              <a:buFont typeface="Arial" pitchFamily="34" charset="0"/>
              <a:buChar char="•"/>
            </a:pPr>
            <a:r>
              <a:rPr lang="es-ES" b="1" dirty="0" smtClean="0">
                <a:latin typeface="Calibri" pitchFamily="34" charset="0"/>
                <a:ea typeface="SimSun" pitchFamily="2" charset="-122"/>
                <a:cs typeface="Courier New" pitchFamily="49" charset="0"/>
              </a:rPr>
              <a:t>Fortalecer nueva normativa de subcontratación</a:t>
            </a:r>
          </a:p>
          <a:p>
            <a:pPr marL="457200" indent="-457200" algn="just">
              <a:lnSpc>
                <a:spcPct val="70000"/>
              </a:lnSpc>
              <a:buFont typeface="Arial" pitchFamily="34" charset="0"/>
              <a:buChar char="•"/>
            </a:pPr>
            <a:endParaRPr lang="es-ES" b="1" dirty="0" smtClean="0">
              <a:latin typeface="Calibri" pitchFamily="34" charset="0"/>
              <a:ea typeface="SimSun" pitchFamily="2" charset="-122"/>
              <a:cs typeface="Courier New" pitchFamily="49" charset="0"/>
            </a:endParaRPr>
          </a:p>
          <a:p>
            <a:pPr marL="457200" indent="-457200" algn="just">
              <a:lnSpc>
                <a:spcPct val="70000"/>
              </a:lnSpc>
              <a:buFont typeface="Arial" pitchFamily="34" charset="0"/>
              <a:buChar char="•"/>
            </a:pPr>
            <a:r>
              <a:rPr lang="es-ES" b="1" dirty="0" smtClean="0">
                <a:latin typeface="Calibri" pitchFamily="34" charset="0"/>
                <a:ea typeface="SimSun" pitchFamily="2" charset="-122"/>
                <a:cs typeface="Courier New" pitchFamily="49" charset="0"/>
              </a:rPr>
              <a:t>Salario mínimo: </a:t>
            </a:r>
            <a:r>
              <a:rPr lang="es-ES" b="1" dirty="0" err="1" smtClean="0">
                <a:latin typeface="Calibri" pitchFamily="34" charset="0"/>
                <a:ea typeface="SimSun" pitchFamily="2" charset="-122"/>
                <a:cs typeface="Courier New" pitchFamily="49" charset="0"/>
              </a:rPr>
              <a:t>submínimo</a:t>
            </a:r>
            <a:r>
              <a:rPr lang="es-ES" b="1" dirty="0" smtClean="0">
                <a:latin typeface="Calibri" pitchFamily="34" charset="0"/>
                <a:ea typeface="SimSun" pitchFamily="2" charset="-122"/>
                <a:cs typeface="Courier New" pitchFamily="49" charset="0"/>
              </a:rPr>
              <a:t> para jóvenes</a:t>
            </a:r>
          </a:p>
          <a:p>
            <a:pPr marL="457200" indent="-457200" algn="just">
              <a:lnSpc>
                <a:spcPct val="70000"/>
              </a:lnSpc>
            </a:pPr>
            <a:endParaRPr lang="es-ES" b="1" dirty="0" smtClean="0">
              <a:latin typeface="Calibri" pitchFamily="34" charset="0"/>
              <a:ea typeface="SimSun" pitchFamily="2" charset="-122"/>
              <a:cs typeface="Courier New" pitchFamily="49" charset="0"/>
            </a:endParaRPr>
          </a:p>
          <a:p>
            <a:pPr marL="457200" indent="-457200" algn="just">
              <a:lnSpc>
                <a:spcPct val="70000"/>
              </a:lnSpc>
              <a:buFont typeface="Arial" pitchFamily="34" charset="0"/>
              <a:buChar char="•"/>
            </a:pPr>
            <a:r>
              <a:rPr lang="es-ES" b="1" dirty="0" smtClean="0">
                <a:latin typeface="Calibri" pitchFamily="34" charset="0"/>
                <a:ea typeface="SimSun" pitchFamily="2" charset="-122"/>
                <a:cs typeface="Courier New" pitchFamily="49" charset="0"/>
              </a:rPr>
              <a:t>Políticas activas de Empleo</a:t>
            </a:r>
            <a:endParaRPr lang="es-ES" sz="2200" b="1" dirty="0" smtClean="0">
              <a:latin typeface="Calibri" pitchFamily="34" charset="0"/>
              <a:ea typeface="SimSun" pitchFamily="2" charset="-122"/>
              <a:cs typeface="Courier New" pitchFamily="49" charset="0"/>
            </a:endParaRPr>
          </a:p>
          <a:p>
            <a:pPr marL="342900" marR="0" lvl="0" indent="-342900" algn="just" defTabSz="914400" rtl="0" eaLnBrk="0" fontAlgn="base" latinLnBrk="0" hangingPunct="0">
              <a:lnSpc>
                <a:spcPct val="100000"/>
              </a:lnSpc>
              <a:spcBef>
                <a:spcPct val="20000"/>
              </a:spcBef>
              <a:spcAft>
                <a:spcPct val="0"/>
              </a:spcAft>
              <a:buClrTx/>
              <a:buSzTx/>
              <a:buFontTx/>
              <a:buChar char="•"/>
              <a:tabLst/>
              <a:defRPr/>
            </a:pPr>
            <a:endParaRPr kumimoji="0" lang="es-CL" sz="2000" b="1" i="0" u="none" strike="noStrike" kern="0" cap="none" spc="0" normalizeH="0" baseline="0" noProof="0" dirty="0">
              <a:ln>
                <a:noFill/>
              </a:ln>
              <a:solidFill>
                <a:schemeClr val="tx1"/>
              </a:solidFill>
              <a:effectLst/>
              <a:uLnTx/>
              <a:uFillTx/>
              <a:latin typeface="Calibri" pitchFamily="34" charset="0"/>
              <a:ea typeface="SimSun" pitchFamily="2" charset="-122"/>
              <a:cs typeface="Courier New" pitchFamily="49" charset="0"/>
            </a:endParaRPr>
          </a:p>
        </p:txBody>
      </p:sp>
    </p:spTree>
  </p:cSld>
  <p:clrMapOvr>
    <a:masterClrMapping/>
  </p:clrMapOvr>
  <p:transition>
    <p:cove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Line 8"/>
          <p:cNvSpPr>
            <a:spLocks noChangeShapeType="1"/>
          </p:cNvSpPr>
          <p:nvPr/>
        </p:nvSpPr>
        <p:spPr bwMode="auto">
          <a:xfrm>
            <a:off x="609600" y="1447800"/>
            <a:ext cx="6934200" cy="0"/>
          </a:xfrm>
          <a:prstGeom prst="line">
            <a:avLst/>
          </a:prstGeom>
          <a:noFill/>
          <a:ln w="38100">
            <a:solidFill>
              <a:srgbClr val="990000"/>
            </a:solidFill>
            <a:round/>
            <a:headEnd/>
            <a:tailEnd/>
          </a:ln>
        </p:spPr>
        <p:txBody>
          <a:bodyPr/>
          <a:lstStyle/>
          <a:p>
            <a:endParaRPr lang="es-ES"/>
          </a:p>
        </p:txBody>
      </p:sp>
      <p:sp>
        <p:nvSpPr>
          <p:cNvPr id="23557" name="Rectangle 9"/>
          <p:cNvSpPr>
            <a:spLocks noChangeArrowheads="1"/>
          </p:cNvSpPr>
          <p:nvPr/>
        </p:nvSpPr>
        <p:spPr bwMode="auto">
          <a:xfrm>
            <a:off x="500034" y="1500174"/>
            <a:ext cx="8215370" cy="5072098"/>
          </a:xfrm>
          <a:prstGeom prst="rect">
            <a:avLst/>
          </a:prstGeom>
          <a:noFill/>
          <a:ln w="9525">
            <a:noFill/>
            <a:miter lim="800000"/>
            <a:headEnd/>
            <a:tailEnd/>
          </a:ln>
        </p:spPr>
        <p:txBody>
          <a:bodyPr anchor="ctr"/>
          <a:lstStyle/>
          <a:p>
            <a:r>
              <a:rPr lang="es-ES" sz="3200" b="1" dirty="0" smtClean="0">
                <a:solidFill>
                  <a:srgbClr val="FF0000"/>
                </a:solidFill>
                <a:latin typeface="Trebuchet MS" pitchFamily="34" charset="0"/>
              </a:rPr>
              <a:t>¿Podrá Chile reducir significativamente el desempleo, sin modificaciones estructurales al mercado laboral?</a:t>
            </a:r>
          </a:p>
          <a:p>
            <a:pPr lvl="1" algn="just">
              <a:buFont typeface="Arial" pitchFamily="34" charset="0"/>
              <a:buChar char="•"/>
            </a:pPr>
            <a:r>
              <a:rPr lang="es-ES" sz="3200" b="1" dirty="0" smtClean="0">
                <a:solidFill>
                  <a:schemeClr val="tx2"/>
                </a:solidFill>
                <a:latin typeface="Trebuchet MS" pitchFamily="34" charset="0"/>
              </a:rPr>
              <a:t> </a:t>
            </a:r>
            <a:r>
              <a:rPr lang="es-ES" sz="2800" b="1" dirty="0" smtClean="0">
                <a:solidFill>
                  <a:srgbClr val="333399"/>
                </a:solidFill>
                <a:latin typeface="Trebuchet MS" pitchFamily="34" charset="0"/>
              </a:rPr>
              <a:t>Chile requiere transformaciones a su mercado laboral (institucionalidad, legislación, políticas)</a:t>
            </a:r>
          </a:p>
          <a:p>
            <a:pPr lvl="1" algn="just">
              <a:buFont typeface="Arial" pitchFamily="34" charset="0"/>
              <a:buChar char="•"/>
            </a:pPr>
            <a:r>
              <a:rPr lang="es-ES" sz="2800" b="1" dirty="0" smtClean="0">
                <a:solidFill>
                  <a:srgbClr val="333399"/>
                </a:solidFill>
                <a:latin typeface="Trebuchet MS" pitchFamily="34" charset="0"/>
              </a:rPr>
              <a:t> Pero, el mercado laboral de hoy es distinto de las crisis pasadas</a:t>
            </a:r>
          </a:p>
          <a:p>
            <a:pPr lvl="1" algn="just">
              <a:buFont typeface="Arial" pitchFamily="34" charset="0"/>
              <a:buChar char="•"/>
            </a:pPr>
            <a:r>
              <a:rPr lang="es-ES" sz="2800" b="1" dirty="0" smtClean="0">
                <a:solidFill>
                  <a:srgbClr val="333399"/>
                </a:solidFill>
                <a:latin typeface="Trebuchet MS" pitchFamily="34" charset="0"/>
              </a:rPr>
              <a:t> </a:t>
            </a:r>
            <a:r>
              <a:rPr lang="es-ES" sz="2800" b="1" dirty="0" smtClean="0">
                <a:solidFill>
                  <a:srgbClr val="333399"/>
                </a:solidFill>
                <a:latin typeface="Trebuchet MS" pitchFamily="34" charset="0"/>
              </a:rPr>
              <a:t>Vamos a observar una recuperación laboral más rápida</a:t>
            </a:r>
            <a:endParaRPr lang="es-ES" sz="2800" b="1" dirty="0" smtClean="0">
              <a:solidFill>
                <a:srgbClr val="333399"/>
              </a:solidFill>
              <a:latin typeface="Trebuchet MS" pitchFamily="34" charset="0"/>
            </a:endParaRPr>
          </a:p>
        </p:txBody>
      </p:sp>
      <p:sp>
        <p:nvSpPr>
          <p:cNvPr id="23558" name="Rectangle 10"/>
          <p:cNvSpPr>
            <a:spLocks noChangeArrowheads="1"/>
          </p:cNvSpPr>
          <p:nvPr/>
        </p:nvSpPr>
        <p:spPr bwMode="auto">
          <a:xfrm>
            <a:off x="0" y="2057400"/>
            <a:ext cx="9144000" cy="0"/>
          </a:xfrm>
          <a:prstGeom prst="rect">
            <a:avLst/>
          </a:prstGeom>
          <a:noFill/>
          <a:ln w="9525">
            <a:noFill/>
            <a:miter lim="800000"/>
            <a:headEnd/>
            <a:tailEnd/>
          </a:ln>
        </p:spPr>
        <p:txBody>
          <a:bodyPr wrap="none" anchor="ctr">
            <a:spAutoFit/>
          </a:bodyPr>
          <a:lstStyle/>
          <a:p>
            <a:endParaRPr lang="es-ES"/>
          </a:p>
        </p:txBody>
      </p:sp>
      <p:sp>
        <p:nvSpPr>
          <p:cNvPr id="23559" name="Rectangle 11"/>
          <p:cNvSpPr>
            <a:spLocks noChangeArrowheads="1"/>
          </p:cNvSpPr>
          <p:nvPr/>
        </p:nvSpPr>
        <p:spPr bwMode="auto">
          <a:xfrm>
            <a:off x="0" y="2071688"/>
            <a:ext cx="9144000" cy="0"/>
          </a:xfrm>
          <a:prstGeom prst="rect">
            <a:avLst/>
          </a:prstGeom>
          <a:noFill/>
          <a:ln w="9525">
            <a:noFill/>
            <a:miter lim="800000"/>
            <a:headEnd/>
            <a:tailEnd/>
          </a:ln>
        </p:spPr>
        <p:txBody>
          <a:bodyPr wrap="none" anchor="ctr">
            <a:spAutoFit/>
          </a:bodyPr>
          <a:lstStyle/>
          <a:p>
            <a:endParaRPr lang="es-ES"/>
          </a:p>
        </p:txBody>
      </p:sp>
      <p:sp>
        <p:nvSpPr>
          <p:cNvPr id="23560" name="Rectangle 12"/>
          <p:cNvSpPr>
            <a:spLocks noChangeArrowheads="1"/>
          </p:cNvSpPr>
          <p:nvPr/>
        </p:nvSpPr>
        <p:spPr bwMode="auto">
          <a:xfrm>
            <a:off x="0" y="2071688"/>
            <a:ext cx="9144000" cy="0"/>
          </a:xfrm>
          <a:prstGeom prst="rect">
            <a:avLst/>
          </a:prstGeom>
          <a:noFill/>
          <a:ln w="9525">
            <a:noFill/>
            <a:miter lim="800000"/>
            <a:headEnd/>
            <a:tailEnd/>
          </a:ln>
        </p:spPr>
        <p:txBody>
          <a:bodyPr wrap="none" anchor="ctr">
            <a:spAutoFit/>
          </a:bodyPr>
          <a:lstStyle/>
          <a:p>
            <a:endParaRPr lang="es-ES"/>
          </a:p>
        </p:txBody>
      </p:sp>
      <p:sp>
        <p:nvSpPr>
          <p:cNvPr id="7" name="6 CuadroTexto"/>
          <p:cNvSpPr txBox="1"/>
          <p:nvPr/>
        </p:nvSpPr>
        <p:spPr>
          <a:xfrm>
            <a:off x="642910" y="500042"/>
            <a:ext cx="3797835" cy="584775"/>
          </a:xfrm>
          <a:prstGeom prst="rect">
            <a:avLst/>
          </a:prstGeom>
          <a:noFill/>
        </p:spPr>
        <p:txBody>
          <a:bodyPr wrap="none" rtlCol="0">
            <a:spAutoFit/>
          </a:bodyPr>
          <a:lstStyle/>
          <a:p>
            <a:r>
              <a:rPr lang="es-ES" sz="3200" b="1" dirty="0" smtClean="0">
                <a:solidFill>
                  <a:srgbClr val="333399"/>
                </a:solidFill>
              </a:rPr>
              <a:t>Comentarios Finales</a:t>
            </a:r>
            <a:endParaRPr lang="es-ES" sz="3200" b="1" dirty="0">
              <a:solidFill>
                <a:srgbClr val="333399"/>
              </a:solidFill>
            </a:endParaRPr>
          </a:p>
        </p:txBody>
      </p:sp>
    </p:spTree>
  </p:cSld>
  <p:clrMapOvr>
    <a:masterClrMapping/>
  </p:clrMapOvr>
  <p:transition>
    <p:cove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ChangeArrowheads="1"/>
          </p:cNvSpPr>
          <p:nvPr/>
        </p:nvSpPr>
        <p:spPr bwMode="auto">
          <a:xfrm>
            <a:off x="838200" y="1500174"/>
            <a:ext cx="7543800" cy="1852626"/>
          </a:xfrm>
          <a:prstGeom prst="rect">
            <a:avLst/>
          </a:prstGeom>
          <a:noFill/>
          <a:ln w="9525">
            <a:noFill/>
            <a:miter lim="800000"/>
            <a:headEnd/>
            <a:tailEnd/>
          </a:ln>
        </p:spPr>
        <p:txBody>
          <a:bodyPr anchor="ctr"/>
          <a:lstStyle/>
          <a:p>
            <a:pPr algn="ctr"/>
            <a:r>
              <a:rPr lang="en-US" sz="4000" b="1" dirty="0" smtClean="0">
                <a:solidFill>
                  <a:srgbClr val="0066CC"/>
                </a:solidFill>
                <a:latin typeface="Calibri" pitchFamily="34" charset="0"/>
                <a:cs typeface="Arial" charset="0"/>
              </a:rPr>
              <a:t>ANEXO</a:t>
            </a:r>
            <a:endParaRPr lang="es-MX" sz="6000" b="1" dirty="0">
              <a:solidFill>
                <a:srgbClr val="0066CC"/>
              </a:solidFill>
              <a:latin typeface="Calibri" pitchFamily="34" charset="0"/>
              <a:cs typeface="Arial" charset="0"/>
            </a:endParaRPr>
          </a:p>
        </p:txBody>
      </p:sp>
      <p:sp>
        <p:nvSpPr>
          <p:cNvPr id="17412" name="Line 10"/>
          <p:cNvSpPr>
            <a:spLocks noChangeShapeType="1"/>
          </p:cNvSpPr>
          <p:nvPr/>
        </p:nvSpPr>
        <p:spPr bwMode="auto">
          <a:xfrm>
            <a:off x="609600" y="3200400"/>
            <a:ext cx="8001000" cy="0"/>
          </a:xfrm>
          <a:prstGeom prst="line">
            <a:avLst/>
          </a:prstGeom>
          <a:noFill/>
          <a:ln w="38100">
            <a:solidFill>
              <a:srgbClr val="990000"/>
            </a:solidFill>
            <a:round/>
            <a:headEnd/>
            <a:tailEnd/>
          </a:ln>
        </p:spPr>
        <p:txBody>
          <a:bodyPr/>
          <a:lstStyle/>
          <a:p>
            <a:endParaRPr lang="es-ES"/>
          </a:p>
        </p:txBody>
      </p:sp>
      <p:sp>
        <p:nvSpPr>
          <p:cNvPr id="17414" name="Rectangle 17"/>
          <p:cNvSpPr>
            <a:spLocks noChangeArrowheads="1"/>
          </p:cNvSpPr>
          <p:nvPr/>
        </p:nvSpPr>
        <p:spPr bwMode="auto">
          <a:xfrm>
            <a:off x="2590800" y="3190875"/>
            <a:ext cx="9144000" cy="0"/>
          </a:xfrm>
          <a:prstGeom prst="rect">
            <a:avLst/>
          </a:prstGeom>
          <a:noFill/>
          <a:ln w="9525">
            <a:noFill/>
            <a:miter lim="800000"/>
            <a:headEnd/>
            <a:tailEnd/>
          </a:ln>
        </p:spPr>
        <p:txBody>
          <a:bodyPr>
            <a:spAutoFit/>
          </a:bodyPr>
          <a:lstStyle/>
          <a:p>
            <a:endParaRPr lang="es-ES"/>
          </a:p>
        </p:txBody>
      </p:sp>
    </p:spTree>
  </p:cSld>
  <p:clrMapOvr>
    <a:masterClrMapping/>
  </p:clrMapOvr>
  <p:transition>
    <p:cove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Rectangle 3"/>
          <p:cNvSpPr>
            <a:spLocks noChangeArrowheads="1"/>
          </p:cNvSpPr>
          <p:nvPr/>
        </p:nvSpPr>
        <p:spPr bwMode="auto">
          <a:xfrm>
            <a:off x="1766888" y="1143000"/>
            <a:ext cx="9144000" cy="0"/>
          </a:xfrm>
          <a:prstGeom prst="rect">
            <a:avLst/>
          </a:prstGeom>
          <a:noFill/>
          <a:ln w="9525">
            <a:noFill/>
            <a:miter lim="800000"/>
            <a:headEnd/>
            <a:tailEnd/>
          </a:ln>
          <a:effectLst/>
        </p:spPr>
        <p:txBody>
          <a:bodyPr>
            <a:spAutoFit/>
          </a:bodyPr>
          <a:lstStyle/>
          <a:p>
            <a:endParaRPr lang="es-ES"/>
          </a:p>
        </p:txBody>
      </p:sp>
      <p:pic>
        <p:nvPicPr>
          <p:cNvPr id="73730" name="Picture 2"/>
          <p:cNvPicPr>
            <a:picLocks noChangeAspect="1" noChangeArrowheads="1"/>
          </p:cNvPicPr>
          <p:nvPr/>
        </p:nvPicPr>
        <p:blipFill>
          <a:blip r:embed="rId2"/>
          <a:srcRect/>
          <a:stretch>
            <a:fillRect/>
          </a:stretch>
        </p:blipFill>
        <p:spPr bwMode="auto">
          <a:xfrm>
            <a:off x="914400" y="447675"/>
            <a:ext cx="7162800" cy="5837238"/>
          </a:xfrm>
          <a:prstGeom prst="rect">
            <a:avLst/>
          </a:prstGeom>
          <a:noFill/>
        </p:spPr>
      </p:pic>
    </p:spTree>
  </p:cSld>
  <p:clrMapOvr>
    <a:masterClrMapping/>
  </p:clrMapOvr>
  <p:transition>
    <p:cove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ChangeArrowheads="1"/>
          </p:cNvSpPr>
          <p:nvPr/>
        </p:nvSpPr>
        <p:spPr bwMode="auto">
          <a:xfrm>
            <a:off x="838200" y="1500174"/>
            <a:ext cx="7543800" cy="1852626"/>
          </a:xfrm>
          <a:prstGeom prst="rect">
            <a:avLst/>
          </a:prstGeom>
          <a:noFill/>
          <a:ln w="9525">
            <a:noFill/>
            <a:miter lim="800000"/>
            <a:headEnd/>
            <a:tailEnd/>
          </a:ln>
        </p:spPr>
        <p:txBody>
          <a:bodyPr anchor="ctr"/>
          <a:lstStyle/>
          <a:p>
            <a:pPr algn="ctr"/>
            <a:r>
              <a:rPr lang="en-US" sz="4000" b="1" dirty="0" smtClean="0">
                <a:solidFill>
                  <a:srgbClr val="0066CC"/>
                </a:solidFill>
                <a:latin typeface="Calibri" pitchFamily="34" charset="0"/>
                <a:cs typeface="Arial" charset="0"/>
              </a:rPr>
              <a:t>MERCADO DEL TRABAJO en CHILE:</a:t>
            </a:r>
          </a:p>
          <a:p>
            <a:pPr algn="ctr"/>
            <a:r>
              <a:rPr lang="en-US" sz="4000" b="1" dirty="0" smtClean="0">
                <a:solidFill>
                  <a:srgbClr val="0066CC"/>
                </a:solidFill>
                <a:latin typeface="Calibri" pitchFamily="34" charset="0"/>
                <a:cs typeface="Arial" charset="0"/>
              </a:rPr>
              <a:t>¿ </a:t>
            </a:r>
            <a:r>
              <a:rPr lang="en-US" sz="4000" b="1" dirty="0" err="1" smtClean="0">
                <a:solidFill>
                  <a:srgbClr val="0066CC"/>
                </a:solidFill>
                <a:latin typeface="Calibri" pitchFamily="34" charset="0"/>
                <a:cs typeface="Arial" charset="0"/>
              </a:rPr>
              <a:t>Dónde</a:t>
            </a:r>
            <a:r>
              <a:rPr lang="en-US" sz="4000" b="1" dirty="0" smtClean="0">
                <a:solidFill>
                  <a:srgbClr val="0066CC"/>
                </a:solidFill>
                <a:latin typeface="Calibri" pitchFamily="34" charset="0"/>
                <a:cs typeface="Arial" charset="0"/>
              </a:rPr>
              <a:t> </a:t>
            </a:r>
            <a:r>
              <a:rPr lang="en-US" sz="4000" b="1" dirty="0" err="1" smtClean="0">
                <a:solidFill>
                  <a:srgbClr val="0066CC"/>
                </a:solidFill>
                <a:latin typeface="Calibri" pitchFamily="34" charset="0"/>
                <a:cs typeface="Arial" charset="0"/>
              </a:rPr>
              <a:t>está</a:t>
            </a:r>
            <a:r>
              <a:rPr lang="en-US" sz="4000" b="1" dirty="0" smtClean="0">
                <a:solidFill>
                  <a:srgbClr val="0066CC"/>
                </a:solidFill>
                <a:latin typeface="Calibri" pitchFamily="34" charset="0"/>
                <a:cs typeface="Arial" charset="0"/>
              </a:rPr>
              <a:t> el </a:t>
            </a:r>
            <a:r>
              <a:rPr lang="en-US" sz="4000" b="1" dirty="0" err="1" smtClean="0">
                <a:solidFill>
                  <a:srgbClr val="0066CC"/>
                </a:solidFill>
                <a:latin typeface="Calibri" pitchFamily="34" charset="0"/>
                <a:cs typeface="Arial" charset="0"/>
              </a:rPr>
              <a:t>problema</a:t>
            </a:r>
            <a:r>
              <a:rPr lang="en-US" sz="4000" b="1" dirty="0" smtClean="0">
                <a:solidFill>
                  <a:srgbClr val="0066CC"/>
                </a:solidFill>
                <a:latin typeface="Calibri" pitchFamily="34" charset="0"/>
                <a:cs typeface="Arial" charset="0"/>
              </a:rPr>
              <a:t> ?</a:t>
            </a:r>
            <a:endParaRPr lang="es-MX" sz="6000" b="1" dirty="0">
              <a:solidFill>
                <a:srgbClr val="0066CC"/>
              </a:solidFill>
              <a:latin typeface="Calibri" pitchFamily="34" charset="0"/>
              <a:cs typeface="Arial" charset="0"/>
            </a:endParaRPr>
          </a:p>
        </p:txBody>
      </p:sp>
      <p:sp>
        <p:nvSpPr>
          <p:cNvPr id="17412" name="Line 10"/>
          <p:cNvSpPr>
            <a:spLocks noChangeShapeType="1"/>
          </p:cNvSpPr>
          <p:nvPr/>
        </p:nvSpPr>
        <p:spPr bwMode="auto">
          <a:xfrm>
            <a:off x="609600" y="3200400"/>
            <a:ext cx="8001000" cy="0"/>
          </a:xfrm>
          <a:prstGeom prst="line">
            <a:avLst/>
          </a:prstGeom>
          <a:noFill/>
          <a:ln w="38100">
            <a:solidFill>
              <a:srgbClr val="990000"/>
            </a:solidFill>
            <a:round/>
            <a:headEnd/>
            <a:tailEnd/>
          </a:ln>
        </p:spPr>
        <p:txBody>
          <a:bodyPr/>
          <a:lstStyle/>
          <a:p>
            <a:endParaRPr lang="es-ES"/>
          </a:p>
        </p:txBody>
      </p:sp>
      <p:sp>
        <p:nvSpPr>
          <p:cNvPr id="17413" name="Rectangle 15"/>
          <p:cNvSpPr>
            <a:spLocks noChangeArrowheads="1"/>
          </p:cNvSpPr>
          <p:nvPr/>
        </p:nvSpPr>
        <p:spPr bwMode="auto">
          <a:xfrm>
            <a:off x="2209800" y="4495800"/>
            <a:ext cx="6400800" cy="1143000"/>
          </a:xfrm>
          <a:prstGeom prst="rect">
            <a:avLst/>
          </a:prstGeom>
          <a:noFill/>
          <a:ln w="9525">
            <a:noFill/>
            <a:miter lim="800000"/>
            <a:headEnd/>
            <a:tailEnd/>
          </a:ln>
        </p:spPr>
        <p:txBody>
          <a:bodyPr anchor="ctr"/>
          <a:lstStyle/>
          <a:p>
            <a:pPr algn="r" eaLnBrk="0" hangingPunct="0"/>
            <a:endParaRPr lang="es-ES" b="1" dirty="0">
              <a:solidFill>
                <a:srgbClr val="000066"/>
              </a:solidFill>
              <a:latin typeface="Verdana" pitchFamily="34" charset="0"/>
            </a:endParaRPr>
          </a:p>
          <a:p>
            <a:pPr algn="r" eaLnBrk="0" hangingPunct="0"/>
            <a:r>
              <a:rPr lang="es-ES" sz="2800" b="0" dirty="0" smtClean="0"/>
              <a:t>Seminario MGPG</a:t>
            </a:r>
            <a:br>
              <a:rPr lang="es-ES" sz="2800" b="0" dirty="0" smtClean="0"/>
            </a:br>
            <a:r>
              <a:rPr lang="es-ES" sz="2000" b="1" dirty="0" smtClean="0">
                <a:solidFill>
                  <a:srgbClr val="000066"/>
                </a:solidFill>
                <a:latin typeface="Verdana" pitchFamily="34" charset="0"/>
              </a:rPr>
              <a:t>Viernes </a:t>
            </a:r>
            <a:r>
              <a:rPr lang="es-ES" sz="2000" b="1" dirty="0">
                <a:solidFill>
                  <a:srgbClr val="000066"/>
                </a:solidFill>
                <a:latin typeface="Verdana" pitchFamily="34" charset="0"/>
              </a:rPr>
              <a:t>24 de julio</a:t>
            </a:r>
          </a:p>
          <a:p>
            <a:pPr algn="r" eaLnBrk="0" hangingPunct="0"/>
            <a:endParaRPr lang="es-ES" sz="2000" b="1" dirty="0">
              <a:solidFill>
                <a:srgbClr val="000066"/>
              </a:solidFill>
              <a:latin typeface="Verdana" pitchFamily="34" charset="0"/>
            </a:endParaRPr>
          </a:p>
        </p:txBody>
      </p:sp>
      <p:sp>
        <p:nvSpPr>
          <p:cNvPr id="17414" name="Rectangle 17"/>
          <p:cNvSpPr>
            <a:spLocks noChangeArrowheads="1"/>
          </p:cNvSpPr>
          <p:nvPr/>
        </p:nvSpPr>
        <p:spPr bwMode="auto">
          <a:xfrm>
            <a:off x="2590800" y="3190875"/>
            <a:ext cx="9144000" cy="0"/>
          </a:xfrm>
          <a:prstGeom prst="rect">
            <a:avLst/>
          </a:prstGeom>
          <a:noFill/>
          <a:ln w="9525">
            <a:noFill/>
            <a:miter lim="800000"/>
            <a:headEnd/>
            <a:tailEnd/>
          </a:ln>
        </p:spPr>
        <p:txBody>
          <a:bodyPr>
            <a:spAutoFit/>
          </a:bodyPr>
          <a:lstStyle/>
          <a:p>
            <a:endParaRPr lang="es-ES"/>
          </a:p>
        </p:txBody>
      </p:sp>
    </p:spTree>
  </p:cSld>
  <p:clrMapOvr>
    <a:masterClrMapping/>
  </p:clrMapOvr>
  <p:transition>
    <p:cov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Line 8"/>
          <p:cNvSpPr>
            <a:spLocks noChangeShapeType="1"/>
          </p:cNvSpPr>
          <p:nvPr/>
        </p:nvSpPr>
        <p:spPr bwMode="auto">
          <a:xfrm>
            <a:off x="609600" y="1447800"/>
            <a:ext cx="6934200" cy="0"/>
          </a:xfrm>
          <a:prstGeom prst="line">
            <a:avLst/>
          </a:prstGeom>
          <a:noFill/>
          <a:ln w="38100">
            <a:solidFill>
              <a:srgbClr val="990000"/>
            </a:solidFill>
            <a:round/>
            <a:headEnd/>
            <a:tailEnd/>
          </a:ln>
        </p:spPr>
        <p:txBody>
          <a:bodyPr/>
          <a:lstStyle/>
          <a:p>
            <a:endParaRPr lang="es-ES"/>
          </a:p>
        </p:txBody>
      </p:sp>
      <p:sp>
        <p:nvSpPr>
          <p:cNvPr id="2054" name="Rectangle 9"/>
          <p:cNvSpPr>
            <a:spLocks noChangeArrowheads="1"/>
          </p:cNvSpPr>
          <p:nvPr/>
        </p:nvSpPr>
        <p:spPr bwMode="auto">
          <a:xfrm>
            <a:off x="500034" y="2000240"/>
            <a:ext cx="8001056" cy="1571636"/>
          </a:xfrm>
          <a:prstGeom prst="rect">
            <a:avLst/>
          </a:prstGeom>
          <a:noFill/>
          <a:ln w="9525">
            <a:noFill/>
            <a:miter lim="800000"/>
            <a:headEnd/>
            <a:tailEnd/>
          </a:ln>
        </p:spPr>
        <p:txBody>
          <a:bodyPr anchor="ctr"/>
          <a:lstStyle/>
          <a:p>
            <a:r>
              <a:rPr lang="es-ES" sz="2800" b="1" dirty="0" smtClean="0">
                <a:solidFill>
                  <a:srgbClr val="002060"/>
                </a:solidFill>
                <a:latin typeface="Trebuchet MS" pitchFamily="34" charset="0"/>
              </a:rPr>
              <a:t>LA   ACTUAL  COYUNTURA  DEL  EMPLEO/DESEMPLEO:</a:t>
            </a:r>
          </a:p>
          <a:p>
            <a:endParaRPr lang="es-ES" sz="2800" b="1" dirty="0">
              <a:solidFill>
                <a:schemeClr val="tx2"/>
              </a:solidFill>
              <a:latin typeface="Trebuchet MS" pitchFamily="34" charset="0"/>
            </a:endParaRPr>
          </a:p>
          <a:p>
            <a:r>
              <a:rPr lang="es-ES" sz="2800" b="1" dirty="0" smtClean="0">
                <a:solidFill>
                  <a:srgbClr val="FF0000"/>
                </a:solidFill>
                <a:latin typeface="Trebuchet MS" pitchFamily="34" charset="0"/>
              </a:rPr>
              <a:t>¿Seguirá Chile el mismo patrón histórico?</a:t>
            </a:r>
            <a:endParaRPr lang="es-ES" sz="2800" b="1" dirty="0">
              <a:solidFill>
                <a:srgbClr val="FF0000"/>
              </a:solidFill>
              <a:latin typeface="Trebuchet MS" pitchFamily="34" charset="0"/>
            </a:endParaRPr>
          </a:p>
        </p:txBody>
      </p:sp>
      <p:sp>
        <p:nvSpPr>
          <p:cNvPr id="2055" name="Rectangle 10"/>
          <p:cNvSpPr>
            <a:spLocks noChangeArrowheads="1"/>
          </p:cNvSpPr>
          <p:nvPr/>
        </p:nvSpPr>
        <p:spPr bwMode="auto">
          <a:xfrm>
            <a:off x="0" y="2057400"/>
            <a:ext cx="9144000" cy="0"/>
          </a:xfrm>
          <a:prstGeom prst="rect">
            <a:avLst/>
          </a:prstGeom>
          <a:noFill/>
          <a:ln w="9525">
            <a:noFill/>
            <a:miter lim="800000"/>
            <a:headEnd/>
            <a:tailEnd/>
          </a:ln>
        </p:spPr>
        <p:txBody>
          <a:bodyPr wrap="none" anchor="ctr">
            <a:spAutoFit/>
          </a:bodyPr>
          <a:lstStyle/>
          <a:p>
            <a:endParaRPr lang="es-ES"/>
          </a:p>
        </p:txBody>
      </p:sp>
      <p:sp>
        <p:nvSpPr>
          <p:cNvPr id="2056" name="Rectangle 13"/>
          <p:cNvSpPr>
            <a:spLocks noChangeArrowheads="1"/>
          </p:cNvSpPr>
          <p:nvPr/>
        </p:nvSpPr>
        <p:spPr bwMode="auto">
          <a:xfrm>
            <a:off x="0" y="2071688"/>
            <a:ext cx="9144000" cy="0"/>
          </a:xfrm>
          <a:prstGeom prst="rect">
            <a:avLst/>
          </a:prstGeom>
          <a:noFill/>
          <a:ln w="9525">
            <a:noFill/>
            <a:miter lim="800000"/>
            <a:headEnd/>
            <a:tailEnd/>
          </a:ln>
        </p:spPr>
        <p:txBody>
          <a:bodyPr wrap="none" anchor="ctr">
            <a:spAutoFit/>
          </a:bodyPr>
          <a:lstStyle/>
          <a:p>
            <a:endParaRPr lang="es-ES"/>
          </a:p>
        </p:txBody>
      </p:sp>
      <p:sp>
        <p:nvSpPr>
          <p:cNvPr id="2057" name="Rectangle 15"/>
          <p:cNvSpPr>
            <a:spLocks noChangeArrowheads="1"/>
          </p:cNvSpPr>
          <p:nvPr/>
        </p:nvSpPr>
        <p:spPr bwMode="auto">
          <a:xfrm>
            <a:off x="0" y="2071688"/>
            <a:ext cx="9144000" cy="0"/>
          </a:xfrm>
          <a:prstGeom prst="rect">
            <a:avLst/>
          </a:prstGeom>
          <a:noFill/>
          <a:ln w="9525">
            <a:noFill/>
            <a:miter lim="800000"/>
            <a:headEnd/>
            <a:tailEnd/>
          </a:ln>
        </p:spPr>
        <p:txBody>
          <a:bodyPr wrap="none" anchor="ctr">
            <a:spAutoFit/>
          </a:bodyPr>
          <a:lstStyle/>
          <a:p>
            <a:endParaRPr lang="es-ES"/>
          </a:p>
        </p:txBody>
      </p:sp>
    </p:spTree>
  </p:cSld>
  <p:clrMapOvr>
    <a:masterClrMapping/>
  </p:clrMapOvr>
  <p:transition>
    <p:cov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4" name="Picture 4"/>
          <p:cNvPicPr>
            <a:picLocks noChangeAspect="1" noChangeArrowheads="1"/>
          </p:cNvPicPr>
          <p:nvPr/>
        </p:nvPicPr>
        <p:blipFill>
          <a:blip r:embed="rId2"/>
          <a:srcRect/>
          <a:stretch>
            <a:fillRect/>
          </a:stretch>
        </p:blipFill>
        <p:spPr bwMode="auto">
          <a:xfrm>
            <a:off x="214282" y="1428735"/>
            <a:ext cx="8572560" cy="5166795"/>
          </a:xfrm>
          <a:prstGeom prst="rect">
            <a:avLst/>
          </a:prstGeom>
          <a:noFill/>
          <a:ln w="9525">
            <a:noFill/>
            <a:miter lim="800000"/>
            <a:headEnd/>
            <a:tailEnd/>
          </a:ln>
        </p:spPr>
      </p:pic>
      <p:sp>
        <p:nvSpPr>
          <p:cNvPr id="6" name="5 CuadroTexto"/>
          <p:cNvSpPr txBox="1"/>
          <p:nvPr/>
        </p:nvSpPr>
        <p:spPr>
          <a:xfrm>
            <a:off x="357158" y="142852"/>
            <a:ext cx="6026650" cy="523220"/>
          </a:xfrm>
          <a:prstGeom prst="rect">
            <a:avLst/>
          </a:prstGeom>
          <a:noFill/>
        </p:spPr>
        <p:txBody>
          <a:bodyPr wrap="none" rtlCol="0">
            <a:spAutoFit/>
          </a:bodyPr>
          <a:lstStyle/>
          <a:p>
            <a:r>
              <a:rPr lang="es-ES" sz="2800" b="1" dirty="0" smtClean="0">
                <a:solidFill>
                  <a:srgbClr val="333399"/>
                </a:solidFill>
              </a:rPr>
              <a:t>La Evolución de la Tasa de Desempleo</a:t>
            </a:r>
            <a:endParaRPr lang="es-ES" sz="2800" b="1" dirty="0">
              <a:solidFill>
                <a:srgbClr val="333399"/>
              </a:solidFill>
            </a:endParaRPr>
          </a:p>
        </p:txBody>
      </p:sp>
    </p:spTree>
  </p:cSld>
  <p:clrMapOvr>
    <a:masterClrMapping/>
  </p:clrMapOvr>
  <p:transition>
    <p:cove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Line 8"/>
          <p:cNvSpPr>
            <a:spLocks noChangeShapeType="1"/>
          </p:cNvSpPr>
          <p:nvPr/>
        </p:nvSpPr>
        <p:spPr bwMode="auto">
          <a:xfrm>
            <a:off x="609600" y="1447800"/>
            <a:ext cx="6934200" cy="0"/>
          </a:xfrm>
          <a:prstGeom prst="line">
            <a:avLst/>
          </a:prstGeom>
          <a:noFill/>
          <a:ln w="38100">
            <a:solidFill>
              <a:srgbClr val="990000"/>
            </a:solidFill>
            <a:round/>
            <a:headEnd/>
            <a:tailEnd/>
          </a:ln>
        </p:spPr>
        <p:txBody>
          <a:bodyPr/>
          <a:lstStyle/>
          <a:p>
            <a:endParaRPr lang="es-ES"/>
          </a:p>
        </p:txBody>
      </p:sp>
      <p:sp>
        <p:nvSpPr>
          <p:cNvPr id="2055" name="Rectangle 10"/>
          <p:cNvSpPr>
            <a:spLocks noChangeArrowheads="1"/>
          </p:cNvSpPr>
          <p:nvPr/>
        </p:nvSpPr>
        <p:spPr bwMode="auto">
          <a:xfrm>
            <a:off x="0" y="2057400"/>
            <a:ext cx="9144000" cy="0"/>
          </a:xfrm>
          <a:prstGeom prst="rect">
            <a:avLst/>
          </a:prstGeom>
          <a:noFill/>
          <a:ln w="9525">
            <a:noFill/>
            <a:miter lim="800000"/>
            <a:headEnd/>
            <a:tailEnd/>
          </a:ln>
        </p:spPr>
        <p:txBody>
          <a:bodyPr wrap="none" anchor="ctr">
            <a:spAutoFit/>
          </a:bodyPr>
          <a:lstStyle/>
          <a:p>
            <a:endParaRPr lang="es-ES"/>
          </a:p>
        </p:txBody>
      </p:sp>
      <p:sp>
        <p:nvSpPr>
          <p:cNvPr id="2056" name="Rectangle 13"/>
          <p:cNvSpPr>
            <a:spLocks noChangeArrowheads="1"/>
          </p:cNvSpPr>
          <p:nvPr/>
        </p:nvSpPr>
        <p:spPr bwMode="auto">
          <a:xfrm>
            <a:off x="0" y="2071688"/>
            <a:ext cx="9144000" cy="0"/>
          </a:xfrm>
          <a:prstGeom prst="rect">
            <a:avLst/>
          </a:prstGeom>
          <a:noFill/>
          <a:ln w="9525">
            <a:noFill/>
            <a:miter lim="800000"/>
            <a:headEnd/>
            <a:tailEnd/>
          </a:ln>
        </p:spPr>
        <p:txBody>
          <a:bodyPr wrap="none" anchor="ctr">
            <a:spAutoFit/>
          </a:bodyPr>
          <a:lstStyle/>
          <a:p>
            <a:endParaRPr lang="es-ES"/>
          </a:p>
        </p:txBody>
      </p:sp>
      <p:sp>
        <p:nvSpPr>
          <p:cNvPr id="2057" name="Rectangle 15"/>
          <p:cNvSpPr>
            <a:spLocks noChangeArrowheads="1"/>
          </p:cNvSpPr>
          <p:nvPr/>
        </p:nvSpPr>
        <p:spPr bwMode="auto">
          <a:xfrm>
            <a:off x="0" y="2071688"/>
            <a:ext cx="9144000" cy="0"/>
          </a:xfrm>
          <a:prstGeom prst="rect">
            <a:avLst/>
          </a:prstGeom>
          <a:noFill/>
          <a:ln w="9525">
            <a:noFill/>
            <a:miter lim="800000"/>
            <a:headEnd/>
            <a:tailEnd/>
          </a:ln>
        </p:spPr>
        <p:txBody>
          <a:bodyPr wrap="none" anchor="ctr">
            <a:spAutoFit/>
          </a:bodyPr>
          <a:lstStyle/>
          <a:p>
            <a:endParaRPr lang="es-ES"/>
          </a:p>
        </p:txBody>
      </p:sp>
      <p:sp>
        <p:nvSpPr>
          <p:cNvPr id="7" name="6 CuadroTexto"/>
          <p:cNvSpPr txBox="1"/>
          <p:nvPr/>
        </p:nvSpPr>
        <p:spPr>
          <a:xfrm>
            <a:off x="571472" y="642918"/>
            <a:ext cx="5312673" cy="523220"/>
          </a:xfrm>
          <a:prstGeom prst="rect">
            <a:avLst/>
          </a:prstGeom>
          <a:noFill/>
        </p:spPr>
        <p:txBody>
          <a:bodyPr wrap="none" rtlCol="0">
            <a:spAutoFit/>
          </a:bodyPr>
          <a:lstStyle/>
          <a:p>
            <a:r>
              <a:rPr lang="es-ES" sz="2800" b="1" dirty="0" smtClean="0"/>
              <a:t>Análisis de la Coyuntura Laboral</a:t>
            </a:r>
            <a:endParaRPr lang="es-ES" sz="2800" b="1" dirty="0"/>
          </a:p>
        </p:txBody>
      </p:sp>
      <p:sp>
        <p:nvSpPr>
          <p:cNvPr id="8" name="7 CuadroTexto"/>
          <p:cNvSpPr txBox="1"/>
          <p:nvPr/>
        </p:nvSpPr>
        <p:spPr>
          <a:xfrm>
            <a:off x="571472" y="1928802"/>
            <a:ext cx="7286676" cy="2062103"/>
          </a:xfrm>
          <a:prstGeom prst="rect">
            <a:avLst/>
          </a:prstGeom>
          <a:noFill/>
        </p:spPr>
        <p:txBody>
          <a:bodyPr wrap="square" rtlCol="0">
            <a:spAutoFit/>
          </a:bodyPr>
          <a:lstStyle/>
          <a:p>
            <a:endParaRPr lang="es-ES" sz="3200" b="1" dirty="0">
              <a:solidFill>
                <a:srgbClr val="FF0000"/>
              </a:solidFill>
            </a:endParaRPr>
          </a:p>
          <a:p>
            <a:r>
              <a:rPr lang="es-ES" sz="3200" b="1" dirty="0" smtClean="0">
                <a:solidFill>
                  <a:srgbClr val="FF0000"/>
                </a:solidFill>
              </a:rPr>
              <a:t>DINAMICA DE FLUJOS</a:t>
            </a:r>
          </a:p>
          <a:p>
            <a:endParaRPr lang="es-ES" sz="3200" b="1" dirty="0">
              <a:solidFill>
                <a:srgbClr val="FF0000"/>
              </a:solidFill>
            </a:endParaRPr>
          </a:p>
          <a:p>
            <a:r>
              <a:rPr lang="es-ES" sz="3200" b="1" dirty="0" smtClean="0">
                <a:solidFill>
                  <a:srgbClr val="FF0000"/>
                </a:solidFill>
              </a:rPr>
              <a:t>                           = f (Incentivos….)</a:t>
            </a:r>
            <a:endParaRPr lang="es-ES" sz="3200" b="1" dirty="0">
              <a:solidFill>
                <a:srgbClr val="FF0000"/>
              </a:solidFill>
            </a:endParaRPr>
          </a:p>
        </p:txBody>
      </p:sp>
      <p:sp>
        <p:nvSpPr>
          <p:cNvPr id="9" name="8 CuadroTexto"/>
          <p:cNvSpPr txBox="1"/>
          <p:nvPr/>
        </p:nvSpPr>
        <p:spPr>
          <a:xfrm>
            <a:off x="285720" y="5643578"/>
            <a:ext cx="7005829" cy="400110"/>
          </a:xfrm>
          <a:prstGeom prst="rect">
            <a:avLst/>
          </a:prstGeom>
          <a:noFill/>
        </p:spPr>
        <p:txBody>
          <a:bodyPr wrap="none" rtlCol="0">
            <a:spAutoFit/>
          </a:bodyPr>
          <a:lstStyle/>
          <a:p>
            <a:r>
              <a:rPr lang="es-ES" sz="2000" i="1" dirty="0" smtClean="0"/>
              <a:t>Nota: A pesar que en Chile, no tenemos series de panel periódicas</a:t>
            </a:r>
            <a:endParaRPr lang="es-ES" sz="2000" i="1" dirty="0"/>
          </a:p>
        </p:txBody>
      </p:sp>
    </p:spTree>
  </p:cSld>
  <p:clrMapOvr>
    <a:masterClrMapping/>
  </p:clrMapOvr>
  <p:transition>
    <p:cove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1066800" y="457200"/>
            <a:ext cx="7162800" cy="733425"/>
          </a:xfrm>
          <a:prstGeom prst="rect">
            <a:avLst/>
          </a:prstGeom>
          <a:noFill/>
          <a:ln w="9525">
            <a:noFill/>
            <a:miter lim="800000"/>
            <a:headEnd/>
            <a:tailEnd/>
          </a:ln>
        </p:spPr>
        <p:txBody>
          <a:bodyPr>
            <a:spAutoFit/>
          </a:bodyPr>
          <a:lstStyle/>
          <a:p>
            <a:pPr algn="ctr">
              <a:spcBef>
                <a:spcPct val="50000"/>
              </a:spcBef>
            </a:pPr>
            <a:r>
              <a:rPr lang="es-ES_tradnl" b="1"/>
              <a:t>COMPOSICION DE LA POBLACION. Chile.  </a:t>
            </a:r>
          </a:p>
          <a:p>
            <a:pPr algn="ctr">
              <a:spcBef>
                <a:spcPct val="50000"/>
              </a:spcBef>
            </a:pPr>
            <a:endParaRPr lang="es-ES_tradnl" sz="1600" b="1"/>
          </a:p>
        </p:txBody>
      </p:sp>
      <p:sp>
        <p:nvSpPr>
          <p:cNvPr id="2053" name="Rectangle 5"/>
          <p:cNvSpPr>
            <a:spLocks noChangeArrowheads="1"/>
          </p:cNvSpPr>
          <p:nvPr/>
        </p:nvSpPr>
        <p:spPr bwMode="auto">
          <a:xfrm>
            <a:off x="3505200" y="1600200"/>
            <a:ext cx="1600200" cy="533400"/>
          </a:xfrm>
          <a:prstGeom prst="rect">
            <a:avLst/>
          </a:prstGeom>
          <a:solidFill>
            <a:schemeClr val="bg1"/>
          </a:solidFill>
          <a:ln w="9525">
            <a:solidFill>
              <a:schemeClr val="tx1"/>
            </a:solidFill>
            <a:miter lim="800000"/>
            <a:headEnd/>
            <a:tailEnd/>
          </a:ln>
          <a:effectLst>
            <a:outerShdw dist="35921" dir="2700000" algn="ctr" rotWithShape="0">
              <a:schemeClr val="tx1"/>
            </a:outerShdw>
          </a:effectLst>
        </p:spPr>
        <p:txBody>
          <a:bodyPr wrap="none" anchor="ctr"/>
          <a:lstStyle/>
          <a:p>
            <a:pPr algn="ctr">
              <a:defRPr/>
            </a:pPr>
            <a:endParaRPr lang="es-ES">
              <a:latin typeface="Arial" charset="0"/>
              <a:cs typeface="Arial" charset="0"/>
            </a:endParaRPr>
          </a:p>
        </p:txBody>
      </p:sp>
      <p:sp>
        <p:nvSpPr>
          <p:cNvPr id="48132" name="Text Box 6"/>
          <p:cNvSpPr txBox="1">
            <a:spLocks noChangeArrowheads="1"/>
          </p:cNvSpPr>
          <p:nvPr/>
        </p:nvSpPr>
        <p:spPr bwMode="auto">
          <a:xfrm>
            <a:off x="3581400" y="1676400"/>
            <a:ext cx="1676400" cy="368300"/>
          </a:xfrm>
          <a:prstGeom prst="rect">
            <a:avLst/>
          </a:prstGeom>
          <a:noFill/>
          <a:ln w="9525">
            <a:noFill/>
            <a:miter lim="800000"/>
            <a:headEnd/>
            <a:tailEnd/>
          </a:ln>
        </p:spPr>
        <p:txBody>
          <a:bodyPr>
            <a:spAutoFit/>
          </a:bodyPr>
          <a:lstStyle/>
          <a:p>
            <a:pPr algn="ctr">
              <a:lnSpc>
                <a:spcPct val="50000"/>
              </a:lnSpc>
              <a:spcBef>
                <a:spcPct val="50000"/>
              </a:spcBef>
            </a:pPr>
            <a:r>
              <a:rPr lang="es-ES_tradnl" sz="1200" b="1"/>
              <a:t>Población Total</a:t>
            </a:r>
          </a:p>
          <a:p>
            <a:pPr algn="ctr">
              <a:lnSpc>
                <a:spcPct val="50000"/>
              </a:lnSpc>
              <a:spcBef>
                <a:spcPct val="50000"/>
              </a:spcBef>
            </a:pPr>
            <a:endParaRPr lang="es-ES_tradnl" sz="1200" b="1"/>
          </a:p>
        </p:txBody>
      </p:sp>
      <p:sp>
        <p:nvSpPr>
          <p:cNvPr id="2055" name="Rectangle 7"/>
          <p:cNvSpPr>
            <a:spLocks noChangeArrowheads="1"/>
          </p:cNvSpPr>
          <p:nvPr/>
        </p:nvSpPr>
        <p:spPr bwMode="auto">
          <a:xfrm>
            <a:off x="1600200" y="2286000"/>
            <a:ext cx="1447800" cy="533400"/>
          </a:xfrm>
          <a:prstGeom prst="rect">
            <a:avLst/>
          </a:prstGeom>
          <a:solidFill>
            <a:schemeClr val="bg1"/>
          </a:solidFill>
          <a:ln w="9525">
            <a:solidFill>
              <a:schemeClr val="tx1"/>
            </a:solidFill>
            <a:miter lim="800000"/>
            <a:headEnd/>
            <a:tailEnd/>
          </a:ln>
          <a:effectLst>
            <a:outerShdw dist="35921" dir="2700000" algn="ctr" rotWithShape="0">
              <a:schemeClr val="tx1"/>
            </a:outerShdw>
          </a:effectLst>
        </p:spPr>
        <p:txBody>
          <a:bodyPr wrap="none" anchor="ctr"/>
          <a:lstStyle/>
          <a:p>
            <a:pPr>
              <a:defRPr/>
            </a:pPr>
            <a:endParaRPr lang="es-ES">
              <a:latin typeface="Arial" charset="0"/>
              <a:cs typeface="Arial" charset="0"/>
            </a:endParaRPr>
          </a:p>
        </p:txBody>
      </p:sp>
      <p:sp>
        <p:nvSpPr>
          <p:cNvPr id="2056" name="Rectangle 8"/>
          <p:cNvSpPr>
            <a:spLocks noChangeArrowheads="1"/>
          </p:cNvSpPr>
          <p:nvPr/>
        </p:nvSpPr>
        <p:spPr bwMode="auto">
          <a:xfrm>
            <a:off x="4648200" y="2286000"/>
            <a:ext cx="1676400" cy="533400"/>
          </a:xfrm>
          <a:prstGeom prst="rect">
            <a:avLst/>
          </a:prstGeom>
          <a:solidFill>
            <a:schemeClr val="bg1"/>
          </a:solidFill>
          <a:ln w="9525">
            <a:solidFill>
              <a:schemeClr val="tx1"/>
            </a:solidFill>
            <a:miter lim="800000"/>
            <a:headEnd/>
            <a:tailEnd/>
          </a:ln>
          <a:effectLst>
            <a:outerShdw dist="35921" dir="2700000" algn="ctr" rotWithShape="0">
              <a:schemeClr val="tx1"/>
            </a:outerShdw>
          </a:effectLst>
        </p:spPr>
        <p:txBody>
          <a:bodyPr wrap="none" anchor="ctr"/>
          <a:lstStyle/>
          <a:p>
            <a:pPr>
              <a:defRPr/>
            </a:pPr>
            <a:endParaRPr lang="es-ES">
              <a:latin typeface="Arial" charset="0"/>
              <a:cs typeface="Arial" charset="0"/>
            </a:endParaRPr>
          </a:p>
        </p:txBody>
      </p:sp>
      <p:sp>
        <p:nvSpPr>
          <p:cNvPr id="48135" name="Line 9"/>
          <p:cNvSpPr>
            <a:spLocks noChangeShapeType="1"/>
          </p:cNvSpPr>
          <p:nvPr/>
        </p:nvSpPr>
        <p:spPr bwMode="auto">
          <a:xfrm>
            <a:off x="4343400" y="2133600"/>
            <a:ext cx="0" cy="76200"/>
          </a:xfrm>
          <a:prstGeom prst="line">
            <a:avLst/>
          </a:prstGeom>
          <a:noFill/>
          <a:ln w="9525">
            <a:solidFill>
              <a:schemeClr val="tx1"/>
            </a:solidFill>
            <a:round/>
            <a:headEnd/>
            <a:tailEnd/>
          </a:ln>
        </p:spPr>
        <p:txBody>
          <a:bodyPr wrap="none" anchor="ctr"/>
          <a:lstStyle/>
          <a:p>
            <a:endParaRPr lang="es-ES"/>
          </a:p>
        </p:txBody>
      </p:sp>
      <p:sp>
        <p:nvSpPr>
          <p:cNvPr id="48136" name="Line 10"/>
          <p:cNvSpPr>
            <a:spLocks noChangeShapeType="1"/>
          </p:cNvSpPr>
          <p:nvPr/>
        </p:nvSpPr>
        <p:spPr bwMode="auto">
          <a:xfrm>
            <a:off x="4343400" y="2209800"/>
            <a:ext cx="1219200" cy="0"/>
          </a:xfrm>
          <a:prstGeom prst="line">
            <a:avLst/>
          </a:prstGeom>
          <a:noFill/>
          <a:ln w="9525">
            <a:solidFill>
              <a:schemeClr val="tx1"/>
            </a:solidFill>
            <a:round/>
            <a:headEnd/>
            <a:tailEnd/>
          </a:ln>
        </p:spPr>
        <p:txBody>
          <a:bodyPr wrap="none" anchor="ctr"/>
          <a:lstStyle/>
          <a:p>
            <a:endParaRPr lang="es-ES"/>
          </a:p>
        </p:txBody>
      </p:sp>
      <p:sp>
        <p:nvSpPr>
          <p:cNvPr id="48137" name="Line 11"/>
          <p:cNvSpPr>
            <a:spLocks noChangeShapeType="1"/>
          </p:cNvSpPr>
          <p:nvPr/>
        </p:nvSpPr>
        <p:spPr bwMode="auto">
          <a:xfrm>
            <a:off x="5562600" y="2209800"/>
            <a:ext cx="0" cy="76200"/>
          </a:xfrm>
          <a:prstGeom prst="line">
            <a:avLst/>
          </a:prstGeom>
          <a:noFill/>
          <a:ln w="9525">
            <a:solidFill>
              <a:schemeClr val="tx1"/>
            </a:solidFill>
            <a:round/>
            <a:headEnd/>
            <a:tailEnd/>
          </a:ln>
        </p:spPr>
        <p:txBody>
          <a:bodyPr wrap="none" anchor="ctr"/>
          <a:lstStyle/>
          <a:p>
            <a:endParaRPr lang="es-ES"/>
          </a:p>
        </p:txBody>
      </p:sp>
      <p:sp>
        <p:nvSpPr>
          <p:cNvPr id="48138" name="Line 12"/>
          <p:cNvSpPr>
            <a:spLocks noChangeShapeType="1"/>
          </p:cNvSpPr>
          <p:nvPr/>
        </p:nvSpPr>
        <p:spPr bwMode="auto">
          <a:xfrm flipH="1">
            <a:off x="2286000" y="2209800"/>
            <a:ext cx="2057400" cy="0"/>
          </a:xfrm>
          <a:prstGeom prst="line">
            <a:avLst/>
          </a:prstGeom>
          <a:noFill/>
          <a:ln w="9525">
            <a:solidFill>
              <a:schemeClr val="tx1"/>
            </a:solidFill>
            <a:round/>
            <a:headEnd/>
            <a:tailEnd/>
          </a:ln>
        </p:spPr>
        <p:txBody>
          <a:bodyPr wrap="none" anchor="ctr"/>
          <a:lstStyle/>
          <a:p>
            <a:endParaRPr lang="es-ES"/>
          </a:p>
        </p:txBody>
      </p:sp>
      <p:sp>
        <p:nvSpPr>
          <p:cNvPr id="48139" name="Line 13"/>
          <p:cNvSpPr>
            <a:spLocks noChangeShapeType="1"/>
          </p:cNvSpPr>
          <p:nvPr/>
        </p:nvSpPr>
        <p:spPr bwMode="auto">
          <a:xfrm>
            <a:off x="2286000" y="2209800"/>
            <a:ext cx="0" cy="76200"/>
          </a:xfrm>
          <a:prstGeom prst="line">
            <a:avLst/>
          </a:prstGeom>
          <a:noFill/>
          <a:ln w="9525">
            <a:solidFill>
              <a:schemeClr val="tx1"/>
            </a:solidFill>
            <a:round/>
            <a:headEnd/>
            <a:tailEnd/>
          </a:ln>
        </p:spPr>
        <p:txBody>
          <a:bodyPr wrap="none" anchor="ctr"/>
          <a:lstStyle/>
          <a:p>
            <a:endParaRPr lang="es-ES"/>
          </a:p>
        </p:txBody>
      </p:sp>
      <p:sp>
        <p:nvSpPr>
          <p:cNvPr id="2066" name="Rectangle 18"/>
          <p:cNvSpPr>
            <a:spLocks noChangeArrowheads="1"/>
          </p:cNvSpPr>
          <p:nvPr/>
        </p:nvSpPr>
        <p:spPr bwMode="auto">
          <a:xfrm>
            <a:off x="3352800" y="2971800"/>
            <a:ext cx="1828800" cy="609600"/>
          </a:xfrm>
          <a:prstGeom prst="rect">
            <a:avLst/>
          </a:prstGeom>
          <a:solidFill>
            <a:schemeClr val="bg1"/>
          </a:solidFill>
          <a:ln w="9525">
            <a:solidFill>
              <a:schemeClr val="tx1"/>
            </a:solidFill>
            <a:miter lim="800000"/>
            <a:headEnd/>
            <a:tailEnd/>
          </a:ln>
          <a:effectLst>
            <a:outerShdw dist="35921" dir="2700000" algn="ctr" rotWithShape="0">
              <a:schemeClr val="tx1"/>
            </a:outerShdw>
          </a:effectLst>
        </p:spPr>
        <p:txBody>
          <a:bodyPr wrap="none" anchor="ctr"/>
          <a:lstStyle/>
          <a:p>
            <a:pPr algn="ctr">
              <a:lnSpc>
                <a:spcPct val="80000"/>
              </a:lnSpc>
              <a:defRPr/>
            </a:pPr>
            <a:endParaRPr lang="es-ES">
              <a:latin typeface="Arial" charset="0"/>
              <a:cs typeface="Arial" charset="0"/>
            </a:endParaRPr>
          </a:p>
        </p:txBody>
      </p:sp>
      <p:sp>
        <p:nvSpPr>
          <p:cNvPr id="2067" name="Rectangle 19"/>
          <p:cNvSpPr>
            <a:spLocks noChangeArrowheads="1"/>
          </p:cNvSpPr>
          <p:nvPr/>
        </p:nvSpPr>
        <p:spPr bwMode="auto">
          <a:xfrm>
            <a:off x="6400800" y="2971800"/>
            <a:ext cx="1371600" cy="533400"/>
          </a:xfrm>
          <a:prstGeom prst="rect">
            <a:avLst/>
          </a:prstGeom>
          <a:solidFill>
            <a:schemeClr val="bg1"/>
          </a:solidFill>
          <a:ln w="9525">
            <a:solidFill>
              <a:schemeClr val="tx1"/>
            </a:solidFill>
            <a:miter lim="800000"/>
            <a:headEnd/>
            <a:tailEnd/>
          </a:ln>
          <a:effectLst>
            <a:outerShdw dist="35921" dir="2700000" algn="ctr" rotWithShape="0">
              <a:schemeClr val="tx1"/>
            </a:outerShdw>
          </a:effectLst>
        </p:spPr>
        <p:txBody>
          <a:bodyPr wrap="none" anchor="ctr"/>
          <a:lstStyle/>
          <a:p>
            <a:pPr algn="ctr">
              <a:defRPr/>
            </a:pPr>
            <a:endParaRPr lang="es-ES" sz="1000">
              <a:latin typeface="Arial" charset="0"/>
              <a:cs typeface="Arial" charset="0"/>
            </a:endParaRPr>
          </a:p>
        </p:txBody>
      </p:sp>
      <p:sp>
        <p:nvSpPr>
          <p:cNvPr id="48142" name="Line 20"/>
          <p:cNvSpPr>
            <a:spLocks noChangeShapeType="1"/>
          </p:cNvSpPr>
          <p:nvPr/>
        </p:nvSpPr>
        <p:spPr bwMode="auto">
          <a:xfrm flipH="1">
            <a:off x="4267200" y="2895600"/>
            <a:ext cx="1295400" cy="0"/>
          </a:xfrm>
          <a:prstGeom prst="line">
            <a:avLst/>
          </a:prstGeom>
          <a:noFill/>
          <a:ln w="9525">
            <a:solidFill>
              <a:schemeClr val="tx1"/>
            </a:solidFill>
            <a:round/>
            <a:headEnd/>
            <a:tailEnd/>
          </a:ln>
        </p:spPr>
        <p:txBody>
          <a:bodyPr wrap="none" anchor="ctr"/>
          <a:lstStyle/>
          <a:p>
            <a:endParaRPr lang="es-ES"/>
          </a:p>
        </p:txBody>
      </p:sp>
      <p:sp>
        <p:nvSpPr>
          <p:cNvPr id="48143" name="Line 21"/>
          <p:cNvSpPr>
            <a:spLocks noChangeShapeType="1"/>
          </p:cNvSpPr>
          <p:nvPr/>
        </p:nvSpPr>
        <p:spPr bwMode="auto">
          <a:xfrm>
            <a:off x="5562600" y="2895600"/>
            <a:ext cx="1524000" cy="0"/>
          </a:xfrm>
          <a:prstGeom prst="line">
            <a:avLst/>
          </a:prstGeom>
          <a:noFill/>
          <a:ln w="9525">
            <a:solidFill>
              <a:schemeClr val="tx1"/>
            </a:solidFill>
            <a:round/>
            <a:headEnd/>
            <a:tailEnd/>
          </a:ln>
        </p:spPr>
        <p:txBody>
          <a:bodyPr wrap="none" anchor="ctr"/>
          <a:lstStyle/>
          <a:p>
            <a:endParaRPr lang="es-ES"/>
          </a:p>
        </p:txBody>
      </p:sp>
      <p:sp>
        <p:nvSpPr>
          <p:cNvPr id="48144" name="Line 22"/>
          <p:cNvSpPr>
            <a:spLocks noChangeShapeType="1"/>
          </p:cNvSpPr>
          <p:nvPr/>
        </p:nvSpPr>
        <p:spPr bwMode="auto">
          <a:xfrm>
            <a:off x="4267200" y="2895600"/>
            <a:ext cx="0" cy="76200"/>
          </a:xfrm>
          <a:prstGeom prst="line">
            <a:avLst/>
          </a:prstGeom>
          <a:noFill/>
          <a:ln w="9525">
            <a:solidFill>
              <a:schemeClr val="tx1"/>
            </a:solidFill>
            <a:round/>
            <a:headEnd/>
            <a:tailEnd/>
          </a:ln>
        </p:spPr>
        <p:txBody>
          <a:bodyPr wrap="none" anchor="ctr"/>
          <a:lstStyle/>
          <a:p>
            <a:endParaRPr lang="es-ES"/>
          </a:p>
        </p:txBody>
      </p:sp>
      <p:sp>
        <p:nvSpPr>
          <p:cNvPr id="48145" name="Line 23"/>
          <p:cNvSpPr>
            <a:spLocks noChangeShapeType="1"/>
          </p:cNvSpPr>
          <p:nvPr/>
        </p:nvSpPr>
        <p:spPr bwMode="auto">
          <a:xfrm>
            <a:off x="7086600" y="2895600"/>
            <a:ext cx="0" cy="76200"/>
          </a:xfrm>
          <a:prstGeom prst="line">
            <a:avLst/>
          </a:prstGeom>
          <a:noFill/>
          <a:ln w="9525">
            <a:solidFill>
              <a:schemeClr val="tx1"/>
            </a:solidFill>
            <a:round/>
            <a:headEnd/>
            <a:tailEnd/>
          </a:ln>
        </p:spPr>
        <p:txBody>
          <a:bodyPr wrap="none" anchor="ctr"/>
          <a:lstStyle/>
          <a:p>
            <a:endParaRPr lang="es-ES"/>
          </a:p>
        </p:txBody>
      </p:sp>
      <p:sp>
        <p:nvSpPr>
          <p:cNvPr id="48146" name="Line 25"/>
          <p:cNvSpPr>
            <a:spLocks noChangeShapeType="1"/>
          </p:cNvSpPr>
          <p:nvPr/>
        </p:nvSpPr>
        <p:spPr bwMode="auto">
          <a:xfrm>
            <a:off x="5638800" y="2819400"/>
            <a:ext cx="0" cy="76200"/>
          </a:xfrm>
          <a:prstGeom prst="line">
            <a:avLst/>
          </a:prstGeom>
          <a:noFill/>
          <a:ln w="9525">
            <a:solidFill>
              <a:schemeClr val="tx1"/>
            </a:solidFill>
            <a:round/>
            <a:headEnd/>
            <a:tailEnd/>
          </a:ln>
        </p:spPr>
        <p:txBody>
          <a:bodyPr wrap="none" anchor="ctr"/>
          <a:lstStyle/>
          <a:p>
            <a:endParaRPr lang="es-ES"/>
          </a:p>
        </p:txBody>
      </p:sp>
      <p:sp>
        <p:nvSpPr>
          <p:cNvPr id="48147" name="Line 26"/>
          <p:cNvSpPr>
            <a:spLocks noChangeShapeType="1"/>
          </p:cNvSpPr>
          <p:nvPr/>
        </p:nvSpPr>
        <p:spPr bwMode="auto">
          <a:xfrm>
            <a:off x="4267200" y="3581400"/>
            <a:ext cx="0" cy="76200"/>
          </a:xfrm>
          <a:prstGeom prst="line">
            <a:avLst/>
          </a:prstGeom>
          <a:noFill/>
          <a:ln w="9525">
            <a:solidFill>
              <a:schemeClr val="tx1"/>
            </a:solidFill>
            <a:round/>
            <a:headEnd/>
            <a:tailEnd/>
          </a:ln>
        </p:spPr>
        <p:txBody>
          <a:bodyPr wrap="none" anchor="ctr"/>
          <a:lstStyle/>
          <a:p>
            <a:endParaRPr lang="es-ES"/>
          </a:p>
        </p:txBody>
      </p:sp>
      <p:sp>
        <p:nvSpPr>
          <p:cNvPr id="48148" name="Line 27"/>
          <p:cNvSpPr>
            <a:spLocks noChangeShapeType="1"/>
          </p:cNvSpPr>
          <p:nvPr/>
        </p:nvSpPr>
        <p:spPr bwMode="auto">
          <a:xfrm>
            <a:off x="4267200" y="3657600"/>
            <a:ext cx="533400" cy="0"/>
          </a:xfrm>
          <a:prstGeom prst="line">
            <a:avLst/>
          </a:prstGeom>
          <a:noFill/>
          <a:ln w="9525">
            <a:solidFill>
              <a:schemeClr val="tx1"/>
            </a:solidFill>
            <a:round/>
            <a:headEnd/>
            <a:tailEnd/>
          </a:ln>
        </p:spPr>
        <p:txBody>
          <a:bodyPr wrap="none" anchor="ctr"/>
          <a:lstStyle/>
          <a:p>
            <a:endParaRPr lang="es-ES"/>
          </a:p>
        </p:txBody>
      </p:sp>
      <p:sp>
        <p:nvSpPr>
          <p:cNvPr id="48149" name="Line 28"/>
          <p:cNvSpPr>
            <a:spLocks noChangeShapeType="1"/>
          </p:cNvSpPr>
          <p:nvPr/>
        </p:nvSpPr>
        <p:spPr bwMode="auto">
          <a:xfrm flipH="1">
            <a:off x="3200400" y="3657600"/>
            <a:ext cx="1066800" cy="0"/>
          </a:xfrm>
          <a:prstGeom prst="line">
            <a:avLst/>
          </a:prstGeom>
          <a:noFill/>
          <a:ln w="9525">
            <a:solidFill>
              <a:schemeClr val="tx1"/>
            </a:solidFill>
            <a:round/>
            <a:headEnd/>
            <a:tailEnd/>
          </a:ln>
        </p:spPr>
        <p:txBody>
          <a:bodyPr wrap="none" anchor="ctr"/>
          <a:lstStyle/>
          <a:p>
            <a:endParaRPr lang="es-ES"/>
          </a:p>
        </p:txBody>
      </p:sp>
      <p:sp>
        <p:nvSpPr>
          <p:cNvPr id="48150" name="Line 29"/>
          <p:cNvSpPr>
            <a:spLocks noChangeShapeType="1"/>
          </p:cNvSpPr>
          <p:nvPr/>
        </p:nvSpPr>
        <p:spPr bwMode="auto">
          <a:xfrm>
            <a:off x="3200400" y="3657600"/>
            <a:ext cx="0" cy="76200"/>
          </a:xfrm>
          <a:prstGeom prst="line">
            <a:avLst/>
          </a:prstGeom>
          <a:noFill/>
          <a:ln w="9525">
            <a:solidFill>
              <a:schemeClr val="tx1"/>
            </a:solidFill>
            <a:round/>
            <a:headEnd/>
            <a:tailEnd/>
          </a:ln>
        </p:spPr>
        <p:txBody>
          <a:bodyPr wrap="none" anchor="ctr"/>
          <a:lstStyle/>
          <a:p>
            <a:endParaRPr lang="es-ES"/>
          </a:p>
        </p:txBody>
      </p:sp>
      <p:sp>
        <p:nvSpPr>
          <p:cNvPr id="48151" name="Line 30"/>
          <p:cNvSpPr>
            <a:spLocks noChangeShapeType="1"/>
          </p:cNvSpPr>
          <p:nvPr/>
        </p:nvSpPr>
        <p:spPr bwMode="auto">
          <a:xfrm>
            <a:off x="4800600" y="3657600"/>
            <a:ext cx="0" cy="76200"/>
          </a:xfrm>
          <a:prstGeom prst="line">
            <a:avLst/>
          </a:prstGeom>
          <a:noFill/>
          <a:ln w="9525">
            <a:solidFill>
              <a:schemeClr val="tx1"/>
            </a:solidFill>
            <a:round/>
            <a:headEnd/>
            <a:tailEnd/>
          </a:ln>
        </p:spPr>
        <p:txBody>
          <a:bodyPr wrap="none" anchor="ctr"/>
          <a:lstStyle/>
          <a:p>
            <a:endParaRPr lang="es-ES"/>
          </a:p>
        </p:txBody>
      </p:sp>
      <p:sp>
        <p:nvSpPr>
          <p:cNvPr id="2079" name="Rectangle 31"/>
          <p:cNvSpPr>
            <a:spLocks noChangeArrowheads="1"/>
          </p:cNvSpPr>
          <p:nvPr/>
        </p:nvSpPr>
        <p:spPr bwMode="auto">
          <a:xfrm>
            <a:off x="2743200" y="3733800"/>
            <a:ext cx="914400" cy="533400"/>
          </a:xfrm>
          <a:prstGeom prst="rect">
            <a:avLst/>
          </a:prstGeom>
          <a:solidFill>
            <a:schemeClr val="bg1"/>
          </a:solidFill>
          <a:ln w="9525">
            <a:solidFill>
              <a:schemeClr val="tx1"/>
            </a:solidFill>
            <a:miter lim="800000"/>
            <a:headEnd/>
            <a:tailEnd/>
          </a:ln>
          <a:effectLst>
            <a:outerShdw dist="35921" dir="2700000" algn="ctr" rotWithShape="0">
              <a:schemeClr val="tx1"/>
            </a:outerShdw>
          </a:effectLst>
        </p:spPr>
        <p:txBody>
          <a:bodyPr wrap="none" anchor="ctr"/>
          <a:lstStyle/>
          <a:p>
            <a:pPr>
              <a:defRPr/>
            </a:pPr>
            <a:endParaRPr lang="es-ES">
              <a:latin typeface="Arial" charset="0"/>
              <a:cs typeface="Arial" charset="0"/>
            </a:endParaRPr>
          </a:p>
        </p:txBody>
      </p:sp>
      <p:sp>
        <p:nvSpPr>
          <p:cNvPr id="2080" name="Rectangle 32"/>
          <p:cNvSpPr>
            <a:spLocks noChangeArrowheads="1"/>
          </p:cNvSpPr>
          <p:nvPr/>
        </p:nvSpPr>
        <p:spPr bwMode="auto">
          <a:xfrm>
            <a:off x="4114800" y="3733800"/>
            <a:ext cx="1295400" cy="533400"/>
          </a:xfrm>
          <a:prstGeom prst="rect">
            <a:avLst/>
          </a:prstGeom>
          <a:solidFill>
            <a:schemeClr val="bg1"/>
          </a:solidFill>
          <a:ln w="9525">
            <a:solidFill>
              <a:schemeClr val="tx1"/>
            </a:solidFill>
            <a:miter lim="800000"/>
            <a:headEnd/>
            <a:tailEnd/>
          </a:ln>
          <a:effectLst>
            <a:outerShdw dist="35921" dir="2700000" algn="ctr" rotWithShape="0">
              <a:schemeClr val="tx1"/>
            </a:outerShdw>
          </a:effectLst>
        </p:spPr>
        <p:txBody>
          <a:bodyPr wrap="none" anchor="ctr"/>
          <a:lstStyle/>
          <a:p>
            <a:pPr>
              <a:defRPr/>
            </a:pPr>
            <a:endParaRPr lang="es-ES">
              <a:latin typeface="Arial" charset="0"/>
              <a:cs typeface="Arial" charset="0"/>
            </a:endParaRPr>
          </a:p>
        </p:txBody>
      </p:sp>
      <p:sp>
        <p:nvSpPr>
          <p:cNvPr id="48154" name="Line 33"/>
          <p:cNvSpPr>
            <a:spLocks noChangeShapeType="1"/>
          </p:cNvSpPr>
          <p:nvPr/>
        </p:nvSpPr>
        <p:spPr bwMode="auto">
          <a:xfrm>
            <a:off x="4800600" y="4267200"/>
            <a:ext cx="0" cy="76200"/>
          </a:xfrm>
          <a:prstGeom prst="line">
            <a:avLst/>
          </a:prstGeom>
          <a:noFill/>
          <a:ln w="9525">
            <a:solidFill>
              <a:schemeClr val="tx1"/>
            </a:solidFill>
            <a:round/>
            <a:headEnd/>
            <a:tailEnd/>
          </a:ln>
        </p:spPr>
        <p:txBody>
          <a:bodyPr wrap="none" anchor="ctr"/>
          <a:lstStyle/>
          <a:p>
            <a:endParaRPr lang="es-ES"/>
          </a:p>
        </p:txBody>
      </p:sp>
      <p:sp>
        <p:nvSpPr>
          <p:cNvPr id="48155" name="Line 34"/>
          <p:cNvSpPr>
            <a:spLocks noChangeShapeType="1"/>
          </p:cNvSpPr>
          <p:nvPr/>
        </p:nvSpPr>
        <p:spPr bwMode="auto">
          <a:xfrm>
            <a:off x="3962400" y="4343400"/>
            <a:ext cx="1219200" cy="0"/>
          </a:xfrm>
          <a:prstGeom prst="line">
            <a:avLst/>
          </a:prstGeom>
          <a:noFill/>
          <a:ln w="9525">
            <a:solidFill>
              <a:schemeClr val="tx1"/>
            </a:solidFill>
            <a:round/>
            <a:headEnd/>
            <a:tailEnd/>
          </a:ln>
        </p:spPr>
        <p:txBody>
          <a:bodyPr wrap="none" anchor="ctr"/>
          <a:lstStyle/>
          <a:p>
            <a:endParaRPr lang="es-ES"/>
          </a:p>
        </p:txBody>
      </p:sp>
      <p:sp>
        <p:nvSpPr>
          <p:cNvPr id="48156" name="Line 35"/>
          <p:cNvSpPr>
            <a:spLocks noChangeShapeType="1"/>
          </p:cNvSpPr>
          <p:nvPr/>
        </p:nvSpPr>
        <p:spPr bwMode="auto">
          <a:xfrm>
            <a:off x="3962400" y="4343400"/>
            <a:ext cx="0" cy="76200"/>
          </a:xfrm>
          <a:prstGeom prst="line">
            <a:avLst/>
          </a:prstGeom>
          <a:noFill/>
          <a:ln w="9525">
            <a:solidFill>
              <a:schemeClr val="tx1"/>
            </a:solidFill>
            <a:round/>
            <a:headEnd/>
            <a:tailEnd/>
          </a:ln>
        </p:spPr>
        <p:txBody>
          <a:bodyPr wrap="none" anchor="ctr"/>
          <a:lstStyle/>
          <a:p>
            <a:endParaRPr lang="es-ES"/>
          </a:p>
        </p:txBody>
      </p:sp>
      <p:sp>
        <p:nvSpPr>
          <p:cNvPr id="48157" name="Line 36"/>
          <p:cNvSpPr>
            <a:spLocks noChangeShapeType="1"/>
          </p:cNvSpPr>
          <p:nvPr/>
        </p:nvSpPr>
        <p:spPr bwMode="auto">
          <a:xfrm>
            <a:off x="5181600" y="4343400"/>
            <a:ext cx="0" cy="76200"/>
          </a:xfrm>
          <a:prstGeom prst="line">
            <a:avLst/>
          </a:prstGeom>
          <a:noFill/>
          <a:ln w="9525">
            <a:solidFill>
              <a:schemeClr val="tx1"/>
            </a:solidFill>
            <a:round/>
            <a:headEnd/>
            <a:tailEnd/>
          </a:ln>
        </p:spPr>
        <p:txBody>
          <a:bodyPr wrap="none" anchor="ctr"/>
          <a:lstStyle/>
          <a:p>
            <a:endParaRPr lang="es-ES"/>
          </a:p>
        </p:txBody>
      </p:sp>
      <p:sp>
        <p:nvSpPr>
          <p:cNvPr id="2085" name="Rectangle 37"/>
          <p:cNvSpPr>
            <a:spLocks noChangeArrowheads="1"/>
          </p:cNvSpPr>
          <p:nvPr/>
        </p:nvSpPr>
        <p:spPr bwMode="auto">
          <a:xfrm>
            <a:off x="3505200" y="4419600"/>
            <a:ext cx="914400" cy="533400"/>
          </a:xfrm>
          <a:prstGeom prst="rect">
            <a:avLst/>
          </a:prstGeom>
          <a:solidFill>
            <a:schemeClr val="bg1"/>
          </a:solidFill>
          <a:ln w="9525">
            <a:solidFill>
              <a:schemeClr val="tx1"/>
            </a:solidFill>
            <a:miter lim="800000"/>
            <a:headEnd/>
            <a:tailEnd/>
          </a:ln>
          <a:effectLst>
            <a:outerShdw dist="35921" dir="2700000" algn="ctr" rotWithShape="0">
              <a:schemeClr val="tx1"/>
            </a:outerShdw>
          </a:effectLst>
        </p:spPr>
        <p:txBody>
          <a:bodyPr wrap="none" anchor="ctr"/>
          <a:lstStyle/>
          <a:p>
            <a:pPr>
              <a:defRPr/>
            </a:pPr>
            <a:endParaRPr lang="es-ES">
              <a:latin typeface="Arial" charset="0"/>
              <a:cs typeface="Arial" charset="0"/>
            </a:endParaRPr>
          </a:p>
        </p:txBody>
      </p:sp>
      <p:sp>
        <p:nvSpPr>
          <p:cNvPr id="2086" name="Rectangle 38"/>
          <p:cNvSpPr>
            <a:spLocks noChangeArrowheads="1"/>
          </p:cNvSpPr>
          <p:nvPr/>
        </p:nvSpPr>
        <p:spPr bwMode="auto">
          <a:xfrm>
            <a:off x="4572000" y="4419600"/>
            <a:ext cx="1295400" cy="533400"/>
          </a:xfrm>
          <a:prstGeom prst="rect">
            <a:avLst/>
          </a:prstGeom>
          <a:solidFill>
            <a:schemeClr val="bg1"/>
          </a:solidFill>
          <a:ln w="9525">
            <a:solidFill>
              <a:schemeClr val="tx1"/>
            </a:solidFill>
            <a:miter lim="800000"/>
            <a:headEnd/>
            <a:tailEnd/>
          </a:ln>
          <a:effectLst>
            <a:outerShdw dist="35921" dir="2700000" algn="ctr" rotWithShape="0">
              <a:schemeClr val="tx1"/>
            </a:outerShdw>
          </a:effectLst>
        </p:spPr>
        <p:txBody>
          <a:bodyPr wrap="none" anchor="ctr"/>
          <a:lstStyle/>
          <a:p>
            <a:pPr>
              <a:defRPr/>
            </a:pPr>
            <a:endParaRPr lang="es-ES">
              <a:latin typeface="Arial" charset="0"/>
              <a:cs typeface="Arial" charset="0"/>
            </a:endParaRPr>
          </a:p>
        </p:txBody>
      </p:sp>
      <p:sp>
        <p:nvSpPr>
          <p:cNvPr id="48160" name="Text Box 39"/>
          <p:cNvSpPr txBox="1">
            <a:spLocks noChangeArrowheads="1"/>
          </p:cNvSpPr>
          <p:nvPr/>
        </p:nvSpPr>
        <p:spPr bwMode="auto">
          <a:xfrm>
            <a:off x="1676400" y="2286000"/>
            <a:ext cx="1371600" cy="457200"/>
          </a:xfrm>
          <a:prstGeom prst="rect">
            <a:avLst/>
          </a:prstGeom>
          <a:noFill/>
          <a:ln w="9525">
            <a:noFill/>
            <a:miter lim="800000"/>
            <a:headEnd/>
            <a:tailEnd/>
          </a:ln>
        </p:spPr>
        <p:txBody>
          <a:bodyPr>
            <a:spAutoFit/>
          </a:bodyPr>
          <a:lstStyle/>
          <a:p>
            <a:pPr algn="ctr">
              <a:spcBef>
                <a:spcPct val="50000"/>
              </a:spcBef>
            </a:pPr>
            <a:r>
              <a:rPr lang="es-ES_tradnl" sz="1200" b="1"/>
              <a:t>Menores de 15 años</a:t>
            </a:r>
          </a:p>
        </p:txBody>
      </p:sp>
      <p:sp>
        <p:nvSpPr>
          <p:cNvPr id="48161" name="Text Box 40"/>
          <p:cNvSpPr txBox="1">
            <a:spLocks noChangeArrowheads="1"/>
          </p:cNvSpPr>
          <p:nvPr/>
        </p:nvSpPr>
        <p:spPr bwMode="auto">
          <a:xfrm>
            <a:off x="4724400" y="2286000"/>
            <a:ext cx="1676400" cy="554038"/>
          </a:xfrm>
          <a:prstGeom prst="rect">
            <a:avLst/>
          </a:prstGeom>
          <a:noFill/>
          <a:ln w="9525">
            <a:noFill/>
            <a:miter lim="800000"/>
            <a:headEnd/>
            <a:tailEnd/>
          </a:ln>
        </p:spPr>
        <p:txBody>
          <a:bodyPr>
            <a:spAutoFit/>
          </a:bodyPr>
          <a:lstStyle/>
          <a:p>
            <a:pPr algn="ctr">
              <a:spcBef>
                <a:spcPct val="50000"/>
              </a:spcBef>
            </a:pPr>
            <a:r>
              <a:rPr lang="es-ES_tradnl" sz="1000" b="1"/>
              <a:t>Población en Edad de Trabajar  (mayor 15 años)</a:t>
            </a:r>
          </a:p>
        </p:txBody>
      </p:sp>
      <p:sp>
        <p:nvSpPr>
          <p:cNvPr id="48162" name="Text Box 41"/>
          <p:cNvSpPr txBox="1">
            <a:spLocks noChangeArrowheads="1"/>
          </p:cNvSpPr>
          <p:nvPr/>
        </p:nvSpPr>
        <p:spPr bwMode="auto">
          <a:xfrm>
            <a:off x="3352800" y="3048000"/>
            <a:ext cx="1981200" cy="495300"/>
          </a:xfrm>
          <a:prstGeom prst="rect">
            <a:avLst/>
          </a:prstGeom>
          <a:noFill/>
          <a:ln w="9525">
            <a:noFill/>
            <a:miter lim="800000"/>
            <a:headEnd/>
            <a:tailEnd/>
          </a:ln>
        </p:spPr>
        <p:txBody>
          <a:bodyPr>
            <a:spAutoFit/>
          </a:bodyPr>
          <a:lstStyle/>
          <a:p>
            <a:pPr algn="ctr">
              <a:lnSpc>
                <a:spcPct val="40000"/>
              </a:lnSpc>
              <a:spcBef>
                <a:spcPct val="50000"/>
              </a:spcBef>
            </a:pPr>
            <a:r>
              <a:rPr lang="es-ES_tradnl" sz="1200"/>
              <a:t>Población</a:t>
            </a:r>
          </a:p>
          <a:p>
            <a:pPr algn="ctr">
              <a:lnSpc>
                <a:spcPct val="40000"/>
              </a:lnSpc>
              <a:spcBef>
                <a:spcPct val="50000"/>
              </a:spcBef>
            </a:pPr>
            <a:r>
              <a:rPr lang="es-ES_tradnl" sz="1200"/>
              <a:t>Económicamente Activa</a:t>
            </a:r>
          </a:p>
          <a:p>
            <a:pPr algn="ctr">
              <a:lnSpc>
                <a:spcPct val="40000"/>
              </a:lnSpc>
              <a:spcBef>
                <a:spcPct val="50000"/>
              </a:spcBef>
            </a:pPr>
            <a:r>
              <a:rPr lang="es-ES_tradnl" sz="1200"/>
              <a:t>(PEA)</a:t>
            </a:r>
          </a:p>
        </p:txBody>
      </p:sp>
      <p:sp>
        <p:nvSpPr>
          <p:cNvPr id="48163" name="Text Box 42"/>
          <p:cNvSpPr txBox="1">
            <a:spLocks noChangeArrowheads="1"/>
          </p:cNvSpPr>
          <p:nvPr/>
        </p:nvSpPr>
        <p:spPr bwMode="auto">
          <a:xfrm>
            <a:off x="6324600" y="3124200"/>
            <a:ext cx="1524000" cy="274638"/>
          </a:xfrm>
          <a:prstGeom prst="rect">
            <a:avLst/>
          </a:prstGeom>
          <a:noFill/>
          <a:ln w="9525">
            <a:noFill/>
            <a:miter lim="800000"/>
            <a:headEnd/>
            <a:tailEnd/>
          </a:ln>
        </p:spPr>
        <p:txBody>
          <a:bodyPr>
            <a:spAutoFit/>
          </a:bodyPr>
          <a:lstStyle/>
          <a:p>
            <a:pPr algn="ctr">
              <a:spcBef>
                <a:spcPct val="50000"/>
              </a:spcBef>
            </a:pPr>
            <a:r>
              <a:rPr lang="es-ES_tradnl" sz="1200"/>
              <a:t>Inactivos</a:t>
            </a:r>
          </a:p>
        </p:txBody>
      </p:sp>
      <p:sp>
        <p:nvSpPr>
          <p:cNvPr id="48164" name="Text Box 43"/>
          <p:cNvSpPr txBox="1">
            <a:spLocks noChangeArrowheads="1"/>
          </p:cNvSpPr>
          <p:nvPr/>
        </p:nvSpPr>
        <p:spPr bwMode="auto">
          <a:xfrm>
            <a:off x="2743200" y="3749675"/>
            <a:ext cx="914400" cy="441325"/>
          </a:xfrm>
          <a:prstGeom prst="rect">
            <a:avLst/>
          </a:prstGeom>
          <a:noFill/>
          <a:ln w="9525">
            <a:noFill/>
            <a:miter lim="800000"/>
            <a:headEnd/>
            <a:tailEnd/>
          </a:ln>
        </p:spPr>
        <p:txBody>
          <a:bodyPr>
            <a:spAutoFit/>
          </a:bodyPr>
          <a:lstStyle/>
          <a:p>
            <a:pPr algn="ctr">
              <a:lnSpc>
                <a:spcPct val="70000"/>
              </a:lnSpc>
              <a:spcBef>
                <a:spcPct val="50000"/>
              </a:spcBef>
            </a:pPr>
            <a:r>
              <a:rPr lang="es-ES_tradnl" sz="1200"/>
              <a:t>Ocupados</a:t>
            </a:r>
          </a:p>
          <a:p>
            <a:pPr algn="ctr">
              <a:lnSpc>
                <a:spcPct val="70000"/>
              </a:lnSpc>
              <a:spcBef>
                <a:spcPct val="50000"/>
              </a:spcBef>
            </a:pPr>
            <a:endParaRPr lang="es-ES_tradnl" sz="1200"/>
          </a:p>
        </p:txBody>
      </p:sp>
      <p:sp>
        <p:nvSpPr>
          <p:cNvPr id="48165" name="Text Box 44"/>
          <p:cNvSpPr txBox="1">
            <a:spLocks noChangeArrowheads="1"/>
          </p:cNvSpPr>
          <p:nvPr/>
        </p:nvSpPr>
        <p:spPr bwMode="auto">
          <a:xfrm>
            <a:off x="4191000" y="3733800"/>
            <a:ext cx="1143000" cy="238125"/>
          </a:xfrm>
          <a:prstGeom prst="rect">
            <a:avLst/>
          </a:prstGeom>
          <a:noFill/>
          <a:ln w="9525">
            <a:noFill/>
            <a:miter lim="800000"/>
            <a:headEnd/>
            <a:tailEnd/>
          </a:ln>
        </p:spPr>
        <p:txBody>
          <a:bodyPr>
            <a:spAutoFit/>
          </a:bodyPr>
          <a:lstStyle/>
          <a:p>
            <a:pPr algn="ctr">
              <a:lnSpc>
                <a:spcPct val="80000"/>
              </a:lnSpc>
              <a:spcBef>
                <a:spcPct val="50000"/>
              </a:spcBef>
            </a:pPr>
            <a:r>
              <a:rPr lang="es-ES_tradnl" sz="1200"/>
              <a:t>Desocupados</a:t>
            </a:r>
          </a:p>
        </p:txBody>
      </p:sp>
      <p:sp>
        <p:nvSpPr>
          <p:cNvPr id="48166" name="Text Box 45"/>
          <p:cNvSpPr txBox="1">
            <a:spLocks noChangeArrowheads="1"/>
          </p:cNvSpPr>
          <p:nvPr/>
        </p:nvSpPr>
        <p:spPr bwMode="auto">
          <a:xfrm>
            <a:off x="3429000" y="4500563"/>
            <a:ext cx="1003300" cy="222250"/>
          </a:xfrm>
          <a:prstGeom prst="rect">
            <a:avLst/>
          </a:prstGeom>
          <a:noFill/>
          <a:ln w="9525">
            <a:noFill/>
            <a:miter lim="800000"/>
            <a:headEnd/>
            <a:tailEnd/>
          </a:ln>
        </p:spPr>
        <p:txBody>
          <a:bodyPr>
            <a:spAutoFit/>
          </a:bodyPr>
          <a:lstStyle/>
          <a:p>
            <a:pPr algn="ctr">
              <a:lnSpc>
                <a:spcPct val="70000"/>
              </a:lnSpc>
              <a:spcBef>
                <a:spcPct val="50000"/>
              </a:spcBef>
            </a:pPr>
            <a:r>
              <a:rPr lang="es-ES_tradnl" sz="1200"/>
              <a:t>Cesantes</a:t>
            </a:r>
          </a:p>
        </p:txBody>
      </p:sp>
      <p:sp>
        <p:nvSpPr>
          <p:cNvPr id="48167" name="Text Box 46"/>
          <p:cNvSpPr txBox="1">
            <a:spLocks noChangeArrowheads="1"/>
          </p:cNvSpPr>
          <p:nvPr/>
        </p:nvSpPr>
        <p:spPr bwMode="auto">
          <a:xfrm>
            <a:off x="4572000" y="4495800"/>
            <a:ext cx="1371600" cy="387350"/>
          </a:xfrm>
          <a:prstGeom prst="rect">
            <a:avLst/>
          </a:prstGeom>
          <a:noFill/>
          <a:ln w="9525">
            <a:noFill/>
            <a:miter lim="800000"/>
            <a:headEnd/>
            <a:tailEnd/>
          </a:ln>
        </p:spPr>
        <p:txBody>
          <a:bodyPr>
            <a:spAutoFit/>
          </a:bodyPr>
          <a:lstStyle/>
          <a:p>
            <a:pPr algn="ctr">
              <a:lnSpc>
                <a:spcPct val="70000"/>
              </a:lnSpc>
              <a:spcBef>
                <a:spcPct val="50000"/>
              </a:spcBef>
            </a:pPr>
            <a:r>
              <a:rPr lang="es-ES_tradnl" sz="1000"/>
              <a:t>Buscan Trabajo 1º</a:t>
            </a:r>
          </a:p>
          <a:p>
            <a:pPr algn="ctr">
              <a:lnSpc>
                <a:spcPct val="70000"/>
              </a:lnSpc>
              <a:spcBef>
                <a:spcPct val="50000"/>
              </a:spcBef>
            </a:pPr>
            <a:r>
              <a:rPr lang="es-ES_tradnl" sz="1000"/>
              <a:t>vez</a:t>
            </a:r>
          </a:p>
        </p:txBody>
      </p:sp>
      <p:sp>
        <p:nvSpPr>
          <p:cNvPr id="48168" name="Text Box 47"/>
          <p:cNvSpPr txBox="1">
            <a:spLocks noChangeArrowheads="1"/>
          </p:cNvSpPr>
          <p:nvPr/>
        </p:nvSpPr>
        <p:spPr bwMode="auto">
          <a:xfrm>
            <a:off x="1143000" y="5334000"/>
            <a:ext cx="7429500" cy="1409700"/>
          </a:xfrm>
          <a:prstGeom prst="rect">
            <a:avLst/>
          </a:prstGeom>
          <a:noFill/>
          <a:ln w="9525">
            <a:noFill/>
            <a:miter lim="800000"/>
            <a:headEnd/>
            <a:tailEnd/>
          </a:ln>
        </p:spPr>
        <p:txBody>
          <a:bodyPr>
            <a:spAutoFit/>
          </a:bodyPr>
          <a:lstStyle/>
          <a:p>
            <a:pPr>
              <a:lnSpc>
                <a:spcPct val="60000"/>
              </a:lnSpc>
              <a:spcBef>
                <a:spcPct val="50000"/>
              </a:spcBef>
            </a:pPr>
            <a:r>
              <a:rPr lang="es-ES_tradnl" b="1"/>
              <a:t>Tasa de Desocupación:</a:t>
            </a:r>
          </a:p>
          <a:p>
            <a:pPr>
              <a:lnSpc>
                <a:spcPct val="60000"/>
              </a:lnSpc>
              <a:spcBef>
                <a:spcPct val="50000"/>
              </a:spcBef>
            </a:pPr>
            <a:r>
              <a:rPr lang="es-ES_tradnl" b="1"/>
              <a:t>Tasa de Cesantía:</a:t>
            </a:r>
          </a:p>
          <a:p>
            <a:pPr>
              <a:lnSpc>
                <a:spcPct val="60000"/>
              </a:lnSpc>
              <a:spcBef>
                <a:spcPct val="50000"/>
              </a:spcBef>
            </a:pPr>
            <a:r>
              <a:rPr lang="es-ES_tradnl" b="1"/>
              <a:t>Tasa de Participación:</a:t>
            </a:r>
          </a:p>
          <a:p>
            <a:pPr>
              <a:lnSpc>
                <a:spcPct val="60000"/>
              </a:lnSpc>
              <a:spcBef>
                <a:spcPct val="50000"/>
              </a:spcBef>
            </a:pPr>
            <a:endParaRPr lang="es-ES_tradnl" b="1"/>
          </a:p>
          <a:p>
            <a:pPr>
              <a:lnSpc>
                <a:spcPct val="60000"/>
              </a:lnSpc>
              <a:spcBef>
                <a:spcPct val="50000"/>
              </a:spcBef>
            </a:pPr>
            <a:r>
              <a:rPr lang="es-ES_tradnl" sz="1400"/>
              <a:t>Nota: La Población Económicamente Activa también se denomina Fuerza de Trabajo</a:t>
            </a:r>
          </a:p>
        </p:txBody>
      </p:sp>
    </p:spTree>
  </p:cSld>
  <p:clrMapOvr>
    <a:masterClrMapping/>
  </p:clrMapOvr>
  <p:transition>
    <p:cov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2" descr="F:\File0001.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ransition>
    <p:cove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75777" name="Object 1"/>
          <p:cNvGraphicFramePr>
            <a:graphicFrameLocks noChangeAspect="1"/>
          </p:cNvGraphicFramePr>
          <p:nvPr/>
        </p:nvGraphicFramePr>
        <p:xfrm>
          <a:off x="214282" y="1785927"/>
          <a:ext cx="8858313" cy="4286280"/>
        </p:xfrm>
        <a:graphic>
          <a:graphicData uri="http://schemas.openxmlformats.org/presentationml/2006/ole">
            <p:oleObj spid="_x0000_s75777" name="Gráfico" r:id="rId3" imgW="5610208" imgH="2714557" progId="Excel.Chart.8">
              <p:embed/>
            </p:oleObj>
          </a:graphicData>
        </a:graphic>
      </p:graphicFrame>
      <p:sp>
        <p:nvSpPr>
          <p:cNvPr id="4" name="3 CuadroTexto"/>
          <p:cNvSpPr txBox="1"/>
          <p:nvPr/>
        </p:nvSpPr>
        <p:spPr>
          <a:xfrm>
            <a:off x="1643042" y="857232"/>
            <a:ext cx="6143668" cy="892552"/>
          </a:xfrm>
          <a:prstGeom prst="rect">
            <a:avLst/>
          </a:prstGeom>
          <a:noFill/>
        </p:spPr>
        <p:txBody>
          <a:bodyPr wrap="square" rtlCol="0">
            <a:spAutoFit/>
          </a:bodyPr>
          <a:lstStyle/>
          <a:p>
            <a:r>
              <a:rPr lang="es-ES" sz="2800" b="1" dirty="0" smtClean="0"/>
              <a:t>Tasa de Desocupación Nacional: INE</a:t>
            </a:r>
          </a:p>
          <a:p>
            <a:r>
              <a:rPr lang="es-ES" dirty="0" smtClean="0"/>
              <a:t>(ultimo trimestre: mayo-junio-julio)</a:t>
            </a:r>
            <a:endParaRPr lang="es-ES" dirty="0"/>
          </a:p>
        </p:txBody>
      </p:sp>
    </p:spTree>
  </p:cSld>
  <p:clrMapOvr>
    <a:masterClrMapping/>
  </p:clrMapOvr>
  <p:transition>
    <p:cover/>
  </p:transition>
</p:sld>
</file>

<file path=ppt/theme/theme1.xml><?xml version="1.0" encoding="utf-8"?>
<a:theme xmlns:a="http://schemas.openxmlformats.org/drawingml/2006/main" name="Diseño predeterminado">
  <a:themeElements>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1743</TotalTime>
  <Words>1742</Words>
  <Application>Microsoft Office PowerPoint</Application>
  <PresentationFormat>Presentación en pantalla (4:3)</PresentationFormat>
  <Paragraphs>226</Paragraphs>
  <Slides>37</Slides>
  <Notes>3</Notes>
  <HiddenSlides>0</HiddenSlides>
  <MMClips>0</MMClips>
  <ScaleCrop>false</ScaleCrop>
  <HeadingPairs>
    <vt:vector size="6" baseType="variant">
      <vt:variant>
        <vt:lpstr>Tema</vt:lpstr>
      </vt:variant>
      <vt:variant>
        <vt:i4>1</vt:i4>
      </vt:variant>
      <vt:variant>
        <vt:lpstr>Servidores OLE incrustados</vt:lpstr>
      </vt:variant>
      <vt:variant>
        <vt:i4>2</vt:i4>
      </vt:variant>
      <vt:variant>
        <vt:lpstr>Títulos de diapositiva</vt:lpstr>
      </vt:variant>
      <vt:variant>
        <vt:i4>37</vt:i4>
      </vt:variant>
    </vt:vector>
  </HeadingPairs>
  <TitlesOfParts>
    <vt:vector size="40" baseType="lpstr">
      <vt:lpstr>Diseño predeterminado</vt:lpstr>
      <vt:lpstr>Hoja de cálculo</vt:lpstr>
      <vt:lpstr>Gráfico de Microsoft Office Excel</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vector>
  </TitlesOfParts>
  <Company>subsecretaria del trabajo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Crisis económica y efectos en el empleo</dc:title>
  <dc:creator>cserrano</dc:creator>
  <cp:lastModifiedBy>Pilar</cp:lastModifiedBy>
  <cp:revision>153</cp:revision>
  <dcterms:created xsi:type="dcterms:W3CDTF">2009-04-01T21:00:28Z</dcterms:created>
  <dcterms:modified xsi:type="dcterms:W3CDTF">2009-08-31T15:52:22Z</dcterms:modified>
</cp:coreProperties>
</file>