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3"/>
  </p:notesMasterIdLst>
  <p:sldIdLst>
    <p:sldId id="256" r:id="rId2"/>
    <p:sldId id="257" r:id="rId3"/>
    <p:sldId id="258" r:id="rId4"/>
    <p:sldId id="260" r:id="rId5"/>
    <p:sldId id="259" r:id="rId6"/>
    <p:sldId id="261" r:id="rId7"/>
    <p:sldId id="262" r:id="rId8"/>
    <p:sldId id="263" r:id="rId9"/>
    <p:sldId id="264" r:id="rId10"/>
    <p:sldId id="265" r:id="rId11"/>
    <p:sldId id="266" r:id="rId12"/>
    <p:sldId id="267" r:id="rId13"/>
    <p:sldId id="270" r:id="rId14"/>
    <p:sldId id="271" r:id="rId15"/>
    <p:sldId id="272" r:id="rId16"/>
    <p:sldId id="273" r:id="rId17"/>
    <p:sldId id="269" r:id="rId18"/>
    <p:sldId id="268" r:id="rId19"/>
    <p:sldId id="274" r:id="rId20"/>
    <p:sldId id="276" r:id="rId21"/>
    <p:sldId id="275" r:id="rId22"/>
    <p:sldId id="277" r:id="rId23"/>
    <p:sldId id="278" r:id="rId24"/>
    <p:sldId id="279" r:id="rId25"/>
    <p:sldId id="281" r:id="rId26"/>
    <p:sldId id="282" r:id="rId27"/>
    <p:sldId id="283" r:id="rId28"/>
    <p:sldId id="284" r:id="rId29"/>
    <p:sldId id="280" r:id="rId30"/>
    <p:sldId id="286" r:id="rId31"/>
    <p:sldId id="285" r:id="rId32"/>
  </p:sldIdLst>
  <p:sldSz cx="9144000" cy="6858000" type="screen4x3"/>
  <p:notesSz cx="6858000" cy="9144000"/>
  <p:defaultTextStyle>
    <a:defPPr>
      <a:defRPr lang="es-C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9D7B26C5-4107-4FEC-AEDC-1716B250A1EF}" styleName="Estilo claro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Estilo claro 1 - Acento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5940675A-B579-460E-94D1-54222C63F5DA}" styleName="Sin estilo, cuadrícula de la tabla">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4" d="100"/>
          <a:sy n="74" d="100"/>
        </p:scale>
        <p:origin x="-1044"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7.wmf"/><Relationship Id="rId1" Type="http://schemas.openxmlformats.org/officeDocument/2006/relationships/image" Target="../media/image6.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CL" dirty="0"/>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A8C5AA9-6E97-4E2C-A6D5-C954301AC7F1}" type="datetimeFigureOut">
              <a:rPr lang="es-CL" smtClean="0"/>
              <a:pPr/>
              <a:t>02-10-2009</a:t>
            </a:fld>
            <a:endParaRPr lang="es-CL" dirty="0"/>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CL" dirty="0"/>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CL" dirty="0"/>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1699B27-28DC-469E-A3E6-459CB3E9AFD9}" type="slidenum">
              <a:rPr lang="es-CL" smtClean="0"/>
              <a:pPr/>
              <a:t>‹Nº›</a:t>
            </a:fld>
            <a:endParaRPr lang="es-CL"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14" name="13 Título"/>
          <p:cNvSpPr>
            <a:spLocks noGrp="1"/>
          </p:cNvSpPr>
          <p:nvPr>
            <p:ph type="ctrTitle"/>
          </p:nvPr>
        </p:nvSpPr>
        <p:spPr>
          <a:xfrm>
            <a:off x="1432560" y="359898"/>
            <a:ext cx="7406640" cy="1472184"/>
          </a:xfrm>
        </p:spPr>
        <p:txBody>
          <a:bodyPr anchor="b"/>
          <a:lstStyle>
            <a:lvl1pPr algn="l">
              <a:defRPr/>
            </a:lvl1pPr>
            <a:extLst/>
          </a:lstStyle>
          <a:p>
            <a:r>
              <a:rPr kumimoji="0" lang="es-ES" smtClean="0"/>
              <a:t>Haga clic para modificar el estilo de título del patrón</a:t>
            </a:r>
            <a:endParaRPr kumimoji="0" lang="en-US"/>
          </a:p>
        </p:txBody>
      </p:sp>
      <p:sp>
        <p:nvSpPr>
          <p:cNvPr id="22" name="21 Subtítulo"/>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s-ES" smtClean="0"/>
              <a:t>Haga clic para modificar el estilo de subtítulo del patrón</a:t>
            </a:r>
            <a:endParaRPr kumimoji="0" lang="en-US"/>
          </a:p>
        </p:txBody>
      </p:sp>
      <p:sp>
        <p:nvSpPr>
          <p:cNvPr id="7" name="6 Marcador de fecha"/>
          <p:cNvSpPr>
            <a:spLocks noGrp="1"/>
          </p:cNvSpPr>
          <p:nvPr>
            <p:ph type="dt" sz="half" idx="10"/>
          </p:nvPr>
        </p:nvSpPr>
        <p:spPr/>
        <p:txBody>
          <a:bodyPr/>
          <a:lstStyle>
            <a:extLst/>
          </a:lstStyle>
          <a:p>
            <a:fld id="{5D45CC7D-3459-4FF5-9D54-664E8729426F}" type="datetimeFigureOut">
              <a:rPr lang="es-CL" smtClean="0"/>
              <a:pPr/>
              <a:t>02-10-2009</a:t>
            </a:fld>
            <a:endParaRPr lang="es-CL" dirty="0"/>
          </a:p>
        </p:txBody>
      </p:sp>
      <p:sp>
        <p:nvSpPr>
          <p:cNvPr id="20" name="19 Marcador de pie de página"/>
          <p:cNvSpPr>
            <a:spLocks noGrp="1"/>
          </p:cNvSpPr>
          <p:nvPr>
            <p:ph type="ftr" sz="quarter" idx="11"/>
          </p:nvPr>
        </p:nvSpPr>
        <p:spPr/>
        <p:txBody>
          <a:bodyPr/>
          <a:lstStyle>
            <a:extLst/>
          </a:lstStyle>
          <a:p>
            <a:endParaRPr lang="es-CL" dirty="0"/>
          </a:p>
        </p:txBody>
      </p:sp>
      <p:sp>
        <p:nvSpPr>
          <p:cNvPr id="10" name="9 Marcador de número de diapositiva"/>
          <p:cNvSpPr>
            <a:spLocks noGrp="1"/>
          </p:cNvSpPr>
          <p:nvPr>
            <p:ph type="sldNum" sz="quarter" idx="12"/>
          </p:nvPr>
        </p:nvSpPr>
        <p:spPr/>
        <p:txBody>
          <a:bodyPr/>
          <a:lstStyle>
            <a:extLst/>
          </a:lstStyle>
          <a:p>
            <a:fld id="{BA805FC4-B69C-4A9D-B90A-0CBEFAB7DDC6}" type="slidenum">
              <a:rPr lang="es-CL" smtClean="0"/>
              <a:pPr/>
              <a:t>‹Nº›</a:t>
            </a:fld>
            <a:endParaRPr lang="es-CL" dirty="0"/>
          </a:p>
        </p:txBody>
      </p:sp>
      <p:sp>
        <p:nvSpPr>
          <p:cNvPr id="8" name="7 Elipse"/>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dirty="0"/>
          </a:p>
        </p:txBody>
      </p:sp>
      <p:sp>
        <p:nvSpPr>
          <p:cNvPr id="9" name="8 Elipse"/>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5D45CC7D-3459-4FF5-9D54-664E8729426F}" type="datetimeFigureOut">
              <a:rPr lang="es-CL" smtClean="0"/>
              <a:pPr/>
              <a:t>02-10-2009</a:t>
            </a:fld>
            <a:endParaRPr lang="es-CL" dirty="0"/>
          </a:p>
        </p:txBody>
      </p:sp>
      <p:sp>
        <p:nvSpPr>
          <p:cNvPr id="5" name="4 Marcador de pie de página"/>
          <p:cNvSpPr>
            <a:spLocks noGrp="1"/>
          </p:cNvSpPr>
          <p:nvPr>
            <p:ph type="ftr" sz="quarter" idx="11"/>
          </p:nvPr>
        </p:nvSpPr>
        <p:spPr/>
        <p:txBody>
          <a:bodyPr/>
          <a:lstStyle>
            <a:extLst/>
          </a:lstStyle>
          <a:p>
            <a:endParaRPr lang="es-CL" dirty="0"/>
          </a:p>
        </p:txBody>
      </p:sp>
      <p:sp>
        <p:nvSpPr>
          <p:cNvPr id="6" name="5 Marcador de número de diapositiva"/>
          <p:cNvSpPr>
            <a:spLocks noGrp="1"/>
          </p:cNvSpPr>
          <p:nvPr>
            <p:ph type="sldNum" sz="quarter" idx="12"/>
          </p:nvPr>
        </p:nvSpPr>
        <p:spPr/>
        <p:txBody>
          <a:bodyPr/>
          <a:lstStyle>
            <a:extLst/>
          </a:lstStyle>
          <a:p>
            <a:fld id="{BA805FC4-B69C-4A9D-B90A-0CBEFAB7DDC6}" type="slidenum">
              <a:rPr lang="es-CL" smtClean="0"/>
              <a:pPr/>
              <a:t>‹Nº›</a:t>
            </a:fld>
            <a:endParaRPr lang="es-CL"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858000" y="274639"/>
            <a:ext cx="1828800" cy="5851525"/>
          </a:xfrm>
        </p:spPr>
        <p:txBody>
          <a:bodyPr vert="eaVert"/>
          <a:lstStyle>
            <a:extLs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1143000" y="274640"/>
            <a:ext cx="5562600" cy="5851525"/>
          </a:xfrm>
        </p:spPr>
        <p:txBody>
          <a:bodyPr vert="eaVert"/>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5D45CC7D-3459-4FF5-9D54-664E8729426F}" type="datetimeFigureOut">
              <a:rPr lang="es-CL" smtClean="0"/>
              <a:pPr/>
              <a:t>02-10-2009</a:t>
            </a:fld>
            <a:endParaRPr lang="es-CL" dirty="0"/>
          </a:p>
        </p:txBody>
      </p:sp>
      <p:sp>
        <p:nvSpPr>
          <p:cNvPr id="5" name="4 Marcador de pie de página"/>
          <p:cNvSpPr>
            <a:spLocks noGrp="1"/>
          </p:cNvSpPr>
          <p:nvPr>
            <p:ph type="ftr" sz="quarter" idx="11"/>
          </p:nvPr>
        </p:nvSpPr>
        <p:spPr/>
        <p:txBody>
          <a:bodyPr/>
          <a:lstStyle>
            <a:extLst/>
          </a:lstStyle>
          <a:p>
            <a:endParaRPr lang="es-CL" dirty="0"/>
          </a:p>
        </p:txBody>
      </p:sp>
      <p:sp>
        <p:nvSpPr>
          <p:cNvPr id="6" name="5 Marcador de número de diapositiva"/>
          <p:cNvSpPr>
            <a:spLocks noGrp="1"/>
          </p:cNvSpPr>
          <p:nvPr>
            <p:ph type="sldNum" sz="quarter" idx="12"/>
          </p:nvPr>
        </p:nvSpPr>
        <p:spPr/>
        <p:txBody>
          <a:bodyPr/>
          <a:lstStyle>
            <a:extLst/>
          </a:lstStyle>
          <a:p>
            <a:fld id="{BA805FC4-B69C-4A9D-B90A-0CBEFAB7DDC6}" type="slidenum">
              <a:rPr lang="es-CL" smtClean="0"/>
              <a:pPr/>
              <a:t>‹Nº›</a:t>
            </a:fld>
            <a:endParaRPr lang="es-CL"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kumimoji="0" lang="es-ES" smtClean="0"/>
              <a:t>Haga clic para modificar el estilo de título del patrón</a:t>
            </a:r>
            <a:endParaRPr kumimoji="0" lang="en-US"/>
          </a:p>
        </p:txBody>
      </p:sp>
      <p:sp>
        <p:nvSpPr>
          <p:cNvPr id="3" name="2 Marcador de contenido"/>
          <p:cNvSpPr>
            <a:spLocks noGrp="1"/>
          </p:cNvSpPr>
          <p:nvPr>
            <p:ph idx="1"/>
          </p:nvPr>
        </p:nvSpPr>
        <p:spPr/>
        <p:txBody>
          <a:bodyPr/>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5D45CC7D-3459-4FF5-9D54-664E8729426F}" type="datetimeFigureOut">
              <a:rPr lang="es-CL" smtClean="0"/>
              <a:pPr/>
              <a:t>02-10-2009</a:t>
            </a:fld>
            <a:endParaRPr lang="es-CL" dirty="0"/>
          </a:p>
        </p:txBody>
      </p:sp>
      <p:sp>
        <p:nvSpPr>
          <p:cNvPr id="5" name="4 Marcador de pie de página"/>
          <p:cNvSpPr>
            <a:spLocks noGrp="1"/>
          </p:cNvSpPr>
          <p:nvPr>
            <p:ph type="ftr" sz="quarter" idx="11"/>
          </p:nvPr>
        </p:nvSpPr>
        <p:spPr/>
        <p:txBody>
          <a:bodyPr/>
          <a:lstStyle>
            <a:extLst/>
          </a:lstStyle>
          <a:p>
            <a:endParaRPr lang="es-CL" dirty="0"/>
          </a:p>
        </p:txBody>
      </p:sp>
      <p:sp>
        <p:nvSpPr>
          <p:cNvPr id="6" name="5 Marcador de número de diapositiva"/>
          <p:cNvSpPr>
            <a:spLocks noGrp="1"/>
          </p:cNvSpPr>
          <p:nvPr>
            <p:ph type="sldNum" sz="quarter" idx="12"/>
          </p:nvPr>
        </p:nvSpPr>
        <p:spPr/>
        <p:txBody>
          <a:bodyPr/>
          <a:lstStyle>
            <a:extLst/>
          </a:lstStyle>
          <a:p>
            <a:fld id="{BA805FC4-B69C-4A9D-B90A-0CBEFAB7DDC6}" type="slidenum">
              <a:rPr lang="es-CL" smtClean="0"/>
              <a:pPr/>
              <a:t>‹Nº›</a:t>
            </a:fld>
            <a:endParaRPr lang="es-CL"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sp>
        <p:nvSpPr>
          <p:cNvPr id="7" name="6 Rectángulo"/>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 name="1 Título"/>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p:txBody>
          <a:bodyPr/>
          <a:lstStyle>
            <a:extLst/>
          </a:lstStyle>
          <a:p>
            <a:fld id="{5D45CC7D-3459-4FF5-9D54-664E8729426F}" type="datetimeFigureOut">
              <a:rPr lang="es-CL" smtClean="0"/>
              <a:pPr/>
              <a:t>02-10-2009</a:t>
            </a:fld>
            <a:endParaRPr lang="es-CL" dirty="0"/>
          </a:p>
        </p:txBody>
      </p:sp>
      <p:sp>
        <p:nvSpPr>
          <p:cNvPr id="5" name="4 Marcador de pie de página"/>
          <p:cNvSpPr>
            <a:spLocks noGrp="1"/>
          </p:cNvSpPr>
          <p:nvPr>
            <p:ph type="ftr" sz="quarter" idx="11"/>
          </p:nvPr>
        </p:nvSpPr>
        <p:spPr/>
        <p:txBody>
          <a:bodyPr/>
          <a:lstStyle>
            <a:extLst/>
          </a:lstStyle>
          <a:p>
            <a:endParaRPr lang="es-CL" dirty="0"/>
          </a:p>
        </p:txBody>
      </p:sp>
      <p:sp>
        <p:nvSpPr>
          <p:cNvPr id="6" name="5 Marcador de número de diapositiva"/>
          <p:cNvSpPr>
            <a:spLocks noGrp="1"/>
          </p:cNvSpPr>
          <p:nvPr>
            <p:ph type="sldNum" sz="quarter" idx="12"/>
          </p:nvPr>
        </p:nvSpPr>
        <p:spPr/>
        <p:txBody>
          <a:bodyPr/>
          <a:lstStyle>
            <a:extLst/>
          </a:lstStyle>
          <a:p>
            <a:fld id="{BA805FC4-B69C-4A9D-B90A-0CBEFAB7DDC6}" type="slidenum">
              <a:rPr lang="es-CL" smtClean="0"/>
              <a:pPr/>
              <a:t>‹Nº›</a:t>
            </a:fld>
            <a:endParaRPr lang="es-CL" dirty="0"/>
          </a:p>
        </p:txBody>
      </p:sp>
      <p:sp>
        <p:nvSpPr>
          <p:cNvPr id="10" name="9 Rectángulo"/>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7 Elipse"/>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dirty="0"/>
          </a:p>
        </p:txBody>
      </p:sp>
      <p:sp>
        <p:nvSpPr>
          <p:cNvPr id="9" name="8 Elipse"/>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1435608" y="274320"/>
            <a:ext cx="7498080" cy="1143000"/>
          </a:xfrm>
        </p:spPr>
        <p:txBody>
          <a:bodyPr/>
          <a:lstStyle>
            <a:extLst/>
          </a:lstStyle>
          <a:p>
            <a:r>
              <a:rPr kumimoji="0" lang="es-ES" smtClean="0"/>
              <a:t>Haga clic para modificar el estilo de título del patrón</a:t>
            </a:r>
            <a:endParaRPr kumimoji="0" lang="en-US"/>
          </a:p>
        </p:txBody>
      </p:sp>
      <p:sp>
        <p:nvSpPr>
          <p:cNvPr id="3" name="2 Marcador de contenido"/>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extLst/>
          </a:lstStyle>
          <a:p>
            <a:fld id="{5D45CC7D-3459-4FF5-9D54-664E8729426F}" type="datetimeFigureOut">
              <a:rPr lang="es-CL" smtClean="0"/>
              <a:pPr/>
              <a:t>02-10-2009</a:t>
            </a:fld>
            <a:endParaRPr lang="es-CL" dirty="0"/>
          </a:p>
        </p:txBody>
      </p:sp>
      <p:sp>
        <p:nvSpPr>
          <p:cNvPr id="6" name="5 Marcador de pie de página"/>
          <p:cNvSpPr>
            <a:spLocks noGrp="1"/>
          </p:cNvSpPr>
          <p:nvPr>
            <p:ph type="ftr" sz="quarter" idx="11"/>
          </p:nvPr>
        </p:nvSpPr>
        <p:spPr/>
        <p:txBody>
          <a:bodyPr/>
          <a:lstStyle>
            <a:extLst/>
          </a:lstStyle>
          <a:p>
            <a:endParaRPr lang="es-CL" dirty="0"/>
          </a:p>
        </p:txBody>
      </p:sp>
      <p:sp>
        <p:nvSpPr>
          <p:cNvPr id="7" name="6 Marcador de número de diapositiva"/>
          <p:cNvSpPr>
            <a:spLocks noGrp="1"/>
          </p:cNvSpPr>
          <p:nvPr>
            <p:ph type="sldNum" sz="quarter" idx="12"/>
          </p:nvPr>
        </p:nvSpPr>
        <p:spPr/>
        <p:txBody>
          <a:bodyPr/>
          <a:lstStyle>
            <a:extLst/>
          </a:lstStyle>
          <a:p>
            <a:fld id="{BA805FC4-B69C-4A9D-B90A-0CBEFAB7DDC6}" type="slidenum">
              <a:rPr lang="es-CL" smtClean="0"/>
              <a:pPr/>
              <a:t>‹Nº›</a:t>
            </a:fld>
            <a:endParaRPr lang="es-CL"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smtClean="0"/>
              <a:t>Haga clic para modificar el estilo de texto del patrón</a:t>
            </a:r>
          </a:p>
        </p:txBody>
      </p:sp>
      <p:sp>
        <p:nvSpPr>
          <p:cNvPr id="5" name="4 Marcador de contenido"/>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6" name="5 Marcador de contenido"/>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0"/>
          </p:nvPr>
        </p:nvSpPr>
        <p:spPr/>
        <p:txBody>
          <a:bodyPr/>
          <a:lstStyle>
            <a:extLst/>
          </a:lstStyle>
          <a:p>
            <a:fld id="{5D45CC7D-3459-4FF5-9D54-664E8729426F}" type="datetimeFigureOut">
              <a:rPr lang="es-CL" smtClean="0"/>
              <a:pPr/>
              <a:t>02-10-2009</a:t>
            </a:fld>
            <a:endParaRPr lang="es-CL" dirty="0"/>
          </a:p>
        </p:txBody>
      </p:sp>
      <p:sp>
        <p:nvSpPr>
          <p:cNvPr id="8" name="7 Marcador de pie de página"/>
          <p:cNvSpPr>
            <a:spLocks noGrp="1"/>
          </p:cNvSpPr>
          <p:nvPr>
            <p:ph type="ftr" sz="quarter" idx="11"/>
          </p:nvPr>
        </p:nvSpPr>
        <p:spPr/>
        <p:txBody>
          <a:bodyPr/>
          <a:lstStyle>
            <a:extLst/>
          </a:lstStyle>
          <a:p>
            <a:endParaRPr lang="es-CL" dirty="0"/>
          </a:p>
        </p:txBody>
      </p:sp>
      <p:sp>
        <p:nvSpPr>
          <p:cNvPr id="9" name="8 Marcador de número de diapositiva"/>
          <p:cNvSpPr>
            <a:spLocks noGrp="1"/>
          </p:cNvSpPr>
          <p:nvPr>
            <p:ph type="sldNum" sz="quarter" idx="12"/>
          </p:nvPr>
        </p:nvSpPr>
        <p:spPr/>
        <p:txBody>
          <a:bodyPr/>
          <a:lstStyle>
            <a:extLst/>
          </a:lstStyle>
          <a:p>
            <a:fld id="{BA805FC4-B69C-4A9D-B90A-0CBEFAB7DDC6}" type="slidenum">
              <a:rPr lang="es-CL" smtClean="0"/>
              <a:pPr/>
              <a:t>‹Nº›</a:t>
            </a:fld>
            <a:endParaRPr lang="es-CL"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1435608" y="274320"/>
            <a:ext cx="7498080" cy="1143000"/>
          </a:xfrm>
        </p:spPr>
        <p:txBody>
          <a:bodyPr anchor="ctr"/>
          <a:lstStyle>
            <a:extLst/>
          </a:lstStyle>
          <a:p>
            <a:r>
              <a:rPr kumimoji="0" lang="es-ES" smtClean="0"/>
              <a:t>Haga clic para modificar el estilo de título del patrón</a:t>
            </a:r>
            <a:endParaRPr kumimoji="0" lang="en-US"/>
          </a:p>
        </p:txBody>
      </p:sp>
      <p:sp>
        <p:nvSpPr>
          <p:cNvPr id="3" name="2 Marcador de fecha"/>
          <p:cNvSpPr>
            <a:spLocks noGrp="1"/>
          </p:cNvSpPr>
          <p:nvPr>
            <p:ph type="dt" sz="half" idx="10"/>
          </p:nvPr>
        </p:nvSpPr>
        <p:spPr/>
        <p:txBody>
          <a:bodyPr/>
          <a:lstStyle>
            <a:extLst/>
          </a:lstStyle>
          <a:p>
            <a:fld id="{5D45CC7D-3459-4FF5-9D54-664E8729426F}" type="datetimeFigureOut">
              <a:rPr lang="es-CL" smtClean="0"/>
              <a:pPr/>
              <a:t>02-10-2009</a:t>
            </a:fld>
            <a:endParaRPr lang="es-CL" dirty="0"/>
          </a:p>
        </p:txBody>
      </p:sp>
      <p:sp>
        <p:nvSpPr>
          <p:cNvPr id="4" name="3 Marcador de pie de página"/>
          <p:cNvSpPr>
            <a:spLocks noGrp="1"/>
          </p:cNvSpPr>
          <p:nvPr>
            <p:ph type="ftr" sz="quarter" idx="11"/>
          </p:nvPr>
        </p:nvSpPr>
        <p:spPr/>
        <p:txBody>
          <a:bodyPr/>
          <a:lstStyle>
            <a:extLst/>
          </a:lstStyle>
          <a:p>
            <a:endParaRPr lang="es-CL" dirty="0"/>
          </a:p>
        </p:txBody>
      </p:sp>
      <p:sp>
        <p:nvSpPr>
          <p:cNvPr id="5" name="4 Marcador de número de diapositiva"/>
          <p:cNvSpPr>
            <a:spLocks noGrp="1"/>
          </p:cNvSpPr>
          <p:nvPr>
            <p:ph type="sldNum" sz="quarter" idx="12"/>
          </p:nvPr>
        </p:nvSpPr>
        <p:spPr/>
        <p:txBody>
          <a:bodyPr/>
          <a:lstStyle>
            <a:extLst/>
          </a:lstStyle>
          <a:p>
            <a:fld id="{BA805FC4-B69C-4A9D-B90A-0CBEFAB7DDC6}" type="slidenum">
              <a:rPr lang="es-CL" smtClean="0"/>
              <a:pPr/>
              <a:t>‹Nº›</a:t>
            </a:fld>
            <a:endParaRPr lang="es-CL"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5" name="4 Rectángulo"/>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 name="1 Marcador de fecha"/>
          <p:cNvSpPr>
            <a:spLocks noGrp="1"/>
          </p:cNvSpPr>
          <p:nvPr>
            <p:ph type="dt" sz="half" idx="10"/>
          </p:nvPr>
        </p:nvSpPr>
        <p:spPr/>
        <p:txBody>
          <a:bodyPr/>
          <a:lstStyle>
            <a:extLst/>
          </a:lstStyle>
          <a:p>
            <a:fld id="{5D45CC7D-3459-4FF5-9D54-664E8729426F}" type="datetimeFigureOut">
              <a:rPr lang="es-CL" smtClean="0"/>
              <a:pPr/>
              <a:t>02-10-2009</a:t>
            </a:fld>
            <a:endParaRPr lang="es-CL" dirty="0"/>
          </a:p>
        </p:txBody>
      </p:sp>
      <p:sp>
        <p:nvSpPr>
          <p:cNvPr id="3" name="2 Marcador de pie de página"/>
          <p:cNvSpPr>
            <a:spLocks noGrp="1"/>
          </p:cNvSpPr>
          <p:nvPr>
            <p:ph type="ftr" sz="quarter" idx="11"/>
          </p:nvPr>
        </p:nvSpPr>
        <p:spPr/>
        <p:txBody>
          <a:bodyPr/>
          <a:lstStyle>
            <a:extLst/>
          </a:lstStyle>
          <a:p>
            <a:endParaRPr lang="es-CL" dirty="0"/>
          </a:p>
        </p:txBody>
      </p:sp>
      <p:sp>
        <p:nvSpPr>
          <p:cNvPr id="4" name="3 Marcador de número de diapositiva"/>
          <p:cNvSpPr>
            <a:spLocks noGrp="1"/>
          </p:cNvSpPr>
          <p:nvPr>
            <p:ph type="sldNum" sz="quarter" idx="12"/>
          </p:nvPr>
        </p:nvSpPr>
        <p:spPr/>
        <p:txBody>
          <a:bodyPr/>
          <a:lstStyle>
            <a:extLst/>
          </a:lstStyle>
          <a:p>
            <a:fld id="{BA805FC4-B69C-4A9D-B90A-0CBEFAB7DDC6}" type="slidenum">
              <a:rPr lang="es-CL" smtClean="0"/>
              <a:pPr/>
              <a:t>‹Nº›</a:t>
            </a:fld>
            <a:endParaRPr lang="es-CL" dirty="0"/>
          </a:p>
        </p:txBody>
      </p:sp>
      <p:sp>
        <p:nvSpPr>
          <p:cNvPr id="6" name="5 Rectángulo"/>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s-ES" smtClean="0"/>
              <a:t>Haga clic para modificar el estilo de texto del patrón</a:t>
            </a:r>
          </a:p>
        </p:txBody>
      </p:sp>
      <p:sp>
        <p:nvSpPr>
          <p:cNvPr id="4" name="3 Marcador de contenido"/>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extLst/>
          </a:lstStyle>
          <a:p>
            <a:fld id="{5D45CC7D-3459-4FF5-9D54-664E8729426F}" type="datetimeFigureOut">
              <a:rPr lang="es-CL" smtClean="0"/>
              <a:pPr/>
              <a:t>02-10-2009</a:t>
            </a:fld>
            <a:endParaRPr lang="es-CL" dirty="0"/>
          </a:p>
        </p:txBody>
      </p:sp>
      <p:sp>
        <p:nvSpPr>
          <p:cNvPr id="6" name="5 Marcador de pie de página"/>
          <p:cNvSpPr>
            <a:spLocks noGrp="1"/>
          </p:cNvSpPr>
          <p:nvPr>
            <p:ph type="ftr" sz="quarter" idx="11"/>
          </p:nvPr>
        </p:nvSpPr>
        <p:spPr/>
        <p:txBody>
          <a:bodyPr/>
          <a:lstStyle>
            <a:extLst/>
          </a:lstStyle>
          <a:p>
            <a:endParaRPr lang="es-CL" dirty="0"/>
          </a:p>
        </p:txBody>
      </p:sp>
      <p:sp>
        <p:nvSpPr>
          <p:cNvPr id="7" name="6 Marcador de número de diapositiva"/>
          <p:cNvSpPr>
            <a:spLocks noGrp="1"/>
          </p:cNvSpPr>
          <p:nvPr>
            <p:ph type="sldNum" sz="quarter" idx="12"/>
          </p:nvPr>
        </p:nvSpPr>
        <p:spPr/>
        <p:txBody>
          <a:bodyPr/>
          <a:lstStyle>
            <a:extLst/>
          </a:lstStyle>
          <a:p>
            <a:fld id="{BA805FC4-B69C-4A9D-B90A-0CBEFAB7DDC6}" type="slidenum">
              <a:rPr lang="es-CL" smtClean="0"/>
              <a:pPr/>
              <a:t>‹Nº›</a:t>
            </a:fld>
            <a:endParaRPr lang="es-CL"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s-ES" smtClean="0"/>
              <a:t>Haga clic para modificar el estilo de título del patrón</a:t>
            </a:r>
            <a:endParaRPr kumimoji="0" lang="en-US"/>
          </a:p>
        </p:txBody>
      </p:sp>
      <p:sp>
        <p:nvSpPr>
          <p:cNvPr id="5" name="4 Marcador de fecha"/>
          <p:cNvSpPr>
            <a:spLocks noGrp="1"/>
          </p:cNvSpPr>
          <p:nvPr>
            <p:ph type="dt" sz="half" idx="10"/>
          </p:nvPr>
        </p:nvSpPr>
        <p:spPr/>
        <p:txBody>
          <a:bodyPr/>
          <a:lstStyle>
            <a:extLst/>
          </a:lstStyle>
          <a:p>
            <a:fld id="{5D45CC7D-3459-4FF5-9D54-664E8729426F}" type="datetimeFigureOut">
              <a:rPr lang="es-CL" smtClean="0"/>
              <a:pPr/>
              <a:t>02-10-2009</a:t>
            </a:fld>
            <a:endParaRPr lang="es-CL" dirty="0"/>
          </a:p>
        </p:txBody>
      </p:sp>
      <p:sp>
        <p:nvSpPr>
          <p:cNvPr id="6" name="5 Marcador de pie de página"/>
          <p:cNvSpPr>
            <a:spLocks noGrp="1"/>
          </p:cNvSpPr>
          <p:nvPr>
            <p:ph type="ftr" sz="quarter" idx="11"/>
          </p:nvPr>
        </p:nvSpPr>
        <p:spPr/>
        <p:txBody>
          <a:bodyPr/>
          <a:lstStyle>
            <a:extLst/>
          </a:lstStyle>
          <a:p>
            <a:endParaRPr lang="es-CL" dirty="0"/>
          </a:p>
        </p:txBody>
      </p:sp>
      <p:sp>
        <p:nvSpPr>
          <p:cNvPr id="7" name="6 Marcador de número de diapositiva"/>
          <p:cNvSpPr>
            <a:spLocks noGrp="1"/>
          </p:cNvSpPr>
          <p:nvPr>
            <p:ph type="sldNum" sz="quarter" idx="12"/>
          </p:nvPr>
        </p:nvSpPr>
        <p:spPr/>
        <p:txBody>
          <a:bodyPr/>
          <a:lstStyle>
            <a:extLst/>
          </a:lstStyle>
          <a:p>
            <a:fld id="{BA805FC4-B69C-4A9D-B90A-0CBEFAB7DDC6}" type="slidenum">
              <a:rPr lang="es-CL" smtClean="0"/>
              <a:pPr/>
              <a:t>‹Nº›</a:t>
            </a:fld>
            <a:endParaRPr lang="es-CL" dirty="0"/>
          </a:p>
        </p:txBody>
      </p:sp>
      <p:sp>
        <p:nvSpPr>
          <p:cNvPr id="8" name="7 Rectángulo"/>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dirty="0">
              <a:solidFill>
                <a:schemeClr val="tx1"/>
              </a:solidFill>
              <a:latin typeface="+mn-lt"/>
              <a:ea typeface="+mn-ea"/>
              <a:cs typeface="+mn-cs"/>
            </a:endParaRPr>
          </a:p>
        </p:txBody>
      </p:sp>
      <p:sp>
        <p:nvSpPr>
          <p:cNvPr id="3" name="2 Marcador de posición de imagen"/>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s-ES" dirty="0" smtClean="0"/>
              <a:t>Haga clic en el icono para agregar una imagen</a:t>
            </a:r>
            <a:endParaRPr kumimoji="0" lang="en-US" dirty="0"/>
          </a:p>
        </p:txBody>
      </p:sp>
      <p:sp>
        <p:nvSpPr>
          <p:cNvPr id="9" name="8 Proceso"/>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9 Proceso"/>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3 Marcador de texto"/>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s-ES" smtClean="0"/>
              <a:t>Haga clic para modificar el estilo de texto del patrón</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6 Circular"/>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7 Elipse"/>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1" name="10 Anillo"/>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11 Rectángulo"/>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5" name="4 Marcador de título"/>
          <p:cNvSpPr>
            <a:spLocks noGrp="1"/>
          </p:cNvSpPr>
          <p:nvPr>
            <p:ph type="title"/>
          </p:nvPr>
        </p:nvSpPr>
        <p:spPr>
          <a:xfrm>
            <a:off x="1435608" y="274638"/>
            <a:ext cx="7498080" cy="1143000"/>
          </a:xfrm>
          <a:prstGeom prst="rect">
            <a:avLst/>
          </a:prstGeom>
        </p:spPr>
        <p:txBody>
          <a:bodyPr anchor="ctr">
            <a:normAutofit/>
          </a:bodyPr>
          <a:lstStyle>
            <a:extLst/>
          </a:lstStyle>
          <a:p>
            <a:r>
              <a:rPr kumimoji="0" lang="es-ES" smtClean="0"/>
              <a:t>Haga clic para modificar el estilo de título del patrón</a:t>
            </a:r>
            <a:endParaRPr kumimoji="0" lang="en-US"/>
          </a:p>
        </p:txBody>
      </p:sp>
      <p:sp>
        <p:nvSpPr>
          <p:cNvPr id="9" name="8 Marcador de texto"/>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24" name="23 Marcador de fecha"/>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5D45CC7D-3459-4FF5-9D54-664E8729426F}" type="datetimeFigureOut">
              <a:rPr lang="es-CL" smtClean="0"/>
              <a:pPr/>
              <a:t>02-10-2009</a:t>
            </a:fld>
            <a:endParaRPr lang="es-CL" dirty="0"/>
          </a:p>
        </p:txBody>
      </p:sp>
      <p:sp>
        <p:nvSpPr>
          <p:cNvPr id="10" name="9 Marcador de pie de página"/>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s-CL" dirty="0"/>
          </a:p>
        </p:txBody>
      </p:sp>
      <p:sp>
        <p:nvSpPr>
          <p:cNvPr id="22" name="21 Marcador de número de diapositiva"/>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BA805FC4-B69C-4A9D-B90A-0CBEFAB7DDC6}" type="slidenum">
              <a:rPr lang="es-CL" smtClean="0"/>
              <a:pPr/>
              <a:t>‹Nº›</a:t>
            </a:fld>
            <a:endParaRPr lang="es-CL" dirty="0"/>
          </a:p>
        </p:txBody>
      </p:sp>
      <p:sp>
        <p:nvSpPr>
          <p:cNvPr id="15" name="14 Rectángulo"/>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oleObject" Target="../embeddings/oleObject2.bin"/></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wmf"/><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785786" y="2357430"/>
            <a:ext cx="7406640" cy="1472184"/>
          </a:xfrm>
        </p:spPr>
        <p:txBody>
          <a:bodyPr>
            <a:normAutofit fontScale="90000"/>
          </a:bodyPr>
          <a:lstStyle/>
          <a:p>
            <a:pPr algn="ctr"/>
            <a:r>
              <a:rPr lang="es-ES_tradnl" sz="6000" dirty="0" smtClean="0"/>
              <a:t>Optimización de Proyectos</a:t>
            </a:r>
            <a:endParaRPr lang="es-CL" sz="6000" dirty="0"/>
          </a:p>
        </p:txBody>
      </p:sp>
      <p:pic>
        <p:nvPicPr>
          <p:cNvPr id="4" name="4 Imagen" descr="CG9BD.jpg"/>
          <p:cNvPicPr>
            <a:picLocks noChangeAspect="1"/>
          </p:cNvPicPr>
          <p:nvPr/>
        </p:nvPicPr>
        <p:blipFill>
          <a:blip r:embed="rId2" cstate="print"/>
          <a:srcRect/>
          <a:stretch>
            <a:fillRect/>
          </a:stretch>
        </p:blipFill>
        <p:spPr bwMode="auto">
          <a:xfrm>
            <a:off x="5929322" y="4071942"/>
            <a:ext cx="3033712" cy="2600325"/>
          </a:xfrm>
          <a:prstGeom prst="rect">
            <a:avLst/>
          </a:prstGeom>
          <a:noFill/>
          <a:ln w="9525">
            <a:noFill/>
            <a:miter lim="800000"/>
            <a:headEnd/>
            <a:tailEnd/>
          </a:ln>
        </p:spPr>
      </p:pic>
      <p:pic>
        <p:nvPicPr>
          <p:cNvPr id="5" name="Picture 2"/>
          <p:cNvPicPr>
            <a:picLocks noChangeAspect="1" noChangeArrowheads="1"/>
          </p:cNvPicPr>
          <p:nvPr/>
        </p:nvPicPr>
        <p:blipFill>
          <a:blip r:embed="rId3" cstate="print"/>
          <a:srcRect/>
          <a:stretch>
            <a:fillRect/>
          </a:stretch>
        </p:blipFill>
        <p:spPr bwMode="auto">
          <a:xfrm>
            <a:off x="642910" y="500042"/>
            <a:ext cx="2806700" cy="642937"/>
          </a:xfrm>
          <a:prstGeom prst="rect">
            <a:avLst/>
          </a:prstGeom>
          <a:noFill/>
          <a:ln w="9525">
            <a:noFill/>
            <a:miter lim="800000"/>
            <a:headEnd/>
            <a:tailEnd/>
          </a:ln>
        </p:spPr>
      </p:pic>
      <p:sp>
        <p:nvSpPr>
          <p:cNvPr id="8" name="2 Subtítulo"/>
          <p:cNvSpPr>
            <a:spLocks noGrp="1"/>
          </p:cNvSpPr>
          <p:nvPr>
            <p:ph type="subTitle" idx="1"/>
          </p:nvPr>
        </p:nvSpPr>
        <p:spPr>
          <a:xfrm>
            <a:off x="1000100" y="5643578"/>
            <a:ext cx="4643470" cy="1000132"/>
          </a:xfrm>
        </p:spPr>
        <p:txBody>
          <a:bodyPr>
            <a:normAutofit/>
          </a:bodyPr>
          <a:lstStyle/>
          <a:p>
            <a:pPr>
              <a:defRPr/>
            </a:pPr>
            <a:r>
              <a:rPr lang="es-MX" sz="2000" dirty="0" smtClean="0"/>
              <a:t>Prof.: Siegfried Cobian Musso</a:t>
            </a:r>
          </a:p>
          <a:p>
            <a:pPr>
              <a:defRPr/>
            </a:pPr>
            <a:r>
              <a:rPr lang="es-MX" sz="2000" dirty="0" smtClean="0"/>
              <a:t>IN42A  (scobian@gmail.com)</a:t>
            </a:r>
          </a:p>
          <a:p>
            <a:pPr algn="l"/>
            <a:endParaRPr lang="es-CL" sz="24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_tradnl" dirty="0" smtClean="0"/>
              <a:t>Caso 2</a:t>
            </a:r>
            <a:endParaRPr lang="es-CL" dirty="0"/>
          </a:p>
        </p:txBody>
      </p:sp>
      <p:grpSp>
        <p:nvGrpSpPr>
          <p:cNvPr id="4" name="Group 17"/>
          <p:cNvGrpSpPr>
            <a:grpSpLocks noGrp="1"/>
          </p:cNvGrpSpPr>
          <p:nvPr>
            <p:ph idx="1"/>
          </p:nvPr>
        </p:nvGrpSpPr>
        <p:grpSpPr bwMode="auto">
          <a:xfrm>
            <a:off x="1214414" y="1428736"/>
            <a:ext cx="7499350" cy="4800600"/>
            <a:chOff x="1338" y="2614"/>
            <a:chExt cx="4218" cy="1693"/>
          </a:xfrm>
        </p:grpSpPr>
        <p:sp>
          <p:nvSpPr>
            <p:cNvPr id="5" name="Line 5"/>
            <p:cNvSpPr>
              <a:spLocks noChangeShapeType="1"/>
            </p:cNvSpPr>
            <p:nvPr/>
          </p:nvSpPr>
          <p:spPr bwMode="auto">
            <a:xfrm flipV="1">
              <a:off x="1610" y="2976"/>
              <a:ext cx="0" cy="1134"/>
            </a:xfrm>
            <a:prstGeom prst="line">
              <a:avLst/>
            </a:prstGeom>
            <a:noFill/>
            <a:ln w="9525">
              <a:solidFill>
                <a:srgbClr val="000000"/>
              </a:solidFill>
              <a:round/>
              <a:headEnd/>
              <a:tailEnd type="triangle" w="med" len="med"/>
            </a:ln>
          </p:spPr>
          <p:txBody>
            <a:bodyPr anchor="ctr"/>
            <a:lstStyle/>
            <a:p>
              <a:endParaRPr lang="es-CL"/>
            </a:p>
          </p:txBody>
        </p:sp>
        <p:sp>
          <p:nvSpPr>
            <p:cNvPr id="6" name="Line 6"/>
            <p:cNvSpPr>
              <a:spLocks noChangeShapeType="1"/>
            </p:cNvSpPr>
            <p:nvPr/>
          </p:nvSpPr>
          <p:spPr bwMode="auto">
            <a:xfrm>
              <a:off x="1610" y="4110"/>
              <a:ext cx="2767" cy="0"/>
            </a:xfrm>
            <a:prstGeom prst="line">
              <a:avLst/>
            </a:prstGeom>
            <a:noFill/>
            <a:ln w="9525">
              <a:solidFill>
                <a:srgbClr val="000000"/>
              </a:solidFill>
              <a:round/>
              <a:headEnd/>
              <a:tailEnd type="triangle" w="med" len="med"/>
            </a:ln>
          </p:spPr>
          <p:txBody>
            <a:bodyPr anchor="ctr"/>
            <a:lstStyle/>
            <a:p>
              <a:endParaRPr lang="es-CL"/>
            </a:p>
          </p:txBody>
        </p:sp>
        <p:sp>
          <p:nvSpPr>
            <p:cNvPr id="7" name="Line 7"/>
            <p:cNvSpPr>
              <a:spLocks noChangeShapeType="1"/>
            </p:cNvSpPr>
            <p:nvPr/>
          </p:nvSpPr>
          <p:spPr bwMode="auto">
            <a:xfrm>
              <a:off x="1610" y="3566"/>
              <a:ext cx="2858" cy="0"/>
            </a:xfrm>
            <a:prstGeom prst="line">
              <a:avLst/>
            </a:prstGeom>
            <a:noFill/>
            <a:ln w="9525">
              <a:solidFill>
                <a:srgbClr val="FF0000"/>
              </a:solidFill>
              <a:round/>
              <a:headEnd/>
              <a:tailEnd/>
            </a:ln>
          </p:spPr>
          <p:txBody>
            <a:bodyPr anchor="ctr"/>
            <a:lstStyle/>
            <a:p>
              <a:endParaRPr lang="es-CL"/>
            </a:p>
          </p:txBody>
        </p:sp>
        <p:sp>
          <p:nvSpPr>
            <p:cNvPr id="8" name="Arc 8"/>
            <p:cNvSpPr>
              <a:spLocks/>
            </p:cNvSpPr>
            <p:nvPr/>
          </p:nvSpPr>
          <p:spPr bwMode="auto">
            <a:xfrm flipV="1">
              <a:off x="1610" y="2614"/>
              <a:ext cx="1848" cy="1224"/>
            </a:xfrm>
            <a:custGeom>
              <a:avLst/>
              <a:gdLst>
                <a:gd name="T0" fmla="*/ 0 w 24449"/>
                <a:gd name="T1" fmla="*/ 29 h 21600"/>
                <a:gd name="T2" fmla="*/ 1848 w 24449"/>
                <a:gd name="T3" fmla="*/ 731 h 21600"/>
                <a:gd name="T4" fmla="*/ 354 w 24449"/>
                <a:gd name="T5" fmla="*/ 1224 h 21600"/>
                <a:gd name="T6" fmla="*/ 0 60000 65536"/>
                <a:gd name="T7" fmla="*/ 0 60000 65536"/>
                <a:gd name="T8" fmla="*/ 0 60000 65536"/>
                <a:gd name="T9" fmla="*/ 0 w 24449"/>
                <a:gd name="T10" fmla="*/ 0 h 21600"/>
                <a:gd name="T11" fmla="*/ 24449 w 24449"/>
                <a:gd name="T12" fmla="*/ 21600 h 21600"/>
              </a:gdLst>
              <a:ahLst/>
              <a:cxnLst>
                <a:cxn ang="T6">
                  <a:pos x="T0" y="T1"/>
                </a:cxn>
                <a:cxn ang="T7">
                  <a:pos x="T2" y="T3"/>
                </a:cxn>
                <a:cxn ang="T8">
                  <a:pos x="T4" y="T5"/>
                </a:cxn>
              </a:cxnLst>
              <a:rect l="T9" t="T10" r="T11" b="T12"/>
              <a:pathLst>
                <a:path w="24449" h="21600" fill="none" extrusionOk="0">
                  <a:moveTo>
                    <a:pt x="0" y="513"/>
                  </a:moveTo>
                  <a:cubicBezTo>
                    <a:pt x="1536" y="172"/>
                    <a:pt x="3105" y="-1"/>
                    <a:pt x="4680" y="0"/>
                  </a:cubicBezTo>
                  <a:cubicBezTo>
                    <a:pt x="13243" y="0"/>
                    <a:pt x="20998" y="5059"/>
                    <a:pt x="24449" y="12896"/>
                  </a:cubicBezTo>
                </a:path>
                <a:path w="24449" h="21600" stroke="0" extrusionOk="0">
                  <a:moveTo>
                    <a:pt x="0" y="513"/>
                  </a:moveTo>
                  <a:cubicBezTo>
                    <a:pt x="1536" y="172"/>
                    <a:pt x="3105" y="-1"/>
                    <a:pt x="4680" y="0"/>
                  </a:cubicBezTo>
                  <a:cubicBezTo>
                    <a:pt x="13243" y="0"/>
                    <a:pt x="20998" y="5059"/>
                    <a:pt x="24449" y="12896"/>
                  </a:cubicBezTo>
                  <a:lnTo>
                    <a:pt x="4680" y="21600"/>
                  </a:lnTo>
                  <a:close/>
                </a:path>
              </a:pathLst>
            </a:custGeom>
            <a:noFill/>
            <a:ln w="9525">
              <a:solidFill>
                <a:srgbClr val="0000FF"/>
              </a:solidFill>
              <a:round/>
              <a:headEnd/>
              <a:tailEnd/>
            </a:ln>
          </p:spPr>
          <p:txBody>
            <a:bodyPr wrap="none" anchor="ctr"/>
            <a:lstStyle/>
            <a:p>
              <a:endParaRPr lang="es-CL"/>
            </a:p>
          </p:txBody>
        </p:sp>
        <p:sp>
          <p:nvSpPr>
            <p:cNvPr id="9" name="Line 9"/>
            <p:cNvSpPr>
              <a:spLocks noChangeShapeType="1"/>
            </p:cNvSpPr>
            <p:nvPr/>
          </p:nvSpPr>
          <p:spPr bwMode="auto">
            <a:xfrm>
              <a:off x="2971" y="3566"/>
              <a:ext cx="0" cy="544"/>
            </a:xfrm>
            <a:prstGeom prst="line">
              <a:avLst/>
            </a:prstGeom>
            <a:noFill/>
            <a:ln w="25400" cap="rnd">
              <a:solidFill>
                <a:schemeClr val="tx1"/>
              </a:solidFill>
              <a:prstDash val="sysDot"/>
              <a:round/>
              <a:headEnd/>
              <a:tailEnd/>
            </a:ln>
          </p:spPr>
          <p:txBody>
            <a:bodyPr anchor="ctr"/>
            <a:lstStyle/>
            <a:p>
              <a:endParaRPr lang="es-CL"/>
            </a:p>
          </p:txBody>
        </p:sp>
        <p:sp>
          <p:nvSpPr>
            <p:cNvPr id="10" name="Text Box 10"/>
            <p:cNvSpPr txBox="1">
              <a:spLocks noChangeArrowheads="1"/>
            </p:cNvSpPr>
            <p:nvPr/>
          </p:nvSpPr>
          <p:spPr bwMode="auto">
            <a:xfrm>
              <a:off x="2835" y="4051"/>
              <a:ext cx="273" cy="237"/>
            </a:xfrm>
            <a:prstGeom prst="rect">
              <a:avLst/>
            </a:prstGeom>
            <a:noFill/>
            <a:ln w="9525" algn="ctr">
              <a:noFill/>
              <a:miter lim="800000"/>
              <a:headEnd/>
              <a:tailEnd/>
            </a:ln>
          </p:spPr>
          <p:txBody>
            <a:bodyPr>
              <a:spAutoFit/>
            </a:bodyPr>
            <a:lstStyle/>
            <a:p>
              <a:pPr>
                <a:spcBef>
                  <a:spcPct val="50000"/>
                </a:spcBef>
              </a:pPr>
              <a:r>
                <a:rPr lang="es-ES" b="1" i="1">
                  <a:solidFill>
                    <a:schemeClr val="tx2"/>
                  </a:solidFill>
                  <a:latin typeface="Arial" charset="0"/>
                </a:rPr>
                <a:t>n</a:t>
              </a:r>
            </a:p>
          </p:txBody>
        </p:sp>
        <p:sp>
          <p:nvSpPr>
            <p:cNvPr id="11" name="Text Box 11"/>
            <p:cNvSpPr txBox="1">
              <a:spLocks noChangeArrowheads="1"/>
            </p:cNvSpPr>
            <p:nvPr/>
          </p:nvSpPr>
          <p:spPr bwMode="auto">
            <a:xfrm>
              <a:off x="4377" y="4089"/>
              <a:ext cx="499" cy="218"/>
            </a:xfrm>
            <a:prstGeom prst="rect">
              <a:avLst/>
            </a:prstGeom>
            <a:noFill/>
            <a:ln w="9525" algn="ctr">
              <a:noFill/>
              <a:miter lim="800000"/>
              <a:headEnd/>
              <a:tailEnd/>
            </a:ln>
          </p:spPr>
          <p:txBody>
            <a:bodyPr>
              <a:spAutoFit/>
            </a:bodyPr>
            <a:lstStyle/>
            <a:p>
              <a:pPr>
                <a:spcBef>
                  <a:spcPct val="50000"/>
                </a:spcBef>
              </a:pPr>
              <a:r>
                <a:rPr lang="es-ES" sz="1600" b="1" i="1">
                  <a:solidFill>
                    <a:schemeClr val="tx2"/>
                  </a:solidFill>
                  <a:latin typeface="Arial" charset="0"/>
                </a:rPr>
                <a:t>años</a:t>
              </a:r>
            </a:p>
          </p:txBody>
        </p:sp>
        <p:sp>
          <p:nvSpPr>
            <p:cNvPr id="12" name="Text Box 12"/>
            <p:cNvSpPr txBox="1">
              <a:spLocks noChangeArrowheads="1"/>
            </p:cNvSpPr>
            <p:nvPr/>
          </p:nvSpPr>
          <p:spPr bwMode="auto">
            <a:xfrm>
              <a:off x="1338" y="2886"/>
              <a:ext cx="226" cy="237"/>
            </a:xfrm>
            <a:prstGeom prst="rect">
              <a:avLst/>
            </a:prstGeom>
            <a:noFill/>
            <a:ln w="9525" algn="ctr">
              <a:noFill/>
              <a:miter lim="800000"/>
              <a:headEnd/>
              <a:tailEnd/>
            </a:ln>
          </p:spPr>
          <p:txBody>
            <a:bodyPr>
              <a:spAutoFit/>
            </a:bodyPr>
            <a:lstStyle/>
            <a:p>
              <a:pPr>
                <a:spcBef>
                  <a:spcPct val="50000"/>
                </a:spcBef>
              </a:pPr>
              <a:r>
                <a:rPr lang="es-ES" b="1" i="1">
                  <a:solidFill>
                    <a:schemeClr val="tx2"/>
                  </a:solidFill>
                  <a:latin typeface="Arial" charset="0"/>
                </a:rPr>
                <a:t>$</a:t>
              </a:r>
            </a:p>
          </p:txBody>
        </p:sp>
        <p:sp>
          <p:nvSpPr>
            <p:cNvPr id="13" name="Text Box 13"/>
            <p:cNvSpPr txBox="1">
              <a:spLocks noChangeArrowheads="1"/>
            </p:cNvSpPr>
            <p:nvPr/>
          </p:nvSpPr>
          <p:spPr bwMode="auto">
            <a:xfrm>
              <a:off x="2018" y="2976"/>
              <a:ext cx="1179" cy="334"/>
            </a:xfrm>
            <a:prstGeom prst="rect">
              <a:avLst/>
            </a:prstGeom>
            <a:noFill/>
            <a:ln w="9525" algn="ctr">
              <a:noFill/>
              <a:miter lim="800000"/>
              <a:headEnd/>
              <a:tailEnd/>
            </a:ln>
          </p:spPr>
          <p:txBody>
            <a:bodyPr>
              <a:spAutoFit/>
            </a:bodyPr>
            <a:lstStyle/>
            <a:p>
              <a:pPr>
                <a:spcBef>
                  <a:spcPct val="50000"/>
                </a:spcBef>
              </a:pPr>
              <a:r>
                <a:rPr lang="es-ES" sz="1400" b="1" i="1">
                  <a:solidFill>
                    <a:srgbClr val="FF6600"/>
                  </a:solidFill>
                  <a:latin typeface="Arial" charset="0"/>
                </a:rPr>
                <a:t>Momento óptimo de reemplazo</a:t>
              </a:r>
            </a:p>
          </p:txBody>
        </p:sp>
        <p:sp>
          <p:nvSpPr>
            <p:cNvPr id="14" name="Text Box 14"/>
            <p:cNvSpPr txBox="1">
              <a:spLocks noChangeArrowheads="1"/>
            </p:cNvSpPr>
            <p:nvPr/>
          </p:nvSpPr>
          <p:spPr bwMode="auto">
            <a:xfrm>
              <a:off x="3515" y="2840"/>
              <a:ext cx="1632" cy="376"/>
            </a:xfrm>
            <a:prstGeom prst="rect">
              <a:avLst/>
            </a:prstGeom>
            <a:noFill/>
            <a:ln w="9525" algn="ctr">
              <a:noFill/>
              <a:miter lim="800000"/>
              <a:headEnd/>
              <a:tailEnd/>
            </a:ln>
          </p:spPr>
          <p:txBody>
            <a:bodyPr>
              <a:spAutoFit/>
            </a:bodyPr>
            <a:lstStyle/>
            <a:p>
              <a:pPr>
                <a:spcBef>
                  <a:spcPct val="50000"/>
                </a:spcBef>
              </a:pPr>
              <a:r>
                <a:rPr lang="es-ES" sz="1600" b="1" i="1">
                  <a:solidFill>
                    <a:srgbClr val="0000FF"/>
                  </a:solidFill>
                  <a:latin typeface="Arial" charset="0"/>
                </a:rPr>
                <a:t>Costo anual efectivo del activo viejo</a:t>
              </a:r>
            </a:p>
          </p:txBody>
        </p:sp>
        <p:sp>
          <p:nvSpPr>
            <p:cNvPr id="15" name="Text Box 15"/>
            <p:cNvSpPr txBox="1">
              <a:spLocks noChangeArrowheads="1"/>
            </p:cNvSpPr>
            <p:nvPr/>
          </p:nvSpPr>
          <p:spPr bwMode="auto">
            <a:xfrm>
              <a:off x="3923" y="3385"/>
              <a:ext cx="1633" cy="534"/>
            </a:xfrm>
            <a:prstGeom prst="rect">
              <a:avLst/>
            </a:prstGeom>
            <a:solidFill>
              <a:schemeClr val="bg1"/>
            </a:solidFill>
            <a:ln w="9525" algn="ctr">
              <a:noFill/>
              <a:miter lim="800000"/>
              <a:headEnd/>
              <a:tailEnd/>
            </a:ln>
          </p:spPr>
          <p:txBody>
            <a:bodyPr>
              <a:spAutoFit/>
            </a:bodyPr>
            <a:lstStyle/>
            <a:p>
              <a:pPr>
                <a:spcBef>
                  <a:spcPct val="50000"/>
                </a:spcBef>
              </a:pPr>
              <a:r>
                <a:rPr lang="es-ES" sz="1600" b="1" i="1">
                  <a:solidFill>
                    <a:srgbClr val="FF0000"/>
                  </a:solidFill>
                  <a:latin typeface="Arial" charset="0"/>
                </a:rPr>
                <a:t>Costo anual equivalente del activo nuevo</a:t>
              </a:r>
            </a:p>
          </p:txBody>
        </p:sp>
        <p:sp>
          <p:nvSpPr>
            <p:cNvPr id="16" name="Line 16"/>
            <p:cNvSpPr>
              <a:spLocks noChangeShapeType="1"/>
            </p:cNvSpPr>
            <p:nvPr/>
          </p:nvSpPr>
          <p:spPr bwMode="auto">
            <a:xfrm>
              <a:off x="2653" y="3294"/>
              <a:ext cx="318" cy="227"/>
            </a:xfrm>
            <a:prstGeom prst="line">
              <a:avLst/>
            </a:prstGeom>
            <a:noFill/>
            <a:ln w="9525">
              <a:solidFill>
                <a:srgbClr val="FF6600"/>
              </a:solidFill>
              <a:round/>
              <a:headEnd/>
              <a:tailEnd type="triangle" w="med" len="med"/>
            </a:ln>
          </p:spPr>
          <p:txBody>
            <a:bodyPr anchor="ctr"/>
            <a:lstStyle/>
            <a:p>
              <a:endParaRPr lang="es-CL"/>
            </a:p>
          </p:txBody>
        </p:sp>
      </p:gr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lgn="ctr"/>
            <a:r>
              <a:rPr lang="es-ES_tradnl" dirty="0" smtClean="0"/>
              <a:t>Momento Optimo de Liquidar una Inversión</a:t>
            </a:r>
            <a:endParaRPr lang="es-CL" dirty="0"/>
          </a:p>
        </p:txBody>
      </p:sp>
      <p:sp>
        <p:nvSpPr>
          <p:cNvPr id="3" name="2 Marcador de contenido"/>
          <p:cNvSpPr>
            <a:spLocks noGrp="1"/>
          </p:cNvSpPr>
          <p:nvPr>
            <p:ph idx="1"/>
          </p:nvPr>
        </p:nvSpPr>
        <p:spPr/>
        <p:txBody>
          <a:bodyPr>
            <a:normAutofit/>
          </a:bodyPr>
          <a:lstStyle/>
          <a:p>
            <a:r>
              <a:rPr lang="es-ES_tradnl" sz="2400" dirty="0" smtClean="0">
                <a:latin typeface="Tahoma" pitchFamily="34" charset="0"/>
              </a:rPr>
              <a:t>Hay una cantidad de inversiones que tienen implícita una determinada tasa de crecimiento del stock del capital invertido (plantaciones de árboles, añejamiento de vinos, engorda o cría de animales y aves, </a:t>
            </a:r>
            <a:r>
              <a:rPr lang="es-ES_tradnl" sz="2400" dirty="0" err="1" smtClean="0">
                <a:latin typeface="Tahoma" pitchFamily="34" charset="0"/>
              </a:rPr>
              <a:t>etc</a:t>
            </a:r>
            <a:r>
              <a:rPr lang="es-ES_tradnl" sz="2400" dirty="0" smtClean="0">
                <a:latin typeface="Tahoma" pitchFamily="34" charset="0"/>
              </a:rPr>
              <a:t>). </a:t>
            </a:r>
            <a:endParaRPr lang="es-ES_tradnl" sz="2400" dirty="0" smtClean="0">
              <a:latin typeface="Tahoma" pitchFamily="34" charset="0"/>
            </a:endParaRPr>
          </a:p>
          <a:p>
            <a:endParaRPr lang="es-ES_tradnl" sz="2400" dirty="0" smtClean="0">
              <a:latin typeface="Tahoma" pitchFamily="34" charset="0"/>
            </a:endParaRPr>
          </a:p>
          <a:p>
            <a:r>
              <a:rPr lang="es-ES_tradnl" sz="2400" dirty="0" smtClean="0">
                <a:latin typeface="Tahoma" pitchFamily="34" charset="0"/>
              </a:rPr>
              <a:t>Estos proyectos se caracterizan por la relevancia de su valor de desecho, tanto en el resultado de su rentabilidad como en el plazo recomendable de su liquidación.</a:t>
            </a:r>
            <a:endParaRPr lang="es-CL" sz="2400"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Forma 1: modelo de Fischer</a:t>
            </a:r>
            <a:endParaRPr lang="es-CL" dirty="0"/>
          </a:p>
        </p:txBody>
      </p:sp>
      <p:sp>
        <p:nvSpPr>
          <p:cNvPr id="3" name="2 Marcador de contenido"/>
          <p:cNvSpPr>
            <a:spLocks noGrp="1"/>
          </p:cNvSpPr>
          <p:nvPr>
            <p:ph idx="1"/>
          </p:nvPr>
        </p:nvSpPr>
        <p:spPr/>
        <p:txBody>
          <a:bodyPr>
            <a:normAutofit/>
          </a:bodyPr>
          <a:lstStyle/>
          <a:p>
            <a:endParaRPr lang="es-ES_tradnl" sz="2400" dirty="0" smtClean="0">
              <a:solidFill>
                <a:schemeClr val="tx2"/>
              </a:solidFill>
              <a:latin typeface="Tahoma" pitchFamily="34" charset="0"/>
            </a:endParaRPr>
          </a:p>
          <a:p>
            <a:r>
              <a:rPr lang="es-ES_tradnl" sz="2400" dirty="0" smtClean="0">
                <a:solidFill>
                  <a:schemeClr val="tx2"/>
                </a:solidFill>
                <a:latin typeface="Tahoma" pitchFamily="34" charset="0"/>
              </a:rPr>
              <a:t>Determina </a:t>
            </a:r>
            <a:r>
              <a:rPr lang="es-ES_tradnl" sz="2400" dirty="0" smtClean="0">
                <a:solidFill>
                  <a:schemeClr val="tx2"/>
                </a:solidFill>
                <a:latin typeface="Tahoma" pitchFamily="34" charset="0"/>
              </a:rPr>
              <a:t>el momento óptimo de liquidar la inversión conforme al supuesto de que el proyecto finaliza con la venta del </a:t>
            </a:r>
            <a:r>
              <a:rPr lang="es-ES_tradnl" sz="2400" dirty="0" smtClean="0">
                <a:solidFill>
                  <a:schemeClr val="tx2"/>
                </a:solidFill>
                <a:latin typeface="Tahoma" pitchFamily="34" charset="0"/>
              </a:rPr>
              <a:t>producto</a:t>
            </a:r>
          </a:p>
          <a:p>
            <a:endParaRPr lang="es-ES_tradnl" sz="2400" dirty="0" smtClean="0">
              <a:solidFill>
                <a:schemeClr val="tx2"/>
              </a:solidFill>
              <a:latin typeface="Tahoma" pitchFamily="34" charset="0"/>
            </a:endParaRPr>
          </a:p>
          <a:p>
            <a:r>
              <a:rPr lang="es-ES_tradnl" sz="2400" dirty="0" smtClean="0">
                <a:solidFill>
                  <a:schemeClr val="tx2"/>
                </a:solidFill>
                <a:latin typeface="Tahoma" pitchFamily="34" charset="0"/>
              </a:rPr>
              <a:t>Los </a:t>
            </a:r>
            <a:r>
              <a:rPr lang="es-ES_tradnl" sz="2400" dirty="0" smtClean="0">
                <a:solidFill>
                  <a:schemeClr val="tx2"/>
                </a:solidFill>
                <a:latin typeface="Tahoma" pitchFamily="34" charset="0"/>
              </a:rPr>
              <a:t>recursos liberados se reinvertirán a la tasa que representa el costo de capital, VAN=0</a:t>
            </a:r>
            <a:endParaRPr lang="es-CL" sz="2400"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Forma 1: modelo de Fischer</a:t>
            </a:r>
            <a:endParaRPr lang="es-CL" dirty="0"/>
          </a:p>
        </p:txBody>
      </p:sp>
      <p:graphicFrame>
        <p:nvGraphicFramePr>
          <p:cNvPr id="8" name="Group 55"/>
          <p:cNvGraphicFramePr>
            <a:graphicFrameLocks noGrp="1"/>
          </p:cNvGraphicFramePr>
          <p:nvPr/>
        </p:nvGraphicFramePr>
        <p:xfrm>
          <a:off x="3571868" y="1357298"/>
          <a:ext cx="2443168" cy="4648200"/>
        </p:xfrm>
        <a:graphic>
          <a:graphicData uri="http://schemas.openxmlformats.org/drawingml/2006/table">
            <a:tbl>
              <a:tblPr/>
              <a:tblGrid>
                <a:gridCol w="964284"/>
                <a:gridCol w="1478884"/>
              </a:tblGrid>
              <a:tr h="879396">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300" b="1" i="0" u="none" strike="noStrike" cap="none" normalizeH="0" baseline="0" dirty="0" err="1" smtClean="0">
                          <a:ln>
                            <a:noFill/>
                          </a:ln>
                          <a:solidFill>
                            <a:schemeClr val="tx1"/>
                          </a:solidFill>
                          <a:effectLst/>
                          <a:latin typeface="Verdana" pitchFamily="34" charset="0"/>
                          <a:cs typeface="Arial" charset="0"/>
                        </a:rPr>
                        <a:t>Año</a:t>
                      </a:r>
                      <a:endParaRPr kumimoji="0" lang="en-US" sz="3000" b="1" i="0" u="none" strike="noStrike" cap="none" normalizeH="0" baseline="0" dirty="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triangl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triangle" w="med" len="med"/>
                    </a:lnB>
                    <a:lnTlToBr>
                      <a:noFill/>
                    </a:lnTlToBr>
                    <a:lnBlToTr>
                      <a:noFill/>
                    </a:lnBlToTr>
                    <a:solidFill>
                      <a:schemeClr val="bg1"/>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300" b="1" i="0" u="none" strike="noStrike" cap="none" normalizeH="0" baseline="0" dirty="0" smtClean="0">
                          <a:ln>
                            <a:noFill/>
                          </a:ln>
                          <a:solidFill>
                            <a:schemeClr val="tx1"/>
                          </a:solidFill>
                          <a:effectLst/>
                          <a:latin typeface="Verdana" pitchFamily="34" charset="0"/>
                          <a:cs typeface="Arial" charset="0"/>
                        </a:rPr>
                        <a:t>Valor de </a:t>
                      </a:r>
                      <a:r>
                        <a:rPr kumimoji="0" lang="en-US" sz="1300" b="1" i="0" u="none" strike="noStrike" cap="none" normalizeH="0" baseline="0" dirty="0" err="1" smtClean="0">
                          <a:ln>
                            <a:noFill/>
                          </a:ln>
                          <a:solidFill>
                            <a:schemeClr val="tx1"/>
                          </a:solidFill>
                          <a:effectLst/>
                          <a:latin typeface="Verdana" pitchFamily="34" charset="0"/>
                          <a:cs typeface="Arial" charset="0"/>
                        </a:rPr>
                        <a:t>Venta</a:t>
                      </a:r>
                      <a:r>
                        <a:rPr kumimoji="0" lang="en-US" sz="1300" b="1" i="0" u="none" strike="noStrike" cap="none" normalizeH="0" baseline="0" dirty="0" smtClean="0">
                          <a:ln>
                            <a:noFill/>
                          </a:ln>
                          <a:solidFill>
                            <a:schemeClr val="tx1"/>
                          </a:solidFill>
                          <a:effectLst/>
                          <a:latin typeface="Verdana" pitchFamily="34" charset="0"/>
                          <a:cs typeface="Arial" charset="0"/>
                        </a:rPr>
                        <a:t> del Bosque </a:t>
                      </a:r>
                      <a:r>
                        <a:rPr kumimoji="0" lang="en-US" sz="1300" b="1" i="0" u="none" strike="noStrike" cap="none" normalizeH="0" baseline="0" dirty="0" err="1" smtClean="0">
                          <a:ln>
                            <a:noFill/>
                          </a:ln>
                          <a:solidFill>
                            <a:schemeClr val="tx1"/>
                          </a:solidFill>
                          <a:effectLst/>
                          <a:latin typeface="Verdana" pitchFamily="34" charset="0"/>
                          <a:cs typeface="Arial" charset="0"/>
                        </a:rPr>
                        <a:t>si</a:t>
                      </a:r>
                      <a:r>
                        <a:rPr kumimoji="0" lang="en-US" sz="1300" b="1" i="0" u="none" strike="noStrike" cap="none" normalizeH="0" baseline="0" dirty="0" smtClean="0">
                          <a:ln>
                            <a:noFill/>
                          </a:ln>
                          <a:solidFill>
                            <a:schemeClr val="tx1"/>
                          </a:solidFill>
                          <a:effectLst/>
                          <a:latin typeface="Verdana" pitchFamily="34" charset="0"/>
                          <a:cs typeface="Arial" charset="0"/>
                        </a:rPr>
                        <a:t> se </a:t>
                      </a:r>
                      <a:r>
                        <a:rPr kumimoji="0" lang="en-US" sz="1300" b="1" i="0" u="none" strike="noStrike" cap="none" normalizeH="0" baseline="0" dirty="0" err="1" smtClean="0">
                          <a:ln>
                            <a:noFill/>
                          </a:ln>
                          <a:solidFill>
                            <a:schemeClr val="tx1"/>
                          </a:solidFill>
                          <a:effectLst/>
                          <a:latin typeface="Verdana" pitchFamily="34" charset="0"/>
                          <a:cs typeface="Arial" charset="0"/>
                        </a:rPr>
                        <a:t>cosecha</a:t>
                      </a:r>
                      <a:r>
                        <a:rPr kumimoji="0" lang="en-US" sz="1300" b="1" i="0" u="none" strike="noStrike" cap="none" normalizeH="0" baseline="0" dirty="0" smtClean="0">
                          <a:ln>
                            <a:noFill/>
                          </a:ln>
                          <a:solidFill>
                            <a:schemeClr val="tx1"/>
                          </a:solidFill>
                          <a:effectLst/>
                          <a:latin typeface="Verdana" pitchFamily="34" charset="0"/>
                          <a:cs typeface="Arial" charset="0"/>
                        </a:rPr>
                        <a:t> en t</a:t>
                      </a:r>
                      <a:endParaRPr kumimoji="0" lang="en-US" sz="3000" b="1" i="0" u="none" strike="noStrike" cap="none" normalizeH="0" baseline="0" dirty="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triangl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triangle" w="med" len="med"/>
                    </a:lnB>
                    <a:lnTlToBr>
                      <a:noFill/>
                    </a:lnTlToBr>
                    <a:lnBlToTr>
                      <a:noFill/>
                    </a:lnBlToTr>
                    <a:solidFill>
                      <a:schemeClr val="bg1"/>
                    </a:solidFill>
                  </a:tcPr>
                </a:tc>
              </a:tr>
              <a:tr h="288078">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300" b="1" i="0" u="none" strike="noStrike" cap="none" normalizeH="0" baseline="0" smtClean="0">
                          <a:ln>
                            <a:noFill/>
                          </a:ln>
                          <a:solidFill>
                            <a:schemeClr val="tx1"/>
                          </a:solidFill>
                          <a:effectLst/>
                          <a:latin typeface="Verdana" pitchFamily="34" charset="0"/>
                          <a:cs typeface="Arial" charset="0"/>
                        </a:rPr>
                        <a:t>0</a:t>
                      </a:r>
                      <a:endParaRPr kumimoji="0" lang="en-US" sz="30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triangle" w="med" len="med"/>
                    </a:lnR>
                    <a:lnT w="12700" cap="flat" cmpd="sng" algn="ctr">
                      <a:solidFill>
                        <a:srgbClr val="000000"/>
                      </a:solidFill>
                      <a:prstDash val="solid"/>
                      <a:round/>
                      <a:headEnd type="none" w="med" len="med"/>
                      <a:tailEnd type="triangle" w="med" len="med"/>
                    </a:lnT>
                    <a:lnB w="12700" cap="flat" cmpd="sng" algn="ctr">
                      <a:solidFill>
                        <a:srgbClr val="000000"/>
                      </a:solidFill>
                      <a:prstDash val="solid"/>
                      <a:round/>
                      <a:headEnd type="none" w="med" len="med"/>
                      <a:tailEnd type="triangle" w="med" len="med"/>
                    </a:lnB>
                    <a:lnTlToBr>
                      <a:noFill/>
                    </a:lnTlToBr>
                    <a:lnBlToTr>
                      <a:noFill/>
                    </a:lnBlToTr>
                    <a:solidFill>
                      <a:schemeClr val="bg1"/>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300" b="1" i="0" u="none" strike="noStrike" cap="none" normalizeH="0" baseline="0" smtClean="0">
                          <a:ln>
                            <a:noFill/>
                          </a:ln>
                          <a:solidFill>
                            <a:schemeClr val="tx1"/>
                          </a:solidFill>
                          <a:effectLst/>
                          <a:latin typeface="Verdana" pitchFamily="34" charset="0"/>
                          <a:cs typeface="Arial" charset="0"/>
                        </a:rPr>
                        <a:t>100</a:t>
                      </a:r>
                      <a:endParaRPr kumimoji="0" lang="en-US" sz="30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triangl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triangle" w="med" len="med"/>
                    </a:lnT>
                    <a:lnB w="12700" cap="flat" cmpd="sng" algn="ctr">
                      <a:solidFill>
                        <a:srgbClr val="000000"/>
                      </a:solidFill>
                      <a:prstDash val="solid"/>
                      <a:round/>
                      <a:headEnd type="none" w="med" len="med"/>
                      <a:tailEnd type="triangle" w="med" len="med"/>
                    </a:lnB>
                    <a:lnTlToBr>
                      <a:noFill/>
                    </a:lnTlToBr>
                    <a:lnBlToTr>
                      <a:noFill/>
                    </a:lnBlToTr>
                    <a:solidFill>
                      <a:schemeClr val="bg1"/>
                    </a:solidFill>
                  </a:tcPr>
                </a:tc>
              </a:tr>
              <a:tr h="288078">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300" b="1" i="0" u="none" strike="noStrike" cap="none" normalizeH="0" baseline="0" smtClean="0">
                          <a:ln>
                            <a:noFill/>
                          </a:ln>
                          <a:solidFill>
                            <a:schemeClr val="tx1"/>
                          </a:solidFill>
                          <a:effectLst/>
                          <a:latin typeface="Verdana" pitchFamily="34" charset="0"/>
                          <a:cs typeface="Arial" charset="0"/>
                        </a:rPr>
                        <a:t>1</a:t>
                      </a:r>
                      <a:endParaRPr kumimoji="0" lang="en-US" sz="30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triangle" w="med" len="med"/>
                    </a:lnR>
                    <a:lnT w="12700" cap="flat" cmpd="sng" algn="ctr">
                      <a:solidFill>
                        <a:srgbClr val="000000"/>
                      </a:solidFill>
                      <a:prstDash val="solid"/>
                      <a:round/>
                      <a:headEnd type="none" w="med" len="med"/>
                      <a:tailEnd type="triangle" w="med" len="med"/>
                    </a:lnT>
                    <a:lnB w="12700" cap="flat" cmpd="sng" algn="ctr">
                      <a:solidFill>
                        <a:srgbClr val="000000"/>
                      </a:solidFill>
                      <a:prstDash val="solid"/>
                      <a:round/>
                      <a:headEnd type="none" w="med" len="med"/>
                      <a:tailEnd type="triangle" w="med" len="med"/>
                    </a:lnB>
                    <a:lnTlToBr>
                      <a:noFill/>
                    </a:lnTlToBr>
                    <a:lnBlToTr>
                      <a:noFill/>
                    </a:lnBlToTr>
                    <a:solidFill>
                      <a:schemeClr val="bg1"/>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300" b="1" i="0" u="none" strike="noStrike" cap="none" normalizeH="0" baseline="0" smtClean="0">
                          <a:ln>
                            <a:noFill/>
                          </a:ln>
                          <a:solidFill>
                            <a:schemeClr val="tx1"/>
                          </a:solidFill>
                          <a:effectLst/>
                          <a:latin typeface="Verdana" pitchFamily="34" charset="0"/>
                          <a:cs typeface="Arial" charset="0"/>
                        </a:rPr>
                        <a:t>106</a:t>
                      </a:r>
                      <a:endParaRPr kumimoji="0" lang="en-US" sz="30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triangl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triangle" w="med" len="med"/>
                    </a:lnT>
                    <a:lnB w="12700" cap="flat" cmpd="sng" algn="ctr">
                      <a:solidFill>
                        <a:srgbClr val="000000"/>
                      </a:solidFill>
                      <a:prstDash val="solid"/>
                      <a:round/>
                      <a:headEnd type="none" w="med" len="med"/>
                      <a:tailEnd type="triangle" w="med" len="med"/>
                    </a:lnB>
                    <a:lnTlToBr>
                      <a:noFill/>
                    </a:lnTlToBr>
                    <a:lnBlToTr>
                      <a:noFill/>
                    </a:lnBlToTr>
                    <a:solidFill>
                      <a:schemeClr val="bg1"/>
                    </a:solidFill>
                  </a:tcPr>
                </a:tc>
              </a:tr>
              <a:tr h="288078">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300" b="1" i="0" u="none" strike="noStrike" cap="none" normalizeH="0" baseline="0" smtClean="0">
                          <a:ln>
                            <a:noFill/>
                          </a:ln>
                          <a:solidFill>
                            <a:schemeClr val="tx1"/>
                          </a:solidFill>
                          <a:effectLst/>
                          <a:latin typeface="Verdana" pitchFamily="34" charset="0"/>
                          <a:cs typeface="Arial" charset="0"/>
                        </a:rPr>
                        <a:t>2</a:t>
                      </a:r>
                      <a:endParaRPr kumimoji="0" lang="en-US" sz="30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triangle" w="med" len="med"/>
                    </a:lnR>
                    <a:lnT w="12700" cap="flat" cmpd="sng" algn="ctr">
                      <a:solidFill>
                        <a:srgbClr val="000000"/>
                      </a:solidFill>
                      <a:prstDash val="solid"/>
                      <a:round/>
                      <a:headEnd type="none" w="med" len="med"/>
                      <a:tailEnd type="triangle" w="med" len="med"/>
                    </a:lnT>
                    <a:lnB w="12700" cap="flat" cmpd="sng" algn="ctr">
                      <a:solidFill>
                        <a:srgbClr val="000000"/>
                      </a:solidFill>
                      <a:prstDash val="solid"/>
                      <a:round/>
                      <a:headEnd type="none" w="med" len="med"/>
                      <a:tailEnd type="triangle" w="med" len="med"/>
                    </a:lnB>
                    <a:lnTlToBr>
                      <a:noFill/>
                    </a:lnTlToBr>
                    <a:lnBlToTr>
                      <a:noFill/>
                    </a:lnBlToTr>
                    <a:solidFill>
                      <a:schemeClr val="bg1"/>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300" b="1" i="0" u="none" strike="noStrike" cap="none" normalizeH="0" baseline="0" smtClean="0">
                          <a:ln>
                            <a:noFill/>
                          </a:ln>
                          <a:solidFill>
                            <a:schemeClr val="tx1"/>
                          </a:solidFill>
                          <a:effectLst/>
                          <a:latin typeface="Verdana" pitchFamily="34" charset="0"/>
                          <a:cs typeface="Arial" charset="0"/>
                        </a:rPr>
                        <a:t>112,35</a:t>
                      </a:r>
                      <a:endParaRPr kumimoji="0" lang="en-US" sz="30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triangl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triangle" w="med" len="med"/>
                    </a:lnT>
                    <a:lnB w="12700" cap="flat" cmpd="sng" algn="ctr">
                      <a:solidFill>
                        <a:srgbClr val="000000"/>
                      </a:solidFill>
                      <a:prstDash val="solid"/>
                      <a:round/>
                      <a:headEnd type="none" w="med" len="med"/>
                      <a:tailEnd type="triangle" w="med" len="med"/>
                    </a:lnB>
                    <a:lnTlToBr>
                      <a:noFill/>
                    </a:lnTlToBr>
                    <a:lnBlToTr>
                      <a:noFill/>
                    </a:lnBlToTr>
                    <a:solidFill>
                      <a:schemeClr val="bg1"/>
                    </a:solidFill>
                  </a:tcPr>
                </a:tc>
              </a:tr>
              <a:tr h="288078">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300" b="1" i="0" u="none" strike="noStrike" cap="none" normalizeH="0" baseline="0" smtClean="0">
                          <a:ln>
                            <a:noFill/>
                          </a:ln>
                          <a:solidFill>
                            <a:schemeClr val="tx1"/>
                          </a:solidFill>
                          <a:effectLst/>
                          <a:latin typeface="Verdana" pitchFamily="34" charset="0"/>
                          <a:cs typeface="Arial" charset="0"/>
                        </a:rPr>
                        <a:t>3</a:t>
                      </a:r>
                      <a:endParaRPr kumimoji="0" lang="en-US" sz="30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triangle" w="med" len="med"/>
                    </a:lnR>
                    <a:lnT w="12700" cap="flat" cmpd="sng" algn="ctr">
                      <a:solidFill>
                        <a:srgbClr val="000000"/>
                      </a:solidFill>
                      <a:prstDash val="solid"/>
                      <a:round/>
                      <a:headEnd type="none" w="med" len="med"/>
                      <a:tailEnd type="triangle" w="med" len="med"/>
                    </a:lnT>
                    <a:lnB w="12700" cap="flat" cmpd="sng" algn="ctr">
                      <a:solidFill>
                        <a:srgbClr val="000000"/>
                      </a:solidFill>
                      <a:prstDash val="solid"/>
                      <a:round/>
                      <a:headEnd type="none" w="med" len="med"/>
                      <a:tailEnd type="triangle" w="med" len="med"/>
                    </a:lnB>
                    <a:lnTlToBr>
                      <a:noFill/>
                    </a:lnTlToBr>
                    <a:lnBlToTr>
                      <a:noFill/>
                    </a:lnBlToTr>
                    <a:solidFill>
                      <a:schemeClr val="bg1"/>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300" b="1" i="0" u="none" strike="noStrike" cap="none" normalizeH="0" baseline="0" smtClean="0">
                          <a:ln>
                            <a:noFill/>
                          </a:ln>
                          <a:solidFill>
                            <a:schemeClr val="tx1"/>
                          </a:solidFill>
                          <a:effectLst/>
                          <a:latin typeface="Verdana" pitchFamily="34" charset="0"/>
                          <a:cs typeface="Arial" charset="0"/>
                        </a:rPr>
                        <a:t>123,59</a:t>
                      </a:r>
                      <a:endParaRPr kumimoji="0" lang="en-US" sz="30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triangl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triangle" w="med" len="med"/>
                    </a:lnT>
                    <a:lnB w="12700" cap="flat" cmpd="sng" algn="ctr">
                      <a:solidFill>
                        <a:srgbClr val="000000"/>
                      </a:solidFill>
                      <a:prstDash val="solid"/>
                      <a:round/>
                      <a:headEnd type="none" w="med" len="med"/>
                      <a:tailEnd type="triangle" w="med" len="med"/>
                    </a:lnB>
                    <a:lnTlToBr>
                      <a:noFill/>
                    </a:lnTlToBr>
                    <a:lnBlToTr>
                      <a:noFill/>
                    </a:lnBlToTr>
                    <a:solidFill>
                      <a:schemeClr val="bg1"/>
                    </a:solidFill>
                  </a:tcPr>
                </a:tc>
              </a:tr>
              <a:tr h="288078">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300" b="1" i="0" u="none" strike="noStrike" cap="none" normalizeH="0" baseline="0" smtClean="0">
                          <a:ln>
                            <a:noFill/>
                          </a:ln>
                          <a:solidFill>
                            <a:schemeClr val="tx1"/>
                          </a:solidFill>
                          <a:effectLst/>
                          <a:latin typeface="Verdana" pitchFamily="34" charset="0"/>
                          <a:cs typeface="Arial" charset="0"/>
                        </a:rPr>
                        <a:t>4</a:t>
                      </a:r>
                      <a:endParaRPr kumimoji="0" lang="en-US" sz="30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triangle" w="med" len="med"/>
                    </a:lnR>
                    <a:lnT w="12700" cap="flat" cmpd="sng" algn="ctr">
                      <a:solidFill>
                        <a:srgbClr val="000000"/>
                      </a:solidFill>
                      <a:prstDash val="solid"/>
                      <a:round/>
                      <a:headEnd type="none" w="med" len="med"/>
                      <a:tailEnd type="triangle" w="med" len="med"/>
                    </a:lnT>
                    <a:lnB w="12700" cap="flat" cmpd="sng" algn="ctr">
                      <a:solidFill>
                        <a:srgbClr val="000000"/>
                      </a:solidFill>
                      <a:prstDash val="solid"/>
                      <a:round/>
                      <a:headEnd type="none" w="med" len="med"/>
                      <a:tailEnd type="triangle" w="med" len="med"/>
                    </a:lnB>
                    <a:lnTlToBr>
                      <a:noFill/>
                    </a:lnTlToBr>
                    <a:lnBlToTr>
                      <a:noFill/>
                    </a:lnBlToTr>
                    <a:solidFill>
                      <a:schemeClr val="bg1"/>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300" b="1" i="0" u="none" strike="noStrike" cap="none" normalizeH="0" baseline="0" dirty="0" smtClean="0">
                          <a:ln>
                            <a:noFill/>
                          </a:ln>
                          <a:solidFill>
                            <a:schemeClr val="tx1"/>
                          </a:solidFill>
                          <a:effectLst/>
                          <a:latin typeface="Verdana" pitchFamily="34" charset="0"/>
                          <a:cs typeface="Arial" charset="0"/>
                        </a:rPr>
                        <a:t>139,65</a:t>
                      </a:r>
                      <a:endParaRPr kumimoji="0" lang="en-US" sz="3000" b="1" i="0" u="none" strike="noStrike" cap="none" normalizeH="0" baseline="0" dirty="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triangl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triangle" w="med" len="med"/>
                    </a:lnT>
                    <a:lnB w="12700" cap="flat" cmpd="sng" algn="ctr">
                      <a:solidFill>
                        <a:srgbClr val="000000"/>
                      </a:solidFill>
                      <a:prstDash val="solid"/>
                      <a:round/>
                      <a:headEnd type="none" w="med" len="med"/>
                      <a:tailEnd type="triangle" w="med" len="med"/>
                    </a:lnB>
                    <a:lnTlToBr>
                      <a:noFill/>
                    </a:lnTlToBr>
                    <a:lnBlToTr>
                      <a:noFill/>
                    </a:lnBlToTr>
                    <a:solidFill>
                      <a:schemeClr val="bg1"/>
                    </a:solidFill>
                  </a:tcPr>
                </a:tc>
              </a:tr>
              <a:tr h="288078">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300" b="1" i="0" u="none" strike="noStrike" cap="none" normalizeH="0" baseline="0" smtClean="0">
                          <a:ln>
                            <a:noFill/>
                          </a:ln>
                          <a:solidFill>
                            <a:schemeClr val="tx1"/>
                          </a:solidFill>
                          <a:effectLst/>
                          <a:latin typeface="Verdana" pitchFamily="34" charset="0"/>
                          <a:cs typeface="Arial" charset="0"/>
                        </a:rPr>
                        <a:t>5</a:t>
                      </a:r>
                      <a:endParaRPr kumimoji="0" lang="en-US" sz="30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triangle" w="med" len="med"/>
                    </a:lnR>
                    <a:lnT w="12700" cap="flat" cmpd="sng" algn="ctr">
                      <a:solidFill>
                        <a:srgbClr val="000000"/>
                      </a:solidFill>
                      <a:prstDash val="solid"/>
                      <a:round/>
                      <a:headEnd type="none" w="med" len="med"/>
                      <a:tailEnd type="triangle" w="med" len="med"/>
                    </a:lnT>
                    <a:lnB w="12700" cap="flat" cmpd="sng" algn="ctr">
                      <a:solidFill>
                        <a:srgbClr val="000000"/>
                      </a:solidFill>
                      <a:prstDash val="solid"/>
                      <a:round/>
                      <a:headEnd type="none" w="med" len="med"/>
                      <a:tailEnd type="triangle" w="med" len="med"/>
                    </a:lnB>
                    <a:lnTlToBr>
                      <a:noFill/>
                    </a:lnTlToBr>
                    <a:lnBlToTr>
                      <a:noFill/>
                    </a:lnBlToTr>
                    <a:solidFill>
                      <a:schemeClr val="bg1"/>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300" b="1" i="0" u="none" strike="noStrike" cap="none" normalizeH="0" baseline="0" smtClean="0">
                          <a:ln>
                            <a:noFill/>
                          </a:ln>
                          <a:solidFill>
                            <a:schemeClr val="tx1"/>
                          </a:solidFill>
                          <a:effectLst/>
                          <a:latin typeface="Verdana" pitchFamily="34" charset="0"/>
                          <a:cs typeface="Arial" charset="0"/>
                        </a:rPr>
                        <a:t>153,85</a:t>
                      </a:r>
                      <a:endParaRPr kumimoji="0" lang="en-US" sz="30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triangl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triangle" w="med" len="med"/>
                    </a:lnT>
                    <a:lnB w="12700" cap="flat" cmpd="sng" algn="ctr">
                      <a:solidFill>
                        <a:srgbClr val="000000"/>
                      </a:solidFill>
                      <a:prstDash val="solid"/>
                      <a:round/>
                      <a:headEnd type="none" w="med" len="med"/>
                      <a:tailEnd type="triangle" w="med" len="med"/>
                    </a:lnB>
                    <a:lnTlToBr>
                      <a:noFill/>
                    </a:lnTlToBr>
                    <a:lnBlToTr>
                      <a:noFill/>
                    </a:lnBlToTr>
                    <a:solidFill>
                      <a:schemeClr val="bg1"/>
                    </a:solidFill>
                  </a:tcPr>
                </a:tc>
              </a:tr>
              <a:tr h="288078">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300" b="1" i="0" u="none" strike="noStrike" cap="none" normalizeH="0" baseline="0" smtClean="0">
                          <a:ln>
                            <a:noFill/>
                          </a:ln>
                          <a:solidFill>
                            <a:schemeClr val="tx1"/>
                          </a:solidFill>
                          <a:effectLst/>
                          <a:latin typeface="Verdana" pitchFamily="34" charset="0"/>
                          <a:cs typeface="Arial" charset="0"/>
                        </a:rPr>
                        <a:t>6</a:t>
                      </a:r>
                      <a:endParaRPr kumimoji="0" lang="en-US" sz="30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triangle" w="med" len="med"/>
                    </a:lnR>
                    <a:lnT w="12700" cap="flat" cmpd="sng" algn="ctr">
                      <a:solidFill>
                        <a:srgbClr val="000000"/>
                      </a:solidFill>
                      <a:prstDash val="solid"/>
                      <a:round/>
                      <a:headEnd type="none" w="med" len="med"/>
                      <a:tailEnd type="triangle" w="med" len="med"/>
                    </a:lnT>
                    <a:lnB w="12700" cap="flat" cmpd="sng" algn="ctr">
                      <a:solidFill>
                        <a:srgbClr val="000000"/>
                      </a:solidFill>
                      <a:prstDash val="solid"/>
                      <a:round/>
                      <a:headEnd type="none" w="med" len="med"/>
                      <a:tailEnd type="triangle" w="med" len="med"/>
                    </a:lnB>
                    <a:lnTlToBr>
                      <a:noFill/>
                    </a:lnTlToBr>
                    <a:lnBlToTr>
                      <a:noFill/>
                    </a:lnBlToTr>
                    <a:solidFill>
                      <a:schemeClr val="bg1"/>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300" b="1" i="0" u="none" strike="noStrike" cap="none" normalizeH="0" baseline="0" smtClean="0">
                          <a:ln>
                            <a:noFill/>
                          </a:ln>
                          <a:solidFill>
                            <a:schemeClr val="tx1"/>
                          </a:solidFill>
                          <a:effectLst/>
                          <a:latin typeface="Verdana" pitchFamily="34" charset="0"/>
                          <a:cs typeface="Arial" charset="0"/>
                        </a:rPr>
                        <a:t>167,7</a:t>
                      </a:r>
                      <a:endParaRPr kumimoji="0" lang="en-US" sz="30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triangl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triangle" w="med" len="med"/>
                    </a:lnT>
                    <a:lnB w="12700" cap="flat" cmpd="sng" algn="ctr">
                      <a:solidFill>
                        <a:srgbClr val="000000"/>
                      </a:solidFill>
                      <a:prstDash val="solid"/>
                      <a:round/>
                      <a:headEnd type="none" w="med" len="med"/>
                      <a:tailEnd type="triangle" w="med" len="med"/>
                    </a:lnB>
                    <a:lnTlToBr>
                      <a:noFill/>
                    </a:lnTlToBr>
                    <a:lnBlToTr>
                      <a:noFill/>
                    </a:lnBlToTr>
                    <a:solidFill>
                      <a:schemeClr val="bg1"/>
                    </a:solidFill>
                  </a:tcPr>
                </a:tc>
              </a:tr>
              <a:tr h="288078">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300" b="1" i="0" u="none" strike="noStrike" cap="none" normalizeH="0" baseline="0" smtClean="0">
                          <a:ln>
                            <a:noFill/>
                          </a:ln>
                          <a:solidFill>
                            <a:schemeClr val="tx1"/>
                          </a:solidFill>
                          <a:effectLst/>
                          <a:latin typeface="Verdana" pitchFamily="34" charset="0"/>
                          <a:cs typeface="Arial" charset="0"/>
                        </a:rPr>
                        <a:t>7</a:t>
                      </a:r>
                      <a:endParaRPr kumimoji="0" lang="en-US" sz="30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triangle" w="med" len="med"/>
                    </a:lnR>
                    <a:lnT w="12700" cap="flat" cmpd="sng" algn="ctr">
                      <a:solidFill>
                        <a:srgbClr val="000000"/>
                      </a:solidFill>
                      <a:prstDash val="solid"/>
                      <a:round/>
                      <a:headEnd type="none" w="med" len="med"/>
                      <a:tailEnd type="triangle" w="med" len="med"/>
                    </a:lnT>
                    <a:lnB w="12700" cap="flat" cmpd="sng" algn="ctr">
                      <a:solidFill>
                        <a:srgbClr val="000000"/>
                      </a:solidFill>
                      <a:prstDash val="solid"/>
                      <a:round/>
                      <a:headEnd type="none" w="med" len="med"/>
                      <a:tailEnd type="triangle" w="med" len="med"/>
                    </a:lnB>
                    <a:lnTlToBr>
                      <a:noFill/>
                    </a:lnTlToBr>
                    <a:lnBlToTr>
                      <a:noFill/>
                    </a:lnBlToTr>
                    <a:solidFill>
                      <a:schemeClr val="bg1"/>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300" b="1" i="0" u="none" strike="noStrike" cap="none" normalizeH="0" baseline="0" dirty="0" smtClean="0">
                          <a:ln>
                            <a:noFill/>
                          </a:ln>
                          <a:solidFill>
                            <a:schemeClr val="tx1"/>
                          </a:solidFill>
                          <a:effectLst/>
                          <a:latin typeface="Verdana" pitchFamily="34" charset="0"/>
                          <a:cs typeface="Arial" charset="0"/>
                        </a:rPr>
                        <a:t>181</a:t>
                      </a:r>
                      <a:endParaRPr kumimoji="0" lang="en-US" sz="3000" b="1" i="0" u="none" strike="noStrike" cap="none" normalizeH="0" baseline="0" dirty="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triangl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triangle" w="med" len="med"/>
                    </a:lnT>
                    <a:lnB w="12700" cap="flat" cmpd="sng" algn="ctr">
                      <a:solidFill>
                        <a:srgbClr val="000000"/>
                      </a:solidFill>
                      <a:prstDash val="solid"/>
                      <a:round/>
                      <a:headEnd type="none" w="med" len="med"/>
                      <a:tailEnd type="triangle" w="med" len="med"/>
                    </a:lnB>
                    <a:lnTlToBr>
                      <a:noFill/>
                    </a:lnTlToBr>
                    <a:lnBlToTr>
                      <a:noFill/>
                    </a:lnBlToTr>
                    <a:solidFill>
                      <a:schemeClr val="bg1"/>
                    </a:solidFill>
                  </a:tcPr>
                </a:tc>
              </a:tr>
              <a:tr h="288078">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300" b="1" i="0" u="none" strike="noStrike" cap="none" normalizeH="0" baseline="0" smtClean="0">
                          <a:ln>
                            <a:noFill/>
                          </a:ln>
                          <a:solidFill>
                            <a:schemeClr val="tx1"/>
                          </a:solidFill>
                          <a:effectLst/>
                          <a:latin typeface="Verdana" pitchFamily="34" charset="0"/>
                          <a:cs typeface="Arial" charset="0"/>
                        </a:rPr>
                        <a:t>8</a:t>
                      </a:r>
                      <a:endParaRPr kumimoji="0" lang="en-US" sz="30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triangle" w="med" len="med"/>
                    </a:lnR>
                    <a:lnT w="12700" cap="flat" cmpd="sng" algn="ctr">
                      <a:solidFill>
                        <a:srgbClr val="000000"/>
                      </a:solidFill>
                      <a:prstDash val="solid"/>
                      <a:round/>
                      <a:headEnd type="none" w="med" len="med"/>
                      <a:tailEnd type="triangle" w="med" len="med"/>
                    </a:lnT>
                    <a:lnB w="12700" cap="flat" cmpd="sng" algn="ctr">
                      <a:solidFill>
                        <a:srgbClr val="000000"/>
                      </a:solidFill>
                      <a:prstDash val="solid"/>
                      <a:round/>
                      <a:headEnd type="none" w="med" len="med"/>
                      <a:tailEnd type="triangle" w="med" len="med"/>
                    </a:lnB>
                    <a:lnTlToBr>
                      <a:noFill/>
                    </a:lnTlToBr>
                    <a:lnBlToTr>
                      <a:noFill/>
                    </a:lnBlToTr>
                    <a:solidFill>
                      <a:schemeClr val="bg1"/>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300" b="1" i="0" u="none" strike="noStrike" cap="none" normalizeH="0" baseline="0" smtClean="0">
                          <a:ln>
                            <a:noFill/>
                          </a:ln>
                          <a:solidFill>
                            <a:schemeClr val="tx1"/>
                          </a:solidFill>
                          <a:effectLst/>
                          <a:latin typeface="Verdana" pitchFamily="34" charset="0"/>
                          <a:cs typeface="Arial" charset="0"/>
                        </a:rPr>
                        <a:t>191,98</a:t>
                      </a:r>
                      <a:endParaRPr kumimoji="0" lang="en-US" sz="30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triangl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triangle" w="med" len="med"/>
                    </a:lnT>
                    <a:lnB w="12700" cap="flat" cmpd="sng" algn="ctr">
                      <a:solidFill>
                        <a:srgbClr val="000000"/>
                      </a:solidFill>
                      <a:prstDash val="solid"/>
                      <a:round/>
                      <a:headEnd type="none" w="med" len="med"/>
                      <a:tailEnd type="triangle" w="med" len="med"/>
                    </a:lnB>
                    <a:lnTlToBr>
                      <a:noFill/>
                    </a:lnTlToBr>
                    <a:lnBlToTr>
                      <a:noFill/>
                    </a:lnBlToTr>
                    <a:solidFill>
                      <a:schemeClr val="bg1"/>
                    </a:solidFill>
                  </a:tcPr>
                </a:tc>
              </a:tr>
              <a:tr h="288078">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300" b="1" i="0" u="none" strike="noStrike" cap="none" normalizeH="0" baseline="0" smtClean="0">
                          <a:ln>
                            <a:noFill/>
                          </a:ln>
                          <a:solidFill>
                            <a:schemeClr val="tx1"/>
                          </a:solidFill>
                          <a:effectLst/>
                          <a:latin typeface="Verdana" pitchFamily="34" charset="0"/>
                          <a:cs typeface="Arial" charset="0"/>
                        </a:rPr>
                        <a:t>9</a:t>
                      </a:r>
                      <a:endParaRPr kumimoji="0" lang="en-US" sz="30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triangle" w="med" len="med"/>
                    </a:lnR>
                    <a:lnT w="12700" cap="flat" cmpd="sng" algn="ctr">
                      <a:solidFill>
                        <a:srgbClr val="000000"/>
                      </a:solidFill>
                      <a:prstDash val="solid"/>
                      <a:round/>
                      <a:headEnd type="none" w="med" len="med"/>
                      <a:tailEnd type="triangle" w="med" len="med"/>
                    </a:lnT>
                    <a:lnB w="12700" cap="flat" cmpd="sng" algn="ctr">
                      <a:solidFill>
                        <a:srgbClr val="000000"/>
                      </a:solidFill>
                      <a:prstDash val="solid"/>
                      <a:round/>
                      <a:headEnd type="none" w="med" len="med"/>
                      <a:tailEnd type="triangle" w="med" len="med"/>
                    </a:lnB>
                    <a:lnTlToBr>
                      <a:noFill/>
                    </a:lnTlToBr>
                    <a:lnBlToTr>
                      <a:noFill/>
                    </a:lnBlToTr>
                    <a:solidFill>
                      <a:schemeClr val="bg1"/>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300" b="1" i="0" u="none" strike="noStrike" cap="none" normalizeH="0" baseline="0" smtClean="0">
                          <a:ln>
                            <a:noFill/>
                          </a:ln>
                          <a:solidFill>
                            <a:schemeClr val="tx1"/>
                          </a:solidFill>
                          <a:effectLst/>
                          <a:latin typeface="Verdana" pitchFamily="34" charset="0"/>
                          <a:cs typeface="Arial" charset="0"/>
                        </a:rPr>
                        <a:t>201,58</a:t>
                      </a:r>
                      <a:endParaRPr kumimoji="0" lang="en-US" sz="30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triangl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triangle" w="med" len="med"/>
                    </a:lnT>
                    <a:lnB w="12700" cap="flat" cmpd="sng" algn="ctr">
                      <a:solidFill>
                        <a:srgbClr val="000000"/>
                      </a:solidFill>
                      <a:prstDash val="solid"/>
                      <a:round/>
                      <a:headEnd type="none" w="med" len="med"/>
                      <a:tailEnd type="triangle" w="med" len="med"/>
                    </a:lnB>
                    <a:lnTlToBr>
                      <a:noFill/>
                    </a:lnTlToBr>
                    <a:lnBlToTr>
                      <a:noFill/>
                    </a:lnBlToTr>
                    <a:solidFill>
                      <a:schemeClr val="bg1"/>
                    </a:solidFill>
                  </a:tcPr>
                </a:tc>
              </a:tr>
              <a:tr h="288078">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300" b="1" i="0" u="none" strike="noStrike" cap="none" normalizeH="0" baseline="0" smtClean="0">
                          <a:ln>
                            <a:noFill/>
                          </a:ln>
                          <a:solidFill>
                            <a:schemeClr val="tx1"/>
                          </a:solidFill>
                          <a:effectLst/>
                          <a:latin typeface="Verdana" pitchFamily="34" charset="0"/>
                          <a:cs typeface="Arial" charset="0"/>
                        </a:rPr>
                        <a:t>10</a:t>
                      </a:r>
                      <a:endParaRPr kumimoji="0" lang="en-US" sz="30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triangle" w="med" len="med"/>
                    </a:lnR>
                    <a:lnT w="12700" cap="flat" cmpd="sng" algn="ctr">
                      <a:solidFill>
                        <a:srgbClr val="000000"/>
                      </a:solidFill>
                      <a:prstDash val="solid"/>
                      <a:round/>
                      <a:headEnd type="none" w="med" len="med"/>
                      <a:tailEnd type="triangle" w="med" len="med"/>
                    </a:lnT>
                    <a:lnB w="12700" cap="flat" cmpd="sng" algn="ctr">
                      <a:solidFill>
                        <a:srgbClr val="000000"/>
                      </a:solidFill>
                      <a:prstDash val="solid"/>
                      <a:round/>
                      <a:headEnd type="none" w="med" len="med"/>
                      <a:tailEnd type="triangle" w="med" len="med"/>
                    </a:lnB>
                    <a:lnTlToBr>
                      <a:noFill/>
                    </a:lnTlToBr>
                    <a:lnBlToTr>
                      <a:noFill/>
                    </a:lnBlToTr>
                    <a:solidFill>
                      <a:schemeClr val="bg1"/>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300" b="1" i="0" u="none" strike="noStrike" cap="none" normalizeH="0" baseline="0" smtClean="0">
                          <a:ln>
                            <a:noFill/>
                          </a:ln>
                          <a:solidFill>
                            <a:schemeClr val="tx1"/>
                          </a:solidFill>
                          <a:effectLst/>
                          <a:latin typeface="Verdana" pitchFamily="34" charset="0"/>
                          <a:cs typeface="Arial" charset="0"/>
                        </a:rPr>
                        <a:t>210,65</a:t>
                      </a:r>
                      <a:endParaRPr kumimoji="0" lang="en-US" sz="30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triangl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triangle" w="med" len="med"/>
                    </a:lnT>
                    <a:lnB w="12700" cap="flat" cmpd="sng" algn="ctr">
                      <a:solidFill>
                        <a:srgbClr val="000000"/>
                      </a:solidFill>
                      <a:prstDash val="solid"/>
                      <a:round/>
                      <a:headEnd type="none" w="med" len="med"/>
                      <a:tailEnd type="triangle" w="med" len="med"/>
                    </a:lnB>
                    <a:lnTlToBr>
                      <a:noFill/>
                    </a:lnTlToBr>
                    <a:lnBlToTr>
                      <a:noFill/>
                    </a:lnBlToTr>
                    <a:solidFill>
                      <a:schemeClr val="bg1"/>
                    </a:solidFill>
                  </a:tcPr>
                </a:tc>
              </a:tr>
              <a:tr h="288078">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300" b="1" i="0" u="none" strike="noStrike" cap="none" normalizeH="0" baseline="0" smtClean="0">
                          <a:ln>
                            <a:noFill/>
                          </a:ln>
                          <a:solidFill>
                            <a:schemeClr val="tx1"/>
                          </a:solidFill>
                          <a:effectLst/>
                          <a:latin typeface="Verdana" pitchFamily="34" charset="0"/>
                          <a:cs typeface="Arial" charset="0"/>
                        </a:rPr>
                        <a:t>11</a:t>
                      </a:r>
                      <a:endParaRPr kumimoji="0" lang="en-US" sz="30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triangle" w="med" len="med"/>
                    </a:lnR>
                    <a:lnT w="12700" cap="flat" cmpd="sng" algn="ctr">
                      <a:solidFill>
                        <a:srgbClr val="000000"/>
                      </a:solidFill>
                      <a:prstDash val="solid"/>
                      <a:round/>
                      <a:headEnd type="none" w="med" len="med"/>
                      <a:tailEnd type="triangle" w="med" len="med"/>
                    </a:lnT>
                    <a:lnB w="12700" cap="flat" cmpd="sng" algn="ctr">
                      <a:solidFill>
                        <a:srgbClr val="000000"/>
                      </a:solidFill>
                      <a:prstDash val="solid"/>
                      <a:round/>
                      <a:headEnd type="none" w="med" len="med"/>
                      <a:tailEnd type="triangle" w="med" len="med"/>
                    </a:lnB>
                    <a:lnTlToBr>
                      <a:noFill/>
                    </a:lnTlToBr>
                    <a:lnBlToTr>
                      <a:noFill/>
                    </a:lnBlToTr>
                    <a:solidFill>
                      <a:schemeClr val="bg1"/>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300" b="1" i="0" u="none" strike="noStrike" cap="none" normalizeH="0" baseline="0" smtClean="0">
                          <a:ln>
                            <a:noFill/>
                          </a:ln>
                          <a:solidFill>
                            <a:schemeClr val="tx1"/>
                          </a:solidFill>
                          <a:effectLst/>
                          <a:latin typeface="Verdana" pitchFamily="34" charset="0"/>
                          <a:cs typeface="Arial" charset="0"/>
                        </a:rPr>
                        <a:t>218,79</a:t>
                      </a:r>
                      <a:endParaRPr kumimoji="0" lang="en-US" sz="30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triangl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triangle" w="med" len="med"/>
                    </a:lnT>
                    <a:lnB w="12700" cap="flat" cmpd="sng" algn="ctr">
                      <a:solidFill>
                        <a:srgbClr val="000000"/>
                      </a:solidFill>
                      <a:prstDash val="solid"/>
                      <a:round/>
                      <a:headEnd type="none" w="med" len="med"/>
                      <a:tailEnd type="triangle" w="med" len="med"/>
                    </a:lnB>
                    <a:lnTlToBr>
                      <a:noFill/>
                    </a:lnTlToBr>
                    <a:lnBlToTr>
                      <a:noFill/>
                    </a:lnBlToTr>
                    <a:solidFill>
                      <a:schemeClr val="bg1"/>
                    </a:solidFill>
                  </a:tcPr>
                </a:tc>
              </a:tr>
              <a:tr h="288078">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300" b="1" i="0" u="none" strike="noStrike" cap="none" normalizeH="0" baseline="0" smtClean="0">
                          <a:ln>
                            <a:noFill/>
                          </a:ln>
                          <a:solidFill>
                            <a:schemeClr val="tx1"/>
                          </a:solidFill>
                          <a:effectLst/>
                          <a:latin typeface="Verdana" pitchFamily="34" charset="0"/>
                          <a:cs typeface="Arial" charset="0"/>
                        </a:rPr>
                        <a:t>12</a:t>
                      </a:r>
                      <a:endParaRPr kumimoji="0" lang="en-US" sz="3000" b="1"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triangle" w="med" len="med"/>
                    </a:lnR>
                    <a:lnT w="12700" cap="flat" cmpd="sng" algn="ctr">
                      <a:solidFill>
                        <a:srgbClr val="000000"/>
                      </a:solidFill>
                      <a:prstDash val="solid"/>
                      <a:round/>
                      <a:headEnd type="none" w="med" len="med"/>
                      <a:tailEnd type="triangl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300" b="1" i="0" u="none" strike="noStrike" cap="none" normalizeH="0" baseline="0" dirty="0" smtClean="0">
                          <a:ln>
                            <a:noFill/>
                          </a:ln>
                          <a:solidFill>
                            <a:schemeClr val="tx1"/>
                          </a:solidFill>
                          <a:effectLst/>
                          <a:latin typeface="Verdana" pitchFamily="34" charset="0"/>
                          <a:cs typeface="Arial" charset="0"/>
                        </a:rPr>
                        <a:t>225,22</a:t>
                      </a:r>
                      <a:endParaRPr kumimoji="0" lang="en-US" sz="3000" b="1" i="0" u="none" strike="noStrike" cap="none" normalizeH="0" baseline="0" dirty="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triangl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triangl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r>
            </a:tbl>
          </a:graphicData>
        </a:graphic>
      </p:graphicFrame>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Forma 1: modelo de Fischer</a:t>
            </a:r>
            <a:endParaRPr lang="es-CL" dirty="0"/>
          </a:p>
        </p:txBody>
      </p:sp>
      <p:graphicFrame>
        <p:nvGraphicFramePr>
          <p:cNvPr id="4" name="3 Tabla"/>
          <p:cNvGraphicFramePr>
            <a:graphicFrameLocks noGrp="1"/>
          </p:cNvGraphicFramePr>
          <p:nvPr/>
        </p:nvGraphicFramePr>
        <p:xfrm>
          <a:off x="2285984" y="1428736"/>
          <a:ext cx="4857784" cy="3701814"/>
        </p:xfrm>
        <a:graphic>
          <a:graphicData uri="http://schemas.openxmlformats.org/drawingml/2006/table">
            <a:tbl>
              <a:tblPr/>
              <a:tblGrid>
                <a:gridCol w="1597955"/>
                <a:gridCol w="1981465"/>
                <a:gridCol w="1278364"/>
              </a:tblGrid>
              <a:tr h="285752">
                <a:tc>
                  <a:txBody>
                    <a:bodyPr/>
                    <a:lstStyle/>
                    <a:p>
                      <a:pPr algn="ctr" rtl="0" fontAlgn="b"/>
                      <a:r>
                        <a:rPr lang="es-CL" sz="1200" b="1" i="0" u="none" strike="noStrike" dirty="0">
                          <a:solidFill>
                            <a:srgbClr val="000000"/>
                          </a:solidFill>
                          <a:latin typeface="Verdana"/>
                        </a:rPr>
                        <a:t>Año</a:t>
                      </a:r>
                      <a:r>
                        <a:rPr lang="es-CL" sz="1200" b="1" i="0" u="none" strike="noStrike" dirty="0">
                          <a:solidFill>
                            <a:srgbClr val="000000"/>
                          </a:solidFill>
                          <a:latin typeface="Times New Roman"/>
                        </a:rPr>
                        <a:t> </a:t>
                      </a:r>
                      <a:endParaRPr lang="es-CL" sz="1200" b="1" i="0" u="none" strike="noStrike" dirty="0">
                        <a:solidFill>
                          <a:srgbClr val="000000"/>
                        </a:solidFill>
                        <a:latin typeface="Verdana"/>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s-CL" sz="1200" b="1" i="0" u="none" strike="noStrike" dirty="0">
                          <a:solidFill>
                            <a:srgbClr val="000000"/>
                          </a:solidFill>
                          <a:latin typeface="Verdana"/>
                        </a:rPr>
                        <a:t>Valor de Venta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CL" sz="1200" b="1" i="0" u="none" strike="noStrike" dirty="0">
                          <a:solidFill>
                            <a:srgbClr val="000000"/>
                          </a:solidFill>
                          <a:latin typeface="Verdana" pitchFamily="34" charset="0"/>
                        </a:rPr>
                        <a:t>Crecimiento</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62774">
                <a:tc>
                  <a:txBody>
                    <a:bodyPr/>
                    <a:lstStyle/>
                    <a:p>
                      <a:pPr algn="ctr" rtl="0" fontAlgn="b"/>
                      <a:r>
                        <a:rPr lang="es-CL" sz="1200" b="1" i="0" u="none" strike="noStrike">
                          <a:solidFill>
                            <a:srgbClr val="000000"/>
                          </a:solidFill>
                          <a:latin typeface="Verdana"/>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s-CL" sz="1200" b="1" i="0" u="none" strike="noStrike" dirty="0">
                          <a:solidFill>
                            <a:srgbClr val="000000"/>
                          </a:solidFill>
                          <a:latin typeface="Verdana"/>
                        </a:rPr>
                        <a:t>100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CL" sz="1200" b="1"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62774">
                <a:tc>
                  <a:txBody>
                    <a:bodyPr/>
                    <a:lstStyle/>
                    <a:p>
                      <a:pPr algn="ctr" rtl="0" fontAlgn="b"/>
                      <a:r>
                        <a:rPr lang="es-CL" sz="1200" b="1" i="0" u="none" strike="noStrike">
                          <a:solidFill>
                            <a:srgbClr val="000000"/>
                          </a:solidFill>
                          <a:latin typeface="Verdana"/>
                        </a:rPr>
                        <a:t>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s-CL" sz="1200" b="1" i="0" u="none" strike="noStrike" dirty="0">
                          <a:solidFill>
                            <a:srgbClr val="000000"/>
                          </a:solidFill>
                          <a:latin typeface="Verdana"/>
                        </a:rPr>
                        <a:t>106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L" sz="1200" b="1" i="0" u="none" strike="noStrike" dirty="0">
                          <a:solidFill>
                            <a:srgbClr val="000000"/>
                          </a:solidFill>
                          <a:latin typeface="Verdana" pitchFamily="34" charset="0"/>
                        </a:rPr>
                        <a:t>6,000%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62774">
                <a:tc>
                  <a:txBody>
                    <a:bodyPr/>
                    <a:lstStyle/>
                    <a:p>
                      <a:pPr algn="ctr" rtl="0" fontAlgn="b"/>
                      <a:r>
                        <a:rPr lang="es-CL" sz="1200" b="1" i="0" u="none" strike="noStrike">
                          <a:solidFill>
                            <a:srgbClr val="000000"/>
                          </a:solidFill>
                          <a:latin typeface="Verdana"/>
                        </a:rPr>
                        <a:t>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s-CL" sz="1200" b="1" i="0" u="none" strike="noStrike" dirty="0">
                          <a:solidFill>
                            <a:srgbClr val="000000"/>
                          </a:solidFill>
                          <a:latin typeface="Verdana"/>
                        </a:rPr>
                        <a:t>112,35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L" sz="1200" b="1" i="0" u="none" strike="noStrike" dirty="0">
                          <a:solidFill>
                            <a:srgbClr val="000000"/>
                          </a:solidFill>
                          <a:latin typeface="Verdana" pitchFamily="34" charset="0"/>
                        </a:rPr>
                        <a:t>5,991%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62774">
                <a:tc>
                  <a:txBody>
                    <a:bodyPr/>
                    <a:lstStyle/>
                    <a:p>
                      <a:pPr algn="ctr" rtl="0" fontAlgn="b"/>
                      <a:r>
                        <a:rPr lang="es-CL" sz="1200" b="1" i="0" u="none" strike="noStrike">
                          <a:solidFill>
                            <a:srgbClr val="000000"/>
                          </a:solidFill>
                          <a:latin typeface="Verdana"/>
                        </a:rPr>
                        <a:t>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s-CL" sz="1200" b="1" i="0" u="none" strike="noStrike" dirty="0">
                          <a:solidFill>
                            <a:srgbClr val="000000"/>
                          </a:solidFill>
                          <a:latin typeface="Verdana"/>
                        </a:rPr>
                        <a:t>123,59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L" sz="1200" b="1" i="0" u="none" strike="noStrike" dirty="0">
                          <a:solidFill>
                            <a:srgbClr val="000000"/>
                          </a:solidFill>
                          <a:latin typeface="Verdana" pitchFamily="34" charset="0"/>
                        </a:rPr>
                        <a:t>10,004%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62774">
                <a:tc>
                  <a:txBody>
                    <a:bodyPr/>
                    <a:lstStyle/>
                    <a:p>
                      <a:pPr algn="ctr" rtl="0" fontAlgn="b"/>
                      <a:r>
                        <a:rPr lang="es-CL" sz="1200" b="1" i="0" u="none" strike="noStrike">
                          <a:solidFill>
                            <a:srgbClr val="000000"/>
                          </a:solidFill>
                          <a:latin typeface="Verdana"/>
                        </a:rPr>
                        <a:t>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s-CL" sz="1200" b="1" i="0" u="none" strike="noStrike" dirty="0">
                          <a:solidFill>
                            <a:srgbClr val="000000"/>
                          </a:solidFill>
                          <a:latin typeface="Verdana"/>
                        </a:rPr>
                        <a:t>139,65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L" sz="1200" b="1" i="0" u="none" strike="noStrike" dirty="0">
                          <a:solidFill>
                            <a:srgbClr val="000000"/>
                          </a:solidFill>
                          <a:latin typeface="Verdana" pitchFamily="34" charset="0"/>
                        </a:rPr>
                        <a:t>12,995%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62774">
                <a:tc>
                  <a:txBody>
                    <a:bodyPr/>
                    <a:lstStyle/>
                    <a:p>
                      <a:pPr algn="ctr" rtl="0" fontAlgn="b"/>
                      <a:r>
                        <a:rPr lang="es-CL" sz="1200" b="1" i="0" u="none" strike="noStrike">
                          <a:solidFill>
                            <a:srgbClr val="000000"/>
                          </a:solidFill>
                          <a:latin typeface="Verdana"/>
                        </a:rPr>
                        <a:t>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s-CL" sz="1200" b="1" i="0" u="none" strike="noStrike" dirty="0">
                          <a:solidFill>
                            <a:srgbClr val="000000"/>
                          </a:solidFill>
                          <a:latin typeface="Verdana"/>
                        </a:rPr>
                        <a:t>153,85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L" sz="1200" b="1" i="0" u="none" strike="noStrike" dirty="0">
                          <a:solidFill>
                            <a:srgbClr val="000000"/>
                          </a:solidFill>
                          <a:latin typeface="Verdana" pitchFamily="34" charset="0"/>
                        </a:rPr>
                        <a:t>10,168%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62774">
                <a:tc>
                  <a:txBody>
                    <a:bodyPr/>
                    <a:lstStyle/>
                    <a:p>
                      <a:pPr algn="ctr" rtl="0" fontAlgn="b"/>
                      <a:r>
                        <a:rPr lang="es-CL" sz="1200" b="1" i="0" u="none" strike="noStrike">
                          <a:solidFill>
                            <a:srgbClr val="000000"/>
                          </a:solidFill>
                          <a:latin typeface="Verdana"/>
                        </a:rPr>
                        <a:t>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s-CL" sz="1200" b="1" i="0" u="none" strike="noStrike" dirty="0">
                          <a:solidFill>
                            <a:srgbClr val="000000"/>
                          </a:solidFill>
                          <a:latin typeface="Verdana"/>
                        </a:rPr>
                        <a:t>167,71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L" sz="1200" b="1" i="0" u="none" strike="noStrike" dirty="0">
                          <a:solidFill>
                            <a:srgbClr val="000000"/>
                          </a:solidFill>
                          <a:latin typeface="Verdana" pitchFamily="34" charset="0"/>
                        </a:rPr>
                        <a:t>9,009%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62774">
                <a:tc>
                  <a:txBody>
                    <a:bodyPr/>
                    <a:lstStyle/>
                    <a:p>
                      <a:pPr algn="ctr" rtl="0" fontAlgn="b"/>
                      <a:r>
                        <a:rPr lang="es-CL" sz="1200" b="1" i="0" u="none" strike="noStrike">
                          <a:solidFill>
                            <a:srgbClr val="000000"/>
                          </a:solidFill>
                          <a:latin typeface="Verdana"/>
                        </a:rPr>
                        <a:t>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s-CL" sz="1200" b="1" i="0" u="none" strike="noStrike">
                          <a:solidFill>
                            <a:srgbClr val="000000"/>
                          </a:solidFill>
                          <a:latin typeface="Verdana"/>
                        </a:rPr>
                        <a:t>181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L" sz="1200" b="1" i="0" u="none" strike="noStrike" dirty="0">
                          <a:solidFill>
                            <a:srgbClr val="000000"/>
                          </a:solidFill>
                          <a:latin typeface="Verdana" pitchFamily="34" charset="0"/>
                        </a:rPr>
                        <a:t>7,924%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62774">
                <a:tc>
                  <a:txBody>
                    <a:bodyPr/>
                    <a:lstStyle/>
                    <a:p>
                      <a:pPr algn="ctr" rtl="0" fontAlgn="b"/>
                      <a:r>
                        <a:rPr lang="es-CL" sz="1200" b="1" i="0" u="none" strike="noStrike">
                          <a:solidFill>
                            <a:srgbClr val="000000"/>
                          </a:solidFill>
                          <a:latin typeface="Verdana"/>
                        </a:rPr>
                        <a:t>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s-CL" sz="1200" b="1" i="0" u="none" strike="noStrike">
                          <a:solidFill>
                            <a:srgbClr val="000000"/>
                          </a:solidFill>
                          <a:latin typeface="Verdana"/>
                        </a:rPr>
                        <a:t>191,98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L" sz="1200" b="1" i="0" u="none" strike="noStrike" dirty="0">
                          <a:solidFill>
                            <a:srgbClr val="000000"/>
                          </a:solidFill>
                          <a:latin typeface="Verdana" pitchFamily="34" charset="0"/>
                        </a:rPr>
                        <a:t>6,066%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62774">
                <a:tc>
                  <a:txBody>
                    <a:bodyPr/>
                    <a:lstStyle/>
                    <a:p>
                      <a:pPr algn="ctr" rtl="0" fontAlgn="b"/>
                      <a:r>
                        <a:rPr lang="es-CL" sz="1200" b="1" i="0" u="none" strike="noStrike">
                          <a:solidFill>
                            <a:srgbClr val="000000"/>
                          </a:solidFill>
                          <a:latin typeface="Verdana"/>
                        </a:rPr>
                        <a:t>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s-CL" sz="1200" b="1" i="0" u="none" strike="noStrike">
                          <a:solidFill>
                            <a:srgbClr val="000000"/>
                          </a:solidFill>
                          <a:latin typeface="Verdana"/>
                        </a:rPr>
                        <a:t>201,58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L" sz="1200" b="1" i="0" u="none" strike="noStrike" dirty="0">
                          <a:solidFill>
                            <a:srgbClr val="000000"/>
                          </a:solidFill>
                          <a:latin typeface="Verdana" pitchFamily="34" charset="0"/>
                        </a:rPr>
                        <a:t>5,001%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62774">
                <a:tc>
                  <a:txBody>
                    <a:bodyPr/>
                    <a:lstStyle/>
                    <a:p>
                      <a:pPr algn="ctr" rtl="0" fontAlgn="b"/>
                      <a:r>
                        <a:rPr lang="es-CL" sz="1200" b="1" i="0" u="none" strike="noStrike">
                          <a:solidFill>
                            <a:srgbClr val="000000"/>
                          </a:solidFill>
                          <a:latin typeface="Verdana"/>
                        </a:rPr>
                        <a:t>10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s-CL" sz="1200" b="1" i="0" u="none" strike="noStrike">
                          <a:solidFill>
                            <a:srgbClr val="000000"/>
                          </a:solidFill>
                          <a:latin typeface="Verdana"/>
                        </a:rPr>
                        <a:t>210,65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L" sz="1200" b="1" i="0" u="none" strike="noStrike" dirty="0">
                          <a:solidFill>
                            <a:srgbClr val="000000"/>
                          </a:solidFill>
                          <a:latin typeface="Verdana" pitchFamily="34" charset="0"/>
                        </a:rPr>
                        <a:t>4,499%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62774">
                <a:tc>
                  <a:txBody>
                    <a:bodyPr/>
                    <a:lstStyle/>
                    <a:p>
                      <a:pPr algn="ctr" rtl="0" fontAlgn="b"/>
                      <a:r>
                        <a:rPr lang="es-CL" sz="1200" b="1" i="0" u="none" strike="noStrike">
                          <a:solidFill>
                            <a:srgbClr val="000000"/>
                          </a:solidFill>
                          <a:latin typeface="Verdana"/>
                        </a:rPr>
                        <a:t>11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s-CL" sz="1200" b="1" i="0" u="none" strike="noStrike">
                          <a:solidFill>
                            <a:srgbClr val="000000"/>
                          </a:solidFill>
                          <a:latin typeface="Verdana"/>
                        </a:rPr>
                        <a:t>218,79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L" sz="1200" b="1" i="0" u="none" strike="noStrike" dirty="0">
                          <a:solidFill>
                            <a:srgbClr val="000000"/>
                          </a:solidFill>
                          <a:latin typeface="Verdana" pitchFamily="34" charset="0"/>
                        </a:rPr>
                        <a:t>3,864%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62774">
                <a:tc>
                  <a:txBody>
                    <a:bodyPr/>
                    <a:lstStyle/>
                    <a:p>
                      <a:pPr algn="ctr" rtl="0" fontAlgn="b"/>
                      <a:r>
                        <a:rPr lang="es-CL" sz="1200" b="1" i="0" u="none" strike="noStrike">
                          <a:solidFill>
                            <a:srgbClr val="000000"/>
                          </a:solidFill>
                          <a:latin typeface="Verdana"/>
                        </a:rPr>
                        <a:t>12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s-CL" sz="1200" b="1" i="0" u="none" strike="noStrike">
                          <a:solidFill>
                            <a:srgbClr val="000000"/>
                          </a:solidFill>
                          <a:latin typeface="Verdana"/>
                        </a:rPr>
                        <a:t>225,22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L" sz="1200" b="1" i="0" u="none" strike="noStrike" dirty="0">
                          <a:solidFill>
                            <a:srgbClr val="000000"/>
                          </a:solidFill>
                          <a:latin typeface="Verdana" pitchFamily="34" charset="0"/>
                        </a:rPr>
                        <a:t>2,939%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Forma 1: modelo de Fischer</a:t>
            </a:r>
            <a:endParaRPr lang="es-CL" dirty="0"/>
          </a:p>
        </p:txBody>
      </p:sp>
      <p:graphicFrame>
        <p:nvGraphicFramePr>
          <p:cNvPr id="3" name="2 Tabla"/>
          <p:cNvGraphicFramePr>
            <a:graphicFrameLocks noGrp="1"/>
          </p:cNvGraphicFramePr>
          <p:nvPr/>
        </p:nvGraphicFramePr>
        <p:xfrm>
          <a:off x="1857356" y="1785926"/>
          <a:ext cx="5543577" cy="3515896"/>
        </p:xfrm>
        <a:graphic>
          <a:graphicData uri="http://schemas.openxmlformats.org/drawingml/2006/table">
            <a:tbl>
              <a:tblPr/>
              <a:tblGrid>
                <a:gridCol w="1443640"/>
                <a:gridCol w="1790113"/>
                <a:gridCol w="1154912"/>
                <a:gridCol w="1154912"/>
              </a:tblGrid>
              <a:tr h="352424">
                <a:tc>
                  <a:txBody>
                    <a:bodyPr/>
                    <a:lstStyle/>
                    <a:p>
                      <a:pPr algn="ctr" rtl="0" fontAlgn="b"/>
                      <a:r>
                        <a:rPr lang="es-CL" sz="1200" b="1" i="0" u="none" strike="noStrike" dirty="0">
                          <a:solidFill>
                            <a:srgbClr val="000000"/>
                          </a:solidFill>
                          <a:latin typeface="Verdana"/>
                        </a:rPr>
                        <a:t>Año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s-CL" sz="1200" b="1" i="0" u="none" strike="noStrike" dirty="0">
                          <a:solidFill>
                            <a:srgbClr val="000000"/>
                          </a:solidFill>
                          <a:latin typeface="Verdana"/>
                        </a:rPr>
                        <a:t>Valor de Venta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L" sz="1200" b="1" i="0" u="none" strike="noStrike" dirty="0">
                          <a:solidFill>
                            <a:srgbClr val="000000"/>
                          </a:solidFill>
                          <a:latin typeface="Verdana"/>
                        </a:rPr>
                        <a:t>Crecimiento</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L" sz="1200" b="1" i="0" u="none" strike="noStrike" dirty="0">
                          <a:solidFill>
                            <a:srgbClr val="000000"/>
                          </a:solidFill>
                          <a:latin typeface="Verdana"/>
                        </a:rPr>
                        <a:t>VAN</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43344">
                <a:tc>
                  <a:txBody>
                    <a:bodyPr/>
                    <a:lstStyle/>
                    <a:p>
                      <a:pPr algn="ctr" rtl="0" fontAlgn="b"/>
                      <a:r>
                        <a:rPr lang="es-CL" sz="1200" b="0" i="0" u="none" strike="noStrike" dirty="0">
                          <a:solidFill>
                            <a:srgbClr val="000000"/>
                          </a:solidFill>
                          <a:latin typeface="Verdana"/>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s-CL" sz="1200" b="0" i="0" u="none" strike="noStrike">
                          <a:solidFill>
                            <a:srgbClr val="000000"/>
                          </a:solidFill>
                          <a:latin typeface="Verdana"/>
                        </a:rPr>
                        <a:t>100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L" sz="1200" b="0" i="0" u="none" strike="noStrike">
                          <a:solidFill>
                            <a:srgbClr val="000000"/>
                          </a:solidFill>
                          <a:latin typeface="Verdana"/>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L" sz="1200" b="0" i="0" u="none" strike="noStrike">
                          <a:solidFill>
                            <a:srgbClr val="000000"/>
                          </a:solidFill>
                          <a:latin typeface="Verdana"/>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43344">
                <a:tc>
                  <a:txBody>
                    <a:bodyPr/>
                    <a:lstStyle/>
                    <a:p>
                      <a:pPr algn="ctr" rtl="0" fontAlgn="b"/>
                      <a:r>
                        <a:rPr lang="es-CL" sz="1200" b="0" i="0" u="none" strike="noStrike" dirty="0">
                          <a:solidFill>
                            <a:srgbClr val="000000"/>
                          </a:solidFill>
                          <a:latin typeface="Verdana"/>
                        </a:rPr>
                        <a:t>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s-CL" sz="1200" b="0" i="0" u="none" strike="noStrike">
                          <a:solidFill>
                            <a:srgbClr val="000000"/>
                          </a:solidFill>
                          <a:latin typeface="Verdana"/>
                        </a:rPr>
                        <a:t>106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L" sz="1200" b="0" i="0" u="none" strike="noStrike">
                          <a:solidFill>
                            <a:srgbClr val="000000"/>
                          </a:solidFill>
                          <a:latin typeface="Verdana"/>
                        </a:rPr>
                        <a:t>6,000%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L" sz="1200" b="0" i="0" u="none" strike="noStrike">
                          <a:solidFill>
                            <a:srgbClr val="000000"/>
                          </a:solidFill>
                          <a:latin typeface="Verdana"/>
                        </a:rPr>
                        <a:t>0,9524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43344">
                <a:tc>
                  <a:txBody>
                    <a:bodyPr/>
                    <a:lstStyle/>
                    <a:p>
                      <a:pPr algn="ctr" rtl="0" fontAlgn="b"/>
                      <a:r>
                        <a:rPr lang="es-CL" sz="1200" b="0" i="0" u="none" strike="noStrike">
                          <a:solidFill>
                            <a:srgbClr val="000000"/>
                          </a:solidFill>
                          <a:latin typeface="Verdana"/>
                        </a:rPr>
                        <a:t>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s-CL" sz="1200" b="0" i="0" u="none" strike="noStrike" dirty="0">
                          <a:solidFill>
                            <a:srgbClr val="000000"/>
                          </a:solidFill>
                          <a:latin typeface="Verdana"/>
                        </a:rPr>
                        <a:t>112,35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L" sz="1200" b="0" i="0" u="none" strike="noStrike">
                          <a:solidFill>
                            <a:srgbClr val="000000"/>
                          </a:solidFill>
                          <a:latin typeface="Verdana"/>
                        </a:rPr>
                        <a:t>5,991%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L" sz="1200" b="0" i="0" u="none" strike="noStrike">
                          <a:solidFill>
                            <a:srgbClr val="000000"/>
                          </a:solidFill>
                          <a:latin typeface="Verdana"/>
                        </a:rPr>
                        <a:t>1,9048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43344">
                <a:tc>
                  <a:txBody>
                    <a:bodyPr/>
                    <a:lstStyle/>
                    <a:p>
                      <a:pPr algn="ctr" rtl="0" fontAlgn="b"/>
                      <a:r>
                        <a:rPr lang="es-CL" sz="1200" b="0" i="0" u="none" strike="noStrike">
                          <a:solidFill>
                            <a:srgbClr val="000000"/>
                          </a:solidFill>
                          <a:latin typeface="Verdana"/>
                        </a:rPr>
                        <a:t>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s-CL" sz="1200" b="0" i="0" u="none" strike="noStrike" dirty="0">
                          <a:solidFill>
                            <a:srgbClr val="000000"/>
                          </a:solidFill>
                          <a:latin typeface="Verdana"/>
                        </a:rPr>
                        <a:t>123,59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L" sz="1200" b="0" i="0" u="none" strike="noStrike">
                          <a:solidFill>
                            <a:srgbClr val="000000"/>
                          </a:solidFill>
                          <a:latin typeface="Verdana"/>
                        </a:rPr>
                        <a:t>10,004%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L" sz="1200" b="0" i="0" u="none" strike="noStrike">
                          <a:solidFill>
                            <a:srgbClr val="000000"/>
                          </a:solidFill>
                          <a:latin typeface="Verdana"/>
                        </a:rPr>
                        <a:t>6,7617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43344">
                <a:tc>
                  <a:txBody>
                    <a:bodyPr/>
                    <a:lstStyle/>
                    <a:p>
                      <a:pPr algn="ctr" rtl="0" fontAlgn="b"/>
                      <a:r>
                        <a:rPr lang="es-CL" sz="1200" b="0" i="0" u="none" strike="noStrike">
                          <a:solidFill>
                            <a:srgbClr val="000000"/>
                          </a:solidFill>
                          <a:latin typeface="Verdana"/>
                        </a:rPr>
                        <a:t>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s-CL" sz="1200" b="0" i="0" u="none" strike="noStrike">
                          <a:solidFill>
                            <a:srgbClr val="000000"/>
                          </a:solidFill>
                          <a:latin typeface="Verdana"/>
                        </a:rPr>
                        <a:t>139,65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L" sz="1200" b="0" i="0" u="none" strike="noStrike">
                          <a:solidFill>
                            <a:srgbClr val="000000"/>
                          </a:solidFill>
                          <a:latin typeface="Verdana"/>
                        </a:rPr>
                        <a:t>12,995%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L" sz="1200" b="0" i="0" u="none" strike="noStrike">
                          <a:solidFill>
                            <a:srgbClr val="000000"/>
                          </a:solidFill>
                          <a:latin typeface="Verdana"/>
                        </a:rPr>
                        <a:t>14,8904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43344">
                <a:tc>
                  <a:txBody>
                    <a:bodyPr/>
                    <a:lstStyle/>
                    <a:p>
                      <a:pPr algn="ctr" rtl="0" fontAlgn="b"/>
                      <a:r>
                        <a:rPr lang="es-CL" sz="1200" b="0" i="0" u="none" strike="noStrike">
                          <a:solidFill>
                            <a:srgbClr val="000000"/>
                          </a:solidFill>
                          <a:latin typeface="Verdana"/>
                        </a:rPr>
                        <a:t>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s-CL" sz="1200" b="0" i="0" u="none" strike="noStrike">
                          <a:solidFill>
                            <a:srgbClr val="000000"/>
                          </a:solidFill>
                          <a:latin typeface="Verdana"/>
                        </a:rPr>
                        <a:t>153,85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L" sz="1200" b="0" i="0" u="none" strike="noStrike">
                          <a:solidFill>
                            <a:srgbClr val="000000"/>
                          </a:solidFill>
                          <a:latin typeface="Verdana"/>
                        </a:rPr>
                        <a:t>10,168%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L" sz="1200" b="0" i="0" u="none" strike="noStrike">
                          <a:solidFill>
                            <a:srgbClr val="000000"/>
                          </a:solidFill>
                          <a:latin typeface="Verdana"/>
                        </a:rPr>
                        <a:t>20,5455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43344">
                <a:tc>
                  <a:txBody>
                    <a:bodyPr/>
                    <a:lstStyle/>
                    <a:p>
                      <a:pPr algn="ctr" rtl="0" fontAlgn="b"/>
                      <a:r>
                        <a:rPr lang="es-CL" sz="1200" b="0" i="0" u="none" strike="noStrike">
                          <a:solidFill>
                            <a:srgbClr val="000000"/>
                          </a:solidFill>
                          <a:latin typeface="Verdana"/>
                        </a:rPr>
                        <a:t>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s-CL" sz="1200" b="0" i="0" u="none" strike="noStrike" dirty="0">
                          <a:solidFill>
                            <a:srgbClr val="000000"/>
                          </a:solidFill>
                          <a:latin typeface="Verdana"/>
                        </a:rPr>
                        <a:t>167,71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L" sz="1200" b="0" i="0" u="none" strike="noStrike">
                          <a:solidFill>
                            <a:srgbClr val="000000"/>
                          </a:solidFill>
                          <a:latin typeface="Verdana"/>
                        </a:rPr>
                        <a:t>9,009%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L" sz="1200" b="0" i="0" u="none" strike="noStrike">
                          <a:solidFill>
                            <a:srgbClr val="000000"/>
                          </a:solidFill>
                          <a:latin typeface="Verdana"/>
                        </a:rPr>
                        <a:t>25,1478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43344">
                <a:tc>
                  <a:txBody>
                    <a:bodyPr/>
                    <a:lstStyle/>
                    <a:p>
                      <a:pPr algn="ctr" rtl="0" fontAlgn="b"/>
                      <a:r>
                        <a:rPr lang="es-CL" sz="1200" b="0" i="0" u="none" strike="noStrike">
                          <a:solidFill>
                            <a:srgbClr val="000000"/>
                          </a:solidFill>
                          <a:latin typeface="Verdana"/>
                        </a:rPr>
                        <a:t>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s-CL" sz="1200" b="0" i="0" u="none" strike="noStrike">
                          <a:solidFill>
                            <a:srgbClr val="000000"/>
                          </a:solidFill>
                          <a:latin typeface="Verdana"/>
                        </a:rPr>
                        <a:t>181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L" sz="1200" b="0" i="0" u="none" strike="noStrike" dirty="0">
                          <a:solidFill>
                            <a:srgbClr val="000000"/>
                          </a:solidFill>
                          <a:latin typeface="Verdana"/>
                        </a:rPr>
                        <a:t>7,924%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L" sz="1200" b="0" i="0" u="none" strike="noStrike">
                          <a:solidFill>
                            <a:srgbClr val="000000"/>
                          </a:solidFill>
                          <a:latin typeface="Verdana"/>
                        </a:rPr>
                        <a:t>28,6333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43344">
                <a:tc>
                  <a:txBody>
                    <a:bodyPr/>
                    <a:lstStyle/>
                    <a:p>
                      <a:pPr algn="ctr" rtl="0" fontAlgn="b"/>
                      <a:r>
                        <a:rPr lang="es-CL" sz="1200" b="0" i="0" u="none" strike="noStrike">
                          <a:solidFill>
                            <a:srgbClr val="000000"/>
                          </a:solidFill>
                          <a:latin typeface="Verdana"/>
                        </a:rPr>
                        <a:t>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s-CL" sz="1200" b="0" i="0" u="none" strike="noStrike">
                          <a:solidFill>
                            <a:srgbClr val="000000"/>
                          </a:solidFill>
                          <a:latin typeface="Verdana"/>
                        </a:rPr>
                        <a:t>191,98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L" sz="1200" b="0" i="0" u="none" strike="noStrike" dirty="0">
                          <a:solidFill>
                            <a:srgbClr val="000000"/>
                          </a:solidFill>
                          <a:latin typeface="Verdana"/>
                        </a:rPr>
                        <a:t>6,066%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L" sz="1200" b="0" i="0" u="none" strike="noStrike">
                          <a:solidFill>
                            <a:srgbClr val="000000"/>
                          </a:solidFill>
                          <a:latin typeface="Verdana"/>
                        </a:rPr>
                        <a:t>29,9396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43344">
                <a:tc>
                  <a:txBody>
                    <a:bodyPr/>
                    <a:lstStyle/>
                    <a:p>
                      <a:pPr algn="ctr" rtl="0" fontAlgn="b"/>
                      <a:r>
                        <a:rPr lang="es-CL" sz="1200" b="0" i="0" u="none" strike="noStrike">
                          <a:solidFill>
                            <a:srgbClr val="000000"/>
                          </a:solidFill>
                          <a:latin typeface="Verdana"/>
                        </a:rPr>
                        <a:t>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s-CL" sz="1200" b="0" i="0" u="none" strike="noStrike">
                          <a:solidFill>
                            <a:srgbClr val="000000"/>
                          </a:solidFill>
                          <a:latin typeface="Verdana"/>
                        </a:rPr>
                        <a:t>201,58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L" sz="1200" b="0" i="0" u="none" strike="noStrike" dirty="0">
                          <a:solidFill>
                            <a:srgbClr val="000000"/>
                          </a:solidFill>
                          <a:latin typeface="Verdana"/>
                        </a:rPr>
                        <a:t>5,001%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L" sz="1200" b="0" i="0" u="none" strike="noStrike" dirty="0">
                          <a:solidFill>
                            <a:srgbClr val="FF0000"/>
                          </a:solidFill>
                          <a:latin typeface="Verdana"/>
                        </a:rPr>
                        <a:t>29,9403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43344">
                <a:tc>
                  <a:txBody>
                    <a:bodyPr/>
                    <a:lstStyle/>
                    <a:p>
                      <a:pPr algn="ctr" rtl="0" fontAlgn="b"/>
                      <a:r>
                        <a:rPr lang="es-CL" sz="1200" b="0" i="0" u="none" strike="noStrike">
                          <a:solidFill>
                            <a:srgbClr val="000000"/>
                          </a:solidFill>
                          <a:latin typeface="Verdana"/>
                        </a:rPr>
                        <a:t>10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s-CL" sz="1200" b="0" i="0" u="none" strike="noStrike">
                          <a:solidFill>
                            <a:srgbClr val="000000"/>
                          </a:solidFill>
                          <a:latin typeface="Verdana"/>
                        </a:rPr>
                        <a:t>210,65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L" sz="1200" b="0" i="0" u="none" strike="noStrike" dirty="0">
                          <a:solidFill>
                            <a:srgbClr val="000000"/>
                          </a:solidFill>
                          <a:latin typeface="Verdana"/>
                        </a:rPr>
                        <a:t>4,499%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L" sz="1200" b="0" i="0" u="none" strike="noStrike">
                          <a:solidFill>
                            <a:srgbClr val="000000"/>
                          </a:solidFill>
                          <a:latin typeface="Verdana"/>
                        </a:rPr>
                        <a:t>29,3208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43344">
                <a:tc>
                  <a:txBody>
                    <a:bodyPr/>
                    <a:lstStyle/>
                    <a:p>
                      <a:pPr algn="ctr" rtl="0" fontAlgn="b"/>
                      <a:r>
                        <a:rPr lang="es-CL" sz="1200" b="0" i="0" u="none" strike="noStrike">
                          <a:solidFill>
                            <a:srgbClr val="000000"/>
                          </a:solidFill>
                          <a:latin typeface="Verdana"/>
                        </a:rPr>
                        <a:t>11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s-CL" sz="1200" b="0" i="0" u="none" strike="noStrike">
                          <a:solidFill>
                            <a:srgbClr val="000000"/>
                          </a:solidFill>
                          <a:latin typeface="Verdana"/>
                        </a:rPr>
                        <a:t>218,79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L" sz="1200" b="0" i="0" u="none" strike="noStrike" dirty="0">
                          <a:solidFill>
                            <a:srgbClr val="000000"/>
                          </a:solidFill>
                          <a:latin typeface="Verdana"/>
                        </a:rPr>
                        <a:t>3,864%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L" sz="1200" b="0" i="0" u="none" strike="noStrike" dirty="0">
                          <a:solidFill>
                            <a:srgbClr val="000000"/>
                          </a:solidFill>
                          <a:latin typeface="Verdana"/>
                        </a:rPr>
                        <a:t>27,9220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43344">
                <a:tc>
                  <a:txBody>
                    <a:bodyPr/>
                    <a:lstStyle/>
                    <a:p>
                      <a:pPr algn="ctr" rtl="0" fontAlgn="b"/>
                      <a:r>
                        <a:rPr lang="es-CL" sz="1200" b="0" i="0" u="none" strike="noStrike">
                          <a:solidFill>
                            <a:srgbClr val="000000"/>
                          </a:solidFill>
                          <a:latin typeface="Verdana"/>
                        </a:rPr>
                        <a:t>12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s-CL" sz="1200" b="0" i="0" u="none" strike="noStrike">
                          <a:solidFill>
                            <a:srgbClr val="000000"/>
                          </a:solidFill>
                          <a:latin typeface="Verdana"/>
                        </a:rPr>
                        <a:t>225,22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L" sz="1200" b="0" i="0" u="none" strike="noStrike">
                          <a:solidFill>
                            <a:srgbClr val="000000"/>
                          </a:solidFill>
                          <a:latin typeface="Verdana"/>
                        </a:rPr>
                        <a:t>2,939%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L" sz="1200" b="0" i="0" u="none" strike="noStrike" dirty="0">
                          <a:solidFill>
                            <a:srgbClr val="000000"/>
                          </a:solidFill>
                          <a:latin typeface="Verdana"/>
                        </a:rPr>
                        <a:t>25,4109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Forma 1: modelo de Fischer</a:t>
            </a:r>
            <a:endParaRPr lang="es-CL" dirty="0"/>
          </a:p>
        </p:txBody>
      </p:sp>
      <p:graphicFrame>
        <p:nvGraphicFramePr>
          <p:cNvPr id="4" name="3 Tabla"/>
          <p:cNvGraphicFramePr>
            <a:graphicFrameLocks noGrp="1"/>
          </p:cNvGraphicFramePr>
          <p:nvPr/>
        </p:nvGraphicFramePr>
        <p:xfrm>
          <a:off x="1500166" y="1500174"/>
          <a:ext cx="6572297" cy="3524809"/>
        </p:xfrm>
        <a:graphic>
          <a:graphicData uri="http://schemas.openxmlformats.org/drawingml/2006/table">
            <a:tbl>
              <a:tblPr/>
              <a:tblGrid>
                <a:gridCol w="1416443"/>
                <a:gridCol w="1756389"/>
                <a:gridCol w="1133155"/>
                <a:gridCol w="1133155"/>
                <a:gridCol w="1133155"/>
              </a:tblGrid>
              <a:tr h="357190">
                <a:tc>
                  <a:txBody>
                    <a:bodyPr/>
                    <a:lstStyle/>
                    <a:p>
                      <a:pPr algn="ctr" rtl="0" fontAlgn="b"/>
                      <a:r>
                        <a:rPr lang="es-CL" sz="1200" b="1" i="0" u="none" strike="noStrike" dirty="0">
                          <a:solidFill>
                            <a:srgbClr val="000000"/>
                          </a:solidFill>
                          <a:latin typeface="Verdana"/>
                        </a:rPr>
                        <a:t>Año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s-CL" sz="1200" b="1" i="0" u="none" strike="noStrike" dirty="0">
                          <a:solidFill>
                            <a:srgbClr val="000000"/>
                          </a:solidFill>
                          <a:latin typeface="Verdana"/>
                        </a:rPr>
                        <a:t>Valor de Venta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L" sz="1200" b="1" i="0" u="none" strike="noStrike" dirty="0">
                          <a:solidFill>
                            <a:srgbClr val="000000"/>
                          </a:solidFill>
                          <a:latin typeface="Verdana"/>
                        </a:rPr>
                        <a:t>Crecimiento</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L" sz="1200" b="1" i="0" u="none" strike="noStrike" dirty="0">
                          <a:solidFill>
                            <a:srgbClr val="000000"/>
                          </a:solidFill>
                          <a:latin typeface="Verdana"/>
                        </a:rPr>
                        <a:t>VAN</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L" sz="1200" b="1" i="0" u="none" strike="noStrike" dirty="0">
                          <a:solidFill>
                            <a:srgbClr val="000000"/>
                          </a:solidFill>
                          <a:latin typeface="Verdana"/>
                        </a:rPr>
                        <a:t>TIR</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43663">
                <a:tc>
                  <a:txBody>
                    <a:bodyPr/>
                    <a:lstStyle/>
                    <a:p>
                      <a:pPr algn="ctr" rtl="0" fontAlgn="b"/>
                      <a:r>
                        <a:rPr lang="es-CL" sz="1200" b="0" i="0" u="none" strike="noStrike" dirty="0">
                          <a:solidFill>
                            <a:srgbClr val="000000"/>
                          </a:solidFill>
                          <a:latin typeface="Verdana"/>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s-CL" sz="1200" b="0" i="0" u="none" strike="noStrike">
                          <a:solidFill>
                            <a:srgbClr val="000000"/>
                          </a:solidFill>
                          <a:latin typeface="Verdana"/>
                        </a:rPr>
                        <a:t>100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L" sz="1200" b="0" i="0" u="none" strike="noStrike">
                          <a:solidFill>
                            <a:srgbClr val="000000"/>
                          </a:solidFill>
                          <a:latin typeface="Verdana"/>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L" sz="1200" b="0" i="0" u="none" strike="noStrike">
                          <a:solidFill>
                            <a:srgbClr val="000000"/>
                          </a:solidFill>
                          <a:latin typeface="Verdana"/>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L" sz="1200" b="0" i="0" u="none" strike="noStrike">
                          <a:solidFill>
                            <a:srgbClr val="000000"/>
                          </a:solidFill>
                          <a:latin typeface="Verdana"/>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43663">
                <a:tc>
                  <a:txBody>
                    <a:bodyPr/>
                    <a:lstStyle/>
                    <a:p>
                      <a:pPr algn="ctr" rtl="0" fontAlgn="b"/>
                      <a:r>
                        <a:rPr lang="es-CL" sz="1200" b="0" i="0" u="none" strike="noStrike">
                          <a:solidFill>
                            <a:srgbClr val="000000"/>
                          </a:solidFill>
                          <a:latin typeface="Verdana"/>
                        </a:rPr>
                        <a:t>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s-CL" sz="1200" b="0" i="0" u="none" strike="noStrike" dirty="0">
                          <a:solidFill>
                            <a:srgbClr val="000000"/>
                          </a:solidFill>
                          <a:latin typeface="Verdana"/>
                        </a:rPr>
                        <a:t>106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L" sz="1200" b="0" i="0" u="none" strike="noStrike">
                          <a:solidFill>
                            <a:srgbClr val="000000"/>
                          </a:solidFill>
                          <a:latin typeface="Verdana"/>
                        </a:rPr>
                        <a:t>6,000%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L" sz="1200" b="0" i="0" u="none" strike="noStrike">
                          <a:solidFill>
                            <a:srgbClr val="000000"/>
                          </a:solidFill>
                          <a:latin typeface="Verdana"/>
                        </a:rPr>
                        <a:t>0,9524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L" sz="1200" b="0" i="0" u="none" strike="noStrike">
                          <a:solidFill>
                            <a:srgbClr val="000000"/>
                          </a:solidFill>
                          <a:latin typeface="Verdana"/>
                        </a:rPr>
                        <a:t>6,000%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43663">
                <a:tc>
                  <a:txBody>
                    <a:bodyPr/>
                    <a:lstStyle/>
                    <a:p>
                      <a:pPr algn="ctr" rtl="0" fontAlgn="b"/>
                      <a:r>
                        <a:rPr lang="es-CL" sz="1200" b="0" i="0" u="none" strike="noStrike">
                          <a:solidFill>
                            <a:srgbClr val="000000"/>
                          </a:solidFill>
                          <a:latin typeface="Verdana"/>
                        </a:rPr>
                        <a:t>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s-CL" sz="1200" b="0" i="0" u="none" strike="noStrike" dirty="0">
                          <a:solidFill>
                            <a:srgbClr val="000000"/>
                          </a:solidFill>
                          <a:latin typeface="Verdana"/>
                        </a:rPr>
                        <a:t>112,35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L" sz="1200" b="0" i="0" u="none" strike="noStrike">
                          <a:solidFill>
                            <a:srgbClr val="000000"/>
                          </a:solidFill>
                          <a:latin typeface="Verdana"/>
                        </a:rPr>
                        <a:t>5,991%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L" sz="1200" b="0" i="0" u="none" strike="noStrike">
                          <a:solidFill>
                            <a:srgbClr val="000000"/>
                          </a:solidFill>
                          <a:latin typeface="Verdana"/>
                        </a:rPr>
                        <a:t>1,9048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L" sz="1200" b="0" i="0" u="none" strike="noStrike">
                          <a:solidFill>
                            <a:srgbClr val="000000"/>
                          </a:solidFill>
                          <a:latin typeface="Verdana"/>
                        </a:rPr>
                        <a:t>5,995%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43663">
                <a:tc>
                  <a:txBody>
                    <a:bodyPr/>
                    <a:lstStyle/>
                    <a:p>
                      <a:pPr algn="ctr" rtl="0" fontAlgn="b"/>
                      <a:r>
                        <a:rPr lang="es-CL" sz="1200" b="0" i="0" u="none" strike="noStrike">
                          <a:solidFill>
                            <a:srgbClr val="000000"/>
                          </a:solidFill>
                          <a:latin typeface="Verdana"/>
                        </a:rPr>
                        <a:t>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s-CL" sz="1200" b="0" i="0" u="none" strike="noStrike">
                          <a:solidFill>
                            <a:srgbClr val="000000"/>
                          </a:solidFill>
                          <a:latin typeface="Verdana"/>
                        </a:rPr>
                        <a:t>123,59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L" sz="1200" b="0" i="0" u="none" strike="noStrike" dirty="0">
                          <a:solidFill>
                            <a:srgbClr val="000000"/>
                          </a:solidFill>
                          <a:latin typeface="Verdana"/>
                        </a:rPr>
                        <a:t>10,004%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L" sz="1200" b="0" i="0" u="none" strike="noStrike">
                          <a:solidFill>
                            <a:srgbClr val="000000"/>
                          </a:solidFill>
                          <a:latin typeface="Verdana"/>
                        </a:rPr>
                        <a:t>6,7617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L" sz="1200" b="0" i="0" u="none" strike="noStrike">
                          <a:solidFill>
                            <a:srgbClr val="000000"/>
                          </a:solidFill>
                          <a:latin typeface="Verdana"/>
                        </a:rPr>
                        <a:t>7,315%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43663">
                <a:tc>
                  <a:txBody>
                    <a:bodyPr/>
                    <a:lstStyle/>
                    <a:p>
                      <a:pPr algn="ctr" rtl="0" fontAlgn="b"/>
                      <a:r>
                        <a:rPr lang="es-CL" sz="1200" b="0" i="0" u="none" strike="noStrike">
                          <a:solidFill>
                            <a:srgbClr val="000000"/>
                          </a:solidFill>
                          <a:latin typeface="Verdana"/>
                        </a:rPr>
                        <a:t>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s-CL" sz="1200" b="0" i="0" u="none" strike="noStrike">
                          <a:solidFill>
                            <a:srgbClr val="000000"/>
                          </a:solidFill>
                          <a:latin typeface="Verdana"/>
                        </a:rPr>
                        <a:t>139,65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L" sz="1200" b="0" i="0" u="none" strike="noStrike" dirty="0">
                          <a:solidFill>
                            <a:srgbClr val="000000"/>
                          </a:solidFill>
                          <a:latin typeface="Verdana"/>
                        </a:rPr>
                        <a:t>12,995%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L" sz="1200" b="0" i="0" u="none" strike="noStrike">
                          <a:solidFill>
                            <a:srgbClr val="000000"/>
                          </a:solidFill>
                          <a:latin typeface="Verdana"/>
                        </a:rPr>
                        <a:t>14,8904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L" sz="1200" b="0" i="0" u="none" strike="noStrike">
                          <a:solidFill>
                            <a:srgbClr val="000000"/>
                          </a:solidFill>
                          <a:latin typeface="Verdana"/>
                        </a:rPr>
                        <a:t>8,708%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43663">
                <a:tc>
                  <a:txBody>
                    <a:bodyPr/>
                    <a:lstStyle/>
                    <a:p>
                      <a:pPr algn="ctr" rtl="0" fontAlgn="b"/>
                      <a:r>
                        <a:rPr lang="es-CL" sz="1200" b="0" i="0" u="none" strike="noStrike">
                          <a:solidFill>
                            <a:srgbClr val="000000"/>
                          </a:solidFill>
                          <a:latin typeface="Verdana"/>
                        </a:rPr>
                        <a:t>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s-CL" sz="1200" b="0" i="0" u="none" strike="noStrike">
                          <a:solidFill>
                            <a:srgbClr val="000000"/>
                          </a:solidFill>
                          <a:latin typeface="Verdana"/>
                        </a:rPr>
                        <a:t>153,85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L" sz="1200" b="0" i="0" u="none" strike="noStrike">
                          <a:solidFill>
                            <a:srgbClr val="000000"/>
                          </a:solidFill>
                          <a:latin typeface="Verdana"/>
                        </a:rPr>
                        <a:t>10,168%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L" sz="1200" b="0" i="0" u="none" strike="noStrike">
                          <a:solidFill>
                            <a:srgbClr val="000000"/>
                          </a:solidFill>
                          <a:latin typeface="Verdana"/>
                        </a:rPr>
                        <a:t>20,5455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L" sz="1200" b="0" i="0" u="none" strike="noStrike">
                          <a:solidFill>
                            <a:srgbClr val="000000"/>
                          </a:solidFill>
                          <a:latin typeface="Verdana"/>
                        </a:rPr>
                        <a:t>8,998%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43663">
                <a:tc>
                  <a:txBody>
                    <a:bodyPr/>
                    <a:lstStyle/>
                    <a:p>
                      <a:pPr algn="ctr" rtl="0" fontAlgn="b"/>
                      <a:r>
                        <a:rPr lang="es-CL" sz="1200" b="0" i="0" u="none" strike="noStrike">
                          <a:solidFill>
                            <a:srgbClr val="000000"/>
                          </a:solidFill>
                          <a:latin typeface="Verdana"/>
                        </a:rPr>
                        <a:t>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s-CL" sz="1200" b="0" i="0" u="none" strike="noStrike">
                          <a:solidFill>
                            <a:srgbClr val="000000"/>
                          </a:solidFill>
                          <a:latin typeface="Verdana"/>
                        </a:rPr>
                        <a:t>167,71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L" sz="1200" b="0" i="0" u="none" strike="noStrike">
                          <a:solidFill>
                            <a:srgbClr val="000000"/>
                          </a:solidFill>
                          <a:latin typeface="Verdana"/>
                        </a:rPr>
                        <a:t>9,009%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L" sz="1200" b="0" i="0" u="none" strike="noStrike">
                          <a:solidFill>
                            <a:srgbClr val="000000"/>
                          </a:solidFill>
                          <a:latin typeface="Verdana"/>
                        </a:rPr>
                        <a:t>25,1478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L" sz="1200" b="0" i="0" u="none" strike="noStrike">
                          <a:solidFill>
                            <a:srgbClr val="000000"/>
                          </a:solidFill>
                          <a:latin typeface="Verdana"/>
                        </a:rPr>
                        <a:t>9,000%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43663">
                <a:tc>
                  <a:txBody>
                    <a:bodyPr/>
                    <a:lstStyle/>
                    <a:p>
                      <a:pPr algn="ctr" rtl="0" fontAlgn="b"/>
                      <a:r>
                        <a:rPr lang="es-CL" sz="1200" b="0" i="0" u="none" strike="noStrike">
                          <a:solidFill>
                            <a:srgbClr val="000000"/>
                          </a:solidFill>
                          <a:latin typeface="Verdana"/>
                        </a:rPr>
                        <a:t>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s-CL" sz="1200" b="0" i="0" u="none" strike="noStrike">
                          <a:solidFill>
                            <a:srgbClr val="000000"/>
                          </a:solidFill>
                          <a:latin typeface="Verdana"/>
                        </a:rPr>
                        <a:t>181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L" sz="1200" b="0" i="0" u="none" strike="noStrike">
                          <a:solidFill>
                            <a:srgbClr val="000000"/>
                          </a:solidFill>
                          <a:latin typeface="Verdana"/>
                        </a:rPr>
                        <a:t>7,924%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L" sz="1200" b="0" i="0" u="none" strike="noStrike" dirty="0">
                          <a:solidFill>
                            <a:srgbClr val="000000"/>
                          </a:solidFill>
                          <a:latin typeface="Verdana"/>
                        </a:rPr>
                        <a:t>28,6333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L" sz="1200" b="0" i="0" u="none" strike="noStrike">
                          <a:solidFill>
                            <a:srgbClr val="000000"/>
                          </a:solidFill>
                          <a:latin typeface="Verdana"/>
                        </a:rPr>
                        <a:t>8,846%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43663">
                <a:tc>
                  <a:txBody>
                    <a:bodyPr/>
                    <a:lstStyle/>
                    <a:p>
                      <a:pPr algn="ctr" rtl="0" fontAlgn="b"/>
                      <a:r>
                        <a:rPr lang="es-CL" sz="1200" b="0" i="0" u="none" strike="noStrike">
                          <a:solidFill>
                            <a:srgbClr val="000000"/>
                          </a:solidFill>
                          <a:latin typeface="Verdana"/>
                        </a:rPr>
                        <a:t>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s-CL" sz="1200" b="0" i="0" u="none" strike="noStrike">
                          <a:solidFill>
                            <a:srgbClr val="000000"/>
                          </a:solidFill>
                          <a:latin typeface="Verdana"/>
                        </a:rPr>
                        <a:t>191,98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L" sz="1200" b="0" i="0" u="none" strike="noStrike">
                          <a:solidFill>
                            <a:srgbClr val="000000"/>
                          </a:solidFill>
                          <a:latin typeface="Verdana"/>
                        </a:rPr>
                        <a:t>6,066%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L" sz="1200" b="0" i="0" u="none" strike="noStrike" dirty="0">
                          <a:solidFill>
                            <a:srgbClr val="000000"/>
                          </a:solidFill>
                          <a:latin typeface="Verdana"/>
                        </a:rPr>
                        <a:t>29,9396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L" sz="1200" b="0" i="0" u="none" strike="noStrike">
                          <a:solidFill>
                            <a:srgbClr val="000000"/>
                          </a:solidFill>
                          <a:latin typeface="Verdana"/>
                        </a:rPr>
                        <a:t>8,494%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43663">
                <a:tc>
                  <a:txBody>
                    <a:bodyPr/>
                    <a:lstStyle/>
                    <a:p>
                      <a:pPr algn="ctr" rtl="0" fontAlgn="b"/>
                      <a:r>
                        <a:rPr lang="es-CL" sz="1200" b="0" i="0" u="none" strike="noStrike">
                          <a:solidFill>
                            <a:srgbClr val="000000"/>
                          </a:solidFill>
                          <a:latin typeface="Verdana"/>
                        </a:rPr>
                        <a:t>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s-CL" sz="1200" b="0" i="0" u="none" strike="noStrike">
                          <a:solidFill>
                            <a:srgbClr val="000000"/>
                          </a:solidFill>
                          <a:latin typeface="Verdana"/>
                        </a:rPr>
                        <a:t>201,58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L" sz="1200" b="0" i="0" u="none" strike="noStrike">
                          <a:solidFill>
                            <a:srgbClr val="000000"/>
                          </a:solidFill>
                          <a:latin typeface="Verdana"/>
                        </a:rPr>
                        <a:t>5,001%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L" sz="1200" b="0" i="0" u="none" strike="noStrike">
                          <a:solidFill>
                            <a:srgbClr val="000000"/>
                          </a:solidFill>
                          <a:latin typeface="Verdana"/>
                        </a:rPr>
                        <a:t>29,9403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L" sz="1200" b="0" i="0" u="none" strike="noStrike" dirty="0">
                          <a:solidFill>
                            <a:srgbClr val="000000"/>
                          </a:solidFill>
                          <a:latin typeface="Verdana"/>
                        </a:rPr>
                        <a:t>8,100%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43663">
                <a:tc>
                  <a:txBody>
                    <a:bodyPr/>
                    <a:lstStyle/>
                    <a:p>
                      <a:pPr algn="ctr" rtl="0" fontAlgn="b"/>
                      <a:r>
                        <a:rPr lang="es-CL" sz="1200" b="0" i="0" u="none" strike="noStrike">
                          <a:solidFill>
                            <a:srgbClr val="000000"/>
                          </a:solidFill>
                          <a:latin typeface="Verdana"/>
                        </a:rPr>
                        <a:t>10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s-CL" sz="1200" b="0" i="0" u="none" strike="noStrike">
                          <a:solidFill>
                            <a:srgbClr val="000000"/>
                          </a:solidFill>
                          <a:latin typeface="Verdana"/>
                        </a:rPr>
                        <a:t>210,65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L" sz="1200" b="0" i="0" u="none" strike="noStrike">
                          <a:solidFill>
                            <a:srgbClr val="000000"/>
                          </a:solidFill>
                          <a:latin typeface="Verdana"/>
                        </a:rPr>
                        <a:t>4,499%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L" sz="1200" b="0" i="0" u="none" strike="noStrike">
                          <a:solidFill>
                            <a:srgbClr val="000000"/>
                          </a:solidFill>
                          <a:latin typeface="Verdana"/>
                        </a:rPr>
                        <a:t>29,3208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L" sz="1200" b="0" i="0" u="none" strike="noStrike" dirty="0">
                          <a:solidFill>
                            <a:srgbClr val="000000"/>
                          </a:solidFill>
                          <a:latin typeface="Verdana"/>
                        </a:rPr>
                        <a:t>7,735%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43663">
                <a:tc>
                  <a:txBody>
                    <a:bodyPr/>
                    <a:lstStyle/>
                    <a:p>
                      <a:pPr algn="ctr" rtl="0" fontAlgn="b"/>
                      <a:r>
                        <a:rPr lang="es-CL" sz="1200" b="0" i="0" u="none" strike="noStrike">
                          <a:solidFill>
                            <a:srgbClr val="000000"/>
                          </a:solidFill>
                          <a:latin typeface="Verdana"/>
                        </a:rPr>
                        <a:t>11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s-CL" sz="1200" b="0" i="0" u="none" strike="noStrike">
                          <a:solidFill>
                            <a:srgbClr val="000000"/>
                          </a:solidFill>
                          <a:latin typeface="Verdana"/>
                        </a:rPr>
                        <a:t>218,79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L" sz="1200" b="0" i="0" u="none" strike="noStrike">
                          <a:solidFill>
                            <a:srgbClr val="000000"/>
                          </a:solidFill>
                          <a:latin typeface="Verdana"/>
                        </a:rPr>
                        <a:t>3,864%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L" sz="1200" b="0" i="0" u="none" strike="noStrike">
                          <a:solidFill>
                            <a:srgbClr val="000000"/>
                          </a:solidFill>
                          <a:latin typeface="Verdana"/>
                        </a:rPr>
                        <a:t>27,9220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L" sz="1200" b="0" i="0" u="none" strike="noStrike">
                          <a:solidFill>
                            <a:srgbClr val="000000"/>
                          </a:solidFill>
                          <a:latin typeface="Verdana"/>
                        </a:rPr>
                        <a:t>7,377%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43663">
                <a:tc>
                  <a:txBody>
                    <a:bodyPr/>
                    <a:lstStyle/>
                    <a:p>
                      <a:pPr algn="ctr" rtl="0" fontAlgn="b"/>
                      <a:r>
                        <a:rPr lang="es-CL" sz="1200" b="0" i="0" u="none" strike="noStrike">
                          <a:solidFill>
                            <a:srgbClr val="000000"/>
                          </a:solidFill>
                          <a:latin typeface="Verdana"/>
                        </a:rPr>
                        <a:t>12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s-CL" sz="1200" b="0" i="0" u="none" strike="noStrike">
                          <a:solidFill>
                            <a:srgbClr val="000000"/>
                          </a:solidFill>
                          <a:latin typeface="Verdana"/>
                        </a:rPr>
                        <a:t>225,22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L" sz="1200" b="0" i="0" u="none" strike="noStrike">
                          <a:solidFill>
                            <a:srgbClr val="000000"/>
                          </a:solidFill>
                          <a:latin typeface="Verdana"/>
                        </a:rPr>
                        <a:t>2,939%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L" sz="1200" b="0" i="0" u="none" strike="noStrike">
                          <a:solidFill>
                            <a:srgbClr val="000000"/>
                          </a:solidFill>
                          <a:latin typeface="Verdana"/>
                        </a:rPr>
                        <a:t>25,4109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L" sz="1200" b="0" i="0" u="none" strike="noStrike" dirty="0">
                          <a:solidFill>
                            <a:srgbClr val="000000"/>
                          </a:solidFill>
                          <a:latin typeface="Verdana"/>
                        </a:rPr>
                        <a:t>7,000%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Forma 1: modelo de Fischer</a:t>
            </a:r>
            <a:endParaRPr lang="es-CL" dirty="0"/>
          </a:p>
        </p:txBody>
      </p:sp>
      <p:sp>
        <p:nvSpPr>
          <p:cNvPr id="3" name="2 Marcador de contenido"/>
          <p:cNvSpPr>
            <a:spLocks noGrp="1"/>
          </p:cNvSpPr>
          <p:nvPr>
            <p:ph idx="1"/>
          </p:nvPr>
        </p:nvSpPr>
        <p:spPr>
          <a:xfrm>
            <a:off x="1435608" y="1447800"/>
            <a:ext cx="7498080" cy="1338258"/>
          </a:xfrm>
        </p:spPr>
        <p:txBody>
          <a:bodyPr>
            <a:normAutofit/>
          </a:bodyPr>
          <a:lstStyle/>
          <a:p>
            <a:r>
              <a:rPr lang="es-ES_tradnl" sz="2400" dirty="0" smtClean="0">
                <a:solidFill>
                  <a:schemeClr val="tx2"/>
                </a:solidFill>
                <a:latin typeface="Tahoma" pitchFamily="34" charset="0"/>
              </a:rPr>
              <a:t>Según este supuesto el óptimo se encuentra en el punto donde se maximiza el VAN del proyecto único.</a:t>
            </a:r>
            <a:endParaRPr lang="es-ES_tradnl" sz="2400" dirty="0" smtClean="0">
              <a:solidFill>
                <a:schemeClr val="tx2"/>
              </a:solidFill>
              <a:latin typeface="Tahoma" pitchFamily="34" charset="0"/>
            </a:endParaRPr>
          </a:p>
        </p:txBody>
      </p:sp>
      <p:graphicFrame>
        <p:nvGraphicFramePr>
          <p:cNvPr id="1027" name="Object 4"/>
          <p:cNvGraphicFramePr>
            <a:graphicFrameLocks noChangeAspect="1"/>
          </p:cNvGraphicFramePr>
          <p:nvPr/>
        </p:nvGraphicFramePr>
        <p:xfrm>
          <a:off x="1500166" y="3286124"/>
          <a:ext cx="3286125" cy="1846263"/>
        </p:xfrm>
        <a:graphic>
          <a:graphicData uri="http://schemas.openxmlformats.org/presentationml/2006/ole">
            <p:oleObj spid="_x0000_s1027" name="Ecuación" r:id="rId3" imgW="825480" imgH="431640" progId="Equation.3">
              <p:embed/>
            </p:oleObj>
          </a:graphicData>
        </a:graphic>
      </p:graphicFrame>
      <p:graphicFrame>
        <p:nvGraphicFramePr>
          <p:cNvPr id="1028" name="Object 5"/>
          <p:cNvGraphicFramePr>
            <a:graphicFrameLocks noChangeAspect="1"/>
          </p:cNvGraphicFramePr>
          <p:nvPr/>
        </p:nvGraphicFramePr>
        <p:xfrm>
          <a:off x="5286380" y="3643314"/>
          <a:ext cx="3205162" cy="1000125"/>
        </p:xfrm>
        <a:graphic>
          <a:graphicData uri="http://schemas.openxmlformats.org/presentationml/2006/ole">
            <p:oleObj spid="_x0000_s1028" name="Ecuación" r:id="rId4" imgW="1485720" imgH="431640" progId="Equation.3">
              <p:embed/>
            </p:oleObj>
          </a:graphicData>
        </a:graphic>
      </p:graphicFrame>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z="4400" dirty="0" smtClean="0"/>
              <a:t>Forma 2: modelo de </a:t>
            </a:r>
            <a:r>
              <a:rPr lang="es-ES" sz="4400" dirty="0" err="1" smtClean="0"/>
              <a:t>Faustmann</a:t>
            </a:r>
            <a:endParaRPr lang="es-CL" dirty="0"/>
          </a:p>
        </p:txBody>
      </p:sp>
      <p:sp>
        <p:nvSpPr>
          <p:cNvPr id="3" name="2 Marcador de contenido"/>
          <p:cNvSpPr>
            <a:spLocks noGrp="1"/>
          </p:cNvSpPr>
          <p:nvPr>
            <p:ph idx="1"/>
          </p:nvPr>
        </p:nvSpPr>
        <p:spPr/>
        <p:txBody>
          <a:bodyPr/>
          <a:lstStyle/>
          <a:p>
            <a:endParaRPr lang="es-ES_tradnl" dirty="0" smtClean="0"/>
          </a:p>
          <a:p>
            <a:endParaRPr lang="es-ES_tradnl" dirty="0" smtClean="0"/>
          </a:p>
          <a:p>
            <a:r>
              <a:rPr lang="es-ES_tradnl" dirty="0" smtClean="0"/>
              <a:t>¿ Que pasa si pensamos estar en el negocio forestal por un largo tiempo ?</a:t>
            </a:r>
            <a:endParaRPr lang="es-CL"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z="4400" dirty="0" smtClean="0"/>
              <a:t>Forma 2: modelo de </a:t>
            </a:r>
            <a:r>
              <a:rPr lang="es-ES" sz="4400" dirty="0" err="1" smtClean="0"/>
              <a:t>Faustmann</a:t>
            </a:r>
            <a:endParaRPr lang="es-CL" dirty="0"/>
          </a:p>
        </p:txBody>
      </p:sp>
      <p:graphicFrame>
        <p:nvGraphicFramePr>
          <p:cNvPr id="5" name="4 Tabla"/>
          <p:cNvGraphicFramePr>
            <a:graphicFrameLocks noGrp="1"/>
          </p:cNvGraphicFramePr>
          <p:nvPr/>
        </p:nvGraphicFramePr>
        <p:xfrm>
          <a:off x="1571603" y="1500183"/>
          <a:ext cx="6715174" cy="3857642"/>
        </p:xfrm>
        <a:graphic>
          <a:graphicData uri="http://schemas.openxmlformats.org/drawingml/2006/table">
            <a:tbl>
              <a:tblPr/>
              <a:tblGrid>
                <a:gridCol w="1234406"/>
                <a:gridCol w="1530664"/>
                <a:gridCol w="1092583"/>
                <a:gridCol w="882469"/>
                <a:gridCol w="987526"/>
                <a:gridCol w="987526"/>
              </a:tblGrid>
              <a:tr h="503707">
                <a:tc>
                  <a:txBody>
                    <a:bodyPr/>
                    <a:lstStyle/>
                    <a:p>
                      <a:pPr algn="ctr" rtl="0" fontAlgn="b"/>
                      <a:r>
                        <a:rPr lang="es-CL" sz="1200" b="1" i="0" u="none" strike="noStrike" dirty="0">
                          <a:solidFill>
                            <a:srgbClr val="000000"/>
                          </a:solidFill>
                          <a:latin typeface="Verdana"/>
                        </a:rPr>
                        <a:t>Año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s-CL" sz="1200" b="1" i="0" u="none" strike="noStrike" dirty="0">
                          <a:solidFill>
                            <a:srgbClr val="000000"/>
                          </a:solidFill>
                          <a:latin typeface="Verdana"/>
                        </a:rPr>
                        <a:t>Valor de Venta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CL" sz="1200" b="1" i="0" u="none" strike="noStrike" dirty="0">
                          <a:solidFill>
                            <a:srgbClr val="000000"/>
                          </a:solidFill>
                          <a:latin typeface="Verdana"/>
                        </a:rPr>
                        <a:t>Crecimiento</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CL" sz="1200" b="1" i="0" u="none" strike="noStrike" dirty="0">
                          <a:solidFill>
                            <a:srgbClr val="000000"/>
                          </a:solidFill>
                          <a:latin typeface="Verdana"/>
                        </a:rPr>
                        <a:t>VAN</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CL" sz="1200" b="1" i="0" u="none" strike="noStrike">
                          <a:solidFill>
                            <a:srgbClr val="000000"/>
                          </a:solidFill>
                          <a:latin typeface="Verdana"/>
                        </a:rPr>
                        <a:t>TIR</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CL" sz="1200" b="1" i="0" u="none" strike="noStrike" dirty="0">
                          <a:solidFill>
                            <a:srgbClr val="000000"/>
                          </a:solidFill>
                          <a:latin typeface="Calibri"/>
                        </a:rPr>
                        <a:t>BAUE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57995">
                <a:tc>
                  <a:txBody>
                    <a:bodyPr/>
                    <a:lstStyle/>
                    <a:p>
                      <a:pPr algn="ctr" rtl="0" fontAlgn="b"/>
                      <a:r>
                        <a:rPr lang="es-CL" sz="1200" b="0" i="0" u="none" strike="noStrike" dirty="0">
                          <a:solidFill>
                            <a:srgbClr val="000000"/>
                          </a:solidFill>
                          <a:latin typeface="Verdana" pitchFamily="34" charset="0"/>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s-CL" sz="1200" b="0" i="0" u="none" strike="noStrike" dirty="0">
                          <a:solidFill>
                            <a:srgbClr val="000000"/>
                          </a:solidFill>
                          <a:latin typeface="Verdana" pitchFamily="34" charset="0"/>
                        </a:rPr>
                        <a:t>100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CL" sz="1200" b="0" i="0" u="none" strike="noStrike">
                          <a:solidFill>
                            <a:srgbClr val="000000"/>
                          </a:solidFill>
                          <a:latin typeface="Verdana"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CL" sz="1200" b="0" i="0" u="none" strike="noStrike">
                          <a:solidFill>
                            <a:srgbClr val="000000"/>
                          </a:solidFill>
                          <a:latin typeface="Verdana"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CL" sz="1200" b="0" i="0" u="none" strike="noStrike" dirty="0">
                          <a:solidFill>
                            <a:srgbClr val="000000"/>
                          </a:solidFill>
                          <a:latin typeface="Verdana"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CL" sz="1200" b="0" i="0" u="none" strike="noStrike" dirty="0">
                          <a:solidFill>
                            <a:srgbClr val="000000"/>
                          </a:solidFill>
                          <a:latin typeface="Verdana"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57995">
                <a:tc>
                  <a:txBody>
                    <a:bodyPr/>
                    <a:lstStyle/>
                    <a:p>
                      <a:pPr algn="ctr" rtl="0" fontAlgn="b"/>
                      <a:r>
                        <a:rPr lang="es-CL" sz="1200" b="0" i="0" u="none" strike="noStrike">
                          <a:solidFill>
                            <a:srgbClr val="000000"/>
                          </a:solidFill>
                          <a:latin typeface="Verdana" pitchFamily="34" charset="0"/>
                        </a:rPr>
                        <a:t>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s-CL" sz="1200" b="0" i="0" u="none" strike="noStrike">
                          <a:solidFill>
                            <a:srgbClr val="000000"/>
                          </a:solidFill>
                          <a:latin typeface="Verdana" pitchFamily="34" charset="0"/>
                        </a:rPr>
                        <a:t>106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L" sz="1200" b="0" i="0" u="none" strike="noStrike">
                          <a:solidFill>
                            <a:srgbClr val="000000"/>
                          </a:solidFill>
                          <a:latin typeface="Verdana" pitchFamily="34" charset="0"/>
                        </a:rPr>
                        <a:t>6,000%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L" sz="1200" b="0" i="0" u="none" strike="noStrike" dirty="0">
                          <a:solidFill>
                            <a:srgbClr val="000000"/>
                          </a:solidFill>
                          <a:latin typeface="Verdana" pitchFamily="34" charset="0"/>
                        </a:rPr>
                        <a:t>0,9524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L" sz="1200" b="0" i="0" u="none" strike="noStrike" dirty="0">
                          <a:solidFill>
                            <a:srgbClr val="000000"/>
                          </a:solidFill>
                          <a:latin typeface="Verdana" pitchFamily="34" charset="0"/>
                        </a:rPr>
                        <a:t>6,000%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CL" sz="1200" b="0" i="0" u="none" strike="noStrike" dirty="0">
                          <a:solidFill>
                            <a:srgbClr val="000000"/>
                          </a:solidFill>
                          <a:latin typeface="Verdana" pitchFamily="34" charset="0"/>
                        </a:rPr>
                        <a:t>  1,00000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57995">
                <a:tc>
                  <a:txBody>
                    <a:bodyPr/>
                    <a:lstStyle/>
                    <a:p>
                      <a:pPr algn="ctr" rtl="0" fontAlgn="b"/>
                      <a:r>
                        <a:rPr lang="es-CL" sz="1200" b="0" i="0" u="none" strike="noStrike">
                          <a:solidFill>
                            <a:srgbClr val="000000"/>
                          </a:solidFill>
                          <a:latin typeface="Verdana" pitchFamily="34" charset="0"/>
                        </a:rPr>
                        <a:t>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s-CL" sz="1200" b="0" i="0" u="none" strike="noStrike">
                          <a:solidFill>
                            <a:srgbClr val="000000"/>
                          </a:solidFill>
                          <a:latin typeface="Verdana" pitchFamily="34" charset="0"/>
                        </a:rPr>
                        <a:t>112,35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L" sz="1200" b="0" i="0" u="none" strike="noStrike">
                          <a:solidFill>
                            <a:srgbClr val="000000"/>
                          </a:solidFill>
                          <a:latin typeface="Verdana" pitchFamily="34" charset="0"/>
                        </a:rPr>
                        <a:t>5,991%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L" sz="1200" b="0" i="0" u="none" strike="noStrike">
                          <a:solidFill>
                            <a:srgbClr val="000000"/>
                          </a:solidFill>
                          <a:latin typeface="Verdana" pitchFamily="34" charset="0"/>
                        </a:rPr>
                        <a:t>1,9048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L" sz="1200" b="0" i="0" u="none" strike="noStrike">
                          <a:solidFill>
                            <a:srgbClr val="000000"/>
                          </a:solidFill>
                          <a:latin typeface="Verdana" pitchFamily="34" charset="0"/>
                        </a:rPr>
                        <a:t>5,995%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CL" sz="1200" b="0" i="0" u="none" strike="noStrike">
                          <a:solidFill>
                            <a:srgbClr val="000000"/>
                          </a:solidFill>
                          <a:latin typeface="Verdana" pitchFamily="34" charset="0"/>
                        </a:rPr>
                        <a:t>  1,02439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57995">
                <a:tc>
                  <a:txBody>
                    <a:bodyPr/>
                    <a:lstStyle/>
                    <a:p>
                      <a:pPr algn="ctr" rtl="0" fontAlgn="b"/>
                      <a:r>
                        <a:rPr lang="es-CL" sz="1200" b="0" i="0" u="none" strike="noStrike">
                          <a:solidFill>
                            <a:srgbClr val="000000"/>
                          </a:solidFill>
                          <a:latin typeface="Verdana" pitchFamily="34" charset="0"/>
                        </a:rPr>
                        <a:t>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s-CL" sz="1200" b="0" i="0" u="none" strike="noStrike">
                          <a:solidFill>
                            <a:srgbClr val="000000"/>
                          </a:solidFill>
                          <a:latin typeface="Verdana" pitchFamily="34" charset="0"/>
                        </a:rPr>
                        <a:t>123,59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L" sz="1200" b="0" i="0" u="none" strike="noStrike">
                          <a:solidFill>
                            <a:srgbClr val="000000"/>
                          </a:solidFill>
                          <a:latin typeface="Verdana" pitchFamily="34" charset="0"/>
                        </a:rPr>
                        <a:t>10,004%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L" sz="1200" b="0" i="0" u="none" strike="noStrike">
                          <a:solidFill>
                            <a:srgbClr val="000000"/>
                          </a:solidFill>
                          <a:latin typeface="Verdana" pitchFamily="34" charset="0"/>
                        </a:rPr>
                        <a:t>6,7617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L" sz="1200" b="0" i="0" u="none" strike="noStrike" dirty="0">
                          <a:solidFill>
                            <a:srgbClr val="000000"/>
                          </a:solidFill>
                          <a:latin typeface="Verdana" pitchFamily="34" charset="0"/>
                        </a:rPr>
                        <a:t>7,315%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CL" sz="1200" b="0" i="0" u="none" strike="noStrike">
                          <a:solidFill>
                            <a:srgbClr val="000000"/>
                          </a:solidFill>
                          <a:latin typeface="Verdana" pitchFamily="34" charset="0"/>
                        </a:rPr>
                        <a:t>  2,48295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57995">
                <a:tc>
                  <a:txBody>
                    <a:bodyPr/>
                    <a:lstStyle/>
                    <a:p>
                      <a:pPr algn="ctr" rtl="0" fontAlgn="b"/>
                      <a:r>
                        <a:rPr lang="es-CL" sz="1200" b="0" i="0" u="none" strike="noStrike">
                          <a:solidFill>
                            <a:srgbClr val="000000"/>
                          </a:solidFill>
                          <a:latin typeface="Verdana" pitchFamily="34" charset="0"/>
                        </a:rPr>
                        <a:t>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s-CL" sz="1200" b="0" i="0" u="none" strike="noStrike">
                          <a:solidFill>
                            <a:srgbClr val="000000"/>
                          </a:solidFill>
                          <a:latin typeface="Verdana" pitchFamily="34" charset="0"/>
                        </a:rPr>
                        <a:t>139,65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L" sz="1200" b="0" i="0" u="none" strike="noStrike">
                          <a:solidFill>
                            <a:srgbClr val="000000"/>
                          </a:solidFill>
                          <a:latin typeface="Verdana" pitchFamily="34" charset="0"/>
                        </a:rPr>
                        <a:t>12,995%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L" sz="1200" b="0" i="0" u="none" strike="noStrike">
                          <a:solidFill>
                            <a:srgbClr val="000000"/>
                          </a:solidFill>
                          <a:latin typeface="Verdana" pitchFamily="34" charset="0"/>
                        </a:rPr>
                        <a:t>14,8904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L" sz="1200" b="0" i="0" u="none" strike="noStrike">
                          <a:solidFill>
                            <a:srgbClr val="000000"/>
                          </a:solidFill>
                          <a:latin typeface="Verdana" pitchFamily="34" charset="0"/>
                        </a:rPr>
                        <a:t>8,708%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CL" sz="1200" b="0" i="0" u="none" strike="noStrike" dirty="0">
                          <a:solidFill>
                            <a:srgbClr val="000000"/>
                          </a:solidFill>
                          <a:latin typeface="Verdana" pitchFamily="34" charset="0"/>
                        </a:rPr>
                        <a:t>  4,19927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57995">
                <a:tc>
                  <a:txBody>
                    <a:bodyPr/>
                    <a:lstStyle/>
                    <a:p>
                      <a:pPr algn="ctr" rtl="0" fontAlgn="b"/>
                      <a:r>
                        <a:rPr lang="es-CL" sz="1200" b="0" i="0" u="none" strike="noStrike">
                          <a:solidFill>
                            <a:srgbClr val="000000"/>
                          </a:solidFill>
                          <a:latin typeface="Verdana" pitchFamily="34" charset="0"/>
                        </a:rPr>
                        <a:t>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s-CL" sz="1200" b="0" i="0" u="none" strike="noStrike">
                          <a:solidFill>
                            <a:srgbClr val="000000"/>
                          </a:solidFill>
                          <a:latin typeface="Verdana" pitchFamily="34" charset="0"/>
                        </a:rPr>
                        <a:t>153,85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L" sz="1200" b="0" i="0" u="none" strike="noStrike">
                          <a:solidFill>
                            <a:srgbClr val="000000"/>
                          </a:solidFill>
                          <a:latin typeface="Verdana" pitchFamily="34" charset="0"/>
                        </a:rPr>
                        <a:t>10,168%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L" sz="1200" b="0" i="0" u="none" strike="noStrike">
                          <a:solidFill>
                            <a:srgbClr val="000000"/>
                          </a:solidFill>
                          <a:latin typeface="Verdana" pitchFamily="34" charset="0"/>
                        </a:rPr>
                        <a:t>20,5455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L" sz="1200" b="0" i="0" u="none" strike="noStrike">
                          <a:solidFill>
                            <a:srgbClr val="000000"/>
                          </a:solidFill>
                          <a:latin typeface="Verdana" pitchFamily="34" charset="0"/>
                        </a:rPr>
                        <a:t>8,998%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CL" sz="1200" b="0" i="0" u="none" strike="noStrike" dirty="0">
                          <a:solidFill>
                            <a:srgbClr val="000000"/>
                          </a:solidFill>
                          <a:latin typeface="Verdana" pitchFamily="34" charset="0"/>
                        </a:rPr>
                        <a:t>  4,74549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57995">
                <a:tc>
                  <a:txBody>
                    <a:bodyPr/>
                    <a:lstStyle/>
                    <a:p>
                      <a:pPr algn="ctr" rtl="0" fontAlgn="b"/>
                      <a:r>
                        <a:rPr lang="es-CL" sz="1200" b="0" i="0" u="none" strike="noStrike">
                          <a:solidFill>
                            <a:srgbClr val="000000"/>
                          </a:solidFill>
                          <a:latin typeface="Verdana" pitchFamily="34" charset="0"/>
                        </a:rPr>
                        <a:t>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s-CL" sz="1200" b="0" i="0" u="none" strike="noStrike">
                          <a:solidFill>
                            <a:srgbClr val="000000"/>
                          </a:solidFill>
                          <a:latin typeface="Verdana" pitchFamily="34" charset="0"/>
                        </a:rPr>
                        <a:t>167,71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L" sz="1200" b="0" i="0" u="none" strike="noStrike">
                          <a:solidFill>
                            <a:srgbClr val="000000"/>
                          </a:solidFill>
                          <a:latin typeface="Verdana" pitchFamily="34" charset="0"/>
                        </a:rPr>
                        <a:t>9,009%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L" sz="1200" b="0" i="0" u="none" strike="noStrike">
                          <a:solidFill>
                            <a:srgbClr val="000000"/>
                          </a:solidFill>
                          <a:latin typeface="Verdana" pitchFamily="34" charset="0"/>
                        </a:rPr>
                        <a:t>25,1478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L" sz="1200" b="0" i="0" u="none" strike="noStrike">
                          <a:solidFill>
                            <a:srgbClr val="000000"/>
                          </a:solidFill>
                          <a:latin typeface="Verdana" pitchFamily="34" charset="0"/>
                        </a:rPr>
                        <a:t>9,000%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CL" sz="1200" b="0" i="0" u="none" strike="noStrike" dirty="0">
                          <a:solidFill>
                            <a:srgbClr val="000000"/>
                          </a:solidFill>
                          <a:latin typeface="Verdana" pitchFamily="34" charset="0"/>
                        </a:rPr>
                        <a:t>  4,95455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57995">
                <a:tc>
                  <a:txBody>
                    <a:bodyPr/>
                    <a:lstStyle/>
                    <a:p>
                      <a:pPr algn="ctr" rtl="0" fontAlgn="b"/>
                      <a:r>
                        <a:rPr lang="es-CL" sz="1200" b="0" i="0" u="none" strike="noStrike">
                          <a:solidFill>
                            <a:srgbClr val="000000"/>
                          </a:solidFill>
                          <a:latin typeface="Verdana" pitchFamily="34" charset="0"/>
                        </a:rPr>
                        <a:t>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s-CL" sz="1200" b="0" i="0" u="none" strike="noStrike">
                          <a:solidFill>
                            <a:srgbClr val="000000"/>
                          </a:solidFill>
                          <a:latin typeface="Verdana" pitchFamily="34" charset="0"/>
                        </a:rPr>
                        <a:t>181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L" sz="1200" b="0" i="0" u="none" strike="noStrike">
                          <a:solidFill>
                            <a:srgbClr val="000000"/>
                          </a:solidFill>
                          <a:latin typeface="Verdana" pitchFamily="34" charset="0"/>
                        </a:rPr>
                        <a:t>7,924%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L" sz="1200" b="0" i="0" u="none" strike="noStrike">
                          <a:solidFill>
                            <a:srgbClr val="000000"/>
                          </a:solidFill>
                          <a:latin typeface="Verdana" pitchFamily="34" charset="0"/>
                        </a:rPr>
                        <a:t>28,6333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L" sz="1200" b="0" i="0" u="none" strike="noStrike">
                          <a:solidFill>
                            <a:srgbClr val="000000"/>
                          </a:solidFill>
                          <a:latin typeface="Verdana" pitchFamily="34" charset="0"/>
                        </a:rPr>
                        <a:t>8,846%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CL" sz="1200" b="0" i="0" u="none" strike="noStrike" dirty="0">
                          <a:solidFill>
                            <a:srgbClr val="000000"/>
                          </a:solidFill>
                          <a:latin typeface="Verdana" pitchFamily="34" charset="0"/>
                        </a:rPr>
                        <a:t>  4,94841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57995">
                <a:tc>
                  <a:txBody>
                    <a:bodyPr/>
                    <a:lstStyle/>
                    <a:p>
                      <a:pPr algn="ctr" rtl="0" fontAlgn="b"/>
                      <a:r>
                        <a:rPr lang="es-CL" sz="1200" b="0" i="0" u="none" strike="noStrike">
                          <a:solidFill>
                            <a:srgbClr val="000000"/>
                          </a:solidFill>
                          <a:latin typeface="Verdana" pitchFamily="34" charset="0"/>
                        </a:rPr>
                        <a:t>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s-CL" sz="1200" b="0" i="0" u="none" strike="noStrike">
                          <a:solidFill>
                            <a:srgbClr val="000000"/>
                          </a:solidFill>
                          <a:latin typeface="Verdana" pitchFamily="34" charset="0"/>
                        </a:rPr>
                        <a:t>191,98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L" sz="1200" b="0" i="0" u="none" strike="noStrike">
                          <a:solidFill>
                            <a:srgbClr val="000000"/>
                          </a:solidFill>
                          <a:latin typeface="Verdana" pitchFamily="34" charset="0"/>
                        </a:rPr>
                        <a:t>6,066%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L" sz="1200" b="0" i="0" u="none" strike="noStrike">
                          <a:solidFill>
                            <a:srgbClr val="000000"/>
                          </a:solidFill>
                          <a:latin typeface="Verdana" pitchFamily="34" charset="0"/>
                        </a:rPr>
                        <a:t>29,9396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L" sz="1200" b="0" i="0" u="none" strike="noStrike">
                          <a:solidFill>
                            <a:srgbClr val="000000"/>
                          </a:solidFill>
                          <a:latin typeface="Verdana" pitchFamily="34" charset="0"/>
                        </a:rPr>
                        <a:t>8,494%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CL" sz="1200" b="0" i="0" u="none" strike="noStrike" dirty="0">
                          <a:solidFill>
                            <a:srgbClr val="000000"/>
                          </a:solidFill>
                          <a:latin typeface="Verdana" pitchFamily="34" charset="0"/>
                        </a:rPr>
                        <a:t>  4,63231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57995">
                <a:tc>
                  <a:txBody>
                    <a:bodyPr/>
                    <a:lstStyle/>
                    <a:p>
                      <a:pPr algn="ctr" rtl="0" fontAlgn="b"/>
                      <a:r>
                        <a:rPr lang="es-CL" sz="1200" b="0" i="0" u="none" strike="noStrike">
                          <a:solidFill>
                            <a:srgbClr val="000000"/>
                          </a:solidFill>
                          <a:latin typeface="Verdana" pitchFamily="34" charset="0"/>
                        </a:rPr>
                        <a:t>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s-CL" sz="1200" b="0" i="0" u="none" strike="noStrike">
                          <a:solidFill>
                            <a:srgbClr val="000000"/>
                          </a:solidFill>
                          <a:latin typeface="Verdana" pitchFamily="34" charset="0"/>
                        </a:rPr>
                        <a:t>201,58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L" sz="1200" b="0" i="0" u="none" strike="noStrike">
                          <a:solidFill>
                            <a:srgbClr val="000000"/>
                          </a:solidFill>
                          <a:latin typeface="Verdana" pitchFamily="34" charset="0"/>
                        </a:rPr>
                        <a:t>5,001%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L" sz="1200" b="0" i="0" u="none" strike="noStrike">
                          <a:solidFill>
                            <a:srgbClr val="000000"/>
                          </a:solidFill>
                          <a:latin typeface="Verdana" pitchFamily="34" charset="0"/>
                        </a:rPr>
                        <a:t>29,9403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L" sz="1200" b="0" i="0" u="none" strike="noStrike">
                          <a:solidFill>
                            <a:srgbClr val="000000"/>
                          </a:solidFill>
                          <a:latin typeface="Verdana" pitchFamily="34" charset="0"/>
                        </a:rPr>
                        <a:t>8,100%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CL" sz="1200" b="0" i="0" u="none" strike="noStrike" dirty="0">
                          <a:solidFill>
                            <a:srgbClr val="000000"/>
                          </a:solidFill>
                          <a:latin typeface="Verdana" pitchFamily="34" charset="0"/>
                        </a:rPr>
                        <a:t>  4,21230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57995">
                <a:tc>
                  <a:txBody>
                    <a:bodyPr/>
                    <a:lstStyle/>
                    <a:p>
                      <a:pPr algn="ctr" rtl="0" fontAlgn="b"/>
                      <a:r>
                        <a:rPr lang="es-CL" sz="1200" b="0" i="0" u="none" strike="noStrike">
                          <a:solidFill>
                            <a:srgbClr val="000000"/>
                          </a:solidFill>
                          <a:latin typeface="Verdana" pitchFamily="34" charset="0"/>
                        </a:rPr>
                        <a:t>10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s-CL" sz="1200" b="0" i="0" u="none" strike="noStrike">
                          <a:solidFill>
                            <a:srgbClr val="000000"/>
                          </a:solidFill>
                          <a:latin typeface="Verdana" pitchFamily="34" charset="0"/>
                        </a:rPr>
                        <a:t>210,65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L" sz="1200" b="0" i="0" u="none" strike="noStrike">
                          <a:solidFill>
                            <a:srgbClr val="000000"/>
                          </a:solidFill>
                          <a:latin typeface="Verdana" pitchFamily="34" charset="0"/>
                        </a:rPr>
                        <a:t>4,499%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L" sz="1200" b="0" i="0" u="none" strike="noStrike">
                          <a:solidFill>
                            <a:srgbClr val="000000"/>
                          </a:solidFill>
                          <a:latin typeface="Verdana" pitchFamily="34" charset="0"/>
                        </a:rPr>
                        <a:t>29,3208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L" sz="1200" b="0" i="0" u="none" strike="noStrike">
                          <a:solidFill>
                            <a:srgbClr val="000000"/>
                          </a:solidFill>
                          <a:latin typeface="Verdana" pitchFamily="34" charset="0"/>
                        </a:rPr>
                        <a:t>7,735%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CL" sz="1200" b="0" i="0" u="none" strike="noStrike" dirty="0">
                          <a:solidFill>
                            <a:srgbClr val="000000"/>
                          </a:solidFill>
                          <a:latin typeface="Verdana" pitchFamily="34" charset="0"/>
                        </a:rPr>
                        <a:t>  3,79718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57995">
                <a:tc>
                  <a:txBody>
                    <a:bodyPr/>
                    <a:lstStyle/>
                    <a:p>
                      <a:pPr algn="ctr" rtl="0" fontAlgn="b"/>
                      <a:r>
                        <a:rPr lang="es-CL" sz="1200" b="0" i="0" u="none" strike="noStrike">
                          <a:solidFill>
                            <a:srgbClr val="000000"/>
                          </a:solidFill>
                          <a:latin typeface="Verdana" pitchFamily="34" charset="0"/>
                        </a:rPr>
                        <a:t>11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s-CL" sz="1200" b="0" i="0" u="none" strike="noStrike">
                          <a:solidFill>
                            <a:srgbClr val="000000"/>
                          </a:solidFill>
                          <a:latin typeface="Verdana" pitchFamily="34" charset="0"/>
                        </a:rPr>
                        <a:t>218,79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L" sz="1200" b="0" i="0" u="none" strike="noStrike">
                          <a:solidFill>
                            <a:srgbClr val="000000"/>
                          </a:solidFill>
                          <a:latin typeface="Verdana" pitchFamily="34" charset="0"/>
                        </a:rPr>
                        <a:t>3,864%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L" sz="1200" b="0" i="0" u="none" strike="noStrike">
                          <a:solidFill>
                            <a:srgbClr val="000000"/>
                          </a:solidFill>
                          <a:latin typeface="Verdana" pitchFamily="34" charset="0"/>
                        </a:rPr>
                        <a:t>27,9220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L" sz="1200" b="0" i="0" u="none" strike="noStrike">
                          <a:solidFill>
                            <a:srgbClr val="000000"/>
                          </a:solidFill>
                          <a:latin typeface="Verdana" pitchFamily="34" charset="0"/>
                        </a:rPr>
                        <a:t>7,377%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CL" sz="1200" b="0" i="0" u="none" strike="noStrike" dirty="0">
                          <a:solidFill>
                            <a:srgbClr val="000000"/>
                          </a:solidFill>
                          <a:latin typeface="Verdana" pitchFamily="34" charset="0"/>
                        </a:rPr>
                        <a:t>  3,36150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57995">
                <a:tc>
                  <a:txBody>
                    <a:bodyPr/>
                    <a:lstStyle/>
                    <a:p>
                      <a:pPr algn="ctr" rtl="0" fontAlgn="b"/>
                      <a:r>
                        <a:rPr lang="es-CL" sz="1200" b="0" i="0" u="none" strike="noStrike">
                          <a:solidFill>
                            <a:srgbClr val="000000"/>
                          </a:solidFill>
                          <a:latin typeface="Verdana" pitchFamily="34" charset="0"/>
                        </a:rPr>
                        <a:t>12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s-CL" sz="1200" b="0" i="0" u="none" strike="noStrike">
                          <a:solidFill>
                            <a:srgbClr val="000000"/>
                          </a:solidFill>
                          <a:latin typeface="Verdana" pitchFamily="34" charset="0"/>
                        </a:rPr>
                        <a:t>225,22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L" sz="1200" b="0" i="0" u="none" strike="noStrike">
                          <a:solidFill>
                            <a:srgbClr val="000000"/>
                          </a:solidFill>
                          <a:latin typeface="Verdana" pitchFamily="34" charset="0"/>
                        </a:rPr>
                        <a:t>2,939%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L" sz="1200" b="0" i="0" u="none" strike="noStrike">
                          <a:solidFill>
                            <a:srgbClr val="000000"/>
                          </a:solidFill>
                          <a:latin typeface="Verdana" pitchFamily="34" charset="0"/>
                        </a:rPr>
                        <a:t>25,4109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L" sz="1200" b="0" i="0" u="none" strike="noStrike">
                          <a:solidFill>
                            <a:srgbClr val="000000"/>
                          </a:solidFill>
                          <a:latin typeface="Verdana" pitchFamily="34" charset="0"/>
                        </a:rPr>
                        <a:t>7,000%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CL" sz="1200" b="0" i="0" u="none" strike="noStrike" dirty="0">
                          <a:solidFill>
                            <a:srgbClr val="000000"/>
                          </a:solidFill>
                          <a:latin typeface="Verdana" pitchFamily="34" charset="0"/>
                        </a:rPr>
                        <a:t>  2,86700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_tradnl" dirty="0" smtClean="0"/>
              <a:t>Objetivo</a:t>
            </a:r>
            <a:endParaRPr lang="es-CL" dirty="0"/>
          </a:p>
        </p:txBody>
      </p:sp>
      <p:sp>
        <p:nvSpPr>
          <p:cNvPr id="3" name="2 CuadroTexto"/>
          <p:cNvSpPr txBox="1"/>
          <p:nvPr/>
        </p:nvSpPr>
        <p:spPr>
          <a:xfrm>
            <a:off x="1571604" y="2714620"/>
            <a:ext cx="6286544" cy="1569660"/>
          </a:xfrm>
          <a:prstGeom prst="rect">
            <a:avLst/>
          </a:prstGeom>
          <a:noFill/>
        </p:spPr>
        <p:txBody>
          <a:bodyPr wrap="square" rtlCol="0">
            <a:spAutoFit/>
          </a:bodyPr>
          <a:lstStyle/>
          <a:p>
            <a:pPr algn="ctr"/>
            <a:r>
              <a:rPr lang="es-ES_tradnl" sz="9600" dirty="0" smtClean="0">
                <a:solidFill>
                  <a:srgbClr val="FF0000"/>
                </a:solidFill>
              </a:rPr>
              <a:t>MAX VAN</a:t>
            </a:r>
            <a:endParaRPr lang="es-CL" sz="9600" dirty="0">
              <a:solidFill>
                <a:srgbClr val="FF0000"/>
              </a:solidFill>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pPr>
              <a:buNone/>
            </a:pPr>
            <a:endParaRPr lang="es-ES_tradnl" dirty="0" smtClean="0"/>
          </a:p>
          <a:p>
            <a:r>
              <a:rPr lang="es-ES_tradnl" sz="3600" dirty="0" smtClean="0"/>
              <a:t>Si el inversionista pudiera comprar y vender arboles en cualquier momento: </a:t>
            </a:r>
          </a:p>
          <a:p>
            <a:pPr>
              <a:buNone/>
            </a:pPr>
            <a:r>
              <a:rPr lang="es-ES_tradnl" sz="3600" dirty="0" smtClean="0"/>
              <a:t>	</a:t>
            </a:r>
            <a:r>
              <a:rPr lang="es-ES_tradnl" sz="3600" dirty="0" smtClean="0"/>
              <a:t>	     ¿Que debería hacer?</a:t>
            </a:r>
            <a:endParaRPr lang="es-CL" sz="3600"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z="4400" dirty="0" smtClean="0"/>
              <a:t>Forma 2: modelo de </a:t>
            </a:r>
            <a:r>
              <a:rPr lang="es-ES" sz="4400" dirty="0" err="1" smtClean="0"/>
              <a:t>Faustmann</a:t>
            </a:r>
            <a:endParaRPr lang="es-CL" dirty="0"/>
          </a:p>
        </p:txBody>
      </p:sp>
      <p:graphicFrame>
        <p:nvGraphicFramePr>
          <p:cNvPr id="5" name="4 Tabla"/>
          <p:cNvGraphicFramePr>
            <a:graphicFrameLocks noGrp="1"/>
          </p:cNvGraphicFramePr>
          <p:nvPr/>
        </p:nvGraphicFramePr>
        <p:xfrm>
          <a:off x="1571603" y="1500183"/>
          <a:ext cx="6715174" cy="3857642"/>
        </p:xfrm>
        <a:graphic>
          <a:graphicData uri="http://schemas.openxmlformats.org/drawingml/2006/table">
            <a:tbl>
              <a:tblPr/>
              <a:tblGrid>
                <a:gridCol w="1234406"/>
                <a:gridCol w="1530664"/>
                <a:gridCol w="1092583"/>
                <a:gridCol w="882469"/>
                <a:gridCol w="987526"/>
                <a:gridCol w="987526"/>
              </a:tblGrid>
              <a:tr h="503707">
                <a:tc>
                  <a:txBody>
                    <a:bodyPr/>
                    <a:lstStyle/>
                    <a:p>
                      <a:pPr algn="ctr" rtl="0" fontAlgn="b"/>
                      <a:r>
                        <a:rPr lang="es-CL" sz="1200" b="1" i="0" u="none" strike="noStrike" dirty="0">
                          <a:solidFill>
                            <a:srgbClr val="000000"/>
                          </a:solidFill>
                          <a:latin typeface="Verdana"/>
                        </a:rPr>
                        <a:t>Año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s-CL" sz="1200" b="1" i="0" u="none" strike="noStrike" dirty="0">
                          <a:solidFill>
                            <a:srgbClr val="000000"/>
                          </a:solidFill>
                          <a:latin typeface="Verdana"/>
                        </a:rPr>
                        <a:t>Valor de Venta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CL" sz="1200" b="1" i="0" u="none" strike="noStrike" dirty="0">
                          <a:solidFill>
                            <a:srgbClr val="000000"/>
                          </a:solidFill>
                          <a:latin typeface="Verdana"/>
                        </a:rPr>
                        <a:t>Crecimiento</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CL" sz="1200" b="1" i="0" u="none" strike="noStrike" dirty="0">
                          <a:solidFill>
                            <a:srgbClr val="000000"/>
                          </a:solidFill>
                          <a:latin typeface="Verdana"/>
                        </a:rPr>
                        <a:t>VAN</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CL" sz="1200" b="1" i="0" u="none" strike="noStrike">
                          <a:solidFill>
                            <a:srgbClr val="000000"/>
                          </a:solidFill>
                          <a:latin typeface="Verdana"/>
                        </a:rPr>
                        <a:t>TIR</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CL" sz="1200" b="1" i="0" u="none" strike="noStrike" dirty="0">
                          <a:solidFill>
                            <a:srgbClr val="000000"/>
                          </a:solidFill>
                          <a:latin typeface="Calibri"/>
                        </a:rPr>
                        <a:t>BAUE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57995">
                <a:tc>
                  <a:txBody>
                    <a:bodyPr/>
                    <a:lstStyle/>
                    <a:p>
                      <a:pPr algn="ctr" rtl="0" fontAlgn="b"/>
                      <a:r>
                        <a:rPr lang="es-CL" sz="1200" b="0" i="0" u="none" strike="noStrike" dirty="0">
                          <a:solidFill>
                            <a:srgbClr val="000000"/>
                          </a:solidFill>
                          <a:latin typeface="Verdana" pitchFamily="34" charset="0"/>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s-CL" sz="1200" b="0" i="0" u="none" strike="noStrike" dirty="0">
                          <a:solidFill>
                            <a:srgbClr val="000000"/>
                          </a:solidFill>
                          <a:latin typeface="Verdana" pitchFamily="34" charset="0"/>
                        </a:rPr>
                        <a:t>100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CL" sz="1200" b="0" i="0" u="none" strike="noStrike">
                          <a:solidFill>
                            <a:srgbClr val="000000"/>
                          </a:solidFill>
                          <a:latin typeface="Verdana"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CL" sz="1200" b="0" i="0" u="none" strike="noStrike">
                          <a:solidFill>
                            <a:srgbClr val="000000"/>
                          </a:solidFill>
                          <a:latin typeface="Verdana"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CL" sz="1200" b="0" i="0" u="none" strike="noStrike" dirty="0">
                          <a:solidFill>
                            <a:srgbClr val="000000"/>
                          </a:solidFill>
                          <a:latin typeface="Verdana"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CL" sz="1200" b="0" i="0" u="none" strike="noStrike" dirty="0">
                          <a:solidFill>
                            <a:srgbClr val="000000"/>
                          </a:solidFill>
                          <a:latin typeface="Verdana"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57995">
                <a:tc>
                  <a:txBody>
                    <a:bodyPr/>
                    <a:lstStyle/>
                    <a:p>
                      <a:pPr algn="ctr" rtl="0" fontAlgn="b"/>
                      <a:r>
                        <a:rPr lang="es-CL" sz="1200" b="0" i="0" u="none" strike="noStrike">
                          <a:solidFill>
                            <a:srgbClr val="000000"/>
                          </a:solidFill>
                          <a:latin typeface="Verdana" pitchFamily="34" charset="0"/>
                        </a:rPr>
                        <a:t>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s-CL" sz="1200" b="0" i="0" u="none" strike="noStrike">
                          <a:solidFill>
                            <a:srgbClr val="000000"/>
                          </a:solidFill>
                          <a:latin typeface="Verdana" pitchFamily="34" charset="0"/>
                        </a:rPr>
                        <a:t>106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L" sz="1200" b="0" i="0" u="none" strike="noStrike">
                          <a:solidFill>
                            <a:srgbClr val="000000"/>
                          </a:solidFill>
                          <a:latin typeface="Verdana" pitchFamily="34" charset="0"/>
                        </a:rPr>
                        <a:t>6,000%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L" sz="1200" b="0" i="0" u="none" strike="noStrike" dirty="0">
                          <a:solidFill>
                            <a:srgbClr val="000000"/>
                          </a:solidFill>
                          <a:latin typeface="Verdana" pitchFamily="34" charset="0"/>
                        </a:rPr>
                        <a:t>0,9524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L" sz="1200" b="0" i="0" u="none" strike="noStrike" dirty="0">
                          <a:solidFill>
                            <a:srgbClr val="000000"/>
                          </a:solidFill>
                          <a:latin typeface="Verdana" pitchFamily="34" charset="0"/>
                        </a:rPr>
                        <a:t>6,000%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CL" sz="1200" b="0" i="0" u="none" strike="noStrike" dirty="0">
                          <a:solidFill>
                            <a:srgbClr val="000000"/>
                          </a:solidFill>
                          <a:latin typeface="Verdana" pitchFamily="34" charset="0"/>
                        </a:rPr>
                        <a:t>  1,00000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57995">
                <a:tc>
                  <a:txBody>
                    <a:bodyPr/>
                    <a:lstStyle/>
                    <a:p>
                      <a:pPr algn="ctr" rtl="0" fontAlgn="b"/>
                      <a:r>
                        <a:rPr lang="es-CL" sz="1200" b="0" i="0" u="none" strike="noStrike">
                          <a:solidFill>
                            <a:srgbClr val="000000"/>
                          </a:solidFill>
                          <a:latin typeface="Verdana" pitchFamily="34" charset="0"/>
                        </a:rPr>
                        <a:t>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s-CL" sz="1200" b="0" i="0" u="none" strike="noStrike">
                          <a:solidFill>
                            <a:srgbClr val="000000"/>
                          </a:solidFill>
                          <a:latin typeface="Verdana" pitchFamily="34" charset="0"/>
                        </a:rPr>
                        <a:t>112,35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L" sz="1200" b="0" i="0" u="none" strike="noStrike">
                          <a:solidFill>
                            <a:srgbClr val="000000"/>
                          </a:solidFill>
                          <a:latin typeface="Verdana" pitchFamily="34" charset="0"/>
                        </a:rPr>
                        <a:t>5,991%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L" sz="1200" b="0" i="0" u="none" strike="noStrike">
                          <a:solidFill>
                            <a:srgbClr val="000000"/>
                          </a:solidFill>
                          <a:latin typeface="Verdana" pitchFamily="34" charset="0"/>
                        </a:rPr>
                        <a:t>1,9048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L" sz="1200" b="0" i="0" u="none" strike="noStrike">
                          <a:solidFill>
                            <a:srgbClr val="000000"/>
                          </a:solidFill>
                          <a:latin typeface="Verdana" pitchFamily="34" charset="0"/>
                        </a:rPr>
                        <a:t>5,995%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CL" sz="1200" b="0" i="0" u="none" strike="noStrike">
                          <a:solidFill>
                            <a:srgbClr val="000000"/>
                          </a:solidFill>
                          <a:latin typeface="Verdana" pitchFamily="34" charset="0"/>
                        </a:rPr>
                        <a:t>  1,02439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57995">
                <a:tc>
                  <a:txBody>
                    <a:bodyPr/>
                    <a:lstStyle/>
                    <a:p>
                      <a:pPr algn="ctr" rtl="0" fontAlgn="b"/>
                      <a:r>
                        <a:rPr lang="es-CL" sz="1200" b="0" i="0" u="none" strike="noStrike">
                          <a:solidFill>
                            <a:srgbClr val="000000"/>
                          </a:solidFill>
                          <a:latin typeface="Verdana" pitchFamily="34" charset="0"/>
                        </a:rPr>
                        <a:t>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s-CL" sz="1200" b="0" i="0" u="none" strike="noStrike">
                          <a:solidFill>
                            <a:srgbClr val="000000"/>
                          </a:solidFill>
                          <a:latin typeface="Verdana" pitchFamily="34" charset="0"/>
                        </a:rPr>
                        <a:t>123,59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L" sz="1200" b="0" i="0" u="none" strike="noStrike">
                          <a:solidFill>
                            <a:srgbClr val="000000"/>
                          </a:solidFill>
                          <a:latin typeface="Verdana" pitchFamily="34" charset="0"/>
                        </a:rPr>
                        <a:t>10,004%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L" sz="1200" b="0" i="0" u="none" strike="noStrike">
                          <a:solidFill>
                            <a:srgbClr val="000000"/>
                          </a:solidFill>
                          <a:latin typeface="Verdana" pitchFamily="34" charset="0"/>
                        </a:rPr>
                        <a:t>6,7617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L" sz="1200" b="0" i="0" u="none" strike="noStrike" dirty="0">
                          <a:solidFill>
                            <a:srgbClr val="000000"/>
                          </a:solidFill>
                          <a:latin typeface="Verdana" pitchFamily="34" charset="0"/>
                        </a:rPr>
                        <a:t>7,315%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CL" sz="1200" b="0" i="0" u="none" strike="noStrike">
                          <a:solidFill>
                            <a:srgbClr val="000000"/>
                          </a:solidFill>
                          <a:latin typeface="Verdana" pitchFamily="34" charset="0"/>
                        </a:rPr>
                        <a:t>  2,48295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57995">
                <a:tc>
                  <a:txBody>
                    <a:bodyPr/>
                    <a:lstStyle/>
                    <a:p>
                      <a:pPr algn="ctr" rtl="0" fontAlgn="b"/>
                      <a:r>
                        <a:rPr lang="es-CL" sz="1200" b="0" i="0" u="none" strike="noStrike">
                          <a:solidFill>
                            <a:srgbClr val="000000"/>
                          </a:solidFill>
                          <a:latin typeface="Verdana" pitchFamily="34" charset="0"/>
                        </a:rPr>
                        <a:t>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s-CL" sz="1200" b="0" i="0" u="none" strike="noStrike">
                          <a:solidFill>
                            <a:srgbClr val="000000"/>
                          </a:solidFill>
                          <a:latin typeface="Verdana" pitchFamily="34" charset="0"/>
                        </a:rPr>
                        <a:t>139,65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L" sz="1200" b="0" i="0" u="none" strike="noStrike">
                          <a:solidFill>
                            <a:srgbClr val="000000"/>
                          </a:solidFill>
                          <a:latin typeface="Verdana" pitchFamily="34" charset="0"/>
                        </a:rPr>
                        <a:t>12,995%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L" sz="1200" b="0" i="0" u="none" strike="noStrike">
                          <a:solidFill>
                            <a:srgbClr val="000000"/>
                          </a:solidFill>
                          <a:latin typeface="Verdana" pitchFamily="34" charset="0"/>
                        </a:rPr>
                        <a:t>14,8904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L" sz="1200" b="0" i="0" u="none" strike="noStrike">
                          <a:solidFill>
                            <a:srgbClr val="000000"/>
                          </a:solidFill>
                          <a:latin typeface="Verdana" pitchFamily="34" charset="0"/>
                        </a:rPr>
                        <a:t>8,708%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CL" sz="1200" b="0" i="0" u="none" strike="noStrike" dirty="0">
                          <a:solidFill>
                            <a:srgbClr val="000000"/>
                          </a:solidFill>
                          <a:latin typeface="Verdana" pitchFamily="34" charset="0"/>
                        </a:rPr>
                        <a:t>  4,19927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57995">
                <a:tc>
                  <a:txBody>
                    <a:bodyPr/>
                    <a:lstStyle/>
                    <a:p>
                      <a:pPr algn="ctr" rtl="0" fontAlgn="b"/>
                      <a:r>
                        <a:rPr lang="es-CL" sz="1200" b="0" i="0" u="none" strike="noStrike">
                          <a:solidFill>
                            <a:srgbClr val="000000"/>
                          </a:solidFill>
                          <a:latin typeface="Verdana" pitchFamily="34" charset="0"/>
                        </a:rPr>
                        <a:t>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s-CL" sz="1200" b="0" i="0" u="none" strike="noStrike">
                          <a:solidFill>
                            <a:srgbClr val="000000"/>
                          </a:solidFill>
                          <a:latin typeface="Verdana" pitchFamily="34" charset="0"/>
                        </a:rPr>
                        <a:t>153,85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L" sz="1200" b="0" i="0" u="none" strike="noStrike">
                          <a:solidFill>
                            <a:srgbClr val="000000"/>
                          </a:solidFill>
                          <a:latin typeface="Verdana" pitchFamily="34" charset="0"/>
                        </a:rPr>
                        <a:t>10,168%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L" sz="1200" b="0" i="0" u="none" strike="noStrike">
                          <a:solidFill>
                            <a:srgbClr val="000000"/>
                          </a:solidFill>
                          <a:latin typeface="Verdana" pitchFamily="34" charset="0"/>
                        </a:rPr>
                        <a:t>20,5455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L" sz="1200" b="0" i="0" u="none" strike="noStrike">
                          <a:solidFill>
                            <a:srgbClr val="000000"/>
                          </a:solidFill>
                          <a:latin typeface="Verdana" pitchFamily="34" charset="0"/>
                        </a:rPr>
                        <a:t>8,998%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CL" sz="1200" b="0" i="0" u="none" strike="noStrike" dirty="0">
                          <a:solidFill>
                            <a:srgbClr val="000000"/>
                          </a:solidFill>
                          <a:latin typeface="Verdana" pitchFamily="34" charset="0"/>
                        </a:rPr>
                        <a:t>  4,74549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57995">
                <a:tc>
                  <a:txBody>
                    <a:bodyPr/>
                    <a:lstStyle/>
                    <a:p>
                      <a:pPr algn="ctr" rtl="0" fontAlgn="b"/>
                      <a:r>
                        <a:rPr lang="es-CL" sz="1200" b="0" i="0" u="none" strike="noStrike">
                          <a:solidFill>
                            <a:srgbClr val="000000"/>
                          </a:solidFill>
                          <a:latin typeface="Verdana" pitchFamily="34" charset="0"/>
                        </a:rPr>
                        <a:t>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s-CL" sz="1200" b="0" i="0" u="none" strike="noStrike">
                          <a:solidFill>
                            <a:srgbClr val="000000"/>
                          </a:solidFill>
                          <a:latin typeface="Verdana" pitchFamily="34" charset="0"/>
                        </a:rPr>
                        <a:t>167,71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L" sz="1200" b="0" i="0" u="none" strike="noStrike">
                          <a:solidFill>
                            <a:srgbClr val="000000"/>
                          </a:solidFill>
                          <a:latin typeface="Verdana" pitchFamily="34" charset="0"/>
                        </a:rPr>
                        <a:t>9,009%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L" sz="1200" b="0" i="0" u="none" strike="noStrike">
                          <a:solidFill>
                            <a:srgbClr val="000000"/>
                          </a:solidFill>
                          <a:latin typeface="Verdana" pitchFamily="34" charset="0"/>
                        </a:rPr>
                        <a:t>25,1478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L" sz="1200" b="0" i="0" u="none" strike="noStrike">
                          <a:solidFill>
                            <a:srgbClr val="000000"/>
                          </a:solidFill>
                          <a:latin typeface="Verdana" pitchFamily="34" charset="0"/>
                        </a:rPr>
                        <a:t>9,000%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CL" sz="1200" b="0" i="0" u="none" strike="noStrike" dirty="0">
                          <a:solidFill>
                            <a:srgbClr val="000000"/>
                          </a:solidFill>
                          <a:latin typeface="Verdana" pitchFamily="34" charset="0"/>
                        </a:rPr>
                        <a:t>  4,95455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57995">
                <a:tc>
                  <a:txBody>
                    <a:bodyPr/>
                    <a:lstStyle/>
                    <a:p>
                      <a:pPr algn="ctr" rtl="0" fontAlgn="b"/>
                      <a:r>
                        <a:rPr lang="es-CL" sz="1200" b="0" i="0" u="none" strike="noStrike">
                          <a:solidFill>
                            <a:srgbClr val="000000"/>
                          </a:solidFill>
                          <a:latin typeface="Verdana" pitchFamily="34" charset="0"/>
                        </a:rPr>
                        <a:t>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s-CL" sz="1200" b="0" i="0" u="none" strike="noStrike">
                          <a:solidFill>
                            <a:srgbClr val="000000"/>
                          </a:solidFill>
                          <a:latin typeface="Verdana" pitchFamily="34" charset="0"/>
                        </a:rPr>
                        <a:t>181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L" sz="1200" b="0" i="0" u="none" strike="noStrike">
                          <a:solidFill>
                            <a:srgbClr val="000000"/>
                          </a:solidFill>
                          <a:latin typeface="Verdana" pitchFamily="34" charset="0"/>
                        </a:rPr>
                        <a:t>7,924%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L" sz="1200" b="0" i="0" u="none" strike="noStrike">
                          <a:solidFill>
                            <a:srgbClr val="000000"/>
                          </a:solidFill>
                          <a:latin typeface="Verdana" pitchFamily="34" charset="0"/>
                        </a:rPr>
                        <a:t>28,6333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L" sz="1200" b="0" i="0" u="none" strike="noStrike">
                          <a:solidFill>
                            <a:srgbClr val="000000"/>
                          </a:solidFill>
                          <a:latin typeface="Verdana" pitchFamily="34" charset="0"/>
                        </a:rPr>
                        <a:t>8,846%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CL" sz="1200" b="0" i="0" u="none" strike="noStrike" dirty="0">
                          <a:solidFill>
                            <a:srgbClr val="000000"/>
                          </a:solidFill>
                          <a:latin typeface="Verdana" pitchFamily="34" charset="0"/>
                        </a:rPr>
                        <a:t>  4,94841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57995">
                <a:tc>
                  <a:txBody>
                    <a:bodyPr/>
                    <a:lstStyle/>
                    <a:p>
                      <a:pPr algn="ctr" rtl="0" fontAlgn="b"/>
                      <a:r>
                        <a:rPr lang="es-CL" sz="1200" b="0" i="0" u="none" strike="noStrike">
                          <a:solidFill>
                            <a:srgbClr val="000000"/>
                          </a:solidFill>
                          <a:latin typeface="Verdana" pitchFamily="34" charset="0"/>
                        </a:rPr>
                        <a:t>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s-CL" sz="1200" b="0" i="0" u="none" strike="noStrike">
                          <a:solidFill>
                            <a:srgbClr val="000000"/>
                          </a:solidFill>
                          <a:latin typeface="Verdana" pitchFamily="34" charset="0"/>
                        </a:rPr>
                        <a:t>191,98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L" sz="1200" b="0" i="0" u="none" strike="noStrike">
                          <a:solidFill>
                            <a:srgbClr val="000000"/>
                          </a:solidFill>
                          <a:latin typeface="Verdana" pitchFamily="34" charset="0"/>
                        </a:rPr>
                        <a:t>6,066%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L" sz="1200" b="0" i="0" u="none" strike="noStrike">
                          <a:solidFill>
                            <a:srgbClr val="000000"/>
                          </a:solidFill>
                          <a:latin typeface="Verdana" pitchFamily="34" charset="0"/>
                        </a:rPr>
                        <a:t>29,9396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L" sz="1200" b="0" i="0" u="none" strike="noStrike">
                          <a:solidFill>
                            <a:srgbClr val="000000"/>
                          </a:solidFill>
                          <a:latin typeface="Verdana" pitchFamily="34" charset="0"/>
                        </a:rPr>
                        <a:t>8,494%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CL" sz="1200" b="0" i="0" u="none" strike="noStrike" dirty="0">
                          <a:solidFill>
                            <a:srgbClr val="000000"/>
                          </a:solidFill>
                          <a:latin typeface="Verdana" pitchFamily="34" charset="0"/>
                        </a:rPr>
                        <a:t>  4,63231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57995">
                <a:tc>
                  <a:txBody>
                    <a:bodyPr/>
                    <a:lstStyle/>
                    <a:p>
                      <a:pPr algn="ctr" rtl="0" fontAlgn="b"/>
                      <a:r>
                        <a:rPr lang="es-CL" sz="1200" b="0" i="0" u="none" strike="noStrike">
                          <a:solidFill>
                            <a:srgbClr val="000000"/>
                          </a:solidFill>
                          <a:latin typeface="Verdana" pitchFamily="34" charset="0"/>
                        </a:rPr>
                        <a:t>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s-CL" sz="1200" b="0" i="0" u="none" strike="noStrike">
                          <a:solidFill>
                            <a:srgbClr val="000000"/>
                          </a:solidFill>
                          <a:latin typeface="Verdana" pitchFamily="34" charset="0"/>
                        </a:rPr>
                        <a:t>201,58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L" sz="1200" b="0" i="0" u="none" strike="noStrike">
                          <a:solidFill>
                            <a:srgbClr val="000000"/>
                          </a:solidFill>
                          <a:latin typeface="Verdana" pitchFamily="34" charset="0"/>
                        </a:rPr>
                        <a:t>5,001%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L" sz="1200" b="0" i="0" u="none" strike="noStrike">
                          <a:solidFill>
                            <a:srgbClr val="000000"/>
                          </a:solidFill>
                          <a:latin typeface="Verdana" pitchFamily="34" charset="0"/>
                        </a:rPr>
                        <a:t>29,9403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L" sz="1200" b="0" i="0" u="none" strike="noStrike">
                          <a:solidFill>
                            <a:srgbClr val="000000"/>
                          </a:solidFill>
                          <a:latin typeface="Verdana" pitchFamily="34" charset="0"/>
                        </a:rPr>
                        <a:t>8,100%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CL" sz="1200" b="0" i="0" u="none" strike="noStrike" dirty="0">
                          <a:solidFill>
                            <a:srgbClr val="000000"/>
                          </a:solidFill>
                          <a:latin typeface="Verdana" pitchFamily="34" charset="0"/>
                        </a:rPr>
                        <a:t>  4,21230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57995">
                <a:tc>
                  <a:txBody>
                    <a:bodyPr/>
                    <a:lstStyle/>
                    <a:p>
                      <a:pPr algn="ctr" rtl="0" fontAlgn="b"/>
                      <a:r>
                        <a:rPr lang="es-CL" sz="1200" b="0" i="0" u="none" strike="noStrike">
                          <a:solidFill>
                            <a:srgbClr val="000000"/>
                          </a:solidFill>
                          <a:latin typeface="Verdana" pitchFamily="34" charset="0"/>
                        </a:rPr>
                        <a:t>10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s-CL" sz="1200" b="0" i="0" u="none" strike="noStrike">
                          <a:solidFill>
                            <a:srgbClr val="000000"/>
                          </a:solidFill>
                          <a:latin typeface="Verdana" pitchFamily="34" charset="0"/>
                        </a:rPr>
                        <a:t>210,65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L" sz="1200" b="0" i="0" u="none" strike="noStrike">
                          <a:solidFill>
                            <a:srgbClr val="000000"/>
                          </a:solidFill>
                          <a:latin typeface="Verdana" pitchFamily="34" charset="0"/>
                        </a:rPr>
                        <a:t>4,499%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L" sz="1200" b="0" i="0" u="none" strike="noStrike">
                          <a:solidFill>
                            <a:srgbClr val="000000"/>
                          </a:solidFill>
                          <a:latin typeface="Verdana" pitchFamily="34" charset="0"/>
                        </a:rPr>
                        <a:t>29,3208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L" sz="1200" b="0" i="0" u="none" strike="noStrike">
                          <a:solidFill>
                            <a:srgbClr val="000000"/>
                          </a:solidFill>
                          <a:latin typeface="Verdana" pitchFamily="34" charset="0"/>
                        </a:rPr>
                        <a:t>7,735%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CL" sz="1200" b="0" i="0" u="none" strike="noStrike" dirty="0">
                          <a:solidFill>
                            <a:srgbClr val="000000"/>
                          </a:solidFill>
                          <a:latin typeface="Verdana" pitchFamily="34" charset="0"/>
                        </a:rPr>
                        <a:t>  3,79718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57995">
                <a:tc>
                  <a:txBody>
                    <a:bodyPr/>
                    <a:lstStyle/>
                    <a:p>
                      <a:pPr algn="ctr" rtl="0" fontAlgn="b"/>
                      <a:r>
                        <a:rPr lang="es-CL" sz="1200" b="0" i="0" u="none" strike="noStrike">
                          <a:solidFill>
                            <a:srgbClr val="000000"/>
                          </a:solidFill>
                          <a:latin typeface="Verdana" pitchFamily="34" charset="0"/>
                        </a:rPr>
                        <a:t>11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s-CL" sz="1200" b="0" i="0" u="none" strike="noStrike">
                          <a:solidFill>
                            <a:srgbClr val="000000"/>
                          </a:solidFill>
                          <a:latin typeface="Verdana" pitchFamily="34" charset="0"/>
                        </a:rPr>
                        <a:t>218,79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L" sz="1200" b="0" i="0" u="none" strike="noStrike">
                          <a:solidFill>
                            <a:srgbClr val="000000"/>
                          </a:solidFill>
                          <a:latin typeface="Verdana" pitchFamily="34" charset="0"/>
                        </a:rPr>
                        <a:t>3,864%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L" sz="1200" b="0" i="0" u="none" strike="noStrike">
                          <a:solidFill>
                            <a:srgbClr val="000000"/>
                          </a:solidFill>
                          <a:latin typeface="Verdana" pitchFamily="34" charset="0"/>
                        </a:rPr>
                        <a:t>27,9220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L" sz="1200" b="0" i="0" u="none" strike="noStrike">
                          <a:solidFill>
                            <a:srgbClr val="000000"/>
                          </a:solidFill>
                          <a:latin typeface="Verdana" pitchFamily="34" charset="0"/>
                        </a:rPr>
                        <a:t>7,377%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CL" sz="1200" b="0" i="0" u="none" strike="noStrike" dirty="0">
                          <a:solidFill>
                            <a:srgbClr val="000000"/>
                          </a:solidFill>
                          <a:latin typeface="Verdana" pitchFamily="34" charset="0"/>
                        </a:rPr>
                        <a:t>  3,36150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57995">
                <a:tc>
                  <a:txBody>
                    <a:bodyPr/>
                    <a:lstStyle/>
                    <a:p>
                      <a:pPr algn="ctr" rtl="0" fontAlgn="b"/>
                      <a:r>
                        <a:rPr lang="es-CL" sz="1200" b="0" i="0" u="none" strike="noStrike">
                          <a:solidFill>
                            <a:srgbClr val="000000"/>
                          </a:solidFill>
                          <a:latin typeface="Verdana" pitchFamily="34" charset="0"/>
                        </a:rPr>
                        <a:t>12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s-CL" sz="1200" b="0" i="0" u="none" strike="noStrike">
                          <a:solidFill>
                            <a:srgbClr val="000000"/>
                          </a:solidFill>
                          <a:latin typeface="Verdana" pitchFamily="34" charset="0"/>
                        </a:rPr>
                        <a:t>225,22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L" sz="1200" b="0" i="0" u="none" strike="noStrike">
                          <a:solidFill>
                            <a:srgbClr val="000000"/>
                          </a:solidFill>
                          <a:latin typeface="Verdana" pitchFamily="34" charset="0"/>
                        </a:rPr>
                        <a:t>2,939%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L" sz="1200" b="0" i="0" u="none" strike="noStrike">
                          <a:solidFill>
                            <a:srgbClr val="000000"/>
                          </a:solidFill>
                          <a:latin typeface="Verdana" pitchFamily="34" charset="0"/>
                        </a:rPr>
                        <a:t>25,4109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L" sz="1200" b="0" i="0" u="none" strike="noStrike">
                          <a:solidFill>
                            <a:srgbClr val="000000"/>
                          </a:solidFill>
                          <a:latin typeface="Verdana" pitchFamily="34" charset="0"/>
                        </a:rPr>
                        <a:t>7,000%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CL" sz="1200" b="0" i="0" u="none" strike="noStrike" dirty="0">
                          <a:solidFill>
                            <a:srgbClr val="000000"/>
                          </a:solidFill>
                          <a:latin typeface="Verdana" pitchFamily="34" charset="0"/>
                        </a:rPr>
                        <a:t>  2,86700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CL"/>
          </a:p>
        </p:txBody>
      </p:sp>
      <p:sp>
        <p:nvSpPr>
          <p:cNvPr id="3" name="2 Marcador de contenido"/>
          <p:cNvSpPr>
            <a:spLocks noGrp="1"/>
          </p:cNvSpPr>
          <p:nvPr>
            <p:ph idx="1"/>
          </p:nvPr>
        </p:nvSpPr>
        <p:spPr/>
        <p:txBody>
          <a:bodyPr/>
          <a:lstStyle/>
          <a:p>
            <a:r>
              <a:rPr lang="es-ES_tradnl" dirty="0" smtClean="0"/>
              <a:t>Suponiendo que hay un inversionista con r = 5% en el mercado. </a:t>
            </a:r>
          </a:p>
          <a:p>
            <a:pPr>
              <a:buNone/>
            </a:pPr>
            <a:r>
              <a:rPr lang="es-ES_tradnl" dirty="0" smtClean="0"/>
              <a:t> </a:t>
            </a:r>
          </a:p>
          <a:p>
            <a:pPr>
              <a:buNone/>
            </a:pPr>
            <a:r>
              <a:rPr lang="es-ES_tradnl" dirty="0" smtClean="0"/>
              <a:t>¿Es mas conveniente cortar la madera y venderla o vender el bosque en pie?</a:t>
            </a:r>
            <a:endParaRPr lang="es-CL"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1428728" y="142852"/>
            <a:ext cx="7406640" cy="903412"/>
          </a:xfrm>
        </p:spPr>
        <p:txBody>
          <a:bodyPr/>
          <a:lstStyle/>
          <a:p>
            <a:r>
              <a:rPr lang="es-ES" dirty="0" smtClean="0"/>
              <a:t>Forma 3: modelo de </a:t>
            </a:r>
            <a:r>
              <a:rPr lang="es-ES" dirty="0" err="1" smtClean="0"/>
              <a:t>Boulding</a:t>
            </a:r>
            <a:endParaRPr lang="es-CL" dirty="0"/>
          </a:p>
        </p:txBody>
      </p:sp>
      <p:sp>
        <p:nvSpPr>
          <p:cNvPr id="3" name="2 Subtítulo"/>
          <p:cNvSpPr>
            <a:spLocks noGrp="1"/>
          </p:cNvSpPr>
          <p:nvPr>
            <p:ph type="subTitle" idx="1"/>
          </p:nvPr>
        </p:nvSpPr>
        <p:spPr>
          <a:xfrm>
            <a:off x="1432560" y="1285860"/>
            <a:ext cx="7406640" cy="4286280"/>
          </a:xfrm>
        </p:spPr>
        <p:txBody>
          <a:bodyPr>
            <a:normAutofit/>
          </a:bodyPr>
          <a:lstStyle/>
          <a:p>
            <a:pPr marL="342900" indent="-342900" algn="just">
              <a:lnSpc>
                <a:spcPct val="90000"/>
              </a:lnSpc>
              <a:buClr>
                <a:schemeClr val="accent2"/>
              </a:buClr>
              <a:buSzPct val="75000"/>
              <a:buFont typeface="Wingdings" pitchFamily="2" charset="2"/>
              <a:buChar char="£"/>
            </a:pPr>
            <a:r>
              <a:rPr lang="es-ES_tradnl" sz="2800" dirty="0" smtClean="0"/>
              <a:t>Postula que el momento óptimo de liquidar la inversión está dado por aquel plazo que maximiza la TIR del proyecto.(Supone que todo el valor de desecho se reinvierte a la misma TIR</a:t>
            </a:r>
            <a:r>
              <a:rPr lang="es-ES_tradnl" sz="2800" dirty="0" smtClean="0"/>
              <a:t>).</a:t>
            </a:r>
          </a:p>
          <a:p>
            <a:pPr marL="342900" indent="-342900" algn="just">
              <a:lnSpc>
                <a:spcPct val="90000"/>
              </a:lnSpc>
              <a:buClr>
                <a:schemeClr val="accent2"/>
              </a:buClr>
              <a:buSzPct val="75000"/>
            </a:pPr>
            <a:endParaRPr lang="es-ES_tradnl" sz="2800" dirty="0" smtClean="0"/>
          </a:p>
          <a:p>
            <a:pPr marL="342900" indent="-342900" algn="just">
              <a:lnSpc>
                <a:spcPct val="90000"/>
              </a:lnSpc>
              <a:buClr>
                <a:schemeClr val="accent2"/>
              </a:buClr>
              <a:buSzPct val="75000"/>
              <a:buFont typeface="Wingdings" pitchFamily="2" charset="2"/>
              <a:buChar char="£"/>
            </a:pPr>
            <a:r>
              <a:rPr lang="es-ES_tradnl" sz="2800" dirty="0" smtClean="0"/>
              <a:t>La situación donde este supuesto es válido se produce cuando es posible ampliar el proyecto.</a:t>
            </a:r>
          </a:p>
          <a:p>
            <a:endParaRPr lang="es-CL"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00100" y="274638"/>
            <a:ext cx="7933588" cy="1143000"/>
          </a:xfrm>
        </p:spPr>
        <p:txBody>
          <a:bodyPr>
            <a:normAutofit/>
          </a:bodyPr>
          <a:lstStyle/>
          <a:p>
            <a:r>
              <a:rPr lang="es-ES_tradnl" sz="3800" dirty="0" smtClean="0"/>
              <a:t>Selección de Proyectos de una Cartera</a:t>
            </a:r>
            <a:endParaRPr lang="es-CL" sz="3800" dirty="0"/>
          </a:p>
        </p:txBody>
      </p:sp>
      <p:sp>
        <p:nvSpPr>
          <p:cNvPr id="3" name="2 Marcador de contenido"/>
          <p:cNvSpPr>
            <a:spLocks noGrp="1"/>
          </p:cNvSpPr>
          <p:nvPr>
            <p:ph idx="1"/>
          </p:nvPr>
        </p:nvSpPr>
        <p:spPr>
          <a:xfrm>
            <a:off x="1142976" y="1428736"/>
            <a:ext cx="7858180" cy="4800600"/>
          </a:xfrm>
        </p:spPr>
        <p:txBody>
          <a:bodyPr>
            <a:normAutofit lnSpcReduction="10000"/>
          </a:bodyPr>
          <a:lstStyle/>
          <a:p>
            <a:pPr marL="88900">
              <a:lnSpc>
                <a:spcPct val="95000"/>
              </a:lnSpc>
              <a:buClr>
                <a:schemeClr val="accent2"/>
              </a:buClr>
              <a:buSzPct val="75000"/>
              <a:buFont typeface="Wingdings" pitchFamily="2" charset="2"/>
              <a:buNone/>
            </a:pPr>
            <a:r>
              <a:rPr lang="es-ES_tradnl" sz="3000" dirty="0" smtClean="0"/>
              <a:t>En este punto  se analizan cómo establecer, teniendo una cierta cartera de proyectos factibles de realizar, un orden que indique cuáles son más convenientes de ejecutar, o bien, cuáles se deben llevar a cabo en primer lugar.</a:t>
            </a:r>
          </a:p>
          <a:p>
            <a:pPr marL="88900">
              <a:lnSpc>
                <a:spcPct val="95000"/>
              </a:lnSpc>
              <a:buClr>
                <a:schemeClr val="accent2"/>
              </a:buClr>
              <a:buSzPct val="75000"/>
              <a:buFont typeface="Wingdings" pitchFamily="2" charset="2"/>
              <a:buNone/>
            </a:pPr>
            <a:endParaRPr lang="es-ES_tradnl" sz="3000" dirty="0" smtClean="0"/>
          </a:p>
          <a:p>
            <a:pPr marL="88900">
              <a:lnSpc>
                <a:spcPct val="95000"/>
              </a:lnSpc>
              <a:buClr>
                <a:schemeClr val="accent2"/>
              </a:buClr>
              <a:buSzPct val="75000"/>
              <a:buFont typeface="Wingdings" pitchFamily="2" charset="2"/>
              <a:buNone/>
            </a:pPr>
            <a:r>
              <a:rPr lang="es-ES_tradnl" sz="3000" dirty="0" smtClean="0"/>
              <a:t>La utilidad de la jerarquización dependerá de las limitaciones financieras de la organización, ausencia o presencia de racionamiento de capital, y del grado de dependencia que puedan tener los proyectos incluidos en la cartera. </a:t>
            </a:r>
          </a:p>
          <a:p>
            <a:endParaRPr lang="es-CL"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00100" y="274638"/>
            <a:ext cx="7933588" cy="1143000"/>
          </a:xfrm>
        </p:spPr>
        <p:txBody>
          <a:bodyPr>
            <a:normAutofit/>
          </a:bodyPr>
          <a:lstStyle/>
          <a:p>
            <a:r>
              <a:rPr lang="es-ES_tradnl" sz="3800" dirty="0" smtClean="0"/>
              <a:t>Selección de Proyectos de una Cartera</a:t>
            </a:r>
            <a:endParaRPr lang="es-CL" sz="3800" dirty="0"/>
          </a:p>
        </p:txBody>
      </p:sp>
      <p:sp>
        <p:nvSpPr>
          <p:cNvPr id="3" name="2 Marcador de contenido"/>
          <p:cNvSpPr>
            <a:spLocks noGrp="1"/>
          </p:cNvSpPr>
          <p:nvPr>
            <p:ph idx="1"/>
          </p:nvPr>
        </p:nvSpPr>
        <p:spPr>
          <a:xfrm>
            <a:off x="1142976" y="1428736"/>
            <a:ext cx="7858180" cy="4800600"/>
          </a:xfrm>
        </p:spPr>
        <p:txBody>
          <a:bodyPr>
            <a:normAutofit fontScale="70000" lnSpcReduction="20000"/>
          </a:bodyPr>
          <a:lstStyle/>
          <a:p>
            <a:pPr marL="88900">
              <a:lnSpc>
                <a:spcPct val="95000"/>
              </a:lnSpc>
              <a:buClr>
                <a:schemeClr val="accent2"/>
              </a:buClr>
              <a:buSzPct val="75000"/>
              <a:buFont typeface="Wingdings" pitchFamily="2" charset="2"/>
              <a:buNone/>
            </a:pPr>
            <a:r>
              <a:rPr lang="es-ES_tradnl" dirty="0" smtClean="0">
                <a:latin typeface="Tahoma" pitchFamily="34" charset="0"/>
              </a:rPr>
              <a:t>Los proyectos de acuerdo con el grado en que la ejecución de uno afecte los beneficios netos del otro pueden ser:</a:t>
            </a:r>
          </a:p>
          <a:p>
            <a:pPr marL="88900">
              <a:lnSpc>
                <a:spcPct val="95000"/>
              </a:lnSpc>
              <a:buClr>
                <a:schemeClr val="accent2"/>
              </a:buClr>
              <a:buSzPct val="75000"/>
              <a:buFont typeface="Wingdings" pitchFamily="2" charset="2"/>
              <a:buNone/>
            </a:pPr>
            <a:endParaRPr lang="es-ES_tradnl" dirty="0" smtClean="0">
              <a:latin typeface="Tahoma" pitchFamily="34" charset="0"/>
            </a:endParaRPr>
          </a:p>
          <a:p>
            <a:pPr marL="88900">
              <a:lnSpc>
                <a:spcPct val="115000"/>
              </a:lnSpc>
              <a:buClr>
                <a:schemeClr val="accent2"/>
              </a:buClr>
              <a:buSzPct val="75000"/>
              <a:buFont typeface="Wingdings" pitchFamily="2" charset="2"/>
              <a:buChar char="£"/>
            </a:pPr>
            <a:r>
              <a:rPr lang="es-ES_tradnl" dirty="0" smtClean="0">
                <a:solidFill>
                  <a:srgbClr val="008000"/>
                </a:solidFill>
                <a:latin typeface="Tahoma" pitchFamily="34" charset="0"/>
              </a:rPr>
              <a:t>Proyectos Independientes:</a:t>
            </a:r>
            <a:r>
              <a:rPr lang="es-ES_tradnl" dirty="0" smtClean="0">
                <a:latin typeface="Tahoma" pitchFamily="34" charset="0"/>
              </a:rPr>
              <a:t> cuando la ejecución del proyecto A no afecta en nada el flujo de beneficios netos de otro proyecto B.</a:t>
            </a:r>
          </a:p>
          <a:p>
            <a:pPr marL="88900">
              <a:lnSpc>
                <a:spcPct val="115000"/>
              </a:lnSpc>
              <a:buClr>
                <a:schemeClr val="accent2"/>
              </a:buClr>
              <a:buSzPct val="75000"/>
              <a:buFont typeface="Wingdings" pitchFamily="2" charset="2"/>
              <a:buNone/>
            </a:pPr>
            <a:endParaRPr lang="es-ES_tradnl" dirty="0" smtClean="0">
              <a:latin typeface="Tahoma" pitchFamily="34" charset="0"/>
            </a:endParaRPr>
          </a:p>
          <a:p>
            <a:pPr marL="88900">
              <a:lnSpc>
                <a:spcPct val="115000"/>
              </a:lnSpc>
              <a:buClr>
                <a:schemeClr val="accent2"/>
              </a:buClr>
              <a:buSzPct val="75000"/>
              <a:buFont typeface="Wingdings" pitchFamily="2" charset="2"/>
              <a:buChar char="£"/>
            </a:pPr>
            <a:r>
              <a:rPr lang="es-ES_tradnl" dirty="0" smtClean="0">
                <a:solidFill>
                  <a:srgbClr val="008000"/>
                </a:solidFill>
                <a:latin typeface="Tahoma" pitchFamily="34" charset="0"/>
              </a:rPr>
              <a:t>Proyectos Complementarios:</a:t>
            </a:r>
            <a:r>
              <a:rPr lang="es-ES_tradnl" dirty="0" smtClean="0">
                <a:latin typeface="Tahoma" pitchFamily="34" charset="0"/>
              </a:rPr>
              <a:t> cuando la ejecución del proyecto A aumenta los beneficios netos del proyecto B.</a:t>
            </a:r>
          </a:p>
          <a:p>
            <a:pPr marL="88900">
              <a:lnSpc>
                <a:spcPct val="115000"/>
              </a:lnSpc>
              <a:buClr>
                <a:schemeClr val="accent2"/>
              </a:buClr>
              <a:buSzPct val="75000"/>
              <a:buFont typeface="Wingdings" pitchFamily="2" charset="2"/>
              <a:buNone/>
            </a:pPr>
            <a:endParaRPr lang="es-ES_tradnl" dirty="0" smtClean="0">
              <a:latin typeface="Tahoma" pitchFamily="34" charset="0"/>
            </a:endParaRPr>
          </a:p>
          <a:p>
            <a:pPr marL="88900">
              <a:lnSpc>
                <a:spcPct val="115000"/>
              </a:lnSpc>
              <a:buClr>
                <a:schemeClr val="accent2"/>
              </a:buClr>
              <a:buSzPct val="75000"/>
              <a:buFont typeface="Wingdings" pitchFamily="2" charset="2"/>
              <a:buChar char="£"/>
            </a:pPr>
            <a:r>
              <a:rPr lang="es-ES_tradnl" dirty="0" smtClean="0">
                <a:solidFill>
                  <a:srgbClr val="008000"/>
                </a:solidFill>
                <a:latin typeface="Tahoma" pitchFamily="34" charset="0"/>
              </a:rPr>
              <a:t>Proyectos Sustitutos:</a:t>
            </a:r>
            <a:r>
              <a:rPr lang="es-ES_tradnl" dirty="0" smtClean="0">
                <a:latin typeface="Tahoma" pitchFamily="34" charset="0"/>
              </a:rPr>
              <a:t> cuando la ejecución del proyecto A disminuye los beneficios netos del proyecto B.</a:t>
            </a:r>
          </a:p>
          <a:p>
            <a:endParaRPr lang="es-CL"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00100" y="274638"/>
            <a:ext cx="7933588" cy="1143000"/>
          </a:xfrm>
        </p:spPr>
        <p:txBody>
          <a:bodyPr>
            <a:normAutofit fontScale="90000"/>
          </a:bodyPr>
          <a:lstStyle/>
          <a:p>
            <a:r>
              <a:rPr lang="es-ES" sz="4000" dirty="0" smtClean="0"/>
              <a:t>Jerarquización sin restricción de capital</a:t>
            </a:r>
            <a:endParaRPr lang="es-CL" sz="3800" dirty="0"/>
          </a:p>
        </p:txBody>
      </p:sp>
      <p:sp>
        <p:nvSpPr>
          <p:cNvPr id="3" name="2 Marcador de contenido"/>
          <p:cNvSpPr>
            <a:spLocks noGrp="1"/>
          </p:cNvSpPr>
          <p:nvPr>
            <p:ph idx="1"/>
          </p:nvPr>
        </p:nvSpPr>
        <p:spPr>
          <a:xfrm>
            <a:off x="1142976" y="1428736"/>
            <a:ext cx="7858180" cy="4800600"/>
          </a:xfrm>
        </p:spPr>
        <p:txBody>
          <a:bodyPr>
            <a:normAutofit/>
          </a:bodyPr>
          <a:lstStyle/>
          <a:p>
            <a:r>
              <a:rPr lang="es-ES" dirty="0" smtClean="0">
                <a:solidFill>
                  <a:srgbClr val="008000"/>
                </a:solidFill>
              </a:rPr>
              <a:t>Proyectos </a:t>
            </a:r>
            <a:r>
              <a:rPr lang="es-ES" dirty="0" smtClean="0">
                <a:solidFill>
                  <a:srgbClr val="008000"/>
                </a:solidFill>
              </a:rPr>
              <a:t>Independientes:</a:t>
            </a:r>
            <a:r>
              <a:rPr lang="es-ES" dirty="0" smtClean="0"/>
              <a:t> realizar todos los proyectos que tengan VAN positivo.</a:t>
            </a:r>
          </a:p>
          <a:p>
            <a:endParaRPr lang="es-ES" dirty="0" smtClean="0">
              <a:solidFill>
                <a:srgbClr val="008000"/>
              </a:solidFill>
            </a:endParaRPr>
          </a:p>
          <a:p>
            <a:r>
              <a:rPr lang="es-ES" dirty="0" smtClean="0">
                <a:solidFill>
                  <a:srgbClr val="008000"/>
                </a:solidFill>
              </a:rPr>
              <a:t>Proyectos </a:t>
            </a:r>
            <a:r>
              <a:rPr lang="es-ES" dirty="0" smtClean="0">
                <a:solidFill>
                  <a:srgbClr val="008000"/>
                </a:solidFill>
              </a:rPr>
              <a:t>Mutuamente Excluyentes: </a:t>
            </a:r>
            <a:r>
              <a:rPr lang="es-ES" dirty="0" smtClean="0"/>
              <a:t>elegir el de mayor VAN, aunque se debiera tener cuidado con la tasa de descuento.</a:t>
            </a:r>
          </a:p>
          <a:p>
            <a:endParaRPr lang="es-CL"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00100" y="274638"/>
            <a:ext cx="7933588" cy="1143000"/>
          </a:xfrm>
        </p:spPr>
        <p:txBody>
          <a:bodyPr>
            <a:normAutofit fontScale="90000"/>
          </a:bodyPr>
          <a:lstStyle/>
          <a:p>
            <a:r>
              <a:rPr lang="es-ES" sz="4000" dirty="0" smtClean="0"/>
              <a:t>Jerarquización sin restricción de capital</a:t>
            </a:r>
            <a:endParaRPr lang="es-CL" sz="3800" dirty="0"/>
          </a:p>
        </p:txBody>
      </p:sp>
      <p:sp>
        <p:nvSpPr>
          <p:cNvPr id="5" name="Rectangle 3"/>
          <p:cNvSpPr txBox="1">
            <a:spLocks noChangeArrowheads="1"/>
          </p:cNvSpPr>
          <p:nvPr/>
        </p:nvSpPr>
        <p:spPr>
          <a:xfrm>
            <a:off x="1142976" y="1357298"/>
            <a:ext cx="7588250" cy="1428760"/>
          </a:xfrm>
          <a:prstGeom prst="rect">
            <a:avLst/>
          </a:prstGeom>
        </p:spPr>
        <p:txBody>
          <a:bodyPr>
            <a:normAutofit/>
          </a:bodyPr>
          <a:lstStyle/>
          <a:p>
            <a:pPr marL="365760" marR="0" lvl="0" indent="-283464" algn="l" defTabSz="914400" rtl="0" eaLnBrk="1" fontAlgn="auto" latinLnBrk="0" hangingPunct="1">
              <a:lnSpc>
                <a:spcPct val="100000"/>
              </a:lnSpc>
              <a:spcBef>
                <a:spcPts val="600"/>
              </a:spcBef>
              <a:spcAft>
                <a:spcPts val="0"/>
              </a:spcAft>
              <a:buClr>
                <a:schemeClr val="accent1"/>
              </a:buClr>
              <a:buSzPct val="80000"/>
              <a:buFont typeface="Wingdings 2"/>
              <a:buChar char=""/>
              <a:tabLst/>
              <a:defRPr/>
            </a:pPr>
            <a:r>
              <a:rPr kumimoji="0" lang="es-ES" sz="2600" b="0" i="0" u="none" strike="noStrike" kern="1200" cap="none" spc="0" normalizeH="0" baseline="0" noProof="0" dirty="0" smtClean="0">
                <a:ln>
                  <a:noFill/>
                </a:ln>
                <a:solidFill>
                  <a:schemeClr val="tx1"/>
                </a:solidFill>
                <a:effectLst/>
                <a:uLnTx/>
                <a:uFillTx/>
                <a:latin typeface="+mn-lt"/>
                <a:ea typeface="+mn-ea"/>
                <a:cs typeface="+mn-cs"/>
              </a:rPr>
              <a:t>Proyectos Mutuamente Excluyentes, ejemplo: 2 carreteras, ambas tienen los mismos beneficios y el flujo de costos se muestra a continuación (N.T.)</a:t>
            </a:r>
          </a:p>
          <a:p>
            <a:pPr marL="365760" marR="0" lvl="0" indent="-283464" algn="l" defTabSz="914400" rtl="0" eaLnBrk="1" fontAlgn="auto" latinLnBrk="0" hangingPunct="1">
              <a:lnSpc>
                <a:spcPct val="100000"/>
              </a:lnSpc>
              <a:spcBef>
                <a:spcPts val="600"/>
              </a:spcBef>
              <a:spcAft>
                <a:spcPts val="0"/>
              </a:spcAft>
              <a:buClr>
                <a:schemeClr val="accent1"/>
              </a:buClr>
              <a:buSzPct val="80000"/>
              <a:buFont typeface="Wingdings" pitchFamily="2" charset="2"/>
              <a:buNone/>
              <a:tabLst/>
              <a:defRPr/>
            </a:pPr>
            <a:endParaRPr kumimoji="0" lang="es-ES" sz="2600" b="0" i="0" u="none" strike="noStrike" kern="1200" cap="none" spc="0" normalizeH="0" baseline="0" noProof="0" dirty="0" smtClean="0">
              <a:ln>
                <a:noFill/>
              </a:ln>
              <a:solidFill>
                <a:schemeClr val="tx1"/>
              </a:solidFill>
              <a:effectLst/>
              <a:uLnTx/>
              <a:uFillTx/>
              <a:latin typeface="+mn-lt"/>
              <a:ea typeface="+mn-ea"/>
              <a:cs typeface="+mn-cs"/>
            </a:endParaRPr>
          </a:p>
        </p:txBody>
      </p:sp>
      <p:graphicFrame>
        <p:nvGraphicFramePr>
          <p:cNvPr id="6" name="Group 4"/>
          <p:cNvGraphicFramePr>
            <a:graphicFrameLocks noGrp="1"/>
          </p:cNvGraphicFramePr>
          <p:nvPr>
            <p:ph sz="half" idx="4294967295"/>
          </p:nvPr>
        </p:nvGraphicFramePr>
        <p:xfrm>
          <a:off x="3143240" y="2857496"/>
          <a:ext cx="2306638" cy="3095626"/>
        </p:xfrm>
        <a:graphic>
          <a:graphicData uri="http://schemas.openxmlformats.org/drawingml/2006/table">
            <a:tbl>
              <a:tblPr/>
              <a:tblGrid>
                <a:gridCol w="1154113"/>
                <a:gridCol w="1152525"/>
              </a:tblGrid>
              <a:tr h="387350">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Times New Roman" pitchFamily="18" charset="0"/>
                          <a:cs typeface="Arial" charset="0"/>
                        </a:rPr>
                        <a:t>Cemento</a:t>
                      </a:r>
                      <a:endParaRPr kumimoji="0" lang="en-US" sz="1400" b="0"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Times New Roman" pitchFamily="18" charset="0"/>
                          <a:cs typeface="Arial" charset="0"/>
                        </a:rPr>
                        <a:t>Asfalto</a:t>
                      </a:r>
                      <a:endParaRPr kumimoji="0" lang="en-US" sz="1400" b="0"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87350">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Times New Roman" pitchFamily="18" charset="0"/>
                          <a:cs typeface="Arial" charset="0"/>
                        </a:rPr>
                        <a:t>100</a:t>
                      </a:r>
                      <a:endParaRPr kumimoji="0" lang="en-US" sz="1400" b="0"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Times New Roman" pitchFamily="18" charset="0"/>
                          <a:cs typeface="Arial" charset="0"/>
                        </a:rPr>
                        <a:t>50</a:t>
                      </a:r>
                      <a:endParaRPr kumimoji="0" lang="en-US" sz="1400" b="0"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85763">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Times New Roman" pitchFamily="18" charset="0"/>
                          <a:cs typeface="Arial" charset="0"/>
                        </a:rPr>
                        <a:t>10</a:t>
                      </a:r>
                      <a:endParaRPr kumimoji="0" lang="en-US" sz="1400" b="0"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Times New Roman" pitchFamily="18" charset="0"/>
                          <a:cs typeface="Arial" charset="0"/>
                        </a:rPr>
                        <a:t>20</a:t>
                      </a:r>
                      <a:endParaRPr kumimoji="0" lang="en-US" sz="1400" b="0"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87350">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Times New Roman" pitchFamily="18" charset="0"/>
                          <a:cs typeface="Arial" charset="0"/>
                        </a:rPr>
                        <a:t>10</a:t>
                      </a:r>
                      <a:endParaRPr kumimoji="0" lang="en-US" sz="1400" b="0"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Times New Roman" pitchFamily="18" charset="0"/>
                          <a:cs typeface="Arial" charset="0"/>
                        </a:rPr>
                        <a:t>20</a:t>
                      </a:r>
                      <a:endParaRPr kumimoji="0" lang="en-US" sz="1400" b="0"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87350">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Times New Roman" pitchFamily="18" charset="0"/>
                          <a:cs typeface="Arial" charset="0"/>
                        </a:rPr>
                        <a:t>10</a:t>
                      </a:r>
                      <a:endParaRPr kumimoji="0" lang="en-US" sz="1400" b="0"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Times New Roman" pitchFamily="18" charset="0"/>
                          <a:cs typeface="Arial" charset="0"/>
                        </a:rPr>
                        <a:t>20</a:t>
                      </a:r>
                      <a:endParaRPr kumimoji="0" lang="en-US" sz="1400" b="0"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87350">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Times New Roman" pitchFamily="18" charset="0"/>
                          <a:cs typeface="Arial" charset="0"/>
                        </a:rPr>
                        <a:t>10</a:t>
                      </a:r>
                      <a:endParaRPr kumimoji="0" lang="en-US" sz="1400" b="0"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Times New Roman" pitchFamily="18" charset="0"/>
                          <a:cs typeface="Arial" charset="0"/>
                        </a:rPr>
                        <a:t>20</a:t>
                      </a:r>
                      <a:endParaRPr kumimoji="0" lang="en-US" sz="1400" b="0"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85763">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Times New Roman" pitchFamily="18" charset="0"/>
                          <a:cs typeface="Arial" charset="0"/>
                        </a:rPr>
                        <a:t>10</a:t>
                      </a:r>
                      <a:endParaRPr kumimoji="0" lang="en-US" sz="1400" b="0"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Times New Roman" pitchFamily="18" charset="0"/>
                          <a:cs typeface="Arial" charset="0"/>
                        </a:rPr>
                        <a:t>20</a:t>
                      </a:r>
                      <a:endParaRPr kumimoji="0" lang="en-US" sz="1400" b="0"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87350">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Times New Roman" pitchFamily="18" charset="0"/>
                          <a:cs typeface="Arial" charset="0"/>
                        </a:rPr>
                        <a:t>…..indef</a:t>
                      </a:r>
                      <a:endParaRPr kumimoji="0" lang="en-US" sz="1400" b="0"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Times New Roman" pitchFamily="18" charset="0"/>
                          <a:cs typeface="Arial" charset="0"/>
                        </a:rPr>
                        <a:t>…</a:t>
                      </a:r>
                      <a:r>
                        <a:rPr kumimoji="0" lang="en-US" sz="1400" b="0" i="0" u="none" strike="noStrike" cap="none" normalizeH="0" baseline="0" dirty="0" err="1" smtClean="0">
                          <a:ln>
                            <a:noFill/>
                          </a:ln>
                          <a:solidFill>
                            <a:schemeClr val="tx1"/>
                          </a:solidFill>
                          <a:effectLst/>
                          <a:latin typeface="Times New Roman" pitchFamily="18" charset="0"/>
                          <a:cs typeface="Arial" charset="0"/>
                        </a:rPr>
                        <a:t>indef</a:t>
                      </a:r>
                      <a:endParaRPr kumimoji="0" lang="en-US" sz="1400" b="0" i="0" u="none" strike="noStrike" cap="none" normalizeH="0" baseline="0" dirty="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00100" y="274638"/>
            <a:ext cx="7933588" cy="1143000"/>
          </a:xfrm>
        </p:spPr>
        <p:txBody>
          <a:bodyPr>
            <a:normAutofit fontScale="90000"/>
          </a:bodyPr>
          <a:lstStyle/>
          <a:p>
            <a:r>
              <a:rPr lang="es-ES" sz="4000" dirty="0" smtClean="0"/>
              <a:t>Jerarquización sin restricción de capital</a:t>
            </a:r>
            <a:endParaRPr lang="es-CL" sz="3800" dirty="0"/>
          </a:p>
        </p:txBody>
      </p:sp>
      <p:sp>
        <p:nvSpPr>
          <p:cNvPr id="5" name="Rectangle 3"/>
          <p:cNvSpPr txBox="1">
            <a:spLocks noChangeArrowheads="1"/>
          </p:cNvSpPr>
          <p:nvPr/>
        </p:nvSpPr>
        <p:spPr>
          <a:xfrm>
            <a:off x="1142976" y="1357298"/>
            <a:ext cx="7588250" cy="1428760"/>
          </a:xfrm>
          <a:prstGeom prst="rect">
            <a:avLst/>
          </a:prstGeom>
        </p:spPr>
        <p:txBody>
          <a:bodyPr>
            <a:normAutofit/>
          </a:bodyPr>
          <a:lstStyle/>
          <a:p>
            <a:pPr marL="365760" marR="0" lvl="0" indent="-283464" algn="l" defTabSz="914400" rtl="0" eaLnBrk="1" fontAlgn="auto" latinLnBrk="0" hangingPunct="1">
              <a:lnSpc>
                <a:spcPct val="100000"/>
              </a:lnSpc>
              <a:spcBef>
                <a:spcPts val="600"/>
              </a:spcBef>
              <a:spcAft>
                <a:spcPts val="0"/>
              </a:spcAft>
              <a:buClr>
                <a:schemeClr val="accent1"/>
              </a:buClr>
              <a:buSzPct val="80000"/>
              <a:buFont typeface="Wingdings" pitchFamily="2" charset="2"/>
              <a:buNone/>
              <a:tabLst/>
              <a:defRPr/>
            </a:pPr>
            <a:endParaRPr kumimoji="0" lang="es-ES" sz="2600" b="0" i="0" u="none" strike="noStrike" kern="1200" cap="none" spc="0" normalizeH="0" baseline="0" noProof="0" dirty="0" smtClean="0">
              <a:ln>
                <a:noFill/>
              </a:ln>
              <a:solidFill>
                <a:schemeClr val="tx1"/>
              </a:solidFill>
              <a:effectLst/>
              <a:uLnTx/>
              <a:uFillTx/>
              <a:latin typeface="+mn-lt"/>
              <a:ea typeface="+mn-ea"/>
              <a:cs typeface="+mn-cs"/>
            </a:endParaRPr>
          </a:p>
        </p:txBody>
      </p:sp>
      <p:sp>
        <p:nvSpPr>
          <p:cNvPr id="7" name="6 Rectángulo"/>
          <p:cNvSpPr/>
          <p:nvPr/>
        </p:nvSpPr>
        <p:spPr>
          <a:xfrm>
            <a:off x="1214414" y="1428736"/>
            <a:ext cx="7429552" cy="4565865"/>
          </a:xfrm>
          <a:prstGeom prst="rect">
            <a:avLst/>
          </a:prstGeom>
        </p:spPr>
        <p:txBody>
          <a:bodyPr wrap="square">
            <a:spAutoFit/>
          </a:bodyPr>
          <a:lstStyle/>
          <a:p>
            <a:pPr marL="88900" algn="just">
              <a:lnSpc>
                <a:spcPct val="95000"/>
              </a:lnSpc>
              <a:buClr>
                <a:schemeClr val="accent2"/>
              </a:buClr>
              <a:buSzPct val="75000"/>
              <a:buFont typeface="Wingdings" pitchFamily="2" charset="2"/>
              <a:buChar char="£"/>
            </a:pPr>
            <a:r>
              <a:rPr lang="es-ES_tradnl" sz="2400" dirty="0" smtClean="0">
                <a:solidFill>
                  <a:srgbClr val="008000"/>
                </a:solidFill>
              </a:rPr>
              <a:t>Proyectos dependientes:</a:t>
            </a:r>
            <a:r>
              <a:rPr lang="es-ES_tradnl" sz="2400" dirty="0" smtClean="0">
                <a:solidFill>
                  <a:schemeClr val="bg2"/>
                </a:solidFill>
              </a:rPr>
              <a:t> </a:t>
            </a:r>
            <a:r>
              <a:rPr lang="es-ES_tradnl" sz="2400" dirty="0" smtClean="0"/>
              <a:t>Veamos las distintas posibilidades que pueden ocurrir entre dos proyectos A y B que tienen algún grado de dependencia entre ambos</a:t>
            </a:r>
            <a:r>
              <a:rPr lang="es-ES_tradnl" sz="2400" dirty="0" smtClean="0"/>
              <a:t>.</a:t>
            </a:r>
          </a:p>
          <a:p>
            <a:pPr marL="88900" algn="just">
              <a:lnSpc>
                <a:spcPct val="95000"/>
              </a:lnSpc>
              <a:buClr>
                <a:schemeClr val="accent2"/>
              </a:buClr>
              <a:buSzPct val="75000"/>
              <a:buFont typeface="Wingdings" pitchFamily="2" charset="2"/>
              <a:buChar char="£"/>
            </a:pPr>
            <a:endParaRPr lang="es-ES_tradnl" sz="2400" dirty="0" smtClean="0"/>
          </a:p>
          <a:p>
            <a:pPr marL="88900" algn="just">
              <a:lnSpc>
                <a:spcPct val="95000"/>
              </a:lnSpc>
              <a:buClr>
                <a:schemeClr val="accent2"/>
              </a:buClr>
              <a:buSzPct val="75000"/>
            </a:pPr>
            <a:r>
              <a:rPr lang="es-ES_tradnl" dirty="0" smtClean="0"/>
              <a:t>Caso 1: “Supongamos </a:t>
            </a:r>
            <a:r>
              <a:rPr lang="es-ES_tradnl" dirty="0" smtClean="0"/>
              <a:t>que VAN</a:t>
            </a:r>
            <a:r>
              <a:rPr lang="es-ES_tradnl" baseline="-25000" dirty="0" smtClean="0"/>
              <a:t>A</a:t>
            </a:r>
            <a:r>
              <a:rPr lang="es-ES_tradnl" dirty="0" smtClean="0"/>
              <a:t>&gt;0 y hay que decidir si hacer o no el proyecto complementario </a:t>
            </a:r>
            <a:r>
              <a:rPr lang="es-ES_tradnl" dirty="0" smtClean="0"/>
              <a:t>B”</a:t>
            </a:r>
          </a:p>
          <a:p>
            <a:pPr marL="88900" algn="just">
              <a:lnSpc>
                <a:spcPct val="95000"/>
              </a:lnSpc>
              <a:buClr>
                <a:schemeClr val="accent2"/>
              </a:buClr>
              <a:buSzPct val="75000"/>
            </a:pPr>
            <a:endParaRPr lang="es-ES_tradnl" dirty="0" smtClean="0"/>
          </a:p>
          <a:p>
            <a:pPr marL="88900" algn="just">
              <a:lnSpc>
                <a:spcPct val="95000"/>
              </a:lnSpc>
              <a:buClr>
                <a:schemeClr val="accent2"/>
              </a:buClr>
              <a:buSzPct val="75000"/>
            </a:pPr>
            <a:r>
              <a:rPr lang="es-ES_tradnl" dirty="0" smtClean="0"/>
              <a:t>Caso 2: “</a:t>
            </a:r>
            <a:r>
              <a:rPr lang="es-ES_tradnl" dirty="0" smtClean="0"/>
              <a:t>Supongamos que </a:t>
            </a:r>
            <a:r>
              <a:rPr lang="es-ES_tradnl" dirty="0" smtClean="0"/>
              <a:t>VAN</a:t>
            </a:r>
            <a:r>
              <a:rPr lang="es-ES_tradnl" baseline="-25000" dirty="0" smtClean="0"/>
              <a:t>A</a:t>
            </a:r>
            <a:r>
              <a:rPr lang="es-ES_tradnl" dirty="0" smtClean="0"/>
              <a:t>&gt;0; </a:t>
            </a:r>
            <a:r>
              <a:rPr lang="es-ES_tradnl" dirty="0" smtClean="0"/>
              <a:t>hay que decidir si hacer o no el proyecto sustituto B; y la reducción que B causa en VAN</a:t>
            </a:r>
            <a:r>
              <a:rPr lang="es-ES_tradnl" baseline="-25000" dirty="0" smtClean="0"/>
              <a:t>A</a:t>
            </a:r>
            <a:r>
              <a:rPr lang="es-ES_tradnl" dirty="0" smtClean="0"/>
              <a:t> es menor que </a:t>
            </a:r>
            <a:r>
              <a:rPr lang="es-ES_tradnl" dirty="0" smtClean="0"/>
              <a:t>VAN</a:t>
            </a:r>
            <a:r>
              <a:rPr lang="es-ES_tradnl" baseline="-25000" dirty="0" smtClean="0"/>
              <a:t>A.</a:t>
            </a:r>
          </a:p>
          <a:p>
            <a:pPr marL="88900" algn="just">
              <a:lnSpc>
                <a:spcPct val="95000"/>
              </a:lnSpc>
              <a:buClr>
                <a:schemeClr val="accent2"/>
              </a:buClr>
              <a:buSzPct val="75000"/>
            </a:pPr>
            <a:r>
              <a:rPr lang="es-ES_tradnl" baseline="-25000" dirty="0" smtClean="0"/>
              <a:t>	</a:t>
            </a:r>
            <a:r>
              <a:rPr lang="es-ES_tradnl" baseline="-25000" dirty="0" smtClean="0">
                <a:latin typeface="+mj-lt"/>
              </a:rPr>
              <a:t>Caso</a:t>
            </a:r>
            <a:r>
              <a:rPr lang="es-ES_tradnl" dirty="0" smtClean="0">
                <a:latin typeface="+mj-lt"/>
              </a:rPr>
              <a:t> 2.1 </a:t>
            </a:r>
            <a:r>
              <a:rPr lang="es-ES_tradnl" dirty="0" smtClean="0"/>
              <a:t>: “</a:t>
            </a:r>
            <a:r>
              <a:rPr lang="es-ES_tradnl" dirty="0" smtClean="0"/>
              <a:t>¿Qué sucede si el proyecto B es tan sustituto de A que hace que el VAN de este último sea negativo</a:t>
            </a:r>
            <a:r>
              <a:rPr lang="es-ES_tradnl" dirty="0" smtClean="0"/>
              <a:t>?.”</a:t>
            </a:r>
            <a:endParaRPr lang="es-ES_tradnl" baseline="-25000" dirty="0" smtClean="0"/>
          </a:p>
          <a:p>
            <a:pPr marL="88900" algn="just">
              <a:lnSpc>
                <a:spcPct val="95000"/>
              </a:lnSpc>
              <a:buClr>
                <a:schemeClr val="accent2"/>
              </a:buClr>
              <a:buSzPct val="75000"/>
            </a:pPr>
            <a:endParaRPr lang="es-ES_tradnl" baseline="-25000" dirty="0" smtClean="0"/>
          </a:p>
          <a:p>
            <a:pPr marL="88900" algn="just">
              <a:lnSpc>
                <a:spcPct val="95000"/>
              </a:lnSpc>
              <a:buClr>
                <a:schemeClr val="accent2"/>
              </a:buClr>
              <a:buSzPct val="75000"/>
            </a:pPr>
            <a:r>
              <a:rPr lang="es-ES_tradnl" dirty="0" smtClean="0"/>
              <a:t>Caso </a:t>
            </a:r>
            <a:r>
              <a:rPr lang="es-ES_tradnl" dirty="0" smtClean="0"/>
              <a:t>3: VAN</a:t>
            </a:r>
            <a:r>
              <a:rPr lang="es-ES_tradnl" baseline="-25000" dirty="0" smtClean="0"/>
              <a:t>A</a:t>
            </a:r>
            <a:r>
              <a:rPr lang="es-ES_tradnl" dirty="0" smtClean="0"/>
              <a:t>&lt;0 </a:t>
            </a:r>
            <a:r>
              <a:rPr lang="es-ES_tradnl" dirty="0" smtClean="0"/>
              <a:t>y hay que decidir si hacer o no el proyecto </a:t>
            </a:r>
            <a:r>
              <a:rPr lang="es-ES_tradnl" dirty="0" smtClean="0"/>
              <a:t>complementario</a:t>
            </a:r>
          </a:p>
          <a:p>
            <a:pPr marL="88900" algn="just">
              <a:lnSpc>
                <a:spcPct val="95000"/>
              </a:lnSpc>
              <a:buClr>
                <a:schemeClr val="accent2"/>
              </a:buClr>
              <a:buSzPct val="75000"/>
            </a:pPr>
            <a:endParaRPr lang="es-ES_tradnl" dirty="0" smtClean="0"/>
          </a:p>
          <a:p>
            <a:pPr marL="88900" algn="just">
              <a:lnSpc>
                <a:spcPct val="95000"/>
              </a:lnSpc>
              <a:buClr>
                <a:schemeClr val="accent2"/>
              </a:buClr>
              <a:buSzPct val="75000"/>
            </a:pPr>
            <a:r>
              <a:rPr lang="es-ES_tradnl" dirty="0" smtClean="0"/>
              <a:t>Caso 4: “</a:t>
            </a:r>
            <a:r>
              <a:rPr lang="es-ES_tradnl" dirty="0" smtClean="0"/>
              <a:t>VAN</a:t>
            </a:r>
            <a:r>
              <a:rPr lang="es-ES_tradnl" baseline="-25000" dirty="0" smtClean="0"/>
              <a:t>A</a:t>
            </a:r>
            <a:r>
              <a:rPr lang="es-ES_tradnl" dirty="0" smtClean="0"/>
              <a:t>&lt;0 y hay que decidir si hacer o no el proyecto complementario B</a:t>
            </a:r>
            <a:r>
              <a:rPr lang="es-ES_tradnl" dirty="0" smtClean="0"/>
              <a: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42976" y="274638"/>
            <a:ext cx="7790712" cy="1143000"/>
          </a:xfrm>
        </p:spPr>
        <p:txBody>
          <a:bodyPr>
            <a:noAutofit/>
          </a:bodyPr>
          <a:lstStyle/>
          <a:p>
            <a:r>
              <a:rPr lang="es-ES" sz="3600" dirty="0" smtClean="0">
                <a:solidFill>
                  <a:schemeClr val="bg2">
                    <a:lumMod val="25000"/>
                  </a:schemeClr>
                </a:solidFill>
                <a:effectLst>
                  <a:outerShdw blurRad="38100" dist="38100" dir="2700000" algn="tl">
                    <a:srgbClr val="C0C0C0"/>
                  </a:outerShdw>
                </a:effectLst>
              </a:rPr>
              <a:t>Jerarquización con restricción de capital</a:t>
            </a:r>
            <a:br>
              <a:rPr lang="es-ES" sz="3600" dirty="0" smtClean="0">
                <a:solidFill>
                  <a:schemeClr val="bg2">
                    <a:lumMod val="25000"/>
                  </a:schemeClr>
                </a:solidFill>
                <a:effectLst>
                  <a:outerShdw blurRad="38100" dist="38100" dir="2700000" algn="tl">
                    <a:srgbClr val="C0C0C0"/>
                  </a:outerShdw>
                </a:effectLst>
              </a:rPr>
            </a:br>
            <a:endParaRPr lang="es-CL" sz="3600" dirty="0">
              <a:solidFill>
                <a:schemeClr val="bg2">
                  <a:lumMod val="25000"/>
                </a:schemeClr>
              </a:solidFill>
            </a:endParaRPr>
          </a:p>
        </p:txBody>
      </p:sp>
      <p:sp>
        <p:nvSpPr>
          <p:cNvPr id="3" name="2 Marcador de contenido"/>
          <p:cNvSpPr>
            <a:spLocks noGrp="1"/>
          </p:cNvSpPr>
          <p:nvPr>
            <p:ph idx="1"/>
          </p:nvPr>
        </p:nvSpPr>
        <p:spPr/>
        <p:txBody>
          <a:bodyPr>
            <a:normAutofit fontScale="92500" lnSpcReduction="20000"/>
          </a:bodyPr>
          <a:lstStyle/>
          <a:p>
            <a:r>
              <a:rPr lang="es-ES_tradnl" dirty="0" smtClean="0">
                <a:solidFill>
                  <a:schemeClr val="tx2"/>
                </a:solidFill>
              </a:rPr>
              <a:t>En este caso se supone que el inversionista tiene un capital fijo para distribuir entre un conjunto de proyectos de inversión, de modo que la cantidad de fondos puede no ser suficiente para emprender todos los proyectos que tienen un VAN positivo.</a:t>
            </a:r>
          </a:p>
          <a:p>
            <a:endParaRPr lang="es-ES_tradnl" dirty="0" smtClean="0">
              <a:solidFill>
                <a:schemeClr val="tx2"/>
              </a:solidFill>
            </a:endParaRPr>
          </a:p>
          <a:p>
            <a:r>
              <a:rPr lang="es-ES_tradnl" dirty="0" smtClean="0">
                <a:solidFill>
                  <a:schemeClr val="tx2"/>
                </a:solidFill>
              </a:rPr>
              <a:t>El problema aquí es determinar cuáles proyectos emprender con ese presupuesto dado; vale decir, el problema es establecer un orden de prioridades (ranking) para el conjunto de proyectos</a:t>
            </a:r>
            <a:endParaRPr lang="es-ES" dirty="0" smtClean="0">
              <a:solidFill>
                <a:schemeClr val="tx2"/>
              </a:solidFill>
            </a:endParaRPr>
          </a:p>
          <a:p>
            <a:endParaRPr lang="es-CL"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_tradnl" dirty="0" smtClean="0"/>
              <a:t>Problemas</a:t>
            </a:r>
            <a:endParaRPr lang="es-CL" dirty="0"/>
          </a:p>
        </p:txBody>
      </p:sp>
      <p:pic>
        <p:nvPicPr>
          <p:cNvPr id="94210" name="Picture 2" descr="C:\Archivos de programa\Microsoft Office\MEDIA\CAGCAT10\j0212957.wmf"/>
          <p:cNvPicPr>
            <a:picLocks noChangeAspect="1" noChangeArrowheads="1"/>
          </p:cNvPicPr>
          <p:nvPr/>
        </p:nvPicPr>
        <p:blipFill>
          <a:blip r:embed="rId2" cstate="print"/>
          <a:srcRect/>
          <a:stretch>
            <a:fillRect/>
          </a:stretch>
        </p:blipFill>
        <p:spPr bwMode="auto">
          <a:xfrm>
            <a:off x="6929454" y="3000372"/>
            <a:ext cx="915315" cy="574701"/>
          </a:xfrm>
          <a:prstGeom prst="rect">
            <a:avLst/>
          </a:prstGeom>
          <a:noFill/>
        </p:spPr>
      </p:pic>
      <p:pic>
        <p:nvPicPr>
          <p:cNvPr id="4" name="Picture 2" descr="C:\Archivos de programa\Microsoft Office\MEDIA\CAGCAT10\j0212957.wmf"/>
          <p:cNvPicPr>
            <a:picLocks noChangeAspect="1" noChangeArrowheads="1"/>
          </p:cNvPicPr>
          <p:nvPr/>
        </p:nvPicPr>
        <p:blipFill>
          <a:blip r:embed="rId2" cstate="print"/>
          <a:srcRect/>
          <a:stretch>
            <a:fillRect/>
          </a:stretch>
        </p:blipFill>
        <p:spPr bwMode="auto">
          <a:xfrm>
            <a:off x="6643702" y="2714620"/>
            <a:ext cx="915315" cy="574701"/>
          </a:xfrm>
          <a:prstGeom prst="rect">
            <a:avLst/>
          </a:prstGeom>
          <a:noFill/>
        </p:spPr>
      </p:pic>
      <p:pic>
        <p:nvPicPr>
          <p:cNvPr id="5" name="Picture 2" descr="C:\Archivos de programa\Microsoft Office\MEDIA\CAGCAT10\j0212957.wmf"/>
          <p:cNvPicPr>
            <a:picLocks noChangeAspect="1" noChangeArrowheads="1"/>
          </p:cNvPicPr>
          <p:nvPr/>
        </p:nvPicPr>
        <p:blipFill>
          <a:blip r:embed="rId2" cstate="print"/>
          <a:srcRect/>
          <a:stretch>
            <a:fillRect/>
          </a:stretch>
        </p:blipFill>
        <p:spPr bwMode="auto">
          <a:xfrm>
            <a:off x="6357950" y="3286124"/>
            <a:ext cx="915315" cy="574701"/>
          </a:xfrm>
          <a:prstGeom prst="rect">
            <a:avLst/>
          </a:prstGeom>
          <a:noFill/>
        </p:spPr>
      </p:pic>
      <p:pic>
        <p:nvPicPr>
          <p:cNvPr id="6" name="Picture 2" descr="C:\Archivos de programa\Microsoft Office\MEDIA\CAGCAT10\j0212957.wmf"/>
          <p:cNvPicPr>
            <a:picLocks noChangeAspect="1" noChangeArrowheads="1"/>
          </p:cNvPicPr>
          <p:nvPr/>
        </p:nvPicPr>
        <p:blipFill>
          <a:blip r:embed="rId2" cstate="print"/>
          <a:srcRect/>
          <a:stretch>
            <a:fillRect/>
          </a:stretch>
        </p:blipFill>
        <p:spPr bwMode="auto">
          <a:xfrm>
            <a:off x="6000760" y="3500438"/>
            <a:ext cx="915315" cy="574701"/>
          </a:xfrm>
          <a:prstGeom prst="rect">
            <a:avLst/>
          </a:prstGeom>
          <a:noFill/>
        </p:spPr>
      </p:pic>
      <p:pic>
        <p:nvPicPr>
          <p:cNvPr id="7" name="Picture 2" descr="C:\Archivos de programa\Microsoft Office\MEDIA\CAGCAT10\j0212957.wmf"/>
          <p:cNvPicPr>
            <a:picLocks noChangeAspect="1" noChangeArrowheads="1"/>
          </p:cNvPicPr>
          <p:nvPr/>
        </p:nvPicPr>
        <p:blipFill>
          <a:blip r:embed="rId2" cstate="print"/>
          <a:srcRect/>
          <a:stretch>
            <a:fillRect/>
          </a:stretch>
        </p:blipFill>
        <p:spPr bwMode="auto">
          <a:xfrm>
            <a:off x="5929322" y="3000372"/>
            <a:ext cx="915315" cy="574701"/>
          </a:xfrm>
          <a:prstGeom prst="rect">
            <a:avLst/>
          </a:prstGeom>
          <a:noFill/>
        </p:spPr>
      </p:pic>
      <p:pic>
        <p:nvPicPr>
          <p:cNvPr id="8" name="Picture 2" descr="C:\Archivos de programa\Microsoft Office\MEDIA\CAGCAT10\j0212957.wmf"/>
          <p:cNvPicPr>
            <a:picLocks noChangeAspect="1" noChangeArrowheads="1"/>
          </p:cNvPicPr>
          <p:nvPr/>
        </p:nvPicPr>
        <p:blipFill>
          <a:blip r:embed="rId2" cstate="print"/>
          <a:srcRect/>
          <a:stretch>
            <a:fillRect/>
          </a:stretch>
        </p:blipFill>
        <p:spPr bwMode="auto">
          <a:xfrm>
            <a:off x="6572264" y="3786190"/>
            <a:ext cx="915315" cy="574701"/>
          </a:xfrm>
          <a:prstGeom prst="rect">
            <a:avLst/>
          </a:prstGeom>
          <a:noFill/>
        </p:spPr>
      </p:pic>
      <p:pic>
        <p:nvPicPr>
          <p:cNvPr id="9" name="Picture 2" descr="C:\Archivos de programa\Microsoft Office\MEDIA\CAGCAT10\j0212957.wmf"/>
          <p:cNvPicPr>
            <a:picLocks noChangeAspect="1" noChangeArrowheads="1"/>
          </p:cNvPicPr>
          <p:nvPr/>
        </p:nvPicPr>
        <p:blipFill>
          <a:blip r:embed="rId2" cstate="print"/>
          <a:srcRect/>
          <a:stretch>
            <a:fillRect/>
          </a:stretch>
        </p:blipFill>
        <p:spPr bwMode="auto">
          <a:xfrm>
            <a:off x="7286644" y="3714752"/>
            <a:ext cx="915315" cy="574701"/>
          </a:xfrm>
          <a:prstGeom prst="rect">
            <a:avLst/>
          </a:prstGeom>
          <a:noFill/>
        </p:spPr>
      </p:pic>
      <p:pic>
        <p:nvPicPr>
          <p:cNvPr id="10" name="Picture 2" descr="C:\Archivos de programa\Microsoft Office\MEDIA\CAGCAT10\j0212957.wmf"/>
          <p:cNvPicPr>
            <a:picLocks noChangeAspect="1" noChangeArrowheads="1"/>
          </p:cNvPicPr>
          <p:nvPr/>
        </p:nvPicPr>
        <p:blipFill>
          <a:blip r:embed="rId2" cstate="print"/>
          <a:srcRect/>
          <a:stretch>
            <a:fillRect/>
          </a:stretch>
        </p:blipFill>
        <p:spPr bwMode="auto">
          <a:xfrm>
            <a:off x="7800057" y="3000372"/>
            <a:ext cx="915315" cy="574701"/>
          </a:xfrm>
          <a:prstGeom prst="rect">
            <a:avLst/>
          </a:prstGeom>
          <a:noFill/>
        </p:spPr>
      </p:pic>
      <p:pic>
        <p:nvPicPr>
          <p:cNvPr id="11" name="Picture 2" descr="C:\Archivos de programa\Microsoft Office\MEDIA\CAGCAT10\j0212957.wmf"/>
          <p:cNvPicPr>
            <a:picLocks noChangeAspect="1" noChangeArrowheads="1"/>
          </p:cNvPicPr>
          <p:nvPr/>
        </p:nvPicPr>
        <p:blipFill>
          <a:blip r:embed="rId2" cstate="print"/>
          <a:srcRect/>
          <a:stretch>
            <a:fillRect/>
          </a:stretch>
        </p:blipFill>
        <p:spPr bwMode="auto">
          <a:xfrm>
            <a:off x="6500826" y="4143380"/>
            <a:ext cx="915315" cy="574701"/>
          </a:xfrm>
          <a:prstGeom prst="rect">
            <a:avLst/>
          </a:prstGeom>
          <a:noFill/>
        </p:spPr>
      </p:pic>
      <p:pic>
        <p:nvPicPr>
          <p:cNvPr id="12" name="Picture 2" descr="C:\Archivos de programa\Microsoft Office\MEDIA\CAGCAT10\j0212957.wmf"/>
          <p:cNvPicPr>
            <a:picLocks noChangeAspect="1" noChangeArrowheads="1"/>
          </p:cNvPicPr>
          <p:nvPr/>
        </p:nvPicPr>
        <p:blipFill>
          <a:blip r:embed="rId2" cstate="print"/>
          <a:srcRect/>
          <a:stretch>
            <a:fillRect/>
          </a:stretch>
        </p:blipFill>
        <p:spPr bwMode="auto">
          <a:xfrm rot="190513">
            <a:off x="7429520" y="4143380"/>
            <a:ext cx="915315" cy="574701"/>
          </a:xfrm>
          <a:prstGeom prst="rect">
            <a:avLst/>
          </a:prstGeom>
          <a:noFill/>
        </p:spPr>
      </p:pic>
      <p:pic>
        <p:nvPicPr>
          <p:cNvPr id="13" name="Picture 2" descr="C:\Archivos de programa\Microsoft Office\MEDIA\CAGCAT10\j0212957.wmf"/>
          <p:cNvPicPr>
            <a:picLocks noChangeAspect="1" noChangeArrowheads="1"/>
          </p:cNvPicPr>
          <p:nvPr/>
        </p:nvPicPr>
        <p:blipFill>
          <a:blip r:embed="rId2" cstate="print"/>
          <a:srcRect/>
          <a:stretch>
            <a:fillRect/>
          </a:stretch>
        </p:blipFill>
        <p:spPr bwMode="auto">
          <a:xfrm>
            <a:off x="5786446" y="3929066"/>
            <a:ext cx="915315" cy="574701"/>
          </a:xfrm>
          <a:prstGeom prst="rect">
            <a:avLst/>
          </a:prstGeom>
          <a:noFill/>
        </p:spPr>
      </p:pic>
      <p:pic>
        <p:nvPicPr>
          <p:cNvPr id="14" name="Picture 2" descr="C:\Archivos de programa\Microsoft Office\MEDIA\CAGCAT10\j0212957.wmf"/>
          <p:cNvPicPr>
            <a:picLocks noChangeAspect="1" noChangeArrowheads="1"/>
          </p:cNvPicPr>
          <p:nvPr/>
        </p:nvPicPr>
        <p:blipFill>
          <a:blip r:embed="rId2" cstate="print"/>
          <a:srcRect/>
          <a:stretch>
            <a:fillRect/>
          </a:stretch>
        </p:blipFill>
        <p:spPr bwMode="auto">
          <a:xfrm>
            <a:off x="8072462" y="3429000"/>
            <a:ext cx="915315" cy="574701"/>
          </a:xfrm>
          <a:prstGeom prst="rect">
            <a:avLst/>
          </a:prstGeom>
          <a:noFill/>
        </p:spPr>
      </p:pic>
      <p:pic>
        <p:nvPicPr>
          <p:cNvPr id="15" name="Picture 2" descr="C:\Archivos de programa\Microsoft Office\MEDIA\CAGCAT10\j0212957.wmf"/>
          <p:cNvPicPr>
            <a:picLocks noChangeAspect="1" noChangeArrowheads="1"/>
          </p:cNvPicPr>
          <p:nvPr/>
        </p:nvPicPr>
        <p:blipFill>
          <a:blip r:embed="rId2" cstate="print"/>
          <a:srcRect/>
          <a:stretch>
            <a:fillRect/>
          </a:stretch>
        </p:blipFill>
        <p:spPr bwMode="auto">
          <a:xfrm>
            <a:off x="7215206" y="3357562"/>
            <a:ext cx="915315" cy="574701"/>
          </a:xfrm>
          <a:prstGeom prst="rect">
            <a:avLst/>
          </a:prstGeom>
          <a:noFill/>
        </p:spPr>
      </p:pic>
      <p:pic>
        <p:nvPicPr>
          <p:cNvPr id="16" name="Picture 2" descr="C:\Archivos de programa\Microsoft Office\MEDIA\CAGCAT10\j0212957.wmf"/>
          <p:cNvPicPr>
            <a:picLocks noChangeAspect="1" noChangeArrowheads="1"/>
          </p:cNvPicPr>
          <p:nvPr/>
        </p:nvPicPr>
        <p:blipFill>
          <a:blip r:embed="rId2" cstate="print"/>
          <a:srcRect/>
          <a:stretch>
            <a:fillRect/>
          </a:stretch>
        </p:blipFill>
        <p:spPr bwMode="auto">
          <a:xfrm>
            <a:off x="5357818" y="3286124"/>
            <a:ext cx="915315" cy="574701"/>
          </a:xfrm>
          <a:prstGeom prst="rect">
            <a:avLst/>
          </a:prstGeom>
          <a:noFill/>
        </p:spPr>
      </p:pic>
      <p:pic>
        <p:nvPicPr>
          <p:cNvPr id="17" name="Picture 2" descr="C:\Archivos de programa\Microsoft Office\MEDIA\CAGCAT10\j0212957.wmf"/>
          <p:cNvPicPr>
            <a:picLocks noChangeAspect="1" noChangeArrowheads="1"/>
          </p:cNvPicPr>
          <p:nvPr/>
        </p:nvPicPr>
        <p:blipFill>
          <a:blip r:embed="rId2" cstate="print"/>
          <a:srcRect/>
          <a:stretch>
            <a:fillRect/>
          </a:stretch>
        </p:blipFill>
        <p:spPr bwMode="auto">
          <a:xfrm>
            <a:off x="5143504" y="3714752"/>
            <a:ext cx="915315" cy="574701"/>
          </a:xfrm>
          <a:prstGeom prst="rect">
            <a:avLst/>
          </a:prstGeom>
          <a:noFill/>
        </p:spPr>
      </p:pic>
      <p:pic>
        <p:nvPicPr>
          <p:cNvPr id="18" name="Picture 2" descr="C:\Archivos de programa\Microsoft Office\MEDIA\CAGCAT10\j0212957.wmf"/>
          <p:cNvPicPr>
            <a:picLocks noChangeAspect="1" noChangeArrowheads="1"/>
          </p:cNvPicPr>
          <p:nvPr/>
        </p:nvPicPr>
        <p:blipFill>
          <a:blip r:embed="rId2" cstate="print"/>
          <a:srcRect/>
          <a:stretch>
            <a:fillRect/>
          </a:stretch>
        </p:blipFill>
        <p:spPr bwMode="auto">
          <a:xfrm>
            <a:off x="7429520" y="2571744"/>
            <a:ext cx="915315" cy="574701"/>
          </a:xfrm>
          <a:prstGeom prst="rect">
            <a:avLst/>
          </a:prstGeom>
          <a:noFill/>
        </p:spPr>
      </p:pic>
      <p:pic>
        <p:nvPicPr>
          <p:cNvPr id="19" name="Picture 2" descr="C:\Archivos de programa\Microsoft Office\MEDIA\CAGCAT10\j0212957.wmf"/>
          <p:cNvPicPr>
            <a:picLocks noChangeAspect="1" noChangeArrowheads="1"/>
          </p:cNvPicPr>
          <p:nvPr/>
        </p:nvPicPr>
        <p:blipFill>
          <a:blip r:embed="rId2" cstate="print"/>
          <a:srcRect/>
          <a:stretch>
            <a:fillRect/>
          </a:stretch>
        </p:blipFill>
        <p:spPr bwMode="auto">
          <a:xfrm>
            <a:off x="8001024" y="3857628"/>
            <a:ext cx="915315" cy="574701"/>
          </a:xfrm>
          <a:prstGeom prst="rect">
            <a:avLst/>
          </a:prstGeom>
          <a:noFill/>
        </p:spPr>
      </p:pic>
      <p:pic>
        <p:nvPicPr>
          <p:cNvPr id="94211" name="Picture 3" descr="C:\Archivos de programa\Microsoft Office\MEDIA\CAGCAT10\j0212957.wmf"/>
          <p:cNvPicPr>
            <a:picLocks noChangeAspect="1" noChangeArrowheads="1"/>
          </p:cNvPicPr>
          <p:nvPr/>
        </p:nvPicPr>
        <p:blipFill>
          <a:blip r:embed="rId2" cstate="print"/>
          <a:srcRect/>
          <a:stretch>
            <a:fillRect/>
          </a:stretch>
        </p:blipFill>
        <p:spPr bwMode="auto">
          <a:xfrm>
            <a:off x="142844" y="2928934"/>
            <a:ext cx="1251557" cy="785818"/>
          </a:xfrm>
          <a:prstGeom prst="rect">
            <a:avLst/>
          </a:prstGeom>
          <a:noFill/>
        </p:spPr>
      </p:pic>
      <p:pic>
        <p:nvPicPr>
          <p:cNvPr id="21" name="Picture 3" descr="C:\Archivos de programa\Microsoft Office\MEDIA\CAGCAT10\j0212957.wmf"/>
          <p:cNvPicPr>
            <a:picLocks noChangeAspect="1" noChangeArrowheads="1"/>
          </p:cNvPicPr>
          <p:nvPr/>
        </p:nvPicPr>
        <p:blipFill>
          <a:blip r:embed="rId2" cstate="print"/>
          <a:srcRect/>
          <a:stretch>
            <a:fillRect/>
          </a:stretch>
        </p:blipFill>
        <p:spPr bwMode="auto">
          <a:xfrm>
            <a:off x="357158" y="3286124"/>
            <a:ext cx="1251557" cy="785818"/>
          </a:xfrm>
          <a:prstGeom prst="rect">
            <a:avLst/>
          </a:prstGeom>
          <a:noFill/>
        </p:spPr>
      </p:pic>
      <p:pic>
        <p:nvPicPr>
          <p:cNvPr id="22" name="Picture 3" descr="C:\Archivos de programa\Microsoft Office\MEDIA\CAGCAT10\j0212957.wmf"/>
          <p:cNvPicPr>
            <a:picLocks noChangeAspect="1" noChangeArrowheads="1"/>
          </p:cNvPicPr>
          <p:nvPr/>
        </p:nvPicPr>
        <p:blipFill>
          <a:blip r:embed="rId2" cstate="print"/>
          <a:srcRect/>
          <a:stretch>
            <a:fillRect/>
          </a:stretch>
        </p:blipFill>
        <p:spPr bwMode="auto">
          <a:xfrm>
            <a:off x="428596" y="3500438"/>
            <a:ext cx="1251557" cy="785818"/>
          </a:xfrm>
          <a:prstGeom prst="rect">
            <a:avLst/>
          </a:prstGeom>
          <a:noFill/>
        </p:spPr>
      </p:pic>
      <p:pic>
        <p:nvPicPr>
          <p:cNvPr id="23" name="Picture 3" descr="C:\Archivos de programa\Microsoft Office\MEDIA\CAGCAT10\j0212957.wmf"/>
          <p:cNvPicPr>
            <a:picLocks noChangeAspect="1" noChangeArrowheads="1"/>
          </p:cNvPicPr>
          <p:nvPr/>
        </p:nvPicPr>
        <p:blipFill>
          <a:blip r:embed="rId2" cstate="print"/>
          <a:srcRect/>
          <a:stretch>
            <a:fillRect/>
          </a:stretch>
        </p:blipFill>
        <p:spPr bwMode="auto">
          <a:xfrm>
            <a:off x="642910" y="3786190"/>
            <a:ext cx="1251557" cy="785818"/>
          </a:xfrm>
          <a:prstGeom prst="rect">
            <a:avLst/>
          </a:prstGeom>
          <a:noFill/>
        </p:spPr>
      </p:pic>
      <p:pic>
        <p:nvPicPr>
          <p:cNvPr id="27" name="Picture 8" descr="C:\Documents and Settings\Administrador\Configuración local\Archivos temporales de Internet\Content.IE5\2ZJRPAFV\MPj04022500000[1].jpg"/>
          <p:cNvPicPr>
            <a:picLocks noChangeAspect="1" noChangeArrowheads="1"/>
          </p:cNvPicPr>
          <p:nvPr/>
        </p:nvPicPr>
        <p:blipFill>
          <a:blip r:embed="rId3" cstate="print"/>
          <a:srcRect/>
          <a:stretch>
            <a:fillRect/>
          </a:stretch>
        </p:blipFill>
        <p:spPr bwMode="auto">
          <a:xfrm>
            <a:off x="2000232" y="2000240"/>
            <a:ext cx="3028952" cy="3786190"/>
          </a:xfrm>
          <a:prstGeom prst="rect">
            <a:avLst/>
          </a:prstGeom>
          <a:noFill/>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42976" y="274638"/>
            <a:ext cx="7790712" cy="1143000"/>
          </a:xfrm>
        </p:spPr>
        <p:txBody>
          <a:bodyPr>
            <a:noAutofit/>
          </a:bodyPr>
          <a:lstStyle/>
          <a:p>
            <a:r>
              <a:rPr lang="es-ES" sz="3600" dirty="0" smtClean="0">
                <a:solidFill>
                  <a:schemeClr val="bg2">
                    <a:lumMod val="25000"/>
                  </a:schemeClr>
                </a:solidFill>
                <a:effectLst>
                  <a:outerShdw blurRad="38100" dist="38100" dir="2700000" algn="tl">
                    <a:srgbClr val="C0C0C0"/>
                  </a:outerShdw>
                </a:effectLst>
              </a:rPr>
              <a:t>Jerarquización con restricción de capital</a:t>
            </a:r>
            <a:br>
              <a:rPr lang="es-ES" sz="3600" dirty="0" smtClean="0">
                <a:solidFill>
                  <a:schemeClr val="bg2">
                    <a:lumMod val="25000"/>
                  </a:schemeClr>
                </a:solidFill>
                <a:effectLst>
                  <a:outerShdw blurRad="38100" dist="38100" dir="2700000" algn="tl">
                    <a:srgbClr val="C0C0C0"/>
                  </a:outerShdw>
                </a:effectLst>
              </a:rPr>
            </a:br>
            <a:endParaRPr lang="es-CL" sz="3600" dirty="0">
              <a:solidFill>
                <a:schemeClr val="bg2">
                  <a:lumMod val="25000"/>
                </a:schemeClr>
              </a:solidFill>
            </a:endParaRPr>
          </a:p>
        </p:txBody>
      </p:sp>
      <p:sp>
        <p:nvSpPr>
          <p:cNvPr id="4" name="Rectangle 2"/>
          <p:cNvSpPr>
            <a:spLocks noChangeArrowheads="1"/>
          </p:cNvSpPr>
          <p:nvPr/>
        </p:nvSpPr>
        <p:spPr bwMode="auto">
          <a:xfrm>
            <a:off x="838200" y="1500174"/>
            <a:ext cx="8305800" cy="4446587"/>
          </a:xfrm>
          <a:prstGeom prst="rect">
            <a:avLst/>
          </a:prstGeom>
          <a:noFill/>
          <a:ln w="12700">
            <a:noFill/>
            <a:miter lim="800000"/>
            <a:headEnd/>
            <a:tailEnd/>
          </a:ln>
        </p:spPr>
        <p:txBody>
          <a:bodyPr lIns="90488" tIns="44450" rIns="90488" bIns="44450"/>
          <a:lstStyle/>
          <a:p>
            <a:pPr marL="742950" lvl="1" indent="-285750">
              <a:spcBef>
                <a:spcPct val="20000"/>
              </a:spcBef>
              <a:buClr>
                <a:schemeClr val="accent2"/>
              </a:buClr>
              <a:buSzPct val="70000"/>
              <a:buFont typeface="Wingdings" pitchFamily="2" charset="2"/>
              <a:buChar char="¥"/>
            </a:pPr>
            <a:r>
              <a:rPr lang="es-ES_tradnl" sz="2200" dirty="0">
                <a:solidFill>
                  <a:srgbClr val="008000"/>
                </a:solidFill>
              </a:rPr>
              <a:t>Criterio: Seleccionar las inversiones tales que su VAN conjunto sea el máximo.</a:t>
            </a:r>
          </a:p>
          <a:p>
            <a:pPr marL="742950" lvl="1" indent="-285750">
              <a:spcBef>
                <a:spcPct val="20000"/>
              </a:spcBef>
              <a:buClr>
                <a:schemeClr val="accent2"/>
              </a:buClr>
              <a:buSzPct val="70000"/>
              <a:buFont typeface="Wingdings" pitchFamily="2" charset="2"/>
              <a:buChar char="¥"/>
            </a:pPr>
            <a:r>
              <a:rPr lang="es-ES_tradnl" sz="2200" dirty="0"/>
              <a:t>Ejemplo:</a:t>
            </a:r>
          </a:p>
          <a:p>
            <a:pPr marL="742950" lvl="1" indent="-285750">
              <a:spcBef>
                <a:spcPct val="20000"/>
              </a:spcBef>
              <a:buClr>
                <a:schemeClr val="accent2"/>
              </a:buClr>
              <a:buSzPct val="70000"/>
              <a:buFont typeface="Wingdings" pitchFamily="2" charset="2"/>
              <a:buNone/>
            </a:pPr>
            <a:r>
              <a:rPr lang="es-ES_tradnl" sz="2200" dirty="0" err="1"/>
              <a:t>Proy</a:t>
            </a:r>
            <a:r>
              <a:rPr lang="es-ES_tradnl" sz="2200" dirty="0"/>
              <a:t>.	 F0	F1	F2	VP	VAN	</a:t>
            </a:r>
            <a:r>
              <a:rPr lang="es-ES_tradnl" sz="2200" dirty="0" smtClean="0"/>
              <a:t>IVAN</a:t>
            </a:r>
            <a:endParaRPr lang="es-ES_tradnl" sz="2200" dirty="0"/>
          </a:p>
          <a:p>
            <a:pPr marL="742950" lvl="1" indent="-285750">
              <a:spcBef>
                <a:spcPct val="20000"/>
              </a:spcBef>
              <a:buClr>
                <a:schemeClr val="accent2"/>
              </a:buClr>
              <a:buSzPct val="70000"/>
              <a:buFont typeface="Wingdings" pitchFamily="2" charset="2"/>
              <a:buNone/>
            </a:pPr>
            <a:r>
              <a:rPr lang="es-ES_tradnl" sz="2200" dirty="0"/>
              <a:t> A			-10	30	2	31	21	</a:t>
            </a:r>
            <a:r>
              <a:rPr lang="es-ES_tradnl" sz="2200" dirty="0" smtClean="0"/>
              <a:t>2,1</a:t>
            </a:r>
            <a:endParaRPr lang="es-ES_tradnl" sz="2200" dirty="0"/>
          </a:p>
          <a:p>
            <a:pPr marL="742950" lvl="1" indent="-285750">
              <a:spcBef>
                <a:spcPct val="20000"/>
              </a:spcBef>
              <a:buClr>
                <a:schemeClr val="accent2"/>
              </a:buClr>
              <a:buSzPct val="70000"/>
              <a:buFont typeface="Wingdings" pitchFamily="2" charset="2"/>
              <a:buNone/>
            </a:pPr>
            <a:r>
              <a:rPr lang="es-ES_tradnl" sz="2200" dirty="0"/>
              <a:t> B			-5	5	20	21	16	</a:t>
            </a:r>
            <a:r>
              <a:rPr lang="es-ES_tradnl" sz="2200" dirty="0" smtClean="0"/>
              <a:t>1,6</a:t>
            </a:r>
            <a:endParaRPr lang="es-ES_tradnl" sz="2200" dirty="0"/>
          </a:p>
          <a:p>
            <a:pPr marL="742950" lvl="1" indent="-285750">
              <a:spcBef>
                <a:spcPct val="20000"/>
              </a:spcBef>
              <a:buClr>
                <a:schemeClr val="accent2"/>
              </a:buClr>
              <a:buSzPct val="70000"/>
              <a:buFont typeface="Wingdings" pitchFamily="2" charset="2"/>
              <a:buNone/>
            </a:pPr>
            <a:r>
              <a:rPr lang="es-ES_tradnl" sz="2200" dirty="0"/>
              <a:t> C			-5	5 	15	17	12	</a:t>
            </a:r>
            <a:r>
              <a:rPr lang="es-ES_tradnl" sz="2200" dirty="0" smtClean="0"/>
              <a:t>1,2</a:t>
            </a:r>
            <a:endParaRPr lang="es-ES_tradnl" sz="2200" dirty="0"/>
          </a:p>
          <a:p>
            <a:pPr marL="1143000" lvl="2" indent="-228600">
              <a:spcBef>
                <a:spcPct val="20000"/>
              </a:spcBef>
              <a:buClr>
                <a:schemeClr val="accent2"/>
              </a:buClr>
              <a:buSzPct val="70000"/>
              <a:buFont typeface="Wingdings" pitchFamily="2" charset="2"/>
              <a:buNone/>
            </a:pPr>
            <a:endParaRPr lang="es-ES_tradnl" sz="2300" dirty="0"/>
          </a:p>
          <a:p>
            <a:pPr marL="1143000" lvl="2" indent="-228600">
              <a:spcBef>
                <a:spcPct val="20000"/>
              </a:spcBef>
              <a:buClr>
                <a:schemeClr val="accent2"/>
              </a:buClr>
              <a:buSzPct val="70000"/>
              <a:buFont typeface="Wingdings" pitchFamily="2" charset="2"/>
              <a:buChar char="¢"/>
            </a:pPr>
            <a:r>
              <a:rPr lang="es-ES_tradnl" sz="2300" dirty="0" smtClean="0"/>
              <a:t>IVAN </a:t>
            </a:r>
            <a:r>
              <a:rPr lang="es-ES_tradnl" sz="2300" dirty="0"/>
              <a:t>= </a:t>
            </a:r>
            <a:r>
              <a:rPr lang="es-ES_tradnl" sz="2300" dirty="0" smtClean="0"/>
              <a:t>VAN </a:t>
            </a:r>
            <a:r>
              <a:rPr lang="es-ES_tradnl" sz="2300" dirty="0"/>
              <a:t>/ </a:t>
            </a:r>
            <a:r>
              <a:rPr lang="es-ES_tradnl" sz="2300" dirty="0" smtClean="0"/>
              <a:t>I</a:t>
            </a:r>
            <a:endParaRPr lang="es-ES_tradnl" sz="2300"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CL"/>
          </a:p>
        </p:txBody>
      </p:sp>
      <p:sp>
        <p:nvSpPr>
          <p:cNvPr id="3" name="2 Marcador de contenido"/>
          <p:cNvSpPr>
            <a:spLocks noGrp="1"/>
          </p:cNvSpPr>
          <p:nvPr>
            <p:ph idx="1"/>
          </p:nvPr>
        </p:nvSpPr>
        <p:spPr/>
        <p:txBody>
          <a:bodyPr/>
          <a:lstStyle/>
          <a:p>
            <a:endParaRPr lang="es-CL"/>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57224" y="274320"/>
            <a:ext cx="8076464" cy="5797886"/>
          </a:xfrm>
        </p:spPr>
        <p:txBody>
          <a:bodyPr/>
          <a:lstStyle/>
          <a:p>
            <a:r>
              <a:rPr lang="es-ES_tradnl" sz="4400" i="1" dirty="0" smtClean="0"/>
              <a:t>“Puede darse el caso en que, siendo rentable invertir hoy, convenga más postergar la iniciación del proyecto por uno o más años y obtener de esa manera beneficios netos mayores“</a:t>
            </a:r>
            <a:endParaRPr lang="es-CL" dirty="0"/>
          </a:p>
        </p:txBody>
      </p:sp>
      <p:sp>
        <p:nvSpPr>
          <p:cNvPr id="3" name="2 CuadroTexto"/>
          <p:cNvSpPr txBox="1"/>
          <p:nvPr/>
        </p:nvSpPr>
        <p:spPr>
          <a:xfrm>
            <a:off x="928662" y="357166"/>
            <a:ext cx="7358114" cy="754053"/>
          </a:xfrm>
          <a:prstGeom prst="rect">
            <a:avLst/>
          </a:prstGeom>
          <a:noFill/>
        </p:spPr>
        <p:txBody>
          <a:bodyPr wrap="square" rtlCol="0">
            <a:spAutoFit/>
          </a:bodyPr>
          <a:lstStyle/>
          <a:p>
            <a:r>
              <a:rPr lang="es-ES_tradnl" sz="4300" b="1" dirty="0" smtClean="0">
                <a:solidFill>
                  <a:schemeClr val="accent3">
                    <a:lumMod val="50000"/>
                  </a:schemeClr>
                </a:solidFill>
              </a:rPr>
              <a:t>Momento</a:t>
            </a:r>
            <a:r>
              <a:rPr lang="es-ES_tradnl" sz="4300" dirty="0" smtClean="0">
                <a:solidFill>
                  <a:schemeClr val="accent3">
                    <a:lumMod val="50000"/>
                  </a:schemeClr>
                </a:solidFill>
              </a:rPr>
              <a:t> </a:t>
            </a:r>
            <a:r>
              <a:rPr lang="es-ES_tradnl" sz="4300" b="1" dirty="0" smtClean="0">
                <a:solidFill>
                  <a:schemeClr val="accent3">
                    <a:lumMod val="50000"/>
                  </a:schemeClr>
                </a:solidFill>
              </a:rPr>
              <a:t>Optimo de Inicio</a:t>
            </a:r>
            <a:endParaRPr lang="es-CL" sz="4300" b="1" dirty="0">
              <a:solidFill>
                <a:schemeClr val="accent3">
                  <a:lumMod val="50000"/>
                </a:schemeClr>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_tradnl" dirty="0" smtClean="0"/>
              <a:t>Casos  </a:t>
            </a:r>
            <a:endParaRPr lang="es-CL" dirty="0"/>
          </a:p>
        </p:txBody>
      </p:sp>
      <p:sp>
        <p:nvSpPr>
          <p:cNvPr id="3" name="2 CuadroTexto"/>
          <p:cNvSpPr txBox="1"/>
          <p:nvPr/>
        </p:nvSpPr>
        <p:spPr>
          <a:xfrm>
            <a:off x="1214414" y="1285860"/>
            <a:ext cx="7643866" cy="369332"/>
          </a:xfrm>
          <a:prstGeom prst="rect">
            <a:avLst/>
          </a:prstGeom>
          <a:noFill/>
        </p:spPr>
        <p:txBody>
          <a:bodyPr wrap="square" rtlCol="0">
            <a:spAutoFit/>
          </a:bodyPr>
          <a:lstStyle/>
          <a:p>
            <a:endParaRPr lang="es-CL" dirty="0"/>
          </a:p>
        </p:txBody>
      </p:sp>
      <p:sp>
        <p:nvSpPr>
          <p:cNvPr id="4" name="Rectangle 4"/>
          <p:cNvSpPr txBox="1">
            <a:spLocks noChangeArrowheads="1"/>
          </p:cNvSpPr>
          <p:nvPr/>
        </p:nvSpPr>
        <p:spPr>
          <a:xfrm>
            <a:off x="1142976" y="1500174"/>
            <a:ext cx="7772400" cy="4254500"/>
          </a:xfrm>
          <a:prstGeom prst="rect">
            <a:avLst/>
          </a:prstGeom>
          <a:noFill/>
        </p:spPr>
        <p:txBody>
          <a:bodyPr/>
          <a:lstStyle/>
          <a:p>
            <a:pPr marL="88900" marR="0" lvl="0" indent="0" algn="l" defTabSz="914400" rtl="0" eaLnBrk="1" fontAlgn="auto" latinLnBrk="0" hangingPunct="1">
              <a:lnSpc>
                <a:spcPct val="90000"/>
              </a:lnSpc>
              <a:spcBef>
                <a:spcPct val="0"/>
              </a:spcBef>
              <a:spcAft>
                <a:spcPts val="0"/>
              </a:spcAft>
              <a:buClr>
                <a:schemeClr val="accent1"/>
              </a:buClr>
              <a:buSzPct val="80000"/>
              <a:buFont typeface="Wingdings" pitchFamily="2" charset="2"/>
              <a:buNone/>
              <a:tabLst/>
              <a:defRPr/>
            </a:pPr>
            <a:r>
              <a:rPr kumimoji="0" lang="es-ES_tradnl" sz="2100" b="1" i="0" u="none" strike="noStrike" kern="1200" cap="none" spc="0" normalizeH="0" baseline="0" noProof="0" dirty="0" smtClean="0">
                <a:ln>
                  <a:noFill/>
                </a:ln>
                <a:effectLst/>
                <a:uLnTx/>
                <a:uFillTx/>
                <a:latin typeface="+mn-lt"/>
                <a:ea typeface="+mn-ea"/>
                <a:cs typeface="+mn-cs"/>
              </a:rPr>
              <a:t>CASO 1: La inversión dura para siempre y los beneficios son función del tiempo calendario, independiente del momento en que se construye el proyecto. Tasa de descuento constante. </a:t>
            </a:r>
          </a:p>
          <a:p>
            <a:pPr marL="88900" marR="0" lvl="0" indent="0" algn="l" defTabSz="914400" rtl="0" eaLnBrk="1" fontAlgn="auto" latinLnBrk="0" hangingPunct="1">
              <a:lnSpc>
                <a:spcPct val="90000"/>
              </a:lnSpc>
              <a:spcBef>
                <a:spcPct val="0"/>
              </a:spcBef>
              <a:spcAft>
                <a:spcPts val="0"/>
              </a:spcAft>
              <a:buClr>
                <a:schemeClr val="accent1"/>
              </a:buClr>
              <a:buSzPct val="80000"/>
              <a:buFont typeface="Wingdings" pitchFamily="2" charset="2"/>
              <a:buNone/>
              <a:tabLst/>
              <a:defRPr/>
            </a:pPr>
            <a:endParaRPr kumimoji="0" lang="es-ES_tradnl" sz="2100" b="1" i="0" u="none" strike="noStrike" kern="1200" cap="none" spc="0" normalizeH="0" baseline="0" noProof="0" dirty="0" smtClean="0">
              <a:ln>
                <a:noFill/>
              </a:ln>
              <a:effectLst/>
              <a:uLnTx/>
              <a:uFillTx/>
              <a:latin typeface="+mn-lt"/>
              <a:ea typeface="+mn-ea"/>
              <a:cs typeface="+mn-cs"/>
            </a:endParaRPr>
          </a:p>
          <a:p>
            <a:pPr marL="88900" marR="0" lvl="0" indent="0" algn="l" defTabSz="914400" rtl="0" eaLnBrk="1" fontAlgn="auto" latinLnBrk="0" hangingPunct="1">
              <a:lnSpc>
                <a:spcPct val="90000"/>
              </a:lnSpc>
              <a:spcBef>
                <a:spcPct val="0"/>
              </a:spcBef>
              <a:spcAft>
                <a:spcPts val="0"/>
              </a:spcAft>
              <a:buClr>
                <a:schemeClr val="accent1"/>
              </a:buClr>
              <a:buSzPct val="80000"/>
              <a:buFont typeface="Wingdings" pitchFamily="2" charset="2"/>
              <a:buNone/>
              <a:tabLst/>
              <a:defRPr/>
            </a:pPr>
            <a:r>
              <a:rPr kumimoji="0" lang="es-ES_tradnl" sz="2100" b="1" i="0" u="none" strike="noStrike" kern="1200" cap="none" spc="0" normalizeH="0" baseline="0" noProof="0" dirty="0" smtClean="0">
                <a:ln>
                  <a:noFill/>
                </a:ln>
                <a:effectLst/>
                <a:uLnTx/>
                <a:uFillTx/>
                <a:latin typeface="+mn-lt"/>
                <a:ea typeface="+mn-ea"/>
                <a:cs typeface="+mn-cs"/>
              </a:rPr>
              <a:t>CASO 2: La inversión tiene una vida finita y los beneficios son exclusivamente función del tiempo calendario, independiente del momento en que se construya el proyecto. Tasa de descuento constante</a:t>
            </a:r>
          </a:p>
          <a:p>
            <a:pPr marL="88900" marR="0" lvl="0" indent="0" algn="l" defTabSz="914400" rtl="0" eaLnBrk="1" fontAlgn="auto" latinLnBrk="0" hangingPunct="1">
              <a:lnSpc>
                <a:spcPct val="90000"/>
              </a:lnSpc>
              <a:spcBef>
                <a:spcPct val="0"/>
              </a:spcBef>
              <a:spcAft>
                <a:spcPts val="0"/>
              </a:spcAft>
              <a:buClr>
                <a:schemeClr val="accent1"/>
              </a:buClr>
              <a:buSzPct val="80000"/>
              <a:buFont typeface="Wingdings" pitchFamily="2" charset="2"/>
              <a:buNone/>
              <a:tabLst/>
              <a:defRPr/>
            </a:pPr>
            <a:endParaRPr kumimoji="0" lang="es-ES_tradnl" sz="2100" b="1" i="0" u="none" strike="noStrike" kern="1200" cap="none" spc="0" normalizeH="0" baseline="0" noProof="0" dirty="0" smtClean="0">
              <a:ln>
                <a:noFill/>
              </a:ln>
              <a:effectLst/>
              <a:uLnTx/>
              <a:uFillTx/>
              <a:latin typeface="+mn-lt"/>
              <a:ea typeface="+mn-ea"/>
              <a:cs typeface="+mn-cs"/>
            </a:endParaRPr>
          </a:p>
          <a:p>
            <a:pPr marL="88900" marR="0" lvl="0" indent="0" algn="l" defTabSz="914400" rtl="0" eaLnBrk="1" fontAlgn="auto" latinLnBrk="0" hangingPunct="1">
              <a:lnSpc>
                <a:spcPct val="90000"/>
              </a:lnSpc>
              <a:spcBef>
                <a:spcPct val="0"/>
              </a:spcBef>
              <a:spcAft>
                <a:spcPts val="0"/>
              </a:spcAft>
              <a:buClr>
                <a:schemeClr val="accent1"/>
              </a:buClr>
              <a:buSzPct val="80000"/>
              <a:buFont typeface="Wingdings" pitchFamily="2" charset="2"/>
              <a:buNone/>
              <a:tabLst/>
              <a:defRPr/>
            </a:pPr>
            <a:r>
              <a:rPr kumimoji="0" lang="es-ES_tradnl" sz="2100" b="1" i="0" u="none" strike="noStrike" kern="1200" cap="none" spc="0" normalizeH="0" baseline="0" noProof="0" dirty="0" smtClean="0">
                <a:ln>
                  <a:noFill/>
                </a:ln>
                <a:effectLst/>
                <a:uLnTx/>
                <a:uFillTx/>
                <a:latin typeface="+mn-lt"/>
                <a:ea typeface="+mn-ea"/>
                <a:cs typeface="+mn-cs"/>
              </a:rPr>
              <a:t>CASO 3: La inversión tiene una vida de n años y los beneficios son función del tiempo y del momento en que se construye el proyecto</a:t>
            </a:r>
          </a:p>
          <a:p>
            <a:pPr marL="88900" marR="0" lvl="0" indent="0" algn="l" defTabSz="914400" rtl="0" eaLnBrk="1" fontAlgn="auto" latinLnBrk="0" hangingPunct="1">
              <a:lnSpc>
                <a:spcPct val="90000"/>
              </a:lnSpc>
              <a:spcBef>
                <a:spcPct val="0"/>
              </a:spcBef>
              <a:spcAft>
                <a:spcPts val="0"/>
              </a:spcAft>
              <a:buClr>
                <a:schemeClr val="accent1"/>
              </a:buClr>
              <a:buSzPct val="80000"/>
              <a:buFont typeface="Wingdings" pitchFamily="2" charset="2"/>
              <a:buNone/>
              <a:tabLst/>
              <a:defRPr/>
            </a:pPr>
            <a:endParaRPr kumimoji="0" lang="es-ES_tradnl" sz="2100" b="0" i="0" u="none" strike="noStrike" kern="1200" cap="none" spc="0" normalizeH="0" baseline="0" noProof="0" dirty="0" smtClean="0">
              <a:ln>
                <a:noFill/>
              </a:ln>
              <a:solidFill>
                <a:schemeClr val="tx1"/>
              </a:solidFill>
              <a:effectLst/>
              <a:uLnTx/>
              <a:uFillTx/>
              <a:latin typeface="+mn-lt"/>
              <a:ea typeface="+mn-ea"/>
              <a:cs typeface="+mn-cs"/>
            </a:endParaRPr>
          </a:p>
          <a:p>
            <a:pPr marL="88900" marR="0" lvl="0" indent="0" algn="l" defTabSz="914400" rtl="0" eaLnBrk="1" fontAlgn="auto" latinLnBrk="0" hangingPunct="1">
              <a:lnSpc>
                <a:spcPct val="90000"/>
              </a:lnSpc>
              <a:spcBef>
                <a:spcPct val="0"/>
              </a:spcBef>
              <a:spcAft>
                <a:spcPts val="0"/>
              </a:spcAft>
              <a:buClr>
                <a:schemeClr val="accent1"/>
              </a:buClr>
              <a:buSzPct val="80000"/>
              <a:buFont typeface="Wingdings" pitchFamily="2" charset="2"/>
              <a:buNone/>
              <a:tabLst/>
              <a:defRPr/>
            </a:pPr>
            <a:endParaRPr kumimoji="0" lang="es-ES_tradnl" sz="2100" b="0" i="0" u="none" strike="noStrike" kern="120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_tradnl" dirty="0" smtClean="0"/>
              <a:t>Ejemplo</a:t>
            </a:r>
            <a:endParaRPr lang="es-CL" dirty="0"/>
          </a:p>
        </p:txBody>
      </p:sp>
      <p:sp>
        <p:nvSpPr>
          <p:cNvPr id="3" name="2 CuadroTexto"/>
          <p:cNvSpPr txBox="1"/>
          <p:nvPr/>
        </p:nvSpPr>
        <p:spPr>
          <a:xfrm>
            <a:off x="1071538" y="1857364"/>
            <a:ext cx="7715304" cy="3046988"/>
          </a:xfrm>
          <a:prstGeom prst="rect">
            <a:avLst/>
          </a:prstGeom>
          <a:noFill/>
        </p:spPr>
        <p:txBody>
          <a:bodyPr wrap="square" rtlCol="0">
            <a:spAutoFit/>
          </a:bodyPr>
          <a:lstStyle/>
          <a:p>
            <a:pPr algn="just"/>
            <a:r>
              <a:rPr kumimoji="1" lang="es-ES_tradnl" sz="2400" dirty="0" smtClean="0">
                <a:solidFill>
                  <a:schemeClr val="tx2"/>
                </a:solidFill>
                <a:latin typeface="Tahoma" pitchFamily="34" charset="0"/>
              </a:rPr>
              <a:t>Supongamos que la construcción de la carretera requiere una inversión de I=$200, que existe una tasa de descuento del 10%, que los beneficios dependen únicamente del tiempo, que la inversión dura permanentemente. Supongamos también que los beneficios anuales crecen a razón de 1$ por año indefinidamente, o sea, año 1:F1=1; año 2: F2=2,...…; año n: </a:t>
            </a:r>
            <a:r>
              <a:rPr kumimoji="1" lang="es-ES_tradnl" sz="2400" dirty="0" err="1" smtClean="0">
                <a:solidFill>
                  <a:schemeClr val="tx2"/>
                </a:solidFill>
                <a:latin typeface="Tahoma" pitchFamily="34" charset="0"/>
              </a:rPr>
              <a:t>Fn</a:t>
            </a:r>
            <a:r>
              <a:rPr kumimoji="1" lang="es-ES_tradnl" sz="2400" dirty="0" smtClean="0">
                <a:solidFill>
                  <a:schemeClr val="tx2"/>
                </a:solidFill>
                <a:latin typeface="Tahoma" pitchFamily="34" charset="0"/>
              </a:rPr>
              <a:t>=n</a:t>
            </a:r>
            <a:endParaRPr lang="es-CL" sz="24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_tradnl" dirty="0" smtClean="0"/>
              <a:t>Problema</a:t>
            </a:r>
            <a:endParaRPr lang="es-CL" dirty="0"/>
          </a:p>
        </p:txBody>
      </p:sp>
      <p:sp>
        <p:nvSpPr>
          <p:cNvPr id="3" name="2 CuadroTexto"/>
          <p:cNvSpPr txBox="1"/>
          <p:nvPr/>
        </p:nvSpPr>
        <p:spPr>
          <a:xfrm>
            <a:off x="1000100" y="1785926"/>
            <a:ext cx="7929618" cy="2893100"/>
          </a:xfrm>
          <a:prstGeom prst="rect">
            <a:avLst/>
          </a:prstGeom>
          <a:noFill/>
        </p:spPr>
        <p:txBody>
          <a:bodyPr wrap="square" rtlCol="0">
            <a:spAutoFit/>
          </a:bodyPr>
          <a:lstStyle/>
          <a:p>
            <a:r>
              <a:rPr lang="es-ES_tradnl" sz="4200" dirty="0" smtClean="0"/>
              <a:t>Si tengo una maquina funcionando:  </a:t>
            </a:r>
          </a:p>
          <a:p>
            <a:endParaRPr lang="es-ES_tradnl" sz="4400" dirty="0" smtClean="0"/>
          </a:p>
          <a:p>
            <a:pPr algn="ctr"/>
            <a:r>
              <a:rPr lang="es-ES_tradnl" sz="4800" dirty="0" smtClean="0">
                <a:solidFill>
                  <a:srgbClr val="FF0000"/>
                </a:solidFill>
              </a:rPr>
              <a:t>¿ Cuando me conviene cambiarla o renovarla?</a:t>
            </a:r>
            <a:endParaRPr lang="es-CL" sz="4800" dirty="0">
              <a:solidFill>
                <a:srgbClr val="FF0000"/>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1432560" y="359898"/>
            <a:ext cx="7406640" cy="783086"/>
          </a:xfrm>
        </p:spPr>
        <p:txBody>
          <a:bodyPr/>
          <a:lstStyle/>
          <a:p>
            <a:r>
              <a:rPr lang="es-ES_tradnl" dirty="0" smtClean="0"/>
              <a:t>Casos</a:t>
            </a:r>
            <a:endParaRPr lang="es-CL" dirty="0"/>
          </a:p>
        </p:txBody>
      </p:sp>
      <p:sp>
        <p:nvSpPr>
          <p:cNvPr id="3" name="2 Subtítulo"/>
          <p:cNvSpPr>
            <a:spLocks noGrp="1"/>
          </p:cNvSpPr>
          <p:nvPr>
            <p:ph type="subTitle" idx="1"/>
          </p:nvPr>
        </p:nvSpPr>
        <p:spPr>
          <a:xfrm>
            <a:off x="714348" y="1785926"/>
            <a:ext cx="8001056" cy="3293448"/>
          </a:xfrm>
        </p:spPr>
        <p:txBody>
          <a:bodyPr>
            <a:normAutofit/>
          </a:bodyPr>
          <a:lstStyle/>
          <a:p>
            <a:pPr marL="88900" algn="just">
              <a:lnSpc>
                <a:spcPct val="90000"/>
              </a:lnSpc>
              <a:buClr>
                <a:schemeClr val="accent2"/>
              </a:buClr>
              <a:buSzPct val="75000"/>
            </a:pPr>
            <a:endParaRPr lang="es-ES_tradnl" sz="2500" dirty="0" smtClean="0">
              <a:latin typeface="Tahoma" pitchFamily="34" charset="0"/>
            </a:endParaRPr>
          </a:p>
          <a:p>
            <a:pPr marL="1049338" lvl="1" indent="-285750" algn="just">
              <a:lnSpc>
                <a:spcPct val="90000"/>
              </a:lnSpc>
              <a:buClr>
                <a:schemeClr val="accent2"/>
              </a:buClr>
              <a:buSzPct val="70000"/>
              <a:buFont typeface="Wingdings" pitchFamily="2" charset="2"/>
              <a:buChar char="¥"/>
            </a:pPr>
            <a:r>
              <a:rPr lang="es-ES_tradnl" sz="2400" dirty="0" smtClean="0">
                <a:latin typeface="Tahoma" pitchFamily="34" charset="0"/>
              </a:rPr>
              <a:t>El reemplazo de un activo que incrementa a lo largo del tiempo sus costos por efecto del desgaste por uno idéntico nuevo.</a:t>
            </a:r>
          </a:p>
          <a:p>
            <a:pPr marL="1049338" lvl="1" indent="-285750" algn="just">
              <a:lnSpc>
                <a:spcPct val="90000"/>
              </a:lnSpc>
              <a:buClr>
                <a:schemeClr val="accent2"/>
              </a:buClr>
              <a:buSzPct val="70000"/>
            </a:pPr>
            <a:endParaRPr lang="es-ES_tradnl" sz="2400" dirty="0" smtClean="0">
              <a:latin typeface="Tahoma" pitchFamily="34" charset="0"/>
            </a:endParaRPr>
          </a:p>
          <a:p>
            <a:pPr marL="1049338" lvl="1" indent="-285750" algn="just">
              <a:lnSpc>
                <a:spcPct val="90000"/>
              </a:lnSpc>
              <a:buClr>
                <a:schemeClr val="accent2"/>
              </a:buClr>
              <a:buSzPct val="70000"/>
              <a:buFont typeface="Wingdings" pitchFamily="2" charset="2"/>
              <a:buChar char="¥"/>
            </a:pPr>
            <a:r>
              <a:rPr lang="es-ES_tradnl" sz="2400" dirty="0" smtClean="0">
                <a:latin typeface="Tahoma" pitchFamily="34" charset="0"/>
              </a:rPr>
              <a:t>El reemplazo de un activo por otro que introduce cambios tecnológicos en el proceso productivo</a:t>
            </a:r>
          </a:p>
          <a:p>
            <a:endParaRPr lang="es-CL"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lstStyle/>
          <a:p>
            <a:r>
              <a:rPr lang="es-ES_tradnl" dirty="0" smtClean="0"/>
              <a:t>Caso 1</a:t>
            </a:r>
            <a:endParaRPr lang="es-CL" dirty="0"/>
          </a:p>
        </p:txBody>
      </p:sp>
      <p:sp>
        <p:nvSpPr>
          <p:cNvPr id="3" name="2 Subtítulo"/>
          <p:cNvSpPr>
            <a:spLocks noGrp="1"/>
          </p:cNvSpPr>
          <p:nvPr>
            <p:ph type="subTitle" idx="1"/>
          </p:nvPr>
        </p:nvSpPr>
        <p:spPr>
          <a:xfrm>
            <a:off x="1428728" y="2714620"/>
            <a:ext cx="7406640" cy="1752600"/>
          </a:xfrm>
        </p:spPr>
        <p:txBody>
          <a:bodyPr>
            <a:normAutofit/>
          </a:bodyPr>
          <a:lstStyle/>
          <a:p>
            <a:pPr algn="ctr"/>
            <a:r>
              <a:rPr lang="es-ES_tradnl" sz="8800" dirty="0" smtClean="0">
                <a:solidFill>
                  <a:srgbClr val="FF0000"/>
                </a:solidFill>
              </a:rPr>
              <a:t>Min CAUE</a:t>
            </a:r>
            <a:endParaRPr lang="es-CL" sz="8800" dirty="0">
              <a:solidFill>
                <a:srgbClr val="FF0000"/>
              </a:solidFill>
            </a:endParaRP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io">
  <a:themeElements>
    <a:clrScheme name="Solsticio">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cio">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Solsticio">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18591</TotalTime>
  <Words>1526</Words>
  <Application>Microsoft Office PowerPoint</Application>
  <PresentationFormat>Presentación en pantalla (4:3)</PresentationFormat>
  <Paragraphs>487</Paragraphs>
  <Slides>31</Slides>
  <Notes>0</Notes>
  <HiddenSlides>0</HiddenSlides>
  <MMClips>0</MMClips>
  <ScaleCrop>false</ScaleCrop>
  <HeadingPairs>
    <vt:vector size="6" baseType="variant">
      <vt:variant>
        <vt:lpstr>Tema</vt:lpstr>
      </vt:variant>
      <vt:variant>
        <vt:i4>1</vt:i4>
      </vt:variant>
      <vt:variant>
        <vt:lpstr>Servidores OLE incrustados</vt:lpstr>
      </vt:variant>
      <vt:variant>
        <vt:i4>1</vt:i4>
      </vt:variant>
      <vt:variant>
        <vt:lpstr>Títulos de diapositiva</vt:lpstr>
      </vt:variant>
      <vt:variant>
        <vt:i4>31</vt:i4>
      </vt:variant>
    </vt:vector>
  </HeadingPairs>
  <TitlesOfParts>
    <vt:vector size="33" baseType="lpstr">
      <vt:lpstr>Solsticio</vt:lpstr>
      <vt:lpstr>Microsoft Editor de ecuaciones 3.0</vt:lpstr>
      <vt:lpstr>Optimización de Proyectos</vt:lpstr>
      <vt:lpstr>Objetivo</vt:lpstr>
      <vt:lpstr>Problemas</vt:lpstr>
      <vt:lpstr>“Puede darse el caso en que, siendo rentable invertir hoy, convenga más postergar la iniciación del proyecto por uno o más años y obtener de esa manera beneficios netos mayores“</vt:lpstr>
      <vt:lpstr>Casos  </vt:lpstr>
      <vt:lpstr>Ejemplo</vt:lpstr>
      <vt:lpstr>Problema</vt:lpstr>
      <vt:lpstr>Casos</vt:lpstr>
      <vt:lpstr>Caso 1</vt:lpstr>
      <vt:lpstr>Caso 2</vt:lpstr>
      <vt:lpstr>Momento Optimo de Liquidar una Inversión</vt:lpstr>
      <vt:lpstr>Forma 1: modelo de Fischer</vt:lpstr>
      <vt:lpstr>Forma 1: modelo de Fischer</vt:lpstr>
      <vt:lpstr>Forma 1: modelo de Fischer</vt:lpstr>
      <vt:lpstr>Forma 1: modelo de Fischer</vt:lpstr>
      <vt:lpstr>Forma 1: modelo de Fischer</vt:lpstr>
      <vt:lpstr>Forma 1: modelo de Fischer</vt:lpstr>
      <vt:lpstr>Forma 2: modelo de Faustmann</vt:lpstr>
      <vt:lpstr>Forma 2: modelo de Faustmann</vt:lpstr>
      <vt:lpstr>Diapositiva 20</vt:lpstr>
      <vt:lpstr>Forma 2: modelo de Faustmann</vt:lpstr>
      <vt:lpstr>Diapositiva 22</vt:lpstr>
      <vt:lpstr>Forma 3: modelo de Boulding</vt:lpstr>
      <vt:lpstr>Selección de Proyectos de una Cartera</vt:lpstr>
      <vt:lpstr>Selección de Proyectos de una Cartera</vt:lpstr>
      <vt:lpstr>Jerarquización sin restricción de capital</vt:lpstr>
      <vt:lpstr>Jerarquización sin restricción de capital</vt:lpstr>
      <vt:lpstr>Jerarquización sin restricción de capital</vt:lpstr>
      <vt:lpstr>Jerarquización con restricción de capital </vt:lpstr>
      <vt:lpstr>Jerarquización con restricción de capital </vt:lpstr>
      <vt:lpstr>Diapositiva 31</vt:lpstr>
    </vt:vector>
  </TitlesOfParts>
  <Company>scm1301</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Indicadores</dc:title>
  <dc:creator>Siegfried Cobian Musso</dc:creator>
  <cp:lastModifiedBy>Siegfried Cobian Musso</cp:lastModifiedBy>
  <cp:revision>91</cp:revision>
  <dcterms:created xsi:type="dcterms:W3CDTF">2009-09-07T14:02:29Z</dcterms:created>
  <dcterms:modified xsi:type="dcterms:W3CDTF">2009-10-04T11:51:23Z</dcterms:modified>
</cp:coreProperties>
</file>