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79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  <p:sldId id="274" r:id="rId21"/>
    <p:sldId id="275" r:id="rId22"/>
    <p:sldId id="276" r:id="rId23"/>
    <p:sldId id="277" r:id="rId24"/>
    <p:sldId id="278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8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C5AA9-6E97-4E2C-A6D5-C954301AC7F1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99B27-28DC-469E-A3E6-459CB3E9AFD9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699B27-28DC-469E-A3E6-459CB3E9AFD9}" type="slidenum">
              <a:rPr lang="es-CL" smtClean="0"/>
              <a:pPr/>
              <a:t>5</a:t>
            </a:fld>
            <a:endParaRPr lang="es-C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D45CC7D-3459-4FF5-9D54-664E8729426F}" type="datetimeFigureOut">
              <a:rPr lang="es-CL" smtClean="0"/>
              <a:pPr/>
              <a:t>21-09-2009</a:t>
            </a:fld>
            <a:endParaRPr lang="es-CL" dirty="0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CL" dirty="0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A805FC4-B69C-4A9D-B90A-0CBEFAB7DDC6}" type="slidenum">
              <a:rPr lang="es-CL" smtClean="0"/>
              <a:pPr/>
              <a:t>‹Nº›</a:t>
            </a:fld>
            <a:endParaRPr lang="es-CL" dirty="0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es-ES_tradnl" sz="6000" dirty="0" smtClean="0"/>
              <a:t>Indicadores I</a:t>
            </a:r>
            <a:endParaRPr lang="es-CL" sz="6000" dirty="0"/>
          </a:p>
        </p:txBody>
      </p:sp>
      <p:pic>
        <p:nvPicPr>
          <p:cNvPr id="4" name="4 Imagen" descr="CG9BD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4071942"/>
            <a:ext cx="3033712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28067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2 Subtítulo"/>
          <p:cNvSpPr>
            <a:spLocks noGrp="1"/>
          </p:cNvSpPr>
          <p:nvPr>
            <p:ph type="subTitle" idx="1"/>
          </p:nvPr>
        </p:nvSpPr>
        <p:spPr>
          <a:xfrm>
            <a:off x="1000100" y="5643578"/>
            <a:ext cx="4643470" cy="100013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s-MX" sz="2000" dirty="0" smtClean="0"/>
              <a:t>Prof.: Siegfried Cobian Musso</a:t>
            </a:r>
          </a:p>
          <a:p>
            <a:pPr>
              <a:defRPr/>
            </a:pPr>
            <a:r>
              <a:rPr lang="es-MX" sz="2000" dirty="0" smtClean="0"/>
              <a:t>IN42A  (scobian@gmail.com)</a:t>
            </a:r>
          </a:p>
          <a:p>
            <a:pPr algn="l"/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PRC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214422"/>
            <a:ext cx="7498080" cy="4800600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Ventajas</a:t>
            </a:r>
          </a:p>
          <a:p>
            <a:pPr lvl="2"/>
            <a:r>
              <a:rPr lang="es-ES_tradnl" dirty="0" smtClean="0"/>
              <a:t>Sencillo	 y fácil de calcular.</a:t>
            </a:r>
          </a:p>
          <a:p>
            <a:pPr lvl="2"/>
            <a:r>
              <a:rPr lang="es-ES_tradnl" dirty="0" smtClean="0"/>
              <a:t>Fácilmente explicable y entendible</a:t>
            </a:r>
          </a:p>
          <a:p>
            <a:pPr lvl="2">
              <a:buNone/>
            </a:pPr>
            <a:endParaRPr lang="es-ES_tradnl" dirty="0" smtClean="0"/>
          </a:p>
          <a:p>
            <a:r>
              <a:rPr lang="es-ES_tradnl" dirty="0" smtClean="0"/>
              <a:t>Desventajas</a:t>
            </a:r>
          </a:p>
          <a:p>
            <a:pPr lvl="2" algn="just"/>
            <a:r>
              <a:rPr lang="es-ES_tradnl" dirty="0" smtClean="0"/>
              <a:t>No descuenta por tiempo ni por riesgo</a:t>
            </a:r>
          </a:p>
          <a:p>
            <a:pPr lvl="2" algn="just"/>
            <a:r>
              <a:rPr lang="es-ES_tradnl" dirty="0" smtClean="0"/>
              <a:t>No hay un valor del proyecto</a:t>
            </a:r>
          </a:p>
          <a:p>
            <a:pPr lvl="2" algn="just"/>
            <a:r>
              <a:rPr lang="es-ES_tradnl" dirty="0" smtClean="0"/>
              <a:t>No hay un ranking válido</a:t>
            </a:r>
          </a:p>
          <a:p>
            <a:pPr lvl="2" algn="just"/>
            <a:r>
              <a:rPr lang="es-ES_tradnl" dirty="0" smtClean="0"/>
              <a:t>Para utilizar el PRC la empresa debe definir una fecha tope adecuada.</a:t>
            </a:r>
          </a:p>
          <a:p>
            <a:pPr lvl="3" algn="just"/>
            <a:r>
              <a:rPr lang="es-ES_tradnl" sz="2400" dirty="0" smtClean="0"/>
              <a:t>Si utiliza el mismo período máximo independiente de la vida del proyecto, tenderá a aceptar proyectos de corta duración.</a:t>
            </a:r>
          </a:p>
          <a:p>
            <a:pPr lvl="2" algn="just"/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PRC v/s VAN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071670" y="2000240"/>
          <a:ext cx="6000792" cy="1718635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2000264"/>
                <a:gridCol w="2000264"/>
                <a:gridCol w="2000264"/>
              </a:tblGrid>
              <a:tr h="371162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/>
                        <a:t>Proyecto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/>
                        <a:t>PRC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/>
                        <a:t>VAN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10447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/>
                        <a:t>A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/>
                        <a:t>4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/>
                        <a:t>           63,79   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329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/>
                        <a:t>B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/>
                        <a:t>3</a:t>
                      </a:r>
                      <a:endParaRPr lang="es-CL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solidFill>
                            <a:srgbClr val="FF0000"/>
                          </a:solidFill>
                        </a:rPr>
                        <a:t>-            9,47   </a:t>
                      </a:r>
                      <a:endParaRPr lang="es-CL" sz="24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143108" y="614364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* VAN calculado al 5% Anual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Tasa Interna de Retorno (TIR)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909762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400" dirty="0" smtClean="0"/>
              <a:t>La TIR trata de medir la rentabilidad de un proyecto. </a:t>
            </a:r>
            <a:r>
              <a:rPr lang="es-ES_tradnl" sz="2400" b="1" dirty="0" smtClean="0">
                <a:solidFill>
                  <a:srgbClr val="FF0000"/>
                </a:solidFill>
              </a:rPr>
              <a:t>Representa la rentabilidad media intrínseca del proyecto.</a:t>
            </a:r>
          </a:p>
          <a:p>
            <a:pPr algn="just">
              <a:lnSpc>
                <a:spcPct val="90000"/>
              </a:lnSpc>
            </a:pPr>
            <a:r>
              <a:rPr lang="es-ES_tradnl" sz="2400" dirty="0" smtClean="0"/>
              <a:t>Se define la tasa interna de retorno como aquella que hace que el valor presente neto sea igual a cero: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S_tradnl" dirty="0" smtClean="0"/>
          </a:p>
          <a:p>
            <a:endParaRPr lang="es-CL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3214678" y="3429000"/>
          <a:ext cx="2914670" cy="1285884"/>
        </p:xfrm>
        <a:graphic>
          <a:graphicData uri="http://schemas.openxmlformats.org/presentationml/2006/ole">
            <p:oleObj spid="_x0000_s25603" name="Ecuación" r:id="rId3" imgW="863280" imgH="380880" progId="Equation.3">
              <p:embed/>
            </p:oleObj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500166" y="5011341"/>
            <a:ext cx="721523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2400" b="1" dirty="0" smtClean="0">
                <a:solidFill>
                  <a:srgbClr val="FF0000"/>
                </a:solidFill>
              </a:rPr>
              <a:t>La regla de decisión consiste en aceptar proyectos cuya TIR sea mayor que el costo de capital para activos del mismo nivel de riesgo: TIR &gt; r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TIR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dirty="0" smtClean="0"/>
              <a:t>No confundir TIR con Costo de Oportunidad.</a:t>
            </a:r>
          </a:p>
          <a:p>
            <a:endParaRPr lang="es-ES_tradnl" sz="2800" dirty="0" smtClean="0"/>
          </a:p>
          <a:p>
            <a:r>
              <a:rPr lang="es-ES_tradnl" sz="2800" dirty="0" smtClean="0"/>
              <a:t>Ranking de proyectos: de TIR más alta a más baja, solamente si los proyectos tienen el mismo nivel de riesgo.</a:t>
            </a:r>
          </a:p>
          <a:p>
            <a:pPr>
              <a:buNone/>
            </a:pPr>
            <a:endParaRPr lang="es-ES_tradnl" sz="2800" dirty="0" smtClean="0"/>
          </a:p>
          <a:p>
            <a:r>
              <a:rPr lang="es-ES_tradnl" sz="2800" dirty="0" smtClean="0"/>
              <a:t>La TIR sólo tiene sentido cuando se está evaluando un proyecto puro, sin financiamiento.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2976" y="1142964"/>
          <a:ext cx="7786742" cy="5715036"/>
        </p:xfrm>
        <a:graphic>
          <a:graphicData uri="http://schemas.openxmlformats.org/drawingml/2006/table">
            <a:tbl>
              <a:tblPr/>
              <a:tblGrid>
                <a:gridCol w="2516527"/>
                <a:gridCol w="1054043"/>
                <a:gridCol w="1054043"/>
                <a:gridCol w="1054043"/>
                <a:gridCol w="1054043"/>
                <a:gridCol w="1054043"/>
              </a:tblGrid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Ingreso por venta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Otros </a:t>
                      </a:r>
                      <a:r>
                        <a:rPr lang="es-CL" sz="12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Ingresos</a:t>
                      </a:r>
                      <a:endParaRPr lang="es-CL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Costos operacionales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legal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financieros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Ganancia de capital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Pérdida del ejercicio anterior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Utilidad antes de impuesto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13,83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13,83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13,83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15,83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Impuesto (17%)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-2,35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-2,35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-2,35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-2,69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Utilidad después de impuesto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13,14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legal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Ganancia de capital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Pérdida del ejercicio anterior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operacional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14,14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Inversión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residual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 de trabajo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Recuperación capital de trabajo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Préstamo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Amortización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no operacional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de caja</a:t>
                      </a:r>
                    </a:p>
                  </a:txBody>
                  <a:tcPr marL="8092" marR="8092" marT="809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-12,00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14,48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16,14 </a:t>
                      </a:r>
                    </a:p>
                  </a:txBody>
                  <a:tcPr marL="8092" marR="8092" marT="809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928662" y="0"/>
            <a:ext cx="7498080" cy="1143000"/>
          </a:xfrm>
        </p:spPr>
        <p:txBody>
          <a:bodyPr>
            <a:normAutofit/>
          </a:bodyPr>
          <a:lstStyle/>
          <a:p>
            <a:r>
              <a:rPr lang="es-ES_tradnl" dirty="0" smtClean="0"/>
              <a:t>Caso Galvanizado (Sin Deuda)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1143000"/>
          </a:xfrm>
        </p:spPr>
        <p:txBody>
          <a:bodyPr>
            <a:normAutofit/>
          </a:bodyPr>
          <a:lstStyle/>
          <a:p>
            <a:r>
              <a:rPr lang="es-ES_tradnl" dirty="0" smtClean="0"/>
              <a:t>Caso Galvanizado (Deuda 6MM)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2978" y="928670"/>
          <a:ext cx="7786740" cy="5929336"/>
        </p:xfrm>
        <a:graphic>
          <a:graphicData uri="http://schemas.openxmlformats.org/drawingml/2006/table">
            <a:tbl>
              <a:tblPr/>
              <a:tblGrid>
                <a:gridCol w="2516530"/>
                <a:gridCol w="1054042"/>
                <a:gridCol w="1054042"/>
                <a:gridCol w="1054042"/>
                <a:gridCol w="1054042"/>
                <a:gridCol w="1054042"/>
              </a:tblGrid>
              <a:tr h="211762"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 por venta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Otros </a:t>
                      </a:r>
                      <a:r>
                        <a:rPr lang="es-CL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Ingresos</a:t>
                      </a:r>
                      <a:endParaRPr lang="es-CL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Costos operacionales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legal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financieros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-0,60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-0,47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-0,33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Ganancia de capital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Pérdida del ejercicio anterior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Utilidad antes de impuesto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13,23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13,36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13,50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15,66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Impuesto (17%)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-2,25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-2,27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-2,30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-2,66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Utilidad después de impuesto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10,98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11,21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legal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Ganancia de capital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Pérdida del ejercicio anterior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operacional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13,98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14,09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14,21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Inversión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residual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 de trabajo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Recuperación capital de trabajo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Préstamo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Amortización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-1,29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-1,42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-1,56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-1,72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no operacional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-1,29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-1,42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-1,56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0,28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7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Flujo de caja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14,28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Caso Galvanizado (Deuda 12MM)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071538" y="928670"/>
          <a:ext cx="7786742" cy="5786480"/>
        </p:xfrm>
        <a:graphic>
          <a:graphicData uri="http://schemas.openxmlformats.org/drawingml/2006/table">
            <a:tbl>
              <a:tblPr/>
              <a:tblGrid>
                <a:gridCol w="2516527"/>
                <a:gridCol w="1054043"/>
                <a:gridCol w="1054043"/>
                <a:gridCol w="1054043"/>
                <a:gridCol w="1054043"/>
                <a:gridCol w="1054043"/>
              </a:tblGrid>
              <a:tr h="206660">
                <a:tc>
                  <a:txBody>
                    <a:bodyPr/>
                    <a:lstStyle/>
                    <a:p>
                      <a:pPr algn="l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Ingreso por venta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Otros Ingreos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Costos operacionales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legal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Gastos financieros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-1,20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-0,94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-0,66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-0,34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Ganancia de capital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Pérdida del ejercicio anterior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Utilidad antes de impuesto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12,63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12,89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13,17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15,49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Impuesto (17%)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-2,15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-2,19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-2,24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-2,63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Utilidad después de impuesto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10,48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10,70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10,93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12,85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Depreciación legal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Ganancia de capital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Pérdida del ejercicio anterior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operacional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13,48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13,93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13,85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Inversión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Valor residual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 de trabajo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Recuperación capital de trabajo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Préstamo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Amortización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-2,59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-2,84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-3,13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-3,44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no operacional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-2,59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-2,84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-3,13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-1,44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de caja</a:t>
                      </a:r>
                    </a:p>
                  </a:txBody>
                  <a:tcPr marL="7803" marR="7803" marT="78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10,90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10,85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10,80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12,41 </a:t>
                      </a:r>
                    </a:p>
                  </a:txBody>
                  <a:tcPr marL="7803" marR="7803" marT="780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Caso Galvanizado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428860" y="2285992"/>
          <a:ext cx="4643472" cy="1928825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547824"/>
                <a:gridCol w="1547824"/>
                <a:gridCol w="1547824"/>
              </a:tblGrid>
              <a:tr h="38576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CREDITO</a:t>
                      </a:r>
                      <a:endParaRPr lang="es-CL" sz="1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VAN</a:t>
                      </a:r>
                      <a:endParaRPr lang="es-CL" sz="1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TIR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8576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0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37,18</a:t>
                      </a:r>
                      <a:endParaRPr lang="es-CL" sz="1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116%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8576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37,16</a:t>
                      </a:r>
                      <a:endParaRPr lang="es-CL" sz="1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148%</a:t>
                      </a:r>
                      <a:endParaRPr lang="es-CL" sz="1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8576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6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37,14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210%</a:t>
                      </a:r>
                      <a:endParaRPr lang="es-CL" sz="1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8576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12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37,1</a:t>
                      </a:r>
                      <a:endParaRPr lang="es-CL" sz="1800" b="1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INF</a:t>
                      </a:r>
                      <a:endParaRPr lang="es-CL" sz="18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5 Elipse"/>
          <p:cNvSpPr/>
          <p:nvPr/>
        </p:nvSpPr>
        <p:spPr>
          <a:xfrm>
            <a:off x="5643570" y="1857364"/>
            <a:ext cx="1357322" cy="30003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CuadroTexto"/>
          <p:cNvSpPr txBox="1"/>
          <p:nvPr/>
        </p:nvSpPr>
        <p:spPr>
          <a:xfrm>
            <a:off x="6786578" y="128586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solidFill>
                  <a:srgbClr val="FF0000"/>
                </a:solidFill>
              </a:rPr>
              <a:t>Apalancamiento</a:t>
            </a:r>
            <a:endParaRPr lang="es-CL" dirty="0">
              <a:solidFill>
                <a:srgbClr val="FF0000"/>
              </a:solidFill>
            </a:endParaRPr>
          </a:p>
        </p:txBody>
      </p:sp>
      <p:sp>
        <p:nvSpPr>
          <p:cNvPr id="8" name="7 Flecha abajo"/>
          <p:cNvSpPr/>
          <p:nvPr/>
        </p:nvSpPr>
        <p:spPr>
          <a:xfrm rot="1837300">
            <a:off x="6929454" y="1714488"/>
            <a:ext cx="357190" cy="500066"/>
          </a:xfrm>
          <a:prstGeom prst="downArrow">
            <a:avLst>
              <a:gd name="adj1" fmla="val 50000"/>
              <a:gd name="adj2" fmla="val 81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Problemas de la TIR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85918" y="2643182"/>
          <a:ext cx="6357980" cy="976318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271596"/>
                <a:gridCol w="1271596"/>
                <a:gridCol w="1271596"/>
                <a:gridCol w="1271596"/>
                <a:gridCol w="1271596"/>
              </a:tblGrid>
              <a:tr h="48815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Proyecto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0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smtClean="0"/>
                        <a:t>VAN (10 %)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88159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C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-4000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25000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-25000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         </a:t>
                      </a:r>
                      <a:r>
                        <a:rPr lang="es-CL" sz="1800" u="none" strike="noStrike" dirty="0" smtClean="0"/>
                        <a:t>1.934   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714612" y="4357694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/>
              <a:t>TIR =  25% y 400%</a:t>
            </a:r>
            <a:endParaRPr lang="es-C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Problemas de la TIR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766754"/>
          </a:xfrm>
        </p:spPr>
        <p:txBody>
          <a:bodyPr/>
          <a:lstStyle/>
          <a:p>
            <a:r>
              <a:rPr lang="es-ES_tradnl" dirty="0" smtClean="0"/>
              <a:t>Puede haber mas de una TIR</a:t>
            </a:r>
            <a:endParaRPr lang="es-C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3116"/>
            <a:ext cx="6429375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r>
              <a:rPr lang="es-ES_tradnl" dirty="0" smtClean="0"/>
              <a:t>Introducción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42976" y="1142984"/>
          <a:ext cx="7572426" cy="4643471"/>
        </p:xfrm>
        <a:graphic>
          <a:graphicData uri="http://schemas.openxmlformats.org/drawingml/2006/table">
            <a:tbl>
              <a:tblPr/>
              <a:tblGrid>
                <a:gridCol w="2801796"/>
                <a:gridCol w="954126"/>
                <a:gridCol w="954126"/>
                <a:gridCol w="954126"/>
                <a:gridCol w="954126"/>
                <a:gridCol w="954126"/>
              </a:tblGrid>
              <a:tr h="1863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Ingreso por venta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Costos operacionales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Depreciación legal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Gastos financieros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Ganancia de capital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Pérdida del ejercicio anterior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Utilidad antes de impuesto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Impuesto (15%)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Utilidad después de impuesto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Depreciación legal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Ganancia de capital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Pérdida del ejercicio anterior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Flujo operacional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Inversión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Valor residual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Capital de trabajo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Recuperación capital de trabajo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Flujo no operacional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L" sz="900" b="1" dirty="0">
                          <a:latin typeface="Calibri"/>
                          <a:ea typeface="Calibri"/>
                          <a:cs typeface="Times New Roman"/>
                        </a:rPr>
                        <a:t>Flujo de caja</a:t>
                      </a: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C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825" marR="578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5 Elipse"/>
          <p:cNvSpPr/>
          <p:nvPr/>
        </p:nvSpPr>
        <p:spPr>
          <a:xfrm>
            <a:off x="785786" y="5429264"/>
            <a:ext cx="7929618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Problemas de la TIR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Prestar o Endeudarse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500165" y="2571744"/>
          <a:ext cx="7072363" cy="1143009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414473"/>
                <a:gridCol w="1414473"/>
                <a:gridCol w="1414473"/>
                <a:gridCol w="1414473"/>
                <a:gridCol w="1414471"/>
              </a:tblGrid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Proyecto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0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TIR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VAN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D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-1000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1500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50%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       </a:t>
                      </a:r>
                      <a:r>
                        <a:rPr lang="es-CL" sz="1800" u="none" strike="noStrike" dirty="0" smtClean="0"/>
                        <a:t>363,64   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E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1000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-1500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50%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    </a:t>
                      </a:r>
                      <a:r>
                        <a:rPr lang="es-CL" sz="1800" u="none" strike="noStrike" dirty="0" smtClean="0"/>
                        <a:t>363,64   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Problemas de la TIR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766754"/>
          </a:xfrm>
        </p:spPr>
        <p:txBody>
          <a:bodyPr/>
          <a:lstStyle/>
          <a:p>
            <a:r>
              <a:rPr lang="es-ES_tradnl" dirty="0" smtClean="0"/>
              <a:t>Proyectos Excluyentes</a:t>
            </a:r>
            <a:endParaRPr lang="es-CL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428728" y="2571744"/>
          <a:ext cx="7000925" cy="1500198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400185"/>
                <a:gridCol w="1400185"/>
                <a:gridCol w="1400185"/>
                <a:gridCol w="1400185"/>
                <a:gridCol w="1400185"/>
              </a:tblGrid>
              <a:tr h="50006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Proyecto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0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TIR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VAN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006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F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-1000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2500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150%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1.272,73   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00066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G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-18000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25000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39%</a:t>
                      </a:r>
                      <a:endParaRPr lang="es-CL" sz="1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4.727,27   </a:t>
                      </a:r>
                      <a:endParaRPr lang="es-CL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357290" y="4786322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/>
              <a:t>¿ Cual es mejor?</a:t>
            </a:r>
            <a:endParaRPr lang="es-CL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Problemas de la TIR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5244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Proyectos Distinta Vida útil</a:t>
            </a:r>
          </a:p>
          <a:p>
            <a:endParaRPr lang="es-ES_tradnl" dirty="0" smtClean="0"/>
          </a:p>
          <a:p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71536" y="2643183"/>
          <a:ext cx="7858184" cy="135160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982273"/>
                <a:gridCol w="982273"/>
                <a:gridCol w="982273"/>
                <a:gridCol w="982273"/>
                <a:gridCol w="982273"/>
                <a:gridCol w="982273"/>
                <a:gridCol w="982273"/>
                <a:gridCol w="982273"/>
              </a:tblGrid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Proyecto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0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2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3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4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TIR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VAN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A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-1000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2000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100%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         818,18   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B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-1000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600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600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600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600</a:t>
                      </a:r>
                      <a:endParaRPr lang="es-CL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47%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         901,92   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643042" y="4572008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dirty="0" smtClean="0"/>
              <a:t>¿ Que es Mejor: Ganar 100% un año o ganar un 47% por 4 años?</a:t>
            </a:r>
            <a:endParaRPr lang="es-C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Problemas de la TIR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52440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Proyectos Distinta Vida útil</a:t>
            </a:r>
          </a:p>
          <a:p>
            <a:endParaRPr lang="es-ES_tradnl" dirty="0" smtClean="0"/>
          </a:p>
          <a:p>
            <a:endParaRPr lang="es-CL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71536" y="2643183"/>
          <a:ext cx="7643872" cy="147352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955484"/>
                <a:gridCol w="955484"/>
                <a:gridCol w="955484"/>
                <a:gridCol w="955484"/>
                <a:gridCol w="955484"/>
                <a:gridCol w="955484"/>
                <a:gridCol w="955484"/>
                <a:gridCol w="955484"/>
              </a:tblGrid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Proyecto</a:t>
                      </a:r>
                      <a:endParaRPr lang="es-CL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4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TIR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VAN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A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-1000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2928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smtClean="0"/>
                        <a:t>28%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</a:t>
                      </a:r>
                      <a:r>
                        <a:rPr lang="es-CL" sz="1800" u="none" strike="noStrike" dirty="0" smtClean="0"/>
                        <a:t>818,18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B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-1000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600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600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600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600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47%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         901,92   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Problemas de la TIR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052902"/>
          </a:xfrm>
        </p:spPr>
        <p:txBody>
          <a:bodyPr>
            <a:normAutofit/>
          </a:bodyPr>
          <a:lstStyle/>
          <a:p>
            <a:r>
              <a:rPr lang="es-ES_tradnl" dirty="0" smtClean="0"/>
              <a:t>Costo de Oportunidad variante en el tiempo</a:t>
            </a:r>
          </a:p>
          <a:p>
            <a:pPr lvl="2"/>
            <a:r>
              <a:rPr lang="es-ES_tradnl" dirty="0" smtClean="0"/>
              <a:t>Dado que la tasa de descuento puede variar en el tiempo, surge el problema de con qué tasa comparamos la TIR.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Índice de Rentabilidad (IR)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624010"/>
          </a:xfrm>
        </p:spPr>
        <p:txBody>
          <a:bodyPr/>
          <a:lstStyle/>
          <a:p>
            <a:r>
              <a:rPr lang="es-ES_tradnl" sz="2400" b="1" dirty="0" smtClean="0">
                <a:solidFill>
                  <a:srgbClr val="FF0000"/>
                </a:solidFill>
              </a:rPr>
              <a:t>El método del índice de rentabilidad, también conocido como razón beneficio/costo, mide el valor presente de los beneficios por unidad de inversión:</a:t>
            </a:r>
          </a:p>
          <a:p>
            <a:endParaRPr lang="es-CL" dirty="0">
              <a:solidFill>
                <a:srgbClr val="FF0000"/>
              </a:solidFill>
            </a:endParaRP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/>
        </p:nvGraphicFramePr>
        <p:xfrm>
          <a:off x="3286116" y="3000372"/>
          <a:ext cx="2857520" cy="1342530"/>
        </p:xfrm>
        <a:graphic>
          <a:graphicData uri="http://schemas.openxmlformats.org/presentationml/2006/ole">
            <p:oleObj spid="_x0000_s37890" name="Ecuación" r:id="rId3" imgW="812520" imgH="355320" progId="Equation.3">
              <p:embed/>
            </p:oleObj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500166" y="4500570"/>
            <a:ext cx="6786610" cy="192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9900" indent="-4699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£"/>
            </a:pPr>
            <a:r>
              <a:rPr lang="es-ES_tradnl" sz="2400" dirty="0" smtClean="0"/>
              <a:t>Si hay limitación de capital se eligen los proyectos con mayor IR.</a:t>
            </a:r>
          </a:p>
          <a:p>
            <a:pPr marL="469900" indent="-46990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£"/>
            </a:pPr>
            <a:r>
              <a:rPr lang="es-ES_tradnl" sz="2400" dirty="0" smtClean="0"/>
              <a:t>Puede conducir a errores cuando estamos frente a proyectos excluyentes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IR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285852" y="1214422"/>
          <a:ext cx="6858050" cy="1643076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371610"/>
                <a:gridCol w="1371610"/>
                <a:gridCol w="1371610"/>
                <a:gridCol w="1371610"/>
                <a:gridCol w="1371610"/>
              </a:tblGrid>
              <a:tr h="54769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Proyecto</a:t>
                      </a:r>
                      <a:endParaRPr lang="es-CL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0</a:t>
                      </a:r>
                      <a:endParaRPr lang="es-CL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</a:t>
                      </a:r>
                      <a:endParaRPr lang="es-CL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VAN</a:t>
                      </a:r>
                      <a:endParaRPr lang="es-CL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IR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4769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A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-100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200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         181,8 </a:t>
                      </a:r>
                      <a:endParaRPr lang="es-CL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1,82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54769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B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-10000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/>
                        <a:t>15000</a:t>
                      </a:r>
                      <a:endParaRPr lang="es-CL" sz="16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     13.636,4 </a:t>
                      </a:r>
                      <a:endParaRPr lang="es-CL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u="none" strike="noStrike" dirty="0"/>
                        <a:t>1,36</a:t>
                      </a:r>
                      <a:endParaRPr lang="es-CL" sz="16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214414" y="3500438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Pero si suponemos que son mutuamente excluyentes deberíamos optar por el proyecto B que tiene un mayor VAN, sin embargo de acuerdo al IR deberíamos realizar el proyecto A. Esto se resuelve calculándolo incrementalmente.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IR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71538" y="1643050"/>
          <a:ext cx="7715305" cy="142876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543061"/>
                <a:gridCol w="1543061"/>
                <a:gridCol w="1543061"/>
                <a:gridCol w="1543061"/>
                <a:gridCol w="1543061"/>
              </a:tblGrid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Proyecto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0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1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VAN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IR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A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 dirty="0"/>
                        <a:t>-100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 dirty="0"/>
                        <a:t>200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/>
                        <a:t>         181,8 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/>
                        <a:t>1,82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B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/>
                        <a:t>-10000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 dirty="0"/>
                        <a:t>15000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 dirty="0"/>
                        <a:t>     13.636,4 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 dirty="0"/>
                        <a:t>1,36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1" u="none" strike="noStrike" dirty="0"/>
                        <a:t>B-A</a:t>
                      </a:r>
                      <a:endParaRPr lang="es-CL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/>
                        <a:t>-9900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/>
                        <a:t>14800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 dirty="0"/>
                        <a:t>     13.454,5 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b="0" u="none" strike="noStrike" dirty="0"/>
                        <a:t>1,36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214414" y="3786190"/>
            <a:ext cx="72152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/>
              <a:t>Como el IR de la inversión adicional es mayor que 1, se sabe que el proyecto B es el mejor.</a:t>
            </a:r>
            <a:endParaRPr lang="es-ES" sz="2400" b="1" dirty="0" smtClean="0"/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VAN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695448"/>
          </a:xfrm>
        </p:spPr>
        <p:txBody>
          <a:bodyPr/>
          <a:lstStyle/>
          <a:p>
            <a:r>
              <a:rPr lang="es-ES_tradnl" sz="2400" dirty="0" smtClean="0"/>
              <a:t>El </a:t>
            </a:r>
            <a:r>
              <a:rPr lang="es-ES_tradnl" sz="2400" b="1" dirty="0" smtClean="0">
                <a:solidFill>
                  <a:srgbClr val="FF0000"/>
                </a:solidFill>
              </a:rPr>
              <a:t>VAN mide el aporte económico de un proyecto a los inversionistas</a:t>
            </a:r>
            <a:r>
              <a:rPr lang="es-ES_tradnl" sz="2400" dirty="0" smtClean="0"/>
              <a:t>. Esto significa que refleja el aumento o disminución de la riqueza de los inversionistas al participar en los proyectos.</a:t>
            </a:r>
          </a:p>
          <a:p>
            <a:endParaRPr lang="es-CL" dirty="0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3143240" y="3500438"/>
          <a:ext cx="3067050" cy="1171575"/>
        </p:xfrm>
        <a:graphic>
          <a:graphicData uri="http://schemas.openxmlformats.org/presentationml/2006/ole">
            <p:oleObj spid="_x0000_s43011" name="Ecuación" r:id="rId3" imgW="1130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Características del VAN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052902"/>
          </a:xfrm>
        </p:spPr>
        <p:txBody>
          <a:bodyPr/>
          <a:lstStyle/>
          <a:p>
            <a:pPr lvl="1" algn="just"/>
            <a:r>
              <a:rPr lang="es-ES_tradnl" sz="2200" dirty="0" smtClean="0"/>
              <a:t>Es de muy fácil aplicación.</a:t>
            </a:r>
          </a:p>
          <a:p>
            <a:pPr lvl="1" algn="just"/>
            <a:r>
              <a:rPr lang="es-ES_tradnl" sz="2200" dirty="0" smtClean="0"/>
              <a:t>Reconoce que un peso hoy vale más que un peso mañana.</a:t>
            </a:r>
          </a:p>
          <a:p>
            <a:pPr lvl="1" algn="just"/>
            <a:r>
              <a:rPr lang="es-ES_tradnl" sz="2200" dirty="0" smtClean="0"/>
              <a:t>Depende únicamente del flujo de caja y el costo de oportunidad</a:t>
            </a:r>
          </a:p>
          <a:p>
            <a:pPr lvl="1" algn="just"/>
            <a:r>
              <a:rPr lang="es-ES_tradnl" sz="2200" dirty="0" smtClean="0"/>
              <a:t>Propiedad aditiva: VPN (A+B) = VPN (A) + VPN (B)</a:t>
            </a:r>
          </a:p>
          <a:p>
            <a:pPr lvl="1" algn="just"/>
            <a:r>
              <a:rPr lang="es-ES_tradnl" sz="2200" dirty="0" smtClean="0"/>
              <a:t>No sólo permite reconocer un proyecto bueno, sino que también permite comparar proyectos y hacer ranking de ellos.</a:t>
            </a:r>
          </a:p>
          <a:p>
            <a:pPr lvl="1" algn="just"/>
            <a:r>
              <a:rPr lang="es-ES_tradnl" sz="2200" dirty="0" smtClean="0"/>
              <a:t>Considera factores de tiempo y riesgo.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¿ Cual es mejor?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000232" y="2571744"/>
          <a:ext cx="6072230" cy="1285884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214446"/>
                <a:gridCol w="1214446"/>
                <a:gridCol w="1214446"/>
                <a:gridCol w="1214446"/>
                <a:gridCol w="1214446"/>
              </a:tblGrid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1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4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-1000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300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-1500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smtClean="0"/>
                        <a:t>700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800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 smtClean="0"/>
                        <a:t>200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VAN Incremental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indent="-457200" algn="just">
              <a:spcBef>
                <a:spcPct val="50000"/>
              </a:spcBef>
              <a:tabLst>
                <a:tab pos="571500" algn="l"/>
                <a:tab pos="857250" algn="l"/>
              </a:tabLst>
            </a:pPr>
            <a:r>
              <a:rPr lang="es-CO" dirty="0" smtClean="0"/>
              <a:t>Para calcular el VAN, en este caso,  se deben realizar los siguientes pasos:</a:t>
            </a:r>
            <a:endParaRPr lang="es-ES" dirty="0" smtClean="0">
              <a:cs typeface="Arial" charset="0"/>
            </a:endParaRPr>
          </a:p>
          <a:p>
            <a:pPr marL="457200" indent="-457200" algn="just">
              <a:spcBef>
                <a:spcPct val="50000"/>
              </a:spcBef>
              <a:buFontTx/>
              <a:buChar char="•"/>
              <a:tabLst>
                <a:tab pos="571500" algn="l"/>
                <a:tab pos="857250" algn="l"/>
              </a:tabLst>
            </a:pPr>
            <a:r>
              <a:rPr lang="es-CO" dirty="0" smtClean="0"/>
              <a:t>Se deben colocar las alternativas en orden ascendente de inversión.</a:t>
            </a:r>
            <a:r>
              <a:rPr lang="es-ES" dirty="0" smtClean="0">
                <a:cs typeface="Arial" charset="0"/>
              </a:rPr>
              <a:t> </a:t>
            </a:r>
          </a:p>
          <a:p>
            <a:pPr marL="457200" indent="-457200" algn="just">
              <a:spcBef>
                <a:spcPct val="50000"/>
              </a:spcBef>
              <a:buFontTx/>
              <a:buChar char="•"/>
              <a:tabLst>
                <a:tab pos="571500" algn="l"/>
                <a:tab pos="857250" algn="l"/>
              </a:tabLst>
            </a:pPr>
            <a:r>
              <a:rPr lang="es-CO" dirty="0" smtClean="0"/>
              <a:t>Se sacan las diferencias entre la primera alternativa y la siguiente.</a:t>
            </a:r>
            <a:r>
              <a:rPr lang="es-ES" dirty="0" smtClean="0">
                <a:cs typeface="Arial" charset="0"/>
              </a:rPr>
              <a:t> </a:t>
            </a:r>
          </a:p>
          <a:p>
            <a:pPr marL="457200" indent="-457200" algn="just">
              <a:spcBef>
                <a:spcPct val="50000"/>
              </a:spcBef>
              <a:buFontTx/>
              <a:buChar char="•"/>
              <a:tabLst>
                <a:tab pos="571500" algn="l"/>
                <a:tab pos="857250" algn="l"/>
              </a:tabLst>
            </a:pPr>
            <a:r>
              <a:rPr lang="es-CO" dirty="0" smtClean="0"/>
              <a:t>Si el VPN es menor que cero, entonces la primera alternativa es la mejor, de lo contrario, la segunda será la escogida.</a:t>
            </a:r>
            <a:r>
              <a:rPr lang="es-ES" dirty="0" smtClean="0">
                <a:cs typeface="Arial" charset="0"/>
              </a:rPr>
              <a:t> </a:t>
            </a:r>
          </a:p>
          <a:p>
            <a:pPr marL="457200" indent="-457200" algn="just">
              <a:spcBef>
                <a:spcPct val="50000"/>
              </a:spcBef>
              <a:buFontTx/>
              <a:buChar char="•"/>
              <a:tabLst>
                <a:tab pos="571500" algn="l"/>
                <a:tab pos="857250" algn="l"/>
              </a:tabLst>
            </a:pPr>
            <a:r>
              <a:rPr lang="es-CO" dirty="0" smtClean="0"/>
              <a:t>La mejor de las dos se compara con la siguiente hasta terminar con todas las alternativas.</a:t>
            </a:r>
            <a:r>
              <a:rPr lang="es-ES" dirty="0" smtClean="0">
                <a:cs typeface="Arial" charset="0"/>
              </a:rPr>
              <a:t> </a:t>
            </a:r>
          </a:p>
          <a:p>
            <a:pPr marL="457200" indent="-457200" algn="just">
              <a:spcBef>
                <a:spcPct val="50000"/>
              </a:spcBef>
              <a:buFontTx/>
              <a:buChar char="•"/>
              <a:tabLst>
                <a:tab pos="571500" algn="l"/>
                <a:tab pos="857250" algn="l"/>
              </a:tabLst>
            </a:pPr>
            <a:r>
              <a:rPr lang="es-CO" dirty="0" smtClean="0"/>
              <a:t>Se deben tomar como base de análisis el mismo periodo de tiempo.</a:t>
            </a:r>
            <a:r>
              <a:rPr lang="es-ES" dirty="0" smtClean="0">
                <a:cs typeface="Arial" charset="0"/>
              </a:rPr>
              <a:t> 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Ejemplo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42976" y="2428868"/>
          <a:ext cx="7358115" cy="1428760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471623"/>
                <a:gridCol w="1471623"/>
                <a:gridCol w="1471623"/>
                <a:gridCol w="1471623"/>
                <a:gridCol w="1471623"/>
              </a:tblGrid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Alternativa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Inversión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A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B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C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A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-100000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-10000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-12000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-14000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B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-120000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-12000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-2000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-2000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57190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C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-125000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-2000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Solución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142984"/>
            <a:ext cx="7498080" cy="500066"/>
          </a:xfrm>
        </p:spPr>
        <p:txBody>
          <a:bodyPr>
            <a:normAutofit/>
          </a:bodyPr>
          <a:lstStyle/>
          <a:p>
            <a:r>
              <a:rPr lang="es-ES_tradnl" sz="2400" dirty="0" smtClean="0"/>
              <a:t>Comparamos A con B</a:t>
            </a:r>
            <a:endParaRPr lang="es-CL" sz="24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71538" y="1928802"/>
          <a:ext cx="7715304" cy="1285884"/>
        </p:xfrm>
        <a:graphic>
          <a:graphicData uri="http://schemas.openxmlformats.org/drawingml/2006/table">
            <a:tbl>
              <a:tblPr firstRow="1" lastRow="1">
                <a:tableStyleId>{3B4B98B0-60AC-42C2-AFA5-B58CD77FA1E5}</a:tableStyleId>
              </a:tblPr>
              <a:tblGrid>
                <a:gridCol w="1285884"/>
                <a:gridCol w="1285884"/>
                <a:gridCol w="1285884"/>
                <a:gridCol w="1285884"/>
                <a:gridCol w="1285884"/>
                <a:gridCol w="1285884"/>
              </a:tblGrid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Alternativa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Inversión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A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B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C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VAN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A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-100000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-10000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-12000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-14000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B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-120000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-12000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-2000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-2000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B-A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-20000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-2000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10000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12000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      7.777,8 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42976" y="4000504"/>
            <a:ext cx="75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Luego,  A es mejor que B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838192"/>
          </a:xfrm>
        </p:spPr>
        <p:txBody>
          <a:bodyPr/>
          <a:lstStyle/>
          <a:p>
            <a:r>
              <a:rPr lang="es-ES_tradnl" dirty="0" smtClean="0"/>
              <a:t>Ahora hay que comparar A con C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42976" y="2428868"/>
          <a:ext cx="7358112" cy="1285884"/>
        </p:xfrm>
        <a:graphic>
          <a:graphicData uri="http://schemas.openxmlformats.org/drawingml/2006/table">
            <a:tbl>
              <a:tblPr firstRow="1" lastRow="1">
                <a:tableStyleId>{3B4B98B0-60AC-42C2-AFA5-B58CD77FA1E5}</a:tableStyleId>
              </a:tblPr>
              <a:tblGrid>
                <a:gridCol w="1226352"/>
                <a:gridCol w="1226352"/>
                <a:gridCol w="1226352"/>
                <a:gridCol w="1226352"/>
                <a:gridCol w="1226352"/>
                <a:gridCol w="1226352"/>
              </a:tblGrid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Alternativa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Inversión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A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B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C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VAN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A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-100000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-10000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-12000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-14000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C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-125000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-2000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-1000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321471"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C-A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-25000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8000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/>
                        <a:t>11000</a:t>
                      </a:r>
                      <a:endParaRPr lang="es-CL" sz="1400" b="0" i="0" u="none" strike="noStrike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14000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400" u="none" strike="noStrike" dirty="0"/>
                        <a:t>-      2.592,6 </a:t>
                      </a:r>
                      <a:endParaRPr lang="es-CL" sz="14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600" dirty="0" smtClean="0"/>
              <a:t>Indicadores para Proyectos Repetibles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_tradnl" sz="2400" dirty="0" smtClean="0"/>
              <a:t>En ocasiones los inversionistas se ven enfrentados a proyectos que se pueden repetir periódica e indefinidamente. Es decir, al cabo de la vida útil del mismo es posible repetir la inversión y obtener los mismos flujos. </a:t>
            </a:r>
          </a:p>
          <a:p>
            <a:pPr algn="just">
              <a:lnSpc>
                <a:spcPct val="90000"/>
              </a:lnSpc>
            </a:pPr>
            <a:r>
              <a:rPr lang="es-ES_tradnl" sz="2400" dirty="0" smtClean="0"/>
              <a:t>El problema que surge es cómo proceder en la comparación de dos o más proyectos con diferentes vidas útiles, en donde al menos uno de ellos es repetible.</a:t>
            </a:r>
          </a:p>
          <a:p>
            <a:pPr algn="just">
              <a:lnSpc>
                <a:spcPct val="90000"/>
              </a:lnSpc>
            </a:pPr>
            <a:r>
              <a:rPr lang="es-ES_tradnl" sz="2400" dirty="0" smtClean="0"/>
              <a:t>Vamos a analizar tres indicadores, que son derivaciones del  VAN.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BAUE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_tradnl" sz="2400" dirty="0" smtClean="0"/>
              <a:t>Este indicador encuentra un Flujo Constante (BAUE), el que si existiese, daría como resultado el VAN calculado del proyecto.</a:t>
            </a:r>
          </a:p>
          <a:p>
            <a:pPr algn="just">
              <a:lnSpc>
                <a:spcPct val="90000"/>
              </a:lnSpc>
              <a:buNone/>
            </a:pPr>
            <a:endParaRPr lang="es-ES_tradnl" sz="2400" dirty="0" smtClean="0"/>
          </a:p>
          <a:p>
            <a:pPr algn="just">
              <a:lnSpc>
                <a:spcPct val="90000"/>
              </a:lnSpc>
            </a:pPr>
            <a:r>
              <a:rPr lang="es-ES_tradnl" sz="2400" dirty="0" smtClean="0"/>
              <a:t>Recurriendo al Factor de Recuperación del Capital y distribuyendo el VAN de cada proyecto con la tasa de costo de oportunidad del dinero en N cuotas iguales, siendo N el número de períodos de vida útil de cada proyecto. Se determina un valor cuota=BAUE.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1143000"/>
          </a:xfrm>
        </p:spPr>
        <p:txBody>
          <a:bodyPr/>
          <a:lstStyle/>
          <a:p>
            <a:r>
              <a:rPr lang="es-ES_tradnl" dirty="0" smtClean="0"/>
              <a:t>BAUE</a:t>
            </a:r>
            <a:endParaRPr lang="es-C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28662" y="1428736"/>
            <a:ext cx="79994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Char char="£"/>
              <a:tabLst/>
              <a:defRPr/>
            </a:pPr>
            <a:r>
              <a:rPr kumimoji="0" lang="es-ES_tradnl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cuota así determinada se denomina BAUE.</a:t>
            </a:r>
          </a:p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s-ES_tradnl" sz="2200" b="0" i="0" u="none" strike="noStrike" kern="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69900" marR="0" lvl="0" indent="-469900" algn="just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es-ES_tradnl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s-ES_tradnl" sz="24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El criterio es elegir el proyecto con mayor BAUE (siempre que los proyectos tengan el mismo riesgo)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143125" y="2357438"/>
          <a:ext cx="4572000" cy="1077912"/>
        </p:xfrm>
        <a:graphic>
          <a:graphicData uri="http://schemas.openxmlformats.org/presentationml/2006/ole">
            <p:oleObj spid="_x0000_s49154" name="Ecuación" r:id="rId3" imgW="215892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143000"/>
          </a:xfrm>
        </p:spPr>
        <p:txBody>
          <a:bodyPr/>
          <a:lstStyle/>
          <a:p>
            <a:r>
              <a:rPr lang="es-ES_tradnl" dirty="0" smtClean="0"/>
              <a:t>Ejemplo</a:t>
            </a:r>
            <a:endParaRPr lang="es-CL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684213" y="1196975"/>
            <a:ext cx="8001000" cy="838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Considere los flujos de caja de los dos proyectos infinitamente repetibles a la misma escala:</a:t>
            </a: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_trad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_trad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_trad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_trad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_trad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ES_trad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el costo de oportunidad del capital es 10%, el VAN del proyecto A es 0,41 y el del B es 0,51.</a:t>
            </a:r>
          </a:p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s-ES_trad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acuerdo a lo anterior, a primera vista aparece como mejor el proyecto B.</a:t>
            </a:r>
            <a:endParaRPr kumimoji="0" lang="es-ES_tradnl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1785918" y="2357430"/>
          <a:ext cx="4899025" cy="1749425"/>
        </p:xfrm>
        <a:graphic>
          <a:graphicData uri="http://schemas.openxmlformats.org/presentationml/2006/ole">
            <p:oleObj spid="_x0000_s50179" name="Hoja de cálculo" r:id="rId3" imgW="2295449" imgH="81930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Costo Anual Equivalente(CAUE)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98133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_tradnl" sz="2400" dirty="0" smtClean="0"/>
              <a:t>En algunas ocasiones se presentan proyectos repetibles que producen los mismos ingresos y difieren entre sí sólo en los costos de inversión y operación. En este caso conviene distribuir el valor presente de los costos en N cuotas iguales.</a:t>
            </a:r>
          </a:p>
          <a:p>
            <a:pPr algn="just">
              <a:lnSpc>
                <a:spcPct val="90000"/>
              </a:lnSpc>
            </a:pPr>
            <a:r>
              <a:rPr lang="es-ES_tradnl" sz="2400" dirty="0" smtClean="0"/>
              <a:t>La cuota así determinada se denomina CAUE.</a:t>
            </a:r>
          </a:p>
          <a:p>
            <a:pPr algn="just">
              <a:lnSpc>
                <a:spcPct val="90000"/>
              </a:lnSpc>
            </a:pPr>
            <a:r>
              <a:rPr lang="es-ES_tradnl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 criterio es elegir el proyecto con el menor CAUE.</a:t>
            </a:r>
          </a:p>
          <a:p>
            <a:endParaRPr lang="es-CL" dirty="0"/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2357422" y="4643446"/>
          <a:ext cx="5713412" cy="1189032"/>
        </p:xfrm>
        <a:graphic>
          <a:graphicData uri="http://schemas.openxmlformats.org/presentationml/2006/ole">
            <p:oleObj spid="_x0000_s51203" name="Ecuación" r:id="rId3" imgW="250164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Ejercicio</a:t>
            </a:r>
            <a:endParaRPr lang="es-C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00100" y="1196975"/>
            <a:ext cx="7569225" cy="19446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s-MX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Una nueva empresa dedicada al transporte de personas desde y hacia el aeropuerto está evaluando qué tipo de furgones le resulta más conveniente adquirir, las alternativas son las siguientes:</a:t>
            </a:r>
            <a:endParaRPr kumimoji="0" lang="es-E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143000" y="3643313"/>
          <a:ext cx="7745413" cy="2033587"/>
        </p:xfrm>
        <a:graphic>
          <a:graphicData uri="http://schemas.openxmlformats.org/presentationml/2006/ole">
            <p:oleObj spid="_x0000_s52226" name="Worksheet" r:id="rId3" imgW="4870800" imgH="12988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Preguntas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Si un proyecto es bueno para una persona, ¿ Es bueno para todas?</a:t>
            </a:r>
          </a:p>
          <a:p>
            <a:pPr>
              <a:buNone/>
            </a:pPr>
            <a:endParaRPr lang="es-ES_tradnl" sz="2000" dirty="0" smtClean="0"/>
          </a:p>
          <a:p>
            <a:r>
              <a:rPr lang="es-ES_tradnl" dirty="0" smtClean="0"/>
              <a:t>De los proyectos anteriores, ¿ Podríamos decir que uno es mejor que el otro?</a:t>
            </a:r>
          </a:p>
          <a:p>
            <a:endParaRPr lang="es-ES_tradnl" sz="2000" dirty="0" smtClean="0"/>
          </a:p>
          <a:p>
            <a:r>
              <a:rPr lang="es-ES_tradnl" dirty="0" smtClean="0"/>
              <a:t>¿ Como vender un proyecto si el VAN es distinto para cada uno de los posibles interesados?</a:t>
            </a: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</a:t>
            </a:r>
            <a:endParaRPr lang="es-CL" dirty="0"/>
          </a:p>
        </p:txBody>
      </p:sp>
      <p:sp>
        <p:nvSpPr>
          <p:cNvPr id="4" name="3 Rectángulo"/>
          <p:cNvSpPr/>
          <p:nvPr/>
        </p:nvSpPr>
        <p:spPr>
          <a:xfrm>
            <a:off x="1500166" y="1857364"/>
            <a:ext cx="7286676" cy="212365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s-ES_tradnl" sz="4400" baseline="-25000" dirty="0" smtClean="0"/>
              <a:t>“ Transformar la información financiera en indicadores de evaluación de proyectos, que permitan hacer comparaciones y recomendar decisiones” </a:t>
            </a:r>
            <a:endParaRPr lang="es-CL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Los Indicadores …..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728" y="1643050"/>
            <a:ext cx="7498080" cy="4800600"/>
          </a:xfrm>
        </p:spPr>
        <p:txBody>
          <a:bodyPr>
            <a:normAutofit/>
          </a:bodyPr>
          <a:lstStyle/>
          <a:p>
            <a:r>
              <a:rPr lang="es-ES_tradnl" sz="2800" dirty="0" smtClean="0"/>
              <a:t>Valor Actual Neto (VAN)</a:t>
            </a:r>
          </a:p>
          <a:p>
            <a:r>
              <a:rPr lang="es-ES_tradnl" sz="2800" dirty="0" smtClean="0"/>
              <a:t>Tasa Interna de Retorno(TIR)</a:t>
            </a:r>
          </a:p>
          <a:p>
            <a:r>
              <a:rPr lang="es-ES_tradnl" sz="2800" dirty="0" smtClean="0"/>
              <a:t>Período de Recuperación de Capital(PRC)</a:t>
            </a:r>
          </a:p>
          <a:p>
            <a:r>
              <a:rPr lang="es-ES_tradnl" sz="2800" dirty="0" smtClean="0"/>
              <a:t>Índice de rentabilidad(IR)</a:t>
            </a:r>
          </a:p>
          <a:p>
            <a:r>
              <a:rPr lang="es-ES_tradnl" sz="2800" dirty="0" smtClean="0"/>
              <a:t>Beneficio Anual Uniforme Equivalente(BAUE)</a:t>
            </a:r>
          </a:p>
          <a:p>
            <a:r>
              <a:rPr lang="es-ES_tradnl" sz="2800" dirty="0" smtClean="0"/>
              <a:t>Costo Anual Uniforme Equivalente(CAUE)</a:t>
            </a:r>
          </a:p>
          <a:p>
            <a:pPr>
              <a:buNone/>
            </a:pP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_tradnl" sz="3600" dirty="0" smtClean="0"/>
              <a:t>Período de recuperación del capital (Payback- PRC)</a:t>
            </a:r>
            <a:endParaRPr lang="es-CL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_tradnl" sz="2600" dirty="0" smtClean="0"/>
              <a:t>Algunas empresas requieren que la inversión se recupere en un período determinado.</a:t>
            </a:r>
          </a:p>
          <a:p>
            <a:pPr algn="just"/>
            <a:r>
              <a:rPr lang="es-ES_tradnl" sz="2600" dirty="0" smtClean="0"/>
              <a:t>El período de recuperación del capital se obtiene contando el número de períodos que toma igualar los flujos de caja acumulados con la inversión inicial. (PRC)</a:t>
            </a:r>
          </a:p>
          <a:p>
            <a:pPr algn="just"/>
            <a:r>
              <a:rPr lang="es-ES_tradnl" sz="3000" b="1" i="1" dirty="0" smtClean="0">
                <a:solidFill>
                  <a:srgbClr val="FF0000"/>
                </a:solidFill>
              </a:rPr>
              <a:t>CRITERIO: </a:t>
            </a:r>
          </a:p>
          <a:p>
            <a:pPr algn="ctr">
              <a:buNone/>
            </a:pPr>
            <a:r>
              <a:rPr lang="es-ES_tradnl" sz="3000" b="1" i="1" dirty="0" smtClean="0">
                <a:solidFill>
                  <a:srgbClr val="FF0000"/>
                </a:solidFill>
              </a:rPr>
              <a:t>“Si el período de recuperación de capital es menor que el máximo período definido por la empresa, entonces se acepta el proyecto”</a:t>
            </a:r>
            <a:endParaRPr lang="es-ES_tradnl" sz="3000" i="1" dirty="0" smtClean="0">
              <a:solidFill>
                <a:srgbClr val="FF0000"/>
              </a:solidFill>
            </a:endParaRPr>
          </a:p>
          <a:p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PRC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2" y="2285991"/>
          <a:ext cx="6368184" cy="1143009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061364"/>
                <a:gridCol w="1061364"/>
                <a:gridCol w="1061364"/>
                <a:gridCol w="1061364"/>
                <a:gridCol w="1061364"/>
                <a:gridCol w="1061364"/>
              </a:tblGrid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Proyecto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2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4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A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-1000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B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-1500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700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800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200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285852" y="4214818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- Si la empresa exige a un proyecto un PRC de 3 años, el proyecto B sería el elegido.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PRC</a:t>
            </a: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2" y="2285991"/>
          <a:ext cx="7429548" cy="1143009"/>
        </p:xfrm>
        <a:graphic>
          <a:graphicData uri="http://schemas.openxmlformats.org/drawingml/2006/table">
            <a:tbl>
              <a:tblPr firstRow="1">
                <a:tableStyleId>{3B4B98B0-60AC-42C2-AFA5-B58CD77FA1E5}</a:tableStyleId>
              </a:tblPr>
              <a:tblGrid>
                <a:gridCol w="1061364"/>
                <a:gridCol w="1061364"/>
                <a:gridCol w="1061364"/>
                <a:gridCol w="1061364"/>
                <a:gridCol w="1061364"/>
                <a:gridCol w="1061364"/>
                <a:gridCol w="1061364"/>
              </a:tblGrid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/>
                        <a:t>Proyecto</a:t>
                      </a:r>
                      <a:endParaRPr lang="es-CL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1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2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4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solidFill>
                            <a:srgbClr val="FF0000"/>
                          </a:solidFill>
                        </a:rPr>
                        <a:t>PRC</a:t>
                      </a:r>
                      <a:endParaRPr lang="es-CL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A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-1000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300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es-CL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1003"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B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-1500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700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800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/>
                        <a:t>200</a:t>
                      </a:r>
                      <a:endParaRPr lang="es-CL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800" u="none" strike="noStrike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s-CL" sz="1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285852" y="4214818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400" dirty="0" smtClean="0"/>
              <a:t>- Si la empresa exige a un proyecto un PRC de 3 años, el proyecto B sería el elegido.</a:t>
            </a:r>
            <a:endParaRPr lang="es-C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4304</TotalTime>
  <Words>2013</Words>
  <Application>Microsoft Office PowerPoint</Application>
  <PresentationFormat>Presentación en pantalla (4:3)</PresentationFormat>
  <Paragraphs>916</Paragraphs>
  <Slides>39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39</vt:i4>
      </vt:variant>
    </vt:vector>
  </HeadingPairs>
  <TitlesOfParts>
    <vt:vector size="43" baseType="lpstr">
      <vt:lpstr>Solsticio</vt:lpstr>
      <vt:lpstr>Ecuación</vt:lpstr>
      <vt:lpstr>Hoja de cálculo</vt:lpstr>
      <vt:lpstr>Worksheet</vt:lpstr>
      <vt:lpstr>Indicadores I</vt:lpstr>
      <vt:lpstr>Introducción</vt:lpstr>
      <vt:lpstr>¿ Cual es mejor?</vt:lpstr>
      <vt:lpstr>Preguntas</vt:lpstr>
      <vt:lpstr>Objetivo</vt:lpstr>
      <vt:lpstr>Los Indicadores …..</vt:lpstr>
      <vt:lpstr>Período de recuperación del capital (Payback- PRC)</vt:lpstr>
      <vt:lpstr>PRC</vt:lpstr>
      <vt:lpstr>PRC</vt:lpstr>
      <vt:lpstr>PRC</vt:lpstr>
      <vt:lpstr>PRC v/s VAN</vt:lpstr>
      <vt:lpstr>Tasa Interna de Retorno (TIR)</vt:lpstr>
      <vt:lpstr>TIR</vt:lpstr>
      <vt:lpstr>Caso Galvanizado (Sin Deuda)</vt:lpstr>
      <vt:lpstr>Caso Galvanizado (Deuda 6MM)</vt:lpstr>
      <vt:lpstr>Caso Galvanizado (Deuda 12MM)</vt:lpstr>
      <vt:lpstr>Caso Galvanizado</vt:lpstr>
      <vt:lpstr>Problemas de la TIR</vt:lpstr>
      <vt:lpstr>Problemas de la TIR</vt:lpstr>
      <vt:lpstr>Problemas de la TIR</vt:lpstr>
      <vt:lpstr>Problemas de la TIR</vt:lpstr>
      <vt:lpstr>Problemas de la TIR</vt:lpstr>
      <vt:lpstr>Problemas de la TIR</vt:lpstr>
      <vt:lpstr>Problemas de la TIR</vt:lpstr>
      <vt:lpstr>Índice de Rentabilidad (IR)</vt:lpstr>
      <vt:lpstr>IR</vt:lpstr>
      <vt:lpstr>IR</vt:lpstr>
      <vt:lpstr>VAN</vt:lpstr>
      <vt:lpstr>Características del VAN</vt:lpstr>
      <vt:lpstr>VAN Incremental</vt:lpstr>
      <vt:lpstr>Ejemplo</vt:lpstr>
      <vt:lpstr>Solución</vt:lpstr>
      <vt:lpstr>Diapositiva 33</vt:lpstr>
      <vt:lpstr>Indicadores para Proyectos Repetibles</vt:lpstr>
      <vt:lpstr>BAUE</vt:lpstr>
      <vt:lpstr>BAUE</vt:lpstr>
      <vt:lpstr>Ejemplo</vt:lpstr>
      <vt:lpstr>Costo Anual Equivalente(CAUE)</vt:lpstr>
      <vt:lpstr>Ejercicio</vt:lpstr>
    </vt:vector>
  </TitlesOfParts>
  <Company>scm1301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Indicadores</dc:title>
  <dc:creator>Siegfried Cobian Musso</dc:creator>
  <cp:lastModifiedBy>Siegfried Cobian Musso</cp:lastModifiedBy>
  <cp:revision>26</cp:revision>
  <dcterms:created xsi:type="dcterms:W3CDTF">2009-09-07T14:02:29Z</dcterms:created>
  <dcterms:modified xsi:type="dcterms:W3CDTF">2009-09-21T17:09:19Z</dcterms:modified>
</cp:coreProperties>
</file>