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95" r:id="rId3"/>
    <p:sldId id="296" r:id="rId4"/>
    <p:sldId id="294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9" r:id="rId17"/>
    <p:sldId id="308" r:id="rId18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C5AA9-6E97-4E2C-A6D5-C954301AC7F1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99B27-28DC-469E-A3E6-459CB3E9AFD9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L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es-ES_tradnl" sz="6000" dirty="0" smtClean="0"/>
              <a:t>Indicadores </a:t>
            </a:r>
            <a:r>
              <a:rPr lang="es-ES_tradnl" sz="6000" dirty="0" smtClean="0"/>
              <a:t>II</a:t>
            </a:r>
            <a:endParaRPr lang="es-CL" sz="6000" dirty="0"/>
          </a:p>
        </p:txBody>
      </p:sp>
      <p:pic>
        <p:nvPicPr>
          <p:cNvPr id="4" name="4 Imagen" descr="CG9B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071942"/>
            <a:ext cx="3033712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42"/>
            <a:ext cx="28067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2 Subtítulo"/>
          <p:cNvSpPr>
            <a:spLocks noGrp="1"/>
          </p:cNvSpPr>
          <p:nvPr>
            <p:ph type="subTitle" idx="1"/>
          </p:nvPr>
        </p:nvSpPr>
        <p:spPr>
          <a:xfrm>
            <a:off x="1000100" y="5643578"/>
            <a:ext cx="4643470" cy="100013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sz="2000" dirty="0" smtClean="0"/>
              <a:t>Prof.: Siegfried Cobian Musso</a:t>
            </a:r>
          </a:p>
          <a:p>
            <a:pPr>
              <a:defRPr/>
            </a:pPr>
            <a:r>
              <a:rPr lang="es-MX" sz="2000" dirty="0" smtClean="0"/>
              <a:t>IN42A  (scobian@gmail.com)</a:t>
            </a:r>
          </a:p>
          <a:p>
            <a:pPr algn="l"/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VAN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571736" y="2143116"/>
          <a:ext cx="4429156" cy="15240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60349"/>
                <a:gridCol w="2168807"/>
              </a:tblGrid>
              <a:tr h="71438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VAN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7143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KIA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   9.359.748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7143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HYUNDAI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 27.404.973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7143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TOYOTA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 35.638.599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7143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MERCEDEZ BENZ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 46.023.222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CAUE</a:t>
            </a:r>
            <a:endParaRPr lang="es-CL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143108" y="2000240"/>
          <a:ext cx="5857916" cy="19050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13796"/>
                <a:gridCol w="1872060"/>
                <a:gridCol w="1872060"/>
              </a:tblGrid>
              <a:tr h="381002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VAN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CAUE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8100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KIA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   9.359.748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    4.099.354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8100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>
                          <a:solidFill>
                            <a:srgbClr val="FF0000"/>
                          </a:solidFill>
                        </a:rPr>
                        <a:t>HYUNDAI</a:t>
                      </a:r>
                      <a:endParaRPr lang="es-CL" sz="20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>
                          <a:solidFill>
                            <a:srgbClr val="FF0000"/>
                          </a:solidFill>
                        </a:rPr>
                        <a:t>-      27.404.973   </a:t>
                      </a:r>
                      <a:endParaRPr lang="es-CL" sz="20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>
                          <a:solidFill>
                            <a:srgbClr val="FF0000"/>
                          </a:solidFill>
                        </a:rPr>
                        <a:t>          6.107.201   </a:t>
                      </a:r>
                      <a:endParaRPr lang="es-CL" sz="20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8100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TOYOTA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 35.638.599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      7.101.064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8100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MERCEDEZ BENZ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 46.023.222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      8.490.400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940102"/>
          </a:xfrm>
        </p:spPr>
        <p:txBody>
          <a:bodyPr/>
          <a:lstStyle/>
          <a:p>
            <a:r>
              <a:rPr lang="es-ES_tradnl" dirty="0" smtClean="0"/>
              <a:t>Repetibles V/S No Repetibles</a:t>
            </a: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1000100" y="1500174"/>
            <a:ext cx="75724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endParaRPr lang="es-ES_tradnl" sz="2400" dirty="0" smtClean="0"/>
          </a:p>
          <a:p>
            <a:pPr algn="just">
              <a:buFontTx/>
              <a:buChar char="-"/>
            </a:pPr>
            <a:endParaRPr lang="es-ES_tradnl" sz="2400" dirty="0" smtClean="0"/>
          </a:p>
          <a:p>
            <a:pPr algn="just">
              <a:buFontTx/>
              <a:buChar char="-"/>
            </a:pPr>
            <a:r>
              <a:rPr lang="es-ES_tradnl" sz="2400" dirty="0" smtClean="0"/>
              <a:t>Ya sabemos que con el BAUE o CAUE podemos comprar proyectos repetibles y que con VAN podemos comparar proyectos no Repetibles. </a:t>
            </a:r>
          </a:p>
          <a:p>
            <a:pPr algn="just">
              <a:buFontTx/>
              <a:buChar char="-"/>
            </a:pPr>
            <a:endParaRPr lang="es-ES_tradnl" sz="2400" dirty="0" smtClean="0"/>
          </a:p>
          <a:p>
            <a:pPr algn="ctr"/>
            <a:r>
              <a:rPr lang="es-ES_tradnl" sz="2400" dirty="0" smtClean="0"/>
              <a:t>¿ Pero Ambos?</a:t>
            </a:r>
          </a:p>
          <a:p>
            <a:pPr algn="just">
              <a:buFontTx/>
              <a:buChar char="-"/>
            </a:pPr>
            <a:endParaRPr lang="es-ES_tradnl" sz="2400" dirty="0" smtClean="0"/>
          </a:p>
          <a:p>
            <a:pPr algn="just">
              <a:buFontTx/>
              <a:buChar char="-"/>
            </a:pPr>
            <a:endParaRPr lang="es-ES_tradnl" sz="2400" dirty="0" smtClean="0"/>
          </a:p>
          <a:p>
            <a:pPr algn="just">
              <a:buFontTx/>
              <a:buChar char="-"/>
            </a:pPr>
            <a:endParaRPr lang="es-CL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Repetibles V/S No Repetibles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4348" y="1447800"/>
            <a:ext cx="8219340" cy="21240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_tradnl" sz="2400" dirty="0" smtClean="0"/>
              <a:t>Supongamos que un Inversionista debe decidir entre realizar los siguientes proyectos:</a:t>
            </a:r>
          </a:p>
          <a:p>
            <a:pPr algn="just">
              <a:buFontTx/>
              <a:buChar char="-"/>
            </a:pPr>
            <a:endParaRPr lang="es-ES_tradnl" sz="2400" dirty="0" smtClean="0"/>
          </a:p>
          <a:p>
            <a:pPr algn="just"/>
            <a:r>
              <a:rPr lang="es-ES_tradnl" sz="2400" dirty="0" smtClean="0"/>
              <a:t>a) Explotar una Mina de cobre que tiene una duración estimada </a:t>
            </a:r>
            <a:r>
              <a:rPr lang="es-ES_tradnl" sz="2400" smtClean="0"/>
              <a:t>de </a:t>
            </a:r>
            <a:r>
              <a:rPr lang="es-ES_tradnl" sz="2400" smtClean="0"/>
              <a:t>6 </a:t>
            </a:r>
            <a:r>
              <a:rPr lang="es-ES_tradnl" sz="2400" dirty="0" smtClean="0"/>
              <a:t>años y generará los siguientes flujos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71538" y="4000504"/>
          <a:ext cx="7786743" cy="8572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98559"/>
                <a:gridCol w="980639"/>
                <a:gridCol w="1249149"/>
                <a:gridCol w="1198559"/>
                <a:gridCol w="1198559"/>
                <a:gridCol w="980639"/>
                <a:gridCol w="980639"/>
              </a:tblGrid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0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1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2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3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4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5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6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-100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15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35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45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49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55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75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Repetibles V/S No Repetibles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4348" y="1447800"/>
            <a:ext cx="8219340" cy="11953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_tradnl" sz="2400" dirty="0" smtClean="0"/>
              <a:t>b) Ingresar al negocio agrícola el que se estima generará los siguientes flujos cada 4 años.</a:t>
            </a:r>
            <a:endParaRPr lang="es-ES_tradnl" sz="2400" dirty="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197099" y="3238500"/>
          <a:ext cx="4749801" cy="609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77247"/>
                <a:gridCol w="799566"/>
                <a:gridCol w="1018494"/>
                <a:gridCol w="977247"/>
                <a:gridCol w="97724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0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1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2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3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4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-15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6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13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19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14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498080" cy="1143000"/>
          </a:xfrm>
        </p:spPr>
        <p:txBody>
          <a:bodyPr/>
          <a:lstStyle/>
          <a:p>
            <a:r>
              <a:rPr lang="es-ES_tradnl" dirty="0" err="1" smtClean="0"/>
              <a:t>VANs</a:t>
            </a:r>
            <a:endParaRPr lang="es-CL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928926" y="2214554"/>
          <a:ext cx="3357586" cy="15240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13490"/>
                <a:gridCol w="1644096"/>
              </a:tblGrid>
              <a:tr h="26193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Proyecto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VAN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52387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Minero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                 39,1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52387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 smtClean="0"/>
                        <a:t>Agrícola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                 17,9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498080" cy="1143000"/>
          </a:xfrm>
        </p:spPr>
        <p:txBody>
          <a:bodyPr/>
          <a:lstStyle/>
          <a:p>
            <a:r>
              <a:rPr lang="es-ES_tradnl" dirty="0" smtClean="0"/>
              <a:t>BAUE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28728" y="2428869"/>
          <a:ext cx="6286545" cy="128588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53661"/>
                <a:gridCol w="2066442"/>
                <a:gridCol w="2066442"/>
              </a:tblGrid>
              <a:tr h="4286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Proyecto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VAN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BAUE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286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Minero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 smtClean="0"/>
                        <a:t>39,1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286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Agricola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 smtClean="0"/>
                        <a:t>17,9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 smtClean="0"/>
                        <a:t>6,3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498080" cy="1143000"/>
          </a:xfrm>
        </p:spPr>
        <p:txBody>
          <a:bodyPr/>
          <a:lstStyle/>
          <a:p>
            <a:r>
              <a:rPr lang="es-ES_tradnl" dirty="0" smtClean="0"/>
              <a:t>VPS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214414" y="2714620"/>
          <a:ext cx="7500991" cy="914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5078"/>
                <a:gridCol w="1943066"/>
                <a:gridCol w="1943066"/>
                <a:gridCol w="1589781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Proyecto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VAN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BAUE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VPS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Minero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                 39,1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Agricola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               17,9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 smtClean="0"/>
                        <a:t>6,3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 smtClean="0"/>
                        <a:t>41,7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Tipo de Proyectos a Evaluar</a:t>
            </a:r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1214414" y="1357298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/>
              <a:t>¿ Cual Elegir ?</a:t>
            </a:r>
            <a:endParaRPr lang="es-CL" sz="3200" dirty="0"/>
          </a:p>
        </p:txBody>
      </p:sp>
      <p:pic>
        <p:nvPicPr>
          <p:cNvPr id="5" name="4 Imagen" descr="Hyundai Logo 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000240"/>
            <a:ext cx="2322296" cy="1857388"/>
          </a:xfrm>
          <a:prstGeom prst="rect">
            <a:avLst/>
          </a:prstGeom>
        </p:spPr>
      </p:pic>
      <p:pic>
        <p:nvPicPr>
          <p:cNvPr id="6" name="5 Imagen" descr="k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2000240"/>
            <a:ext cx="2747616" cy="1785950"/>
          </a:xfrm>
          <a:prstGeom prst="rect">
            <a:avLst/>
          </a:prstGeom>
        </p:spPr>
      </p:pic>
      <p:pic>
        <p:nvPicPr>
          <p:cNvPr id="7" name="6 Imagen" descr="m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4214818"/>
            <a:ext cx="2468814" cy="1785950"/>
          </a:xfrm>
          <a:prstGeom prst="rect">
            <a:avLst/>
          </a:prstGeom>
        </p:spPr>
      </p:pic>
      <p:pic>
        <p:nvPicPr>
          <p:cNvPr id="8" name="7 Imagen" descr="toyo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57290" y="4143380"/>
            <a:ext cx="2428892" cy="22976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Proyectos Repetibles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</a:pPr>
            <a:r>
              <a:rPr lang="es-ES_tradnl" dirty="0" smtClean="0"/>
              <a:t>En ocasiones los inversionistas se ven enfrentados a proyectos que se pueden repetir periódica e indefinidamente. Es decir, al cabo de la vida útil del mismo es posible repetir la inversión y obtener los mismos flujos. </a:t>
            </a:r>
          </a:p>
          <a:p>
            <a:pPr algn="just">
              <a:lnSpc>
                <a:spcPct val="90000"/>
              </a:lnSpc>
            </a:pPr>
            <a:r>
              <a:rPr lang="es-ES_tradnl" dirty="0" smtClean="0"/>
              <a:t>El problema que surge es cómo proceder en la comparación de dos o más proyectos con diferentes vidas útiles, en donde al menos uno de ellos es repetible.</a:t>
            </a:r>
          </a:p>
          <a:p>
            <a:pPr algn="just">
              <a:lnSpc>
                <a:spcPct val="90000"/>
              </a:lnSpc>
            </a:pPr>
            <a:r>
              <a:rPr lang="es-ES_tradnl" dirty="0" smtClean="0"/>
              <a:t>Vamos a analizar tres indicadores, que son derivaciones del  VAN.</a:t>
            </a:r>
          </a:p>
          <a:p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Ejercicio</a:t>
            </a:r>
            <a:endParaRPr lang="es-C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00100" y="1196975"/>
            <a:ext cx="7569225" cy="19446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s-MX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Una nueva empresa dedicada al transporte de personas desde y hacia el aeropuerto está evaluando qué tipo de furgones le resulta más conveniente adquirir, las alternativas son las siguientes: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143000" y="3643313"/>
          <a:ext cx="7745413" cy="2033587"/>
        </p:xfrm>
        <a:graphic>
          <a:graphicData uri="http://schemas.openxmlformats.org/presentationml/2006/ole">
            <p:oleObj spid="_x0000_s52226" name="Worksheet" r:id="rId3" imgW="4870800" imgH="12988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Supuestos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s-ES_tradnl" dirty="0" smtClean="0"/>
              <a:t>Se recorren 60.000 km por año.</a:t>
            </a:r>
          </a:p>
          <a:p>
            <a:pPr>
              <a:buFontTx/>
              <a:buChar char="-"/>
            </a:pPr>
            <a:r>
              <a:rPr lang="es-ES_tradnl" dirty="0" smtClean="0"/>
              <a:t>El precio del Diesel es $ 450 el litro y el de la Bencina $ 600 el litro.</a:t>
            </a:r>
          </a:p>
          <a:p>
            <a:pPr>
              <a:buFontTx/>
              <a:buChar char="-"/>
            </a:pPr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Flujo de Costos KIA</a:t>
            </a:r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071536" y="1500172"/>
          <a:ext cx="7858181" cy="314327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19779"/>
                <a:gridCol w="1693716"/>
                <a:gridCol w="1385766"/>
                <a:gridCol w="1765204"/>
                <a:gridCol w="1693716"/>
              </a:tblGrid>
              <a:tr h="285752"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1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2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3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Gasto </a:t>
                      </a:r>
                      <a:r>
                        <a:rPr lang="es-CL" sz="1800" u="none" strike="noStrike" dirty="0" err="1"/>
                        <a:t>Comb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2.250.000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       2.250.000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     2.250.000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Gasto Mant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   730.000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               730.000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              730.000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UAI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2.980.000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-          2.980.000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      2.980.000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I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                         -  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    506.600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-              506.600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          506.600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UDI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                         -  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2.473.400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-          2.473.400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      2.473.400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Inversion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      7.000.000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VR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     5.000.000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FC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      7.000.000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2.473.400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          2.473.400   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     2.526.600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Flujo Costos Hyundai</a:t>
            </a:r>
            <a:endParaRPr lang="es-CL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142976" y="1500174"/>
          <a:ext cx="7143803" cy="33528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29762"/>
                <a:gridCol w="2091533"/>
                <a:gridCol w="1711254"/>
                <a:gridCol w="1711254"/>
              </a:tblGrid>
              <a:tr h="285752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0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 smtClean="0"/>
                        <a:t>1 - 7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8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Gasto Comb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3.375.000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3.375.000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Gasto Mant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1.200.000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1.200.000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UAI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4.575.000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4.575.000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I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                   -  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 777.750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 777.750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UDI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                   -  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3.797.250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3.797.250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Inversion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 12.000.000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VR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5.000.000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FC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 12.000.000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3.797.250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1.202.750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Flujo de Costos Toyota</a:t>
            </a:r>
            <a:endParaRPr lang="es-CL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214414" y="1714488"/>
          <a:ext cx="7643869" cy="342424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09720"/>
                <a:gridCol w="2194138"/>
                <a:gridCol w="1795207"/>
                <a:gridCol w="1944804"/>
              </a:tblGrid>
              <a:tr h="311295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0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 smtClean="0"/>
                        <a:t>1- 9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10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Gasto Comb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4.000.000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4.000.000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Gasto Mant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1.610.000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1.610.000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UAI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5.610.000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5.610.000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I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                   -  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 953.700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   953.700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UDI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                   -  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4.656.300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4.656.300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Inversion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 14.000.000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VR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  7.000.000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11295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FC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 14.000.000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4.656.300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  2.343.700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Flujo de Costos Mercedes </a:t>
            </a:r>
            <a:r>
              <a:rPr lang="es-ES_tradnl" dirty="0" err="1" smtClean="0"/>
              <a:t>Benz</a:t>
            </a:r>
            <a:endParaRPr lang="es-CL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714348" y="1571612"/>
          <a:ext cx="8143930" cy="33528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21569"/>
                <a:gridCol w="2337681"/>
                <a:gridCol w="1912647"/>
                <a:gridCol w="2072033"/>
              </a:tblGrid>
              <a:tr h="204093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0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 smtClean="0"/>
                        <a:t>1 - 11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12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Gasto Comb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3.857.143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3.857.143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Gasto Mant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2.150.000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  2.150.000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UAI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6.007.143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6.007.143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I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                   -  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1.021.214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1.021.214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UDI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                         -  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4.985.929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-     4.985.929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Inversion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 21.000.000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VR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12.000.000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4093"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FC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    21.000.000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/>
                        <a:t>-  4.985.929   </a:t>
                      </a:r>
                      <a:endParaRPr lang="es-CL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000" u="none" strike="noStrike" dirty="0"/>
                        <a:t>      7.014.071   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6336</TotalTime>
  <Words>537</Words>
  <Application>Microsoft Office PowerPoint</Application>
  <PresentationFormat>Presentación en pantalla (4:3)</PresentationFormat>
  <Paragraphs>226</Paragraphs>
  <Slides>17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Solsticio</vt:lpstr>
      <vt:lpstr>Worksheet</vt:lpstr>
      <vt:lpstr>Indicadores II</vt:lpstr>
      <vt:lpstr>Tipo de Proyectos a Evaluar</vt:lpstr>
      <vt:lpstr>Proyectos Repetibles</vt:lpstr>
      <vt:lpstr>Ejercicio</vt:lpstr>
      <vt:lpstr>Supuestos</vt:lpstr>
      <vt:lpstr>Flujo de Costos KIA</vt:lpstr>
      <vt:lpstr>Flujo Costos Hyundai</vt:lpstr>
      <vt:lpstr>Flujo de Costos Toyota</vt:lpstr>
      <vt:lpstr>Flujo de Costos Mercedes Benz</vt:lpstr>
      <vt:lpstr>VAN</vt:lpstr>
      <vt:lpstr>CAUE</vt:lpstr>
      <vt:lpstr>Repetibles V/S No Repetibles</vt:lpstr>
      <vt:lpstr>Repetibles V/S No Repetibles</vt:lpstr>
      <vt:lpstr>Repetibles V/S No Repetibles</vt:lpstr>
      <vt:lpstr>VANs</vt:lpstr>
      <vt:lpstr>BAUE</vt:lpstr>
      <vt:lpstr>VPS</vt:lpstr>
    </vt:vector>
  </TitlesOfParts>
  <Company>scm1301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Indicadores</dc:title>
  <dc:creator>Siegfried Cobian Musso</dc:creator>
  <cp:lastModifiedBy>Siegfried Cobian Musso</cp:lastModifiedBy>
  <cp:revision>64</cp:revision>
  <dcterms:created xsi:type="dcterms:W3CDTF">2009-09-07T14:02:29Z</dcterms:created>
  <dcterms:modified xsi:type="dcterms:W3CDTF">2009-09-23T03:01:45Z</dcterms:modified>
</cp:coreProperties>
</file>