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73" r:id="rId6"/>
    <p:sldId id="264" r:id="rId7"/>
    <p:sldId id="274" r:id="rId8"/>
    <p:sldId id="265" r:id="rId9"/>
    <p:sldId id="268" r:id="rId10"/>
    <p:sldId id="266" r:id="rId11"/>
    <p:sldId id="269" r:id="rId12"/>
    <p:sldId id="270" r:id="rId13"/>
    <p:sldId id="275" r:id="rId14"/>
    <p:sldId id="271" r:id="rId15"/>
    <p:sldId id="267" r:id="rId16"/>
    <p:sldId id="272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00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8" autoAdjust="0"/>
    <p:restoredTop sz="94660"/>
  </p:normalViewPr>
  <p:slideViewPr>
    <p:cSldViewPr>
      <p:cViewPr varScale="1">
        <p:scale>
          <a:sx n="88" d="100"/>
          <a:sy n="88" d="100"/>
        </p:scale>
        <p:origin x="-10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9E458E-79B2-46F0-A7FA-DEBA78811BDA}" type="doc">
      <dgm:prSet loTypeId="urn:microsoft.com/office/officeart/2005/8/layout/chevron1" loCatId="process" qsTypeId="urn:microsoft.com/office/officeart/2005/8/quickstyle/simple5" qsCatId="simple" csTypeId="urn:microsoft.com/office/officeart/2005/8/colors/accent1_4" csCatId="accent1" phldr="1"/>
      <dgm:spPr/>
    </dgm:pt>
    <dgm:pt modelId="{E9823250-3035-4307-BE82-EFB86FB190EC}">
      <dgm:prSet phldrT="[Texto]"/>
      <dgm:spPr/>
      <dgm:t>
        <a:bodyPr/>
        <a:lstStyle/>
        <a:p>
          <a:r>
            <a:rPr lang="es-MX" dirty="0" smtClean="0"/>
            <a:t>Instalar </a:t>
          </a:r>
          <a:r>
            <a:rPr lang="es-MX" dirty="0" err="1" smtClean="0"/>
            <a:t>CrystalBall</a:t>
          </a:r>
          <a:endParaRPr lang="es-CL" dirty="0"/>
        </a:p>
      </dgm:t>
    </dgm:pt>
    <dgm:pt modelId="{0DA9FCA9-1004-4DB9-8A36-FA1128210D4F}" type="parTrans" cxnId="{224C8840-4933-4E54-8F38-CB683171F2A4}">
      <dgm:prSet/>
      <dgm:spPr/>
      <dgm:t>
        <a:bodyPr/>
        <a:lstStyle/>
        <a:p>
          <a:endParaRPr lang="es-CL"/>
        </a:p>
      </dgm:t>
    </dgm:pt>
    <dgm:pt modelId="{33B7BC17-CCD4-4388-A028-F4D27E00FDB7}" type="sibTrans" cxnId="{224C8840-4933-4E54-8F38-CB683171F2A4}">
      <dgm:prSet/>
      <dgm:spPr/>
      <dgm:t>
        <a:bodyPr/>
        <a:lstStyle/>
        <a:p>
          <a:endParaRPr lang="es-CL"/>
        </a:p>
      </dgm:t>
    </dgm:pt>
    <dgm:pt modelId="{11CD3D35-16E5-48E0-B582-2179A6C6D4CD}">
      <dgm:prSet phldrT="[Texto]"/>
      <dgm:spPr/>
      <dgm:t>
        <a:bodyPr/>
        <a:lstStyle/>
        <a:p>
          <a:r>
            <a:rPr lang="es-MX" dirty="0" smtClean="0"/>
            <a:t>Definir Modelo</a:t>
          </a:r>
          <a:endParaRPr lang="es-CL" dirty="0"/>
        </a:p>
      </dgm:t>
    </dgm:pt>
    <dgm:pt modelId="{7A06C009-478E-4503-84AC-47F17DAE91F1}" type="parTrans" cxnId="{D26BAF33-A069-4A6A-86A6-93583592B02A}">
      <dgm:prSet/>
      <dgm:spPr/>
      <dgm:t>
        <a:bodyPr/>
        <a:lstStyle/>
        <a:p>
          <a:endParaRPr lang="es-CL"/>
        </a:p>
      </dgm:t>
    </dgm:pt>
    <dgm:pt modelId="{B5532F15-1EFA-48A3-99D7-0C465900D817}" type="sibTrans" cxnId="{D26BAF33-A069-4A6A-86A6-93583592B02A}">
      <dgm:prSet/>
      <dgm:spPr/>
      <dgm:t>
        <a:bodyPr/>
        <a:lstStyle/>
        <a:p>
          <a:endParaRPr lang="es-CL"/>
        </a:p>
      </dgm:t>
    </dgm:pt>
    <dgm:pt modelId="{C7EB89A9-0219-4079-AB02-0F4E0CCD9DC7}">
      <dgm:prSet phldrT="[Texto]"/>
      <dgm:spPr/>
      <dgm:t>
        <a:bodyPr/>
        <a:lstStyle/>
        <a:p>
          <a:r>
            <a:rPr lang="es-MX" dirty="0" smtClean="0"/>
            <a:t>Análisis</a:t>
          </a:r>
          <a:endParaRPr lang="es-CL" dirty="0"/>
        </a:p>
      </dgm:t>
    </dgm:pt>
    <dgm:pt modelId="{DFCF906A-AAFD-4E03-8AFA-A59A568CFF46}" type="parTrans" cxnId="{BE60104E-8D5F-4974-B7EC-E1FA0EE9E73E}">
      <dgm:prSet/>
      <dgm:spPr/>
      <dgm:t>
        <a:bodyPr/>
        <a:lstStyle/>
        <a:p>
          <a:endParaRPr lang="es-CL"/>
        </a:p>
      </dgm:t>
    </dgm:pt>
    <dgm:pt modelId="{60DBBB43-01D3-4E8D-9A3A-651BE188B6AA}" type="sibTrans" cxnId="{BE60104E-8D5F-4974-B7EC-E1FA0EE9E73E}">
      <dgm:prSet/>
      <dgm:spPr/>
      <dgm:t>
        <a:bodyPr/>
        <a:lstStyle/>
        <a:p>
          <a:endParaRPr lang="es-CL"/>
        </a:p>
      </dgm:t>
    </dgm:pt>
    <dgm:pt modelId="{687C1639-AF65-4503-903D-9128FB97B014}" type="pres">
      <dgm:prSet presAssocID="{8B9E458E-79B2-46F0-A7FA-DEBA78811BDA}" presName="Name0" presStyleCnt="0">
        <dgm:presLayoutVars>
          <dgm:dir/>
          <dgm:animLvl val="lvl"/>
          <dgm:resizeHandles val="exact"/>
        </dgm:presLayoutVars>
      </dgm:prSet>
      <dgm:spPr/>
    </dgm:pt>
    <dgm:pt modelId="{574F7CE7-C6C1-484C-B5C3-1CA833B05BA8}" type="pres">
      <dgm:prSet presAssocID="{E9823250-3035-4307-BE82-EFB86FB190E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12F33D18-DED5-4C54-9E02-2BA9AA26C127}" type="pres">
      <dgm:prSet presAssocID="{33B7BC17-CCD4-4388-A028-F4D27E00FDB7}" presName="parTxOnlySpace" presStyleCnt="0"/>
      <dgm:spPr/>
    </dgm:pt>
    <dgm:pt modelId="{3DA65E26-DA65-46D5-9C0B-91447F3A18ED}" type="pres">
      <dgm:prSet presAssocID="{11CD3D35-16E5-48E0-B582-2179A6C6D4CD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5ABA1AF2-02BF-4835-BE8D-D19EDCD7A55C}" type="pres">
      <dgm:prSet presAssocID="{B5532F15-1EFA-48A3-99D7-0C465900D817}" presName="parTxOnlySpace" presStyleCnt="0"/>
      <dgm:spPr/>
    </dgm:pt>
    <dgm:pt modelId="{AAECCA62-7DDA-4297-9193-A2A5E10B82DD}" type="pres">
      <dgm:prSet presAssocID="{C7EB89A9-0219-4079-AB02-0F4E0CCD9DC7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BE60104E-8D5F-4974-B7EC-E1FA0EE9E73E}" srcId="{8B9E458E-79B2-46F0-A7FA-DEBA78811BDA}" destId="{C7EB89A9-0219-4079-AB02-0F4E0CCD9DC7}" srcOrd="2" destOrd="0" parTransId="{DFCF906A-AAFD-4E03-8AFA-A59A568CFF46}" sibTransId="{60DBBB43-01D3-4E8D-9A3A-651BE188B6AA}"/>
    <dgm:cxn modelId="{224C8840-4933-4E54-8F38-CB683171F2A4}" srcId="{8B9E458E-79B2-46F0-A7FA-DEBA78811BDA}" destId="{E9823250-3035-4307-BE82-EFB86FB190EC}" srcOrd="0" destOrd="0" parTransId="{0DA9FCA9-1004-4DB9-8A36-FA1128210D4F}" sibTransId="{33B7BC17-CCD4-4388-A028-F4D27E00FDB7}"/>
    <dgm:cxn modelId="{E604C208-4C17-4938-9BBD-3DD1461D2B45}" type="presOf" srcId="{C7EB89A9-0219-4079-AB02-0F4E0CCD9DC7}" destId="{AAECCA62-7DDA-4297-9193-A2A5E10B82DD}" srcOrd="0" destOrd="0" presId="urn:microsoft.com/office/officeart/2005/8/layout/chevron1"/>
    <dgm:cxn modelId="{E6DDE58A-9A0E-4C5C-AC3A-D34B893B034D}" type="presOf" srcId="{8B9E458E-79B2-46F0-A7FA-DEBA78811BDA}" destId="{687C1639-AF65-4503-903D-9128FB97B014}" srcOrd="0" destOrd="0" presId="urn:microsoft.com/office/officeart/2005/8/layout/chevron1"/>
    <dgm:cxn modelId="{D26BAF33-A069-4A6A-86A6-93583592B02A}" srcId="{8B9E458E-79B2-46F0-A7FA-DEBA78811BDA}" destId="{11CD3D35-16E5-48E0-B582-2179A6C6D4CD}" srcOrd="1" destOrd="0" parTransId="{7A06C009-478E-4503-84AC-47F17DAE91F1}" sibTransId="{B5532F15-1EFA-48A3-99D7-0C465900D817}"/>
    <dgm:cxn modelId="{4383EB61-12A4-4F45-B0A2-5AF991ED8DA0}" type="presOf" srcId="{11CD3D35-16E5-48E0-B582-2179A6C6D4CD}" destId="{3DA65E26-DA65-46D5-9C0B-91447F3A18ED}" srcOrd="0" destOrd="0" presId="urn:microsoft.com/office/officeart/2005/8/layout/chevron1"/>
    <dgm:cxn modelId="{D7CCC081-409C-4EBC-92EB-CE808A14EA3E}" type="presOf" srcId="{E9823250-3035-4307-BE82-EFB86FB190EC}" destId="{574F7CE7-C6C1-484C-B5C3-1CA833B05BA8}" srcOrd="0" destOrd="0" presId="urn:microsoft.com/office/officeart/2005/8/layout/chevron1"/>
    <dgm:cxn modelId="{0ABE4B7F-A68E-4887-BDCC-08918A33B3A8}" type="presParOf" srcId="{687C1639-AF65-4503-903D-9128FB97B014}" destId="{574F7CE7-C6C1-484C-B5C3-1CA833B05BA8}" srcOrd="0" destOrd="0" presId="urn:microsoft.com/office/officeart/2005/8/layout/chevron1"/>
    <dgm:cxn modelId="{D989B933-35DA-4142-AA06-50702292963C}" type="presParOf" srcId="{687C1639-AF65-4503-903D-9128FB97B014}" destId="{12F33D18-DED5-4C54-9E02-2BA9AA26C127}" srcOrd="1" destOrd="0" presId="urn:microsoft.com/office/officeart/2005/8/layout/chevron1"/>
    <dgm:cxn modelId="{6A081CF4-6194-476C-A8D3-5BB43A28A140}" type="presParOf" srcId="{687C1639-AF65-4503-903D-9128FB97B014}" destId="{3DA65E26-DA65-46D5-9C0B-91447F3A18ED}" srcOrd="2" destOrd="0" presId="urn:microsoft.com/office/officeart/2005/8/layout/chevron1"/>
    <dgm:cxn modelId="{B6C51C77-ED09-405D-BF2E-3D8B314EB76C}" type="presParOf" srcId="{687C1639-AF65-4503-903D-9128FB97B014}" destId="{5ABA1AF2-02BF-4835-BE8D-D19EDCD7A55C}" srcOrd="3" destOrd="0" presId="urn:microsoft.com/office/officeart/2005/8/layout/chevron1"/>
    <dgm:cxn modelId="{98B05357-3B64-436C-BA29-7A852BE36C30}" type="presParOf" srcId="{687C1639-AF65-4503-903D-9128FB97B014}" destId="{AAECCA62-7DDA-4297-9193-A2A5E10B82DD}" srcOrd="4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6" name="Group 2"/>
          <p:cNvGrpSpPr>
            <a:grpSpLocks/>
          </p:cNvGrpSpPr>
          <p:nvPr/>
        </p:nvGrpSpPr>
        <p:grpSpPr bwMode="auto">
          <a:xfrm>
            <a:off x="1658938" y="1600200"/>
            <a:ext cx="6837362" cy="3200400"/>
            <a:chOff x="1045" y="1008"/>
            <a:chExt cx="4307" cy="2016"/>
          </a:xfrm>
        </p:grpSpPr>
        <p:sp>
          <p:nvSpPr>
            <p:cNvPr id="77827" name="Oval 3"/>
            <p:cNvSpPr>
              <a:spLocks noChangeArrowheads="1"/>
            </p:cNvSpPr>
            <p:nvPr/>
          </p:nvSpPr>
          <p:spPr bwMode="hidden">
            <a:xfrm flipH="1">
              <a:off x="4392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  <p:sp>
          <p:nvSpPr>
            <p:cNvPr id="77828" name="Oval 4"/>
            <p:cNvSpPr>
              <a:spLocks noChangeArrowheads="1"/>
            </p:cNvSpPr>
            <p:nvPr/>
          </p:nvSpPr>
          <p:spPr bwMode="hidden">
            <a:xfrm flipH="1">
              <a:off x="3264" y="1008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  <p:sp>
          <p:nvSpPr>
            <p:cNvPr id="77829" name="Oval 5"/>
            <p:cNvSpPr>
              <a:spLocks noChangeArrowheads="1"/>
            </p:cNvSpPr>
            <p:nvPr/>
          </p:nvSpPr>
          <p:spPr bwMode="hidden">
            <a:xfrm flipH="1">
              <a:off x="2136" y="1008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  <p:sp>
          <p:nvSpPr>
            <p:cNvPr id="77830" name="Oval 6"/>
            <p:cNvSpPr>
              <a:spLocks noChangeArrowheads="1"/>
            </p:cNvSpPr>
            <p:nvPr/>
          </p:nvSpPr>
          <p:spPr bwMode="hidden">
            <a:xfrm flipH="1">
              <a:off x="2136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  <p:sp>
          <p:nvSpPr>
            <p:cNvPr id="77831" name="Oval 7"/>
            <p:cNvSpPr>
              <a:spLocks noChangeArrowheads="1"/>
            </p:cNvSpPr>
            <p:nvPr/>
          </p:nvSpPr>
          <p:spPr bwMode="hidden">
            <a:xfrm flipH="1">
              <a:off x="1045" y="2064"/>
              <a:ext cx="960" cy="96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  <p:sp>
          <p:nvSpPr>
            <p:cNvPr id="77832" name="Oval 8"/>
            <p:cNvSpPr>
              <a:spLocks noChangeArrowheads="1"/>
            </p:cNvSpPr>
            <p:nvPr/>
          </p:nvSpPr>
          <p:spPr bwMode="hidden">
            <a:xfrm flipH="1">
              <a:off x="4392" y="2064"/>
              <a:ext cx="960" cy="960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</p:grpSp>
      <p:sp>
        <p:nvSpPr>
          <p:cNvPr id="77833" name="Rectangle 9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783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7835" name="Rectangle 1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8E332FB-B30F-44A5-AE9A-389E3D1FC20D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783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93357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783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8CCC3-629E-477D-B802-C6C7DF3344F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62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62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B6158-C830-4EF2-A828-63CE5D2C2CF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D2A20F7-C92B-4F15-AE0B-3C86342C28B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3147F-6F1B-47EB-AB3C-78E9C612E8B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AA155-7589-4E27-AD1D-6182851AC36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B7E10-20D9-4F4D-A383-3266DB6EBAF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A6D0E-2E27-4C9E-BABF-33B1DF03EBA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D8C29-4D49-43C3-932B-1C51A223882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3135E-977A-4F67-91C0-F0953F2083A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29E48-C0FC-44C2-97CC-9CECFD8792D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8642F-55A5-4051-B5E3-CC92686FDD2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Group 2"/>
          <p:cNvGrpSpPr>
            <a:grpSpLocks/>
          </p:cNvGrpSpPr>
          <p:nvPr/>
        </p:nvGrpSpPr>
        <p:grpSpPr bwMode="auto">
          <a:xfrm>
            <a:off x="1071563" y="304800"/>
            <a:ext cx="7615237" cy="1106488"/>
            <a:chOff x="675" y="192"/>
            <a:chExt cx="4797" cy="697"/>
          </a:xfrm>
        </p:grpSpPr>
        <p:sp>
          <p:nvSpPr>
            <p:cNvPr id="76803" name="Oval 3"/>
            <p:cNvSpPr>
              <a:spLocks noChangeArrowheads="1"/>
            </p:cNvSpPr>
            <p:nvPr/>
          </p:nvSpPr>
          <p:spPr bwMode="hidden">
            <a:xfrm flipH="1">
              <a:off x="3067" y="192"/>
              <a:ext cx="696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  <p:sp>
          <p:nvSpPr>
            <p:cNvPr id="76804" name="Oval 4"/>
            <p:cNvSpPr>
              <a:spLocks noChangeArrowheads="1"/>
            </p:cNvSpPr>
            <p:nvPr/>
          </p:nvSpPr>
          <p:spPr bwMode="hidden">
            <a:xfrm flipH="1">
              <a:off x="4777" y="192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  <p:sp>
          <p:nvSpPr>
            <p:cNvPr id="76805" name="Oval 5"/>
            <p:cNvSpPr>
              <a:spLocks noChangeArrowheads="1"/>
            </p:cNvSpPr>
            <p:nvPr/>
          </p:nvSpPr>
          <p:spPr bwMode="hidden">
            <a:xfrm flipH="1">
              <a:off x="675" y="193"/>
              <a:ext cx="695" cy="696"/>
            </a:xfrm>
            <a:prstGeom prst="ellipse">
              <a:avLst/>
            </a:prstGeom>
            <a:solidFill>
              <a:schemeClr val="accent2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  <p:sp>
          <p:nvSpPr>
            <p:cNvPr id="76806" name="Oval 6"/>
            <p:cNvSpPr>
              <a:spLocks noChangeArrowheads="1"/>
            </p:cNvSpPr>
            <p:nvPr/>
          </p:nvSpPr>
          <p:spPr bwMode="hidden">
            <a:xfrm flipH="1">
              <a:off x="3984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  <p:sp>
          <p:nvSpPr>
            <p:cNvPr id="76807" name="Oval 7"/>
            <p:cNvSpPr>
              <a:spLocks noChangeArrowheads="1"/>
            </p:cNvSpPr>
            <p:nvPr/>
          </p:nvSpPr>
          <p:spPr bwMode="hidden">
            <a:xfrm flipH="1">
              <a:off x="1486" y="192"/>
              <a:ext cx="695" cy="696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CL" sz="2400">
                <a:latin typeface="Times New Roman" charset="0"/>
              </a:endParaRPr>
            </a:p>
          </p:txBody>
        </p:sp>
      </p:grpSp>
      <p:sp>
        <p:nvSpPr>
          <p:cNvPr id="7680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7680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ES"/>
          </a:p>
        </p:txBody>
      </p:sp>
      <p:sp>
        <p:nvSpPr>
          <p:cNvPr id="7681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ES"/>
          </a:p>
        </p:txBody>
      </p:sp>
      <p:sp>
        <p:nvSpPr>
          <p:cNvPr id="7681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B751C73C-C594-465C-9648-5F235DDB7E50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6812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¡"/>
        <a:defRPr sz="27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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ystalball.com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CL" sz="5400" b="1">
                <a:solidFill>
                  <a:srgbClr val="3333CC"/>
                </a:solidFill>
              </a:rPr>
              <a:t>Simulación</a:t>
            </a:r>
            <a:r>
              <a:rPr lang="es-CL">
                <a:solidFill>
                  <a:srgbClr val="0000FF"/>
                </a:solidFill>
              </a:rPr>
              <a:t>	</a:t>
            </a:r>
            <a:endParaRPr lang="es-ES">
              <a:solidFill>
                <a:srgbClr val="0000FF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219200"/>
          </a:xfrm>
        </p:spPr>
        <p:txBody>
          <a:bodyPr/>
          <a:lstStyle/>
          <a:p>
            <a:r>
              <a:rPr lang="es-CL"/>
              <a:t>IN42A - Evaluación de Proyectos</a:t>
            </a:r>
          </a:p>
          <a:p>
            <a:endParaRPr lang="es-CL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s-E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940425" y="6308725"/>
            <a:ext cx="3024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CL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Semestre </a:t>
            </a:r>
            <a:r>
              <a:rPr lang="es-CL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Otoño 2009</a:t>
            </a:r>
            <a:endParaRPr lang="es-E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107950" y="6381750"/>
            <a:ext cx="9036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107950" y="549275"/>
            <a:ext cx="9036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Definir Función Objetivo</a:t>
            </a:r>
            <a:endParaRPr lang="es-ES"/>
          </a:p>
        </p:txBody>
      </p:sp>
      <p:graphicFrame>
        <p:nvGraphicFramePr>
          <p:cNvPr id="89092" name="Object 4"/>
          <p:cNvGraphicFramePr>
            <a:graphicFrameLocks noChangeAspect="1"/>
          </p:cNvGraphicFramePr>
          <p:nvPr>
            <p:ph idx="1"/>
          </p:nvPr>
        </p:nvGraphicFramePr>
        <p:xfrm>
          <a:off x="2555875" y="1196975"/>
          <a:ext cx="4364038" cy="5545138"/>
        </p:xfrm>
        <a:graphic>
          <a:graphicData uri="http://schemas.openxmlformats.org/presentationml/2006/ole">
            <p:oleObj spid="_x0000_s89092" name="Imagen de mapa de bits" r:id="rId3" imgW="6001588" imgH="7628571" progId="Paint.Picture">
              <p:embed/>
            </p:oleObj>
          </a:graphicData>
        </a:graphic>
      </p:graphicFrame>
      <p:sp>
        <p:nvSpPr>
          <p:cNvPr id="89094" name="Line 6"/>
          <p:cNvSpPr>
            <a:spLocks noChangeShapeType="1"/>
          </p:cNvSpPr>
          <p:nvPr/>
        </p:nvSpPr>
        <p:spPr bwMode="auto">
          <a:xfrm>
            <a:off x="1187450" y="5661025"/>
            <a:ext cx="2808288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89095" name="Line 7"/>
          <p:cNvSpPr>
            <a:spLocks noChangeShapeType="1"/>
          </p:cNvSpPr>
          <p:nvPr/>
        </p:nvSpPr>
        <p:spPr bwMode="auto">
          <a:xfrm flipH="1">
            <a:off x="4140200" y="4221163"/>
            <a:ext cx="3240088" cy="2447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89096" name="Line 8"/>
          <p:cNvSpPr>
            <a:spLocks noChangeShapeType="1"/>
          </p:cNvSpPr>
          <p:nvPr/>
        </p:nvSpPr>
        <p:spPr bwMode="auto">
          <a:xfrm flipV="1">
            <a:off x="1258888" y="2205038"/>
            <a:ext cx="1728787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89097" name="Text Box 9"/>
          <p:cNvSpPr txBox="1">
            <a:spLocks noChangeArrowheads="1"/>
          </p:cNvSpPr>
          <p:nvPr/>
        </p:nvSpPr>
        <p:spPr bwMode="auto">
          <a:xfrm>
            <a:off x="539750" y="3933825"/>
            <a:ext cx="1871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Definir función objetivo</a:t>
            </a:r>
            <a:endParaRPr lang="es-ES"/>
          </a:p>
        </p:txBody>
      </p:sp>
      <p:sp>
        <p:nvSpPr>
          <p:cNvPr id="89098" name="Text Box 10"/>
          <p:cNvSpPr txBox="1">
            <a:spLocks noChangeArrowheads="1"/>
          </p:cNvSpPr>
          <p:nvPr/>
        </p:nvSpPr>
        <p:spPr bwMode="auto">
          <a:xfrm>
            <a:off x="0" y="5229225"/>
            <a:ext cx="16192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Variable aleatoria (color verde)</a:t>
            </a:r>
            <a:endParaRPr lang="es-ES"/>
          </a:p>
        </p:txBody>
      </p:sp>
      <p:sp>
        <p:nvSpPr>
          <p:cNvPr id="89099" name="Text Box 11"/>
          <p:cNvSpPr txBox="1">
            <a:spLocks noChangeArrowheads="1"/>
          </p:cNvSpPr>
          <p:nvPr/>
        </p:nvSpPr>
        <p:spPr bwMode="auto">
          <a:xfrm>
            <a:off x="7092950" y="3573463"/>
            <a:ext cx="18716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Celda de función objetivo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4" grpId="0" animBg="1"/>
      <p:bldP spid="89095" grpId="0" animBg="1"/>
      <p:bldP spid="89096" grpId="0" animBg="1"/>
      <p:bldP spid="89097" grpId="0"/>
      <p:bldP spid="89098" grpId="0"/>
      <p:bldP spid="890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Nombre de Función Objetivo</a:t>
            </a:r>
            <a:endParaRPr lang="es-ES"/>
          </a:p>
        </p:txBody>
      </p:sp>
      <p:graphicFrame>
        <p:nvGraphicFramePr>
          <p:cNvPr id="100360" name="Object 8"/>
          <p:cNvGraphicFramePr>
            <a:graphicFrameLocks noGrp="1" noChangeAspect="1"/>
          </p:cNvGraphicFramePr>
          <p:nvPr>
            <p:ph idx="1"/>
          </p:nvPr>
        </p:nvGraphicFramePr>
        <p:xfrm>
          <a:off x="2457450" y="3165475"/>
          <a:ext cx="4229100" cy="1400175"/>
        </p:xfrm>
        <a:graphic>
          <a:graphicData uri="http://schemas.openxmlformats.org/presentationml/2006/ole">
            <p:oleObj spid="_x0000_s100360" name="Imagen de mapa de bits" r:id="rId3" imgW="4229690" imgH="1400000" progId="Paint.Picture">
              <p:embed/>
            </p:oleObj>
          </a:graphicData>
        </a:graphic>
      </p:graphicFrame>
      <p:sp>
        <p:nvSpPr>
          <p:cNvPr id="100361" name="Line 9"/>
          <p:cNvSpPr>
            <a:spLocks noChangeShapeType="1"/>
          </p:cNvSpPr>
          <p:nvPr/>
        </p:nvSpPr>
        <p:spPr bwMode="auto">
          <a:xfrm flipV="1">
            <a:off x="1835150" y="3644900"/>
            <a:ext cx="1008063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100362" name="Text Box 10"/>
          <p:cNvSpPr txBox="1">
            <a:spLocks noChangeArrowheads="1"/>
          </p:cNvSpPr>
          <p:nvPr/>
        </p:nvSpPr>
        <p:spPr bwMode="auto">
          <a:xfrm>
            <a:off x="395288" y="4868863"/>
            <a:ext cx="3167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Nombre de la celda objetivo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61" grpId="0" animBg="1"/>
      <p:bldP spid="10036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Correr el </a:t>
            </a:r>
            <a:r>
              <a:rPr lang="es-CL" dirty="0" smtClean="0"/>
              <a:t>Modelo (2003)</a:t>
            </a:r>
            <a:endParaRPr lang="es-ES" dirty="0"/>
          </a:p>
        </p:txBody>
      </p:sp>
      <p:graphicFrame>
        <p:nvGraphicFramePr>
          <p:cNvPr id="103428" name="Object 4"/>
          <p:cNvGraphicFramePr>
            <a:graphicFrameLocks noChangeAspect="1"/>
          </p:cNvGraphicFramePr>
          <p:nvPr>
            <p:ph idx="1"/>
          </p:nvPr>
        </p:nvGraphicFramePr>
        <p:xfrm>
          <a:off x="2627313" y="1341438"/>
          <a:ext cx="3740150" cy="5256212"/>
        </p:xfrm>
        <a:graphic>
          <a:graphicData uri="http://schemas.openxmlformats.org/presentationml/2006/ole">
            <p:oleObj spid="_x0000_s103428" name="Imagen de mapa de bits" r:id="rId3" imgW="5544324" imgH="7790476" progId="Paint.Picture">
              <p:embed/>
            </p:oleObj>
          </a:graphicData>
        </a:graphic>
      </p:graphicFrame>
      <p:sp>
        <p:nvSpPr>
          <p:cNvPr id="103431" name="Line 7"/>
          <p:cNvSpPr>
            <a:spLocks noChangeShapeType="1"/>
          </p:cNvSpPr>
          <p:nvPr/>
        </p:nvSpPr>
        <p:spPr bwMode="auto">
          <a:xfrm>
            <a:off x="2051050" y="5876925"/>
            <a:ext cx="187325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103432" name="Line 8"/>
          <p:cNvSpPr>
            <a:spLocks noChangeShapeType="1"/>
          </p:cNvSpPr>
          <p:nvPr/>
        </p:nvSpPr>
        <p:spPr bwMode="auto">
          <a:xfrm flipH="1" flipV="1">
            <a:off x="4356100" y="2276475"/>
            <a:ext cx="3095625" cy="2160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6659563" y="443706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Correr el modelo</a:t>
            </a:r>
            <a:endParaRPr lang="es-ES"/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323850" y="5445125"/>
            <a:ext cx="201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Celda Objetivo (Color Celeste)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1" grpId="0" animBg="1"/>
      <p:bldP spid="103432" grpId="0" animBg="1"/>
      <p:bldP spid="103433" grpId="0"/>
      <p:bldP spid="1034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Correr el </a:t>
            </a:r>
            <a:r>
              <a:rPr lang="es-CL" dirty="0" smtClean="0"/>
              <a:t>Modelo (2007)</a:t>
            </a:r>
            <a:endParaRPr lang="es-ES" dirty="0"/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6659563" y="443706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Correr el modelo</a:t>
            </a:r>
            <a:endParaRPr lang="es-ES"/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0" y="6072206"/>
            <a:ext cx="2016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dirty="0"/>
              <a:t>Celda Objetivo (Color Celeste)</a:t>
            </a:r>
            <a:endParaRPr lang="es-ES" dirty="0"/>
          </a:p>
        </p:txBody>
      </p:sp>
      <p:pic>
        <p:nvPicPr>
          <p:cNvPr id="1116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r="34233" b="4450"/>
          <a:stretch>
            <a:fillRect/>
          </a:stretch>
        </p:blipFill>
        <p:spPr bwMode="auto">
          <a:xfrm>
            <a:off x="1857356" y="1428736"/>
            <a:ext cx="4767588" cy="432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1" name="Line 7"/>
          <p:cNvSpPr>
            <a:spLocks noChangeShapeType="1"/>
          </p:cNvSpPr>
          <p:nvPr/>
        </p:nvSpPr>
        <p:spPr bwMode="auto">
          <a:xfrm flipV="1">
            <a:off x="1857356" y="5357825"/>
            <a:ext cx="857256" cy="8572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103432" name="Line 8"/>
          <p:cNvSpPr>
            <a:spLocks noChangeShapeType="1"/>
          </p:cNvSpPr>
          <p:nvPr/>
        </p:nvSpPr>
        <p:spPr bwMode="auto">
          <a:xfrm flipH="1" flipV="1">
            <a:off x="3714743" y="2000240"/>
            <a:ext cx="3736981" cy="24368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3" grpId="0"/>
      <p:bldP spid="103434" grpId="0"/>
      <p:bldP spid="103431" grpId="0" animBg="1"/>
      <p:bldP spid="1034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CL"/>
          </a:p>
          <a:p>
            <a:pPr>
              <a:buFont typeface="Wingdings" pitchFamily="2" charset="2"/>
              <a:buNone/>
            </a:pPr>
            <a:endParaRPr lang="es-CL"/>
          </a:p>
          <a:p>
            <a:pPr>
              <a:buFont typeface="Wingdings" pitchFamily="2" charset="2"/>
              <a:buNone/>
            </a:pPr>
            <a:endParaRPr lang="es-CL"/>
          </a:p>
          <a:p>
            <a:pPr>
              <a:buFont typeface="Wingdings" pitchFamily="2" charset="2"/>
              <a:buNone/>
            </a:pPr>
            <a:r>
              <a:rPr lang="es-CL" sz="3600"/>
              <a:t>….despues de algunos segundos…..</a:t>
            </a:r>
            <a:endParaRPr lang="es-E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3400"/>
              <a:t>Resultado de simulación</a:t>
            </a:r>
            <a:br>
              <a:rPr lang="es-CL" sz="3400"/>
            </a:br>
            <a:endParaRPr lang="es-ES" sz="3400"/>
          </a:p>
        </p:txBody>
      </p:sp>
      <p:graphicFrame>
        <p:nvGraphicFramePr>
          <p:cNvPr id="90116" name="Object 4"/>
          <p:cNvGraphicFramePr>
            <a:graphicFrameLocks noChangeAspect="1"/>
          </p:cNvGraphicFramePr>
          <p:nvPr>
            <p:ph idx="1"/>
          </p:nvPr>
        </p:nvGraphicFramePr>
        <p:xfrm>
          <a:off x="2449513" y="1052513"/>
          <a:ext cx="4238625" cy="5616575"/>
        </p:xfrm>
        <a:graphic>
          <a:graphicData uri="http://schemas.openxmlformats.org/presentationml/2006/ole">
            <p:oleObj spid="_x0000_s90116" name="Imagen de mapa de bits" r:id="rId3" imgW="5800000" imgH="7685714" progId="Paint.Picture">
              <p:embed/>
            </p:oleObj>
          </a:graphicData>
        </a:graphic>
      </p:graphicFrame>
      <p:sp>
        <p:nvSpPr>
          <p:cNvPr id="90118" name="Line 6"/>
          <p:cNvSpPr>
            <a:spLocks noChangeShapeType="1"/>
          </p:cNvSpPr>
          <p:nvPr/>
        </p:nvSpPr>
        <p:spPr bwMode="auto">
          <a:xfrm flipV="1">
            <a:off x="1763713" y="3933825"/>
            <a:ext cx="1223962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90119" name="Line 7"/>
          <p:cNvSpPr>
            <a:spLocks noChangeShapeType="1"/>
          </p:cNvSpPr>
          <p:nvPr/>
        </p:nvSpPr>
        <p:spPr bwMode="auto">
          <a:xfrm flipV="1">
            <a:off x="1763713" y="2349500"/>
            <a:ext cx="12954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90120" name="Text Box 8"/>
          <p:cNvSpPr txBox="1">
            <a:spLocks noChangeArrowheads="1"/>
          </p:cNvSpPr>
          <p:nvPr/>
        </p:nvSpPr>
        <p:spPr bwMode="auto">
          <a:xfrm>
            <a:off x="323850" y="2276475"/>
            <a:ext cx="16557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Panel de Control de la Simulación</a:t>
            </a:r>
            <a:endParaRPr lang="es-ES"/>
          </a:p>
        </p:txBody>
      </p:sp>
      <p:sp>
        <p:nvSpPr>
          <p:cNvPr id="90121" name="Text Box 9"/>
          <p:cNvSpPr txBox="1">
            <a:spLocks noChangeArrowheads="1"/>
          </p:cNvSpPr>
          <p:nvPr/>
        </p:nvSpPr>
        <p:spPr bwMode="auto">
          <a:xfrm>
            <a:off x="250825" y="4149725"/>
            <a:ext cx="15843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Distribución de la función objetivo</a:t>
            </a:r>
            <a:endParaRPr lang="es-ES"/>
          </a:p>
        </p:txBody>
      </p:sp>
      <p:sp>
        <p:nvSpPr>
          <p:cNvPr id="90122" name="Line 10"/>
          <p:cNvSpPr>
            <a:spLocks noChangeShapeType="1"/>
          </p:cNvSpPr>
          <p:nvPr/>
        </p:nvSpPr>
        <p:spPr bwMode="auto">
          <a:xfrm flipH="1">
            <a:off x="3348038" y="1989138"/>
            <a:ext cx="417671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7451725" y="1700213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Opciones de la simulación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8" grpId="0" animBg="1"/>
      <p:bldP spid="90119" grpId="0" animBg="1"/>
      <p:bldP spid="90120" grpId="0"/>
      <p:bldP spid="90121" grpId="0"/>
      <p:bldP spid="90122" grpId="0" animBg="1"/>
      <p:bldP spid="901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Resumen</a:t>
            </a:r>
            <a:endParaRPr lang="es-CL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>
                <a:solidFill>
                  <a:srgbClr val="3333CC"/>
                </a:solidFill>
              </a:rPr>
              <a:t>Simulación Estática (o de Montecarlo)</a:t>
            </a:r>
            <a:endParaRPr lang="es-ES" sz="3600">
              <a:solidFill>
                <a:srgbClr val="3333CC"/>
              </a:solidFill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_tradnl"/>
              <a:t>Se modelan las distribuciones estadísticas de cada variable incierta y sus correlaciones. </a:t>
            </a:r>
          </a:p>
          <a:p>
            <a:pPr>
              <a:lnSpc>
                <a:spcPct val="90000"/>
              </a:lnSpc>
            </a:pPr>
            <a:r>
              <a:rPr lang="es-ES_tradnl"/>
              <a:t>Con cada valor de la variable se calcula un valor para el flujo de caja.</a:t>
            </a:r>
          </a:p>
          <a:p>
            <a:pPr>
              <a:lnSpc>
                <a:spcPct val="90000"/>
              </a:lnSpc>
            </a:pPr>
            <a:r>
              <a:rPr lang="es-ES_tradnl"/>
              <a:t>Se genera una distribución de valores presentes, en donde el valor del proyecto es la media, y el riesgo está dado por la dispersión de la distribución.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_tradnl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SOFTWARE</a:t>
            </a:r>
            <a:endParaRPr lang="es-ES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CL" dirty="0"/>
              <a:t>¿Cómo generamos las distribuciones?</a:t>
            </a:r>
          </a:p>
          <a:p>
            <a:pPr>
              <a:lnSpc>
                <a:spcPct val="90000"/>
              </a:lnSpc>
            </a:pPr>
            <a:r>
              <a:rPr lang="es-CL" dirty="0"/>
              <a:t>Software: </a:t>
            </a:r>
            <a:r>
              <a:rPr lang="es-CL" dirty="0" err="1"/>
              <a:t>Crystal</a:t>
            </a:r>
            <a:r>
              <a:rPr lang="es-CL" dirty="0"/>
              <a:t> </a:t>
            </a:r>
            <a:r>
              <a:rPr lang="es-CL" dirty="0" err="1"/>
              <a:t>Ball</a:t>
            </a:r>
            <a:r>
              <a:rPr lang="es-CL" dirty="0"/>
              <a:t> (o @</a:t>
            </a:r>
            <a:r>
              <a:rPr lang="es-CL" dirty="0" err="1"/>
              <a:t>Risk</a:t>
            </a:r>
            <a:r>
              <a:rPr lang="es-CL" dirty="0"/>
              <a:t>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CL" sz="4400" dirty="0">
                <a:solidFill>
                  <a:srgbClr val="FF3300"/>
                </a:solidFill>
                <a:hlinkClick r:id="rId2"/>
              </a:rPr>
              <a:t>www.crystalball.com</a:t>
            </a:r>
            <a:endParaRPr lang="es-CL" sz="4400" dirty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  <a:buFontTx/>
              <a:buChar char="-"/>
            </a:pPr>
            <a:r>
              <a:rPr lang="es-CL" dirty="0">
                <a:solidFill>
                  <a:srgbClr val="FF3300"/>
                </a:solidFill>
              </a:rPr>
              <a:t>Entran a “</a:t>
            </a:r>
            <a:r>
              <a:rPr lang="es-CL" dirty="0" err="1">
                <a:solidFill>
                  <a:srgbClr val="FF3300"/>
                </a:solidFill>
              </a:rPr>
              <a:t>Download</a:t>
            </a:r>
            <a:r>
              <a:rPr lang="es-CL" dirty="0">
                <a:solidFill>
                  <a:srgbClr val="FF3300"/>
                </a:solidFill>
              </a:rPr>
              <a:t> </a:t>
            </a:r>
            <a:r>
              <a:rPr lang="es-CL" dirty="0" err="1">
                <a:solidFill>
                  <a:srgbClr val="FF3300"/>
                </a:solidFill>
              </a:rPr>
              <a:t>Evaluation</a:t>
            </a:r>
            <a:r>
              <a:rPr lang="es-CL" dirty="0">
                <a:solidFill>
                  <a:srgbClr val="FF3300"/>
                </a:solidFill>
              </a:rPr>
              <a:t> </a:t>
            </a:r>
            <a:r>
              <a:rPr lang="es-CL" dirty="0" err="1">
                <a:solidFill>
                  <a:srgbClr val="FF3300"/>
                </a:solidFill>
              </a:rPr>
              <a:t>Version</a:t>
            </a:r>
            <a:r>
              <a:rPr lang="es-CL" dirty="0">
                <a:solidFill>
                  <a:srgbClr val="FF3300"/>
                </a:solidFill>
              </a:rPr>
              <a:t>”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s-ES" dirty="0">
                <a:solidFill>
                  <a:srgbClr val="FF3300"/>
                </a:solidFill>
              </a:rPr>
              <a:t>Se registran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s-ES" dirty="0">
                <a:solidFill>
                  <a:srgbClr val="FF3300"/>
                </a:solidFill>
              </a:rPr>
              <a:t>Activan la cuenta desde el mail que les llega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es-ES" dirty="0">
                <a:solidFill>
                  <a:srgbClr val="FF3300"/>
                </a:solidFill>
              </a:rPr>
              <a:t>Instalan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98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98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98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98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98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98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98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98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798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798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798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798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798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798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3333CC"/>
                </a:solidFill>
              </a:rPr>
              <a:t>Software de </a:t>
            </a:r>
            <a:r>
              <a:rPr lang="es-CL" dirty="0" smtClean="0">
                <a:solidFill>
                  <a:srgbClr val="3333CC"/>
                </a:solidFill>
              </a:rPr>
              <a:t>Simulación (Excel 2003)</a:t>
            </a:r>
            <a:endParaRPr lang="es-ES" dirty="0">
              <a:solidFill>
                <a:srgbClr val="3333CC"/>
              </a:solidFill>
            </a:endParaRPr>
          </a:p>
        </p:txBody>
      </p:sp>
      <p:graphicFrame>
        <p:nvGraphicFramePr>
          <p:cNvPr id="80899" name="Object 3"/>
          <p:cNvGraphicFramePr>
            <a:graphicFrameLocks noChangeAspect="1"/>
          </p:cNvGraphicFramePr>
          <p:nvPr>
            <p:ph idx="1"/>
          </p:nvPr>
        </p:nvGraphicFramePr>
        <p:xfrm>
          <a:off x="1835150" y="1268413"/>
          <a:ext cx="5832475" cy="5384800"/>
        </p:xfrm>
        <a:graphic>
          <a:graphicData uri="http://schemas.openxmlformats.org/presentationml/2006/ole">
            <p:oleObj spid="_x0000_s80899" name="Imagen de mapa de bits" r:id="rId3" imgW="7838095" imgH="7238095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3333CC"/>
                </a:solidFill>
              </a:rPr>
              <a:t>Software de </a:t>
            </a:r>
            <a:r>
              <a:rPr lang="es-CL" dirty="0" smtClean="0">
                <a:solidFill>
                  <a:srgbClr val="3333CC"/>
                </a:solidFill>
              </a:rPr>
              <a:t>Simulación (Excel 2007)</a:t>
            </a:r>
            <a:endParaRPr lang="es-ES" dirty="0">
              <a:solidFill>
                <a:srgbClr val="3333CC"/>
              </a:solidFill>
            </a:endParaRPr>
          </a:p>
        </p:txBody>
      </p:sp>
      <p:pic>
        <p:nvPicPr>
          <p:cNvPr id="1075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2873"/>
          <a:stretch>
            <a:fillRect/>
          </a:stretch>
        </p:blipFill>
        <p:spPr bwMode="auto">
          <a:xfrm>
            <a:off x="947420" y="1600200"/>
            <a:ext cx="7249160" cy="440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Definir variables </a:t>
            </a:r>
            <a:r>
              <a:rPr lang="es-CL" dirty="0" smtClean="0"/>
              <a:t>aleatorias (2003)</a:t>
            </a:r>
            <a:endParaRPr lang="es-ES" dirty="0"/>
          </a:p>
        </p:txBody>
      </p:sp>
      <p:graphicFrame>
        <p:nvGraphicFramePr>
          <p:cNvPr id="87044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2268538" y="1125538"/>
          <a:ext cx="4238625" cy="5327650"/>
        </p:xfrm>
        <a:graphic>
          <a:graphicData uri="http://schemas.openxmlformats.org/presentationml/2006/ole">
            <p:oleObj spid="_x0000_s87044" name="Imagen de mapa de bits" r:id="rId3" imgW="6114286" imgH="7685714" progId="Paint.Picture">
              <p:embed/>
            </p:oleObj>
          </a:graphicData>
        </a:graphic>
      </p:graphicFrame>
      <p:sp>
        <p:nvSpPr>
          <p:cNvPr id="87047" name="Line 7"/>
          <p:cNvSpPr>
            <a:spLocks noChangeShapeType="1"/>
          </p:cNvSpPr>
          <p:nvPr/>
        </p:nvSpPr>
        <p:spPr bwMode="auto">
          <a:xfrm flipV="1">
            <a:off x="1403350" y="2133600"/>
            <a:ext cx="9366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179388" y="2997200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Definir variable</a:t>
            </a:r>
            <a:endParaRPr lang="es-ES"/>
          </a:p>
        </p:txBody>
      </p:sp>
      <p:sp>
        <p:nvSpPr>
          <p:cNvPr id="87049" name="Line 9"/>
          <p:cNvSpPr>
            <a:spLocks noChangeShapeType="1"/>
          </p:cNvSpPr>
          <p:nvPr/>
        </p:nvSpPr>
        <p:spPr bwMode="auto">
          <a:xfrm flipV="1">
            <a:off x="1979613" y="5445125"/>
            <a:ext cx="172878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0" y="5949950"/>
            <a:ext cx="1979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Variable a definir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7" grpId="0" animBg="1"/>
      <p:bldP spid="87048" grpId="0"/>
      <p:bldP spid="87049" grpId="0" animBg="1"/>
      <p:bldP spid="870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Definir variables </a:t>
            </a:r>
            <a:r>
              <a:rPr lang="es-CL" dirty="0" smtClean="0"/>
              <a:t>aleatorias (2007)</a:t>
            </a:r>
            <a:endParaRPr lang="es-ES" dirty="0"/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214282" y="2143116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Definir variable</a:t>
            </a:r>
            <a:endParaRPr lang="es-E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7050" name="Text Box 10"/>
          <p:cNvSpPr txBox="1">
            <a:spLocks noChangeArrowheads="1"/>
          </p:cNvSpPr>
          <p:nvPr/>
        </p:nvSpPr>
        <p:spPr bwMode="auto">
          <a:xfrm>
            <a:off x="285721" y="3357562"/>
            <a:ext cx="13573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CL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Variable a definir</a:t>
            </a:r>
            <a:endParaRPr lang="es-E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95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r="34551" b="3773"/>
          <a:stretch>
            <a:fillRect/>
          </a:stretch>
        </p:blipFill>
        <p:spPr bwMode="auto">
          <a:xfrm>
            <a:off x="2515005" y="1214422"/>
            <a:ext cx="5830601" cy="535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7047" name="Line 7"/>
          <p:cNvSpPr>
            <a:spLocks noChangeShapeType="1"/>
          </p:cNvSpPr>
          <p:nvPr/>
        </p:nvSpPr>
        <p:spPr bwMode="auto">
          <a:xfrm flipV="1">
            <a:off x="1428728" y="1785926"/>
            <a:ext cx="1196999" cy="2952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87049" name="Line 9"/>
          <p:cNvSpPr>
            <a:spLocks noChangeShapeType="1"/>
          </p:cNvSpPr>
          <p:nvPr/>
        </p:nvSpPr>
        <p:spPr bwMode="auto">
          <a:xfrm flipV="1">
            <a:off x="1643042" y="2714620"/>
            <a:ext cx="172878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8" grpId="0"/>
      <p:bldP spid="87050" grpId="0"/>
      <p:bldP spid="87047" grpId="0" animBg="1"/>
      <p:bldP spid="870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Definir distribución</a:t>
            </a:r>
            <a:endParaRPr lang="es-ES"/>
          </a:p>
        </p:txBody>
      </p:sp>
      <p:graphicFrame>
        <p:nvGraphicFramePr>
          <p:cNvPr id="88068" name="Object 4"/>
          <p:cNvGraphicFramePr>
            <a:graphicFrameLocks noChangeAspect="1"/>
          </p:cNvGraphicFramePr>
          <p:nvPr/>
        </p:nvGraphicFramePr>
        <p:xfrm>
          <a:off x="1908175" y="1557338"/>
          <a:ext cx="5975350" cy="4305300"/>
        </p:xfrm>
        <a:graphic>
          <a:graphicData uri="http://schemas.openxmlformats.org/presentationml/2006/ole">
            <p:oleObj spid="_x0000_s88068" name="Imagen de mapa de bits" r:id="rId3" imgW="5210902" imgH="3753374" progId="Paint.Picture">
              <p:embed/>
            </p:oleObj>
          </a:graphicData>
        </a:graphic>
      </p:graphicFrame>
      <p:sp>
        <p:nvSpPr>
          <p:cNvPr id="88071" name="Line 7"/>
          <p:cNvSpPr>
            <a:spLocks noChangeShapeType="1"/>
          </p:cNvSpPr>
          <p:nvPr/>
        </p:nvSpPr>
        <p:spPr bwMode="auto">
          <a:xfrm flipV="1">
            <a:off x="1692275" y="3141663"/>
            <a:ext cx="23749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179388" y="4365625"/>
            <a:ext cx="2017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Distribuciones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1" grpId="0" animBg="1"/>
      <p:bldP spid="880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/>
              <a:t>Parámetros de la distribución</a:t>
            </a:r>
            <a:endParaRPr lang="es-ES"/>
          </a:p>
        </p:txBody>
      </p:sp>
      <p:graphicFrame>
        <p:nvGraphicFramePr>
          <p:cNvPr id="95236" name="Object 4"/>
          <p:cNvGraphicFramePr>
            <a:graphicFrameLocks noChangeAspect="1"/>
          </p:cNvGraphicFramePr>
          <p:nvPr>
            <p:ph idx="1"/>
          </p:nvPr>
        </p:nvGraphicFramePr>
        <p:xfrm>
          <a:off x="1966913" y="1989138"/>
          <a:ext cx="5210175" cy="3752850"/>
        </p:xfrm>
        <a:graphic>
          <a:graphicData uri="http://schemas.openxmlformats.org/presentationml/2006/ole">
            <p:oleObj spid="_x0000_s95236" name="Imagen de mapa de bits" r:id="rId3" imgW="5210902" imgH="3753374" progId="Paint.Picture">
              <p:embed/>
            </p:oleObj>
          </a:graphicData>
        </a:graphic>
      </p:graphicFrame>
      <p:sp>
        <p:nvSpPr>
          <p:cNvPr id="95239" name="Line 7"/>
          <p:cNvSpPr>
            <a:spLocks noChangeShapeType="1"/>
          </p:cNvSpPr>
          <p:nvPr/>
        </p:nvSpPr>
        <p:spPr bwMode="auto">
          <a:xfrm flipV="1">
            <a:off x="1258888" y="2708275"/>
            <a:ext cx="1873250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95240" name="Line 8"/>
          <p:cNvSpPr>
            <a:spLocks noChangeShapeType="1"/>
          </p:cNvSpPr>
          <p:nvPr/>
        </p:nvSpPr>
        <p:spPr bwMode="auto">
          <a:xfrm>
            <a:off x="1258888" y="4941888"/>
            <a:ext cx="158432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95241" name="Line 9"/>
          <p:cNvSpPr>
            <a:spLocks noChangeShapeType="1"/>
          </p:cNvSpPr>
          <p:nvPr/>
        </p:nvSpPr>
        <p:spPr bwMode="auto">
          <a:xfrm flipH="1">
            <a:off x="4716463" y="3933825"/>
            <a:ext cx="2663825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95242" name="Line 10"/>
          <p:cNvSpPr>
            <a:spLocks noChangeShapeType="1"/>
          </p:cNvSpPr>
          <p:nvPr/>
        </p:nvSpPr>
        <p:spPr bwMode="auto">
          <a:xfrm flipH="1" flipV="1">
            <a:off x="5940425" y="5516563"/>
            <a:ext cx="1152525" cy="64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CL"/>
          </a:p>
        </p:txBody>
      </p:sp>
      <p:sp>
        <p:nvSpPr>
          <p:cNvPr id="95243" name="Text Box 11"/>
          <p:cNvSpPr txBox="1">
            <a:spLocks noChangeArrowheads="1"/>
          </p:cNvSpPr>
          <p:nvPr/>
        </p:nvSpPr>
        <p:spPr bwMode="auto">
          <a:xfrm>
            <a:off x="323850" y="3141663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nombre</a:t>
            </a:r>
            <a:endParaRPr lang="es-ES"/>
          </a:p>
        </p:txBody>
      </p:sp>
      <p:sp>
        <p:nvSpPr>
          <p:cNvPr id="95244" name="Text Box 12"/>
          <p:cNvSpPr txBox="1">
            <a:spLocks noChangeArrowheads="1"/>
          </p:cNvSpPr>
          <p:nvPr/>
        </p:nvSpPr>
        <p:spPr bwMode="auto">
          <a:xfrm>
            <a:off x="395288" y="4724400"/>
            <a:ext cx="1223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media</a:t>
            </a:r>
            <a:endParaRPr lang="es-ES"/>
          </a:p>
        </p:txBody>
      </p:sp>
      <p:sp>
        <p:nvSpPr>
          <p:cNvPr id="95245" name="Text Box 13"/>
          <p:cNvSpPr txBox="1">
            <a:spLocks noChangeArrowheads="1"/>
          </p:cNvSpPr>
          <p:nvPr/>
        </p:nvSpPr>
        <p:spPr bwMode="auto">
          <a:xfrm>
            <a:off x="7380288" y="3500438"/>
            <a:ext cx="1439862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Desviación</a:t>
            </a:r>
          </a:p>
          <a:p>
            <a:pPr>
              <a:spcBef>
                <a:spcPct val="50000"/>
              </a:spcBef>
            </a:pPr>
            <a:r>
              <a:rPr lang="es-CL"/>
              <a:t>Estándar</a:t>
            </a:r>
            <a:endParaRPr lang="es-ES"/>
          </a:p>
        </p:txBody>
      </p:sp>
      <p:sp>
        <p:nvSpPr>
          <p:cNvPr id="95246" name="Text Box 14"/>
          <p:cNvSpPr txBox="1">
            <a:spLocks noChangeArrowheads="1"/>
          </p:cNvSpPr>
          <p:nvPr/>
        </p:nvSpPr>
        <p:spPr bwMode="auto">
          <a:xfrm>
            <a:off x="7164388" y="6021388"/>
            <a:ext cx="1511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correlación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9" grpId="0" animBg="1"/>
      <p:bldP spid="95240" grpId="0" animBg="1"/>
      <p:bldP spid="95241" grpId="0" animBg="1"/>
      <p:bldP spid="95242" grpId="0" animBg="1"/>
      <p:bldP spid="95243" grpId="0"/>
      <p:bldP spid="95244" grpId="0"/>
      <p:bldP spid="95245" grpId="0"/>
      <p:bldP spid="95246" grpId="0"/>
    </p:bldLst>
  </p:timing>
</p:sld>
</file>

<file path=ppt/theme/theme1.xml><?xml version="1.0" encoding="utf-8"?>
<a:theme xmlns:a="http://schemas.openxmlformats.org/drawingml/2006/main" name="Acuarela">
  <a:themeElements>
    <a:clrScheme name="Acuarel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4C4D6"/>
      </a:accent6>
      <a:hlink>
        <a:srgbClr val="6767FF"/>
      </a:hlink>
      <a:folHlink>
        <a:srgbClr val="9933FF"/>
      </a:folHlink>
    </a:clrScheme>
    <a:fontScheme name="Acuarel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uarel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4C4D6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uarela 2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9D9A1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uarela 3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2"/>
        </a:accent5>
        <a:accent6>
          <a:srgbClr val="BDCBBA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cuarela 4">
        <a:dk1>
          <a:srgbClr val="333300"/>
        </a:dk1>
        <a:lt1>
          <a:srgbClr val="FFFFCC"/>
        </a:lt1>
        <a:dk2>
          <a:srgbClr val="336600"/>
        </a:dk2>
        <a:lt2>
          <a:srgbClr val="FFFFCC"/>
        </a:lt2>
        <a:accent1>
          <a:srgbClr val="99CC00"/>
        </a:accent1>
        <a:accent2>
          <a:srgbClr val="669900"/>
        </a:accent2>
        <a:accent3>
          <a:srgbClr val="ADB8AA"/>
        </a:accent3>
        <a:accent4>
          <a:srgbClr val="DADAAE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uarela 5">
        <a:dk1>
          <a:srgbClr val="424458"/>
        </a:dk1>
        <a:lt1>
          <a:srgbClr val="FFFFFF"/>
        </a:lt1>
        <a:dk2>
          <a:srgbClr val="004A48"/>
        </a:dk2>
        <a:lt2>
          <a:srgbClr val="FFFFFF"/>
        </a:lt2>
        <a:accent1>
          <a:srgbClr val="83B200"/>
        </a:accent1>
        <a:accent2>
          <a:srgbClr val="006260"/>
        </a:accent2>
        <a:accent3>
          <a:srgbClr val="AAB1B1"/>
        </a:accent3>
        <a:accent4>
          <a:srgbClr val="DADADA"/>
        </a:accent4>
        <a:accent5>
          <a:srgbClr val="C1D5AA"/>
        </a:accent5>
        <a:accent6>
          <a:srgbClr val="005856"/>
        </a:accent6>
        <a:hlink>
          <a:srgbClr val="6666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uarela 6">
        <a:dk1>
          <a:srgbClr val="000000"/>
        </a:dk1>
        <a:lt1>
          <a:srgbClr val="FFFFFF"/>
        </a:lt1>
        <a:dk2>
          <a:srgbClr val="1C2046"/>
        </a:dk2>
        <a:lt2>
          <a:srgbClr val="FFFFFF"/>
        </a:lt2>
        <a:accent1>
          <a:srgbClr val="00CCFF"/>
        </a:accent1>
        <a:accent2>
          <a:srgbClr val="2D226E"/>
        </a:accent2>
        <a:accent3>
          <a:srgbClr val="ABABB0"/>
        </a:accent3>
        <a:accent4>
          <a:srgbClr val="DADADA"/>
        </a:accent4>
        <a:accent5>
          <a:srgbClr val="AAE2FF"/>
        </a:accent5>
        <a:accent6>
          <a:srgbClr val="281E63"/>
        </a:accent6>
        <a:hlink>
          <a:srgbClr val="666699"/>
        </a:hlink>
        <a:folHlink>
          <a:srgbClr val="99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uarela 7">
        <a:dk1>
          <a:srgbClr val="424458"/>
        </a:dk1>
        <a:lt1>
          <a:srgbClr val="FFFFFF"/>
        </a:lt1>
        <a:dk2>
          <a:srgbClr val="000066"/>
        </a:dk2>
        <a:lt2>
          <a:srgbClr val="FFFFFF"/>
        </a:lt2>
        <a:accent1>
          <a:srgbClr val="6666FF"/>
        </a:accent1>
        <a:accent2>
          <a:srgbClr val="333399"/>
        </a:accent2>
        <a:accent3>
          <a:srgbClr val="AAAAB8"/>
        </a:accent3>
        <a:accent4>
          <a:srgbClr val="DADADA"/>
        </a:accent4>
        <a:accent5>
          <a:srgbClr val="B8B8FF"/>
        </a:accent5>
        <a:accent6>
          <a:srgbClr val="2D2D8A"/>
        </a:accent6>
        <a:hlink>
          <a:srgbClr val="FF99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uarela 8">
        <a:dk1>
          <a:srgbClr val="1C1C1C"/>
        </a:dk1>
        <a:lt1>
          <a:srgbClr val="FFFFCC"/>
        </a:lt1>
        <a:dk2>
          <a:srgbClr val="390B20"/>
        </a:dk2>
        <a:lt2>
          <a:srgbClr val="FFFFC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ADAAE"/>
        </a:accent4>
        <a:accent5>
          <a:srgbClr val="FFC7BB"/>
        </a:accent5>
        <a:accent6>
          <a:srgbClr val="4D1148"/>
        </a:accent6>
        <a:hlink>
          <a:srgbClr val="637D95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uarela 9">
        <a:dk1>
          <a:srgbClr val="4C0000"/>
        </a:dk1>
        <a:lt1>
          <a:srgbClr val="FFFFFF"/>
        </a:lt1>
        <a:dk2>
          <a:srgbClr val="722104"/>
        </a:dk2>
        <a:lt2>
          <a:srgbClr val="FFFFFF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ADADA"/>
        </a:accent4>
        <a:accent5>
          <a:srgbClr val="E2B8AA"/>
        </a:accent5>
        <a:accent6>
          <a:srgbClr val="7D29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234</TotalTime>
  <Words>244</Words>
  <Application>Microsoft Office PowerPoint</Application>
  <PresentationFormat>Presentación en pantalla (4:3)</PresentationFormat>
  <Paragraphs>55</Paragraphs>
  <Slides>16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Wingdings</vt:lpstr>
      <vt:lpstr>Acuarela</vt:lpstr>
      <vt:lpstr>Imagen de mapa de bits</vt:lpstr>
      <vt:lpstr>Simulación </vt:lpstr>
      <vt:lpstr>Simulación Estática (o de Montecarlo)</vt:lpstr>
      <vt:lpstr>SOFTWARE</vt:lpstr>
      <vt:lpstr>Software de Simulación (Excel 2003)</vt:lpstr>
      <vt:lpstr>Software de Simulación (Excel 2007)</vt:lpstr>
      <vt:lpstr>Definir variables aleatorias (2003)</vt:lpstr>
      <vt:lpstr>Definir variables aleatorias (2007)</vt:lpstr>
      <vt:lpstr>Definir distribución</vt:lpstr>
      <vt:lpstr>Parámetros de la distribución</vt:lpstr>
      <vt:lpstr>Definir Función Objetivo</vt:lpstr>
      <vt:lpstr>Nombre de Función Objetivo</vt:lpstr>
      <vt:lpstr>Correr el Modelo (2003)</vt:lpstr>
      <vt:lpstr>Correr el Modelo (2007)</vt:lpstr>
      <vt:lpstr>Diapositiva 14</vt:lpstr>
      <vt:lpstr>Resultado de simulación </vt:lpstr>
      <vt:lpstr>Resumen</vt:lpstr>
    </vt:vector>
  </TitlesOfParts>
  <Company>Casa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Simulación</dc:title>
  <dc:creator>Sob</dc:creator>
  <cp:lastModifiedBy>Luis Fernando</cp:lastModifiedBy>
  <cp:revision>17</cp:revision>
  <dcterms:created xsi:type="dcterms:W3CDTF">2005-11-05T03:33:16Z</dcterms:created>
  <dcterms:modified xsi:type="dcterms:W3CDTF">2009-05-28T01:19:03Z</dcterms:modified>
</cp:coreProperties>
</file>