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7" r:id="rId2"/>
    <p:sldId id="259" r:id="rId3"/>
    <p:sldId id="260" r:id="rId4"/>
    <p:sldId id="292" r:id="rId5"/>
    <p:sldId id="291" r:id="rId6"/>
    <p:sldId id="262" r:id="rId7"/>
    <p:sldId id="263" r:id="rId8"/>
    <p:sldId id="273" r:id="rId9"/>
    <p:sldId id="289" r:id="rId10"/>
    <p:sldId id="290" r:id="rId11"/>
    <p:sldId id="278" r:id="rId12"/>
    <p:sldId id="274" r:id="rId13"/>
    <p:sldId id="275" r:id="rId14"/>
    <p:sldId id="276" r:id="rId15"/>
    <p:sldId id="277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6246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6246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6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7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48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6248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6248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8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49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0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1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2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3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54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4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5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6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7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8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59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60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60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60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0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1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1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61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261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1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1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261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sp>
        <p:nvSpPr>
          <p:cNvPr id="6261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s-CL"/>
              <a:t>Haga clic para cambiar el estilo de título	</a:t>
            </a:r>
          </a:p>
        </p:txBody>
      </p:sp>
      <p:sp>
        <p:nvSpPr>
          <p:cNvPr id="6261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s-CL"/>
              <a:t>Haga clic para modificar el estilo de subtítulo del patrón</a:t>
            </a:r>
          </a:p>
        </p:txBody>
      </p:sp>
      <p:sp>
        <p:nvSpPr>
          <p:cNvPr id="62619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CL"/>
          </a:p>
        </p:txBody>
      </p:sp>
      <p:sp>
        <p:nvSpPr>
          <p:cNvPr id="62620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CL"/>
          </a:p>
        </p:txBody>
      </p:sp>
      <p:sp>
        <p:nvSpPr>
          <p:cNvPr id="62621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1D2BD9C-0BF6-4D49-804F-B71C5D5A2438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4DD92-0DC4-475E-99B5-ACED5A0CEF02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31A41-CFC2-437E-B8C8-21141FDA95A6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53D932EF-7717-4855-9C27-72DCC6F46726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ítulo y 2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1C69260B-4A0D-455C-84A2-CFDB9413D697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B2BCA-0CE2-443A-A706-998F90ABE818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0D774-BC17-4F61-A455-025B357FAA71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24981-88D3-4905-B863-9C8C75F7B4CA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9CF0A-F936-4674-9750-E5912D7ADE00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08635-8A5E-4057-91B7-4A48431210CB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621CD-78B6-4228-BF79-C0203AFE8A07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D0595-889D-4A5D-ABB1-A94B38CA9378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6117C-9308-4557-A2E1-022CF387B821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6144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6144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4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4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4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4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4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45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  <p:grpSp>
          <p:nvGrpSpPr>
            <p:cNvPr id="6145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6145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5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6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7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8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49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0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1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2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2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3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4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5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6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7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7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8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8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6158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9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9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  <p:sp>
            <p:nvSpPr>
              <p:cNvPr id="6159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_tradnl"/>
              </a:p>
            </p:txBody>
          </p:sp>
        </p:grpSp>
      </p:grpSp>
      <p:sp>
        <p:nvSpPr>
          <p:cNvPr id="6159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6159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es-CL"/>
          </a:p>
        </p:txBody>
      </p:sp>
      <p:sp>
        <p:nvSpPr>
          <p:cNvPr id="6159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es-CL"/>
          </a:p>
        </p:txBody>
      </p:sp>
      <p:sp>
        <p:nvSpPr>
          <p:cNvPr id="6159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ECA19841-F474-4158-B40A-5A65A2D36B50}" type="slidenum">
              <a:rPr lang="es-CL"/>
              <a:pPr/>
              <a:t>‹Nº›</a:t>
            </a:fld>
            <a:endParaRPr lang="es-CL"/>
          </a:p>
        </p:txBody>
      </p:sp>
      <p:sp>
        <p:nvSpPr>
          <p:cNvPr id="6159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373063"/>
            <a:ext cx="5051425" cy="1687512"/>
          </a:xfrm>
        </p:spPr>
        <p:txBody>
          <a:bodyPr/>
          <a:lstStyle/>
          <a:p>
            <a:r>
              <a:rPr lang="es-ES" sz="4000" b="1"/>
              <a:t>Definiciones y conceptos básicos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2362200"/>
            <a:ext cx="8229600" cy="4495800"/>
          </a:xfrm>
        </p:spPr>
        <p:txBody>
          <a:bodyPr/>
          <a:lstStyle/>
          <a:p>
            <a:r>
              <a:rPr lang="es-ES" b="1"/>
              <a:t>Geología Económica</a:t>
            </a:r>
            <a:r>
              <a:rPr lang="es-ES"/>
              <a:t>: </a:t>
            </a:r>
          </a:p>
          <a:p>
            <a:pPr>
              <a:buFont typeface="Arial" charset="0"/>
              <a:buNone/>
            </a:pPr>
            <a:r>
              <a:rPr lang="es-ES"/>
              <a:t>	</a:t>
            </a:r>
            <a:r>
              <a:rPr lang="es-ES" sz="2800"/>
              <a:t>Guarda relación con el estudio de los depósitos minerales, los cuales son de importancia económica para la humanidad. Analiza materiales y cuerpos geológicos que puedan ser utilizados de forma rentable. Incluyen depósitos metálicos, no metálicos, combustibles, agua,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Procesos Supérgenos</a:t>
            </a:r>
          </a:p>
        </p:txBody>
      </p:sp>
      <p:pic>
        <p:nvPicPr>
          <p:cNvPr id="51203" name="Picture 3" descr="perfil supergeno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274763"/>
            <a:ext cx="7724775" cy="5099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Antlerita Cu</a:t>
            </a:r>
            <a:r>
              <a:rPr lang="es-ES" sz="4000" baseline="-25000"/>
              <a:t>3</a:t>
            </a:r>
            <a:r>
              <a:rPr lang="es-ES" sz="4000"/>
              <a:t>SO</a:t>
            </a:r>
            <a:r>
              <a:rPr lang="es-ES" sz="4000" baseline="-25000"/>
              <a:t>4</a:t>
            </a:r>
            <a:r>
              <a:rPr lang="es-ES" sz="4000"/>
              <a:t>(OH)</a:t>
            </a:r>
            <a:r>
              <a:rPr lang="es-ES" sz="4000" baseline="-25000"/>
              <a:t>4</a:t>
            </a:r>
            <a:r>
              <a:rPr lang="es-ES" sz="4000"/>
              <a:t> </a:t>
            </a:r>
          </a:p>
        </p:txBody>
      </p:sp>
      <p:sp>
        <p:nvSpPr>
          <p:cNvPr id="34822" name="Rectangle 6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600" b="1" i="1"/>
              <a:t>Sistema Cristalográfico </a:t>
            </a:r>
            <a:r>
              <a:rPr lang="es-ES" sz="1600"/>
              <a:t>Ortorrómbico 2/m2/m2/m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Color </a:t>
            </a:r>
            <a:r>
              <a:rPr lang="es-ES" sz="1600"/>
              <a:t>Verde esmeralda, verde negrusco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Raya </a:t>
            </a:r>
            <a:r>
              <a:rPr lang="es-ES" sz="1600"/>
              <a:t>Verde pálido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Habito</a:t>
            </a:r>
            <a:r>
              <a:rPr lang="es-ES" sz="1600"/>
              <a:t> </a:t>
            </a:r>
            <a:r>
              <a:rPr lang="es-ES" sz="1600" i="1"/>
              <a:t>Agregados paralelos, reniforme, macizo</a:t>
            </a:r>
            <a:r>
              <a:rPr lang="es-ES" sz="1600"/>
              <a:t> </a:t>
            </a:r>
          </a:p>
          <a:p>
            <a:pPr>
              <a:lnSpc>
                <a:spcPct val="80000"/>
              </a:lnSpc>
            </a:pPr>
            <a:r>
              <a:rPr lang="es-ES" sz="1600" b="1" i="1"/>
              <a:t>Dureza </a:t>
            </a:r>
            <a:r>
              <a:rPr lang="es-ES" sz="1600"/>
              <a:t>3,5 - 4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Brillo </a:t>
            </a:r>
            <a:r>
              <a:rPr lang="es-ES" sz="1600"/>
              <a:t>Vítreo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Tenacidad </a:t>
            </a:r>
            <a:r>
              <a:rPr lang="es-ES" sz="1600"/>
              <a:t>Frágil</a:t>
            </a:r>
          </a:p>
          <a:p>
            <a:pPr>
              <a:lnSpc>
                <a:spcPct val="80000"/>
              </a:lnSpc>
            </a:pPr>
            <a:r>
              <a:rPr lang="es-ES" sz="1600" b="1" i="1"/>
              <a:t>Forma </a:t>
            </a:r>
            <a:r>
              <a:rPr lang="es-ES" sz="1600"/>
              <a:t>Cristales tabulares o prismáticos delgados, estriados verticalmente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Clivaje </a:t>
            </a:r>
            <a:r>
              <a:rPr lang="es-ES" sz="1600"/>
              <a:t>Perfecta {010} }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Peso especifico </a:t>
            </a:r>
            <a:r>
              <a:rPr lang="es-ES" sz="1600"/>
              <a:t>3,9 </a:t>
            </a:r>
            <a:endParaRPr lang="es-ES" sz="1600" b="1" i="1"/>
          </a:p>
          <a:p>
            <a:pPr>
              <a:lnSpc>
                <a:spcPct val="80000"/>
              </a:lnSpc>
            </a:pPr>
            <a:r>
              <a:rPr lang="es-ES" sz="1600" b="1" i="1"/>
              <a:t>Características diagnosticas </a:t>
            </a:r>
            <a:r>
              <a:rPr lang="es-ES" sz="1600"/>
              <a:t>Color verde y clivaje. Se disuelve en HCl sin efervecer. Asociada a Atacamita y Brocantita </a:t>
            </a:r>
          </a:p>
          <a:p>
            <a:pPr>
              <a:lnSpc>
                <a:spcPct val="80000"/>
              </a:lnSpc>
            </a:pPr>
            <a:endParaRPr lang="es-ES" sz="1600"/>
          </a:p>
        </p:txBody>
      </p:sp>
      <p:pic>
        <p:nvPicPr>
          <p:cNvPr id="34823" name="Picture 7" descr="Antler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8513" y="1600200"/>
            <a:ext cx="3197225" cy="2173288"/>
          </a:xfrm>
          <a:noFill/>
          <a:ln/>
        </p:spPr>
      </p:pic>
      <p:pic>
        <p:nvPicPr>
          <p:cNvPr id="34824" name="Picture 8" descr="Antlerite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Atacamita Cu</a:t>
            </a:r>
            <a:r>
              <a:rPr lang="es-ES" sz="4000" baseline="-25000"/>
              <a:t>2</a:t>
            </a:r>
            <a:r>
              <a:rPr lang="es-ES" sz="4000"/>
              <a:t>Cl(OH)</a:t>
            </a:r>
            <a:r>
              <a:rPr lang="es-ES" sz="4000" baseline="-25000"/>
              <a:t>3</a:t>
            </a:r>
            <a:r>
              <a:rPr lang="es-ES" sz="4000"/>
              <a:t> </a:t>
            </a:r>
          </a:p>
        </p:txBody>
      </p:sp>
      <p:pic>
        <p:nvPicPr>
          <p:cNvPr id="26637" name="Picture 13" descr="atacamit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26638" name="Picture 14" descr="Atacamite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67313" y="1600200"/>
            <a:ext cx="3159125" cy="2173288"/>
          </a:xfrm>
          <a:noFill/>
          <a:ln/>
        </p:spPr>
      </p:pic>
      <p:sp>
        <p:nvSpPr>
          <p:cNvPr id="26639" name="Rectangle 15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179388" y="3924300"/>
            <a:ext cx="8507412" cy="21717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Ortorrómbico 2/m2/m2/m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Verde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/>
              <a:t>Verde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Agregados Cristalinos, fibroso, granular, radial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3 – 3,5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Adamantino, vítreo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  <a:r>
              <a:rPr lang="es-ES" sz="1800"/>
              <a:t>Cristales  prismáticos delgados con estriaciones verticales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/>
              <a:t>Perfecta {001} {010}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3,75 – 3,77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/>
              <a:t>Color verde, habito granular. No efervece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Brocantita Cu</a:t>
            </a:r>
            <a:r>
              <a:rPr lang="es-ES" sz="4000" baseline="-25000"/>
              <a:t>4</a:t>
            </a:r>
            <a:r>
              <a:rPr lang="es-ES" sz="4000"/>
              <a:t>SO</a:t>
            </a:r>
            <a:r>
              <a:rPr lang="es-ES" sz="4000" baseline="-25000"/>
              <a:t>4</a:t>
            </a:r>
            <a:r>
              <a:rPr lang="es-ES" sz="4000"/>
              <a:t>(OH)</a:t>
            </a:r>
            <a:r>
              <a:rPr lang="es-ES" sz="4000" baseline="-25000"/>
              <a:t>6</a:t>
            </a:r>
            <a:r>
              <a:rPr lang="es-ES" sz="4000"/>
              <a:t>   </a:t>
            </a:r>
          </a:p>
        </p:txBody>
      </p:sp>
      <p:sp>
        <p:nvSpPr>
          <p:cNvPr id="31749" name="Rectangle 5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Ortorrómbico 2/m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Verde, verde esmeralda, negro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Verde pálido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Acicular, prismático, drusas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3,5 - 4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Vítreo, perloso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  <a:r>
              <a:rPr lang="es-ES" sz="1800"/>
              <a:t>Cristales acicular, prismáticos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/>
              <a:t>Perfecta {010}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3.97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1755" name="Picture 11" descr="Brochant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1757" name="Picture 13" descr="Brochantite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Crisocola Cu</a:t>
            </a:r>
            <a:r>
              <a:rPr lang="es-ES" sz="4000" baseline="-25000"/>
              <a:t>4</a:t>
            </a:r>
            <a:r>
              <a:rPr lang="es-ES" sz="4000"/>
              <a:t>H</a:t>
            </a:r>
            <a:r>
              <a:rPr lang="es-ES" sz="4000" baseline="-25000"/>
              <a:t>4</a:t>
            </a:r>
            <a:r>
              <a:rPr lang="es-ES" sz="4000"/>
              <a:t>Si</a:t>
            </a:r>
            <a:r>
              <a:rPr lang="es-ES" sz="4000" baseline="-25000"/>
              <a:t>4</a:t>
            </a:r>
            <a:r>
              <a:rPr lang="es-ES" sz="4000"/>
              <a:t>O</a:t>
            </a:r>
            <a:r>
              <a:rPr lang="es-ES" sz="4000" baseline="-25000"/>
              <a:t>10</a:t>
            </a:r>
            <a:r>
              <a:rPr lang="es-ES" sz="4000"/>
              <a:t>(OH)</a:t>
            </a:r>
            <a:r>
              <a:rPr lang="es-ES" sz="4000" baseline="-25000"/>
              <a:t>8</a:t>
            </a:r>
            <a:r>
              <a:rPr lang="es-ES" sz="4000"/>
              <a:t>  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6868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No tiene, amorfo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Verde, Verde a azul verdoso. Pardo a negro (impuro)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Blanca a</a:t>
            </a:r>
            <a:r>
              <a:rPr lang="es-ES" sz="1800" b="1" i="1"/>
              <a:t> </a:t>
            </a:r>
            <a:r>
              <a:rPr lang="es-ES" sz="1800" i="1"/>
              <a:t>Verde pálido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Masiva, compacta, terrosa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2 - 4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Vítreo,  terroso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  <a:r>
              <a:rPr lang="es-ES" sz="1800"/>
              <a:t>Amorfa o parcialmente cristalino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Clivaje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2,0 – 2,4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Color, fractura concoidea, se pega en la lengua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2775" name="Picture 7" descr="crisocol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2777" name="Picture 9" descr="crisocola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11850" y="1600200"/>
            <a:ext cx="1670050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Chalcantita CuSO</a:t>
            </a:r>
            <a:r>
              <a:rPr lang="es-ES" sz="4000" baseline="-25000"/>
              <a:t>4</a:t>
            </a:r>
            <a:r>
              <a:rPr lang="es-ES" sz="4000"/>
              <a:t> - 5H</a:t>
            </a:r>
            <a:r>
              <a:rPr lang="es-ES" sz="4000" baseline="-25000"/>
              <a:t>2</a:t>
            </a:r>
            <a:r>
              <a:rPr lang="es-ES" sz="4000"/>
              <a:t>O    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Triclínico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Verde, Azul claro a oscuro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Azul claro a incoloro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Prismáticos, tabulares, agregados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2.5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Vítreo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Malo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2,2 – 2,3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Color, habito, gusto, soluble en agua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3799" name="Picture 7" descr="chalcant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3801" name="Picture 9" descr="chalcant2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Malaquita Cu</a:t>
            </a:r>
            <a:r>
              <a:rPr lang="es-ES" sz="4000" baseline="-25000"/>
              <a:t>2</a:t>
            </a:r>
            <a:r>
              <a:rPr lang="es-ES" sz="4000"/>
              <a:t>(CO</a:t>
            </a:r>
            <a:r>
              <a:rPr lang="es-ES" sz="4000" baseline="-25000"/>
              <a:t>3</a:t>
            </a:r>
            <a:r>
              <a:rPr lang="es-ES" sz="4000"/>
              <a:t>)(OH)</a:t>
            </a:r>
            <a:r>
              <a:rPr lang="es-ES" sz="4000" baseline="-25000"/>
              <a:t>2</a:t>
            </a:r>
            <a:r>
              <a:rPr lang="es-ES" sz="4000"/>
              <a:t> 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monoclínico; 2/m.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Verde claro a oscuro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Azul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Espadas irregulares, radiales, botroidales, nodulares y masiva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3.5 - 4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Vitreo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Buena, en una dirección y mala en la otra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3,7 o más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Color, habito y asociación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6875" name="Picture 11" descr="azurit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6877" name="Picture 13" descr="Azurite con malaquita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84800" y="1600200"/>
            <a:ext cx="2724150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Azurita Cu</a:t>
            </a:r>
            <a:r>
              <a:rPr lang="es-ES" sz="4000" baseline="-25000"/>
              <a:t>3</a:t>
            </a:r>
            <a:r>
              <a:rPr lang="es-ES" sz="4000"/>
              <a:t>(CO</a:t>
            </a:r>
            <a:r>
              <a:rPr lang="es-ES" sz="4000" baseline="-25000"/>
              <a:t>3</a:t>
            </a:r>
            <a:r>
              <a:rPr lang="es-ES" sz="4000"/>
              <a:t>)</a:t>
            </a:r>
            <a:r>
              <a:rPr lang="es-ES" sz="4000" baseline="-25000"/>
              <a:t>2</a:t>
            </a:r>
            <a:r>
              <a:rPr lang="es-ES" sz="4000"/>
              <a:t>(OH)</a:t>
            </a:r>
            <a:r>
              <a:rPr lang="es-ES" sz="4000" baseline="-25000"/>
              <a:t>2</a:t>
            </a:r>
            <a:r>
              <a:rPr lang="es-ES" sz="4000"/>
              <a:t> 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monoclinico; 2/m.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Azul profundo a pálido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Verde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Botroidal, estalactítico, globular. Cristales aciculares a fibrosos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3.5 - 4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Sedoso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Buena, en una dirección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3,9 o más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Efervece en ácido, asociada a azurita, color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8916" name="Picture 4" descr="malaquita dentro de crisocola (turquesa)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8917" name="Picture 5" descr="malaquita con crisocola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oxidados</a:t>
            </a:r>
            <a:r>
              <a:rPr lang="es-ES" sz="4000"/>
              <a:t/>
            </a:r>
            <a:br>
              <a:rPr lang="es-ES" sz="4000"/>
            </a:br>
            <a:r>
              <a:rPr lang="es-ES" sz="3200"/>
              <a:t>Turqueza CuAl</a:t>
            </a:r>
            <a:r>
              <a:rPr lang="es-ES" sz="3200" baseline="-25000"/>
              <a:t>6</a:t>
            </a:r>
            <a:r>
              <a:rPr lang="es-ES" sz="3200"/>
              <a:t>(PO</a:t>
            </a:r>
            <a:r>
              <a:rPr lang="es-ES" sz="3200" baseline="-25000"/>
              <a:t>4</a:t>
            </a:r>
            <a:r>
              <a:rPr lang="es-ES" sz="3200"/>
              <a:t>)</a:t>
            </a:r>
            <a:r>
              <a:rPr lang="es-ES" sz="3200" baseline="-25000"/>
              <a:t>4</a:t>
            </a:r>
            <a:r>
              <a:rPr lang="es-ES" sz="3200"/>
              <a:t>(OH)</a:t>
            </a:r>
            <a:r>
              <a:rPr lang="es-ES" sz="3200" baseline="-25000"/>
              <a:t>8</a:t>
            </a:r>
            <a:r>
              <a:rPr lang="es-ES" sz="3200"/>
              <a:t>*5(H2O)</a:t>
            </a:r>
            <a:r>
              <a:rPr lang="es-ES" sz="4000"/>
              <a:t>  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0" y="3924300"/>
            <a:ext cx="91440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Triclínico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/>
              <a:t>Turqueza con tonalidades de azul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 i="1"/>
              <a:t>Blanca con tintes verdes</a:t>
            </a:r>
            <a:endParaRPr lang="es-ES" sz="1800"/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/>
              <a:t>Masiva, criptocristalina, nodular.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/>
              <a:t>5 - 6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/>
              <a:t>Ceroso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Perfecta en dos direcciones pero casi no se ve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2.6 o más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Habito, brillo, color y asociación (pirita, arcillas, limo)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39940" name="Picture 4" descr="malaquita dentro de crisocola (turquesa)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95350" y="1600200"/>
            <a:ext cx="3005138" cy="2173288"/>
          </a:xfrm>
          <a:noFill/>
          <a:ln/>
        </p:spPr>
      </p:pic>
      <p:pic>
        <p:nvPicPr>
          <p:cNvPr id="39941" name="Picture 5" descr="malaquita con crisocola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Sulfurados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 </a:t>
            </a:r>
            <a:r>
              <a:rPr lang="es-ES" sz="4000">
                <a:solidFill>
                  <a:schemeClr val="tx1"/>
                </a:solidFill>
              </a:rPr>
              <a:t>Calcopirita</a:t>
            </a:r>
            <a:r>
              <a:rPr lang="es-ES" sz="3200"/>
              <a:t> </a:t>
            </a:r>
            <a:r>
              <a:rPr lang="es-ES" sz="4000">
                <a:cs typeface="Times New Roman" pitchFamily="18" charset="0"/>
              </a:rPr>
              <a:t>CuFeS</a:t>
            </a:r>
            <a:r>
              <a:rPr lang="es-ES" sz="4000" baseline="-30000">
                <a:cs typeface="Times New Roman" pitchFamily="18" charset="0"/>
              </a:rPr>
              <a:t>2</a:t>
            </a:r>
            <a:r>
              <a:rPr lang="es-ES" sz="4000">
                <a:cs typeface="Arial" charset="0"/>
              </a:rPr>
              <a:t> 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68313" y="3789363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Tetragonal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Amarillo Latón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negra verdosa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/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Cristales tetrahedricos ,agregados granulares, masivo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3.5-4</a:t>
            </a:r>
            <a:r>
              <a:rPr lang="es-ES" sz="1800" b="1" i="1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Arial" charset="0"/>
              </a:rPr>
              <a:t>Metálico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>
                <a:latin typeface="Century Gothic" pitchFamily="34" charset="0"/>
              </a:rPr>
              <a:t>malo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3.5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Color, forma, más blanda que la pirita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41992" name="Picture 8" descr="Chalcopyr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484313"/>
            <a:ext cx="3197225" cy="2171700"/>
          </a:xfrm>
          <a:noFill/>
          <a:ln/>
        </p:spPr>
      </p:pic>
      <p:pic>
        <p:nvPicPr>
          <p:cNvPr id="41997" name="Picture 13" descr="DSCN0236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1412875"/>
            <a:ext cx="2895600" cy="21717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908050"/>
            <a:ext cx="8748712" cy="58785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/>
              <a:t>Diferencias entre: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 sz="280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s-ES" sz="2800"/>
          </a:p>
          <a:p>
            <a:pPr>
              <a:lnSpc>
                <a:spcPct val="80000"/>
              </a:lnSpc>
              <a:buFontTx/>
              <a:buChar char="-"/>
            </a:pPr>
            <a:r>
              <a:rPr lang="es-ES" sz="2400" b="1"/>
              <a:t>Ocurrencia mineral:</a:t>
            </a:r>
            <a:r>
              <a:rPr lang="es-ES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/>
              <a:t>	Concentración anómala de mineral considerado valiosa o de interés científico o técnico.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es-ES" sz="2400"/>
          </a:p>
          <a:p>
            <a:pPr>
              <a:lnSpc>
                <a:spcPct val="80000"/>
              </a:lnSpc>
              <a:buFontTx/>
              <a:buChar char="-"/>
            </a:pPr>
            <a:r>
              <a:rPr lang="es-ES" sz="2400" b="1"/>
              <a:t>Depósito mineral:</a:t>
            </a:r>
            <a:r>
              <a:rPr lang="es-ES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/>
              <a:t>	Concentración anómala de mineral con un volumen y ley suficientes para que en condiciones favorables pueda ser considerado potencialmente económico.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400"/>
          </a:p>
          <a:p>
            <a:pPr>
              <a:lnSpc>
                <a:spcPct val="80000"/>
              </a:lnSpc>
              <a:buFontTx/>
              <a:buChar char="-"/>
            </a:pPr>
            <a:r>
              <a:rPr lang="es-ES" sz="2400" b="1"/>
              <a:t>Yacimiento mineral:</a:t>
            </a:r>
            <a:r>
              <a:rPr lang="es-ES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400"/>
              <a:t>	Depósito mineral estudiado y al que se le ha probado rentabilidad.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Minerales Sulfurados</a:t>
            </a:r>
            <a:r>
              <a:rPr lang="es-ES"/>
              <a:t/>
            </a:r>
            <a:br>
              <a:rPr lang="es-ES"/>
            </a:br>
            <a:r>
              <a:rPr lang="es-ES"/>
              <a:t> </a:t>
            </a:r>
            <a:r>
              <a:rPr lang="es-ES">
                <a:solidFill>
                  <a:schemeClr val="tx1"/>
                </a:solidFill>
              </a:rPr>
              <a:t>Bornita</a:t>
            </a:r>
            <a:r>
              <a:rPr lang="es-ES" sz="3600"/>
              <a:t> </a:t>
            </a:r>
            <a:r>
              <a:rPr lang="es-ES" sz="4000">
                <a:cs typeface="Arial" charset="0"/>
              </a:rPr>
              <a:t>Cu</a:t>
            </a:r>
            <a:r>
              <a:rPr lang="es-ES" sz="4000" baseline="-30000">
                <a:cs typeface="Arial" charset="0"/>
              </a:rPr>
              <a:t>5</a:t>
            </a:r>
            <a:r>
              <a:rPr lang="es-ES" sz="4000">
                <a:cs typeface="Arial" charset="0"/>
              </a:rPr>
              <a:t>FeS</a:t>
            </a:r>
            <a:r>
              <a:rPr lang="es-ES" sz="4000" baseline="-30000">
                <a:cs typeface="Arial" charset="0"/>
              </a:rPr>
              <a:t>4</a:t>
            </a:r>
            <a:r>
              <a:rPr lang="es-ES">
                <a:cs typeface="Arial" charset="0"/>
              </a:rPr>
              <a:t> 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0" y="3924300"/>
            <a:ext cx="91440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Tetragonal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Bronce pardo cubierta por patinas púrpuras. Negro terroso. Púrpura (pecho de paloma)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Negro Grisácea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cristales tetragonal y masivos, cristales pseudocúbicos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3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Arial" charset="0"/>
              </a:rPr>
              <a:t>Metálico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Frágil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>
                <a:cs typeface="Arial" charset="0"/>
              </a:rPr>
              <a:t>raramente observado</a:t>
            </a:r>
            <a:r>
              <a:rPr lang="es-ES" sz="1800"/>
              <a:t> 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5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Color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43016" name="Picture 8" descr="Born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7738" y="1600200"/>
            <a:ext cx="2898775" cy="2173288"/>
          </a:xfrm>
          <a:noFill/>
          <a:ln/>
        </p:spPr>
      </p:pic>
      <p:pic>
        <p:nvPicPr>
          <p:cNvPr id="43018" name="Picture 10" descr="DSCN0272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Sulfurados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 </a:t>
            </a:r>
            <a:r>
              <a:rPr lang="es-ES" sz="4000">
                <a:solidFill>
                  <a:schemeClr val="tx1"/>
                </a:solidFill>
              </a:rPr>
              <a:t>Calcosina</a:t>
            </a:r>
            <a:r>
              <a:rPr lang="es-ES" sz="4000"/>
              <a:t> </a:t>
            </a:r>
            <a:r>
              <a:rPr lang="es-ES" sz="4000">
                <a:cs typeface="Arial" charset="0"/>
              </a:rPr>
              <a:t>Cu</a:t>
            </a:r>
            <a:r>
              <a:rPr lang="es-ES" sz="4000" baseline="-30000">
                <a:cs typeface="Arial" charset="0"/>
              </a:rPr>
              <a:t>2</a:t>
            </a:r>
            <a:r>
              <a:rPr lang="es-ES" sz="4000">
                <a:cs typeface="Arial" charset="0"/>
              </a:rPr>
              <a:t>S</a:t>
            </a:r>
            <a:r>
              <a:rPr lang="es-ES" sz="4800">
                <a:cs typeface="Arial" charset="0"/>
              </a:rPr>
              <a:t> </a:t>
            </a:r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Ortorrómbico 2/m2/m2/m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Gris plomo brillante a negro mate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Negra grisácea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Masas granulares y en forma masiva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2.5-3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Times New Roman" pitchFamily="18" charset="0"/>
              </a:rPr>
              <a:t>metálico mate</a:t>
            </a:r>
            <a:r>
              <a:rPr lang="es-ES" sz="1800">
                <a:cs typeface="Arial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/>
              <a:t>Séctil</a:t>
            </a:r>
            <a:r>
              <a:rPr lang="es-ES" sz="1800" b="1" i="1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Clivaje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5.5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Sectil, color, brillo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44039" name="Picture 7" descr="208-1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23950" y="1600200"/>
            <a:ext cx="2546350" cy="2173288"/>
          </a:xfrm>
          <a:noFill/>
          <a:ln/>
        </p:spPr>
      </p:pic>
      <p:pic>
        <p:nvPicPr>
          <p:cNvPr id="44042" name="Picture 10" descr="DSCN0295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Sulfurados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 </a:t>
            </a:r>
            <a:r>
              <a:rPr lang="es-ES" sz="4000">
                <a:solidFill>
                  <a:schemeClr val="tx1"/>
                </a:solidFill>
              </a:rPr>
              <a:t>Covelina</a:t>
            </a:r>
            <a:r>
              <a:rPr lang="es-ES" sz="4000"/>
              <a:t> </a:t>
            </a:r>
            <a:r>
              <a:rPr lang="es-ES" sz="4000">
                <a:cs typeface="Arial" charset="0"/>
              </a:rPr>
              <a:t>CuS</a:t>
            </a:r>
            <a:r>
              <a:rPr lang="es-ES" sz="5400">
                <a:cs typeface="Arial" charset="0"/>
              </a:rPr>
              <a:t> </a:t>
            </a:r>
          </a:p>
        </p:txBody>
      </p:sp>
      <p:sp>
        <p:nvSpPr>
          <p:cNvPr id="45059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Hexagonal 6/m2/m2/m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Azul índigo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gris ploma-negra</a:t>
            </a:r>
            <a:r>
              <a:rPr lang="es-ES" sz="1800"/>
              <a:t>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Cxs hexagonales tabulares. Masiva como revestimiento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1.5-2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Arial" charset="0"/>
              </a:rPr>
              <a:t>resinoso a terroso- metálico</a:t>
            </a:r>
            <a:r>
              <a:rPr lang="es-ES" sz="1800"/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 i="1"/>
              <a:t>fragil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perfecto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4.6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Séctil, color, brillo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45063" name="Picture 7" descr="Covell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7525" y="1600200"/>
            <a:ext cx="1219200" cy="2173288"/>
          </a:xfrm>
          <a:noFill/>
          <a:ln/>
        </p:spPr>
      </p:pic>
      <p:pic>
        <p:nvPicPr>
          <p:cNvPr id="45064" name="Picture 8" descr="DSCN0263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Sulfurados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 </a:t>
            </a:r>
            <a:r>
              <a:rPr lang="es-ES" sz="4000">
                <a:solidFill>
                  <a:schemeClr val="tx1"/>
                </a:solidFill>
              </a:rPr>
              <a:t>Pirita</a:t>
            </a:r>
            <a:r>
              <a:rPr lang="es-ES" sz="4000"/>
              <a:t> </a:t>
            </a:r>
            <a:r>
              <a:rPr lang="es-ES" sz="4000">
                <a:latin typeface="Century Gothic" pitchFamily="34" charset="0"/>
              </a:rPr>
              <a:t>FeS</a:t>
            </a:r>
            <a:r>
              <a:rPr lang="es-ES" sz="4000" baseline="-25000">
                <a:latin typeface="Century Gothic" pitchFamily="34" charset="0"/>
              </a:rPr>
              <a:t>2</a:t>
            </a:r>
            <a:r>
              <a:rPr lang="es-ES" sz="6000">
                <a:cs typeface="Arial" charset="0"/>
              </a:rPr>
              <a:t> </a:t>
            </a: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Cúbico 4m3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Amarillo Latón pálido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pardo negra a verdosa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/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Cristalina en cubos con estrías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6-6.5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Arial" charset="0"/>
              </a:rPr>
              <a:t>Metálico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 i="1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  <a:r>
              <a:rPr lang="es-ES" sz="1800" i="1"/>
              <a:t>Piritohedro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 i="1"/>
              <a:t>perfecto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5.0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Hábito, tenacidad, frágil, color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pic>
        <p:nvPicPr>
          <p:cNvPr id="46087" name="Picture 7" descr="Pyr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68363" y="1600200"/>
            <a:ext cx="3055937" cy="2173288"/>
          </a:xfrm>
          <a:noFill/>
          <a:ln/>
        </p:spPr>
      </p:pic>
      <p:pic>
        <p:nvPicPr>
          <p:cNvPr id="46088" name="Picture 8" descr="DSCN0289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3513" y="1600200"/>
            <a:ext cx="30051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Minerales Sulfurados</a:t>
            </a:r>
            <a:r>
              <a:rPr lang="es-ES" sz="4000"/>
              <a:t/>
            </a:r>
            <a:br>
              <a:rPr lang="es-ES" sz="4000"/>
            </a:br>
            <a:r>
              <a:rPr lang="es-ES" sz="4000"/>
              <a:t> </a:t>
            </a:r>
            <a:r>
              <a:rPr lang="es-ES" sz="4000">
                <a:solidFill>
                  <a:schemeClr val="tx1"/>
                </a:solidFill>
              </a:rPr>
              <a:t>Arsenopirita</a:t>
            </a:r>
            <a:r>
              <a:rPr lang="es-ES" sz="4000"/>
              <a:t> </a:t>
            </a:r>
            <a:r>
              <a:rPr lang="es-ES" sz="4000">
                <a:latin typeface="Century Gothic" pitchFamily="34" charset="0"/>
              </a:rPr>
              <a:t>FeAsS</a:t>
            </a:r>
            <a:r>
              <a:rPr lang="es-ES" sz="6600">
                <a:cs typeface="Arial" charset="0"/>
              </a:rPr>
              <a:t> </a:t>
            </a: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457200" y="3924300"/>
            <a:ext cx="8229600" cy="245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1800" b="1" i="1"/>
              <a:t>Sistema Cristalográfico </a:t>
            </a:r>
            <a:r>
              <a:rPr lang="es-ES" sz="1800"/>
              <a:t>monoclínico 2/m 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Color </a:t>
            </a:r>
            <a:r>
              <a:rPr lang="es-ES" sz="1800">
                <a:cs typeface="Arial" charset="0"/>
              </a:rPr>
              <a:t>Blanco de plata Grisáceo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Raya </a:t>
            </a:r>
            <a:r>
              <a:rPr lang="es-ES" sz="1800">
                <a:cs typeface="Arial" charset="0"/>
              </a:rPr>
              <a:t>Negra</a:t>
            </a:r>
            <a:endParaRPr lang="es-ES" sz="1800"/>
          </a:p>
          <a:p>
            <a:pPr>
              <a:lnSpc>
                <a:spcPct val="80000"/>
              </a:lnSpc>
            </a:pPr>
            <a:r>
              <a:rPr lang="es-ES" sz="1800" b="1" i="1"/>
              <a:t>Habito </a:t>
            </a:r>
            <a:r>
              <a:rPr lang="es-ES" sz="1800">
                <a:cs typeface="Arial" charset="0"/>
              </a:rPr>
              <a:t>cx prismáticos o en agregados columnares y masas granulares</a:t>
            </a:r>
            <a:r>
              <a:rPr lang="es-ES" sz="1800">
                <a:latin typeface="Century Gothic" pitchFamily="34" charset="0"/>
              </a:rPr>
              <a:t> 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Dureza </a:t>
            </a:r>
            <a:r>
              <a:rPr lang="es-ES" sz="1800">
                <a:cs typeface="Arial" charset="0"/>
              </a:rPr>
              <a:t>5.5-6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Brillo </a:t>
            </a:r>
            <a:r>
              <a:rPr lang="es-ES" sz="1800">
                <a:cs typeface="Arial" charset="0"/>
              </a:rPr>
              <a:t>Metálico</a:t>
            </a:r>
            <a:endParaRPr lang="es-ES" sz="1800" b="1" i="1"/>
          </a:p>
          <a:p>
            <a:pPr>
              <a:lnSpc>
                <a:spcPct val="80000"/>
              </a:lnSpc>
            </a:pPr>
            <a:r>
              <a:rPr lang="es-ES" sz="1800" b="1" i="1"/>
              <a:t>Tenacidad </a:t>
            </a:r>
            <a:r>
              <a:rPr lang="es-ES" sz="1800" i="1"/>
              <a:t>frágil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Forma </a:t>
            </a:r>
            <a:r>
              <a:rPr lang="es-ES" sz="1800" i="1"/>
              <a:t>Piritohedro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Clivaje </a:t>
            </a:r>
            <a:r>
              <a:rPr lang="es-ES" sz="1800">
                <a:cs typeface="Arial" charset="0"/>
              </a:rPr>
              <a:t>Débil</a:t>
            </a:r>
            <a:endParaRPr lang="es-ES" sz="1800" i="1"/>
          </a:p>
          <a:p>
            <a:pPr>
              <a:lnSpc>
                <a:spcPct val="80000"/>
              </a:lnSpc>
            </a:pPr>
            <a:r>
              <a:rPr lang="es-ES" sz="1800" b="1" i="1"/>
              <a:t>Peso especifico </a:t>
            </a:r>
            <a:r>
              <a:rPr lang="es-ES" sz="1800"/>
              <a:t>6.0  </a:t>
            </a:r>
          </a:p>
          <a:p>
            <a:pPr>
              <a:lnSpc>
                <a:spcPct val="80000"/>
              </a:lnSpc>
            </a:pPr>
            <a:r>
              <a:rPr lang="es-ES" sz="1800" b="1" i="1"/>
              <a:t>Características diagnosticas </a:t>
            </a:r>
            <a:r>
              <a:rPr lang="es-ES" sz="1800" i="1"/>
              <a:t>Hábito, frágil, color</a:t>
            </a:r>
            <a:endParaRPr lang="es-ES" sz="1800"/>
          </a:p>
          <a:p>
            <a:pPr>
              <a:lnSpc>
                <a:spcPct val="80000"/>
              </a:lnSpc>
            </a:pPr>
            <a:endParaRPr lang="es-ES" sz="1800"/>
          </a:p>
        </p:txBody>
      </p:sp>
      <p:sp>
        <p:nvSpPr>
          <p:cNvPr id="47108" name="Rectangle 4"/>
          <p:cNvSpPr>
            <a:spLocks noGrp="1" noRot="1" noChangeArrowheads="1"/>
          </p:cNvSpPr>
          <p:nvPr>
            <p:ph sz="quarter" idx="2"/>
          </p:nvPr>
        </p:nvSpPr>
        <p:spPr>
          <a:xfrm>
            <a:off x="4651375" y="1600200"/>
            <a:ext cx="4191000" cy="2173288"/>
          </a:xfrm>
        </p:spPr>
        <p:txBody>
          <a:bodyPr/>
          <a:lstStyle/>
          <a:p>
            <a:endParaRPr lang="es-CL" sz="2400"/>
          </a:p>
        </p:txBody>
      </p:sp>
      <p:pic>
        <p:nvPicPr>
          <p:cNvPr id="47111" name="Picture 7" descr="Arsenopyrite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96913" y="1600200"/>
            <a:ext cx="3398837" cy="21732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144463" y="44450"/>
            <a:ext cx="8964612" cy="5649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Mineral de mena: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z="2400"/>
              <a:t> 	Minerales que pueden ser extraídos de una roca con beneficio económico. Este puede ser un agregado mineral sólido, natural, utilizable, ya sea tal como se extrae o del cual uno más componentes se pueden recuperar económicamente.</a:t>
            </a:r>
          </a:p>
          <a:p>
            <a:pPr>
              <a:lnSpc>
                <a:spcPct val="80000"/>
              </a:lnSpc>
            </a:pPr>
            <a:r>
              <a:rPr lang="es-ES" sz="2400"/>
              <a:t>Mineral de alteración: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z="2400"/>
              <a:t>	Mineral que se produce debido a cambios ambientales, químicos y de temperatura, en la presencia de agua caliente, vapor o gas. Estos minerales se forman a través de la transformación de fases minerales, crecimiento de nuevos minerales, disolución de minerales y/o precipitación, y reacciones de intercambio iónico entre los minerales constituyentes de una roca y el fluido caliente que circuló por la misma. Para ello debe existir una combinación de factores como la Tº, composición del fluido, permeabilidad, t de interacción agua/roca, composición de la roca caja y presión.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z="2400"/>
              <a:t>Ganga: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s-ES" sz="2400"/>
              <a:t>	Mineral que acompaña al mineral de mena y que no posee valor económico.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17" end="2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charRg st="17" end="2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273" end="8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charRg st="273" end="8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charRg st="863" end="9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charRg st="863" end="9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188913"/>
            <a:ext cx="9144000" cy="728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s-ES_tradnl" sz="2000" b="1">
                <a:latin typeface="Arial" charset="0"/>
                <a:cs typeface="Times New Roman" pitchFamily="18" charset="0"/>
              </a:rPr>
              <a:t> Fluido Hidrotermal:</a:t>
            </a:r>
            <a:r>
              <a:rPr lang="es-ES_tradnl" b="1">
                <a:latin typeface="Arial" charset="0"/>
                <a:cs typeface="Times New Roman" pitchFamily="18" charset="0"/>
              </a:rPr>
              <a:t> </a:t>
            </a:r>
          </a:p>
          <a:p>
            <a:pPr eaLnBrk="0" hangingPunct="0">
              <a:buFontTx/>
              <a:buChar char="•"/>
            </a:pPr>
            <a:endParaRPr lang="es-ES_tradnl" sz="2200" b="1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s-ES_tradnl" sz="2200">
                <a:latin typeface="Arial" charset="0"/>
                <a:cs typeface="Times New Roman" pitchFamily="18" charset="0"/>
              </a:rPr>
              <a:t>Fluidos calientes, generalmente dominados por agua, a veces ácidos, los cuales pueden transportar metales y otros compuestos en solución al lugar de  depositación o producir alteración de la roca de caja.</a:t>
            </a:r>
          </a:p>
          <a:p>
            <a:pPr eaLnBrk="0" hangingPunct="0"/>
            <a:endParaRPr lang="es-ES_tradnl" sz="2200">
              <a:latin typeface="Arial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sz="2000" b="1">
                <a:latin typeface="Arial" charset="0"/>
                <a:cs typeface="Times New Roman" pitchFamily="18" charset="0"/>
              </a:rPr>
              <a:t> Alteración hidrotermal</a:t>
            </a:r>
            <a:r>
              <a:rPr lang="es-ES_tradnl" sz="2000">
                <a:latin typeface="Arial" charset="0"/>
                <a:cs typeface="Times New Roman" pitchFamily="18" charset="0"/>
              </a:rPr>
              <a:t>: </a:t>
            </a:r>
          </a:p>
          <a:p>
            <a:pPr eaLnBrk="0" hangingPunct="0"/>
            <a:endParaRPr lang="es-ES_tradnl" sz="20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s-ES_tradnl" sz="2200">
                <a:latin typeface="Arial" charset="0"/>
                <a:cs typeface="Times New Roman" pitchFamily="18" charset="0"/>
              </a:rPr>
              <a:t>Un cambio de la mineralogía de la roca huésped como una reacción química con soluciones hidrotermales. Por Ej., minerales máficos como hornblenda o biotita pueden alterarse a clorita y los feldespatos alterarse a arcilla por efecto de la circulación de fluidos calientes por las fracturas de las rocas.</a:t>
            </a:r>
          </a:p>
          <a:p>
            <a:pPr eaLnBrk="0" hangingPunct="0">
              <a:buFontTx/>
              <a:buChar char="•"/>
            </a:pPr>
            <a:endParaRPr lang="es-ES_tradnl" sz="2200">
              <a:latin typeface="Arial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s-ES_tradnl" sz="2000" b="1">
                <a:latin typeface="Arial" charset="0"/>
                <a:cs typeface="Times New Roman" pitchFamily="18" charset="0"/>
              </a:rPr>
              <a:t> Zona de alteración hidrotermal</a:t>
            </a:r>
            <a:r>
              <a:rPr lang="es-ES_tradnl" sz="2000">
                <a:latin typeface="Arial" charset="0"/>
                <a:cs typeface="Times New Roman" pitchFamily="18" charset="0"/>
              </a:rPr>
              <a:t>: </a:t>
            </a:r>
          </a:p>
          <a:p>
            <a:pPr eaLnBrk="0" hangingPunct="0"/>
            <a:endParaRPr lang="es-ES_tradnl" sz="2000">
              <a:latin typeface="Arial" charset="0"/>
              <a:cs typeface="Times New Roman" pitchFamily="18" charset="0"/>
            </a:endParaRPr>
          </a:p>
          <a:p>
            <a:pPr eaLnBrk="0" hangingPunct="0"/>
            <a:r>
              <a:rPr lang="es-ES_tradnl" sz="2200">
                <a:latin typeface="Arial" charset="0"/>
                <a:cs typeface="Times New Roman" pitchFamily="18" charset="0"/>
              </a:rPr>
              <a:t>Una zona con rocas que han sido alteradas a un grupo específico de minerales secundarios o de alteración, por efecto de la circulación de fluidos calientes, usualmente alrededor del perímetro de un depósito mineral.</a:t>
            </a:r>
          </a:p>
          <a:p>
            <a:pPr eaLnBrk="0" hangingPunct="0">
              <a:buFontTx/>
              <a:buChar char="•"/>
            </a:pPr>
            <a:endParaRPr lang="es-ES_tradnl" sz="2200">
              <a:latin typeface="Arial" charset="0"/>
              <a:cs typeface="Times New Roman" pitchFamily="18" charset="0"/>
            </a:endParaRPr>
          </a:p>
          <a:p>
            <a:pPr eaLnBrk="0" hangingPunct="0"/>
            <a:endParaRPr lang="es-ES_tradnl" sz="200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60350"/>
            <a:ext cx="9144000" cy="4495800"/>
          </a:xfrm>
        </p:spPr>
        <p:txBody>
          <a:bodyPr/>
          <a:lstStyle/>
          <a:p>
            <a:pPr eaLnBrk="0" hangingPunct="0">
              <a:spcBef>
                <a:spcPct val="0"/>
              </a:spcBef>
              <a:buClrTx/>
              <a:buFontTx/>
              <a:buChar char="•"/>
            </a:pPr>
            <a:r>
              <a:rPr lang="es-ES_tradnl" sz="2000" b="1">
                <a:cs typeface="Times New Roman" pitchFamily="18" charset="0"/>
              </a:rPr>
              <a:t>Veta: 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s-ES_tradnl" sz="2000">
                <a:cs typeface="Times New Roman" pitchFamily="18" charset="0"/>
              </a:rPr>
              <a:t>     </a:t>
            </a:r>
            <a:r>
              <a:rPr lang="es-ES_tradnl" sz="2400">
                <a:cs typeface="Times New Roman" pitchFamily="18" charset="0"/>
              </a:rPr>
              <a:t>Dep</a:t>
            </a:r>
            <a:r>
              <a:rPr lang="es-ES_tradnl" sz="2400">
                <a:latin typeface="Arial"/>
                <a:cs typeface="Times New Roman" pitchFamily="18" charset="0"/>
              </a:rPr>
              <a:t>ó</a:t>
            </a:r>
            <a:r>
              <a:rPr lang="es-ES_tradnl" sz="2400">
                <a:cs typeface="Times New Roman" pitchFamily="18" charset="0"/>
              </a:rPr>
              <a:t>sito tabular generalmente formado por depositaci</a:t>
            </a:r>
            <a:r>
              <a:rPr lang="es-ES_tradnl" sz="2400">
                <a:latin typeface="Arial"/>
                <a:cs typeface="Times New Roman" pitchFamily="18" charset="0"/>
              </a:rPr>
              <a:t>ó</a:t>
            </a:r>
            <a:r>
              <a:rPr lang="es-ES_tradnl" sz="2400">
                <a:cs typeface="Times New Roman" pitchFamily="18" charset="0"/>
              </a:rPr>
              <a:t>n de minerales mena y ganga en espacios abiertos en una falla o fractura, o tambi</a:t>
            </a:r>
            <a:r>
              <a:rPr lang="es-ES_tradnl" sz="2400">
                <a:latin typeface="Arial"/>
                <a:cs typeface="Times New Roman" pitchFamily="18" charset="0"/>
              </a:rPr>
              <a:t>é</a:t>
            </a:r>
            <a:r>
              <a:rPr lang="es-ES_tradnl" sz="2400">
                <a:cs typeface="Times New Roman" pitchFamily="18" charset="0"/>
              </a:rPr>
              <a:t>n por reemplazo. Corresponde a una mineralizaci</a:t>
            </a:r>
            <a:r>
              <a:rPr lang="es-ES_tradnl" sz="2400">
                <a:latin typeface="Arial"/>
                <a:cs typeface="Times New Roman" pitchFamily="18" charset="0"/>
              </a:rPr>
              <a:t>ó</a:t>
            </a:r>
            <a:r>
              <a:rPr lang="es-ES_tradnl" sz="2400">
                <a:cs typeface="Times New Roman" pitchFamily="18" charset="0"/>
              </a:rPr>
              <a:t>n controlada estructuralmente.</a:t>
            </a:r>
          </a:p>
          <a:p>
            <a:pPr>
              <a:lnSpc>
                <a:spcPct val="90000"/>
              </a:lnSpc>
            </a:pPr>
            <a:r>
              <a:rPr lang="es-ES" sz="2000" b="1">
                <a:cs typeface="Times New Roman" pitchFamily="18" charset="0"/>
              </a:rPr>
              <a:t>Ley: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z="2400">
                <a:cs typeface="Times New Roman" pitchFamily="18" charset="0"/>
              </a:rPr>
              <a:t>     La concentración de cada metal de mena en una muestra de roca, usualmente expresado en porcentaje en peso (Ej. 1,2% Cu). Si las concentraciones son muy bajas, como las de Au, Ag, Pt y otros, la concentración puede expresarse como gramos por tonelada (g/t).</a:t>
            </a:r>
            <a:r>
              <a:rPr lang="es-ES" sz="2000"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s-ES" sz="2000" b="1">
                <a:cs typeface="Times New Roman" pitchFamily="18" charset="0"/>
              </a:rPr>
              <a:t>Ley de corte </a:t>
            </a:r>
            <a:r>
              <a:rPr lang="es-ES" sz="2000">
                <a:cs typeface="Times New Roman" pitchFamily="18" charset="0"/>
              </a:rPr>
              <a:t>(cut-off grade):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z="2000">
                <a:cs typeface="Times New Roman" pitchFamily="18" charset="0"/>
              </a:rPr>
              <a:t>     </a:t>
            </a:r>
            <a:r>
              <a:rPr lang="es-ES" sz="2400">
                <a:cs typeface="Times New Roman" pitchFamily="18" charset="0"/>
              </a:rPr>
              <a:t>Es la ley más baja, definida arbitrariamente (en términos económicos), con la cual puede explotarse un yacimiento mineral y generalmente define el límite del mismo.</a:t>
            </a:r>
          </a:p>
          <a:p>
            <a:pPr>
              <a:lnSpc>
                <a:spcPct val="90000"/>
              </a:lnSpc>
            </a:pPr>
            <a:r>
              <a:rPr lang="es-ES" sz="2000" b="1">
                <a:cs typeface="Times New Roman" pitchFamily="18" charset="0"/>
              </a:rPr>
              <a:t>Estéril</a:t>
            </a:r>
            <a:r>
              <a:rPr lang="es-ES" sz="2000">
                <a:cs typeface="Times New Roman" pitchFamily="18" charset="0"/>
              </a:rPr>
              <a:t>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z="2000">
                <a:cs typeface="Times New Roman" pitchFamily="18" charset="0"/>
              </a:rPr>
              <a:t>     </a:t>
            </a:r>
            <a:r>
              <a:rPr lang="es-ES" sz="2400">
                <a:cs typeface="Times New Roman" pitchFamily="18" charset="0"/>
              </a:rPr>
              <a:t>Término minero utilizado para referirse a la roca que no constituye mena explotable, en oposición a rocas mineralizadas. </a:t>
            </a:r>
          </a:p>
          <a:p>
            <a:pPr>
              <a:lnSpc>
                <a:spcPct val="90000"/>
              </a:lnSpc>
            </a:pPr>
            <a:endParaRPr lang="es-E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981075"/>
            <a:ext cx="8229600" cy="5649913"/>
          </a:xfrm>
        </p:spPr>
        <p:txBody>
          <a:bodyPr/>
          <a:lstStyle/>
          <a:p>
            <a:r>
              <a:rPr lang="es-ES"/>
              <a:t>Tipos de mineralización:</a:t>
            </a:r>
          </a:p>
          <a:p>
            <a:pPr>
              <a:buFont typeface="Arial" charset="0"/>
              <a:buNone/>
            </a:pPr>
            <a:endParaRPr lang="es-ES"/>
          </a:p>
          <a:p>
            <a:pPr>
              <a:buFontTx/>
              <a:buChar char="-"/>
            </a:pPr>
            <a:r>
              <a:rPr lang="es-ES" b="1"/>
              <a:t>Mineralización hipógena:</a:t>
            </a:r>
            <a:r>
              <a:rPr lang="es-ES"/>
              <a:t> </a:t>
            </a:r>
          </a:p>
          <a:p>
            <a:pPr>
              <a:buFontTx/>
              <a:buNone/>
            </a:pPr>
            <a:r>
              <a:rPr lang="es-ES"/>
              <a:t>	Se produce por procesos internos de la Tierra</a:t>
            </a:r>
          </a:p>
          <a:p>
            <a:pPr>
              <a:buFontTx/>
              <a:buNone/>
            </a:pPr>
            <a:endParaRPr lang="es-ES"/>
          </a:p>
          <a:p>
            <a:pPr>
              <a:buFontTx/>
              <a:buChar char="-"/>
            </a:pPr>
            <a:r>
              <a:rPr lang="es-ES" b="1"/>
              <a:t>Mineralización exógena:</a:t>
            </a:r>
            <a:r>
              <a:rPr lang="es-ES"/>
              <a:t> </a:t>
            </a:r>
          </a:p>
          <a:p>
            <a:pPr>
              <a:buFontTx/>
              <a:buNone/>
            </a:pPr>
            <a:r>
              <a:rPr lang="es-ES"/>
              <a:t>	Se produce por procesos exógenos sobre cuerpos mineralizados, como la meteorización, oxidación, etc.</a:t>
            </a:r>
          </a:p>
          <a:p>
            <a:pPr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4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charRg st="46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19" end="2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charRg st="119" end="2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981075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endParaRPr lang="es-ES"/>
          </a:p>
          <a:p>
            <a:pPr>
              <a:buFontTx/>
              <a:buChar char="-"/>
            </a:pPr>
            <a:r>
              <a:rPr lang="es-ES" b="1"/>
              <a:t>Mineralización epigenética:</a:t>
            </a:r>
            <a:r>
              <a:rPr lang="es-ES"/>
              <a:t> </a:t>
            </a:r>
          </a:p>
          <a:p>
            <a:pPr>
              <a:buFontTx/>
              <a:buNone/>
            </a:pPr>
            <a:r>
              <a:rPr lang="es-ES"/>
              <a:t>	Mineralización introducida con posterioridad a la formación de la roca de caja o huésped.</a:t>
            </a:r>
          </a:p>
          <a:p>
            <a:pPr>
              <a:buFontTx/>
              <a:buNone/>
            </a:pPr>
            <a:endParaRPr lang="es-ES"/>
          </a:p>
          <a:p>
            <a:pPr>
              <a:buFontTx/>
              <a:buChar char="-"/>
            </a:pPr>
            <a:r>
              <a:rPr lang="es-ES" b="1"/>
              <a:t>Mineralización singenética:</a:t>
            </a:r>
            <a:r>
              <a:rPr lang="es-ES"/>
              <a:t> </a:t>
            </a:r>
          </a:p>
          <a:p>
            <a:pPr>
              <a:buFontTx/>
              <a:buNone/>
            </a:pPr>
            <a:r>
              <a:rPr lang="es-ES"/>
              <a:t>	Mineralización se forma en conjunto a la formación de la roca de caja.</a:t>
            </a:r>
          </a:p>
          <a:p>
            <a:pPr>
              <a:buFontTx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49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charRg st="49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70" end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2">
                                            <p:txEl>
                                              <p:charRg st="170" end="2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088" y="692150"/>
            <a:ext cx="3779837" cy="1471613"/>
          </a:xfrm>
        </p:spPr>
        <p:txBody>
          <a:bodyPr/>
          <a:lstStyle/>
          <a:p>
            <a:r>
              <a:rPr lang="es-ES"/>
              <a:t>Tipos de yacimientos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781300"/>
            <a:ext cx="8675688" cy="4581525"/>
          </a:xfrm>
        </p:spPr>
        <p:txBody>
          <a:bodyPr/>
          <a:lstStyle/>
          <a:p>
            <a:r>
              <a:rPr lang="es-ES_tradnl" sz="2800"/>
              <a:t>	</a:t>
            </a:r>
            <a:r>
              <a:rPr lang="es-ES_tradnl" sz="2800" b="1"/>
              <a:t>Pórfidos Cupríferos:</a:t>
            </a:r>
            <a:r>
              <a:rPr lang="es-ES_tradnl" sz="2800"/>
              <a:t>	</a:t>
            </a:r>
            <a:r>
              <a:rPr lang="es-ES_tradnl" sz="2400"/>
              <a:t>Chuquicamata, El Teniente, </a:t>
            </a:r>
          </a:p>
          <a:p>
            <a:r>
              <a:rPr lang="es-ES_tradnl" sz="2800"/>
              <a:t>	</a:t>
            </a:r>
            <a:r>
              <a:rPr lang="es-ES_tradnl" sz="2800" b="1"/>
              <a:t>Estratoligados</a:t>
            </a:r>
            <a:r>
              <a:rPr lang="es-ES_tradnl" sz="2800"/>
              <a:t>	</a:t>
            </a:r>
            <a:r>
              <a:rPr lang="es-ES_tradnl" sz="2400"/>
              <a:t>Mantos Blancos, El soldado, Cerro Negro</a:t>
            </a:r>
          </a:p>
          <a:p>
            <a:r>
              <a:rPr lang="es-ES_tradnl" sz="2800"/>
              <a:t>	</a:t>
            </a:r>
            <a:r>
              <a:rPr lang="es-ES_tradnl" sz="2800" b="1"/>
              <a:t>Epitermales</a:t>
            </a:r>
            <a:r>
              <a:rPr lang="es-ES_tradnl" sz="2800"/>
              <a:t>	</a:t>
            </a:r>
            <a:r>
              <a:rPr lang="es-ES_tradnl" sz="2400"/>
              <a:t>El indio, La Coipa, Pascua-Lama</a:t>
            </a:r>
          </a:p>
          <a:p>
            <a:r>
              <a:rPr lang="es-ES_tradnl" sz="2800"/>
              <a:t>	</a:t>
            </a:r>
            <a:r>
              <a:rPr lang="es-ES_tradnl" sz="2800" b="1"/>
              <a:t>Skarn</a:t>
            </a:r>
            <a:r>
              <a:rPr lang="es-ES_tradnl" sz="2800"/>
              <a:t>	</a:t>
            </a:r>
            <a:r>
              <a:rPr lang="es-ES_tradnl" sz="2400"/>
              <a:t>San Antonio, Cabildo, La campana</a:t>
            </a:r>
          </a:p>
          <a:p>
            <a:r>
              <a:rPr lang="es-ES_tradnl" sz="2800"/>
              <a:t>	</a:t>
            </a:r>
            <a:r>
              <a:rPr lang="es-ES_tradnl" sz="2800" b="1"/>
              <a:t>Sedimentarios</a:t>
            </a:r>
          </a:p>
          <a:p>
            <a:r>
              <a:rPr lang="es-ES_tradnl" sz="2800"/>
              <a:t>	</a:t>
            </a:r>
            <a:r>
              <a:rPr lang="es-ES_tradnl" sz="2800" b="1"/>
              <a:t>Volcano-Exhalativos </a:t>
            </a:r>
            <a:r>
              <a:rPr lang="es-ES_tradnl" sz="2400"/>
              <a:t>Kuroku </a:t>
            </a:r>
          </a:p>
          <a:p>
            <a:r>
              <a:rPr lang="es-ES_tradnl" sz="2800"/>
              <a:t>	</a:t>
            </a:r>
            <a:r>
              <a:rPr lang="es-ES_tradnl" sz="2800" b="1"/>
              <a:t>Metamórficos</a:t>
            </a:r>
          </a:p>
          <a:p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/>
              <a:t>Modelo de alteración y mineralización de Lowell y Guilbert, 1970</a:t>
            </a:r>
            <a:endParaRPr lang="es-ES" sz="3600"/>
          </a:p>
        </p:txBody>
      </p:sp>
      <p:pic>
        <p:nvPicPr>
          <p:cNvPr id="50179" name="Picture 3" descr="L&amp;G01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8463" y="1600200"/>
            <a:ext cx="3990975" cy="4498975"/>
          </a:xfrm>
          <a:noFill/>
          <a:ln/>
        </p:spPr>
      </p:pic>
      <p:pic>
        <p:nvPicPr>
          <p:cNvPr id="50180" name="Picture 4" descr="L&amp;G02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52975" y="1600200"/>
            <a:ext cx="3990975" cy="4498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újula">
  <a:themeElements>
    <a:clrScheme name="Brújula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Brújul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újula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újula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újula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376</TotalTime>
  <Words>1059</Words>
  <Application>Microsoft Office PowerPoint</Application>
  <PresentationFormat>Presentación en pantalla (4:3)</PresentationFormat>
  <Paragraphs>230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Arial</vt:lpstr>
      <vt:lpstr>Tahoma</vt:lpstr>
      <vt:lpstr>Times New Roman</vt:lpstr>
      <vt:lpstr>Wingdings</vt:lpstr>
      <vt:lpstr>Times</vt:lpstr>
      <vt:lpstr>Century Gothic</vt:lpstr>
      <vt:lpstr>Brújula</vt:lpstr>
      <vt:lpstr>Definiciones y conceptos básicos</vt:lpstr>
      <vt:lpstr>Diapositiva 2</vt:lpstr>
      <vt:lpstr>Diapositiva 3</vt:lpstr>
      <vt:lpstr>Diapositiva 4</vt:lpstr>
      <vt:lpstr>Diapositiva 5</vt:lpstr>
      <vt:lpstr>Diapositiva 6</vt:lpstr>
      <vt:lpstr>Diapositiva 7</vt:lpstr>
      <vt:lpstr>Tipos de yacimientos</vt:lpstr>
      <vt:lpstr>Modelo de alteración y mineralización de Lowell y Guilbert, 1970</vt:lpstr>
      <vt:lpstr>Procesos Supérgenos</vt:lpstr>
      <vt:lpstr>Minerales oxidados Antlerita Cu3SO4(OH)4 </vt:lpstr>
      <vt:lpstr>Minerales oxidados Atacamita Cu2Cl(OH)3 </vt:lpstr>
      <vt:lpstr>Minerales oxidados Brocantita Cu4SO4(OH)6   </vt:lpstr>
      <vt:lpstr>Minerales oxidados Crisocola Cu4H4Si4O10(OH)8   </vt:lpstr>
      <vt:lpstr>Minerales oxidados Chalcantita CuSO4 - 5H2O    </vt:lpstr>
      <vt:lpstr>Minerales oxidados Malaquita Cu2(CO3)(OH)2 </vt:lpstr>
      <vt:lpstr>Minerales oxidados Azurita Cu3(CO3)2(OH)2 </vt:lpstr>
      <vt:lpstr>Minerales oxidados Turqueza CuAl6(PO4)4(OH)8*5(H2O)  </vt:lpstr>
      <vt:lpstr>Minerales Sulfurados  Calcopirita CuFeS2 </vt:lpstr>
      <vt:lpstr>Minerales Sulfurados  Bornita Cu5FeS4 </vt:lpstr>
      <vt:lpstr>Minerales Sulfurados  Calcosina Cu2S </vt:lpstr>
      <vt:lpstr>Minerales Sulfurados  Covelina CuS </vt:lpstr>
      <vt:lpstr>Minerales Sulfurados  Pirita FeS2 </vt:lpstr>
      <vt:lpstr>Minerales Sulfurados  Arsenopirita FeAsS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METALOGENESIS</dc:title>
  <dc:creator>Germán</dc:creator>
  <cp:lastModifiedBy>WinuE</cp:lastModifiedBy>
  <cp:revision>30</cp:revision>
  <dcterms:created xsi:type="dcterms:W3CDTF">2006-03-14T16:20:58Z</dcterms:created>
  <dcterms:modified xsi:type="dcterms:W3CDTF">2009-11-04T05:38:13Z</dcterms:modified>
</cp:coreProperties>
</file>