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73" r:id="rId5"/>
    <p:sldId id="277" r:id="rId6"/>
    <p:sldId id="260" r:id="rId7"/>
    <p:sldId id="263" r:id="rId8"/>
    <p:sldId id="261" r:id="rId9"/>
    <p:sldId id="262" r:id="rId10"/>
    <p:sldId id="276" r:id="rId11"/>
    <p:sldId id="278" r:id="rId12"/>
    <p:sldId id="280" r:id="rId13"/>
    <p:sldId id="281" r:id="rId14"/>
    <p:sldId id="284" r:id="rId15"/>
    <p:sldId id="279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82F99-B4AC-4164-ACC7-770FE955A0A8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8E679-BD24-4F37-8F34-DDC007595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8E679-BD24-4F37-8F34-DDC007595D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978F7-1C2A-400B-9656-4D61103CDDB1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19298-D688-4E75-A0D3-810E455FC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\Clases\GF3004\eddies.m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wv_s_color1_t_jf.q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tmosphere.jpg (550×40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470025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CL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Circulación General de la Atmósfera</a:t>
            </a:r>
            <a:endParaRPr lang="en-US" sz="48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Contaminación Atmosférica, 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Semestre 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Primavera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2009</a:t>
            </a:r>
          </a:p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Roberto Rondanelli</a:t>
            </a:r>
          </a:p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Departamento de Geofísica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Esquema de la Circulación General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95600"/>
            <a:ext cx="42767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133600"/>
            <a:ext cx="375707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62900" cy="471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0" y="6172200"/>
            <a:ext cx="130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R. Garreaud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Diferencias Estacionales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24400" cy="28194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4057650" cy="231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8100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Verano Hemisferio Sur </a:t>
            </a:r>
            <a:endParaRPr lang="en-US" sz="3200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4267200"/>
            <a:ext cx="4533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648200" y="35052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Invierno Hemisferio Sur 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Diferencias Estacionales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3829050" cy="209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762000" y="35814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CL" dirty="0" smtClean="0"/>
              <a:t>Verano Hemisferio Sur </a:t>
            </a:r>
            <a:endParaRPr lang="en-US" dirty="0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81400"/>
            <a:ext cx="4234244" cy="231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4953000" y="5943600"/>
            <a:ext cx="45720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CL" sz="3200" dirty="0" smtClean="0"/>
              <a:t>Invierno Hemisferio Sur</a:t>
            </a: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486400"/>
            <a:ext cx="364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Dónde están las celda(s) de </a:t>
            </a:r>
            <a:r>
              <a:rPr lang="es-CL" dirty="0" err="1" smtClean="0"/>
              <a:t>Hadley</a:t>
            </a:r>
            <a:r>
              <a:rPr lang="es-CL" dirty="0" smtClean="0"/>
              <a:t>!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WalkerCir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5350"/>
            <a:ext cx="8915400" cy="4735513"/>
          </a:xfrm>
          <a:prstGeom prst="rect">
            <a:avLst/>
          </a:prstGeom>
          <a:noFill/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H="1" flipV="1">
            <a:off x="3962400" y="3429000"/>
            <a:ext cx="10668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 flipV="1">
            <a:off x="7200900" y="3371850"/>
            <a:ext cx="495300" cy="133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981200" y="381000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La </a:t>
            </a:r>
            <a:r>
              <a:rPr lang="en-US" dirty="0" err="1" smtClean="0"/>
              <a:t>Circulaci</a:t>
            </a:r>
            <a:r>
              <a:rPr lang="es-CL" dirty="0" err="1" smtClean="0"/>
              <a:t>ón</a:t>
            </a:r>
            <a:r>
              <a:rPr lang="es-CL" dirty="0" smtClean="0"/>
              <a:t> de Walker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Transporte de Calor y humedad ocurre a través de inestabilidad de gran escala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3531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Inestabilidad </a:t>
            </a:r>
            <a:r>
              <a:rPr lang="es-CL" dirty="0" err="1" smtClean="0"/>
              <a:t>Baroclínica</a:t>
            </a:r>
            <a:r>
              <a:rPr lang="es-CL" dirty="0" smtClean="0"/>
              <a:t> en laboratorio</a:t>
            </a:r>
            <a:endParaRPr lang="en-US" dirty="0"/>
          </a:p>
        </p:txBody>
      </p:sp>
      <p:pic>
        <p:nvPicPr>
          <p:cNvPr id="4" name="eddies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65884" y="1676400"/>
            <a:ext cx="61468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Fenómenos atmosféricos cubren diversas escalas de tiempo y espacio</a:t>
            </a:r>
            <a:endParaRPr lang="en-US" dirty="0"/>
          </a:p>
        </p:txBody>
      </p:sp>
      <p:pic>
        <p:nvPicPr>
          <p:cNvPr id="1026" name="Picture 2" descr="80635E3c.gif (909×649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6553200" cy="4733203"/>
          </a:xfrm>
          <a:prstGeom prst="rect">
            <a:avLst/>
          </a:prstGeom>
          <a:noFill/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5257800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3200400" y="4648200"/>
            <a:ext cx="2286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7244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>
            <a:off x="4038600" y="3962400"/>
            <a:ext cx="27432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3429000"/>
            <a:ext cx="13049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Arrow Connector 13"/>
          <p:cNvCxnSpPr/>
          <p:nvPr/>
        </p:nvCxnSpPr>
        <p:spPr>
          <a:xfrm>
            <a:off x="4419600" y="3505200"/>
            <a:ext cx="2971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7600" y="2209800"/>
            <a:ext cx="1328738" cy="95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flipV="1">
            <a:off x="5257800" y="2819400"/>
            <a:ext cx="2133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Imagen</a:t>
            </a:r>
            <a:r>
              <a:rPr lang="en-US" dirty="0" smtClean="0"/>
              <a:t> de sat</a:t>
            </a:r>
            <a:r>
              <a:rPr lang="es-CL" dirty="0" smtClean="0"/>
              <a:t>élite del canal de vapor de agua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wv_s_color1_t_jf.qt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Balance </a:t>
            </a:r>
            <a:r>
              <a:rPr lang="es-CL" dirty="0" err="1" smtClean="0"/>
              <a:t>Radiativo</a:t>
            </a:r>
            <a:r>
              <a:rPr lang="es-CL" dirty="0" smtClean="0"/>
              <a:t> promedio en la atmósfera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257800"/>
            <a:ext cx="8229600" cy="1371601"/>
          </a:xfrm>
        </p:spPr>
        <p:txBody>
          <a:bodyPr/>
          <a:lstStyle/>
          <a:p>
            <a:r>
              <a:rPr lang="en-US" dirty="0" smtClean="0"/>
              <a:t>Tope</a:t>
            </a:r>
          </a:p>
          <a:p>
            <a:r>
              <a:rPr lang="en-US" dirty="0" err="1" smtClean="0"/>
              <a:t>Superficie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43000"/>
            <a:ext cx="7883483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6000" y="5410200"/>
          <a:ext cx="6630988" cy="990600"/>
        </p:xfrm>
        <a:graphic>
          <a:graphicData uri="http://schemas.openxmlformats.org/presentationml/2006/ole">
            <p:oleObj spid="_x0000_s30723" name="Equation" r:id="rId4" imgW="30603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09800"/>
            <a:ext cx="6397256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Temperatura Promedio Superficie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6488668"/>
            <a:ext cx="259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http://www.cdc.noaa.gov</a:t>
            </a:r>
            <a:endParaRPr lang="en-US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 t="6529" b="2067"/>
          <a:stretch>
            <a:fillRect/>
          </a:stretch>
        </p:blipFill>
        <p:spPr bwMode="auto">
          <a:xfrm>
            <a:off x="762000" y="1096574"/>
            <a:ext cx="7670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Temperatura Promedio 500 </a:t>
            </a:r>
            <a:r>
              <a:rPr lang="es-CL" dirty="0" err="1" smtClean="0"/>
              <a:t>mb</a:t>
            </a:r>
            <a:r>
              <a:rPr lang="es-CL" dirty="0" smtClean="0"/>
              <a:t> (</a:t>
            </a:r>
            <a:r>
              <a:rPr lang="en-US" dirty="0" smtClean="0"/>
              <a:t>~5 km)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t="10843"/>
          <a:stretch>
            <a:fillRect/>
          </a:stretch>
        </p:blipFill>
        <p:spPr bwMode="auto">
          <a:xfrm>
            <a:off x="685799" y="1248108"/>
            <a:ext cx="7924801" cy="546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CL" dirty="0" smtClean="0"/>
              <a:t>Vientos en Superficie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08100"/>
            <a:ext cx="78486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52600" y="6488668"/>
            <a:ext cx="259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http://www.cdc.noaa.gov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Vientos en </a:t>
            </a:r>
            <a:r>
              <a:rPr lang="es-CL" dirty="0" smtClean="0"/>
              <a:t>altura 200 </a:t>
            </a:r>
            <a:r>
              <a:rPr lang="es-CL" dirty="0" err="1" smtClean="0"/>
              <a:t>mb</a:t>
            </a:r>
            <a:r>
              <a:rPr lang="es-CL" dirty="0" smtClean="0"/>
              <a:t> </a:t>
            </a:r>
            <a:r>
              <a:rPr lang="es-CL" dirty="0" smtClean="0"/>
              <a:t>(</a:t>
            </a:r>
            <a:r>
              <a:rPr lang="en-US" dirty="0" smtClean="0"/>
              <a:t>~ 10 km)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 t="10084"/>
          <a:stretch>
            <a:fillRect/>
          </a:stretch>
        </p:blipFill>
        <p:spPr bwMode="auto">
          <a:xfrm>
            <a:off x="685800" y="1219200"/>
            <a:ext cx="76962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6242</TotalTime>
  <Words>131</Words>
  <Application>Microsoft Office PowerPoint</Application>
  <PresentationFormat>On-screen Show (4:3)</PresentationFormat>
  <Paragraphs>29</Paragraphs>
  <Slides>16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Circulación General de la Atmósfera</vt:lpstr>
      <vt:lpstr>Fenómenos atmosféricos cubren diversas escalas de tiempo y espacio</vt:lpstr>
      <vt:lpstr>Imagen de satélite del canal de vapor de agua</vt:lpstr>
      <vt:lpstr>Balance Radiativo promedio en la atmósfera</vt:lpstr>
      <vt:lpstr>Slide 5</vt:lpstr>
      <vt:lpstr>Temperatura Promedio Superficie</vt:lpstr>
      <vt:lpstr>Temperatura Promedio 500 mb (~5 km)</vt:lpstr>
      <vt:lpstr>Vientos en Superficie</vt:lpstr>
      <vt:lpstr>Vientos en altura 200 mb (~ 10 km)</vt:lpstr>
      <vt:lpstr>Esquema de la Circulación General</vt:lpstr>
      <vt:lpstr>Slide 11</vt:lpstr>
      <vt:lpstr>Diferencias Estacionales</vt:lpstr>
      <vt:lpstr>Diferencias Estacionales</vt:lpstr>
      <vt:lpstr>Slide 14</vt:lpstr>
      <vt:lpstr>Transporte de Calor y humedad ocurre a través de inestabilidad de gran escala</vt:lpstr>
      <vt:lpstr>Inestabilidad Baroclínica en laboratorio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al Clima (I)</dc:title>
  <dc:creator>Roberto</dc:creator>
  <cp:lastModifiedBy>Roberto</cp:lastModifiedBy>
  <cp:revision>67</cp:revision>
  <dcterms:created xsi:type="dcterms:W3CDTF">2009-05-06T19:48:24Z</dcterms:created>
  <dcterms:modified xsi:type="dcterms:W3CDTF">2009-08-31T21:58:27Z</dcterms:modified>
</cp:coreProperties>
</file>