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  <p:sldId id="264" r:id="rId9"/>
    <p:sldId id="276" r:id="rId10"/>
    <p:sldId id="265" r:id="rId11"/>
    <p:sldId id="275" r:id="rId12"/>
    <p:sldId id="277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9" r:id="rId22"/>
    <p:sldId id="280" r:id="rId23"/>
    <p:sldId id="281" r:id="rId24"/>
    <p:sldId id="282" r:id="rId25"/>
    <p:sldId id="283" r:id="rId26"/>
    <p:sldId id="278" r:id="rId27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7" d="100"/>
          <a:sy n="27" d="100"/>
        </p:scale>
        <p:origin x="-86" y="-8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715B407-198F-44B2-90E1-D672A6DB9B44}" type="datetimeFigureOut">
              <a:rPr lang="es-CL" smtClean="0"/>
              <a:pPr/>
              <a:t>09-09-2009</a:t>
            </a:fld>
            <a:endParaRPr lang="es-CL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CL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E202C03-E20E-48F5-8A2F-14504C88C9A9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5B407-198F-44B2-90E1-D672A6DB9B44}" type="datetimeFigureOut">
              <a:rPr lang="es-CL" smtClean="0"/>
              <a:pPr/>
              <a:t>09-09-2009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02C03-E20E-48F5-8A2F-14504C88C9A9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5B407-198F-44B2-90E1-D672A6DB9B44}" type="datetimeFigureOut">
              <a:rPr lang="es-CL" smtClean="0"/>
              <a:pPr/>
              <a:t>09-09-2009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02C03-E20E-48F5-8A2F-14504C88C9A9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66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12F9359-FFA8-4CC7-A6DC-63328A987705}" type="slidenum">
              <a:rPr lang="es-CL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066800" y="1981200"/>
            <a:ext cx="7543800" cy="4114800"/>
          </a:xfrm>
        </p:spPr>
        <p:txBody>
          <a:bodyPr/>
          <a:lstStyle/>
          <a:p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6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38CB913-B8EA-4EE7-9180-8D2C023204C5}" type="slidenum">
              <a:rPr lang="es-CL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715B407-198F-44B2-90E1-D672A6DB9B44}" type="datetimeFigureOut">
              <a:rPr lang="es-CL" smtClean="0"/>
              <a:pPr/>
              <a:t>09-09-2009</a:t>
            </a:fld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E202C03-E20E-48F5-8A2F-14504C88C9A9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715B407-198F-44B2-90E1-D672A6DB9B44}" type="datetimeFigureOut">
              <a:rPr lang="es-CL" smtClean="0"/>
              <a:pPr/>
              <a:t>09-09-2009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CL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E202C03-E20E-48F5-8A2F-14504C88C9A9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5B407-198F-44B2-90E1-D672A6DB9B44}" type="datetimeFigureOut">
              <a:rPr lang="es-CL" smtClean="0"/>
              <a:pPr/>
              <a:t>09-09-2009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02C03-E20E-48F5-8A2F-14504C88C9A9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5B407-198F-44B2-90E1-D672A6DB9B44}" type="datetimeFigureOut">
              <a:rPr lang="es-CL" smtClean="0"/>
              <a:pPr/>
              <a:t>09-09-2009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02C03-E20E-48F5-8A2F-14504C88C9A9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715B407-198F-44B2-90E1-D672A6DB9B44}" type="datetimeFigureOut">
              <a:rPr lang="es-CL" smtClean="0"/>
              <a:pPr/>
              <a:t>09-09-2009</a:t>
            </a:fld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E202C03-E20E-48F5-8A2F-14504C88C9A9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5B407-198F-44B2-90E1-D672A6DB9B44}" type="datetimeFigureOut">
              <a:rPr lang="es-CL" smtClean="0"/>
              <a:pPr/>
              <a:t>09-09-2009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02C03-E20E-48F5-8A2F-14504C88C9A9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715B407-198F-44B2-90E1-D672A6DB9B44}" type="datetimeFigureOut">
              <a:rPr lang="es-CL" smtClean="0"/>
              <a:pPr/>
              <a:t>09-09-2009</a:t>
            </a:fld>
            <a:endParaRPr lang="es-CL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E202C03-E20E-48F5-8A2F-14504C88C9A9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C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715B407-198F-44B2-90E1-D672A6DB9B44}" type="datetimeFigureOut">
              <a:rPr lang="es-CL" smtClean="0"/>
              <a:pPr/>
              <a:t>09-09-2009</a:t>
            </a:fld>
            <a:endParaRPr lang="es-CL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E202C03-E20E-48F5-8A2F-14504C88C9A9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715B407-198F-44B2-90E1-D672A6DB9B44}" type="datetimeFigureOut">
              <a:rPr lang="es-CL" smtClean="0"/>
              <a:pPr/>
              <a:t>09-09-2009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CL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E202C03-E20E-48F5-8A2F-14504C88C9A9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esspahn.com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dpapeis.com.br/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imed.cl/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lfle.cl/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643174" y="2643182"/>
            <a:ext cx="51435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4400" b="1" dirty="0" smtClean="0">
                <a:solidFill>
                  <a:schemeClr val="accent1">
                    <a:lumMod val="75000"/>
                  </a:schemeClr>
                </a:solidFill>
              </a:rPr>
              <a:t>Celulosa y papel </a:t>
            </a:r>
            <a:r>
              <a:rPr lang="es-CL" sz="4400" b="1" dirty="0" err="1">
                <a:solidFill>
                  <a:schemeClr val="accent1">
                    <a:lumMod val="75000"/>
                  </a:schemeClr>
                </a:solidFill>
              </a:rPr>
              <a:t>P</a:t>
            </a:r>
            <a:r>
              <a:rPr lang="es-CL" sz="4400" b="1" dirty="0" err="1" smtClean="0">
                <a:solidFill>
                  <a:schemeClr val="accent1">
                    <a:lumMod val="75000"/>
                  </a:schemeClr>
                </a:solidFill>
              </a:rPr>
              <a:t>resspan</a:t>
            </a:r>
            <a:endParaRPr lang="es-CL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4 Imagen" descr="logo_Ingenieria_JPG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785926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500694" y="4857760"/>
            <a:ext cx="3414706" cy="1085840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s-CL" sz="2000" dirty="0" smtClean="0">
                <a:solidFill>
                  <a:schemeClr val="accent1">
                    <a:lumMod val="50000"/>
                  </a:schemeClr>
                </a:solidFill>
              </a:rPr>
              <a:t>Juan Pablo Maldonado</a:t>
            </a:r>
          </a:p>
          <a:p>
            <a:pPr algn="just">
              <a:lnSpc>
                <a:spcPct val="90000"/>
              </a:lnSpc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Francisco 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</a:rPr>
              <a:t>Navarrete</a:t>
            </a: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err="1" smtClean="0">
                <a:solidFill>
                  <a:schemeClr val="accent1"/>
                </a:solidFill>
              </a:rPr>
              <a:t>Presspan</a:t>
            </a:r>
            <a:endParaRPr lang="es-CL" dirty="0"/>
          </a:p>
        </p:txBody>
      </p:sp>
      <p:sp>
        <p:nvSpPr>
          <p:cNvPr id="293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</a:pPr>
            <a:endParaRPr lang="es-CL" sz="2000" dirty="0" smtClean="0"/>
          </a:p>
          <a:p>
            <a:pPr>
              <a:lnSpc>
                <a:spcPct val="80000"/>
              </a:lnSpc>
            </a:pPr>
            <a:r>
              <a:rPr lang="es-CL" sz="2000" dirty="0" smtClean="0"/>
              <a:t>Papel aislante fabricado originalmente por empresa </a:t>
            </a:r>
            <a:r>
              <a:rPr lang="es-CL" sz="2000" dirty="0" err="1" smtClean="0"/>
              <a:t>Presspahn</a:t>
            </a:r>
            <a:r>
              <a:rPr lang="es-CL" sz="2000" dirty="0" smtClean="0"/>
              <a:t>, de donde derivo su nombre.</a:t>
            </a:r>
          </a:p>
          <a:p>
            <a:pPr>
              <a:lnSpc>
                <a:spcPct val="80000"/>
              </a:lnSpc>
            </a:pPr>
            <a:endParaRPr lang="es-CL" sz="2000" dirty="0" smtClean="0"/>
          </a:p>
          <a:p>
            <a:pPr>
              <a:lnSpc>
                <a:spcPct val="80000"/>
              </a:lnSpc>
            </a:pPr>
            <a:r>
              <a:rPr lang="es-CL" sz="2000" dirty="0" smtClean="0"/>
              <a:t>El </a:t>
            </a:r>
            <a:r>
              <a:rPr lang="es-CL" sz="2000" dirty="0" err="1"/>
              <a:t>presspan</a:t>
            </a:r>
            <a:r>
              <a:rPr lang="es-CL" sz="2000" dirty="0"/>
              <a:t> es un material aislante en capas</a:t>
            </a:r>
            <a:r>
              <a:rPr lang="es-CL" sz="2000" dirty="0" smtClean="0"/>
              <a:t>, fabricado </a:t>
            </a:r>
            <a:r>
              <a:rPr lang="es-CL" sz="2000" dirty="0"/>
              <a:t>con </a:t>
            </a:r>
            <a:r>
              <a:rPr lang="es-CL" sz="2000" dirty="0" smtClean="0"/>
              <a:t>la misma celulosa usada para materiales aislantes de </a:t>
            </a:r>
            <a:r>
              <a:rPr lang="es-CL" sz="2000" dirty="0"/>
              <a:t>clase </a:t>
            </a:r>
            <a:r>
              <a:rPr lang="es-CL" sz="2000" dirty="0" smtClean="0"/>
              <a:t>A. </a:t>
            </a:r>
          </a:p>
          <a:p>
            <a:pPr>
              <a:lnSpc>
                <a:spcPct val="80000"/>
              </a:lnSpc>
            </a:pPr>
            <a:endParaRPr lang="es-CL" sz="2000" dirty="0" smtClean="0"/>
          </a:p>
          <a:p>
            <a:pPr>
              <a:lnSpc>
                <a:spcPct val="80000"/>
              </a:lnSpc>
            </a:pPr>
            <a:r>
              <a:rPr lang="es-CL" sz="2000" dirty="0" smtClean="0"/>
              <a:t>Por su fabricación, el </a:t>
            </a:r>
            <a:r>
              <a:rPr lang="es-CL" sz="2000" dirty="0" err="1" smtClean="0"/>
              <a:t>presspan</a:t>
            </a:r>
            <a:r>
              <a:rPr lang="es-CL" sz="2000" dirty="0" smtClean="0"/>
              <a:t> resiste temperaturas superiores, siendo un aislante de clase B. </a:t>
            </a:r>
          </a:p>
          <a:p>
            <a:pPr>
              <a:lnSpc>
                <a:spcPct val="80000"/>
              </a:lnSpc>
            </a:pPr>
            <a:endParaRPr lang="es-CL" sz="2000" dirty="0" smtClean="0"/>
          </a:p>
          <a:p>
            <a:pPr>
              <a:lnSpc>
                <a:spcPct val="80000"/>
              </a:lnSpc>
            </a:pPr>
            <a:r>
              <a:rPr lang="es-CL" sz="2000" dirty="0" smtClean="0"/>
              <a:t>Una de las diferencia con el papel aislante normal, es que a </a:t>
            </a:r>
            <a:r>
              <a:rPr lang="es-CL" sz="2000" dirty="0" err="1" smtClean="0"/>
              <a:t>presspan</a:t>
            </a:r>
            <a:r>
              <a:rPr lang="es-CL" sz="2000" dirty="0" smtClean="0"/>
              <a:t> se le neutraliza el </a:t>
            </a:r>
            <a:r>
              <a:rPr lang="es-CL" sz="2000" dirty="0" err="1" smtClean="0"/>
              <a:t>ph</a:t>
            </a:r>
            <a:r>
              <a:rPr lang="es-CL" sz="2000" dirty="0" smtClean="0"/>
              <a:t> al final del proceso de fabricación.</a:t>
            </a:r>
          </a:p>
          <a:p>
            <a:pPr>
              <a:lnSpc>
                <a:spcPct val="80000"/>
              </a:lnSpc>
              <a:buNone/>
            </a:pPr>
            <a:endParaRPr lang="es-CL" sz="2000" dirty="0" smtClean="0"/>
          </a:p>
          <a:p>
            <a:pPr>
              <a:lnSpc>
                <a:spcPct val="80000"/>
              </a:lnSpc>
            </a:pPr>
            <a:endParaRPr lang="es-CL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189" name="Rectangle 15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z="3600" dirty="0">
                <a:solidFill>
                  <a:schemeClr val="accent1"/>
                </a:solidFill>
              </a:rPr>
              <a:t>Clasificación Aislantes según Temperatura</a:t>
            </a:r>
          </a:p>
        </p:txBody>
      </p:sp>
      <p:graphicFrame>
        <p:nvGraphicFramePr>
          <p:cNvPr id="300192" name="Group 160"/>
          <p:cNvGraphicFramePr>
            <a:graphicFrameLocks noGrp="1"/>
          </p:cNvGraphicFramePr>
          <p:nvPr>
            <p:ph idx="1"/>
          </p:nvPr>
        </p:nvGraphicFramePr>
        <p:xfrm>
          <a:off x="1066800" y="1981200"/>
          <a:ext cx="7543800" cy="4579304"/>
        </p:xfrm>
        <a:graphic>
          <a:graphicData uri="http://schemas.openxmlformats.org/drawingml/2006/table">
            <a:tbl>
              <a:tblPr/>
              <a:tblGrid>
                <a:gridCol w="2514600"/>
                <a:gridCol w="2514600"/>
                <a:gridCol w="2514600"/>
              </a:tblGrid>
              <a:tr h="3635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Clase</a:t>
                      </a:r>
                      <a:endParaRPr kumimoji="0" lang="es-E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Temperatura máxima </a:t>
                      </a:r>
                      <a:endParaRPr kumimoji="0" lang="es-E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Ejemplos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48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Clase Y</a:t>
                      </a: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90 ºC</a:t>
                      </a: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algodón, seda, papel, plásticos, ceras</a:t>
                      </a:r>
                      <a:endParaRPr kumimoji="0" lang="es-E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61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Clase 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105 ºC</a:t>
                      </a: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algodón, seda, papel, plásticos, ceras</a:t>
                      </a:r>
                      <a:endParaRPr kumimoji="0" lang="es-E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impregnados y esmaltes.</a:t>
                      </a:r>
                      <a:endParaRPr kumimoji="0" lang="es-E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Clase E</a:t>
                      </a: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120ºC</a:t>
                      </a: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Mismos de clase A</a:t>
                      </a:r>
                      <a:endParaRPr kumimoji="0" lang="es-E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Clase B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130 ºC</a:t>
                      </a: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mica, vidrio, amianto, </a:t>
                      </a:r>
                      <a:r>
                        <a:rPr kumimoji="0" lang="es-ES" sz="12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presspan</a:t>
                      </a:r>
                      <a:endParaRPr kumimoji="0" lang="es-E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2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Clase F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155ºC</a:t>
                      </a: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mica, vidrio, asbestos, aglomerantes</a:t>
                      </a:r>
                      <a:endParaRPr kumimoji="0" lang="es-E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48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Clase H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180 ºC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 mica, silicones, o aglomerados especiales.</a:t>
                      </a:r>
                      <a:endParaRPr kumimoji="0" lang="es-E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Clase C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mas de 180 ºC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 mica, porcelana y cuarzo</a:t>
                      </a:r>
                      <a:endParaRPr kumimoji="0" lang="es-E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err="1" smtClean="0">
                <a:solidFill>
                  <a:schemeClr val="accent1"/>
                </a:solidFill>
              </a:rPr>
              <a:t>Presspan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28596" y="1714488"/>
            <a:ext cx="7467600" cy="487375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CL" sz="2000" dirty="0" smtClean="0"/>
              <a:t>Según el tipo de celulosa, la preparación de fibras y la disposición de máquina, se ofrecen distintos tipos de </a:t>
            </a:r>
            <a:r>
              <a:rPr lang="es-CL" sz="2000" dirty="0" err="1" smtClean="0"/>
              <a:t>presspan</a:t>
            </a:r>
            <a:r>
              <a:rPr lang="es-CL" sz="2000" dirty="0" smtClean="0"/>
              <a:t> con propiedades muy especiales.</a:t>
            </a:r>
          </a:p>
          <a:p>
            <a:pPr>
              <a:lnSpc>
                <a:spcPct val="80000"/>
              </a:lnSpc>
              <a:buNone/>
            </a:pPr>
            <a:endParaRPr lang="es-CL" sz="2000" dirty="0" smtClean="0"/>
          </a:p>
          <a:p>
            <a:pPr>
              <a:lnSpc>
                <a:spcPct val="80000"/>
              </a:lnSpc>
            </a:pPr>
            <a:r>
              <a:rPr lang="es-CL" sz="2000" dirty="0" smtClean="0"/>
              <a:t>Las calidades y propiedades de los </a:t>
            </a:r>
            <a:r>
              <a:rPr lang="es-CL" sz="2000" dirty="0" err="1" smtClean="0"/>
              <a:t>prespan</a:t>
            </a:r>
            <a:r>
              <a:rPr lang="es-CL" sz="2000" dirty="0" smtClean="0"/>
              <a:t> cumplen con las normas DIN 7733 e IEC 60641. </a:t>
            </a:r>
          </a:p>
          <a:p>
            <a:pPr>
              <a:lnSpc>
                <a:spcPct val="80000"/>
              </a:lnSpc>
              <a:buNone/>
            </a:pPr>
            <a:endParaRPr lang="es-CL" sz="2000" dirty="0" smtClean="0"/>
          </a:p>
          <a:p>
            <a:pPr>
              <a:lnSpc>
                <a:spcPct val="80000"/>
              </a:lnSpc>
            </a:pPr>
            <a:r>
              <a:rPr lang="es-CL" sz="2000" dirty="0" err="1" smtClean="0"/>
              <a:t>Caracteristicas</a:t>
            </a:r>
            <a:r>
              <a:rPr lang="es-CL" sz="2000" dirty="0" smtClean="0"/>
              <a:t>:</a:t>
            </a:r>
          </a:p>
          <a:p>
            <a:pPr lvl="1">
              <a:lnSpc>
                <a:spcPct val="80000"/>
              </a:lnSpc>
            </a:pPr>
            <a:r>
              <a:rPr lang="es-CL" sz="1800" dirty="0" smtClean="0"/>
              <a:t>Alta resistencia a descargas disruptivas</a:t>
            </a:r>
          </a:p>
          <a:p>
            <a:pPr lvl="1">
              <a:lnSpc>
                <a:spcPct val="80000"/>
              </a:lnSpc>
            </a:pPr>
            <a:r>
              <a:rPr lang="es-CL" sz="1800" dirty="0" smtClean="0"/>
              <a:t>Buena capacidad de impregnación con aceite de transformador (dieléctrico de mezcla aceite – celulosa)</a:t>
            </a:r>
          </a:p>
          <a:p>
            <a:pPr lvl="1">
              <a:lnSpc>
                <a:spcPct val="80000"/>
              </a:lnSpc>
            </a:pPr>
            <a:r>
              <a:rPr lang="es-CL" sz="1800" dirty="0" smtClean="0"/>
              <a:t>Pueden soportarse altas cargas térmicas durante corto tiempo (ej. : pocos segundos a 350 ºC).</a:t>
            </a:r>
          </a:p>
          <a:p>
            <a:pPr lvl="1">
              <a:lnSpc>
                <a:spcPct val="80000"/>
              </a:lnSpc>
            </a:pPr>
            <a:r>
              <a:rPr lang="es-CL" sz="1800" dirty="0" smtClean="0"/>
              <a:t>Pueden estamparse, doblarse, cortarse o conformarse parcialmente.</a:t>
            </a:r>
          </a:p>
          <a:p>
            <a:endParaRPr lang="es-ES_tradnl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1"/>
                </a:solidFill>
              </a:rPr>
              <a:t>Tipos</a:t>
            </a:r>
            <a:r>
              <a:rPr lang="en-US" dirty="0">
                <a:solidFill>
                  <a:schemeClr val="accent1"/>
                </a:solidFill>
              </a:rPr>
              <a:t> de </a:t>
            </a:r>
            <a:r>
              <a:rPr lang="en-US" dirty="0" err="1">
                <a:solidFill>
                  <a:schemeClr val="accent1"/>
                </a:solidFill>
              </a:rPr>
              <a:t>Presspan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endParaRPr lang="es-CL" dirty="0">
              <a:solidFill>
                <a:schemeClr val="accent1"/>
              </a:solidFill>
            </a:endParaRPr>
          </a:p>
        </p:txBody>
      </p:sp>
      <p:sp>
        <p:nvSpPr>
          <p:cNvPr id="294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700" dirty="0" smtClean="0">
                <a:solidFill>
                  <a:schemeClr val="accent1">
                    <a:lumMod val="50000"/>
                  </a:schemeClr>
                </a:solidFill>
              </a:rPr>
              <a:t>Carton </a:t>
            </a:r>
            <a:r>
              <a:rPr lang="en-US" sz="2700" dirty="0" err="1" smtClean="0">
                <a:solidFill>
                  <a:schemeClr val="accent1">
                    <a:lumMod val="50000"/>
                  </a:schemeClr>
                </a:solidFill>
              </a:rPr>
              <a:t>Presspan</a:t>
            </a:r>
            <a:endParaRPr lang="en-US" sz="27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7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dirty="0" smtClean="0"/>
              <a:t>Carton </a:t>
            </a:r>
            <a:r>
              <a:rPr lang="en-US" sz="2400" dirty="0" err="1" smtClean="0"/>
              <a:t>Prensado</a:t>
            </a:r>
            <a:r>
              <a:rPr lang="en-US" sz="2400" dirty="0" smtClean="0"/>
              <a:t> </a:t>
            </a:r>
            <a:r>
              <a:rPr lang="en-US" sz="2400" dirty="0"/>
              <a:t>de </a:t>
            </a:r>
            <a:r>
              <a:rPr lang="en-US" sz="2400" dirty="0" err="1"/>
              <a:t>alta</a:t>
            </a:r>
            <a:r>
              <a:rPr lang="en-US" sz="2400" dirty="0"/>
              <a:t> </a:t>
            </a:r>
            <a:r>
              <a:rPr lang="en-US" sz="2400" dirty="0" err="1"/>
              <a:t>calidad</a:t>
            </a:r>
            <a:endParaRPr lang="en-US" sz="2400" dirty="0"/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 err="1" smtClean="0"/>
              <a:t>Sometido</a:t>
            </a:r>
            <a:r>
              <a:rPr lang="en-US" sz="2400" dirty="0" smtClean="0"/>
              <a:t> </a:t>
            </a:r>
            <a:r>
              <a:rPr lang="en-US" sz="2400" dirty="0"/>
              <a:t>a </a:t>
            </a:r>
            <a:r>
              <a:rPr lang="en-US" sz="2400" dirty="0" err="1" smtClean="0"/>
              <a:t>fuerte</a:t>
            </a:r>
            <a:r>
              <a:rPr lang="en-US" sz="2400" dirty="0" smtClean="0"/>
              <a:t> </a:t>
            </a:r>
            <a:r>
              <a:rPr lang="en-US" sz="2400" dirty="0" err="1"/>
              <a:t>presiones</a:t>
            </a:r>
            <a:r>
              <a:rPr lang="en-US" sz="2400" dirty="0"/>
              <a:t> </a:t>
            </a:r>
            <a:r>
              <a:rPr lang="en-US" sz="2400" dirty="0" err="1"/>
              <a:t>para</a:t>
            </a:r>
            <a:r>
              <a:rPr lang="en-US" sz="2400" dirty="0"/>
              <a:t> </a:t>
            </a:r>
            <a:r>
              <a:rPr lang="en-US" sz="2400" dirty="0" err="1"/>
              <a:t>eliminar</a:t>
            </a:r>
            <a:r>
              <a:rPr lang="en-US" sz="2400" dirty="0"/>
              <a:t> </a:t>
            </a:r>
            <a:r>
              <a:rPr lang="en-US" sz="2400" dirty="0" err="1"/>
              <a:t>exceso</a:t>
            </a:r>
            <a:r>
              <a:rPr lang="en-US" sz="2400" dirty="0"/>
              <a:t> de </a:t>
            </a:r>
            <a:r>
              <a:rPr lang="en-US" sz="2400" dirty="0" err="1"/>
              <a:t>humedad</a:t>
            </a:r>
            <a:endParaRPr lang="en-US" sz="2400" dirty="0"/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 err="1"/>
              <a:t>Producto</a:t>
            </a:r>
            <a:r>
              <a:rPr lang="en-US" sz="2400" dirty="0"/>
              <a:t> </a:t>
            </a:r>
            <a:r>
              <a:rPr lang="en-US" sz="2400" dirty="0" err="1"/>
              <a:t>Compacto</a:t>
            </a:r>
            <a:r>
              <a:rPr lang="en-US" sz="2400" dirty="0"/>
              <a:t>, </a:t>
            </a:r>
            <a:r>
              <a:rPr lang="en-US" sz="2400" dirty="0" err="1"/>
              <a:t>acabado</a:t>
            </a:r>
            <a:r>
              <a:rPr lang="en-US" sz="2400" dirty="0"/>
              <a:t> </a:t>
            </a:r>
            <a:r>
              <a:rPr lang="en-US" sz="2400" dirty="0" err="1"/>
              <a:t>homogeneo</a:t>
            </a:r>
            <a:endParaRPr lang="en-US" sz="2400" dirty="0"/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 err="1"/>
              <a:t>Exelente</a:t>
            </a:r>
            <a:r>
              <a:rPr lang="en-US" sz="2400" dirty="0"/>
              <a:t> </a:t>
            </a:r>
            <a:r>
              <a:rPr lang="en-US" sz="2400" dirty="0" err="1"/>
              <a:t>estabilidad</a:t>
            </a:r>
            <a:r>
              <a:rPr lang="en-US" sz="2400" dirty="0"/>
              <a:t> dimensional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sz="2000" dirty="0"/>
          </a:p>
          <a:p>
            <a:pPr lvl="1">
              <a:lnSpc>
                <a:spcPct val="90000"/>
              </a:lnSpc>
              <a:buFontTx/>
              <a:buNone/>
            </a:pPr>
            <a:endParaRPr lang="en-US" sz="2000" dirty="0"/>
          </a:p>
          <a:p>
            <a:pPr lvl="1">
              <a:lnSpc>
                <a:spcPct val="90000"/>
              </a:lnSpc>
              <a:buFontTx/>
              <a:buNone/>
            </a:pPr>
            <a:endParaRPr lang="es-CL" sz="2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1"/>
                </a:solidFill>
              </a:rPr>
              <a:t>Tipos</a:t>
            </a:r>
            <a:r>
              <a:rPr lang="en-US" dirty="0">
                <a:solidFill>
                  <a:schemeClr val="accent1"/>
                </a:solidFill>
              </a:rPr>
              <a:t> de </a:t>
            </a:r>
            <a:r>
              <a:rPr lang="en-US" dirty="0" err="1">
                <a:solidFill>
                  <a:schemeClr val="accent1"/>
                </a:solidFill>
              </a:rPr>
              <a:t>Presspan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endParaRPr lang="es-CL" dirty="0">
              <a:solidFill>
                <a:schemeClr val="accent1"/>
              </a:solidFill>
            </a:endParaRPr>
          </a:p>
        </p:txBody>
      </p:sp>
      <p:sp>
        <p:nvSpPr>
          <p:cNvPr id="295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CL" sz="2800" dirty="0" smtClean="0">
                <a:solidFill>
                  <a:schemeClr val="accent1">
                    <a:lumMod val="50000"/>
                  </a:schemeClr>
                </a:solidFill>
              </a:rPr>
              <a:t>Aplicaciones Cartón </a:t>
            </a:r>
            <a:r>
              <a:rPr lang="es-CL" sz="2800" dirty="0" err="1" smtClean="0">
                <a:solidFill>
                  <a:schemeClr val="accent1">
                    <a:lumMod val="50000"/>
                  </a:schemeClr>
                </a:solidFill>
              </a:rPr>
              <a:t>Presspan</a:t>
            </a:r>
            <a:endParaRPr lang="es-CL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CL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es-CL" sz="2400" dirty="0" smtClean="0"/>
              <a:t>En industria transformadores en Aceite</a:t>
            </a:r>
          </a:p>
          <a:p>
            <a:pPr>
              <a:lnSpc>
                <a:spcPct val="90000"/>
              </a:lnSpc>
            </a:pPr>
            <a:endParaRPr lang="es-CL" sz="2400" dirty="0" smtClean="0"/>
          </a:p>
          <a:p>
            <a:pPr>
              <a:lnSpc>
                <a:spcPct val="90000"/>
              </a:lnSpc>
            </a:pPr>
            <a:r>
              <a:rPr lang="es-CL" dirty="0" smtClean="0"/>
              <a:t>Transformadores secos, y motores de poco voltaje.</a:t>
            </a:r>
          </a:p>
          <a:p>
            <a:pPr>
              <a:lnSpc>
                <a:spcPct val="90000"/>
              </a:lnSpc>
            </a:pPr>
            <a:endParaRPr lang="es-CL" sz="2400" dirty="0" smtClean="0"/>
          </a:p>
          <a:p>
            <a:pPr>
              <a:lnSpc>
                <a:spcPct val="90000"/>
              </a:lnSpc>
            </a:pPr>
            <a:r>
              <a:rPr lang="es-CL" sz="2400" dirty="0" smtClean="0"/>
              <a:t>En construcción </a:t>
            </a:r>
            <a:r>
              <a:rPr lang="es-CL" sz="2400" dirty="0"/>
              <a:t>de condensadores, bobinas, disyuntores.</a:t>
            </a:r>
          </a:p>
          <a:p>
            <a:pPr>
              <a:lnSpc>
                <a:spcPct val="90000"/>
              </a:lnSpc>
            </a:pPr>
            <a:endParaRPr lang="es-CL" sz="2400" dirty="0"/>
          </a:p>
          <a:p>
            <a:pPr>
              <a:lnSpc>
                <a:spcPct val="90000"/>
              </a:lnSpc>
            </a:pPr>
            <a:r>
              <a:rPr lang="es-CL" sz="2400" dirty="0"/>
              <a:t>Base de transformadores que requieren material compacto y características </a:t>
            </a:r>
            <a:r>
              <a:rPr lang="es-CL" sz="2400" dirty="0" smtClean="0"/>
              <a:t>dieléctricas </a:t>
            </a:r>
            <a:r>
              <a:rPr lang="es-CL" sz="2400" dirty="0"/>
              <a:t>elevadas</a:t>
            </a:r>
            <a:r>
              <a:rPr lang="es-CL" sz="2400" dirty="0" smtClean="0"/>
              <a:t>.</a:t>
            </a:r>
          </a:p>
          <a:p>
            <a:pPr>
              <a:lnSpc>
                <a:spcPct val="90000"/>
              </a:lnSpc>
            </a:pPr>
            <a:endParaRPr lang="es-CL" sz="2400" dirty="0" smtClean="0"/>
          </a:p>
          <a:p>
            <a:pPr lvl="1">
              <a:lnSpc>
                <a:spcPct val="90000"/>
              </a:lnSpc>
              <a:buFontTx/>
              <a:buNone/>
            </a:pPr>
            <a:endParaRPr lang="es-CL" sz="2000" dirty="0" smtClean="0"/>
          </a:p>
          <a:p>
            <a:pPr lvl="1">
              <a:lnSpc>
                <a:spcPct val="90000"/>
              </a:lnSpc>
              <a:buFontTx/>
              <a:buNone/>
            </a:pPr>
            <a:endParaRPr lang="es-CL" sz="2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1"/>
                </a:solidFill>
              </a:rPr>
              <a:t>Tipos</a:t>
            </a:r>
            <a:r>
              <a:rPr lang="en-US" dirty="0">
                <a:solidFill>
                  <a:schemeClr val="accent1"/>
                </a:solidFill>
              </a:rPr>
              <a:t> de </a:t>
            </a:r>
            <a:r>
              <a:rPr lang="en-US" dirty="0" err="1">
                <a:solidFill>
                  <a:schemeClr val="accent1"/>
                </a:solidFill>
              </a:rPr>
              <a:t>Presspan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endParaRPr lang="es-CL" dirty="0">
              <a:solidFill>
                <a:schemeClr val="accent1"/>
              </a:solidFill>
            </a:endParaRPr>
          </a:p>
        </p:txBody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Papel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Presspan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800" dirty="0"/>
              <a:t>Alta </a:t>
            </a:r>
            <a:r>
              <a:rPr lang="en-US" sz="2800" dirty="0" err="1"/>
              <a:t>pureza</a:t>
            </a:r>
            <a:r>
              <a:rPr lang="en-US" sz="2800" dirty="0"/>
              <a:t> </a:t>
            </a:r>
            <a:r>
              <a:rPr lang="en-US" sz="2800" dirty="0" err="1" smtClean="0"/>
              <a:t>química</a:t>
            </a:r>
            <a:r>
              <a:rPr lang="en-US" sz="2800" dirty="0" smtClean="0"/>
              <a:t> 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 err="1"/>
              <a:t>Aislamiento</a:t>
            </a:r>
            <a:r>
              <a:rPr lang="en-US" sz="2800" dirty="0"/>
              <a:t> con </a:t>
            </a:r>
            <a:r>
              <a:rPr lang="en-US" sz="2800" dirty="0" err="1"/>
              <a:t>estabilidad</a:t>
            </a:r>
            <a:r>
              <a:rPr lang="en-US" sz="2800" dirty="0"/>
              <a:t> al </a:t>
            </a:r>
            <a:r>
              <a:rPr lang="en-US" sz="2800" dirty="0" err="1"/>
              <a:t>calor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 err="1"/>
              <a:t>Elevada</a:t>
            </a:r>
            <a:r>
              <a:rPr lang="en-US" sz="2800" dirty="0"/>
              <a:t> </a:t>
            </a:r>
            <a:r>
              <a:rPr lang="en-US" sz="2800" dirty="0" err="1"/>
              <a:t>resistencia</a:t>
            </a:r>
            <a:r>
              <a:rPr lang="en-US" sz="2800" dirty="0"/>
              <a:t> </a:t>
            </a:r>
            <a:r>
              <a:rPr lang="en-US" sz="2800" dirty="0" err="1" smtClean="0"/>
              <a:t>dielétrica</a:t>
            </a:r>
            <a:r>
              <a:rPr lang="en-US" sz="2800" dirty="0" smtClean="0"/>
              <a:t> </a:t>
            </a:r>
            <a:r>
              <a:rPr lang="en-US" sz="2800" dirty="0"/>
              <a:t>y </a:t>
            </a:r>
            <a:r>
              <a:rPr lang="es-CL" sz="2800" dirty="0" smtClean="0"/>
              <a:t>mecánica</a:t>
            </a:r>
          </a:p>
          <a:p>
            <a:pPr lvl="1">
              <a:buFontTx/>
              <a:buNone/>
            </a:pPr>
            <a:endParaRPr lang="en-US" sz="2400" dirty="0"/>
          </a:p>
          <a:p>
            <a:pPr lvl="1">
              <a:buFontTx/>
              <a:buNone/>
            </a:pPr>
            <a:endParaRPr lang="es-CL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accent1"/>
                </a:solidFill>
              </a:rPr>
              <a:t>Tipos</a:t>
            </a:r>
            <a:r>
              <a:rPr lang="en-US" dirty="0">
                <a:solidFill>
                  <a:schemeClr val="accent1"/>
                </a:solidFill>
              </a:rPr>
              <a:t> de </a:t>
            </a:r>
            <a:r>
              <a:rPr lang="en-US" dirty="0" err="1">
                <a:solidFill>
                  <a:schemeClr val="accent1"/>
                </a:solidFill>
              </a:rPr>
              <a:t>Presspan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endParaRPr lang="es-CL" dirty="0">
              <a:solidFill>
                <a:schemeClr val="accent1"/>
              </a:solidFill>
            </a:endParaRPr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Aplicaciones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Papel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</a:rPr>
              <a:t>Presspan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80000"/>
              </a:lnSpc>
            </a:pPr>
            <a:r>
              <a:rPr lang="en-US" sz="2800" dirty="0"/>
              <a:t>En </a:t>
            </a:r>
            <a:r>
              <a:rPr lang="en-US" sz="2800" dirty="0" err="1"/>
              <a:t>industria</a:t>
            </a:r>
            <a:r>
              <a:rPr lang="en-US" sz="2800" dirty="0"/>
              <a:t> de </a:t>
            </a:r>
            <a:r>
              <a:rPr lang="en-US" sz="2800" dirty="0" err="1"/>
              <a:t>transformadores</a:t>
            </a:r>
            <a:endParaRPr lang="en-US" sz="2800" dirty="0"/>
          </a:p>
          <a:p>
            <a:pPr>
              <a:lnSpc>
                <a:spcPct val="80000"/>
              </a:lnSpc>
            </a:pPr>
            <a:endParaRPr lang="en-US" sz="2800" dirty="0"/>
          </a:p>
          <a:p>
            <a:pPr>
              <a:lnSpc>
                <a:spcPct val="80000"/>
              </a:lnSpc>
            </a:pPr>
            <a:r>
              <a:rPr lang="en-US" sz="2800" dirty="0" err="1"/>
              <a:t>Condensadores</a:t>
            </a:r>
            <a:r>
              <a:rPr lang="en-US" sz="2800" dirty="0"/>
              <a:t>, </a:t>
            </a:r>
            <a:r>
              <a:rPr lang="en-US" sz="2800" dirty="0" err="1"/>
              <a:t>bobinas</a:t>
            </a:r>
            <a:r>
              <a:rPr lang="en-US" sz="2800" dirty="0"/>
              <a:t>, </a:t>
            </a:r>
            <a:r>
              <a:rPr lang="en-US" sz="2800" dirty="0" err="1"/>
              <a:t>interruptores</a:t>
            </a:r>
            <a:endParaRPr lang="en-US" sz="2800" dirty="0"/>
          </a:p>
          <a:p>
            <a:pPr>
              <a:lnSpc>
                <a:spcPct val="80000"/>
              </a:lnSpc>
            </a:pPr>
            <a:endParaRPr lang="en-US" sz="2800" dirty="0"/>
          </a:p>
          <a:p>
            <a:pPr>
              <a:lnSpc>
                <a:spcPct val="80000"/>
              </a:lnSpc>
            </a:pPr>
            <a:r>
              <a:rPr lang="en-US" sz="2800" dirty="0" err="1"/>
              <a:t>Ejecución</a:t>
            </a:r>
            <a:r>
              <a:rPr lang="en-US" sz="2800" dirty="0"/>
              <a:t> de </a:t>
            </a:r>
            <a:r>
              <a:rPr lang="en-US" sz="2800" dirty="0" err="1"/>
              <a:t>Cilindros</a:t>
            </a:r>
            <a:r>
              <a:rPr lang="en-US" sz="2800" dirty="0"/>
              <a:t> de </a:t>
            </a:r>
            <a:r>
              <a:rPr lang="en-US" sz="2800" dirty="0" err="1"/>
              <a:t>Aislamiento</a:t>
            </a:r>
            <a:endParaRPr lang="en-US" sz="2800" dirty="0"/>
          </a:p>
          <a:p>
            <a:pPr>
              <a:lnSpc>
                <a:spcPct val="80000"/>
              </a:lnSpc>
            </a:pPr>
            <a:endParaRPr lang="en-US" sz="2800" dirty="0"/>
          </a:p>
          <a:p>
            <a:pPr>
              <a:lnSpc>
                <a:spcPct val="80000"/>
              </a:lnSpc>
            </a:pPr>
            <a:r>
              <a:rPr lang="en-US" sz="2800" dirty="0" err="1"/>
              <a:t>Conexiones</a:t>
            </a:r>
            <a:r>
              <a:rPr lang="en-US" sz="2800" dirty="0"/>
              <a:t> y </a:t>
            </a:r>
            <a:r>
              <a:rPr lang="en-US" sz="2800" dirty="0" err="1"/>
              <a:t>Prolongadores</a:t>
            </a:r>
            <a:endParaRPr lang="en-US" sz="2800" dirty="0"/>
          </a:p>
          <a:p>
            <a:pPr lvl="1">
              <a:lnSpc>
                <a:spcPct val="80000"/>
              </a:lnSpc>
              <a:buFontTx/>
              <a:buNone/>
            </a:pPr>
            <a:endParaRPr lang="en-US" sz="2400" dirty="0"/>
          </a:p>
          <a:p>
            <a:pPr lvl="1">
              <a:lnSpc>
                <a:spcPct val="80000"/>
              </a:lnSpc>
              <a:buFontTx/>
              <a:buNone/>
            </a:pPr>
            <a:endParaRPr lang="es-CL" sz="2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>
                <a:solidFill>
                  <a:schemeClr val="accent1"/>
                </a:solidFill>
              </a:rPr>
              <a:t>Datos Técnicos</a:t>
            </a:r>
          </a:p>
        </p:txBody>
      </p:sp>
      <p:sp>
        <p:nvSpPr>
          <p:cNvPr id="302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981200"/>
            <a:ext cx="8077200" cy="4876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CL" sz="1400" dirty="0"/>
              <a:t>Densidad aparente                                  (</a:t>
            </a:r>
            <a:r>
              <a:rPr lang="es-CL" sz="1400" dirty="0" err="1"/>
              <a:t>grs</a:t>
            </a:r>
            <a:r>
              <a:rPr lang="es-CL" sz="1400" dirty="0"/>
              <a:t>/cm3)..........................................1.20 - 1.30                </a:t>
            </a:r>
          </a:p>
          <a:p>
            <a:pPr>
              <a:lnSpc>
                <a:spcPct val="80000"/>
              </a:lnSpc>
            </a:pPr>
            <a:r>
              <a:rPr lang="es-CL" sz="1400" dirty="0"/>
              <a:t>Humedad en estado de suministro            (%)...................................................6 - 1 8</a:t>
            </a:r>
          </a:p>
          <a:p>
            <a:pPr>
              <a:lnSpc>
                <a:spcPct val="80000"/>
              </a:lnSpc>
            </a:pPr>
            <a:r>
              <a:rPr lang="es-CL" sz="1400" dirty="0"/>
              <a:t>Cenizas                                                  (%)...................................................0.5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CL" sz="14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CL" sz="1400" dirty="0"/>
              <a:t>Resistencia a la tracción:</a:t>
            </a:r>
            <a:endParaRPr lang="es-ES" sz="1400" dirty="0"/>
          </a:p>
          <a:p>
            <a:pPr>
              <a:lnSpc>
                <a:spcPct val="80000"/>
              </a:lnSpc>
            </a:pPr>
            <a:r>
              <a:rPr lang="es-ES" sz="1400" dirty="0"/>
              <a:t>-Longitudinal                                           (N/mm2)..........................................70 - 100</a:t>
            </a:r>
            <a:endParaRPr lang="es-CL" sz="1400" dirty="0"/>
          </a:p>
          <a:p>
            <a:pPr>
              <a:lnSpc>
                <a:spcPct val="80000"/>
              </a:lnSpc>
            </a:pPr>
            <a:r>
              <a:rPr lang="es-CL" sz="1400" dirty="0"/>
              <a:t>-Transversal                                            (N/mm2)..........................................50 - 60</a:t>
            </a:r>
          </a:p>
          <a:p>
            <a:pPr>
              <a:lnSpc>
                <a:spcPct val="80000"/>
              </a:lnSpc>
            </a:pPr>
            <a:r>
              <a:rPr lang="es-CL" sz="1400" dirty="0"/>
              <a:t>Alargamiento a la rotura:</a:t>
            </a:r>
          </a:p>
          <a:p>
            <a:pPr>
              <a:lnSpc>
                <a:spcPct val="80000"/>
              </a:lnSpc>
            </a:pPr>
            <a:r>
              <a:rPr lang="es-CL" sz="1400" dirty="0"/>
              <a:t>-Longitudinal                                           (%)..................................................3 - 5</a:t>
            </a:r>
          </a:p>
          <a:p>
            <a:pPr>
              <a:lnSpc>
                <a:spcPct val="80000"/>
              </a:lnSpc>
            </a:pPr>
            <a:r>
              <a:rPr lang="es-CL" sz="1400" dirty="0"/>
              <a:t>-Transversal                                            (%)..................................................7 - 10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CL" sz="14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CL" sz="1400" dirty="0"/>
              <a:t>Coeficiente de máxima contracción en aire:</a:t>
            </a:r>
          </a:p>
          <a:p>
            <a:pPr>
              <a:lnSpc>
                <a:spcPct val="80000"/>
              </a:lnSpc>
            </a:pPr>
            <a:r>
              <a:rPr lang="es-CL" sz="1400" dirty="0"/>
              <a:t>-Longitudinal                                           (%)..................................................0.7</a:t>
            </a:r>
          </a:p>
          <a:p>
            <a:pPr>
              <a:lnSpc>
                <a:spcPct val="80000"/>
              </a:lnSpc>
            </a:pPr>
            <a:r>
              <a:rPr lang="es-CL" sz="1400" dirty="0"/>
              <a:t>-Transversal                                            (%)..................................................1.2</a:t>
            </a:r>
          </a:p>
          <a:p>
            <a:pPr>
              <a:lnSpc>
                <a:spcPct val="80000"/>
              </a:lnSpc>
            </a:pPr>
            <a:r>
              <a:rPr lang="es-CL" sz="1400" dirty="0"/>
              <a:t>-Perpendicular                                         (%)..................................................4.0</a:t>
            </a:r>
          </a:p>
          <a:p>
            <a:pPr>
              <a:lnSpc>
                <a:spcPct val="80000"/>
              </a:lnSpc>
            </a:pPr>
            <a:r>
              <a:rPr lang="es-CL" sz="1400" dirty="0"/>
              <a:t>Absorción de aceite                                  (%).................................................20 - 10</a:t>
            </a:r>
          </a:p>
          <a:p>
            <a:pPr>
              <a:lnSpc>
                <a:spcPct val="80000"/>
              </a:lnSpc>
            </a:pPr>
            <a:r>
              <a:rPr lang="es-CL" sz="1400" dirty="0"/>
              <a:t>Tensión de perforación: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>
                <a:solidFill>
                  <a:schemeClr val="accent1"/>
                </a:solidFill>
              </a:rPr>
              <a:t>Datos Técnicos</a:t>
            </a:r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1981200"/>
            <a:ext cx="6248400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CL" sz="2800" dirty="0">
                <a:solidFill>
                  <a:schemeClr val="accent1">
                    <a:lumMod val="50000"/>
                  </a:schemeClr>
                </a:solidFill>
              </a:rPr>
              <a:t>Tensión de Perforación:</a:t>
            </a:r>
          </a:p>
        </p:txBody>
      </p:sp>
      <p:graphicFrame>
        <p:nvGraphicFramePr>
          <p:cNvPr id="303729" name="Group 625"/>
          <p:cNvGraphicFramePr>
            <a:graphicFrameLocks noGrp="1"/>
          </p:cNvGraphicFramePr>
          <p:nvPr>
            <p:ph sz="half" idx="2"/>
          </p:nvPr>
        </p:nvGraphicFramePr>
        <p:xfrm>
          <a:off x="2057400" y="2819400"/>
          <a:ext cx="5334000" cy="3108960"/>
        </p:xfrm>
        <a:graphic>
          <a:graphicData uri="http://schemas.openxmlformats.org/drawingml/2006/table">
            <a:tbl>
              <a:tblPr/>
              <a:tblGrid>
                <a:gridCol w="1778000"/>
                <a:gridCol w="1778000"/>
                <a:gridCol w="1778000"/>
              </a:tblGrid>
              <a:tr h="492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Espesor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En Aire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En Aceite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0.1 mm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1.3 KV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 KV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0.2 mm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2.8 KV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14 KV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0.3 mm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3.9 KV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18 KV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0.4 mm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4.5 KV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22 KV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0.5 mm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5.0 KV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25 KV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>
                <a:solidFill>
                  <a:schemeClr val="accent1"/>
                </a:solidFill>
              </a:rPr>
              <a:t>Datos Técnicos</a:t>
            </a:r>
          </a:p>
        </p:txBody>
      </p:sp>
      <p:sp>
        <p:nvSpPr>
          <p:cNvPr id="30925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s-CL" sz="2800" dirty="0">
                <a:solidFill>
                  <a:schemeClr val="accent1">
                    <a:lumMod val="50000"/>
                  </a:schemeClr>
                </a:solidFill>
              </a:rPr>
              <a:t>Gramaje:</a:t>
            </a:r>
          </a:p>
          <a:p>
            <a:pPr>
              <a:buFont typeface="Wingdings" pitchFamily="2" charset="2"/>
              <a:buNone/>
            </a:pPr>
            <a:endParaRPr lang="es-CL" sz="2800" dirty="0"/>
          </a:p>
          <a:p>
            <a:pPr>
              <a:buFont typeface="Wingdings" pitchFamily="2" charset="2"/>
              <a:buNone/>
            </a:pPr>
            <a:endParaRPr lang="es-CL" sz="2800" dirty="0"/>
          </a:p>
        </p:txBody>
      </p:sp>
      <p:graphicFrame>
        <p:nvGraphicFramePr>
          <p:cNvPr id="309292" name="Group 44"/>
          <p:cNvGraphicFramePr>
            <a:graphicFrameLocks noGrp="1"/>
          </p:cNvGraphicFramePr>
          <p:nvPr>
            <p:ph sz="half" idx="2"/>
          </p:nvPr>
        </p:nvGraphicFramePr>
        <p:xfrm>
          <a:off x="1524000" y="2819400"/>
          <a:ext cx="7010400" cy="2743200"/>
        </p:xfrm>
        <a:graphic>
          <a:graphicData uri="http://schemas.openxmlformats.org/drawingml/2006/table">
            <a:tbl>
              <a:tblPr/>
              <a:tblGrid>
                <a:gridCol w="2336800"/>
                <a:gridCol w="2336800"/>
                <a:gridCol w="2336800"/>
              </a:tblGrid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Espesor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Gramaje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% Variación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0.1 mm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126 gr/m2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0.2 mm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244 gr/m2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0.3 mm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367 gr/m2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0.4 mm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465 gr/m2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0.5 mm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570 gr/m2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10%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b="1" dirty="0" smtClean="0">
                <a:solidFill>
                  <a:schemeClr val="accent1"/>
                </a:solidFill>
              </a:rPr>
              <a:t>Contenidos</a:t>
            </a:r>
            <a:endParaRPr lang="es-CL" b="1" dirty="0">
              <a:solidFill>
                <a:schemeClr val="accent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 dirty="0" smtClean="0">
                <a:solidFill>
                  <a:schemeClr val="accent1">
                    <a:lumMod val="50000"/>
                  </a:schemeClr>
                </a:solidFill>
              </a:rPr>
              <a:t>Celulosa</a:t>
            </a:r>
          </a:p>
          <a:p>
            <a:pPr lvl="2"/>
            <a:r>
              <a:rPr lang="es-CL" sz="2000" dirty="0" smtClean="0">
                <a:solidFill>
                  <a:schemeClr val="accent1">
                    <a:lumMod val="50000"/>
                  </a:schemeClr>
                </a:solidFill>
              </a:rPr>
              <a:t>Materia Prima</a:t>
            </a:r>
          </a:p>
          <a:p>
            <a:pPr lvl="2"/>
            <a:r>
              <a:rPr lang="es-CL" sz="2000" dirty="0" smtClean="0">
                <a:solidFill>
                  <a:schemeClr val="accent1">
                    <a:lumMod val="50000"/>
                  </a:schemeClr>
                </a:solidFill>
              </a:rPr>
              <a:t>Producción</a:t>
            </a:r>
          </a:p>
          <a:p>
            <a:pPr>
              <a:buNone/>
            </a:pPr>
            <a:endParaRPr lang="es-CL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s-CL" dirty="0" smtClean="0">
                <a:solidFill>
                  <a:schemeClr val="accent1">
                    <a:lumMod val="50000"/>
                  </a:schemeClr>
                </a:solidFill>
              </a:rPr>
              <a:t>Papel y Aislantes</a:t>
            </a:r>
          </a:p>
          <a:p>
            <a:endParaRPr lang="es-CL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s-CL" dirty="0" err="1" smtClean="0">
                <a:solidFill>
                  <a:schemeClr val="accent1">
                    <a:lumMod val="50000"/>
                  </a:schemeClr>
                </a:solidFill>
              </a:rPr>
              <a:t>Presspan</a:t>
            </a:r>
            <a:endParaRPr lang="es-CL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2"/>
            <a:endParaRPr lang="es-CL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>
                <a:solidFill>
                  <a:schemeClr val="accent1"/>
                </a:solidFill>
              </a:rPr>
              <a:t>Comercialización</a:t>
            </a:r>
          </a:p>
        </p:txBody>
      </p:sp>
      <p:sp>
        <p:nvSpPr>
          <p:cNvPr id="311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/>
              <a:t>Precio aprox. $ 4700 por Kilo.</a:t>
            </a:r>
          </a:p>
          <a:p>
            <a:r>
              <a:rPr lang="es-CL" dirty="0"/>
              <a:t>Venta Planchas, Barras, Aislantes en folios</a:t>
            </a:r>
          </a:p>
          <a:p>
            <a:r>
              <a:rPr lang="es-CL" dirty="0"/>
              <a:t>Servicios adicionales</a:t>
            </a:r>
          </a:p>
          <a:p>
            <a:pPr lvl="1"/>
            <a:r>
              <a:rPr lang="es-CL" dirty="0"/>
              <a:t>Forrado de Conductores</a:t>
            </a:r>
          </a:p>
          <a:p>
            <a:pPr lvl="1"/>
            <a:r>
              <a:rPr lang="es-CL" dirty="0"/>
              <a:t>Dimensionado de Aislaciones</a:t>
            </a:r>
          </a:p>
          <a:p>
            <a:pPr lvl="1"/>
            <a:r>
              <a:rPr lang="es-CL" dirty="0"/>
              <a:t>Fabricación de Cuñas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accent1"/>
                </a:solidFill>
              </a:rPr>
              <a:t>Empresas</a:t>
            </a:r>
            <a:endParaRPr lang="es-ES_tradnl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ES" dirty="0" smtClean="0"/>
          </a:p>
          <a:p>
            <a:r>
              <a:rPr lang="es-ES" dirty="0" err="1" smtClean="0"/>
              <a:t>Pressphan</a:t>
            </a:r>
            <a:r>
              <a:rPr lang="es-ES" dirty="0" smtClean="0"/>
              <a:t> (UK)</a:t>
            </a:r>
          </a:p>
          <a:p>
            <a:endParaRPr lang="es-ES" dirty="0" smtClean="0"/>
          </a:p>
          <a:p>
            <a:r>
              <a:rPr lang="es-ES" dirty="0" smtClean="0"/>
              <a:t>MD Papéis (</a:t>
            </a:r>
            <a:r>
              <a:rPr lang="es-ES" dirty="0" err="1" smtClean="0"/>
              <a:t>Brazil</a:t>
            </a:r>
            <a:r>
              <a:rPr lang="es-ES" dirty="0" smtClean="0"/>
              <a:t>)</a:t>
            </a:r>
          </a:p>
          <a:p>
            <a:endParaRPr lang="es-ES" dirty="0" smtClean="0"/>
          </a:p>
          <a:p>
            <a:r>
              <a:rPr lang="es-ES" dirty="0" err="1" smtClean="0"/>
              <a:t>Cimed</a:t>
            </a:r>
            <a:r>
              <a:rPr lang="es-ES" dirty="0" smtClean="0"/>
              <a:t> (Chile)</a:t>
            </a:r>
          </a:p>
          <a:p>
            <a:endParaRPr lang="es-ES" dirty="0" smtClean="0"/>
          </a:p>
          <a:p>
            <a:r>
              <a:rPr lang="es-ES" dirty="0" err="1" smtClean="0"/>
              <a:t>Elfle</a:t>
            </a:r>
            <a:r>
              <a:rPr lang="es-ES" dirty="0" smtClean="0"/>
              <a:t> (chile)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_tradnl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>
                <a:solidFill>
                  <a:schemeClr val="accent1"/>
                </a:solidFill>
              </a:rPr>
              <a:t>Pressphan</a:t>
            </a:r>
            <a:endParaRPr lang="es-ES_tradnl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Direction principal: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Wharncliffe</a:t>
            </a:r>
            <a:r>
              <a:rPr lang="en-US" dirty="0" smtClean="0"/>
              <a:t> Works, Harrogate Road, Bradford, UK.</a:t>
            </a:r>
          </a:p>
          <a:p>
            <a:pPr>
              <a:buNone/>
            </a:pPr>
            <a:endParaRPr lang="en-US" dirty="0" smtClean="0"/>
          </a:p>
          <a:p>
            <a:r>
              <a:rPr lang="es-ES_tradnl" dirty="0" smtClean="0">
                <a:hlinkClick r:id="rId2"/>
              </a:rPr>
              <a:t>http://www.presspahn.com/</a:t>
            </a:r>
            <a:endParaRPr lang="es-ES_tradnl" dirty="0" smtClean="0"/>
          </a:p>
          <a:p>
            <a:pPr>
              <a:buNone/>
            </a:pPr>
            <a:endParaRPr lang="es-ES_tradnl" dirty="0" smtClean="0"/>
          </a:p>
          <a:p>
            <a:r>
              <a:rPr lang="es-ES" dirty="0" smtClean="0"/>
              <a:t>Producción (atingente): </a:t>
            </a:r>
          </a:p>
          <a:p>
            <a:pPr>
              <a:buNone/>
            </a:pPr>
            <a:r>
              <a:rPr lang="es-ES" dirty="0" smtClean="0"/>
              <a:t>	Materiales </a:t>
            </a:r>
            <a:r>
              <a:rPr lang="es-ES" dirty="0" err="1" smtClean="0"/>
              <a:t>Presspahn</a:t>
            </a:r>
            <a:r>
              <a:rPr lang="es-ES" dirty="0" smtClean="0"/>
              <a:t> de distintos grados, con o sin adhesivo de resina, destaca grado K (</a:t>
            </a:r>
            <a:r>
              <a:rPr lang="es-ES" dirty="0" err="1" smtClean="0"/>
              <a:t>kraft</a:t>
            </a:r>
            <a:r>
              <a:rPr lang="es-ES" dirty="0" smtClean="0"/>
              <a:t>). 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s-ES_tradnl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accent1"/>
                </a:solidFill>
              </a:rPr>
              <a:t>MD Papéis</a:t>
            </a:r>
            <a:endParaRPr lang="es-ES_tradnl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ES" dirty="0" smtClean="0"/>
          </a:p>
          <a:p>
            <a:r>
              <a:rPr lang="es-ES" dirty="0" smtClean="0"/>
              <a:t>Distribuido en chile por </a:t>
            </a:r>
            <a:r>
              <a:rPr lang="es-ES_tradnl" dirty="0" smtClean="0"/>
              <a:t>REPRESENTACIONES INDUSTRIALES S.A: La Castellana 32, </a:t>
            </a:r>
            <a:r>
              <a:rPr lang="es-ES_tradnl" dirty="0" err="1" smtClean="0"/>
              <a:t>Depto</a:t>
            </a:r>
            <a:r>
              <a:rPr lang="es-ES_tradnl" dirty="0" smtClean="0"/>
              <a:t> 201 Las Condes. (02) 206 4206 / 208 9141.</a:t>
            </a:r>
          </a:p>
          <a:p>
            <a:endParaRPr lang="es-ES" dirty="0" smtClean="0"/>
          </a:p>
          <a:p>
            <a:r>
              <a:rPr lang="es-ES_tradnl" dirty="0" smtClean="0">
                <a:hlinkClick r:id="rId2"/>
              </a:rPr>
              <a:t>http://www.mdpapeis.com.br</a:t>
            </a:r>
            <a:endParaRPr lang="es-ES_tradnl" dirty="0" smtClean="0"/>
          </a:p>
          <a:p>
            <a:endParaRPr lang="es-ES" dirty="0" smtClean="0"/>
          </a:p>
          <a:p>
            <a:r>
              <a:rPr lang="es-ES" dirty="0" smtClean="0"/>
              <a:t>Producción (atingente): </a:t>
            </a:r>
          </a:p>
          <a:p>
            <a:pPr>
              <a:buNone/>
            </a:pPr>
            <a:r>
              <a:rPr lang="es-ES" dirty="0" smtClean="0"/>
              <a:t>	Papel y cartón </a:t>
            </a:r>
            <a:r>
              <a:rPr lang="es-ES" dirty="0" err="1" smtClean="0"/>
              <a:t>pressphan</a:t>
            </a:r>
            <a:r>
              <a:rPr lang="es-ES" dirty="0" smtClean="0"/>
              <a:t> con y sin resina adhesiva.</a:t>
            </a:r>
            <a:endParaRPr lang="es-ES_tradnl" dirty="0" smtClean="0"/>
          </a:p>
          <a:p>
            <a:endParaRPr lang="es-ES" dirty="0" smtClean="0"/>
          </a:p>
          <a:p>
            <a:endParaRPr lang="es-ES_tradnl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CIMED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ES" dirty="0" smtClean="0"/>
          </a:p>
          <a:p>
            <a:r>
              <a:rPr lang="es-ES_tradnl" dirty="0" smtClean="0"/>
              <a:t>Dirección:</a:t>
            </a:r>
          </a:p>
          <a:p>
            <a:pPr>
              <a:buNone/>
            </a:pPr>
            <a:r>
              <a:rPr lang="es-ES_tradnl" dirty="0" smtClean="0"/>
              <a:t>	Camino El Otoño Sitio 6 Parcela 8, Lampa. </a:t>
            </a:r>
          </a:p>
          <a:p>
            <a:pPr>
              <a:buNone/>
            </a:pPr>
            <a:r>
              <a:rPr lang="es-ES" dirty="0" smtClean="0"/>
              <a:t>	(02) </a:t>
            </a:r>
            <a:r>
              <a:rPr lang="es-ES_tradnl" dirty="0" smtClean="0"/>
              <a:t>4904600.</a:t>
            </a:r>
          </a:p>
          <a:p>
            <a:pPr>
              <a:buNone/>
            </a:pPr>
            <a:endParaRPr lang="es-ES" dirty="0" smtClean="0"/>
          </a:p>
          <a:p>
            <a:r>
              <a:rPr lang="es-ES_tradnl" dirty="0" smtClean="0">
                <a:hlinkClick r:id="rId2"/>
              </a:rPr>
              <a:t>http://www.cimed.cl/</a:t>
            </a:r>
            <a:endParaRPr lang="es-ES_tradnl" dirty="0" smtClean="0"/>
          </a:p>
          <a:p>
            <a:endParaRPr lang="es-ES" dirty="0" smtClean="0"/>
          </a:p>
          <a:p>
            <a:r>
              <a:rPr lang="es-ES" dirty="0" smtClean="0"/>
              <a:t>Producto (atingente):</a:t>
            </a:r>
          </a:p>
          <a:p>
            <a:pPr>
              <a:buNone/>
            </a:pPr>
            <a:r>
              <a:rPr lang="es-ES" dirty="0" smtClean="0"/>
              <a:t>	</a:t>
            </a:r>
            <a:r>
              <a:rPr lang="es-ES" dirty="0" err="1" smtClean="0"/>
              <a:t>Pressphan</a:t>
            </a:r>
            <a:endParaRPr lang="es-ES" dirty="0" smtClean="0"/>
          </a:p>
          <a:p>
            <a:pPr>
              <a:buNone/>
            </a:pPr>
            <a:r>
              <a:rPr lang="es-ES" dirty="0" smtClean="0"/>
              <a:t>	</a:t>
            </a:r>
            <a:endParaRPr lang="es-ES_tradnl" dirty="0" smtClean="0"/>
          </a:p>
          <a:p>
            <a:endParaRPr lang="es-ES" dirty="0" smtClean="0"/>
          </a:p>
          <a:p>
            <a:endParaRPr lang="es-ES_tradnl" dirty="0" smtClean="0"/>
          </a:p>
          <a:p>
            <a:endParaRPr lang="es-ES" dirty="0" smtClean="0"/>
          </a:p>
          <a:p>
            <a:endParaRPr lang="es-ES_tradnl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Elfle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ES" dirty="0" smtClean="0"/>
          </a:p>
          <a:p>
            <a:r>
              <a:rPr lang="es-ES" dirty="0" smtClean="0"/>
              <a:t>Dirección:</a:t>
            </a:r>
          </a:p>
          <a:p>
            <a:pPr>
              <a:buNone/>
            </a:pPr>
            <a:r>
              <a:rPr lang="es-ES" dirty="0" smtClean="0"/>
              <a:t>	Curicó 338, Santiago. (02) 6341017</a:t>
            </a:r>
          </a:p>
          <a:p>
            <a:endParaRPr lang="es-ES" dirty="0" smtClean="0"/>
          </a:p>
          <a:p>
            <a:r>
              <a:rPr lang="es-ES_tradnl" dirty="0" smtClean="0">
                <a:hlinkClick r:id="rId2"/>
              </a:rPr>
              <a:t>http://www.elfle.cl</a:t>
            </a:r>
            <a:endParaRPr lang="es-ES_tradnl" dirty="0" smtClean="0"/>
          </a:p>
          <a:p>
            <a:endParaRPr lang="es-ES" dirty="0" smtClean="0"/>
          </a:p>
          <a:p>
            <a:r>
              <a:rPr lang="es-ES" dirty="0" smtClean="0"/>
              <a:t>Productos:</a:t>
            </a:r>
          </a:p>
          <a:p>
            <a:pPr>
              <a:buNone/>
            </a:pPr>
            <a:r>
              <a:rPr lang="es-ES" dirty="0" smtClean="0"/>
              <a:t>	Papel </a:t>
            </a:r>
            <a:r>
              <a:rPr lang="es-ES" dirty="0" err="1" smtClean="0"/>
              <a:t>pressphan</a:t>
            </a:r>
            <a:r>
              <a:rPr lang="es-ES" dirty="0" smtClean="0"/>
              <a:t> y materiales </a:t>
            </a:r>
            <a:r>
              <a:rPr lang="es-ES" dirty="0" err="1" smtClean="0"/>
              <a:t>electricos</a:t>
            </a:r>
            <a:r>
              <a:rPr lang="es-ES" dirty="0" smtClean="0"/>
              <a:t>.</a:t>
            </a:r>
            <a:endParaRPr lang="es-ES_tradnl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ress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428860" y="1714488"/>
            <a:ext cx="3524342" cy="3040081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b="1" dirty="0" smtClean="0">
                <a:solidFill>
                  <a:schemeClr val="accent1"/>
                </a:solidFill>
              </a:rPr>
              <a:t>Celulosa</a:t>
            </a:r>
            <a:endParaRPr lang="es-CL" b="1" dirty="0">
              <a:solidFill>
                <a:schemeClr val="accent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 dirty="0" smtClean="0">
                <a:solidFill>
                  <a:schemeClr val="accent1">
                    <a:lumMod val="50000"/>
                  </a:schemeClr>
                </a:solidFill>
              </a:rPr>
              <a:t>Materia Prima</a:t>
            </a:r>
          </a:p>
          <a:p>
            <a:endParaRPr lang="es-CL" dirty="0" smtClean="0"/>
          </a:p>
          <a:p>
            <a:pPr lvl="2"/>
            <a:r>
              <a:rPr lang="es-CL" dirty="0" smtClean="0"/>
              <a:t>Fibra vegetal proveniente de las paredes celulares de los arboles y plantes</a:t>
            </a:r>
          </a:p>
          <a:p>
            <a:pPr lvl="2"/>
            <a:endParaRPr lang="es-CL" dirty="0" smtClean="0"/>
          </a:p>
          <a:p>
            <a:pPr lvl="2"/>
            <a:r>
              <a:rPr lang="es-CL" dirty="0" smtClean="0"/>
              <a:t>Polímero natural, constituido por una larga cadena de carbohidratos polisacáridos</a:t>
            </a:r>
          </a:p>
          <a:p>
            <a:pPr lvl="2"/>
            <a:endParaRPr lang="es-CL" dirty="0" smtClean="0"/>
          </a:p>
          <a:p>
            <a:pPr lvl="2"/>
            <a:r>
              <a:rPr lang="es-CL" dirty="0" smtClean="0"/>
              <a:t>Principalmente obtenido del pino </a:t>
            </a:r>
          </a:p>
          <a:p>
            <a:pPr lvl="2">
              <a:buNone/>
            </a:pPr>
            <a:r>
              <a:rPr lang="es-CL" dirty="0" smtClean="0"/>
              <a:t>	y del  eucalipto</a:t>
            </a:r>
          </a:p>
          <a:p>
            <a:pPr lvl="2"/>
            <a:endParaRPr lang="es-CL" dirty="0" smtClean="0"/>
          </a:p>
          <a:p>
            <a:pPr lvl="2"/>
            <a:endParaRPr lang="es-CL" dirty="0"/>
          </a:p>
        </p:txBody>
      </p:sp>
      <p:pic>
        <p:nvPicPr>
          <p:cNvPr id="4" name="3 Imagen" descr="celulosa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3929066"/>
            <a:ext cx="2643206" cy="193835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b="1" dirty="0" smtClean="0">
                <a:solidFill>
                  <a:schemeClr val="accent1"/>
                </a:solidFill>
              </a:rPr>
              <a:t>Celulosa</a:t>
            </a:r>
            <a:endParaRPr lang="es-CL" b="1" dirty="0">
              <a:solidFill>
                <a:schemeClr val="accent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 dirty="0" smtClean="0">
                <a:solidFill>
                  <a:schemeClr val="accent1">
                    <a:lumMod val="50000"/>
                  </a:schemeClr>
                </a:solidFill>
              </a:rPr>
              <a:t>Producción</a:t>
            </a:r>
          </a:p>
          <a:p>
            <a:endParaRPr lang="es-CL" dirty="0" smtClean="0"/>
          </a:p>
          <a:p>
            <a:pPr>
              <a:buNone/>
            </a:pPr>
            <a:endParaRPr lang="es-CL" dirty="0"/>
          </a:p>
        </p:txBody>
      </p:sp>
      <p:pic>
        <p:nvPicPr>
          <p:cNvPr id="4" name="3 Imagen" descr="http://www.papelnet.cl/images/celulosa/kraft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214554"/>
            <a:ext cx="592935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b="1" dirty="0" smtClean="0">
                <a:solidFill>
                  <a:schemeClr val="accent1"/>
                </a:solidFill>
              </a:rPr>
              <a:t>Celulosa</a:t>
            </a:r>
            <a:endParaRPr lang="es-CL" b="1" dirty="0">
              <a:solidFill>
                <a:schemeClr val="accent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 dirty="0" smtClean="0">
                <a:solidFill>
                  <a:schemeClr val="accent1">
                    <a:lumMod val="50000"/>
                  </a:schemeClr>
                </a:solidFill>
              </a:rPr>
              <a:t>Cocción</a:t>
            </a:r>
          </a:p>
          <a:p>
            <a:pPr>
              <a:buNone/>
            </a:pPr>
            <a:endParaRPr lang="es-CL" dirty="0" smtClean="0"/>
          </a:p>
          <a:p>
            <a:pPr>
              <a:buNone/>
            </a:pPr>
            <a:endParaRPr lang="es-CL" dirty="0"/>
          </a:p>
        </p:txBody>
      </p:sp>
      <p:pic>
        <p:nvPicPr>
          <p:cNvPr id="4" name="3 Imagen" descr="http://www.papelnet.cl/images/celulosa/fase2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143116"/>
            <a:ext cx="635798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b="1" dirty="0" smtClean="0">
                <a:solidFill>
                  <a:schemeClr val="accent1"/>
                </a:solidFill>
              </a:rPr>
              <a:t>Celulosa</a:t>
            </a:r>
            <a:endParaRPr lang="es-CL" b="1" dirty="0">
              <a:solidFill>
                <a:schemeClr val="accent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 dirty="0" smtClean="0">
                <a:solidFill>
                  <a:schemeClr val="accent1">
                    <a:lumMod val="50000"/>
                  </a:schemeClr>
                </a:solidFill>
              </a:rPr>
              <a:t>Blanqueo</a:t>
            </a:r>
          </a:p>
          <a:p>
            <a:endParaRPr lang="es-CL" dirty="0" smtClean="0"/>
          </a:p>
          <a:p>
            <a:pPr>
              <a:buNone/>
            </a:pPr>
            <a:endParaRPr lang="es-CL" dirty="0" smtClean="0"/>
          </a:p>
          <a:p>
            <a:pPr>
              <a:buNone/>
            </a:pPr>
            <a:endParaRPr lang="es-CL" dirty="0" smtClean="0"/>
          </a:p>
          <a:p>
            <a:pPr>
              <a:buNone/>
            </a:pPr>
            <a:endParaRPr lang="es-CL" dirty="0"/>
          </a:p>
        </p:txBody>
      </p:sp>
      <p:pic>
        <p:nvPicPr>
          <p:cNvPr id="5" name="4 Imagen" descr="http://www.papelnet.cl/images/celulosa/fase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143116"/>
            <a:ext cx="535785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b="1" dirty="0" smtClean="0">
                <a:solidFill>
                  <a:schemeClr val="accent1"/>
                </a:solidFill>
              </a:rPr>
              <a:t>Celulosa</a:t>
            </a:r>
            <a:endParaRPr lang="es-CL" b="1" dirty="0">
              <a:solidFill>
                <a:schemeClr val="accent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 dirty="0" smtClean="0">
                <a:solidFill>
                  <a:schemeClr val="accent1">
                    <a:lumMod val="50000"/>
                  </a:schemeClr>
                </a:solidFill>
              </a:rPr>
              <a:t>Secado y embalado</a:t>
            </a:r>
          </a:p>
          <a:p>
            <a:pPr>
              <a:buNone/>
            </a:pPr>
            <a:endParaRPr lang="es-CL" dirty="0" smtClean="0"/>
          </a:p>
          <a:p>
            <a:pPr>
              <a:buNone/>
            </a:pPr>
            <a:endParaRPr lang="es-CL" dirty="0"/>
          </a:p>
        </p:txBody>
      </p:sp>
      <p:pic>
        <p:nvPicPr>
          <p:cNvPr id="5" name="4 Imagen" descr="http://www.papelnet.cl/images/celulosa/fase4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143116"/>
            <a:ext cx="5495949" cy="390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>
                <a:solidFill>
                  <a:schemeClr val="accent1"/>
                </a:solidFill>
              </a:rPr>
              <a:t>Papel y aislantes</a:t>
            </a:r>
            <a:endParaRPr lang="es-CL" dirty="0">
              <a:solidFill>
                <a:schemeClr val="accent1"/>
              </a:solidFill>
            </a:endParaRPr>
          </a:p>
        </p:txBody>
      </p:sp>
      <p:pic>
        <p:nvPicPr>
          <p:cNvPr id="4" name="3 Marcador de contenido" descr="http://www.papelnet.cl/images/papel/maquina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785926"/>
            <a:ext cx="442915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 descr="http://www.papelnet.cl/images/papel/roll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786058"/>
            <a:ext cx="1819275" cy="2655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CuadroTexto"/>
          <p:cNvSpPr txBox="1"/>
          <p:nvPr/>
        </p:nvSpPr>
        <p:spPr>
          <a:xfrm>
            <a:off x="1643042" y="4357694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>
                <a:solidFill>
                  <a:schemeClr val="accent1">
                    <a:lumMod val="50000"/>
                  </a:schemeClr>
                </a:solidFill>
              </a:rPr>
              <a:t>Maquina papelera</a:t>
            </a:r>
            <a:endParaRPr lang="es-CL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000760" y="2071678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dirty="0" smtClean="0">
                <a:solidFill>
                  <a:schemeClr val="accent1">
                    <a:lumMod val="50000"/>
                  </a:schemeClr>
                </a:solidFill>
              </a:rPr>
              <a:t>Rollo de papel</a:t>
            </a:r>
            <a:endParaRPr lang="es-CL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>
                <a:solidFill>
                  <a:schemeClr val="accent1"/>
                </a:solidFill>
              </a:rPr>
              <a:t>Presspan</a:t>
            </a:r>
            <a:endParaRPr lang="es-ES_tradnl" dirty="0">
              <a:solidFill>
                <a:schemeClr val="accent1"/>
              </a:solidFill>
            </a:endParaRPr>
          </a:p>
        </p:txBody>
      </p:sp>
      <p:pic>
        <p:nvPicPr>
          <p:cNvPr id="5" name="Content Placeholder 4" descr="kraft-paper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57158" y="2143116"/>
            <a:ext cx="5182503" cy="4500594"/>
          </a:xfrm>
        </p:spPr>
      </p:pic>
      <p:pic>
        <p:nvPicPr>
          <p:cNvPr id="7" name="Picture 6" descr="flaechenisolierstoffe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2143116"/>
            <a:ext cx="1801064" cy="4500594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585</TotalTime>
  <Words>677</Words>
  <Application>Microsoft Office PowerPoint</Application>
  <PresentationFormat>Presentación en pantalla (4:3)</PresentationFormat>
  <Paragraphs>237</Paragraphs>
  <Slides>26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27" baseType="lpstr">
      <vt:lpstr>Mirador</vt:lpstr>
      <vt:lpstr>Diapositiva 1</vt:lpstr>
      <vt:lpstr>Contenidos</vt:lpstr>
      <vt:lpstr>Celulosa</vt:lpstr>
      <vt:lpstr>Celulosa</vt:lpstr>
      <vt:lpstr>Celulosa</vt:lpstr>
      <vt:lpstr>Celulosa</vt:lpstr>
      <vt:lpstr>Celulosa</vt:lpstr>
      <vt:lpstr>Papel y aislantes</vt:lpstr>
      <vt:lpstr>Presspan</vt:lpstr>
      <vt:lpstr>Presspan</vt:lpstr>
      <vt:lpstr>Clasificación Aislantes según Temperatura</vt:lpstr>
      <vt:lpstr>Presspan</vt:lpstr>
      <vt:lpstr>Tipos de Presspan </vt:lpstr>
      <vt:lpstr>Tipos de Presspan </vt:lpstr>
      <vt:lpstr>Tipos de Presspan </vt:lpstr>
      <vt:lpstr>Tipos de Presspan </vt:lpstr>
      <vt:lpstr>Datos Técnicos</vt:lpstr>
      <vt:lpstr>Datos Técnicos</vt:lpstr>
      <vt:lpstr>Datos Técnicos</vt:lpstr>
      <vt:lpstr>Comercialización</vt:lpstr>
      <vt:lpstr>Empresas</vt:lpstr>
      <vt:lpstr>Pressphan</vt:lpstr>
      <vt:lpstr>MD Papéis</vt:lpstr>
      <vt:lpstr>CIMED</vt:lpstr>
      <vt:lpstr>Elfle</vt:lpstr>
      <vt:lpstr>Diapositiva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Juan Pablo</dc:creator>
  <cp:lastModifiedBy> Alberto Botteselle Doggenweiler</cp:lastModifiedBy>
  <cp:revision>61</cp:revision>
  <dcterms:created xsi:type="dcterms:W3CDTF">2009-08-26T03:46:35Z</dcterms:created>
  <dcterms:modified xsi:type="dcterms:W3CDTF">2009-09-09T17:28:47Z</dcterms:modified>
</cp:coreProperties>
</file>