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8" r:id="rId5"/>
    <p:sldId id="258" r:id="rId6"/>
    <p:sldId id="269" r:id="rId7"/>
    <p:sldId id="270" r:id="rId8"/>
    <p:sldId id="271" r:id="rId9"/>
    <p:sldId id="272" r:id="rId10"/>
    <p:sldId id="273" r:id="rId11"/>
    <p:sldId id="259" r:id="rId12"/>
    <p:sldId id="274" r:id="rId13"/>
    <p:sldId id="267" r:id="rId14"/>
    <p:sldId id="276" r:id="rId15"/>
    <p:sldId id="275" r:id="rId16"/>
    <p:sldId id="278" r:id="rId17"/>
    <p:sldId id="280" r:id="rId18"/>
    <p:sldId id="281" r:id="rId19"/>
    <p:sldId id="279" r:id="rId20"/>
    <p:sldId id="277" r:id="rId21"/>
    <p:sldId id="261" r:id="rId2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9" autoAdjust="0"/>
  </p:normalViewPr>
  <p:slideViewPr>
    <p:cSldViewPr>
      <p:cViewPr varScale="1">
        <p:scale>
          <a:sx n="60" d="100"/>
          <a:sy n="60" d="100"/>
        </p:scale>
        <p:origin x="-72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5DA509A-C02E-4C6A-AE57-1DBF60AC71C4}" type="datetimeFigureOut">
              <a:rPr lang="es-CL" smtClean="0"/>
              <a:pPr/>
              <a:t>04-01-2010</a:t>
            </a:fld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8178316-57FD-4C14-A069-74EDD212624E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propol.files.wordpress.com/2009/05/tela-arana1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>Polietileno Reticulado</a:t>
            </a:r>
            <a:br>
              <a:rPr lang="es-CL" dirty="0" smtClean="0"/>
            </a:br>
            <a:r>
              <a:rPr lang="es-CL" sz="2200" dirty="0" smtClean="0"/>
              <a:t>Taller </a:t>
            </a:r>
            <a:r>
              <a:rPr lang="es-CL" sz="2200" dirty="0" smtClean="0"/>
              <a:t>de </a:t>
            </a:r>
            <a:r>
              <a:rPr lang="es-CL" sz="2200" dirty="0" smtClean="0"/>
              <a:t>Diseño I</a:t>
            </a:r>
            <a:endParaRPr lang="es-CL" sz="2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Presentadores:</a:t>
            </a:r>
          </a:p>
          <a:p>
            <a:r>
              <a:rPr lang="es-CL" dirty="0" smtClean="0"/>
              <a:t>Lilian García Berg.</a:t>
            </a:r>
          </a:p>
          <a:p>
            <a:r>
              <a:rPr lang="es-CL" dirty="0" smtClean="0"/>
              <a:t>Bernardo Severino 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spcBef>
                <a:spcPct val="50000"/>
              </a:spcBef>
            </a:pPr>
            <a:r>
              <a:rPr lang="es-ES_tradnl" dirty="0" smtClean="0"/>
              <a:t>Los factores que afectan la composición del tipo de polietileno son:</a:t>
            </a:r>
          </a:p>
          <a:p>
            <a:pPr algn="just">
              <a:spcBef>
                <a:spcPct val="50000"/>
              </a:spcBef>
            </a:pPr>
            <a:endParaRPr lang="es-ES_tradnl" dirty="0" smtClean="0"/>
          </a:p>
          <a:p>
            <a:pPr algn="just"/>
            <a:r>
              <a:rPr lang="es-ES_tradnl" u="sng" dirty="0" smtClean="0"/>
              <a:t>Densidad: Al aumentarla:</a:t>
            </a:r>
            <a:r>
              <a:rPr lang="es-ES_tradnl" dirty="0" smtClean="0"/>
              <a:t> Mayor el punto de ablandamiento, impermeabilidad a gases y líquidos, claridad y brillo, menor flexibilidad y tenacidad.</a:t>
            </a:r>
          </a:p>
          <a:p>
            <a:pPr algn="just"/>
            <a:endParaRPr lang="es-ES_tradnl" dirty="0" smtClean="0"/>
          </a:p>
          <a:p>
            <a:pPr algn="just"/>
            <a:r>
              <a:rPr lang="es-ES_tradnl" u="sng" dirty="0" smtClean="0"/>
              <a:t>Peso promedio molecular:</a:t>
            </a:r>
            <a:r>
              <a:rPr lang="es-ES_tradnl" dirty="0" smtClean="0"/>
              <a:t> Al aumentarlo, dalo, da mayor f</a:t>
            </a:r>
            <a:r>
              <a:rPr lang="es-CL" dirty="0" smtClean="0"/>
              <a:t>l</a:t>
            </a:r>
            <a:r>
              <a:rPr lang="es-ES_tradnl" dirty="0" err="1" smtClean="0"/>
              <a:t>exi</a:t>
            </a:r>
            <a:r>
              <a:rPr lang="es-CL" dirty="0" smtClean="0"/>
              <a:t>b</a:t>
            </a:r>
            <a:r>
              <a:rPr lang="es-ES_tradnl" dirty="0" err="1" smtClean="0"/>
              <a:t>ilidad</a:t>
            </a:r>
            <a:r>
              <a:rPr lang="es-ES_tradnl" dirty="0" smtClean="0"/>
              <a:t> y ten</a:t>
            </a:r>
            <a:r>
              <a:rPr lang="es-CL" dirty="0" smtClean="0"/>
              <a:t>a</a:t>
            </a:r>
            <a:r>
              <a:rPr lang="es-ES_tradnl" dirty="0" err="1" smtClean="0"/>
              <a:t>sidad</a:t>
            </a:r>
            <a:r>
              <a:rPr lang="es-ES_tradnl" dirty="0" smtClean="0"/>
              <a:t>.</a:t>
            </a:r>
          </a:p>
          <a:p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Proceso Productivo</a:t>
            </a:r>
            <a:endParaRPr lang="es-C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357298"/>
            <a:ext cx="5286397" cy="409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5567386" cy="431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CL" dirty="0" smtClean="0"/>
              <a:t>Proceso Productivo</a:t>
            </a:r>
            <a:endParaRPr lang="es-C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186370" cy="3257559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s-CL" sz="2400" dirty="0" smtClean="0"/>
              <a:t>Baja densidad LDPE</a:t>
            </a:r>
          </a:p>
          <a:p>
            <a:pPr lvl="1">
              <a:buFont typeface="Arial" charset="0"/>
              <a:buChar char="•"/>
            </a:pPr>
            <a:r>
              <a:rPr lang="es-CL" sz="2000" dirty="0" smtClean="0"/>
              <a:t>Bolsas industriales y de uso general</a:t>
            </a:r>
          </a:p>
          <a:p>
            <a:pPr lvl="1">
              <a:buFont typeface="Arial" charset="0"/>
              <a:buChar char="•"/>
            </a:pPr>
            <a:r>
              <a:rPr lang="es-CL" sz="2000" dirty="0" smtClean="0"/>
              <a:t>Film </a:t>
            </a:r>
            <a:r>
              <a:rPr lang="es-CL" sz="2000" dirty="0" err="1" smtClean="0"/>
              <a:t>termocontraíble</a:t>
            </a:r>
            <a:endParaRPr lang="es-CL" sz="2000" dirty="0" smtClean="0"/>
          </a:p>
          <a:p>
            <a:pPr lvl="1">
              <a:buFont typeface="Arial" charset="0"/>
              <a:buChar char="•"/>
            </a:pPr>
            <a:r>
              <a:rPr lang="es-CL" sz="2000" dirty="0" smtClean="0"/>
              <a:t>Envasado automático</a:t>
            </a:r>
          </a:p>
          <a:p>
            <a:pPr lvl="1">
              <a:buFont typeface="Arial" charset="0"/>
              <a:buChar char="•"/>
            </a:pPr>
            <a:r>
              <a:rPr lang="es-CL" sz="2000" dirty="0" smtClean="0"/>
              <a:t>Tuberías para riego</a:t>
            </a:r>
          </a:p>
          <a:p>
            <a:pPr lvl="1">
              <a:buFont typeface="Arial" charset="0"/>
              <a:buChar char="•"/>
            </a:pPr>
            <a:r>
              <a:rPr lang="es-CL" sz="2000" dirty="0" smtClean="0"/>
              <a:t>Contenedores herméticos domésticos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Aplicaciones Generales</a:t>
            </a:r>
            <a:endParaRPr lang="es-CL" dirty="0"/>
          </a:p>
        </p:txBody>
      </p:sp>
      <p:pic>
        <p:nvPicPr>
          <p:cNvPr id="6" name="5 Imagen" descr="bolsas.png"/>
          <p:cNvPicPr>
            <a:picLocks noChangeAspect="1"/>
          </p:cNvPicPr>
          <p:nvPr/>
        </p:nvPicPr>
        <p:blipFill>
          <a:blip r:embed="rId2" cstate="print"/>
          <a:srcRect l="59353"/>
          <a:stretch>
            <a:fillRect/>
          </a:stretch>
        </p:blipFill>
        <p:spPr>
          <a:xfrm>
            <a:off x="4286248" y="3786190"/>
            <a:ext cx="2714644" cy="289484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14422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4329114" cy="2757494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</a:pPr>
            <a:r>
              <a:rPr lang="es-CL" sz="2400" dirty="0" smtClean="0"/>
              <a:t>Alta densidad HDEP</a:t>
            </a:r>
          </a:p>
          <a:p>
            <a:pPr lvl="1">
              <a:buFont typeface="Arial" charset="0"/>
              <a:buChar char="•"/>
            </a:pPr>
            <a:r>
              <a:rPr lang="es-CL" sz="2000" dirty="0" smtClean="0"/>
              <a:t>Envases soplados</a:t>
            </a:r>
          </a:p>
          <a:p>
            <a:pPr lvl="1">
              <a:buFont typeface="Arial" charset="0"/>
              <a:buChar char="•"/>
            </a:pPr>
            <a:r>
              <a:rPr lang="es-CL" sz="2000" dirty="0" smtClean="0"/>
              <a:t>Botellas y bidones</a:t>
            </a:r>
          </a:p>
          <a:p>
            <a:pPr lvl="1">
              <a:buFont typeface="Arial" charset="0"/>
              <a:buChar char="•"/>
            </a:pPr>
            <a:r>
              <a:rPr lang="es-CL" sz="2000" dirty="0" smtClean="0"/>
              <a:t>Contenedores industriales</a:t>
            </a:r>
          </a:p>
          <a:p>
            <a:pPr lvl="1">
              <a:buFont typeface="Arial" charset="0"/>
              <a:buChar char="•"/>
            </a:pPr>
            <a:r>
              <a:rPr lang="es-CL" sz="2000" dirty="0" smtClean="0"/>
              <a:t>Macetas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Aplicaciones Generales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428736"/>
            <a:ext cx="33813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929066"/>
            <a:ext cx="3352461" cy="221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Uso Polietileno como Aislante</a:t>
            </a:r>
            <a:endParaRPr lang="es-CL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57224" y="1857364"/>
            <a:ext cx="702944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400" dirty="0" smtClean="0">
                <a:cs typeface="Arial" charset="0"/>
              </a:rPr>
              <a:t>Características que lo hacen un buen aislante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000" dirty="0" smtClean="0">
                <a:cs typeface="Arial" charset="0"/>
              </a:rPr>
              <a:t>Baja conductividad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000" dirty="0" smtClean="0">
                <a:cs typeface="Arial" charset="0"/>
              </a:rPr>
              <a:t>Baja </a:t>
            </a:r>
            <a:r>
              <a:rPr lang="es-ES" sz="2000" dirty="0" err="1" smtClean="0">
                <a:cs typeface="Arial" charset="0"/>
              </a:rPr>
              <a:t>permitividad</a:t>
            </a:r>
            <a:endParaRPr lang="es-ES" sz="2000" dirty="0" smtClean="0">
              <a:cs typeface="Arial" charset="0"/>
            </a:endParaRP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000" dirty="0" smtClean="0">
                <a:cs typeface="Arial" charset="0"/>
              </a:rPr>
              <a:t>Factor de potencia bajo (cuidado con la oxidación)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000" dirty="0" smtClean="0">
                <a:cs typeface="Arial" charset="0"/>
              </a:rPr>
              <a:t>Resistividad dieléctrica elevada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000" dirty="0" smtClean="0">
                <a:cs typeface="Arial" charset="0"/>
              </a:rPr>
              <a:t>Baja absorción de agua</a:t>
            </a:r>
            <a:endParaRPr lang="es-ES_tradnl" sz="2000" dirty="0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s-ES" sz="2400" dirty="0">
              <a:cs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Uso Polietileno como Aislante</a:t>
            </a:r>
            <a:endParaRPr lang="es-CL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85720" y="1357298"/>
            <a:ext cx="571504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dirty="0">
                <a:cs typeface="Arial" charset="0"/>
              </a:rPr>
              <a:t>Tubo </a:t>
            </a:r>
            <a:r>
              <a:rPr lang="es-ES_tradnl" sz="2400" dirty="0" err="1">
                <a:cs typeface="Arial" charset="0"/>
              </a:rPr>
              <a:t>Conduit</a:t>
            </a:r>
            <a:r>
              <a:rPr lang="es-ES_tradnl" sz="2400" dirty="0">
                <a:cs typeface="Arial" charset="0"/>
              </a:rPr>
              <a:t> de Polietileno</a:t>
            </a:r>
          </a:p>
          <a:p>
            <a:pPr>
              <a:spcBef>
                <a:spcPct val="50000"/>
              </a:spcBef>
            </a:pPr>
            <a:r>
              <a:rPr lang="es-ES" sz="2000" dirty="0">
                <a:cs typeface="Arial" charset="0"/>
              </a:rPr>
              <a:t>Esta diseñada para una larga duración libre de problemas en telecomunicaciones, fibra óptica y cableado eléctrico de baja tensión. </a:t>
            </a:r>
            <a:endParaRPr lang="es-ES_tradnl" sz="2000" dirty="0">
              <a:cs typeface="Arial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>
                <a:cs typeface="Arial" charset="0"/>
              </a:rPr>
              <a:t>Fabricado de polietileno de alta densidad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sz="2000" dirty="0">
                <a:cs typeface="Arial" charset="0"/>
              </a:rPr>
              <a:t>No se Fractura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>
                <a:cs typeface="Arial" charset="0"/>
              </a:rPr>
              <a:t>No requiere pegamento ni </a:t>
            </a:r>
            <a:r>
              <a:rPr lang="es-ES" sz="2000" dirty="0" err="1">
                <a:cs typeface="Arial" charset="0"/>
              </a:rPr>
              <a:t>termofusión</a:t>
            </a:r>
            <a:r>
              <a:rPr lang="es-ES" sz="2000" dirty="0">
                <a:cs typeface="Arial" charset="0"/>
              </a:rPr>
              <a:t>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>
                <a:cs typeface="Arial" charset="0"/>
              </a:rPr>
              <a:t>Excelente Flexibilidad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>
                <a:cs typeface="Arial" charset="0"/>
              </a:rPr>
              <a:t>No se recomienda su utilización oculto en techos o en instalaciones visibles.</a:t>
            </a:r>
            <a:endParaRPr lang="es-ES_tradnl" sz="2000" dirty="0">
              <a:cs typeface="Arial" charset="0"/>
            </a:endParaRPr>
          </a:p>
          <a:p>
            <a:pPr>
              <a:spcBef>
                <a:spcPct val="50000"/>
              </a:spcBef>
            </a:pPr>
            <a:endParaRPr lang="es-ES" sz="2400" dirty="0">
              <a:cs typeface="Arial" charset="0"/>
            </a:endParaRPr>
          </a:p>
        </p:txBody>
      </p:sp>
      <p:pic>
        <p:nvPicPr>
          <p:cNvPr id="8" name="7 Imagen" descr="tub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2643182"/>
            <a:ext cx="2357454" cy="294681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Uso Polietileno como Aislante</a:t>
            </a:r>
            <a:endParaRPr lang="es-CL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57158" y="1643051"/>
            <a:ext cx="635798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dirty="0" smtClean="0">
                <a:cs typeface="Arial" charset="0"/>
              </a:rPr>
              <a:t>Cables de polietileno Reticulado XLPE  ¿Qué es?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 smtClean="0">
                <a:cs typeface="Arial" charset="0"/>
              </a:rPr>
              <a:t>Hermano del más conocido PVC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 smtClean="0">
                <a:cs typeface="Arial" charset="0"/>
              </a:rPr>
              <a:t>Proceso de reticulación, red.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 smtClean="0">
                <a:cs typeface="Arial" charset="0"/>
              </a:rPr>
              <a:t>Material termoestable</a:t>
            </a:r>
          </a:p>
        </p:txBody>
      </p:sp>
      <p:pic>
        <p:nvPicPr>
          <p:cNvPr id="9" name="8 Imagen" descr="http://propol.files.wordpress.com/2009/05/tela-arana1.jpg?w=269&amp;h=202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500438"/>
            <a:ext cx="428628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Uso Polietileno como Aislante</a:t>
            </a:r>
            <a:endParaRPr lang="es-CL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57158" y="1643051"/>
            <a:ext cx="635798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dirty="0" smtClean="0">
                <a:cs typeface="Arial" charset="0"/>
              </a:rPr>
              <a:t>Cables de polietileno Reticulado XLPE </a:t>
            </a:r>
            <a:r>
              <a:rPr lang="es-ES_tradnl" sz="2400" dirty="0" err="1" smtClean="0">
                <a:cs typeface="Arial" charset="0"/>
              </a:rPr>
              <a:t>Reticulación</a:t>
            </a:r>
            <a:endParaRPr lang="es-ES_tradnl" sz="2400" dirty="0" smtClean="0">
              <a:cs typeface="Arial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 smtClean="0"/>
              <a:t>formación de enlaces transversales en las cadenas del polietileno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 smtClean="0"/>
              <a:t>una mayor clase térmica, es decir, una mayor capacidad de corriente o de transmisión de energía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 dirty="0" smtClean="0"/>
              <a:t>Reticulado por radiación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 dirty="0" smtClean="0"/>
              <a:t>Reticulado por vía húmeda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s-ES" sz="2000" dirty="0" smtClean="0"/>
              <a:t>Reticulación Continua</a:t>
            </a:r>
            <a:endParaRPr lang="es-ES" sz="2000" dirty="0" smtClean="0"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Uso Polietileno como Aislante</a:t>
            </a:r>
            <a:endParaRPr lang="es-CL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81000" y="1752600"/>
            <a:ext cx="490538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dirty="0">
                <a:cs typeface="Arial" charset="0"/>
              </a:rPr>
              <a:t>Cables de polietileno Reticulado XLPE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sz="2000" dirty="0">
                <a:cs typeface="Arial" charset="0"/>
              </a:rPr>
              <a:t>Muy usados en Media y Alta </a:t>
            </a:r>
            <a:r>
              <a:rPr lang="es-ES_tradnl" sz="2000" dirty="0" smtClean="0">
                <a:cs typeface="Arial" charset="0"/>
              </a:rPr>
              <a:t>Tensión(hasta </a:t>
            </a:r>
            <a:r>
              <a:rPr lang="es-ES_tradnl" sz="2000" dirty="0">
                <a:cs typeface="Arial" charset="0"/>
              </a:rPr>
              <a:t>500KV)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sz="2000" dirty="0">
                <a:cs typeface="Arial" charset="0"/>
              </a:rPr>
              <a:t>Fabricados con </a:t>
            </a:r>
            <a:r>
              <a:rPr lang="es-ES_tradnl" sz="2000" dirty="0" smtClean="0">
                <a:cs typeface="Arial" charset="0"/>
              </a:rPr>
              <a:t>Tecnología </a:t>
            </a:r>
            <a:r>
              <a:rPr lang="es-ES_tradnl" sz="2000" dirty="0">
                <a:cs typeface="Arial" charset="0"/>
              </a:rPr>
              <a:t>de cable extruido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sz="2000" dirty="0">
                <a:cs typeface="Arial" charset="0"/>
              </a:rPr>
              <a:t>Pueden incorporar fibra </a:t>
            </a:r>
            <a:r>
              <a:rPr lang="es-ES_tradnl" sz="2000" dirty="0" smtClean="0">
                <a:cs typeface="Arial" charset="0"/>
              </a:rPr>
              <a:t>óptica</a:t>
            </a:r>
            <a:endParaRPr lang="es-ES_tradnl" sz="2000" dirty="0">
              <a:cs typeface="Arial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_tradnl" sz="2000" dirty="0">
                <a:cs typeface="Arial" charset="0"/>
              </a:rPr>
              <a:t>Cuentan con </a:t>
            </a:r>
            <a:r>
              <a:rPr lang="es-ES_tradnl" sz="2000" dirty="0" smtClean="0">
                <a:cs typeface="Arial" charset="0"/>
              </a:rPr>
              <a:t>certificación </a:t>
            </a:r>
            <a:r>
              <a:rPr lang="es-ES_tradnl" sz="2000" dirty="0">
                <a:cs typeface="Arial" charset="0"/>
              </a:rPr>
              <a:t>ISO9001 y 14001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s-ES" sz="2000" dirty="0">
                <a:cs typeface="Arial" charset="0"/>
              </a:rPr>
              <a:t>Temperatura máxima de operación es 90 ºC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7959" y="2000240"/>
            <a:ext cx="3517445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s-ES" sz="3800" dirty="0"/>
              <a:t>¿Qué es polietileno? </a:t>
            </a:r>
            <a:r>
              <a:rPr lang="es-ES" sz="3800" dirty="0" smtClean="0"/>
              <a:t> (</a:t>
            </a:r>
            <a:r>
              <a:rPr lang="es-ES" sz="3800" dirty="0" err="1" smtClean="0"/>
              <a:t>lili</a:t>
            </a:r>
            <a:r>
              <a:rPr lang="es-ES" sz="3800" dirty="0" smtClean="0"/>
              <a:t>)</a:t>
            </a:r>
            <a:endParaRPr lang="es-CL" sz="3800" dirty="0"/>
          </a:p>
          <a:p>
            <a:pPr>
              <a:buNone/>
            </a:pPr>
            <a:endParaRPr lang="es-CL" sz="3800" dirty="0"/>
          </a:p>
          <a:p>
            <a:r>
              <a:rPr lang="es-ES" sz="3800" dirty="0"/>
              <a:t>Origen </a:t>
            </a:r>
            <a:r>
              <a:rPr lang="es-ES" sz="3800" dirty="0" smtClean="0"/>
              <a:t>Polietilenos (</a:t>
            </a:r>
            <a:r>
              <a:rPr lang="es-ES" sz="3800" dirty="0" err="1" smtClean="0"/>
              <a:t>lili</a:t>
            </a:r>
            <a:r>
              <a:rPr lang="es-ES" sz="3800" dirty="0" smtClean="0"/>
              <a:t>)</a:t>
            </a:r>
            <a:endParaRPr lang="es-CL" sz="3800" dirty="0" smtClean="0"/>
          </a:p>
          <a:p>
            <a:pPr>
              <a:buNone/>
            </a:pPr>
            <a:r>
              <a:rPr lang="es-ES" sz="3800" dirty="0"/>
              <a:t> </a:t>
            </a:r>
            <a:endParaRPr lang="es-CL" sz="3800" dirty="0"/>
          </a:p>
          <a:p>
            <a:r>
              <a:rPr lang="es-ES" sz="3800" dirty="0"/>
              <a:t>Propiedades y características constructivas del </a:t>
            </a:r>
            <a:r>
              <a:rPr lang="es-ES" sz="3800" dirty="0" smtClean="0"/>
              <a:t>material</a:t>
            </a:r>
            <a:r>
              <a:rPr lang="es-ES" sz="3800" dirty="0"/>
              <a:t> </a:t>
            </a:r>
            <a:r>
              <a:rPr lang="es-ES" sz="3800" dirty="0" smtClean="0"/>
              <a:t>(</a:t>
            </a:r>
            <a:r>
              <a:rPr lang="es-ES" sz="3800" dirty="0" err="1" smtClean="0"/>
              <a:t>lili</a:t>
            </a:r>
            <a:r>
              <a:rPr lang="es-ES" sz="3800" dirty="0" smtClean="0"/>
              <a:t>)</a:t>
            </a:r>
            <a:endParaRPr lang="es-CL" sz="3800" dirty="0"/>
          </a:p>
          <a:p>
            <a:pPr>
              <a:buNone/>
            </a:pPr>
            <a:r>
              <a:rPr lang="es-ES" sz="3800" dirty="0"/>
              <a:t> </a:t>
            </a:r>
            <a:endParaRPr lang="es-CL" sz="3800" dirty="0"/>
          </a:p>
          <a:p>
            <a:r>
              <a:rPr lang="es-ES" sz="3800" dirty="0"/>
              <a:t>Proceso productivo </a:t>
            </a:r>
            <a:r>
              <a:rPr lang="es-ES" sz="3800" dirty="0" smtClean="0"/>
              <a:t> (</a:t>
            </a:r>
            <a:r>
              <a:rPr lang="es-ES" sz="3800" dirty="0" err="1" smtClean="0"/>
              <a:t>lili</a:t>
            </a:r>
            <a:r>
              <a:rPr lang="es-ES" sz="3800" dirty="0" smtClean="0"/>
              <a:t>)</a:t>
            </a:r>
            <a:endParaRPr lang="es-CL" sz="3800" dirty="0"/>
          </a:p>
          <a:p>
            <a:pPr>
              <a:buNone/>
            </a:pPr>
            <a:r>
              <a:rPr lang="es-ES" sz="3800" dirty="0"/>
              <a:t> </a:t>
            </a:r>
            <a:endParaRPr lang="es-CL" sz="3800" dirty="0"/>
          </a:p>
          <a:p>
            <a:r>
              <a:rPr lang="es-ES" sz="3800" dirty="0"/>
              <a:t>Tipos de </a:t>
            </a:r>
            <a:r>
              <a:rPr lang="es-ES" sz="3800" dirty="0" smtClean="0"/>
              <a:t>polietileno (</a:t>
            </a:r>
            <a:r>
              <a:rPr lang="es-ES" sz="3800" dirty="0" err="1" smtClean="0"/>
              <a:t>bern</a:t>
            </a:r>
            <a:r>
              <a:rPr lang="es-ES" sz="3800" dirty="0" smtClean="0"/>
              <a:t>)</a:t>
            </a:r>
            <a:endParaRPr lang="es-CL" sz="3800" dirty="0"/>
          </a:p>
          <a:p>
            <a:pPr>
              <a:buNone/>
            </a:pPr>
            <a:r>
              <a:rPr lang="es-ES" sz="3800" dirty="0"/>
              <a:t> </a:t>
            </a:r>
            <a:endParaRPr lang="es-CL" sz="3800" dirty="0"/>
          </a:p>
          <a:p>
            <a:r>
              <a:rPr lang="es-ES" sz="3800" dirty="0"/>
              <a:t>Formas de </a:t>
            </a:r>
            <a:r>
              <a:rPr lang="es-ES" sz="3800" dirty="0" smtClean="0"/>
              <a:t>suministro (</a:t>
            </a:r>
            <a:r>
              <a:rPr lang="es-ES" sz="3800" dirty="0" err="1" smtClean="0"/>
              <a:t>bern</a:t>
            </a:r>
            <a:r>
              <a:rPr lang="es-ES" sz="3800" dirty="0" smtClean="0"/>
              <a:t>)</a:t>
            </a:r>
            <a:endParaRPr lang="es-CL" sz="3800" dirty="0"/>
          </a:p>
          <a:p>
            <a:pPr>
              <a:buNone/>
            </a:pPr>
            <a:r>
              <a:rPr lang="es-ES" sz="3800" dirty="0"/>
              <a:t> </a:t>
            </a:r>
            <a:endParaRPr lang="es-CL" sz="3800" dirty="0"/>
          </a:p>
          <a:p>
            <a:r>
              <a:rPr lang="es-ES" sz="3800" dirty="0"/>
              <a:t>Las aplicaciones que hoy en día (aislante</a:t>
            </a:r>
            <a:r>
              <a:rPr lang="es-ES" sz="3800" dirty="0" smtClean="0"/>
              <a:t>) (</a:t>
            </a:r>
            <a:r>
              <a:rPr lang="es-ES" sz="3800" dirty="0" err="1" smtClean="0"/>
              <a:t>bern</a:t>
            </a:r>
            <a:r>
              <a:rPr lang="es-ES" sz="3800" dirty="0" smtClean="0"/>
              <a:t>)</a:t>
            </a:r>
            <a:endParaRPr lang="es-CL" sz="3800" dirty="0"/>
          </a:p>
          <a:p>
            <a:pPr>
              <a:buNone/>
            </a:pPr>
            <a:r>
              <a:rPr lang="es-ES" sz="3800" dirty="0"/>
              <a:t> </a:t>
            </a:r>
            <a:endParaRPr lang="es-CL" sz="3800" dirty="0"/>
          </a:p>
          <a:p>
            <a:r>
              <a:rPr lang="es-ES" sz="3800" dirty="0"/>
              <a:t>Productos ( Cables</a:t>
            </a:r>
            <a:r>
              <a:rPr lang="es-ES" sz="3800" dirty="0" smtClean="0"/>
              <a:t>) (</a:t>
            </a:r>
            <a:r>
              <a:rPr lang="es-ES" sz="3800" dirty="0" err="1" smtClean="0"/>
              <a:t>bern</a:t>
            </a:r>
            <a:r>
              <a:rPr lang="es-ES" sz="3800" dirty="0" smtClean="0"/>
              <a:t>)</a:t>
            </a:r>
            <a:endParaRPr lang="es-CL" sz="3800" dirty="0"/>
          </a:p>
          <a:p>
            <a:pPr>
              <a:buNone/>
            </a:pPr>
            <a:r>
              <a:rPr lang="es-ES" sz="3800" dirty="0"/>
              <a:t> </a:t>
            </a:r>
            <a:endParaRPr lang="es-CL" sz="3800" dirty="0"/>
          </a:p>
          <a:p>
            <a:r>
              <a:rPr lang="es-ES" sz="3800" dirty="0"/>
              <a:t>Mayores proveedores que en Chile </a:t>
            </a:r>
            <a:r>
              <a:rPr lang="es-ES" sz="3800" dirty="0" smtClean="0"/>
              <a:t>existen (</a:t>
            </a:r>
            <a:r>
              <a:rPr lang="es-ES" sz="3800" dirty="0" err="1" smtClean="0"/>
              <a:t>bern</a:t>
            </a:r>
            <a:r>
              <a:rPr lang="es-ES" sz="3800" dirty="0" smtClean="0"/>
              <a:t>)</a:t>
            </a:r>
            <a:endParaRPr lang="es-CL" sz="3800" dirty="0"/>
          </a:p>
          <a:p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Agenda</a:t>
            </a:r>
            <a:endParaRPr lang="es-C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Proveedores Extranjeros</a:t>
            </a:r>
            <a:endParaRPr lang="es-CL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857364"/>
            <a:ext cx="32194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928802"/>
            <a:ext cx="3014663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4357694"/>
            <a:ext cx="19050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CuadroTexto"/>
          <p:cNvSpPr txBox="1"/>
          <p:nvPr/>
        </p:nvSpPr>
        <p:spPr>
          <a:xfrm>
            <a:off x="642910" y="342900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Dow </a:t>
            </a:r>
            <a:r>
              <a:rPr lang="es-CL" dirty="0" err="1" smtClean="0"/>
              <a:t>Chemical</a:t>
            </a:r>
            <a:r>
              <a:rPr lang="es-CL" dirty="0" smtClean="0"/>
              <a:t> Co (EEUU)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857488" y="585789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 smtClean="0"/>
              <a:t>Union</a:t>
            </a:r>
            <a:r>
              <a:rPr lang="es-CL" dirty="0" smtClean="0"/>
              <a:t> </a:t>
            </a:r>
            <a:r>
              <a:rPr lang="es-CL" dirty="0" err="1" smtClean="0"/>
              <a:t>Carbide</a:t>
            </a:r>
            <a:r>
              <a:rPr lang="es-CL" dirty="0" smtClean="0"/>
              <a:t> Co (EEUU)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572132" y="350043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Du Pont (Canadá)</a:t>
            </a:r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Proveedores Chilenos</a:t>
            </a:r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285720" y="2928934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Asesoría , Fabricación, y Montaje de piezas y equipos construidos en materiales plásticos de elevada resistencia a la corrosión.</a:t>
            </a:r>
          </a:p>
          <a:p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929190" y="5072074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calidad superior de sus productos en plásticos flexibles.</a:t>
            </a:r>
            <a:endParaRPr lang="es-ES" dirty="0"/>
          </a:p>
        </p:txBody>
      </p:sp>
      <p:pic>
        <p:nvPicPr>
          <p:cNvPr id="6" name="5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71612"/>
            <a:ext cx="292895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500438"/>
            <a:ext cx="321471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800" dirty="0" smtClean="0"/>
              <a:t>Polímero</a:t>
            </a:r>
            <a:r>
              <a:rPr lang="es-CL" sz="2800" dirty="0"/>
              <a:t>:</a:t>
            </a:r>
          </a:p>
          <a:p>
            <a:pPr>
              <a:buNone/>
            </a:pPr>
            <a:r>
              <a:rPr lang="es-CL" sz="2400" dirty="0"/>
              <a:t>Polimerización del etileno o </a:t>
            </a:r>
            <a:r>
              <a:rPr lang="es-CL" sz="2400" dirty="0" err="1"/>
              <a:t>eteno</a:t>
            </a:r>
            <a:endParaRPr lang="es-CL" sz="2400" dirty="0"/>
          </a:p>
          <a:p>
            <a:pPr>
              <a:buNone/>
            </a:pPr>
            <a:r>
              <a:rPr lang="es-CL" sz="2400" dirty="0" smtClean="0"/>
              <a:t>CH2=CH2</a:t>
            </a:r>
          </a:p>
          <a:p>
            <a:pPr>
              <a:buNone/>
            </a:pP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Polietileno</a:t>
            </a:r>
            <a:endParaRPr lang="es-CL" dirty="0"/>
          </a:p>
        </p:txBody>
      </p:sp>
      <p:pic>
        <p:nvPicPr>
          <p:cNvPr id="6" name="Picture 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214686"/>
            <a:ext cx="2960688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214950"/>
            <a:ext cx="5416627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Nube"/>
          <p:cNvSpPr/>
          <p:nvPr/>
        </p:nvSpPr>
        <p:spPr>
          <a:xfrm>
            <a:off x="5143504" y="2071678"/>
            <a:ext cx="3786214" cy="3071834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_tradnl" sz="1600" dirty="0" smtClean="0">
              <a:solidFill>
                <a:srgbClr val="FFFF00"/>
              </a:solidFill>
            </a:endParaRPr>
          </a:p>
          <a:p>
            <a:r>
              <a:rPr lang="es-ES_tradnl" sz="1600" dirty="0" smtClean="0">
                <a:solidFill>
                  <a:schemeClr val="accent4">
                    <a:lumMod val="50000"/>
                  </a:schemeClr>
                </a:solidFill>
              </a:rPr>
              <a:t>Polimerización: Proceso químico por el que los monómeros</a:t>
            </a:r>
            <a:endParaRPr lang="es-ES_tradnl" sz="1600" u="sng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es-ES_tradnl" sz="1600" dirty="0" smtClean="0">
                <a:solidFill>
                  <a:schemeClr val="accent4">
                    <a:lumMod val="50000"/>
                  </a:schemeClr>
                </a:solidFill>
              </a:rPr>
              <a:t>(compuestos de bajo peso molecular) se agrupan químicamente entre sí, dando lugar a una molécula de gran peso .</a:t>
            </a:r>
          </a:p>
          <a:p>
            <a:endParaRPr lang="es-CL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Origen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El polietileno tiene una conductividad eléctrica pequeña, </a:t>
            </a:r>
            <a:endParaRPr lang="es-ES" dirty="0" smtClean="0"/>
          </a:p>
          <a:p>
            <a:r>
              <a:rPr lang="es-ES" dirty="0" smtClean="0"/>
              <a:t>Baja </a:t>
            </a:r>
            <a:r>
              <a:rPr lang="es-ES" dirty="0" err="1"/>
              <a:t>permitividad</a:t>
            </a:r>
            <a:r>
              <a:rPr lang="es-ES" dirty="0"/>
              <a:t> </a:t>
            </a:r>
            <a:endParaRPr lang="es-ES" dirty="0" smtClean="0"/>
          </a:p>
          <a:p>
            <a:r>
              <a:rPr lang="es-ES" dirty="0" smtClean="0"/>
              <a:t>Resistencia </a:t>
            </a:r>
            <a:r>
              <a:rPr lang="es-ES" dirty="0"/>
              <a:t>dieléctrica elevada. </a:t>
            </a:r>
            <a:br>
              <a:rPr lang="es-ES" dirty="0"/>
            </a:br>
            <a:r>
              <a:rPr lang="es-ES" dirty="0"/>
              <a:t>Las propiedades eléctricas no son especialmente sensibles a la humedad en virtud de la absorción muy pequeña de agua por el polietileno</a:t>
            </a:r>
            <a:endParaRPr lang="es-CL" dirty="0"/>
          </a:p>
          <a:p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Propiedades Polietileno</a:t>
            </a:r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/>
              <a:t>Densidad, peso molecular promedio y su</a:t>
            </a:r>
          </a:p>
          <a:p>
            <a:r>
              <a:rPr lang="es-CL" dirty="0"/>
              <a:t>distribución determinan las propiedades</a:t>
            </a:r>
          </a:p>
          <a:p>
            <a:r>
              <a:rPr lang="es-CL" dirty="0"/>
              <a:t>mecánicas, que a su vez dependen de la</a:t>
            </a:r>
          </a:p>
          <a:p>
            <a:r>
              <a:rPr lang="es-CL" dirty="0"/>
              <a:t>estructura molecular</a:t>
            </a:r>
          </a:p>
          <a:p>
            <a:r>
              <a:rPr lang="es-CL" dirty="0"/>
              <a:t>Las propiedades eléctricas</a:t>
            </a:r>
          </a:p>
          <a:p>
            <a:r>
              <a:rPr lang="es-CL" b="1" dirty="0"/>
              <a:t>no cambian, ya que la</a:t>
            </a:r>
          </a:p>
          <a:p>
            <a:r>
              <a:rPr lang="es-CL" dirty="0"/>
              <a:t>composición química es</a:t>
            </a:r>
          </a:p>
          <a:p>
            <a:r>
              <a:rPr lang="es-CL" dirty="0"/>
              <a:t>la misma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/>
              <a:t>Aumento de la densidad</a:t>
            </a:r>
          </a:p>
          <a:p>
            <a:r>
              <a:rPr lang="es-CL" dirty="0"/>
              <a:t>+ punto de ablandamiento,</a:t>
            </a:r>
          </a:p>
          <a:p>
            <a:r>
              <a:rPr lang="es-CL" dirty="0"/>
              <a:t>impermeabilidad a gases y líquidos,</a:t>
            </a:r>
          </a:p>
          <a:p>
            <a:r>
              <a:rPr lang="es-CL" dirty="0"/>
              <a:t>claridad y brillo</a:t>
            </a:r>
          </a:p>
          <a:p>
            <a:r>
              <a:rPr lang="es-CL" dirty="0"/>
              <a:t>- flexibilidad y tenacidad</a:t>
            </a:r>
          </a:p>
          <a:p>
            <a:r>
              <a:rPr lang="es-CL" b="1" dirty="0"/>
              <a:t>Aumento promedio peso molecular</a:t>
            </a:r>
          </a:p>
          <a:p>
            <a:r>
              <a:rPr lang="es-CL" dirty="0"/>
              <a:t>+ tenacidad, viscosidad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CL" b="1" dirty="0"/>
              <a:t>LDPE: </a:t>
            </a:r>
            <a:r>
              <a:rPr lang="es-CL" b="1" dirty="0" err="1"/>
              <a:t>Low</a:t>
            </a:r>
            <a:r>
              <a:rPr lang="es-CL" b="1" dirty="0"/>
              <a:t> </a:t>
            </a:r>
            <a:r>
              <a:rPr lang="es-CL" b="1" dirty="0" err="1"/>
              <a:t>Density</a:t>
            </a:r>
            <a:r>
              <a:rPr lang="es-CL" b="1" dirty="0"/>
              <a:t> </a:t>
            </a:r>
            <a:r>
              <a:rPr lang="es-CL" b="1" dirty="0" err="1"/>
              <a:t>Polyethylene</a:t>
            </a:r>
            <a:endParaRPr lang="es-CL" b="1" dirty="0"/>
          </a:p>
          <a:p>
            <a:r>
              <a:rPr lang="es-CL" dirty="0"/>
              <a:t>! Flexible</a:t>
            </a:r>
          </a:p>
          <a:p>
            <a:r>
              <a:rPr lang="es-CL" dirty="0"/>
              <a:t>! Liviano</a:t>
            </a:r>
          </a:p>
          <a:p>
            <a:r>
              <a:rPr lang="es-CL" dirty="0"/>
              <a:t>! Transparente</a:t>
            </a:r>
          </a:p>
          <a:p>
            <a:r>
              <a:rPr lang="es-CL" dirty="0"/>
              <a:t>! Inerte (al contenido)</a:t>
            </a:r>
          </a:p>
          <a:p>
            <a:r>
              <a:rPr lang="es-CL" dirty="0"/>
              <a:t>! Impermeable</a:t>
            </a:r>
          </a:p>
          <a:p>
            <a:r>
              <a:rPr lang="es-CL" dirty="0"/>
              <a:t>! Bajo costo</a:t>
            </a:r>
          </a:p>
          <a:p>
            <a:r>
              <a:rPr lang="es-CL" b="1" dirty="0"/>
              <a:t>HDPE: </a:t>
            </a:r>
            <a:r>
              <a:rPr lang="es-CL" b="1" dirty="0" err="1"/>
              <a:t>High</a:t>
            </a:r>
            <a:r>
              <a:rPr lang="es-CL" b="1" dirty="0"/>
              <a:t> </a:t>
            </a:r>
            <a:r>
              <a:rPr lang="es-CL" b="1" dirty="0" err="1"/>
              <a:t>Density</a:t>
            </a:r>
            <a:r>
              <a:rPr lang="es-CL" b="1" dirty="0"/>
              <a:t> </a:t>
            </a:r>
            <a:r>
              <a:rPr lang="es-CL" b="1" dirty="0" err="1"/>
              <a:t>Polyethylene</a:t>
            </a:r>
            <a:endParaRPr lang="es-CL" b="1" dirty="0"/>
          </a:p>
          <a:p>
            <a:r>
              <a:rPr lang="es-CL" dirty="0"/>
              <a:t>! Resistente a las bajas temperaturas</a:t>
            </a:r>
          </a:p>
          <a:p>
            <a:r>
              <a:rPr lang="es-CL" dirty="0"/>
              <a:t>! Alta resistencia a la tensión compresión tracción</a:t>
            </a:r>
          </a:p>
          <a:p>
            <a:r>
              <a:rPr lang="es-CL" dirty="0"/>
              <a:t>! Baja densidad en comparación con metales u otros</a:t>
            </a:r>
          </a:p>
          <a:p>
            <a:r>
              <a:rPr lang="es-CL" dirty="0"/>
              <a:t>materiales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Para obtener polietileno, se necesita el etileno</a:t>
            </a:r>
          </a:p>
          <a:p>
            <a:r>
              <a:rPr lang="es-CL" dirty="0"/>
              <a:t>puro, por ejemplo por refinación del gas natural</a:t>
            </a:r>
          </a:p>
          <a:p>
            <a:r>
              <a:rPr lang="es-CL" dirty="0" smtClean="0"/>
              <a:t>Después, </a:t>
            </a:r>
            <a:r>
              <a:rPr lang="es-CL" dirty="0"/>
              <a:t>se produce la polimerización del etileno</a:t>
            </a:r>
          </a:p>
          <a:p>
            <a:r>
              <a:rPr lang="es-CL" dirty="0"/>
              <a:t>! Alta presión para LDPE</a:t>
            </a:r>
          </a:p>
          <a:p>
            <a:r>
              <a:rPr lang="es-CL" dirty="0"/>
              <a:t>! Baja presión para LLDPE y HDPE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339</TotalTime>
  <Words>584</Words>
  <Application>Microsoft Office PowerPoint</Application>
  <PresentationFormat>Presentación en pantalla (4:3)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Concurrencia</vt:lpstr>
      <vt:lpstr> Polietileno Reticulado Taller de Diseño I</vt:lpstr>
      <vt:lpstr>Agenda</vt:lpstr>
      <vt:lpstr>Polietileno</vt:lpstr>
      <vt:lpstr>Origen</vt:lpstr>
      <vt:lpstr>Propiedades Polietileno</vt:lpstr>
      <vt:lpstr>Diapositiva 6</vt:lpstr>
      <vt:lpstr>Diapositiva 7</vt:lpstr>
      <vt:lpstr>Diapositiva 8</vt:lpstr>
      <vt:lpstr>Diapositiva 9</vt:lpstr>
      <vt:lpstr>Diapositiva 10</vt:lpstr>
      <vt:lpstr>Proceso Productivo</vt:lpstr>
      <vt:lpstr>Proceso Productivo</vt:lpstr>
      <vt:lpstr>Aplicaciones Generales</vt:lpstr>
      <vt:lpstr>Aplicaciones Generales</vt:lpstr>
      <vt:lpstr>Uso Polietileno como Aislante</vt:lpstr>
      <vt:lpstr>Uso Polietileno como Aislante</vt:lpstr>
      <vt:lpstr>Uso Polietileno como Aislante</vt:lpstr>
      <vt:lpstr>Uso Polietileno como Aislante</vt:lpstr>
      <vt:lpstr>Uso Polietileno como Aislante</vt:lpstr>
      <vt:lpstr>Proveedores Extranjeros</vt:lpstr>
      <vt:lpstr>Proveedores Chilenos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de Diseño Polietileno</dc:title>
  <dc:creator>lilian</dc:creator>
  <cp:lastModifiedBy> Alberto Botteselle Doggenweiler</cp:lastModifiedBy>
  <cp:revision>28</cp:revision>
  <dcterms:created xsi:type="dcterms:W3CDTF">2009-10-14T23:16:13Z</dcterms:created>
  <dcterms:modified xsi:type="dcterms:W3CDTF">2010-01-04T12:59:03Z</dcterms:modified>
</cp:coreProperties>
</file>