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sldIdLst>
    <p:sldId id="336" r:id="rId2"/>
    <p:sldId id="349" r:id="rId3"/>
    <p:sldId id="458" r:id="rId4"/>
    <p:sldId id="361" r:id="rId5"/>
    <p:sldId id="362" r:id="rId6"/>
    <p:sldId id="401" r:id="rId7"/>
    <p:sldId id="370" r:id="rId8"/>
    <p:sldId id="369" r:id="rId9"/>
    <p:sldId id="425" r:id="rId10"/>
    <p:sldId id="426" r:id="rId11"/>
    <p:sldId id="434" r:id="rId12"/>
    <p:sldId id="371" r:id="rId13"/>
    <p:sldId id="372" r:id="rId14"/>
    <p:sldId id="402" r:id="rId15"/>
    <p:sldId id="417" r:id="rId16"/>
    <p:sldId id="418" r:id="rId17"/>
    <p:sldId id="374" r:id="rId18"/>
    <p:sldId id="421" r:id="rId19"/>
    <p:sldId id="450" r:id="rId20"/>
    <p:sldId id="451" r:id="rId21"/>
    <p:sldId id="455" r:id="rId22"/>
    <p:sldId id="428" r:id="rId23"/>
    <p:sldId id="429" r:id="rId24"/>
    <p:sldId id="430" r:id="rId25"/>
    <p:sldId id="432" r:id="rId26"/>
    <p:sldId id="454" r:id="rId27"/>
    <p:sldId id="438" r:id="rId28"/>
    <p:sldId id="452" r:id="rId29"/>
    <p:sldId id="453" r:id="rId30"/>
    <p:sldId id="439" r:id="rId31"/>
    <p:sldId id="447" r:id="rId32"/>
    <p:sldId id="448" r:id="rId33"/>
    <p:sldId id="457" r:id="rId34"/>
    <p:sldId id="456" r:id="rId35"/>
    <p:sldId id="444" r:id="rId36"/>
    <p:sldId id="459" r:id="rId37"/>
    <p:sldId id="431" r:id="rId38"/>
    <p:sldId id="437" r:id="rId39"/>
    <p:sldId id="376" r:id="rId40"/>
    <p:sldId id="377" r:id="rId41"/>
    <p:sldId id="378" r:id="rId42"/>
    <p:sldId id="379" r:id="rId43"/>
    <p:sldId id="380" r:id="rId44"/>
    <p:sldId id="427" r:id="rId45"/>
    <p:sldId id="381" r:id="rId46"/>
    <p:sldId id="383" r:id="rId47"/>
    <p:sldId id="384" r:id="rId48"/>
    <p:sldId id="385" r:id="rId49"/>
    <p:sldId id="393" r:id="rId50"/>
    <p:sldId id="403" r:id="rId51"/>
    <p:sldId id="387" r:id="rId52"/>
    <p:sldId id="388" r:id="rId53"/>
    <p:sldId id="389" r:id="rId54"/>
    <p:sldId id="442" r:id="rId55"/>
    <p:sldId id="419" r:id="rId56"/>
    <p:sldId id="405" r:id="rId57"/>
    <p:sldId id="359" r:id="rId58"/>
    <p:sldId id="360" r:id="rId59"/>
    <p:sldId id="400" r:id="rId60"/>
    <p:sldId id="460" r:id="rId61"/>
    <p:sldId id="406" r:id="rId62"/>
    <p:sldId id="409" r:id="rId63"/>
    <p:sldId id="410" r:id="rId64"/>
    <p:sldId id="411" r:id="rId65"/>
    <p:sldId id="412" r:id="rId66"/>
    <p:sldId id="461" r:id="rId67"/>
  </p:sldIdLst>
  <p:sldSz cx="9144000" cy="6858000" type="screen4x3"/>
  <p:notesSz cx="6985000" cy="92837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709" autoAdjust="0"/>
    <p:restoredTop sz="94746" autoAdjust="0"/>
  </p:normalViewPr>
  <p:slideViewPr>
    <p:cSldViewPr>
      <p:cViewPr>
        <p:scale>
          <a:sx n="66" d="100"/>
          <a:sy n="66" d="100"/>
        </p:scale>
        <p:origin x="-330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88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4" Type="http://schemas.openxmlformats.org/officeDocument/2006/relationships/image" Target="../media/image2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833" cy="46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_tradnl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6550" y="0"/>
            <a:ext cx="3026833" cy="46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s-ES_tradnl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157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8500" y="4409758"/>
            <a:ext cx="5588000" cy="4177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7904"/>
            <a:ext cx="3026833" cy="46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_tradnl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6550" y="8817904"/>
            <a:ext cx="3026833" cy="46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D10D196-4DB8-4052-9D0C-624BD5776373}" type="slidenum">
              <a:rPr lang="es-ES_tradnl"/>
              <a:pPr/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603250" y="0"/>
            <a:ext cx="4873625" cy="36560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512558" y="4381658"/>
            <a:ext cx="5964737" cy="412391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112680-6035-41F7-A420-71C05041EFB6}" type="slidenum">
              <a:rPr lang="es-ES_tradnl"/>
              <a:pPr/>
              <a:t>21</a:t>
            </a:fld>
            <a:endParaRPr lang="es-ES_tradnl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603250" y="0"/>
            <a:ext cx="4873625" cy="36560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512558" y="4381658"/>
            <a:ext cx="5964737" cy="412391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112680-6035-41F7-A420-71C05041EFB6}" type="slidenum">
              <a:rPr lang="es-ES_tradnl"/>
              <a:pPr/>
              <a:t>33</a:t>
            </a:fld>
            <a:endParaRPr lang="es-ES_tradnl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112680-6035-41F7-A420-71C05041EFB6}" type="slidenum">
              <a:rPr lang="es-ES_tradnl"/>
              <a:pPr/>
              <a:t>35</a:t>
            </a:fld>
            <a:endParaRPr lang="es-ES_tradnl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603250" y="0"/>
            <a:ext cx="4873625" cy="36560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512558" y="4381658"/>
            <a:ext cx="5964737" cy="412391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8D9E63-9AC6-493B-AF19-CC29D8FBBED0}" type="slidenum">
              <a:rPr lang="es-CL"/>
              <a:pPr/>
              <a:t>38</a:t>
            </a:fld>
            <a:endParaRPr lang="es-CL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603250" y="0"/>
            <a:ext cx="4873625" cy="36560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512558" y="4381658"/>
            <a:ext cx="5964737" cy="412391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603250" y="0"/>
            <a:ext cx="4873625" cy="36560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512558" y="4381658"/>
            <a:ext cx="5964737" cy="412391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603250" y="0"/>
            <a:ext cx="4873625" cy="36560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512558" y="4381658"/>
            <a:ext cx="5964737" cy="412391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AA6E53-E8AE-4958-90DF-5D35664E9AA1}" type="slidenum">
              <a:rPr lang="es-CL"/>
              <a:pPr/>
              <a:t>44</a:t>
            </a:fld>
            <a:endParaRPr lang="es-CL"/>
          </a:p>
        </p:txBody>
      </p:sp>
      <p:sp>
        <p:nvSpPr>
          <p:cNvPr id="186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603250" y="0"/>
            <a:ext cx="4873625" cy="36560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512558" y="4381658"/>
            <a:ext cx="5964737" cy="412391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112680-6035-41F7-A420-71C05041EFB6}" type="slidenum">
              <a:rPr lang="es-ES_tradnl"/>
              <a:pPr/>
              <a:t>54</a:t>
            </a:fld>
            <a:endParaRPr lang="es-ES_tradnl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603250" y="0"/>
            <a:ext cx="4873625" cy="36560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512558" y="4381658"/>
            <a:ext cx="5964737" cy="412391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603250" y="0"/>
            <a:ext cx="4873625" cy="36560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512558" y="4381658"/>
            <a:ext cx="5964737" cy="412391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603250" y="0"/>
            <a:ext cx="4873625" cy="36560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512558" y="4381658"/>
            <a:ext cx="5964737" cy="412391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603250" y="0"/>
            <a:ext cx="4873625" cy="36560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512558" y="4381658"/>
            <a:ext cx="5964737" cy="412391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603250" y="0"/>
            <a:ext cx="4873625" cy="36560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512558" y="4381658"/>
            <a:ext cx="5964737" cy="412391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603250" y="0"/>
            <a:ext cx="4873625" cy="36560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512558" y="4381658"/>
            <a:ext cx="5964737" cy="412391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603250" y="0"/>
            <a:ext cx="4873625" cy="36560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512558" y="4381658"/>
            <a:ext cx="5964737" cy="412391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FD9F5E5-E411-4B84-89B2-F5474D9A57B7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2FE55BB-2297-40EB-B299-2B565C13E48E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D462F1F-6A8C-444D-9E4B-3D6AFD6C9B3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9029C2-EF6C-4169-8C3C-AC462858AE0F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BB90DF1-9ACB-44CC-84E9-C66BCCBFE4C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ítulo, imágenes prediseñada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71513" y="569913"/>
            <a:ext cx="7807325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imágenes prediseñadas"/>
          <p:cNvSpPr>
            <a:spLocks noGrp="1"/>
          </p:cNvSpPr>
          <p:nvPr>
            <p:ph type="clipArt" sz="half" idx="1"/>
          </p:nvPr>
        </p:nvSpPr>
        <p:spPr>
          <a:xfrm>
            <a:off x="671513" y="1906588"/>
            <a:ext cx="3827462" cy="4318000"/>
          </a:xfrm>
          <a:prstGeom prst="rect">
            <a:avLst/>
          </a:prstGeom>
        </p:spPr>
        <p:txBody>
          <a:bodyPr/>
          <a:lstStyle/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651375" y="1906588"/>
            <a:ext cx="3827463" cy="431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3619961-2236-4899-BACE-EC0BCB1B97B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4EDB722-01DD-423A-BC98-E42D13E79B7C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A38699E-4825-43D5-BD48-55ED4D5105A8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CB36D5F-38CD-4C05-BC7A-DED735B9E913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9F53DB-E707-4A1F-9423-63A0F345B7EF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C347EEC-5CA1-4C7E-A226-1A38110AC7C1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1414B22-C54C-477B-BC2F-74FB6A54466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B1FDE3-A6DB-449D-B315-A6B6314BBAFB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gi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Domeyko.gif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0" y="-71462"/>
            <a:ext cx="1347788" cy="557213"/>
          </a:xfrm>
          <a:prstGeom prst="rect">
            <a:avLst/>
          </a:prstGeom>
        </p:spPr>
      </p:pic>
      <p:grpSp>
        <p:nvGrpSpPr>
          <p:cNvPr id="8" name="7 Grupo"/>
          <p:cNvGrpSpPr>
            <a:grpSpLocks noChangeAspect="1"/>
          </p:cNvGrpSpPr>
          <p:nvPr userDrawn="1"/>
        </p:nvGrpSpPr>
        <p:grpSpPr>
          <a:xfrm>
            <a:off x="8361616" y="0"/>
            <a:ext cx="782416" cy="571480"/>
            <a:chOff x="3189612" y="0"/>
            <a:chExt cx="2382520" cy="1740204"/>
          </a:xfrm>
        </p:grpSpPr>
        <p:pic>
          <p:nvPicPr>
            <p:cNvPr id="9" name="8 Imagen" descr="Logo-Trans-01.gif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3976683" y="0"/>
              <a:ext cx="779526" cy="1504569"/>
            </a:xfrm>
            <a:prstGeom prst="rect">
              <a:avLst/>
            </a:prstGeom>
          </p:spPr>
        </p:pic>
        <p:pic>
          <p:nvPicPr>
            <p:cNvPr id="10" name="9 Imagen" descr="UChile.jpg"/>
            <p:cNvPicPr>
              <a:picLocks noChangeAspect="1"/>
            </p:cNvPicPr>
            <p:nvPr/>
          </p:nvPicPr>
          <p:blipFill>
            <a:blip r:embed="rId18" cstate="print">
              <a:grayscl/>
            </a:blip>
            <a:stretch>
              <a:fillRect/>
            </a:stretch>
          </p:blipFill>
          <p:spPr>
            <a:xfrm>
              <a:off x="3189612" y="1500174"/>
              <a:ext cx="2382520" cy="240030"/>
            </a:xfrm>
            <a:prstGeom prst="rect">
              <a:avLst/>
            </a:prstGeom>
          </p:spPr>
        </p:pic>
      </p:grpSp>
      <p:pic>
        <p:nvPicPr>
          <p:cNvPr id="11" name="10 Imagen" descr="cne.gif"/>
          <p:cNvPicPr>
            <a:picLocks noChangeAspect="1"/>
          </p:cNvPicPr>
          <p:nvPr userDrawn="1"/>
        </p:nvPicPr>
        <p:blipFill>
          <a:blip r:embed="rId19"/>
          <a:srcRect l="3650" r="10583"/>
          <a:stretch>
            <a:fillRect/>
          </a:stretch>
        </p:blipFill>
        <p:spPr>
          <a:xfrm>
            <a:off x="3705219" y="-24"/>
            <a:ext cx="1678793" cy="247650"/>
          </a:xfrm>
          <a:prstGeom prst="rect">
            <a:avLst/>
          </a:prstGeom>
        </p:spPr>
      </p:pic>
      <p:cxnSp>
        <p:nvCxnSpPr>
          <p:cNvPr id="13" name="12 Conector recto"/>
          <p:cNvCxnSpPr/>
          <p:nvPr userDrawn="1"/>
        </p:nvCxnSpPr>
        <p:spPr>
          <a:xfrm>
            <a:off x="0" y="714356"/>
            <a:ext cx="9144000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30.jpeg"/><Relationship Id="rId4" Type="http://schemas.openxmlformats.org/officeDocument/2006/relationships/image" Target="../media/image28.gif"/><Relationship Id="rId9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image" Target="../media/image3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.gif"/><Relationship Id="rId4" Type="http://schemas.openxmlformats.org/officeDocument/2006/relationships/image" Target="../media/image47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2.bin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1.gif"/><Relationship Id="rId7" Type="http://schemas.openxmlformats.org/officeDocument/2006/relationships/image" Target="../media/image4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2.gif"/><Relationship Id="rId4" Type="http://schemas.openxmlformats.org/officeDocument/2006/relationships/image" Target="../media/image47.gif"/><Relationship Id="rId9" Type="http://schemas.openxmlformats.org/officeDocument/2006/relationships/image" Target="../media/image6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ndpower.org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png"/><Relationship Id="rId4" Type="http://schemas.openxmlformats.org/officeDocument/2006/relationships/image" Target="../media/image8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wmf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1.gif"/><Relationship Id="rId7" Type="http://schemas.openxmlformats.org/officeDocument/2006/relationships/image" Target="../media/image4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2.gif"/><Relationship Id="rId4" Type="http://schemas.openxmlformats.org/officeDocument/2006/relationships/image" Target="../media/image47.g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03.png"/><Relationship Id="rId4" Type="http://schemas.openxmlformats.org/officeDocument/2006/relationships/oleObject" Target="../embeddings/oleObject13.bin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estas.com/" TargetMode="External"/><Relationship Id="rId3" Type="http://schemas.openxmlformats.org/officeDocument/2006/relationships/hyperlink" Target="http://www.ewea.org/" TargetMode="External"/><Relationship Id="rId7" Type="http://schemas.openxmlformats.org/officeDocument/2006/relationships/hyperlink" Target="http://www.nrel.gov/" TargetMode="External"/><Relationship Id="rId12" Type="http://schemas.openxmlformats.org/officeDocument/2006/relationships/hyperlink" Target="http://www.gwec.net/fileadmin/images/Logos/Corporate/GWEO_A4_2008_lowres.pdf" TargetMode="External"/><Relationship Id="rId2" Type="http://schemas.openxmlformats.org/officeDocument/2006/relationships/hyperlink" Target="http://www.windpower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nercon.de/" TargetMode="External"/><Relationship Id="rId11" Type="http://schemas.openxmlformats.org/officeDocument/2006/relationships/hyperlink" Target="http://www.leonardo-energy.org/espanol/?s=e%C3%B3lica" TargetMode="External"/><Relationship Id="rId5" Type="http://schemas.openxmlformats.org/officeDocument/2006/relationships/hyperlink" Target="http://www.sandia.org/" TargetMode="External"/><Relationship Id="rId10" Type="http://schemas.openxmlformats.org/officeDocument/2006/relationships/hyperlink" Target="http://www.allsmallwindturbines.com/" TargetMode="External"/><Relationship Id="rId4" Type="http://schemas.openxmlformats.org/officeDocument/2006/relationships/hyperlink" Target="http://www.awea.org/" TargetMode="External"/><Relationship Id="rId9" Type="http://schemas.openxmlformats.org/officeDocument/2006/relationships/hyperlink" Target="http://www.windstuffnow.com/main/blade_design_help.htm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wmf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wmf"/><Relationship Id="rId5" Type="http://schemas.openxmlformats.org/officeDocument/2006/relationships/image" Target="../media/image110.jpeg"/><Relationship Id="rId4" Type="http://schemas.openxmlformats.org/officeDocument/2006/relationships/image" Target="../media/image109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wmf"/><Relationship Id="rId2" Type="http://schemas.openxmlformats.org/officeDocument/2006/relationships/image" Target="../media/image11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Rectángulo"/>
          <p:cNvSpPr/>
          <p:nvPr/>
        </p:nvSpPr>
        <p:spPr>
          <a:xfrm>
            <a:off x="32" y="-71462"/>
            <a:ext cx="9144000" cy="1714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2" name="31 Rectángulo redondeado"/>
          <p:cNvSpPr/>
          <p:nvPr/>
        </p:nvSpPr>
        <p:spPr>
          <a:xfrm>
            <a:off x="714348" y="2357430"/>
            <a:ext cx="771530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14348" y="2387603"/>
            <a:ext cx="7772400" cy="1470025"/>
          </a:xfrm>
          <a:noFill/>
        </p:spPr>
        <p:txBody>
          <a:bodyPr>
            <a:normAutofit/>
          </a:bodyPr>
          <a:lstStyle/>
          <a:p>
            <a:r>
              <a:rPr lang="es-CL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Energía Eólica</a:t>
            </a:r>
            <a:endParaRPr lang="es-CL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6" name="2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8EAD-2B06-469C-B97A-7B5535C92070}" type="slidenum">
              <a:rPr lang="es-CL" smtClean="0"/>
              <a:pPr/>
              <a:t>1</a:t>
            </a:fld>
            <a:endParaRPr lang="es-CL"/>
          </a:p>
        </p:txBody>
      </p:sp>
      <p:pic>
        <p:nvPicPr>
          <p:cNvPr id="9" name="8 Imagen" descr="Renovables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4000504"/>
            <a:ext cx="2895600" cy="2414588"/>
          </a:xfrm>
          <a:prstGeom prst="rect">
            <a:avLst/>
          </a:prstGeom>
        </p:spPr>
      </p:pic>
      <p:sp>
        <p:nvSpPr>
          <p:cNvPr id="16" name="15 CuadroTexto"/>
          <p:cNvSpPr txBox="1"/>
          <p:nvPr/>
        </p:nvSpPr>
        <p:spPr>
          <a:xfrm>
            <a:off x="2071670" y="3571876"/>
            <a:ext cx="52149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100" b="1" i="1" dirty="0" smtClean="0"/>
              <a:t>Talleres Regionales sobre Energías Renovables no-convencionales </a:t>
            </a:r>
            <a:endParaRPr lang="es-CL" sz="2400" b="1" i="1" dirty="0"/>
          </a:p>
        </p:txBody>
      </p:sp>
      <p:grpSp>
        <p:nvGrpSpPr>
          <p:cNvPr id="17" name="12 Grupo"/>
          <p:cNvGrpSpPr/>
          <p:nvPr/>
        </p:nvGrpSpPr>
        <p:grpSpPr>
          <a:xfrm>
            <a:off x="3189612" y="0"/>
            <a:ext cx="2382520" cy="1740204"/>
            <a:chOff x="3189612" y="0"/>
            <a:chExt cx="2382520" cy="1740204"/>
          </a:xfrm>
        </p:grpSpPr>
        <p:pic>
          <p:nvPicPr>
            <p:cNvPr id="18" name="17 Imagen" descr="Logo-Trans-0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76683" y="0"/>
              <a:ext cx="779526" cy="1504569"/>
            </a:xfrm>
            <a:prstGeom prst="rect">
              <a:avLst/>
            </a:prstGeom>
          </p:spPr>
        </p:pic>
        <p:pic>
          <p:nvPicPr>
            <p:cNvPr id="19" name="18 Imagen" descr="UChile.jpg"/>
            <p:cNvPicPr>
              <a:picLocks noChangeAspect="1"/>
            </p:cNvPicPr>
            <p:nvPr/>
          </p:nvPicPr>
          <p:blipFill>
            <a:blip r:embed="rId4">
              <a:grayscl/>
            </a:blip>
            <a:stretch>
              <a:fillRect/>
            </a:stretch>
          </p:blipFill>
          <p:spPr>
            <a:xfrm>
              <a:off x="3189612" y="1500174"/>
              <a:ext cx="2382520" cy="240030"/>
            </a:xfrm>
            <a:prstGeom prst="rect">
              <a:avLst/>
            </a:prstGeom>
          </p:spPr>
        </p:pic>
      </p:grpSp>
      <p:pic>
        <p:nvPicPr>
          <p:cNvPr id="20" name="Picture 1" descr="LogoGobiernoVertical chic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33036" y="214290"/>
            <a:ext cx="159505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logotipo Me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285728"/>
            <a:ext cx="1428760" cy="1291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2 Subtítulo"/>
          <p:cNvSpPr>
            <a:spLocks noGrp="1"/>
          </p:cNvSpPr>
          <p:nvPr>
            <p:ph type="subTitle" idx="1"/>
          </p:nvPr>
        </p:nvSpPr>
        <p:spPr>
          <a:xfrm>
            <a:off x="1500166" y="4714884"/>
            <a:ext cx="6357982" cy="121444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s-CL" sz="1600" b="1" dirty="0" smtClean="0">
                <a:solidFill>
                  <a:schemeClr val="tx1"/>
                </a:solidFill>
              </a:rPr>
              <a:t>Relator: Rodrigo Palma Behnke</a:t>
            </a:r>
          </a:p>
          <a:p>
            <a:pPr algn="l"/>
            <a:r>
              <a:rPr lang="es-CL" sz="1600" b="1" dirty="0" smtClean="0"/>
              <a:t>Universidad de Chile</a:t>
            </a:r>
            <a:endParaRPr lang="es-CL" sz="1600" b="1" dirty="0" smtClean="0">
              <a:solidFill>
                <a:schemeClr val="tx1"/>
              </a:solidFill>
            </a:endParaRPr>
          </a:p>
          <a:p>
            <a:pPr algn="l"/>
            <a:r>
              <a:rPr lang="es-CL" sz="1600" b="1" dirty="0" smtClean="0">
                <a:solidFill>
                  <a:schemeClr val="tx1"/>
                </a:solidFill>
              </a:rPr>
              <a:t>Fecha: 08 de Abril de 2009</a:t>
            </a:r>
          </a:p>
          <a:p>
            <a:pPr algn="l"/>
            <a:endParaRPr lang="es-MX" sz="1600" b="1" dirty="0" smtClean="0"/>
          </a:p>
          <a:p>
            <a:pPr algn="l"/>
            <a:r>
              <a:rPr lang="es-MX" sz="1600" b="1" dirty="0" smtClean="0"/>
              <a:t>Apuntes: Juan Antezana.</a:t>
            </a:r>
          </a:p>
          <a:p>
            <a:pPr algn="l"/>
            <a:endParaRPr lang="es-CL" sz="1600" b="1" dirty="0" smtClean="0">
              <a:solidFill>
                <a:schemeClr val="tx1"/>
              </a:solidFill>
            </a:endParaRPr>
          </a:p>
          <a:p>
            <a:pPr algn="l"/>
            <a:endParaRPr lang="es-CL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347" name="Text Box 19"/>
          <p:cNvSpPr txBox="1">
            <a:spLocks noChangeArrowheads="1"/>
          </p:cNvSpPr>
          <p:nvPr/>
        </p:nvSpPr>
        <p:spPr bwMode="auto">
          <a:xfrm>
            <a:off x="4429124" y="6500834"/>
            <a:ext cx="4787542" cy="233014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algn="r" defTabSz="381000" eaLnBrk="1" hangingPunct="1">
              <a:lnSpc>
                <a:spcPct val="100000"/>
              </a:lnSpc>
            </a:pPr>
            <a:r>
              <a:rPr lang="de-DE" sz="900" b="1" dirty="0"/>
              <a:t>Fuente : </a:t>
            </a:r>
            <a:r>
              <a:rPr lang="en-US" sz="900" dirty="0" smtClean="0"/>
              <a:t>http://www.wwindea.org/home/images/stories/worldwindenergyreport2008_es.pdf</a:t>
            </a:r>
            <a:endParaRPr lang="de-DE" sz="900" dirty="0"/>
          </a:p>
        </p:txBody>
      </p:sp>
      <p:pic>
        <p:nvPicPr>
          <p:cNvPr id="1628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928802"/>
            <a:ext cx="907149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642910" y="71414"/>
            <a:ext cx="7807325" cy="11430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E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Panorama internacional</a:t>
            </a:r>
            <a:endParaRPr kumimoji="0" lang="es-CL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Introducción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69"/>
          <p:cNvSpPr txBox="1">
            <a:spLocks noGrp="1" noChangeArrowheads="1"/>
          </p:cNvSpPr>
          <p:nvPr/>
        </p:nvSpPr>
        <p:spPr bwMode="auto">
          <a:xfrm>
            <a:off x="8318530" y="5829283"/>
            <a:ext cx="4730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515F39A-586B-43D9-9539-4B0B8958CC8F}" type="slidenum">
              <a:rPr lang="es-ES" sz="1400">
                <a:solidFill>
                  <a:srgbClr val="969696"/>
                </a:solidFill>
              </a:rPr>
              <a:pPr algn="r"/>
              <a:t>11</a:t>
            </a:fld>
            <a:endParaRPr lang="es-ES" sz="1400">
              <a:solidFill>
                <a:srgbClr val="969696"/>
              </a:solidFill>
            </a:endParaRPr>
          </a:p>
        </p:txBody>
      </p:sp>
      <p:sp>
        <p:nvSpPr>
          <p:cNvPr id="8499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106630" y="1285860"/>
            <a:ext cx="4894262" cy="579437"/>
          </a:xfrm>
          <a:prstGeom prst="rect">
            <a:avLst/>
          </a:prstGeom>
          <a:noFill/>
        </p:spPr>
        <p:txBody>
          <a:bodyPr/>
          <a:lstStyle/>
          <a:p>
            <a:pPr algn="ctr" eaLnBrk="1" hangingPunct="1"/>
            <a:r>
              <a:rPr lang="es-ES" b="1" dirty="0" smtClean="0">
                <a:solidFill>
                  <a:srgbClr val="3333FF"/>
                </a:solidFill>
                <a:latin typeface="Tahoma" pitchFamily="34" charset="0"/>
                <a:cs typeface="Times New Roman" pitchFamily="18" charset="0"/>
              </a:rPr>
              <a:t> Contenido </a:t>
            </a:r>
            <a:endParaRPr lang="en-US" b="1" dirty="0" smtClean="0">
              <a:solidFill>
                <a:srgbClr val="3333FF"/>
              </a:solidFill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8499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-32" y="3000372"/>
            <a:ext cx="8693150" cy="2349500"/>
          </a:xfrm>
          <a:prstGeom prst="rect">
            <a:avLst/>
          </a:prstGeom>
        </p:spPr>
        <p:txBody>
          <a:bodyPr/>
          <a:lstStyle/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n-US" sz="2400" dirty="0" err="1" smtClean="0"/>
              <a:t>Introducción</a:t>
            </a:r>
            <a:r>
              <a:rPr lang="en-US" sz="2400" dirty="0" smtClean="0"/>
              <a:t> </a:t>
            </a:r>
          </a:p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n-US" sz="2400" dirty="0" err="1" smtClean="0"/>
              <a:t>Descripción</a:t>
            </a:r>
            <a:r>
              <a:rPr lang="en-US" sz="2400" dirty="0" smtClean="0"/>
              <a:t> de </a:t>
            </a:r>
            <a:r>
              <a:rPr lang="en-US" sz="2400" dirty="0" err="1" smtClean="0"/>
              <a:t>tecnología</a:t>
            </a:r>
            <a:endParaRPr lang="en-US" sz="2400" dirty="0" smtClean="0"/>
          </a:p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n-US" sz="2400" dirty="0" err="1" smtClean="0"/>
              <a:t>Aplicaciones</a:t>
            </a:r>
            <a:endParaRPr lang="en-US" sz="2400" dirty="0" smtClean="0"/>
          </a:p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n-US" sz="2400" dirty="0" err="1" smtClean="0"/>
              <a:t>Perspectivas</a:t>
            </a:r>
            <a:r>
              <a:rPr lang="en-US" sz="2400" dirty="0" smtClean="0"/>
              <a:t> y </a:t>
            </a:r>
            <a:r>
              <a:rPr lang="en-US" sz="2400" dirty="0" err="1" smtClean="0"/>
              <a:t>Conclusiones</a:t>
            </a:r>
            <a:endParaRPr lang="en-US" sz="2400" dirty="0" smtClean="0"/>
          </a:p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endParaRPr lang="en-US" sz="2400" dirty="0" smtClean="0"/>
          </a:p>
        </p:txBody>
      </p:sp>
      <p:pic>
        <p:nvPicPr>
          <p:cNvPr id="11" name="Picture 5" descr="composing_productran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14356"/>
            <a:ext cx="2151970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6841778" y="1071546"/>
            <a:ext cx="1987550" cy="887412"/>
          </a:xfrm>
          <a:prstGeom prst="ellipse">
            <a:avLst/>
          </a:prstGeom>
          <a:solidFill>
            <a:srgbClr val="FFCC99">
              <a:alpha val="39000"/>
            </a:srgbClr>
          </a:soli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997147" y="1223946"/>
            <a:ext cx="1519977" cy="649287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Existencia</a:t>
            </a:r>
            <a:r>
              <a:rPr lang="en-US" sz="2000" b="1" dirty="0" smtClean="0">
                <a:latin typeface="Arial" pitchFamily="34" charset="0"/>
              </a:rPr>
              <a:t> </a:t>
            </a:r>
            <a:br>
              <a:rPr lang="en-US" sz="2000" b="1" dirty="0" smtClean="0">
                <a:latin typeface="Arial" pitchFamily="34" charset="0"/>
              </a:rPr>
            </a:br>
            <a:r>
              <a:rPr lang="en-US" sz="2000" b="1" dirty="0" err="1" smtClean="0">
                <a:latin typeface="Arial" pitchFamily="34" charset="0"/>
              </a:rPr>
              <a:t>Recurso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7570500" y="1978008"/>
            <a:ext cx="456947" cy="304800"/>
          </a:xfrm>
          <a:prstGeom prst="downArrow">
            <a:avLst>
              <a:gd name="adj1" fmla="val 50000"/>
              <a:gd name="adj2" fmla="val 50000"/>
            </a:avLst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6795740" y="2316146"/>
            <a:ext cx="1985963" cy="887413"/>
          </a:xfrm>
          <a:prstGeom prst="ellipse">
            <a:avLst/>
          </a:prstGeom>
          <a:solidFill>
            <a:srgbClr val="99FFCC">
              <a:alpha val="39000"/>
            </a:srgbClr>
          </a:soli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6997851" y="2468546"/>
            <a:ext cx="1464574" cy="6492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Selección</a:t>
            </a:r>
            <a:r>
              <a:rPr lang="en-US" sz="2000" b="1" dirty="0">
                <a:latin typeface="Arial" pitchFamily="34" charset="0"/>
              </a:rPr>
              <a:t/>
            </a:r>
            <a:br>
              <a:rPr lang="en-US" sz="2000" b="1" dirty="0">
                <a:latin typeface="Arial" pitchFamily="34" charset="0"/>
              </a:rPr>
            </a:br>
            <a:r>
              <a:rPr lang="en-US" sz="2000" b="1" dirty="0" err="1" smtClean="0">
                <a:latin typeface="Arial" pitchFamily="34" charset="0"/>
              </a:rPr>
              <a:t>tecnología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20" name="Oval 11"/>
          <p:cNvSpPr>
            <a:spLocks noChangeArrowheads="1"/>
          </p:cNvSpPr>
          <p:nvPr/>
        </p:nvSpPr>
        <p:spPr bwMode="auto">
          <a:xfrm>
            <a:off x="6817965" y="5707046"/>
            <a:ext cx="1987550" cy="887413"/>
          </a:xfrm>
          <a:prstGeom prst="ellipse">
            <a:avLst/>
          </a:prstGeom>
          <a:solidFill>
            <a:srgbClr val="00008A">
              <a:alpha val="39000"/>
            </a:srgbClr>
          </a:soli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7172675" y="5859446"/>
            <a:ext cx="1449622" cy="6492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Operación</a:t>
            </a:r>
            <a:r>
              <a:rPr lang="en-US" sz="2000" b="1" dirty="0" smtClean="0">
                <a:latin typeface="Arial" pitchFamily="34" charset="0"/>
              </a:rPr>
              <a:t/>
            </a:r>
            <a:br>
              <a:rPr lang="en-US" sz="2000" b="1" dirty="0" smtClean="0">
                <a:latin typeface="Arial" pitchFamily="34" charset="0"/>
              </a:rPr>
            </a:br>
            <a:r>
              <a:rPr lang="en-US" sz="2000" b="1" dirty="0" smtClean="0">
                <a:latin typeface="Arial" pitchFamily="34" charset="0"/>
              </a:rPr>
              <a:t>Mercado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22" name="AutoShape 13"/>
          <p:cNvSpPr>
            <a:spLocks noChangeArrowheads="1"/>
          </p:cNvSpPr>
          <p:nvPr/>
        </p:nvSpPr>
        <p:spPr bwMode="auto">
          <a:xfrm>
            <a:off x="7569892" y="5368908"/>
            <a:ext cx="457312" cy="304800"/>
          </a:xfrm>
          <a:prstGeom prst="downArrow">
            <a:avLst>
              <a:gd name="adj1" fmla="val 50000"/>
              <a:gd name="adj2" fmla="val 50000"/>
            </a:avLst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4" name="AutoShape 15"/>
          <p:cNvSpPr>
            <a:spLocks noChangeArrowheads="1"/>
          </p:cNvSpPr>
          <p:nvPr/>
        </p:nvSpPr>
        <p:spPr bwMode="auto">
          <a:xfrm>
            <a:off x="7581617" y="3209908"/>
            <a:ext cx="457312" cy="304800"/>
          </a:xfrm>
          <a:prstGeom prst="downArrow">
            <a:avLst>
              <a:gd name="adj1" fmla="val 50000"/>
              <a:gd name="adj2" fmla="val 50000"/>
            </a:avLst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5" name="Oval 16"/>
          <p:cNvSpPr>
            <a:spLocks noChangeArrowheads="1"/>
          </p:cNvSpPr>
          <p:nvPr/>
        </p:nvSpPr>
        <p:spPr bwMode="auto">
          <a:xfrm>
            <a:off x="6817965" y="3535346"/>
            <a:ext cx="1987548" cy="569913"/>
          </a:xfrm>
          <a:prstGeom prst="ellipse">
            <a:avLst/>
          </a:prstGeom>
          <a:solidFill>
            <a:srgbClr val="FFFF99">
              <a:alpha val="39000"/>
            </a:srgbClr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6795979" y="3646471"/>
            <a:ext cx="2062301" cy="37147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Financiamiento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28" name="Oval 19"/>
          <p:cNvSpPr>
            <a:spLocks noChangeArrowheads="1"/>
          </p:cNvSpPr>
          <p:nvPr/>
        </p:nvSpPr>
        <p:spPr bwMode="auto">
          <a:xfrm>
            <a:off x="6806853" y="4462446"/>
            <a:ext cx="1987550" cy="887413"/>
          </a:xfrm>
          <a:prstGeom prst="ellipse">
            <a:avLst/>
          </a:prstGeom>
          <a:solidFill>
            <a:srgbClr val="800080">
              <a:alpha val="39000"/>
            </a:srgbClr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7082413" y="4614846"/>
            <a:ext cx="1563950" cy="6492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Integración</a:t>
            </a:r>
            <a:r>
              <a:rPr lang="en-US" sz="2000" b="1" dirty="0" smtClean="0">
                <a:latin typeface="Arial" pitchFamily="34" charset="0"/>
              </a:rPr>
              <a:t/>
            </a:r>
            <a:br>
              <a:rPr lang="en-US" sz="2000" b="1" dirty="0" smtClean="0">
                <a:latin typeface="Arial" pitchFamily="34" charset="0"/>
              </a:rPr>
            </a:br>
            <a:r>
              <a:rPr lang="en-US" sz="2000" b="1" dirty="0" smtClean="0">
                <a:latin typeface="Arial" pitchFamily="34" charset="0"/>
              </a:rPr>
              <a:t>Mercado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30" name="AutoShape 21"/>
          <p:cNvSpPr>
            <a:spLocks noChangeArrowheads="1"/>
          </p:cNvSpPr>
          <p:nvPr/>
        </p:nvSpPr>
        <p:spPr bwMode="auto">
          <a:xfrm>
            <a:off x="7570506" y="4111608"/>
            <a:ext cx="457312" cy="304800"/>
          </a:xfrm>
          <a:prstGeom prst="downArrow">
            <a:avLst>
              <a:gd name="adj1" fmla="val 50000"/>
              <a:gd name="adj2" fmla="val 50000"/>
            </a:avLst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000504"/>
            <a:ext cx="1785950" cy="2630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712788" y="500042"/>
            <a:ext cx="7808912" cy="1239837"/>
          </a:xfr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2800" b="1" dirty="0">
                <a:solidFill>
                  <a:srgbClr val="FF0000"/>
                </a:solidFill>
              </a:rPr>
              <a:t>Conversión de la energía eólica:</a:t>
            </a:r>
            <a:br>
              <a:rPr lang="es-CL" sz="2800" b="1" dirty="0">
                <a:solidFill>
                  <a:srgbClr val="FF0000"/>
                </a:solidFill>
              </a:rPr>
            </a:br>
            <a:r>
              <a:rPr lang="es-CL" sz="2800" b="1" dirty="0">
                <a:solidFill>
                  <a:srgbClr val="FF0000"/>
                </a:solidFill>
              </a:rPr>
              <a:t>Potencia del </a:t>
            </a:r>
            <a:r>
              <a:rPr lang="es-CL" sz="2800" b="1" dirty="0" smtClean="0">
                <a:solidFill>
                  <a:srgbClr val="FF0000"/>
                </a:solidFill>
              </a:rPr>
              <a:t>viento</a:t>
            </a:r>
            <a:endParaRPr lang="es-CL" sz="2800" b="1" dirty="0">
              <a:solidFill>
                <a:srgbClr val="FF0000"/>
              </a:solidFill>
            </a:endParaRP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428660" y="1643050"/>
            <a:ext cx="6786610" cy="1400175"/>
          </a:xfrm>
          <a:ln/>
        </p:spPr>
        <p:txBody>
          <a:bodyPr lIns="90000" tIns="46800" rIns="90000" bIns="46800"/>
          <a:lstStyle/>
          <a:p>
            <a:pPr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dirty="0" smtClean="0">
                <a:latin typeface="Arial Unicode MS" pitchFamily="34" charset="-128"/>
              </a:rPr>
              <a:t>    La </a:t>
            </a:r>
            <a:r>
              <a:rPr lang="es-CL" sz="2800" dirty="0">
                <a:latin typeface="Arial Unicode MS" pitchFamily="34" charset="-128"/>
              </a:rPr>
              <a:t>potencia del viento que </a:t>
            </a:r>
            <a:r>
              <a:rPr lang="es-CL" sz="2800" dirty="0" smtClean="0">
                <a:latin typeface="Arial Unicode MS" pitchFamily="34" charset="-128"/>
              </a:rPr>
              <a:t>pasa perpendicularmente </a:t>
            </a:r>
            <a:r>
              <a:rPr lang="es-CL" sz="2800" dirty="0">
                <a:latin typeface="Arial Unicode MS" pitchFamily="34" charset="-128"/>
              </a:rPr>
              <a:t>a través de un área circular es: 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3624263" y="1828800"/>
            <a:ext cx="40481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s-CL"/>
          </a:p>
        </p:txBody>
      </p:sp>
      <p:pic>
        <p:nvPicPr>
          <p:cNvPr id="9222" name="Picture 6" descr="Aerogenerador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0800" y="2135210"/>
            <a:ext cx="2628900" cy="4437062"/>
          </a:xfrm>
          <a:prstGeom prst="rect">
            <a:avLst/>
          </a:prstGeom>
          <a:noFill/>
        </p:spPr>
      </p:pic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142844" y="5769104"/>
          <a:ext cx="3759187" cy="1088920"/>
        </p:xfrm>
        <a:graphic>
          <a:graphicData uri="http://schemas.openxmlformats.org/presentationml/2006/ole">
            <p:oleObj spid="_x0000_s311298" name="Ecuación" r:id="rId5" imgW="1358640" imgH="393480" progId="Equation.3">
              <p:embed/>
            </p:oleObj>
          </a:graphicData>
        </a:graphic>
      </p:graphicFrame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4486287" y="6215082"/>
            <a:ext cx="1800225" cy="54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s-ES" b="1" baseline="0" dirty="0"/>
              <a:t>Superficie </a:t>
            </a:r>
          </a:p>
          <a:p>
            <a:pPr algn="ctr">
              <a:lnSpc>
                <a:spcPct val="20000"/>
              </a:lnSpc>
              <a:spcBef>
                <a:spcPct val="50000"/>
              </a:spcBef>
            </a:pPr>
            <a:r>
              <a:rPr lang="es-ES" b="1" baseline="0" dirty="0"/>
              <a:t>virtual</a:t>
            </a:r>
          </a:p>
        </p:txBody>
      </p:sp>
      <p:sp>
        <p:nvSpPr>
          <p:cNvPr id="9226" name="Oval 10"/>
          <p:cNvSpPr>
            <a:spLocks noChangeArrowheads="1"/>
          </p:cNvSpPr>
          <p:nvPr/>
        </p:nvSpPr>
        <p:spPr bwMode="auto">
          <a:xfrm>
            <a:off x="4500562" y="6143644"/>
            <a:ext cx="1744648" cy="64291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 flipH="1" flipV="1">
            <a:off x="4071934" y="6357958"/>
            <a:ext cx="428628" cy="714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9228" name="Oval 12"/>
          <p:cNvSpPr>
            <a:spLocks noChangeArrowheads="1"/>
          </p:cNvSpPr>
          <p:nvPr/>
        </p:nvSpPr>
        <p:spPr bwMode="auto">
          <a:xfrm>
            <a:off x="2792396" y="5879951"/>
            <a:ext cx="1296986" cy="85567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  <p:graphicFrame>
        <p:nvGraphicFramePr>
          <p:cNvPr id="311299" name="Object 3"/>
          <p:cNvGraphicFramePr>
            <a:graphicFrameLocks noChangeAspect="1"/>
          </p:cNvGraphicFramePr>
          <p:nvPr/>
        </p:nvGraphicFramePr>
        <p:xfrm>
          <a:off x="214282" y="3197021"/>
          <a:ext cx="2400294" cy="874921"/>
        </p:xfrm>
        <a:graphic>
          <a:graphicData uri="http://schemas.openxmlformats.org/presentationml/2006/ole">
            <p:oleObj spid="_x0000_s311299" name="Ecuación" r:id="rId6" imgW="1079280" imgH="393480" progId="Equation.3">
              <p:embed/>
            </p:oleObj>
          </a:graphicData>
        </a:graphic>
      </p:graphicFrame>
      <p:graphicFrame>
        <p:nvGraphicFramePr>
          <p:cNvPr id="311300" name="Object 4"/>
          <p:cNvGraphicFramePr>
            <a:graphicFrameLocks noChangeAspect="1"/>
          </p:cNvGraphicFramePr>
          <p:nvPr/>
        </p:nvGraphicFramePr>
        <p:xfrm>
          <a:off x="3073406" y="3357562"/>
          <a:ext cx="2427288" cy="536575"/>
        </p:xfrm>
        <a:graphic>
          <a:graphicData uri="http://schemas.openxmlformats.org/presentationml/2006/ole">
            <p:oleObj spid="_x0000_s311300" name="Ecuación" r:id="rId7" imgW="1091880" imgH="241200" progId="Equation.3">
              <p:embed/>
            </p:oleObj>
          </a:graphicData>
        </a:graphic>
      </p:graphicFrame>
      <p:pic>
        <p:nvPicPr>
          <p:cNvPr id="311301" name="Picture 5" descr="C:\Program Files\Microsoft Office\MEDIA\CAGCAT10\j0212957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598093" y="2997175"/>
            <a:ext cx="687759" cy="431825"/>
          </a:xfrm>
          <a:prstGeom prst="rect">
            <a:avLst/>
          </a:prstGeom>
          <a:noFill/>
        </p:spPr>
      </p:pic>
      <p:graphicFrame>
        <p:nvGraphicFramePr>
          <p:cNvPr id="311302" name="Object 6"/>
          <p:cNvGraphicFramePr>
            <a:graphicFrameLocks noChangeAspect="1"/>
          </p:cNvGraphicFramePr>
          <p:nvPr/>
        </p:nvGraphicFramePr>
        <p:xfrm>
          <a:off x="112713" y="4786313"/>
          <a:ext cx="3584575" cy="1000125"/>
        </p:xfrm>
        <a:graphic>
          <a:graphicData uri="http://schemas.openxmlformats.org/presentationml/2006/ole">
            <p:oleObj spid="_x0000_s311302" name="Ecuación" r:id="rId9" imgW="1409400" imgH="393480" progId="Equation.3">
              <p:embed/>
            </p:oleObj>
          </a:graphicData>
        </a:graphic>
      </p:graphicFrame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-428660" y="3929066"/>
            <a:ext cx="7143800" cy="1400175"/>
          </a:xfrm>
          <a:prstGeom prst="rect">
            <a:avLst/>
          </a:prstGeom>
          <a:ln/>
        </p:spPr>
        <p:txBody>
          <a:bodyPr lIns="90000" tIns="46800" rIns="90000" bIns="46800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es-CL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    Energía por segundo de disco de </a:t>
            </a:r>
            <a:br>
              <a:rPr kumimoji="0" lang="es-CL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</a:br>
            <a:r>
              <a:rPr kumimoji="0" lang="es-CL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radio r, área A (potencia)</a:t>
            </a:r>
            <a:endParaRPr kumimoji="0" lang="es-CL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  <p:pic>
        <p:nvPicPr>
          <p:cNvPr id="311304" name="Picture 8" descr="http://www.virtual.unal.edu.co/cursos/ingenieria/2001734/lecciones/tem05/imageslec03_3_5/image363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429256" y="2786058"/>
            <a:ext cx="910058" cy="71438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406" y="1785926"/>
            <a:ext cx="7808913" cy="1446213"/>
          </a:xfrm>
          <a:ln/>
        </p:spPr>
        <p:txBody>
          <a:bodyPr lIns="90000" tIns="46800" rIns="90000" bIns="46800"/>
          <a:lstStyle/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dirty="0"/>
              <a:t>Según la ley de </a:t>
            </a:r>
            <a:r>
              <a:rPr lang="es-CL" sz="2800" dirty="0" err="1"/>
              <a:t>Betz</a:t>
            </a:r>
            <a:r>
              <a:rPr lang="es-CL" sz="2800" dirty="0"/>
              <a:t>, idealmente, se puede convertir </a:t>
            </a:r>
            <a:r>
              <a:rPr lang="es-CL" sz="2800" dirty="0" smtClean="0"/>
              <a:t>sólo </a:t>
            </a:r>
            <a:r>
              <a:rPr lang="es-CL" sz="2800" dirty="0"/>
              <a:t>el </a:t>
            </a:r>
            <a:r>
              <a:rPr lang="es-CL" sz="2800" dirty="0">
                <a:solidFill>
                  <a:srgbClr val="FF0000"/>
                </a:solidFill>
              </a:rPr>
              <a:t>59%</a:t>
            </a:r>
            <a:r>
              <a:rPr lang="es-CL" sz="2800" dirty="0"/>
              <a:t> de la potencia que posee el viento.</a:t>
            </a:r>
          </a:p>
          <a:p>
            <a:pPr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s-CL" sz="2800" dirty="0"/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2457450" y="2171700"/>
            <a:ext cx="4554538" cy="1588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10244" name="AutoShape 4"/>
          <p:cNvSpPr>
            <a:spLocks noChangeAspect="1" noChangeArrowheads="1"/>
          </p:cNvSpPr>
          <p:nvPr/>
        </p:nvSpPr>
        <p:spPr bwMode="auto">
          <a:xfrm>
            <a:off x="838200" y="3810000"/>
            <a:ext cx="4229100" cy="2514600"/>
          </a:xfrm>
          <a:prstGeom prst="rect">
            <a:avLst/>
          </a:prstGeom>
          <a:noFill/>
        </p:spPr>
        <p:txBody>
          <a:bodyPr/>
          <a:lstStyle/>
          <a:p>
            <a:endParaRPr lang="es-CL"/>
          </a:p>
        </p:txBody>
      </p:sp>
      <p:pic>
        <p:nvPicPr>
          <p:cNvPr id="10247" name="Picture 7" descr="turbtubx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4828" y="3429000"/>
            <a:ext cx="4495800" cy="2673350"/>
          </a:xfrm>
          <a:prstGeom prst="rect">
            <a:avLst/>
          </a:prstGeom>
          <a:noFill/>
        </p:spPr>
      </p:pic>
      <p:graphicFrame>
        <p:nvGraphicFramePr>
          <p:cNvPr id="10248" name="Object 8"/>
          <p:cNvGraphicFramePr>
            <a:graphicFrameLocks noChangeAspect="1"/>
          </p:cNvGraphicFramePr>
          <p:nvPr/>
        </p:nvGraphicFramePr>
        <p:xfrm>
          <a:off x="5791232" y="3000372"/>
          <a:ext cx="2381250" cy="935038"/>
        </p:xfrm>
        <a:graphic>
          <a:graphicData uri="http://schemas.openxmlformats.org/presentationml/2006/ole">
            <p:oleObj spid="_x0000_s312322" name="Ecuación" r:id="rId5" imgW="1002960" imgH="393480" progId="Equation.3">
              <p:embed/>
            </p:oleObj>
          </a:graphicData>
        </a:graphic>
      </p:graphicFrame>
      <p:graphicFrame>
        <p:nvGraphicFramePr>
          <p:cNvPr id="10249" name="Object 9"/>
          <p:cNvGraphicFramePr>
            <a:graphicFrameLocks noChangeAspect="1"/>
          </p:cNvGraphicFramePr>
          <p:nvPr/>
        </p:nvGraphicFramePr>
        <p:xfrm>
          <a:off x="5257832" y="4143372"/>
          <a:ext cx="3886200" cy="873125"/>
        </p:xfrm>
        <a:graphic>
          <a:graphicData uri="http://schemas.openxmlformats.org/presentationml/2006/ole">
            <p:oleObj spid="_x0000_s312323" name="Ecuación" r:id="rId6" imgW="1752480" imgH="393480" progId="Equation.3">
              <p:embed/>
            </p:oleObj>
          </a:graphicData>
        </a:graphic>
      </p:graphicFrame>
      <p:graphicFrame>
        <p:nvGraphicFramePr>
          <p:cNvPr id="10250" name="Object 10"/>
          <p:cNvGraphicFramePr>
            <a:graphicFrameLocks noChangeAspect="1"/>
          </p:cNvGraphicFramePr>
          <p:nvPr/>
        </p:nvGraphicFramePr>
        <p:xfrm>
          <a:off x="5384832" y="5057772"/>
          <a:ext cx="3759200" cy="1190625"/>
        </p:xfrm>
        <a:graphic>
          <a:graphicData uri="http://schemas.openxmlformats.org/presentationml/2006/ole">
            <p:oleObj spid="_x0000_s312324" name="Ecuación" r:id="rId7" imgW="1765080" imgH="558720" progId="Equation.3">
              <p:embed/>
            </p:oleObj>
          </a:graphicData>
        </a:graphic>
      </p:graphicFrame>
      <p:sp>
        <p:nvSpPr>
          <p:cNvPr id="10" name="Rectangle 1"/>
          <p:cNvSpPr txBox="1">
            <a:spLocks noChangeArrowheads="1"/>
          </p:cNvSpPr>
          <p:nvPr/>
        </p:nvSpPr>
        <p:spPr>
          <a:xfrm>
            <a:off x="712788" y="500042"/>
            <a:ext cx="7808912" cy="1239837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Conversión de la energía eólica:</a:t>
            </a:r>
            <a:b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Potencial aprovechable</a:t>
            </a:r>
            <a:endParaRPr kumimoji="0" lang="es-CL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406" y="1785926"/>
            <a:ext cx="7808913" cy="1446213"/>
          </a:xfrm>
          <a:ln/>
        </p:spPr>
        <p:txBody>
          <a:bodyPr lIns="90000" tIns="46800" rIns="90000" bIns="46800"/>
          <a:lstStyle/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dirty="0"/>
              <a:t>Según la ley de </a:t>
            </a:r>
            <a:r>
              <a:rPr lang="es-CL" sz="2800" dirty="0" err="1"/>
              <a:t>Betz</a:t>
            </a:r>
            <a:r>
              <a:rPr lang="es-CL" sz="2800" dirty="0"/>
              <a:t>, idealmente, se puede convertir solo el </a:t>
            </a:r>
            <a:r>
              <a:rPr lang="es-CL" sz="2800" dirty="0">
                <a:solidFill>
                  <a:srgbClr val="FF0000"/>
                </a:solidFill>
              </a:rPr>
              <a:t>59%</a:t>
            </a:r>
            <a:r>
              <a:rPr lang="es-CL" sz="2800" dirty="0"/>
              <a:t> de la potencia que posee el viento.</a:t>
            </a:r>
          </a:p>
          <a:p>
            <a:pPr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s-CL" sz="2800" dirty="0"/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2457450" y="2171700"/>
            <a:ext cx="4554538" cy="1588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10244" name="AutoShape 4"/>
          <p:cNvSpPr>
            <a:spLocks noChangeAspect="1" noChangeArrowheads="1"/>
          </p:cNvSpPr>
          <p:nvPr/>
        </p:nvSpPr>
        <p:spPr bwMode="auto">
          <a:xfrm>
            <a:off x="838200" y="3810000"/>
            <a:ext cx="4229100" cy="2514600"/>
          </a:xfrm>
          <a:prstGeom prst="rect">
            <a:avLst/>
          </a:prstGeom>
          <a:noFill/>
        </p:spPr>
        <p:txBody>
          <a:bodyPr/>
          <a:lstStyle/>
          <a:p>
            <a:endParaRPr lang="es-CL"/>
          </a:p>
        </p:txBody>
      </p:sp>
      <p:graphicFrame>
        <p:nvGraphicFramePr>
          <p:cNvPr id="10248" name="Object 8"/>
          <p:cNvGraphicFramePr>
            <a:graphicFrameLocks noChangeAspect="1"/>
          </p:cNvGraphicFramePr>
          <p:nvPr/>
        </p:nvGraphicFramePr>
        <p:xfrm>
          <a:off x="5791232" y="3000372"/>
          <a:ext cx="2381250" cy="935038"/>
        </p:xfrm>
        <a:graphic>
          <a:graphicData uri="http://schemas.openxmlformats.org/presentationml/2006/ole">
            <p:oleObj spid="_x0000_s316418" name="Ecuación" r:id="rId4" imgW="1002960" imgH="393480" progId="Equation.3">
              <p:embed/>
            </p:oleObj>
          </a:graphicData>
        </a:graphic>
      </p:graphicFrame>
      <p:graphicFrame>
        <p:nvGraphicFramePr>
          <p:cNvPr id="10249" name="Object 9"/>
          <p:cNvGraphicFramePr>
            <a:graphicFrameLocks noChangeAspect="1"/>
          </p:cNvGraphicFramePr>
          <p:nvPr/>
        </p:nvGraphicFramePr>
        <p:xfrm>
          <a:off x="5329270" y="4214818"/>
          <a:ext cx="3886200" cy="873125"/>
        </p:xfrm>
        <a:graphic>
          <a:graphicData uri="http://schemas.openxmlformats.org/presentationml/2006/ole">
            <p:oleObj spid="_x0000_s316419" name="Ecuación" r:id="rId5" imgW="1752480" imgH="393480" progId="Equation.3">
              <p:embed/>
            </p:oleObj>
          </a:graphicData>
        </a:graphic>
      </p:graphicFrame>
      <p:graphicFrame>
        <p:nvGraphicFramePr>
          <p:cNvPr id="10250" name="Object 10"/>
          <p:cNvGraphicFramePr>
            <a:graphicFrameLocks noChangeAspect="1"/>
          </p:cNvGraphicFramePr>
          <p:nvPr/>
        </p:nvGraphicFramePr>
        <p:xfrm>
          <a:off x="5384832" y="5143512"/>
          <a:ext cx="3759200" cy="1190625"/>
        </p:xfrm>
        <a:graphic>
          <a:graphicData uri="http://schemas.openxmlformats.org/presentationml/2006/ole">
            <p:oleObj spid="_x0000_s316420" name="Ecuación" r:id="rId6" imgW="1765080" imgH="558720" progId="Equation.3">
              <p:embed/>
            </p:oleObj>
          </a:graphicData>
        </a:graphic>
      </p:graphicFrame>
      <p:sp>
        <p:nvSpPr>
          <p:cNvPr id="10" name="Rectangle 1"/>
          <p:cNvSpPr txBox="1">
            <a:spLocks noChangeArrowheads="1"/>
          </p:cNvSpPr>
          <p:nvPr/>
        </p:nvSpPr>
        <p:spPr>
          <a:xfrm>
            <a:off x="712788" y="500042"/>
            <a:ext cx="7808912" cy="1239837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Conversión de la energía eólica:</a:t>
            </a:r>
            <a:b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Potencial aprovechable</a:t>
            </a:r>
            <a:endParaRPr kumimoji="0" lang="es-CL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  <p:pic>
        <p:nvPicPr>
          <p:cNvPr id="12" name="Picture 4" descr="betz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454" y="3429000"/>
            <a:ext cx="4758050" cy="30622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 txBox="1">
            <a:spLocks noChangeArrowheads="1"/>
          </p:cNvSpPr>
          <p:nvPr/>
        </p:nvSpPr>
        <p:spPr>
          <a:xfrm>
            <a:off x="712788" y="500042"/>
            <a:ext cx="7808912" cy="1239837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Conversión de la energía eólica:</a:t>
            </a:r>
            <a:b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Potencial aprovechable</a:t>
            </a:r>
            <a:endParaRPr kumimoji="0" lang="es-CL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  <p:pic>
        <p:nvPicPr>
          <p:cNvPr id="36454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14488"/>
            <a:ext cx="819984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13 CuadroTexto"/>
          <p:cNvSpPr txBox="1"/>
          <p:nvPr/>
        </p:nvSpPr>
        <p:spPr>
          <a:xfrm>
            <a:off x="3857620" y="6596414"/>
            <a:ext cx="52149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100" b="1" i="1" dirty="0" smtClean="0"/>
              <a:t>Fuente: C. Silva, UAI</a:t>
            </a:r>
            <a:endParaRPr lang="es-CL" sz="2400" b="1" i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 txBox="1">
            <a:spLocks noChangeArrowheads="1"/>
          </p:cNvSpPr>
          <p:nvPr/>
        </p:nvSpPr>
        <p:spPr>
          <a:xfrm>
            <a:off x="712788" y="500042"/>
            <a:ext cx="7808912" cy="1239837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Conversión de la energía eólica:</a:t>
            </a:r>
            <a:b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Potencial aprovechable</a:t>
            </a:r>
            <a:endParaRPr kumimoji="0" lang="es-CL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  <p:pic>
        <p:nvPicPr>
          <p:cNvPr id="3655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785926"/>
            <a:ext cx="811993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3857620" y="6596414"/>
            <a:ext cx="52149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100" b="1" i="1" dirty="0" smtClean="0"/>
              <a:t>Fuente: C. Silva, UAI</a:t>
            </a:r>
            <a:endParaRPr lang="es-CL" sz="2400" b="1" i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857220"/>
            <a:ext cx="7808913" cy="571516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2800" b="1" dirty="0" smtClean="0">
                <a:solidFill>
                  <a:srgbClr val="FF0000"/>
                </a:solidFill>
              </a:rPr>
              <a:t>Dimensionamiento del recurso: estadística</a:t>
            </a:r>
            <a:endParaRPr lang="es-CL" sz="2800" b="1" dirty="0">
              <a:solidFill>
                <a:srgbClr val="FF0000"/>
              </a:solidFill>
            </a:endParaRPr>
          </a:p>
        </p:txBody>
      </p:sp>
      <p:sp>
        <p:nvSpPr>
          <p:cNvPr id="12291" name="AutoShape 3"/>
          <p:cNvSpPr>
            <a:spLocks noChangeAspect="1" noChangeArrowheads="1"/>
          </p:cNvSpPr>
          <p:nvPr/>
        </p:nvSpPr>
        <p:spPr bwMode="auto">
          <a:xfrm>
            <a:off x="4508500" y="2387600"/>
            <a:ext cx="4521200" cy="4225925"/>
          </a:xfrm>
          <a:prstGeom prst="rect">
            <a:avLst/>
          </a:prstGeom>
          <a:noFill/>
        </p:spPr>
        <p:txBody>
          <a:bodyPr/>
          <a:lstStyle/>
          <a:p>
            <a:endParaRPr lang="es-CL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  <p:pic>
        <p:nvPicPr>
          <p:cNvPr id="3471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357298"/>
            <a:ext cx="7929618" cy="510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CuadroTexto"/>
          <p:cNvSpPr txBox="1"/>
          <p:nvPr/>
        </p:nvSpPr>
        <p:spPr>
          <a:xfrm>
            <a:off x="3857620" y="6596414"/>
            <a:ext cx="52149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100" b="1" i="1" dirty="0" err="1" smtClean="0"/>
              <a:t>Springer</a:t>
            </a:r>
            <a:r>
              <a:rPr lang="es-MX" sz="1100" b="1" i="1" dirty="0" smtClean="0"/>
              <a:t>, </a:t>
            </a:r>
            <a:r>
              <a:rPr lang="es-MX" sz="1100" b="1" i="1" dirty="0" err="1" smtClean="0"/>
              <a:t>Renewable</a:t>
            </a:r>
            <a:r>
              <a:rPr lang="es-MX" sz="1100" b="1" i="1" dirty="0" smtClean="0"/>
              <a:t> </a:t>
            </a:r>
            <a:r>
              <a:rPr lang="es-MX" sz="1100" b="1" i="1" dirty="0" err="1" smtClean="0"/>
              <a:t>Energy</a:t>
            </a:r>
            <a:endParaRPr lang="es-CL" sz="2400" b="1" i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2357422" y="2143116"/>
            <a:ext cx="12858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sz="1400" b="1" dirty="0" smtClean="0"/>
              <a:t>Ciclo horario</a:t>
            </a:r>
            <a:endParaRPr lang="es-CL" sz="14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6215074" y="1785926"/>
            <a:ext cx="12858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sz="1400" b="1" dirty="0" smtClean="0"/>
              <a:t>Ciclo horario</a:t>
            </a:r>
            <a:endParaRPr lang="es-CL" sz="14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7143768" y="3286124"/>
            <a:ext cx="12858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sz="1400" b="1" dirty="0" smtClean="0"/>
              <a:t>Ciclo diario</a:t>
            </a:r>
            <a:endParaRPr lang="es-CL" sz="1400" b="1" dirty="0"/>
          </a:p>
        </p:txBody>
      </p:sp>
      <p:sp>
        <p:nvSpPr>
          <p:cNvPr id="12" name="11 CuadroTexto"/>
          <p:cNvSpPr txBox="1"/>
          <p:nvPr/>
        </p:nvSpPr>
        <p:spPr>
          <a:xfrm>
            <a:off x="1428728" y="3692727"/>
            <a:ext cx="12858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sz="1400" b="1" dirty="0" smtClean="0"/>
              <a:t>Ciclo diario</a:t>
            </a:r>
            <a:endParaRPr lang="es-CL" sz="14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4071934" y="4714884"/>
            <a:ext cx="12858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sz="1400" b="1" dirty="0" smtClean="0"/>
              <a:t>Ciclo anual</a:t>
            </a:r>
            <a:endParaRPr lang="es-CL" sz="1400" b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4214810" y="6286520"/>
            <a:ext cx="12858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/>
              <a:t>días</a:t>
            </a:r>
            <a:endParaRPr lang="es-CL" sz="14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838200"/>
            <a:ext cx="7808913" cy="8763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2800" b="1" dirty="0" smtClean="0">
                <a:solidFill>
                  <a:srgbClr val="FF0000"/>
                </a:solidFill>
              </a:rPr>
              <a:t>Dimensionamiento del recurso:</a:t>
            </a:r>
            <a:br>
              <a:rPr lang="es-CL" sz="2800" b="1" dirty="0" smtClean="0">
                <a:solidFill>
                  <a:srgbClr val="FF0000"/>
                </a:solidFill>
              </a:rPr>
            </a:br>
            <a:r>
              <a:rPr lang="es-CL" sz="2800" b="1" dirty="0" smtClean="0">
                <a:solidFill>
                  <a:srgbClr val="FF0000"/>
                </a:solidFill>
              </a:rPr>
              <a:t>Distribución </a:t>
            </a:r>
            <a:r>
              <a:rPr lang="es-CL" sz="2800" b="1" dirty="0">
                <a:solidFill>
                  <a:srgbClr val="FF0000"/>
                </a:solidFill>
              </a:rPr>
              <a:t>de </a:t>
            </a:r>
            <a:r>
              <a:rPr lang="es-CL" sz="2800" b="1" dirty="0" err="1">
                <a:solidFill>
                  <a:srgbClr val="FF0000"/>
                </a:solidFill>
              </a:rPr>
              <a:t>Weibull</a:t>
            </a:r>
            <a:endParaRPr lang="es-CL" sz="2800" b="1" dirty="0">
              <a:solidFill>
                <a:srgbClr val="FF0000"/>
              </a:solidFill>
            </a:endParaRP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-71470" y="2000240"/>
            <a:ext cx="4500594" cy="4068763"/>
          </a:xfrm>
          <a:prstGeom prst="rect">
            <a:avLst/>
          </a:prstGeom>
          <a:ln/>
        </p:spPr>
        <p:txBody>
          <a:bodyPr lIns="90000" tIns="46800" rIns="90000" bIns="46800"/>
          <a:lstStyle/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dirty="0"/>
              <a:t>Es la función de distribución que mejor representa a la estadística de los vientos.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dirty="0"/>
              <a:t>Entrega valiosa información a los constructores de aerogeneradores.</a:t>
            </a:r>
          </a:p>
        </p:txBody>
      </p:sp>
      <p:sp>
        <p:nvSpPr>
          <p:cNvPr id="12291" name="AutoShape 3"/>
          <p:cNvSpPr>
            <a:spLocks noChangeAspect="1" noChangeArrowheads="1"/>
          </p:cNvSpPr>
          <p:nvPr/>
        </p:nvSpPr>
        <p:spPr bwMode="auto">
          <a:xfrm>
            <a:off x="4508500" y="2387600"/>
            <a:ext cx="4521200" cy="4225925"/>
          </a:xfrm>
          <a:prstGeom prst="rect">
            <a:avLst/>
          </a:prstGeom>
          <a:noFill/>
        </p:spPr>
        <p:txBody>
          <a:bodyPr/>
          <a:lstStyle/>
          <a:p>
            <a:endParaRPr lang="es-CL"/>
          </a:p>
        </p:txBody>
      </p:sp>
      <p:pic>
        <p:nvPicPr>
          <p:cNvPr id="12293" name="Picture 5" descr="weibu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071678"/>
            <a:ext cx="4586286" cy="4586286"/>
          </a:xfrm>
          <a:prstGeom prst="rect">
            <a:avLst/>
          </a:prstGeom>
          <a:noFill/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  <p:pic>
        <p:nvPicPr>
          <p:cNvPr id="3686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2285992"/>
            <a:ext cx="332461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355751"/>
            <a:ext cx="7770813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54025" y="1201764"/>
            <a:ext cx="4548188" cy="5424487"/>
            <a:chOff x="286" y="483"/>
            <a:chExt cx="2865" cy="3417"/>
          </a:xfrm>
        </p:grpSpPr>
        <p:pic>
          <p:nvPicPr>
            <p:cNvPr id="104454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6" y="509"/>
              <a:ext cx="2424" cy="3384"/>
            </a:xfrm>
            <a:prstGeom prst="rect">
              <a:avLst/>
            </a:prstGeom>
            <a:noFill/>
            <a:ln w="9525">
              <a:solidFill>
                <a:srgbClr val="EE0000"/>
              </a:solidFill>
              <a:miter lim="800000"/>
              <a:headEnd/>
              <a:tailEnd/>
            </a:ln>
            <a:effectLst/>
          </p:spPr>
        </p:pic>
        <p:sp>
          <p:nvSpPr>
            <p:cNvPr id="104455" name="Line 7"/>
            <p:cNvSpPr>
              <a:spLocks noChangeShapeType="1"/>
            </p:cNvSpPr>
            <p:nvPr/>
          </p:nvSpPr>
          <p:spPr bwMode="auto">
            <a:xfrm flipV="1">
              <a:off x="2707" y="1300"/>
              <a:ext cx="404" cy="2600"/>
            </a:xfrm>
            <a:prstGeom prst="line">
              <a:avLst/>
            </a:prstGeom>
            <a:noFill/>
            <a:ln w="9525">
              <a:solidFill>
                <a:srgbClr val="EE0000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104456" name="Line 8"/>
            <p:cNvSpPr>
              <a:spLocks noChangeShapeType="1"/>
            </p:cNvSpPr>
            <p:nvPr/>
          </p:nvSpPr>
          <p:spPr bwMode="auto">
            <a:xfrm>
              <a:off x="2696" y="483"/>
              <a:ext cx="379" cy="692"/>
            </a:xfrm>
            <a:prstGeom prst="line">
              <a:avLst/>
            </a:prstGeom>
            <a:noFill/>
            <a:ln w="9525">
              <a:solidFill>
                <a:srgbClr val="EE0000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104457" name="Rectangle 9"/>
            <p:cNvSpPr>
              <a:spLocks noChangeArrowheads="1"/>
            </p:cNvSpPr>
            <p:nvPr/>
          </p:nvSpPr>
          <p:spPr bwMode="auto">
            <a:xfrm>
              <a:off x="3044" y="1168"/>
              <a:ext cx="107" cy="131"/>
            </a:xfrm>
            <a:prstGeom prst="rect">
              <a:avLst/>
            </a:prstGeom>
            <a:noFill/>
            <a:ln w="9525">
              <a:solidFill>
                <a:srgbClr val="EE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343025" y="2473351"/>
            <a:ext cx="7407275" cy="4044950"/>
            <a:chOff x="846" y="1284"/>
            <a:chExt cx="4666" cy="2548"/>
          </a:xfrm>
        </p:grpSpPr>
        <p:pic>
          <p:nvPicPr>
            <p:cNvPr id="104459" name="Picture 1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178" y="2220"/>
              <a:ext cx="2334" cy="1608"/>
            </a:xfrm>
            <a:prstGeom prst="rect">
              <a:avLst/>
            </a:prstGeom>
            <a:noFill/>
            <a:ln w="38100">
              <a:solidFill>
                <a:srgbClr val="3333FF"/>
              </a:solidFill>
              <a:miter lim="800000"/>
              <a:headEnd/>
              <a:tailEnd/>
            </a:ln>
            <a:effectLst/>
          </p:spPr>
        </p:pic>
        <p:sp>
          <p:nvSpPr>
            <p:cNvPr id="104460" name="Line 12"/>
            <p:cNvSpPr>
              <a:spLocks noChangeShapeType="1"/>
            </p:cNvSpPr>
            <p:nvPr/>
          </p:nvSpPr>
          <p:spPr bwMode="auto">
            <a:xfrm flipH="1" flipV="1">
              <a:off x="905" y="1284"/>
              <a:ext cx="2247" cy="929"/>
            </a:xfrm>
            <a:prstGeom prst="line">
              <a:avLst/>
            </a:prstGeom>
            <a:noFill/>
            <a:ln w="9525">
              <a:solidFill>
                <a:srgbClr val="3333FF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104461" name="Line 13"/>
            <p:cNvSpPr>
              <a:spLocks noChangeShapeType="1"/>
            </p:cNvSpPr>
            <p:nvPr/>
          </p:nvSpPr>
          <p:spPr bwMode="auto">
            <a:xfrm flipH="1" flipV="1">
              <a:off x="846" y="1331"/>
              <a:ext cx="2303" cy="2501"/>
            </a:xfrm>
            <a:prstGeom prst="line">
              <a:avLst/>
            </a:prstGeom>
            <a:noFill/>
            <a:ln w="9525">
              <a:solidFill>
                <a:srgbClr val="3333FF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104462" name="Rectangle 14"/>
            <p:cNvSpPr>
              <a:spLocks noChangeArrowheads="1"/>
            </p:cNvSpPr>
            <p:nvPr/>
          </p:nvSpPr>
          <p:spPr bwMode="auto">
            <a:xfrm>
              <a:off x="848" y="1285"/>
              <a:ext cx="66" cy="58"/>
            </a:xfrm>
            <a:prstGeom prst="rect">
              <a:avLst/>
            </a:prstGeom>
            <a:noFill/>
            <a:ln w="9525">
              <a:solidFill>
                <a:srgbClr val="3333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04465" name="Text Box 312"/>
          <p:cNvSpPr txBox="1">
            <a:spLocks noChangeArrowheads="1"/>
          </p:cNvSpPr>
          <p:nvPr/>
        </p:nvSpPr>
        <p:spPr bwMode="auto">
          <a:xfrm>
            <a:off x="7043738" y="6688164"/>
            <a:ext cx="21685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800" b="1"/>
              <a:t>Source: Wiley &amp; Sons, Renewables</a:t>
            </a:r>
            <a:endParaRPr lang="en-US" sz="800" b="1"/>
          </a:p>
        </p:txBody>
      </p:sp>
      <p:sp>
        <p:nvSpPr>
          <p:cNvPr id="15" name="Rectangle 1"/>
          <p:cNvSpPr txBox="1">
            <a:spLocks noChangeArrowheads="1"/>
          </p:cNvSpPr>
          <p:nvPr/>
        </p:nvSpPr>
        <p:spPr>
          <a:xfrm>
            <a:off x="838200" y="338122"/>
            <a:ext cx="7808913" cy="8763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Evaluación del potencial</a:t>
            </a:r>
            <a:endParaRPr kumimoji="0" lang="es-CL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1148592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69"/>
          <p:cNvSpPr txBox="1">
            <a:spLocks noGrp="1" noChangeArrowheads="1"/>
          </p:cNvSpPr>
          <p:nvPr/>
        </p:nvSpPr>
        <p:spPr bwMode="auto">
          <a:xfrm>
            <a:off x="8604250" y="6092825"/>
            <a:ext cx="4730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079A954-AEB2-4EA9-BDE8-7DF4DFC09CD5}" type="slidenum">
              <a:rPr lang="es-ES" sz="1400">
                <a:solidFill>
                  <a:srgbClr val="969696"/>
                </a:solidFill>
              </a:rPr>
              <a:pPr algn="r"/>
              <a:t>2</a:t>
            </a:fld>
            <a:endParaRPr lang="es-ES" sz="1400">
              <a:solidFill>
                <a:srgbClr val="969696"/>
              </a:solidFill>
            </a:endParaRPr>
          </a:p>
        </p:txBody>
      </p:sp>
      <p:sp>
        <p:nvSpPr>
          <p:cNvPr id="122884" name="Rectangle 2"/>
          <p:cNvSpPr>
            <a:spLocks noChangeArrowheads="1"/>
          </p:cNvSpPr>
          <p:nvPr/>
        </p:nvSpPr>
        <p:spPr bwMode="auto">
          <a:xfrm>
            <a:off x="1071538" y="928670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dirty="0" smtClean="0">
                <a:solidFill>
                  <a:srgbClr val="3333FF"/>
                </a:solidFill>
              </a:rPr>
              <a:t>Objetivo de los Talleres</a:t>
            </a:r>
            <a:endParaRPr lang="en-US" sz="32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14314" y="1977932"/>
            <a:ext cx="871540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CL" sz="2400" dirty="0" smtClean="0">
                <a:solidFill>
                  <a:sysClr val="windowText" lastClr="000000"/>
                </a:solidFill>
              </a:rPr>
              <a:t>Contribuir a la capacitación de los tomadores de decisiones, planificadores y autoridades regionales, en relación al fomento y de soluciones con energía eólica.</a:t>
            </a:r>
          </a:p>
          <a:p>
            <a:pPr algn="ctr"/>
            <a:endParaRPr lang="es-MX" sz="2400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es-MX" sz="2400" dirty="0" smtClean="0">
                <a:solidFill>
                  <a:sysClr val="windowText" lastClr="000000"/>
                </a:solidFill>
              </a:rPr>
              <a:t>Diagnóstico de temas que requieran un análisis y </a:t>
            </a:r>
            <a:br>
              <a:rPr lang="es-MX" sz="2400" dirty="0" smtClean="0">
                <a:solidFill>
                  <a:sysClr val="windowText" lastClr="000000"/>
                </a:solidFill>
              </a:rPr>
            </a:br>
            <a:r>
              <a:rPr lang="es-MX" sz="2400" dirty="0" smtClean="0">
                <a:solidFill>
                  <a:sysClr val="windowText" lastClr="000000"/>
                </a:solidFill>
              </a:rPr>
              <a:t>estudio en mayor detalle. </a:t>
            </a:r>
            <a:endParaRPr lang="en-US" sz="24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17"/>
          <p:cNvSpPr>
            <a:spLocks noChangeArrowheads="1"/>
          </p:cNvSpPr>
          <p:nvPr/>
        </p:nvSpPr>
        <p:spPr bwMode="auto">
          <a:xfrm>
            <a:off x="7839075" y="1806575"/>
            <a:ext cx="836613" cy="4608513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113" y="86"/>
              </a:cxn>
              <a:cxn ang="0">
                <a:pos x="176" y="181"/>
              </a:cxn>
              <a:cxn ang="0">
                <a:pos x="176" y="245"/>
              </a:cxn>
              <a:cxn ang="0">
                <a:pos x="127" y="301"/>
              </a:cxn>
              <a:cxn ang="0">
                <a:pos x="127" y="374"/>
              </a:cxn>
              <a:cxn ang="0">
                <a:pos x="79" y="446"/>
              </a:cxn>
              <a:cxn ang="0">
                <a:pos x="97" y="555"/>
              </a:cxn>
              <a:cxn ang="0">
                <a:pos x="113" y="696"/>
              </a:cxn>
              <a:cxn ang="0">
                <a:pos x="99" y="903"/>
              </a:cxn>
              <a:cxn ang="0">
                <a:pos x="130" y="1010"/>
              </a:cxn>
              <a:cxn ang="0">
                <a:pos x="137" y="1041"/>
              </a:cxn>
              <a:cxn ang="0">
                <a:pos x="147" y="1084"/>
              </a:cxn>
              <a:cxn ang="0">
                <a:pos x="137" y="1115"/>
              </a:cxn>
              <a:cxn ang="0">
                <a:pos x="146" y="1157"/>
              </a:cxn>
              <a:cxn ang="0">
                <a:pos x="136" y="1222"/>
              </a:cxn>
              <a:cxn ang="0">
                <a:pos x="128" y="1260"/>
              </a:cxn>
              <a:cxn ang="0">
                <a:pos x="146" y="1313"/>
              </a:cxn>
              <a:cxn ang="0">
                <a:pos x="164" y="1366"/>
              </a:cxn>
              <a:cxn ang="0">
                <a:pos x="213" y="1383"/>
              </a:cxn>
              <a:cxn ang="0">
                <a:pos x="254" y="1384"/>
              </a:cxn>
              <a:cxn ang="0">
                <a:pos x="244" y="1405"/>
              </a:cxn>
              <a:cxn ang="0">
                <a:pos x="213" y="1423"/>
              </a:cxn>
              <a:cxn ang="0">
                <a:pos x="168" y="1408"/>
              </a:cxn>
              <a:cxn ang="0">
                <a:pos x="174" y="1389"/>
              </a:cxn>
              <a:cxn ang="0">
                <a:pos x="157" y="1372"/>
              </a:cxn>
              <a:cxn ang="0">
                <a:pos x="114" y="1365"/>
              </a:cxn>
              <a:cxn ang="0">
                <a:pos x="94" y="1318"/>
              </a:cxn>
              <a:cxn ang="0">
                <a:pos x="79" y="1240"/>
              </a:cxn>
              <a:cxn ang="0">
                <a:pos x="72" y="1199"/>
              </a:cxn>
              <a:cxn ang="0">
                <a:pos x="56" y="1167"/>
              </a:cxn>
              <a:cxn ang="0">
                <a:pos x="43" y="1158"/>
              </a:cxn>
              <a:cxn ang="0">
                <a:pos x="0" y="1131"/>
              </a:cxn>
              <a:cxn ang="0">
                <a:pos x="33" y="1097"/>
              </a:cxn>
              <a:cxn ang="0">
                <a:pos x="62" y="1131"/>
              </a:cxn>
              <a:cxn ang="0">
                <a:pos x="71" y="1111"/>
              </a:cxn>
              <a:cxn ang="0">
                <a:pos x="83" y="1067"/>
              </a:cxn>
              <a:cxn ang="0">
                <a:pos x="90" y="1052"/>
              </a:cxn>
              <a:cxn ang="0">
                <a:pos x="61" y="907"/>
              </a:cxn>
              <a:cxn ang="0">
                <a:pos x="13" y="888"/>
              </a:cxn>
              <a:cxn ang="0">
                <a:pos x="23" y="824"/>
              </a:cxn>
              <a:cxn ang="0">
                <a:pos x="14" y="788"/>
              </a:cxn>
              <a:cxn ang="0">
                <a:pos x="34" y="703"/>
              </a:cxn>
              <a:cxn ang="0">
                <a:pos x="51" y="648"/>
              </a:cxn>
              <a:cxn ang="0">
                <a:pos x="51" y="507"/>
              </a:cxn>
              <a:cxn ang="0">
                <a:pos x="67" y="472"/>
              </a:cxn>
              <a:cxn ang="0">
                <a:pos x="51" y="406"/>
              </a:cxn>
              <a:cxn ang="0">
                <a:pos x="62" y="366"/>
              </a:cxn>
              <a:cxn ang="0">
                <a:pos x="44" y="243"/>
              </a:cxn>
              <a:cxn ang="0">
                <a:pos x="61" y="186"/>
              </a:cxn>
              <a:cxn ang="0">
                <a:pos x="61" y="95"/>
              </a:cxn>
              <a:cxn ang="0">
                <a:pos x="30" y="43"/>
              </a:cxn>
            </a:cxnLst>
            <a:rect l="0" t="0" r="r" b="b"/>
            <a:pathLst>
              <a:path w="282" h="1442">
                <a:moveTo>
                  <a:pt x="30" y="43"/>
                </a:moveTo>
                <a:lnTo>
                  <a:pt x="62" y="0"/>
                </a:lnTo>
                <a:lnTo>
                  <a:pt x="89" y="34"/>
                </a:lnTo>
                <a:lnTo>
                  <a:pt x="113" y="86"/>
                </a:lnTo>
                <a:lnTo>
                  <a:pt x="94" y="138"/>
                </a:lnTo>
                <a:lnTo>
                  <a:pt x="176" y="181"/>
                </a:lnTo>
                <a:lnTo>
                  <a:pt x="187" y="221"/>
                </a:lnTo>
                <a:lnTo>
                  <a:pt x="176" y="245"/>
                </a:lnTo>
                <a:lnTo>
                  <a:pt x="146" y="263"/>
                </a:lnTo>
                <a:lnTo>
                  <a:pt x="127" y="301"/>
                </a:lnTo>
                <a:lnTo>
                  <a:pt x="136" y="316"/>
                </a:lnTo>
                <a:lnTo>
                  <a:pt x="127" y="374"/>
                </a:lnTo>
                <a:lnTo>
                  <a:pt x="117" y="402"/>
                </a:lnTo>
                <a:lnTo>
                  <a:pt x="79" y="446"/>
                </a:lnTo>
                <a:lnTo>
                  <a:pt x="93" y="495"/>
                </a:lnTo>
                <a:lnTo>
                  <a:pt x="97" y="555"/>
                </a:lnTo>
                <a:lnTo>
                  <a:pt x="105" y="667"/>
                </a:lnTo>
                <a:lnTo>
                  <a:pt x="113" y="696"/>
                </a:lnTo>
                <a:lnTo>
                  <a:pt x="99" y="728"/>
                </a:lnTo>
                <a:lnTo>
                  <a:pt x="99" y="903"/>
                </a:lnTo>
                <a:lnTo>
                  <a:pt x="99" y="974"/>
                </a:lnTo>
                <a:lnTo>
                  <a:pt x="130" y="1010"/>
                </a:lnTo>
                <a:lnTo>
                  <a:pt x="127" y="1031"/>
                </a:lnTo>
                <a:lnTo>
                  <a:pt x="137" y="1041"/>
                </a:lnTo>
                <a:lnTo>
                  <a:pt x="127" y="1070"/>
                </a:lnTo>
                <a:lnTo>
                  <a:pt x="147" y="1084"/>
                </a:lnTo>
                <a:lnTo>
                  <a:pt x="147" y="1123"/>
                </a:lnTo>
                <a:lnTo>
                  <a:pt x="137" y="1115"/>
                </a:lnTo>
                <a:lnTo>
                  <a:pt x="137" y="1126"/>
                </a:lnTo>
                <a:lnTo>
                  <a:pt x="146" y="1157"/>
                </a:lnTo>
                <a:lnTo>
                  <a:pt x="146" y="1195"/>
                </a:lnTo>
                <a:lnTo>
                  <a:pt x="136" y="1222"/>
                </a:lnTo>
                <a:lnTo>
                  <a:pt x="136" y="1246"/>
                </a:lnTo>
                <a:lnTo>
                  <a:pt x="128" y="1260"/>
                </a:lnTo>
                <a:lnTo>
                  <a:pt x="128" y="1298"/>
                </a:lnTo>
                <a:lnTo>
                  <a:pt x="146" y="1313"/>
                </a:lnTo>
                <a:lnTo>
                  <a:pt x="154" y="1313"/>
                </a:lnTo>
                <a:lnTo>
                  <a:pt x="164" y="1366"/>
                </a:lnTo>
                <a:lnTo>
                  <a:pt x="192" y="1381"/>
                </a:lnTo>
                <a:lnTo>
                  <a:pt x="213" y="1383"/>
                </a:lnTo>
                <a:lnTo>
                  <a:pt x="231" y="1391"/>
                </a:lnTo>
                <a:lnTo>
                  <a:pt x="254" y="1384"/>
                </a:lnTo>
                <a:lnTo>
                  <a:pt x="282" y="1382"/>
                </a:lnTo>
                <a:lnTo>
                  <a:pt x="244" y="1405"/>
                </a:lnTo>
                <a:lnTo>
                  <a:pt x="225" y="1407"/>
                </a:lnTo>
                <a:lnTo>
                  <a:pt x="213" y="1423"/>
                </a:lnTo>
                <a:lnTo>
                  <a:pt x="211" y="1442"/>
                </a:lnTo>
                <a:lnTo>
                  <a:pt x="168" y="1408"/>
                </a:lnTo>
                <a:lnTo>
                  <a:pt x="179" y="1399"/>
                </a:lnTo>
                <a:lnTo>
                  <a:pt x="174" y="1389"/>
                </a:lnTo>
                <a:lnTo>
                  <a:pt x="164" y="1391"/>
                </a:lnTo>
                <a:lnTo>
                  <a:pt x="157" y="1372"/>
                </a:lnTo>
                <a:lnTo>
                  <a:pt x="130" y="1372"/>
                </a:lnTo>
                <a:lnTo>
                  <a:pt x="114" y="1365"/>
                </a:lnTo>
                <a:lnTo>
                  <a:pt x="114" y="1346"/>
                </a:lnTo>
                <a:lnTo>
                  <a:pt x="94" y="1318"/>
                </a:lnTo>
                <a:lnTo>
                  <a:pt x="82" y="1264"/>
                </a:lnTo>
                <a:lnTo>
                  <a:pt x="79" y="1240"/>
                </a:lnTo>
                <a:lnTo>
                  <a:pt x="61" y="1206"/>
                </a:lnTo>
                <a:lnTo>
                  <a:pt x="72" y="1199"/>
                </a:lnTo>
                <a:lnTo>
                  <a:pt x="88" y="1195"/>
                </a:lnTo>
                <a:lnTo>
                  <a:pt x="56" y="1167"/>
                </a:lnTo>
                <a:lnTo>
                  <a:pt x="54" y="1153"/>
                </a:lnTo>
                <a:lnTo>
                  <a:pt x="43" y="1158"/>
                </a:lnTo>
                <a:lnTo>
                  <a:pt x="25" y="1148"/>
                </a:lnTo>
                <a:lnTo>
                  <a:pt x="0" y="1131"/>
                </a:lnTo>
                <a:lnTo>
                  <a:pt x="17" y="1116"/>
                </a:lnTo>
                <a:lnTo>
                  <a:pt x="33" y="1097"/>
                </a:lnTo>
                <a:lnTo>
                  <a:pt x="38" y="1109"/>
                </a:lnTo>
                <a:lnTo>
                  <a:pt x="62" y="1131"/>
                </a:lnTo>
                <a:lnTo>
                  <a:pt x="83" y="1126"/>
                </a:lnTo>
                <a:lnTo>
                  <a:pt x="71" y="1111"/>
                </a:lnTo>
                <a:lnTo>
                  <a:pt x="79" y="1091"/>
                </a:lnTo>
                <a:lnTo>
                  <a:pt x="83" y="1067"/>
                </a:lnTo>
                <a:lnTo>
                  <a:pt x="72" y="1060"/>
                </a:lnTo>
                <a:lnTo>
                  <a:pt x="90" y="1052"/>
                </a:lnTo>
                <a:lnTo>
                  <a:pt x="60" y="1013"/>
                </a:lnTo>
                <a:lnTo>
                  <a:pt x="61" y="907"/>
                </a:lnTo>
                <a:lnTo>
                  <a:pt x="34" y="908"/>
                </a:lnTo>
                <a:lnTo>
                  <a:pt x="13" y="888"/>
                </a:lnTo>
                <a:lnTo>
                  <a:pt x="11" y="844"/>
                </a:lnTo>
                <a:lnTo>
                  <a:pt x="23" y="824"/>
                </a:lnTo>
                <a:lnTo>
                  <a:pt x="23" y="795"/>
                </a:lnTo>
                <a:lnTo>
                  <a:pt x="14" y="788"/>
                </a:lnTo>
                <a:lnTo>
                  <a:pt x="22" y="747"/>
                </a:lnTo>
                <a:lnTo>
                  <a:pt x="34" y="703"/>
                </a:lnTo>
                <a:lnTo>
                  <a:pt x="33" y="666"/>
                </a:lnTo>
                <a:lnTo>
                  <a:pt x="51" y="648"/>
                </a:lnTo>
                <a:lnTo>
                  <a:pt x="51" y="600"/>
                </a:lnTo>
                <a:lnTo>
                  <a:pt x="51" y="507"/>
                </a:lnTo>
                <a:lnTo>
                  <a:pt x="71" y="483"/>
                </a:lnTo>
                <a:lnTo>
                  <a:pt x="67" y="472"/>
                </a:lnTo>
                <a:lnTo>
                  <a:pt x="54" y="453"/>
                </a:lnTo>
                <a:lnTo>
                  <a:pt x="51" y="406"/>
                </a:lnTo>
                <a:lnTo>
                  <a:pt x="57" y="396"/>
                </a:lnTo>
                <a:lnTo>
                  <a:pt x="62" y="366"/>
                </a:lnTo>
                <a:lnTo>
                  <a:pt x="65" y="254"/>
                </a:lnTo>
                <a:lnTo>
                  <a:pt x="44" y="243"/>
                </a:lnTo>
                <a:lnTo>
                  <a:pt x="61" y="219"/>
                </a:lnTo>
                <a:lnTo>
                  <a:pt x="61" y="186"/>
                </a:lnTo>
                <a:lnTo>
                  <a:pt x="61" y="139"/>
                </a:lnTo>
                <a:lnTo>
                  <a:pt x="61" y="95"/>
                </a:lnTo>
                <a:lnTo>
                  <a:pt x="50" y="58"/>
                </a:lnTo>
                <a:lnTo>
                  <a:pt x="30" y="43"/>
                </a:lnTo>
                <a:close/>
              </a:path>
            </a:pathLst>
          </a:custGeom>
          <a:solidFill>
            <a:srgbClr val="00FF00"/>
          </a:solidFill>
          <a:ln w="15840">
            <a:solidFill>
              <a:srgbClr val="000000"/>
            </a:solidFill>
            <a:round/>
            <a:headEnd/>
            <a:tailEnd/>
          </a:ln>
          <a:effectLst>
            <a:outerShdw dist="10793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CL"/>
          </a:p>
        </p:txBody>
      </p:sp>
      <p:sp>
        <p:nvSpPr>
          <p:cNvPr id="8199" name="Text Box 84"/>
          <p:cNvSpPr txBox="1">
            <a:spLocks noChangeArrowheads="1"/>
          </p:cNvSpPr>
          <p:nvPr/>
        </p:nvSpPr>
        <p:spPr bwMode="auto">
          <a:xfrm>
            <a:off x="5238750" y="6113463"/>
            <a:ext cx="19161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800"/>
              <a:t>Ref: Pfaffenberger, Oldenburg</a:t>
            </a:r>
            <a:endParaRPr lang="en-US" sz="800"/>
          </a:p>
        </p:txBody>
      </p:sp>
      <p:grpSp>
        <p:nvGrpSpPr>
          <p:cNvPr id="2" name="Group 89"/>
          <p:cNvGrpSpPr>
            <a:grpSpLocks/>
          </p:cNvGrpSpPr>
          <p:nvPr/>
        </p:nvGrpSpPr>
        <p:grpSpPr bwMode="auto">
          <a:xfrm>
            <a:off x="7867650" y="3275013"/>
            <a:ext cx="120650" cy="212725"/>
            <a:chOff x="3990" y="3200"/>
            <a:chExt cx="350" cy="610"/>
          </a:xfrm>
        </p:grpSpPr>
        <p:sp>
          <p:nvSpPr>
            <p:cNvPr id="8232" name="Freeform 90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8233" name="Freeform 91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8234" name="Oval 92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93"/>
          <p:cNvGrpSpPr>
            <a:grpSpLocks/>
          </p:cNvGrpSpPr>
          <p:nvPr/>
        </p:nvGrpSpPr>
        <p:grpSpPr bwMode="auto">
          <a:xfrm>
            <a:off x="8097838" y="3476625"/>
            <a:ext cx="120650" cy="212725"/>
            <a:chOff x="3990" y="3200"/>
            <a:chExt cx="350" cy="610"/>
          </a:xfrm>
        </p:grpSpPr>
        <p:sp>
          <p:nvSpPr>
            <p:cNvPr id="8229" name="Freeform 94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8230" name="Freeform 95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8231" name="Oval 96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7"/>
          <p:cNvGrpSpPr>
            <a:grpSpLocks/>
          </p:cNvGrpSpPr>
          <p:nvPr/>
        </p:nvGrpSpPr>
        <p:grpSpPr bwMode="auto">
          <a:xfrm>
            <a:off x="8185150" y="3706813"/>
            <a:ext cx="120650" cy="212725"/>
            <a:chOff x="3990" y="3200"/>
            <a:chExt cx="350" cy="610"/>
          </a:xfrm>
        </p:grpSpPr>
        <p:sp>
          <p:nvSpPr>
            <p:cNvPr id="8226" name="Freeform 98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8227" name="Freeform 99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8228" name="Oval 100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101"/>
          <p:cNvGrpSpPr>
            <a:grpSpLocks/>
          </p:cNvGrpSpPr>
          <p:nvPr/>
        </p:nvGrpSpPr>
        <p:grpSpPr bwMode="auto">
          <a:xfrm>
            <a:off x="7842250" y="3706813"/>
            <a:ext cx="120650" cy="212725"/>
            <a:chOff x="3990" y="3200"/>
            <a:chExt cx="350" cy="610"/>
          </a:xfrm>
        </p:grpSpPr>
        <p:sp>
          <p:nvSpPr>
            <p:cNvPr id="8223" name="Freeform 102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8224" name="Freeform 103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8225" name="Oval 104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105"/>
          <p:cNvGrpSpPr>
            <a:grpSpLocks/>
          </p:cNvGrpSpPr>
          <p:nvPr/>
        </p:nvGrpSpPr>
        <p:grpSpPr bwMode="auto">
          <a:xfrm>
            <a:off x="7743825" y="3979863"/>
            <a:ext cx="120650" cy="212725"/>
            <a:chOff x="3990" y="3200"/>
            <a:chExt cx="350" cy="610"/>
          </a:xfrm>
        </p:grpSpPr>
        <p:sp>
          <p:nvSpPr>
            <p:cNvPr id="8220" name="Freeform 106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8221" name="Freeform 107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8222" name="Oval 108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109"/>
          <p:cNvGrpSpPr>
            <a:grpSpLocks/>
          </p:cNvGrpSpPr>
          <p:nvPr/>
        </p:nvGrpSpPr>
        <p:grpSpPr bwMode="auto">
          <a:xfrm>
            <a:off x="7959725" y="4210050"/>
            <a:ext cx="120650" cy="212725"/>
            <a:chOff x="3990" y="3200"/>
            <a:chExt cx="350" cy="610"/>
          </a:xfrm>
        </p:grpSpPr>
        <p:sp>
          <p:nvSpPr>
            <p:cNvPr id="8217" name="Freeform 110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8218" name="Freeform 111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8219" name="Oval 112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113"/>
          <p:cNvGrpSpPr>
            <a:grpSpLocks/>
          </p:cNvGrpSpPr>
          <p:nvPr/>
        </p:nvGrpSpPr>
        <p:grpSpPr bwMode="auto">
          <a:xfrm>
            <a:off x="8175625" y="4425950"/>
            <a:ext cx="120650" cy="212725"/>
            <a:chOff x="3990" y="3200"/>
            <a:chExt cx="350" cy="610"/>
          </a:xfrm>
        </p:grpSpPr>
        <p:sp>
          <p:nvSpPr>
            <p:cNvPr id="8214" name="Freeform 114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8215" name="Freeform 115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8216" name="Oval 116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117"/>
          <p:cNvGrpSpPr>
            <a:grpSpLocks/>
          </p:cNvGrpSpPr>
          <p:nvPr/>
        </p:nvGrpSpPr>
        <p:grpSpPr bwMode="auto">
          <a:xfrm>
            <a:off x="7720013" y="4470400"/>
            <a:ext cx="120650" cy="212725"/>
            <a:chOff x="3990" y="3200"/>
            <a:chExt cx="350" cy="610"/>
          </a:xfrm>
        </p:grpSpPr>
        <p:sp>
          <p:nvSpPr>
            <p:cNvPr id="8211" name="Freeform 118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8212" name="Freeform 119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8213" name="Oval 120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8208" name="Text Box 124"/>
          <p:cNvSpPr txBox="1">
            <a:spLocks noChangeArrowheads="1"/>
          </p:cNvSpPr>
          <p:nvPr/>
        </p:nvSpPr>
        <p:spPr bwMode="auto">
          <a:xfrm>
            <a:off x="8429625" y="6572250"/>
            <a:ext cx="8207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800"/>
              <a:t>Ref: Ecofys</a:t>
            </a:r>
            <a:endParaRPr lang="en-US" sz="800"/>
          </a:p>
        </p:txBody>
      </p:sp>
      <p:pic>
        <p:nvPicPr>
          <p:cNvPr id="78" name="Picture 1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1375" y="1714500"/>
            <a:ext cx="6445250" cy="457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Picture 1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63" y="1720850"/>
            <a:ext cx="898683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Rectangle 1"/>
          <p:cNvSpPr txBox="1">
            <a:spLocks noChangeArrowheads="1"/>
          </p:cNvSpPr>
          <p:nvPr/>
        </p:nvSpPr>
        <p:spPr>
          <a:xfrm>
            <a:off x="838200" y="338122"/>
            <a:ext cx="7808913" cy="8763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Modelos de estimación</a:t>
            </a:r>
            <a:endParaRPr kumimoji="0" lang="es-CL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1148592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Domeyko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47788" cy="557213"/>
          </a:xfrm>
          <a:prstGeom prst="rect">
            <a:avLst/>
          </a:prstGeom>
        </p:spPr>
      </p:pic>
      <p:pic>
        <p:nvPicPr>
          <p:cNvPr id="11" name="10 Imagen" descr="Renovables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5715016"/>
            <a:ext cx="1158240" cy="965835"/>
          </a:xfrm>
          <a:prstGeom prst="rect">
            <a:avLst/>
          </a:prstGeom>
        </p:spPr>
      </p:pic>
      <p:pic>
        <p:nvPicPr>
          <p:cNvPr id="15" name="14 Imagen" descr="cne.gif"/>
          <p:cNvPicPr>
            <a:picLocks noChangeAspect="1"/>
          </p:cNvPicPr>
          <p:nvPr/>
        </p:nvPicPr>
        <p:blipFill>
          <a:blip r:embed="rId5"/>
          <a:srcRect l="3650" r="10583"/>
          <a:stretch>
            <a:fillRect/>
          </a:stretch>
        </p:blipFill>
        <p:spPr>
          <a:xfrm>
            <a:off x="3705219" y="76177"/>
            <a:ext cx="1678793" cy="247650"/>
          </a:xfrm>
          <a:prstGeom prst="rect">
            <a:avLst/>
          </a:prstGeom>
        </p:spPr>
      </p:pic>
      <p:pic>
        <p:nvPicPr>
          <p:cNvPr id="16281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1214422"/>
            <a:ext cx="7929618" cy="4890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08" y="142852"/>
            <a:ext cx="8386796" cy="1143000"/>
          </a:xfr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 smtClean="0">
                <a:solidFill>
                  <a:srgbClr val="FF0000"/>
                </a:solidFill>
              </a:rPr>
              <a:t>Rugosidad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1571604" y="5834738"/>
            <a:ext cx="164307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/>
              <a:t>Edificios</a:t>
            </a:r>
            <a:br>
              <a:rPr lang="es-MX" sz="1400" b="1" dirty="0" smtClean="0"/>
            </a:br>
            <a:r>
              <a:rPr lang="es-MX" sz="1400" b="1" dirty="0" smtClean="0"/>
              <a:t>grandes</a:t>
            </a:r>
            <a:endParaRPr lang="es-CL" sz="1400" b="1" dirty="0"/>
          </a:p>
        </p:txBody>
      </p:sp>
      <p:sp>
        <p:nvSpPr>
          <p:cNvPr id="12" name="11 CuadroTexto"/>
          <p:cNvSpPr txBox="1"/>
          <p:nvPr/>
        </p:nvSpPr>
        <p:spPr>
          <a:xfrm>
            <a:off x="3714744" y="5786454"/>
            <a:ext cx="164307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/>
              <a:t>Arboles, Casas</a:t>
            </a:r>
            <a:br>
              <a:rPr lang="es-MX" sz="1400" b="1" dirty="0" smtClean="0"/>
            </a:br>
            <a:endParaRPr lang="es-CL" sz="14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5929322" y="5764429"/>
            <a:ext cx="264320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/>
              <a:t>Masas de agua y planicies</a:t>
            </a:r>
            <a:endParaRPr lang="es-CL" sz="1400" b="1" dirty="0"/>
          </a:p>
        </p:txBody>
      </p:sp>
      <p:pic>
        <p:nvPicPr>
          <p:cNvPr id="37273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14744" y="6000769"/>
            <a:ext cx="224827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08" y="214290"/>
            <a:ext cx="8386796" cy="1143000"/>
          </a:xfr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>
                <a:solidFill>
                  <a:srgbClr val="FF0000"/>
                </a:solidFill>
              </a:rPr>
              <a:t>Factores que disminuyen la </a:t>
            </a:r>
            <a:r>
              <a:rPr lang="es-ES" sz="2800" b="1" dirty="0" smtClean="0">
                <a:solidFill>
                  <a:srgbClr val="FF0000"/>
                </a:solidFill>
              </a:rPr>
              <a:t>eficiencia teórica</a:t>
            </a:r>
            <a:endParaRPr lang="es-ES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90115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1428729" y="1357298"/>
          <a:ext cx="6500857" cy="1284188"/>
        </p:xfrm>
        <a:graphic>
          <a:graphicData uri="http://schemas.openxmlformats.org/presentationml/2006/ole">
            <p:oleObj spid="_x0000_s370690" name="Microsoft Editor de ecuaciones 3.0" r:id="rId3" imgW="1993680" imgH="393480" progId="Equation.3">
              <p:embed/>
            </p:oleObj>
          </a:graphicData>
        </a:graphic>
      </p:graphicFrame>
      <p:graphicFrame>
        <p:nvGraphicFramePr>
          <p:cNvPr id="90116" name="Group 4"/>
          <p:cNvGraphicFramePr>
            <a:graphicFrameLocks noGrp="1"/>
          </p:cNvGraphicFramePr>
          <p:nvPr>
            <p:ph sz="half" idx="2"/>
          </p:nvPr>
        </p:nvGraphicFramePr>
        <p:xfrm>
          <a:off x="1882797" y="2928934"/>
          <a:ext cx="5761037" cy="2822263"/>
        </p:xfrm>
        <a:graphic>
          <a:graphicData uri="http://schemas.openxmlformats.org/drawingml/2006/table">
            <a:tbl>
              <a:tblPr/>
              <a:tblGrid>
                <a:gridCol w="642937"/>
                <a:gridCol w="5118100"/>
              </a:tblGrid>
              <a:tr h="52546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C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s-CL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p</a:t>
                      </a:r>
                      <a:endParaRPr kumimoji="0" lang="es-ES" sz="2400" b="0" i="0" u="none" strike="noStrike" cap="none" normalizeH="0" baseline="-2500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C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eficiencia del rotor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C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s-CL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m</a:t>
                      </a:r>
                      <a:endParaRPr kumimoji="0" lang="es-ES" sz="2400" b="0" i="0" u="none" strike="noStrike" cap="none" normalizeH="0" baseline="-2500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C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eficiencia de la interfaz mecánica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C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s-CL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e</a:t>
                      </a:r>
                      <a:r>
                        <a:rPr kumimoji="0" lang="es-C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C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eficiencia del generador eléctrico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ρ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densidad del aire 1.225 [kg/m</a:t>
                      </a:r>
                      <a:r>
                        <a:rPr kumimoji="0" lang="es-ES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r>
                        <a:rPr kumimoji="0" lang="es-E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]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velocidad del viento [m/s]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superficie del aerogenerador [m</a:t>
                      </a:r>
                      <a:r>
                        <a:rPr kumimoji="0" lang="es-ES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r>
                        <a:rPr kumimoji="0" lang="es-E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]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2457450" y="2171700"/>
            <a:ext cx="4554538" cy="1588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10244" name="AutoShape 4"/>
          <p:cNvSpPr>
            <a:spLocks noChangeAspect="1" noChangeArrowheads="1"/>
          </p:cNvSpPr>
          <p:nvPr/>
        </p:nvSpPr>
        <p:spPr bwMode="auto">
          <a:xfrm>
            <a:off x="838200" y="4200548"/>
            <a:ext cx="4229100" cy="2514600"/>
          </a:xfrm>
          <a:prstGeom prst="rect">
            <a:avLst/>
          </a:prstGeom>
          <a:noFill/>
        </p:spPr>
        <p:txBody>
          <a:bodyPr/>
          <a:lstStyle/>
          <a:p>
            <a:endParaRPr lang="es-CL"/>
          </a:p>
        </p:txBody>
      </p:sp>
      <p:sp>
        <p:nvSpPr>
          <p:cNvPr id="10" name="Rectangle 1"/>
          <p:cNvSpPr txBox="1">
            <a:spLocks noChangeArrowheads="1"/>
          </p:cNvSpPr>
          <p:nvPr/>
        </p:nvSpPr>
        <p:spPr>
          <a:xfrm>
            <a:off x="712788" y="500042"/>
            <a:ext cx="7808912" cy="1239837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Conversión de la energía eólica:</a:t>
            </a:r>
            <a:b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Curva</a:t>
            </a:r>
            <a:r>
              <a:rPr kumimoji="0" lang="es-CL" sz="28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de potencia real</a:t>
            </a:r>
            <a:endParaRPr kumimoji="0" lang="es-CL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  <p:grpSp>
        <p:nvGrpSpPr>
          <p:cNvPr id="2" name="Group 130"/>
          <p:cNvGrpSpPr>
            <a:grpSpLocks noChangeAspect="1"/>
          </p:cNvGrpSpPr>
          <p:nvPr/>
        </p:nvGrpSpPr>
        <p:grpSpPr bwMode="auto">
          <a:xfrm>
            <a:off x="357158" y="2962293"/>
            <a:ext cx="7971938" cy="3730477"/>
            <a:chOff x="2974" y="2432"/>
            <a:chExt cx="2820" cy="1320"/>
          </a:xfrm>
        </p:grpSpPr>
        <p:sp>
          <p:nvSpPr>
            <p:cNvPr id="14" name="AutoShape 129"/>
            <p:cNvSpPr>
              <a:spLocks noChangeAspect="1" noChangeArrowheads="1" noTextEdit="1"/>
            </p:cNvSpPr>
            <p:nvPr/>
          </p:nvSpPr>
          <p:spPr bwMode="auto">
            <a:xfrm>
              <a:off x="2976" y="2432"/>
              <a:ext cx="2784" cy="1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15" name="Rectangle 131"/>
            <p:cNvSpPr>
              <a:spLocks noChangeArrowheads="1"/>
            </p:cNvSpPr>
            <p:nvPr/>
          </p:nvSpPr>
          <p:spPr bwMode="auto">
            <a:xfrm>
              <a:off x="2974" y="2433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16" name="Rectangle 132"/>
            <p:cNvSpPr>
              <a:spLocks noChangeArrowheads="1"/>
            </p:cNvSpPr>
            <p:nvPr/>
          </p:nvSpPr>
          <p:spPr bwMode="auto">
            <a:xfrm>
              <a:off x="3304" y="2643"/>
              <a:ext cx="344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17" name="Rectangle 133"/>
            <p:cNvSpPr>
              <a:spLocks noChangeArrowheads="1"/>
            </p:cNvSpPr>
            <p:nvPr/>
          </p:nvSpPr>
          <p:spPr bwMode="auto">
            <a:xfrm>
              <a:off x="3530" y="2475"/>
              <a:ext cx="131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 dirty="0" err="1">
                  <a:solidFill>
                    <a:srgbClr val="000000"/>
                  </a:solidFill>
                </a:rPr>
                <a:t>kW</a:t>
              </a:r>
              <a:endParaRPr lang="es-ES" sz="2000" dirty="0"/>
            </a:p>
          </p:txBody>
        </p:sp>
        <p:sp>
          <p:nvSpPr>
            <p:cNvPr id="18" name="Rectangle 134"/>
            <p:cNvSpPr>
              <a:spLocks noChangeArrowheads="1"/>
            </p:cNvSpPr>
            <p:nvPr/>
          </p:nvSpPr>
          <p:spPr bwMode="auto">
            <a:xfrm>
              <a:off x="3544" y="2675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19" name="Rectangle 135"/>
            <p:cNvSpPr>
              <a:spLocks noChangeArrowheads="1"/>
            </p:cNvSpPr>
            <p:nvPr/>
          </p:nvSpPr>
          <p:spPr bwMode="auto">
            <a:xfrm>
              <a:off x="3632" y="2432"/>
              <a:ext cx="1713" cy="1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pic>
          <p:nvPicPr>
            <p:cNvPr id="20" name="Picture 13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91" y="2461"/>
              <a:ext cx="1596" cy="1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Rectangle 137"/>
            <p:cNvSpPr>
              <a:spLocks noChangeArrowheads="1"/>
            </p:cNvSpPr>
            <p:nvPr/>
          </p:nvSpPr>
          <p:spPr bwMode="auto">
            <a:xfrm>
              <a:off x="5287" y="3613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22" name="Freeform 138"/>
            <p:cNvSpPr>
              <a:spLocks/>
            </p:cNvSpPr>
            <p:nvPr/>
          </p:nvSpPr>
          <p:spPr bwMode="auto">
            <a:xfrm>
              <a:off x="3863" y="3552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23" name="Freeform 139"/>
            <p:cNvSpPr>
              <a:spLocks/>
            </p:cNvSpPr>
            <p:nvPr/>
          </p:nvSpPr>
          <p:spPr bwMode="auto">
            <a:xfrm>
              <a:off x="3863" y="3540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24" name="Freeform 140"/>
            <p:cNvSpPr>
              <a:spLocks/>
            </p:cNvSpPr>
            <p:nvPr/>
          </p:nvSpPr>
          <p:spPr bwMode="auto">
            <a:xfrm>
              <a:off x="3863" y="3528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25" name="Freeform 141"/>
            <p:cNvSpPr>
              <a:spLocks/>
            </p:cNvSpPr>
            <p:nvPr/>
          </p:nvSpPr>
          <p:spPr bwMode="auto">
            <a:xfrm>
              <a:off x="3863" y="3517"/>
              <a:ext cx="6" cy="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3"/>
                </a:cxn>
                <a:cxn ang="0">
                  <a:pos x="2" y="4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4" y="4"/>
                </a:cxn>
                <a:cxn ang="0">
                  <a:pos x="5" y="3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1" y="3"/>
                  </a:ln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26" name="Freeform 142"/>
            <p:cNvSpPr>
              <a:spLocks/>
            </p:cNvSpPr>
            <p:nvPr/>
          </p:nvSpPr>
          <p:spPr bwMode="auto">
            <a:xfrm>
              <a:off x="3863" y="3505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3863" y="3493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28" name="Freeform 144"/>
            <p:cNvSpPr>
              <a:spLocks/>
            </p:cNvSpPr>
            <p:nvPr/>
          </p:nvSpPr>
          <p:spPr bwMode="auto">
            <a:xfrm>
              <a:off x="3863" y="3481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29" name="Freeform 145"/>
            <p:cNvSpPr>
              <a:spLocks/>
            </p:cNvSpPr>
            <p:nvPr/>
          </p:nvSpPr>
          <p:spPr bwMode="auto">
            <a:xfrm>
              <a:off x="3863" y="3469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30" name="Freeform 146"/>
            <p:cNvSpPr>
              <a:spLocks/>
            </p:cNvSpPr>
            <p:nvPr/>
          </p:nvSpPr>
          <p:spPr bwMode="auto">
            <a:xfrm>
              <a:off x="3863" y="3457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31" name="Freeform 147"/>
            <p:cNvSpPr>
              <a:spLocks/>
            </p:cNvSpPr>
            <p:nvPr/>
          </p:nvSpPr>
          <p:spPr bwMode="auto">
            <a:xfrm>
              <a:off x="3863" y="3446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32" name="Freeform 148"/>
            <p:cNvSpPr>
              <a:spLocks/>
            </p:cNvSpPr>
            <p:nvPr/>
          </p:nvSpPr>
          <p:spPr bwMode="auto">
            <a:xfrm>
              <a:off x="3863" y="3434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33" name="Freeform 149"/>
            <p:cNvSpPr>
              <a:spLocks/>
            </p:cNvSpPr>
            <p:nvPr/>
          </p:nvSpPr>
          <p:spPr bwMode="auto">
            <a:xfrm>
              <a:off x="3863" y="3422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34" name="Freeform 150"/>
            <p:cNvSpPr>
              <a:spLocks/>
            </p:cNvSpPr>
            <p:nvPr/>
          </p:nvSpPr>
          <p:spPr bwMode="auto">
            <a:xfrm>
              <a:off x="3863" y="3410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35" name="Freeform 151"/>
            <p:cNvSpPr>
              <a:spLocks/>
            </p:cNvSpPr>
            <p:nvPr/>
          </p:nvSpPr>
          <p:spPr bwMode="auto">
            <a:xfrm>
              <a:off x="3863" y="3398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36" name="Freeform 152"/>
            <p:cNvSpPr>
              <a:spLocks/>
            </p:cNvSpPr>
            <p:nvPr/>
          </p:nvSpPr>
          <p:spPr bwMode="auto">
            <a:xfrm>
              <a:off x="3863" y="3387"/>
              <a:ext cx="6" cy="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3"/>
                </a:cxn>
                <a:cxn ang="0">
                  <a:pos x="2" y="4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4" y="4"/>
                </a:cxn>
                <a:cxn ang="0">
                  <a:pos x="5" y="3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1" y="3"/>
                  </a:ln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37" name="Freeform 153"/>
            <p:cNvSpPr>
              <a:spLocks/>
            </p:cNvSpPr>
            <p:nvPr/>
          </p:nvSpPr>
          <p:spPr bwMode="auto">
            <a:xfrm>
              <a:off x="3863" y="3375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38" name="Freeform 154"/>
            <p:cNvSpPr>
              <a:spLocks/>
            </p:cNvSpPr>
            <p:nvPr/>
          </p:nvSpPr>
          <p:spPr bwMode="auto">
            <a:xfrm>
              <a:off x="3863" y="3363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39" name="Freeform 155"/>
            <p:cNvSpPr>
              <a:spLocks/>
            </p:cNvSpPr>
            <p:nvPr/>
          </p:nvSpPr>
          <p:spPr bwMode="auto">
            <a:xfrm>
              <a:off x="3863" y="3351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40" name="Freeform 156"/>
            <p:cNvSpPr>
              <a:spLocks/>
            </p:cNvSpPr>
            <p:nvPr/>
          </p:nvSpPr>
          <p:spPr bwMode="auto">
            <a:xfrm>
              <a:off x="3863" y="3339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41" name="Freeform 157"/>
            <p:cNvSpPr>
              <a:spLocks/>
            </p:cNvSpPr>
            <p:nvPr/>
          </p:nvSpPr>
          <p:spPr bwMode="auto">
            <a:xfrm>
              <a:off x="3863" y="3327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42" name="Freeform 158"/>
            <p:cNvSpPr>
              <a:spLocks/>
            </p:cNvSpPr>
            <p:nvPr/>
          </p:nvSpPr>
          <p:spPr bwMode="auto">
            <a:xfrm>
              <a:off x="3863" y="3316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43" name="Freeform 159"/>
            <p:cNvSpPr>
              <a:spLocks/>
            </p:cNvSpPr>
            <p:nvPr/>
          </p:nvSpPr>
          <p:spPr bwMode="auto">
            <a:xfrm>
              <a:off x="3863" y="3304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44" name="Freeform 160"/>
            <p:cNvSpPr>
              <a:spLocks/>
            </p:cNvSpPr>
            <p:nvPr/>
          </p:nvSpPr>
          <p:spPr bwMode="auto">
            <a:xfrm>
              <a:off x="3863" y="3292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45" name="Freeform 161"/>
            <p:cNvSpPr>
              <a:spLocks/>
            </p:cNvSpPr>
            <p:nvPr/>
          </p:nvSpPr>
          <p:spPr bwMode="auto">
            <a:xfrm>
              <a:off x="3863" y="3280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46" name="Freeform 162"/>
            <p:cNvSpPr>
              <a:spLocks/>
            </p:cNvSpPr>
            <p:nvPr/>
          </p:nvSpPr>
          <p:spPr bwMode="auto">
            <a:xfrm>
              <a:off x="3863" y="3268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47" name="Freeform 163"/>
            <p:cNvSpPr>
              <a:spLocks/>
            </p:cNvSpPr>
            <p:nvPr/>
          </p:nvSpPr>
          <p:spPr bwMode="auto">
            <a:xfrm>
              <a:off x="3863" y="3256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48" name="Freeform 164"/>
            <p:cNvSpPr>
              <a:spLocks/>
            </p:cNvSpPr>
            <p:nvPr/>
          </p:nvSpPr>
          <p:spPr bwMode="auto">
            <a:xfrm>
              <a:off x="3863" y="3245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49" name="Freeform 165"/>
            <p:cNvSpPr>
              <a:spLocks/>
            </p:cNvSpPr>
            <p:nvPr/>
          </p:nvSpPr>
          <p:spPr bwMode="auto">
            <a:xfrm>
              <a:off x="3863" y="3233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50" name="Freeform 166"/>
            <p:cNvSpPr>
              <a:spLocks/>
            </p:cNvSpPr>
            <p:nvPr/>
          </p:nvSpPr>
          <p:spPr bwMode="auto">
            <a:xfrm>
              <a:off x="3863" y="3221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51" name="Freeform 167"/>
            <p:cNvSpPr>
              <a:spLocks/>
            </p:cNvSpPr>
            <p:nvPr/>
          </p:nvSpPr>
          <p:spPr bwMode="auto">
            <a:xfrm>
              <a:off x="3863" y="3209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52" name="Freeform 168"/>
            <p:cNvSpPr>
              <a:spLocks/>
            </p:cNvSpPr>
            <p:nvPr/>
          </p:nvSpPr>
          <p:spPr bwMode="auto">
            <a:xfrm>
              <a:off x="3863" y="3197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53" name="Freeform 169"/>
            <p:cNvSpPr>
              <a:spLocks/>
            </p:cNvSpPr>
            <p:nvPr/>
          </p:nvSpPr>
          <p:spPr bwMode="auto">
            <a:xfrm>
              <a:off x="3863" y="3186"/>
              <a:ext cx="6" cy="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4" y="4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1" y="4"/>
                  </a:ln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54" name="Freeform 170"/>
            <p:cNvSpPr>
              <a:spLocks/>
            </p:cNvSpPr>
            <p:nvPr/>
          </p:nvSpPr>
          <p:spPr bwMode="auto">
            <a:xfrm>
              <a:off x="3863" y="3174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55" name="Freeform 171"/>
            <p:cNvSpPr>
              <a:spLocks/>
            </p:cNvSpPr>
            <p:nvPr/>
          </p:nvSpPr>
          <p:spPr bwMode="auto">
            <a:xfrm>
              <a:off x="3863" y="3162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56" name="Freeform 172"/>
            <p:cNvSpPr>
              <a:spLocks/>
            </p:cNvSpPr>
            <p:nvPr/>
          </p:nvSpPr>
          <p:spPr bwMode="auto">
            <a:xfrm>
              <a:off x="3863" y="3150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57" name="Freeform 173"/>
            <p:cNvSpPr>
              <a:spLocks/>
            </p:cNvSpPr>
            <p:nvPr/>
          </p:nvSpPr>
          <p:spPr bwMode="auto">
            <a:xfrm>
              <a:off x="3863" y="3138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58" name="Freeform 174"/>
            <p:cNvSpPr>
              <a:spLocks/>
            </p:cNvSpPr>
            <p:nvPr/>
          </p:nvSpPr>
          <p:spPr bwMode="auto">
            <a:xfrm>
              <a:off x="3863" y="3126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59" name="Freeform 175"/>
            <p:cNvSpPr>
              <a:spLocks/>
            </p:cNvSpPr>
            <p:nvPr/>
          </p:nvSpPr>
          <p:spPr bwMode="auto">
            <a:xfrm>
              <a:off x="3863" y="3115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0" name="Freeform 176"/>
            <p:cNvSpPr>
              <a:spLocks/>
            </p:cNvSpPr>
            <p:nvPr/>
          </p:nvSpPr>
          <p:spPr bwMode="auto">
            <a:xfrm>
              <a:off x="3863" y="3103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" name="Freeform 177"/>
            <p:cNvSpPr>
              <a:spLocks/>
            </p:cNvSpPr>
            <p:nvPr/>
          </p:nvSpPr>
          <p:spPr bwMode="auto">
            <a:xfrm>
              <a:off x="3863" y="3091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" name="Freeform 178"/>
            <p:cNvSpPr>
              <a:spLocks/>
            </p:cNvSpPr>
            <p:nvPr/>
          </p:nvSpPr>
          <p:spPr bwMode="auto">
            <a:xfrm>
              <a:off x="3863" y="3079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3" name="Freeform 179"/>
            <p:cNvSpPr>
              <a:spLocks/>
            </p:cNvSpPr>
            <p:nvPr/>
          </p:nvSpPr>
          <p:spPr bwMode="auto">
            <a:xfrm>
              <a:off x="3863" y="3067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4" name="Freeform 180"/>
            <p:cNvSpPr>
              <a:spLocks/>
            </p:cNvSpPr>
            <p:nvPr/>
          </p:nvSpPr>
          <p:spPr bwMode="auto">
            <a:xfrm>
              <a:off x="3863" y="3056"/>
              <a:ext cx="6" cy="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3"/>
                </a:cxn>
                <a:cxn ang="0">
                  <a:pos x="2" y="4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4" y="4"/>
                </a:cxn>
                <a:cxn ang="0">
                  <a:pos x="5" y="3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1" y="3"/>
                  </a:ln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5" name="Freeform 181"/>
            <p:cNvSpPr>
              <a:spLocks/>
            </p:cNvSpPr>
            <p:nvPr/>
          </p:nvSpPr>
          <p:spPr bwMode="auto">
            <a:xfrm>
              <a:off x="3863" y="3044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6" name="Freeform 182"/>
            <p:cNvSpPr>
              <a:spLocks/>
            </p:cNvSpPr>
            <p:nvPr/>
          </p:nvSpPr>
          <p:spPr bwMode="auto">
            <a:xfrm>
              <a:off x="3863" y="3032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7" name="Freeform 183"/>
            <p:cNvSpPr>
              <a:spLocks/>
            </p:cNvSpPr>
            <p:nvPr/>
          </p:nvSpPr>
          <p:spPr bwMode="auto">
            <a:xfrm>
              <a:off x="3863" y="3020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8" name="Freeform 184"/>
            <p:cNvSpPr>
              <a:spLocks/>
            </p:cNvSpPr>
            <p:nvPr/>
          </p:nvSpPr>
          <p:spPr bwMode="auto">
            <a:xfrm>
              <a:off x="3863" y="3008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9" name="Freeform 185"/>
            <p:cNvSpPr>
              <a:spLocks/>
            </p:cNvSpPr>
            <p:nvPr/>
          </p:nvSpPr>
          <p:spPr bwMode="auto">
            <a:xfrm>
              <a:off x="3863" y="2996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70" name="Freeform 186"/>
            <p:cNvSpPr>
              <a:spLocks/>
            </p:cNvSpPr>
            <p:nvPr/>
          </p:nvSpPr>
          <p:spPr bwMode="auto">
            <a:xfrm>
              <a:off x="3863" y="2985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71" name="Freeform 187"/>
            <p:cNvSpPr>
              <a:spLocks/>
            </p:cNvSpPr>
            <p:nvPr/>
          </p:nvSpPr>
          <p:spPr bwMode="auto">
            <a:xfrm>
              <a:off x="3863" y="2973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72" name="Freeform 188"/>
            <p:cNvSpPr>
              <a:spLocks/>
            </p:cNvSpPr>
            <p:nvPr/>
          </p:nvSpPr>
          <p:spPr bwMode="auto">
            <a:xfrm>
              <a:off x="3863" y="2961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73" name="Freeform 189"/>
            <p:cNvSpPr>
              <a:spLocks/>
            </p:cNvSpPr>
            <p:nvPr/>
          </p:nvSpPr>
          <p:spPr bwMode="auto">
            <a:xfrm>
              <a:off x="3863" y="2949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74" name="Freeform 190"/>
            <p:cNvSpPr>
              <a:spLocks/>
            </p:cNvSpPr>
            <p:nvPr/>
          </p:nvSpPr>
          <p:spPr bwMode="auto">
            <a:xfrm>
              <a:off x="3863" y="2937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75" name="Freeform 191"/>
            <p:cNvSpPr>
              <a:spLocks/>
            </p:cNvSpPr>
            <p:nvPr/>
          </p:nvSpPr>
          <p:spPr bwMode="auto">
            <a:xfrm>
              <a:off x="3863" y="2926"/>
              <a:ext cx="6" cy="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3"/>
                </a:cxn>
                <a:cxn ang="0">
                  <a:pos x="2" y="4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4" y="4"/>
                </a:cxn>
                <a:cxn ang="0">
                  <a:pos x="5" y="3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1" y="3"/>
                  </a:ln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76" name="Freeform 192"/>
            <p:cNvSpPr>
              <a:spLocks/>
            </p:cNvSpPr>
            <p:nvPr/>
          </p:nvSpPr>
          <p:spPr bwMode="auto">
            <a:xfrm>
              <a:off x="3863" y="2914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77" name="Freeform 193"/>
            <p:cNvSpPr>
              <a:spLocks/>
            </p:cNvSpPr>
            <p:nvPr/>
          </p:nvSpPr>
          <p:spPr bwMode="auto">
            <a:xfrm>
              <a:off x="3863" y="2902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78" name="Freeform 194"/>
            <p:cNvSpPr>
              <a:spLocks/>
            </p:cNvSpPr>
            <p:nvPr/>
          </p:nvSpPr>
          <p:spPr bwMode="auto">
            <a:xfrm>
              <a:off x="3863" y="2890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79" name="Freeform 195"/>
            <p:cNvSpPr>
              <a:spLocks/>
            </p:cNvSpPr>
            <p:nvPr/>
          </p:nvSpPr>
          <p:spPr bwMode="auto">
            <a:xfrm>
              <a:off x="3863" y="2878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80" name="Freeform 196"/>
            <p:cNvSpPr>
              <a:spLocks/>
            </p:cNvSpPr>
            <p:nvPr/>
          </p:nvSpPr>
          <p:spPr bwMode="auto">
            <a:xfrm>
              <a:off x="3863" y="2866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81" name="Freeform 197"/>
            <p:cNvSpPr>
              <a:spLocks/>
            </p:cNvSpPr>
            <p:nvPr/>
          </p:nvSpPr>
          <p:spPr bwMode="auto">
            <a:xfrm>
              <a:off x="3863" y="2855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82" name="Freeform 198"/>
            <p:cNvSpPr>
              <a:spLocks/>
            </p:cNvSpPr>
            <p:nvPr/>
          </p:nvSpPr>
          <p:spPr bwMode="auto">
            <a:xfrm>
              <a:off x="3863" y="2843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83" name="Freeform 199"/>
            <p:cNvSpPr>
              <a:spLocks/>
            </p:cNvSpPr>
            <p:nvPr/>
          </p:nvSpPr>
          <p:spPr bwMode="auto">
            <a:xfrm>
              <a:off x="3863" y="2831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84" name="Freeform 200"/>
            <p:cNvSpPr>
              <a:spLocks/>
            </p:cNvSpPr>
            <p:nvPr/>
          </p:nvSpPr>
          <p:spPr bwMode="auto">
            <a:xfrm>
              <a:off x="3863" y="2819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85" name="Freeform 201"/>
            <p:cNvSpPr>
              <a:spLocks/>
            </p:cNvSpPr>
            <p:nvPr/>
          </p:nvSpPr>
          <p:spPr bwMode="auto">
            <a:xfrm>
              <a:off x="3863" y="2807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86" name="Freeform 202"/>
            <p:cNvSpPr>
              <a:spLocks/>
            </p:cNvSpPr>
            <p:nvPr/>
          </p:nvSpPr>
          <p:spPr bwMode="auto">
            <a:xfrm>
              <a:off x="3863" y="2796"/>
              <a:ext cx="6" cy="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3"/>
                </a:cxn>
                <a:cxn ang="0">
                  <a:pos x="2" y="4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4" y="4"/>
                </a:cxn>
                <a:cxn ang="0">
                  <a:pos x="5" y="3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1" y="3"/>
                  </a:ln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87" name="Freeform 203"/>
            <p:cNvSpPr>
              <a:spLocks/>
            </p:cNvSpPr>
            <p:nvPr/>
          </p:nvSpPr>
          <p:spPr bwMode="auto">
            <a:xfrm>
              <a:off x="3863" y="2784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88" name="Freeform 204"/>
            <p:cNvSpPr>
              <a:spLocks/>
            </p:cNvSpPr>
            <p:nvPr/>
          </p:nvSpPr>
          <p:spPr bwMode="auto">
            <a:xfrm>
              <a:off x="3863" y="2772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89" name="Freeform 205"/>
            <p:cNvSpPr>
              <a:spLocks/>
            </p:cNvSpPr>
            <p:nvPr/>
          </p:nvSpPr>
          <p:spPr bwMode="auto">
            <a:xfrm>
              <a:off x="3863" y="2760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90" name="Freeform 206"/>
            <p:cNvSpPr>
              <a:spLocks/>
            </p:cNvSpPr>
            <p:nvPr/>
          </p:nvSpPr>
          <p:spPr bwMode="auto">
            <a:xfrm>
              <a:off x="3863" y="2748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91" name="Freeform 207"/>
            <p:cNvSpPr>
              <a:spLocks/>
            </p:cNvSpPr>
            <p:nvPr/>
          </p:nvSpPr>
          <p:spPr bwMode="auto">
            <a:xfrm>
              <a:off x="3863" y="2736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92" name="Freeform 208"/>
            <p:cNvSpPr>
              <a:spLocks/>
            </p:cNvSpPr>
            <p:nvPr/>
          </p:nvSpPr>
          <p:spPr bwMode="auto">
            <a:xfrm>
              <a:off x="3863" y="2725"/>
              <a:ext cx="6" cy="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93" name="Freeform 209"/>
            <p:cNvSpPr>
              <a:spLocks/>
            </p:cNvSpPr>
            <p:nvPr/>
          </p:nvSpPr>
          <p:spPr bwMode="auto">
            <a:xfrm>
              <a:off x="3863" y="2713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94" name="Freeform 210"/>
            <p:cNvSpPr>
              <a:spLocks/>
            </p:cNvSpPr>
            <p:nvPr/>
          </p:nvSpPr>
          <p:spPr bwMode="auto">
            <a:xfrm>
              <a:off x="3863" y="2701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95" name="Freeform 211"/>
            <p:cNvSpPr>
              <a:spLocks/>
            </p:cNvSpPr>
            <p:nvPr/>
          </p:nvSpPr>
          <p:spPr bwMode="auto">
            <a:xfrm>
              <a:off x="3863" y="2689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96" name="Freeform 212"/>
            <p:cNvSpPr>
              <a:spLocks/>
            </p:cNvSpPr>
            <p:nvPr/>
          </p:nvSpPr>
          <p:spPr bwMode="auto">
            <a:xfrm>
              <a:off x="3863" y="2677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97" name="Freeform 213"/>
            <p:cNvSpPr>
              <a:spLocks/>
            </p:cNvSpPr>
            <p:nvPr/>
          </p:nvSpPr>
          <p:spPr bwMode="auto">
            <a:xfrm>
              <a:off x="3863" y="2665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98" name="Freeform 214"/>
            <p:cNvSpPr>
              <a:spLocks/>
            </p:cNvSpPr>
            <p:nvPr/>
          </p:nvSpPr>
          <p:spPr bwMode="auto">
            <a:xfrm>
              <a:off x="3863" y="2654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99" name="Freeform 215"/>
            <p:cNvSpPr>
              <a:spLocks/>
            </p:cNvSpPr>
            <p:nvPr/>
          </p:nvSpPr>
          <p:spPr bwMode="auto">
            <a:xfrm>
              <a:off x="3863" y="2642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100" name="Freeform 216"/>
            <p:cNvSpPr>
              <a:spLocks/>
            </p:cNvSpPr>
            <p:nvPr/>
          </p:nvSpPr>
          <p:spPr bwMode="auto">
            <a:xfrm>
              <a:off x="3863" y="2630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101" name="Freeform 217"/>
            <p:cNvSpPr>
              <a:spLocks/>
            </p:cNvSpPr>
            <p:nvPr/>
          </p:nvSpPr>
          <p:spPr bwMode="auto">
            <a:xfrm>
              <a:off x="3863" y="2618"/>
              <a:ext cx="6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4" y="5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102" name="Rectangle 218"/>
            <p:cNvSpPr>
              <a:spLocks noChangeArrowheads="1"/>
            </p:cNvSpPr>
            <p:nvPr/>
          </p:nvSpPr>
          <p:spPr bwMode="auto">
            <a:xfrm>
              <a:off x="3632" y="3017"/>
              <a:ext cx="367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103" name="Rectangle 219"/>
            <p:cNvSpPr>
              <a:spLocks noChangeArrowheads="1"/>
            </p:cNvSpPr>
            <p:nvPr/>
          </p:nvSpPr>
          <p:spPr bwMode="auto">
            <a:xfrm>
              <a:off x="3728" y="2988"/>
              <a:ext cx="181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b="1" dirty="0">
                  <a:solidFill>
                    <a:srgbClr val="000000"/>
                  </a:solidFill>
                  <a:latin typeface="Arial" pitchFamily="34" charset="0"/>
                </a:rPr>
                <a:t>1000</a:t>
              </a:r>
              <a:endParaRPr lang="es-ES" dirty="0"/>
            </a:p>
          </p:txBody>
        </p:sp>
        <p:sp>
          <p:nvSpPr>
            <p:cNvPr id="104" name="Rectangle 220"/>
            <p:cNvSpPr>
              <a:spLocks noChangeArrowheads="1"/>
            </p:cNvSpPr>
            <p:nvPr/>
          </p:nvSpPr>
          <p:spPr bwMode="auto">
            <a:xfrm>
              <a:off x="3856" y="3048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 b="1">
                  <a:solidFill>
                    <a:srgbClr val="000000"/>
                  </a:solidFill>
                  <a:latin typeface="Arial" pitchFamily="34" charset="0"/>
                </a:rPr>
                <a:t> </a:t>
              </a:r>
              <a:endParaRPr lang="es-ES" sz="2000"/>
            </a:p>
          </p:txBody>
        </p:sp>
        <p:sp>
          <p:nvSpPr>
            <p:cNvPr id="105" name="Line 221"/>
            <p:cNvSpPr>
              <a:spLocks noChangeShapeType="1"/>
            </p:cNvSpPr>
            <p:nvPr/>
          </p:nvSpPr>
          <p:spPr bwMode="auto">
            <a:xfrm>
              <a:off x="3351" y="3286"/>
              <a:ext cx="597" cy="2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106" name="Freeform 222"/>
            <p:cNvSpPr>
              <a:spLocks/>
            </p:cNvSpPr>
            <p:nvPr/>
          </p:nvSpPr>
          <p:spPr bwMode="auto">
            <a:xfrm>
              <a:off x="3935" y="3467"/>
              <a:ext cx="71" cy="61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71" y="52"/>
                </a:cxn>
                <a:cxn ang="0">
                  <a:pos x="22" y="0"/>
                </a:cxn>
                <a:cxn ang="0">
                  <a:pos x="0" y="61"/>
                </a:cxn>
              </a:cxnLst>
              <a:rect l="0" t="0" r="r" b="b"/>
              <a:pathLst>
                <a:path w="71" h="61">
                  <a:moveTo>
                    <a:pt x="0" y="61"/>
                  </a:moveTo>
                  <a:lnTo>
                    <a:pt x="71" y="52"/>
                  </a:lnTo>
                  <a:lnTo>
                    <a:pt x="22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107" name="Rectangle 223"/>
            <p:cNvSpPr>
              <a:spLocks noChangeArrowheads="1"/>
            </p:cNvSpPr>
            <p:nvPr/>
          </p:nvSpPr>
          <p:spPr bwMode="auto">
            <a:xfrm>
              <a:off x="2976" y="3169"/>
              <a:ext cx="439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108" name="Rectangle 224"/>
            <p:cNvSpPr>
              <a:spLocks noChangeArrowheads="1"/>
            </p:cNvSpPr>
            <p:nvPr/>
          </p:nvSpPr>
          <p:spPr bwMode="auto">
            <a:xfrm>
              <a:off x="3035" y="3201"/>
              <a:ext cx="141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 dirty="0" err="1">
                  <a:solidFill>
                    <a:srgbClr val="000000"/>
                  </a:solidFill>
                </a:rPr>
                <a:t>Cut</a:t>
              </a:r>
              <a:endParaRPr lang="es-ES" sz="2000" dirty="0"/>
            </a:p>
          </p:txBody>
        </p:sp>
        <p:sp>
          <p:nvSpPr>
            <p:cNvPr id="109" name="Rectangle 225"/>
            <p:cNvSpPr>
              <a:spLocks noChangeArrowheads="1"/>
            </p:cNvSpPr>
            <p:nvPr/>
          </p:nvSpPr>
          <p:spPr bwMode="auto">
            <a:xfrm>
              <a:off x="3178" y="3201"/>
              <a:ext cx="30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-</a:t>
              </a:r>
              <a:endParaRPr lang="es-ES" sz="2000"/>
            </a:p>
          </p:txBody>
        </p:sp>
        <p:sp>
          <p:nvSpPr>
            <p:cNvPr id="110" name="Rectangle 226"/>
            <p:cNvSpPr>
              <a:spLocks noChangeArrowheads="1"/>
            </p:cNvSpPr>
            <p:nvPr/>
          </p:nvSpPr>
          <p:spPr bwMode="auto">
            <a:xfrm>
              <a:off x="3211" y="3201"/>
              <a:ext cx="71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 dirty="0">
                  <a:solidFill>
                    <a:srgbClr val="000000"/>
                  </a:solidFill>
                </a:rPr>
                <a:t>in</a:t>
              </a:r>
              <a:endParaRPr lang="es-ES" sz="2000" dirty="0"/>
            </a:p>
          </p:txBody>
        </p:sp>
        <p:sp>
          <p:nvSpPr>
            <p:cNvPr id="111" name="Rectangle 227"/>
            <p:cNvSpPr>
              <a:spLocks noChangeArrowheads="1"/>
            </p:cNvSpPr>
            <p:nvPr/>
          </p:nvSpPr>
          <p:spPr bwMode="auto">
            <a:xfrm>
              <a:off x="3288" y="3201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112" name="Line 228"/>
            <p:cNvSpPr>
              <a:spLocks noChangeShapeType="1"/>
            </p:cNvSpPr>
            <p:nvPr/>
          </p:nvSpPr>
          <p:spPr bwMode="auto">
            <a:xfrm flipV="1">
              <a:off x="4897" y="3099"/>
              <a:ext cx="421" cy="3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113" name="Freeform 229"/>
            <p:cNvSpPr>
              <a:spLocks/>
            </p:cNvSpPr>
            <p:nvPr/>
          </p:nvSpPr>
          <p:spPr bwMode="auto">
            <a:xfrm>
              <a:off x="4850" y="3431"/>
              <a:ext cx="70" cy="6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67"/>
                </a:cxn>
                <a:cxn ang="0">
                  <a:pos x="70" y="49"/>
                </a:cxn>
                <a:cxn ang="0">
                  <a:pos x="29" y="0"/>
                </a:cxn>
              </a:cxnLst>
              <a:rect l="0" t="0" r="r" b="b"/>
              <a:pathLst>
                <a:path w="70" h="67">
                  <a:moveTo>
                    <a:pt x="29" y="0"/>
                  </a:moveTo>
                  <a:lnTo>
                    <a:pt x="0" y="67"/>
                  </a:lnTo>
                  <a:lnTo>
                    <a:pt x="70" y="49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114" name="Rectangle 230"/>
            <p:cNvSpPr>
              <a:spLocks noChangeArrowheads="1"/>
            </p:cNvSpPr>
            <p:nvPr/>
          </p:nvSpPr>
          <p:spPr bwMode="auto">
            <a:xfrm>
              <a:off x="5318" y="2935"/>
              <a:ext cx="438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115" name="Rectangle 231"/>
            <p:cNvSpPr>
              <a:spLocks noChangeArrowheads="1"/>
            </p:cNvSpPr>
            <p:nvPr/>
          </p:nvSpPr>
          <p:spPr bwMode="auto">
            <a:xfrm>
              <a:off x="5377" y="2967"/>
              <a:ext cx="141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Cut</a:t>
              </a:r>
              <a:endParaRPr lang="es-ES" sz="2000"/>
            </a:p>
          </p:txBody>
        </p:sp>
        <p:sp>
          <p:nvSpPr>
            <p:cNvPr id="116" name="Rectangle 232"/>
            <p:cNvSpPr>
              <a:spLocks noChangeArrowheads="1"/>
            </p:cNvSpPr>
            <p:nvPr/>
          </p:nvSpPr>
          <p:spPr bwMode="auto">
            <a:xfrm>
              <a:off x="5520" y="2967"/>
              <a:ext cx="30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-</a:t>
              </a:r>
              <a:endParaRPr lang="es-ES" sz="2000"/>
            </a:p>
          </p:txBody>
        </p:sp>
        <p:sp>
          <p:nvSpPr>
            <p:cNvPr id="117" name="Rectangle 233"/>
            <p:cNvSpPr>
              <a:spLocks noChangeArrowheads="1"/>
            </p:cNvSpPr>
            <p:nvPr/>
          </p:nvSpPr>
          <p:spPr bwMode="auto">
            <a:xfrm>
              <a:off x="5552" y="2967"/>
              <a:ext cx="126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out</a:t>
              </a:r>
              <a:endParaRPr lang="es-ES" sz="2000"/>
            </a:p>
          </p:txBody>
        </p:sp>
        <p:sp>
          <p:nvSpPr>
            <p:cNvPr id="118" name="Rectangle 234"/>
            <p:cNvSpPr>
              <a:spLocks noChangeArrowheads="1"/>
            </p:cNvSpPr>
            <p:nvPr/>
          </p:nvSpPr>
          <p:spPr bwMode="auto">
            <a:xfrm>
              <a:off x="5679" y="2967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119" name="Rectangle 235"/>
            <p:cNvSpPr>
              <a:spLocks noChangeArrowheads="1"/>
            </p:cNvSpPr>
            <p:nvPr/>
          </p:nvSpPr>
          <p:spPr bwMode="auto">
            <a:xfrm>
              <a:off x="5769" y="3643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</p:grpSp>
      <p:graphicFrame>
        <p:nvGraphicFramePr>
          <p:cNvPr id="369669" name="Object 5"/>
          <p:cNvGraphicFramePr>
            <a:graphicFrameLocks noChangeAspect="1"/>
          </p:cNvGraphicFramePr>
          <p:nvPr/>
        </p:nvGraphicFramePr>
        <p:xfrm>
          <a:off x="1928794" y="1684365"/>
          <a:ext cx="5214952" cy="1030255"/>
        </p:xfrm>
        <a:graphic>
          <a:graphicData uri="http://schemas.openxmlformats.org/presentationml/2006/ole">
            <p:oleObj spid="_x0000_s371714" name="Microsoft Editor de ecuaciones 3.0" r:id="rId5" imgW="1993680" imgH="393480" progId="Equation.3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08" y="214290"/>
            <a:ext cx="8386796" cy="1143000"/>
          </a:xfr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 smtClean="0">
                <a:solidFill>
                  <a:srgbClr val="FF0000"/>
                </a:solidFill>
              </a:rPr>
              <a:t>Comparación entre tecnologías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6703" y="1357298"/>
            <a:ext cx="8397263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CuadroTexto"/>
          <p:cNvSpPr txBox="1"/>
          <p:nvPr/>
        </p:nvSpPr>
        <p:spPr>
          <a:xfrm>
            <a:off x="3857620" y="6596414"/>
            <a:ext cx="52149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100" b="1" i="1" dirty="0" err="1" smtClean="0"/>
              <a:t>Springer</a:t>
            </a:r>
            <a:r>
              <a:rPr lang="es-MX" sz="1100" b="1" i="1" dirty="0" smtClean="0"/>
              <a:t>, </a:t>
            </a:r>
            <a:r>
              <a:rPr lang="es-MX" sz="1100" b="1" i="1" dirty="0" err="1" smtClean="0"/>
              <a:t>Renewable</a:t>
            </a:r>
            <a:r>
              <a:rPr lang="es-MX" sz="1100" b="1" i="1" dirty="0" smtClean="0"/>
              <a:t> </a:t>
            </a:r>
            <a:r>
              <a:rPr lang="es-MX" sz="1100" b="1" i="1" dirty="0" err="1" smtClean="0"/>
              <a:t>Energy</a:t>
            </a:r>
            <a:endParaRPr lang="es-CL" sz="2400" b="1" i="1" dirty="0"/>
          </a:p>
        </p:txBody>
      </p:sp>
      <p:sp>
        <p:nvSpPr>
          <p:cNvPr id="8" name="7 CuadroTexto"/>
          <p:cNvSpPr txBox="1"/>
          <p:nvPr/>
        </p:nvSpPr>
        <p:spPr>
          <a:xfrm rot="16200000">
            <a:off x="-1700285" y="3729011"/>
            <a:ext cx="428628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Coeficiente de potencia del rotor</a:t>
            </a:r>
            <a:endParaRPr lang="es-CL" sz="20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2071670" y="1804562"/>
            <a:ext cx="500066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/>
              <a:t>Límite por Ley de </a:t>
            </a:r>
            <a:r>
              <a:rPr lang="es-MX" sz="1600" b="1" dirty="0" err="1" smtClean="0"/>
              <a:t>Betz</a:t>
            </a:r>
            <a:endParaRPr lang="es-CL" sz="1600" b="1" dirty="0"/>
          </a:p>
        </p:txBody>
      </p:sp>
      <p:sp>
        <p:nvSpPr>
          <p:cNvPr id="12" name="11 CuadroTexto"/>
          <p:cNvSpPr txBox="1"/>
          <p:nvPr/>
        </p:nvSpPr>
        <p:spPr>
          <a:xfrm>
            <a:off x="2786050" y="2376066"/>
            <a:ext cx="500066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/>
              <a:t>Rotor ideal</a:t>
            </a:r>
            <a:endParaRPr lang="es-CL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08" y="214290"/>
            <a:ext cx="8386796" cy="1143000"/>
          </a:xfr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 smtClean="0">
                <a:solidFill>
                  <a:srgbClr val="FF0000"/>
                </a:solidFill>
              </a:rPr>
              <a:t>Aerodinámica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  <p:pic>
        <p:nvPicPr>
          <p:cNvPr id="3676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330795"/>
            <a:ext cx="8501122" cy="5113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CuadroTexto"/>
          <p:cNvSpPr txBox="1"/>
          <p:nvPr/>
        </p:nvSpPr>
        <p:spPr>
          <a:xfrm>
            <a:off x="3929058" y="6643710"/>
            <a:ext cx="52149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100" b="1" i="1" dirty="0" smtClean="0"/>
              <a:t>Fuente: C. Silva, UAI</a:t>
            </a:r>
            <a:endParaRPr lang="es-CL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428596" y="1785926"/>
            <a:ext cx="8286808" cy="4786346"/>
            <a:chOff x="521" y="584"/>
            <a:chExt cx="3947" cy="2347"/>
          </a:xfrm>
        </p:grpSpPr>
        <p:pic>
          <p:nvPicPr>
            <p:cNvPr id="28679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1" y="584"/>
              <a:ext cx="3947" cy="2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0" name="Line 7"/>
            <p:cNvSpPr>
              <a:spLocks noChangeShapeType="1"/>
            </p:cNvSpPr>
            <p:nvPr/>
          </p:nvSpPr>
          <p:spPr bwMode="auto">
            <a:xfrm>
              <a:off x="1519" y="2840"/>
              <a:ext cx="272" cy="0"/>
            </a:xfrm>
            <a:prstGeom prst="line">
              <a:avLst/>
            </a:prstGeom>
            <a:noFill/>
            <a:ln w="19050">
              <a:solidFill>
                <a:srgbClr val="3366FF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28681" name="Text Box 8"/>
            <p:cNvSpPr txBox="1">
              <a:spLocks noChangeArrowheads="1"/>
            </p:cNvSpPr>
            <p:nvPr/>
          </p:nvSpPr>
          <p:spPr bwMode="auto">
            <a:xfrm>
              <a:off x="1824" y="2758"/>
              <a:ext cx="77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_tradnl" sz="1200">
                  <a:latin typeface="Arial" charset="0"/>
                </a:rPr>
                <a:t>Control (pitch)</a:t>
              </a:r>
              <a:endParaRPr lang="es-ES" sz="1200">
                <a:latin typeface="Arial" charset="0"/>
              </a:endParaRPr>
            </a:p>
          </p:txBody>
        </p:sp>
        <p:sp>
          <p:nvSpPr>
            <p:cNvPr id="28682" name="Text Box 9"/>
            <p:cNvSpPr txBox="1">
              <a:spLocks noChangeArrowheads="1"/>
            </p:cNvSpPr>
            <p:nvPr/>
          </p:nvSpPr>
          <p:spPr bwMode="auto">
            <a:xfrm>
              <a:off x="3016" y="2750"/>
              <a:ext cx="7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_tradnl" sz="1200">
                  <a:latin typeface="Arial" charset="0"/>
                </a:rPr>
                <a:t>Control (stall)</a:t>
              </a:r>
              <a:endParaRPr lang="es-ES" sz="1200">
                <a:latin typeface="Arial" charset="0"/>
              </a:endParaRPr>
            </a:p>
          </p:txBody>
        </p:sp>
        <p:sp>
          <p:nvSpPr>
            <p:cNvPr id="28683" name="Line 10"/>
            <p:cNvSpPr>
              <a:spLocks noChangeShapeType="1"/>
            </p:cNvSpPr>
            <p:nvPr/>
          </p:nvSpPr>
          <p:spPr bwMode="auto">
            <a:xfrm>
              <a:off x="2698" y="2841"/>
              <a:ext cx="272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</p:grpSp>
      <p:sp>
        <p:nvSpPr>
          <p:cNvPr id="28677" name="Text Box 12"/>
          <p:cNvSpPr txBox="1">
            <a:spLocks noChangeArrowheads="1"/>
          </p:cNvSpPr>
          <p:nvPr/>
        </p:nvSpPr>
        <p:spPr bwMode="auto">
          <a:xfrm>
            <a:off x="5686458" y="6511949"/>
            <a:ext cx="35290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200" b="0" i="1" dirty="0">
                <a:latin typeface="Arial" charset="0"/>
              </a:rPr>
              <a:t>Fuente: James and James, </a:t>
            </a:r>
            <a:r>
              <a:rPr lang="es-CL" sz="1200" b="0" i="1" dirty="0" err="1">
                <a:latin typeface="Arial" charset="0"/>
              </a:rPr>
              <a:t>Science</a:t>
            </a:r>
            <a:r>
              <a:rPr lang="es-CL" sz="1200" b="0" i="1" dirty="0">
                <a:latin typeface="Arial" charset="0"/>
              </a:rPr>
              <a:t> </a:t>
            </a:r>
            <a:r>
              <a:rPr lang="es-CL" sz="1200" b="0" i="1" dirty="0" err="1">
                <a:latin typeface="Arial" charset="0"/>
              </a:rPr>
              <a:t>Publishers</a:t>
            </a:r>
            <a:endParaRPr lang="es-ES" sz="1200" b="0" i="1" dirty="0">
              <a:latin typeface="Arial" charset="0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08" y="214290"/>
            <a:ext cx="8386796" cy="1143000"/>
          </a:xfr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 smtClean="0">
                <a:solidFill>
                  <a:srgbClr val="FF0000"/>
                </a:solidFill>
              </a:rPr>
              <a:t>Comparación entre tecnologías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-71470" y="1143008"/>
            <a:ext cx="5286412" cy="5715016"/>
          </a:xfrm>
        </p:spPr>
        <p:txBody>
          <a:bodyPr/>
          <a:lstStyle/>
          <a:p>
            <a:r>
              <a:rPr lang="es-CL" sz="2400" b="1" dirty="0" smtClean="0">
                <a:solidFill>
                  <a:srgbClr val="5C4488"/>
                </a:solidFill>
              </a:rPr>
              <a:t>Asincrónico de Velocidad Fija</a:t>
            </a:r>
          </a:p>
          <a:p>
            <a:pPr lvl="1"/>
            <a:r>
              <a:rPr lang="es-CL" sz="1600" b="1" dirty="0" smtClean="0">
                <a:solidFill>
                  <a:srgbClr val="5C4488"/>
                </a:solidFill>
              </a:rPr>
              <a:t>Máquina de inducción directamente conectada a la red</a:t>
            </a:r>
          </a:p>
          <a:p>
            <a:pPr lvl="1"/>
            <a:r>
              <a:rPr lang="es-CL" sz="1600" b="1" dirty="0" smtClean="0">
                <a:solidFill>
                  <a:srgbClr val="5C4488"/>
                </a:solidFill>
              </a:rPr>
              <a:t>Velocidad mayor que la sincrónica </a:t>
            </a:r>
          </a:p>
          <a:p>
            <a:pPr lvl="1"/>
            <a:r>
              <a:rPr lang="es-CL" sz="1600" b="1" dirty="0" smtClean="0">
                <a:solidFill>
                  <a:srgbClr val="5C4488"/>
                </a:solidFill>
              </a:rPr>
              <a:t>Rango pequeño de operación</a:t>
            </a:r>
          </a:p>
          <a:p>
            <a:endParaRPr lang="es-CL" sz="1600" b="1" dirty="0" smtClean="0">
              <a:solidFill>
                <a:srgbClr val="5C4488"/>
              </a:solidFill>
            </a:endParaRPr>
          </a:p>
          <a:p>
            <a:r>
              <a:rPr lang="es-CL" sz="2400" b="1" dirty="0" smtClean="0">
                <a:solidFill>
                  <a:srgbClr val="5C4488"/>
                </a:solidFill>
              </a:rPr>
              <a:t>Doblemente Alimentado</a:t>
            </a:r>
          </a:p>
          <a:p>
            <a:pPr lvl="1"/>
            <a:r>
              <a:rPr lang="es-CL" sz="1600" b="1" dirty="0" smtClean="0">
                <a:solidFill>
                  <a:srgbClr val="5C4488"/>
                </a:solidFill>
              </a:rPr>
              <a:t>Velocidad Controlable (Gran rango de operación)</a:t>
            </a:r>
          </a:p>
          <a:p>
            <a:pPr lvl="1"/>
            <a:r>
              <a:rPr lang="es-CL" sz="1600" b="1" dirty="0" smtClean="0">
                <a:solidFill>
                  <a:srgbClr val="5C4488"/>
                </a:solidFill>
              </a:rPr>
              <a:t>Control de la tensión en el rotor mediante convertidor AC-DC-AC</a:t>
            </a:r>
          </a:p>
          <a:p>
            <a:pPr lvl="1"/>
            <a:r>
              <a:rPr lang="es-CL" sz="1600" b="1" dirty="0" smtClean="0">
                <a:solidFill>
                  <a:srgbClr val="5C4488"/>
                </a:solidFill>
              </a:rPr>
              <a:t>Capacidad limitada de Aporte de reactivos</a:t>
            </a:r>
          </a:p>
          <a:p>
            <a:endParaRPr lang="es-CL" sz="1600" b="1" dirty="0" smtClean="0">
              <a:solidFill>
                <a:srgbClr val="5C4488"/>
              </a:solidFill>
            </a:endParaRPr>
          </a:p>
          <a:p>
            <a:r>
              <a:rPr lang="es-CL" sz="2400" b="1" dirty="0" smtClean="0">
                <a:solidFill>
                  <a:srgbClr val="5C4488"/>
                </a:solidFill>
              </a:rPr>
              <a:t>Generador Sincrónico / imanes permanente</a:t>
            </a:r>
          </a:p>
          <a:p>
            <a:pPr lvl="1"/>
            <a:r>
              <a:rPr lang="es-CL" sz="1600" b="1" dirty="0" smtClean="0">
                <a:solidFill>
                  <a:srgbClr val="5C4488"/>
                </a:solidFill>
              </a:rPr>
              <a:t>Velocidad Variable</a:t>
            </a:r>
          </a:p>
          <a:p>
            <a:pPr lvl="1"/>
            <a:r>
              <a:rPr lang="es-CL" sz="1600" b="1" dirty="0" smtClean="0">
                <a:solidFill>
                  <a:srgbClr val="5C4488"/>
                </a:solidFill>
              </a:rPr>
              <a:t>Completamente desacoplado del sistema</a:t>
            </a:r>
          </a:p>
          <a:p>
            <a:pPr lvl="1"/>
            <a:r>
              <a:rPr lang="es-CL" sz="1600" b="1" dirty="0" smtClean="0">
                <a:solidFill>
                  <a:srgbClr val="5C4488"/>
                </a:solidFill>
              </a:rPr>
              <a:t>Posibilidad de controlar Aporte de reactivos</a:t>
            </a:r>
          </a:p>
        </p:txBody>
      </p:sp>
      <p:pic>
        <p:nvPicPr>
          <p:cNvPr id="614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2971808"/>
            <a:ext cx="3309937" cy="16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4857773"/>
            <a:ext cx="35845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26" y="1000108"/>
            <a:ext cx="2881312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08" y="71414"/>
            <a:ext cx="8386796" cy="1143000"/>
          </a:xfr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 smtClean="0">
                <a:solidFill>
                  <a:srgbClr val="FF0000"/>
                </a:solidFill>
              </a:rPr>
              <a:t>Tipos de generadores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3 Marcador de pie de página"/>
          <p:cNvSpPr txBox="1">
            <a:spLocks noGrp="1"/>
          </p:cNvSpPr>
          <p:nvPr/>
        </p:nvSpPr>
        <p:spPr bwMode="auto">
          <a:xfrm>
            <a:off x="6372225" y="6092825"/>
            <a:ext cx="2460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s-ES" sz="1400" b="0">
                <a:solidFill>
                  <a:srgbClr val="969696"/>
                </a:solidFill>
              </a:rPr>
              <a:t> Junio 2007</a:t>
            </a:r>
          </a:p>
        </p:txBody>
      </p:sp>
      <p:graphicFrame>
        <p:nvGraphicFramePr>
          <p:cNvPr id="55404" name="Group 108"/>
          <p:cNvGraphicFramePr>
            <a:graphicFrameLocks noGrp="1"/>
          </p:cNvGraphicFramePr>
          <p:nvPr>
            <p:ph idx="4294967295"/>
          </p:nvPr>
        </p:nvGraphicFramePr>
        <p:xfrm>
          <a:off x="468313" y="1738329"/>
          <a:ext cx="8110537" cy="4191001"/>
        </p:xfrm>
        <a:graphic>
          <a:graphicData uri="http://schemas.openxmlformats.org/drawingml/2006/table">
            <a:tbl>
              <a:tblPr/>
              <a:tblGrid>
                <a:gridCol w="1208087"/>
                <a:gridCol w="3368675"/>
                <a:gridCol w="3533775"/>
              </a:tblGrid>
              <a:tr h="6731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s-C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VENTAJAS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DESVENTAJAS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 rowSpan="3"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FIJA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Simple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Uso menos eficiente del recurso viento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385763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Menor Inversión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Dependientes de la condición de la red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866775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Estructura robusta ( fluctaciones de velocidad del viento son traspasadas a la estructura)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Pueden traspasar fluctuaciones a variables de red (flicker, tensión)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385763">
                <a:tc rowSpan="3"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VARIABLE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Uso eficiente del recurso viento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Mayor inversión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866775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Potencia activa y reactiva entregada a la red se pueden controlar más facilmente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Sensible a variaciones de tensión (fallas)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625475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Menores fluctuaciones traspasadas a la red / Rotor actua como volante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Control de armónicas</a:t>
                      </a:r>
                      <a:endParaRPr kumimoji="0" lang="es-E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sp>
        <p:nvSpPr>
          <p:cNvPr id="26654" name="31 Marcador de número de diapositiva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4EC6886-EC71-4335-BE55-7397E7E29A07}" type="slidenum">
              <a:rPr lang="es-ES" smtClean="0"/>
              <a:pPr/>
              <a:t>28</a:t>
            </a:fld>
            <a:endParaRPr lang="es-ES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08" y="214290"/>
            <a:ext cx="8386796" cy="1143000"/>
          </a:xfr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 smtClean="0">
                <a:solidFill>
                  <a:srgbClr val="FF0000"/>
                </a:solidFill>
              </a:rPr>
              <a:t>Comparación entre tecnologías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3 Marcador de pie de página"/>
          <p:cNvSpPr txBox="1">
            <a:spLocks noGrp="1"/>
          </p:cNvSpPr>
          <p:nvPr/>
        </p:nvSpPr>
        <p:spPr bwMode="auto">
          <a:xfrm>
            <a:off x="6372225" y="6092825"/>
            <a:ext cx="2460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s-ES" sz="1400" b="0">
                <a:solidFill>
                  <a:srgbClr val="969696"/>
                </a:solidFill>
              </a:rPr>
              <a:t> Junio 2007</a:t>
            </a:r>
          </a:p>
        </p:txBody>
      </p:sp>
      <p:pic>
        <p:nvPicPr>
          <p:cNvPr id="27652" name="Picture 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5286380" cy="4605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35"/>
          <p:cNvSpPr txBox="1">
            <a:spLocks noChangeArrowheads="1"/>
          </p:cNvSpPr>
          <p:nvPr/>
        </p:nvSpPr>
        <p:spPr bwMode="auto">
          <a:xfrm>
            <a:off x="5500694" y="1571612"/>
            <a:ext cx="3429024" cy="4093428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_tradnl" sz="2000" b="0" dirty="0">
                <a:latin typeface="Arial" charset="0"/>
              </a:rPr>
              <a:t>Potencia producida por un generador en función de la velocidad del rotor, para diferentes velocidades de viento. </a:t>
            </a:r>
            <a:endParaRPr lang="es-ES_tradnl" sz="2000" b="0" dirty="0" smtClean="0">
              <a:latin typeface="Arial" charset="0"/>
            </a:endParaRPr>
          </a:p>
          <a:p>
            <a:endParaRPr lang="es-ES_tradnl" sz="2000" dirty="0" smtClean="0"/>
          </a:p>
          <a:p>
            <a:r>
              <a:rPr lang="es-ES_tradnl" sz="2000" b="0" dirty="0" smtClean="0">
                <a:latin typeface="Arial" charset="0"/>
              </a:rPr>
              <a:t>Las </a:t>
            </a:r>
            <a:r>
              <a:rPr lang="es-ES_tradnl" sz="2000" b="0" dirty="0">
                <a:latin typeface="Arial" charset="0"/>
              </a:rPr>
              <a:t>figuras curvas a) y b) muestran la restricción de potencia debido al generador eléctrico para el caso de operación con rotor a velocidad fija o variable respectivamente</a:t>
            </a:r>
            <a:endParaRPr lang="es-ES" sz="2000" b="0" dirty="0">
              <a:latin typeface="Arial" charset="0"/>
            </a:endParaRPr>
          </a:p>
        </p:txBody>
      </p:sp>
      <p:sp>
        <p:nvSpPr>
          <p:cNvPr id="27654" name="Text Box 36"/>
          <p:cNvSpPr txBox="1">
            <a:spLocks noChangeArrowheads="1"/>
          </p:cNvSpPr>
          <p:nvPr/>
        </p:nvSpPr>
        <p:spPr bwMode="auto">
          <a:xfrm>
            <a:off x="785786" y="5857892"/>
            <a:ext cx="39036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200" b="0" i="1">
                <a:latin typeface="Arial" charset="0"/>
              </a:rPr>
              <a:t>Fuente: Steve Hedegus, Institute of Energy Conversion</a:t>
            </a:r>
            <a:endParaRPr lang="es-ES" sz="1200" b="0" i="1">
              <a:latin typeface="Arial" charset="0"/>
            </a:endParaRPr>
          </a:p>
        </p:txBody>
      </p:sp>
      <p:sp>
        <p:nvSpPr>
          <p:cNvPr id="27655" name="6 Marcador de número de diapositiva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2D9AFB8-6E44-4F47-88B6-E1D7A0126E18}" type="slidenum">
              <a:rPr lang="es-ES" smtClean="0"/>
              <a:pPr/>
              <a:t>29</a:t>
            </a:fld>
            <a:endParaRPr lang="es-ES" smtClean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08" y="214290"/>
            <a:ext cx="8386796" cy="1143000"/>
          </a:xfr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 smtClean="0">
                <a:solidFill>
                  <a:srgbClr val="FF0000"/>
                </a:solidFill>
              </a:rPr>
              <a:t>Comparación entre tecnologías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69"/>
          <p:cNvSpPr txBox="1">
            <a:spLocks noGrp="1" noChangeArrowheads="1"/>
          </p:cNvSpPr>
          <p:nvPr/>
        </p:nvSpPr>
        <p:spPr bwMode="auto">
          <a:xfrm>
            <a:off x="8318530" y="5829283"/>
            <a:ext cx="4730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515F39A-586B-43D9-9539-4B0B8958CC8F}" type="slidenum">
              <a:rPr lang="es-ES" sz="1400">
                <a:solidFill>
                  <a:srgbClr val="969696"/>
                </a:solidFill>
              </a:rPr>
              <a:pPr algn="r"/>
              <a:t>3</a:t>
            </a:fld>
            <a:endParaRPr lang="es-ES" sz="1400">
              <a:solidFill>
                <a:srgbClr val="969696"/>
              </a:solidFill>
            </a:endParaRPr>
          </a:p>
        </p:txBody>
      </p:sp>
      <p:sp>
        <p:nvSpPr>
          <p:cNvPr id="8499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106630" y="1285860"/>
            <a:ext cx="4894262" cy="579437"/>
          </a:xfrm>
          <a:prstGeom prst="rect">
            <a:avLst/>
          </a:prstGeom>
          <a:noFill/>
        </p:spPr>
        <p:txBody>
          <a:bodyPr/>
          <a:lstStyle/>
          <a:p>
            <a:pPr algn="ctr" eaLnBrk="1" hangingPunct="1"/>
            <a:r>
              <a:rPr lang="es-ES" b="1" dirty="0" smtClean="0">
                <a:solidFill>
                  <a:srgbClr val="3333FF"/>
                </a:solidFill>
                <a:latin typeface="Tahoma" pitchFamily="34" charset="0"/>
                <a:cs typeface="Times New Roman" pitchFamily="18" charset="0"/>
              </a:rPr>
              <a:t> Contenido </a:t>
            </a:r>
            <a:endParaRPr lang="en-US" b="1" dirty="0" smtClean="0">
              <a:solidFill>
                <a:srgbClr val="3333FF"/>
              </a:solidFill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8499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-32" y="3000372"/>
            <a:ext cx="8693150" cy="2349500"/>
          </a:xfrm>
          <a:prstGeom prst="rect">
            <a:avLst/>
          </a:prstGeom>
        </p:spPr>
        <p:txBody>
          <a:bodyPr/>
          <a:lstStyle/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n-US" sz="2400" dirty="0" err="1" smtClean="0"/>
              <a:t>Introducción</a:t>
            </a:r>
            <a:r>
              <a:rPr lang="en-US" sz="2400" dirty="0" smtClean="0"/>
              <a:t> </a:t>
            </a:r>
          </a:p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n-US" sz="2400" dirty="0" err="1" smtClean="0"/>
              <a:t>Descripción</a:t>
            </a:r>
            <a:r>
              <a:rPr lang="en-US" sz="2400" dirty="0" smtClean="0"/>
              <a:t> de </a:t>
            </a:r>
            <a:r>
              <a:rPr lang="en-US" sz="2400" dirty="0" err="1" smtClean="0"/>
              <a:t>tecnología</a:t>
            </a:r>
            <a:endParaRPr lang="en-US" sz="2400" dirty="0" smtClean="0"/>
          </a:p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n-US" sz="2400" dirty="0" err="1" smtClean="0"/>
              <a:t>Aplicaciones</a:t>
            </a:r>
            <a:endParaRPr lang="en-US" sz="2400" dirty="0" smtClean="0"/>
          </a:p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n-US" sz="2400" dirty="0" err="1" smtClean="0"/>
              <a:t>Perspectivas</a:t>
            </a:r>
            <a:r>
              <a:rPr lang="en-US" sz="2400" dirty="0" smtClean="0"/>
              <a:t> y </a:t>
            </a:r>
            <a:r>
              <a:rPr lang="en-US" sz="2400" dirty="0" err="1" smtClean="0"/>
              <a:t>Conclusiones</a:t>
            </a:r>
            <a:endParaRPr lang="en-US" sz="2400" dirty="0" smtClean="0"/>
          </a:p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endParaRPr lang="en-US" sz="2400" dirty="0" smtClean="0"/>
          </a:p>
        </p:txBody>
      </p:sp>
      <p:pic>
        <p:nvPicPr>
          <p:cNvPr id="11" name="Picture 5" descr="composing_productran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14356"/>
            <a:ext cx="2151970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6841778" y="1071546"/>
            <a:ext cx="1987550" cy="887412"/>
          </a:xfrm>
          <a:prstGeom prst="ellipse">
            <a:avLst/>
          </a:prstGeom>
          <a:solidFill>
            <a:srgbClr val="FFCC99">
              <a:alpha val="39000"/>
            </a:srgbClr>
          </a:soli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997147" y="1223946"/>
            <a:ext cx="1519977" cy="649287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Existencia</a:t>
            </a:r>
            <a:r>
              <a:rPr lang="en-US" sz="2000" b="1" dirty="0" smtClean="0">
                <a:latin typeface="Arial" pitchFamily="34" charset="0"/>
              </a:rPr>
              <a:t> </a:t>
            </a:r>
            <a:br>
              <a:rPr lang="en-US" sz="2000" b="1" dirty="0" smtClean="0">
                <a:latin typeface="Arial" pitchFamily="34" charset="0"/>
              </a:rPr>
            </a:br>
            <a:r>
              <a:rPr lang="en-US" sz="2000" b="1" dirty="0" err="1" smtClean="0">
                <a:latin typeface="Arial" pitchFamily="34" charset="0"/>
              </a:rPr>
              <a:t>Recurso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7570500" y="1978008"/>
            <a:ext cx="456947" cy="304800"/>
          </a:xfrm>
          <a:prstGeom prst="downArrow">
            <a:avLst>
              <a:gd name="adj1" fmla="val 50000"/>
              <a:gd name="adj2" fmla="val 50000"/>
            </a:avLst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6795740" y="2316146"/>
            <a:ext cx="1985963" cy="887413"/>
          </a:xfrm>
          <a:prstGeom prst="ellipse">
            <a:avLst/>
          </a:prstGeom>
          <a:solidFill>
            <a:srgbClr val="99FFCC">
              <a:alpha val="39000"/>
            </a:srgbClr>
          </a:soli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6997851" y="2468546"/>
            <a:ext cx="1464574" cy="6492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Selección</a:t>
            </a:r>
            <a:r>
              <a:rPr lang="en-US" sz="2000" b="1" dirty="0">
                <a:latin typeface="Arial" pitchFamily="34" charset="0"/>
              </a:rPr>
              <a:t/>
            </a:r>
            <a:br>
              <a:rPr lang="en-US" sz="2000" b="1" dirty="0">
                <a:latin typeface="Arial" pitchFamily="34" charset="0"/>
              </a:rPr>
            </a:br>
            <a:r>
              <a:rPr lang="en-US" sz="2000" b="1" dirty="0" err="1" smtClean="0">
                <a:latin typeface="Arial" pitchFamily="34" charset="0"/>
              </a:rPr>
              <a:t>tecnología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20" name="Oval 11"/>
          <p:cNvSpPr>
            <a:spLocks noChangeArrowheads="1"/>
          </p:cNvSpPr>
          <p:nvPr/>
        </p:nvSpPr>
        <p:spPr bwMode="auto">
          <a:xfrm>
            <a:off x="6817965" y="5707046"/>
            <a:ext cx="1987550" cy="887413"/>
          </a:xfrm>
          <a:prstGeom prst="ellipse">
            <a:avLst/>
          </a:prstGeom>
          <a:solidFill>
            <a:srgbClr val="00008A">
              <a:alpha val="39000"/>
            </a:srgbClr>
          </a:soli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7172675" y="5859446"/>
            <a:ext cx="1449622" cy="6492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Operación</a:t>
            </a:r>
            <a:r>
              <a:rPr lang="en-US" sz="2000" b="1" dirty="0" smtClean="0">
                <a:latin typeface="Arial" pitchFamily="34" charset="0"/>
              </a:rPr>
              <a:t/>
            </a:r>
            <a:br>
              <a:rPr lang="en-US" sz="2000" b="1" dirty="0" smtClean="0">
                <a:latin typeface="Arial" pitchFamily="34" charset="0"/>
              </a:rPr>
            </a:br>
            <a:r>
              <a:rPr lang="en-US" sz="2000" b="1" dirty="0" smtClean="0">
                <a:latin typeface="Arial" pitchFamily="34" charset="0"/>
              </a:rPr>
              <a:t>Mercado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22" name="AutoShape 13"/>
          <p:cNvSpPr>
            <a:spLocks noChangeArrowheads="1"/>
          </p:cNvSpPr>
          <p:nvPr/>
        </p:nvSpPr>
        <p:spPr bwMode="auto">
          <a:xfrm>
            <a:off x="7569892" y="5368908"/>
            <a:ext cx="457312" cy="304800"/>
          </a:xfrm>
          <a:prstGeom prst="downArrow">
            <a:avLst>
              <a:gd name="adj1" fmla="val 50000"/>
              <a:gd name="adj2" fmla="val 50000"/>
            </a:avLst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4" name="AutoShape 15"/>
          <p:cNvSpPr>
            <a:spLocks noChangeArrowheads="1"/>
          </p:cNvSpPr>
          <p:nvPr/>
        </p:nvSpPr>
        <p:spPr bwMode="auto">
          <a:xfrm>
            <a:off x="7581617" y="3209908"/>
            <a:ext cx="457312" cy="304800"/>
          </a:xfrm>
          <a:prstGeom prst="downArrow">
            <a:avLst>
              <a:gd name="adj1" fmla="val 50000"/>
              <a:gd name="adj2" fmla="val 50000"/>
            </a:avLst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5" name="Oval 16"/>
          <p:cNvSpPr>
            <a:spLocks noChangeArrowheads="1"/>
          </p:cNvSpPr>
          <p:nvPr/>
        </p:nvSpPr>
        <p:spPr bwMode="auto">
          <a:xfrm>
            <a:off x="6817965" y="3535346"/>
            <a:ext cx="1987548" cy="569913"/>
          </a:xfrm>
          <a:prstGeom prst="ellipse">
            <a:avLst/>
          </a:prstGeom>
          <a:solidFill>
            <a:srgbClr val="FFFF99">
              <a:alpha val="39000"/>
            </a:srgbClr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6795979" y="3646471"/>
            <a:ext cx="2062301" cy="37147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Financiamiento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28" name="Oval 19"/>
          <p:cNvSpPr>
            <a:spLocks noChangeArrowheads="1"/>
          </p:cNvSpPr>
          <p:nvPr/>
        </p:nvSpPr>
        <p:spPr bwMode="auto">
          <a:xfrm>
            <a:off x="6806853" y="4462446"/>
            <a:ext cx="1987550" cy="887413"/>
          </a:xfrm>
          <a:prstGeom prst="ellipse">
            <a:avLst/>
          </a:prstGeom>
          <a:solidFill>
            <a:srgbClr val="800080">
              <a:alpha val="39000"/>
            </a:srgbClr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7082413" y="4614846"/>
            <a:ext cx="1563950" cy="6492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Integración</a:t>
            </a:r>
            <a:r>
              <a:rPr lang="en-US" sz="2000" b="1" dirty="0" smtClean="0">
                <a:latin typeface="Arial" pitchFamily="34" charset="0"/>
              </a:rPr>
              <a:t/>
            </a:r>
            <a:br>
              <a:rPr lang="en-US" sz="2000" b="1" dirty="0" smtClean="0">
                <a:latin typeface="Arial" pitchFamily="34" charset="0"/>
              </a:rPr>
            </a:br>
            <a:r>
              <a:rPr lang="en-US" sz="2000" b="1" dirty="0" smtClean="0">
                <a:latin typeface="Arial" pitchFamily="34" charset="0"/>
              </a:rPr>
              <a:t>Mercado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30" name="AutoShape 21"/>
          <p:cNvSpPr>
            <a:spLocks noChangeArrowheads="1"/>
          </p:cNvSpPr>
          <p:nvPr/>
        </p:nvSpPr>
        <p:spPr bwMode="auto">
          <a:xfrm>
            <a:off x="7570506" y="4111608"/>
            <a:ext cx="457312" cy="304800"/>
          </a:xfrm>
          <a:prstGeom prst="downArrow">
            <a:avLst>
              <a:gd name="adj1" fmla="val 50000"/>
              <a:gd name="adj2" fmla="val 50000"/>
            </a:avLst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000504"/>
            <a:ext cx="1785950" cy="2630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214414" y="1142992"/>
            <a:ext cx="6543675" cy="1143000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</a:pPr>
            <a:r>
              <a:rPr lang="es-ES" sz="2400" b="1" dirty="0" err="1" smtClean="0">
                <a:solidFill>
                  <a:srgbClr val="FF0000"/>
                </a:solidFill>
              </a:rPr>
              <a:t>Fault</a:t>
            </a:r>
            <a:r>
              <a:rPr lang="es-ES" sz="2400" b="1" dirty="0" smtClean="0">
                <a:solidFill>
                  <a:srgbClr val="FF0000"/>
                </a:solidFill>
              </a:rPr>
              <a:t> </a:t>
            </a:r>
            <a:r>
              <a:rPr lang="es-ES" sz="2400" b="1" dirty="0" err="1" smtClean="0">
                <a:solidFill>
                  <a:srgbClr val="FF0000"/>
                </a:solidFill>
              </a:rPr>
              <a:t>Ride</a:t>
            </a:r>
            <a:r>
              <a:rPr lang="es-ES" sz="2400" b="1" dirty="0" smtClean="0">
                <a:solidFill>
                  <a:srgbClr val="FF0000"/>
                </a:solidFill>
              </a:rPr>
              <a:t> </a:t>
            </a:r>
            <a:r>
              <a:rPr lang="es-ES" sz="2400" b="1" dirty="0" err="1" smtClean="0">
                <a:solidFill>
                  <a:srgbClr val="FF0000"/>
                </a:solidFill>
              </a:rPr>
              <a:t>Through</a:t>
            </a:r>
            <a:endParaRPr lang="es-ES" sz="2400" b="1" dirty="0" smtClean="0">
              <a:solidFill>
                <a:srgbClr val="FF0000"/>
              </a:solidFill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846160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28608" y="14490"/>
            <a:ext cx="8386796" cy="11430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E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Aspectos sistémicos</a:t>
            </a:r>
            <a:endParaRPr kumimoji="0" lang="es-E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214414" y="1142992"/>
            <a:ext cx="6543675" cy="1143000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</a:pPr>
            <a:r>
              <a:rPr lang="es-ES" sz="2400" b="1" dirty="0" err="1" smtClean="0">
                <a:solidFill>
                  <a:srgbClr val="FF0000"/>
                </a:solidFill>
              </a:rPr>
              <a:t>Fault</a:t>
            </a:r>
            <a:r>
              <a:rPr lang="es-ES" sz="2400" b="1" dirty="0" smtClean="0">
                <a:solidFill>
                  <a:srgbClr val="FF0000"/>
                </a:solidFill>
              </a:rPr>
              <a:t> </a:t>
            </a:r>
            <a:r>
              <a:rPr lang="es-ES" sz="2400" b="1" dirty="0" err="1" smtClean="0">
                <a:solidFill>
                  <a:srgbClr val="FF0000"/>
                </a:solidFill>
              </a:rPr>
              <a:t>Ride</a:t>
            </a:r>
            <a:r>
              <a:rPr lang="es-ES" sz="2400" b="1" dirty="0" smtClean="0">
                <a:solidFill>
                  <a:srgbClr val="FF0000"/>
                </a:solidFill>
              </a:rPr>
              <a:t> </a:t>
            </a:r>
            <a:r>
              <a:rPr lang="es-ES" sz="2400" b="1" dirty="0" err="1" smtClean="0">
                <a:solidFill>
                  <a:srgbClr val="FF0000"/>
                </a:solidFill>
              </a:rPr>
              <a:t>Through</a:t>
            </a:r>
            <a:endParaRPr lang="es-ES" sz="2400" b="1" dirty="0" smtClean="0">
              <a:solidFill>
                <a:srgbClr val="FF0000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28608" y="14490"/>
            <a:ext cx="8386796" cy="11430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E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Aspectos sistémicos</a:t>
            </a:r>
            <a:endParaRPr kumimoji="0" lang="es-E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28736"/>
            <a:ext cx="6072230" cy="5098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214414" y="1142992"/>
            <a:ext cx="6543675" cy="1143000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</a:pPr>
            <a:r>
              <a:rPr lang="es-ES" sz="2400" b="1" dirty="0" err="1" smtClean="0">
                <a:solidFill>
                  <a:srgbClr val="FF0000"/>
                </a:solidFill>
              </a:rPr>
              <a:t>Fault</a:t>
            </a:r>
            <a:r>
              <a:rPr lang="es-ES" sz="2400" b="1" dirty="0" smtClean="0">
                <a:solidFill>
                  <a:srgbClr val="FF0000"/>
                </a:solidFill>
              </a:rPr>
              <a:t> </a:t>
            </a:r>
            <a:r>
              <a:rPr lang="es-ES" sz="2400" b="1" dirty="0" err="1" smtClean="0">
                <a:solidFill>
                  <a:srgbClr val="FF0000"/>
                </a:solidFill>
              </a:rPr>
              <a:t>Ride</a:t>
            </a:r>
            <a:r>
              <a:rPr lang="es-ES" sz="2400" b="1" dirty="0" smtClean="0">
                <a:solidFill>
                  <a:srgbClr val="FF0000"/>
                </a:solidFill>
              </a:rPr>
              <a:t> </a:t>
            </a:r>
            <a:r>
              <a:rPr lang="es-ES" sz="2400" b="1" dirty="0" err="1" smtClean="0">
                <a:solidFill>
                  <a:srgbClr val="FF0000"/>
                </a:solidFill>
              </a:rPr>
              <a:t>Through</a:t>
            </a:r>
            <a:endParaRPr lang="es-ES" sz="2400" b="1" dirty="0" smtClean="0">
              <a:solidFill>
                <a:srgbClr val="FF0000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28608" y="14490"/>
            <a:ext cx="8386796" cy="11430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E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Aspectos sistémicos</a:t>
            </a:r>
            <a:endParaRPr kumimoji="0" lang="es-E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857364"/>
            <a:ext cx="650247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Domeyko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47788" cy="557213"/>
          </a:xfrm>
          <a:prstGeom prst="rect">
            <a:avLst/>
          </a:prstGeom>
        </p:spPr>
      </p:pic>
      <p:pic>
        <p:nvPicPr>
          <p:cNvPr id="11" name="10 Imagen" descr="Renovables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5715016"/>
            <a:ext cx="1158240" cy="965835"/>
          </a:xfrm>
          <a:prstGeom prst="rect">
            <a:avLst/>
          </a:prstGeom>
        </p:spPr>
      </p:pic>
      <p:grpSp>
        <p:nvGrpSpPr>
          <p:cNvPr id="2" name="11 Grupo"/>
          <p:cNvGrpSpPr>
            <a:grpSpLocks noChangeAspect="1"/>
          </p:cNvGrpSpPr>
          <p:nvPr/>
        </p:nvGrpSpPr>
        <p:grpSpPr>
          <a:xfrm>
            <a:off x="7858148" y="0"/>
            <a:ext cx="1191260" cy="870102"/>
            <a:chOff x="3189612" y="0"/>
            <a:chExt cx="2382520" cy="1740204"/>
          </a:xfrm>
        </p:grpSpPr>
        <p:pic>
          <p:nvPicPr>
            <p:cNvPr id="13" name="12 Imagen" descr="Logo-Trans-01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76683" y="0"/>
              <a:ext cx="779526" cy="1504569"/>
            </a:xfrm>
            <a:prstGeom prst="rect">
              <a:avLst/>
            </a:prstGeom>
          </p:spPr>
        </p:pic>
        <p:pic>
          <p:nvPicPr>
            <p:cNvPr id="14" name="13 Imagen" descr="UChile.jpg"/>
            <p:cNvPicPr>
              <a:picLocks noChangeAspect="1"/>
            </p:cNvPicPr>
            <p:nvPr/>
          </p:nvPicPr>
          <p:blipFill>
            <a:blip r:embed="rId6">
              <a:grayscl/>
            </a:blip>
            <a:stretch>
              <a:fillRect/>
            </a:stretch>
          </p:blipFill>
          <p:spPr>
            <a:xfrm>
              <a:off x="3189612" y="1500174"/>
              <a:ext cx="2382520" cy="240030"/>
            </a:xfrm>
            <a:prstGeom prst="rect">
              <a:avLst/>
            </a:prstGeom>
          </p:spPr>
        </p:pic>
      </p:grpSp>
      <p:pic>
        <p:nvPicPr>
          <p:cNvPr id="15" name="14 Imagen" descr="cne.gif"/>
          <p:cNvPicPr>
            <a:picLocks noChangeAspect="1"/>
          </p:cNvPicPr>
          <p:nvPr/>
        </p:nvPicPr>
        <p:blipFill>
          <a:blip r:embed="rId7"/>
          <a:srcRect l="3650" r="10583"/>
          <a:stretch>
            <a:fillRect/>
          </a:stretch>
        </p:blipFill>
        <p:spPr>
          <a:xfrm>
            <a:off x="3705219" y="76177"/>
            <a:ext cx="1678793" cy="247650"/>
          </a:xfrm>
          <a:prstGeom prst="rect">
            <a:avLst/>
          </a:prstGeom>
        </p:spPr>
      </p:pic>
      <p:pic>
        <p:nvPicPr>
          <p:cNvPr id="306179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00166" y="1000108"/>
            <a:ext cx="5214974" cy="589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6180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86512" y="6357958"/>
            <a:ext cx="245745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08" y="14490"/>
            <a:ext cx="8386796" cy="1143000"/>
          </a:xfr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 smtClean="0">
                <a:solidFill>
                  <a:srgbClr val="FF0000"/>
                </a:solidFill>
              </a:rPr>
              <a:t>Aspectos constructivos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  <p:cxnSp>
        <p:nvCxnSpPr>
          <p:cNvPr id="17" name="16 Conector recto"/>
          <p:cNvCxnSpPr/>
          <p:nvPr/>
        </p:nvCxnSpPr>
        <p:spPr>
          <a:xfrm>
            <a:off x="5286380" y="3857628"/>
            <a:ext cx="500066" cy="214314"/>
          </a:xfrm>
          <a:prstGeom prst="line">
            <a:avLst/>
          </a:prstGeom>
          <a:ln>
            <a:head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4071934" y="2334276"/>
            <a:ext cx="1249060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s-MX" sz="1400" dirty="0" smtClean="0"/>
              <a:t>Caja </a:t>
            </a:r>
            <a:br>
              <a:rPr lang="es-MX" sz="1400" dirty="0" smtClean="0"/>
            </a:br>
            <a:r>
              <a:rPr lang="es-MX" sz="1400" dirty="0" smtClean="0"/>
              <a:t>amplificadora</a:t>
            </a:r>
            <a:endParaRPr lang="es-CL" sz="1400" dirty="0"/>
          </a:p>
        </p:txBody>
      </p:sp>
      <p:sp>
        <p:nvSpPr>
          <p:cNvPr id="19" name="18 CuadroTexto"/>
          <p:cNvSpPr txBox="1"/>
          <p:nvPr/>
        </p:nvSpPr>
        <p:spPr>
          <a:xfrm>
            <a:off x="5251766" y="2549719"/>
            <a:ext cx="103906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s-MX" sz="1400" dirty="0" smtClean="0"/>
              <a:t>Generador</a:t>
            </a:r>
            <a:endParaRPr lang="es-CL" sz="14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5143504" y="4857760"/>
            <a:ext cx="59118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s-MX" sz="1400" dirty="0" smtClean="0"/>
              <a:t>Torre</a:t>
            </a:r>
            <a:endParaRPr lang="es-CL" sz="1400" dirty="0"/>
          </a:p>
        </p:txBody>
      </p:sp>
      <p:sp>
        <p:nvSpPr>
          <p:cNvPr id="21" name="20 CuadroTexto"/>
          <p:cNvSpPr txBox="1"/>
          <p:nvPr/>
        </p:nvSpPr>
        <p:spPr>
          <a:xfrm>
            <a:off x="5214942" y="5907305"/>
            <a:ext cx="180563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Conexión a la red</a:t>
            </a:r>
            <a:endParaRPr lang="es-CL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Picture 4" descr="modu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1857364"/>
            <a:ext cx="4703791" cy="3643338"/>
          </a:xfrm>
          <a:prstGeom prst="rect">
            <a:avLst/>
          </a:prstGeom>
          <a:noFill/>
        </p:spPr>
      </p:pic>
      <p:pic>
        <p:nvPicPr>
          <p:cNvPr id="77829" name="Picture 5" descr="_419429_turbine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857364"/>
            <a:ext cx="4193100" cy="3214710"/>
          </a:xfrm>
          <a:prstGeom prst="rect">
            <a:avLst/>
          </a:prstGeom>
          <a:noFill/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08" y="142852"/>
            <a:ext cx="8386796" cy="1143000"/>
          </a:xfr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 smtClean="0">
                <a:solidFill>
                  <a:srgbClr val="FF0000"/>
                </a:solidFill>
              </a:rPr>
              <a:t>Aspectos constructivos generador sincrónico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1000108"/>
            <a:ext cx="7654925" cy="4679950"/>
          </a:xfrm>
        </p:spPr>
        <p:txBody>
          <a:bodyPr/>
          <a:lstStyle/>
          <a:p>
            <a:pPr>
              <a:buFontTx/>
              <a:buNone/>
            </a:pPr>
            <a:r>
              <a:rPr lang="es-ES" sz="2800" b="1" dirty="0"/>
              <a:t> </a:t>
            </a:r>
          </a:p>
          <a:p>
            <a:r>
              <a:rPr lang="es-ES" sz="2800" dirty="0" smtClean="0"/>
              <a:t>Contaminación acústica</a:t>
            </a:r>
          </a:p>
          <a:p>
            <a:r>
              <a:rPr lang="es-ES" sz="2800" dirty="0" smtClean="0"/>
              <a:t>Reflejo</a:t>
            </a:r>
          </a:p>
          <a:p>
            <a:r>
              <a:rPr lang="es-ES" sz="2800" dirty="0" smtClean="0"/>
              <a:t>Sombra</a:t>
            </a:r>
          </a:p>
          <a:p>
            <a:r>
              <a:rPr lang="es-ES" sz="2800" dirty="0" smtClean="0"/>
              <a:t>Paisaje</a:t>
            </a:r>
          </a:p>
          <a:p>
            <a:r>
              <a:rPr lang="es-ES" sz="2800" dirty="0" smtClean="0"/>
              <a:t>Desprendimiento de hielo</a:t>
            </a:r>
          </a:p>
          <a:p>
            <a:r>
              <a:rPr lang="es-ES" sz="2800" dirty="0" smtClean="0"/>
              <a:t>Aves</a:t>
            </a:r>
          </a:p>
          <a:p>
            <a:r>
              <a:rPr lang="es-ES" sz="2800" dirty="0" smtClean="0"/>
              <a:t>Uso de espacio (200 m</a:t>
            </a:r>
            <a:r>
              <a:rPr lang="es-ES" sz="2800" baseline="30000" dirty="0" smtClean="0"/>
              <a:t>2</a:t>
            </a:r>
            <a:r>
              <a:rPr lang="es-ES" sz="2800" dirty="0" smtClean="0"/>
              <a:t>, uso alternativo)</a:t>
            </a:r>
          </a:p>
          <a:p>
            <a:endParaRPr lang="es-ES" sz="28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1214414" y="628652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00" b="1" i="1" dirty="0" smtClean="0"/>
              <a:t>Talleres Regionales sobre Energías Renovables no-convencionales </a:t>
            </a:r>
            <a:endParaRPr lang="es-CL" b="1" i="1" dirty="0"/>
          </a:p>
        </p:txBody>
      </p:sp>
      <p:pic>
        <p:nvPicPr>
          <p:cNvPr id="11" name="10 Imagen" descr="Renovables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5715016"/>
            <a:ext cx="1158240" cy="965835"/>
          </a:xfrm>
          <a:prstGeom prst="rect">
            <a:avLst/>
          </a:prstGeom>
        </p:spPr>
      </p:pic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08" y="71414"/>
            <a:ext cx="8386796" cy="1143000"/>
          </a:xfr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 smtClean="0">
                <a:solidFill>
                  <a:srgbClr val="FF0000"/>
                </a:solidFill>
              </a:rPr>
              <a:t>Aspectos críticos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69"/>
          <p:cNvSpPr txBox="1">
            <a:spLocks noGrp="1" noChangeArrowheads="1"/>
          </p:cNvSpPr>
          <p:nvPr/>
        </p:nvSpPr>
        <p:spPr bwMode="auto">
          <a:xfrm>
            <a:off x="8318530" y="5829283"/>
            <a:ext cx="4730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515F39A-586B-43D9-9539-4B0B8958CC8F}" type="slidenum">
              <a:rPr lang="es-ES" sz="1400">
                <a:solidFill>
                  <a:srgbClr val="969696"/>
                </a:solidFill>
              </a:rPr>
              <a:pPr algn="r"/>
              <a:t>36</a:t>
            </a:fld>
            <a:endParaRPr lang="es-ES" sz="1400">
              <a:solidFill>
                <a:srgbClr val="969696"/>
              </a:solidFill>
            </a:endParaRPr>
          </a:p>
        </p:txBody>
      </p:sp>
      <p:sp>
        <p:nvSpPr>
          <p:cNvPr id="8499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106630" y="1285860"/>
            <a:ext cx="4894262" cy="579437"/>
          </a:xfrm>
          <a:prstGeom prst="rect">
            <a:avLst/>
          </a:prstGeom>
          <a:noFill/>
        </p:spPr>
        <p:txBody>
          <a:bodyPr/>
          <a:lstStyle/>
          <a:p>
            <a:pPr algn="ctr" eaLnBrk="1" hangingPunct="1"/>
            <a:r>
              <a:rPr lang="es-ES" b="1" dirty="0" smtClean="0">
                <a:solidFill>
                  <a:srgbClr val="3333FF"/>
                </a:solidFill>
                <a:latin typeface="Tahoma" pitchFamily="34" charset="0"/>
                <a:cs typeface="Times New Roman" pitchFamily="18" charset="0"/>
              </a:rPr>
              <a:t> Contenido </a:t>
            </a:r>
            <a:endParaRPr lang="en-US" b="1" dirty="0" smtClean="0">
              <a:solidFill>
                <a:srgbClr val="3333FF"/>
              </a:solidFill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8499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-32" y="3000372"/>
            <a:ext cx="8693150" cy="2349500"/>
          </a:xfrm>
          <a:prstGeom prst="rect">
            <a:avLst/>
          </a:prstGeom>
        </p:spPr>
        <p:txBody>
          <a:bodyPr/>
          <a:lstStyle/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n-US" sz="2400" dirty="0" err="1" smtClean="0"/>
              <a:t>Introducción</a:t>
            </a:r>
            <a:r>
              <a:rPr lang="en-US" sz="2400" dirty="0" smtClean="0"/>
              <a:t> </a:t>
            </a:r>
          </a:p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n-US" sz="2400" dirty="0" err="1" smtClean="0"/>
              <a:t>Descripción</a:t>
            </a:r>
            <a:r>
              <a:rPr lang="en-US" sz="2400" dirty="0" smtClean="0"/>
              <a:t> de </a:t>
            </a:r>
            <a:r>
              <a:rPr lang="en-US" sz="2400" dirty="0" err="1" smtClean="0"/>
              <a:t>tecnología</a:t>
            </a:r>
            <a:endParaRPr lang="en-US" sz="2400" dirty="0" smtClean="0"/>
          </a:p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n-US" sz="2400" dirty="0" err="1" smtClean="0"/>
              <a:t>Aplicaciones</a:t>
            </a:r>
            <a:endParaRPr lang="en-US" sz="2400" dirty="0" smtClean="0"/>
          </a:p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n-US" sz="2400" dirty="0" err="1" smtClean="0"/>
              <a:t>Perspectivas</a:t>
            </a:r>
            <a:r>
              <a:rPr lang="en-US" sz="2400" dirty="0" smtClean="0"/>
              <a:t> y </a:t>
            </a:r>
            <a:r>
              <a:rPr lang="en-US" sz="2400" dirty="0" err="1" smtClean="0"/>
              <a:t>Conclusiones</a:t>
            </a:r>
            <a:endParaRPr lang="en-US" sz="2400" dirty="0" smtClean="0"/>
          </a:p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endParaRPr lang="en-US" sz="2400" dirty="0" smtClean="0"/>
          </a:p>
        </p:txBody>
      </p:sp>
      <p:pic>
        <p:nvPicPr>
          <p:cNvPr id="11" name="Picture 5" descr="composing_productran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14356"/>
            <a:ext cx="2151970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6841778" y="1071546"/>
            <a:ext cx="1987550" cy="887412"/>
          </a:xfrm>
          <a:prstGeom prst="ellipse">
            <a:avLst/>
          </a:prstGeom>
          <a:solidFill>
            <a:srgbClr val="FFCC99">
              <a:alpha val="39000"/>
            </a:srgbClr>
          </a:soli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997147" y="1223946"/>
            <a:ext cx="1519977" cy="649287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Existencia</a:t>
            </a:r>
            <a:r>
              <a:rPr lang="en-US" sz="2000" b="1" dirty="0" smtClean="0">
                <a:latin typeface="Arial" pitchFamily="34" charset="0"/>
              </a:rPr>
              <a:t> </a:t>
            </a:r>
            <a:br>
              <a:rPr lang="en-US" sz="2000" b="1" dirty="0" smtClean="0">
                <a:latin typeface="Arial" pitchFamily="34" charset="0"/>
              </a:rPr>
            </a:br>
            <a:r>
              <a:rPr lang="en-US" sz="2000" b="1" dirty="0" err="1" smtClean="0">
                <a:latin typeface="Arial" pitchFamily="34" charset="0"/>
              </a:rPr>
              <a:t>Recurso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7570500" y="1978008"/>
            <a:ext cx="456947" cy="304800"/>
          </a:xfrm>
          <a:prstGeom prst="downArrow">
            <a:avLst>
              <a:gd name="adj1" fmla="val 50000"/>
              <a:gd name="adj2" fmla="val 50000"/>
            </a:avLst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6795740" y="2316146"/>
            <a:ext cx="1985963" cy="887413"/>
          </a:xfrm>
          <a:prstGeom prst="ellipse">
            <a:avLst/>
          </a:prstGeom>
          <a:solidFill>
            <a:srgbClr val="99FFCC">
              <a:alpha val="39000"/>
            </a:srgbClr>
          </a:soli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6997851" y="2468546"/>
            <a:ext cx="1464574" cy="6492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Selección</a:t>
            </a:r>
            <a:r>
              <a:rPr lang="en-US" sz="2000" b="1" dirty="0">
                <a:latin typeface="Arial" pitchFamily="34" charset="0"/>
              </a:rPr>
              <a:t/>
            </a:r>
            <a:br>
              <a:rPr lang="en-US" sz="2000" b="1" dirty="0">
                <a:latin typeface="Arial" pitchFamily="34" charset="0"/>
              </a:rPr>
            </a:br>
            <a:r>
              <a:rPr lang="en-US" sz="2000" b="1" dirty="0" err="1" smtClean="0">
                <a:latin typeface="Arial" pitchFamily="34" charset="0"/>
              </a:rPr>
              <a:t>tecnología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20" name="Oval 11"/>
          <p:cNvSpPr>
            <a:spLocks noChangeArrowheads="1"/>
          </p:cNvSpPr>
          <p:nvPr/>
        </p:nvSpPr>
        <p:spPr bwMode="auto">
          <a:xfrm>
            <a:off x="6817965" y="5707046"/>
            <a:ext cx="1987550" cy="887413"/>
          </a:xfrm>
          <a:prstGeom prst="ellipse">
            <a:avLst/>
          </a:prstGeom>
          <a:solidFill>
            <a:srgbClr val="00008A">
              <a:alpha val="39000"/>
            </a:srgbClr>
          </a:soli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7172675" y="5859446"/>
            <a:ext cx="1449622" cy="6492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Operación</a:t>
            </a:r>
            <a:r>
              <a:rPr lang="en-US" sz="2000" b="1" dirty="0" smtClean="0">
                <a:latin typeface="Arial" pitchFamily="34" charset="0"/>
              </a:rPr>
              <a:t/>
            </a:r>
            <a:br>
              <a:rPr lang="en-US" sz="2000" b="1" dirty="0" smtClean="0">
                <a:latin typeface="Arial" pitchFamily="34" charset="0"/>
              </a:rPr>
            </a:br>
            <a:r>
              <a:rPr lang="en-US" sz="2000" b="1" dirty="0" smtClean="0">
                <a:latin typeface="Arial" pitchFamily="34" charset="0"/>
              </a:rPr>
              <a:t>Mercado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22" name="AutoShape 13"/>
          <p:cNvSpPr>
            <a:spLocks noChangeArrowheads="1"/>
          </p:cNvSpPr>
          <p:nvPr/>
        </p:nvSpPr>
        <p:spPr bwMode="auto">
          <a:xfrm>
            <a:off x="7569892" y="5368908"/>
            <a:ext cx="457312" cy="304800"/>
          </a:xfrm>
          <a:prstGeom prst="downArrow">
            <a:avLst>
              <a:gd name="adj1" fmla="val 50000"/>
              <a:gd name="adj2" fmla="val 50000"/>
            </a:avLst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4" name="AutoShape 15"/>
          <p:cNvSpPr>
            <a:spLocks noChangeArrowheads="1"/>
          </p:cNvSpPr>
          <p:nvPr/>
        </p:nvSpPr>
        <p:spPr bwMode="auto">
          <a:xfrm>
            <a:off x="7581617" y="3209908"/>
            <a:ext cx="457312" cy="304800"/>
          </a:xfrm>
          <a:prstGeom prst="downArrow">
            <a:avLst>
              <a:gd name="adj1" fmla="val 50000"/>
              <a:gd name="adj2" fmla="val 50000"/>
            </a:avLst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5" name="Oval 16"/>
          <p:cNvSpPr>
            <a:spLocks noChangeArrowheads="1"/>
          </p:cNvSpPr>
          <p:nvPr/>
        </p:nvSpPr>
        <p:spPr bwMode="auto">
          <a:xfrm>
            <a:off x="6817965" y="3535346"/>
            <a:ext cx="1987548" cy="569913"/>
          </a:xfrm>
          <a:prstGeom prst="ellipse">
            <a:avLst/>
          </a:prstGeom>
          <a:solidFill>
            <a:srgbClr val="FFFF99">
              <a:alpha val="39000"/>
            </a:srgbClr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6795979" y="3646471"/>
            <a:ext cx="2062301" cy="37147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Financiamiento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28" name="Oval 19"/>
          <p:cNvSpPr>
            <a:spLocks noChangeArrowheads="1"/>
          </p:cNvSpPr>
          <p:nvPr/>
        </p:nvSpPr>
        <p:spPr bwMode="auto">
          <a:xfrm>
            <a:off x="6806853" y="4462446"/>
            <a:ext cx="1987550" cy="887413"/>
          </a:xfrm>
          <a:prstGeom prst="ellipse">
            <a:avLst/>
          </a:prstGeom>
          <a:solidFill>
            <a:srgbClr val="800080">
              <a:alpha val="39000"/>
            </a:srgbClr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7082413" y="4614846"/>
            <a:ext cx="1563950" cy="6492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Integración</a:t>
            </a:r>
            <a:r>
              <a:rPr lang="en-US" sz="2000" b="1" dirty="0" smtClean="0">
                <a:latin typeface="Arial" pitchFamily="34" charset="0"/>
              </a:rPr>
              <a:t/>
            </a:r>
            <a:br>
              <a:rPr lang="en-US" sz="2000" b="1" dirty="0" smtClean="0">
                <a:latin typeface="Arial" pitchFamily="34" charset="0"/>
              </a:rPr>
            </a:br>
            <a:r>
              <a:rPr lang="en-US" sz="2000" b="1" dirty="0" smtClean="0">
                <a:latin typeface="Arial" pitchFamily="34" charset="0"/>
              </a:rPr>
              <a:t>Mercado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30" name="AutoShape 21"/>
          <p:cNvSpPr>
            <a:spLocks noChangeArrowheads="1"/>
          </p:cNvSpPr>
          <p:nvPr/>
        </p:nvSpPr>
        <p:spPr bwMode="auto">
          <a:xfrm>
            <a:off x="7570506" y="4111608"/>
            <a:ext cx="457312" cy="304800"/>
          </a:xfrm>
          <a:prstGeom prst="downArrow">
            <a:avLst>
              <a:gd name="adj1" fmla="val 50000"/>
              <a:gd name="adj2" fmla="val 50000"/>
            </a:avLst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000504"/>
            <a:ext cx="1785950" cy="2630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63615" y="1285860"/>
            <a:ext cx="7808913" cy="447672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2800" b="1" dirty="0" smtClean="0">
                <a:solidFill>
                  <a:srgbClr val="FF0000"/>
                </a:solidFill>
              </a:rPr>
              <a:t>Clasificación de tecnologías</a:t>
            </a:r>
            <a:endParaRPr lang="es-CL" sz="2800" b="1" dirty="0">
              <a:solidFill>
                <a:srgbClr val="FF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  <p:sp>
        <p:nvSpPr>
          <p:cNvPr id="6" name="5 Rectángulo"/>
          <p:cNvSpPr/>
          <p:nvPr/>
        </p:nvSpPr>
        <p:spPr>
          <a:xfrm>
            <a:off x="2428860" y="2786058"/>
            <a:ext cx="2286016" cy="9286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b="1" dirty="0" smtClean="0"/>
              <a:t>Tecnología</a:t>
            </a:r>
            <a:endParaRPr lang="es-CL" sz="2800" b="1" dirty="0"/>
          </a:p>
        </p:txBody>
      </p:sp>
      <p:sp>
        <p:nvSpPr>
          <p:cNvPr id="7" name="6 Rectángulo"/>
          <p:cNvSpPr/>
          <p:nvPr/>
        </p:nvSpPr>
        <p:spPr>
          <a:xfrm>
            <a:off x="4857752" y="2786058"/>
            <a:ext cx="1857388" cy="9286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b="1" dirty="0" smtClean="0"/>
              <a:t>Tipo</a:t>
            </a:r>
            <a:endParaRPr lang="es-CL" sz="2800" b="1" dirty="0"/>
          </a:p>
        </p:txBody>
      </p:sp>
      <p:sp>
        <p:nvSpPr>
          <p:cNvPr id="8" name="7 Rectángulo"/>
          <p:cNvSpPr/>
          <p:nvPr/>
        </p:nvSpPr>
        <p:spPr>
          <a:xfrm>
            <a:off x="6858016" y="2786058"/>
            <a:ext cx="2286016" cy="9286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b="1" dirty="0" smtClean="0"/>
              <a:t>Generador</a:t>
            </a:r>
            <a:endParaRPr lang="es-CL" sz="2800" b="1" dirty="0"/>
          </a:p>
        </p:txBody>
      </p:sp>
      <p:cxnSp>
        <p:nvCxnSpPr>
          <p:cNvPr id="10" name="9 Conector recto de flecha"/>
          <p:cNvCxnSpPr>
            <a:stCxn id="4" idx="2"/>
            <a:endCxn id="6" idx="0"/>
          </p:cNvCxnSpPr>
          <p:nvPr/>
        </p:nvCxnSpPr>
        <p:spPr>
          <a:xfrm rot="5400000">
            <a:off x="3593707" y="1711693"/>
            <a:ext cx="1052526" cy="10962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>
            <a:stCxn id="4" idx="2"/>
            <a:endCxn id="7" idx="0"/>
          </p:cNvCxnSpPr>
          <p:nvPr/>
        </p:nvCxnSpPr>
        <p:spPr>
          <a:xfrm rot="16200000" flipH="1">
            <a:off x="4700996" y="1700608"/>
            <a:ext cx="1052526" cy="11183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>
            <a:stCxn id="4" idx="2"/>
            <a:endCxn id="8" idx="0"/>
          </p:cNvCxnSpPr>
          <p:nvPr/>
        </p:nvCxnSpPr>
        <p:spPr>
          <a:xfrm rot="16200000" flipH="1">
            <a:off x="5808285" y="593319"/>
            <a:ext cx="1052526" cy="33329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2214546" y="4000504"/>
            <a:ext cx="2714644" cy="1071569"/>
          </a:xfrm>
          <a:prstGeom prst="rect">
            <a:avLst/>
          </a:prstGeom>
          <a:ln/>
        </p:spPr>
        <p:txBody>
          <a:bodyPr lIns="90000" tIns="46800" rIns="90000" bIns="46800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es-CL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 horizontal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-MX" sz="2400" kern="0" dirty="0" smtClean="0">
                <a:latin typeface="+mn-lt"/>
              </a:rPr>
              <a:t>Eje vertical</a:t>
            </a:r>
            <a:endParaRPr kumimoji="0" lang="es-CL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4714876" y="4000505"/>
            <a:ext cx="2714644" cy="1857387"/>
          </a:xfrm>
          <a:prstGeom prst="rect">
            <a:avLst/>
          </a:prstGeom>
          <a:ln/>
        </p:spPr>
        <p:txBody>
          <a:bodyPr lIns="90000" tIns="46800" rIns="90000" bIns="46800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es-CL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Eléctrico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-MX" sz="2400" kern="0" dirty="0" smtClean="0">
                <a:latin typeface="+mn-lt"/>
              </a:rPr>
              <a:t>Bombeo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es-MX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Molienda</a:t>
            </a:r>
            <a:endParaRPr kumimoji="0" lang="es-CL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6786578" y="4000505"/>
            <a:ext cx="2714644" cy="3143271"/>
          </a:xfrm>
          <a:prstGeom prst="rect">
            <a:avLst/>
          </a:prstGeom>
          <a:ln/>
        </p:spPr>
        <p:txBody>
          <a:bodyPr lIns="90000" tIns="46800" rIns="90000" bIns="46800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es-CL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 aplica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-MX" sz="2400" kern="0" dirty="0" smtClean="0">
                <a:latin typeface="+mn-lt"/>
              </a:rPr>
              <a:t>Sincrónico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es-MX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Asincrónico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-MX" sz="2400" kern="0" dirty="0" smtClean="0">
                <a:latin typeface="+mn-lt"/>
              </a:rPr>
              <a:t>Sincrónico de imanes permanentes</a:t>
            </a:r>
            <a:endParaRPr kumimoji="0" lang="es-CL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23 Rectángulo"/>
          <p:cNvSpPr/>
          <p:nvPr/>
        </p:nvSpPr>
        <p:spPr>
          <a:xfrm>
            <a:off x="-32" y="2786058"/>
            <a:ext cx="2286016" cy="9286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b="1" dirty="0" smtClean="0"/>
              <a:t>Aplicación</a:t>
            </a:r>
            <a:endParaRPr lang="es-CL" sz="2800" b="1" dirty="0"/>
          </a:p>
        </p:txBody>
      </p:sp>
      <p:cxnSp>
        <p:nvCxnSpPr>
          <p:cNvPr id="25" name="24 Conector recto de flecha"/>
          <p:cNvCxnSpPr>
            <a:stCxn id="4" idx="2"/>
            <a:endCxn id="24" idx="0"/>
          </p:cNvCxnSpPr>
          <p:nvPr/>
        </p:nvCxnSpPr>
        <p:spPr>
          <a:xfrm rot="5400000">
            <a:off x="2379261" y="497247"/>
            <a:ext cx="1052526" cy="3525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-32" y="4000504"/>
            <a:ext cx="2714644" cy="1857387"/>
          </a:xfrm>
          <a:prstGeom prst="rect">
            <a:avLst/>
          </a:prstGeom>
          <a:ln/>
        </p:spPr>
        <p:txBody>
          <a:bodyPr lIns="90000" tIns="46800" rIns="90000" bIns="46800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es-MX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Aislada vs</a:t>
            </a:r>
            <a:br>
              <a:rPr kumimoji="0" lang="es-MX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s-MX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Conectada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-MX" sz="2400" kern="0" dirty="0" smtClean="0">
                <a:latin typeface="+mn-lt"/>
              </a:rPr>
              <a:t>Pequeña vs</a:t>
            </a:r>
            <a:br>
              <a:rPr lang="es-MX" sz="2400" kern="0" dirty="0" smtClean="0">
                <a:latin typeface="+mn-lt"/>
              </a:rPr>
            </a:br>
            <a:r>
              <a:rPr lang="es-MX" sz="2400" kern="0" dirty="0" smtClean="0">
                <a:latin typeface="+mn-lt"/>
              </a:rPr>
              <a:t>Gran escala</a:t>
            </a:r>
            <a:endParaRPr kumimoji="0" lang="es-CL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4" name="Picture 4" descr="casa1_mo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6910" y="1504937"/>
            <a:ext cx="6003925" cy="471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5" name="Picture 5" descr="casa2_mo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5323" y="1500174"/>
            <a:ext cx="6002337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6" name="Picture 6" descr="casa3_mo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71673" y="1506524"/>
            <a:ext cx="6015037" cy="471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7" name="Picture 7" descr="casa4_mo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65323" y="1506524"/>
            <a:ext cx="6002337" cy="471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"/>
          <p:cNvSpPr txBox="1">
            <a:spLocks noChangeArrowheads="1"/>
          </p:cNvSpPr>
          <p:nvPr/>
        </p:nvSpPr>
        <p:spPr>
          <a:xfrm>
            <a:off x="714348" y="857232"/>
            <a:ext cx="7808913" cy="447672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Modos de Operación</a:t>
            </a:r>
            <a:endParaRPr kumimoji="0" lang="es-CL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14348" y="353999"/>
            <a:ext cx="7808912" cy="1146175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2800" b="1">
                <a:solidFill>
                  <a:srgbClr val="FF0000"/>
                </a:solidFill>
              </a:rPr>
              <a:t>Aerogeneradores de eje horizontal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14282" y="2000240"/>
            <a:ext cx="8929718" cy="3205163"/>
          </a:xfrm>
          <a:prstGeom prst="rect">
            <a:avLst/>
          </a:prstGeom>
          <a:ln/>
        </p:spPr>
        <p:txBody>
          <a:bodyPr/>
          <a:lstStyle/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dirty="0"/>
              <a:t>Son los más aplicados mundialmente.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dirty="0"/>
              <a:t>Son los que han captado el mayor interés y experimentado mejoras tecnológicas considerables.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dirty="0"/>
              <a:t>Está demostrado que son los que más se acercan al limite de </a:t>
            </a:r>
            <a:r>
              <a:rPr lang="es-CL" sz="2800" dirty="0" err="1"/>
              <a:t>Betz</a:t>
            </a:r>
            <a:r>
              <a:rPr lang="es-CL" sz="2800" dirty="0"/>
              <a:t>.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642910" y="785794"/>
            <a:ext cx="7808913" cy="625492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3200" b="1" dirty="0">
                <a:solidFill>
                  <a:srgbClr val="FF0000"/>
                </a:solidFill>
              </a:rPr>
              <a:t>El viento: una fuente de </a:t>
            </a:r>
            <a:r>
              <a:rPr lang="es-CL" sz="3200" b="1" dirty="0" smtClean="0">
                <a:solidFill>
                  <a:srgbClr val="FF0000"/>
                </a:solidFill>
              </a:rPr>
              <a:t>energía</a:t>
            </a:r>
            <a:endParaRPr lang="es-CL" sz="3200" b="1" dirty="0">
              <a:solidFill>
                <a:srgbClr val="FF0000"/>
              </a:solidFill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14282" y="1433530"/>
            <a:ext cx="8643998" cy="2709850"/>
          </a:xfrm>
          <a:prstGeom prst="rect">
            <a:avLst/>
          </a:prstGeom>
          <a:ln/>
        </p:spPr>
        <p:txBody>
          <a:bodyPr lIns="90000" tIns="46800" rIns="90000" bIns="46800"/>
          <a:lstStyle/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dirty="0" smtClean="0"/>
              <a:t>Básicamente forma secundaria de la energía solar.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dirty="0" smtClean="0"/>
              <a:t>El </a:t>
            </a:r>
            <a:r>
              <a:rPr lang="es-CL" sz="2800" dirty="0"/>
              <a:t>viento es el movimiento de una masa de aire</a:t>
            </a:r>
            <a:r>
              <a:rPr lang="es-CL" sz="2800" dirty="0" smtClean="0"/>
              <a:t>.</a:t>
            </a:r>
            <a:endParaRPr lang="es-CL" sz="2800" dirty="0"/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dirty="0" smtClean="0"/>
              <a:t>El </a:t>
            </a:r>
            <a:r>
              <a:rPr lang="es-CL" sz="2800" dirty="0"/>
              <a:t>viento es fruto de distintas temperaturas en la superficie terrestre (gradiente térmica).</a:t>
            </a:r>
          </a:p>
          <a:p>
            <a:pPr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s-CL" sz="2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Introducción</a:t>
            </a:r>
            <a:endParaRPr lang="en-US" sz="3200" b="1" dirty="0"/>
          </a:p>
        </p:txBody>
      </p:sp>
      <p:sp>
        <p:nvSpPr>
          <p:cNvPr id="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-285784" y="4000504"/>
            <a:ext cx="4429156" cy="625492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MX" sz="3200" b="1" dirty="0" smtClean="0">
                <a:solidFill>
                  <a:srgbClr val="FF0000"/>
                </a:solidFill>
              </a:rPr>
              <a:t>Ventajas</a:t>
            </a:r>
            <a:endParaRPr lang="es-CL" sz="3200" b="1" dirty="0">
              <a:solidFill>
                <a:srgbClr val="FF0000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42844" y="4572008"/>
            <a:ext cx="4857784" cy="1643074"/>
          </a:xfrm>
          <a:prstGeom prst="rect">
            <a:avLst/>
          </a:prstGeom>
          <a:ln/>
        </p:spPr>
        <p:txBody>
          <a:bodyPr lIns="90000" tIns="46800" rIns="90000" bIns="46800"/>
          <a:lstStyle/>
          <a:p>
            <a:pPr marL="342900" indent="-342900">
              <a:spcBef>
                <a:spcPct val="20000"/>
              </a:spcBef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kern="0" dirty="0" smtClean="0">
                <a:latin typeface="+mn-lt"/>
              </a:rPr>
              <a:t>Es un recurso energético renovable.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kern="0" dirty="0" smtClean="0">
                <a:latin typeface="+mn-lt"/>
              </a:rPr>
              <a:t>Es limpio.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kern="0" dirty="0" smtClean="0">
                <a:latin typeface="+mn-lt"/>
              </a:rPr>
              <a:t>Es gratuito.</a:t>
            </a:r>
            <a:endParaRPr lang="es-CL" sz="2800" kern="0" dirty="0">
              <a:latin typeface="+mn-lt"/>
            </a:endParaRPr>
          </a:p>
        </p:txBody>
      </p:sp>
      <p:pic>
        <p:nvPicPr>
          <p:cNvPr id="8" name="Picture 4" descr="Vento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4357694"/>
            <a:ext cx="2786082" cy="216754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1"/>
          <p:cNvSpPr>
            <a:spLocks noChangeAspect="1" noChangeArrowheads="1"/>
          </p:cNvSpPr>
          <p:nvPr/>
        </p:nvSpPr>
        <p:spPr bwMode="auto">
          <a:xfrm>
            <a:off x="0" y="3519488"/>
            <a:ext cx="5151438" cy="3338512"/>
          </a:xfrm>
          <a:prstGeom prst="rect">
            <a:avLst/>
          </a:prstGeom>
          <a:noFill/>
        </p:spPr>
        <p:txBody>
          <a:bodyPr/>
          <a:lstStyle/>
          <a:p>
            <a:endParaRPr lang="es-CL"/>
          </a:p>
        </p:txBody>
      </p:sp>
      <p:sp>
        <p:nvSpPr>
          <p:cNvPr id="15362" name="AutoShape 2"/>
          <p:cNvSpPr>
            <a:spLocks noChangeAspect="1" noChangeArrowheads="1"/>
          </p:cNvSpPr>
          <p:nvPr/>
        </p:nvSpPr>
        <p:spPr bwMode="auto">
          <a:xfrm>
            <a:off x="5162550" y="0"/>
            <a:ext cx="3981450" cy="6858000"/>
          </a:xfrm>
          <a:prstGeom prst="rect">
            <a:avLst/>
          </a:prstGeom>
          <a:noFill/>
        </p:spPr>
        <p:txBody>
          <a:bodyPr/>
          <a:lstStyle/>
          <a:p>
            <a:endParaRPr lang="es-CL"/>
          </a:p>
        </p:txBody>
      </p:sp>
      <p:sp>
        <p:nvSpPr>
          <p:cNvPr id="15363" name="AutoShape 3"/>
          <p:cNvSpPr>
            <a:spLocks noChangeAspect="1" noChangeArrowheads="1"/>
          </p:cNvSpPr>
          <p:nvPr/>
        </p:nvSpPr>
        <p:spPr bwMode="auto">
          <a:xfrm>
            <a:off x="0" y="0"/>
            <a:ext cx="5151438" cy="3514725"/>
          </a:xfrm>
          <a:prstGeom prst="rect">
            <a:avLst/>
          </a:prstGeom>
          <a:noFill/>
        </p:spPr>
        <p:txBody>
          <a:bodyPr/>
          <a:lstStyle/>
          <a:p>
            <a:endParaRPr lang="es-CL"/>
          </a:p>
        </p:txBody>
      </p:sp>
      <p:pic>
        <p:nvPicPr>
          <p:cNvPr id="15365" name="Picture 5" descr="_419429_turbine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76600"/>
            <a:ext cx="5029200" cy="3581400"/>
          </a:xfrm>
          <a:prstGeom prst="rect">
            <a:avLst/>
          </a:prstGeom>
          <a:noFill/>
        </p:spPr>
      </p:pic>
      <p:pic>
        <p:nvPicPr>
          <p:cNvPr id="15366" name="Picture 6" descr="wndtubc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029200" cy="3336925"/>
          </a:xfrm>
          <a:prstGeom prst="rect">
            <a:avLst/>
          </a:prstGeom>
          <a:noFill/>
        </p:spPr>
      </p:pic>
      <p:pic>
        <p:nvPicPr>
          <p:cNvPr id="15368" name="Picture 8" descr="1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29200" y="-152400"/>
            <a:ext cx="5418138" cy="7239000"/>
          </a:xfrm>
          <a:prstGeom prst="rect">
            <a:avLst/>
          </a:prstGeom>
          <a:noFill/>
        </p:spPr>
      </p:pic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5257800" y="2286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ES" sz="2400" baseline="0">
                <a:solidFill>
                  <a:schemeClr val="bg1"/>
                </a:solidFill>
                <a:latin typeface="Times New Roman" pitchFamily="18" charset="0"/>
              </a:rPr>
              <a:t>Enercon E-112: 4.5 MW</a:t>
            </a:r>
            <a:endParaRPr lang="es-CL" sz="2400" baseline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2" name="Picture 4" descr="wind_turbine_07_2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28675" y="0"/>
            <a:ext cx="6397625" cy="6858000"/>
          </a:xfrm>
          <a:prstGeom prst="rect">
            <a:avLst/>
          </a:prstGeom>
          <a:noFill/>
        </p:spPr>
      </p:pic>
      <p:pic>
        <p:nvPicPr>
          <p:cNvPr id="94213" name="Picture 5" descr="s80000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71646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AutoShape 1"/>
          <p:cNvSpPr>
            <a:spLocks noChangeAspect="1" noChangeArrowheads="1"/>
          </p:cNvSpPr>
          <p:nvPr/>
        </p:nvSpPr>
        <p:spPr bwMode="auto">
          <a:xfrm>
            <a:off x="0" y="0"/>
            <a:ext cx="4360863" cy="6858000"/>
          </a:xfrm>
          <a:prstGeom prst="rect">
            <a:avLst/>
          </a:prstGeom>
          <a:noFill/>
        </p:spPr>
        <p:txBody>
          <a:bodyPr/>
          <a:lstStyle/>
          <a:p>
            <a:endParaRPr lang="es-CL"/>
          </a:p>
        </p:txBody>
      </p:sp>
      <p:sp>
        <p:nvSpPr>
          <p:cNvPr id="16386" name="AutoShape 2"/>
          <p:cNvSpPr>
            <a:spLocks noChangeAspect="1" noChangeArrowheads="1"/>
          </p:cNvSpPr>
          <p:nvPr/>
        </p:nvSpPr>
        <p:spPr bwMode="auto">
          <a:xfrm>
            <a:off x="4330700" y="0"/>
            <a:ext cx="4813300" cy="6858000"/>
          </a:xfrm>
          <a:prstGeom prst="rect">
            <a:avLst/>
          </a:prstGeom>
          <a:noFill/>
        </p:spPr>
        <p:txBody>
          <a:bodyPr/>
          <a:lstStyle/>
          <a:p>
            <a:endParaRPr lang="es-CL"/>
          </a:p>
        </p:txBody>
      </p:sp>
      <p:pic>
        <p:nvPicPr>
          <p:cNvPr id="16388" name="Picture 4" descr="weg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4238" y="0"/>
            <a:ext cx="4449762" cy="6858000"/>
          </a:xfrm>
          <a:prstGeom prst="rect">
            <a:avLst/>
          </a:prstGeom>
          <a:noFill/>
        </p:spPr>
      </p:pic>
      <p:pic>
        <p:nvPicPr>
          <p:cNvPr id="16389" name="Picture 5" descr="growian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911725" cy="70866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sbrushm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0"/>
            <a:ext cx="3355975" cy="7086600"/>
          </a:xfrm>
          <a:prstGeom prst="rect">
            <a:avLst/>
          </a:prstGeom>
          <a:noFill/>
        </p:spPr>
      </p:pic>
      <p:pic>
        <p:nvPicPr>
          <p:cNvPr id="32771" name="Picture 3" descr="sbrushm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236788" cy="7086600"/>
          </a:xfrm>
          <a:prstGeom prst="rect">
            <a:avLst/>
          </a:prstGeom>
          <a:noFill/>
        </p:spPr>
      </p:pic>
      <p:pic>
        <p:nvPicPr>
          <p:cNvPr id="32775" name="Picture 7" descr="img00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0"/>
            <a:ext cx="4481513" cy="7086600"/>
          </a:xfrm>
          <a:prstGeom prst="rect">
            <a:avLst/>
          </a:prstGeom>
          <a:noFill/>
        </p:spPr>
      </p:pic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4876800" y="6461125"/>
            <a:ext cx="457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ES" sz="2000" baseline="0">
                <a:solidFill>
                  <a:srgbClr val="FFFF00"/>
                </a:solidFill>
              </a:rPr>
              <a:t>Gedser, 1956-57, 200 kW, Juul, 24m</a:t>
            </a:r>
            <a:endParaRPr lang="es-CL" sz="2000" baseline="0">
              <a:solidFill>
                <a:srgbClr val="FFFF00"/>
              </a:solidFill>
            </a:endParaRP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0" y="6035675"/>
            <a:ext cx="464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ES" sz="2400" baseline="0">
                <a:solidFill>
                  <a:schemeClr val="bg1"/>
                </a:solidFill>
                <a:latin typeface="Times New Roman" pitchFamily="18" charset="0"/>
              </a:rPr>
              <a:t>Charles Brush, 1887, 12 kW, 17 m</a:t>
            </a:r>
            <a:endParaRPr lang="es-CL" sz="2400" baseline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7"/>
          <p:cNvSpPr>
            <a:spLocks noChangeArrowheads="1"/>
          </p:cNvSpPr>
          <p:nvPr/>
        </p:nvSpPr>
        <p:spPr bwMode="auto">
          <a:xfrm>
            <a:off x="4921622" y="3345890"/>
            <a:ext cx="457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i="1" dirty="0" err="1">
                <a:latin typeface="Verdana" pitchFamily="34" charset="0"/>
                <a:cs typeface="Times New Roman" pitchFamily="18" charset="0"/>
              </a:rPr>
              <a:t>Curva</a:t>
            </a:r>
            <a:r>
              <a:rPr lang="en-US" sz="1000" i="1" dirty="0">
                <a:latin typeface="Verdana" pitchFamily="34" charset="0"/>
                <a:cs typeface="Times New Roman" pitchFamily="18" charset="0"/>
              </a:rPr>
              <a:t> de </a:t>
            </a:r>
            <a:r>
              <a:rPr lang="en-US" sz="1000" i="1" dirty="0" err="1">
                <a:latin typeface="Verdana" pitchFamily="34" charset="0"/>
                <a:cs typeface="Times New Roman" pitchFamily="18" charset="0"/>
              </a:rPr>
              <a:t>potencia</a:t>
            </a:r>
            <a:r>
              <a:rPr lang="en-US" sz="1000" i="1" dirty="0">
                <a:latin typeface="Verdana" pitchFamily="34" charset="0"/>
                <a:cs typeface="Times New Roman" pitchFamily="18" charset="0"/>
              </a:rPr>
              <a:t> de un </a:t>
            </a:r>
            <a:r>
              <a:rPr lang="en-US" sz="1000" i="1" dirty="0" err="1">
                <a:latin typeface="Verdana" pitchFamily="34" charset="0"/>
                <a:cs typeface="Times New Roman" pitchFamily="18" charset="0"/>
              </a:rPr>
              <a:t>aerogenerador</a:t>
            </a:r>
            <a:endParaRPr lang="es-CL" dirty="0"/>
          </a:p>
          <a:p>
            <a:pPr algn="ctr"/>
            <a:endParaRPr lang="en-US" sz="1000" dirty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13" name="Rectangle 128"/>
          <p:cNvSpPr>
            <a:spLocks noChangeArrowheads="1"/>
          </p:cNvSpPr>
          <p:nvPr/>
        </p:nvSpPr>
        <p:spPr bwMode="auto">
          <a:xfrm>
            <a:off x="6934200" y="3671047"/>
            <a:ext cx="22098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000" i="1" dirty="0">
                <a:cs typeface="Times New Roman" pitchFamily="18" charset="0"/>
              </a:rPr>
              <a:t>Fuente</a:t>
            </a:r>
            <a:r>
              <a:rPr lang="en-US" sz="1000" i="1" dirty="0">
                <a:latin typeface="Verdana" pitchFamily="34" charset="0"/>
                <a:cs typeface="Times New Roman" pitchFamily="18" charset="0"/>
              </a:rPr>
              <a:t> </a:t>
            </a:r>
            <a:r>
              <a:rPr lang="es-CL" sz="1000" i="1" dirty="0">
                <a:cs typeface="Times New Roman" pitchFamily="18" charset="0"/>
              </a:rPr>
              <a:t>: </a:t>
            </a:r>
            <a:r>
              <a:rPr lang="en-US" sz="1000" dirty="0">
                <a:cs typeface="Times New Roman" pitchFamily="18" charset="0"/>
                <a:hlinkClick r:id="rId3"/>
              </a:rPr>
              <a:t>www.windpower.org</a:t>
            </a:r>
            <a:r>
              <a:rPr lang="es-CL" sz="1100" dirty="0"/>
              <a:t> </a:t>
            </a:r>
            <a:endParaRPr lang="es-CL" dirty="0"/>
          </a:p>
          <a:p>
            <a:pPr algn="ctr"/>
            <a:endParaRPr lang="en-US" sz="1000" dirty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124" name="Rectangle 15"/>
          <p:cNvSpPr>
            <a:spLocks noChangeArrowheads="1"/>
          </p:cNvSpPr>
          <p:nvPr/>
        </p:nvSpPr>
        <p:spPr bwMode="auto">
          <a:xfrm>
            <a:off x="2857488" y="6583387"/>
            <a:ext cx="62865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200" i="1" dirty="0" err="1">
                <a:cs typeface="Times New Roman" pitchFamily="18" charset="0"/>
              </a:rPr>
              <a:t>Fuente</a:t>
            </a:r>
            <a:r>
              <a:rPr lang="en-US" sz="1200" i="1" dirty="0">
                <a:cs typeface="Times New Roman" pitchFamily="18" charset="0"/>
              </a:rPr>
              <a:t>: </a:t>
            </a:r>
            <a:r>
              <a:rPr lang="en-US" sz="1200" i="1" dirty="0" smtClean="0">
                <a:cs typeface="Times New Roman" pitchFamily="18" charset="0"/>
              </a:rPr>
              <a:t>http://www.20percentwind.org/20percent_wind_energy_report_revOct08.pdf</a:t>
            </a:r>
            <a:endParaRPr lang="es-CL" dirty="0"/>
          </a:p>
        </p:txBody>
      </p:sp>
      <p:pic>
        <p:nvPicPr>
          <p:cNvPr id="16588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500174"/>
            <a:ext cx="857369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6" name="Rectangle 2"/>
          <p:cNvSpPr txBox="1">
            <a:spLocks noChangeArrowheads="1"/>
          </p:cNvSpPr>
          <p:nvPr/>
        </p:nvSpPr>
        <p:spPr>
          <a:xfrm>
            <a:off x="642910" y="71414"/>
            <a:ext cx="7807325" cy="11430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E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Panorama internacional</a:t>
            </a:r>
            <a:endParaRPr kumimoji="0" lang="es-CL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molino-persian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900362"/>
            <a:ext cx="8077200" cy="3957638"/>
          </a:xfrm>
          <a:prstGeom prst="rect">
            <a:avLst/>
          </a:prstGeom>
          <a:noFill/>
        </p:spPr>
      </p:pic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20740" y="71414"/>
            <a:ext cx="7808912" cy="1146175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Aerogeneradores de eje vertical</a:t>
            </a:r>
            <a:endParaRPr kumimoji="0" lang="es-CL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-32" y="1119198"/>
            <a:ext cx="8959886" cy="216692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CL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 necesitan mecanismos de orientación.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CL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 general operan con vientos de baja velocidad.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CL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 puede evitar la construcción de una torre.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CL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Tienen altos torques.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s-CL" sz="2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685952" y="1500174"/>
            <a:ext cx="2667000" cy="914400"/>
          </a:xfrm>
        </p:spPr>
        <p:txBody>
          <a:bodyPr/>
          <a:lstStyle/>
          <a:p>
            <a:r>
              <a:rPr lang="es-CL" sz="2800" b="1" dirty="0" err="1"/>
              <a:t>Savonius</a:t>
            </a:r>
            <a:endParaRPr lang="es-CL" sz="2800" b="1" dirty="0"/>
          </a:p>
        </p:txBody>
      </p:sp>
      <p:pic>
        <p:nvPicPr>
          <p:cNvPr id="5632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52" y="2057392"/>
            <a:ext cx="405923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62552" y="2057392"/>
            <a:ext cx="353853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20740" y="71414"/>
            <a:ext cx="7808912" cy="1146175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Aerogeneradores de eje vertical</a:t>
            </a:r>
            <a:endParaRPr kumimoji="0" lang="es-CL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0006" y="1490674"/>
            <a:ext cx="2724144" cy="990600"/>
          </a:xfrm>
        </p:spPr>
        <p:txBody>
          <a:bodyPr/>
          <a:lstStyle/>
          <a:p>
            <a:r>
              <a:rPr lang="es-CL" sz="3600" dirty="0" err="1"/>
              <a:t>Darrieus</a:t>
            </a:r>
            <a:endParaRPr lang="es-CL" sz="3600" dirty="0"/>
          </a:p>
        </p:txBody>
      </p:sp>
      <p:pic>
        <p:nvPicPr>
          <p:cNvPr id="57348" name="Picture 4" descr="darrieu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2205062"/>
            <a:ext cx="3098800" cy="4572000"/>
          </a:xfrm>
          <a:prstGeom prst="rect">
            <a:avLst/>
          </a:prstGeom>
          <a:noFill/>
        </p:spPr>
      </p:pic>
      <p:pic>
        <p:nvPicPr>
          <p:cNvPr id="57350" name="Picture 6" descr="vawt10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95606" y="2281262"/>
            <a:ext cx="2559050" cy="4495800"/>
          </a:xfrm>
          <a:prstGeom prst="rect">
            <a:avLst/>
          </a:prstGeom>
          <a:noFill/>
        </p:spPr>
      </p:pic>
      <p:pic>
        <p:nvPicPr>
          <p:cNvPr id="57352" name="Picture 8" descr="darrieu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1606" y="2205062"/>
            <a:ext cx="3184525" cy="4724400"/>
          </a:xfrm>
          <a:prstGeom prst="rect">
            <a:avLst/>
          </a:prstGeom>
          <a:noFill/>
        </p:spPr>
      </p:pic>
      <p:pic>
        <p:nvPicPr>
          <p:cNvPr id="57353" name="Picture 9" descr="g01981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1563" y="0"/>
            <a:ext cx="1722437" cy="2286000"/>
          </a:xfrm>
          <a:prstGeom prst="rect">
            <a:avLst/>
          </a:prstGeom>
          <a:noFill/>
        </p:spPr>
      </p:pic>
      <p:sp>
        <p:nvSpPr>
          <p:cNvPr id="7" name="Rectangle 1"/>
          <p:cNvSpPr txBox="1">
            <a:spLocks noChangeArrowheads="1"/>
          </p:cNvSpPr>
          <p:nvPr/>
        </p:nvSpPr>
        <p:spPr>
          <a:xfrm>
            <a:off x="620740" y="71414"/>
            <a:ext cx="7808912" cy="1146175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Aerogeneradores de eje vertical</a:t>
            </a:r>
            <a:endParaRPr kumimoji="0" lang="es-CL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1028" descr="verta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" y="0"/>
            <a:ext cx="2427288" cy="3429000"/>
          </a:xfrm>
          <a:prstGeom prst="rect">
            <a:avLst/>
          </a:prstGeom>
          <a:noFill/>
        </p:spPr>
      </p:pic>
      <p:pic>
        <p:nvPicPr>
          <p:cNvPr id="58373" name="Picture 1029" descr="KrebsDarrieus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52800"/>
            <a:ext cx="2627313" cy="3505200"/>
          </a:xfrm>
          <a:prstGeom prst="rect">
            <a:avLst/>
          </a:prstGeom>
          <a:noFill/>
        </p:spPr>
      </p:pic>
      <p:pic>
        <p:nvPicPr>
          <p:cNvPr id="58375" name="Picture 1031" descr="a_eoli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38700" y="0"/>
            <a:ext cx="4305300" cy="6858000"/>
          </a:xfrm>
          <a:prstGeom prst="rect">
            <a:avLst/>
          </a:prstGeom>
          <a:noFill/>
        </p:spPr>
      </p:pic>
      <p:pic>
        <p:nvPicPr>
          <p:cNvPr id="58379" name="Picture 1035" descr="34m_usd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09800" y="0"/>
            <a:ext cx="2743200" cy="3594100"/>
          </a:xfrm>
          <a:prstGeom prst="rect">
            <a:avLst/>
          </a:prstGeom>
          <a:noFill/>
        </p:spPr>
      </p:pic>
      <p:pic>
        <p:nvPicPr>
          <p:cNvPr id="58380" name="Picture 1036" descr="darrieu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09800" y="3495675"/>
            <a:ext cx="2746375" cy="3362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000116"/>
            <a:ext cx="4495800" cy="1143000"/>
          </a:xfrm>
        </p:spPr>
        <p:txBody>
          <a:bodyPr/>
          <a:lstStyle/>
          <a:p>
            <a:r>
              <a:rPr lang="es-ES_tradnl" sz="2800" dirty="0"/>
              <a:t>Prototipo realizado en el laboratorio</a:t>
            </a:r>
            <a:endParaRPr lang="es-ES" sz="2800" dirty="0"/>
          </a:p>
        </p:txBody>
      </p:sp>
      <p:pic>
        <p:nvPicPr>
          <p:cNvPr id="84998" name="Picture 6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886" y="2286000"/>
            <a:ext cx="4953000" cy="4419600"/>
          </a:xfrm>
          <a:prstGeom prst="rect">
            <a:avLst/>
          </a:prstGeom>
          <a:noFill/>
        </p:spPr>
      </p:pic>
      <p:pic>
        <p:nvPicPr>
          <p:cNvPr id="84997" name="Picture 5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1561" y="900798"/>
            <a:ext cx="3801770" cy="5786454"/>
          </a:xfrm>
          <a:prstGeom prst="rect">
            <a:avLst/>
          </a:prstGeom>
          <a:noFill/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ant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100514"/>
            <a:ext cx="3048000" cy="2317750"/>
          </a:xfrm>
          <a:prstGeom prst="rect">
            <a:avLst/>
          </a:prstGeom>
          <a:noFill/>
        </p:spPr>
      </p:pic>
      <p:pic>
        <p:nvPicPr>
          <p:cNvPr id="6153" name="Picture 9" descr="cicl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86396" y="3643314"/>
            <a:ext cx="2971800" cy="2655888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620739" y="928670"/>
            <a:ext cx="7808913" cy="639779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3200" b="1" dirty="0">
                <a:solidFill>
                  <a:srgbClr val="FF0000"/>
                </a:solidFill>
              </a:rPr>
              <a:t>El </a:t>
            </a:r>
            <a:r>
              <a:rPr lang="es-CL" sz="3200" b="1" dirty="0" smtClean="0">
                <a:solidFill>
                  <a:srgbClr val="FF0000"/>
                </a:solidFill>
              </a:rPr>
              <a:t>viento</a:t>
            </a:r>
            <a:endParaRPr lang="es-CL" sz="3200" b="1" dirty="0">
              <a:solidFill>
                <a:srgbClr val="FF0000"/>
              </a:solidFill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42844" y="1747839"/>
            <a:ext cx="8358246" cy="1895475"/>
          </a:xfrm>
          <a:prstGeom prst="rect">
            <a:avLst/>
          </a:prstGeom>
          <a:ln/>
        </p:spPr>
        <p:txBody>
          <a:bodyPr lIns="90000" tIns="46800" rIns="90000" bIns="46800"/>
          <a:lstStyle/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dirty="0"/>
              <a:t>La radiación solar calienta la tierra y esto provoca movimiento ascensional del aire.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dirty="0"/>
              <a:t>Se definen zonas anticiclónicas y zonas de baja presión.</a:t>
            </a:r>
          </a:p>
        </p:txBody>
      </p:sp>
      <p:sp>
        <p:nvSpPr>
          <p:cNvPr id="6147" name="AutoShape 3"/>
          <p:cNvSpPr>
            <a:spLocks noChangeAspect="1" noChangeArrowheads="1"/>
          </p:cNvSpPr>
          <p:nvPr/>
        </p:nvSpPr>
        <p:spPr bwMode="auto">
          <a:xfrm>
            <a:off x="733396" y="4252914"/>
            <a:ext cx="2743200" cy="2147888"/>
          </a:xfrm>
          <a:prstGeom prst="rect">
            <a:avLst/>
          </a:prstGeom>
          <a:noFill/>
        </p:spPr>
        <p:txBody>
          <a:bodyPr/>
          <a:lstStyle/>
          <a:p>
            <a:endParaRPr lang="es-CL"/>
          </a:p>
        </p:txBody>
      </p:sp>
      <p:sp>
        <p:nvSpPr>
          <p:cNvPr id="6148" name="AutoShape 4"/>
          <p:cNvSpPr>
            <a:spLocks noChangeAspect="1" noChangeArrowheads="1"/>
          </p:cNvSpPr>
          <p:nvPr/>
        </p:nvSpPr>
        <p:spPr bwMode="auto">
          <a:xfrm>
            <a:off x="5686396" y="3948114"/>
            <a:ext cx="2514600" cy="2400300"/>
          </a:xfrm>
          <a:prstGeom prst="rect">
            <a:avLst/>
          </a:prstGeom>
          <a:noFill/>
        </p:spPr>
        <p:txBody>
          <a:bodyPr/>
          <a:lstStyle/>
          <a:p>
            <a:endParaRPr lang="es-CL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 flipH="1">
            <a:off x="3247996" y="4329114"/>
            <a:ext cx="2971800" cy="0"/>
          </a:xfrm>
          <a:prstGeom prst="line">
            <a:avLst/>
          </a:prstGeom>
          <a:noFill/>
          <a:ln w="76320">
            <a:solidFill>
              <a:srgbClr val="0033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CL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3171796" y="5929314"/>
            <a:ext cx="2667000" cy="1588"/>
          </a:xfrm>
          <a:prstGeom prst="line">
            <a:avLst/>
          </a:prstGeom>
          <a:noFill/>
          <a:ln w="76320">
            <a:solidFill>
              <a:srgbClr val="0033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CL"/>
          </a:p>
        </p:txBody>
      </p:sp>
      <p:pic>
        <p:nvPicPr>
          <p:cNvPr id="6155" name="Picture 11" descr="j021910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29400" y="0"/>
            <a:ext cx="2133600" cy="1947863"/>
          </a:xfrm>
          <a:prstGeom prst="rect">
            <a:avLst/>
          </a:prstGeom>
          <a:noFill/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Introducción</a:t>
            </a:r>
            <a:endParaRPr lang="en-US" sz="32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2" name="Picture 4" descr="carretera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737" y="908050"/>
            <a:ext cx="9130733" cy="5592784"/>
          </a:xfrm>
          <a:prstGeom prst="rect">
            <a:avLst/>
          </a:prstGeom>
          <a:noFill/>
        </p:spPr>
      </p:pic>
      <p:pic>
        <p:nvPicPr>
          <p:cNvPr id="104453" name="Picture 5" descr="MCj0352151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188913"/>
            <a:ext cx="2519362" cy="1497012"/>
          </a:xfrm>
          <a:prstGeom prst="rect">
            <a:avLst/>
          </a:prstGeom>
          <a:noFill/>
        </p:spPr>
      </p:pic>
      <p:sp>
        <p:nvSpPr>
          <p:cNvPr id="104454" name="Rectangle 6"/>
          <p:cNvSpPr>
            <a:spLocks noGrp="1" noChangeArrowheads="1"/>
          </p:cNvSpPr>
          <p:nvPr>
            <p:ph type="title"/>
          </p:nvPr>
        </p:nvSpPr>
        <p:spPr>
          <a:xfrm>
            <a:off x="-32" y="563550"/>
            <a:ext cx="2643206" cy="1079500"/>
          </a:xfrm>
          <a:noFill/>
          <a:ln/>
        </p:spPr>
        <p:txBody>
          <a:bodyPr anchor="b"/>
          <a:lstStyle/>
          <a:p>
            <a:pPr algn="l"/>
            <a:r>
              <a:rPr lang="es-ES" sz="2800" dirty="0">
                <a:solidFill>
                  <a:srgbClr val="FF0000"/>
                </a:solidFill>
              </a:rPr>
              <a:t>Solución para </a:t>
            </a:r>
            <a:r>
              <a:rPr lang="es-ES" sz="2800" dirty="0" smtClean="0">
                <a:solidFill>
                  <a:srgbClr val="FF0000"/>
                </a:solidFill>
              </a:rPr>
              <a:t/>
            </a:r>
            <a:br>
              <a:rPr lang="es-ES" sz="2800" dirty="0" smtClean="0">
                <a:solidFill>
                  <a:srgbClr val="FF0000"/>
                </a:solidFill>
              </a:rPr>
            </a:br>
            <a:r>
              <a:rPr lang="es-ES" sz="2800" dirty="0" smtClean="0">
                <a:solidFill>
                  <a:srgbClr val="FF0000"/>
                </a:solidFill>
              </a:rPr>
              <a:t>carreteras</a:t>
            </a:r>
            <a:endParaRPr lang="es-ES" sz="2800" dirty="0">
              <a:solidFill>
                <a:srgbClr val="FF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9" name="Picture 7" descr="img00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9930" y="1285860"/>
            <a:ext cx="8388350" cy="5491163"/>
          </a:xfrm>
          <a:prstGeom prst="rect">
            <a:avLst/>
          </a:prstGeom>
          <a:noFill/>
        </p:spPr>
      </p:pic>
      <p:pic>
        <p:nvPicPr>
          <p:cNvPr id="74762" name="Picture 10" descr="BD06971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1285860"/>
            <a:ext cx="1689100" cy="1752600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28608" y="214290"/>
            <a:ext cx="8386796" cy="11430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E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Granjas eólicas</a:t>
            </a:r>
            <a:endParaRPr kumimoji="0" lang="es-E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img0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57200" y="0"/>
            <a:ext cx="10287000" cy="6856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142984"/>
            <a:ext cx="7807325" cy="619140"/>
          </a:xfr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>
                <a:solidFill>
                  <a:srgbClr val="FF0000"/>
                </a:solidFill>
              </a:rPr>
              <a:t>Granjas eólicas en el mar (offshore)</a:t>
            </a:r>
            <a:endParaRPr lang="es-CL" sz="2800" b="1" dirty="0">
              <a:solidFill>
                <a:srgbClr val="FF0000"/>
              </a:solidFill>
            </a:endParaRPr>
          </a:p>
        </p:txBody>
      </p:sp>
      <p:pic>
        <p:nvPicPr>
          <p:cNvPr id="76804" name="Picture 4" descr="tun-pi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16"/>
            <a:ext cx="9144000" cy="3119438"/>
          </a:xfrm>
          <a:prstGeom prst="rect">
            <a:avLst/>
          </a:prstGeom>
          <a:noFill/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Domeyko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47788" cy="557213"/>
          </a:xfrm>
          <a:prstGeom prst="rect">
            <a:avLst/>
          </a:prstGeom>
        </p:spPr>
      </p:pic>
      <p:pic>
        <p:nvPicPr>
          <p:cNvPr id="11" name="10 Imagen" descr="Renovables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5715016"/>
            <a:ext cx="1158240" cy="965835"/>
          </a:xfrm>
          <a:prstGeom prst="rect">
            <a:avLst/>
          </a:prstGeom>
        </p:spPr>
      </p:pic>
      <p:grpSp>
        <p:nvGrpSpPr>
          <p:cNvPr id="2" name="11 Grupo"/>
          <p:cNvGrpSpPr>
            <a:grpSpLocks noChangeAspect="1"/>
          </p:cNvGrpSpPr>
          <p:nvPr/>
        </p:nvGrpSpPr>
        <p:grpSpPr>
          <a:xfrm>
            <a:off x="7858148" y="0"/>
            <a:ext cx="1191260" cy="870102"/>
            <a:chOff x="3189612" y="0"/>
            <a:chExt cx="2382520" cy="1740204"/>
          </a:xfrm>
        </p:grpSpPr>
        <p:pic>
          <p:nvPicPr>
            <p:cNvPr id="13" name="12 Imagen" descr="Logo-Trans-01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76683" y="0"/>
              <a:ext cx="779526" cy="1504569"/>
            </a:xfrm>
            <a:prstGeom prst="rect">
              <a:avLst/>
            </a:prstGeom>
          </p:spPr>
        </p:pic>
        <p:pic>
          <p:nvPicPr>
            <p:cNvPr id="14" name="13 Imagen" descr="UChile.jpg"/>
            <p:cNvPicPr>
              <a:picLocks noChangeAspect="1"/>
            </p:cNvPicPr>
            <p:nvPr/>
          </p:nvPicPr>
          <p:blipFill>
            <a:blip r:embed="rId6">
              <a:grayscl/>
            </a:blip>
            <a:stretch>
              <a:fillRect/>
            </a:stretch>
          </p:blipFill>
          <p:spPr>
            <a:xfrm>
              <a:off x="3189612" y="1500174"/>
              <a:ext cx="2382520" cy="240030"/>
            </a:xfrm>
            <a:prstGeom prst="rect">
              <a:avLst/>
            </a:prstGeom>
          </p:spPr>
        </p:pic>
      </p:grpSp>
      <p:pic>
        <p:nvPicPr>
          <p:cNvPr id="15" name="14 Imagen" descr="cne.gif"/>
          <p:cNvPicPr>
            <a:picLocks noChangeAspect="1"/>
          </p:cNvPicPr>
          <p:nvPr/>
        </p:nvPicPr>
        <p:blipFill>
          <a:blip r:embed="rId7"/>
          <a:srcRect l="3650" r="10583"/>
          <a:stretch>
            <a:fillRect/>
          </a:stretch>
        </p:blipFill>
        <p:spPr>
          <a:xfrm>
            <a:off x="3705219" y="76177"/>
            <a:ext cx="1678793" cy="247650"/>
          </a:xfrm>
          <a:prstGeom prst="rect">
            <a:avLst/>
          </a:prstGeom>
        </p:spPr>
      </p:pic>
      <p:pic>
        <p:nvPicPr>
          <p:cNvPr id="305154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1097" y="1428736"/>
            <a:ext cx="8432869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328608" y="214290"/>
            <a:ext cx="8386796" cy="11430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E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Granjas eólicas</a:t>
            </a:r>
            <a:endParaRPr kumimoji="0" lang="es-E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  <p:sp>
        <p:nvSpPr>
          <p:cNvPr id="12" name="11 CuadroTexto"/>
          <p:cNvSpPr txBox="1"/>
          <p:nvPr/>
        </p:nvSpPr>
        <p:spPr>
          <a:xfrm>
            <a:off x="3857620" y="6596414"/>
            <a:ext cx="52149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100" b="1" i="1" dirty="0" err="1" smtClean="0"/>
              <a:t>Springer</a:t>
            </a:r>
            <a:r>
              <a:rPr lang="es-MX" sz="1100" b="1" i="1" dirty="0" smtClean="0"/>
              <a:t>, </a:t>
            </a:r>
            <a:r>
              <a:rPr lang="es-MX" sz="1100" b="1" i="1" dirty="0" err="1" smtClean="0"/>
              <a:t>Renewable</a:t>
            </a:r>
            <a:r>
              <a:rPr lang="es-MX" sz="1100" b="1" i="1" dirty="0" smtClean="0"/>
              <a:t> </a:t>
            </a:r>
            <a:r>
              <a:rPr lang="es-MX" sz="1100" b="1" i="1" dirty="0" err="1" smtClean="0"/>
              <a:t>Energy</a:t>
            </a:r>
            <a:endParaRPr lang="es-CL" sz="2400" b="1" i="1" dirty="0"/>
          </a:p>
        </p:txBody>
      </p:sp>
      <p:sp>
        <p:nvSpPr>
          <p:cNvPr id="16" name="15 CuadroTexto"/>
          <p:cNvSpPr txBox="1"/>
          <p:nvPr/>
        </p:nvSpPr>
        <p:spPr>
          <a:xfrm>
            <a:off x="500034" y="1362662"/>
            <a:ext cx="400052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Localización ideal de generadores eólicos sin dirección preferente del recurso</a:t>
            </a:r>
            <a:endParaRPr lang="es-CL" b="1" dirty="0"/>
          </a:p>
        </p:txBody>
      </p:sp>
      <p:sp>
        <p:nvSpPr>
          <p:cNvPr id="17" name="16 CuadroTexto"/>
          <p:cNvSpPr txBox="1"/>
          <p:nvPr/>
        </p:nvSpPr>
        <p:spPr>
          <a:xfrm>
            <a:off x="4572000" y="1362662"/>
            <a:ext cx="400052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Localización ideal de generadores eólicos </a:t>
            </a:r>
            <a:r>
              <a:rPr lang="es-MX" b="1" dirty="0" smtClean="0">
                <a:solidFill>
                  <a:srgbClr val="FF0000"/>
                </a:solidFill>
              </a:rPr>
              <a:t>con </a:t>
            </a:r>
            <a:r>
              <a:rPr lang="es-MX" b="1" dirty="0" smtClean="0"/>
              <a:t>dirección preferente del recurso</a:t>
            </a:r>
            <a:endParaRPr lang="es-CL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66720"/>
            <a:ext cx="7807325" cy="619140"/>
          </a:xfr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 smtClean="0">
                <a:solidFill>
                  <a:srgbClr val="FF0000"/>
                </a:solidFill>
              </a:rPr>
              <a:t>Bombeo</a:t>
            </a:r>
            <a:endParaRPr lang="es-CL" sz="2800" b="1" dirty="0">
              <a:solidFill>
                <a:srgbClr val="FF0000"/>
              </a:solidFill>
            </a:endParaRPr>
          </a:p>
        </p:txBody>
      </p:sp>
      <p:pic>
        <p:nvPicPr>
          <p:cNvPr id="3665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2341" y="4843503"/>
            <a:ext cx="7342997" cy="2085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0" y="1285860"/>
            <a:ext cx="9096412" cy="150019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E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Bombas de agua</a:t>
            </a:r>
            <a:r>
              <a:rPr kumimoji="0" lang="es-ES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requieren de un alto torque inicial y por ende de un alto índice de solidez.</a:t>
            </a:r>
            <a:endParaRPr kumimoji="0" lang="es-CL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66595" name="Object 3"/>
          <p:cNvGraphicFramePr>
            <a:graphicFrameLocks noChangeAspect="1"/>
          </p:cNvGraphicFramePr>
          <p:nvPr/>
        </p:nvGraphicFramePr>
        <p:xfrm>
          <a:off x="214282" y="5072074"/>
          <a:ext cx="1490663" cy="515938"/>
        </p:xfrm>
        <a:graphic>
          <a:graphicData uri="http://schemas.openxmlformats.org/presentationml/2006/ole">
            <p:oleObj spid="_x0000_s366595" name="Ecuación" r:id="rId4" imgW="660240" imgH="228600" progId="Equation.3">
              <p:embed/>
            </p:oleObj>
          </a:graphicData>
        </a:graphic>
      </p:graphicFrame>
      <p:pic>
        <p:nvPicPr>
          <p:cNvPr id="3665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9250" y="2214554"/>
            <a:ext cx="59055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CuadroTexto"/>
          <p:cNvSpPr txBox="1"/>
          <p:nvPr/>
        </p:nvSpPr>
        <p:spPr>
          <a:xfrm>
            <a:off x="4000496" y="6667852"/>
            <a:ext cx="52149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100" b="1" i="1" dirty="0" smtClean="0"/>
              <a:t>Fuente: C. Silva, UAI</a:t>
            </a:r>
            <a:endParaRPr lang="es-CL" sz="2400" b="1" i="1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10 Marcador de número de diapositiva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F5BD9D0D-6BD0-405C-8B83-D73152B13316}" type="slidenum">
              <a:rPr lang="es-ES" smtClean="0"/>
              <a:pPr/>
              <a:t>56</a:t>
            </a:fld>
            <a:endParaRPr lang="es-ES" smtClean="0"/>
          </a:p>
        </p:txBody>
      </p:sp>
      <p:pic>
        <p:nvPicPr>
          <p:cNvPr id="318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65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6429404"/>
            <a:ext cx="7807325" cy="642934"/>
          </a:xfrm>
        </p:spPr>
        <p:txBody>
          <a:bodyPr/>
          <a:lstStyle/>
          <a:p>
            <a:r>
              <a:rPr lang="es-ES" sz="2800" dirty="0" smtClean="0">
                <a:solidFill>
                  <a:srgbClr val="FF0000"/>
                </a:solidFill>
              </a:rPr>
              <a:t>Aplicaciones de baja escala</a:t>
            </a:r>
            <a:endParaRPr lang="es-CL" sz="2800" dirty="0">
              <a:solidFill>
                <a:srgbClr val="FF0000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10 Marcador de número de diapositiva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F5BD9D0D-6BD0-405C-8B83-D73152B13316}" type="slidenum">
              <a:rPr lang="es-ES" smtClean="0"/>
              <a:pPr/>
              <a:t>57</a:t>
            </a:fld>
            <a:endParaRPr lang="es-ES" smtClean="0"/>
          </a:p>
        </p:txBody>
      </p:sp>
      <p:pic>
        <p:nvPicPr>
          <p:cNvPr id="309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233" y="1071546"/>
            <a:ext cx="8987361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214282" y="928670"/>
            <a:ext cx="407196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es-MX" sz="2400" b="1" dirty="0" smtClean="0">
                <a:solidFill>
                  <a:srgbClr val="0070C0"/>
                </a:solidFill>
              </a:rPr>
              <a:t>Potencia instalada 600 W</a:t>
            </a:r>
          </a:p>
          <a:p>
            <a:r>
              <a:rPr lang="es-MX" sz="2400" b="1" dirty="0" smtClean="0">
                <a:solidFill>
                  <a:srgbClr val="0070C0"/>
                </a:solidFill>
              </a:rPr>
              <a:t>Aprox. 4170 US$/</a:t>
            </a:r>
            <a:r>
              <a:rPr lang="es-MX" sz="2400" b="1" dirty="0" err="1" smtClean="0">
                <a:solidFill>
                  <a:srgbClr val="0070C0"/>
                </a:solidFill>
              </a:rPr>
              <a:t>kW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5643578"/>
            <a:ext cx="7807325" cy="642934"/>
          </a:xfrm>
        </p:spPr>
        <p:txBody>
          <a:bodyPr/>
          <a:lstStyle/>
          <a:p>
            <a:r>
              <a:rPr lang="es-ES" sz="2800" dirty="0" smtClean="0">
                <a:solidFill>
                  <a:srgbClr val="FF0000"/>
                </a:solidFill>
              </a:rPr>
              <a:t>Aplicaciones de baja escala</a:t>
            </a:r>
            <a:endParaRPr lang="es-CL" sz="2800" dirty="0">
              <a:solidFill>
                <a:srgbClr val="FF0000"/>
              </a:solidFill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10 Marcador de número de diapositiva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F5BD9D0D-6BD0-405C-8B83-D73152B13316}" type="slidenum">
              <a:rPr lang="es-ES" smtClean="0"/>
              <a:pPr/>
              <a:t>58</a:t>
            </a:fld>
            <a:endParaRPr lang="es-ES" smtClean="0"/>
          </a:p>
        </p:txBody>
      </p:sp>
      <p:pic>
        <p:nvPicPr>
          <p:cNvPr id="310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85794"/>
            <a:ext cx="4572032" cy="6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000628" y="1357298"/>
            <a:ext cx="40005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es-MX" sz="2400" b="1" dirty="0" smtClean="0">
                <a:solidFill>
                  <a:srgbClr val="0070C0"/>
                </a:solidFill>
              </a:rPr>
              <a:t>Potencia instalada 640 W</a:t>
            </a:r>
          </a:p>
          <a:p>
            <a:r>
              <a:rPr lang="es-MX" sz="2400" b="1" dirty="0" smtClean="0">
                <a:solidFill>
                  <a:srgbClr val="0070C0"/>
                </a:solidFill>
              </a:rPr>
              <a:t>Aprox. 5600 US$/</a:t>
            </a:r>
            <a:r>
              <a:rPr lang="es-MX" sz="2400" b="1" dirty="0" err="1" smtClean="0">
                <a:solidFill>
                  <a:srgbClr val="0070C0"/>
                </a:solidFill>
              </a:rPr>
              <a:t>kW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928678"/>
            <a:ext cx="7807325" cy="1143000"/>
          </a:xfrm>
        </p:spPr>
        <p:txBody>
          <a:bodyPr/>
          <a:lstStyle/>
          <a:p>
            <a:r>
              <a:rPr lang="es-ES" sz="3200" dirty="0">
                <a:solidFill>
                  <a:srgbClr val="FF0000"/>
                </a:solidFill>
              </a:rPr>
              <a:t>Páginas de </a:t>
            </a:r>
            <a:r>
              <a:rPr lang="es-ES" sz="3200" dirty="0" smtClean="0">
                <a:solidFill>
                  <a:srgbClr val="FF0000"/>
                </a:solidFill>
              </a:rPr>
              <a:t>interés</a:t>
            </a:r>
            <a:endParaRPr lang="es-CL" sz="3200" dirty="0">
              <a:solidFill>
                <a:srgbClr val="FF0000"/>
              </a:solidFill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" y="1785926"/>
            <a:ext cx="9144000" cy="4500594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2"/>
              </a:rPr>
              <a:t>www.windpower.org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3"/>
              </a:rPr>
              <a:t>www.ewea.org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4"/>
              </a:rPr>
              <a:t>www.awea.org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5"/>
              </a:rPr>
              <a:t>www.sandia.org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6"/>
              </a:rPr>
              <a:t>www.enercon.de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7"/>
              </a:rPr>
              <a:t>www.nrel.gov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8"/>
              </a:rPr>
              <a:t>www.vestas.com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9"/>
              </a:rPr>
              <a:t>http://www.windstuffnow.com/main/blade_design_help.htm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10"/>
              </a:rPr>
              <a:t>http://www.allsmallwindturbines.com/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11"/>
              </a:rPr>
              <a:t>http://www.leonardo-energy.org/espanol/?s=e%C3%B3lica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12"/>
              </a:rPr>
              <a:t>http://www.gwec.net/fileadmin/images/Logos/Corporate/GWEO_A4_2008_lowres.pdf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</a:pP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</a:pP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</a:pPr>
            <a:endParaRPr lang="es-CL" sz="2200" dirty="0">
              <a:solidFill>
                <a:srgbClr val="FFFF00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Aplicaciones</a:t>
            </a:r>
            <a:endParaRPr lang="en-US" sz="32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408" y="1963760"/>
            <a:ext cx="8502650" cy="197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571" y="4573610"/>
            <a:ext cx="8582025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10 Grupo"/>
          <p:cNvGrpSpPr/>
          <p:nvPr/>
        </p:nvGrpSpPr>
        <p:grpSpPr>
          <a:xfrm>
            <a:off x="20671" y="1495447"/>
            <a:ext cx="2239962" cy="2954338"/>
            <a:chOff x="20671" y="1495447"/>
            <a:chExt cx="2239962" cy="2954338"/>
          </a:xfrm>
        </p:grpSpPr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20671" y="1495447"/>
              <a:ext cx="17319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Char char="•"/>
              </a:pPr>
              <a:r>
                <a:rPr lang="en-US" sz="2000" b="1">
                  <a:solidFill>
                    <a:srgbClr val="006666"/>
                  </a:solidFill>
                </a:rPr>
                <a:t> Tradicional</a:t>
              </a: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177833" y="4052910"/>
              <a:ext cx="20828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Char char="•"/>
              </a:pPr>
              <a:r>
                <a:rPr lang="en-US" sz="2000" b="1">
                  <a:solidFill>
                    <a:srgbClr val="006666"/>
                  </a:solidFill>
                </a:rPr>
                <a:t> Otras Formas</a:t>
              </a:r>
            </a:p>
          </p:txBody>
        </p:sp>
      </p:grp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285984" y="807578"/>
            <a:ext cx="4611707" cy="406844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defTabSz="287338" eaLnBrk="0" hangingPunct="0">
              <a:lnSpc>
                <a:spcPct val="110000"/>
              </a:lnSpc>
              <a:tabLst>
                <a:tab pos="287338" algn="l"/>
              </a:tabLst>
            </a:pPr>
            <a:r>
              <a:rPr lang="en-GB" sz="2000" b="1" dirty="0" err="1" smtClean="0">
                <a:solidFill>
                  <a:srgbClr val="CC0000"/>
                </a:solidFill>
                <a:latin typeface="Arial" pitchFamily="34" charset="0"/>
              </a:rPr>
              <a:t>Formas</a:t>
            </a:r>
            <a:r>
              <a:rPr lang="en-GB" sz="2000" b="1" dirty="0" smtClean="0">
                <a:solidFill>
                  <a:srgbClr val="CC0000"/>
                </a:solidFill>
                <a:latin typeface="Arial" pitchFamily="34" charset="0"/>
              </a:rPr>
              <a:t> de </a:t>
            </a:r>
            <a:r>
              <a:rPr lang="en-GB" sz="2000" b="1" dirty="0" err="1" smtClean="0">
                <a:solidFill>
                  <a:srgbClr val="CC0000"/>
                </a:solidFill>
                <a:latin typeface="Arial" pitchFamily="34" charset="0"/>
              </a:rPr>
              <a:t>conversión</a:t>
            </a:r>
            <a:r>
              <a:rPr lang="en-GB" sz="2000" b="1" dirty="0" smtClean="0">
                <a:solidFill>
                  <a:srgbClr val="CC0000"/>
                </a:solidFill>
                <a:latin typeface="Arial" pitchFamily="34" charset="0"/>
              </a:rPr>
              <a:t> de la </a:t>
            </a:r>
            <a:r>
              <a:rPr lang="en-GB" sz="2000" b="1" dirty="0" err="1" smtClean="0">
                <a:solidFill>
                  <a:srgbClr val="CC0000"/>
                </a:solidFill>
                <a:latin typeface="Arial" pitchFamily="34" charset="0"/>
              </a:rPr>
              <a:t>energía</a:t>
            </a:r>
            <a:endParaRPr lang="en-GB" sz="2000" b="1" dirty="0">
              <a:solidFill>
                <a:srgbClr val="CC0000"/>
              </a:solidFill>
              <a:latin typeface="Arial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Introducción</a:t>
            </a:r>
            <a:endParaRPr lang="en-US" sz="3200" b="1" dirty="0"/>
          </a:p>
        </p:txBody>
      </p:sp>
      <p:sp>
        <p:nvSpPr>
          <p:cNvPr id="12" name="11 Rectángulo"/>
          <p:cNvSpPr/>
          <p:nvPr/>
        </p:nvSpPr>
        <p:spPr>
          <a:xfrm>
            <a:off x="556958" y="3485924"/>
            <a:ext cx="642942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3" name="12 Rectángulo"/>
          <p:cNvSpPr/>
          <p:nvPr/>
        </p:nvSpPr>
        <p:spPr>
          <a:xfrm>
            <a:off x="2786050" y="3372076"/>
            <a:ext cx="1214446" cy="2143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c</a:t>
            </a:r>
            <a:endParaRPr lang="es-CL" dirty="0"/>
          </a:p>
        </p:txBody>
      </p:sp>
      <p:sp>
        <p:nvSpPr>
          <p:cNvPr id="14" name="13 Rectángulo"/>
          <p:cNvSpPr/>
          <p:nvPr/>
        </p:nvSpPr>
        <p:spPr>
          <a:xfrm>
            <a:off x="6143636" y="2643182"/>
            <a:ext cx="1928826" cy="10001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69"/>
          <p:cNvSpPr txBox="1">
            <a:spLocks noGrp="1" noChangeArrowheads="1"/>
          </p:cNvSpPr>
          <p:nvPr/>
        </p:nvSpPr>
        <p:spPr bwMode="auto">
          <a:xfrm>
            <a:off x="8318530" y="5829283"/>
            <a:ext cx="4730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515F39A-586B-43D9-9539-4B0B8958CC8F}" type="slidenum">
              <a:rPr lang="es-ES" sz="1400">
                <a:solidFill>
                  <a:srgbClr val="969696"/>
                </a:solidFill>
              </a:rPr>
              <a:pPr algn="r"/>
              <a:t>60</a:t>
            </a:fld>
            <a:endParaRPr lang="es-ES" sz="1400">
              <a:solidFill>
                <a:srgbClr val="969696"/>
              </a:solidFill>
            </a:endParaRPr>
          </a:p>
        </p:txBody>
      </p:sp>
      <p:sp>
        <p:nvSpPr>
          <p:cNvPr id="8499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106630" y="1285860"/>
            <a:ext cx="4894262" cy="579437"/>
          </a:xfrm>
          <a:prstGeom prst="rect">
            <a:avLst/>
          </a:prstGeom>
          <a:noFill/>
        </p:spPr>
        <p:txBody>
          <a:bodyPr/>
          <a:lstStyle/>
          <a:p>
            <a:pPr algn="ctr" eaLnBrk="1" hangingPunct="1"/>
            <a:r>
              <a:rPr lang="es-ES" b="1" dirty="0" smtClean="0">
                <a:solidFill>
                  <a:srgbClr val="3333FF"/>
                </a:solidFill>
                <a:latin typeface="Tahoma" pitchFamily="34" charset="0"/>
                <a:cs typeface="Times New Roman" pitchFamily="18" charset="0"/>
              </a:rPr>
              <a:t> Contenido </a:t>
            </a:r>
            <a:endParaRPr lang="en-US" b="1" dirty="0" smtClean="0">
              <a:solidFill>
                <a:srgbClr val="3333FF"/>
              </a:solidFill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8499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-32" y="3000372"/>
            <a:ext cx="8693150" cy="2349500"/>
          </a:xfrm>
          <a:prstGeom prst="rect">
            <a:avLst/>
          </a:prstGeom>
        </p:spPr>
        <p:txBody>
          <a:bodyPr/>
          <a:lstStyle/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n-US" sz="2400" dirty="0" err="1" smtClean="0"/>
              <a:t>Introducción</a:t>
            </a:r>
            <a:r>
              <a:rPr lang="en-US" sz="2400" dirty="0" smtClean="0"/>
              <a:t> </a:t>
            </a:r>
          </a:p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n-US" sz="2400" dirty="0" err="1" smtClean="0"/>
              <a:t>Descripción</a:t>
            </a:r>
            <a:r>
              <a:rPr lang="en-US" sz="2400" dirty="0" smtClean="0"/>
              <a:t> de </a:t>
            </a:r>
            <a:r>
              <a:rPr lang="en-US" sz="2400" dirty="0" err="1" smtClean="0"/>
              <a:t>tecnología</a:t>
            </a:r>
            <a:endParaRPr lang="en-US" sz="2400" dirty="0" smtClean="0"/>
          </a:p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n-US" sz="2400" dirty="0" err="1" smtClean="0"/>
              <a:t>Aplicaciones</a:t>
            </a:r>
            <a:endParaRPr lang="en-US" sz="2400" dirty="0" smtClean="0"/>
          </a:p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n-US" sz="2400" dirty="0" err="1" smtClean="0"/>
              <a:t>Perspectivas</a:t>
            </a:r>
            <a:r>
              <a:rPr lang="en-US" sz="2400" dirty="0" smtClean="0"/>
              <a:t> y </a:t>
            </a:r>
            <a:r>
              <a:rPr lang="en-US" sz="2400" dirty="0" err="1" smtClean="0"/>
              <a:t>Conclusiones</a:t>
            </a:r>
            <a:endParaRPr lang="en-US" sz="2400" dirty="0" smtClean="0"/>
          </a:p>
          <a:p>
            <a:pPr marL="495300" indent="-495300">
              <a:lnSpc>
                <a:spcPct val="120000"/>
              </a:lnSpc>
              <a:buFont typeface="Wingdings" pitchFamily="2" charset="2"/>
              <a:buAutoNum type="arabicPeriod"/>
            </a:pPr>
            <a:endParaRPr lang="en-US" sz="2400" dirty="0" smtClean="0"/>
          </a:p>
        </p:txBody>
      </p:sp>
      <p:pic>
        <p:nvPicPr>
          <p:cNvPr id="11" name="Picture 5" descr="composing_productran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14356"/>
            <a:ext cx="2151970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6841778" y="1071546"/>
            <a:ext cx="1987550" cy="887412"/>
          </a:xfrm>
          <a:prstGeom prst="ellipse">
            <a:avLst/>
          </a:prstGeom>
          <a:solidFill>
            <a:srgbClr val="FFCC99">
              <a:alpha val="39000"/>
            </a:srgbClr>
          </a:soli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997147" y="1223946"/>
            <a:ext cx="1519977" cy="649287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Existencia</a:t>
            </a:r>
            <a:r>
              <a:rPr lang="en-US" sz="2000" b="1" dirty="0" smtClean="0">
                <a:latin typeface="Arial" pitchFamily="34" charset="0"/>
              </a:rPr>
              <a:t> </a:t>
            </a:r>
            <a:br>
              <a:rPr lang="en-US" sz="2000" b="1" dirty="0" smtClean="0">
                <a:latin typeface="Arial" pitchFamily="34" charset="0"/>
              </a:rPr>
            </a:br>
            <a:r>
              <a:rPr lang="en-US" sz="2000" b="1" dirty="0" err="1" smtClean="0">
                <a:latin typeface="Arial" pitchFamily="34" charset="0"/>
              </a:rPr>
              <a:t>Recurso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7570500" y="1978008"/>
            <a:ext cx="456947" cy="304800"/>
          </a:xfrm>
          <a:prstGeom prst="downArrow">
            <a:avLst>
              <a:gd name="adj1" fmla="val 50000"/>
              <a:gd name="adj2" fmla="val 50000"/>
            </a:avLst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6795740" y="2316146"/>
            <a:ext cx="1985963" cy="887413"/>
          </a:xfrm>
          <a:prstGeom prst="ellipse">
            <a:avLst/>
          </a:prstGeom>
          <a:solidFill>
            <a:srgbClr val="99FFCC">
              <a:alpha val="39000"/>
            </a:srgbClr>
          </a:soli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6997851" y="2468546"/>
            <a:ext cx="1464574" cy="6492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Selección</a:t>
            </a:r>
            <a:r>
              <a:rPr lang="en-US" sz="2000" b="1" dirty="0">
                <a:latin typeface="Arial" pitchFamily="34" charset="0"/>
              </a:rPr>
              <a:t/>
            </a:r>
            <a:br>
              <a:rPr lang="en-US" sz="2000" b="1" dirty="0">
                <a:latin typeface="Arial" pitchFamily="34" charset="0"/>
              </a:rPr>
            </a:br>
            <a:r>
              <a:rPr lang="en-US" sz="2000" b="1" dirty="0" err="1" smtClean="0">
                <a:latin typeface="Arial" pitchFamily="34" charset="0"/>
              </a:rPr>
              <a:t>tecnología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20" name="Oval 11"/>
          <p:cNvSpPr>
            <a:spLocks noChangeArrowheads="1"/>
          </p:cNvSpPr>
          <p:nvPr/>
        </p:nvSpPr>
        <p:spPr bwMode="auto">
          <a:xfrm>
            <a:off x="6817965" y="5707046"/>
            <a:ext cx="1987550" cy="887413"/>
          </a:xfrm>
          <a:prstGeom prst="ellipse">
            <a:avLst/>
          </a:prstGeom>
          <a:solidFill>
            <a:srgbClr val="00008A">
              <a:alpha val="39000"/>
            </a:srgbClr>
          </a:soli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7172675" y="5859446"/>
            <a:ext cx="1449622" cy="6492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Operación</a:t>
            </a:r>
            <a:r>
              <a:rPr lang="en-US" sz="2000" b="1" dirty="0" smtClean="0">
                <a:latin typeface="Arial" pitchFamily="34" charset="0"/>
              </a:rPr>
              <a:t/>
            </a:r>
            <a:br>
              <a:rPr lang="en-US" sz="2000" b="1" dirty="0" smtClean="0">
                <a:latin typeface="Arial" pitchFamily="34" charset="0"/>
              </a:rPr>
            </a:br>
            <a:r>
              <a:rPr lang="en-US" sz="2000" b="1" dirty="0" smtClean="0">
                <a:latin typeface="Arial" pitchFamily="34" charset="0"/>
              </a:rPr>
              <a:t>Mercado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22" name="AutoShape 13"/>
          <p:cNvSpPr>
            <a:spLocks noChangeArrowheads="1"/>
          </p:cNvSpPr>
          <p:nvPr/>
        </p:nvSpPr>
        <p:spPr bwMode="auto">
          <a:xfrm>
            <a:off x="7569892" y="5368908"/>
            <a:ext cx="457312" cy="304800"/>
          </a:xfrm>
          <a:prstGeom prst="downArrow">
            <a:avLst>
              <a:gd name="adj1" fmla="val 50000"/>
              <a:gd name="adj2" fmla="val 50000"/>
            </a:avLst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4" name="AutoShape 15"/>
          <p:cNvSpPr>
            <a:spLocks noChangeArrowheads="1"/>
          </p:cNvSpPr>
          <p:nvPr/>
        </p:nvSpPr>
        <p:spPr bwMode="auto">
          <a:xfrm>
            <a:off x="7581617" y="3209908"/>
            <a:ext cx="457312" cy="304800"/>
          </a:xfrm>
          <a:prstGeom prst="downArrow">
            <a:avLst>
              <a:gd name="adj1" fmla="val 50000"/>
              <a:gd name="adj2" fmla="val 50000"/>
            </a:avLst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5" name="Oval 16"/>
          <p:cNvSpPr>
            <a:spLocks noChangeArrowheads="1"/>
          </p:cNvSpPr>
          <p:nvPr/>
        </p:nvSpPr>
        <p:spPr bwMode="auto">
          <a:xfrm>
            <a:off x="6817965" y="3535346"/>
            <a:ext cx="1987548" cy="569913"/>
          </a:xfrm>
          <a:prstGeom prst="ellipse">
            <a:avLst/>
          </a:prstGeom>
          <a:solidFill>
            <a:srgbClr val="FFFF99">
              <a:alpha val="39000"/>
            </a:srgbClr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6795979" y="3646471"/>
            <a:ext cx="2062301" cy="37147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Financiamiento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28" name="Oval 19"/>
          <p:cNvSpPr>
            <a:spLocks noChangeArrowheads="1"/>
          </p:cNvSpPr>
          <p:nvPr/>
        </p:nvSpPr>
        <p:spPr bwMode="auto">
          <a:xfrm>
            <a:off x="6806853" y="4462446"/>
            <a:ext cx="1987550" cy="887413"/>
          </a:xfrm>
          <a:prstGeom prst="ellipse">
            <a:avLst/>
          </a:prstGeom>
          <a:solidFill>
            <a:srgbClr val="800080">
              <a:alpha val="39000"/>
            </a:srgbClr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7082413" y="4614846"/>
            <a:ext cx="1563950" cy="6492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Symbol" pitchFamily="18" charset="2"/>
              <a:buNone/>
            </a:pPr>
            <a:r>
              <a:rPr lang="en-US" sz="2000" b="1" dirty="0" err="1" smtClean="0">
                <a:latin typeface="Arial" pitchFamily="34" charset="0"/>
              </a:rPr>
              <a:t>Integración</a:t>
            </a:r>
            <a:r>
              <a:rPr lang="en-US" sz="2000" b="1" dirty="0" smtClean="0">
                <a:latin typeface="Arial" pitchFamily="34" charset="0"/>
              </a:rPr>
              <a:t/>
            </a:r>
            <a:br>
              <a:rPr lang="en-US" sz="2000" b="1" dirty="0" smtClean="0">
                <a:latin typeface="Arial" pitchFamily="34" charset="0"/>
              </a:rPr>
            </a:br>
            <a:r>
              <a:rPr lang="en-US" sz="2000" b="1" dirty="0" smtClean="0">
                <a:latin typeface="Arial" pitchFamily="34" charset="0"/>
              </a:rPr>
              <a:t>Mercado</a:t>
            </a:r>
            <a:endParaRPr lang="en-US" sz="2000" b="1" dirty="0">
              <a:latin typeface="Arial" pitchFamily="34" charset="0"/>
            </a:endParaRPr>
          </a:p>
        </p:txBody>
      </p:sp>
      <p:sp>
        <p:nvSpPr>
          <p:cNvPr id="30" name="AutoShape 21"/>
          <p:cNvSpPr>
            <a:spLocks noChangeArrowheads="1"/>
          </p:cNvSpPr>
          <p:nvPr/>
        </p:nvSpPr>
        <p:spPr bwMode="auto">
          <a:xfrm>
            <a:off x="7570506" y="4111608"/>
            <a:ext cx="457312" cy="304800"/>
          </a:xfrm>
          <a:prstGeom prst="downArrow">
            <a:avLst>
              <a:gd name="adj1" fmla="val 50000"/>
              <a:gd name="adj2" fmla="val 50000"/>
            </a:avLst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s-CL"/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000504"/>
            <a:ext cx="1785950" cy="2630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0034" y="714364"/>
            <a:ext cx="8229600" cy="1143000"/>
          </a:xfrm>
        </p:spPr>
        <p:txBody>
          <a:bodyPr/>
          <a:lstStyle/>
          <a:p>
            <a:r>
              <a:rPr lang="es-CL" sz="2800" b="1" dirty="0" smtClean="0">
                <a:solidFill>
                  <a:srgbClr val="FF0000"/>
                </a:solidFill>
              </a:rPr>
              <a:t>Desafíos técnicos</a:t>
            </a:r>
            <a:endParaRPr lang="de-DE" sz="2800" b="1" dirty="0" smtClean="0">
              <a:solidFill>
                <a:srgbClr val="FF0000"/>
              </a:solidFill>
            </a:endParaRPr>
          </a:p>
        </p:txBody>
      </p:sp>
      <p:sp>
        <p:nvSpPr>
          <p:cNvPr id="1044483" name="AutoShape 3"/>
          <p:cNvSpPr>
            <a:spLocks noChangeArrowheads="1"/>
          </p:cNvSpPr>
          <p:nvPr/>
        </p:nvSpPr>
        <p:spPr bwMode="auto">
          <a:xfrm>
            <a:off x="1222131" y="1436689"/>
            <a:ext cx="2007577" cy="1698625"/>
          </a:xfrm>
          <a:prstGeom prst="cloudCallout">
            <a:avLst>
              <a:gd name="adj1" fmla="val -34417"/>
              <a:gd name="adj2" fmla="val 61870"/>
            </a:avLst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CL" sz="1600" b="1">
                <a:latin typeface="Times" pitchFamily="18" charset="0"/>
              </a:rPr>
              <a:t>cuellos de botella en las redes de distribución</a:t>
            </a:r>
            <a:endParaRPr lang="de-DE" sz="1600" b="1">
              <a:latin typeface="Times" pitchFamily="18" charset="0"/>
            </a:endParaRPr>
          </a:p>
        </p:txBody>
      </p:sp>
      <p:sp>
        <p:nvSpPr>
          <p:cNvPr id="1044484" name="AutoShape 4"/>
          <p:cNvSpPr>
            <a:spLocks noChangeArrowheads="1"/>
          </p:cNvSpPr>
          <p:nvPr/>
        </p:nvSpPr>
        <p:spPr bwMode="auto">
          <a:xfrm>
            <a:off x="3538905" y="1163638"/>
            <a:ext cx="2006111" cy="1698625"/>
          </a:xfrm>
          <a:prstGeom prst="cloudCallout">
            <a:avLst>
              <a:gd name="adj1" fmla="val -23815"/>
              <a:gd name="adj2" fmla="val 77944"/>
            </a:avLst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CL" sz="1600" b="1">
                <a:latin typeface="Times" pitchFamily="18" charset="0"/>
              </a:rPr>
              <a:t>cuellos de botella en las redes de transmisión</a:t>
            </a:r>
            <a:endParaRPr lang="de-DE" sz="1600" b="1">
              <a:latin typeface="Times" pitchFamily="18" charset="0"/>
            </a:endParaRPr>
          </a:p>
        </p:txBody>
      </p:sp>
      <p:sp>
        <p:nvSpPr>
          <p:cNvPr id="1044485" name="AutoShape 5"/>
          <p:cNvSpPr>
            <a:spLocks noChangeArrowheads="1"/>
          </p:cNvSpPr>
          <p:nvPr/>
        </p:nvSpPr>
        <p:spPr bwMode="auto">
          <a:xfrm>
            <a:off x="3197469" y="4329114"/>
            <a:ext cx="2006112" cy="1152525"/>
          </a:xfrm>
          <a:prstGeom prst="cloudCallout">
            <a:avLst>
              <a:gd name="adj1" fmla="val 36630"/>
              <a:gd name="adj2" fmla="val -112810"/>
            </a:avLst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CL" sz="1600" b="1">
                <a:latin typeface="Times" pitchFamily="18" charset="0"/>
              </a:rPr>
              <a:t>insuficiente reserva en giro</a:t>
            </a:r>
            <a:endParaRPr lang="de-DE" sz="1600" b="1">
              <a:latin typeface="Times" pitchFamily="18" charset="0"/>
            </a:endParaRPr>
          </a:p>
        </p:txBody>
      </p:sp>
      <p:sp>
        <p:nvSpPr>
          <p:cNvPr id="1044486" name="AutoShape 6"/>
          <p:cNvSpPr>
            <a:spLocks noChangeArrowheads="1"/>
          </p:cNvSpPr>
          <p:nvPr/>
        </p:nvSpPr>
        <p:spPr bwMode="auto">
          <a:xfrm>
            <a:off x="657958" y="4044951"/>
            <a:ext cx="2420815" cy="1152525"/>
          </a:xfrm>
          <a:prstGeom prst="cloudCallout">
            <a:avLst>
              <a:gd name="adj1" fmla="val 33019"/>
              <a:gd name="adj2" fmla="val -89255"/>
            </a:avLst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CL" sz="1600" b="1">
                <a:latin typeface="Times" pitchFamily="18" charset="0"/>
              </a:rPr>
              <a:t>posibles huecos de tensión a larga escala</a:t>
            </a:r>
            <a:endParaRPr lang="de-DE" sz="1600" b="1">
              <a:latin typeface="Times" pitchFamily="18" charset="0"/>
            </a:endParaRPr>
          </a:p>
        </p:txBody>
      </p:sp>
      <p:sp>
        <p:nvSpPr>
          <p:cNvPr id="1044487" name="AutoShape 7"/>
          <p:cNvSpPr>
            <a:spLocks noChangeArrowheads="1"/>
          </p:cNvSpPr>
          <p:nvPr/>
        </p:nvSpPr>
        <p:spPr bwMode="auto">
          <a:xfrm>
            <a:off x="5962651" y="1328739"/>
            <a:ext cx="2231780" cy="1698625"/>
          </a:xfrm>
          <a:prstGeom prst="cloudCallout">
            <a:avLst>
              <a:gd name="adj1" fmla="val -28093"/>
              <a:gd name="adj2" fmla="val 68222"/>
            </a:avLst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CL" sz="1600" b="1">
                <a:latin typeface="Times" pitchFamily="18" charset="0"/>
              </a:rPr>
              <a:t>integración de la energía eólica en el mar en larga escala</a:t>
            </a:r>
            <a:endParaRPr lang="de-DE" sz="1600" b="1">
              <a:latin typeface="Times" pitchFamily="18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973016" y="3265488"/>
            <a:ext cx="7734300" cy="882650"/>
            <a:chOff x="613" y="2057"/>
            <a:chExt cx="4872" cy="556"/>
          </a:xfrm>
        </p:grpSpPr>
        <p:sp>
          <p:nvSpPr>
            <p:cNvPr id="45082" name="Line 9"/>
            <p:cNvSpPr>
              <a:spLocks noChangeShapeType="1"/>
            </p:cNvSpPr>
            <p:nvPr/>
          </p:nvSpPr>
          <p:spPr bwMode="auto">
            <a:xfrm>
              <a:off x="613" y="2158"/>
              <a:ext cx="451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45083" name="Line 10"/>
            <p:cNvSpPr>
              <a:spLocks noChangeShapeType="1"/>
            </p:cNvSpPr>
            <p:nvPr/>
          </p:nvSpPr>
          <p:spPr bwMode="auto">
            <a:xfrm>
              <a:off x="1967" y="2057"/>
              <a:ext cx="0" cy="20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45084" name="Line 11"/>
            <p:cNvSpPr>
              <a:spLocks noChangeShapeType="1"/>
            </p:cNvSpPr>
            <p:nvPr/>
          </p:nvSpPr>
          <p:spPr bwMode="auto">
            <a:xfrm>
              <a:off x="3329" y="2057"/>
              <a:ext cx="0" cy="20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45085" name="Text Box 12"/>
            <p:cNvSpPr txBox="1">
              <a:spLocks noChangeArrowheads="1"/>
            </p:cNvSpPr>
            <p:nvPr/>
          </p:nvSpPr>
          <p:spPr bwMode="auto">
            <a:xfrm>
              <a:off x="815" y="2205"/>
              <a:ext cx="79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  <a:buClrTx/>
                <a:buFontTx/>
                <a:buNone/>
              </a:pPr>
              <a:r>
                <a:rPr lang="es-CL" sz="1600">
                  <a:latin typeface="Tahoma" pitchFamily="34" charset="0"/>
                </a:rPr>
                <a:t>Corto plazo</a:t>
              </a:r>
              <a:endParaRPr lang="de-DE" sz="1600">
                <a:latin typeface="Tahoma" pitchFamily="34" charset="0"/>
              </a:endParaRPr>
            </a:p>
          </p:txBody>
        </p:sp>
        <p:sp>
          <p:nvSpPr>
            <p:cNvPr id="45086" name="Text Box 13"/>
            <p:cNvSpPr txBox="1">
              <a:spLocks noChangeArrowheads="1"/>
            </p:cNvSpPr>
            <p:nvPr/>
          </p:nvSpPr>
          <p:spPr bwMode="auto">
            <a:xfrm>
              <a:off x="3868" y="2205"/>
              <a:ext cx="79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  <a:buClrTx/>
                <a:buFontTx/>
                <a:buNone/>
              </a:pPr>
              <a:r>
                <a:rPr lang="es-CL" sz="1600">
                  <a:latin typeface="Tahoma" pitchFamily="34" charset="0"/>
                </a:rPr>
                <a:t>Largo plazo</a:t>
              </a:r>
              <a:endParaRPr lang="de-DE" sz="1600">
                <a:latin typeface="Tahoma" pitchFamily="34" charset="0"/>
              </a:endParaRPr>
            </a:p>
          </p:txBody>
        </p:sp>
        <p:sp>
          <p:nvSpPr>
            <p:cNvPr id="45087" name="Text Box 14"/>
            <p:cNvSpPr txBox="1">
              <a:spLocks noChangeArrowheads="1"/>
            </p:cNvSpPr>
            <p:nvPr/>
          </p:nvSpPr>
          <p:spPr bwMode="auto">
            <a:xfrm>
              <a:off x="2213" y="2205"/>
              <a:ext cx="79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  <a:buClrTx/>
                <a:buFontTx/>
                <a:buNone/>
              </a:pPr>
              <a:r>
                <a:rPr lang="es-CL" sz="1600">
                  <a:latin typeface="Tahoma" pitchFamily="34" charset="0"/>
                </a:rPr>
                <a:t>Medio plazo</a:t>
              </a:r>
              <a:endParaRPr lang="de-DE" sz="1600">
                <a:latin typeface="Tahoma" pitchFamily="34" charset="0"/>
              </a:endParaRPr>
            </a:p>
          </p:txBody>
        </p:sp>
        <p:pic>
          <p:nvPicPr>
            <p:cNvPr id="45088" name="Picture 15" descr="j040543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40" y="2224"/>
              <a:ext cx="545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44496" name="Picture 16" descr="j03078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4297" y="2354263"/>
            <a:ext cx="496765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49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2405" y="5273675"/>
            <a:ext cx="1173773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498" name="Picture 18" descr="Präsentation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26266" y="2576513"/>
            <a:ext cx="54365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4591051" y="5437188"/>
            <a:ext cx="556846" cy="533400"/>
            <a:chOff x="2892" y="3425"/>
            <a:chExt cx="351" cy="336"/>
          </a:xfrm>
        </p:grpSpPr>
        <p:sp>
          <p:nvSpPr>
            <p:cNvPr id="45073" name="AutoShape 20"/>
            <p:cNvSpPr>
              <a:spLocks noChangeAspect="1" noChangeArrowheads="1" noTextEdit="1"/>
            </p:cNvSpPr>
            <p:nvPr/>
          </p:nvSpPr>
          <p:spPr bwMode="auto">
            <a:xfrm>
              <a:off x="2892" y="3425"/>
              <a:ext cx="351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45074" name="Freeform 21"/>
            <p:cNvSpPr>
              <a:spLocks/>
            </p:cNvSpPr>
            <p:nvPr/>
          </p:nvSpPr>
          <p:spPr bwMode="auto">
            <a:xfrm>
              <a:off x="2914" y="3432"/>
              <a:ext cx="326" cy="326"/>
            </a:xfrm>
            <a:custGeom>
              <a:avLst/>
              <a:gdLst>
                <a:gd name="T0" fmla="*/ 1255 w 2280"/>
                <a:gd name="T1" fmla="*/ 2278 h 2285"/>
                <a:gd name="T2" fmla="*/ 1396 w 2280"/>
                <a:gd name="T3" fmla="*/ 2254 h 2285"/>
                <a:gd name="T4" fmla="*/ 1530 w 2280"/>
                <a:gd name="T5" fmla="*/ 2214 h 2285"/>
                <a:gd name="T6" fmla="*/ 1656 w 2280"/>
                <a:gd name="T7" fmla="*/ 2158 h 2285"/>
                <a:gd name="T8" fmla="*/ 1776 w 2280"/>
                <a:gd name="T9" fmla="*/ 2089 h 2285"/>
                <a:gd name="T10" fmla="*/ 1885 w 2280"/>
                <a:gd name="T11" fmla="*/ 2004 h 2285"/>
                <a:gd name="T12" fmla="*/ 1982 w 2280"/>
                <a:gd name="T13" fmla="*/ 1910 h 2285"/>
                <a:gd name="T14" fmla="*/ 2068 w 2280"/>
                <a:gd name="T15" fmla="*/ 1802 h 2285"/>
                <a:gd name="T16" fmla="*/ 2141 w 2280"/>
                <a:gd name="T17" fmla="*/ 1685 h 2285"/>
                <a:gd name="T18" fmla="*/ 2199 w 2280"/>
                <a:gd name="T19" fmla="*/ 1559 h 2285"/>
                <a:gd name="T20" fmla="*/ 2243 w 2280"/>
                <a:gd name="T21" fmla="*/ 1427 h 2285"/>
                <a:gd name="T22" fmla="*/ 2269 w 2280"/>
                <a:gd name="T23" fmla="*/ 1286 h 2285"/>
                <a:gd name="T24" fmla="*/ 2280 w 2280"/>
                <a:gd name="T25" fmla="*/ 1143 h 2285"/>
                <a:gd name="T26" fmla="*/ 2269 w 2280"/>
                <a:gd name="T27" fmla="*/ 995 h 2285"/>
                <a:gd name="T28" fmla="*/ 2243 w 2280"/>
                <a:gd name="T29" fmla="*/ 856 h 2285"/>
                <a:gd name="T30" fmla="*/ 2199 w 2280"/>
                <a:gd name="T31" fmla="*/ 722 h 2285"/>
                <a:gd name="T32" fmla="*/ 2141 w 2280"/>
                <a:gd name="T33" fmla="*/ 597 h 2285"/>
                <a:gd name="T34" fmla="*/ 2068 w 2280"/>
                <a:gd name="T35" fmla="*/ 479 h 2285"/>
                <a:gd name="T36" fmla="*/ 1982 w 2280"/>
                <a:gd name="T37" fmla="*/ 372 h 2285"/>
                <a:gd name="T38" fmla="*/ 1885 w 2280"/>
                <a:gd name="T39" fmla="*/ 277 h 2285"/>
                <a:gd name="T40" fmla="*/ 1776 w 2280"/>
                <a:gd name="T41" fmla="*/ 194 h 2285"/>
                <a:gd name="T42" fmla="*/ 1656 w 2280"/>
                <a:gd name="T43" fmla="*/ 122 h 2285"/>
                <a:gd name="T44" fmla="*/ 1530 w 2280"/>
                <a:gd name="T45" fmla="*/ 67 h 2285"/>
                <a:gd name="T46" fmla="*/ 1396 w 2280"/>
                <a:gd name="T47" fmla="*/ 27 h 2285"/>
                <a:gd name="T48" fmla="*/ 1255 w 2280"/>
                <a:gd name="T49" fmla="*/ 5 h 2285"/>
                <a:gd name="T50" fmla="*/ 1110 w 2280"/>
                <a:gd name="T51" fmla="*/ 0 h 2285"/>
                <a:gd name="T52" fmla="*/ 966 w 2280"/>
                <a:gd name="T53" fmla="*/ 12 h 2285"/>
                <a:gd name="T54" fmla="*/ 826 w 2280"/>
                <a:gd name="T55" fmla="*/ 42 h 2285"/>
                <a:gd name="T56" fmla="*/ 696 w 2280"/>
                <a:gd name="T57" fmla="*/ 89 h 2285"/>
                <a:gd name="T58" fmla="*/ 571 w 2280"/>
                <a:gd name="T59" fmla="*/ 150 h 2285"/>
                <a:gd name="T60" fmla="*/ 457 w 2280"/>
                <a:gd name="T61" fmla="*/ 225 h 2285"/>
                <a:gd name="T62" fmla="*/ 353 w 2280"/>
                <a:gd name="T63" fmla="*/ 314 h 2285"/>
                <a:gd name="T64" fmla="*/ 259 w 2280"/>
                <a:gd name="T65" fmla="*/ 415 h 2285"/>
                <a:gd name="T66" fmla="*/ 177 w 2280"/>
                <a:gd name="T67" fmla="*/ 525 h 2285"/>
                <a:gd name="T68" fmla="*/ 111 w 2280"/>
                <a:gd name="T69" fmla="*/ 646 h 2285"/>
                <a:gd name="T70" fmla="*/ 58 w 2280"/>
                <a:gd name="T71" fmla="*/ 775 h 2285"/>
                <a:gd name="T72" fmla="*/ 22 w 2280"/>
                <a:gd name="T73" fmla="*/ 912 h 2285"/>
                <a:gd name="T74" fmla="*/ 2 w 2280"/>
                <a:gd name="T75" fmla="*/ 1054 h 2285"/>
                <a:gd name="T76" fmla="*/ 0 w 2280"/>
                <a:gd name="T77" fmla="*/ 1200 h 2285"/>
                <a:gd name="T78" fmla="*/ 15 w 2280"/>
                <a:gd name="T79" fmla="*/ 1343 h 2285"/>
                <a:gd name="T80" fmla="*/ 50 w 2280"/>
                <a:gd name="T81" fmla="*/ 1481 h 2285"/>
                <a:gd name="T82" fmla="*/ 98 w 2280"/>
                <a:gd name="T83" fmla="*/ 1611 h 2285"/>
                <a:gd name="T84" fmla="*/ 163 w 2280"/>
                <a:gd name="T85" fmla="*/ 1733 h 2285"/>
                <a:gd name="T86" fmla="*/ 241 w 2280"/>
                <a:gd name="T87" fmla="*/ 1846 h 2285"/>
                <a:gd name="T88" fmla="*/ 333 w 2280"/>
                <a:gd name="T89" fmla="*/ 1950 h 2285"/>
                <a:gd name="T90" fmla="*/ 435 w 2280"/>
                <a:gd name="T91" fmla="*/ 2040 h 2285"/>
                <a:gd name="T92" fmla="*/ 548 w 2280"/>
                <a:gd name="T93" fmla="*/ 2118 h 2285"/>
                <a:gd name="T94" fmla="*/ 670 w 2280"/>
                <a:gd name="T95" fmla="*/ 2182 h 2285"/>
                <a:gd name="T96" fmla="*/ 800 w 2280"/>
                <a:gd name="T97" fmla="*/ 2232 h 2285"/>
                <a:gd name="T98" fmla="*/ 938 w 2280"/>
                <a:gd name="T99" fmla="*/ 2266 h 2285"/>
                <a:gd name="T100" fmla="*/ 1080 w 2280"/>
                <a:gd name="T101" fmla="*/ 2283 h 228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280"/>
                <a:gd name="T154" fmla="*/ 0 h 2285"/>
                <a:gd name="T155" fmla="*/ 2280 w 2280"/>
                <a:gd name="T156" fmla="*/ 2285 h 228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280" h="2285">
                  <a:moveTo>
                    <a:pt x="1140" y="2285"/>
                  </a:moveTo>
                  <a:lnTo>
                    <a:pt x="1168" y="2284"/>
                  </a:lnTo>
                  <a:lnTo>
                    <a:pt x="1197" y="2283"/>
                  </a:lnTo>
                  <a:lnTo>
                    <a:pt x="1227" y="2280"/>
                  </a:lnTo>
                  <a:lnTo>
                    <a:pt x="1255" y="2278"/>
                  </a:lnTo>
                  <a:lnTo>
                    <a:pt x="1284" y="2274"/>
                  </a:lnTo>
                  <a:lnTo>
                    <a:pt x="1312" y="2271"/>
                  </a:lnTo>
                  <a:lnTo>
                    <a:pt x="1340" y="2266"/>
                  </a:lnTo>
                  <a:lnTo>
                    <a:pt x="1368" y="2262"/>
                  </a:lnTo>
                  <a:lnTo>
                    <a:pt x="1396" y="2254"/>
                  </a:lnTo>
                  <a:lnTo>
                    <a:pt x="1423" y="2248"/>
                  </a:lnTo>
                  <a:lnTo>
                    <a:pt x="1450" y="2239"/>
                  </a:lnTo>
                  <a:lnTo>
                    <a:pt x="1477" y="2232"/>
                  </a:lnTo>
                  <a:lnTo>
                    <a:pt x="1504" y="2223"/>
                  </a:lnTo>
                  <a:lnTo>
                    <a:pt x="1530" y="2214"/>
                  </a:lnTo>
                  <a:lnTo>
                    <a:pt x="1556" y="2203"/>
                  </a:lnTo>
                  <a:lnTo>
                    <a:pt x="1582" y="2194"/>
                  </a:lnTo>
                  <a:lnTo>
                    <a:pt x="1608" y="2182"/>
                  </a:lnTo>
                  <a:lnTo>
                    <a:pt x="1633" y="2170"/>
                  </a:lnTo>
                  <a:lnTo>
                    <a:pt x="1656" y="2158"/>
                  </a:lnTo>
                  <a:lnTo>
                    <a:pt x="1682" y="2145"/>
                  </a:lnTo>
                  <a:lnTo>
                    <a:pt x="1705" y="2131"/>
                  </a:lnTo>
                  <a:lnTo>
                    <a:pt x="1729" y="2118"/>
                  </a:lnTo>
                  <a:lnTo>
                    <a:pt x="1753" y="2104"/>
                  </a:lnTo>
                  <a:lnTo>
                    <a:pt x="1776" y="2089"/>
                  </a:lnTo>
                  <a:lnTo>
                    <a:pt x="1798" y="2073"/>
                  </a:lnTo>
                  <a:lnTo>
                    <a:pt x="1820" y="2056"/>
                  </a:lnTo>
                  <a:lnTo>
                    <a:pt x="1843" y="2040"/>
                  </a:lnTo>
                  <a:lnTo>
                    <a:pt x="1864" y="2022"/>
                  </a:lnTo>
                  <a:lnTo>
                    <a:pt x="1885" y="2004"/>
                  </a:lnTo>
                  <a:lnTo>
                    <a:pt x="1905" y="1986"/>
                  </a:lnTo>
                  <a:lnTo>
                    <a:pt x="1925" y="1968"/>
                  </a:lnTo>
                  <a:lnTo>
                    <a:pt x="1946" y="1950"/>
                  </a:lnTo>
                  <a:lnTo>
                    <a:pt x="1963" y="1930"/>
                  </a:lnTo>
                  <a:lnTo>
                    <a:pt x="1982" y="1910"/>
                  </a:lnTo>
                  <a:lnTo>
                    <a:pt x="2000" y="1889"/>
                  </a:lnTo>
                  <a:lnTo>
                    <a:pt x="2018" y="1868"/>
                  </a:lnTo>
                  <a:lnTo>
                    <a:pt x="2035" y="1846"/>
                  </a:lnTo>
                  <a:lnTo>
                    <a:pt x="2052" y="1824"/>
                  </a:lnTo>
                  <a:lnTo>
                    <a:pt x="2068" y="1802"/>
                  </a:lnTo>
                  <a:lnTo>
                    <a:pt x="2085" y="1779"/>
                  </a:lnTo>
                  <a:lnTo>
                    <a:pt x="2099" y="1756"/>
                  </a:lnTo>
                  <a:lnTo>
                    <a:pt x="2114" y="1733"/>
                  </a:lnTo>
                  <a:lnTo>
                    <a:pt x="2127" y="1708"/>
                  </a:lnTo>
                  <a:lnTo>
                    <a:pt x="2141" y="1685"/>
                  </a:lnTo>
                  <a:lnTo>
                    <a:pt x="2154" y="1660"/>
                  </a:lnTo>
                  <a:lnTo>
                    <a:pt x="2167" y="1635"/>
                  </a:lnTo>
                  <a:lnTo>
                    <a:pt x="2177" y="1611"/>
                  </a:lnTo>
                  <a:lnTo>
                    <a:pt x="2190" y="1586"/>
                  </a:lnTo>
                  <a:lnTo>
                    <a:pt x="2199" y="1559"/>
                  </a:lnTo>
                  <a:lnTo>
                    <a:pt x="2210" y="1533"/>
                  </a:lnTo>
                  <a:lnTo>
                    <a:pt x="2218" y="1506"/>
                  </a:lnTo>
                  <a:lnTo>
                    <a:pt x="2228" y="1481"/>
                  </a:lnTo>
                  <a:lnTo>
                    <a:pt x="2235" y="1453"/>
                  </a:lnTo>
                  <a:lnTo>
                    <a:pt x="2243" y="1427"/>
                  </a:lnTo>
                  <a:lnTo>
                    <a:pt x="2249" y="1399"/>
                  </a:lnTo>
                  <a:lnTo>
                    <a:pt x="2257" y="1372"/>
                  </a:lnTo>
                  <a:lnTo>
                    <a:pt x="2262" y="1343"/>
                  </a:lnTo>
                  <a:lnTo>
                    <a:pt x="2266" y="1314"/>
                  </a:lnTo>
                  <a:lnTo>
                    <a:pt x="2269" y="1286"/>
                  </a:lnTo>
                  <a:lnTo>
                    <a:pt x="2273" y="1258"/>
                  </a:lnTo>
                  <a:lnTo>
                    <a:pt x="2276" y="1229"/>
                  </a:lnTo>
                  <a:lnTo>
                    <a:pt x="2278" y="1200"/>
                  </a:lnTo>
                  <a:lnTo>
                    <a:pt x="2279" y="1170"/>
                  </a:lnTo>
                  <a:lnTo>
                    <a:pt x="2280" y="1143"/>
                  </a:lnTo>
                  <a:lnTo>
                    <a:pt x="2279" y="1112"/>
                  </a:lnTo>
                  <a:lnTo>
                    <a:pt x="2278" y="1082"/>
                  </a:lnTo>
                  <a:lnTo>
                    <a:pt x="2276" y="1054"/>
                  </a:lnTo>
                  <a:lnTo>
                    <a:pt x="2273" y="1025"/>
                  </a:lnTo>
                  <a:lnTo>
                    <a:pt x="2269" y="995"/>
                  </a:lnTo>
                  <a:lnTo>
                    <a:pt x="2266" y="968"/>
                  </a:lnTo>
                  <a:lnTo>
                    <a:pt x="2262" y="939"/>
                  </a:lnTo>
                  <a:lnTo>
                    <a:pt x="2257" y="912"/>
                  </a:lnTo>
                  <a:lnTo>
                    <a:pt x="2249" y="883"/>
                  </a:lnTo>
                  <a:lnTo>
                    <a:pt x="2243" y="856"/>
                  </a:lnTo>
                  <a:lnTo>
                    <a:pt x="2235" y="828"/>
                  </a:lnTo>
                  <a:lnTo>
                    <a:pt x="2228" y="802"/>
                  </a:lnTo>
                  <a:lnTo>
                    <a:pt x="2218" y="775"/>
                  </a:lnTo>
                  <a:lnTo>
                    <a:pt x="2210" y="749"/>
                  </a:lnTo>
                  <a:lnTo>
                    <a:pt x="2199" y="722"/>
                  </a:lnTo>
                  <a:lnTo>
                    <a:pt x="2190" y="698"/>
                  </a:lnTo>
                  <a:lnTo>
                    <a:pt x="2177" y="670"/>
                  </a:lnTo>
                  <a:lnTo>
                    <a:pt x="2167" y="646"/>
                  </a:lnTo>
                  <a:lnTo>
                    <a:pt x="2154" y="621"/>
                  </a:lnTo>
                  <a:lnTo>
                    <a:pt x="2141" y="597"/>
                  </a:lnTo>
                  <a:lnTo>
                    <a:pt x="2127" y="573"/>
                  </a:lnTo>
                  <a:lnTo>
                    <a:pt x="2114" y="548"/>
                  </a:lnTo>
                  <a:lnTo>
                    <a:pt x="2099" y="525"/>
                  </a:lnTo>
                  <a:lnTo>
                    <a:pt x="2085" y="503"/>
                  </a:lnTo>
                  <a:lnTo>
                    <a:pt x="2068" y="479"/>
                  </a:lnTo>
                  <a:lnTo>
                    <a:pt x="2052" y="458"/>
                  </a:lnTo>
                  <a:lnTo>
                    <a:pt x="2035" y="436"/>
                  </a:lnTo>
                  <a:lnTo>
                    <a:pt x="2018" y="415"/>
                  </a:lnTo>
                  <a:lnTo>
                    <a:pt x="2000" y="394"/>
                  </a:lnTo>
                  <a:lnTo>
                    <a:pt x="1982" y="372"/>
                  </a:lnTo>
                  <a:lnTo>
                    <a:pt x="1963" y="353"/>
                  </a:lnTo>
                  <a:lnTo>
                    <a:pt x="1946" y="334"/>
                  </a:lnTo>
                  <a:lnTo>
                    <a:pt x="1925" y="314"/>
                  </a:lnTo>
                  <a:lnTo>
                    <a:pt x="1905" y="295"/>
                  </a:lnTo>
                  <a:lnTo>
                    <a:pt x="1885" y="277"/>
                  </a:lnTo>
                  <a:lnTo>
                    <a:pt x="1864" y="259"/>
                  </a:lnTo>
                  <a:lnTo>
                    <a:pt x="1843" y="242"/>
                  </a:lnTo>
                  <a:lnTo>
                    <a:pt x="1820" y="225"/>
                  </a:lnTo>
                  <a:lnTo>
                    <a:pt x="1798" y="208"/>
                  </a:lnTo>
                  <a:lnTo>
                    <a:pt x="1776" y="194"/>
                  </a:lnTo>
                  <a:lnTo>
                    <a:pt x="1753" y="178"/>
                  </a:lnTo>
                  <a:lnTo>
                    <a:pt x="1729" y="164"/>
                  </a:lnTo>
                  <a:lnTo>
                    <a:pt x="1705" y="150"/>
                  </a:lnTo>
                  <a:lnTo>
                    <a:pt x="1682" y="136"/>
                  </a:lnTo>
                  <a:lnTo>
                    <a:pt x="1656" y="122"/>
                  </a:lnTo>
                  <a:lnTo>
                    <a:pt x="1633" y="112"/>
                  </a:lnTo>
                  <a:lnTo>
                    <a:pt x="1608" y="99"/>
                  </a:lnTo>
                  <a:lnTo>
                    <a:pt x="1582" y="89"/>
                  </a:lnTo>
                  <a:lnTo>
                    <a:pt x="1556" y="78"/>
                  </a:lnTo>
                  <a:lnTo>
                    <a:pt x="1530" y="67"/>
                  </a:lnTo>
                  <a:lnTo>
                    <a:pt x="1504" y="58"/>
                  </a:lnTo>
                  <a:lnTo>
                    <a:pt x="1477" y="50"/>
                  </a:lnTo>
                  <a:lnTo>
                    <a:pt x="1450" y="42"/>
                  </a:lnTo>
                  <a:lnTo>
                    <a:pt x="1423" y="35"/>
                  </a:lnTo>
                  <a:lnTo>
                    <a:pt x="1396" y="27"/>
                  </a:lnTo>
                  <a:lnTo>
                    <a:pt x="1368" y="23"/>
                  </a:lnTo>
                  <a:lnTo>
                    <a:pt x="1340" y="17"/>
                  </a:lnTo>
                  <a:lnTo>
                    <a:pt x="1312" y="12"/>
                  </a:lnTo>
                  <a:lnTo>
                    <a:pt x="1284" y="7"/>
                  </a:lnTo>
                  <a:lnTo>
                    <a:pt x="1255" y="5"/>
                  </a:lnTo>
                  <a:lnTo>
                    <a:pt x="1227" y="3"/>
                  </a:lnTo>
                  <a:lnTo>
                    <a:pt x="1197" y="1"/>
                  </a:lnTo>
                  <a:lnTo>
                    <a:pt x="1168" y="0"/>
                  </a:lnTo>
                  <a:lnTo>
                    <a:pt x="1140" y="0"/>
                  </a:lnTo>
                  <a:lnTo>
                    <a:pt x="1110" y="0"/>
                  </a:lnTo>
                  <a:lnTo>
                    <a:pt x="1080" y="1"/>
                  </a:lnTo>
                  <a:lnTo>
                    <a:pt x="1051" y="3"/>
                  </a:lnTo>
                  <a:lnTo>
                    <a:pt x="1023" y="5"/>
                  </a:lnTo>
                  <a:lnTo>
                    <a:pt x="994" y="7"/>
                  </a:lnTo>
                  <a:lnTo>
                    <a:pt x="966" y="12"/>
                  </a:lnTo>
                  <a:lnTo>
                    <a:pt x="938" y="17"/>
                  </a:lnTo>
                  <a:lnTo>
                    <a:pt x="910" y="23"/>
                  </a:lnTo>
                  <a:lnTo>
                    <a:pt x="881" y="27"/>
                  </a:lnTo>
                  <a:lnTo>
                    <a:pt x="854" y="35"/>
                  </a:lnTo>
                  <a:lnTo>
                    <a:pt x="826" y="42"/>
                  </a:lnTo>
                  <a:lnTo>
                    <a:pt x="800" y="50"/>
                  </a:lnTo>
                  <a:lnTo>
                    <a:pt x="773" y="58"/>
                  </a:lnTo>
                  <a:lnTo>
                    <a:pt x="747" y="67"/>
                  </a:lnTo>
                  <a:lnTo>
                    <a:pt x="721" y="78"/>
                  </a:lnTo>
                  <a:lnTo>
                    <a:pt x="696" y="89"/>
                  </a:lnTo>
                  <a:lnTo>
                    <a:pt x="670" y="99"/>
                  </a:lnTo>
                  <a:lnTo>
                    <a:pt x="644" y="112"/>
                  </a:lnTo>
                  <a:lnTo>
                    <a:pt x="620" y="122"/>
                  </a:lnTo>
                  <a:lnTo>
                    <a:pt x="596" y="136"/>
                  </a:lnTo>
                  <a:lnTo>
                    <a:pt x="571" y="150"/>
                  </a:lnTo>
                  <a:lnTo>
                    <a:pt x="548" y="164"/>
                  </a:lnTo>
                  <a:lnTo>
                    <a:pt x="524" y="178"/>
                  </a:lnTo>
                  <a:lnTo>
                    <a:pt x="502" y="194"/>
                  </a:lnTo>
                  <a:lnTo>
                    <a:pt x="479" y="208"/>
                  </a:lnTo>
                  <a:lnTo>
                    <a:pt x="457" y="225"/>
                  </a:lnTo>
                  <a:lnTo>
                    <a:pt x="435" y="242"/>
                  </a:lnTo>
                  <a:lnTo>
                    <a:pt x="415" y="259"/>
                  </a:lnTo>
                  <a:lnTo>
                    <a:pt x="392" y="277"/>
                  </a:lnTo>
                  <a:lnTo>
                    <a:pt x="372" y="295"/>
                  </a:lnTo>
                  <a:lnTo>
                    <a:pt x="353" y="314"/>
                  </a:lnTo>
                  <a:lnTo>
                    <a:pt x="333" y="334"/>
                  </a:lnTo>
                  <a:lnTo>
                    <a:pt x="314" y="353"/>
                  </a:lnTo>
                  <a:lnTo>
                    <a:pt x="295" y="372"/>
                  </a:lnTo>
                  <a:lnTo>
                    <a:pt x="276" y="394"/>
                  </a:lnTo>
                  <a:lnTo>
                    <a:pt x="259" y="415"/>
                  </a:lnTo>
                  <a:lnTo>
                    <a:pt x="241" y="436"/>
                  </a:lnTo>
                  <a:lnTo>
                    <a:pt x="225" y="458"/>
                  </a:lnTo>
                  <a:lnTo>
                    <a:pt x="208" y="479"/>
                  </a:lnTo>
                  <a:lnTo>
                    <a:pt x="193" y="503"/>
                  </a:lnTo>
                  <a:lnTo>
                    <a:pt x="177" y="525"/>
                  </a:lnTo>
                  <a:lnTo>
                    <a:pt x="163" y="548"/>
                  </a:lnTo>
                  <a:lnTo>
                    <a:pt x="149" y="573"/>
                  </a:lnTo>
                  <a:lnTo>
                    <a:pt x="136" y="597"/>
                  </a:lnTo>
                  <a:lnTo>
                    <a:pt x="122" y="621"/>
                  </a:lnTo>
                  <a:lnTo>
                    <a:pt x="111" y="646"/>
                  </a:lnTo>
                  <a:lnTo>
                    <a:pt x="98" y="670"/>
                  </a:lnTo>
                  <a:lnTo>
                    <a:pt x="89" y="698"/>
                  </a:lnTo>
                  <a:lnTo>
                    <a:pt x="78" y="722"/>
                  </a:lnTo>
                  <a:lnTo>
                    <a:pt x="67" y="749"/>
                  </a:lnTo>
                  <a:lnTo>
                    <a:pt x="58" y="775"/>
                  </a:lnTo>
                  <a:lnTo>
                    <a:pt x="50" y="802"/>
                  </a:lnTo>
                  <a:lnTo>
                    <a:pt x="41" y="828"/>
                  </a:lnTo>
                  <a:lnTo>
                    <a:pt x="33" y="856"/>
                  </a:lnTo>
                  <a:lnTo>
                    <a:pt x="27" y="883"/>
                  </a:lnTo>
                  <a:lnTo>
                    <a:pt x="22" y="912"/>
                  </a:lnTo>
                  <a:lnTo>
                    <a:pt x="15" y="939"/>
                  </a:lnTo>
                  <a:lnTo>
                    <a:pt x="11" y="968"/>
                  </a:lnTo>
                  <a:lnTo>
                    <a:pt x="7" y="995"/>
                  </a:lnTo>
                  <a:lnTo>
                    <a:pt x="4" y="1025"/>
                  </a:lnTo>
                  <a:lnTo>
                    <a:pt x="2" y="1054"/>
                  </a:lnTo>
                  <a:lnTo>
                    <a:pt x="0" y="1082"/>
                  </a:lnTo>
                  <a:lnTo>
                    <a:pt x="0" y="1112"/>
                  </a:lnTo>
                  <a:lnTo>
                    <a:pt x="0" y="1143"/>
                  </a:lnTo>
                  <a:lnTo>
                    <a:pt x="0" y="1170"/>
                  </a:lnTo>
                  <a:lnTo>
                    <a:pt x="0" y="1200"/>
                  </a:lnTo>
                  <a:lnTo>
                    <a:pt x="2" y="1229"/>
                  </a:lnTo>
                  <a:lnTo>
                    <a:pt x="4" y="1258"/>
                  </a:lnTo>
                  <a:lnTo>
                    <a:pt x="7" y="1286"/>
                  </a:lnTo>
                  <a:lnTo>
                    <a:pt x="11" y="1314"/>
                  </a:lnTo>
                  <a:lnTo>
                    <a:pt x="15" y="1343"/>
                  </a:lnTo>
                  <a:lnTo>
                    <a:pt x="22" y="1372"/>
                  </a:lnTo>
                  <a:lnTo>
                    <a:pt x="27" y="1399"/>
                  </a:lnTo>
                  <a:lnTo>
                    <a:pt x="33" y="1427"/>
                  </a:lnTo>
                  <a:lnTo>
                    <a:pt x="41" y="1453"/>
                  </a:lnTo>
                  <a:lnTo>
                    <a:pt x="50" y="1481"/>
                  </a:lnTo>
                  <a:lnTo>
                    <a:pt x="58" y="1506"/>
                  </a:lnTo>
                  <a:lnTo>
                    <a:pt x="67" y="1533"/>
                  </a:lnTo>
                  <a:lnTo>
                    <a:pt x="78" y="1559"/>
                  </a:lnTo>
                  <a:lnTo>
                    <a:pt x="89" y="1586"/>
                  </a:lnTo>
                  <a:lnTo>
                    <a:pt x="98" y="1611"/>
                  </a:lnTo>
                  <a:lnTo>
                    <a:pt x="111" y="1635"/>
                  </a:lnTo>
                  <a:lnTo>
                    <a:pt x="122" y="1660"/>
                  </a:lnTo>
                  <a:lnTo>
                    <a:pt x="136" y="1685"/>
                  </a:lnTo>
                  <a:lnTo>
                    <a:pt x="149" y="1708"/>
                  </a:lnTo>
                  <a:lnTo>
                    <a:pt x="163" y="1733"/>
                  </a:lnTo>
                  <a:lnTo>
                    <a:pt x="177" y="1756"/>
                  </a:lnTo>
                  <a:lnTo>
                    <a:pt x="193" y="1779"/>
                  </a:lnTo>
                  <a:lnTo>
                    <a:pt x="208" y="1802"/>
                  </a:lnTo>
                  <a:lnTo>
                    <a:pt x="225" y="1824"/>
                  </a:lnTo>
                  <a:lnTo>
                    <a:pt x="241" y="1846"/>
                  </a:lnTo>
                  <a:lnTo>
                    <a:pt x="259" y="1868"/>
                  </a:lnTo>
                  <a:lnTo>
                    <a:pt x="276" y="1889"/>
                  </a:lnTo>
                  <a:lnTo>
                    <a:pt x="295" y="1910"/>
                  </a:lnTo>
                  <a:lnTo>
                    <a:pt x="314" y="1930"/>
                  </a:lnTo>
                  <a:lnTo>
                    <a:pt x="333" y="1950"/>
                  </a:lnTo>
                  <a:lnTo>
                    <a:pt x="353" y="1968"/>
                  </a:lnTo>
                  <a:lnTo>
                    <a:pt x="372" y="1986"/>
                  </a:lnTo>
                  <a:lnTo>
                    <a:pt x="392" y="2004"/>
                  </a:lnTo>
                  <a:lnTo>
                    <a:pt x="415" y="2022"/>
                  </a:lnTo>
                  <a:lnTo>
                    <a:pt x="435" y="2040"/>
                  </a:lnTo>
                  <a:lnTo>
                    <a:pt x="457" y="2056"/>
                  </a:lnTo>
                  <a:lnTo>
                    <a:pt x="479" y="2073"/>
                  </a:lnTo>
                  <a:lnTo>
                    <a:pt x="502" y="2089"/>
                  </a:lnTo>
                  <a:lnTo>
                    <a:pt x="524" y="2104"/>
                  </a:lnTo>
                  <a:lnTo>
                    <a:pt x="548" y="2118"/>
                  </a:lnTo>
                  <a:lnTo>
                    <a:pt x="571" y="2131"/>
                  </a:lnTo>
                  <a:lnTo>
                    <a:pt x="596" y="2145"/>
                  </a:lnTo>
                  <a:lnTo>
                    <a:pt x="620" y="2158"/>
                  </a:lnTo>
                  <a:lnTo>
                    <a:pt x="644" y="2170"/>
                  </a:lnTo>
                  <a:lnTo>
                    <a:pt x="670" y="2182"/>
                  </a:lnTo>
                  <a:lnTo>
                    <a:pt x="696" y="2194"/>
                  </a:lnTo>
                  <a:lnTo>
                    <a:pt x="721" y="2203"/>
                  </a:lnTo>
                  <a:lnTo>
                    <a:pt x="747" y="2214"/>
                  </a:lnTo>
                  <a:lnTo>
                    <a:pt x="773" y="2223"/>
                  </a:lnTo>
                  <a:lnTo>
                    <a:pt x="800" y="2232"/>
                  </a:lnTo>
                  <a:lnTo>
                    <a:pt x="826" y="2239"/>
                  </a:lnTo>
                  <a:lnTo>
                    <a:pt x="854" y="2248"/>
                  </a:lnTo>
                  <a:lnTo>
                    <a:pt x="881" y="2254"/>
                  </a:lnTo>
                  <a:lnTo>
                    <a:pt x="910" y="2262"/>
                  </a:lnTo>
                  <a:lnTo>
                    <a:pt x="938" y="2266"/>
                  </a:lnTo>
                  <a:lnTo>
                    <a:pt x="966" y="2271"/>
                  </a:lnTo>
                  <a:lnTo>
                    <a:pt x="994" y="2274"/>
                  </a:lnTo>
                  <a:lnTo>
                    <a:pt x="1023" y="2278"/>
                  </a:lnTo>
                  <a:lnTo>
                    <a:pt x="1051" y="2280"/>
                  </a:lnTo>
                  <a:lnTo>
                    <a:pt x="1080" y="2283"/>
                  </a:lnTo>
                  <a:lnTo>
                    <a:pt x="1110" y="2284"/>
                  </a:lnTo>
                  <a:lnTo>
                    <a:pt x="1140" y="2285"/>
                  </a:lnTo>
                  <a:close/>
                </a:path>
              </a:pathLst>
            </a:custGeom>
            <a:solidFill>
              <a:srgbClr val="D1D1D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45075" name="Freeform 22"/>
            <p:cNvSpPr>
              <a:spLocks/>
            </p:cNvSpPr>
            <p:nvPr/>
          </p:nvSpPr>
          <p:spPr bwMode="auto">
            <a:xfrm>
              <a:off x="2892" y="3428"/>
              <a:ext cx="324" cy="326"/>
            </a:xfrm>
            <a:custGeom>
              <a:avLst/>
              <a:gdLst>
                <a:gd name="T0" fmla="*/ 1395 w 2269"/>
                <a:gd name="T1" fmla="*/ 2253 h 2285"/>
                <a:gd name="T2" fmla="*/ 1557 w 2269"/>
                <a:gd name="T3" fmla="*/ 2201 h 2285"/>
                <a:gd name="T4" fmla="*/ 1708 w 2269"/>
                <a:gd name="T5" fmla="*/ 2127 h 2285"/>
                <a:gd name="T6" fmla="*/ 1844 w 2269"/>
                <a:gd name="T7" fmla="*/ 2032 h 2285"/>
                <a:gd name="T8" fmla="*/ 1964 w 2269"/>
                <a:gd name="T9" fmla="*/ 1920 h 2285"/>
                <a:gd name="T10" fmla="*/ 2066 w 2269"/>
                <a:gd name="T11" fmla="*/ 1791 h 2285"/>
                <a:gd name="T12" fmla="*/ 2150 w 2269"/>
                <a:gd name="T13" fmla="*/ 1650 h 2285"/>
                <a:gd name="T14" fmla="*/ 2214 w 2269"/>
                <a:gd name="T15" fmla="*/ 1496 h 2285"/>
                <a:gd name="T16" fmla="*/ 2252 w 2269"/>
                <a:gd name="T17" fmla="*/ 1332 h 2285"/>
                <a:gd name="T18" fmla="*/ 2269 w 2269"/>
                <a:gd name="T19" fmla="*/ 1163 h 2285"/>
                <a:gd name="T20" fmla="*/ 2258 w 2269"/>
                <a:gd name="T21" fmla="*/ 990 h 2285"/>
                <a:gd name="T22" fmla="*/ 2222 w 2269"/>
                <a:gd name="T23" fmla="*/ 819 h 2285"/>
                <a:gd name="T24" fmla="*/ 2162 w 2269"/>
                <a:gd name="T25" fmla="*/ 660 h 2285"/>
                <a:gd name="T26" fmla="*/ 2081 w 2269"/>
                <a:gd name="T27" fmla="*/ 514 h 2285"/>
                <a:gd name="T28" fmla="*/ 1981 w 2269"/>
                <a:gd name="T29" fmla="*/ 383 h 2285"/>
                <a:gd name="T30" fmla="*/ 1863 w 2269"/>
                <a:gd name="T31" fmla="*/ 269 h 2285"/>
                <a:gd name="T32" fmla="*/ 1730 w 2269"/>
                <a:gd name="T33" fmla="*/ 172 h 2285"/>
                <a:gd name="T34" fmla="*/ 1585 w 2269"/>
                <a:gd name="T35" fmla="*/ 94 h 2285"/>
                <a:gd name="T36" fmla="*/ 1428 w 2269"/>
                <a:gd name="T37" fmla="*/ 39 h 2285"/>
                <a:gd name="T38" fmla="*/ 1262 w 2269"/>
                <a:gd name="T39" fmla="*/ 8 h 2285"/>
                <a:gd name="T40" fmla="*/ 1091 w 2269"/>
                <a:gd name="T41" fmla="*/ 0 h 2285"/>
                <a:gd name="T42" fmla="*/ 945 w 2269"/>
                <a:gd name="T43" fmla="*/ 15 h 2285"/>
                <a:gd name="T44" fmla="*/ 830 w 2269"/>
                <a:gd name="T45" fmla="*/ 39 h 2285"/>
                <a:gd name="T46" fmla="*/ 721 w 2269"/>
                <a:gd name="T47" fmla="*/ 75 h 2285"/>
                <a:gd name="T48" fmla="*/ 618 w 2269"/>
                <a:gd name="T49" fmla="*/ 120 h 2285"/>
                <a:gd name="T50" fmla="*/ 520 w 2269"/>
                <a:gd name="T51" fmla="*/ 176 h 2285"/>
                <a:gd name="T52" fmla="*/ 429 w 2269"/>
                <a:gd name="T53" fmla="*/ 241 h 2285"/>
                <a:gd name="T54" fmla="*/ 344 w 2269"/>
                <a:gd name="T55" fmla="*/ 313 h 2285"/>
                <a:gd name="T56" fmla="*/ 268 w 2269"/>
                <a:gd name="T57" fmla="*/ 393 h 2285"/>
                <a:gd name="T58" fmla="*/ 199 w 2269"/>
                <a:gd name="T59" fmla="*/ 480 h 2285"/>
                <a:gd name="T60" fmla="*/ 139 w 2269"/>
                <a:gd name="T61" fmla="*/ 574 h 2285"/>
                <a:gd name="T62" fmla="*/ 90 w 2269"/>
                <a:gd name="T63" fmla="*/ 674 h 2285"/>
                <a:gd name="T64" fmla="*/ 71 w 2269"/>
                <a:gd name="T65" fmla="*/ 713 h 2285"/>
                <a:gd name="T66" fmla="*/ 60 w 2269"/>
                <a:gd name="T67" fmla="*/ 743 h 2285"/>
                <a:gd name="T68" fmla="*/ 50 w 2269"/>
                <a:gd name="T69" fmla="*/ 771 h 2285"/>
                <a:gd name="T70" fmla="*/ 40 w 2269"/>
                <a:gd name="T71" fmla="*/ 801 h 2285"/>
                <a:gd name="T72" fmla="*/ 31 w 2269"/>
                <a:gd name="T73" fmla="*/ 830 h 2285"/>
                <a:gd name="T74" fmla="*/ 23 w 2269"/>
                <a:gd name="T75" fmla="*/ 859 h 2285"/>
                <a:gd name="T76" fmla="*/ 16 w 2269"/>
                <a:gd name="T77" fmla="*/ 890 h 2285"/>
                <a:gd name="T78" fmla="*/ 10 w 2269"/>
                <a:gd name="T79" fmla="*/ 921 h 2285"/>
                <a:gd name="T80" fmla="*/ 3 w 2269"/>
                <a:gd name="T81" fmla="*/ 952 h 2285"/>
                <a:gd name="T82" fmla="*/ 0 w 2269"/>
                <a:gd name="T83" fmla="*/ 982 h 2285"/>
                <a:gd name="T84" fmla="*/ 0 w 2269"/>
                <a:gd name="T85" fmla="*/ 1017 h 2285"/>
                <a:gd name="T86" fmla="*/ 0 w 2269"/>
                <a:gd name="T87" fmla="*/ 1065 h 2285"/>
                <a:gd name="T88" fmla="*/ 0 w 2269"/>
                <a:gd name="T89" fmla="*/ 1113 h 2285"/>
                <a:gd name="T90" fmla="*/ 0 w 2269"/>
                <a:gd name="T91" fmla="*/ 1161 h 2285"/>
                <a:gd name="T92" fmla="*/ 0 w 2269"/>
                <a:gd name="T93" fmla="*/ 1210 h 2285"/>
                <a:gd name="T94" fmla="*/ 0 w 2269"/>
                <a:gd name="T95" fmla="*/ 1260 h 2285"/>
                <a:gd name="T96" fmla="*/ 19 w 2269"/>
                <a:gd name="T97" fmla="*/ 1410 h 2285"/>
                <a:gd name="T98" fmla="*/ 71 w 2269"/>
                <a:gd name="T99" fmla="*/ 1572 h 2285"/>
                <a:gd name="T100" fmla="*/ 146 w 2269"/>
                <a:gd name="T101" fmla="*/ 1723 h 2285"/>
                <a:gd name="T102" fmla="*/ 240 w 2269"/>
                <a:gd name="T103" fmla="*/ 1860 h 2285"/>
                <a:gd name="T104" fmla="*/ 354 w 2269"/>
                <a:gd name="T105" fmla="*/ 1979 h 2285"/>
                <a:gd name="T106" fmla="*/ 481 w 2269"/>
                <a:gd name="T107" fmla="*/ 2082 h 2285"/>
                <a:gd name="T108" fmla="*/ 622 w 2269"/>
                <a:gd name="T109" fmla="*/ 2167 h 2285"/>
                <a:gd name="T110" fmla="*/ 776 w 2269"/>
                <a:gd name="T111" fmla="*/ 2229 h 2285"/>
                <a:gd name="T112" fmla="*/ 938 w 2269"/>
                <a:gd name="T113" fmla="*/ 2268 h 2285"/>
                <a:gd name="T114" fmla="*/ 1108 w 2269"/>
                <a:gd name="T115" fmla="*/ 2284 h 2285"/>
                <a:gd name="T116" fmla="*/ 1254 w 2269"/>
                <a:gd name="T117" fmla="*/ 2280 h 228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269"/>
                <a:gd name="T178" fmla="*/ 0 h 2285"/>
                <a:gd name="T179" fmla="*/ 2269 w 2269"/>
                <a:gd name="T180" fmla="*/ 2285 h 228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269" h="2285">
                  <a:moveTo>
                    <a:pt x="1254" y="2280"/>
                  </a:moveTo>
                  <a:lnTo>
                    <a:pt x="1282" y="2275"/>
                  </a:lnTo>
                  <a:lnTo>
                    <a:pt x="1312" y="2271"/>
                  </a:lnTo>
                  <a:lnTo>
                    <a:pt x="1339" y="2265"/>
                  </a:lnTo>
                  <a:lnTo>
                    <a:pt x="1368" y="2260"/>
                  </a:lnTo>
                  <a:lnTo>
                    <a:pt x="1395" y="2253"/>
                  </a:lnTo>
                  <a:lnTo>
                    <a:pt x="1424" y="2246"/>
                  </a:lnTo>
                  <a:lnTo>
                    <a:pt x="1451" y="2239"/>
                  </a:lnTo>
                  <a:lnTo>
                    <a:pt x="1479" y="2230"/>
                  </a:lnTo>
                  <a:lnTo>
                    <a:pt x="1505" y="2221"/>
                  </a:lnTo>
                  <a:lnTo>
                    <a:pt x="1532" y="2211"/>
                  </a:lnTo>
                  <a:lnTo>
                    <a:pt x="1557" y="2201"/>
                  </a:lnTo>
                  <a:lnTo>
                    <a:pt x="1585" y="2190"/>
                  </a:lnTo>
                  <a:lnTo>
                    <a:pt x="1609" y="2177"/>
                  </a:lnTo>
                  <a:lnTo>
                    <a:pt x="1634" y="2167"/>
                  </a:lnTo>
                  <a:lnTo>
                    <a:pt x="1660" y="2153"/>
                  </a:lnTo>
                  <a:lnTo>
                    <a:pt x="1684" y="2141"/>
                  </a:lnTo>
                  <a:lnTo>
                    <a:pt x="1708" y="2127"/>
                  </a:lnTo>
                  <a:lnTo>
                    <a:pt x="1731" y="2112"/>
                  </a:lnTo>
                  <a:lnTo>
                    <a:pt x="1755" y="2097"/>
                  </a:lnTo>
                  <a:lnTo>
                    <a:pt x="1778" y="2081"/>
                  </a:lnTo>
                  <a:lnTo>
                    <a:pt x="1800" y="2065"/>
                  </a:lnTo>
                  <a:lnTo>
                    <a:pt x="1823" y="2049"/>
                  </a:lnTo>
                  <a:lnTo>
                    <a:pt x="1844" y="2032"/>
                  </a:lnTo>
                  <a:lnTo>
                    <a:pt x="1866" y="2015"/>
                  </a:lnTo>
                  <a:lnTo>
                    <a:pt x="1886" y="1996"/>
                  </a:lnTo>
                  <a:lnTo>
                    <a:pt x="1907" y="1978"/>
                  </a:lnTo>
                  <a:lnTo>
                    <a:pt x="1926" y="1958"/>
                  </a:lnTo>
                  <a:lnTo>
                    <a:pt x="1946" y="1940"/>
                  </a:lnTo>
                  <a:lnTo>
                    <a:pt x="1964" y="1920"/>
                  </a:lnTo>
                  <a:lnTo>
                    <a:pt x="1983" y="1900"/>
                  </a:lnTo>
                  <a:lnTo>
                    <a:pt x="2000" y="1879"/>
                  </a:lnTo>
                  <a:lnTo>
                    <a:pt x="2019" y="1858"/>
                  </a:lnTo>
                  <a:lnTo>
                    <a:pt x="2035" y="1835"/>
                  </a:lnTo>
                  <a:lnTo>
                    <a:pt x="2050" y="1814"/>
                  </a:lnTo>
                  <a:lnTo>
                    <a:pt x="2066" y="1791"/>
                  </a:lnTo>
                  <a:lnTo>
                    <a:pt x="2082" y="1768"/>
                  </a:lnTo>
                  <a:lnTo>
                    <a:pt x="2097" y="1745"/>
                  </a:lnTo>
                  <a:lnTo>
                    <a:pt x="2112" y="1722"/>
                  </a:lnTo>
                  <a:lnTo>
                    <a:pt x="2125" y="1699"/>
                  </a:lnTo>
                  <a:lnTo>
                    <a:pt x="2138" y="1674"/>
                  </a:lnTo>
                  <a:lnTo>
                    <a:pt x="2150" y="1650"/>
                  </a:lnTo>
                  <a:lnTo>
                    <a:pt x="2163" y="1624"/>
                  </a:lnTo>
                  <a:lnTo>
                    <a:pt x="2173" y="1599"/>
                  </a:lnTo>
                  <a:lnTo>
                    <a:pt x="2184" y="1575"/>
                  </a:lnTo>
                  <a:lnTo>
                    <a:pt x="2193" y="1548"/>
                  </a:lnTo>
                  <a:lnTo>
                    <a:pt x="2204" y="1523"/>
                  </a:lnTo>
                  <a:lnTo>
                    <a:pt x="2214" y="1496"/>
                  </a:lnTo>
                  <a:lnTo>
                    <a:pt x="2222" y="1470"/>
                  </a:lnTo>
                  <a:lnTo>
                    <a:pt x="2228" y="1442"/>
                  </a:lnTo>
                  <a:lnTo>
                    <a:pt x="2236" y="1416"/>
                  </a:lnTo>
                  <a:lnTo>
                    <a:pt x="2242" y="1388"/>
                  </a:lnTo>
                  <a:lnTo>
                    <a:pt x="2248" y="1361"/>
                  </a:lnTo>
                  <a:lnTo>
                    <a:pt x="2252" y="1332"/>
                  </a:lnTo>
                  <a:lnTo>
                    <a:pt x="2257" y="1304"/>
                  </a:lnTo>
                  <a:lnTo>
                    <a:pt x="2261" y="1277"/>
                  </a:lnTo>
                  <a:lnTo>
                    <a:pt x="2264" y="1250"/>
                  </a:lnTo>
                  <a:lnTo>
                    <a:pt x="2265" y="1221"/>
                  </a:lnTo>
                  <a:lnTo>
                    <a:pt x="2268" y="1192"/>
                  </a:lnTo>
                  <a:lnTo>
                    <a:pt x="2269" y="1163"/>
                  </a:lnTo>
                  <a:lnTo>
                    <a:pt x="2269" y="1135"/>
                  </a:lnTo>
                  <a:lnTo>
                    <a:pt x="2269" y="1106"/>
                  </a:lnTo>
                  <a:lnTo>
                    <a:pt x="2268" y="1077"/>
                  </a:lnTo>
                  <a:lnTo>
                    <a:pt x="2265" y="1048"/>
                  </a:lnTo>
                  <a:lnTo>
                    <a:pt x="2263" y="1019"/>
                  </a:lnTo>
                  <a:lnTo>
                    <a:pt x="2258" y="990"/>
                  </a:lnTo>
                  <a:lnTo>
                    <a:pt x="2255" y="960"/>
                  </a:lnTo>
                  <a:lnTo>
                    <a:pt x="2248" y="931"/>
                  </a:lnTo>
                  <a:lnTo>
                    <a:pt x="2244" y="903"/>
                  </a:lnTo>
                  <a:lnTo>
                    <a:pt x="2237" y="874"/>
                  </a:lnTo>
                  <a:lnTo>
                    <a:pt x="2230" y="847"/>
                  </a:lnTo>
                  <a:lnTo>
                    <a:pt x="2222" y="819"/>
                  </a:lnTo>
                  <a:lnTo>
                    <a:pt x="2214" y="792"/>
                  </a:lnTo>
                  <a:lnTo>
                    <a:pt x="2204" y="764"/>
                  </a:lnTo>
                  <a:lnTo>
                    <a:pt x="2194" y="738"/>
                  </a:lnTo>
                  <a:lnTo>
                    <a:pt x="2184" y="712"/>
                  </a:lnTo>
                  <a:lnTo>
                    <a:pt x="2173" y="686"/>
                  </a:lnTo>
                  <a:lnTo>
                    <a:pt x="2162" y="660"/>
                  </a:lnTo>
                  <a:lnTo>
                    <a:pt x="2150" y="635"/>
                  </a:lnTo>
                  <a:lnTo>
                    <a:pt x="2137" y="610"/>
                  </a:lnTo>
                  <a:lnTo>
                    <a:pt x="2126" y="586"/>
                  </a:lnTo>
                  <a:lnTo>
                    <a:pt x="2111" y="562"/>
                  </a:lnTo>
                  <a:lnTo>
                    <a:pt x="2096" y="537"/>
                  </a:lnTo>
                  <a:lnTo>
                    <a:pt x="2081" y="514"/>
                  </a:lnTo>
                  <a:lnTo>
                    <a:pt x="2065" y="492"/>
                  </a:lnTo>
                  <a:lnTo>
                    <a:pt x="2049" y="470"/>
                  </a:lnTo>
                  <a:lnTo>
                    <a:pt x="2034" y="447"/>
                  </a:lnTo>
                  <a:lnTo>
                    <a:pt x="2017" y="425"/>
                  </a:lnTo>
                  <a:lnTo>
                    <a:pt x="2000" y="405"/>
                  </a:lnTo>
                  <a:lnTo>
                    <a:pt x="1981" y="383"/>
                  </a:lnTo>
                  <a:lnTo>
                    <a:pt x="1963" y="364"/>
                  </a:lnTo>
                  <a:lnTo>
                    <a:pt x="1943" y="342"/>
                  </a:lnTo>
                  <a:lnTo>
                    <a:pt x="1925" y="324"/>
                  </a:lnTo>
                  <a:lnTo>
                    <a:pt x="1904" y="305"/>
                  </a:lnTo>
                  <a:lnTo>
                    <a:pt x="1884" y="287"/>
                  </a:lnTo>
                  <a:lnTo>
                    <a:pt x="1863" y="269"/>
                  </a:lnTo>
                  <a:lnTo>
                    <a:pt x="1843" y="252"/>
                  </a:lnTo>
                  <a:lnTo>
                    <a:pt x="1820" y="234"/>
                  </a:lnTo>
                  <a:lnTo>
                    <a:pt x="1799" y="218"/>
                  </a:lnTo>
                  <a:lnTo>
                    <a:pt x="1775" y="201"/>
                  </a:lnTo>
                  <a:lnTo>
                    <a:pt x="1753" y="187"/>
                  </a:lnTo>
                  <a:lnTo>
                    <a:pt x="1730" y="172"/>
                  </a:lnTo>
                  <a:lnTo>
                    <a:pt x="1708" y="158"/>
                  </a:lnTo>
                  <a:lnTo>
                    <a:pt x="1683" y="144"/>
                  </a:lnTo>
                  <a:lnTo>
                    <a:pt x="1660" y="132"/>
                  </a:lnTo>
                  <a:lnTo>
                    <a:pt x="1634" y="118"/>
                  </a:lnTo>
                  <a:lnTo>
                    <a:pt x="1609" y="106"/>
                  </a:lnTo>
                  <a:lnTo>
                    <a:pt x="1585" y="94"/>
                  </a:lnTo>
                  <a:lnTo>
                    <a:pt x="1559" y="85"/>
                  </a:lnTo>
                  <a:lnTo>
                    <a:pt x="1534" y="74"/>
                  </a:lnTo>
                  <a:lnTo>
                    <a:pt x="1507" y="66"/>
                  </a:lnTo>
                  <a:lnTo>
                    <a:pt x="1481" y="55"/>
                  </a:lnTo>
                  <a:lnTo>
                    <a:pt x="1456" y="48"/>
                  </a:lnTo>
                  <a:lnTo>
                    <a:pt x="1428" y="39"/>
                  </a:lnTo>
                  <a:lnTo>
                    <a:pt x="1401" y="33"/>
                  </a:lnTo>
                  <a:lnTo>
                    <a:pt x="1374" y="26"/>
                  </a:lnTo>
                  <a:lnTo>
                    <a:pt x="1347" y="20"/>
                  </a:lnTo>
                  <a:lnTo>
                    <a:pt x="1318" y="15"/>
                  </a:lnTo>
                  <a:lnTo>
                    <a:pt x="1290" y="11"/>
                  </a:lnTo>
                  <a:lnTo>
                    <a:pt x="1262" y="8"/>
                  </a:lnTo>
                  <a:lnTo>
                    <a:pt x="1234" y="4"/>
                  </a:lnTo>
                  <a:lnTo>
                    <a:pt x="1206" y="2"/>
                  </a:lnTo>
                  <a:lnTo>
                    <a:pt x="1177" y="0"/>
                  </a:lnTo>
                  <a:lnTo>
                    <a:pt x="1149" y="0"/>
                  </a:lnTo>
                  <a:lnTo>
                    <a:pt x="1120" y="0"/>
                  </a:lnTo>
                  <a:lnTo>
                    <a:pt x="1091" y="0"/>
                  </a:lnTo>
                  <a:lnTo>
                    <a:pt x="1062" y="2"/>
                  </a:lnTo>
                  <a:lnTo>
                    <a:pt x="1033" y="4"/>
                  </a:lnTo>
                  <a:lnTo>
                    <a:pt x="1005" y="8"/>
                  </a:lnTo>
                  <a:lnTo>
                    <a:pt x="984" y="10"/>
                  </a:lnTo>
                  <a:lnTo>
                    <a:pt x="964" y="12"/>
                  </a:lnTo>
                  <a:lnTo>
                    <a:pt x="945" y="15"/>
                  </a:lnTo>
                  <a:lnTo>
                    <a:pt x="925" y="18"/>
                  </a:lnTo>
                  <a:lnTo>
                    <a:pt x="906" y="21"/>
                  </a:lnTo>
                  <a:lnTo>
                    <a:pt x="887" y="26"/>
                  </a:lnTo>
                  <a:lnTo>
                    <a:pt x="868" y="31"/>
                  </a:lnTo>
                  <a:lnTo>
                    <a:pt x="850" y="35"/>
                  </a:lnTo>
                  <a:lnTo>
                    <a:pt x="830" y="39"/>
                  </a:lnTo>
                  <a:lnTo>
                    <a:pt x="812" y="45"/>
                  </a:lnTo>
                  <a:lnTo>
                    <a:pt x="793" y="50"/>
                  </a:lnTo>
                  <a:lnTo>
                    <a:pt x="775" y="56"/>
                  </a:lnTo>
                  <a:lnTo>
                    <a:pt x="757" y="62"/>
                  </a:lnTo>
                  <a:lnTo>
                    <a:pt x="739" y="68"/>
                  </a:lnTo>
                  <a:lnTo>
                    <a:pt x="721" y="75"/>
                  </a:lnTo>
                  <a:lnTo>
                    <a:pt x="704" y="83"/>
                  </a:lnTo>
                  <a:lnTo>
                    <a:pt x="687" y="89"/>
                  </a:lnTo>
                  <a:lnTo>
                    <a:pt x="669" y="97"/>
                  </a:lnTo>
                  <a:lnTo>
                    <a:pt x="652" y="104"/>
                  </a:lnTo>
                  <a:lnTo>
                    <a:pt x="635" y="112"/>
                  </a:lnTo>
                  <a:lnTo>
                    <a:pt x="618" y="120"/>
                  </a:lnTo>
                  <a:lnTo>
                    <a:pt x="601" y="129"/>
                  </a:lnTo>
                  <a:lnTo>
                    <a:pt x="584" y="138"/>
                  </a:lnTo>
                  <a:lnTo>
                    <a:pt x="568" y="147"/>
                  </a:lnTo>
                  <a:lnTo>
                    <a:pt x="552" y="157"/>
                  </a:lnTo>
                  <a:lnTo>
                    <a:pt x="536" y="167"/>
                  </a:lnTo>
                  <a:lnTo>
                    <a:pt x="520" y="176"/>
                  </a:lnTo>
                  <a:lnTo>
                    <a:pt x="505" y="187"/>
                  </a:lnTo>
                  <a:lnTo>
                    <a:pt x="489" y="196"/>
                  </a:lnTo>
                  <a:lnTo>
                    <a:pt x="473" y="208"/>
                  </a:lnTo>
                  <a:lnTo>
                    <a:pt x="458" y="218"/>
                  </a:lnTo>
                  <a:lnTo>
                    <a:pt x="445" y="230"/>
                  </a:lnTo>
                  <a:lnTo>
                    <a:pt x="429" y="241"/>
                  </a:lnTo>
                  <a:lnTo>
                    <a:pt x="414" y="252"/>
                  </a:lnTo>
                  <a:lnTo>
                    <a:pt x="400" y="264"/>
                  </a:lnTo>
                  <a:lnTo>
                    <a:pt x="386" y="276"/>
                  </a:lnTo>
                  <a:lnTo>
                    <a:pt x="372" y="288"/>
                  </a:lnTo>
                  <a:lnTo>
                    <a:pt x="358" y="300"/>
                  </a:lnTo>
                  <a:lnTo>
                    <a:pt x="344" y="313"/>
                  </a:lnTo>
                  <a:lnTo>
                    <a:pt x="331" y="325"/>
                  </a:lnTo>
                  <a:lnTo>
                    <a:pt x="318" y="338"/>
                  </a:lnTo>
                  <a:lnTo>
                    <a:pt x="305" y="352"/>
                  </a:lnTo>
                  <a:lnTo>
                    <a:pt x="292" y="365"/>
                  </a:lnTo>
                  <a:lnTo>
                    <a:pt x="281" y="379"/>
                  </a:lnTo>
                  <a:lnTo>
                    <a:pt x="268" y="393"/>
                  </a:lnTo>
                  <a:lnTo>
                    <a:pt x="255" y="408"/>
                  </a:lnTo>
                  <a:lnTo>
                    <a:pt x="245" y="422"/>
                  </a:lnTo>
                  <a:lnTo>
                    <a:pt x="233" y="437"/>
                  </a:lnTo>
                  <a:lnTo>
                    <a:pt x="220" y="452"/>
                  </a:lnTo>
                  <a:lnTo>
                    <a:pt x="210" y="465"/>
                  </a:lnTo>
                  <a:lnTo>
                    <a:pt x="199" y="480"/>
                  </a:lnTo>
                  <a:lnTo>
                    <a:pt x="188" y="496"/>
                  </a:lnTo>
                  <a:lnTo>
                    <a:pt x="178" y="511"/>
                  </a:lnTo>
                  <a:lnTo>
                    <a:pt x="168" y="527"/>
                  </a:lnTo>
                  <a:lnTo>
                    <a:pt x="159" y="542"/>
                  </a:lnTo>
                  <a:lnTo>
                    <a:pt x="149" y="559"/>
                  </a:lnTo>
                  <a:lnTo>
                    <a:pt x="139" y="574"/>
                  </a:lnTo>
                  <a:lnTo>
                    <a:pt x="130" y="590"/>
                  </a:lnTo>
                  <a:lnTo>
                    <a:pt x="122" y="606"/>
                  </a:lnTo>
                  <a:lnTo>
                    <a:pt x="113" y="623"/>
                  </a:lnTo>
                  <a:lnTo>
                    <a:pt x="105" y="640"/>
                  </a:lnTo>
                  <a:lnTo>
                    <a:pt x="97" y="657"/>
                  </a:lnTo>
                  <a:lnTo>
                    <a:pt x="90" y="674"/>
                  </a:lnTo>
                  <a:lnTo>
                    <a:pt x="83" y="692"/>
                  </a:lnTo>
                  <a:lnTo>
                    <a:pt x="80" y="695"/>
                  </a:lnTo>
                  <a:lnTo>
                    <a:pt x="77" y="700"/>
                  </a:lnTo>
                  <a:lnTo>
                    <a:pt x="75" y="705"/>
                  </a:lnTo>
                  <a:lnTo>
                    <a:pt x="74" y="709"/>
                  </a:lnTo>
                  <a:lnTo>
                    <a:pt x="71" y="713"/>
                  </a:lnTo>
                  <a:lnTo>
                    <a:pt x="70" y="719"/>
                  </a:lnTo>
                  <a:lnTo>
                    <a:pt x="68" y="723"/>
                  </a:lnTo>
                  <a:lnTo>
                    <a:pt x="67" y="728"/>
                  </a:lnTo>
                  <a:lnTo>
                    <a:pt x="64" y="733"/>
                  </a:lnTo>
                  <a:lnTo>
                    <a:pt x="62" y="738"/>
                  </a:lnTo>
                  <a:lnTo>
                    <a:pt x="60" y="743"/>
                  </a:lnTo>
                  <a:lnTo>
                    <a:pt x="59" y="747"/>
                  </a:lnTo>
                  <a:lnTo>
                    <a:pt x="57" y="752"/>
                  </a:lnTo>
                  <a:lnTo>
                    <a:pt x="55" y="757"/>
                  </a:lnTo>
                  <a:lnTo>
                    <a:pt x="54" y="762"/>
                  </a:lnTo>
                  <a:lnTo>
                    <a:pt x="52" y="767"/>
                  </a:lnTo>
                  <a:lnTo>
                    <a:pt x="50" y="771"/>
                  </a:lnTo>
                  <a:lnTo>
                    <a:pt x="48" y="777"/>
                  </a:lnTo>
                  <a:lnTo>
                    <a:pt x="47" y="781"/>
                  </a:lnTo>
                  <a:lnTo>
                    <a:pt x="44" y="786"/>
                  </a:lnTo>
                  <a:lnTo>
                    <a:pt x="43" y="792"/>
                  </a:lnTo>
                  <a:lnTo>
                    <a:pt x="41" y="796"/>
                  </a:lnTo>
                  <a:lnTo>
                    <a:pt x="40" y="801"/>
                  </a:lnTo>
                  <a:lnTo>
                    <a:pt x="39" y="805"/>
                  </a:lnTo>
                  <a:lnTo>
                    <a:pt x="37" y="811"/>
                  </a:lnTo>
                  <a:lnTo>
                    <a:pt x="36" y="815"/>
                  </a:lnTo>
                  <a:lnTo>
                    <a:pt x="33" y="820"/>
                  </a:lnTo>
                  <a:lnTo>
                    <a:pt x="33" y="826"/>
                  </a:lnTo>
                  <a:lnTo>
                    <a:pt x="31" y="830"/>
                  </a:lnTo>
                  <a:lnTo>
                    <a:pt x="30" y="835"/>
                  </a:lnTo>
                  <a:lnTo>
                    <a:pt x="29" y="839"/>
                  </a:lnTo>
                  <a:lnTo>
                    <a:pt x="28" y="846"/>
                  </a:lnTo>
                  <a:lnTo>
                    <a:pt x="25" y="850"/>
                  </a:lnTo>
                  <a:lnTo>
                    <a:pt x="24" y="855"/>
                  </a:lnTo>
                  <a:lnTo>
                    <a:pt x="23" y="859"/>
                  </a:lnTo>
                  <a:lnTo>
                    <a:pt x="22" y="865"/>
                  </a:lnTo>
                  <a:lnTo>
                    <a:pt x="20" y="870"/>
                  </a:lnTo>
                  <a:lnTo>
                    <a:pt x="19" y="874"/>
                  </a:lnTo>
                  <a:lnTo>
                    <a:pt x="18" y="880"/>
                  </a:lnTo>
                  <a:lnTo>
                    <a:pt x="17" y="885"/>
                  </a:lnTo>
                  <a:lnTo>
                    <a:pt x="16" y="890"/>
                  </a:lnTo>
                  <a:lnTo>
                    <a:pt x="15" y="894"/>
                  </a:lnTo>
                  <a:lnTo>
                    <a:pt x="13" y="900"/>
                  </a:lnTo>
                  <a:lnTo>
                    <a:pt x="13" y="905"/>
                  </a:lnTo>
                  <a:lnTo>
                    <a:pt x="12" y="910"/>
                  </a:lnTo>
                  <a:lnTo>
                    <a:pt x="11" y="916"/>
                  </a:lnTo>
                  <a:lnTo>
                    <a:pt x="10" y="921"/>
                  </a:lnTo>
                  <a:lnTo>
                    <a:pt x="10" y="926"/>
                  </a:lnTo>
                  <a:lnTo>
                    <a:pt x="7" y="931"/>
                  </a:lnTo>
                  <a:lnTo>
                    <a:pt x="6" y="936"/>
                  </a:lnTo>
                  <a:lnTo>
                    <a:pt x="6" y="941"/>
                  </a:lnTo>
                  <a:lnTo>
                    <a:pt x="5" y="946"/>
                  </a:lnTo>
                  <a:lnTo>
                    <a:pt x="3" y="952"/>
                  </a:lnTo>
                  <a:lnTo>
                    <a:pt x="3" y="957"/>
                  </a:lnTo>
                  <a:lnTo>
                    <a:pt x="2" y="962"/>
                  </a:lnTo>
                  <a:lnTo>
                    <a:pt x="2" y="967"/>
                  </a:lnTo>
                  <a:lnTo>
                    <a:pt x="1" y="973"/>
                  </a:lnTo>
                  <a:lnTo>
                    <a:pt x="0" y="977"/>
                  </a:lnTo>
                  <a:lnTo>
                    <a:pt x="0" y="982"/>
                  </a:lnTo>
                  <a:lnTo>
                    <a:pt x="0" y="988"/>
                  </a:lnTo>
                  <a:lnTo>
                    <a:pt x="0" y="993"/>
                  </a:lnTo>
                  <a:lnTo>
                    <a:pt x="0" y="998"/>
                  </a:lnTo>
                  <a:lnTo>
                    <a:pt x="0" y="1003"/>
                  </a:lnTo>
                  <a:lnTo>
                    <a:pt x="0" y="1010"/>
                  </a:lnTo>
                  <a:lnTo>
                    <a:pt x="0" y="1017"/>
                  </a:lnTo>
                  <a:lnTo>
                    <a:pt x="0" y="1025"/>
                  </a:lnTo>
                  <a:lnTo>
                    <a:pt x="0" y="1033"/>
                  </a:lnTo>
                  <a:lnTo>
                    <a:pt x="0" y="1041"/>
                  </a:lnTo>
                  <a:lnTo>
                    <a:pt x="0" y="1048"/>
                  </a:lnTo>
                  <a:lnTo>
                    <a:pt x="0" y="1056"/>
                  </a:lnTo>
                  <a:lnTo>
                    <a:pt x="0" y="1065"/>
                  </a:lnTo>
                  <a:lnTo>
                    <a:pt x="0" y="1072"/>
                  </a:lnTo>
                  <a:lnTo>
                    <a:pt x="0" y="1080"/>
                  </a:lnTo>
                  <a:lnTo>
                    <a:pt x="0" y="1088"/>
                  </a:lnTo>
                  <a:lnTo>
                    <a:pt x="0" y="1096"/>
                  </a:lnTo>
                  <a:lnTo>
                    <a:pt x="0" y="1105"/>
                  </a:lnTo>
                  <a:lnTo>
                    <a:pt x="0" y="1113"/>
                  </a:lnTo>
                  <a:lnTo>
                    <a:pt x="0" y="1120"/>
                  </a:lnTo>
                  <a:lnTo>
                    <a:pt x="0" y="1129"/>
                  </a:lnTo>
                  <a:lnTo>
                    <a:pt x="0" y="1137"/>
                  </a:lnTo>
                  <a:lnTo>
                    <a:pt x="0" y="1144"/>
                  </a:lnTo>
                  <a:lnTo>
                    <a:pt x="0" y="1154"/>
                  </a:lnTo>
                  <a:lnTo>
                    <a:pt x="0" y="1161"/>
                  </a:lnTo>
                  <a:lnTo>
                    <a:pt x="0" y="1170"/>
                  </a:lnTo>
                  <a:lnTo>
                    <a:pt x="0" y="1178"/>
                  </a:lnTo>
                  <a:lnTo>
                    <a:pt x="0" y="1186"/>
                  </a:lnTo>
                  <a:lnTo>
                    <a:pt x="0" y="1194"/>
                  </a:lnTo>
                  <a:lnTo>
                    <a:pt x="0" y="1203"/>
                  </a:lnTo>
                  <a:lnTo>
                    <a:pt x="0" y="1210"/>
                  </a:lnTo>
                  <a:lnTo>
                    <a:pt x="0" y="1220"/>
                  </a:lnTo>
                  <a:lnTo>
                    <a:pt x="0" y="1226"/>
                  </a:lnTo>
                  <a:lnTo>
                    <a:pt x="0" y="1236"/>
                  </a:lnTo>
                  <a:lnTo>
                    <a:pt x="0" y="1243"/>
                  </a:lnTo>
                  <a:lnTo>
                    <a:pt x="0" y="1251"/>
                  </a:lnTo>
                  <a:lnTo>
                    <a:pt x="0" y="1260"/>
                  </a:lnTo>
                  <a:lnTo>
                    <a:pt x="0" y="1268"/>
                  </a:lnTo>
                  <a:lnTo>
                    <a:pt x="0" y="1297"/>
                  </a:lnTo>
                  <a:lnTo>
                    <a:pt x="3" y="1326"/>
                  </a:lnTo>
                  <a:lnTo>
                    <a:pt x="7" y="1354"/>
                  </a:lnTo>
                  <a:lnTo>
                    <a:pt x="14" y="1383"/>
                  </a:lnTo>
                  <a:lnTo>
                    <a:pt x="19" y="1410"/>
                  </a:lnTo>
                  <a:lnTo>
                    <a:pt x="26" y="1438"/>
                  </a:lnTo>
                  <a:lnTo>
                    <a:pt x="34" y="1465"/>
                  </a:lnTo>
                  <a:lnTo>
                    <a:pt x="43" y="1493"/>
                  </a:lnTo>
                  <a:lnTo>
                    <a:pt x="52" y="1521"/>
                  </a:lnTo>
                  <a:lnTo>
                    <a:pt x="61" y="1547"/>
                  </a:lnTo>
                  <a:lnTo>
                    <a:pt x="71" y="1572"/>
                  </a:lnTo>
                  <a:lnTo>
                    <a:pt x="84" y="1599"/>
                  </a:lnTo>
                  <a:lnTo>
                    <a:pt x="94" y="1624"/>
                  </a:lnTo>
                  <a:lnTo>
                    <a:pt x="107" y="1650"/>
                  </a:lnTo>
                  <a:lnTo>
                    <a:pt x="119" y="1674"/>
                  </a:lnTo>
                  <a:lnTo>
                    <a:pt x="133" y="1700"/>
                  </a:lnTo>
                  <a:lnTo>
                    <a:pt x="146" y="1723"/>
                  </a:lnTo>
                  <a:lnTo>
                    <a:pt x="161" y="1746"/>
                  </a:lnTo>
                  <a:lnTo>
                    <a:pt x="176" y="1769"/>
                  </a:lnTo>
                  <a:lnTo>
                    <a:pt x="191" y="1794"/>
                  </a:lnTo>
                  <a:lnTo>
                    <a:pt x="206" y="1815"/>
                  </a:lnTo>
                  <a:lnTo>
                    <a:pt x="223" y="1838"/>
                  </a:lnTo>
                  <a:lnTo>
                    <a:pt x="240" y="1860"/>
                  </a:lnTo>
                  <a:lnTo>
                    <a:pt x="258" y="1882"/>
                  </a:lnTo>
                  <a:lnTo>
                    <a:pt x="275" y="1902"/>
                  </a:lnTo>
                  <a:lnTo>
                    <a:pt x="295" y="1922"/>
                  </a:lnTo>
                  <a:lnTo>
                    <a:pt x="313" y="1941"/>
                  </a:lnTo>
                  <a:lnTo>
                    <a:pt x="333" y="1962"/>
                  </a:lnTo>
                  <a:lnTo>
                    <a:pt x="354" y="1979"/>
                  </a:lnTo>
                  <a:lnTo>
                    <a:pt x="374" y="1998"/>
                  </a:lnTo>
                  <a:lnTo>
                    <a:pt x="394" y="2016"/>
                  </a:lnTo>
                  <a:lnTo>
                    <a:pt x="416" y="2034"/>
                  </a:lnTo>
                  <a:lnTo>
                    <a:pt x="437" y="2051"/>
                  </a:lnTo>
                  <a:lnTo>
                    <a:pt x="458" y="2067"/>
                  </a:lnTo>
                  <a:lnTo>
                    <a:pt x="481" y="2082"/>
                  </a:lnTo>
                  <a:lnTo>
                    <a:pt x="504" y="2099"/>
                  </a:lnTo>
                  <a:lnTo>
                    <a:pt x="526" y="2113"/>
                  </a:lnTo>
                  <a:lnTo>
                    <a:pt x="550" y="2128"/>
                  </a:lnTo>
                  <a:lnTo>
                    <a:pt x="574" y="2140"/>
                  </a:lnTo>
                  <a:lnTo>
                    <a:pt x="598" y="2154"/>
                  </a:lnTo>
                  <a:lnTo>
                    <a:pt x="622" y="2167"/>
                  </a:lnTo>
                  <a:lnTo>
                    <a:pt x="647" y="2178"/>
                  </a:lnTo>
                  <a:lnTo>
                    <a:pt x="672" y="2189"/>
                  </a:lnTo>
                  <a:lnTo>
                    <a:pt x="698" y="2201"/>
                  </a:lnTo>
                  <a:lnTo>
                    <a:pt x="723" y="2210"/>
                  </a:lnTo>
                  <a:lnTo>
                    <a:pt x="749" y="2221"/>
                  </a:lnTo>
                  <a:lnTo>
                    <a:pt x="776" y="2229"/>
                  </a:lnTo>
                  <a:lnTo>
                    <a:pt x="802" y="2239"/>
                  </a:lnTo>
                  <a:lnTo>
                    <a:pt x="829" y="2245"/>
                  </a:lnTo>
                  <a:lnTo>
                    <a:pt x="856" y="2253"/>
                  </a:lnTo>
                  <a:lnTo>
                    <a:pt x="883" y="2259"/>
                  </a:lnTo>
                  <a:lnTo>
                    <a:pt x="911" y="2264"/>
                  </a:lnTo>
                  <a:lnTo>
                    <a:pt x="938" y="2268"/>
                  </a:lnTo>
                  <a:lnTo>
                    <a:pt x="965" y="2273"/>
                  </a:lnTo>
                  <a:lnTo>
                    <a:pt x="993" y="2277"/>
                  </a:lnTo>
                  <a:lnTo>
                    <a:pt x="1023" y="2280"/>
                  </a:lnTo>
                  <a:lnTo>
                    <a:pt x="1050" y="2282"/>
                  </a:lnTo>
                  <a:lnTo>
                    <a:pt x="1079" y="2283"/>
                  </a:lnTo>
                  <a:lnTo>
                    <a:pt x="1108" y="2284"/>
                  </a:lnTo>
                  <a:lnTo>
                    <a:pt x="1137" y="2285"/>
                  </a:lnTo>
                  <a:lnTo>
                    <a:pt x="1167" y="2284"/>
                  </a:lnTo>
                  <a:lnTo>
                    <a:pt x="1195" y="2283"/>
                  </a:lnTo>
                  <a:lnTo>
                    <a:pt x="1224" y="2281"/>
                  </a:lnTo>
                  <a:lnTo>
                    <a:pt x="1254" y="2280"/>
                  </a:lnTo>
                  <a:close/>
                </a:path>
              </a:pathLst>
            </a:custGeom>
            <a:solidFill>
              <a:srgbClr val="FF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45076" name="Freeform 23"/>
            <p:cNvSpPr>
              <a:spLocks/>
            </p:cNvSpPr>
            <p:nvPr/>
          </p:nvSpPr>
          <p:spPr bwMode="auto">
            <a:xfrm>
              <a:off x="2923" y="3465"/>
              <a:ext cx="110" cy="161"/>
            </a:xfrm>
            <a:custGeom>
              <a:avLst/>
              <a:gdLst>
                <a:gd name="T0" fmla="*/ 755 w 766"/>
                <a:gd name="T1" fmla="*/ 177 h 1128"/>
                <a:gd name="T2" fmla="*/ 729 w 766"/>
                <a:gd name="T3" fmla="*/ 184 h 1128"/>
                <a:gd name="T4" fmla="*/ 697 w 766"/>
                <a:gd name="T5" fmla="*/ 194 h 1128"/>
                <a:gd name="T6" fmla="*/ 657 w 766"/>
                <a:gd name="T7" fmla="*/ 208 h 1128"/>
                <a:gd name="T8" fmla="*/ 610 w 766"/>
                <a:gd name="T9" fmla="*/ 227 h 1128"/>
                <a:gd name="T10" fmla="*/ 561 w 766"/>
                <a:gd name="T11" fmla="*/ 253 h 1128"/>
                <a:gd name="T12" fmla="*/ 507 w 766"/>
                <a:gd name="T13" fmla="*/ 282 h 1128"/>
                <a:gd name="T14" fmla="*/ 455 w 766"/>
                <a:gd name="T15" fmla="*/ 318 h 1128"/>
                <a:gd name="T16" fmla="*/ 404 w 766"/>
                <a:gd name="T17" fmla="*/ 361 h 1128"/>
                <a:gd name="T18" fmla="*/ 354 w 766"/>
                <a:gd name="T19" fmla="*/ 411 h 1128"/>
                <a:gd name="T20" fmla="*/ 310 w 766"/>
                <a:gd name="T21" fmla="*/ 468 h 1128"/>
                <a:gd name="T22" fmla="*/ 272 w 766"/>
                <a:gd name="T23" fmla="*/ 534 h 1128"/>
                <a:gd name="T24" fmla="*/ 243 w 766"/>
                <a:gd name="T25" fmla="*/ 605 h 1128"/>
                <a:gd name="T26" fmla="*/ 220 w 766"/>
                <a:gd name="T27" fmla="*/ 674 h 1128"/>
                <a:gd name="T28" fmla="*/ 203 w 766"/>
                <a:gd name="T29" fmla="*/ 737 h 1128"/>
                <a:gd name="T30" fmla="*/ 194 w 766"/>
                <a:gd name="T31" fmla="*/ 795 h 1128"/>
                <a:gd name="T32" fmla="*/ 188 w 766"/>
                <a:gd name="T33" fmla="*/ 849 h 1128"/>
                <a:gd name="T34" fmla="*/ 188 w 766"/>
                <a:gd name="T35" fmla="*/ 898 h 1128"/>
                <a:gd name="T36" fmla="*/ 189 w 766"/>
                <a:gd name="T37" fmla="*/ 942 h 1128"/>
                <a:gd name="T38" fmla="*/ 193 w 766"/>
                <a:gd name="T39" fmla="*/ 980 h 1128"/>
                <a:gd name="T40" fmla="*/ 198 w 766"/>
                <a:gd name="T41" fmla="*/ 1011 h 1128"/>
                <a:gd name="T42" fmla="*/ 204 w 766"/>
                <a:gd name="T43" fmla="*/ 1039 h 1128"/>
                <a:gd name="T44" fmla="*/ 213 w 766"/>
                <a:gd name="T45" fmla="*/ 1072 h 1128"/>
                <a:gd name="T46" fmla="*/ 208 w 766"/>
                <a:gd name="T47" fmla="*/ 1086 h 1128"/>
                <a:gd name="T48" fmla="*/ 179 w 766"/>
                <a:gd name="T49" fmla="*/ 1094 h 1128"/>
                <a:gd name="T50" fmla="*/ 140 w 766"/>
                <a:gd name="T51" fmla="*/ 1104 h 1128"/>
                <a:gd name="T52" fmla="*/ 109 w 766"/>
                <a:gd name="T53" fmla="*/ 1110 h 1128"/>
                <a:gd name="T54" fmla="*/ 72 w 766"/>
                <a:gd name="T55" fmla="*/ 1117 h 1128"/>
                <a:gd name="T56" fmla="*/ 40 w 766"/>
                <a:gd name="T57" fmla="*/ 1124 h 1128"/>
                <a:gd name="T58" fmla="*/ 28 w 766"/>
                <a:gd name="T59" fmla="*/ 1124 h 1128"/>
                <a:gd name="T60" fmla="*/ 20 w 766"/>
                <a:gd name="T61" fmla="*/ 1095 h 1128"/>
                <a:gd name="T62" fmla="*/ 16 w 766"/>
                <a:gd name="T63" fmla="*/ 1062 h 1128"/>
                <a:gd name="T64" fmla="*/ 9 w 766"/>
                <a:gd name="T65" fmla="*/ 1018 h 1128"/>
                <a:gd name="T66" fmla="*/ 3 w 766"/>
                <a:gd name="T67" fmla="*/ 966 h 1128"/>
                <a:gd name="T68" fmla="*/ 1 w 766"/>
                <a:gd name="T69" fmla="*/ 907 h 1128"/>
                <a:gd name="T70" fmla="*/ 1 w 766"/>
                <a:gd name="T71" fmla="*/ 842 h 1128"/>
                <a:gd name="T72" fmla="*/ 4 w 766"/>
                <a:gd name="T73" fmla="*/ 772 h 1128"/>
                <a:gd name="T74" fmla="*/ 14 w 766"/>
                <a:gd name="T75" fmla="*/ 699 h 1128"/>
                <a:gd name="T76" fmla="*/ 31 w 766"/>
                <a:gd name="T77" fmla="*/ 624 h 1128"/>
                <a:gd name="T78" fmla="*/ 55 w 766"/>
                <a:gd name="T79" fmla="*/ 550 h 1128"/>
                <a:gd name="T80" fmla="*/ 89 w 766"/>
                <a:gd name="T81" fmla="*/ 474 h 1128"/>
                <a:gd name="T82" fmla="*/ 129 w 766"/>
                <a:gd name="T83" fmla="*/ 405 h 1128"/>
                <a:gd name="T84" fmla="*/ 171 w 766"/>
                <a:gd name="T85" fmla="*/ 344 h 1128"/>
                <a:gd name="T86" fmla="*/ 212 w 766"/>
                <a:gd name="T87" fmla="*/ 292 h 1128"/>
                <a:gd name="T88" fmla="*/ 255 w 766"/>
                <a:gd name="T89" fmla="*/ 244 h 1128"/>
                <a:gd name="T90" fmla="*/ 300 w 766"/>
                <a:gd name="T91" fmla="*/ 204 h 1128"/>
                <a:gd name="T92" fmla="*/ 344 w 766"/>
                <a:gd name="T93" fmla="*/ 168 h 1128"/>
                <a:gd name="T94" fmla="*/ 391 w 766"/>
                <a:gd name="T95" fmla="*/ 138 h 1128"/>
                <a:gd name="T96" fmla="*/ 436 w 766"/>
                <a:gd name="T97" fmla="*/ 110 h 1128"/>
                <a:gd name="T98" fmla="*/ 485 w 766"/>
                <a:gd name="T99" fmla="*/ 86 h 1128"/>
                <a:gd name="T100" fmla="*/ 535 w 766"/>
                <a:gd name="T101" fmla="*/ 63 h 1128"/>
                <a:gd name="T102" fmla="*/ 586 w 766"/>
                <a:gd name="T103" fmla="*/ 43 h 1128"/>
                <a:gd name="T104" fmla="*/ 636 w 766"/>
                <a:gd name="T105" fmla="*/ 25 h 1128"/>
                <a:gd name="T106" fmla="*/ 691 w 766"/>
                <a:gd name="T107" fmla="*/ 7 h 112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66"/>
                <a:gd name="T163" fmla="*/ 0 h 1128"/>
                <a:gd name="T164" fmla="*/ 766 w 766"/>
                <a:gd name="T165" fmla="*/ 1128 h 112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66" h="1128">
                  <a:moveTo>
                    <a:pt x="713" y="0"/>
                  </a:moveTo>
                  <a:lnTo>
                    <a:pt x="766" y="176"/>
                  </a:lnTo>
                  <a:lnTo>
                    <a:pt x="763" y="176"/>
                  </a:lnTo>
                  <a:lnTo>
                    <a:pt x="760" y="176"/>
                  </a:lnTo>
                  <a:lnTo>
                    <a:pt x="755" y="177"/>
                  </a:lnTo>
                  <a:lnTo>
                    <a:pt x="749" y="180"/>
                  </a:lnTo>
                  <a:lnTo>
                    <a:pt x="743" y="180"/>
                  </a:lnTo>
                  <a:lnTo>
                    <a:pt x="739" y="181"/>
                  </a:lnTo>
                  <a:lnTo>
                    <a:pt x="734" y="182"/>
                  </a:lnTo>
                  <a:lnTo>
                    <a:pt x="729" y="184"/>
                  </a:lnTo>
                  <a:lnTo>
                    <a:pt x="722" y="185"/>
                  </a:lnTo>
                  <a:lnTo>
                    <a:pt x="717" y="187"/>
                  </a:lnTo>
                  <a:lnTo>
                    <a:pt x="711" y="189"/>
                  </a:lnTo>
                  <a:lnTo>
                    <a:pt x="704" y="193"/>
                  </a:lnTo>
                  <a:lnTo>
                    <a:pt x="697" y="194"/>
                  </a:lnTo>
                  <a:lnTo>
                    <a:pt x="689" y="197"/>
                  </a:lnTo>
                  <a:lnTo>
                    <a:pt x="681" y="199"/>
                  </a:lnTo>
                  <a:lnTo>
                    <a:pt x="675" y="202"/>
                  </a:lnTo>
                  <a:lnTo>
                    <a:pt x="665" y="204"/>
                  </a:lnTo>
                  <a:lnTo>
                    <a:pt x="657" y="208"/>
                  </a:lnTo>
                  <a:lnTo>
                    <a:pt x="647" y="212"/>
                  </a:lnTo>
                  <a:lnTo>
                    <a:pt x="640" y="216"/>
                  </a:lnTo>
                  <a:lnTo>
                    <a:pt x="630" y="219"/>
                  </a:lnTo>
                  <a:lnTo>
                    <a:pt x="619" y="223"/>
                  </a:lnTo>
                  <a:lnTo>
                    <a:pt x="610" y="227"/>
                  </a:lnTo>
                  <a:lnTo>
                    <a:pt x="601" y="233"/>
                  </a:lnTo>
                  <a:lnTo>
                    <a:pt x="591" y="237"/>
                  </a:lnTo>
                  <a:lnTo>
                    <a:pt x="581" y="241"/>
                  </a:lnTo>
                  <a:lnTo>
                    <a:pt x="572" y="248"/>
                  </a:lnTo>
                  <a:lnTo>
                    <a:pt x="561" y="253"/>
                  </a:lnTo>
                  <a:lnTo>
                    <a:pt x="551" y="258"/>
                  </a:lnTo>
                  <a:lnTo>
                    <a:pt x="540" y="264"/>
                  </a:lnTo>
                  <a:lnTo>
                    <a:pt x="529" y="269"/>
                  </a:lnTo>
                  <a:lnTo>
                    <a:pt x="519" y="275"/>
                  </a:lnTo>
                  <a:lnTo>
                    <a:pt x="507" y="282"/>
                  </a:lnTo>
                  <a:lnTo>
                    <a:pt x="498" y="289"/>
                  </a:lnTo>
                  <a:lnTo>
                    <a:pt x="487" y="296"/>
                  </a:lnTo>
                  <a:lnTo>
                    <a:pt x="477" y="303"/>
                  </a:lnTo>
                  <a:lnTo>
                    <a:pt x="466" y="310"/>
                  </a:lnTo>
                  <a:lnTo>
                    <a:pt x="455" y="318"/>
                  </a:lnTo>
                  <a:lnTo>
                    <a:pt x="445" y="326"/>
                  </a:lnTo>
                  <a:lnTo>
                    <a:pt x="434" y="334"/>
                  </a:lnTo>
                  <a:lnTo>
                    <a:pt x="424" y="343"/>
                  </a:lnTo>
                  <a:lnTo>
                    <a:pt x="413" y="351"/>
                  </a:lnTo>
                  <a:lnTo>
                    <a:pt x="404" y="361"/>
                  </a:lnTo>
                  <a:lnTo>
                    <a:pt x="394" y="372"/>
                  </a:lnTo>
                  <a:lnTo>
                    <a:pt x="383" y="380"/>
                  </a:lnTo>
                  <a:lnTo>
                    <a:pt x="374" y="390"/>
                  </a:lnTo>
                  <a:lnTo>
                    <a:pt x="364" y="400"/>
                  </a:lnTo>
                  <a:lnTo>
                    <a:pt x="354" y="411"/>
                  </a:lnTo>
                  <a:lnTo>
                    <a:pt x="344" y="421"/>
                  </a:lnTo>
                  <a:lnTo>
                    <a:pt x="336" y="433"/>
                  </a:lnTo>
                  <a:lnTo>
                    <a:pt x="327" y="445"/>
                  </a:lnTo>
                  <a:lnTo>
                    <a:pt x="319" y="457"/>
                  </a:lnTo>
                  <a:lnTo>
                    <a:pt x="310" y="468"/>
                  </a:lnTo>
                  <a:lnTo>
                    <a:pt x="302" y="481"/>
                  </a:lnTo>
                  <a:lnTo>
                    <a:pt x="294" y="493"/>
                  </a:lnTo>
                  <a:lnTo>
                    <a:pt x="287" y="507"/>
                  </a:lnTo>
                  <a:lnTo>
                    <a:pt x="280" y="520"/>
                  </a:lnTo>
                  <a:lnTo>
                    <a:pt x="272" y="534"/>
                  </a:lnTo>
                  <a:lnTo>
                    <a:pt x="266" y="548"/>
                  </a:lnTo>
                  <a:lnTo>
                    <a:pt x="261" y="563"/>
                  </a:lnTo>
                  <a:lnTo>
                    <a:pt x="253" y="577"/>
                  </a:lnTo>
                  <a:lnTo>
                    <a:pt x="248" y="591"/>
                  </a:lnTo>
                  <a:lnTo>
                    <a:pt x="243" y="605"/>
                  </a:lnTo>
                  <a:lnTo>
                    <a:pt x="238" y="619"/>
                  </a:lnTo>
                  <a:lnTo>
                    <a:pt x="232" y="632"/>
                  </a:lnTo>
                  <a:lnTo>
                    <a:pt x="228" y="646"/>
                  </a:lnTo>
                  <a:lnTo>
                    <a:pt x="224" y="660"/>
                  </a:lnTo>
                  <a:lnTo>
                    <a:pt x="220" y="674"/>
                  </a:lnTo>
                  <a:lnTo>
                    <a:pt x="215" y="686"/>
                  </a:lnTo>
                  <a:lnTo>
                    <a:pt x="212" y="699"/>
                  </a:lnTo>
                  <a:lnTo>
                    <a:pt x="209" y="712"/>
                  </a:lnTo>
                  <a:lnTo>
                    <a:pt x="207" y="724"/>
                  </a:lnTo>
                  <a:lnTo>
                    <a:pt x="203" y="737"/>
                  </a:lnTo>
                  <a:lnTo>
                    <a:pt x="201" y="749"/>
                  </a:lnTo>
                  <a:lnTo>
                    <a:pt x="199" y="761"/>
                  </a:lnTo>
                  <a:lnTo>
                    <a:pt x="198" y="773"/>
                  </a:lnTo>
                  <a:lnTo>
                    <a:pt x="195" y="784"/>
                  </a:lnTo>
                  <a:lnTo>
                    <a:pt x="194" y="795"/>
                  </a:lnTo>
                  <a:lnTo>
                    <a:pt x="192" y="806"/>
                  </a:lnTo>
                  <a:lnTo>
                    <a:pt x="191" y="818"/>
                  </a:lnTo>
                  <a:lnTo>
                    <a:pt x="190" y="828"/>
                  </a:lnTo>
                  <a:lnTo>
                    <a:pt x="189" y="839"/>
                  </a:lnTo>
                  <a:lnTo>
                    <a:pt x="188" y="849"/>
                  </a:lnTo>
                  <a:lnTo>
                    <a:pt x="188" y="860"/>
                  </a:lnTo>
                  <a:lnTo>
                    <a:pt x="188" y="870"/>
                  </a:lnTo>
                  <a:lnTo>
                    <a:pt x="188" y="879"/>
                  </a:lnTo>
                  <a:lnTo>
                    <a:pt x="188" y="889"/>
                  </a:lnTo>
                  <a:lnTo>
                    <a:pt x="188" y="898"/>
                  </a:lnTo>
                  <a:lnTo>
                    <a:pt x="188" y="908"/>
                  </a:lnTo>
                  <a:lnTo>
                    <a:pt x="188" y="916"/>
                  </a:lnTo>
                  <a:lnTo>
                    <a:pt x="188" y="926"/>
                  </a:lnTo>
                  <a:lnTo>
                    <a:pt x="189" y="934"/>
                  </a:lnTo>
                  <a:lnTo>
                    <a:pt x="189" y="942"/>
                  </a:lnTo>
                  <a:lnTo>
                    <a:pt x="189" y="950"/>
                  </a:lnTo>
                  <a:lnTo>
                    <a:pt x="190" y="956"/>
                  </a:lnTo>
                  <a:lnTo>
                    <a:pt x="191" y="965"/>
                  </a:lnTo>
                  <a:lnTo>
                    <a:pt x="191" y="972"/>
                  </a:lnTo>
                  <a:lnTo>
                    <a:pt x="193" y="980"/>
                  </a:lnTo>
                  <a:lnTo>
                    <a:pt x="194" y="987"/>
                  </a:lnTo>
                  <a:lnTo>
                    <a:pt x="195" y="995"/>
                  </a:lnTo>
                  <a:lnTo>
                    <a:pt x="195" y="1000"/>
                  </a:lnTo>
                  <a:lnTo>
                    <a:pt x="197" y="1005"/>
                  </a:lnTo>
                  <a:lnTo>
                    <a:pt x="198" y="1011"/>
                  </a:lnTo>
                  <a:lnTo>
                    <a:pt x="199" y="1018"/>
                  </a:lnTo>
                  <a:lnTo>
                    <a:pt x="200" y="1023"/>
                  </a:lnTo>
                  <a:lnTo>
                    <a:pt x="201" y="1028"/>
                  </a:lnTo>
                  <a:lnTo>
                    <a:pt x="202" y="1034"/>
                  </a:lnTo>
                  <a:lnTo>
                    <a:pt x="204" y="1039"/>
                  </a:lnTo>
                  <a:lnTo>
                    <a:pt x="206" y="1048"/>
                  </a:lnTo>
                  <a:lnTo>
                    <a:pt x="208" y="1056"/>
                  </a:lnTo>
                  <a:lnTo>
                    <a:pt x="210" y="1062"/>
                  </a:lnTo>
                  <a:lnTo>
                    <a:pt x="212" y="1068"/>
                  </a:lnTo>
                  <a:lnTo>
                    <a:pt x="213" y="1072"/>
                  </a:lnTo>
                  <a:lnTo>
                    <a:pt x="215" y="1076"/>
                  </a:lnTo>
                  <a:lnTo>
                    <a:pt x="215" y="1079"/>
                  </a:lnTo>
                  <a:lnTo>
                    <a:pt x="216" y="1081"/>
                  </a:lnTo>
                  <a:lnTo>
                    <a:pt x="214" y="1084"/>
                  </a:lnTo>
                  <a:lnTo>
                    <a:pt x="208" y="1086"/>
                  </a:lnTo>
                  <a:lnTo>
                    <a:pt x="202" y="1087"/>
                  </a:lnTo>
                  <a:lnTo>
                    <a:pt x="198" y="1089"/>
                  </a:lnTo>
                  <a:lnTo>
                    <a:pt x="192" y="1090"/>
                  </a:lnTo>
                  <a:lnTo>
                    <a:pt x="187" y="1093"/>
                  </a:lnTo>
                  <a:lnTo>
                    <a:pt x="179" y="1094"/>
                  </a:lnTo>
                  <a:lnTo>
                    <a:pt x="172" y="1096"/>
                  </a:lnTo>
                  <a:lnTo>
                    <a:pt x="163" y="1097"/>
                  </a:lnTo>
                  <a:lnTo>
                    <a:pt x="157" y="1100"/>
                  </a:lnTo>
                  <a:lnTo>
                    <a:pt x="147" y="1102"/>
                  </a:lnTo>
                  <a:lnTo>
                    <a:pt x="140" y="1104"/>
                  </a:lnTo>
                  <a:lnTo>
                    <a:pt x="130" y="1106"/>
                  </a:lnTo>
                  <a:lnTo>
                    <a:pt x="123" y="1108"/>
                  </a:lnTo>
                  <a:lnTo>
                    <a:pt x="118" y="1108"/>
                  </a:lnTo>
                  <a:lnTo>
                    <a:pt x="112" y="1110"/>
                  </a:lnTo>
                  <a:lnTo>
                    <a:pt x="109" y="1110"/>
                  </a:lnTo>
                  <a:lnTo>
                    <a:pt x="105" y="1111"/>
                  </a:lnTo>
                  <a:lnTo>
                    <a:pt x="95" y="1113"/>
                  </a:lnTo>
                  <a:lnTo>
                    <a:pt x="88" y="1114"/>
                  </a:lnTo>
                  <a:lnTo>
                    <a:pt x="79" y="1116"/>
                  </a:lnTo>
                  <a:lnTo>
                    <a:pt x="72" y="1117"/>
                  </a:lnTo>
                  <a:lnTo>
                    <a:pt x="65" y="1120"/>
                  </a:lnTo>
                  <a:lnTo>
                    <a:pt x="58" y="1122"/>
                  </a:lnTo>
                  <a:lnTo>
                    <a:pt x="51" y="1123"/>
                  </a:lnTo>
                  <a:lnTo>
                    <a:pt x="46" y="1124"/>
                  </a:lnTo>
                  <a:lnTo>
                    <a:pt x="40" y="1124"/>
                  </a:lnTo>
                  <a:lnTo>
                    <a:pt x="37" y="1126"/>
                  </a:lnTo>
                  <a:lnTo>
                    <a:pt x="31" y="1128"/>
                  </a:lnTo>
                  <a:lnTo>
                    <a:pt x="30" y="1128"/>
                  </a:lnTo>
                  <a:lnTo>
                    <a:pt x="29" y="1127"/>
                  </a:lnTo>
                  <a:lnTo>
                    <a:pt x="28" y="1124"/>
                  </a:lnTo>
                  <a:lnTo>
                    <a:pt x="27" y="1117"/>
                  </a:lnTo>
                  <a:lnTo>
                    <a:pt x="25" y="1110"/>
                  </a:lnTo>
                  <a:lnTo>
                    <a:pt x="23" y="1106"/>
                  </a:lnTo>
                  <a:lnTo>
                    <a:pt x="22" y="1100"/>
                  </a:lnTo>
                  <a:lnTo>
                    <a:pt x="20" y="1095"/>
                  </a:lnTo>
                  <a:lnTo>
                    <a:pt x="20" y="1090"/>
                  </a:lnTo>
                  <a:lnTo>
                    <a:pt x="18" y="1082"/>
                  </a:lnTo>
                  <a:lnTo>
                    <a:pt x="17" y="1076"/>
                  </a:lnTo>
                  <a:lnTo>
                    <a:pt x="17" y="1069"/>
                  </a:lnTo>
                  <a:lnTo>
                    <a:pt x="16" y="1062"/>
                  </a:lnTo>
                  <a:lnTo>
                    <a:pt x="14" y="1053"/>
                  </a:lnTo>
                  <a:lnTo>
                    <a:pt x="13" y="1045"/>
                  </a:lnTo>
                  <a:lnTo>
                    <a:pt x="11" y="1036"/>
                  </a:lnTo>
                  <a:lnTo>
                    <a:pt x="11" y="1027"/>
                  </a:lnTo>
                  <a:lnTo>
                    <a:pt x="9" y="1018"/>
                  </a:lnTo>
                  <a:lnTo>
                    <a:pt x="8" y="1007"/>
                  </a:lnTo>
                  <a:lnTo>
                    <a:pt x="7" y="998"/>
                  </a:lnTo>
                  <a:lnTo>
                    <a:pt x="7" y="988"/>
                  </a:lnTo>
                  <a:lnTo>
                    <a:pt x="4" y="978"/>
                  </a:lnTo>
                  <a:lnTo>
                    <a:pt x="3" y="966"/>
                  </a:lnTo>
                  <a:lnTo>
                    <a:pt x="3" y="954"/>
                  </a:lnTo>
                  <a:lnTo>
                    <a:pt x="2" y="943"/>
                  </a:lnTo>
                  <a:lnTo>
                    <a:pt x="1" y="931"/>
                  </a:lnTo>
                  <a:lnTo>
                    <a:pt x="1" y="919"/>
                  </a:lnTo>
                  <a:lnTo>
                    <a:pt x="1" y="907"/>
                  </a:lnTo>
                  <a:lnTo>
                    <a:pt x="1" y="895"/>
                  </a:lnTo>
                  <a:lnTo>
                    <a:pt x="0" y="881"/>
                  </a:lnTo>
                  <a:lnTo>
                    <a:pt x="0" y="868"/>
                  </a:lnTo>
                  <a:lnTo>
                    <a:pt x="0" y="855"/>
                  </a:lnTo>
                  <a:lnTo>
                    <a:pt x="1" y="842"/>
                  </a:lnTo>
                  <a:lnTo>
                    <a:pt x="1" y="828"/>
                  </a:lnTo>
                  <a:lnTo>
                    <a:pt x="1" y="814"/>
                  </a:lnTo>
                  <a:lnTo>
                    <a:pt x="2" y="801"/>
                  </a:lnTo>
                  <a:lnTo>
                    <a:pt x="3" y="787"/>
                  </a:lnTo>
                  <a:lnTo>
                    <a:pt x="4" y="772"/>
                  </a:lnTo>
                  <a:lnTo>
                    <a:pt x="7" y="758"/>
                  </a:lnTo>
                  <a:lnTo>
                    <a:pt x="8" y="743"/>
                  </a:lnTo>
                  <a:lnTo>
                    <a:pt x="11" y="729"/>
                  </a:lnTo>
                  <a:lnTo>
                    <a:pt x="12" y="714"/>
                  </a:lnTo>
                  <a:lnTo>
                    <a:pt x="14" y="699"/>
                  </a:lnTo>
                  <a:lnTo>
                    <a:pt x="17" y="684"/>
                  </a:lnTo>
                  <a:lnTo>
                    <a:pt x="20" y="669"/>
                  </a:lnTo>
                  <a:lnTo>
                    <a:pt x="23" y="654"/>
                  </a:lnTo>
                  <a:lnTo>
                    <a:pt x="28" y="639"/>
                  </a:lnTo>
                  <a:lnTo>
                    <a:pt x="31" y="624"/>
                  </a:lnTo>
                  <a:lnTo>
                    <a:pt x="35" y="609"/>
                  </a:lnTo>
                  <a:lnTo>
                    <a:pt x="39" y="594"/>
                  </a:lnTo>
                  <a:lnTo>
                    <a:pt x="45" y="579"/>
                  </a:lnTo>
                  <a:lnTo>
                    <a:pt x="49" y="563"/>
                  </a:lnTo>
                  <a:lnTo>
                    <a:pt x="55" y="550"/>
                  </a:lnTo>
                  <a:lnTo>
                    <a:pt x="61" y="534"/>
                  </a:lnTo>
                  <a:lnTo>
                    <a:pt x="67" y="519"/>
                  </a:lnTo>
                  <a:lnTo>
                    <a:pt x="74" y="504"/>
                  </a:lnTo>
                  <a:lnTo>
                    <a:pt x="82" y="489"/>
                  </a:lnTo>
                  <a:lnTo>
                    <a:pt x="89" y="474"/>
                  </a:lnTo>
                  <a:lnTo>
                    <a:pt x="95" y="461"/>
                  </a:lnTo>
                  <a:lnTo>
                    <a:pt x="104" y="446"/>
                  </a:lnTo>
                  <a:lnTo>
                    <a:pt x="113" y="432"/>
                  </a:lnTo>
                  <a:lnTo>
                    <a:pt x="121" y="418"/>
                  </a:lnTo>
                  <a:lnTo>
                    <a:pt x="129" y="405"/>
                  </a:lnTo>
                  <a:lnTo>
                    <a:pt x="137" y="392"/>
                  </a:lnTo>
                  <a:lnTo>
                    <a:pt x="145" y="380"/>
                  </a:lnTo>
                  <a:lnTo>
                    <a:pt x="154" y="367"/>
                  </a:lnTo>
                  <a:lnTo>
                    <a:pt x="162" y="356"/>
                  </a:lnTo>
                  <a:lnTo>
                    <a:pt x="171" y="344"/>
                  </a:lnTo>
                  <a:lnTo>
                    <a:pt x="179" y="333"/>
                  </a:lnTo>
                  <a:lnTo>
                    <a:pt x="187" y="323"/>
                  </a:lnTo>
                  <a:lnTo>
                    <a:pt x="195" y="312"/>
                  </a:lnTo>
                  <a:lnTo>
                    <a:pt x="203" y="302"/>
                  </a:lnTo>
                  <a:lnTo>
                    <a:pt x="212" y="292"/>
                  </a:lnTo>
                  <a:lnTo>
                    <a:pt x="220" y="283"/>
                  </a:lnTo>
                  <a:lnTo>
                    <a:pt x="229" y="272"/>
                  </a:lnTo>
                  <a:lnTo>
                    <a:pt x="237" y="262"/>
                  </a:lnTo>
                  <a:lnTo>
                    <a:pt x="247" y="255"/>
                  </a:lnTo>
                  <a:lnTo>
                    <a:pt x="255" y="244"/>
                  </a:lnTo>
                  <a:lnTo>
                    <a:pt x="264" y="237"/>
                  </a:lnTo>
                  <a:lnTo>
                    <a:pt x="272" y="227"/>
                  </a:lnTo>
                  <a:lnTo>
                    <a:pt x="282" y="220"/>
                  </a:lnTo>
                  <a:lnTo>
                    <a:pt x="289" y="212"/>
                  </a:lnTo>
                  <a:lnTo>
                    <a:pt x="300" y="204"/>
                  </a:lnTo>
                  <a:lnTo>
                    <a:pt x="307" y="197"/>
                  </a:lnTo>
                  <a:lnTo>
                    <a:pt x="317" y="189"/>
                  </a:lnTo>
                  <a:lnTo>
                    <a:pt x="326" y="183"/>
                  </a:lnTo>
                  <a:lnTo>
                    <a:pt x="335" y="176"/>
                  </a:lnTo>
                  <a:lnTo>
                    <a:pt x="344" y="168"/>
                  </a:lnTo>
                  <a:lnTo>
                    <a:pt x="354" y="163"/>
                  </a:lnTo>
                  <a:lnTo>
                    <a:pt x="362" y="155"/>
                  </a:lnTo>
                  <a:lnTo>
                    <a:pt x="371" y="149"/>
                  </a:lnTo>
                  <a:lnTo>
                    <a:pt x="381" y="143"/>
                  </a:lnTo>
                  <a:lnTo>
                    <a:pt x="391" y="138"/>
                  </a:lnTo>
                  <a:lnTo>
                    <a:pt x="399" y="132"/>
                  </a:lnTo>
                  <a:lnTo>
                    <a:pt x="409" y="126"/>
                  </a:lnTo>
                  <a:lnTo>
                    <a:pt x="417" y="120"/>
                  </a:lnTo>
                  <a:lnTo>
                    <a:pt x="427" y="115"/>
                  </a:lnTo>
                  <a:lnTo>
                    <a:pt x="436" y="110"/>
                  </a:lnTo>
                  <a:lnTo>
                    <a:pt x="446" y="105"/>
                  </a:lnTo>
                  <a:lnTo>
                    <a:pt x="456" y="100"/>
                  </a:lnTo>
                  <a:lnTo>
                    <a:pt x="466" y="95"/>
                  </a:lnTo>
                  <a:lnTo>
                    <a:pt x="475" y="91"/>
                  </a:lnTo>
                  <a:lnTo>
                    <a:pt x="485" y="86"/>
                  </a:lnTo>
                  <a:lnTo>
                    <a:pt x="495" y="80"/>
                  </a:lnTo>
                  <a:lnTo>
                    <a:pt x="504" y="77"/>
                  </a:lnTo>
                  <a:lnTo>
                    <a:pt x="515" y="72"/>
                  </a:lnTo>
                  <a:lnTo>
                    <a:pt x="524" y="68"/>
                  </a:lnTo>
                  <a:lnTo>
                    <a:pt x="535" y="63"/>
                  </a:lnTo>
                  <a:lnTo>
                    <a:pt x="544" y="60"/>
                  </a:lnTo>
                  <a:lnTo>
                    <a:pt x="555" y="56"/>
                  </a:lnTo>
                  <a:lnTo>
                    <a:pt x="564" y="52"/>
                  </a:lnTo>
                  <a:lnTo>
                    <a:pt x="575" y="47"/>
                  </a:lnTo>
                  <a:lnTo>
                    <a:pt x="586" y="43"/>
                  </a:lnTo>
                  <a:lnTo>
                    <a:pt x="595" y="39"/>
                  </a:lnTo>
                  <a:lnTo>
                    <a:pt x="606" y="36"/>
                  </a:lnTo>
                  <a:lnTo>
                    <a:pt x="616" y="33"/>
                  </a:lnTo>
                  <a:lnTo>
                    <a:pt x="627" y="29"/>
                  </a:lnTo>
                  <a:lnTo>
                    <a:pt x="636" y="25"/>
                  </a:lnTo>
                  <a:lnTo>
                    <a:pt x="647" y="22"/>
                  </a:lnTo>
                  <a:lnTo>
                    <a:pt x="658" y="18"/>
                  </a:lnTo>
                  <a:lnTo>
                    <a:pt x="669" y="15"/>
                  </a:lnTo>
                  <a:lnTo>
                    <a:pt x="680" y="10"/>
                  </a:lnTo>
                  <a:lnTo>
                    <a:pt x="691" y="7"/>
                  </a:lnTo>
                  <a:lnTo>
                    <a:pt x="701" y="3"/>
                  </a:lnTo>
                  <a:lnTo>
                    <a:pt x="71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45077" name="Freeform 24"/>
            <p:cNvSpPr>
              <a:spLocks/>
            </p:cNvSpPr>
            <p:nvPr/>
          </p:nvSpPr>
          <p:spPr bwMode="auto">
            <a:xfrm>
              <a:off x="3070" y="3464"/>
              <a:ext cx="109" cy="160"/>
            </a:xfrm>
            <a:custGeom>
              <a:avLst/>
              <a:gdLst>
                <a:gd name="T0" fmla="*/ 558 w 763"/>
                <a:gd name="T1" fmla="*/ 1079 h 1122"/>
                <a:gd name="T2" fmla="*/ 564 w 763"/>
                <a:gd name="T3" fmla="*/ 1052 h 1122"/>
                <a:gd name="T4" fmla="*/ 570 w 763"/>
                <a:gd name="T5" fmla="*/ 1019 h 1122"/>
                <a:gd name="T6" fmla="*/ 575 w 763"/>
                <a:gd name="T7" fmla="*/ 976 h 1122"/>
                <a:gd name="T8" fmla="*/ 578 w 763"/>
                <a:gd name="T9" fmla="*/ 927 h 1122"/>
                <a:gd name="T10" fmla="*/ 580 w 763"/>
                <a:gd name="T11" fmla="*/ 873 h 1122"/>
                <a:gd name="T12" fmla="*/ 576 w 763"/>
                <a:gd name="T13" fmla="*/ 812 h 1122"/>
                <a:gd name="T14" fmla="*/ 568 w 763"/>
                <a:gd name="T15" fmla="*/ 747 h 1122"/>
                <a:gd name="T16" fmla="*/ 554 w 763"/>
                <a:gd name="T17" fmla="*/ 682 h 1122"/>
                <a:gd name="T18" fmla="*/ 531 w 763"/>
                <a:gd name="T19" fmla="*/ 616 h 1122"/>
                <a:gd name="T20" fmla="*/ 501 w 763"/>
                <a:gd name="T21" fmla="*/ 550 h 1122"/>
                <a:gd name="T22" fmla="*/ 461 w 763"/>
                <a:gd name="T23" fmla="*/ 487 h 1122"/>
                <a:gd name="T24" fmla="*/ 410 w 763"/>
                <a:gd name="T25" fmla="*/ 428 h 1122"/>
                <a:gd name="T26" fmla="*/ 361 w 763"/>
                <a:gd name="T27" fmla="*/ 378 h 1122"/>
                <a:gd name="T28" fmla="*/ 310 w 763"/>
                <a:gd name="T29" fmla="*/ 333 h 1122"/>
                <a:gd name="T30" fmla="*/ 263 w 763"/>
                <a:gd name="T31" fmla="*/ 297 h 1122"/>
                <a:gd name="T32" fmla="*/ 217 w 763"/>
                <a:gd name="T33" fmla="*/ 268 h 1122"/>
                <a:gd name="T34" fmla="*/ 175 w 763"/>
                <a:gd name="T35" fmla="*/ 245 h 1122"/>
                <a:gd name="T36" fmla="*/ 136 w 763"/>
                <a:gd name="T37" fmla="*/ 226 h 1122"/>
                <a:gd name="T38" fmla="*/ 100 w 763"/>
                <a:gd name="T39" fmla="*/ 212 h 1122"/>
                <a:gd name="T40" fmla="*/ 68 w 763"/>
                <a:gd name="T41" fmla="*/ 203 h 1122"/>
                <a:gd name="T42" fmla="*/ 42 w 763"/>
                <a:gd name="T43" fmla="*/ 196 h 1122"/>
                <a:gd name="T44" fmla="*/ 18 w 763"/>
                <a:gd name="T45" fmla="*/ 191 h 1122"/>
                <a:gd name="T46" fmla="*/ 1 w 763"/>
                <a:gd name="T47" fmla="*/ 189 h 1122"/>
                <a:gd name="T48" fmla="*/ 1 w 763"/>
                <a:gd name="T49" fmla="*/ 161 h 1122"/>
                <a:gd name="T50" fmla="*/ 10 w 763"/>
                <a:gd name="T51" fmla="*/ 125 h 1122"/>
                <a:gd name="T52" fmla="*/ 18 w 763"/>
                <a:gd name="T53" fmla="*/ 87 h 1122"/>
                <a:gd name="T54" fmla="*/ 26 w 763"/>
                <a:gd name="T55" fmla="*/ 58 h 1122"/>
                <a:gd name="T56" fmla="*/ 36 w 763"/>
                <a:gd name="T57" fmla="*/ 22 h 1122"/>
                <a:gd name="T58" fmla="*/ 43 w 763"/>
                <a:gd name="T59" fmla="*/ 0 h 1122"/>
                <a:gd name="T60" fmla="*/ 64 w 763"/>
                <a:gd name="T61" fmla="*/ 5 h 1122"/>
                <a:gd name="T62" fmla="*/ 92 w 763"/>
                <a:gd name="T63" fmla="*/ 13 h 1122"/>
                <a:gd name="T64" fmla="*/ 130 w 763"/>
                <a:gd name="T65" fmla="*/ 25 h 1122"/>
                <a:gd name="T66" fmla="*/ 177 w 763"/>
                <a:gd name="T67" fmla="*/ 43 h 1122"/>
                <a:gd name="T68" fmla="*/ 229 w 763"/>
                <a:gd name="T69" fmla="*/ 65 h 1122"/>
                <a:gd name="T70" fmla="*/ 285 w 763"/>
                <a:gd name="T71" fmla="*/ 92 h 1122"/>
                <a:gd name="T72" fmla="*/ 345 w 763"/>
                <a:gd name="T73" fmla="*/ 124 h 1122"/>
                <a:gd name="T74" fmla="*/ 405 w 763"/>
                <a:gd name="T75" fmla="*/ 165 h 1122"/>
                <a:gd name="T76" fmla="*/ 466 w 763"/>
                <a:gd name="T77" fmla="*/ 210 h 1122"/>
                <a:gd name="T78" fmla="*/ 523 w 763"/>
                <a:gd name="T79" fmla="*/ 263 h 1122"/>
                <a:gd name="T80" fmla="*/ 576 w 763"/>
                <a:gd name="T81" fmla="*/ 322 h 1122"/>
                <a:gd name="T82" fmla="*/ 626 w 763"/>
                <a:gd name="T83" fmla="*/ 391 h 1122"/>
                <a:gd name="T84" fmla="*/ 662 w 763"/>
                <a:gd name="T85" fmla="*/ 455 h 1122"/>
                <a:gd name="T86" fmla="*/ 692 w 763"/>
                <a:gd name="T87" fmla="*/ 517 h 1122"/>
                <a:gd name="T88" fmla="*/ 716 w 763"/>
                <a:gd name="T89" fmla="*/ 579 h 1122"/>
                <a:gd name="T90" fmla="*/ 735 w 763"/>
                <a:gd name="T91" fmla="*/ 637 h 1122"/>
                <a:gd name="T92" fmla="*/ 748 w 763"/>
                <a:gd name="T93" fmla="*/ 693 h 1122"/>
                <a:gd name="T94" fmla="*/ 757 w 763"/>
                <a:gd name="T95" fmla="*/ 749 h 1122"/>
                <a:gd name="T96" fmla="*/ 762 w 763"/>
                <a:gd name="T97" fmla="*/ 803 h 1122"/>
                <a:gd name="T98" fmla="*/ 763 w 763"/>
                <a:gd name="T99" fmla="*/ 858 h 1122"/>
                <a:gd name="T100" fmla="*/ 761 w 763"/>
                <a:gd name="T101" fmla="*/ 912 h 1122"/>
                <a:gd name="T102" fmla="*/ 757 w 763"/>
                <a:gd name="T103" fmla="*/ 967 h 1122"/>
                <a:gd name="T104" fmla="*/ 751 w 763"/>
                <a:gd name="T105" fmla="*/ 1021 h 1122"/>
                <a:gd name="T106" fmla="*/ 743 w 763"/>
                <a:gd name="T107" fmla="*/ 1076 h 1122"/>
                <a:gd name="T108" fmla="*/ 738 w 763"/>
                <a:gd name="T109" fmla="*/ 1122 h 11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3"/>
                <a:gd name="T166" fmla="*/ 0 h 1122"/>
                <a:gd name="T167" fmla="*/ 763 w 763"/>
                <a:gd name="T168" fmla="*/ 1122 h 112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3" h="1122">
                  <a:moveTo>
                    <a:pt x="738" y="1122"/>
                  </a:moveTo>
                  <a:lnTo>
                    <a:pt x="557" y="1090"/>
                  </a:lnTo>
                  <a:lnTo>
                    <a:pt x="557" y="1087"/>
                  </a:lnTo>
                  <a:lnTo>
                    <a:pt x="557" y="1084"/>
                  </a:lnTo>
                  <a:lnTo>
                    <a:pt x="558" y="1079"/>
                  </a:lnTo>
                  <a:lnTo>
                    <a:pt x="560" y="1072"/>
                  </a:lnTo>
                  <a:lnTo>
                    <a:pt x="560" y="1067"/>
                  </a:lnTo>
                  <a:lnTo>
                    <a:pt x="562" y="1062"/>
                  </a:lnTo>
                  <a:lnTo>
                    <a:pt x="562" y="1058"/>
                  </a:lnTo>
                  <a:lnTo>
                    <a:pt x="564" y="1052"/>
                  </a:lnTo>
                  <a:lnTo>
                    <a:pt x="565" y="1046"/>
                  </a:lnTo>
                  <a:lnTo>
                    <a:pt x="566" y="1040"/>
                  </a:lnTo>
                  <a:lnTo>
                    <a:pt x="567" y="1033"/>
                  </a:lnTo>
                  <a:lnTo>
                    <a:pt x="570" y="1027"/>
                  </a:lnTo>
                  <a:lnTo>
                    <a:pt x="570" y="1019"/>
                  </a:lnTo>
                  <a:lnTo>
                    <a:pt x="571" y="1011"/>
                  </a:lnTo>
                  <a:lnTo>
                    <a:pt x="572" y="1003"/>
                  </a:lnTo>
                  <a:lnTo>
                    <a:pt x="573" y="994"/>
                  </a:lnTo>
                  <a:lnTo>
                    <a:pt x="573" y="986"/>
                  </a:lnTo>
                  <a:lnTo>
                    <a:pt x="575" y="976"/>
                  </a:lnTo>
                  <a:lnTo>
                    <a:pt x="576" y="967"/>
                  </a:lnTo>
                  <a:lnTo>
                    <a:pt x="577" y="958"/>
                  </a:lnTo>
                  <a:lnTo>
                    <a:pt x="577" y="948"/>
                  </a:lnTo>
                  <a:lnTo>
                    <a:pt x="578" y="938"/>
                  </a:lnTo>
                  <a:lnTo>
                    <a:pt x="578" y="927"/>
                  </a:lnTo>
                  <a:lnTo>
                    <a:pt x="579" y="917"/>
                  </a:lnTo>
                  <a:lnTo>
                    <a:pt x="579" y="905"/>
                  </a:lnTo>
                  <a:lnTo>
                    <a:pt x="579" y="895"/>
                  </a:lnTo>
                  <a:lnTo>
                    <a:pt x="579" y="884"/>
                  </a:lnTo>
                  <a:lnTo>
                    <a:pt x="580" y="873"/>
                  </a:lnTo>
                  <a:lnTo>
                    <a:pt x="579" y="861"/>
                  </a:lnTo>
                  <a:lnTo>
                    <a:pt x="579" y="849"/>
                  </a:lnTo>
                  <a:lnTo>
                    <a:pt x="578" y="836"/>
                  </a:lnTo>
                  <a:lnTo>
                    <a:pt x="577" y="825"/>
                  </a:lnTo>
                  <a:lnTo>
                    <a:pt x="576" y="812"/>
                  </a:lnTo>
                  <a:lnTo>
                    <a:pt x="575" y="799"/>
                  </a:lnTo>
                  <a:lnTo>
                    <a:pt x="573" y="787"/>
                  </a:lnTo>
                  <a:lnTo>
                    <a:pt x="573" y="774"/>
                  </a:lnTo>
                  <a:lnTo>
                    <a:pt x="570" y="761"/>
                  </a:lnTo>
                  <a:lnTo>
                    <a:pt x="568" y="747"/>
                  </a:lnTo>
                  <a:lnTo>
                    <a:pt x="565" y="735"/>
                  </a:lnTo>
                  <a:lnTo>
                    <a:pt x="563" y="722"/>
                  </a:lnTo>
                  <a:lnTo>
                    <a:pt x="560" y="708"/>
                  </a:lnTo>
                  <a:lnTo>
                    <a:pt x="557" y="695"/>
                  </a:lnTo>
                  <a:lnTo>
                    <a:pt x="554" y="682"/>
                  </a:lnTo>
                  <a:lnTo>
                    <a:pt x="550" y="669"/>
                  </a:lnTo>
                  <a:lnTo>
                    <a:pt x="545" y="655"/>
                  </a:lnTo>
                  <a:lnTo>
                    <a:pt x="542" y="642"/>
                  </a:lnTo>
                  <a:lnTo>
                    <a:pt x="537" y="629"/>
                  </a:lnTo>
                  <a:lnTo>
                    <a:pt x="531" y="616"/>
                  </a:lnTo>
                  <a:lnTo>
                    <a:pt x="525" y="602"/>
                  </a:lnTo>
                  <a:lnTo>
                    <a:pt x="520" y="589"/>
                  </a:lnTo>
                  <a:lnTo>
                    <a:pt x="513" y="576"/>
                  </a:lnTo>
                  <a:lnTo>
                    <a:pt x="508" y="564"/>
                  </a:lnTo>
                  <a:lnTo>
                    <a:pt x="501" y="550"/>
                  </a:lnTo>
                  <a:lnTo>
                    <a:pt x="493" y="538"/>
                  </a:lnTo>
                  <a:lnTo>
                    <a:pt x="485" y="525"/>
                  </a:lnTo>
                  <a:lnTo>
                    <a:pt x="477" y="512"/>
                  </a:lnTo>
                  <a:lnTo>
                    <a:pt x="469" y="499"/>
                  </a:lnTo>
                  <a:lnTo>
                    <a:pt x="461" y="487"/>
                  </a:lnTo>
                  <a:lnTo>
                    <a:pt x="450" y="475"/>
                  </a:lnTo>
                  <a:lnTo>
                    <a:pt x="441" y="463"/>
                  </a:lnTo>
                  <a:lnTo>
                    <a:pt x="431" y="452"/>
                  </a:lnTo>
                  <a:lnTo>
                    <a:pt x="420" y="439"/>
                  </a:lnTo>
                  <a:lnTo>
                    <a:pt x="410" y="428"/>
                  </a:lnTo>
                  <a:lnTo>
                    <a:pt x="400" y="418"/>
                  </a:lnTo>
                  <a:lnTo>
                    <a:pt x="390" y="406"/>
                  </a:lnTo>
                  <a:lnTo>
                    <a:pt x="380" y="396"/>
                  </a:lnTo>
                  <a:lnTo>
                    <a:pt x="371" y="386"/>
                  </a:lnTo>
                  <a:lnTo>
                    <a:pt x="361" y="378"/>
                  </a:lnTo>
                  <a:lnTo>
                    <a:pt x="350" y="367"/>
                  </a:lnTo>
                  <a:lnTo>
                    <a:pt x="341" y="358"/>
                  </a:lnTo>
                  <a:lnTo>
                    <a:pt x="330" y="350"/>
                  </a:lnTo>
                  <a:lnTo>
                    <a:pt x="321" y="342"/>
                  </a:lnTo>
                  <a:lnTo>
                    <a:pt x="310" y="333"/>
                  </a:lnTo>
                  <a:lnTo>
                    <a:pt x="301" y="326"/>
                  </a:lnTo>
                  <a:lnTo>
                    <a:pt x="291" y="318"/>
                  </a:lnTo>
                  <a:lnTo>
                    <a:pt x="283" y="312"/>
                  </a:lnTo>
                  <a:lnTo>
                    <a:pt x="273" y="304"/>
                  </a:lnTo>
                  <a:lnTo>
                    <a:pt x="263" y="297"/>
                  </a:lnTo>
                  <a:lnTo>
                    <a:pt x="253" y="291"/>
                  </a:lnTo>
                  <a:lnTo>
                    <a:pt x="245" y="284"/>
                  </a:lnTo>
                  <a:lnTo>
                    <a:pt x="235" y="279"/>
                  </a:lnTo>
                  <a:lnTo>
                    <a:pt x="226" y="274"/>
                  </a:lnTo>
                  <a:lnTo>
                    <a:pt x="217" y="268"/>
                  </a:lnTo>
                  <a:lnTo>
                    <a:pt x="209" y="264"/>
                  </a:lnTo>
                  <a:lnTo>
                    <a:pt x="199" y="258"/>
                  </a:lnTo>
                  <a:lnTo>
                    <a:pt x="192" y="254"/>
                  </a:lnTo>
                  <a:lnTo>
                    <a:pt x="182" y="249"/>
                  </a:lnTo>
                  <a:lnTo>
                    <a:pt x="175" y="245"/>
                  </a:lnTo>
                  <a:lnTo>
                    <a:pt x="166" y="240"/>
                  </a:lnTo>
                  <a:lnTo>
                    <a:pt x="158" y="237"/>
                  </a:lnTo>
                  <a:lnTo>
                    <a:pt x="150" y="233"/>
                  </a:lnTo>
                  <a:lnTo>
                    <a:pt x="144" y="230"/>
                  </a:lnTo>
                  <a:lnTo>
                    <a:pt x="136" y="226"/>
                  </a:lnTo>
                  <a:lnTo>
                    <a:pt x="127" y="223"/>
                  </a:lnTo>
                  <a:lnTo>
                    <a:pt x="120" y="221"/>
                  </a:lnTo>
                  <a:lnTo>
                    <a:pt x="113" y="219"/>
                  </a:lnTo>
                  <a:lnTo>
                    <a:pt x="106" y="215"/>
                  </a:lnTo>
                  <a:lnTo>
                    <a:pt x="100" y="212"/>
                  </a:lnTo>
                  <a:lnTo>
                    <a:pt x="92" y="210"/>
                  </a:lnTo>
                  <a:lnTo>
                    <a:pt x="87" y="209"/>
                  </a:lnTo>
                  <a:lnTo>
                    <a:pt x="79" y="206"/>
                  </a:lnTo>
                  <a:lnTo>
                    <a:pt x="74" y="204"/>
                  </a:lnTo>
                  <a:lnTo>
                    <a:pt x="68" y="203"/>
                  </a:lnTo>
                  <a:lnTo>
                    <a:pt x="62" y="202"/>
                  </a:lnTo>
                  <a:lnTo>
                    <a:pt x="57" y="200"/>
                  </a:lnTo>
                  <a:lnTo>
                    <a:pt x="52" y="199"/>
                  </a:lnTo>
                  <a:lnTo>
                    <a:pt x="47" y="196"/>
                  </a:lnTo>
                  <a:lnTo>
                    <a:pt x="42" y="196"/>
                  </a:lnTo>
                  <a:lnTo>
                    <a:pt x="38" y="195"/>
                  </a:lnTo>
                  <a:lnTo>
                    <a:pt x="33" y="194"/>
                  </a:lnTo>
                  <a:lnTo>
                    <a:pt x="29" y="192"/>
                  </a:lnTo>
                  <a:lnTo>
                    <a:pt x="25" y="192"/>
                  </a:lnTo>
                  <a:lnTo>
                    <a:pt x="18" y="191"/>
                  </a:lnTo>
                  <a:lnTo>
                    <a:pt x="14" y="190"/>
                  </a:lnTo>
                  <a:lnTo>
                    <a:pt x="7" y="189"/>
                  </a:lnTo>
                  <a:lnTo>
                    <a:pt x="4" y="189"/>
                  </a:lnTo>
                  <a:lnTo>
                    <a:pt x="2" y="189"/>
                  </a:lnTo>
                  <a:lnTo>
                    <a:pt x="1" y="189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0" y="173"/>
                  </a:lnTo>
                  <a:lnTo>
                    <a:pt x="1" y="169"/>
                  </a:lnTo>
                  <a:lnTo>
                    <a:pt x="1" y="161"/>
                  </a:lnTo>
                  <a:lnTo>
                    <a:pt x="4" y="156"/>
                  </a:lnTo>
                  <a:lnTo>
                    <a:pt x="4" y="149"/>
                  </a:lnTo>
                  <a:lnTo>
                    <a:pt x="6" y="141"/>
                  </a:lnTo>
                  <a:lnTo>
                    <a:pt x="7" y="134"/>
                  </a:lnTo>
                  <a:lnTo>
                    <a:pt x="10" y="125"/>
                  </a:lnTo>
                  <a:lnTo>
                    <a:pt x="12" y="117"/>
                  </a:lnTo>
                  <a:lnTo>
                    <a:pt x="14" y="108"/>
                  </a:lnTo>
                  <a:lnTo>
                    <a:pt x="16" y="100"/>
                  </a:lnTo>
                  <a:lnTo>
                    <a:pt x="18" y="93"/>
                  </a:lnTo>
                  <a:lnTo>
                    <a:pt x="18" y="87"/>
                  </a:lnTo>
                  <a:lnTo>
                    <a:pt x="20" y="83"/>
                  </a:lnTo>
                  <a:lnTo>
                    <a:pt x="21" y="79"/>
                  </a:lnTo>
                  <a:lnTo>
                    <a:pt x="22" y="75"/>
                  </a:lnTo>
                  <a:lnTo>
                    <a:pt x="24" y="66"/>
                  </a:lnTo>
                  <a:lnTo>
                    <a:pt x="26" y="58"/>
                  </a:lnTo>
                  <a:lnTo>
                    <a:pt x="29" y="49"/>
                  </a:lnTo>
                  <a:lnTo>
                    <a:pt x="31" y="42"/>
                  </a:lnTo>
                  <a:lnTo>
                    <a:pt x="33" y="34"/>
                  </a:lnTo>
                  <a:lnTo>
                    <a:pt x="35" y="28"/>
                  </a:lnTo>
                  <a:lnTo>
                    <a:pt x="36" y="22"/>
                  </a:lnTo>
                  <a:lnTo>
                    <a:pt x="38" y="16"/>
                  </a:lnTo>
                  <a:lnTo>
                    <a:pt x="39" y="11"/>
                  </a:lnTo>
                  <a:lnTo>
                    <a:pt x="41" y="8"/>
                  </a:lnTo>
                  <a:lnTo>
                    <a:pt x="42" y="1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1"/>
                  </a:lnTo>
                  <a:lnTo>
                    <a:pt x="60" y="5"/>
                  </a:lnTo>
                  <a:lnTo>
                    <a:pt x="64" y="5"/>
                  </a:lnTo>
                  <a:lnTo>
                    <a:pt x="69" y="6"/>
                  </a:lnTo>
                  <a:lnTo>
                    <a:pt x="73" y="7"/>
                  </a:lnTo>
                  <a:lnTo>
                    <a:pt x="79" y="9"/>
                  </a:lnTo>
                  <a:lnTo>
                    <a:pt x="86" y="11"/>
                  </a:lnTo>
                  <a:lnTo>
                    <a:pt x="92" y="13"/>
                  </a:lnTo>
                  <a:lnTo>
                    <a:pt x="100" y="15"/>
                  </a:lnTo>
                  <a:lnTo>
                    <a:pt x="107" y="18"/>
                  </a:lnTo>
                  <a:lnTo>
                    <a:pt x="114" y="21"/>
                  </a:lnTo>
                  <a:lnTo>
                    <a:pt x="122" y="23"/>
                  </a:lnTo>
                  <a:lnTo>
                    <a:pt x="130" y="25"/>
                  </a:lnTo>
                  <a:lnTo>
                    <a:pt x="139" y="28"/>
                  </a:lnTo>
                  <a:lnTo>
                    <a:pt x="147" y="31"/>
                  </a:lnTo>
                  <a:lnTo>
                    <a:pt x="157" y="35"/>
                  </a:lnTo>
                  <a:lnTo>
                    <a:pt x="166" y="39"/>
                  </a:lnTo>
                  <a:lnTo>
                    <a:pt x="177" y="43"/>
                  </a:lnTo>
                  <a:lnTo>
                    <a:pt x="186" y="46"/>
                  </a:lnTo>
                  <a:lnTo>
                    <a:pt x="196" y="50"/>
                  </a:lnTo>
                  <a:lnTo>
                    <a:pt x="206" y="55"/>
                  </a:lnTo>
                  <a:lnTo>
                    <a:pt x="218" y="60"/>
                  </a:lnTo>
                  <a:lnTo>
                    <a:pt x="229" y="65"/>
                  </a:lnTo>
                  <a:lnTo>
                    <a:pt x="239" y="69"/>
                  </a:lnTo>
                  <a:lnTo>
                    <a:pt x="251" y="75"/>
                  </a:lnTo>
                  <a:lnTo>
                    <a:pt x="263" y="81"/>
                  </a:lnTo>
                  <a:lnTo>
                    <a:pt x="273" y="86"/>
                  </a:lnTo>
                  <a:lnTo>
                    <a:pt x="285" y="92"/>
                  </a:lnTo>
                  <a:lnTo>
                    <a:pt x="297" y="97"/>
                  </a:lnTo>
                  <a:lnTo>
                    <a:pt x="309" y="104"/>
                  </a:lnTo>
                  <a:lnTo>
                    <a:pt x="321" y="111"/>
                  </a:lnTo>
                  <a:lnTo>
                    <a:pt x="333" y="117"/>
                  </a:lnTo>
                  <a:lnTo>
                    <a:pt x="345" y="124"/>
                  </a:lnTo>
                  <a:lnTo>
                    <a:pt x="358" y="133"/>
                  </a:lnTo>
                  <a:lnTo>
                    <a:pt x="369" y="140"/>
                  </a:lnTo>
                  <a:lnTo>
                    <a:pt x="382" y="148"/>
                  </a:lnTo>
                  <a:lnTo>
                    <a:pt x="394" y="155"/>
                  </a:lnTo>
                  <a:lnTo>
                    <a:pt x="405" y="165"/>
                  </a:lnTo>
                  <a:lnTo>
                    <a:pt x="418" y="172"/>
                  </a:lnTo>
                  <a:lnTo>
                    <a:pt x="430" y="182"/>
                  </a:lnTo>
                  <a:lnTo>
                    <a:pt x="443" y="191"/>
                  </a:lnTo>
                  <a:lnTo>
                    <a:pt x="454" y="201"/>
                  </a:lnTo>
                  <a:lnTo>
                    <a:pt x="466" y="210"/>
                  </a:lnTo>
                  <a:lnTo>
                    <a:pt x="477" y="220"/>
                  </a:lnTo>
                  <a:lnTo>
                    <a:pt x="488" y="230"/>
                  </a:lnTo>
                  <a:lnTo>
                    <a:pt x="501" y="241"/>
                  </a:lnTo>
                  <a:lnTo>
                    <a:pt x="511" y="251"/>
                  </a:lnTo>
                  <a:lnTo>
                    <a:pt x="523" y="263"/>
                  </a:lnTo>
                  <a:lnTo>
                    <a:pt x="535" y="275"/>
                  </a:lnTo>
                  <a:lnTo>
                    <a:pt x="545" y="286"/>
                  </a:lnTo>
                  <a:lnTo>
                    <a:pt x="556" y="298"/>
                  </a:lnTo>
                  <a:lnTo>
                    <a:pt x="566" y="310"/>
                  </a:lnTo>
                  <a:lnTo>
                    <a:pt x="576" y="322"/>
                  </a:lnTo>
                  <a:lnTo>
                    <a:pt x="586" y="336"/>
                  </a:lnTo>
                  <a:lnTo>
                    <a:pt x="596" y="349"/>
                  </a:lnTo>
                  <a:lnTo>
                    <a:pt x="607" y="363"/>
                  </a:lnTo>
                  <a:lnTo>
                    <a:pt x="616" y="378"/>
                  </a:lnTo>
                  <a:lnTo>
                    <a:pt x="626" y="391"/>
                  </a:lnTo>
                  <a:lnTo>
                    <a:pt x="633" y="404"/>
                  </a:lnTo>
                  <a:lnTo>
                    <a:pt x="640" y="417"/>
                  </a:lnTo>
                  <a:lnTo>
                    <a:pt x="648" y="429"/>
                  </a:lnTo>
                  <a:lnTo>
                    <a:pt x="655" y="442"/>
                  </a:lnTo>
                  <a:lnTo>
                    <a:pt x="662" y="455"/>
                  </a:lnTo>
                  <a:lnTo>
                    <a:pt x="668" y="468"/>
                  </a:lnTo>
                  <a:lnTo>
                    <a:pt x="674" y="480"/>
                  </a:lnTo>
                  <a:lnTo>
                    <a:pt x="682" y="494"/>
                  </a:lnTo>
                  <a:lnTo>
                    <a:pt x="687" y="506"/>
                  </a:lnTo>
                  <a:lnTo>
                    <a:pt x="692" y="517"/>
                  </a:lnTo>
                  <a:lnTo>
                    <a:pt x="698" y="530"/>
                  </a:lnTo>
                  <a:lnTo>
                    <a:pt x="703" y="542"/>
                  </a:lnTo>
                  <a:lnTo>
                    <a:pt x="707" y="554"/>
                  </a:lnTo>
                  <a:lnTo>
                    <a:pt x="711" y="566"/>
                  </a:lnTo>
                  <a:lnTo>
                    <a:pt x="716" y="579"/>
                  </a:lnTo>
                  <a:lnTo>
                    <a:pt x="721" y="591"/>
                  </a:lnTo>
                  <a:lnTo>
                    <a:pt x="724" y="602"/>
                  </a:lnTo>
                  <a:lnTo>
                    <a:pt x="727" y="613"/>
                  </a:lnTo>
                  <a:lnTo>
                    <a:pt x="730" y="624"/>
                  </a:lnTo>
                  <a:lnTo>
                    <a:pt x="735" y="637"/>
                  </a:lnTo>
                  <a:lnTo>
                    <a:pt x="738" y="648"/>
                  </a:lnTo>
                  <a:lnTo>
                    <a:pt x="741" y="659"/>
                  </a:lnTo>
                  <a:lnTo>
                    <a:pt x="743" y="671"/>
                  </a:lnTo>
                  <a:lnTo>
                    <a:pt x="746" y="683"/>
                  </a:lnTo>
                  <a:lnTo>
                    <a:pt x="748" y="693"/>
                  </a:lnTo>
                  <a:lnTo>
                    <a:pt x="751" y="705"/>
                  </a:lnTo>
                  <a:lnTo>
                    <a:pt x="753" y="716"/>
                  </a:lnTo>
                  <a:lnTo>
                    <a:pt x="755" y="727"/>
                  </a:lnTo>
                  <a:lnTo>
                    <a:pt x="756" y="738"/>
                  </a:lnTo>
                  <a:lnTo>
                    <a:pt x="757" y="749"/>
                  </a:lnTo>
                  <a:lnTo>
                    <a:pt x="759" y="761"/>
                  </a:lnTo>
                  <a:lnTo>
                    <a:pt x="760" y="772"/>
                  </a:lnTo>
                  <a:lnTo>
                    <a:pt x="760" y="782"/>
                  </a:lnTo>
                  <a:lnTo>
                    <a:pt x="761" y="793"/>
                  </a:lnTo>
                  <a:lnTo>
                    <a:pt x="762" y="803"/>
                  </a:lnTo>
                  <a:lnTo>
                    <a:pt x="763" y="815"/>
                  </a:lnTo>
                  <a:lnTo>
                    <a:pt x="763" y="826"/>
                  </a:lnTo>
                  <a:lnTo>
                    <a:pt x="763" y="836"/>
                  </a:lnTo>
                  <a:lnTo>
                    <a:pt x="763" y="846"/>
                  </a:lnTo>
                  <a:lnTo>
                    <a:pt x="763" y="858"/>
                  </a:lnTo>
                  <a:lnTo>
                    <a:pt x="763" y="868"/>
                  </a:lnTo>
                  <a:lnTo>
                    <a:pt x="763" y="879"/>
                  </a:lnTo>
                  <a:lnTo>
                    <a:pt x="762" y="889"/>
                  </a:lnTo>
                  <a:lnTo>
                    <a:pt x="762" y="901"/>
                  </a:lnTo>
                  <a:lnTo>
                    <a:pt x="761" y="912"/>
                  </a:lnTo>
                  <a:lnTo>
                    <a:pt x="760" y="922"/>
                  </a:lnTo>
                  <a:lnTo>
                    <a:pt x="760" y="933"/>
                  </a:lnTo>
                  <a:lnTo>
                    <a:pt x="760" y="944"/>
                  </a:lnTo>
                  <a:lnTo>
                    <a:pt x="758" y="955"/>
                  </a:lnTo>
                  <a:lnTo>
                    <a:pt x="757" y="967"/>
                  </a:lnTo>
                  <a:lnTo>
                    <a:pt x="756" y="976"/>
                  </a:lnTo>
                  <a:lnTo>
                    <a:pt x="755" y="988"/>
                  </a:lnTo>
                  <a:lnTo>
                    <a:pt x="753" y="998"/>
                  </a:lnTo>
                  <a:lnTo>
                    <a:pt x="753" y="1010"/>
                  </a:lnTo>
                  <a:lnTo>
                    <a:pt x="751" y="1021"/>
                  </a:lnTo>
                  <a:lnTo>
                    <a:pt x="750" y="1031"/>
                  </a:lnTo>
                  <a:lnTo>
                    <a:pt x="747" y="1042"/>
                  </a:lnTo>
                  <a:lnTo>
                    <a:pt x="746" y="1054"/>
                  </a:lnTo>
                  <a:lnTo>
                    <a:pt x="744" y="1065"/>
                  </a:lnTo>
                  <a:lnTo>
                    <a:pt x="743" y="1076"/>
                  </a:lnTo>
                  <a:lnTo>
                    <a:pt x="742" y="1087"/>
                  </a:lnTo>
                  <a:lnTo>
                    <a:pt x="740" y="1099"/>
                  </a:lnTo>
                  <a:lnTo>
                    <a:pt x="739" y="1110"/>
                  </a:lnTo>
                  <a:lnTo>
                    <a:pt x="738" y="11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45078" name="Freeform 25"/>
            <p:cNvSpPr>
              <a:spLocks/>
            </p:cNvSpPr>
            <p:nvPr/>
          </p:nvSpPr>
          <p:spPr bwMode="auto">
            <a:xfrm>
              <a:off x="2954" y="3652"/>
              <a:ext cx="188" cy="68"/>
            </a:xfrm>
            <a:custGeom>
              <a:avLst/>
              <a:gdLst>
                <a:gd name="T0" fmla="*/ 139 w 1313"/>
                <a:gd name="T1" fmla="*/ 8 h 471"/>
                <a:gd name="T2" fmla="*/ 156 w 1313"/>
                <a:gd name="T3" fmla="*/ 28 h 471"/>
                <a:gd name="T4" fmla="*/ 180 w 1313"/>
                <a:gd name="T5" fmla="*/ 52 h 471"/>
                <a:gd name="T6" fmla="*/ 210 w 1313"/>
                <a:gd name="T7" fmla="*/ 81 h 471"/>
                <a:gd name="T8" fmla="*/ 248 w 1313"/>
                <a:gd name="T9" fmla="*/ 113 h 471"/>
                <a:gd name="T10" fmla="*/ 292 w 1313"/>
                <a:gd name="T11" fmla="*/ 148 h 471"/>
                <a:gd name="T12" fmla="*/ 341 w 1313"/>
                <a:gd name="T13" fmla="*/ 180 h 471"/>
                <a:gd name="T14" fmla="*/ 398 w 1313"/>
                <a:gd name="T15" fmla="*/ 211 h 471"/>
                <a:gd name="T16" fmla="*/ 460 w 1313"/>
                <a:gd name="T17" fmla="*/ 239 h 471"/>
                <a:gd name="T18" fmla="*/ 526 w 1313"/>
                <a:gd name="T19" fmla="*/ 261 h 471"/>
                <a:gd name="T20" fmla="*/ 597 w 1313"/>
                <a:gd name="T21" fmla="*/ 275 h 471"/>
                <a:gd name="T22" fmla="*/ 673 w 1313"/>
                <a:gd name="T23" fmla="*/ 279 h 471"/>
                <a:gd name="T24" fmla="*/ 750 w 1313"/>
                <a:gd name="T25" fmla="*/ 275 h 471"/>
                <a:gd name="T26" fmla="*/ 820 w 1313"/>
                <a:gd name="T27" fmla="*/ 264 h 471"/>
                <a:gd name="T28" fmla="*/ 884 w 1313"/>
                <a:gd name="T29" fmla="*/ 249 h 471"/>
                <a:gd name="T30" fmla="*/ 941 w 1313"/>
                <a:gd name="T31" fmla="*/ 231 h 471"/>
                <a:gd name="T32" fmla="*/ 991 w 1313"/>
                <a:gd name="T33" fmla="*/ 212 h 471"/>
                <a:gd name="T34" fmla="*/ 1036 w 1313"/>
                <a:gd name="T35" fmla="*/ 192 h 471"/>
                <a:gd name="T36" fmla="*/ 1075 w 1313"/>
                <a:gd name="T37" fmla="*/ 171 h 471"/>
                <a:gd name="T38" fmla="*/ 1105 w 1313"/>
                <a:gd name="T39" fmla="*/ 150 h 471"/>
                <a:gd name="T40" fmla="*/ 1133 w 1313"/>
                <a:gd name="T41" fmla="*/ 131 h 471"/>
                <a:gd name="T42" fmla="*/ 1154 w 1313"/>
                <a:gd name="T43" fmla="*/ 115 h 471"/>
                <a:gd name="T44" fmla="*/ 1172 w 1313"/>
                <a:gd name="T45" fmla="*/ 97 h 471"/>
                <a:gd name="T46" fmla="*/ 1187 w 1313"/>
                <a:gd name="T47" fmla="*/ 86 h 471"/>
                <a:gd name="T48" fmla="*/ 1205 w 1313"/>
                <a:gd name="T49" fmla="*/ 101 h 471"/>
                <a:gd name="T50" fmla="*/ 1230 w 1313"/>
                <a:gd name="T51" fmla="*/ 129 h 471"/>
                <a:gd name="T52" fmla="*/ 1259 w 1313"/>
                <a:gd name="T53" fmla="*/ 162 h 471"/>
                <a:gd name="T54" fmla="*/ 1284 w 1313"/>
                <a:gd name="T55" fmla="*/ 195 h 471"/>
                <a:gd name="T56" fmla="*/ 1304 w 1313"/>
                <a:gd name="T57" fmla="*/ 220 h 471"/>
                <a:gd name="T58" fmla="*/ 1310 w 1313"/>
                <a:gd name="T59" fmla="*/ 233 h 471"/>
                <a:gd name="T60" fmla="*/ 1286 w 1313"/>
                <a:gd name="T61" fmla="*/ 250 h 471"/>
                <a:gd name="T62" fmla="*/ 1260 w 1313"/>
                <a:gd name="T63" fmla="*/ 272 h 471"/>
                <a:gd name="T64" fmla="*/ 1223 w 1313"/>
                <a:gd name="T65" fmla="*/ 296 h 471"/>
                <a:gd name="T66" fmla="*/ 1179 w 1313"/>
                <a:gd name="T67" fmla="*/ 325 h 471"/>
                <a:gd name="T68" fmla="*/ 1129 w 1313"/>
                <a:gd name="T69" fmla="*/ 354 h 471"/>
                <a:gd name="T70" fmla="*/ 1069 w 1313"/>
                <a:gd name="T71" fmla="*/ 384 h 471"/>
                <a:gd name="T72" fmla="*/ 1006 w 1313"/>
                <a:gd name="T73" fmla="*/ 411 h 471"/>
                <a:gd name="T74" fmla="*/ 935 w 1313"/>
                <a:gd name="T75" fmla="*/ 436 h 471"/>
                <a:gd name="T76" fmla="*/ 861 w 1313"/>
                <a:gd name="T77" fmla="*/ 454 h 471"/>
                <a:gd name="T78" fmla="*/ 785 w 1313"/>
                <a:gd name="T79" fmla="*/ 467 h 471"/>
                <a:gd name="T80" fmla="*/ 702 w 1313"/>
                <a:gd name="T81" fmla="*/ 470 h 471"/>
                <a:gd name="T82" fmla="*/ 623 w 1313"/>
                <a:gd name="T83" fmla="*/ 465 h 471"/>
                <a:gd name="T84" fmla="*/ 549 w 1313"/>
                <a:gd name="T85" fmla="*/ 455 h 471"/>
                <a:gd name="T86" fmla="*/ 484 w 1313"/>
                <a:gd name="T87" fmla="*/ 442 h 471"/>
                <a:gd name="T88" fmla="*/ 424 w 1313"/>
                <a:gd name="T89" fmla="*/ 423 h 471"/>
                <a:gd name="T90" fmla="*/ 367 w 1313"/>
                <a:gd name="T91" fmla="*/ 402 h 471"/>
                <a:gd name="T92" fmla="*/ 316 w 1313"/>
                <a:gd name="T93" fmla="*/ 379 h 471"/>
                <a:gd name="T94" fmla="*/ 268 w 1313"/>
                <a:gd name="T95" fmla="*/ 353 h 471"/>
                <a:gd name="T96" fmla="*/ 221 w 1313"/>
                <a:gd name="T97" fmla="*/ 322 h 471"/>
                <a:gd name="T98" fmla="*/ 178 w 1313"/>
                <a:gd name="T99" fmla="*/ 290 h 471"/>
                <a:gd name="T100" fmla="*/ 136 w 1313"/>
                <a:gd name="T101" fmla="*/ 256 h 471"/>
                <a:gd name="T102" fmla="*/ 95 w 1313"/>
                <a:gd name="T103" fmla="*/ 220 h 471"/>
                <a:gd name="T104" fmla="*/ 55 w 1313"/>
                <a:gd name="T105" fmla="*/ 182 h 471"/>
                <a:gd name="T106" fmla="*/ 15 w 1313"/>
                <a:gd name="T107" fmla="*/ 143 h 47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313"/>
                <a:gd name="T163" fmla="*/ 0 h 471"/>
                <a:gd name="T164" fmla="*/ 1313 w 1313"/>
                <a:gd name="T165" fmla="*/ 471 h 47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313" h="471">
                  <a:moveTo>
                    <a:pt x="0" y="128"/>
                  </a:moveTo>
                  <a:lnTo>
                    <a:pt x="133" y="0"/>
                  </a:lnTo>
                  <a:lnTo>
                    <a:pt x="136" y="4"/>
                  </a:lnTo>
                  <a:lnTo>
                    <a:pt x="139" y="8"/>
                  </a:lnTo>
                  <a:lnTo>
                    <a:pt x="144" y="13"/>
                  </a:lnTo>
                  <a:lnTo>
                    <a:pt x="146" y="15"/>
                  </a:lnTo>
                  <a:lnTo>
                    <a:pt x="149" y="19"/>
                  </a:lnTo>
                  <a:lnTo>
                    <a:pt x="153" y="23"/>
                  </a:lnTo>
                  <a:lnTo>
                    <a:pt x="156" y="28"/>
                  </a:lnTo>
                  <a:lnTo>
                    <a:pt x="160" y="31"/>
                  </a:lnTo>
                  <a:lnTo>
                    <a:pt x="164" y="36"/>
                  </a:lnTo>
                  <a:lnTo>
                    <a:pt x="169" y="42"/>
                  </a:lnTo>
                  <a:lnTo>
                    <a:pt x="175" y="47"/>
                  </a:lnTo>
                  <a:lnTo>
                    <a:pt x="180" y="52"/>
                  </a:lnTo>
                  <a:lnTo>
                    <a:pt x="184" y="57"/>
                  </a:lnTo>
                  <a:lnTo>
                    <a:pt x="191" y="62"/>
                  </a:lnTo>
                  <a:lnTo>
                    <a:pt x="197" y="69"/>
                  </a:lnTo>
                  <a:lnTo>
                    <a:pt x="203" y="75"/>
                  </a:lnTo>
                  <a:lnTo>
                    <a:pt x="210" y="81"/>
                  </a:lnTo>
                  <a:lnTo>
                    <a:pt x="217" y="86"/>
                  </a:lnTo>
                  <a:lnTo>
                    <a:pt x="225" y="94"/>
                  </a:lnTo>
                  <a:lnTo>
                    <a:pt x="232" y="100"/>
                  </a:lnTo>
                  <a:lnTo>
                    <a:pt x="239" y="106"/>
                  </a:lnTo>
                  <a:lnTo>
                    <a:pt x="248" y="113"/>
                  </a:lnTo>
                  <a:lnTo>
                    <a:pt x="256" y="120"/>
                  </a:lnTo>
                  <a:lnTo>
                    <a:pt x="265" y="126"/>
                  </a:lnTo>
                  <a:lnTo>
                    <a:pt x="273" y="134"/>
                  </a:lnTo>
                  <a:lnTo>
                    <a:pt x="283" y="140"/>
                  </a:lnTo>
                  <a:lnTo>
                    <a:pt x="292" y="148"/>
                  </a:lnTo>
                  <a:lnTo>
                    <a:pt x="302" y="154"/>
                  </a:lnTo>
                  <a:lnTo>
                    <a:pt x="311" y="161"/>
                  </a:lnTo>
                  <a:lnTo>
                    <a:pt x="321" y="168"/>
                  </a:lnTo>
                  <a:lnTo>
                    <a:pt x="331" y="174"/>
                  </a:lnTo>
                  <a:lnTo>
                    <a:pt x="341" y="180"/>
                  </a:lnTo>
                  <a:lnTo>
                    <a:pt x="353" y="187"/>
                  </a:lnTo>
                  <a:lnTo>
                    <a:pt x="363" y="193"/>
                  </a:lnTo>
                  <a:lnTo>
                    <a:pt x="375" y="200"/>
                  </a:lnTo>
                  <a:lnTo>
                    <a:pt x="386" y="206"/>
                  </a:lnTo>
                  <a:lnTo>
                    <a:pt x="398" y="211"/>
                  </a:lnTo>
                  <a:lnTo>
                    <a:pt x="410" y="216"/>
                  </a:lnTo>
                  <a:lnTo>
                    <a:pt x="421" y="223"/>
                  </a:lnTo>
                  <a:lnTo>
                    <a:pt x="434" y="228"/>
                  </a:lnTo>
                  <a:lnTo>
                    <a:pt x="446" y="233"/>
                  </a:lnTo>
                  <a:lnTo>
                    <a:pt x="460" y="239"/>
                  </a:lnTo>
                  <a:lnTo>
                    <a:pt x="472" y="244"/>
                  </a:lnTo>
                  <a:lnTo>
                    <a:pt x="485" y="248"/>
                  </a:lnTo>
                  <a:lnTo>
                    <a:pt x="499" y="253"/>
                  </a:lnTo>
                  <a:lnTo>
                    <a:pt x="511" y="257"/>
                  </a:lnTo>
                  <a:lnTo>
                    <a:pt x="526" y="261"/>
                  </a:lnTo>
                  <a:lnTo>
                    <a:pt x="539" y="264"/>
                  </a:lnTo>
                  <a:lnTo>
                    <a:pt x="554" y="267"/>
                  </a:lnTo>
                  <a:lnTo>
                    <a:pt x="569" y="269"/>
                  </a:lnTo>
                  <a:lnTo>
                    <a:pt x="582" y="273"/>
                  </a:lnTo>
                  <a:lnTo>
                    <a:pt x="597" y="275"/>
                  </a:lnTo>
                  <a:lnTo>
                    <a:pt x="612" y="276"/>
                  </a:lnTo>
                  <a:lnTo>
                    <a:pt x="626" y="278"/>
                  </a:lnTo>
                  <a:lnTo>
                    <a:pt x="643" y="279"/>
                  </a:lnTo>
                  <a:lnTo>
                    <a:pt x="656" y="279"/>
                  </a:lnTo>
                  <a:lnTo>
                    <a:pt x="673" y="279"/>
                  </a:lnTo>
                  <a:lnTo>
                    <a:pt x="688" y="279"/>
                  </a:lnTo>
                  <a:lnTo>
                    <a:pt x="704" y="279"/>
                  </a:lnTo>
                  <a:lnTo>
                    <a:pt x="720" y="278"/>
                  </a:lnTo>
                  <a:lnTo>
                    <a:pt x="735" y="276"/>
                  </a:lnTo>
                  <a:lnTo>
                    <a:pt x="750" y="275"/>
                  </a:lnTo>
                  <a:lnTo>
                    <a:pt x="765" y="273"/>
                  </a:lnTo>
                  <a:lnTo>
                    <a:pt x="779" y="271"/>
                  </a:lnTo>
                  <a:lnTo>
                    <a:pt x="793" y="267"/>
                  </a:lnTo>
                  <a:lnTo>
                    <a:pt x="807" y="265"/>
                  </a:lnTo>
                  <a:lnTo>
                    <a:pt x="820" y="264"/>
                  </a:lnTo>
                  <a:lnTo>
                    <a:pt x="833" y="261"/>
                  </a:lnTo>
                  <a:lnTo>
                    <a:pt x="847" y="258"/>
                  </a:lnTo>
                  <a:lnTo>
                    <a:pt x="859" y="255"/>
                  </a:lnTo>
                  <a:lnTo>
                    <a:pt x="871" y="253"/>
                  </a:lnTo>
                  <a:lnTo>
                    <a:pt x="884" y="249"/>
                  </a:lnTo>
                  <a:lnTo>
                    <a:pt x="896" y="246"/>
                  </a:lnTo>
                  <a:lnTo>
                    <a:pt x="908" y="243"/>
                  </a:lnTo>
                  <a:lnTo>
                    <a:pt x="920" y="240"/>
                  </a:lnTo>
                  <a:lnTo>
                    <a:pt x="931" y="236"/>
                  </a:lnTo>
                  <a:lnTo>
                    <a:pt x="941" y="231"/>
                  </a:lnTo>
                  <a:lnTo>
                    <a:pt x="952" y="227"/>
                  </a:lnTo>
                  <a:lnTo>
                    <a:pt x="962" y="224"/>
                  </a:lnTo>
                  <a:lnTo>
                    <a:pt x="972" y="220"/>
                  </a:lnTo>
                  <a:lnTo>
                    <a:pt x="981" y="216"/>
                  </a:lnTo>
                  <a:lnTo>
                    <a:pt x="991" y="212"/>
                  </a:lnTo>
                  <a:lnTo>
                    <a:pt x="1002" y="209"/>
                  </a:lnTo>
                  <a:lnTo>
                    <a:pt x="1010" y="204"/>
                  </a:lnTo>
                  <a:lnTo>
                    <a:pt x="1018" y="200"/>
                  </a:lnTo>
                  <a:lnTo>
                    <a:pt x="1027" y="195"/>
                  </a:lnTo>
                  <a:lnTo>
                    <a:pt x="1036" y="192"/>
                  </a:lnTo>
                  <a:lnTo>
                    <a:pt x="1044" y="188"/>
                  </a:lnTo>
                  <a:lnTo>
                    <a:pt x="1052" y="184"/>
                  </a:lnTo>
                  <a:lnTo>
                    <a:pt x="1060" y="179"/>
                  </a:lnTo>
                  <a:lnTo>
                    <a:pt x="1068" y="175"/>
                  </a:lnTo>
                  <a:lnTo>
                    <a:pt x="1075" y="171"/>
                  </a:lnTo>
                  <a:lnTo>
                    <a:pt x="1082" y="167"/>
                  </a:lnTo>
                  <a:lnTo>
                    <a:pt x="1088" y="162"/>
                  </a:lnTo>
                  <a:lnTo>
                    <a:pt x="1095" y="158"/>
                  </a:lnTo>
                  <a:lnTo>
                    <a:pt x="1100" y="154"/>
                  </a:lnTo>
                  <a:lnTo>
                    <a:pt x="1105" y="150"/>
                  </a:lnTo>
                  <a:lnTo>
                    <a:pt x="1112" y="146"/>
                  </a:lnTo>
                  <a:lnTo>
                    <a:pt x="1118" y="142"/>
                  </a:lnTo>
                  <a:lnTo>
                    <a:pt x="1122" y="137"/>
                  </a:lnTo>
                  <a:lnTo>
                    <a:pt x="1127" y="134"/>
                  </a:lnTo>
                  <a:lnTo>
                    <a:pt x="1133" y="131"/>
                  </a:lnTo>
                  <a:lnTo>
                    <a:pt x="1137" y="128"/>
                  </a:lnTo>
                  <a:lnTo>
                    <a:pt x="1141" y="123"/>
                  </a:lnTo>
                  <a:lnTo>
                    <a:pt x="1147" y="120"/>
                  </a:lnTo>
                  <a:lnTo>
                    <a:pt x="1150" y="117"/>
                  </a:lnTo>
                  <a:lnTo>
                    <a:pt x="1154" y="115"/>
                  </a:lnTo>
                  <a:lnTo>
                    <a:pt x="1157" y="111"/>
                  </a:lnTo>
                  <a:lnTo>
                    <a:pt x="1160" y="107"/>
                  </a:lnTo>
                  <a:lnTo>
                    <a:pt x="1163" y="105"/>
                  </a:lnTo>
                  <a:lnTo>
                    <a:pt x="1167" y="103"/>
                  </a:lnTo>
                  <a:lnTo>
                    <a:pt x="1172" y="97"/>
                  </a:lnTo>
                  <a:lnTo>
                    <a:pt x="1177" y="94"/>
                  </a:lnTo>
                  <a:lnTo>
                    <a:pt x="1180" y="89"/>
                  </a:lnTo>
                  <a:lnTo>
                    <a:pt x="1184" y="87"/>
                  </a:lnTo>
                  <a:lnTo>
                    <a:pt x="1185" y="86"/>
                  </a:lnTo>
                  <a:lnTo>
                    <a:pt x="1187" y="86"/>
                  </a:lnTo>
                  <a:lnTo>
                    <a:pt x="1190" y="86"/>
                  </a:lnTo>
                  <a:lnTo>
                    <a:pt x="1194" y="89"/>
                  </a:lnTo>
                  <a:lnTo>
                    <a:pt x="1197" y="93"/>
                  </a:lnTo>
                  <a:lnTo>
                    <a:pt x="1201" y="96"/>
                  </a:lnTo>
                  <a:lnTo>
                    <a:pt x="1205" y="101"/>
                  </a:lnTo>
                  <a:lnTo>
                    <a:pt x="1210" y="106"/>
                  </a:lnTo>
                  <a:lnTo>
                    <a:pt x="1214" y="111"/>
                  </a:lnTo>
                  <a:lnTo>
                    <a:pt x="1219" y="117"/>
                  </a:lnTo>
                  <a:lnTo>
                    <a:pt x="1225" y="122"/>
                  </a:lnTo>
                  <a:lnTo>
                    <a:pt x="1230" y="129"/>
                  </a:lnTo>
                  <a:lnTo>
                    <a:pt x="1234" y="135"/>
                  </a:lnTo>
                  <a:lnTo>
                    <a:pt x="1242" y="141"/>
                  </a:lnTo>
                  <a:lnTo>
                    <a:pt x="1247" y="149"/>
                  </a:lnTo>
                  <a:lnTo>
                    <a:pt x="1253" y="156"/>
                  </a:lnTo>
                  <a:lnTo>
                    <a:pt x="1259" y="162"/>
                  </a:lnTo>
                  <a:lnTo>
                    <a:pt x="1264" y="169"/>
                  </a:lnTo>
                  <a:lnTo>
                    <a:pt x="1268" y="175"/>
                  </a:lnTo>
                  <a:lnTo>
                    <a:pt x="1275" y="183"/>
                  </a:lnTo>
                  <a:lnTo>
                    <a:pt x="1279" y="189"/>
                  </a:lnTo>
                  <a:lnTo>
                    <a:pt x="1284" y="195"/>
                  </a:lnTo>
                  <a:lnTo>
                    <a:pt x="1289" y="201"/>
                  </a:lnTo>
                  <a:lnTo>
                    <a:pt x="1294" y="207"/>
                  </a:lnTo>
                  <a:lnTo>
                    <a:pt x="1297" y="212"/>
                  </a:lnTo>
                  <a:lnTo>
                    <a:pt x="1301" y="216"/>
                  </a:lnTo>
                  <a:lnTo>
                    <a:pt x="1304" y="220"/>
                  </a:lnTo>
                  <a:lnTo>
                    <a:pt x="1307" y="224"/>
                  </a:lnTo>
                  <a:lnTo>
                    <a:pt x="1312" y="229"/>
                  </a:lnTo>
                  <a:lnTo>
                    <a:pt x="1313" y="231"/>
                  </a:lnTo>
                  <a:lnTo>
                    <a:pt x="1312" y="231"/>
                  </a:lnTo>
                  <a:lnTo>
                    <a:pt x="1310" y="233"/>
                  </a:lnTo>
                  <a:lnTo>
                    <a:pt x="1304" y="237"/>
                  </a:lnTo>
                  <a:lnTo>
                    <a:pt x="1299" y="242"/>
                  </a:lnTo>
                  <a:lnTo>
                    <a:pt x="1295" y="244"/>
                  </a:lnTo>
                  <a:lnTo>
                    <a:pt x="1291" y="247"/>
                  </a:lnTo>
                  <a:lnTo>
                    <a:pt x="1286" y="250"/>
                  </a:lnTo>
                  <a:lnTo>
                    <a:pt x="1282" y="255"/>
                  </a:lnTo>
                  <a:lnTo>
                    <a:pt x="1276" y="258"/>
                  </a:lnTo>
                  <a:lnTo>
                    <a:pt x="1271" y="262"/>
                  </a:lnTo>
                  <a:lnTo>
                    <a:pt x="1265" y="267"/>
                  </a:lnTo>
                  <a:lnTo>
                    <a:pt x="1260" y="272"/>
                  </a:lnTo>
                  <a:lnTo>
                    <a:pt x="1252" y="276"/>
                  </a:lnTo>
                  <a:lnTo>
                    <a:pt x="1245" y="281"/>
                  </a:lnTo>
                  <a:lnTo>
                    <a:pt x="1238" y="285"/>
                  </a:lnTo>
                  <a:lnTo>
                    <a:pt x="1231" y="292"/>
                  </a:lnTo>
                  <a:lnTo>
                    <a:pt x="1223" y="296"/>
                  </a:lnTo>
                  <a:lnTo>
                    <a:pt x="1214" y="301"/>
                  </a:lnTo>
                  <a:lnTo>
                    <a:pt x="1207" y="308"/>
                  </a:lnTo>
                  <a:lnTo>
                    <a:pt x="1198" y="314"/>
                  </a:lnTo>
                  <a:lnTo>
                    <a:pt x="1189" y="319"/>
                  </a:lnTo>
                  <a:lnTo>
                    <a:pt x="1179" y="325"/>
                  </a:lnTo>
                  <a:lnTo>
                    <a:pt x="1170" y="330"/>
                  </a:lnTo>
                  <a:lnTo>
                    <a:pt x="1159" y="336"/>
                  </a:lnTo>
                  <a:lnTo>
                    <a:pt x="1150" y="343"/>
                  </a:lnTo>
                  <a:lnTo>
                    <a:pt x="1139" y="349"/>
                  </a:lnTo>
                  <a:lnTo>
                    <a:pt x="1129" y="354"/>
                  </a:lnTo>
                  <a:lnTo>
                    <a:pt x="1118" y="361"/>
                  </a:lnTo>
                  <a:lnTo>
                    <a:pt x="1105" y="366"/>
                  </a:lnTo>
                  <a:lnTo>
                    <a:pt x="1094" y="372"/>
                  </a:lnTo>
                  <a:lnTo>
                    <a:pt x="1082" y="378"/>
                  </a:lnTo>
                  <a:lnTo>
                    <a:pt x="1069" y="384"/>
                  </a:lnTo>
                  <a:lnTo>
                    <a:pt x="1057" y="388"/>
                  </a:lnTo>
                  <a:lnTo>
                    <a:pt x="1044" y="394"/>
                  </a:lnTo>
                  <a:lnTo>
                    <a:pt x="1031" y="400"/>
                  </a:lnTo>
                  <a:lnTo>
                    <a:pt x="1020" y="406"/>
                  </a:lnTo>
                  <a:lnTo>
                    <a:pt x="1006" y="411"/>
                  </a:lnTo>
                  <a:lnTo>
                    <a:pt x="992" y="416"/>
                  </a:lnTo>
                  <a:lnTo>
                    <a:pt x="978" y="421"/>
                  </a:lnTo>
                  <a:lnTo>
                    <a:pt x="964" y="426"/>
                  </a:lnTo>
                  <a:lnTo>
                    <a:pt x="950" y="431"/>
                  </a:lnTo>
                  <a:lnTo>
                    <a:pt x="935" y="436"/>
                  </a:lnTo>
                  <a:lnTo>
                    <a:pt x="921" y="439"/>
                  </a:lnTo>
                  <a:lnTo>
                    <a:pt x="907" y="444"/>
                  </a:lnTo>
                  <a:lnTo>
                    <a:pt x="891" y="447"/>
                  </a:lnTo>
                  <a:lnTo>
                    <a:pt x="877" y="451"/>
                  </a:lnTo>
                  <a:lnTo>
                    <a:pt x="861" y="454"/>
                  </a:lnTo>
                  <a:lnTo>
                    <a:pt x="847" y="458"/>
                  </a:lnTo>
                  <a:lnTo>
                    <a:pt x="830" y="459"/>
                  </a:lnTo>
                  <a:lnTo>
                    <a:pt x="815" y="462"/>
                  </a:lnTo>
                  <a:lnTo>
                    <a:pt x="799" y="464"/>
                  </a:lnTo>
                  <a:lnTo>
                    <a:pt x="785" y="467"/>
                  </a:lnTo>
                  <a:lnTo>
                    <a:pt x="768" y="468"/>
                  </a:lnTo>
                  <a:lnTo>
                    <a:pt x="752" y="470"/>
                  </a:lnTo>
                  <a:lnTo>
                    <a:pt x="735" y="470"/>
                  </a:lnTo>
                  <a:lnTo>
                    <a:pt x="719" y="471"/>
                  </a:lnTo>
                  <a:lnTo>
                    <a:pt x="702" y="470"/>
                  </a:lnTo>
                  <a:lnTo>
                    <a:pt x="686" y="470"/>
                  </a:lnTo>
                  <a:lnTo>
                    <a:pt x="670" y="470"/>
                  </a:lnTo>
                  <a:lnTo>
                    <a:pt x="653" y="470"/>
                  </a:lnTo>
                  <a:lnTo>
                    <a:pt x="637" y="467"/>
                  </a:lnTo>
                  <a:lnTo>
                    <a:pt x="623" y="465"/>
                  </a:lnTo>
                  <a:lnTo>
                    <a:pt x="607" y="463"/>
                  </a:lnTo>
                  <a:lnTo>
                    <a:pt x="592" y="462"/>
                  </a:lnTo>
                  <a:lnTo>
                    <a:pt x="578" y="459"/>
                  </a:lnTo>
                  <a:lnTo>
                    <a:pt x="563" y="457"/>
                  </a:lnTo>
                  <a:lnTo>
                    <a:pt x="549" y="455"/>
                  </a:lnTo>
                  <a:lnTo>
                    <a:pt x="537" y="453"/>
                  </a:lnTo>
                  <a:lnTo>
                    <a:pt x="522" y="450"/>
                  </a:lnTo>
                  <a:lnTo>
                    <a:pt x="509" y="447"/>
                  </a:lnTo>
                  <a:lnTo>
                    <a:pt x="497" y="444"/>
                  </a:lnTo>
                  <a:lnTo>
                    <a:pt x="484" y="442"/>
                  </a:lnTo>
                  <a:lnTo>
                    <a:pt x="471" y="438"/>
                  </a:lnTo>
                  <a:lnTo>
                    <a:pt x="460" y="435"/>
                  </a:lnTo>
                  <a:lnTo>
                    <a:pt x="447" y="432"/>
                  </a:lnTo>
                  <a:lnTo>
                    <a:pt x="435" y="428"/>
                  </a:lnTo>
                  <a:lnTo>
                    <a:pt x="424" y="423"/>
                  </a:lnTo>
                  <a:lnTo>
                    <a:pt x="411" y="419"/>
                  </a:lnTo>
                  <a:lnTo>
                    <a:pt x="400" y="415"/>
                  </a:lnTo>
                  <a:lnTo>
                    <a:pt x="390" y="411"/>
                  </a:lnTo>
                  <a:lnTo>
                    <a:pt x="377" y="406"/>
                  </a:lnTo>
                  <a:lnTo>
                    <a:pt x="367" y="402"/>
                  </a:lnTo>
                  <a:lnTo>
                    <a:pt x="357" y="398"/>
                  </a:lnTo>
                  <a:lnTo>
                    <a:pt x="346" y="394"/>
                  </a:lnTo>
                  <a:lnTo>
                    <a:pt x="336" y="388"/>
                  </a:lnTo>
                  <a:lnTo>
                    <a:pt x="325" y="384"/>
                  </a:lnTo>
                  <a:lnTo>
                    <a:pt x="316" y="379"/>
                  </a:lnTo>
                  <a:lnTo>
                    <a:pt x="306" y="373"/>
                  </a:lnTo>
                  <a:lnTo>
                    <a:pt x="295" y="368"/>
                  </a:lnTo>
                  <a:lnTo>
                    <a:pt x="286" y="364"/>
                  </a:lnTo>
                  <a:lnTo>
                    <a:pt x="276" y="357"/>
                  </a:lnTo>
                  <a:lnTo>
                    <a:pt x="268" y="353"/>
                  </a:lnTo>
                  <a:lnTo>
                    <a:pt x="258" y="346"/>
                  </a:lnTo>
                  <a:lnTo>
                    <a:pt x="248" y="340"/>
                  </a:lnTo>
                  <a:lnTo>
                    <a:pt x="239" y="334"/>
                  </a:lnTo>
                  <a:lnTo>
                    <a:pt x="231" y="329"/>
                  </a:lnTo>
                  <a:lnTo>
                    <a:pt x="221" y="322"/>
                  </a:lnTo>
                  <a:lnTo>
                    <a:pt x="213" y="315"/>
                  </a:lnTo>
                  <a:lnTo>
                    <a:pt x="203" y="309"/>
                  </a:lnTo>
                  <a:lnTo>
                    <a:pt x="196" y="303"/>
                  </a:lnTo>
                  <a:lnTo>
                    <a:pt x="186" y="296"/>
                  </a:lnTo>
                  <a:lnTo>
                    <a:pt x="178" y="290"/>
                  </a:lnTo>
                  <a:lnTo>
                    <a:pt x="169" y="283"/>
                  </a:lnTo>
                  <a:lnTo>
                    <a:pt x="161" y="277"/>
                  </a:lnTo>
                  <a:lnTo>
                    <a:pt x="153" y="269"/>
                  </a:lnTo>
                  <a:lnTo>
                    <a:pt x="145" y="263"/>
                  </a:lnTo>
                  <a:lnTo>
                    <a:pt x="136" y="256"/>
                  </a:lnTo>
                  <a:lnTo>
                    <a:pt x="129" y="249"/>
                  </a:lnTo>
                  <a:lnTo>
                    <a:pt x="120" y="241"/>
                  </a:lnTo>
                  <a:lnTo>
                    <a:pt x="112" y="233"/>
                  </a:lnTo>
                  <a:lnTo>
                    <a:pt x="104" y="226"/>
                  </a:lnTo>
                  <a:lnTo>
                    <a:pt x="95" y="220"/>
                  </a:lnTo>
                  <a:lnTo>
                    <a:pt x="88" y="212"/>
                  </a:lnTo>
                  <a:lnTo>
                    <a:pt x="79" y="205"/>
                  </a:lnTo>
                  <a:lnTo>
                    <a:pt x="71" y="197"/>
                  </a:lnTo>
                  <a:lnTo>
                    <a:pt x="65" y="190"/>
                  </a:lnTo>
                  <a:lnTo>
                    <a:pt x="55" y="182"/>
                  </a:lnTo>
                  <a:lnTo>
                    <a:pt x="47" y="174"/>
                  </a:lnTo>
                  <a:lnTo>
                    <a:pt x="39" y="166"/>
                  </a:lnTo>
                  <a:lnTo>
                    <a:pt x="32" y="158"/>
                  </a:lnTo>
                  <a:lnTo>
                    <a:pt x="23" y="151"/>
                  </a:lnTo>
                  <a:lnTo>
                    <a:pt x="15" y="143"/>
                  </a:lnTo>
                  <a:lnTo>
                    <a:pt x="6" y="135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45079" name="Freeform 26"/>
            <p:cNvSpPr>
              <a:spLocks/>
            </p:cNvSpPr>
            <p:nvPr/>
          </p:nvSpPr>
          <p:spPr bwMode="auto">
            <a:xfrm>
              <a:off x="2902" y="3583"/>
              <a:ext cx="70" cy="66"/>
            </a:xfrm>
            <a:custGeom>
              <a:avLst/>
              <a:gdLst>
                <a:gd name="T0" fmla="*/ 0 w 488"/>
                <a:gd name="T1" fmla="*/ 95 h 457"/>
                <a:gd name="T2" fmla="*/ 488 w 488"/>
                <a:gd name="T3" fmla="*/ 0 h 457"/>
                <a:gd name="T4" fmla="*/ 325 w 488"/>
                <a:gd name="T5" fmla="*/ 457 h 457"/>
                <a:gd name="T6" fmla="*/ 0 w 488"/>
                <a:gd name="T7" fmla="*/ 95 h 457"/>
                <a:gd name="T8" fmla="*/ 0 w 488"/>
                <a:gd name="T9" fmla="*/ 95 h 4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8"/>
                <a:gd name="T16" fmla="*/ 0 h 457"/>
                <a:gd name="T17" fmla="*/ 488 w 488"/>
                <a:gd name="T18" fmla="*/ 457 h 4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8" h="457">
                  <a:moveTo>
                    <a:pt x="0" y="95"/>
                  </a:moveTo>
                  <a:lnTo>
                    <a:pt x="488" y="0"/>
                  </a:lnTo>
                  <a:lnTo>
                    <a:pt x="325" y="457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45080" name="Freeform 27"/>
            <p:cNvSpPr>
              <a:spLocks/>
            </p:cNvSpPr>
            <p:nvPr/>
          </p:nvSpPr>
          <p:spPr bwMode="auto">
            <a:xfrm>
              <a:off x="3095" y="3644"/>
              <a:ext cx="62" cy="70"/>
            </a:xfrm>
            <a:custGeom>
              <a:avLst/>
              <a:gdLst>
                <a:gd name="T0" fmla="*/ 315 w 431"/>
                <a:gd name="T1" fmla="*/ 489 h 489"/>
                <a:gd name="T2" fmla="*/ 0 w 431"/>
                <a:gd name="T3" fmla="*/ 104 h 489"/>
                <a:gd name="T4" fmla="*/ 431 w 431"/>
                <a:gd name="T5" fmla="*/ 0 h 489"/>
                <a:gd name="T6" fmla="*/ 315 w 431"/>
                <a:gd name="T7" fmla="*/ 489 h 489"/>
                <a:gd name="T8" fmla="*/ 315 w 431"/>
                <a:gd name="T9" fmla="*/ 489 h 4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1"/>
                <a:gd name="T16" fmla="*/ 0 h 489"/>
                <a:gd name="T17" fmla="*/ 431 w 431"/>
                <a:gd name="T18" fmla="*/ 489 h 4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1" h="489">
                  <a:moveTo>
                    <a:pt x="315" y="489"/>
                  </a:moveTo>
                  <a:lnTo>
                    <a:pt x="0" y="104"/>
                  </a:lnTo>
                  <a:lnTo>
                    <a:pt x="431" y="0"/>
                  </a:lnTo>
                  <a:lnTo>
                    <a:pt x="315" y="48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45081" name="Freeform 28"/>
            <p:cNvSpPr>
              <a:spLocks/>
            </p:cNvSpPr>
            <p:nvPr/>
          </p:nvSpPr>
          <p:spPr bwMode="auto">
            <a:xfrm>
              <a:off x="3046" y="3455"/>
              <a:ext cx="62" cy="68"/>
            </a:xfrm>
            <a:custGeom>
              <a:avLst/>
              <a:gdLst>
                <a:gd name="T0" fmla="*/ 287 w 430"/>
                <a:gd name="T1" fmla="*/ 481 h 481"/>
                <a:gd name="T2" fmla="*/ 0 w 430"/>
                <a:gd name="T3" fmla="*/ 115 h 481"/>
                <a:gd name="T4" fmla="*/ 430 w 430"/>
                <a:gd name="T5" fmla="*/ 0 h 481"/>
                <a:gd name="T6" fmla="*/ 287 w 430"/>
                <a:gd name="T7" fmla="*/ 481 h 481"/>
                <a:gd name="T8" fmla="*/ 287 w 430"/>
                <a:gd name="T9" fmla="*/ 481 h 4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0"/>
                <a:gd name="T16" fmla="*/ 0 h 481"/>
                <a:gd name="T17" fmla="*/ 430 w 430"/>
                <a:gd name="T18" fmla="*/ 481 h 4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0" h="481">
                  <a:moveTo>
                    <a:pt x="287" y="481"/>
                  </a:moveTo>
                  <a:lnTo>
                    <a:pt x="0" y="115"/>
                  </a:lnTo>
                  <a:lnTo>
                    <a:pt x="430" y="0"/>
                  </a:lnTo>
                  <a:lnTo>
                    <a:pt x="287" y="4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1044509" name="AutoShape 29"/>
          <p:cNvSpPr>
            <a:spLocks noChangeArrowheads="1"/>
          </p:cNvSpPr>
          <p:nvPr/>
        </p:nvSpPr>
        <p:spPr bwMode="auto">
          <a:xfrm>
            <a:off x="5751635" y="4329114"/>
            <a:ext cx="2659673" cy="1425575"/>
          </a:xfrm>
          <a:prstGeom prst="cloudCallout">
            <a:avLst>
              <a:gd name="adj1" fmla="val 15375"/>
              <a:gd name="adj2" fmla="val -100778"/>
            </a:avLst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CL" sz="1600" b="1">
                <a:latin typeface="Times" pitchFamily="18" charset="0"/>
              </a:rPr>
              <a:t>coordinación de generadores en todos niveles de tensión</a:t>
            </a:r>
            <a:endParaRPr lang="de-DE" sz="1600" b="1">
              <a:latin typeface="Times" pitchFamily="18" charset="0"/>
            </a:endParaRPr>
          </a:p>
        </p:txBody>
      </p:sp>
      <p:pic>
        <p:nvPicPr>
          <p:cNvPr id="1044510" name="Picture 30" descr="hm00350_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23739" y="5287964"/>
            <a:ext cx="602274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71" name="Rectangle 31"/>
          <p:cNvSpPr>
            <a:spLocks noChangeArrowheads="1"/>
          </p:cNvSpPr>
          <p:nvPr/>
        </p:nvSpPr>
        <p:spPr bwMode="auto">
          <a:xfrm>
            <a:off x="48358" y="6411914"/>
            <a:ext cx="7737231" cy="402291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l" defTabSz="76200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de-DE" sz="2000" b="1">
                <a:solidFill>
                  <a:schemeClr val="bg1"/>
                </a:solidFill>
              </a:rPr>
              <a:t>5. Incorporación Masiva en los sistemas</a:t>
            </a:r>
          </a:p>
        </p:txBody>
      </p:sp>
      <p:sp>
        <p:nvSpPr>
          <p:cNvPr id="45072" name="Text Box 32"/>
          <p:cNvSpPr txBox="1">
            <a:spLocks noChangeArrowheads="1"/>
          </p:cNvSpPr>
          <p:nvPr/>
        </p:nvSpPr>
        <p:spPr bwMode="auto">
          <a:xfrm>
            <a:off x="7379677" y="6208713"/>
            <a:ext cx="2259250" cy="371513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s-MX"/>
              <a:t>Fuente: Jens Bömer</a:t>
            </a:r>
            <a:endParaRPr lang="en-US"/>
          </a:p>
        </p:txBody>
      </p:sp>
      <p:sp>
        <p:nvSpPr>
          <p:cNvPr id="34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Perspectivas y Conclusiones</a:t>
            </a:r>
            <a:endParaRPr 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483" grpId="0" animBg="1"/>
      <p:bldP spid="1044484" grpId="0" animBg="1"/>
      <p:bldP spid="1044485" grpId="0" animBg="1"/>
      <p:bldP spid="1044486" grpId="0" animBg="1"/>
      <p:bldP spid="1044487" grpId="0" animBg="1"/>
      <p:bldP spid="1044509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Freeform 2" descr="Zig zag"/>
          <p:cNvSpPr>
            <a:spLocks/>
          </p:cNvSpPr>
          <p:nvPr/>
        </p:nvSpPr>
        <p:spPr bwMode="auto">
          <a:xfrm>
            <a:off x="2555631" y="3271838"/>
            <a:ext cx="4824046" cy="2519362"/>
          </a:xfrm>
          <a:custGeom>
            <a:avLst/>
            <a:gdLst>
              <a:gd name="T0" fmla="*/ 0 w 3039"/>
              <a:gd name="T1" fmla="*/ 1814 h 1814"/>
              <a:gd name="T2" fmla="*/ 0 w 3039"/>
              <a:gd name="T3" fmla="*/ 408 h 1814"/>
              <a:gd name="T4" fmla="*/ 363 w 3039"/>
              <a:gd name="T5" fmla="*/ 272 h 1814"/>
              <a:gd name="T6" fmla="*/ 590 w 3039"/>
              <a:gd name="T7" fmla="*/ 181 h 1814"/>
              <a:gd name="T8" fmla="*/ 816 w 3039"/>
              <a:gd name="T9" fmla="*/ 318 h 1814"/>
              <a:gd name="T10" fmla="*/ 1089 w 3039"/>
              <a:gd name="T11" fmla="*/ 227 h 1814"/>
              <a:gd name="T12" fmla="*/ 1451 w 3039"/>
              <a:gd name="T13" fmla="*/ 91 h 1814"/>
              <a:gd name="T14" fmla="*/ 1769 w 3039"/>
              <a:gd name="T15" fmla="*/ 181 h 1814"/>
              <a:gd name="T16" fmla="*/ 1950 w 3039"/>
              <a:gd name="T17" fmla="*/ 181 h 1814"/>
              <a:gd name="T18" fmla="*/ 2041 w 3039"/>
              <a:gd name="T19" fmla="*/ 91 h 1814"/>
              <a:gd name="T20" fmla="*/ 2177 w 3039"/>
              <a:gd name="T21" fmla="*/ 0 h 1814"/>
              <a:gd name="T22" fmla="*/ 2359 w 3039"/>
              <a:gd name="T23" fmla="*/ 45 h 1814"/>
              <a:gd name="T24" fmla="*/ 2585 w 3039"/>
              <a:gd name="T25" fmla="*/ 181 h 1814"/>
              <a:gd name="T26" fmla="*/ 2767 w 3039"/>
              <a:gd name="T27" fmla="*/ 136 h 1814"/>
              <a:gd name="T28" fmla="*/ 2812 w 3039"/>
              <a:gd name="T29" fmla="*/ 45 h 1814"/>
              <a:gd name="T30" fmla="*/ 3039 w 3039"/>
              <a:gd name="T31" fmla="*/ 0 h 1814"/>
              <a:gd name="T32" fmla="*/ 3039 w 3039"/>
              <a:gd name="T33" fmla="*/ 1814 h 18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039"/>
              <a:gd name="T52" fmla="*/ 0 h 1814"/>
              <a:gd name="T53" fmla="*/ 3039 w 3039"/>
              <a:gd name="T54" fmla="*/ 1814 h 18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039" h="1814">
                <a:moveTo>
                  <a:pt x="0" y="1814"/>
                </a:moveTo>
                <a:lnTo>
                  <a:pt x="0" y="408"/>
                </a:lnTo>
                <a:lnTo>
                  <a:pt x="363" y="272"/>
                </a:lnTo>
                <a:lnTo>
                  <a:pt x="590" y="181"/>
                </a:lnTo>
                <a:lnTo>
                  <a:pt x="816" y="318"/>
                </a:lnTo>
                <a:lnTo>
                  <a:pt x="1089" y="227"/>
                </a:lnTo>
                <a:lnTo>
                  <a:pt x="1451" y="91"/>
                </a:lnTo>
                <a:lnTo>
                  <a:pt x="1769" y="181"/>
                </a:lnTo>
                <a:lnTo>
                  <a:pt x="1950" y="181"/>
                </a:lnTo>
                <a:lnTo>
                  <a:pt x="2041" y="91"/>
                </a:lnTo>
                <a:lnTo>
                  <a:pt x="2177" y="0"/>
                </a:lnTo>
                <a:lnTo>
                  <a:pt x="2359" y="45"/>
                </a:lnTo>
                <a:lnTo>
                  <a:pt x="2585" y="181"/>
                </a:lnTo>
                <a:lnTo>
                  <a:pt x="2767" y="136"/>
                </a:lnTo>
                <a:lnTo>
                  <a:pt x="2812" y="45"/>
                </a:lnTo>
                <a:lnTo>
                  <a:pt x="3039" y="0"/>
                </a:lnTo>
                <a:lnTo>
                  <a:pt x="3039" y="1814"/>
                </a:lnTo>
              </a:path>
            </a:pathLst>
          </a:custGeom>
          <a:pattFill prst="zigZag">
            <a:fgClr>
              <a:srgbClr val="3366FF"/>
            </a:fgClr>
            <a:bgClr>
              <a:schemeClr val="accent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s-CL"/>
          </a:p>
        </p:txBody>
      </p:sp>
      <p:sp>
        <p:nvSpPr>
          <p:cNvPr id="48131" name="Text Box 5"/>
          <p:cNvSpPr txBox="1">
            <a:spLocks noChangeArrowheads="1"/>
          </p:cNvSpPr>
          <p:nvPr/>
        </p:nvSpPr>
        <p:spPr bwMode="auto">
          <a:xfrm>
            <a:off x="3276601" y="2335214"/>
            <a:ext cx="3033346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MX" sz="1200" b="1">
                <a:latin typeface="Verdana" pitchFamily="34" charset="0"/>
              </a:rPr>
              <a:t>Acción de reserva de los embalse</a:t>
            </a:r>
            <a:endParaRPr lang="en-US" sz="1200" b="1">
              <a:latin typeface="Verdana" pitchFamily="34" charset="0"/>
            </a:endParaRPr>
          </a:p>
        </p:txBody>
      </p:sp>
      <p:sp>
        <p:nvSpPr>
          <p:cNvPr id="48132" name="Text Box 6"/>
          <p:cNvSpPr txBox="1">
            <a:spLocks noChangeArrowheads="1"/>
          </p:cNvSpPr>
          <p:nvPr/>
        </p:nvSpPr>
        <p:spPr bwMode="auto">
          <a:xfrm>
            <a:off x="4211516" y="5976938"/>
            <a:ext cx="2089638" cy="260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MX" sz="1100" b="1">
                <a:latin typeface="Verdana" pitchFamily="34" charset="0"/>
              </a:rPr>
              <a:t>Horizonte de Tiempo</a:t>
            </a:r>
            <a:endParaRPr lang="en-US" sz="1100" b="1">
              <a:latin typeface="Verdana" pitchFamily="34" charset="0"/>
            </a:endParaRPr>
          </a:p>
        </p:txBody>
      </p:sp>
      <p:sp>
        <p:nvSpPr>
          <p:cNvPr id="48133" name="Text Box 7"/>
          <p:cNvSpPr txBox="1">
            <a:spLocks noChangeArrowheads="1"/>
          </p:cNvSpPr>
          <p:nvPr/>
        </p:nvSpPr>
        <p:spPr bwMode="auto">
          <a:xfrm rot="-5400000">
            <a:off x="1130972" y="3818488"/>
            <a:ext cx="2389187" cy="2608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MX" sz="1100" b="1">
                <a:latin typeface="Verdana" pitchFamily="34" charset="0"/>
              </a:rPr>
              <a:t>Inyección, Demanda, MW</a:t>
            </a:r>
            <a:endParaRPr lang="en-US" sz="1100" b="1">
              <a:latin typeface="Verdana" pitchFamily="34" charset="0"/>
            </a:endParaRPr>
          </a:p>
        </p:txBody>
      </p:sp>
      <p:sp>
        <p:nvSpPr>
          <p:cNvPr id="4813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6377" y="1189039"/>
            <a:ext cx="8893420" cy="1311275"/>
          </a:xfrm>
          <a:prstGeom prst="rect">
            <a:avLst/>
          </a:prstGeom>
          <a:noFill/>
          <a:ln algn="ctr"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0" indent="-190500" defTabSz="914400" eaLnBrk="1" hangingPunct="1">
              <a:spcBef>
                <a:spcPct val="0"/>
              </a:spcBef>
              <a:buFontTx/>
              <a:buChar char="•"/>
            </a:pPr>
            <a:r>
              <a:rPr lang="es-ES" sz="2000" b="0" i="1" smtClean="0">
                <a:latin typeface="Comic Sans MS" pitchFamily="66" charset="0"/>
                <a:cs typeface="Times New Roman" pitchFamily="18" charset="0"/>
              </a:rPr>
              <a:t>En forma natural los embalses pueden apoyar con la reserva requerida. </a:t>
            </a:r>
          </a:p>
          <a:p>
            <a:pPr marL="190500" indent="-190500" defTabSz="914400" eaLnBrk="1" hangingPunct="1">
              <a:spcBef>
                <a:spcPct val="0"/>
              </a:spcBef>
              <a:buFontTx/>
              <a:buChar char="•"/>
            </a:pPr>
            <a:r>
              <a:rPr lang="es-ES" sz="2000" b="0" i="1" smtClean="0">
                <a:latin typeface="Comic Sans MS" pitchFamily="66" charset="0"/>
                <a:cs typeface="Times New Roman" pitchFamily="18" charset="0"/>
              </a:rPr>
              <a:t>Comportamiento en situaciones de contingencia requiere de estudios din</a:t>
            </a:r>
            <a:r>
              <a:rPr lang="es-ES" sz="2000" b="0" i="1" smtClean="0">
                <a:latin typeface="Tahoma" pitchFamily="34" charset="0"/>
                <a:cs typeface="Times New Roman" pitchFamily="18" charset="0"/>
              </a:rPr>
              <a:t>á</a:t>
            </a:r>
            <a:r>
              <a:rPr lang="es-ES" sz="2000" b="0" i="1" smtClean="0">
                <a:latin typeface="Comic Sans MS" pitchFamily="66" charset="0"/>
                <a:cs typeface="Times New Roman" pitchFamily="18" charset="0"/>
              </a:rPr>
              <a:t>micos.</a:t>
            </a:r>
          </a:p>
          <a:p>
            <a:pPr marL="190500" indent="-190500" defTabSz="914400" eaLnBrk="1" hangingPunct="1">
              <a:spcBef>
                <a:spcPct val="0"/>
              </a:spcBef>
              <a:buFontTx/>
              <a:buChar char="•"/>
            </a:pPr>
            <a:endParaRPr lang="es-ES" sz="2000" b="0" i="1" smtClean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48135" name="Line 9"/>
          <p:cNvSpPr>
            <a:spLocks noChangeShapeType="1"/>
          </p:cNvSpPr>
          <p:nvPr/>
        </p:nvSpPr>
        <p:spPr bwMode="auto">
          <a:xfrm flipV="1">
            <a:off x="2555631" y="2551114"/>
            <a:ext cx="0" cy="3240087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s-CL"/>
          </a:p>
        </p:txBody>
      </p:sp>
      <p:sp>
        <p:nvSpPr>
          <p:cNvPr id="48136" name="Line 10"/>
          <p:cNvSpPr>
            <a:spLocks noChangeShapeType="1"/>
          </p:cNvSpPr>
          <p:nvPr/>
        </p:nvSpPr>
        <p:spPr bwMode="auto">
          <a:xfrm>
            <a:off x="2555631" y="5791200"/>
            <a:ext cx="5471746" cy="1588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s-CL"/>
          </a:p>
        </p:txBody>
      </p:sp>
      <p:sp>
        <p:nvSpPr>
          <p:cNvPr id="48137" name="Freeform 11"/>
          <p:cNvSpPr>
            <a:spLocks/>
          </p:cNvSpPr>
          <p:nvPr/>
        </p:nvSpPr>
        <p:spPr bwMode="auto">
          <a:xfrm>
            <a:off x="2555631" y="3965576"/>
            <a:ext cx="4829908" cy="1825625"/>
          </a:xfrm>
          <a:custGeom>
            <a:avLst/>
            <a:gdLst>
              <a:gd name="T0" fmla="*/ 0 w 3042"/>
              <a:gd name="T1" fmla="*/ 1150 h 1150"/>
              <a:gd name="T2" fmla="*/ 136 w 3042"/>
              <a:gd name="T3" fmla="*/ 969 h 1150"/>
              <a:gd name="T4" fmla="*/ 227 w 3042"/>
              <a:gd name="T5" fmla="*/ 561 h 1150"/>
              <a:gd name="T6" fmla="*/ 363 w 3042"/>
              <a:gd name="T7" fmla="*/ 787 h 1150"/>
              <a:gd name="T8" fmla="*/ 454 w 3042"/>
              <a:gd name="T9" fmla="*/ 969 h 1150"/>
              <a:gd name="T10" fmla="*/ 515 w 3042"/>
              <a:gd name="T11" fmla="*/ 1121 h 1150"/>
              <a:gd name="T12" fmla="*/ 590 w 3042"/>
              <a:gd name="T13" fmla="*/ 878 h 1150"/>
              <a:gd name="T14" fmla="*/ 590 w 3042"/>
              <a:gd name="T15" fmla="*/ 742 h 1150"/>
              <a:gd name="T16" fmla="*/ 590 w 3042"/>
              <a:gd name="T17" fmla="*/ 515 h 1150"/>
              <a:gd name="T18" fmla="*/ 590 w 3042"/>
              <a:gd name="T19" fmla="*/ 152 h 1150"/>
              <a:gd name="T20" fmla="*/ 638 w 3042"/>
              <a:gd name="T21" fmla="*/ 23 h 1150"/>
              <a:gd name="T22" fmla="*/ 680 w 3042"/>
              <a:gd name="T23" fmla="*/ 289 h 1150"/>
              <a:gd name="T24" fmla="*/ 771 w 3042"/>
              <a:gd name="T25" fmla="*/ 878 h 1150"/>
              <a:gd name="T26" fmla="*/ 862 w 3042"/>
              <a:gd name="T27" fmla="*/ 787 h 1150"/>
              <a:gd name="T28" fmla="*/ 907 w 3042"/>
              <a:gd name="T29" fmla="*/ 833 h 1150"/>
              <a:gd name="T30" fmla="*/ 953 w 3042"/>
              <a:gd name="T31" fmla="*/ 991 h 1150"/>
              <a:gd name="T32" fmla="*/ 998 w 3042"/>
              <a:gd name="T33" fmla="*/ 1060 h 1150"/>
              <a:gd name="T34" fmla="*/ 1043 w 3042"/>
              <a:gd name="T35" fmla="*/ 1105 h 1150"/>
              <a:gd name="T36" fmla="*/ 1137 w 3042"/>
              <a:gd name="T37" fmla="*/ 1037 h 1150"/>
              <a:gd name="T38" fmla="*/ 1229 w 3042"/>
              <a:gd name="T39" fmla="*/ 937 h 1150"/>
              <a:gd name="T40" fmla="*/ 1270 w 3042"/>
              <a:gd name="T41" fmla="*/ 833 h 1150"/>
              <a:gd name="T42" fmla="*/ 1361 w 3042"/>
              <a:gd name="T43" fmla="*/ 742 h 1150"/>
              <a:gd name="T44" fmla="*/ 1490 w 3042"/>
              <a:gd name="T45" fmla="*/ 845 h 1150"/>
              <a:gd name="T46" fmla="*/ 1542 w 3042"/>
              <a:gd name="T47" fmla="*/ 924 h 1150"/>
              <a:gd name="T48" fmla="*/ 1587 w 3042"/>
              <a:gd name="T49" fmla="*/ 1014 h 1150"/>
              <a:gd name="T50" fmla="*/ 1724 w 3042"/>
              <a:gd name="T51" fmla="*/ 1105 h 1150"/>
              <a:gd name="T52" fmla="*/ 1769 w 3042"/>
              <a:gd name="T53" fmla="*/ 1060 h 1150"/>
              <a:gd name="T54" fmla="*/ 2097 w 3042"/>
              <a:gd name="T55" fmla="*/ 760 h 1150"/>
              <a:gd name="T56" fmla="*/ 2458 w 3042"/>
              <a:gd name="T57" fmla="*/ 1029 h 1150"/>
              <a:gd name="T58" fmla="*/ 2658 w 3042"/>
              <a:gd name="T59" fmla="*/ 960 h 1150"/>
              <a:gd name="T60" fmla="*/ 2827 w 3042"/>
              <a:gd name="T61" fmla="*/ 453 h 1150"/>
              <a:gd name="T62" fmla="*/ 3042 w 3042"/>
              <a:gd name="T63" fmla="*/ 1146 h 115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042"/>
              <a:gd name="T97" fmla="*/ 0 h 1150"/>
              <a:gd name="T98" fmla="*/ 3042 w 3042"/>
              <a:gd name="T99" fmla="*/ 1150 h 115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042" h="1150">
                <a:moveTo>
                  <a:pt x="0" y="1150"/>
                </a:moveTo>
                <a:cubicBezTo>
                  <a:pt x="49" y="1108"/>
                  <a:pt x="98" y="1067"/>
                  <a:pt x="136" y="969"/>
                </a:cubicBezTo>
                <a:cubicBezTo>
                  <a:pt x="174" y="871"/>
                  <a:pt x="189" y="591"/>
                  <a:pt x="227" y="561"/>
                </a:cubicBezTo>
                <a:cubicBezTo>
                  <a:pt x="265" y="531"/>
                  <a:pt x="325" y="719"/>
                  <a:pt x="363" y="787"/>
                </a:cubicBezTo>
                <a:cubicBezTo>
                  <a:pt x="401" y="855"/>
                  <a:pt x="429" y="913"/>
                  <a:pt x="454" y="969"/>
                </a:cubicBezTo>
                <a:cubicBezTo>
                  <a:pt x="479" y="1025"/>
                  <a:pt x="492" y="1136"/>
                  <a:pt x="515" y="1121"/>
                </a:cubicBezTo>
                <a:cubicBezTo>
                  <a:pt x="538" y="1106"/>
                  <a:pt x="578" y="941"/>
                  <a:pt x="590" y="878"/>
                </a:cubicBezTo>
                <a:cubicBezTo>
                  <a:pt x="602" y="815"/>
                  <a:pt x="590" y="802"/>
                  <a:pt x="590" y="742"/>
                </a:cubicBezTo>
                <a:cubicBezTo>
                  <a:pt x="590" y="682"/>
                  <a:pt x="590" y="613"/>
                  <a:pt x="590" y="515"/>
                </a:cubicBezTo>
                <a:cubicBezTo>
                  <a:pt x="590" y="417"/>
                  <a:pt x="582" y="234"/>
                  <a:pt x="590" y="152"/>
                </a:cubicBezTo>
                <a:cubicBezTo>
                  <a:pt x="598" y="70"/>
                  <a:pt x="623" y="0"/>
                  <a:pt x="638" y="23"/>
                </a:cubicBezTo>
                <a:cubicBezTo>
                  <a:pt x="653" y="46"/>
                  <a:pt x="658" y="147"/>
                  <a:pt x="680" y="289"/>
                </a:cubicBezTo>
                <a:cubicBezTo>
                  <a:pt x="702" y="431"/>
                  <a:pt x="741" y="795"/>
                  <a:pt x="771" y="878"/>
                </a:cubicBezTo>
                <a:cubicBezTo>
                  <a:pt x="801" y="961"/>
                  <a:pt x="839" y="794"/>
                  <a:pt x="862" y="787"/>
                </a:cubicBezTo>
                <a:cubicBezTo>
                  <a:pt x="885" y="780"/>
                  <a:pt x="892" y="799"/>
                  <a:pt x="907" y="833"/>
                </a:cubicBezTo>
                <a:cubicBezTo>
                  <a:pt x="922" y="867"/>
                  <a:pt x="938" y="953"/>
                  <a:pt x="953" y="991"/>
                </a:cubicBezTo>
                <a:cubicBezTo>
                  <a:pt x="968" y="1029"/>
                  <a:pt x="983" y="1041"/>
                  <a:pt x="998" y="1060"/>
                </a:cubicBezTo>
                <a:cubicBezTo>
                  <a:pt x="1013" y="1079"/>
                  <a:pt x="1020" y="1109"/>
                  <a:pt x="1043" y="1105"/>
                </a:cubicBezTo>
                <a:cubicBezTo>
                  <a:pt x="1066" y="1101"/>
                  <a:pt x="1106" y="1065"/>
                  <a:pt x="1137" y="1037"/>
                </a:cubicBezTo>
                <a:cubicBezTo>
                  <a:pt x="1168" y="1009"/>
                  <a:pt x="1207" y="971"/>
                  <a:pt x="1229" y="937"/>
                </a:cubicBezTo>
                <a:cubicBezTo>
                  <a:pt x="1251" y="903"/>
                  <a:pt x="1248" y="865"/>
                  <a:pt x="1270" y="833"/>
                </a:cubicBezTo>
                <a:cubicBezTo>
                  <a:pt x="1292" y="801"/>
                  <a:pt x="1324" y="740"/>
                  <a:pt x="1361" y="742"/>
                </a:cubicBezTo>
                <a:cubicBezTo>
                  <a:pt x="1398" y="744"/>
                  <a:pt x="1460" y="815"/>
                  <a:pt x="1490" y="845"/>
                </a:cubicBezTo>
                <a:cubicBezTo>
                  <a:pt x="1520" y="875"/>
                  <a:pt x="1526" y="896"/>
                  <a:pt x="1542" y="924"/>
                </a:cubicBezTo>
                <a:cubicBezTo>
                  <a:pt x="1558" y="952"/>
                  <a:pt x="1557" y="984"/>
                  <a:pt x="1587" y="1014"/>
                </a:cubicBezTo>
                <a:cubicBezTo>
                  <a:pt x="1617" y="1044"/>
                  <a:pt x="1694" y="1097"/>
                  <a:pt x="1724" y="1105"/>
                </a:cubicBezTo>
                <a:cubicBezTo>
                  <a:pt x="1754" y="1113"/>
                  <a:pt x="1707" y="1117"/>
                  <a:pt x="1769" y="1060"/>
                </a:cubicBezTo>
                <a:cubicBezTo>
                  <a:pt x="1831" y="1003"/>
                  <a:pt x="1982" y="765"/>
                  <a:pt x="2097" y="760"/>
                </a:cubicBezTo>
                <a:cubicBezTo>
                  <a:pt x="2212" y="755"/>
                  <a:pt x="2365" y="996"/>
                  <a:pt x="2458" y="1029"/>
                </a:cubicBezTo>
                <a:cubicBezTo>
                  <a:pt x="2551" y="1062"/>
                  <a:pt x="2597" y="1056"/>
                  <a:pt x="2658" y="960"/>
                </a:cubicBezTo>
                <a:cubicBezTo>
                  <a:pt x="2719" y="864"/>
                  <a:pt x="2763" y="422"/>
                  <a:pt x="2827" y="453"/>
                </a:cubicBezTo>
                <a:cubicBezTo>
                  <a:pt x="2891" y="484"/>
                  <a:pt x="2997" y="1002"/>
                  <a:pt x="3042" y="1146"/>
                </a:cubicBezTo>
              </a:path>
            </a:pathLst>
          </a:custGeom>
          <a:solidFill>
            <a:srgbClr val="00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s-CL"/>
          </a:p>
        </p:txBody>
      </p:sp>
      <p:sp>
        <p:nvSpPr>
          <p:cNvPr id="48138" name="Text Box 12"/>
          <p:cNvSpPr txBox="1">
            <a:spLocks noChangeArrowheads="1"/>
          </p:cNvSpPr>
          <p:nvPr/>
        </p:nvSpPr>
        <p:spPr bwMode="auto">
          <a:xfrm>
            <a:off x="5580185" y="5503863"/>
            <a:ext cx="720969" cy="260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MX" sz="1100" b="1">
                <a:latin typeface="Verdana" pitchFamily="34" charset="0"/>
              </a:rPr>
              <a:t>Eólico</a:t>
            </a:r>
            <a:endParaRPr lang="en-US" sz="1100" b="1">
              <a:latin typeface="Verdana" pitchFamily="34" charset="0"/>
            </a:endParaRPr>
          </a:p>
        </p:txBody>
      </p:sp>
      <p:sp>
        <p:nvSpPr>
          <p:cNvPr id="48139" name="Text Box 13"/>
          <p:cNvSpPr txBox="1">
            <a:spLocks noChangeArrowheads="1"/>
          </p:cNvSpPr>
          <p:nvPr/>
        </p:nvSpPr>
        <p:spPr bwMode="auto">
          <a:xfrm>
            <a:off x="4859216" y="4208463"/>
            <a:ext cx="866043" cy="260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MX" sz="1100" b="1">
                <a:latin typeface="Verdana" pitchFamily="34" charset="0"/>
              </a:rPr>
              <a:t>Embalse</a:t>
            </a:r>
            <a:endParaRPr lang="en-US" sz="1100" b="1">
              <a:latin typeface="Verdana" pitchFamily="34" charset="0"/>
            </a:endParaRPr>
          </a:p>
        </p:txBody>
      </p:sp>
      <p:sp>
        <p:nvSpPr>
          <p:cNvPr id="48140" name="Text Box 14"/>
          <p:cNvSpPr txBox="1">
            <a:spLocks noChangeArrowheads="1"/>
          </p:cNvSpPr>
          <p:nvPr/>
        </p:nvSpPr>
        <p:spPr bwMode="auto">
          <a:xfrm>
            <a:off x="6154616" y="2984500"/>
            <a:ext cx="1081454" cy="260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MX" sz="1100" b="1">
                <a:latin typeface="Verdana" pitchFamily="34" charset="0"/>
              </a:rPr>
              <a:t>Demanda</a:t>
            </a:r>
            <a:endParaRPr lang="en-US" sz="1100" b="1">
              <a:latin typeface="Verdana" pitchFamily="34" charset="0"/>
            </a:endParaRPr>
          </a:p>
        </p:txBody>
      </p:sp>
      <p:sp>
        <p:nvSpPr>
          <p:cNvPr id="48141" name="Rectangle 15"/>
          <p:cNvSpPr>
            <a:spLocks noChangeArrowheads="1"/>
          </p:cNvSpPr>
          <p:nvPr/>
        </p:nvSpPr>
        <p:spPr bwMode="auto">
          <a:xfrm>
            <a:off x="1255835" y="1"/>
            <a:ext cx="7206762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 defTabSz="76200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ES" sz="2400" b="1">
                <a:solidFill>
                  <a:schemeClr val="bg1"/>
                </a:solidFill>
              </a:rPr>
              <a:t>Una alternativa de solución</a:t>
            </a:r>
          </a:p>
        </p:txBody>
      </p:sp>
      <p:sp>
        <p:nvSpPr>
          <p:cNvPr id="48142" name="Rectangle 16"/>
          <p:cNvSpPr>
            <a:spLocks noChangeArrowheads="1"/>
          </p:cNvSpPr>
          <p:nvPr/>
        </p:nvSpPr>
        <p:spPr bwMode="auto">
          <a:xfrm>
            <a:off x="48358" y="6411914"/>
            <a:ext cx="7737231" cy="402291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l" defTabSz="76200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de-DE" sz="2000" b="1">
                <a:solidFill>
                  <a:schemeClr val="bg1"/>
                </a:solidFill>
              </a:rPr>
              <a:t>5. Incorporación Masiva en los sistemas</a:t>
            </a: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500034" y="71436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Desafíos técnicos</a:t>
            </a:r>
            <a:endParaRPr kumimoji="0" lang="de-DE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Perspectivas y Conclusiones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-36635" y="1105429"/>
            <a:ext cx="8893420" cy="1323439"/>
          </a:xfrm>
          <a:prstGeom prst="rect">
            <a:avLst/>
          </a:prstGeom>
          <a:noFill/>
          <a:ln algn="ctr"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0" indent="-190500" defTabSz="914400" eaLnBrk="1" hangingPunct="1">
              <a:spcBef>
                <a:spcPct val="0"/>
              </a:spcBef>
              <a:buFontTx/>
              <a:buChar char="•"/>
            </a:pPr>
            <a:r>
              <a:rPr lang="es-ES" sz="2000" b="0" i="1" dirty="0" smtClean="0">
                <a:latin typeface="Comic Sans MS" pitchFamily="66" charset="0"/>
                <a:cs typeface="Times New Roman" pitchFamily="18" charset="0"/>
              </a:rPr>
              <a:t>En los sistemas  con capacidad hidráulica de embalse, la integración de  energía  renovable intermitente  se facilita.</a:t>
            </a:r>
          </a:p>
          <a:p>
            <a:pPr marL="190500" indent="-190500" defTabSz="914400" eaLnBrk="1" hangingPunct="1">
              <a:spcBef>
                <a:spcPct val="0"/>
              </a:spcBef>
              <a:buFontTx/>
              <a:buChar char="•"/>
            </a:pPr>
            <a:r>
              <a:rPr lang="es-ES" sz="2000" b="0" i="1" dirty="0" smtClean="0">
                <a:latin typeface="Comic Sans MS" pitchFamily="66" charset="0"/>
                <a:cs typeface="Times New Roman" pitchFamily="18" charset="0"/>
              </a:rPr>
              <a:t>En caso contrario, penetraci</a:t>
            </a:r>
            <a:r>
              <a:rPr lang="es-ES" sz="2000" b="0" i="1" dirty="0" smtClean="0">
                <a:latin typeface="Tahoma" pitchFamily="34" charset="0"/>
                <a:cs typeface="Times New Roman" pitchFamily="18" charset="0"/>
              </a:rPr>
              <a:t>ó</a:t>
            </a:r>
            <a:r>
              <a:rPr lang="es-ES" sz="2000" b="0" i="1" dirty="0" smtClean="0">
                <a:latin typeface="Comic Sans MS" pitchFamily="66" charset="0"/>
                <a:cs typeface="Times New Roman" pitchFamily="18" charset="0"/>
              </a:rPr>
              <a:t>n de energ</a:t>
            </a:r>
            <a:r>
              <a:rPr lang="es-ES" sz="2000" b="0" i="1" dirty="0" smtClean="0">
                <a:latin typeface="Tahoma" pitchFamily="34" charset="0"/>
                <a:cs typeface="Times New Roman" pitchFamily="18" charset="0"/>
              </a:rPr>
              <a:t>í</a:t>
            </a:r>
            <a:r>
              <a:rPr lang="es-ES" sz="2000" b="0" i="1" dirty="0" smtClean="0">
                <a:latin typeface="Comic Sans MS" pitchFamily="66" charset="0"/>
                <a:cs typeface="Times New Roman" pitchFamily="18" charset="0"/>
              </a:rPr>
              <a:t>a encuentra l</a:t>
            </a:r>
            <a:r>
              <a:rPr lang="es-ES" sz="2000" b="0" i="1" dirty="0" smtClean="0">
                <a:latin typeface="Tahoma" pitchFamily="34" charset="0"/>
                <a:cs typeface="Times New Roman" pitchFamily="18" charset="0"/>
              </a:rPr>
              <a:t>í</a:t>
            </a:r>
            <a:r>
              <a:rPr lang="es-ES" sz="2000" b="0" i="1" dirty="0" smtClean="0">
                <a:latin typeface="Comic Sans MS" pitchFamily="66" charset="0"/>
                <a:cs typeface="Times New Roman" pitchFamily="18" charset="0"/>
              </a:rPr>
              <a:t>mites relacionados con la estabilidad / costos del sistema.</a:t>
            </a:r>
          </a:p>
        </p:txBody>
      </p:sp>
      <p:sp>
        <p:nvSpPr>
          <p:cNvPr id="49158" name="AutoShape 5"/>
          <p:cNvSpPr>
            <a:spLocks noChangeArrowheads="1"/>
          </p:cNvSpPr>
          <p:nvPr/>
        </p:nvSpPr>
        <p:spPr bwMode="auto">
          <a:xfrm>
            <a:off x="991094" y="3201989"/>
            <a:ext cx="5402418" cy="3025775"/>
          </a:xfrm>
          <a:prstGeom prst="irregularSeal1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MX" sz="2400" b="1" dirty="0" smtClean="0">
                <a:latin typeface="Verdana" pitchFamily="34" charset="0"/>
              </a:rPr>
              <a:t>          Aysén</a:t>
            </a:r>
            <a:endParaRPr lang="en-US" sz="2400" b="1" dirty="0">
              <a:latin typeface="Verdana" pitchFamily="34" charset="0"/>
            </a:endParaRPr>
          </a:p>
        </p:txBody>
      </p:sp>
      <p:sp>
        <p:nvSpPr>
          <p:cNvPr id="49159" name="Freeform 6"/>
          <p:cNvSpPr>
            <a:spLocks/>
          </p:cNvSpPr>
          <p:nvPr/>
        </p:nvSpPr>
        <p:spPr bwMode="auto">
          <a:xfrm>
            <a:off x="857741" y="3836989"/>
            <a:ext cx="233370" cy="252413"/>
          </a:xfrm>
          <a:custGeom>
            <a:avLst/>
            <a:gdLst>
              <a:gd name="T0" fmla="*/ 5 w 159"/>
              <a:gd name="T1" fmla="*/ 50 h 159"/>
              <a:gd name="T2" fmla="*/ 5 w 159"/>
              <a:gd name="T3" fmla="*/ 44 h 159"/>
              <a:gd name="T4" fmla="*/ 22 w 159"/>
              <a:gd name="T5" fmla="*/ 22 h 159"/>
              <a:gd name="T6" fmla="*/ 22 w 159"/>
              <a:gd name="T7" fmla="*/ 22 h 159"/>
              <a:gd name="T8" fmla="*/ 44 w 159"/>
              <a:gd name="T9" fmla="*/ 6 h 159"/>
              <a:gd name="T10" fmla="*/ 49 w 159"/>
              <a:gd name="T11" fmla="*/ 6 h 159"/>
              <a:gd name="T12" fmla="*/ 82 w 159"/>
              <a:gd name="T13" fmla="*/ 0 h 159"/>
              <a:gd name="T14" fmla="*/ 82 w 159"/>
              <a:gd name="T15" fmla="*/ 0 h 159"/>
              <a:gd name="T16" fmla="*/ 109 w 159"/>
              <a:gd name="T17" fmla="*/ 6 h 159"/>
              <a:gd name="T18" fmla="*/ 115 w 159"/>
              <a:gd name="T19" fmla="*/ 6 h 159"/>
              <a:gd name="T20" fmla="*/ 137 w 159"/>
              <a:gd name="T21" fmla="*/ 22 h 159"/>
              <a:gd name="T22" fmla="*/ 137 w 159"/>
              <a:gd name="T23" fmla="*/ 22 h 159"/>
              <a:gd name="T24" fmla="*/ 153 w 159"/>
              <a:gd name="T25" fmla="*/ 44 h 159"/>
              <a:gd name="T26" fmla="*/ 153 w 159"/>
              <a:gd name="T27" fmla="*/ 50 h 159"/>
              <a:gd name="T28" fmla="*/ 159 w 159"/>
              <a:gd name="T29" fmla="*/ 77 h 159"/>
              <a:gd name="T30" fmla="*/ 159 w 159"/>
              <a:gd name="T31" fmla="*/ 77 h 159"/>
              <a:gd name="T32" fmla="*/ 153 w 159"/>
              <a:gd name="T33" fmla="*/ 110 h 159"/>
              <a:gd name="T34" fmla="*/ 153 w 159"/>
              <a:gd name="T35" fmla="*/ 115 h 159"/>
              <a:gd name="T36" fmla="*/ 137 w 159"/>
              <a:gd name="T37" fmla="*/ 137 h 159"/>
              <a:gd name="T38" fmla="*/ 137 w 159"/>
              <a:gd name="T39" fmla="*/ 137 h 159"/>
              <a:gd name="T40" fmla="*/ 115 w 159"/>
              <a:gd name="T41" fmla="*/ 154 h 159"/>
              <a:gd name="T42" fmla="*/ 109 w 159"/>
              <a:gd name="T43" fmla="*/ 154 h 159"/>
              <a:gd name="T44" fmla="*/ 82 w 159"/>
              <a:gd name="T45" fmla="*/ 159 h 159"/>
              <a:gd name="T46" fmla="*/ 82 w 159"/>
              <a:gd name="T47" fmla="*/ 159 h 159"/>
              <a:gd name="T48" fmla="*/ 49 w 159"/>
              <a:gd name="T49" fmla="*/ 154 h 159"/>
              <a:gd name="T50" fmla="*/ 44 w 159"/>
              <a:gd name="T51" fmla="*/ 154 h 159"/>
              <a:gd name="T52" fmla="*/ 22 w 159"/>
              <a:gd name="T53" fmla="*/ 137 h 159"/>
              <a:gd name="T54" fmla="*/ 22 w 159"/>
              <a:gd name="T55" fmla="*/ 137 h 159"/>
              <a:gd name="T56" fmla="*/ 5 w 159"/>
              <a:gd name="T57" fmla="*/ 115 h 159"/>
              <a:gd name="T58" fmla="*/ 5 w 159"/>
              <a:gd name="T59" fmla="*/ 110 h 159"/>
              <a:gd name="T60" fmla="*/ 0 w 159"/>
              <a:gd name="T61" fmla="*/ 77 h 159"/>
              <a:gd name="T62" fmla="*/ 16 w 159"/>
              <a:gd name="T63" fmla="*/ 77 h 159"/>
              <a:gd name="T64" fmla="*/ 22 w 159"/>
              <a:gd name="T65" fmla="*/ 110 h 159"/>
              <a:gd name="T66" fmla="*/ 33 w 159"/>
              <a:gd name="T67" fmla="*/ 126 h 159"/>
              <a:gd name="T68" fmla="*/ 49 w 159"/>
              <a:gd name="T69" fmla="*/ 137 h 159"/>
              <a:gd name="T70" fmla="*/ 82 w 159"/>
              <a:gd name="T71" fmla="*/ 143 h 159"/>
              <a:gd name="T72" fmla="*/ 109 w 159"/>
              <a:gd name="T73" fmla="*/ 137 h 159"/>
              <a:gd name="T74" fmla="*/ 126 w 159"/>
              <a:gd name="T75" fmla="*/ 126 h 159"/>
              <a:gd name="T76" fmla="*/ 137 w 159"/>
              <a:gd name="T77" fmla="*/ 110 h 159"/>
              <a:gd name="T78" fmla="*/ 142 w 159"/>
              <a:gd name="T79" fmla="*/ 77 h 159"/>
              <a:gd name="T80" fmla="*/ 137 w 159"/>
              <a:gd name="T81" fmla="*/ 50 h 159"/>
              <a:gd name="T82" fmla="*/ 126 w 159"/>
              <a:gd name="T83" fmla="*/ 33 h 159"/>
              <a:gd name="T84" fmla="*/ 109 w 159"/>
              <a:gd name="T85" fmla="*/ 22 h 159"/>
              <a:gd name="T86" fmla="*/ 82 w 159"/>
              <a:gd name="T87" fmla="*/ 17 h 159"/>
              <a:gd name="T88" fmla="*/ 49 w 159"/>
              <a:gd name="T89" fmla="*/ 22 h 159"/>
              <a:gd name="T90" fmla="*/ 33 w 159"/>
              <a:gd name="T91" fmla="*/ 33 h 159"/>
              <a:gd name="T92" fmla="*/ 16 w 159"/>
              <a:gd name="T93" fmla="*/ 55 h 159"/>
              <a:gd name="T94" fmla="*/ 5 w 159"/>
              <a:gd name="T95" fmla="*/ 50 h 15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9"/>
              <a:gd name="T145" fmla="*/ 0 h 159"/>
              <a:gd name="T146" fmla="*/ 159 w 159"/>
              <a:gd name="T147" fmla="*/ 159 h 15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9" h="159">
                <a:moveTo>
                  <a:pt x="5" y="50"/>
                </a:moveTo>
                <a:lnTo>
                  <a:pt x="5" y="44"/>
                </a:lnTo>
                <a:lnTo>
                  <a:pt x="22" y="22"/>
                </a:lnTo>
                <a:lnTo>
                  <a:pt x="44" y="6"/>
                </a:lnTo>
                <a:lnTo>
                  <a:pt x="49" y="6"/>
                </a:lnTo>
                <a:lnTo>
                  <a:pt x="82" y="0"/>
                </a:lnTo>
                <a:lnTo>
                  <a:pt x="109" y="6"/>
                </a:lnTo>
                <a:lnTo>
                  <a:pt x="115" y="6"/>
                </a:lnTo>
                <a:lnTo>
                  <a:pt x="137" y="22"/>
                </a:lnTo>
                <a:lnTo>
                  <a:pt x="153" y="44"/>
                </a:lnTo>
                <a:lnTo>
                  <a:pt x="153" y="50"/>
                </a:lnTo>
                <a:lnTo>
                  <a:pt x="159" y="77"/>
                </a:lnTo>
                <a:lnTo>
                  <a:pt x="153" y="110"/>
                </a:lnTo>
                <a:lnTo>
                  <a:pt x="153" y="115"/>
                </a:lnTo>
                <a:lnTo>
                  <a:pt x="137" y="137"/>
                </a:lnTo>
                <a:lnTo>
                  <a:pt x="115" y="154"/>
                </a:lnTo>
                <a:lnTo>
                  <a:pt x="109" y="154"/>
                </a:lnTo>
                <a:lnTo>
                  <a:pt x="82" y="159"/>
                </a:lnTo>
                <a:lnTo>
                  <a:pt x="49" y="154"/>
                </a:lnTo>
                <a:lnTo>
                  <a:pt x="44" y="154"/>
                </a:lnTo>
                <a:lnTo>
                  <a:pt x="22" y="137"/>
                </a:lnTo>
                <a:lnTo>
                  <a:pt x="5" y="115"/>
                </a:lnTo>
                <a:lnTo>
                  <a:pt x="5" y="110"/>
                </a:lnTo>
                <a:lnTo>
                  <a:pt x="0" y="77"/>
                </a:lnTo>
                <a:lnTo>
                  <a:pt x="16" y="77"/>
                </a:lnTo>
                <a:lnTo>
                  <a:pt x="22" y="110"/>
                </a:lnTo>
                <a:lnTo>
                  <a:pt x="33" y="126"/>
                </a:lnTo>
                <a:lnTo>
                  <a:pt x="49" y="137"/>
                </a:lnTo>
                <a:lnTo>
                  <a:pt x="82" y="143"/>
                </a:lnTo>
                <a:lnTo>
                  <a:pt x="109" y="137"/>
                </a:lnTo>
                <a:lnTo>
                  <a:pt x="126" y="126"/>
                </a:lnTo>
                <a:lnTo>
                  <a:pt x="137" y="110"/>
                </a:lnTo>
                <a:lnTo>
                  <a:pt x="142" y="77"/>
                </a:lnTo>
                <a:lnTo>
                  <a:pt x="137" y="50"/>
                </a:lnTo>
                <a:lnTo>
                  <a:pt x="126" y="33"/>
                </a:lnTo>
                <a:lnTo>
                  <a:pt x="109" y="22"/>
                </a:lnTo>
                <a:lnTo>
                  <a:pt x="82" y="17"/>
                </a:lnTo>
                <a:lnTo>
                  <a:pt x="49" y="22"/>
                </a:lnTo>
                <a:lnTo>
                  <a:pt x="33" y="33"/>
                </a:lnTo>
                <a:lnTo>
                  <a:pt x="16" y="55"/>
                </a:lnTo>
                <a:lnTo>
                  <a:pt x="5" y="5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60" name="Freeform 7"/>
          <p:cNvSpPr>
            <a:spLocks/>
          </p:cNvSpPr>
          <p:nvPr/>
        </p:nvSpPr>
        <p:spPr bwMode="auto">
          <a:xfrm>
            <a:off x="857741" y="3916364"/>
            <a:ext cx="31751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61" name="Freeform 8"/>
          <p:cNvSpPr>
            <a:spLocks/>
          </p:cNvSpPr>
          <p:nvPr/>
        </p:nvSpPr>
        <p:spPr bwMode="auto">
          <a:xfrm>
            <a:off x="922829" y="3924302"/>
            <a:ext cx="103191" cy="60325"/>
          </a:xfrm>
          <a:custGeom>
            <a:avLst/>
            <a:gdLst>
              <a:gd name="T0" fmla="*/ 0 w 71"/>
              <a:gd name="T1" fmla="*/ 22 h 38"/>
              <a:gd name="T2" fmla="*/ 11 w 71"/>
              <a:gd name="T3" fmla="*/ 6 h 38"/>
              <a:gd name="T4" fmla="*/ 22 w 71"/>
              <a:gd name="T5" fmla="*/ 0 h 38"/>
              <a:gd name="T6" fmla="*/ 33 w 71"/>
              <a:gd name="T7" fmla="*/ 22 h 38"/>
              <a:gd name="T8" fmla="*/ 49 w 71"/>
              <a:gd name="T9" fmla="*/ 38 h 38"/>
              <a:gd name="T10" fmla="*/ 60 w 71"/>
              <a:gd name="T11" fmla="*/ 38 h 38"/>
              <a:gd name="T12" fmla="*/ 71 w 71"/>
              <a:gd name="T13" fmla="*/ 22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1"/>
              <a:gd name="T22" fmla="*/ 0 h 38"/>
              <a:gd name="T23" fmla="*/ 71 w 71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1" h="38">
                <a:moveTo>
                  <a:pt x="0" y="22"/>
                </a:moveTo>
                <a:lnTo>
                  <a:pt x="11" y="6"/>
                </a:lnTo>
                <a:lnTo>
                  <a:pt x="22" y="0"/>
                </a:lnTo>
                <a:lnTo>
                  <a:pt x="33" y="22"/>
                </a:lnTo>
                <a:lnTo>
                  <a:pt x="49" y="38"/>
                </a:lnTo>
                <a:lnTo>
                  <a:pt x="60" y="38"/>
                </a:lnTo>
                <a:lnTo>
                  <a:pt x="71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62" name="Rectangle 9"/>
          <p:cNvSpPr>
            <a:spLocks noChangeArrowheads="1"/>
          </p:cNvSpPr>
          <p:nvPr/>
        </p:nvSpPr>
        <p:spPr bwMode="auto">
          <a:xfrm>
            <a:off x="960930" y="4071938"/>
            <a:ext cx="23814" cy="1841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63" name="Freeform 10"/>
          <p:cNvSpPr>
            <a:spLocks/>
          </p:cNvSpPr>
          <p:nvPr/>
        </p:nvSpPr>
        <p:spPr bwMode="auto">
          <a:xfrm>
            <a:off x="929179" y="4211639"/>
            <a:ext cx="96840" cy="157163"/>
          </a:xfrm>
          <a:custGeom>
            <a:avLst/>
            <a:gdLst>
              <a:gd name="T0" fmla="*/ 33 w 66"/>
              <a:gd name="T1" fmla="*/ 99 h 99"/>
              <a:gd name="T2" fmla="*/ 0 w 66"/>
              <a:gd name="T3" fmla="*/ 0 h 99"/>
              <a:gd name="T4" fmla="*/ 33 w 66"/>
              <a:gd name="T5" fmla="*/ 22 h 99"/>
              <a:gd name="T6" fmla="*/ 66 w 66"/>
              <a:gd name="T7" fmla="*/ 0 h 99"/>
              <a:gd name="T8" fmla="*/ 33 w 66"/>
              <a:gd name="T9" fmla="*/ 99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99"/>
              <a:gd name="T17" fmla="*/ 66 w 66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99">
                <a:moveTo>
                  <a:pt x="33" y="99"/>
                </a:moveTo>
                <a:lnTo>
                  <a:pt x="0" y="0"/>
                </a:lnTo>
                <a:lnTo>
                  <a:pt x="33" y="22"/>
                </a:lnTo>
                <a:lnTo>
                  <a:pt x="66" y="0"/>
                </a:lnTo>
                <a:lnTo>
                  <a:pt x="33" y="9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64" name="Freeform 11"/>
          <p:cNvSpPr>
            <a:spLocks/>
          </p:cNvSpPr>
          <p:nvPr/>
        </p:nvSpPr>
        <p:spPr bwMode="auto">
          <a:xfrm>
            <a:off x="945056" y="3916364"/>
            <a:ext cx="31751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65" name="Line 12"/>
          <p:cNvSpPr>
            <a:spLocks noChangeShapeType="1"/>
          </p:cNvSpPr>
          <p:nvPr/>
        </p:nvSpPr>
        <p:spPr bwMode="auto">
          <a:xfrm>
            <a:off x="3151744" y="6299201"/>
            <a:ext cx="0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1041426" name="Freeform 18"/>
          <p:cNvSpPr>
            <a:spLocks noChangeArrowheads="1"/>
          </p:cNvSpPr>
          <p:nvPr/>
        </p:nvSpPr>
        <p:spPr bwMode="auto">
          <a:xfrm>
            <a:off x="7839765" y="1916114"/>
            <a:ext cx="836636" cy="4608513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113" y="86"/>
              </a:cxn>
              <a:cxn ang="0">
                <a:pos x="176" y="181"/>
              </a:cxn>
              <a:cxn ang="0">
                <a:pos x="176" y="245"/>
              </a:cxn>
              <a:cxn ang="0">
                <a:pos x="127" y="301"/>
              </a:cxn>
              <a:cxn ang="0">
                <a:pos x="127" y="374"/>
              </a:cxn>
              <a:cxn ang="0">
                <a:pos x="79" y="446"/>
              </a:cxn>
              <a:cxn ang="0">
                <a:pos x="97" y="555"/>
              </a:cxn>
              <a:cxn ang="0">
                <a:pos x="113" y="696"/>
              </a:cxn>
              <a:cxn ang="0">
                <a:pos x="99" y="903"/>
              </a:cxn>
              <a:cxn ang="0">
                <a:pos x="130" y="1010"/>
              </a:cxn>
              <a:cxn ang="0">
                <a:pos x="137" y="1041"/>
              </a:cxn>
              <a:cxn ang="0">
                <a:pos x="147" y="1084"/>
              </a:cxn>
              <a:cxn ang="0">
                <a:pos x="137" y="1115"/>
              </a:cxn>
              <a:cxn ang="0">
                <a:pos x="146" y="1157"/>
              </a:cxn>
              <a:cxn ang="0">
                <a:pos x="136" y="1222"/>
              </a:cxn>
              <a:cxn ang="0">
                <a:pos x="128" y="1260"/>
              </a:cxn>
              <a:cxn ang="0">
                <a:pos x="146" y="1313"/>
              </a:cxn>
              <a:cxn ang="0">
                <a:pos x="164" y="1366"/>
              </a:cxn>
              <a:cxn ang="0">
                <a:pos x="213" y="1383"/>
              </a:cxn>
              <a:cxn ang="0">
                <a:pos x="254" y="1384"/>
              </a:cxn>
              <a:cxn ang="0">
                <a:pos x="244" y="1405"/>
              </a:cxn>
              <a:cxn ang="0">
                <a:pos x="213" y="1423"/>
              </a:cxn>
              <a:cxn ang="0">
                <a:pos x="168" y="1408"/>
              </a:cxn>
              <a:cxn ang="0">
                <a:pos x="174" y="1389"/>
              </a:cxn>
              <a:cxn ang="0">
                <a:pos x="157" y="1372"/>
              </a:cxn>
              <a:cxn ang="0">
                <a:pos x="114" y="1365"/>
              </a:cxn>
              <a:cxn ang="0">
                <a:pos x="94" y="1318"/>
              </a:cxn>
              <a:cxn ang="0">
                <a:pos x="79" y="1240"/>
              </a:cxn>
              <a:cxn ang="0">
                <a:pos x="72" y="1199"/>
              </a:cxn>
              <a:cxn ang="0">
                <a:pos x="56" y="1167"/>
              </a:cxn>
              <a:cxn ang="0">
                <a:pos x="43" y="1158"/>
              </a:cxn>
              <a:cxn ang="0">
                <a:pos x="0" y="1131"/>
              </a:cxn>
              <a:cxn ang="0">
                <a:pos x="33" y="1097"/>
              </a:cxn>
              <a:cxn ang="0">
                <a:pos x="62" y="1131"/>
              </a:cxn>
              <a:cxn ang="0">
                <a:pos x="71" y="1111"/>
              </a:cxn>
              <a:cxn ang="0">
                <a:pos x="83" y="1067"/>
              </a:cxn>
              <a:cxn ang="0">
                <a:pos x="90" y="1052"/>
              </a:cxn>
              <a:cxn ang="0">
                <a:pos x="61" y="907"/>
              </a:cxn>
              <a:cxn ang="0">
                <a:pos x="13" y="888"/>
              </a:cxn>
              <a:cxn ang="0">
                <a:pos x="23" y="824"/>
              </a:cxn>
              <a:cxn ang="0">
                <a:pos x="14" y="788"/>
              </a:cxn>
              <a:cxn ang="0">
                <a:pos x="34" y="703"/>
              </a:cxn>
              <a:cxn ang="0">
                <a:pos x="51" y="648"/>
              </a:cxn>
              <a:cxn ang="0">
                <a:pos x="51" y="507"/>
              </a:cxn>
              <a:cxn ang="0">
                <a:pos x="67" y="472"/>
              </a:cxn>
              <a:cxn ang="0">
                <a:pos x="51" y="406"/>
              </a:cxn>
              <a:cxn ang="0">
                <a:pos x="62" y="366"/>
              </a:cxn>
              <a:cxn ang="0">
                <a:pos x="44" y="243"/>
              </a:cxn>
              <a:cxn ang="0">
                <a:pos x="61" y="186"/>
              </a:cxn>
              <a:cxn ang="0">
                <a:pos x="61" y="95"/>
              </a:cxn>
              <a:cxn ang="0">
                <a:pos x="30" y="43"/>
              </a:cxn>
            </a:cxnLst>
            <a:rect l="0" t="0" r="r" b="b"/>
            <a:pathLst>
              <a:path w="282" h="1442">
                <a:moveTo>
                  <a:pt x="30" y="43"/>
                </a:moveTo>
                <a:lnTo>
                  <a:pt x="62" y="0"/>
                </a:lnTo>
                <a:lnTo>
                  <a:pt x="89" y="34"/>
                </a:lnTo>
                <a:lnTo>
                  <a:pt x="113" y="86"/>
                </a:lnTo>
                <a:lnTo>
                  <a:pt x="94" y="138"/>
                </a:lnTo>
                <a:lnTo>
                  <a:pt x="176" y="181"/>
                </a:lnTo>
                <a:lnTo>
                  <a:pt x="187" y="221"/>
                </a:lnTo>
                <a:lnTo>
                  <a:pt x="176" y="245"/>
                </a:lnTo>
                <a:lnTo>
                  <a:pt x="146" y="263"/>
                </a:lnTo>
                <a:lnTo>
                  <a:pt x="127" y="301"/>
                </a:lnTo>
                <a:lnTo>
                  <a:pt x="136" y="316"/>
                </a:lnTo>
                <a:lnTo>
                  <a:pt x="127" y="374"/>
                </a:lnTo>
                <a:lnTo>
                  <a:pt x="117" y="402"/>
                </a:lnTo>
                <a:lnTo>
                  <a:pt x="79" y="446"/>
                </a:lnTo>
                <a:lnTo>
                  <a:pt x="93" y="495"/>
                </a:lnTo>
                <a:lnTo>
                  <a:pt x="97" y="555"/>
                </a:lnTo>
                <a:lnTo>
                  <a:pt x="105" y="667"/>
                </a:lnTo>
                <a:lnTo>
                  <a:pt x="113" y="696"/>
                </a:lnTo>
                <a:lnTo>
                  <a:pt x="99" y="728"/>
                </a:lnTo>
                <a:lnTo>
                  <a:pt x="99" y="903"/>
                </a:lnTo>
                <a:lnTo>
                  <a:pt x="99" y="974"/>
                </a:lnTo>
                <a:lnTo>
                  <a:pt x="130" y="1010"/>
                </a:lnTo>
                <a:lnTo>
                  <a:pt x="127" y="1031"/>
                </a:lnTo>
                <a:lnTo>
                  <a:pt x="137" y="1041"/>
                </a:lnTo>
                <a:lnTo>
                  <a:pt x="127" y="1070"/>
                </a:lnTo>
                <a:lnTo>
                  <a:pt x="147" y="1084"/>
                </a:lnTo>
                <a:lnTo>
                  <a:pt x="147" y="1123"/>
                </a:lnTo>
                <a:lnTo>
                  <a:pt x="137" y="1115"/>
                </a:lnTo>
                <a:lnTo>
                  <a:pt x="137" y="1126"/>
                </a:lnTo>
                <a:lnTo>
                  <a:pt x="146" y="1157"/>
                </a:lnTo>
                <a:lnTo>
                  <a:pt x="146" y="1195"/>
                </a:lnTo>
                <a:lnTo>
                  <a:pt x="136" y="1222"/>
                </a:lnTo>
                <a:lnTo>
                  <a:pt x="136" y="1246"/>
                </a:lnTo>
                <a:lnTo>
                  <a:pt x="128" y="1260"/>
                </a:lnTo>
                <a:lnTo>
                  <a:pt x="128" y="1298"/>
                </a:lnTo>
                <a:lnTo>
                  <a:pt x="146" y="1313"/>
                </a:lnTo>
                <a:lnTo>
                  <a:pt x="154" y="1313"/>
                </a:lnTo>
                <a:lnTo>
                  <a:pt x="164" y="1366"/>
                </a:lnTo>
                <a:lnTo>
                  <a:pt x="192" y="1381"/>
                </a:lnTo>
                <a:lnTo>
                  <a:pt x="213" y="1383"/>
                </a:lnTo>
                <a:lnTo>
                  <a:pt x="231" y="1391"/>
                </a:lnTo>
                <a:lnTo>
                  <a:pt x="254" y="1384"/>
                </a:lnTo>
                <a:lnTo>
                  <a:pt x="282" y="1382"/>
                </a:lnTo>
                <a:lnTo>
                  <a:pt x="244" y="1405"/>
                </a:lnTo>
                <a:lnTo>
                  <a:pt x="225" y="1407"/>
                </a:lnTo>
                <a:lnTo>
                  <a:pt x="213" y="1423"/>
                </a:lnTo>
                <a:lnTo>
                  <a:pt x="211" y="1442"/>
                </a:lnTo>
                <a:lnTo>
                  <a:pt x="168" y="1408"/>
                </a:lnTo>
                <a:lnTo>
                  <a:pt x="179" y="1399"/>
                </a:lnTo>
                <a:lnTo>
                  <a:pt x="174" y="1389"/>
                </a:lnTo>
                <a:lnTo>
                  <a:pt x="164" y="1391"/>
                </a:lnTo>
                <a:lnTo>
                  <a:pt x="157" y="1372"/>
                </a:lnTo>
                <a:lnTo>
                  <a:pt x="130" y="1372"/>
                </a:lnTo>
                <a:lnTo>
                  <a:pt x="114" y="1365"/>
                </a:lnTo>
                <a:lnTo>
                  <a:pt x="114" y="1346"/>
                </a:lnTo>
                <a:lnTo>
                  <a:pt x="94" y="1318"/>
                </a:lnTo>
                <a:lnTo>
                  <a:pt x="82" y="1264"/>
                </a:lnTo>
                <a:lnTo>
                  <a:pt x="79" y="1240"/>
                </a:lnTo>
                <a:lnTo>
                  <a:pt x="61" y="1206"/>
                </a:lnTo>
                <a:lnTo>
                  <a:pt x="72" y="1199"/>
                </a:lnTo>
                <a:lnTo>
                  <a:pt x="88" y="1195"/>
                </a:lnTo>
                <a:lnTo>
                  <a:pt x="56" y="1167"/>
                </a:lnTo>
                <a:lnTo>
                  <a:pt x="54" y="1153"/>
                </a:lnTo>
                <a:lnTo>
                  <a:pt x="43" y="1158"/>
                </a:lnTo>
                <a:lnTo>
                  <a:pt x="25" y="1148"/>
                </a:lnTo>
                <a:lnTo>
                  <a:pt x="0" y="1131"/>
                </a:lnTo>
                <a:lnTo>
                  <a:pt x="17" y="1116"/>
                </a:lnTo>
                <a:lnTo>
                  <a:pt x="33" y="1097"/>
                </a:lnTo>
                <a:lnTo>
                  <a:pt x="38" y="1109"/>
                </a:lnTo>
                <a:lnTo>
                  <a:pt x="62" y="1131"/>
                </a:lnTo>
                <a:lnTo>
                  <a:pt x="83" y="1126"/>
                </a:lnTo>
                <a:lnTo>
                  <a:pt x="71" y="1111"/>
                </a:lnTo>
                <a:lnTo>
                  <a:pt x="79" y="1091"/>
                </a:lnTo>
                <a:lnTo>
                  <a:pt x="83" y="1067"/>
                </a:lnTo>
                <a:lnTo>
                  <a:pt x="72" y="1060"/>
                </a:lnTo>
                <a:lnTo>
                  <a:pt x="90" y="1052"/>
                </a:lnTo>
                <a:lnTo>
                  <a:pt x="60" y="1013"/>
                </a:lnTo>
                <a:lnTo>
                  <a:pt x="61" y="907"/>
                </a:lnTo>
                <a:lnTo>
                  <a:pt x="34" y="908"/>
                </a:lnTo>
                <a:lnTo>
                  <a:pt x="13" y="888"/>
                </a:lnTo>
                <a:lnTo>
                  <a:pt x="11" y="844"/>
                </a:lnTo>
                <a:lnTo>
                  <a:pt x="23" y="824"/>
                </a:lnTo>
                <a:lnTo>
                  <a:pt x="23" y="795"/>
                </a:lnTo>
                <a:lnTo>
                  <a:pt x="14" y="788"/>
                </a:lnTo>
                <a:lnTo>
                  <a:pt x="22" y="747"/>
                </a:lnTo>
                <a:lnTo>
                  <a:pt x="34" y="703"/>
                </a:lnTo>
                <a:lnTo>
                  <a:pt x="33" y="666"/>
                </a:lnTo>
                <a:lnTo>
                  <a:pt x="51" y="648"/>
                </a:lnTo>
                <a:lnTo>
                  <a:pt x="51" y="600"/>
                </a:lnTo>
                <a:lnTo>
                  <a:pt x="51" y="507"/>
                </a:lnTo>
                <a:lnTo>
                  <a:pt x="71" y="483"/>
                </a:lnTo>
                <a:lnTo>
                  <a:pt x="67" y="472"/>
                </a:lnTo>
                <a:lnTo>
                  <a:pt x="54" y="453"/>
                </a:lnTo>
                <a:lnTo>
                  <a:pt x="51" y="406"/>
                </a:lnTo>
                <a:lnTo>
                  <a:pt x="57" y="396"/>
                </a:lnTo>
                <a:lnTo>
                  <a:pt x="62" y="366"/>
                </a:lnTo>
                <a:lnTo>
                  <a:pt x="65" y="254"/>
                </a:lnTo>
                <a:lnTo>
                  <a:pt x="44" y="243"/>
                </a:lnTo>
                <a:lnTo>
                  <a:pt x="61" y="219"/>
                </a:lnTo>
                <a:lnTo>
                  <a:pt x="61" y="186"/>
                </a:lnTo>
                <a:lnTo>
                  <a:pt x="61" y="139"/>
                </a:lnTo>
                <a:lnTo>
                  <a:pt x="61" y="95"/>
                </a:lnTo>
                <a:lnTo>
                  <a:pt x="50" y="58"/>
                </a:lnTo>
                <a:lnTo>
                  <a:pt x="30" y="43"/>
                </a:lnTo>
                <a:close/>
              </a:path>
            </a:pathLst>
          </a:custGeom>
          <a:solidFill>
            <a:srgbClr val="00FF00"/>
          </a:solidFill>
          <a:ln w="15840">
            <a:solidFill>
              <a:srgbClr val="000000"/>
            </a:solidFill>
            <a:round/>
            <a:headEnd/>
            <a:tailEnd/>
          </a:ln>
          <a:effectLst>
            <a:outerShdw dist="10793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CL"/>
          </a:p>
        </p:txBody>
      </p:sp>
      <p:sp>
        <p:nvSpPr>
          <p:cNvPr id="49177" name="Rectangle 24"/>
          <p:cNvSpPr>
            <a:spLocks noChangeArrowheads="1"/>
          </p:cNvSpPr>
          <p:nvPr/>
        </p:nvSpPr>
        <p:spPr bwMode="auto">
          <a:xfrm>
            <a:off x="2935837" y="6226177"/>
            <a:ext cx="431813" cy="730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78" name="Freeform 25"/>
          <p:cNvSpPr>
            <a:spLocks/>
          </p:cNvSpPr>
          <p:nvPr/>
        </p:nvSpPr>
        <p:spPr bwMode="auto">
          <a:xfrm>
            <a:off x="5429871" y="3405189"/>
            <a:ext cx="233370" cy="252413"/>
          </a:xfrm>
          <a:custGeom>
            <a:avLst/>
            <a:gdLst>
              <a:gd name="T0" fmla="*/ 5 w 159"/>
              <a:gd name="T1" fmla="*/ 50 h 159"/>
              <a:gd name="T2" fmla="*/ 5 w 159"/>
              <a:gd name="T3" fmla="*/ 44 h 159"/>
              <a:gd name="T4" fmla="*/ 22 w 159"/>
              <a:gd name="T5" fmla="*/ 22 h 159"/>
              <a:gd name="T6" fmla="*/ 22 w 159"/>
              <a:gd name="T7" fmla="*/ 22 h 159"/>
              <a:gd name="T8" fmla="*/ 44 w 159"/>
              <a:gd name="T9" fmla="*/ 6 h 159"/>
              <a:gd name="T10" fmla="*/ 49 w 159"/>
              <a:gd name="T11" fmla="*/ 6 h 159"/>
              <a:gd name="T12" fmla="*/ 82 w 159"/>
              <a:gd name="T13" fmla="*/ 0 h 159"/>
              <a:gd name="T14" fmla="*/ 82 w 159"/>
              <a:gd name="T15" fmla="*/ 0 h 159"/>
              <a:gd name="T16" fmla="*/ 109 w 159"/>
              <a:gd name="T17" fmla="*/ 6 h 159"/>
              <a:gd name="T18" fmla="*/ 115 w 159"/>
              <a:gd name="T19" fmla="*/ 6 h 159"/>
              <a:gd name="T20" fmla="*/ 137 w 159"/>
              <a:gd name="T21" fmla="*/ 22 h 159"/>
              <a:gd name="T22" fmla="*/ 137 w 159"/>
              <a:gd name="T23" fmla="*/ 22 h 159"/>
              <a:gd name="T24" fmla="*/ 153 w 159"/>
              <a:gd name="T25" fmla="*/ 44 h 159"/>
              <a:gd name="T26" fmla="*/ 153 w 159"/>
              <a:gd name="T27" fmla="*/ 50 h 159"/>
              <a:gd name="T28" fmla="*/ 159 w 159"/>
              <a:gd name="T29" fmla="*/ 77 h 159"/>
              <a:gd name="T30" fmla="*/ 159 w 159"/>
              <a:gd name="T31" fmla="*/ 77 h 159"/>
              <a:gd name="T32" fmla="*/ 153 w 159"/>
              <a:gd name="T33" fmla="*/ 110 h 159"/>
              <a:gd name="T34" fmla="*/ 153 w 159"/>
              <a:gd name="T35" fmla="*/ 115 h 159"/>
              <a:gd name="T36" fmla="*/ 137 w 159"/>
              <a:gd name="T37" fmla="*/ 137 h 159"/>
              <a:gd name="T38" fmla="*/ 137 w 159"/>
              <a:gd name="T39" fmla="*/ 137 h 159"/>
              <a:gd name="T40" fmla="*/ 115 w 159"/>
              <a:gd name="T41" fmla="*/ 154 h 159"/>
              <a:gd name="T42" fmla="*/ 109 w 159"/>
              <a:gd name="T43" fmla="*/ 154 h 159"/>
              <a:gd name="T44" fmla="*/ 82 w 159"/>
              <a:gd name="T45" fmla="*/ 159 h 159"/>
              <a:gd name="T46" fmla="*/ 82 w 159"/>
              <a:gd name="T47" fmla="*/ 159 h 159"/>
              <a:gd name="T48" fmla="*/ 49 w 159"/>
              <a:gd name="T49" fmla="*/ 154 h 159"/>
              <a:gd name="T50" fmla="*/ 44 w 159"/>
              <a:gd name="T51" fmla="*/ 154 h 159"/>
              <a:gd name="T52" fmla="*/ 22 w 159"/>
              <a:gd name="T53" fmla="*/ 137 h 159"/>
              <a:gd name="T54" fmla="*/ 22 w 159"/>
              <a:gd name="T55" fmla="*/ 137 h 159"/>
              <a:gd name="T56" fmla="*/ 5 w 159"/>
              <a:gd name="T57" fmla="*/ 115 h 159"/>
              <a:gd name="T58" fmla="*/ 5 w 159"/>
              <a:gd name="T59" fmla="*/ 110 h 159"/>
              <a:gd name="T60" fmla="*/ 0 w 159"/>
              <a:gd name="T61" fmla="*/ 77 h 159"/>
              <a:gd name="T62" fmla="*/ 16 w 159"/>
              <a:gd name="T63" fmla="*/ 77 h 159"/>
              <a:gd name="T64" fmla="*/ 22 w 159"/>
              <a:gd name="T65" fmla="*/ 110 h 159"/>
              <a:gd name="T66" fmla="*/ 33 w 159"/>
              <a:gd name="T67" fmla="*/ 126 h 159"/>
              <a:gd name="T68" fmla="*/ 49 w 159"/>
              <a:gd name="T69" fmla="*/ 137 h 159"/>
              <a:gd name="T70" fmla="*/ 82 w 159"/>
              <a:gd name="T71" fmla="*/ 143 h 159"/>
              <a:gd name="T72" fmla="*/ 109 w 159"/>
              <a:gd name="T73" fmla="*/ 137 h 159"/>
              <a:gd name="T74" fmla="*/ 126 w 159"/>
              <a:gd name="T75" fmla="*/ 126 h 159"/>
              <a:gd name="T76" fmla="*/ 137 w 159"/>
              <a:gd name="T77" fmla="*/ 110 h 159"/>
              <a:gd name="T78" fmla="*/ 142 w 159"/>
              <a:gd name="T79" fmla="*/ 77 h 159"/>
              <a:gd name="T80" fmla="*/ 137 w 159"/>
              <a:gd name="T81" fmla="*/ 50 h 159"/>
              <a:gd name="T82" fmla="*/ 126 w 159"/>
              <a:gd name="T83" fmla="*/ 33 h 159"/>
              <a:gd name="T84" fmla="*/ 109 w 159"/>
              <a:gd name="T85" fmla="*/ 22 h 159"/>
              <a:gd name="T86" fmla="*/ 82 w 159"/>
              <a:gd name="T87" fmla="*/ 17 h 159"/>
              <a:gd name="T88" fmla="*/ 49 w 159"/>
              <a:gd name="T89" fmla="*/ 22 h 159"/>
              <a:gd name="T90" fmla="*/ 33 w 159"/>
              <a:gd name="T91" fmla="*/ 33 h 159"/>
              <a:gd name="T92" fmla="*/ 16 w 159"/>
              <a:gd name="T93" fmla="*/ 55 h 159"/>
              <a:gd name="T94" fmla="*/ 5 w 159"/>
              <a:gd name="T95" fmla="*/ 50 h 15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9"/>
              <a:gd name="T145" fmla="*/ 0 h 159"/>
              <a:gd name="T146" fmla="*/ 159 w 159"/>
              <a:gd name="T147" fmla="*/ 159 h 15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9" h="159">
                <a:moveTo>
                  <a:pt x="5" y="50"/>
                </a:moveTo>
                <a:lnTo>
                  <a:pt x="5" y="44"/>
                </a:lnTo>
                <a:lnTo>
                  <a:pt x="22" y="22"/>
                </a:lnTo>
                <a:lnTo>
                  <a:pt x="44" y="6"/>
                </a:lnTo>
                <a:lnTo>
                  <a:pt x="49" y="6"/>
                </a:lnTo>
                <a:lnTo>
                  <a:pt x="82" y="0"/>
                </a:lnTo>
                <a:lnTo>
                  <a:pt x="109" y="6"/>
                </a:lnTo>
                <a:lnTo>
                  <a:pt x="115" y="6"/>
                </a:lnTo>
                <a:lnTo>
                  <a:pt x="137" y="22"/>
                </a:lnTo>
                <a:lnTo>
                  <a:pt x="153" y="44"/>
                </a:lnTo>
                <a:lnTo>
                  <a:pt x="153" y="50"/>
                </a:lnTo>
                <a:lnTo>
                  <a:pt x="159" y="77"/>
                </a:lnTo>
                <a:lnTo>
                  <a:pt x="153" y="110"/>
                </a:lnTo>
                <a:lnTo>
                  <a:pt x="153" y="115"/>
                </a:lnTo>
                <a:lnTo>
                  <a:pt x="137" y="137"/>
                </a:lnTo>
                <a:lnTo>
                  <a:pt x="115" y="154"/>
                </a:lnTo>
                <a:lnTo>
                  <a:pt x="109" y="154"/>
                </a:lnTo>
                <a:lnTo>
                  <a:pt x="82" y="159"/>
                </a:lnTo>
                <a:lnTo>
                  <a:pt x="49" y="154"/>
                </a:lnTo>
                <a:lnTo>
                  <a:pt x="44" y="154"/>
                </a:lnTo>
                <a:lnTo>
                  <a:pt x="22" y="137"/>
                </a:lnTo>
                <a:lnTo>
                  <a:pt x="5" y="115"/>
                </a:lnTo>
                <a:lnTo>
                  <a:pt x="5" y="110"/>
                </a:lnTo>
                <a:lnTo>
                  <a:pt x="0" y="77"/>
                </a:lnTo>
                <a:lnTo>
                  <a:pt x="16" y="77"/>
                </a:lnTo>
                <a:lnTo>
                  <a:pt x="22" y="110"/>
                </a:lnTo>
                <a:lnTo>
                  <a:pt x="33" y="126"/>
                </a:lnTo>
                <a:lnTo>
                  <a:pt x="49" y="137"/>
                </a:lnTo>
                <a:lnTo>
                  <a:pt x="82" y="143"/>
                </a:lnTo>
                <a:lnTo>
                  <a:pt x="109" y="137"/>
                </a:lnTo>
                <a:lnTo>
                  <a:pt x="126" y="126"/>
                </a:lnTo>
                <a:lnTo>
                  <a:pt x="137" y="110"/>
                </a:lnTo>
                <a:lnTo>
                  <a:pt x="142" y="77"/>
                </a:lnTo>
                <a:lnTo>
                  <a:pt x="137" y="50"/>
                </a:lnTo>
                <a:lnTo>
                  <a:pt x="126" y="33"/>
                </a:lnTo>
                <a:lnTo>
                  <a:pt x="109" y="22"/>
                </a:lnTo>
                <a:lnTo>
                  <a:pt x="82" y="17"/>
                </a:lnTo>
                <a:lnTo>
                  <a:pt x="49" y="22"/>
                </a:lnTo>
                <a:lnTo>
                  <a:pt x="33" y="33"/>
                </a:lnTo>
                <a:lnTo>
                  <a:pt x="16" y="55"/>
                </a:lnTo>
                <a:lnTo>
                  <a:pt x="5" y="5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79" name="Freeform 26"/>
          <p:cNvSpPr>
            <a:spLocks/>
          </p:cNvSpPr>
          <p:nvPr/>
        </p:nvSpPr>
        <p:spPr bwMode="auto">
          <a:xfrm>
            <a:off x="5494961" y="3492502"/>
            <a:ext cx="103191" cy="60325"/>
          </a:xfrm>
          <a:custGeom>
            <a:avLst/>
            <a:gdLst>
              <a:gd name="T0" fmla="*/ 0 w 71"/>
              <a:gd name="T1" fmla="*/ 22 h 38"/>
              <a:gd name="T2" fmla="*/ 11 w 71"/>
              <a:gd name="T3" fmla="*/ 6 h 38"/>
              <a:gd name="T4" fmla="*/ 22 w 71"/>
              <a:gd name="T5" fmla="*/ 0 h 38"/>
              <a:gd name="T6" fmla="*/ 33 w 71"/>
              <a:gd name="T7" fmla="*/ 22 h 38"/>
              <a:gd name="T8" fmla="*/ 49 w 71"/>
              <a:gd name="T9" fmla="*/ 38 h 38"/>
              <a:gd name="T10" fmla="*/ 60 w 71"/>
              <a:gd name="T11" fmla="*/ 38 h 38"/>
              <a:gd name="T12" fmla="*/ 71 w 71"/>
              <a:gd name="T13" fmla="*/ 22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1"/>
              <a:gd name="T22" fmla="*/ 0 h 38"/>
              <a:gd name="T23" fmla="*/ 71 w 71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1" h="38">
                <a:moveTo>
                  <a:pt x="0" y="22"/>
                </a:moveTo>
                <a:lnTo>
                  <a:pt x="11" y="6"/>
                </a:lnTo>
                <a:lnTo>
                  <a:pt x="22" y="0"/>
                </a:lnTo>
                <a:lnTo>
                  <a:pt x="33" y="22"/>
                </a:lnTo>
                <a:lnTo>
                  <a:pt x="49" y="38"/>
                </a:lnTo>
                <a:lnTo>
                  <a:pt x="60" y="38"/>
                </a:lnTo>
                <a:lnTo>
                  <a:pt x="71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80" name="Rectangle 27"/>
          <p:cNvSpPr>
            <a:spLocks noChangeArrowheads="1"/>
          </p:cNvSpPr>
          <p:nvPr/>
        </p:nvSpPr>
        <p:spPr bwMode="auto">
          <a:xfrm>
            <a:off x="5534649" y="3640138"/>
            <a:ext cx="22226" cy="1841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81" name="Freeform 28"/>
          <p:cNvSpPr>
            <a:spLocks/>
          </p:cNvSpPr>
          <p:nvPr/>
        </p:nvSpPr>
        <p:spPr bwMode="auto">
          <a:xfrm>
            <a:off x="5517187" y="3484564"/>
            <a:ext cx="31751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5285405" y="2770188"/>
            <a:ext cx="541353" cy="623888"/>
            <a:chOff x="3635" y="1611"/>
            <a:chExt cx="448" cy="534"/>
          </a:xfrm>
        </p:grpSpPr>
        <p:sp>
          <p:nvSpPr>
            <p:cNvPr id="1041438" name="AutoShape 30" descr="ZickZack"/>
            <p:cNvSpPr>
              <a:spLocks noChangeArrowheads="1"/>
            </p:cNvSpPr>
            <p:nvPr/>
          </p:nvSpPr>
          <p:spPr bwMode="auto">
            <a:xfrm rot="5400000">
              <a:off x="3652" y="1786"/>
              <a:ext cx="414" cy="304"/>
            </a:xfrm>
            <a:prstGeom prst="rightArrowCallout">
              <a:avLst>
                <a:gd name="adj1" fmla="val 25000"/>
                <a:gd name="adj2" fmla="val 25000"/>
                <a:gd name="adj3" fmla="val 22697"/>
                <a:gd name="adj4" fmla="val 66667"/>
              </a:avLst>
            </a:prstGeom>
            <a:pattFill prst="zigZag">
              <a:fgClr>
                <a:srgbClr val="0000FF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28398" dir="1593903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s-CL"/>
            </a:p>
          </p:txBody>
        </p:sp>
        <p:sp>
          <p:nvSpPr>
            <p:cNvPr id="49279" name="Line 31"/>
            <p:cNvSpPr>
              <a:spLocks noChangeShapeType="1"/>
            </p:cNvSpPr>
            <p:nvPr/>
          </p:nvSpPr>
          <p:spPr bwMode="auto">
            <a:xfrm>
              <a:off x="3635" y="1635"/>
              <a:ext cx="7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9280" name="Line 32"/>
            <p:cNvSpPr>
              <a:spLocks noChangeShapeType="1"/>
            </p:cNvSpPr>
            <p:nvPr/>
          </p:nvSpPr>
          <p:spPr bwMode="auto">
            <a:xfrm flipV="1">
              <a:off x="4011" y="1611"/>
              <a:ext cx="72" cy="1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49183" name="Rectangle 33"/>
          <p:cNvSpPr>
            <a:spLocks noChangeArrowheads="1"/>
          </p:cNvSpPr>
          <p:nvPr/>
        </p:nvSpPr>
        <p:spPr bwMode="auto">
          <a:xfrm>
            <a:off x="813289" y="4335463"/>
            <a:ext cx="360373" cy="714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84" name="Freeform 34"/>
          <p:cNvSpPr>
            <a:spLocks/>
          </p:cNvSpPr>
          <p:nvPr/>
        </p:nvSpPr>
        <p:spPr bwMode="auto">
          <a:xfrm>
            <a:off x="6155380" y="3757614"/>
            <a:ext cx="233370" cy="252413"/>
          </a:xfrm>
          <a:custGeom>
            <a:avLst/>
            <a:gdLst>
              <a:gd name="T0" fmla="*/ 5 w 159"/>
              <a:gd name="T1" fmla="*/ 50 h 159"/>
              <a:gd name="T2" fmla="*/ 5 w 159"/>
              <a:gd name="T3" fmla="*/ 44 h 159"/>
              <a:gd name="T4" fmla="*/ 22 w 159"/>
              <a:gd name="T5" fmla="*/ 22 h 159"/>
              <a:gd name="T6" fmla="*/ 22 w 159"/>
              <a:gd name="T7" fmla="*/ 22 h 159"/>
              <a:gd name="T8" fmla="*/ 44 w 159"/>
              <a:gd name="T9" fmla="*/ 6 h 159"/>
              <a:gd name="T10" fmla="*/ 49 w 159"/>
              <a:gd name="T11" fmla="*/ 6 h 159"/>
              <a:gd name="T12" fmla="*/ 82 w 159"/>
              <a:gd name="T13" fmla="*/ 0 h 159"/>
              <a:gd name="T14" fmla="*/ 82 w 159"/>
              <a:gd name="T15" fmla="*/ 0 h 159"/>
              <a:gd name="T16" fmla="*/ 109 w 159"/>
              <a:gd name="T17" fmla="*/ 6 h 159"/>
              <a:gd name="T18" fmla="*/ 115 w 159"/>
              <a:gd name="T19" fmla="*/ 6 h 159"/>
              <a:gd name="T20" fmla="*/ 137 w 159"/>
              <a:gd name="T21" fmla="*/ 22 h 159"/>
              <a:gd name="T22" fmla="*/ 137 w 159"/>
              <a:gd name="T23" fmla="*/ 22 h 159"/>
              <a:gd name="T24" fmla="*/ 153 w 159"/>
              <a:gd name="T25" fmla="*/ 44 h 159"/>
              <a:gd name="T26" fmla="*/ 153 w 159"/>
              <a:gd name="T27" fmla="*/ 50 h 159"/>
              <a:gd name="T28" fmla="*/ 159 w 159"/>
              <a:gd name="T29" fmla="*/ 77 h 159"/>
              <a:gd name="T30" fmla="*/ 159 w 159"/>
              <a:gd name="T31" fmla="*/ 77 h 159"/>
              <a:gd name="T32" fmla="*/ 153 w 159"/>
              <a:gd name="T33" fmla="*/ 110 h 159"/>
              <a:gd name="T34" fmla="*/ 153 w 159"/>
              <a:gd name="T35" fmla="*/ 115 h 159"/>
              <a:gd name="T36" fmla="*/ 137 w 159"/>
              <a:gd name="T37" fmla="*/ 137 h 159"/>
              <a:gd name="T38" fmla="*/ 137 w 159"/>
              <a:gd name="T39" fmla="*/ 137 h 159"/>
              <a:gd name="T40" fmla="*/ 115 w 159"/>
              <a:gd name="T41" fmla="*/ 154 h 159"/>
              <a:gd name="T42" fmla="*/ 109 w 159"/>
              <a:gd name="T43" fmla="*/ 154 h 159"/>
              <a:gd name="T44" fmla="*/ 82 w 159"/>
              <a:gd name="T45" fmla="*/ 159 h 159"/>
              <a:gd name="T46" fmla="*/ 82 w 159"/>
              <a:gd name="T47" fmla="*/ 159 h 159"/>
              <a:gd name="T48" fmla="*/ 49 w 159"/>
              <a:gd name="T49" fmla="*/ 154 h 159"/>
              <a:gd name="T50" fmla="*/ 44 w 159"/>
              <a:gd name="T51" fmla="*/ 154 h 159"/>
              <a:gd name="T52" fmla="*/ 22 w 159"/>
              <a:gd name="T53" fmla="*/ 137 h 159"/>
              <a:gd name="T54" fmla="*/ 22 w 159"/>
              <a:gd name="T55" fmla="*/ 137 h 159"/>
              <a:gd name="T56" fmla="*/ 5 w 159"/>
              <a:gd name="T57" fmla="*/ 115 h 159"/>
              <a:gd name="T58" fmla="*/ 5 w 159"/>
              <a:gd name="T59" fmla="*/ 110 h 159"/>
              <a:gd name="T60" fmla="*/ 0 w 159"/>
              <a:gd name="T61" fmla="*/ 77 h 159"/>
              <a:gd name="T62" fmla="*/ 16 w 159"/>
              <a:gd name="T63" fmla="*/ 77 h 159"/>
              <a:gd name="T64" fmla="*/ 22 w 159"/>
              <a:gd name="T65" fmla="*/ 110 h 159"/>
              <a:gd name="T66" fmla="*/ 33 w 159"/>
              <a:gd name="T67" fmla="*/ 126 h 159"/>
              <a:gd name="T68" fmla="*/ 49 w 159"/>
              <a:gd name="T69" fmla="*/ 137 h 159"/>
              <a:gd name="T70" fmla="*/ 82 w 159"/>
              <a:gd name="T71" fmla="*/ 143 h 159"/>
              <a:gd name="T72" fmla="*/ 109 w 159"/>
              <a:gd name="T73" fmla="*/ 137 h 159"/>
              <a:gd name="T74" fmla="*/ 126 w 159"/>
              <a:gd name="T75" fmla="*/ 126 h 159"/>
              <a:gd name="T76" fmla="*/ 137 w 159"/>
              <a:gd name="T77" fmla="*/ 110 h 159"/>
              <a:gd name="T78" fmla="*/ 142 w 159"/>
              <a:gd name="T79" fmla="*/ 77 h 159"/>
              <a:gd name="T80" fmla="*/ 137 w 159"/>
              <a:gd name="T81" fmla="*/ 50 h 159"/>
              <a:gd name="T82" fmla="*/ 126 w 159"/>
              <a:gd name="T83" fmla="*/ 33 h 159"/>
              <a:gd name="T84" fmla="*/ 109 w 159"/>
              <a:gd name="T85" fmla="*/ 22 h 159"/>
              <a:gd name="T86" fmla="*/ 82 w 159"/>
              <a:gd name="T87" fmla="*/ 17 h 159"/>
              <a:gd name="T88" fmla="*/ 49 w 159"/>
              <a:gd name="T89" fmla="*/ 22 h 159"/>
              <a:gd name="T90" fmla="*/ 33 w 159"/>
              <a:gd name="T91" fmla="*/ 33 h 159"/>
              <a:gd name="T92" fmla="*/ 16 w 159"/>
              <a:gd name="T93" fmla="*/ 55 h 159"/>
              <a:gd name="T94" fmla="*/ 5 w 159"/>
              <a:gd name="T95" fmla="*/ 50 h 15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9"/>
              <a:gd name="T145" fmla="*/ 0 h 159"/>
              <a:gd name="T146" fmla="*/ 159 w 159"/>
              <a:gd name="T147" fmla="*/ 159 h 15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9" h="159">
                <a:moveTo>
                  <a:pt x="5" y="50"/>
                </a:moveTo>
                <a:lnTo>
                  <a:pt x="5" y="44"/>
                </a:lnTo>
                <a:lnTo>
                  <a:pt x="22" y="22"/>
                </a:lnTo>
                <a:lnTo>
                  <a:pt x="44" y="6"/>
                </a:lnTo>
                <a:lnTo>
                  <a:pt x="49" y="6"/>
                </a:lnTo>
                <a:lnTo>
                  <a:pt x="82" y="0"/>
                </a:lnTo>
                <a:lnTo>
                  <a:pt x="109" y="6"/>
                </a:lnTo>
                <a:lnTo>
                  <a:pt x="115" y="6"/>
                </a:lnTo>
                <a:lnTo>
                  <a:pt x="137" y="22"/>
                </a:lnTo>
                <a:lnTo>
                  <a:pt x="153" y="44"/>
                </a:lnTo>
                <a:lnTo>
                  <a:pt x="153" y="50"/>
                </a:lnTo>
                <a:lnTo>
                  <a:pt x="159" y="77"/>
                </a:lnTo>
                <a:lnTo>
                  <a:pt x="153" y="110"/>
                </a:lnTo>
                <a:lnTo>
                  <a:pt x="153" y="115"/>
                </a:lnTo>
                <a:lnTo>
                  <a:pt x="137" y="137"/>
                </a:lnTo>
                <a:lnTo>
                  <a:pt x="115" y="154"/>
                </a:lnTo>
                <a:lnTo>
                  <a:pt x="109" y="154"/>
                </a:lnTo>
                <a:lnTo>
                  <a:pt x="82" y="159"/>
                </a:lnTo>
                <a:lnTo>
                  <a:pt x="49" y="154"/>
                </a:lnTo>
                <a:lnTo>
                  <a:pt x="44" y="154"/>
                </a:lnTo>
                <a:lnTo>
                  <a:pt x="22" y="137"/>
                </a:lnTo>
                <a:lnTo>
                  <a:pt x="5" y="115"/>
                </a:lnTo>
                <a:lnTo>
                  <a:pt x="5" y="110"/>
                </a:lnTo>
                <a:lnTo>
                  <a:pt x="0" y="77"/>
                </a:lnTo>
                <a:lnTo>
                  <a:pt x="16" y="77"/>
                </a:lnTo>
                <a:lnTo>
                  <a:pt x="22" y="110"/>
                </a:lnTo>
                <a:lnTo>
                  <a:pt x="33" y="126"/>
                </a:lnTo>
                <a:lnTo>
                  <a:pt x="49" y="137"/>
                </a:lnTo>
                <a:lnTo>
                  <a:pt x="82" y="143"/>
                </a:lnTo>
                <a:lnTo>
                  <a:pt x="109" y="137"/>
                </a:lnTo>
                <a:lnTo>
                  <a:pt x="126" y="126"/>
                </a:lnTo>
                <a:lnTo>
                  <a:pt x="137" y="110"/>
                </a:lnTo>
                <a:lnTo>
                  <a:pt x="142" y="77"/>
                </a:lnTo>
                <a:lnTo>
                  <a:pt x="137" y="50"/>
                </a:lnTo>
                <a:lnTo>
                  <a:pt x="126" y="33"/>
                </a:lnTo>
                <a:lnTo>
                  <a:pt x="109" y="22"/>
                </a:lnTo>
                <a:lnTo>
                  <a:pt x="82" y="17"/>
                </a:lnTo>
                <a:lnTo>
                  <a:pt x="49" y="22"/>
                </a:lnTo>
                <a:lnTo>
                  <a:pt x="33" y="33"/>
                </a:lnTo>
                <a:lnTo>
                  <a:pt x="16" y="55"/>
                </a:lnTo>
                <a:lnTo>
                  <a:pt x="5" y="5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85" name="Freeform 35"/>
          <p:cNvSpPr>
            <a:spLocks/>
          </p:cNvSpPr>
          <p:nvPr/>
        </p:nvSpPr>
        <p:spPr bwMode="auto">
          <a:xfrm>
            <a:off x="6220469" y="3844927"/>
            <a:ext cx="103191" cy="60325"/>
          </a:xfrm>
          <a:custGeom>
            <a:avLst/>
            <a:gdLst>
              <a:gd name="T0" fmla="*/ 0 w 71"/>
              <a:gd name="T1" fmla="*/ 22 h 38"/>
              <a:gd name="T2" fmla="*/ 11 w 71"/>
              <a:gd name="T3" fmla="*/ 6 h 38"/>
              <a:gd name="T4" fmla="*/ 22 w 71"/>
              <a:gd name="T5" fmla="*/ 0 h 38"/>
              <a:gd name="T6" fmla="*/ 33 w 71"/>
              <a:gd name="T7" fmla="*/ 22 h 38"/>
              <a:gd name="T8" fmla="*/ 49 w 71"/>
              <a:gd name="T9" fmla="*/ 38 h 38"/>
              <a:gd name="T10" fmla="*/ 60 w 71"/>
              <a:gd name="T11" fmla="*/ 38 h 38"/>
              <a:gd name="T12" fmla="*/ 71 w 71"/>
              <a:gd name="T13" fmla="*/ 22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1"/>
              <a:gd name="T22" fmla="*/ 0 h 38"/>
              <a:gd name="T23" fmla="*/ 71 w 71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1" h="38">
                <a:moveTo>
                  <a:pt x="0" y="22"/>
                </a:moveTo>
                <a:lnTo>
                  <a:pt x="11" y="6"/>
                </a:lnTo>
                <a:lnTo>
                  <a:pt x="22" y="0"/>
                </a:lnTo>
                <a:lnTo>
                  <a:pt x="33" y="22"/>
                </a:lnTo>
                <a:lnTo>
                  <a:pt x="49" y="38"/>
                </a:lnTo>
                <a:lnTo>
                  <a:pt x="60" y="38"/>
                </a:lnTo>
                <a:lnTo>
                  <a:pt x="71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86" name="Rectangle 36"/>
          <p:cNvSpPr>
            <a:spLocks noChangeArrowheads="1"/>
          </p:cNvSpPr>
          <p:nvPr/>
        </p:nvSpPr>
        <p:spPr bwMode="auto">
          <a:xfrm>
            <a:off x="6258569" y="3992563"/>
            <a:ext cx="23814" cy="1841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87" name="Freeform 37"/>
          <p:cNvSpPr>
            <a:spLocks/>
          </p:cNvSpPr>
          <p:nvPr/>
        </p:nvSpPr>
        <p:spPr bwMode="auto">
          <a:xfrm>
            <a:off x="6226819" y="4132264"/>
            <a:ext cx="96840" cy="157163"/>
          </a:xfrm>
          <a:custGeom>
            <a:avLst/>
            <a:gdLst>
              <a:gd name="T0" fmla="*/ 33 w 66"/>
              <a:gd name="T1" fmla="*/ 99 h 99"/>
              <a:gd name="T2" fmla="*/ 0 w 66"/>
              <a:gd name="T3" fmla="*/ 0 h 99"/>
              <a:gd name="T4" fmla="*/ 33 w 66"/>
              <a:gd name="T5" fmla="*/ 22 h 99"/>
              <a:gd name="T6" fmla="*/ 66 w 66"/>
              <a:gd name="T7" fmla="*/ 0 h 99"/>
              <a:gd name="T8" fmla="*/ 33 w 66"/>
              <a:gd name="T9" fmla="*/ 99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99"/>
              <a:gd name="T17" fmla="*/ 66 w 66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99">
                <a:moveTo>
                  <a:pt x="33" y="99"/>
                </a:moveTo>
                <a:lnTo>
                  <a:pt x="0" y="0"/>
                </a:lnTo>
                <a:lnTo>
                  <a:pt x="33" y="22"/>
                </a:lnTo>
                <a:lnTo>
                  <a:pt x="66" y="0"/>
                </a:lnTo>
                <a:lnTo>
                  <a:pt x="33" y="9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88" name="Freeform 38"/>
          <p:cNvSpPr>
            <a:spLocks/>
          </p:cNvSpPr>
          <p:nvPr/>
        </p:nvSpPr>
        <p:spPr bwMode="auto">
          <a:xfrm>
            <a:off x="6242695" y="3836989"/>
            <a:ext cx="31751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89" name="Rectangle 39"/>
          <p:cNvSpPr>
            <a:spLocks noChangeArrowheads="1"/>
          </p:cNvSpPr>
          <p:nvPr/>
        </p:nvSpPr>
        <p:spPr bwMode="auto">
          <a:xfrm>
            <a:off x="6114103" y="4279901"/>
            <a:ext cx="360373" cy="714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90" name="Line 40"/>
          <p:cNvSpPr>
            <a:spLocks noChangeShapeType="1"/>
          </p:cNvSpPr>
          <p:nvPr/>
        </p:nvSpPr>
        <p:spPr bwMode="auto">
          <a:xfrm>
            <a:off x="4304301" y="6011863"/>
            <a:ext cx="0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49191" name="Rectangle 41"/>
          <p:cNvSpPr>
            <a:spLocks noChangeArrowheads="1"/>
          </p:cNvSpPr>
          <p:nvPr/>
        </p:nvSpPr>
        <p:spPr bwMode="auto">
          <a:xfrm>
            <a:off x="4088396" y="5938839"/>
            <a:ext cx="431813" cy="730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92" name="Line 42"/>
          <p:cNvSpPr>
            <a:spLocks noChangeShapeType="1"/>
          </p:cNvSpPr>
          <p:nvPr/>
        </p:nvSpPr>
        <p:spPr bwMode="auto">
          <a:xfrm>
            <a:off x="5528299" y="5794376"/>
            <a:ext cx="0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49193" name="Rectangle 43"/>
          <p:cNvSpPr>
            <a:spLocks noChangeArrowheads="1"/>
          </p:cNvSpPr>
          <p:nvPr/>
        </p:nvSpPr>
        <p:spPr bwMode="auto">
          <a:xfrm>
            <a:off x="5312393" y="5721352"/>
            <a:ext cx="431813" cy="730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94" name="Freeform 44"/>
          <p:cNvSpPr>
            <a:spLocks/>
          </p:cNvSpPr>
          <p:nvPr/>
        </p:nvSpPr>
        <p:spPr bwMode="auto">
          <a:xfrm>
            <a:off x="959343" y="4695827"/>
            <a:ext cx="233370" cy="252413"/>
          </a:xfrm>
          <a:custGeom>
            <a:avLst/>
            <a:gdLst>
              <a:gd name="T0" fmla="*/ 5 w 159"/>
              <a:gd name="T1" fmla="*/ 50 h 159"/>
              <a:gd name="T2" fmla="*/ 5 w 159"/>
              <a:gd name="T3" fmla="*/ 44 h 159"/>
              <a:gd name="T4" fmla="*/ 22 w 159"/>
              <a:gd name="T5" fmla="*/ 22 h 159"/>
              <a:gd name="T6" fmla="*/ 22 w 159"/>
              <a:gd name="T7" fmla="*/ 22 h 159"/>
              <a:gd name="T8" fmla="*/ 44 w 159"/>
              <a:gd name="T9" fmla="*/ 6 h 159"/>
              <a:gd name="T10" fmla="*/ 49 w 159"/>
              <a:gd name="T11" fmla="*/ 6 h 159"/>
              <a:gd name="T12" fmla="*/ 82 w 159"/>
              <a:gd name="T13" fmla="*/ 0 h 159"/>
              <a:gd name="T14" fmla="*/ 82 w 159"/>
              <a:gd name="T15" fmla="*/ 0 h 159"/>
              <a:gd name="T16" fmla="*/ 109 w 159"/>
              <a:gd name="T17" fmla="*/ 6 h 159"/>
              <a:gd name="T18" fmla="*/ 115 w 159"/>
              <a:gd name="T19" fmla="*/ 6 h 159"/>
              <a:gd name="T20" fmla="*/ 137 w 159"/>
              <a:gd name="T21" fmla="*/ 22 h 159"/>
              <a:gd name="T22" fmla="*/ 137 w 159"/>
              <a:gd name="T23" fmla="*/ 22 h 159"/>
              <a:gd name="T24" fmla="*/ 153 w 159"/>
              <a:gd name="T25" fmla="*/ 44 h 159"/>
              <a:gd name="T26" fmla="*/ 153 w 159"/>
              <a:gd name="T27" fmla="*/ 50 h 159"/>
              <a:gd name="T28" fmla="*/ 159 w 159"/>
              <a:gd name="T29" fmla="*/ 77 h 159"/>
              <a:gd name="T30" fmla="*/ 159 w 159"/>
              <a:gd name="T31" fmla="*/ 77 h 159"/>
              <a:gd name="T32" fmla="*/ 153 w 159"/>
              <a:gd name="T33" fmla="*/ 110 h 159"/>
              <a:gd name="T34" fmla="*/ 153 w 159"/>
              <a:gd name="T35" fmla="*/ 115 h 159"/>
              <a:gd name="T36" fmla="*/ 137 w 159"/>
              <a:gd name="T37" fmla="*/ 137 h 159"/>
              <a:gd name="T38" fmla="*/ 137 w 159"/>
              <a:gd name="T39" fmla="*/ 137 h 159"/>
              <a:gd name="T40" fmla="*/ 115 w 159"/>
              <a:gd name="T41" fmla="*/ 154 h 159"/>
              <a:gd name="T42" fmla="*/ 109 w 159"/>
              <a:gd name="T43" fmla="*/ 154 h 159"/>
              <a:gd name="T44" fmla="*/ 82 w 159"/>
              <a:gd name="T45" fmla="*/ 159 h 159"/>
              <a:gd name="T46" fmla="*/ 82 w 159"/>
              <a:gd name="T47" fmla="*/ 159 h 159"/>
              <a:gd name="T48" fmla="*/ 49 w 159"/>
              <a:gd name="T49" fmla="*/ 154 h 159"/>
              <a:gd name="T50" fmla="*/ 44 w 159"/>
              <a:gd name="T51" fmla="*/ 154 h 159"/>
              <a:gd name="T52" fmla="*/ 22 w 159"/>
              <a:gd name="T53" fmla="*/ 137 h 159"/>
              <a:gd name="T54" fmla="*/ 22 w 159"/>
              <a:gd name="T55" fmla="*/ 137 h 159"/>
              <a:gd name="T56" fmla="*/ 5 w 159"/>
              <a:gd name="T57" fmla="*/ 115 h 159"/>
              <a:gd name="T58" fmla="*/ 5 w 159"/>
              <a:gd name="T59" fmla="*/ 110 h 159"/>
              <a:gd name="T60" fmla="*/ 0 w 159"/>
              <a:gd name="T61" fmla="*/ 77 h 159"/>
              <a:gd name="T62" fmla="*/ 16 w 159"/>
              <a:gd name="T63" fmla="*/ 77 h 159"/>
              <a:gd name="T64" fmla="*/ 22 w 159"/>
              <a:gd name="T65" fmla="*/ 110 h 159"/>
              <a:gd name="T66" fmla="*/ 33 w 159"/>
              <a:gd name="T67" fmla="*/ 126 h 159"/>
              <a:gd name="T68" fmla="*/ 49 w 159"/>
              <a:gd name="T69" fmla="*/ 137 h 159"/>
              <a:gd name="T70" fmla="*/ 82 w 159"/>
              <a:gd name="T71" fmla="*/ 143 h 159"/>
              <a:gd name="T72" fmla="*/ 109 w 159"/>
              <a:gd name="T73" fmla="*/ 137 h 159"/>
              <a:gd name="T74" fmla="*/ 126 w 159"/>
              <a:gd name="T75" fmla="*/ 126 h 159"/>
              <a:gd name="T76" fmla="*/ 137 w 159"/>
              <a:gd name="T77" fmla="*/ 110 h 159"/>
              <a:gd name="T78" fmla="*/ 142 w 159"/>
              <a:gd name="T79" fmla="*/ 77 h 159"/>
              <a:gd name="T80" fmla="*/ 137 w 159"/>
              <a:gd name="T81" fmla="*/ 50 h 159"/>
              <a:gd name="T82" fmla="*/ 126 w 159"/>
              <a:gd name="T83" fmla="*/ 33 h 159"/>
              <a:gd name="T84" fmla="*/ 109 w 159"/>
              <a:gd name="T85" fmla="*/ 22 h 159"/>
              <a:gd name="T86" fmla="*/ 82 w 159"/>
              <a:gd name="T87" fmla="*/ 17 h 159"/>
              <a:gd name="T88" fmla="*/ 49 w 159"/>
              <a:gd name="T89" fmla="*/ 22 h 159"/>
              <a:gd name="T90" fmla="*/ 33 w 159"/>
              <a:gd name="T91" fmla="*/ 33 h 159"/>
              <a:gd name="T92" fmla="*/ 16 w 159"/>
              <a:gd name="T93" fmla="*/ 55 h 159"/>
              <a:gd name="T94" fmla="*/ 5 w 159"/>
              <a:gd name="T95" fmla="*/ 50 h 15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9"/>
              <a:gd name="T145" fmla="*/ 0 h 159"/>
              <a:gd name="T146" fmla="*/ 159 w 159"/>
              <a:gd name="T147" fmla="*/ 159 h 15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9" h="159">
                <a:moveTo>
                  <a:pt x="5" y="50"/>
                </a:moveTo>
                <a:lnTo>
                  <a:pt x="5" y="44"/>
                </a:lnTo>
                <a:lnTo>
                  <a:pt x="22" y="22"/>
                </a:lnTo>
                <a:lnTo>
                  <a:pt x="44" y="6"/>
                </a:lnTo>
                <a:lnTo>
                  <a:pt x="49" y="6"/>
                </a:lnTo>
                <a:lnTo>
                  <a:pt x="82" y="0"/>
                </a:lnTo>
                <a:lnTo>
                  <a:pt x="109" y="6"/>
                </a:lnTo>
                <a:lnTo>
                  <a:pt x="115" y="6"/>
                </a:lnTo>
                <a:lnTo>
                  <a:pt x="137" y="22"/>
                </a:lnTo>
                <a:lnTo>
                  <a:pt x="153" y="44"/>
                </a:lnTo>
                <a:lnTo>
                  <a:pt x="153" y="50"/>
                </a:lnTo>
                <a:lnTo>
                  <a:pt x="159" y="77"/>
                </a:lnTo>
                <a:lnTo>
                  <a:pt x="153" y="110"/>
                </a:lnTo>
                <a:lnTo>
                  <a:pt x="153" y="115"/>
                </a:lnTo>
                <a:lnTo>
                  <a:pt x="137" y="137"/>
                </a:lnTo>
                <a:lnTo>
                  <a:pt x="115" y="154"/>
                </a:lnTo>
                <a:lnTo>
                  <a:pt x="109" y="154"/>
                </a:lnTo>
                <a:lnTo>
                  <a:pt x="82" y="159"/>
                </a:lnTo>
                <a:lnTo>
                  <a:pt x="49" y="154"/>
                </a:lnTo>
                <a:lnTo>
                  <a:pt x="44" y="154"/>
                </a:lnTo>
                <a:lnTo>
                  <a:pt x="22" y="137"/>
                </a:lnTo>
                <a:lnTo>
                  <a:pt x="5" y="115"/>
                </a:lnTo>
                <a:lnTo>
                  <a:pt x="5" y="110"/>
                </a:lnTo>
                <a:lnTo>
                  <a:pt x="0" y="77"/>
                </a:lnTo>
                <a:lnTo>
                  <a:pt x="16" y="77"/>
                </a:lnTo>
                <a:lnTo>
                  <a:pt x="22" y="110"/>
                </a:lnTo>
                <a:lnTo>
                  <a:pt x="33" y="126"/>
                </a:lnTo>
                <a:lnTo>
                  <a:pt x="49" y="137"/>
                </a:lnTo>
                <a:lnTo>
                  <a:pt x="82" y="143"/>
                </a:lnTo>
                <a:lnTo>
                  <a:pt x="109" y="137"/>
                </a:lnTo>
                <a:lnTo>
                  <a:pt x="126" y="126"/>
                </a:lnTo>
                <a:lnTo>
                  <a:pt x="137" y="110"/>
                </a:lnTo>
                <a:lnTo>
                  <a:pt x="142" y="77"/>
                </a:lnTo>
                <a:lnTo>
                  <a:pt x="137" y="50"/>
                </a:lnTo>
                <a:lnTo>
                  <a:pt x="126" y="33"/>
                </a:lnTo>
                <a:lnTo>
                  <a:pt x="109" y="22"/>
                </a:lnTo>
                <a:lnTo>
                  <a:pt x="82" y="17"/>
                </a:lnTo>
                <a:lnTo>
                  <a:pt x="49" y="22"/>
                </a:lnTo>
                <a:lnTo>
                  <a:pt x="33" y="33"/>
                </a:lnTo>
                <a:lnTo>
                  <a:pt x="16" y="55"/>
                </a:lnTo>
                <a:lnTo>
                  <a:pt x="5" y="5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95" name="Freeform 45"/>
          <p:cNvSpPr>
            <a:spLocks/>
          </p:cNvSpPr>
          <p:nvPr/>
        </p:nvSpPr>
        <p:spPr bwMode="auto">
          <a:xfrm>
            <a:off x="959343" y="4775202"/>
            <a:ext cx="31751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96" name="Freeform 46"/>
          <p:cNvSpPr>
            <a:spLocks/>
          </p:cNvSpPr>
          <p:nvPr/>
        </p:nvSpPr>
        <p:spPr bwMode="auto">
          <a:xfrm>
            <a:off x="1024433" y="4783139"/>
            <a:ext cx="103191" cy="60325"/>
          </a:xfrm>
          <a:custGeom>
            <a:avLst/>
            <a:gdLst>
              <a:gd name="T0" fmla="*/ 0 w 71"/>
              <a:gd name="T1" fmla="*/ 22 h 38"/>
              <a:gd name="T2" fmla="*/ 11 w 71"/>
              <a:gd name="T3" fmla="*/ 6 h 38"/>
              <a:gd name="T4" fmla="*/ 22 w 71"/>
              <a:gd name="T5" fmla="*/ 0 h 38"/>
              <a:gd name="T6" fmla="*/ 33 w 71"/>
              <a:gd name="T7" fmla="*/ 22 h 38"/>
              <a:gd name="T8" fmla="*/ 49 w 71"/>
              <a:gd name="T9" fmla="*/ 38 h 38"/>
              <a:gd name="T10" fmla="*/ 60 w 71"/>
              <a:gd name="T11" fmla="*/ 38 h 38"/>
              <a:gd name="T12" fmla="*/ 71 w 71"/>
              <a:gd name="T13" fmla="*/ 22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1"/>
              <a:gd name="T22" fmla="*/ 0 h 38"/>
              <a:gd name="T23" fmla="*/ 71 w 71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1" h="38">
                <a:moveTo>
                  <a:pt x="0" y="22"/>
                </a:moveTo>
                <a:lnTo>
                  <a:pt x="11" y="6"/>
                </a:lnTo>
                <a:lnTo>
                  <a:pt x="22" y="0"/>
                </a:lnTo>
                <a:lnTo>
                  <a:pt x="33" y="22"/>
                </a:lnTo>
                <a:lnTo>
                  <a:pt x="49" y="38"/>
                </a:lnTo>
                <a:lnTo>
                  <a:pt x="60" y="38"/>
                </a:lnTo>
                <a:lnTo>
                  <a:pt x="71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97" name="Rectangle 47"/>
          <p:cNvSpPr>
            <a:spLocks noChangeArrowheads="1"/>
          </p:cNvSpPr>
          <p:nvPr/>
        </p:nvSpPr>
        <p:spPr bwMode="auto">
          <a:xfrm>
            <a:off x="1062533" y="4930776"/>
            <a:ext cx="23814" cy="1841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98" name="Freeform 48"/>
          <p:cNvSpPr>
            <a:spLocks/>
          </p:cNvSpPr>
          <p:nvPr/>
        </p:nvSpPr>
        <p:spPr bwMode="auto">
          <a:xfrm>
            <a:off x="1030782" y="5070477"/>
            <a:ext cx="96840" cy="157163"/>
          </a:xfrm>
          <a:custGeom>
            <a:avLst/>
            <a:gdLst>
              <a:gd name="T0" fmla="*/ 33 w 66"/>
              <a:gd name="T1" fmla="*/ 99 h 99"/>
              <a:gd name="T2" fmla="*/ 0 w 66"/>
              <a:gd name="T3" fmla="*/ 0 h 99"/>
              <a:gd name="T4" fmla="*/ 33 w 66"/>
              <a:gd name="T5" fmla="*/ 22 h 99"/>
              <a:gd name="T6" fmla="*/ 66 w 66"/>
              <a:gd name="T7" fmla="*/ 0 h 99"/>
              <a:gd name="T8" fmla="*/ 33 w 66"/>
              <a:gd name="T9" fmla="*/ 99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99"/>
              <a:gd name="T17" fmla="*/ 66 w 66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99">
                <a:moveTo>
                  <a:pt x="33" y="99"/>
                </a:moveTo>
                <a:lnTo>
                  <a:pt x="0" y="0"/>
                </a:lnTo>
                <a:lnTo>
                  <a:pt x="33" y="22"/>
                </a:lnTo>
                <a:lnTo>
                  <a:pt x="66" y="0"/>
                </a:lnTo>
                <a:lnTo>
                  <a:pt x="33" y="9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199" name="Freeform 49"/>
          <p:cNvSpPr>
            <a:spLocks/>
          </p:cNvSpPr>
          <p:nvPr/>
        </p:nvSpPr>
        <p:spPr bwMode="auto">
          <a:xfrm>
            <a:off x="1046659" y="4775202"/>
            <a:ext cx="31751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00" name="Rectangle 50"/>
          <p:cNvSpPr>
            <a:spLocks noChangeArrowheads="1"/>
          </p:cNvSpPr>
          <p:nvPr/>
        </p:nvSpPr>
        <p:spPr bwMode="auto">
          <a:xfrm>
            <a:off x="918067" y="5218113"/>
            <a:ext cx="360373" cy="714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01" name="Freeform 51"/>
          <p:cNvSpPr>
            <a:spLocks/>
          </p:cNvSpPr>
          <p:nvPr/>
        </p:nvSpPr>
        <p:spPr bwMode="auto">
          <a:xfrm>
            <a:off x="2980289" y="3105152"/>
            <a:ext cx="233370" cy="252413"/>
          </a:xfrm>
          <a:custGeom>
            <a:avLst/>
            <a:gdLst>
              <a:gd name="T0" fmla="*/ 5 w 159"/>
              <a:gd name="T1" fmla="*/ 50 h 159"/>
              <a:gd name="T2" fmla="*/ 5 w 159"/>
              <a:gd name="T3" fmla="*/ 44 h 159"/>
              <a:gd name="T4" fmla="*/ 22 w 159"/>
              <a:gd name="T5" fmla="*/ 22 h 159"/>
              <a:gd name="T6" fmla="*/ 22 w 159"/>
              <a:gd name="T7" fmla="*/ 22 h 159"/>
              <a:gd name="T8" fmla="*/ 44 w 159"/>
              <a:gd name="T9" fmla="*/ 6 h 159"/>
              <a:gd name="T10" fmla="*/ 49 w 159"/>
              <a:gd name="T11" fmla="*/ 6 h 159"/>
              <a:gd name="T12" fmla="*/ 82 w 159"/>
              <a:gd name="T13" fmla="*/ 0 h 159"/>
              <a:gd name="T14" fmla="*/ 82 w 159"/>
              <a:gd name="T15" fmla="*/ 0 h 159"/>
              <a:gd name="T16" fmla="*/ 109 w 159"/>
              <a:gd name="T17" fmla="*/ 6 h 159"/>
              <a:gd name="T18" fmla="*/ 115 w 159"/>
              <a:gd name="T19" fmla="*/ 6 h 159"/>
              <a:gd name="T20" fmla="*/ 137 w 159"/>
              <a:gd name="T21" fmla="*/ 22 h 159"/>
              <a:gd name="T22" fmla="*/ 137 w 159"/>
              <a:gd name="T23" fmla="*/ 22 h 159"/>
              <a:gd name="T24" fmla="*/ 153 w 159"/>
              <a:gd name="T25" fmla="*/ 44 h 159"/>
              <a:gd name="T26" fmla="*/ 153 w 159"/>
              <a:gd name="T27" fmla="*/ 50 h 159"/>
              <a:gd name="T28" fmla="*/ 159 w 159"/>
              <a:gd name="T29" fmla="*/ 77 h 159"/>
              <a:gd name="T30" fmla="*/ 159 w 159"/>
              <a:gd name="T31" fmla="*/ 77 h 159"/>
              <a:gd name="T32" fmla="*/ 153 w 159"/>
              <a:gd name="T33" fmla="*/ 110 h 159"/>
              <a:gd name="T34" fmla="*/ 153 w 159"/>
              <a:gd name="T35" fmla="*/ 115 h 159"/>
              <a:gd name="T36" fmla="*/ 137 w 159"/>
              <a:gd name="T37" fmla="*/ 137 h 159"/>
              <a:gd name="T38" fmla="*/ 137 w 159"/>
              <a:gd name="T39" fmla="*/ 137 h 159"/>
              <a:gd name="T40" fmla="*/ 115 w 159"/>
              <a:gd name="T41" fmla="*/ 154 h 159"/>
              <a:gd name="T42" fmla="*/ 109 w 159"/>
              <a:gd name="T43" fmla="*/ 154 h 159"/>
              <a:gd name="T44" fmla="*/ 82 w 159"/>
              <a:gd name="T45" fmla="*/ 159 h 159"/>
              <a:gd name="T46" fmla="*/ 82 w 159"/>
              <a:gd name="T47" fmla="*/ 159 h 159"/>
              <a:gd name="T48" fmla="*/ 49 w 159"/>
              <a:gd name="T49" fmla="*/ 154 h 159"/>
              <a:gd name="T50" fmla="*/ 44 w 159"/>
              <a:gd name="T51" fmla="*/ 154 h 159"/>
              <a:gd name="T52" fmla="*/ 22 w 159"/>
              <a:gd name="T53" fmla="*/ 137 h 159"/>
              <a:gd name="T54" fmla="*/ 22 w 159"/>
              <a:gd name="T55" fmla="*/ 137 h 159"/>
              <a:gd name="T56" fmla="*/ 5 w 159"/>
              <a:gd name="T57" fmla="*/ 115 h 159"/>
              <a:gd name="T58" fmla="*/ 5 w 159"/>
              <a:gd name="T59" fmla="*/ 110 h 159"/>
              <a:gd name="T60" fmla="*/ 0 w 159"/>
              <a:gd name="T61" fmla="*/ 77 h 159"/>
              <a:gd name="T62" fmla="*/ 16 w 159"/>
              <a:gd name="T63" fmla="*/ 77 h 159"/>
              <a:gd name="T64" fmla="*/ 22 w 159"/>
              <a:gd name="T65" fmla="*/ 110 h 159"/>
              <a:gd name="T66" fmla="*/ 33 w 159"/>
              <a:gd name="T67" fmla="*/ 126 h 159"/>
              <a:gd name="T68" fmla="*/ 49 w 159"/>
              <a:gd name="T69" fmla="*/ 137 h 159"/>
              <a:gd name="T70" fmla="*/ 82 w 159"/>
              <a:gd name="T71" fmla="*/ 143 h 159"/>
              <a:gd name="T72" fmla="*/ 109 w 159"/>
              <a:gd name="T73" fmla="*/ 137 h 159"/>
              <a:gd name="T74" fmla="*/ 126 w 159"/>
              <a:gd name="T75" fmla="*/ 126 h 159"/>
              <a:gd name="T76" fmla="*/ 137 w 159"/>
              <a:gd name="T77" fmla="*/ 110 h 159"/>
              <a:gd name="T78" fmla="*/ 142 w 159"/>
              <a:gd name="T79" fmla="*/ 77 h 159"/>
              <a:gd name="T80" fmla="*/ 137 w 159"/>
              <a:gd name="T81" fmla="*/ 50 h 159"/>
              <a:gd name="T82" fmla="*/ 126 w 159"/>
              <a:gd name="T83" fmla="*/ 33 h 159"/>
              <a:gd name="T84" fmla="*/ 109 w 159"/>
              <a:gd name="T85" fmla="*/ 22 h 159"/>
              <a:gd name="T86" fmla="*/ 82 w 159"/>
              <a:gd name="T87" fmla="*/ 17 h 159"/>
              <a:gd name="T88" fmla="*/ 49 w 159"/>
              <a:gd name="T89" fmla="*/ 22 h 159"/>
              <a:gd name="T90" fmla="*/ 33 w 159"/>
              <a:gd name="T91" fmla="*/ 33 h 159"/>
              <a:gd name="T92" fmla="*/ 16 w 159"/>
              <a:gd name="T93" fmla="*/ 55 h 159"/>
              <a:gd name="T94" fmla="*/ 5 w 159"/>
              <a:gd name="T95" fmla="*/ 50 h 15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9"/>
              <a:gd name="T145" fmla="*/ 0 h 159"/>
              <a:gd name="T146" fmla="*/ 159 w 159"/>
              <a:gd name="T147" fmla="*/ 159 h 15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9" h="159">
                <a:moveTo>
                  <a:pt x="5" y="50"/>
                </a:moveTo>
                <a:lnTo>
                  <a:pt x="5" y="44"/>
                </a:lnTo>
                <a:lnTo>
                  <a:pt x="22" y="22"/>
                </a:lnTo>
                <a:lnTo>
                  <a:pt x="44" y="6"/>
                </a:lnTo>
                <a:lnTo>
                  <a:pt x="49" y="6"/>
                </a:lnTo>
                <a:lnTo>
                  <a:pt x="82" y="0"/>
                </a:lnTo>
                <a:lnTo>
                  <a:pt x="109" y="6"/>
                </a:lnTo>
                <a:lnTo>
                  <a:pt x="115" y="6"/>
                </a:lnTo>
                <a:lnTo>
                  <a:pt x="137" y="22"/>
                </a:lnTo>
                <a:lnTo>
                  <a:pt x="153" y="44"/>
                </a:lnTo>
                <a:lnTo>
                  <a:pt x="153" y="50"/>
                </a:lnTo>
                <a:lnTo>
                  <a:pt x="159" y="77"/>
                </a:lnTo>
                <a:lnTo>
                  <a:pt x="153" y="110"/>
                </a:lnTo>
                <a:lnTo>
                  <a:pt x="153" y="115"/>
                </a:lnTo>
                <a:lnTo>
                  <a:pt x="137" y="137"/>
                </a:lnTo>
                <a:lnTo>
                  <a:pt x="115" y="154"/>
                </a:lnTo>
                <a:lnTo>
                  <a:pt x="109" y="154"/>
                </a:lnTo>
                <a:lnTo>
                  <a:pt x="82" y="159"/>
                </a:lnTo>
                <a:lnTo>
                  <a:pt x="49" y="154"/>
                </a:lnTo>
                <a:lnTo>
                  <a:pt x="44" y="154"/>
                </a:lnTo>
                <a:lnTo>
                  <a:pt x="22" y="137"/>
                </a:lnTo>
                <a:lnTo>
                  <a:pt x="5" y="115"/>
                </a:lnTo>
                <a:lnTo>
                  <a:pt x="5" y="110"/>
                </a:lnTo>
                <a:lnTo>
                  <a:pt x="0" y="77"/>
                </a:lnTo>
                <a:lnTo>
                  <a:pt x="16" y="77"/>
                </a:lnTo>
                <a:lnTo>
                  <a:pt x="22" y="110"/>
                </a:lnTo>
                <a:lnTo>
                  <a:pt x="33" y="126"/>
                </a:lnTo>
                <a:lnTo>
                  <a:pt x="49" y="137"/>
                </a:lnTo>
                <a:lnTo>
                  <a:pt x="82" y="143"/>
                </a:lnTo>
                <a:lnTo>
                  <a:pt x="109" y="137"/>
                </a:lnTo>
                <a:lnTo>
                  <a:pt x="126" y="126"/>
                </a:lnTo>
                <a:lnTo>
                  <a:pt x="137" y="110"/>
                </a:lnTo>
                <a:lnTo>
                  <a:pt x="142" y="77"/>
                </a:lnTo>
                <a:lnTo>
                  <a:pt x="137" y="50"/>
                </a:lnTo>
                <a:lnTo>
                  <a:pt x="126" y="33"/>
                </a:lnTo>
                <a:lnTo>
                  <a:pt x="109" y="22"/>
                </a:lnTo>
                <a:lnTo>
                  <a:pt x="82" y="17"/>
                </a:lnTo>
                <a:lnTo>
                  <a:pt x="49" y="22"/>
                </a:lnTo>
                <a:lnTo>
                  <a:pt x="33" y="33"/>
                </a:lnTo>
                <a:lnTo>
                  <a:pt x="16" y="55"/>
                </a:lnTo>
                <a:lnTo>
                  <a:pt x="5" y="5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02" name="Freeform 52"/>
          <p:cNvSpPr>
            <a:spLocks/>
          </p:cNvSpPr>
          <p:nvPr/>
        </p:nvSpPr>
        <p:spPr bwMode="auto">
          <a:xfrm>
            <a:off x="2980289" y="3184527"/>
            <a:ext cx="31751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03" name="Freeform 53"/>
          <p:cNvSpPr>
            <a:spLocks/>
          </p:cNvSpPr>
          <p:nvPr/>
        </p:nvSpPr>
        <p:spPr bwMode="auto">
          <a:xfrm>
            <a:off x="3045377" y="3192464"/>
            <a:ext cx="103191" cy="60325"/>
          </a:xfrm>
          <a:custGeom>
            <a:avLst/>
            <a:gdLst>
              <a:gd name="T0" fmla="*/ 0 w 71"/>
              <a:gd name="T1" fmla="*/ 22 h 38"/>
              <a:gd name="T2" fmla="*/ 11 w 71"/>
              <a:gd name="T3" fmla="*/ 6 h 38"/>
              <a:gd name="T4" fmla="*/ 22 w 71"/>
              <a:gd name="T5" fmla="*/ 0 h 38"/>
              <a:gd name="T6" fmla="*/ 33 w 71"/>
              <a:gd name="T7" fmla="*/ 22 h 38"/>
              <a:gd name="T8" fmla="*/ 49 w 71"/>
              <a:gd name="T9" fmla="*/ 38 h 38"/>
              <a:gd name="T10" fmla="*/ 60 w 71"/>
              <a:gd name="T11" fmla="*/ 38 h 38"/>
              <a:gd name="T12" fmla="*/ 71 w 71"/>
              <a:gd name="T13" fmla="*/ 22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1"/>
              <a:gd name="T22" fmla="*/ 0 h 38"/>
              <a:gd name="T23" fmla="*/ 71 w 71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1" h="38">
                <a:moveTo>
                  <a:pt x="0" y="22"/>
                </a:moveTo>
                <a:lnTo>
                  <a:pt x="11" y="6"/>
                </a:lnTo>
                <a:lnTo>
                  <a:pt x="22" y="0"/>
                </a:lnTo>
                <a:lnTo>
                  <a:pt x="33" y="22"/>
                </a:lnTo>
                <a:lnTo>
                  <a:pt x="49" y="38"/>
                </a:lnTo>
                <a:lnTo>
                  <a:pt x="60" y="38"/>
                </a:lnTo>
                <a:lnTo>
                  <a:pt x="71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04" name="Rectangle 54"/>
          <p:cNvSpPr>
            <a:spLocks noChangeArrowheads="1"/>
          </p:cNvSpPr>
          <p:nvPr/>
        </p:nvSpPr>
        <p:spPr bwMode="auto">
          <a:xfrm>
            <a:off x="3085066" y="3340101"/>
            <a:ext cx="22226" cy="1841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05" name="Freeform 55"/>
          <p:cNvSpPr>
            <a:spLocks/>
          </p:cNvSpPr>
          <p:nvPr/>
        </p:nvSpPr>
        <p:spPr bwMode="auto">
          <a:xfrm>
            <a:off x="3067604" y="3184527"/>
            <a:ext cx="31751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1041464" name="AutoShape 56" descr="ZickZack"/>
          <p:cNvSpPr>
            <a:spLocks noChangeArrowheads="1"/>
          </p:cNvSpPr>
          <p:nvPr/>
        </p:nvSpPr>
        <p:spPr bwMode="auto">
          <a:xfrm rot="5400000">
            <a:off x="2765980" y="2524119"/>
            <a:ext cx="657225" cy="482614"/>
          </a:xfrm>
          <a:prstGeom prst="rightArrowCallout">
            <a:avLst>
              <a:gd name="adj1" fmla="val 25000"/>
              <a:gd name="adj2" fmla="val 25000"/>
              <a:gd name="adj3" fmla="val 22697"/>
              <a:gd name="adj4" fmla="val 66667"/>
            </a:avLst>
          </a:prstGeom>
          <a:pattFill prst="zigZag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8398" dir="1593903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CL"/>
          </a:p>
        </p:txBody>
      </p:sp>
      <p:sp>
        <p:nvSpPr>
          <p:cNvPr id="49207" name="Line 57"/>
          <p:cNvSpPr>
            <a:spLocks noChangeShapeType="1"/>
          </p:cNvSpPr>
          <p:nvPr/>
        </p:nvSpPr>
        <p:spPr bwMode="auto">
          <a:xfrm>
            <a:off x="2738982" y="2284413"/>
            <a:ext cx="114304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49208" name="Line 58"/>
          <p:cNvSpPr>
            <a:spLocks noChangeShapeType="1"/>
          </p:cNvSpPr>
          <p:nvPr/>
        </p:nvSpPr>
        <p:spPr bwMode="auto">
          <a:xfrm flipV="1">
            <a:off x="3335899" y="2246313"/>
            <a:ext cx="114304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49210" name="Line 63"/>
          <p:cNvSpPr>
            <a:spLocks noChangeShapeType="1"/>
          </p:cNvSpPr>
          <p:nvPr/>
        </p:nvSpPr>
        <p:spPr bwMode="auto">
          <a:xfrm>
            <a:off x="2226204" y="5703888"/>
            <a:ext cx="0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49211" name="Rectangle 64"/>
          <p:cNvSpPr>
            <a:spLocks noChangeArrowheads="1"/>
          </p:cNvSpPr>
          <p:nvPr/>
        </p:nvSpPr>
        <p:spPr bwMode="auto">
          <a:xfrm>
            <a:off x="2010298" y="5630864"/>
            <a:ext cx="431813" cy="730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12" name="Rectangle 65"/>
          <p:cNvSpPr>
            <a:spLocks noChangeArrowheads="1"/>
          </p:cNvSpPr>
          <p:nvPr/>
        </p:nvSpPr>
        <p:spPr bwMode="auto">
          <a:xfrm>
            <a:off x="5466385" y="3829052"/>
            <a:ext cx="431813" cy="730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13" name="Rectangle 66"/>
          <p:cNvSpPr>
            <a:spLocks noChangeArrowheads="1"/>
          </p:cNvSpPr>
          <p:nvPr/>
        </p:nvSpPr>
        <p:spPr bwMode="auto">
          <a:xfrm>
            <a:off x="2802484" y="3541714"/>
            <a:ext cx="576279" cy="730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14" name="Rectangle 67"/>
          <p:cNvSpPr>
            <a:spLocks noChangeArrowheads="1"/>
          </p:cNvSpPr>
          <p:nvPr/>
        </p:nvSpPr>
        <p:spPr bwMode="auto">
          <a:xfrm>
            <a:off x="1011732" y="3522663"/>
            <a:ext cx="360373" cy="714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15" name="Freeform 68"/>
          <p:cNvSpPr>
            <a:spLocks/>
          </p:cNvSpPr>
          <p:nvPr/>
        </p:nvSpPr>
        <p:spPr bwMode="auto">
          <a:xfrm>
            <a:off x="4499570" y="2606677"/>
            <a:ext cx="233370" cy="252413"/>
          </a:xfrm>
          <a:custGeom>
            <a:avLst/>
            <a:gdLst>
              <a:gd name="T0" fmla="*/ 5 w 159"/>
              <a:gd name="T1" fmla="*/ 50 h 159"/>
              <a:gd name="T2" fmla="*/ 5 w 159"/>
              <a:gd name="T3" fmla="*/ 44 h 159"/>
              <a:gd name="T4" fmla="*/ 22 w 159"/>
              <a:gd name="T5" fmla="*/ 22 h 159"/>
              <a:gd name="T6" fmla="*/ 22 w 159"/>
              <a:gd name="T7" fmla="*/ 22 h 159"/>
              <a:gd name="T8" fmla="*/ 44 w 159"/>
              <a:gd name="T9" fmla="*/ 6 h 159"/>
              <a:gd name="T10" fmla="*/ 49 w 159"/>
              <a:gd name="T11" fmla="*/ 6 h 159"/>
              <a:gd name="T12" fmla="*/ 82 w 159"/>
              <a:gd name="T13" fmla="*/ 0 h 159"/>
              <a:gd name="T14" fmla="*/ 82 w 159"/>
              <a:gd name="T15" fmla="*/ 0 h 159"/>
              <a:gd name="T16" fmla="*/ 109 w 159"/>
              <a:gd name="T17" fmla="*/ 6 h 159"/>
              <a:gd name="T18" fmla="*/ 115 w 159"/>
              <a:gd name="T19" fmla="*/ 6 h 159"/>
              <a:gd name="T20" fmla="*/ 137 w 159"/>
              <a:gd name="T21" fmla="*/ 22 h 159"/>
              <a:gd name="T22" fmla="*/ 137 w 159"/>
              <a:gd name="T23" fmla="*/ 22 h 159"/>
              <a:gd name="T24" fmla="*/ 153 w 159"/>
              <a:gd name="T25" fmla="*/ 44 h 159"/>
              <a:gd name="T26" fmla="*/ 153 w 159"/>
              <a:gd name="T27" fmla="*/ 50 h 159"/>
              <a:gd name="T28" fmla="*/ 159 w 159"/>
              <a:gd name="T29" fmla="*/ 77 h 159"/>
              <a:gd name="T30" fmla="*/ 159 w 159"/>
              <a:gd name="T31" fmla="*/ 77 h 159"/>
              <a:gd name="T32" fmla="*/ 153 w 159"/>
              <a:gd name="T33" fmla="*/ 110 h 159"/>
              <a:gd name="T34" fmla="*/ 153 w 159"/>
              <a:gd name="T35" fmla="*/ 115 h 159"/>
              <a:gd name="T36" fmla="*/ 137 w 159"/>
              <a:gd name="T37" fmla="*/ 137 h 159"/>
              <a:gd name="T38" fmla="*/ 137 w 159"/>
              <a:gd name="T39" fmla="*/ 137 h 159"/>
              <a:gd name="T40" fmla="*/ 115 w 159"/>
              <a:gd name="T41" fmla="*/ 154 h 159"/>
              <a:gd name="T42" fmla="*/ 109 w 159"/>
              <a:gd name="T43" fmla="*/ 154 h 159"/>
              <a:gd name="T44" fmla="*/ 82 w 159"/>
              <a:gd name="T45" fmla="*/ 159 h 159"/>
              <a:gd name="T46" fmla="*/ 82 w 159"/>
              <a:gd name="T47" fmla="*/ 159 h 159"/>
              <a:gd name="T48" fmla="*/ 49 w 159"/>
              <a:gd name="T49" fmla="*/ 154 h 159"/>
              <a:gd name="T50" fmla="*/ 44 w 159"/>
              <a:gd name="T51" fmla="*/ 154 h 159"/>
              <a:gd name="T52" fmla="*/ 22 w 159"/>
              <a:gd name="T53" fmla="*/ 137 h 159"/>
              <a:gd name="T54" fmla="*/ 22 w 159"/>
              <a:gd name="T55" fmla="*/ 137 h 159"/>
              <a:gd name="T56" fmla="*/ 5 w 159"/>
              <a:gd name="T57" fmla="*/ 115 h 159"/>
              <a:gd name="T58" fmla="*/ 5 w 159"/>
              <a:gd name="T59" fmla="*/ 110 h 159"/>
              <a:gd name="T60" fmla="*/ 0 w 159"/>
              <a:gd name="T61" fmla="*/ 77 h 159"/>
              <a:gd name="T62" fmla="*/ 16 w 159"/>
              <a:gd name="T63" fmla="*/ 77 h 159"/>
              <a:gd name="T64" fmla="*/ 22 w 159"/>
              <a:gd name="T65" fmla="*/ 110 h 159"/>
              <a:gd name="T66" fmla="*/ 33 w 159"/>
              <a:gd name="T67" fmla="*/ 126 h 159"/>
              <a:gd name="T68" fmla="*/ 49 w 159"/>
              <a:gd name="T69" fmla="*/ 137 h 159"/>
              <a:gd name="T70" fmla="*/ 82 w 159"/>
              <a:gd name="T71" fmla="*/ 143 h 159"/>
              <a:gd name="T72" fmla="*/ 109 w 159"/>
              <a:gd name="T73" fmla="*/ 137 h 159"/>
              <a:gd name="T74" fmla="*/ 126 w 159"/>
              <a:gd name="T75" fmla="*/ 126 h 159"/>
              <a:gd name="T76" fmla="*/ 137 w 159"/>
              <a:gd name="T77" fmla="*/ 110 h 159"/>
              <a:gd name="T78" fmla="*/ 142 w 159"/>
              <a:gd name="T79" fmla="*/ 77 h 159"/>
              <a:gd name="T80" fmla="*/ 137 w 159"/>
              <a:gd name="T81" fmla="*/ 50 h 159"/>
              <a:gd name="T82" fmla="*/ 126 w 159"/>
              <a:gd name="T83" fmla="*/ 33 h 159"/>
              <a:gd name="T84" fmla="*/ 109 w 159"/>
              <a:gd name="T85" fmla="*/ 22 h 159"/>
              <a:gd name="T86" fmla="*/ 82 w 159"/>
              <a:gd name="T87" fmla="*/ 17 h 159"/>
              <a:gd name="T88" fmla="*/ 49 w 159"/>
              <a:gd name="T89" fmla="*/ 22 h 159"/>
              <a:gd name="T90" fmla="*/ 33 w 159"/>
              <a:gd name="T91" fmla="*/ 33 h 159"/>
              <a:gd name="T92" fmla="*/ 16 w 159"/>
              <a:gd name="T93" fmla="*/ 55 h 159"/>
              <a:gd name="T94" fmla="*/ 5 w 159"/>
              <a:gd name="T95" fmla="*/ 50 h 15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9"/>
              <a:gd name="T145" fmla="*/ 0 h 159"/>
              <a:gd name="T146" fmla="*/ 159 w 159"/>
              <a:gd name="T147" fmla="*/ 159 h 15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9" h="159">
                <a:moveTo>
                  <a:pt x="5" y="50"/>
                </a:moveTo>
                <a:lnTo>
                  <a:pt x="5" y="44"/>
                </a:lnTo>
                <a:lnTo>
                  <a:pt x="22" y="22"/>
                </a:lnTo>
                <a:lnTo>
                  <a:pt x="44" y="6"/>
                </a:lnTo>
                <a:lnTo>
                  <a:pt x="49" y="6"/>
                </a:lnTo>
                <a:lnTo>
                  <a:pt x="82" y="0"/>
                </a:lnTo>
                <a:lnTo>
                  <a:pt x="109" y="6"/>
                </a:lnTo>
                <a:lnTo>
                  <a:pt x="115" y="6"/>
                </a:lnTo>
                <a:lnTo>
                  <a:pt x="137" y="22"/>
                </a:lnTo>
                <a:lnTo>
                  <a:pt x="153" y="44"/>
                </a:lnTo>
                <a:lnTo>
                  <a:pt x="153" y="50"/>
                </a:lnTo>
                <a:lnTo>
                  <a:pt x="159" y="77"/>
                </a:lnTo>
                <a:lnTo>
                  <a:pt x="153" y="110"/>
                </a:lnTo>
                <a:lnTo>
                  <a:pt x="153" y="115"/>
                </a:lnTo>
                <a:lnTo>
                  <a:pt x="137" y="137"/>
                </a:lnTo>
                <a:lnTo>
                  <a:pt x="115" y="154"/>
                </a:lnTo>
                <a:lnTo>
                  <a:pt x="109" y="154"/>
                </a:lnTo>
                <a:lnTo>
                  <a:pt x="82" y="159"/>
                </a:lnTo>
                <a:lnTo>
                  <a:pt x="49" y="154"/>
                </a:lnTo>
                <a:lnTo>
                  <a:pt x="44" y="154"/>
                </a:lnTo>
                <a:lnTo>
                  <a:pt x="22" y="137"/>
                </a:lnTo>
                <a:lnTo>
                  <a:pt x="5" y="115"/>
                </a:lnTo>
                <a:lnTo>
                  <a:pt x="5" y="110"/>
                </a:lnTo>
                <a:lnTo>
                  <a:pt x="0" y="77"/>
                </a:lnTo>
                <a:lnTo>
                  <a:pt x="16" y="77"/>
                </a:lnTo>
                <a:lnTo>
                  <a:pt x="22" y="110"/>
                </a:lnTo>
                <a:lnTo>
                  <a:pt x="33" y="126"/>
                </a:lnTo>
                <a:lnTo>
                  <a:pt x="49" y="137"/>
                </a:lnTo>
                <a:lnTo>
                  <a:pt x="82" y="143"/>
                </a:lnTo>
                <a:lnTo>
                  <a:pt x="109" y="137"/>
                </a:lnTo>
                <a:lnTo>
                  <a:pt x="126" y="126"/>
                </a:lnTo>
                <a:lnTo>
                  <a:pt x="137" y="110"/>
                </a:lnTo>
                <a:lnTo>
                  <a:pt x="142" y="77"/>
                </a:lnTo>
                <a:lnTo>
                  <a:pt x="137" y="50"/>
                </a:lnTo>
                <a:lnTo>
                  <a:pt x="126" y="33"/>
                </a:lnTo>
                <a:lnTo>
                  <a:pt x="109" y="22"/>
                </a:lnTo>
                <a:lnTo>
                  <a:pt x="82" y="17"/>
                </a:lnTo>
                <a:lnTo>
                  <a:pt x="49" y="22"/>
                </a:lnTo>
                <a:lnTo>
                  <a:pt x="33" y="33"/>
                </a:lnTo>
                <a:lnTo>
                  <a:pt x="16" y="55"/>
                </a:lnTo>
                <a:lnTo>
                  <a:pt x="5" y="5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16" name="Freeform 69"/>
          <p:cNvSpPr>
            <a:spLocks/>
          </p:cNvSpPr>
          <p:nvPr/>
        </p:nvSpPr>
        <p:spPr bwMode="auto">
          <a:xfrm>
            <a:off x="4499570" y="2686052"/>
            <a:ext cx="31751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17" name="Freeform 70"/>
          <p:cNvSpPr>
            <a:spLocks/>
          </p:cNvSpPr>
          <p:nvPr/>
        </p:nvSpPr>
        <p:spPr bwMode="auto">
          <a:xfrm>
            <a:off x="4564659" y="2693989"/>
            <a:ext cx="103191" cy="60325"/>
          </a:xfrm>
          <a:custGeom>
            <a:avLst/>
            <a:gdLst>
              <a:gd name="T0" fmla="*/ 0 w 71"/>
              <a:gd name="T1" fmla="*/ 22 h 38"/>
              <a:gd name="T2" fmla="*/ 11 w 71"/>
              <a:gd name="T3" fmla="*/ 6 h 38"/>
              <a:gd name="T4" fmla="*/ 22 w 71"/>
              <a:gd name="T5" fmla="*/ 0 h 38"/>
              <a:gd name="T6" fmla="*/ 33 w 71"/>
              <a:gd name="T7" fmla="*/ 22 h 38"/>
              <a:gd name="T8" fmla="*/ 49 w 71"/>
              <a:gd name="T9" fmla="*/ 38 h 38"/>
              <a:gd name="T10" fmla="*/ 60 w 71"/>
              <a:gd name="T11" fmla="*/ 38 h 38"/>
              <a:gd name="T12" fmla="*/ 71 w 71"/>
              <a:gd name="T13" fmla="*/ 22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1"/>
              <a:gd name="T22" fmla="*/ 0 h 38"/>
              <a:gd name="T23" fmla="*/ 71 w 71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1" h="38">
                <a:moveTo>
                  <a:pt x="0" y="22"/>
                </a:moveTo>
                <a:lnTo>
                  <a:pt x="11" y="6"/>
                </a:lnTo>
                <a:lnTo>
                  <a:pt x="22" y="0"/>
                </a:lnTo>
                <a:lnTo>
                  <a:pt x="33" y="22"/>
                </a:lnTo>
                <a:lnTo>
                  <a:pt x="49" y="38"/>
                </a:lnTo>
                <a:lnTo>
                  <a:pt x="60" y="38"/>
                </a:lnTo>
                <a:lnTo>
                  <a:pt x="71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18" name="Rectangle 71"/>
          <p:cNvSpPr>
            <a:spLocks noChangeArrowheads="1"/>
          </p:cNvSpPr>
          <p:nvPr/>
        </p:nvSpPr>
        <p:spPr bwMode="auto">
          <a:xfrm>
            <a:off x="4602759" y="2841626"/>
            <a:ext cx="23814" cy="1841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19" name="Freeform 72"/>
          <p:cNvSpPr>
            <a:spLocks/>
          </p:cNvSpPr>
          <p:nvPr/>
        </p:nvSpPr>
        <p:spPr bwMode="auto">
          <a:xfrm>
            <a:off x="4571009" y="2981327"/>
            <a:ext cx="96840" cy="157163"/>
          </a:xfrm>
          <a:custGeom>
            <a:avLst/>
            <a:gdLst>
              <a:gd name="T0" fmla="*/ 33 w 66"/>
              <a:gd name="T1" fmla="*/ 99 h 99"/>
              <a:gd name="T2" fmla="*/ 0 w 66"/>
              <a:gd name="T3" fmla="*/ 0 h 99"/>
              <a:gd name="T4" fmla="*/ 33 w 66"/>
              <a:gd name="T5" fmla="*/ 22 h 99"/>
              <a:gd name="T6" fmla="*/ 66 w 66"/>
              <a:gd name="T7" fmla="*/ 0 h 99"/>
              <a:gd name="T8" fmla="*/ 33 w 66"/>
              <a:gd name="T9" fmla="*/ 99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99"/>
              <a:gd name="T17" fmla="*/ 66 w 66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99">
                <a:moveTo>
                  <a:pt x="33" y="99"/>
                </a:moveTo>
                <a:lnTo>
                  <a:pt x="0" y="0"/>
                </a:lnTo>
                <a:lnTo>
                  <a:pt x="33" y="22"/>
                </a:lnTo>
                <a:lnTo>
                  <a:pt x="66" y="0"/>
                </a:lnTo>
                <a:lnTo>
                  <a:pt x="33" y="9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20" name="Freeform 73"/>
          <p:cNvSpPr>
            <a:spLocks/>
          </p:cNvSpPr>
          <p:nvPr/>
        </p:nvSpPr>
        <p:spPr bwMode="auto">
          <a:xfrm>
            <a:off x="4586885" y="2686052"/>
            <a:ext cx="31751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21" name="Rectangle 74"/>
          <p:cNvSpPr>
            <a:spLocks noChangeArrowheads="1"/>
          </p:cNvSpPr>
          <p:nvPr/>
        </p:nvSpPr>
        <p:spPr bwMode="auto">
          <a:xfrm>
            <a:off x="4458294" y="3128963"/>
            <a:ext cx="360373" cy="714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22" name="Line 75"/>
          <p:cNvSpPr>
            <a:spLocks noChangeShapeType="1"/>
          </p:cNvSpPr>
          <p:nvPr/>
        </p:nvSpPr>
        <p:spPr bwMode="auto">
          <a:xfrm>
            <a:off x="6330009" y="5127626"/>
            <a:ext cx="0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49223" name="Rectangle 76"/>
          <p:cNvSpPr>
            <a:spLocks noChangeArrowheads="1"/>
          </p:cNvSpPr>
          <p:nvPr/>
        </p:nvSpPr>
        <p:spPr bwMode="auto">
          <a:xfrm>
            <a:off x="6114104" y="5054602"/>
            <a:ext cx="431813" cy="730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24" name="Freeform 77"/>
          <p:cNvSpPr>
            <a:spLocks/>
          </p:cNvSpPr>
          <p:nvPr/>
        </p:nvSpPr>
        <p:spPr bwMode="auto">
          <a:xfrm>
            <a:off x="2729457" y="3111502"/>
            <a:ext cx="233370" cy="252413"/>
          </a:xfrm>
          <a:custGeom>
            <a:avLst/>
            <a:gdLst>
              <a:gd name="T0" fmla="*/ 5 w 159"/>
              <a:gd name="T1" fmla="*/ 50 h 159"/>
              <a:gd name="T2" fmla="*/ 5 w 159"/>
              <a:gd name="T3" fmla="*/ 44 h 159"/>
              <a:gd name="T4" fmla="*/ 22 w 159"/>
              <a:gd name="T5" fmla="*/ 22 h 159"/>
              <a:gd name="T6" fmla="*/ 22 w 159"/>
              <a:gd name="T7" fmla="*/ 22 h 159"/>
              <a:gd name="T8" fmla="*/ 44 w 159"/>
              <a:gd name="T9" fmla="*/ 6 h 159"/>
              <a:gd name="T10" fmla="*/ 49 w 159"/>
              <a:gd name="T11" fmla="*/ 6 h 159"/>
              <a:gd name="T12" fmla="*/ 82 w 159"/>
              <a:gd name="T13" fmla="*/ 0 h 159"/>
              <a:gd name="T14" fmla="*/ 82 w 159"/>
              <a:gd name="T15" fmla="*/ 0 h 159"/>
              <a:gd name="T16" fmla="*/ 109 w 159"/>
              <a:gd name="T17" fmla="*/ 6 h 159"/>
              <a:gd name="T18" fmla="*/ 115 w 159"/>
              <a:gd name="T19" fmla="*/ 6 h 159"/>
              <a:gd name="T20" fmla="*/ 137 w 159"/>
              <a:gd name="T21" fmla="*/ 22 h 159"/>
              <a:gd name="T22" fmla="*/ 137 w 159"/>
              <a:gd name="T23" fmla="*/ 22 h 159"/>
              <a:gd name="T24" fmla="*/ 153 w 159"/>
              <a:gd name="T25" fmla="*/ 44 h 159"/>
              <a:gd name="T26" fmla="*/ 153 w 159"/>
              <a:gd name="T27" fmla="*/ 50 h 159"/>
              <a:gd name="T28" fmla="*/ 159 w 159"/>
              <a:gd name="T29" fmla="*/ 77 h 159"/>
              <a:gd name="T30" fmla="*/ 159 w 159"/>
              <a:gd name="T31" fmla="*/ 77 h 159"/>
              <a:gd name="T32" fmla="*/ 153 w 159"/>
              <a:gd name="T33" fmla="*/ 110 h 159"/>
              <a:gd name="T34" fmla="*/ 153 w 159"/>
              <a:gd name="T35" fmla="*/ 115 h 159"/>
              <a:gd name="T36" fmla="*/ 137 w 159"/>
              <a:gd name="T37" fmla="*/ 137 h 159"/>
              <a:gd name="T38" fmla="*/ 137 w 159"/>
              <a:gd name="T39" fmla="*/ 137 h 159"/>
              <a:gd name="T40" fmla="*/ 115 w 159"/>
              <a:gd name="T41" fmla="*/ 154 h 159"/>
              <a:gd name="T42" fmla="*/ 109 w 159"/>
              <a:gd name="T43" fmla="*/ 154 h 159"/>
              <a:gd name="T44" fmla="*/ 82 w 159"/>
              <a:gd name="T45" fmla="*/ 159 h 159"/>
              <a:gd name="T46" fmla="*/ 82 w 159"/>
              <a:gd name="T47" fmla="*/ 159 h 159"/>
              <a:gd name="T48" fmla="*/ 49 w 159"/>
              <a:gd name="T49" fmla="*/ 154 h 159"/>
              <a:gd name="T50" fmla="*/ 44 w 159"/>
              <a:gd name="T51" fmla="*/ 154 h 159"/>
              <a:gd name="T52" fmla="*/ 22 w 159"/>
              <a:gd name="T53" fmla="*/ 137 h 159"/>
              <a:gd name="T54" fmla="*/ 22 w 159"/>
              <a:gd name="T55" fmla="*/ 137 h 159"/>
              <a:gd name="T56" fmla="*/ 5 w 159"/>
              <a:gd name="T57" fmla="*/ 115 h 159"/>
              <a:gd name="T58" fmla="*/ 5 w 159"/>
              <a:gd name="T59" fmla="*/ 110 h 159"/>
              <a:gd name="T60" fmla="*/ 0 w 159"/>
              <a:gd name="T61" fmla="*/ 77 h 159"/>
              <a:gd name="T62" fmla="*/ 16 w 159"/>
              <a:gd name="T63" fmla="*/ 77 h 159"/>
              <a:gd name="T64" fmla="*/ 22 w 159"/>
              <a:gd name="T65" fmla="*/ 110 h 159"/>
              <a:gd name="T66" fmla="*/ 33 w 159"/>
              <a:gd name="T67" fmla="*/ 126 h 159"/>
              <a:gd name="T68" fmla="*/ 49 w 159"/>
              <a:gd name="T69" fmla="*/ 137 h 159"/>
              <a:gd name="T70" fmla="*/ 82 w 159"/>
              <a:gd name="T71" fmla="*/ 143 h 159"/>
              <a:gd name="T72" fmla="*/ 109 w 159"/>
              <a:gd name="T73" fmla="*/ 137 h 159"/>
              <a:gd name="T74" fmla="*/ 126 w 159"/>
              <a:gd name="T75" fmla="*/ 126 h 159"/>
              <a:gd name="T76" fmla="*/ 137 w 159"/>
              <a:gd name="T77" fmla="*/ 110 h 159"/>
              <a:gd name="T78" fmla="*/ 142 w 159"/>
              <a:gd name="T79" fmla="*/ 77 h 159"/>
              <a:gd name="T80" fmla="*/ 137 w 159"/>
              <a:gd name="T81" fmla="*/ 50 h 159"/>
              <a:gd name="T82" fmla="*/ 126 w 159"/>
              <a:gd name="T83" fmla="*/ 33 h 159"/>
              <a:gd name="T84" fmla="*/ 109 w 159"/>
              <a:gd name="T85" fmla="*/ 22 h 159"/>
              <a:gd name="T86" fmla="*/ 82 w 159"/>
              <a:gd name="T87" fmla="*/ 17 h 159"/>
              <a:gd name="T88" fmla="*/ 49 w 159"/>
              <a:gd name="T89" fmla="*/ 22 h 159"/>
              <a:gd name="T90" fmla="*/ 33 w 159"/>
              <a:gd name="T91" fmla="*/ 33 h 159"/>
              <a:gd name="T92" fmla="*/ 16 w 159"/>
              <a:gd name="T93" fmla="*/ 55 h 159"/>
              <a:gd name="T94" fmla="*/ 5 w 159"/>
              <a:gd name="T95" fmla="*/ 50 h 15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9"/>
              <a:gd name="T145" fmla="*/ 0 h 159"/>
              <a:gd name="T146" fmla="*/ 159 w 159"/>
              <a:gd name="T147" fmla="*/ 159 h 15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9" h="159">
                <a:moveTo>
                  <a:pt x="5" y="50"/>
                </a:moveTo>
                <a:lnTo>
                  <a:pt x="5" y="44"/>
                </a:lnTo>
                <a:lnTo>
                  <a:pt x="22" y="22"/>
                </a:lnTo>
                <a:lnTo>
                  <a:pt x="44" y="6"/>
                </a:lnTo>
                <a:lnTo>
                  <a:pt x="49" y="6"/>
                </a:lnTo>
                <a:lnTo>
                  <a:pt x="82" y="0"/>
                </a:lnTo>
                <a:lnTo>
                  <a:pt x="109" y="6"/>
                </a:lnTo>
                <a:lnTo>
                  <a:pt x="115" y="6"/>
                </a:lnTo>
                <a:lnTo>
                  <a:pt x="137" y="22"/>
                </a:lnTo>
                <a:lnTo>
                  <a:pt x="153" y="44"/>
                </a:lnTo>
                <a:lnTo>
                  <a:pt x="153" y="50"/>
                </a:lnTo>
                <a:lnTo>
                  <a:pt x="159" y="77"/>
                </a:lnTo>
                <a:lnTo>
                  <a:pt x="153" y="110"/>
                </a:lnTo>
                <a:lnTo>
                  <a:pt x="153" y="115"/>
                </a:lnTo>
                <a:lnTo>
                  <a:pt x="137" y="137"/>
                </a:lnTo>
                <a:lnTo>
                  <a:pt x="115" y="154"/>
                </a:lnTo>
                <a:lnTo>
                  <a:pt x="109" y="154"/>
                </a:lnTo>
                <a:lnTo>
                  <a:pt x="82" y="159"/>
                </a:lnTo>
                <a:lnTo>
                  <a:pt x="49" y="154"/>
                </a:lnTo>
                <a:lnTo>
                  <a:pt x="44" y="154"/>
                </a:lnTo>
                <a:lnTo>
                  <a:pt x="22" y="137"/>
                </a:lnTo>
                <a:lnTo>
                  <a:pt x="5" y="115"/>
                </a:lnTo>
                <a:lnTo>
                  <a:pt x="5" y="110"/>
                </a:lnTo>
                <a:lnTo>
                  <a:pt x="0" y="77"/>
                </a:lnTo>
                <a:lnTo>
                  <a:pt x="16" y="77"/>
                </a:lnTo>
                <a:lnTo>
                  <a:pt x="22" y="110"/>
                </a:lnTo>
                <a:lnTo>
                  <a:pt x="33" y="126"/>
                </a:lnTo>
                <a:lnTo>
                  <a:pt x="49" y="137"/>
                </a:lnTo>
                <a:lnTo>
                  <a:pt x="82" y="143"/>
                </a:lnTo>
                <a:lnTo>
                  <a:pt x="109" y="137"/>
                </a:lnTo>
                <a:lnTo>
                  <a:pt x="126" y="126"/>
                </a:lnTo>
                <a:lnTo>
                  <a:pt x="137" y="110"/>
                </a:lnTo>
                <a:lnTo>
                  <a:pt x="142" y="77"/>
                </a:lnTo>
                <a:lnTo>
                  <a:pt x="137" y="50"/>
                </a:lnTo>
                <a:lnTo>
                  <a:pt x="126" y="33"/>
                </a:lnTo>
                <a:lnTo>
                  <a:pt x="109" y="22"/>
                </a:lnTo>
                <a:lnTo>
                  <a:pt x="82" y="17"/>
                </a:lnTo>
                <a:lnTo>
                  <a:pt x="49" y="22"/>
                </a:lnTo>
                <a:lnTo>
                  <a:pt x="33" y="33"/>
                </a:lnTo>
                <a:lnTo>
                  <a:pt x="16" y="55"/>
                </a:lnTo>
                <a:lnTo>
                  <a:pt x="5" y="5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25" name="Freeform 78"/>
          <p:cNvSpPr>
            <a:spLocks/>
          </p:cNvSpPr>
          <p:nvPr/>
        </p:nvSpPr>
        <p:spPr bwMode="auto">
          <a:xfrm>
            <a:off x="2729457" y="3190877"/>
            <a:ext cx="31751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26" name="Freeform 79"/>
          <p:cNvSpPr>
            <a:spLocks/>
          </p:cNvSpPr>
          <p:nvPr/>
        </p:nvSpPr>
        <p:spPr bwMode="auto">
          <a:xfrm>
            <a:off x="2794545" y="3198814"/>
            <a:ext cx="103191" cy="60325"/>
          </a:xfrm>
          <a:custGeom>
            <a:avLst/>
            <a:gdLst>
              <a:gd name="T0" fmla="*/ 0 w 71"/>
              <a:gd name="T1" fmla="*/ 22 h 38"/>
              <a:gd name="T2" fmla="*/ 11 w 71"/>
              <a:gd name="T3" fmla="*/ 6 h 38"/>
              <a:gd name="T4" fmla="*/ 22 w 71"/>
              <a:gd name="T5" fmla="*/ 0 h 38"/>
              <a:gd name="T6" fmla="*/ 33 w 71"/>
              <a:gd name="T7" fmla="*/ 22 h 38"/>
              <a:gd name="T8" fmla="*/ 49 w 71"/>
              <a:gd name="T9" fmla="*/ 38 h 38"/>
              <a:gd name="T10" fmla="*/ 60 w 71"/>
              <a:gd name="T11" fmla="*/ 38 h 38"/>
              <a:gd name="T12" fmla="*/ 71 w 71"/>
              <a:gd name="T13" fmla="*/ 22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1"/>
              <a:gd name="T22" fmla="*/ 0 h 38"/>
              <a:gd name="T23" fmla="*/ 71 w 71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1" h="38">
                <a:moveTo>
                  <a:pt x="0" y="22"/>
                </a:moveTo>
                <a:lnTo>
                  <a:pt x="11" y="6"/>
                </a:lnTo>
                <a:lnTo>
                  <a:pt x="22" y="0"/>
                </a:lnTo>
                <a:lnTo>
                  <a:pt x="33" y="22"/>
                </a:lnTo>
                <a:lnTo>
                  <a:pt x="49" y="38"/>
                </a:lnTo>
                <a:lnTo>
                  <a:pt x="60" y="38"/>
                </a:lnTo>
                <a:lnTo>
                  <a:pt x="71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27" name="Rectangle 80"/>
          <p:cNvSpPr>
            <a:spLocks noChangeArrowheads="1"/>
          </p:cNvSpPr>
          <p:nvPr/>
        </p:nvSpPr>
        <p:spPr bwMode="auto">
          <a:xfrm>
            <a:off x="2834234" y="3346451"/>
            <a:ext cx="22226" cy="1841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28" name="Freeform 81"/>
          <p:cNvSpPr>
            <a:spLocks/>
          </p:cNvSpPr>
          <p:nvPr/>
        </p:nvSpPr>
        <p:spPr bwMode="auto">
          <a:xfrm>
            <a:off x="2816772" y="3190877"/>
            <a:ext cx="31751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29" name="Freeform 82"/>
          <p:cNvSpPr>
            <a:spLocks/>
          </p:cNvSpPr>
          <p:nvPr/>
        </p:nvSpPr>
        <p:spPr bwMode="auto">
          <a:xfrm>
            <a:off x="3216833" y="3124202"/>
            <a:ext cx="233370" cy="252413"/>
          </a:xfrm>
          <a:custGeom>
            <a:avLst/>
            <a:gdLst>
              <a:gd name="T0" fmla="*/ 5 w 159"/>
              <a:gd name="T1" fmla="*/ 50 h 159"/>
              <a:gd name="T2" fmla="*/ 5 w 159"/>
              <a:gd name="T3" fmla="*/ 44 h 159"/>
              <a:gd name="T4" fmla="*/ 22 w 159"/>
              <a:gd name="T5" fmla="*/ 22 h 159"/>
              <a:gd name="T6" fmla="*/ 22 w 159"/>
              <a:gd name="T7" fmla="*/ 22 h 159"/>
              <a:gd name="T8" fmla="*/ 44 w 159"/>
              <a:gd name="T9" fmla="*/ 6 h 159"/>
              <a:gd name="T10" fmla="*/ 49 w 159"/>
              <a:gd name="T11" fmla="*/ 6 h 159"/>
              <a:gd name="T12" fmla="*/ 82 w 159"/>
              <a:gd name="T13" fmla="*/ 0 h 159"/>
              <a:gd name="T14" fmla="*/ 82 w 159"/>
              <a:gd name="T15" fmla="*/ 0 h 159"/>
              <a:gd name="T16" fmla="*/ 109 w 159"/>
              <a:gd name="T17" fmla="*/ 6 h 159"/>
              <a:gd name="T18" fmla="*/ 115 w 159"/>
              <a:gd name="T19" fmla="*/ 6 h 159"/>
              <a:gd name="T20" fmla="*/ 137 w 159"/>
              <a:gd name="T21" fmla="*/ 22 h 159"/>
              <a:gd name="T22" fmla="*/ 137 w 159"/>
              <a:gd name="T23" fmla="*/ 22 h 159"/>
              <a:gd name="T24" fmla="*/ 153 w 159"/>
              <a:gd name="T25" fmla="*/ 44 h 159"/>
              <a:gd name="T26" fmla="*/ 153 w 159"/>
              <a:gd name="T27" fmla="*/ 50 h 159"/>
              <a:gd name="T28" fmla="*/ 159 w 159"/>
              <a:gd name="T29" fmla="*/ 77 h 159"/>
              <a:gd name="T30" fmla="*/ 159 w 159"/>
              <a:gd name="T31" fmla="*/ 77 h 159"/>
              <a:gd name="T32" fmla="*/ 153 w 159"/>
              <a:gd name="T33" fmla="*/ 110 h 159"/>
              <a:gd name="T34" fmla="*/ 153 w 159"/>
              <a:gd name="T35" fmla="*/ 115 h 159"/>
              <a:gd name="T36" fmla="*/ 137 w 159"/>
              <a:gd name="T37" fmla="*/ 137 h 159"/>
              <a:gd name="T38" fmla="*/ 137 w 159"/>
              <a:gd name="T39" fmla="*/ 137 h 159"/>
              <a:gd name="T40" fmla="*/ 115 w 159"/>
              <a:gd name="T41" fmla="*/ 154 h 159"/>
              <a:gd name="T42" fmla="*/ 109 w 159"/>
              <a:gd name="T43" fmla="*/ 154 h 159"/>
              <a:gd name="T44" fmla="*/ 82 w 159"/>
              <a:gd name="T45" fmla="*/ 159 h 159"/>
              <a:gd name="T46" fmla="*/ 82 w 159"/>
              <a:gd name="T47" fmla="*/ 159 h 159"/>
              <a:gd name="T48" fmla="*/ 49 w 159"/>
              <a:gd name="T49" fmla="*/ 154 h 159"/>
              <a:gd name="T50" fmla="*/ 44 w 159"/>
              <a:gd name="T51" fmla="*/ 154 h 159"/>
              <a:gd name="T52" fmla="*/ 22 w 159"/>
              <a:gd name="T53" fmla="*/ 137 h 159"/>
              <a:gd name="T54" fmla="*/ 22 w 159"/>
              <a:gd name="T55" fmla="*/ 137 h 159"/>
              <a:gd name="T56" fmla="*/ 5 w 159"/>
              <a:gd name="T57" fmla="*/ 115 h 159"/>
              <a:gd name="T58" fmla="*/ 5 w 159"/>
              <a:gd name="T59" fmla="*/ 110 h 159"/>
              <a:gd name="T60" fmla="*/ 0 w 159"/>
              <a:gd name="T61" fmla="*/ 77 h 159"/>
              <a:gd name="T62" fmla="*/ 16 w 159"/>
              <a:gd name="T63" fmla="*/ 77 h 159"/>
              <a:gd name="T64" fmla="*/ 22 w 159"/>
              <a:gd name="T65" fmla="*/ 110 h 159"/>
              <a:gd name="T66" fmla="*/ 33 w 159"/>
              <a:gd name="T67" fmla="*/ 126 h 159"/>
              <a:gd name="T68" fmla="*/ 49 w 159"/>
              <a:gd name="T69" fmla="*/ 137 h 159"/>
              <a:gd name="T70" fmla="*/ 82 w 159"/>
              <a:gd name="T71" fmla="*/ 143 h 159"/>
              <a:gd name="T72" fmla="*/ 109 w 159"/>
              <a:gd name="T73" fmla="*/ 137 h 159"/>
              <a:gd name="T74" fmla="*/ 126 w 159"/>
              <a:gd name="T75" fmla="*/ 126 h 159"/>
              <a:gd name="T76" fmla="*/ 137 w 159"/>
              <a:gd name="T77" fmla="*/ 110 h 159"/>
              <a:gd name="T78" fmla="*/ 142 w 159"/>
              <a:gd name="T79" fmla="*/ 77 h 159"/>
              <a:gd name="T80" fmla="*/ 137 w 159"/>
              <a:gd name="T81" fmla="*/ 50 h 159"/>
              <a:gd name="T82" fmla="*/ 126 w 159"/>
              <a:gd name="T83" fmla="*/ 33 h 159"/>
              <a:gd name="T84" fmla="*/ 109 w 159"/>
              <a:gd name="T85" fmla="*/ 22 h 159"/>
              <a:gd name="T86" fmla="*/ 82 w 159"/>
              <a:gd name="T87" fmla="*/ 17 h 159"/>
              <a:gd name="T88" fmla="*/ 49 w 159"/>
              <a:gd name="T89" fmla="*/ 22 h 159"/>
              <a:gd name="T90" fmla="*/ 33 w 159"/>
              <a:gd name="T91" fmla="*/ 33 h 159"/>
              <a:gd name="T92" fmla="*/ 16 w 159"/>
              <a:gd name="T93" fmla="*/ 55 h 159"/>
              <a:gd name="T94" fmla="*/ 5 w 159"/>
              <a:gd name="T95" fmla="*/ 50 h 15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9"/>
              <a:gd name="T145" fmla="*/ 0 h 159"/>
              <a:gd name="T146" fmla="*/ 159 w 159"/>
              <a:gd name="T147" fmla="*/ 159 h 15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9" h="159">
                <a:moveTo>
                  <a:pt x="5" y="50"/>
                </a:moveTo>
                <a:lnTo>
                  <a:pt x="5" y="44"/>
                </a:lnTo>
                <a:lnTo>
                  <a:pt x="22" y="22"/>
                </a:lnTo>
                <a:lnTo>
                  <a:pt x="44" y="6"/>
                </a:lnTo>
                <a:lnTo>
                  <a:pt x="49" y="6"/>
                </a:lnTo>
                <a:lnTo>
                  <a:pt x="82" y="0"/>
                </a:lnTo>
                <a:lnTo>
                  <a:pt x="109" y="6"/>
                </a:lnTo>
                <a:lnTo>
                  <a:pt x="115" y="6"/>
                </a:lnTo>
                <a:lnTo>
                  <a:pt x="137" y="22"/>
                </a:lnTo>
                <a:lnTo>
                  <a:pt x="153" y="44"/>
                </a:lnTo>
                <a:lnTo>
                  <a:pt x="153" y="50"/>
                </a:lnTo>
                <a:lnTo>
                  <a:pt x="159" y="77"/>
                </a:lnTo>
                <a:lnTo>
                  <a:pt x="153" y="110"/>
                </a:lnTo>
                <a:lnTo>
                  <a:pt x="153" y="115"/>
                </a:lnTo>
                <a:lnTo>
                  <a:pt x="137" y="137"/>
                </a:lnTo>
                <a:lnTo>
                  <a:pt x="115" y="154"/>
                </a:lnTo>
                <a:lnTo>
                  <a:pt x="109" y="154"/>
                </a:lnTo>
                <a:lnTo>
                  <a:pt x="82" y="159"/>
                </a:lnTo>
                <a:lnTo>
                  <a:pt x="49" y="154"/>
                </a:lnTo>
                <a:lnTo>
                  <a:pt x="44" y="154"/>
                </a:lnTo>
                <a:lnTo>
                  <a:pt x="22" y="137"/>
                </a:lnTo>
                <a:lnTo>
                  <a:pt x="5" y="115"/>
                </a:lnTo>
                <a:lnTo>
                  <a:pt x="5" y="110"/>
                </a:lnTo>
                <a:lnTo>
                  <a:pt x="0" y="77"/>
                </a:lnTo>
                <a:lnTo>
                  <a:pt x="16" y="77"/>
                </a:lnTo>
                <a:lnTo>
                  <a:pt x="22" y="110"/>
                </a:lnTo>
                <a:lnTo>
                  <a:pt x="33" y="126"/>
                </a:lnTo>
                <a:lnTo>
                  <a:pt x="49" y="137"/>
                </a:lnTo>
                <a:lnTo>
                  <a:pt x="82" y="143"/>
                </a:lnTo>
                <a:lnTo>
                  <a:pt x="109" y="137"/>
                </a:lnTo>
                <a:lnTo>
                  <a:pt x="126" y="126"/>
                </a:lnTo>
                <a:lnTo>
                  <a:pt x="137" y="110"/>
                </a:lnTo>
                <a:lnTo>
                  <a:pt x="142" y="77"/>
                </a:lnTo>
                <a:lnTo>
                  <a:pt x="137" y="50"/>
                </a:lnTo>
                <a:lnTo>
                  <a:pt x="126" y="33"/>
                </a:lnTo>
                <a:lnTo>
                  <a:pt x="109" y="22"/>
                </a:lnTo>
                <a:lnTo>
                  <a:pt x="82" y="17"/>
                </a:lnTo>
                <a:lnTo>
                  <a:pt x="49" y="22"/>
                </a:lnTo>
                <a:lnTo>
                  <a:pt x="33" y="33"/>
                </a:lnTo>
                <a:lnTo>
                  <a:pt x="16" y="55"/>
                </a:lnTo>
                <a:lnTo>
                  <a:pt x="5" y="5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30" name="Freeform 83"/>
          <p:cNvSpPr>
            <a:spLocks/>
          </p:cNvSpPr>
          <p:nvPr/>
        </p:nvSpPr>
        <p:spPr bwMode="auto">
          <a:xfrm>
            <a:off x="3216833" y="3203577"/>
            <a:ext cx="31751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31" name="Freeform 84"/>
          <p:cNvSpPr>
            <a:spLocks/>
          </p:cNvSpPr>
          <p:nvPr/>
        </p:nvSpPr>
        <p:spPr bwMode="auto">
          <a:xfrm>
            <a:off x="3281922" y="3211514"/>
            <a:ext cx="103191" cy="60325"/>
          </a:xfrm>
          <a:custGeom>
            <a:avLst/>
            <a:gdLst>
              <a:gd name="T0" fmla="*/ 0 w 71"/>
              <a:gd name="T1" fmla="*/ 22 h 38"/>
              <a:gd name="T2" fmla="*/ 11 w 71"/>
              <a:gd name="T3" fmla="*/ 6 h 38"/>
              <a:gd name="T4" fmla="*/ 22 w 71"/>
              <a:gd name="T5" fmla="*/ 0 h 38"/>
              <a:gd name="T6" fmla="*/ 33 w 71"/>
              <a:gd name="T7" fmla="*/ 22 h 38"/>
              <a:gd name="T8" fmla="*/ 49 w 71"/>
              <a:gd name="T9" fmla="*/ 38 h 38"/>
              <a:gd name="T10" fmla="*/ 60 w 71"/>
              <a:gd name="T11" fmla="*/ 38 h 38"/>
              <a:gd name="T12" fmla="*/ 71 w 71"/>
              <a:gd name="T13" fmla="*/ 22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1"/>
              <a:gd name="T22" fmla="*/ 0 h 38"/>
              <a:gd name="T23" fmla="*/ 71 w 71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1" h="38">
                <a:moveTo>
                  <a:pt x="0" y="22"/>
                </a:moveTo>
                <a:lnTo>
                  <a:pt x="11" y="6"/>
                </a:lnTo>
                <a:lnTo>
                  <a:pt x="22" y="0"/>
                </a:lnTo>
                <a:lnTo>
                  <a:pt x="33" y="22"/>
                </a:lnTo>
                <a:lnTo>
                  <a:pt x="49" y="38"/>
                </a:lnTo>
                <a:lnTo>
                  <a:pt x="60" y="38"/>
                </a:lnTo>
                <a:lnTo>
                  <a:pt x="71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32" name="Rectangle 85"/>
          <p:cNvSpPr>
            <a:spLocks noChangeArrowheads="1"/>
          </p:cNvSpPr>
          <p:nvPr/>
        </p:nvSpPr>
        <p:spPr bwMode="auto">
          <a:xfrm>
            <a:off x="3321611" y="3359151"/>
            <a:ext cx="22226" cy="1841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33" name="Freeform 86"/>
          <p:cNvSpPr>
            <a:spLocks/>
          </p:cNvSpPr>
          <p:nvPr/>
        </p:nvSpPr>
        <p:spPr bwMode="auto">
          <a:xfrm>
            <a:off x="3304148" y="3203577"/>
            <a:ext cx="31751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34" name="Freeform 87"/>
          <p:cNvSpPr>
            <a:spLocks/>
          </p:cNvSpPr>
          <p:nvPr/>
        </p:nvSpPr>
        <p:spPr bwMode="auto">
          <a:xfrm>
            <a:off x="5687054" y="3411539"/>
            <a:ext cx="233370" cy="252413"/>
          </a:xfrm>
          <a:custGeom>
            <a:avLst/>
            <a:gdLst>
              <a:gd name="T0" fmla="*/ 5 w 159"/>
              <a:gd name="T1" fmla="*/ 50 h 159"/>
              <a:gd name="T2" fmla="*/ 5 w 159"/>
              <a:gd name="T3" fmla="*/ 44 h 159"/>
              <a:gd name="T4" fmla="*/ 22 w 159"/>
              <a:gd name="T5" fmla="*/ 22 h 159"/>
              <a:gd name="T6" fmla="*/ 22 w 159"/>
              <a:gd name="T7" fmla="*/ 22 h 159"/>
              <a:gd name="T8" fmla="*/ 44 w 159"/>
              <a:gd name="T9" fmla="*/ 6 h 159"/>
              <a:gd name="T10" fmla="*/ 49 w 159"/>
              <a:gd name="T11" fmla="*/ 6 h 159"/>
              <a:gd name="T12" fmla="*/ 82 w 159"/>
              <a:gd name="T13" fmla="*/ 0 h 159"/>
              <a:gd name="T14" fmla="*/ 82 w 159"/>
              <a:gd name="T15" fmla="*/ 0 h 159"/>
              <a:gd name="T16" fmla="*/ 109 w 159"/>
              <a:gd name="T17" fmla="*/ 6 h 159"/>
              <a:gd name="T18" fmla="*/ 115 w 159"/>
              <a:gd name="T19" fmla="*/ 6 h 159"/>
              <a:gd name="T20" fmla="*/ 137 w 159"/>
              <a:gd name="T21" fmla="*/ 22 h 159"/>
              <a:gd name="T22" fmla="*/ 137 w 159"/>
              <a:gd name="T23" fmla="*/ 22 h 159"/>
              <a:gd name="T24" fmla="*/ 153 w 159"/>
              <a:gd name="T25" fmla="*/ 44 h 159"/>
              <a:gd name="T26" fmla="*/ 153 w 159"/>
              <a:gd name="T27" fmla="*/ 50 h 159"/>
              <a:gd name="T28" fmla="*/ 159 w 159"/>
              <a:gd name="T29" fmla="*/ 77 h 159"/>
              <a:gd name="T30" fmla="*/ 159 w 159"/>
              <a:gd name="T31" fmla="*/ 77 h 159"/>
              <a:gd name="T32" fmla="*/ 153 w 159"/>
              <a:gd name="T33" fmla="*/ 110 h 159"/>
              <a:gd name="T34" fmla="*/ 153 w 159"/>
              <a:gd name="T35" fmla="*/ 115 h 159"/>
              <a:gd name="T36" fmla="*/ 137 w 159"/>
              <a:gd name="T37" fmla="*/ 137 h 159"/>
              <a:gd name="T38" fmla="*/ 137 w 159"/>
              <a:gd name="T39" fmla="*/ 137 h 159"/>
              <a:gd name="T40" fmla="*/ 115 w 159"/>
              <a:gd name="T41" fmla="*/ 154 h 159"/>
              <a:gd name="T42" fmla="*/ 109 w 159"/>
              <a:gd name="T43" fmla="*/ 154 h 159"/>
              <a:gd name="T44" fmla="*/ 82 w 159"/>
              <a:gd name="T45" fmla="*/ 159 h 159"/>
              <a:gd name="T46" fmla="*/ 82 w 159"/>
              <a:gd name="T47" fmla="*/ 159 h 159"/>
              <a:gd name="T48" fmla="*/ 49 w 159"/>
              <a:gd name="T49" fmla="*/ 154 h 159"/>
              <a:gd name="T50" fmla="*/ 44 w 159"/>
              <a:gd name="T51" fmla="*/ 154 h 159"/>
              <a:gd name="T52" fmla="*/ 22 w 159"/>
              <a:gd name="T53" fmla="*/ 137 h 159"/>
              <a:gd name="T54" fmla="*/ 22 w 159"/>
              <a:gd name="T55" fmla="*/ 137 h 159"/>
              <a:gd name="T56" fmla="*/ 5 w 159"/>
              <a:gd name="T57" fmla="*/ 115 h 159"/>
              <a:gd name="T58" fmla="*/ 5 w 159"/>
              <a:gd name="T59" fmla="*/ 110 h 159"/>
              <a:gd name="T60" fmla="*/ 0 w 159"/>
              <a:gd name="T61" fmla="*/ 77 h 159"/>
              <a:gd name="T62" fmla="*/ 16 w 159"/>
              <a:gd name="T63" fmla="*/ 77 h 159"/>
              <a:gd name="T64" fmla="*/ 22 w 159"/>
              <a:gd name="T65" fmla="*/ 110 h 159"/>
              <a:gd name="T66" fmla="*/ 33 w 159"/>
              <a:gd name="T67" fmla="*/ 126 h 159"/>
              <a:gd name="T68" fmla="*/ 49 w 159"/>
              <a:gd name="T69" fmla="*/ 137 h 159"/>
              <a:gd name="T70" fmla="*/ 82 w 159"/>
              <a:gd name="T71" fmla="*/ 143 h 159"/>
              <a:gd name="T72" fmla="*/ 109 w 159"/>
              <a:gd name="T73" fmla="*/ 137 h 159"/>
              <a:gd name="T74" fmla="*/ 126 w 159"/>
              <a:gd name="T75" fmla="*/ 126 h 159"/>
              <a:gd name="T76" fmla="*/ 137 w 159"/>
              <a:gd name="T77" fmla="*/ 110 h 159"/>
              <a:gd name="T78" fmla="*/ 142 w 159"/>
              <a:gd name="T79" fmla="*/ 77 h 159"/>
              <a:gd name="T80" fmla="*/ 137 w 159"/>
              <a:gd name="T81" fmla="*/ 50 h 159"/>
              <a:gd name="T82" fmla="*/ 126 w 159"/>
              <a:gd name="T83" fmla="*/ 33 h 159"/>
              <a:gd name="T84" fmla="*/ 109 w 159"/>
              <a:gd name="T85" fmla="*/ 22 h 159"/>
              <a:gd name="T86" fmla="*/ 82 w 159"/>
              <a:gd name="T87" fmla="*/ 17 h 159"/>
              <a:gd name="T88" fmla="*/ 49 w 159"/>
              <a:gd name="T89" fmla="*/ 22 h 159"/>
              <a:gd name="T90" fmla="*/ 33 w 159"/>
              <a:gd name="T91" fmla="*/ 33 h 159"/>
              <a:gd name="T92" fmla="*/ 16 w 159"/>
              <a:gd name="T93" fmla="*/ 55 h 159"/>
              <a:gd name="T94" fmla="*/ 5 w 159"/>
              <a:gd name="T95" fmla="*/ 50 h 15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9"/>
              <a:gd name="T145" fmla="*/ 0 h 159"/>
              <a:gd name="T146" fmla="*/ 159 w 159"/>
              <a:gd name="T147" fmla="*/ 159 h 15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9" h="159">
                <a:moveTo>
                  <a:pt x="5" y="50"/>
                </a:moveTo>
                <a:lnTo>
                  <a:pt x="5" y="44"/>
                </a:lnTo>
                <a:lnTo>
                  <a:pt x="22" y="22"/>
                </a:lnTo>
                <a:lnTo>
                  <a:pt x="44" y="6"/>
                </a:lnTo>
                <a:lnTo>
                  <a:pt x="49" y="6"/>
                </a:lnTo>
                <a:lnTo>
                  <a:pt x="82" y="0"/>
                </a:lnTo>
                <a:lnTo>
                  <a:pt x="109" y="6"/>
                </a:lnTo>
                <a:lnTo>
                  <a:pt x="115" y="6"/>
                </a:lnTo>
                <a:lnTo>
                  <a:pt x="137" y="22"/>
                </a:lnTo>
                <a:lnTo>
                  <a:pt x="153" y="44"/>
                </a:lnTo>
                <a:lnTo>
                  <a:pt x="153" y="50"/>
                </a:lnTo>
                <a:lnTo>
                  <a:pt x="159" y="77"/>
                </a:lnTo>
                <a:lnTo>
                  <a:pt x="153" y="110"/>
                </a:lnTo>
                <a:lnTo>
                  <a:pt x="153" y="115"/>
                </a:lnTo>
                <a:lnTo>
                  <a:pt x="137" y="137"/>
                </a:lnTo>
                <a:lnTo>
                  <a:pt x="115" y="154"/>
                </a:lnTo>
                <a:lnTo>
                  <a:pt x="109" y="154"/>
                </a:lnTo>
                <a:lnTo>
                  <a:pt x="82" y="159"/>
                </a:lnTo>
                <a:lnTo>
                  <a:pt x="49" y="154"/>
                </a:lnTo>
                <a:lnTo>
                  <a:pt x="44" y="154"/>
                </a:lnTo>
                <a:lnTo>
                  <a:pt x="22" y="137"/>
                </a:lnTo>
                <a:lnTo>
                  <a:pt x="5" y="115"/>
                </a:lnTo>
                <a:lnTo>
                  <a:pt x="5" y="110"/>
                </a:lnTo>
                <a:lnTo>
                  <a:pt x="0" y="77"/>
                </a:lnTo>
                <a:lnTo>
                  <a:pt x="16" y="77"/>
                </a:lnTo>
                <a:lnTo>
                  <a:pt x="22" y="110"/>
                </a:lnTo>
                <a:lnTo>
                  <a:pt x="33" y="126"/>
                </a:lnTo>
                <a:lnTo>
                  <a:pt x="49" y="137"/>
                </a:lnTo>
                <a:lnTo>
                  <a:pt x="82" y="143"/>
                </a:lnTo>
                <a:lnTo>
                  <a:pt x="109" y="137"/>
                </a:lnTo>
                <a:lnTo>
                  <a:pt x="126" y="126"/>
                </a:lnTo>
                <a:lnTo>
                  <a:pt x="137" y="110"/>
                </a:lnTo>
                <a:lnTo>
                  <a:pt x="142" y="77"/>
                </a:lnTo>
                <a:lnTo>
                  <a:pt x="137" y="50"/>
                </a:lnTo>
                <a:lnTo>
                  <a:pt x="126" y="33"/>
                </a:lnTo>
                <a:lnTo>
                  <a:pt x="109" y="22"/>
                </a:lnTo>
                <a:lnTo>
                  <a:pt x="82" y="17"/>
                </a:lnTo>
                <a:lnTo>
                  <a:pt x="49" y="22"/>
                </a:lnTo>
                <a:lnTo>
                  <a:pt x="33" y="33"/>
                </a:lnTo>
                <a:lnTo>
                  <a:pt x="16" y="55"/>
                </a:lnTo>
                <a:lnTo>
                  <a:pt x="5" y="5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35" name="Freeform 88"/>
          <p:cNvSpPr>
            <a:spLocks/>
          </p:cNvSpPr>
          <p:nvPr/>
        </p:nvSpPr>
        <p:spPr bwMode="auto">
          <a:xfrm>
            <a:off x="5687054" y="3490914"/>
            <a:ext cx="31751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36" name="Freeform 89"/>
          <p:cNvSpPr>
            <a:spLocks/>
          </p:cNvSpPr>
          <p:nvPr/>
        </p:nvSpPr>
        <p:spPr bwMode="auto">
          <a:xfrm>
            <a:off x="5752143" y="3498852"/>
            <a:ext cx="103191" cy="60325"/>
          </a:xfrm>
          <a:custGeom>
            <a:avLst/>
            <a:gdLst>
              <a:gd name="T0" fmla="*/ 0 w 71"/>
              <a:gd name="T1" fmla="*/ 22 h 38"/>
              <a:gd name="T2" fmla="*/ 11 w 71"/>
              <a:gd name="T3" fmla="*/ 6 h 38"/>
              <a:gd name="T4" fmla="*/ 22 w 71"/>
              <a:gd name="T5" fmla="*/ 0 h 38"/>
              <a:gd name="T6" fmla="*/ 33 w 71"/>
              <a:gd name="T7" fmla="*/ 22 h 38"/>
              <a:gd name="T8" fmla="*/ 49 w 71"/>
              <a:gd name="T9" fmla="*/ 38 h 38"/>
              <a:gd name="T10" fmla="*/ 60 w 71"/>
              <a:gd name="T11" fmla="*/ 38 h 38"/>
              <a:gd name="T12" fmla="*/ 71 w 71"/>
              <a:gd name="T13" fmla="*/ 22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1"/>
              <a:gd name="T22" fmla="*/ 0 h 38"/>
              <a:gd name="T23" fmla="*/ 71 w 71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1" h="38">
                <a:moveTo>
                  <a:pt x="0" y="22"/>
                </a:moveTo>
                <a:lnTo>
                  <a:pt x="11" y="6"/>
                </a:lnTo>
                <a:lnTo>
                  <a:pt x="22" y="0"/>
                </a:lnTo>
                <a:lnTo>
                  <a:pt x="33" y="22"/>
                </a:lnTo>
                <a:lnTo>
                  <a:pt x="49" y="38"/>
                </a:lnTo>
                <a:lnTo>
                  <a:pt x="60" y="38"/>
                </a:lnTo>
                <a:lnTo>
                  <a:pt x="71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37" name="Rectangle 90"/>
          <p:cNvSpPr>
            <a:spLocks noChangeArrowheads="1"/>
          </p:cNvSpPr>
          <p:nvPr/>
        </p:nvSpPr>
        <p:spPr bwMode="auto">
          <a:xfrm>
            <a:off x="5791831" y="3646488"/>
            <a:ext cx="22226" cy="1841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49238" name="Freeform 91"/>
          <p:cNvSpPr>
            <a:spLocks/>
          </p:cNvSpPr>
          <p:nvPr/>
        </p:nvSpPr>
        <p:spPr bwMode="auto">
          <a:xfrm>
            <a:off x="5774369" y="3490914"/>
            <a:ext cx="31751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grpSp>
        <p:nvGrpSpPr>
          <p:cNvPr id="3" name="Group 92"/>
          <p:cNvGrpSpPr>
            <a:grpSpLocks/>
          </p:cNvGrpSpPr>
          <p:nvPr/>
        </p:nvGrpSpPr>
        <p:grpSpPr bwMode="auto">
          <a:xfrm>
            <a:off x="4340816" y="4584701"/>
            <a:ext cx="269883" cy="635000"/>
            <a:chOff x="3990" y="3200"/>
            <a:chExt cx="350" cy="610"/>
          </a:xfrm>
        </p:grpSpPr>
        <p:sp>
          <p:nvSpPr>
            <p:cNvPr id="49272" name="Freeform 93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73" name="Freeform 94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74" name="Oval 95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en-US" sz="1800" b="1">
                <a:latin typeface="Verdana" pitchFamily="34" charset="0"/>
              </a:endParaRPr>
            </a:p>
          </p:txBody>
        </p:sp>
      </p:grpSp>
      <p:grpSp>
        <p:nvGrpSpPr>
          <p:cNvPr id="4" name="Group 96"/>
          <p:cNvGrpSpPr>
            <a:grpSpLocks/>
          </p:cNvGrpSpPr>
          <p:nvPr/>
        </p:nvGrpSpPr>
        <p:grpSpPr bwMode="auto">
          <a:xfrm>
            <a:off x="4585297" y="4581526"/>
            <a:ext cx="269883" cy="635000"/>
            <a:chOff x="3990" y="3200"/>
            <a:chExt cx="350" cy="610"/>
          </a:xfrm>
        </p:grpSpPr>
        <p:sp>
          <p:nvSpPr>
            <p:cNvPr id="49269" name="Freeform 97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70" name="Freeform 98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71" name="Oval 99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en-US" sz="1800" b="1">
                <a:latin typeface="Verdana" pitchFamily="34" charset="0"/>
              </a:endParaRPr>
            </a:p>
          </p:txBody>
        </p:sp>
      </p:grpSp>
      <p:grpSp>
        <p:nvGrpSpPr>
          <p:cNvPr id="5" name="Group 100"/>
          <p:cNvGrpSpPr>
            <a:grpSpLocks/>
          </p:cNvGrpSpPr>
          <p:nvPr/>
        </p:nvGrpSpPr>
        <p:grpSpPr bwMode="auto">
          <a:xfrm>
            <a:off x="4839305" y="4587876"/>
            <a:ext cx="269883" cy="635000"/>
            <a:chOff x="3990" y="3200"/>
            <a:chExt cx="350" cy="610"/>
          </a:xfrm>
        </p:grpSpPr>
        <p:sp>
          <p:nvSpPr>
            <p:cNvPr id="49266" name="Freeform 101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67" name="Freeform 102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68" name="Oval 103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en-US" sz="1800" b="1">
                <a:latin typeface="Verdana" pitchFamily="34" charset="0"/>
              </a:endParaRPr>
            </a:p>
          </p:txBody>
        </p:sp>
      </p:grpSp>
      <p:grpSp>
        <p:nvGrpSpPr>
          <p:cNvPr id="6" name="Group 104"/>
          <p:cNvGrpSpPr>
            <a:grpSpLocks/>
          </p:cNvGrpSpPr>
          <p:nvPr/>
        </p:nvGrpSpPr>
        <p:grpSpPr bwMode="auto">
          <a:xfrm>
            <a:off x="2508788" y="4762501"/>
            <a:ext cx="269883" cy="635000"/>
            <a:chOff x="3990" y="3200"/>
            <a:chExt cx="350" cy="610"/>
          </a:xfrm>
        </p:grpSpPr>
        <p:sp>
          <p:nvSpPr>
            <p:cNvPr id="49263" name="Freeform 105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64" name="Freeform 106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65" name="Oval 107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en-US" sz="1800" b="1">
                <a:latin typeface="Verdana" pitchFamily="34" charset="0"/>
              </a:endParaRPr>
            </a:p>
          </p:txBody>
        </p:sp>
      </p:grpSp>
      <p:grpSp>
        <p:nvGrpSpPr>
          <p:cNvPr id="7" name="Group 108"/>
          <p:cNvGrpSpPr>
            <a:grpSpLocks/>
          </p:cNvGrpSpPr>
          <p:nvPr/>
        </p:nvGrpSpPr>
        <p:grpSpPr bwMode="auto">
          <a:xfrm>
            <a:off x="2753270" y="4759326"/>
            <a:ext cx="269883" cy="635000"/>
            <a:chOff x="3990" y="3200"/>
            <a:chExt cx="350" cy="610"/>
          </a:xfrm>
        </p:grpSpPr>
        <p:sp>
          <p:nvSpPr>
            <p:cNvPr id="49260" name="Freeform 109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61" name="Freeform 110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62" name="Oval 111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en-US" sz="1800" b="1">
                <a:latin typeface="Verdana" pitchFamily="34" charset="0"/>
              </a:endParaRPr>
            </a:p>
          </p:txBody>
        </p:sp>
      </p:grpSp>
      <p:grpSp>
        <p:nvGrpSpPr>
          <p:cNvPr id="8" name="Group 112"/>
          <p:cNvGrpSpPr>
            <a:grpSpLocks/>
          </p:cNvGrpSpPr>
          <p:nvPr/>
        </p:nvGrpSpPr>
        <p:grpSpPr bwMode="auto">
          <a:xfrm>
            <a:off x="3007277" y="4765676"/>
            <a:ext cx="269883" cy="635000"/>
            <a:chOff x="3990" y="3200"/>
            <a:chExt cx="350" cy="610"/>
          </a:xfrm>
        </p:grpSpPr>
        <p:sp>
          <p:nvSpPr>
            <p:cNvPr id="49257" name="Freeform 113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58" name="Freeform 114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59" name="Oval 115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en-US" sz="1800" b="1">
                <a:latin typeface="Verdana" pitchFamily="34" charset="0"/>
              </a:endParaRPr>
            </a:p>
          </p:txBody>
        </p:sp>
      </p:grpSp>
      <p:grpSp>
        <p:nvGrpSpPr>
          <p:cNvPr id="9" name="Group 116"/>
          <p:cNvGrpSpPr>
            <a:grpSpLocks/>
          </p:cNvGrpSpPr>
          <p:nvPr/>
        </p:nvGrpSpPr>
        <p:grpSpPr bwMode="auto">
          <a:xfrm>
            <a:off x="3737548" y="3743326"/>
            <a:ext cx="269883" cy="635000"/>
            <a:chOff x="3990" y="3200"/>
            <a:chExt cx="350" cy="610"/>
          </a:xfrm>
        </p:grpSpPr>
        <p:sp>
          <p:nvSpPr>
            <p:cNvPr id="49254" name="Freeform 117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55" name="Freeform 118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56" name="Oval 119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en-US" sz="1800" b="1">
                <a:latin typeface="Verdana" pitchFamily="34" charset="0"/>
              </a:endParaRPr>
            </a:p>
          </p:txBody>
        </p:sp>
      </p:grpSp>
      <p:grpSp>
        <p:nvGrpSpPr>
          <p:cNvPr id="10" name="Group 120"/>
          <p:cNvGrpSpPr>
            <a:grpSpLocks/>
          </p:cNvGrpSpPr>
          <p:nvPr/>
        </p:nvGrpSpPr>
        <p:grpSpPr bwMode="auto">
          <a:xfrm>
            <a:off x="3982030" y="3740151"/>
            <a:ext cx="269883" cy="635000"/>
            <a:chOff x="3990" y="3200"/>
            <a:chExt cx="350" cy="610"/>
          </a:xfrm>
        </p:grpSpPr>
        <p:sp>
          <p:nvSpPr>
            <p:cNvPr id="49251" name="Freeform 121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52" name="Freeform 122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53" name="Oval 123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en-US" sz="1800" b="1">
                <a:latin typeface="Verdana" pitchFamily="34" charset="0"/>
              </a:endParaRPr>
            </a:p>
          </p:txBody>
        </p:sp>
      </p:grpSp>
      <p:grpSp>
        <p:nvGrpSpPr>
          <p:cNvPr id="11" name="Group 124"/>
          <p:cNvGrpSpPr>
            <a:grpSpLocks/>
          </p:cNvGrpSpPr>
          <p:nvPr/>
        </p:nvGrpSpPr>
        <p:grpSpPr bwMode="auto">
          <a:xfrm>
            <a:off x="4236037" y="3746501"/>
            <a:ext cx="269883" cy="635000"/>
            <a:chOff x="3990" y="3200"/>
            <a:chExt cx="350" cy="610"/>
          </a:xfrm>
        </p:grpSpPr>
        <p:sp>
          <p:nvSpPr>
            <p:cNvPr id="49248" name="Freeform 125"/>
            <p:cNvSpPr>
              <a:spLocks/>
            </p:cNvSpPr>
            <p:nvPr/>
          </p:nvSpPr>
          <p:spPr bwMode="auto">
            <a:xfrm>
              <a:off x="4180" y="3400"/>
              <a:ext cx="38" cy="410"/>
            </a:xfrm>
            <a:custGeom>
              <a:avLst/>
              <a:gdLst>
                <a:gd name="T0" fmla="*/ 0 w 38"/>
                <a:gd name="T1" fmla="*/ 410 h 410"/>
                <a:gd name="T2" fmla="*/ 38 w 38"/>
                <a:gd name="T3" fmla="*/ 0 h 410"/>
                <a:gd name="T4" fmla="*/ 38 w 38"/>
                <a:gd name="T5" fmla="*/ 408 h 410"/>
                <a:gd name="T6" fmla="*/ 4 w 38"/>
                <a:gd name="T7" fmla="*/ 408 h 4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10"/>
                <a:gd name="T14" fmla="*/ 38 w 38"/>
                <a:gd name="T15" fmla="*/ 410 h 4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10">
                  <a:moveTo>
                    <a:pt x="0" y="410"/>
                  </a:moveTo>
                  <a:lnTo>
                    <a:pt x="38" y="0"/>
                  </a:lnTo>
                  <a:lnTo>
                    <a:pt x="38" y="408"/>
                  </a:lnTo>
                  <a:lnTo>
                    <a:pt x="4" y="408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49" name="Freeform 126"/>
            <p:cNvSpPr>
              <a:spLocks/>
            </p:cNvSpPr>
            <p:nvPr/>
          </p:nvSpPr>
          <p:spPr bwMode="auto">
            <a:xfrm>
              <a:off x="3990" y="3200"/>
              <a:ext cx="350" cy="391"/>
            </a:xfrm>
            <a:custGeom>
              <a:avLst/>
              <a:gdLst>
                <a:gd name="T0" fmla="*/ 222 w 350"/>
                <a:gd name="T1" fmla="*/ 182 h 391"/>
                <a:gd name="T2" fmla="*/ 339 w 350"/>
                <a:gd name="T3" fmla="*/ 0 h 391"/>
                <a:gd name="T4" fmla="*/ 246 w 350"/>
                <a:gd name="T5" fmla="*/ 202 h 391"/>
                <a:gd name="T6" fmla="*/ 350 w 350"/>
                <a:gd name="T7" fmla="*/ 391 h 391"/>
                <a:gd name="T8" fmla="*/ 215 w 350"/>
                <a:gd name="T9" fmla="*/ 210 h 391"/>
                <a:gd name="T10" fmla="*/ 0 w 350"/>
                <a:gd name="T11" fmla="*/ 215 h 391"/>
                <a:gd name="T12" fmla="*/ 216 w 350"/>
                <a:gd name="T13" fmla="*/ 182 h 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391"/>
                <a:gd name="T23" fmla="*/ 350 w 350"/>
                <a:gd name="T24" fmla="*/ 391 h 3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391">
                  <a:moveTo>
                    <a:pt x="222" y="182"/>
                  </a:moveTo>
                  <a:lnTo>
                    <a:pt x="339" y="0"/>
                  </a:lnTo>
                  <a:lnTo>
                    <a:pt x="246" y="202"/>
                  </a:lnTo>
                  <a:lnTo>
                    <a:pt x="350" y="391"/>
                  </a:lnTo>
                  <a:lnTo>
                    <a:pt x="215" y="210"/>
                  </a:lnTo>
                  <a:lnTo>
                    <a:pt x="0" y="215"/>
                  </a:lnTo>
                  <a:lnTo>
                    <a:pt x="216" y="182"/>
                  </a:lnTo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49250" name="Oval 127"/>
            <p:cNvSpPr>
              <a:spLocks noChangeArrowheads="1"/>
            </p:cNvSpPr>
            <p:nvPr/>
          </p:nvSpPr>
          <p:spPr bwMode="auto">
            <a:xfrm>
              <a:off x="4216" y="3398"/>
              <a:ext cx="2" cy="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en-US" sz="1800" b="1">
                <a:latin typeface="Verdana" pitchFamily="34" charset="0"/>
              </a:endParaRPr>
            </a:p>
          </p:txBody>
        </p:sp>
      </p:grpSp>
      <p:sp>
        <p:nvSpPr>
          <p:cNvPr id="49156" name="Rectangle 128"/>
          <p:cNvSpPr>
            <a:spLocks noChangeArrowheads="1"/>
          </p:cNvSpPr>
          <p:nvPr/>
        </p:nvSpPr>
        <p:spPr bwMode="auto">
          <a:xfrm>
            <a:off x="1255835" y="1"/>
            <a:ext cx="7206762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 defTabSz="76200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ES" sz="2400" b="1">
                <a:solidFill>
                  <a:schemeClr val="bg1"/>
                </a:solidFill>
              </a:rPr>
              <a:t>Una alternativa de solución</a:t>
            </a:r>
          </a:p>
        </p:txBody>
      </p:sp>
      <p:sp>
        <p:nvSpPr>
          <p:cNvPr id="49157" name="Rectangle 129"/>
          <p:cNvSpPr>
            <a:spLocks noChangeArrowheads="1"/>
          </p:cNvSpPr>
          <p:nvPr/>
        </p:nvSpPr>
        <p:spPr bwMode="auto">
          <a:xfrm>
            <a:off x="48358" y="6411914"/>
            <a:ext cx="7737231" cy="402291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l" defTabSz="76200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de-DE" sz="2000" b="1">
                <a:solidFill>
                  <a:schemeClr val="bg1"/>
                </a:solidFill>
              </a:rPr>
              <a:t>5. Incorporación Masiva en los sistemas</a:t>
            </a:r>
          </a:p>
        </p:txBody>
      </p:sp>
      <p:sp>
        <p:nvSpPr>
          <p:cNvPr id="119" name="Rectangle 2"/>
          <p:cNvSpPr txBox="1">
            <a:spLocks noChangeArrowheads="1"/>
          </p:cNvSpPr>
          <p:nvPr/>
        </p:nvSpPr>
        <p:spPr bwMode="auto">
          <a:xfrm>
            <a:off x="500034" y="71436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Oportunidades</a:t>
            </a:r>
            <a:endParaRPr kumimoji="0" lang="de-DE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0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Perspectivas y Conclusiones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AutoShape 2"/>
          <p:cNvSpPr>
            <a:spLocks noChangeArrowheads="1"/>
          </p:cNvSpPr>
          <p:nvPr/>
        </p:nvSpPr>
        <p:spPr bwMode="auto">
          <a:xfrm>
            <a:off x="990600" y="3201989"/>
            <a:ext cx="5402874" cy="3025775"/>
          </a:xfrm>
          <a:prstGeom prst="irregularSeal1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MX" sz="2400" b="1" dirty="0" smtClean="0">
                <a:latin typeface="Verdana" pitchFamily="34" charset="0"/>
              </a:rPr>
              <a:t>         Aysén</a:t>
            </a:r>
            <a:endParaRPr lang="en-US" sz="2400" b="1" dirty="0">
              <a:latin typeface="Verdana" pitchFamily="34" charset="0"/>
            </a:endParaRPr>
          </a:p>
        </p:txBody>
      </p:sp>
      <p:sp>
        <p:nvSpPr>
          <p:cNvPr id="50180" name="Freeform 5"/>
          <p:cNvSpPr>
            <a:spLocks/>
          </p:cNvSpPr>
          <p:nvPr/>
        </p:nvSpPr>
        <p:spPr bwMode="auto">
          <a:xfrm>
            <a:off x="857250" y="3836988"/>
            <a:ext cx="232996" cy="252412"/>
          </a:xfrm>
          <a:custGeom>
            <a:avLst/>
            <a:gdLst>
              <a:gd name="T0" fmla="*/ 5 w 159"/>
              <a:gd name="T1" fmla="*/ 50 h 159"/>
              <a:gd name="T2" fmla="*/ 5 w 159"/>
              <a:gd name="T3" fmla="*/ 44 h 159"/>
              <a:gd name="T4" fmla="*/ 22 w 159"/>
              <a:gd name="T5" fmla="*/ 22 h 159"/>
              <a:gd name="T6" fmla="*/ 22 w 159"/>
              <a:gd name="T7" fmla="*/ 22 h 159"/>
              <a:gd name="T8" fmla="*/ 44 w 159"/>
              <a:gd name="T9" fmla="*/ 6 h 159"/>
              <a:gd name="T10" fmla="*/ 49 w 159"/>
              <a:gd name="T11" fmla="*/ 6 h 159"/>
              <a:gd name="T12" fmla="*/ 82 w 159"/>
              <a:gd name="T13" fmla="*/ 0 h 159"/>
              <a:gd name="T14" fmla="*/ 82 w 159"/>
              <a:gd name="T15" fmla="*/ 0 h 159"/>
              <a:gd name="T16" fmla="*/ 109 w 159"/>
              <a:gd name="T17" fmla="*/ 6 h 159"/>
              <a:gd name="T18" fmla="*/ 115 w 159"/>
              <a:gd name="T19" fmla="*/ 6 h 159"/>
              <a:gd name="T20" fmla="*/ 137 w 159"/>
              <a:gd name="T21" fmla="*/ 22 h 159"/>
              <a:gd name="T22" fmla="*/ 137 w 159"/>
              <a:gd name="T23" fmla="*/ 22 h 159"/>
              <a:gd name="T24" fmla="*/ 153 w 159"/>
              <a:gd name="T25" fmla="*/ 44 h 159"/>
              <a:gd name="T26" fmla="*/ 153 w 159"/>
              <a:gd name="T27" fmla="*/ 50 h 159"/>
              <a:gd name="T28" fmla="*/ 159 w 159"/>
              <a:gd name="T29" fmla="*/ 77 h 159"/>
              <a:gd name="T30" fmla="*/ 159 w 159"/>
              <a:gd name="T31" fmla="*/ 77 h 159"/>
              <a:gd name="T32" fmla="*/ 153 w 159"/>
              <a:gd name="T33" fmla="*/ 110 h 159"/>
              <a:gd name="T34" fmla="*/ 153 w 159"/>
              <a:gd name="T35" fmla="*/ 115 h 159"/>
              <a:gd name="T36" fmla="*/ 137 w 159"/>
              <a:gd name="T37" fmla="*/ 137 h 159"/>
              <a:gd name="T38" fmla="*/ 137 w 159"/>
              <a:gd name="T39" fmla="*/ 137 h 159"/>
              <a:gd name="T40" fmla="*/ 115 w 159"/>
              <a:gd name="T41" fmla="*/ 154 h 159"/>
              <a:gd name="T42" fmla="*/ 109 w 159"/>
              <a:gd name="T43" fmla="*/ 154 h 159"/>
              <a:gd name="T44" fmla="*/ 82 w 159"/>
              <a:gd name="T45" fmla="*/ 159 h 159"/>
              <a:gd name="T46" fmla="*/ 82 w 159"/>
              <a:gd name="T47" fmla="*/ 159 h 159"/>
              <a:gd name="T48" fmla="*/ 49 w 159"/>
              <a:gd name="T49" fmla="*/ 154 h 159"/>
              <a:gd name="T50" fmla="*/ 44 w 159"/>
              <a:gd name="T51" fmla="*/ 154 h 159"/>
              <a:gd name="T52" fmla="*/ 22 w 159"/>
              <a:gd name="T53" fmla="*/ 137 h 159"/>
              <a:gd name="T54" fmla="*/ 22 w 159"/>
              <a:gd name="T55" fmla="*/ 137 h 159"/>
              <a:gd name="T56" fmla="*/ 5 w 159"/>
              <a:gd name="T57" fmla="*/ 115 h 159"/>
              <a:gd name="T58" fmla="*/ 5 w 159"/>
              <a:gd name="T59" fmla="*/ 110 h 159"/>
              <a:gd name="T60" fmla="*/ 0 w 159"/>
              <a:gd name="T61" fmla="*/ 77 h 159"/>
              <a:gd name="T62" fmla="*/ 16 w 159"/>
              <a:gd name="T63" fmla="*/ 77 h 159"/>
              <a:gd name="T64" fmla="*/ 22 w 159"/>
              <a:gd name="T65" fmla="*/ 110 h 159"/>
              <a:gd name="T66" fmla="*/ 33 w 159"/>
              <a:gd name="T67" fmla="*/ 126 h 159"/>
              <a:gd name="T68" fmla="*/ 49 w 159"/>
              <a:gd name="T69" fmla="*/ 137 h 159"/>
              <a:gd name="T70" fmla="*/ 82 w 159"/>
              <a:gd name="T71" fmla="*/ 143 h 159"/>
              <a:gd name="T72" fmla="*/ 109 w 159"/>
              <a:gd name="T73" fmla="*/ 137 h 159"/>
              <a:gd name="T74" fmla="*/ 126 w 159"/>
              <a:gd name="T75" fmla="*/ 126 h 159"/>
              <a:gd name="T76" fmla="*/ 137 w 159"/>
              <a:gd name="T77" fmla="*/ 110 h 159"/>
              <a:gd name="T78" fmla="*/ 142 w 159"/>
              <a:gd name="T79" fmla="*/ 77 h 159"/>
              <a:gd name="T80" fmla="*/ 137 w 159"/>
              <a:gd name="T81" fmla="*/ 50 h 159"/>
              <a:gd name="T82" fmla="*/ 126 w 159"/>
              <a:gd name="T83" fmla="*/ 33 h 159"/>
              <a:gd name="T84" fmla="*/ 109 w 159"/>
              <a:gd name="T85" fmla="*/ 22 h 159"/>
              <a:gd name="T86" fmla="*/ 82 w 159"/>
              <a:gd name="T87" fmla="*/ 17 h 159"/>
              <a:gd name="T88" fmla="*/ 49 w 159"/>
              <a:gd name="T89" fmla="*/ 22 h 159"/>
              <a:gd name="T90" fmla="*/ 33 w 159"/>
              <a:gd name="T91" fmla="*/ 33 h 159"/>
              <a:gd name="T92" fmla="*/ 16 w 159"/>
              <a:gd name="T93" fmla="*/ 55 h 159"/>
              <a:gd name="T94" fmla="*/ 5 w 159"/>
              <a:gd name="T95" fmla="*/ 50 h 15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9"/>
              <a:gd name="T145" fmla="*/ 0 h 159"/>
              <a:gd name="T146" fmla="*/ 159 w 159"/>
              <a:gd name="T147" fmla="*/ 159 h 15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9" h="159">
                <a:moveTo>
                  <a:pt x="5" y="50"/>
                </a:moveTo>
                <a:lnTo>
                  <a:pt x="5" y="44"/>
                </a:lnTo>
                <a:lnTo>
                  <a:pt x="22" y="22"/>
                </a:lnTo>
                <a:lnTo>
                  <a:pt x="44" y="6"/>
                </a:lnTo>
                <a:lnTo>
                  <a:pt x="49" y="6"/>
                </a:lnTo>
                <a:lnTo>
                  <a:pt x="82" y="0"/>
                </a:lnTo>
                <a:lnTo>
                  <a:pt x="109" y="6"/>
                </a:lnTo>
                <a:lnTo>
                  <a:pt x="115" y="6"/>
                </a:lnTo>
                <a:lnTo>
                  <a:pt x="137" y="22"/>
                </a:lnTo>
                <a:lnTo>
                  <a:pt x="153" y="44"/>
                </a:lnTo>
                <a:lnTo>
                  <a:pt x="153" y="50"/>
                </a:lnTo>
                <a:lnTo>
                  <a:pt x="159" y="77"/>
                </a:lnTo>
                <a:lnTo>
                  <a:pt x="153" y="110"/>
                </a:lnTo>
                <a:lnTo>
                  <a:pt x="153" y="115"/>
                </a:lnTo>
                <a:lnTo>
                  <a:pt x="137" y="137"/>
                </a:lnTo>
                <a:lnTo>
                  <a:pt x="115" y="154"/>
                </a:lnTo>
                <a:lnTo>
                  <a:pt x="109" y="154"/>
                </a:lnTo>
                <a:lnTo>
                  <a:pt x="82" y="159"/>
                </a:lnTo>
                <a:lnTo>
                  <a:pt x="49" y="154"/>
                </a:lnTo>
                <a:lnTo>
                  <a:pt x="44" y="154"/>
                </a:lnTo>
                <a:lnTo>
                  <a:pt x="22" y="137"/>
                </a:lnTo>
                <a:lnTo>
                  <a:pt x="5" y="115"/>
                </a:lnTo>
                <a:lnTo>
                  <a:pt x="5" y="110"/>
                </a:lnTo>
                <a:lnTo>
                  <a:pt x="0" y="77"/>
                </a:lnTo>
                <a:lnTo>
                  <a:pt x="16" y="77"/>
                </a:lnTo>
                <a:lnTo>
                  <a:pt x="22" y="110"/>
                </a:lnTo>
                <a:lnTo>
                  <a:pt x="33" y="126"/>
                </a:lnTo>
                <a:lnTo>
                  <a:pt x="49" y="137"/>
                </a:lnTo>
                <a:lnTo>
                  <a:pt x="82" y="143"/>
                </a:lnTo>
                <a:lnTo>
                  <a:pt x="109" y="137"/>
                </a:lnTo>
                <a:lnTo>
                  <a:pt x="126" y="126"/>
                </a:lnTo>
                <a:lnTo>
                  <a:pt x="137" y="110"/>
                </a:lnTo>
                <a:lnTo>
                  <a:pt x="142" y="77"/>
                </a:lnTo>
                <a:lnTo>
                  <a:pt x="137" y="50"/>
                </a:lnTo>
                <a:lnTo>
                  <a:pt x="126" y="33"/>
                </a:lnTo>
                <a:lnTo>
                  <a:pt x="109" y="22"/>
                </a:lnTo>
                <a:lnTo>
                  <a:pt x="82" y="17"/>
                </a:lnTo>
                <a:lnTo>
                  <a:pt x="49" y="22"/>
                </a:lnTo>
                <a:lnTo>
                  <a:pt x="33" y="33"/>
                </a:lnTo>
                <a:lnTo>
                  <a:pt x="16" y="55"/>
                </a:lnTo>
                <a:lnTo>
                  <a:pt x="5" y="5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181" name="Freeform 6"/>
          <p:cNvSpPr>
            <a:spLocks/>
          </p:cNvSpPr>
          <p:nvPr/>
        </p:nvSpPr>
        <p:spPr bwMode="auto">
          <a:xfrm>
            <a:off x="857251" y="3916363"/>
            <a:ext cx="32238" cy="42862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182" name="Freeform 7"/>
          <p:cNvSpPr>
            <a:spLocks/>
          </p:cNvSpPr>
          <p:nvPr/>
        </p:nvSpPr>
        <p:spPr bwMode="auto">
          <a:xfrm>
            <a:off x="921727" y="3924301"/>
            <a:ext cx="104042" cy="60325"/>
          </a:xfrm>
          <a:custGeom>
            <a:avLst/>
            <a:gdLst>
              <a:gd name="T0" fmla="*/ 0 w 71"/>
              <a:gd name="T1" fmla="*/ 22 h 38"/>
              <a:gd name="T2" fmla="*/ 11 w 71"/>
              <a:gd name="T3" fmla="*/ 6 h 38"/>
              <a:gd name="T4" fmla="*/ 22 w 71"/>
              <a:gd name="T5" fmla="*/ 0 h 38"/>
              <a:gd name="T6" fmla="*/ 33 w 71"/>
              <a:gd name="T7" fmla="*/ 22 h 38"/>
              <a:gd name="T8" fmla="*/ 49 w 71"/>
              <a:gd name="T9" fmla="*/ 38 h 38"/>
              <a:gd name="T10" fmla="*/ 60 w 71"/>
              <a:gd name="T11" fmla="*/ 38 h 38"/>
              <a:gd name="T12" fmla="*/ 71 w 71"/>
              <a:gd name="T13" fmla="*/ 22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1"/>
              <a:gd name="T22" fmla="*/ 0 h 38"/>
              <a:gd name="T23" fmla="*/ 71 w 71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1" h="38">
                <a:moveTo>
                  <a:pt x="0" y="22"/>
                </a:moveTo>
                <a:lnTo>
                  <a:pt x="11" y="6"/>
                </a:lnTo>
                <a:lnTo>
                  <a:pt x="22" y="0"/>
                </a:lnTo>
                <a:lnTo>
                  <a:pt x="33" y="22"/>
                </a:lnTo>
                <a:lnTo>
                  <a:pt x="49" y="38"/>
                </a:lnTo>
                <a:lnTo>
                  <a:pt x="60" y="38"/>
                </a:lnTo>
                <a:lnTo>
                  <a:pt x="71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183" name="Rectangle 8"/>
          <p:cNvSpPr>
            <a:spLocks noChangeArrowheads="1"/>
          </p:cNvSpPr>
          <p:nvPr/>
        </p:nvSpPr>
        <p:spPr bwMode="auto">
          <a:xfrm>
            <a:off x="959828" y="4071938"/>
            <a:ext cx="24911" cy="1841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184" name="Freeform 9"/>
          <p:cNvSpPr>
            <a:spLocks/>
          </p:cNvSpPr>
          <p:nvPr/>
        </p:nvSpPr>
        <p:spPr bwMode="auto">
          <a:xfrm>
            <a:off x="929055" y="4211638"/>
            <a:ext cx="96715" cy="157162"/>
          </a:xfrm>
          <a:custGeom>
            <a:avLst/>
            <a:gdLst>
              <a:gd name="T0" fmla="*/ 33 w 66"/>
              <a:gd name="T1" fmla="*/ 99 h 99"/>
              <a:gd name="T2" fmla="*/ 0 w 66"/>
              <a:gd name="T3" fmla="*/ 0 h 99"/>
              <a:gd name="T4" fmla="*/ 33 w 66"/>
              <a:gd name="T5" fmla="*/ 22 h 99"/>
              <a:gd name="T6" fmla="*/ 66 w 66"/>
              <a:gd name="T7" fmla="*/ 0 h 99"/>
              <a:gd name="T8" fmla="*/ 33 w 66"/>
              <a:gd name="T9" fmla="*/ 99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99"/>
              <a:gd name="T17" fmla="*/ 66 w 66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99">
                <a:moveTo>
                  <a:pt x="33" y="99"/>
                </a:moveTo>
                <a:lnTo>
                  <a:pt x="0" y="0"/>
                </a:lnTo>
                <a:lnTo>
                  <a:pt x="33" y="22"/>
                </a:lnTo>
                <a:lnTo>
                  <a:pt x="66" y="0"/>
                </a:lnTo>
                <a:lnTo>
                  <a:pt x="33" y="9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185" name="Freeform 10"/>
          <p:cNvSpPr>
            <a:spLocks/>
          </p:cNvSpPr>
          <p:nvPr/>
        </p:nvSpPr>
        <p:spPr bwMode="auto">
          <a:xfrm>
            <a:off x="945174" y="3916363"/>
            <a:ext cx="30773" cy="42862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186" name="Line 11"/>
          <p:cNvSpPr>
            <a:spLocks noChangeShapeType="1"/>
          </p:cNvSpPr>
          <p:nvPr/>
        </p:nvSpPr>
        <p:spPr bwMode="auto">
          <a:xfrm>
            <a:off x="3150577" y="6299200"/>
            <a:ext cx="0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1042449" name="Freeform 17"/>
          <p:cNvSpPr>
            <a:spLocks noChangeArrowheads="1"/>
          </p:cNvSpPr>
          <p:nvPr/>
        </p:nvSpPr>
        <p:spPr bwMode="auto">
          <a:xfrm rot="21600000">
            <a:off x="7839808" y="1916113"/>
            <a:ext cx="835269" cy="4608512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113" y="86"/>
              </a:cxn>
              <a:cxn ang="0">
                <a:pos x="176" y="181"/>
              </a:cxn>
              <a:cxn ang="0">
                <a:pos x="176" y="245"/>
              </a:cxn>
              <a:cxn ang="0">
                <a:pos x="127" y="301"/>
              </a:cxn>
              <a:cxn ang="0">
                <a:pos x="127" y="374"/>
              </a:cxn>
              <a:cxn ang="0">
                <a:pos x="79" y="446"/>
              </a:cxn>
              <a:cxn ang="0">
                <a:pos x="97" y="555"/>
              </a:cxn>
              <a:cxn ang="0">
                <a:pos x="113" y="696"/>
              </a:cxn>
              <a:cxn ang="0">
                <a:pos x="99" y="903"/>
              </a:cxn>
              <a:cxn ang="0">
                <a:pos x="130" y="1010"/>
              </a:cxn>
              <a:cxn ang="0">
                <a:pos x="137" y="1041"/>
              </a:cxn>
              <a:cxn ang="0">
                <a:pos x="147" y="1084"/>
              </a:cxn>
              <a:cxn ang="0">
                <a:pos x="137" y="1115"/>
              </a:cxn>
              <a:cxn ang="0">
                <a:pos x="146" y="1157"/>
              </a:cxn>
              <a:cxn ang="0">
                <a:pos x="136" y="1222"/>
              </a:cxn>
              <a:cxn ang="0">
                <a:pos x="128" y="1260"/>
              </a:cxn>
              <a:cxn ang="0">
                <a:pos x="146" y="1313"/>
              </a:cxn>
              <a:cxn ang="0">
                <a:pos x="164" y="1366"/>
              </a:cxn>
              <a:cxn ang="0">
                <a:pos x="213" y="1383"/>
              </a:cxn>
              <a:cxn ang="0">
                <a:pos x="254" y="1384"/>
              </a:cxn>
              <a:cxn ang="0">
                <a:pos x="244" y="1405"/>
              </a:cxn>
              <a:cxn ang="0">
                <a:pos x="213" y="1423"/>
              </a:cxn>
              <a:cxn ang="0">
                <a:pos x="168" y="1408"/>
              </a:cxn>
              <a:cxn ang="0">
                <a:pos x="174" y="1389"/>
              </a:cxn>
              <a:cxn ang="0">
                <a:pos x="157" y="1372"/>
              </a:cxn>
              <a:cxn ang="0">
                <a:pos x="114" y="1365"/>
              </a:cxn>
              <a:cxn ang="0">
                <a:pos x="94" y="1318"/>
              </a:cxn>
              <a:cxn ang="0">
                <a:pos x="79" y="1240"/>
              </a:cxn>
              <a:cxn ang="0">
                <a:pos x="72" y="1199"/>
              </a:cxn>
              <a:cxn ang="0">
                <a:pos x="56" y="1167"/>
              </a:cxn>
              <a:cxn ang="0">
                <a:pos x="43" y="1158"/>
              </a:cxn>
              <a:cxn ang="0">
                <a:pos x="0" y="1131"/>
              </a:cxn>
              <a:cxn ang="0">
                <a:pos x="33" y="1097"/>
              </a:cxn>
              <a:cxn ang="0">
                <a:pos x="62" y="1131"/>
              </a:cxn>
              <a:cxn ang="0">
                <a:pos x="71" y="1111"/>
              </a:cxn>
              <a:cxn ang="0">
                <a:pos x="83" y="1067"/>
              </a:cxn>
              <a:cxn ang="0">
                <a:pos x="90" y="1052"/>
              </a:cxn>
              <a:cxn ang="0">
                <a:pos x="61" y="907"/>
              </a:cxn>
              <a:cxn ang="0">
                <a:pos x="13" y="888"/>
              </a:cxn>
              <a:cxn ang="0">
                <a:pos x="23" y="824"/>
              </a:cxn>
              <a:cxn ang="0">
                <a:pos x="14" y="788"/>
              </a:cxn>
              <a:cxn ang="0">
                <a:pos x="34" y="703"/>
              </a:cxn>
              <a:cxn ang="0">
                <a:pos x="51" y="648"/>
              </a:cxn>
              <a:cxn ang="0">
                <a:pos x="51" y="507"/>
              </a:cxn>
              <a:cxn ang="0">
                <a:pos x="67" y="472"/>
              </a:cxn>
              <a:cxn ang="0">
                <a:pos x="51" y="406"/>
              </a:cxn>
              <a:cxn ang="0">
                <a:pos x="62" y="366"/>
              </a:cxn>
              <a:cxn ang="0">
                <a:pos x="44" y="243"/>
              </a:cxn>
              <a:cxn ang="0">
                <a:pos x="61" y="186"/>
              </a:cxn>
              <a:cxn ang="0">
                <a:pos x="61" y="95"/>
              </a:cxn>
              <a:cxn ang="0">
                <a:pos x="30" y="43"/>
              </a:cxn>
            </a:cxnLst>
            <a:rect l="0" t="0" r="r" b="b"/>
            <a:pathLst>
              <a:path w="282" h="1442">
                <a:moveTo>
                  <a:pt x="30" y="43"/>
                </a:moveTo>
                <a:lnTo>
                  <a:pt x="62" y="0"/>
                </a:lnTo>
                <a:lnTo>
                  <a:pt x="89" y="34"/>
                </a:lnTo>
                <a:lnTo>
                  <a:pt x="113" y="86"/>
                </a:lnTo>
                <a:lnTo>
                  <a:pt x="94" y="138"/>
                </a:lnTo>
                <a:lnTo>
                  <a:pt x="176" y="181"/>
                </a:lnTo>
                <a:lnTo>
                  <a:pt x="187" y="221"/>
                </a:lnTo>
                <a:lnTo>
                  <a:pt x="176" y="245"/>
                </a:lnTo>
                <a:lnTo>
                  <a:pt x="146" y="263"/>
                </a:lnTo>
                <a:lnTo>
                  <a:pt x="127" y="301"/>
                </a:lnTo>
                <a:lnTo>
                  <a:pt x="136" y="316"/>
                </a:lnTo>
                <a:lnTo>
                  <a:pt x="127" y="374"/>
                </a:lnTo>
                <a:lnTo>
                  <a:pt x="117" y="402"/>
                </a:lnTo>
                <a:lnTo>
                  <a:pt x="79" y="446"/>
                </a:lnTo>
                <a:lnTo>
                  <a:pt x="93" y="495"/>
                </a:lnTo>
                <a:lnTo>
                  <a:pt x="97" y="555"/>
                </a:lnTo>
                <a:lnTo>
                  <a:pt x="105" y="667"/>
                </a:lnTo>
                <a:lnTo>
                  <a:pt x="113" y="696"/>
                </a:lnTo>
                <a:lnTo>
                  <a:pt x="99" y="728"/>
                </a:lnTo>
                <a:lnTo>
                  <a:pt x="99" y="903"/>
                </a:lnTo>
                <a:lnTo>
                  <a:pt x="99" y="974"/>
                </a:lnTo>
                <a:lnTo>
                  <a:pt x="130" y="1010"/>
                </a:lnTo>
                <a:lnTo>
                  <a:pt x="127" y="1031"/>
                </a:lnTo>
                <a:lnTo>
                  <a:pt x="137" y="1041"/>
                </a:lnTo>
                <a:lnTo>
                  <a:pt x="127" y="1070"/>
                </a:lnTo>
                <a:lnTo>
                  <a:pt x="147" y="1084"/>
                </a:lnTo>
                <a:lnTo>
                  <a:pt x="147" y="1123"/>
                </a:lnTo>
                <a:lnTo>
                  <a:pt x="137" y="1115"/>
                </a:lnTo>
                <a:lnTo>
                  <a:pt x="137" y="1126"/>
                </a:lnTo>
                <a:lnTo>
                  <a:pt x="146" y="1157"/>
                </a:lnTo>
                <a:lnTo>
                  <a:pt x="146" y="1195"/>
                </a:lnTo>
                <a:lnTo>
                  <a:pt x="136" y="1222"/>
                </a:lnTo>
                <a:lnTo>
                  <a:pt x="136" y="1246"/>
                </a:lnTo>
                <a:lnTo>
                  <a:pt x="128" y="1260"/>
                </a:lnTo>
                <a:lnTo>
                  <a:pt x="128" y="1298"/>
                </a:lnTo>
                <a:lnTo>
                  <a:pt x="146" y="1313"/>
                </a:lnTo>
                <a:lnTo>
                  <a:pt x="154" y="1313"/>
                </a:lnTo>
                <a:lnTo>
                  <a:pt x="164" y="1366"/>
                </a:lnTo>
                <a:lnTo>
                  <a:pt x="192" y="1381"/>
                </a:lnTo>
                <a:lnTo>
                  <a:pt x="213" y="1383"/>
                </a:lnTo>
                <a:lnTo>
                  <a:pt x="231" y="1391"/>
                </a:lnTo>
                <a:lnTo>
                  <a:pt x="254" y="1384"/>
                </a:lnTo>
                <a:lnTo>
                  <a:pt x="282" y="1382"/>
                </a:lnTo>
                <a:lnTo>
                  <a:pt x="244" y="1405"/>
                </a:lnTo>
                <a:lnTo>
                  <a:pt x="225" y="1407"/>
                </a:lnTo>
                <a:lnTo>
                  <a:pt x="213" y="1423"/>
                </a:lnTo>
                <a:lnTo>
                  <a:pt x="211" y="1442"/>
                </a:lnTo>
                <a:lnTo>
                  <a:pt x="168" y="1408"/>
                </a:lnTo>
                <a:lnTo>
                  <a:pt x="179" y="1399"/>
                </a:lnTo>
                <a:lnTo>
                  <a:pt x="174" y="1389"/>
                </a:lnTo>
                <a:lnTo>
                  <a:pt x="164" y="1391"/>
                </a:lnTo>
                <a:lnTo>
                  <a:pt x="157" y="1372"/>
                </a:lnTo>
                <a:lnTo>
                  <a:pt x="130" y="1372"/>
                </a:lnTo>
                <a:lnTo>
                  <a:pt x="114" y="1365"/>
                </a:lnTo>
                <a:lnTo>
                  <a:pt x="114" y="1346"/>
                </a:lnTo>
                <a:lnTo>
                  <a:pt x="94" y="1318"/>
                </a:lnTo>
                <a:lnTo>
                  <a:pt x="82" y="1264"/>
                </a:lnTo>
                <a:lnTo>
                  <a:pt x="79" y="1240"/>
                </a:lnTo>
                <a:lnTo>
                  <a:pt x="61" y="1206"/>
                </a:lnTo>
                <a:lnTo>
                  <a:pt x="72" y="1199"/>
                </a:lnTo>
                <a:lnTo>
                  <a:pt x="88" y="1195"/>
                </a:lnTo>
                <a:lnTo>
                  <a:pt x="56" y="1167"/>
                </a:lnTo>
                <a:lnTo>
                  <a:pt x="54" y="1153"/>
                </a:lnTo>
                <a:lnTo>
                  <a:pt x="43" y="1158"/>
                </a:lnTo>
                <a:lnTo>
                  <a:pt x="25" y="1148"/>
                </a:lnTo>
                <a:lnTo>
                  <a:pt x="0" y="1131"/>
                </a:lnTo>
                <a:lnTo>
                  <a:pt x="17" y="1116"/>
                </a:lnTo>
                <a:lnTo>
                  <a:pt x="33" y="1097"/>
                </a:lnTo>
                <a:lnTo>
                  <a:pt x="38" y="1109"/>
                </a:lnTo>
                <a:lnTo>
                  <a:pt x="62" y="1131"/>
                </a:lnTo>
                <a:lnTo>
                  <a:pt x="83" y="1126"/>
                </a:lnTo>
                <a:lnTo>
                  <a:pt x="71" y="1111"/>
                </a:lnTo>
                <a:lnTo>
                  <a:pt x="79" y="1091"/>
                </a:lnTo>
                <a:lnTo>
                  <a:pt x="83" y="1067"/>
                </a:lnTo>
                <a:lnTo>
                  <a:pt x="72" y="1060"/>
                </a:lnTo>
                <a:lnTo>
                  <a:pt x="90" y="1052"/>
                </a:lnTo>
                <a:lnTo>
                  <a:pt x="60" y="1013"/>
                </a:lnTo>
                <a:lnTo>
                  <a:pt x="61" y="907"/>
                </a:lnTo>
                <a:lnTo>
                  <a:pt x="34" y="908"/>
                </a:lnTo>
                <a:lnTo>
                  <a:pt x="13" y="888"/>
                </a:lnTo>
                <a:lnTo>
                  <a:pt x="11" y="844"/>
                </a:lnTo>
                <a:lnTo>
                  <a:pt x="23" y="824"/>
                </a:lnTo>
                <a:lnTo>
                  <a:pt x="23" y="795"/>
                </a:lnTo>
                <a:lnTo>
                  <a:pt x="14" y="788"/>
                </a:lnTo>
                <a:lnTo>
                  <a:pt x="22" y="747"/>
                </a:lnTo>
                <a:lnTo>
                  <a:pt x="34" y="703"/>
                </a:lnTo>
                <a:lnTo>
                  <a:pt x="33" y="666"/>
                </a:lnTo>
                <a:lnTo>
                  <a:pt x="51" y="648"/>
                </a:lnTo>
                <a:lnTo>
                  <a:pt x="51" y="600"/>
                </a:lnTo>
                <a:lnTo>
                  <a:pt x="51" y="507"/>
                </a:lnTo>
                <a:lnTo>
                  <a:pt x="71" y="483"/>
                </a:lnTo>
                <a:lnTo>
                  <a:pt x="67" y="472"/>
                </a:lnTo>
                <a:lnTo>
                  <a:pt x="54" y="453"/>
                </a:lnTo>
                <a:lnTo>
                  <a:pt x="51" y="406"/>
                </a:lnTo>
                <a:lnTo>
                  <a:pt x="57" y="396"/>
                </a:lnTo>
                <a:lnTo>
                  <a:pt x="62" y="366"/>
                </a:lnTo>
                <a:lnTo>
                  <a:pt x="65" y="254"/>
                </a:lnTo>
                <a:lnTo>
                  <a:pt x="44" y="243"/>
                </a:lnTo>
                <a:lnTo>
                  <a:pt x="61" y="219"/>
                </a:lnTo>
                <a:lnTo>
                  <a:pt x="61" y="186"/>
                </a:lnTo>
                <a:lnTo>
                  <a:pt x="61" y="139"/>
                </a:lnTo>
                <a:lnTo>
                  <a:pt x="61" y="95"/>
                </a:lnTo>
                <a:lnTo>
                  <a:pt x="50" y="58"/>
                </a:lnTo>
                <a:lnTo>
                  <a:pt x="30" y="43"/>
                </a:lnTo>
                <a:close/>
              </a:path>
            </a:pathLst>
          </a:custGeom>
          <a:solidFill>
            <a:srgbClr val="00FF00"/>
          </a:solidFill>
          <a:ln w="15840">
            <a:solidFill>
              <a:srgbClr val="000000"/>
            </a:solidFill>
            <a:round/>
            <a:headEnd/>
            <a:tailEnd/>
          </a:ln>
          <a:effectLst>
            <a:outerShdw dist="10793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CL"/>
          </a:p>
        </p:txBody>
      </p:sp>
      <p:sp>
        <p:nvSpPr>
          <p:cNvPr id="50198" name="Rectangle 23"/>
          <p:cNvSpPr>
            <a:spLocks noChangeArrowheads="1"/>
          </p:cNvSpPr>
          <p:nvPr/>
        </p:nvSpPr>
        <p:spPr bwMode="auto">
          <a:xfrm>
            <a:off x="2935166" y="6226176"/>
            <a:ext cx="432288" cy="730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199" name="Freeform 24"/>
          <p:cNvSpPr>
            <a:spLocks/>
          </p:cNvSpPr>
          <p:nvPr/>
        </p:nvSpPr>
        <p:spPr bwMode="auto">
          <a:xfrm>
            <a:off x="5429250" y="3405188"/>
            <a:ext cx="232996" cy="252412"/>
          </a:xfrm>
          <a:custGeom>
            <a:avLst/>
            <a:gdLst>
              <a:gd name="T0" fmla="*/ 5 w 159"/>
              <a:gd name="T1" fmla="*/ 50 h 159"/>
              <a:gd name="T2" fmla="*/ 5 w 159"/>
              <a:gd name="T3" fmla="*/ 44 h 159"/>
              <a:gd name="T4" fmla="*/ 22 w 159"/>
              <a:gd name="T5" fmla="*/ 22 h 159"/>
              <a:gd name="T6" fmla="*/ 22 w 159"/>
              <a:gd name="T7" fmla="*/ 22 h 159"/>
              <a:gd name="T8" fmla="*/ 44 w 159"/>
              <a:gd name="T9" fmla="*/ 6 h 159"/>
              <a:gd name="T10" fmla="*/ 49 w 159"/>
              <a:gd name="T11" fmla="*/ 6 h 159"/>
              <a:gd name="T12" fmla="*/ 82 w 159"/>
              <a:gd name="T13" fmla="*/ 0 h 159"/>
              <a:gd name="T14" fmla="*/ 82 w 159"/>
              <a:gd name="T15" fmla="*/ 0 h 159"/>
              <a:gd name="T16" fmla="*/ 109 w 159"/>
              <a:gd name="T17" fmla="*/ 6 h 159"/>
              <a:gd name="T18" fmla="*/ 115 w 159"/>
              <a:gd name="T19" fmla="*/ 6 h 159"/>
              <a:gd name="T20" fmla="*/ 137 w 159"/>
              <a:gd name="T21" fmla="*/ 22 h 159"/>
              <a:gd name="T22" fmla="*/ 137 w 159"/>
              <a:gd name="T23" fmla="*/ 22 h 159"/>
              <a:gd name="T24" fmla="*/ 153 w 159"/>
              <a:gd name="T25" fmla="*/ 44 h 159"/>
              <a:gd name="T26" fmla="*/ 153 w 159"/>
              <a:gd name="T27" fmla="*/ 50 h 159"/>
              <a:gd name="T28" fmla="*/ 159 w 159"/>
              <a:gd name="T29" fmla="*/ 77 h 159"/>
              <a:gd name="T30" fmla="*/ 159 w 159"/>
              <a:gd name="T31" fmla="*/ 77 h 159"/>
              <a:gd name="T32" fmla="*/ 153 w 159"/>
              <a:gd name="T33" fmla="*/ 110 h 159"/>
              <a:gd name="T34" fmla="*/ 153 w 159"/>
              <a:gd name="T35" fmla="*/ 115 h 159"/>
              <a:gd name="T36" fmla="*/ 137 w 159"/>
              <a:gd name="T37" fmla="*/ 137 h 159"/>
              <a:gd name="T38" fmla="*/ 137 w 159"/>
              <a:gd name="T39" fmla="*/ 137 h 159"/>
              <a:gd name="T40" fmla="*/ 115 w 159"/>
              <a:gd name="T41" fmla="*/ 154 h 159"/>
              <a:gd name="T42" fmla="*/ 109 w 159"/>
              <a:gd name="T43" fmla="*/ 154 h 159"/>
              <a:gd name="T44" fmla="*/ 82 w 159"/>
              <a:gd name="T45" fmla="*/ 159 h 159"/>
              <a:gd name="T46" fmla="*/ 82 w 159"/>
              <a:gd name="T47" fmla="*/ 159 h 159"/>
              <a:gd name="T48" fmla="*/ 49 w 159"/>
              <a:gd name="T49" fmla="*/ 154 h 159"/>
              <a:gd name="T50" fmla="*/ 44 w 159"/>
              <a:gd name="T51" fmla="*/ 154 h 159"/>
              <a:gd name="T52" fmla="*/ 22 w 159"/>
              <a:gd name="T53" fmla="*/ 137 h 159"/>
              <a:gd name="T54" fmla="*/ 22 w 159"/>
              <a:gd name="T55" fmla="*/ 137 h 159"/>
              <a:gd name="T56" fmla="*/ 5 w 159"/>
              <a:gd name="T57" fmla="*/ 115 h 159"/>
              <a:gd name="T58" fmla="*/ 5 w 159"/>
              <a:gd name="T59" fmla="*/ 110 h 159"/>
              <a:gd name="T60" fmla="*/ 0 w 159"/>
              <a:gd name="T61" fmla="*/ 77 h 159"/>
              <a:gd name="T62" fmla="*/ 16 w 159"/>
              <a:gd name="T63" fmla="*/ 77 h 159"/>
              <a:gd name="T64" fmla="*/ 22 w 159"/>
              <a:gd name="T65" fmla="*/ 110 h 159"/>
              <a:gd name="T66" fmla="*/ 33 w 159"/>
              <a:gd name="T67" fmla="*/ 126 h 159"/>
              <a:gd name="T68" fmla="*/ 49 w 159"/>
              <a:gd name="T69" fmla="*/ 137 h 159"/>
              <a:gd name="T70" fmla="*/ 82 w 159"/>
              <a:gd name="T71" fmla="*/ 143 h 159"/>
              <a:gd name="T72" fmla="*/ 109 w 159"/>
              <a:gd name="T73" fmla="*/ 137 h 159"/>
              <a:gd name="T74" fmla="*/ 126 w 159"/>
              <a:gd name="T75" fmla="*/ 126 h 159"/>
              <a:gd name="T76" fmla="*/ 137 w 159"/>
              <a:gd name="T77" fmla="*/ 110 h 159"/>
              <a:gd name="T78" fmla="*/ 142 w 159"/>
              <a:gd name="T79" fmla="*/ 77 h 159"/>
              <a:gd name="T80" fmla="*/ 137 w 159"/>
              <a:gd name="T81" fmla="*/ 50 h 159"/>
              <a:gd name="T82" fmla="*/ 126 w 159"/>
              <a:gd name="T83" fmla="*/ 33 h 159"/>
              <a:gd name="T84" fmla="*/ 109 w 159"/>
              <a:gd name="T85" fmla="*/ 22 h 159"/>
              <a:gd name="T86" fmla="*/ 82 w 159"/>
              <a:gd name="T87" fmla="*/ 17 h 159"/>
              <a:gd name="T88" fmla="*/ 49 w 159"/>
              <a:gd name="T89" fmla="*/ 22 h 159"/>
              <a:gd name="T90" fmla="*/ 33 w 159"/>
              <a:gd name="T91" fmla="*/ 33 h 159"/>
              <a:gd name="T92" fmla="*/ 16 w 159"/>
              <a:gd name="T93" fmla="*/ 55 h 159"/>
              <a:gd name="T94" fmla="*/ 5 w 159"/>
              <a:gd name="T95" fmla="*/ 50 h 15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9"/>
              <a:gd name="T145" fmla="*/ 0 h 159"/>
              <a:gd name="T146" fmla="*/ 159 w 159"/>
              <a:gd name="T147" fmla="*/ 159 h 15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9" h="159">
                <a:moveTo>
                  <a:pt x="5" y="50"/>
                </a:moveTo>
                <a:lnTo>
                  <a:pt x="5" y="44"/>
                </a:lnTo>
                <a:lnTo>
                  <a:pt x="22" y="22"/>
                </a:lnTo>
                <a:lnTo>
                  <a:pt x="44" y="6"/>
                </a:lnTo>
                <a:lnTo>
                  <a:pt x="49" y="6"/>
                </a:lnTo>
                <a:lnTo>
                  <a:pt x="82" y="0"/>
                </a:lnTo>
                <a:lnTo>
                  <a:pt x="109" y="6"/>
                </a:lnTo>
                <a:lnTo>
                  <a:pt x="115" y="6"/>
                </a:lnTo>
                <a:lnTo>
                  <a:pt x="137" y="22"/>
                </a:lnTo>
                <a:lnTo>
                  <a:pt x="153" y="44"/>
                </a:lnTo>
                <a:lnTo>
                  <a:pt x="153" y="50"/>
                </a:lnTo>
                <a:lnTo>
                  <a:pt x="159" y="77"/>
                </a:lnTo>
                <a:lnTo>
                  <a:pt x="153" y="110"/>
                </a:lnTo>
                <a:lnTo>
                  <a:pt x="153" y="115"/>
                </a:lnTo>
                <a:lnTo>
                  <a:pt x="137" y="137"/>
                </a:lnTo>
                <a:lnTo>
                  <a:pt x="115" y="154"/>
                </a:lnTo>
                <a:lnTo>
                  <a:pt x="109" y="154"/>
                </a:lnTo>
                <a:lnTo>
                  <a:pt x="82" y="159"/>
                </a:lnTo>
                <a:lnTo>
                  <a:pt x="49" y="154"/>
                </a:lnTo>
                <a:lnTo>
                  <a:pt x="44" y="154"/>
                </a:lnTo>
                <a:lnTo>
                  <a:pt x="22" y="137"/>
                </a:lnTo>
                <a:lnTo>
                  <a:pt x="5" y="115"/>
                </a:lnTo>
                <a:lnTo>
                  <a:pt x="5" y="110"/>
                </a:lnTo>
                <a:lnTo>
                  <a:pt x="0" y="77"/>
                </a:lnTo>
                <a:lnTo>
                  <a:pt x="16" y="77"/>
                </a:lnTo>
                <a:lnTo>
                  <a:pt x="22" y="110"/>
                </a:lnTo>
                <a:lnTo>
                  <a:pt x="33" y="126"/>
                </a:lnTo>
                <a:lnTo>
                  <a:pt x="49" y="137"/>
                </a:lnTo>
                <a:lnTo>
                  <a:pt x="82" y="143"/>
                </a:lnTo>
                <a:lnTo>
                  <a:pt x="109" y="137"/>
                </a:lnTo>
                <a:lnTo>
                  <a:pt x="126" y="126"/>
                </a:lnTo>
                <a:lnTo>
                  <a:pt x="137" y="110"/>
                </a:lnTo>
                <a:lnTo>
                  <a:pt x="142" y="77"/>
                </a:lnTo>
                <a:lnTo>
                  <a:pt x="137" y="50"/>
                </a:lnTo>
                <a:lnTo>
                  <a:pt x="126" y="33"/>
                </a:lnTo>
                <a:lnTo>
                  <a:pt x="109" y="22"/>
                </a:lnTo>
                <a:lnTo>
                  <a:pt x="82" y="17"/>
                </a:lnTo>
                <a:lnTo>
                  <a:pt x="49" y="22"/>
                </a:lnTo>
                <a:lnTo>
                  <a:pt x="33" y="33"/>
                </a:lnTo>
                <a:lnTo>
                  <a:pt x="16" y="55"/>
                </a:lnTo>
                <a:lnTo>
                  <a:pt x="5" y="5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00" name="Freeform 25"/>
          <p:cNvSpPr>
            <a:spLocks/>
          </p:cNvSpPr>
          <p:nvPr/>
        </p:nvSpPr>
        <p:spPr bwMode="auto">
          <a:xfrm>
            <a:off x="5493727" y="3492501"/>
            <a:ext cx="104042" cy="60325"/>
          </a:xfrm>
          <a:custGeom>
            <a:avLst/>
            <a:gdLst>
              <a:gd name="T0" fmla="*/ 0 w 71"/>
              <a:gd name="T1" fmla="*/ 22 h 38"/>
              <a:gd name="T2" fmla="*/ 11 w 71"/>
              <a:gd name="T3" fmla="*/ 6 h 38"/>
              <a:gd name="T4" fmla="*/ 22 w 71"/>
              <a:gd name="T5" fmla="*/ 0 h 38"/>
              <a:gd name="T6" fmla="*/ 33 w 71"/>
              <a:gd name="T7" fmla="*/ 22 h 38"/>
              <a:gd name="T8" fmla="*/ 49 w 71"/>
              <a:gd name="T9" fmla="*/ 38 h 38"/>
              <a:gd name="T10" fmla="*/ 60 w 71"/>
              <a:gd name="T11" fmla="*/ 38 h 38"/>
              <a:gd name="T12" fmla="*/ 71 w 71"/>
              <a:gd name="T13" fmla="*/ 22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1"/>
              <a:gd name="T22" fmla="*/ 0 h 38"/>
              <a:gd name="T23" fmla="*/ 71 w 71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1" h="38">
                <a:moveTo>
                  <a:pt x="0" y="22"/>
                </a:moveTo>
                <a:lnTo>
                  <a:pt x="11" y="6"/>
                </a:lnTo>
                <a:lnTo>
                  <a:pt x="22" y="0"/>
                </a:lnTo>
                <a:lnTo>
                  <a:pt x="33" y="22"/>
                </a:lnTo>
                <a:lnTo>
                  <a:pt x="49" y="38"/>
                </a:lnTo>
                <a:lnTo>
                  <a:pt x="60" y="38"/>
                </a:lnTo>
                <a:lnTo>
                  <a:pt x="71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01" name="Rectangle 26"/>
          <p:cNvSpPr>
            <a:spLocks noChangeArrowheads="1"/>
          </p:cNvSpPr>
          <p:nvPr/>
        </p:nvSpPr>
        <p:spPr bwMode="auto">
          <a:xfrm>
            <a:off x="5534758" y="3640138"/>
            <a:ext cx="21980" cy="1841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02" name="Freeform 27"/>
          <p:cNvSpPr>
            <a:spLocks/>
          </p:cNvSpPr>
          <p:nvPr/>
        </p:nvSpPr>
        <p:spPr bwMode="auto">
          <a:xfrm>
            <a:off x="5517174" y="3484563"/>
            <a:ext cx="30773" cy="42862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5284178" y="2770189"/>
            <a:ext cx="542192" cy="623887"/>
            <a:chOff x="3635" y="1611"/>
            <a:chExt cx="448" cy="534"/>
          </a:xfrm>
        </p:grpSpPr>
        <p:sp>
          <p:nvSpPr>
            <p:cNvPr id="1042461" name="AutoShape 29" descr="ZickZack"/>
            <p:cNvSpPr>
              <a:spLocks noChangeArrowheads="1"/>
            </p:cNvSpPr>
            <p:nvPr/>
          </p:nvSpPr>
          <p:spPr bwMode="auto">
            <a:xfrm rot="5400000">
              <a:off x="3652" y="1785"/>
              <a:ext cx="414" cy="305"/>
            </a:xfrm>
            <a:prstGeom prst="rightArrowCallout">
              <a:avLst>
                <a:gd name="adj1" fmla="val 25000"/>
                <a:gd name="adj2" fmla="val 25000"/>
                <a:gd name="adj3" fmla="val 22697"/>
                <a:gd name="adj4" fmla="val 66667"/>
              </a:avLst>
            </a:prstGeom>
            <a:pattFill prst="zigZag">
              <a:fgClr>
                <a:srgbClr val="0000FF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28398" dir="1593903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s-CL"/>
            </a:p>
          </p:txBody>
        </p:sp>
        <p:sp>
          <p:nvSpPr>
            <p:cNvPr id="50250" name="Line 30"/>
            <p:cNvSpPr>
              <a:spLocks noChangeShapeType="1"/>
            </p:cNvSpPr>
            <p:nvPr/>
          </p:nvSpPr>
          <p:spPr bwMode="auto">
            <a:xfrm>
              <a:off x="3635" y="1635"/>
              <a:ext cx="7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251" name="Line 31"/>
            <p:cNvSpPr>
              <a:spLocks noChangeShapeType="1"/>
            </p:cNvSpPr>
            <p:nvPr/>
          </p:nvSpPr>
          <p:spPr bwMode="auto">
            <a:xfrm flipV="1">
              <a:off x="4011" y="1611"/>
              <a:ext cx="72" cy="1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0204" name="Rectangle 32"/>
          <p:cNvSpPr>
            <a:spLocks noChangeArrowheads="1"/>
          </p:cNvSpPr>
          <p:nvPr/>
        </p:nvSpPr>
        <p:spPr bwMode="auto">
          <a:xfrm>
            <a:off x="813289" y="4335464"/>
            <a:ext cx="360485" cy="714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05" name="Freeform 33"/>
          <p:cNvSpPr>
            <a:spLocks/>
          </p:cNvSpPr>
          <p:nvPr/>
        </p:nvSpPr>
        <p:spPr bwMode="auto">
          <a:xfrm>
            <a:off x="6154616" y="3757613"/>
            <a:ext cx="232997" cy="252412"/>
          </a:xfrm>
          <a:custGeom>
            <a:avLst/>
            <a:gdLst>
              <a:gd name="T0" fmla="*/ 5 w 159"/>
              <a:gd name="T1" fmla="*/ 50 h 159"/>
              <a:gd name="T2" fmla="*/ 5 w 159"/>
              <a:gd name="T3" fmla="*/ 44 h 159"/>
              <a:gd name="T4" fmla="*/ 22 w 159"/>
              <a:gd name="T5" fmla="*/ 22 h 159"/>
              <a:gd name="T6" fmla="*/ 22 w 159"/>
              <a:gd name="T7" fmla="*/ 22 h 159"/>
              <a:gd name="T8" fmla="*/ 44 w 159"/>
              <a:gd name="T9" fmla="*/ 6 h 159"/>
              <a:gd name="T10" fmla="*/ 49 w 159"/>
              <a:gd name="T11" fmla="*/ 6 h 159"/>
              <a:gd name="T12" fmla="*/ 82 w 159"/>
              <a:gd name="T13" fmla="*/ 0 h 159"/>
              <a:gd name="T14" fmla="*/ 82 w 159"/>
              <a:gd name="T15" fmla="*/ 0 h 159"/>
              <a:gd name="T16" fmla="*/ 109 w 159"/>
              <a:gd name="T17" fmla="*/ 6 h 159"/>
              <a:gd name="T18" fmla="*/ 115 w 159"/>
              <a:gd name="T19" fmla="*/ 6 h 159"/>
              <a:gd name="T20" fmla="*/ 137 w 159"/>
              <a:gd name="T21" fmla="*/ 22 h 159"/>
              <a:gd name="T22" fmla="*/ 137 w 159"/>
              <a:gd name="T23" fmla="*/ 22 h 159"/>
              <a:gd name="T24" fmla="*/ 153 w 159"/>
              <a:gd name="T25" fmla="*/ 44 h 159"/>
              <a:gd name="T26" fmla="*/ 153 w 159"/>
              <a:gd name="T27" fmla="*/ 50 h 159"/>
              <a:gd name="T28" fmla="*/ 159 w 159"/>
              <a:gd name="T29" fmla="*/ 77 h 159"/>
              <a:gd name="T30" fmla="*/ 159 w 159"/>
              <a:gd name="T31" fmla="*/ 77 h 159"/>
              <a:gd name="T32" fmla="*/ 153 w 159"/>
              <a:gd name="T33" fmla="*/ 110 h 159"/>
              <a:gd name="T34" fmla="*/ 153 w 159"/>
              <a:gd name="T35" fmla="*/ 115 h 159"/>
              <a:gd name="T36" fmla="*/ 137 w 159"/>
              <a:gd name="T37" fmla="*/ 137 h 159"/>
              <a:gd name="T38" fmla="*/ 137 w 159"/>
              <a:gd name="T39" fmla="*/ 137 h 159"/>
              <a:gd name="T40" fmla="*/ 115 w 159"/>
              <a:gd name="T41" fmla="*/ 154 h 159"/>
              <a:gd name="T42" fmla="*/ 109 w 159"/>
              <a:gd name="T43" fmla="*/ 154 h 159"/>
              <a:gd name="T44" fmla="*/ 82 w 159"/>
              <a:gd name="T45" fmla="*/ 159 h 159"/>
              <a:gd name="T46" fmla="*/ 82 w 159"/>
              <a:gd name="T47" fmla="*/ 159 h 159"/>
              <a:gd name="T48" fmla="*/ 49 w 159"/>
              <a:gd name="T49" fmla="*/ 154 h 159"/>
              <a:gd name="T50" fmla="*/ 44 w 159"/>
              <a:gd name="T51" fmla="*/ 154 h 159"/>
              <a:gd name="T52" fmla="*/ 22 w 159"/>
              <a:gd name="T53" fmla="*/ 137 h 159"/>
              <a:gd name="T54" fmla="*/ 22 w 159"/>
              <a:gd name="T55" fmla="*/ 137 h 159"/>
              <a:gd name="T56" fmla="*/ 5 w 159"/>
              <a:gd name="T57" fmla="*/ 115 h 159"/>
              <a:gd name="T58" fmla="*/ 5 w 159"/>
              <a:gd name="T59" fmla="*/ 110 h 159"/>
              <a:gd name="T60" fmla="*/ 0 w 159"/>
              <a:gd name="T61" fmla="*/ 77 h 159"/>
              <a:gd name="T62" fmla="*/ 16 w 159"/>
              <a:gd name="T63" fmla="*/ 77 h 159"/>
              <a:gd name="T64" fmla="*/ 22 w 159"/>
              <a:gd name="T65" fmla="*/ 110 h 159"/>
              <a:gd name="T66" fmla="*/ 33 w 159"/>
              <a:gd name="T67" fmla="*/ 126 h 159"/>
              <a:gd name="T68" fmla="*/ 49 w 159"/>
              <a:gd name="T69" fmla="*/ 137 h 159"/>
              <a:gd name="T70" fmla="*/ 82 w 159"/>
              <a:gd name="T71" fmla="*/ 143 h 159"/>
              <a:gd name="T72" fmla="*/ 109 w 159"/>
              <a:gd name="T73" fmla="*/ 137 h 159"/>
              <a:gd name="T74" fmla="*/ 126 w 159"/>
              <a:gd name="T75" fmla="*/ 126 h 159"/>
              <a:gd name="T76" fmla="*/ 137 w 159"/>
              <a:gd name="T77" fmla="*/ 110 h 159"/>
              <a:gd name="T78" fmla="*/ 142 w 159"/>
              <a:gd name="T79" fmla="*/ 77 h 159"/>
              <a:gd name="T80" fmla="*/ 137 w 159"/>
              <a:gd name="T81" fmla="*/ 50 h 159"/>
              <a:gd name="T82" fmla="*/ 126 w 159"/>
              <a:gd name="T83" fmla="*/ 33 h 159"/>
              <a:gd name="T84" fmla="*/ 109 w 159"/>
              <a:gd name="T85" fmla="*/ 22 h 159"/>
              <a:gd name="T86" fmla="*/ 82 w 159"/>
              <a:gd name="T87" fmla="*/ 17 h 159"/>
              <a:gd name="T88" fmla="*/ 49 w 159"/>
              <a:gd name="T89" fmla="*/ 22 h 159"/>
              <a:gd name="T90" fmla="*/ 33 w 159"/>
              <a:gd name="T91" fmla="*/ 33 h 159"/>
              <a:gd name="T92" fmla="*/ 16 w 159"/>
              <a:gd name="T93" fmla="*/ 55 h 159"/>
              <a:gd name="T94" fmla="*/ 5 w 159"/>
              <a:gd name="T95" fmla="*/ 50 h 15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9"/>
              <a:gd name="T145" fmla="*/ 0 h 159"/>
              <a:gd name="T146" fmla="*/ 159 w 159"/>
              <a:gd name="T147" fmla="*/ 159 h 15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9" h="159">
                <a:moveTo>
                  <a:pt x="5" y="50"/>
                </a:moveTo>
                <a:lnTo>
                  <a:pt x="5" y="44"/>
                </a:lnTo>
                <a:lnTo>
                  <a:pt x="22" y="22"/>
                </a:lnTo>
                <a:lnTo>
                  <a:pt x="44" y="6"/>
                </a:lnTo>
                <a:lnTo>
                  <a:pt x="49" y="6"/>
                </a:lnTo>
                <a:lnTo>
                  <a:pt x="82" y="0"/>
                </a:lnTo>
                <a:lnTo>
                  <a:pt x="109" y="6"/>
                </a:lnTo>
                <a:lnTo>
                  <a:pt x="115" y="6"/>
                </a:lnTo>
                <a:lnTo>
                  <a:pt x="137" y="22"/>
                </a:lnTo>
                <a:lnTo>
                  <a:pt x="153" y="44"/>
                </a:lnTo>
                <a:lnTo>
                  <a:pt x="153" y="50"/>
                </a:lnTo>
                <a:lnTo>
                  <a:pt x="159" y="77"/>
                </a:lnTo>
                <a:lnTo>
                  <a:pt x="153" y="110"/>
                </a:lnTo>
                <a:lnTo>
                  <a:pt x="153" y="115"/>
                </a:lnTo>
                <a:lnTo>
                  <a:pt x="137" y="137"/>
                </a:lnTo>
                <a:lnTo>
                  <a:pt x="115" y="154"/>
                </a:lnTo>
                <a:lnTo>
                  <a:pt x="109" y="154"/>
                </a:lnTo>
                <a:lnTo>
                  <a:pt x="82" y="159"/>
                </a:lnTo>
                <a:lnTo>
                  <a:pt x="49" y="154"/>
                </a:lnTo>
                <a:lnTo>
                  <a:pt x="44" y="154"/>
                </a:lnTo>
                <a:lnTo>
                  <a:pt x="22" y="137"/>
                </a:lnTo>
                <a:lnTo>
                  <a:pt x="5" y="115"/>
                </a:lnTo>
                <a:lnTo>
                  <a:pt x="5" y="110"/>
                </a:lnTo>
                <a:lnTo>
                  <a:pt x="0" y="77"/>
                </a:lnTo>
                <a:lnTo>
                  <a:pt x="16" y="77"/>
                </a:lnTo>
                <a:lnTo>
                  <a:pt x="22" y="110"/>
                </a:lnTo>
                <a:lnTo>
                  <a:pt x="33" y="126"/>
                </a:lnTo>
                <a:lnTo>
                  <a:pt x="49" y="137"/>
                </a:lnTo>
                <a:lnTo>
                  <a:pt x="82" y="143"/>
                </a:lnTo>
                <a:lnTo>
                  <a:pt x="109" y="137"/>
                </a:lnTo>
                <a:lnTo>
                  <a:pt x="126" y="126"/>
                </a:lnTo>
                <a:lnTo>
                  <a:pt x="137" y="110"/>
                </a:lnTo>
                <a:lnTo>
                  <a:pt x="142" y="77"/>
                </a:lnTo>
                <a:lnTo>
                  <a:pt x="137" y="50"/>
                </a:lnTo>
                <a:lnTo>
                  <a:pt x="126" y="33"/>
                </a:lnTo>
                <a:lnTo>
                  <a:pt x="109" y="22"/>
                </a:lnTo>
                <a:lnTo>
                  <a:pt x="82" y="17"/>
                </a:lnTo>
                <a:lnTo>
                  <a:pt x="49" y="22"/>
                </a:lnTo>
                <a:lnTo>
                  <a:pt x="33" y="33"/>
                </a:lnTo>
                <a:lnTo>
                  <a:pt x="16" y="55"/>
                </a:lnTo>
                <a:lnTo>
                  <a:pt x="5" y="5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06" name="Freeform 34"/>
          <p:cNvSpPr>
            <a:spLocks/>
          </p:cNvSpPr>
          <p:nvPr/>
        </p:nvSpPr>
        <p:spPr bwMode="auto">
          <a:xfrm>
            <a:off x="6220559" y="3844926"/>
            <a:ext cx="102577" cy="60325"/>
          </a:xfrm>
          <a:custGeom>
            <a:avLst/>
            <a:gdLst>
              <a:gd name="T0" fmla="*/ 0 w 71"/>
              <a:gd name="T1" fmla="*/ 22 h 38"/>
              <a:gd name="T2" fmla="*/ 11 w 71"/>
              <a:gd name="T3" fmla="*/ 6 h 38"/>
              <a:gd name="T4" fmla="*/ 22 w 71"/>
              <a:gd name="T5" fmla="*/ 0 h 38"/>
              <a:gd name="T6" fmla="*/ 33 w 71"/>
              <a:gd name="T7" fmla="*/ 22 h 38"/>
              <a:gd name="T8" fmla="*/ 49 w 71"/>
              <a:gd name="T9" fmla="*/ 38 h 38"/>
              <a:gd name="T10" fmla="*/ 60 w 71"/>
              <a:gd name="T11" fmla="*/ 38 h 38"/>
              <a:gd name="T12" fmla="*/ 71 w 71"/>
              <a:gd name="T13" fmla="*/ 22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1"/>
              <a:gd name="T22" fmla="*/ 0 h 38"/>
              <a:gd name="T23" fmla="*/ 71 w 71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1" h="38">
                <a:moveTo>
                  <a:pt x="0" y="22"/>
                </a:moveTo>
                <a:lnTo>
                  <a:pt x="11" y="6"/>
                </a:lnTo>
                <a:lnTo>
                  <a:pt x="22" y="0"/>
                </a:lnTo>
                <a:lnTo>
                  <a:pt x="33" y="22"/>
                </a:lnTo>
                <a:lnTo>
                  <a:pt x="49" y="38"/>
                </a:lnTo>
                <a:lnTo>
                  <a:pt x="60" y="38"/>
                </a:lnTo>
                <a:lnTo>
                  <a:pt x="71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07" name="Rectangle 35"/>
          <p:cNvSpPr>
            <a:spLocks noChangeArrowheads="1"/>
          </p:cNvSpPr>
          <p:nvPr/>
        </p:nvSpPr>
        <p:spPr bwMode="auto">
          <a:xfrm>
            <a:off x="6258658" y="3992563"/>
            <a:ext cx="23446" cy="1841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08" name="Freeform 36"/>
          <p:cNvSpPr>
            <a:spLocks/>
          </p:cNvSpPr>
          <p:nvPr/>
        </p:nvSpPr>
        <p:spPr bwMode="auto">
          <a:xfrm>
            <a:off x="6226420" y="4132263"/>
            <a:ext cx="96715" cy="157162"/>
          </a:xfrm>
          <a:custGeom>
            <a:avLst/>
            <a:gdLst>
              <a:gd name="T0" fmla="*/ 33 w 66"/>
              <a:gd name="T1" fmla="*/ 99 h 99"/>
              <a:gd name="T2" fmla="*/ 0 w 66"/>
              <a:gd name="T3" fmla="*/ 0 h 99"/>
              <a:gd name="T4" fmla="*/ 33 w 66"/>
              <a:gd name="T5" fmla="*/ 22 h 99"/>
              <a:gd name="T6" fmla="*/ 66 w 66"/>
              <a:gd name="T7" fmla="*/ 0 h 99"/>
              <a:gd name="T8" fmla="*/ 33 w 66"/>
              <a:gd name="T9" fmla="*/ 99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99"/>
              <a:gd name="T17" fmla="*/ 66 w 66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99">
                <a:moveTo>
                  <a:pt x="33" y="99"/>
                </a:moveTo>
                <a:lnTo>
                  <a:pt x="0" y="0"/>
                </a:lnTo>
                <a:lnTo>
                  <a:pt x="33" y="22"/>
                </a:lnTo>
                <a:lnTo>
                  <a:pt x="66" y="0"/>
                </a:lnTo>
                <a:lnTo>
                  <a:pt x="33" y="9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09" name="Freeform 37"/>
          <p:cNvSpPr>
            <a:spLocks/>
          </p:cNvSpPr>
          <p:nvPr/>
        </p:nvSpPr>
        <p:spPr bwMode="auto">
          <a:xfrm>
            <a:off x="6242538" y="3836988"/>
            <a:ext cx="30774" cy="42862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10" name="Rectangle 38"/>
          <p:cNvSpPr>
            <a:spLocks noChangeArrowheads="1"/>
          </p:cNvSpPr>
          <p:nvPr/>
        </p:nvSpPr>
        <p:spPr bwMode="auto">
          <a:xfrm>
            <a:off x="6113585" y="4279900"/>
            <a:ext cx="360485" cy="714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11" name="Line 39"/>
          <p:cNvSpPr>
            <a:spLocks noChangeShapeType="1"/>
          </p:cNvSpPr>
          <p:nvPr/>
        </p:nvSpPr>
        <p:spPr bwMode="auto">
          <a:xfrm>
            <a:off x="4303835" y="6011864"/>
            <a:ext cx="0" cy="2873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50212" name="Rectangle 40"/>
          <p:cNvSpPr>
            <a:spLocks noChangeArrowheads="1"/>
          </p:cNvSpPr>
          <p:nvPr/>
        </p:nvSpPr>
        <p:spPr bwMode="auto">
          <a:xfrm>
            <a:off x="4088424" y="5938839"/>
            <a:ext cx="430823" cy="730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13" name="Line 41"/>
          <p:cNvSpPr>
            <a:spLocks noChangeShapeType="1"/>
          </p:cNvSpPr>
          <p:nvPr/>
        </p:nvSpPr>
        <p:spPr bwMode="auto">
          <a:xfrm>
            <a:off x="5527431" y="5794375"/>
            <a:ext cx="0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50214" name="Rectangle 42"/>
          <p:cNvSpPr>
            <a:spLocks noChangeArrowheads="1"/>
          </p:cNvSpPr>
          <p:nvPr/>
        </p:nvSpPr>
        <p:spPr bwMode="auto">
          <a:xfrm>
            <a:off x="5312020" y="5721351"/>
            <a:ext cx="432288" cy="730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15" name="Freeform 43"/>
          <p:cNvSpPr>
            <a:spLocks/>
          </p:cNvSpPr>
          <p:nvPr/>
        </p:nvSpPr>
        <p:spPr bwMode="auto">
          <a:xfrm>
            <a:off x="958361" y="4695826"/>
            <a:ext cx="234462" cy="252413"/>
          </a:xfrm>
          <a:custGeom>
            <a:avLst/>
            <a:gdLst>
              <a:gd name="T0" fmla="*/ 5 w 159"/>
              <a:gd name="T1" fmla="*/ 50 h 159"/>
              <a:gd name="T2" fmla="*/ 5 w 159"/>
              <a:gd name="T3" fmla="*/ 44 h 159"/>
              <a:gd name="T4" fmla="*/ 22 w 159"/>
              <a:gd name="T5" fmla="*/ 22 h 159"/>
              <a:gd name="T6" fmla="*/ 22 w 159"/>
              <a:gd name="T7" fmla="*/ 22 h 159"/>
              <a:gd name="T8" fmla="*/ 44 w 159"/>
              <a:gd name="T9" fmla="*/ 6 h 159"/>
              <a:gd name="T10" fmla="*/ 49 w 159"/>
              <a:gd name="T11" fmla="*/ 6 h 159"/>
              <a:gd name="T12" fmla="*/ 82 w 159"/>
              <a:gd name="T13" fmla="*/ 0 h 159"/>
              <a:gd name="T14" fmla="*/ 82 w 159"/>
              <a:gd name="T15" fmla="*/ 0 h 159"/>
              <a:gd name="T16" fmla="*/ 109 w 159"/>
              <a:gd name="T17" fmla="*/ 6 h 159"/>
              <a:gd name="T18" fmla="*/ 115 w 159"/>
              <a:gd name="T19" fmla="*/ 6 h 159"/>
              <a:gd name="T20" fmla="*/ 137 w 159"/>
              <a:gd name="T21" fmla="*/ 22 h 159"/>
              <a:gd name="T22" fmla="*/ 137 w 159"/>
              <a:gd name="T23" fmla="*/ 22 h 159"/>
              <a:gd name="T24" fmla="*/ 153 w 159"/>
              <a:gd name="T25" fmla="*/ 44 h 159"/>
              <a:gd name="T26" fmla="*/ 153 w 159"/>
              <a:gd name="T27" fmla="*/ 50 h 159"/>
              <a:gd name="T28" fmla="*/ 159 w 159"/>
              <a:gd name="T29" fmla="*/ 77 h 159"/>
              <a:gd name="T30" fmla="*/ 159 w 159"/>
              <a:gd name="T31" fmla="*/ 77 h 159"/>
              <a:gd name="T32" fmla="*/ 153 w 159"/>
              <a:gd name="T33" fmla="*/ 110 h 159"/>
              <a:gd name="T34" fmla="*/ 153 w 159"/>
              <a:gd name="T35" fmla="*/ 115 h 159"/>
              <a:gd name="T36" fmla="*/ 137 w 159"/>
              <a:gd name="T37" fmla="*/ 137 h 159"/>
              <a:gd name="T38" fmla="*/ 137 w 159"/>
              <a:gd name="T39" fmla="*/ 137 h 159"/>
              <a:gd name="T40" fmla="*/ 115 w 159"/>
              <a:gd name="T41" fmla="*/ 154 h 159"/>
              <a:gd name="T42" fmla="*/ 109 w 159"/>
              <a:gd name="T43" fmla="*/ 154 h 159"/>
              <a:gd name="T44" fmla="*/ 82 w 159"/>
              <a:gd name="T45" fmla="*/ 159 h 159"/>
              <a:gd name="T46" fmla="*/ 82 w 159"/>
              <a:gd name="T47" fmla="*/ 159 h 159"/>
              <a:gd name="T48" fmla="*/ 49 w 159"/>
              <a:gd name="T49" fmla="*/ 154 h 159"/>
              <a:gd name="T50" fmla="*/ 44 w 159"/>
              <a:gd name="T51" fmla="*/ 154 h 159"/>
              <a:gd name="T52" fmla="*/ 22 w 159"/>
              <a:gd name="T53" fmla="*/ 137 h 159"/>
              <a:gd name="T54" fmla="*/ 22 w 159"/>
              <a:gd name="T55" fmla="*/ 137 h 159"/>
              <a:gd name="T56" fmla="*/ 5 w 159"/>
              <a:gd name="T57" fmla="*/ 115 h 159"/>
              <a:gd name="T58" fmla="*/ 5 w 159"/>
              <a:gd name="T59" fmla="*/ 110 h 159"/>
              <a:gd name="T60" fmla="*/ 0 w 159"/>
              <a:gd name="T61" fmla="*/ 77 h 159"/>
              <a:gd name="T62" fmla="*/ 16 w 159"/>
              <a:gd name="T63" fmla="*/ 77 h 159"/>
              <a:gd name="T64" fmla="*/ 22 w 159"/>
              <a:gd name="T65" fmla="*/ 110 h 159"/>
              <a:gd name="T66" fmla="*/ 33 w 159"/>
              <a:gd name="T67" fmla="*/ 126 h 159"/>
              <a:gd name="T68" fmla="*/ 49 w 159"/>
              <a:gd name="T69" fmla="*/ 137 h 159"/>
              <a:gd name="T70" fmla="*/ 82 w 159"/>
              <a:gd name="T71" fmla="*/ 143 h 159"/>
              <a:gd name="T72" fmla="*/ 109 w 159"/>
              <a:gd name="T73" fmla="*/ 137 h 159"/>
              <a:gd name="T74" fmla="*/ 126 w 159"/>
              <a:gd name="T75" fmla="*/ 126 h 159"/>
              <a:gd name="T76" fmla="*/ 137 w 159"/>
              <a:gd name="T77" fmla="*/ 110 h 159"/>
              <a:gd name="T78" fmla="*/ 142 w 159"/>
              <a:gd name="T79" fmla="*/ 77 h 159"/>
              <a:gd name="T80" fmla="*/ 137 w 159"/>
              <a:gd name="T81" fmla="*/ 50 h 159"/>
              <a:gd name="T82" fmla="*/ 126 w 159"/>
              <a:gd name="T83" fmla="*/ 33 h 159"/>
              <a:gd name="T84" fmla="*/ 109 w 159"/>
              <a:gd name="T85" fmla="*/ 22 h 159"/>
              <a:gd name="T86" fmla="*/ 82 w 159"/>
              <a:gd name="T87" fmla="*/ 17 h 159"/>
              <a:gd name="T88" fmla="*/ 49 w 159"/>
              <a:gd name="T89" fmla="*/ 22 h 159"/>
              <a:gd name="T90" fmla="*/ 33 w 159"/>
              <a:gd name="T91" fmla="*/ 33 h 159"/>
              <a:gd name="T92" fmla="*/ 16 w 159"/>
              <a:gd name="T93" fmla="*/ 55 h 159"/>
              <a:gd name="T94" fmla="*/ 5 w 159"/>
              <a:gd name="T95" fmla="*/ 50 h 15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9"/>
              <a:gd name="T145" fmla="*/ 0 h 159"/>
              <a:gd name="T146" fmla="*/ 159 w 159"/>
              <a:gd name="T147" fmla="*/ 159 h 15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9" h="159">
                <a:moveTo>
                  <a:pt x="5" y="50"/>
                </a:moveTo>
                <a:lnTo>
                  <a:pt x="5" y="44"/>
                </a:lnTo>
                <a:lnTo>
                  <a:pt x="22" y="22"/>
                </a:lnTo>
                <a:lnTo>
                  <a:pt x="44" y="6"/>
                </a:lnTo>
                <a:lnTo>
                  <a:pt x="49" y="6"/>
                </a:lnTo>
                <a:lnTo>
                  <a:pt x="82" y="0"/>
                </a:lnTo>
                <a:lnTo>
                  <a:pt x="109" y="6"/>
                </a:lnTo>
                <a:lnTo>
                  <a:pt x="115" y="6"/>
                </a:lnTo>
                <a:lnTo>
                  <a:pt x="137" y="22"/>
                </a:lnTo>
                <a:lnTo>
                  <a:pt x="153" y="44"/>
                </a:lnTo>
                <a:lnTo>
                  <a:pt x="153" y="50"/>
                </a:lnTo>
                <a:lnTo>
                  <a:pt x="159" y="77"/>
                </a:lnTo>
                <a:lnTo>
                  <a:pt x="153" y="110"/>
                </a:lnTo>
                <a:lnTo>
                  <a:pt x="153" y="115"/>
                </a:lnTo>
                <a:lnTo>
                  <a:pt x="137" y="137"/>
                </a:lnTo>
                <a:lnTo>
                  <a:pt x="115" y="154"/>
                </a:lnTo>
                <a:lnTo>
                  <a:pt x="109" y="154"/>
                </a:lnTo>
                <a:lnTo>
                  <a:pt x="82" y="159"/>
                </a:lnTo>
                <a:lnTo>
                  <a:pt x="49" y="154"/>
                </a:lnTo>
                <a:lnTo>
                  <a:pt x="44" y="154"/>
                </a:lnTo>
                <a:lnTo>
                  <a:pt x="22" y="137"/>
                </a:lnTo>
                <a:lnTo>
                  <a:pt x="5" y="115"/>
                </a:lnTo>
                <a:lnTo>
                  <a:pt x="5" y="110"/>
                </a:lnTo>
                <a:lnTo>
                  <a:pt x="0" y="77"/>
                </a:lnTo>
                <a:lnTo>
                  <a:pt x="16" y="77"/>
                </a:lnTo>
                <a:lnTo>
                  <a:pt x="22" y="110"/>
                </a:lnTo>
                <a:lnTo>
                  <a:pt x="33" y="126"/>
                </a:lnTo>
                <a:lnTo>
                  <a:pt x="49" y="137"/>
                </a:lnTo>
                <a:lnTo>
                  <a:pt x="82" y="143"/>
                </a:lnTo>
                <a:lnTo>
                  <a:pt x="109" y="137"/>
                </a:lnTo>
                <a:lnTo>
                  <a:pt x="126" y="126"/>
                </a:lnTo>
                <a:lnTo>
                  <a:pt x="137" y="110"/>
                </a:lnTo>
                <a:lnTo>
                  <a:pt x="142" y="77"/>
                </a:lnTo>
                <a:lnTo>
                  <a:pt x="137" y="50"/>
                </a:lnTo>
                <a:lnTo>
                  <a:pt x="126" y="33"/>
                </a:lnTo>
                <a:lnTo>
                  <a:pt x="109" y="22"/>
                </a:lnTo>
                <a:lnTo>
                  <a:pt x="82" y="17"/>
                </a:lnTo>
                <a:lnTo>
                  <a:pt x="49" y="22"/>
                </a:lnTo>
                <a:lnTo>
                  <a:pt x="33" y="33"/>
                </a:lnTo>
                <a:lnTo>
                  <a:pt x="16" y="55"/>
                </a:lnTo>
                <a:lnTo>
                  <a:pt x="5" y="5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16" name="Freeform 44"/>
          <p:cNvSpPr>
            <a:spLocks/>
          </p:cNvSpPr>
          <p:nvPr/>
        </p:nvSpPr>
        <p:spPr bwMode="auto">
          <a:xfrm>
            <a:off x="958362" y="4775201"/>
            <a:ext cx="32238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17" name="Freeform 45"/>
          <p:cNvSpPr>
            <a:spLocks/>
          </p:cNvSpPr>
          <p:nvPr/>
        </p:nvSpPr>
        <p:spPr bwMode="auto">
          <a:xfrm>
            <a:off x="1024305" y="4783139"/>
            <a:ext cx="102577" cy="60325"/>
          </a:xfrm>
          <a:custGeom>
            <a:avLst/>
            <a:gdLst>
              <a:gd name="T0" fmla="*/ 0 w 71"/>
              <a:gd name="T1" fmla="*/ 22 h 38"/>
              <a:gd name="T2" fmla="*/ 11 w 71"/>
              <a:gd name="T3" fmla="*/ 6 h 38"/>
              <a:gd name="T4" fmla="*/ 22 w 71"/>
              <a:gd name="T5" fmla="*/ 0 h 38"/>
              <a:gd name="T6" fmla="*/ 33 w 71"/>
              <a:gd name="T7" fmla="*/ 22 h 38"/>
              <a:gd name="T8" fmla="*/ 49 w 71"/>
              <a:gd name="T9" fmla="*/ 38 h 38"/>
              <a:gd name="T10" fmla="*/ 60 w 71"/>
              <a:gd name="T11" fmla="*/ 38 h 38"/>
              <a:gd name="T12" fmla="*/ 71 w 71"/>
              <a:gd name="T13" fmla="*/ 22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1"/>
              <a:gd name="T22" fmla="*/ 0 h 38"/>
              <a:gd name="T23" fmla="*/ 71 w 71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1" h="38">
                <a:moveTo>
                  <a:pt x="0" y="22"/>
                </a:moveTo>
                <a:lnTo>
                  <a:pt x="11" y="6"/>
                </a:lnTo>
                <a:lnTo>
                  <a:pt x="22" y="0"/>
                </a:lnTo>
                <a:lnTo>
                  <a:pt x="33" y="22"/>
                </a:lnTo>
                <a:lnTo>
                  <a:pt x="49" y="38"/>
                </a:lnTo>
                <a:lnTo>
                  <a:pt x="60" y="38"/>
                </a:lnTo>
                <a:lnTo>
                  <a:pt x="71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18" name="Rectangle 46"/>
          <p:cNvSpPr>
            <a:spLocks noChangeArrowheads="1"/>
          </p:cNvSpPr>
          <p:nvPr/>
        </p:nvSpPr>
        <p:spPr bwMode="auto">
          <a:xfrm>
            <a:off x="1062404" y="4930775"/>
            <a:ext cx="23446" cy="1841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19" name="Freeform 47"/>
          <p:cNvSpPr>
            <a:spLocks/>
          </p:cNvSpPr>
          <p:nvPr/>
        </p:nvSpPr>
        <p:spPr bwMode="auto">
          <a:xfrm>
            <a:off x="1030167" y="5070476"/>
            <a:ext cx="96715" cy="157163"/>
          </a:xfrm>
          <a:custGeom>
            <a:avLst/>
            <a:gdLst>
              <a:gd name="T0" fmla="*/ 33 w 66"/>
              <a:gd name="T1" fmla="*/ 99 h 99"/>
              <a:gd name="T2" fmla="*/ 0 w 66"/>
              <a:gd name="T3" fmla="*/ 0 h 99"/>
              <a:gd name="T4" fmla="*/ 33 w 66"/>
              <a:gd name="T5" fmla="*/ 22 h 99"/>
              <a:gd name="T6" fmla="*/ 66 w 66"/>
              <a:gd name="T7" fmla="*/ 0 h 99"/>
              <a:gd name="T8" fmla="*/ 33 w 66"/>
              <a:gd name="T9" fmla="*/ 99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99"/>
              <a:gd name="T17" fmla="*/ 66 w 66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99">
                <a:moveTo>
                  <a:pt x="33" y="99"/>
                </a:moveTo>
                <a:lnTo>
                  <a:pt x="0" y="0"/>
                </a:lnTo>
                <a:lnTo>
                  <a:pt x="33" y="22"/>
                </a:lnTo>
                <a:lnTo>
                  <a:pt x="66" y="0"/>
                </a:lnTo>
                <a:lnTo>
                  <a:pt x="33" y="9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20" name="Freeform 48"/>
          <p:cNvSpPr>
            <a:spLocks/>
          </p:cNvSpPr>
          <p:nvPr/>
        </p:nvSpPr>
        <p:spPr bwMode="auto">
          <a:xfrm>
            <a:off x="1046285" y="4775201"/>
            <a:ext cx="32238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21" name="Rectangle 49"/>
          <p:cNvSpPr>
            <a:spLocks noChangeArrowheads="1"/>
          </p:cNvSpPr>
          <p:nvPr/>
        </p:nvSpPr>
        <p:spPr bwMode="auto">
          <a:xfrm>
            <a:off x="917331" y="5218114"/>
            <a:ext cx="360485" cy="714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22" name="Freeform 50"/>
          <p:cNvSpPr>
            <a:spLocks/>
          </p:cNvSpPr>
          <p:nvPr/>
        </p:nvSpPr>
        <p:spPr bwMode="auto">
          <a:xfrm>
            <a:off x="2979127" y="3105151"/>
            <a:ext cx="234462" cy="252413"/>
          </a:xfrm>
          <a:custGeom>
            <a:avLst/>
            <a:gdLst>
              <a:gd name="T0" fmla="*/ 5 w 159"/>
              <a:gd name="T1" fmla="*/ 50 h 159"/>
              <a:gd name="T2" fmla="*/ 5 w 159"/>
              <a:gd name="T3" fmla="*/ 44 h 159"/>
              <a:gd name="T4" fmla="*/ 22 w 159"/>
              <a:gd name="T5" fmla="*/ 22 h 159"/>
              <a:gd name="T6" fmla="*/ 22 w 159"/>
              <a:gd name="T7" fmla="*/ 22 h 159"/>
              <a:gd name="T8" fmla="*/ 44 w 159"/>
              <a:gd name="T9" fmla="*/ 6 h 159"/>
              <a:gd name="T10" fmla="*/ 49 w 159"/>
              <a:gd name="T11" fmla="*/ 6 h 159"/>
              <a:gd name="T12" fmla="*/ 82 w 159"/>
              <a:gd name="T13" fmla="*/ 0 h 159"/>
              <a:gd name="T14" fmla="*/ 82 w 159"/>
              <a:gd name="T15" fmla="*/ 0 h 159"/>
              <a:gd name="T16" fmla="*/ 109 w 159"/>
              <a:gd name="T17" fmla="*/ 6 h 159"/>
              <a:gd name="T18" fmla="*/ 115 w 159"/>
              <a:gd name="T19" fmla="*/ 6 h 159"/>
              <a:gd name="T20" fmla="*/ 137 w 159"/>
              <a:gd name="T21" fmla="*/ 22 h 159"/>
              <a:gd name="T22" fmla="*/ 137 w 159"/>
              <a:gd name="T23" fmla="*/ 22 h 159"/>
              <a:gd name="T24" fmla="*/ 153 w 159"/>
              <a:gd name="T25" fmla="*/ 44 h 159"/>
              <a:gd name="T26" fmla="*/ 153 w 159"/>
              <a:gd name="T27" fmla="*/ 50 h 159"/>
              <a:gd name="T28" fmla="*/ 159 w 159"/>
              <a:gd name="T29" fmla="*/ 77 h 159"/>
              <a:gd name="T30" fmla="*/ 159 w 159"/>
              <a:gd name="T31" fmla="*/ 77 h 159"/>
              <a:gd name="T32" fmla="*/ 153 w 159"/>
              <a:gd name="T33" fmla="*/ 110 h 159"/>
              <a:gd name="T34" fmla="*/ 153 w 159"/>
              <a:gd name="T35" fmla="*/ 115 h 159"/>
              <a:gd name="T36" fmla="*/ 137 w 159"/>
              <a:gd name="T37" fmla="*/ 137 h 159"/>
              <a:gd name="T38" fmla="*/ 137 w 159"/>
              <a:gd name="T39" fmla="*/ 137 h 159"/>
              <a:gd name="T40" fmla="*/ 115 w 159"/>
              <a:gd name="T41" fmla="*/ 154 h 159"/>
              <a:gd name="T42" fmla="*/ 109 w 159"/>
              <a:gd name="T43" fmla="*/ 154 h 159"/>
              <a:gd name="T44" fmla="*/ 82 w 159"/>
              <a:gd name="T45" fmla="*/ 159 h 159"/>
              <a:gd name="T46" fmla="*/ 82 w 159"/>
              <a:gd name="T47" fmla="*/ 159 h 159"/>
              <a:gd name="T48" fmla="*/ 49 w 159"/>
              <a:gd name="T49" fmla="*/ 154 h 159"/>
              <a:gd name="T50" fmla="*/ 44 w 159"/>
              <a:gd name="T51" fmla="*/ 154 h 159"/>
              <a:gd name="T52" fmla="*/ 22 w 159"/>
              <a:gd name="T53" fmla="*/ 137 h 159"/>
              <a:gd name="T54" fmla="*/ 22 w 159"/>
              <a:gd name="T55" fmla="*/ 137 h 159"/>
              <a:gd name="T56" fmla="*/ 5 w 159"/>
              <a:gd name="T57" fmla="*/ 115 h 159"/>
              <a:gd name="T58" fmla="*/ 5 w 159"/>
              <a:gd name="T59" fmla="*/ 110 h 159"/>
              <a:gd name="T60" fmla="*/ 0 w 159"/>
              <a:gd name="T61" fmla="*/ 77 h 159"/>
              <a:gd name="T62" fmla="*/ 16 w 159"/>
              <a:gd name="T63" fmla="*/ 77 h 159"/>
              <a:gd name="T64" fmla="*/ 22 w 159"/>
              <a:gd name="T65" fmla="*/ 110 h 159"/>
              <a:gd name="T66" fmla="*/ 33 w 159"/>
              <a:gd name="T67" fmla="*/ 126 h 159"/>
              <a:gd name="T68" fmla="*/ 49 w 159"/>
              <a:gd name="T69" fmla="*/ 137 h 159"/>
              <a:gd name="T70" fmla="*/ 82 w 159"/>
              <a:gd name="T71" fmla="*/ 143 h 159"/>
              <a:gd name="T72" fmla="*/ 109 w 159"/>
              <a:gd name="T73" fmla="*/ 137 h 159"/>
              <a:gd name="T74" fmla="*/ 126 w 159"/>
              <a:gd name="T75" fmla="*/ 126 h 159"/>
              <a:gd name="T76" fmla="*/ 137 w 159"/>
              <a:gd name="T77" fmla="*/ 110 h 159"/>
              <a:gd name="T78" fmla="*/ 142 w 159"/>
              <a:gd name="T79" fmla="*/ 77 h 159"/>
              <a:gd name="T80" fmla="*/ 137 w 159"/>
              <a:gd name="T81" fmla="*/ 50 h 159"/>
              <a:gd name="T82" fmla="*/ 126 w 159"/>
              <a:gd name="T83" fmla="*/ 33 h 159"/>
              <a:gd name="T84" fmla="*/ 109 w 159"/>
              <a:gd name="T85" fmla="*/ 22 h 159"/>
              <a:gd name="T86" fmla="*/ 82 w 159"/>
              <a:gd name="T87" fmla="*/ 17 h 159"/>
              <a:gd name="T88" fmla="*/ 49 w 159"/>
              <a:gd name="T89" fmla="*/ 22 h 159"/>
              <a:gd name="T90" fmla="*/ 33 w 159"/>
              <a:gd name="T91" fmla="*/ 33 h 159"/>
              <a:gd name="T92" fmla="*/ 16 w 159"/>
              <a:gd name="T93" fmla="*/ 55 h 159"/>
              <a:gd name="T94" fmla="*/ 5 w 159"/>
              <a:gd name="T95" fmla="*/ 50 h 15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9"/>
              <a:gd name="T145" fmla="*/ 0 h 159"/>
              <a:gd name="T146" fmla="*/ 159 w 159"/>
              <a:gd name="T147" fmla="*/ 159 h 15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9" h="159">
                <a:moveTo>
                  <a:pt x="5" y="50"/>
                </a:moveTo>
                <a:lnTo>
                  <a:pt x="5" y="44"/>
                </a:lnTo>
                <a:lnTo>
                  <a:pt x="22" y="22"/>
                </a:lnTo>
                <a:lnTo>
                  <a:pt x="44" y="6"/>
                </a:lnTo>
                <a:lnTo>
                  <a:pt x="49" y="6"/>
                </a:lnTo>
                <a:lnTo>
                  <a:pt x="82" y="0"/>
                </a:lnTo>
                <a:lnTo>
                  <a:pt x="109" y="6"/>
                </a:lnTo>
                <a:lnTo>
                  <a:pt x="115" y="6"/>
                </a:lnTo>
                <a:lnTo>
                  <a:pt x="137" y="22"/>
                </a:lnTo>
                <a:lnTo>
                  <a:pt x="153" y="44"/>
                </a:lnTo>
                <a:lnTo>
                  <a:pt x="153" y="50"/>
                </a:lnTo>
                <a:lnTo>
                  <a:pt x="159" y="77"/>
                </a:lnTo>
                <a:lnTo>
                  <a:pt x="153" y="110"/>
                </a:lnTo>
                <a:lnTo>
                  <a:pt x="153" y="115"/>
                </a:lnTo>
                <a:lnTo>
                  <a:pt x="137" y="137"/>
                </a:lnTo>
                <a:lnTo>
                  <a:pt x="115" y="154"/>
                </a:lnTo>
                <a:lnTo>
                  <a:pt x="109" y="154"/>
                </a:lnTo>
                <a:lnTo>
                  <a:pt x="82" y="159"/>
                </a:lnTo>
                <a:lnTo>
                  <a:pt x="49" y="154"/>
                </a:lnTo>
                <a:lnTo>
                  <a:pt x="44" y="154"/>
                </a:lnTo>
                <a:lnTo>
                  <a:pt x="22" y="137"/>
                </a:lnTo>
                <a:lnTo>
                  <a:pt x="5" y="115"/>
                </a:lnTo>
                <a:lnTo>
                  <a:pt x="5" y="110"/>
                </a:lnTo>
                <a:lnTo>
                  <a:pt x="0" y="77"/>
                </a:lnTo>
                <a:lnTo>
                  <a:pt x="16" y="77"/>
                </a:lnTo>
                <a:lnTo>
                  <a:pt x="22" y="110"/>
                </a:lnTo>
                <a:lnTo>
                  <a:pt x="33" y="126"/>
                </a:lnTo>
                <a:lnTo>
                  <a:pt x="49" y="137"/>
                </a:lnTo>
                <a:lnTo>
                  <a:pt x="82" y="143"/>
                </a:lnTo>
                <a:lnTo>
                  <a:pt x="109" y="137"/>
                </a:lnTo>
                <a:lnTo>
                  <a:pt x="126" y="126"/>
                </a:lnTo>
                <a:lnTo>
                  <a:pt x="137" y="110"/>
                </a:lnTo>
                <a:lnTo>
                  <a:pt x="142" y="77"/>
                </a:lnTo>
                <a:lnTo>
                  <a:pt x="137" y="50"/>
                </a:lnTo>
                <a:lnTo>
                  <a:pt x="126" y="33"/>
                </a:lnTo>
                <a:lnTo>
                  <a:pt x="109" y="22"/>
                </a:lnTo>
                <a:lnTo>
                  <a:pt x="82" y="17"/>
                </a:lnTo>
                <a:lnTo>
                  <a:pt x="49" y="22"/>
                </a:lnTo>
                <a:lnTo>
                  <a:pt x="33" y="33"/>
                </a:lnTo>
                <a:lnTo>
                  <a:pt x="16" y="55"/>
                </a:lnTo>
                <a:lnTo>
                  <a:pt x="5" y="5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23" name="Freeform 51"/>
          <p:cNvSpPr>
            <a:spLocks/>
          </p:cNvSpPr>
          <p:nvPr/>
        </p:nvSpPr>
        <p:spPr bwMode="auto">
          <a:xfrm>
            <a:off x="3045070" y="3192464"/>
            <a:ext cx="102577" cy="60325"/>
          </a:xfrm>
          <a:custGeom>
            <a:avLst/>
            <a:gdLst>
              <a:gd name="T0" fmla="*/ 0 w 71"/>
              <a:gd name="T1" fmla="*/ 22 h 38"/>
              <a:gd name="T2" fmla="*/ 11 w 71"/>
              <a:gd name="T3" fmla="*/ 6 h 38"/>
              <a:gd name="T4" fmla="*/ 22 w 71"/>
              <a:gd name="T5" fmla="*/ 0 h 38"/>
              <a:gd name="T6" fmla="*/ 33 w 71"/>
              <a:gd name="T7" fmla="*/ 22 h 38"/>
              <a:gd name="T8" fmla="*/ 49 w 71"/>
              <a:gd name="T9" fmla="*/ 38 h 38"/>
              <a:gd name="T10" fmla="*/ 60 w 71"/>
              <a:gd name="T11" fmla="*/ 38 h 38"/>
              <a:gd name="T12" fmla="*/ 71 w 71"/>
              <a:gd name="T13" fmla="*/ 22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1"/>
              <a:gd name="T22" fmla="*/ 0 h 38"/>
              <a:gd name="T23" fmla="*/ 71 w 71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1" h="38">
                <a:moveTo>
                  <a:pt x="0" y="22"/>
                </a:moveTo>
                <a:lnTo>
                  <a:pt x="11" y="6"/>
                </a:lnTo>
                <a:lnTo>
                  <a:pt x="22" y="0"/>
                </a:lnTo>
                <a:lnTo>
                  <a:pt x="33" y="22"/>
                </a:lnTo>
                <a:lnTo>
                  <a:pt x="49" y="38"/>
                </a:lnTo>
                <a:lnTo>
                  <a:pt x="60" y="38"/>
                </a:lnTo>
                <a:lnTo>
                  <a:pt x="71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24" name="Rectangle 52"/>
          <p:cNvSpPr>
            <a:spLocks noChangeArrowheads="1"/>
          </p:cNvSpPr>
          <p:nvPr/>
        </p:nvSpPr>
        <p:spPr bwMode="auto">
          <a:xfrm>
            <a:off x="3084635" y="3340100"/>
            <a:ext cx="21980" cy="1841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25" name="Freeform 53"/>
          <p:cNvSpPr>
            <a:spLocks/>
          </p:cNvSpPr>
          <p:nvPr/>
        </p:nvSpPr>
        <p:spPr bwMode="auto">
          <a:xfrm>
            <a:off x="3067051" y="3184526"/>
            <a:ext cx="32238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1042486" name="AutoShape 54" descr="ZickZack"/>
          <p:cNvSpPr>
            <a:spLocks noChangeArrowheads="1"/>
          </p:cNvSpPr>
          <p:nvPr/>
        </p:nvSpPr>
        <p:spPr bwMode="auto">
          <a:xfrm rot="5400000">
            <a:off x="2765548" y="2524371"/>
            <a:ext cx="657225" cy="482111"/>
          </a:xfrm>
          <a:prstGeom prst="rightArrowCallout">
            <a:avLst>
              <a:gd name="adj1" fmla="val 25000"/>
              <a:gd name="adj2" fmla="val 25000"/>
              <a:gd name="adj3" fmla="val 20973"/>
              <a:gd name="adj4" fmla="val 66667"/>
            </a:avLst>
          </a:prstGeom>
          <a:pattFill prst="zigZag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8398" dir="1593903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CL"/>
          </a:p>
        </p:txBody>
      </p:sp>
      <p:sp>
        <p:nvSpPr>
          <p:cNvPr id="50227" name="Line 55"/>
          <p:cNvSpPr>
            <a:spLocks noChangeShapeType="1"/>
          </p:cNvSpPr>
          <p:nvPr/>
        </p:nvSpPr>
        <p:spPr bwMode="auto">
          <a:xfrm>
            <a:off x="2738805" y="2284413"/>
            <a:ext cx="1143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50228" name="Line 56"/>
          <p:cNvSpPr>
            <a:spLocks noChangeShapeType="1"/>
          </p:cNvSpPr>
          <p:nvPr/>
        </p:nvSpPr>
        <p:spPr bwMode="auto">
          <a:xfrm flipV="1">
            <a:off x="3335216" y="2246313"/>
            <a:ext cx="1143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50230" name="Line 61"/>
          <p:cNvSpPr>
            <a:spLocks noChangeShapeType="1"/>
          </p:cNvSpPr>
          <p:nvPr/>
        </p:nvSpPr>
        <p:spPr bwMode="auto">
          <a:xfrm>
            <a:off x="2225920" y="5703889"/>
            <a:ext cx="0" cy="2873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50231" name="Rectangle 62"/>
          <p:cNvSpPr>
            <a:spLocks noChangeArrowheads="1"/>
          </p:cNvSpPr>
          <p:nvPr/>
        </p:nvSpPr>
        <p:spPr bwMode="auto">
          <a:xfrm>
            <a:off x="2010508" y="5630864"/>
            <a:ext cx="430823" cy="730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32" name="Rectangle 63"/>
          <p:cNvSpPr>
            <a:spLocks noChangeArrowheads="1"/>
          </p:cNvSpPr>
          <p:nvPr/>
        </p:nvSpPr>
        <p:spPr bwMode="auto">
          <a:xfrm>
            <a:off x="5465885" y="3829051"/>
            <a:ext cx="432289" cy="730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33" name="Rectangle 64"/>
          <p:cNvSpPr>
            <a:spLocks noChangeArrowheads="1"/>
          </p:cNvSpPr>
          <p:nvPr/>
        </p:nvSpPr>
        <p:spPr bwMode="auto">
          <a:xfrm>
            <a:off x="2801815" y="3541714"/>
            <a:ext cx="575897" cy="730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34" name="Rectangle 65"/>
          <p:cNvSpPr>
            <a:spLocks noChangeArrowheads="1"/>
          </p:cNvSpPr>
          <p:nvPr/>
        </p:nvSpPr>
        <p:spPr bwMode="auto">
          <a:xfrm>
            <a:off x="1011116" y="3522663"/>
            <a:ext cx="360485" cy="714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35" name="Freeform 66"/>
          <p:cNvSpPr>
            <a:spLocks/>
          </p:cNvSpPr>
          <p:nvPr/>
        </p:nvSpPr>
        <p:spPr bwMode="auto">
          <a:xfrm>
            <a:off x="4498731" y="2606676"/>
            <a:ext cx="232997" cy="252413"/>
          </a:xfrm>
          <a:custGeom>
            <a:avLst/>
            <a:gdLst>
              <a:gd name="T0" fmla="*/ 5 w 159"/>
              <a:gd name="T1" fmla="*/ 50 h 159"/>
              <a:gd name="T2" fmla="*/ 5 w 159"/>
              <a:gd name="T3" fmla="*/ 44 h 159"/>
              <a:gd name="T4" fmla="*/ 22 w 159"/>
              <a:gd name="T5" fmla="*/ 22 h 159"/>
              <a:gd name="T6" fmla="*/ 22 w 159"/>
              <a:gd name="T7" fmla="*/ 22 h 159"/>
              <a:gd name="T8" fmla="*/ 44 w 159"/>
              <a:gd name="T9" fmla="*/ 6 h 159"/>
              <a:gd name="T10" fmla="*/ 49 w 159"/>
              <a:gd name="T11" fmla="*/ 6 h 159"/>
              <a:gd name="T12" fmla="*/ 82 w 159"/>
              <a:gd name="T13" fmla="*/ 0 h 159"/>
              <a:gd name="T14" fmla="*/ 82 w 159"/>
              <a:gd name="T15" fmla="*/ 0 h 159"/>
              <a:gd name="T16" fmla="*/ 109 w 159"/>
              <a:gd name="T17" fmla="*/ 6 h 159"/>
              <a:gd name="T18" fmla="*/ 115 w 159"/>
              <a:gd name="T19" fmla="*/ 6 h 159"/>
              <a:gd name="T20" fmla="*/ 137 w 159"/>
              <a:gd name="T21" fmla="*/ 22 h 159"/>
              <a:gd name="T22" fmla="*/ 137 w 159"/>
              <a:gd name="T23" fmla="*/ 22 h 159"/>
              <a:gd name="T24" fmla="*/ 153 w 159"/>
              <a:gd name="T25" fmla="*/ 44 h 159"/>
              <a:gd name="T26" fmla="*/ 153 w 159"/>
              <a:gd name="T27" fmla="*/ 50 h 159"/>
              <a:gd name="T28" fmla="*/ 159 w 159"/>
              <a:gd name="T29" fmla="*/ 77 h 159"/>
              <a:gd name="T30" fmla="*/ 159 w 159"/>
              <a:gd name="T31" fmla="*/ 77 h 159"/>
              <a:gd name="T32" fmla="*/ 153 w 159"/>
              <a:gd name="T33" fmla="*/ 110 h 159"/>
              <a:gd name="T34" fmla="*/ 153 w 159"/>
              <a:gd name="T35" fmla="*/ 115 h 159"/>
              <a:gd name="T36" fmla="*/ 137 w 159"/>
              <a:gd name="T37" fmla="*/ 137 h 159"/>
              <a:gd name="T38" fmla="*/ 137 w 159"/>
              <a:gd name="T39" fmla="*/ 137 h 159"/>
              <a:gd name="T40" fmla="*/ 115 w 159"/>
              <a:gd name="T41" fmla="*/ 154 h 159"/>
              <a:gd name="T42" fmla="*/ 109 w 159"/>
              <a:gd name="T43" fmla="*/ 154 h 159"/>
              <a:gd name="T44" fmla="*/ 82 w 159"/>
              <a:gd name="T45" fmla="*/ 159 h 159"/>
              <a:gd name="T46" fmla="*/ 82 w 159"/>
              <a:gd name="T47" fmla="*/ 159 h 159"/>
              <a:gd name="T48" fmla="*/ 49 w 159"/>
              <a:gd name="T49" fmla="*/ 154 h 159"/>
              <a:gd name="T50" fmla="*/ 44 w 159"/>
              <a:gd name="T51" fmla="*/ 154 h 159"/>
              <a:gd name="T52" fmla="*/ 22 w 159"/>
              <a:gd name="T53" fmla="*/ 137 h 159"/>
              <a:gd name="T54" fmla="*/ 22 w 159"/>
              <a:gd name="T55" fmla="*/ 137 h 159"/>
              <a:gd name="T56" fmla="*/ 5 w 159"/>
              <a:gd name="T57" fmla="*/ 115 h 159"/>
              <a:gd name="T58" fmla="*/ 5 w 159"/>
              <a:gd name="T59" fmla="*/ 110 h 159"/>
              <a:gd name="T60" fmla="*/ 0 w 159"/>
              <a:gd name="T61" fmla="*/ 77 h 159"/>
              <a:gd name="T62" fmla="*/ 16 w 159"/>
              <a:gd name="T63" fmla="*/ 77 h 159"/>
              <a:gd name="T64" fmla="*/ 22 w 159"/>
              <a:gd name="T65" fmla="*/ 110 h 159"/>
              <a:gd name="T66" fmla="*/ 33 w 159"/>
              <a:gd name="T67" fmla="*/ 126 h 159"/>
              <a:gd name="T68" fmla="*/ 49 w 159"/>
              <a:gd name="T69" fmla="*/ 137 h 159"/>
              <a:gd name="T70" fmla="*/ 82 w 159"/>
              <a:gd name="T71" fmla="*/ 143 h 159"/>
              <a:gd name="T72" fmla="*/ 109 w 159"/>
              <a:gd name="T73" fmla="*/ 137 h 159"/>
              <a:gd name="T74" fmla="*/ 126 w 159"/>
              <a:gd name="T75" fmla="*/ 126 h 159"/>
              <a:gd name="T76" fmla="*/ 137 w 159"/>
              <a:gd name="T77" fmla="*/ 110 h 159"/>
              <a:gd name="T78" fmla="*/ 142 w 159"/>
              <a:gd name="T79" fmla="*/ 77 h 159"/>
              <a:gd name="T80" fmla="*/ 137 w 159"/>
              <a:gd name="T81" fmla="*/ 50 h 159"/>
              <a:gd name="T82" fmla="*/ 126 w 159"/>
              <a:gd name="T83" fmla="*/ 33 h 159"/>
              <a:gd name="T84" fmla="*/ 109 w 159"/>
              <a:gd name="T85" fmla="*/ 22 h 159"/>
              <a:gd name="T86" fmla="*/ 82 w 159"/>
              <a:gd name="T87" fmla="*/ 17 h 159"/>
              <a:gd name="T88" fmla="*/ 49 w 159"/>
              <a:gd name="T89" fmla="*/ 22 h 159"/>
              <a:gd name="T90" fmla="*/ 33 w 159"/>
              <a:gd name="T91" fmla="*/ 33 h 159"/>
              <a:gd name="T92" fmla="*/ 16 w 159"/>
              <a:gd name="T93" fmla="*/ 55 h 159"/>
              <a:gd name="T94" fmla="*/ 5 w 159"/>
              <a:gd name="T95" fmla="*/ 50 h 15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9"/>
              <a:gd name="T145" fmla="*/ 0 h 159"/>
              <a:gd name="T146" fmla="*/ 159 w 159"/>
              <a:gd name="T147" fmla="*/ 159 h 15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9" h="159">
                <a:moveTo>
                  <a:pt x="5" y="50"/>
                </a:moveTo>
                <a:lnTo>
                  <a:pt x="5" y="44"/>
                </a:lnTo>
                <a:lnTo>
                  <a:pt x="22" y="22"/>
                </a:lnTo>
                <a:lnTo>
                  <a:pt x="44" y="6"/>
                </a:lnTo>
                <a:lnTo>
                  <a:pt x="49" y="6"/>
                </a:lnTo>
                <a:lnTo>
                  <a:pt x="82" y="0"/>
                </a:lnTo>
                <a:lnTo>
                  <a:pt x="109" y="6"/>
                </a:lnTo>
                <a:lnTo>
                  <a:pt x="115" y="6"/>
                </a:lnTo>
                <a:lnTo>
                  <a:pt x="137" y="22"/>
                </a:lnTo>
                <a:lnTo>
                  <a:pt x="153" y="44"/>
                </a:lnTo>
                <a:lnTo>
                  <a:pt x="153" y="50"/>
                </a:lnTo>
                <a:lnTo>
                  <a:pt x="159" y="77"/>
                </a:lnTo>
                <a:lnTo>
                  <a:pt x="153" y="110"/>
                </a:lnTo>
                <a:lnTo>
                  <a:pt x="153" y="115"/>
                </a:lnTo>
                <a:lnTo>
                  <a:pt x="137" y="137"/>
                </a:lnTo>
                <a:lnTo>
                  <a:pt x="115" y="154"/>
                </a:lnTo>
                <a:lnTo>
                  <a:pt x="109" y="154"/>
                </a:lnTo>
                <a:lnTo>
                  <a:pt x="82" y="159"/>
                </a:lnTo>
                <a:lnTo>
                  <a:pt x="49" y="154"/>
                </a:lnTo>
                <a:lnTo>
                  <a:pt x="44" y="154"/>
                </a:lnTo>
                <a:lnTo>
                  <a:pt x="22" y="137"/>
                </a:lnTo>
                <a:lnTo>
                  <a:pt x="5" y="115"/>
                </a:lnTo>
                <a:lnTo>
                  <a:pt x="5" y="110"/>
                </a:lnTo>
                <a:lnTo>
                  <a:pt x="0" y="77"/>
                </a:lnTo>
                <a:lnTo>
                  <a:pt x="16" y="77"/>
                </a:lnTo>
                <a:lnTo>
                  <a:pt x="22" y="110"/>
                </a:lnTo>
                <a:lnTo>
                  <a:pt x="33" y="126"/>
                </a:lnTo>
                <a:lnTo>
                  <a:pt x="49" y="137"/>
                </a:lnTo>
                <a:lnTo>
                  <a:pt x="82" y="143"/>
                </a:lnTo>
                <a:lnTo>
                  <a:pt x="109" y="137"/>
                </a:lnTo>
                <a:lnTo>
                  <a:pt x="126" y="126"/>
                </a:lnTo>
                <a:lnTo>
                  <a:pt x="137" y="110"/>
                </a:lnTo>
                <a:lnTo>
                  <a:pt x="142" y="77"/>
                </a:lnTo>
                <a:lnTo>
                  <a:pt x="137" y="50"/>
                </a:lnTo>
                <a:lnTo>
                  <a:pt x="126" y="33"/>
                </a:lnTo>
                <a:lnTo>
                  <a:pt x="109" y="22"/>
                </a:lnTo>
                <a:lnTo>
                  <a:pt x="82" y="17"/>
                </a:lnTo>
                <a:lnTo>
                  <a:pt x="49" y="22"/>
                </a:lnTo>
                <a:lnTo>
                  <a:pt x="33" y="33"/>
                </a:lnTo>
                <a:lnTo>
                  <a:pt x="16" y="55"/>
                </a:lnTo>
                <a:lnTo>
                  <a:pt x="5" y="5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36" name="Freeform 67"/>
          <p:cNvSpPr>
            <a:spLocks/>
          </p:cNvSpPr>
          <p:nvPr/>
        </p:nvSpPr>
        <p:spPr bwMode="auto">
          <a:xfrm>
            <a:off x="4498731" y="2686051"/>
            <a:ext cx="32238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37" name="Freeform 68"/>
          <p:cNvSpPr>
            <a:spLocks/>
          </p:cNvSpPr>
          <p:nvPr/>
        </p:nvSpPr>
        <p:spPr bwMode="auto">
          <a:xfrm>
            <a:off x="4564674" y="2693989"/>
            <a:ext cx="102577" cy="60325"/>
          </a:xfrm>
          <a:custGeom>
            <a:avLst/>
            <a:gdLst>
              <a:gd name="T0" fmla="*/ 0 w 71"/>
              <a:gd name="T1" fmla="*/ 22 h 38"/>
              <a:gd name="T2" fmla="*/ 11 w 71"/>
              <a:gd name="T3" fmla="*/ 6 h 38"/>
              <a:gd name="T4" fmla="*/ 22 w 71"/>
              <a:gd name="T5" fmla="*/ 0 h 38"/>
              <a:gd name="T6" fmla="*/ 33 w 71"/>
              <a:gd name="T7" fmla="*/ 22 h 38"/>
              <a:gd name="T8" fmla="*/ 49 w 71"/>
              <a:gd name="T9" fmla="*/ 38 h 38"/>
              <a:gd name="T10" fmla="*/ 60 w 71"/>
              <a:gd name="T11" fmla="*/ 38 h 38"/>
              <a:gd name="T12" fmla="*/ 71 w 71"/>
              <a:gd name="T13" fmla="*/ 22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1"/>
              <a:gd name="T22" fmla="*/ 0 h 38"/>
              <a:gd name="T23" fmla="*/ 71 w 71"/>
              <a:gd name="T24" fmla="*/ 38 h 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1" h="38">
                <a:moveTo>
                  <a:pt x="0" y="22"/>
                </a:moveTo>
                <a:lnTo>
                  <a:pt x="11" y="6"/>
                </a:lnTo>
                <a:lnTo>
                  <a:pt x="22" y="0"/>
                </a:lnTo>
                <a:lnTo>
                  <a:pt x="33" y="22"/>
                </a:lnTo>
                <a:lnTo>
                  <a:pt x="49" y="38"/>
                </a:lnTo>
                <a:lnTo>
                  <a:pt x="60" y="38"/>
                </a:lnTo>
                <a:lnTo>
                  <a:pt x="71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38" name="Rectangle 69"/>
          <p:cNvSpPr>
            <a:spLocks noChangeArrowheads="1"/>
          </p:cNvSpPr>
          <p:nvPr/>
        </p:nvSpPr>
        <p:spPr bwMode="auto">
          <a:xfrm>
            <a:off x="4602774" y="2841625"/>
            <a:ext cx="23446" cy="1841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39" name="Freeform 70"/>
          <p:cNvSpPr>
            <a:spLocks/>
          </p:cNvSpPr>
          <p:nvPr/>
        </p:nvSpPr>
        <p:spPr bwMode="auto">
          <a:xfrm>
            <a:off x="4570536" y="2981326"/>
            <a:ext cx="96715" cy="157163"/>
          </a:xfrm>
          <a:custGeom>
            <a:avLst/>
            <a:gdLst>
              <a:gd name="T0" fmla="*/ 33 w 66"/>
              <a:gd name="T1" fmla="*/ 99 h 99"/>
              <a:gd name="T2" fmla="*/ 0 w 66"/>
              <a:gd name="T3" fmla="*/ 0 h 99"/>
              <a:gd name="T4" fmla="*/ 33 w 66"/>
              <a:gd name="T5" fmla="*/ 22 h 99"/>
              <a:gd name="T6" fmla="*/ 66 w 66"/>
              <a:gd name="T7" fmla="*/ 0 h 99"/>
              <a:gd name="T8" fmla="*/ 33 w 66"/>
              <a:gd name="T9" fmla="*/ 99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99"/>
              <a:gd name="T17" fmla="*/ 66 w 66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99">
                <a:moveTo>
                  <a:pt x="33" y="99"/>
                </a:moveTo>
                <a:lnTo>
                  <a:pt x="0" y="0"/>
                </a:lnTo>
                <a:lnTo>
                  <a:pt x="33" y="22"/>
                </a:lnTo>
                <a:lnTo>
                  <a:pt x="66" y="0"/>
                </a:lnTo>
                <a:lnTo>
                  <a:pt x="33" y="9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40" name="Freeform 71"/>
          <p:cNvSpPr>
            <a:spLocks/>
          </p:cNvSpPr>
          <p:nvPr/>
        </p:nvSpPr>
        <p:spPr bwMode="auto">
          <a:xfrm>
            <a:off x="4586654" y="2686051"/>
            <a:ext cx="30774" cy="42863"/>
          </a:xfrm>
          <a:custGeom>
            <a:avLst/>
            <a:gdLst>
              <a:gd name="T0" fmla="*/ 0 w 22"/>
              <a:gd name="T1" fmla="*/ 27 h 27"/>
              <a:gd name="T2" fmla="*/ 0 w 22"/>
              <a:gd name="T3" fmla="*/ 27 h 27"/>
              <a:gd name="T4" fmla="*/ 5 w 22"/>
              <a:gd name="T5" fmla="*/ 0 h 27"/>
              <a:gd name="T6" fmla="*/ 22 w 22"/>
              <a:gd name="T7" fmla="*/ 0 h 27"/>
              <a:gd name="T8" fmla="*/ 16 w 22"/>
              <a:gd name="T9" fmla="*/ 27 h 27"/>
              <a:gd name="T10" fmla="*/ 0 w 22"/>
              <a:gd name="T11" fmla="*/ 2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27"/>
              <a:gd name="T20" fmla="*/ 22 w 22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27">
                <a:moveTo>
                  <a:pt x="0" y="27"/>
                </a:moveTo>
                <a:lnTo>
                  <a:pt x="0" y="27"/>
                </a:lnTo>
                <a:lnTo>
                  <a:pt x="5" y="0"/>
                </a:lnTo>
                <a:lnTo>
                  <a:pt x="22" y="0"/>
                </a:lnTo>
                <a:lnTo>
                  <a:pt x="16" y="27"/>
                </a:lnTo>
                <a:lnTo>
                  <a:pt x="0" y="2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41" name="Rectangle 72"/>
          <p:cNvSpPr>
            <a:spLocks noChangeArrowheads="1"/>
          </p:cNvSpPr>
          <p:nvPr/>
        </p:nvSpPr>
        <p:spPr bwMode="auto">
          <a:xfrm>
            <a:off x="4457700" y="3128964"/>
            <a:ext cx="360485" cy="714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42" name="Line 73"/>
          <p:cNvSpPr>
            <a:spLocks noChangeShapeType="1"/>
          </p:cNvSpPr>
          <p:nvPr/>
        </p:nvSpPr>
        <p:spPr bwMode="auto">
          <a:xfrm>
            <a:off x="6328997" y="5127625"/>
            <a:ext cx="0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50243" name="Rectangle 74"/>
          <p:cNvSpPr>
            <a:spLocks noChangeArrowheads="1"/>
          </p:cNvSpPr>
          <p:nvPr/>
        </p:nvSpPr>
        <p:spPr bwMode="auto">
          <a:xfrm>
            <a:off x="6113585" y="5054601"/>
            <a:ext cx="432289" cy="730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0244" name="Rectangle 75"/>
          <p:cNvSpPr>
            <a:spLocks noChangeArrowheads="1"/>
          </p:cNvSpPr>
          <p:nvPr/>
        </p:nvSpPr>
        <p:spPr bwMode="auto">
          <a:xfrm>
            <a:off x="1255835" y="1"/>
            <a:ext cx="7206762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 defTabSz="76200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ES" sz="2400" b="1">
                <a:solidFill>
                  <a:schemeClr val="bg1"/>
                </a:solidFill>
              </a:rPr>
              <a:t>Una alternativa de solución</a:t>
            </a:r>
          </a:p>
        </p:txBody>
      </p:sp>
      <p:sp>
        <p:nvSpPr>
          <p:cNvPr id="50245" name="Rectangle 76"/>
          <p:cNvSpPr>
            <a:spLocks noChangeArrowheads="1"/>
          </p:cNvSpPr>
          <p:nvPr/>
        </p:nvSpPr>
        <p:spPr bwMode="auto">
          <a:xfrm>
            <a:off x="48358" y="6411914"/>
            <a:ext cx="7737231" cy="402291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l" defTabSz="76200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de-DE" sz="2000" b="1">
                <a:solidFill>
                  <a:schemeClr val="bg1"/>
                </a:solidFill>
              </a:rPr>
              <a:t>5. Incorporación Masiva en los sistemas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 bwMode="auto">
          <a:xfrm>
            <a:off x="-36635" y="1105429"/>
            <a:ext cx="8893420" cy="1323439"/>
          </a:xfrm>
          <a:prstGeom prst="rect">
            <a:avLst/>
          </a:prstGeom>
          <a:noFill/>
          <a:ln algn="ctr"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0" marR="0" lvl="0" indent="-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ES" sz="2000" b="0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Times New Roman" pitchFamily="18" charset="0"/>
              </a:rPr>
              <a:t>En los sistemas  con capacidad hidráulica de embalse, la integración de  energía  renovable intermitente  se facilita.</a:t>
            </a:r>
          </a:p>
          <a:p>
            <a:pPr marL="190500" marR="0" lvl="0" indent="-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ES" sz="2000" b="0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Times New Roman" pitchFamily="18" charset="0"/>
              </a:rPr>
              <a:t>En caso contrario, penetraci</a:t>
            </a:r>
            <a:r>
              <a:rPr kumimoji="0" lang="es-ES" sz="2000" b="0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+mn-ea"/>
                <a:cs typeface="Times New Roman" pitchFamily="18" charset="0"/>
              </a:rPr>
              <a:t>ó</a:t>
            </a:r>
            <a:r>
              <a:rPr kumimoji="0" lang="es-ES" sz="2000" b="0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Times New Roman" pitchFamily="18" charset="0"/>
              </a:rPr>
              <a:t>n de energ</a:t>
            </a:r>
            <a:r>
              <a:rPr kumimoji="0" lang="es-ES" sz="2000" b="0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+mn-ea"/>
                <a:cs typeface="Times New Roman" pitchFamily="18" charset="0"/>
              </a:rPr>
              <a:t>í</a:t>
            </a:r>
            <a:r>
              <a:rPr kumimoji="0" lang="es-ES" sz="2000" b="0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Times New Roman" pitchFamily="18" charset="0"/>
              </a:rPr>
              <a:t>a encuentra l</a:t>
            </a:r>
            <a:r>
              <a:rPr kumimoji="0" lang="es-ES" sz="2000" b="0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+mn-ea"/>
                <a:cs typeface="Times New Roman" pitchFamily="18" charset="0"/>
              </a:rPr>
              <a:t>í</a:t>
            </a:r>
            <a:r>
              <a:rPr kumimoji="0" lang="es-ES" sz="2000" b="0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Times New Roman" pitchFamily="18" charset="0"/>
              </a:rPr>
              <a:t>mites relacionados con la estabilidad / costos del sistema.</a:t>
            </a:r>
            <a:endParaRPr kumimoji="0" lang="es-ES" sz="20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Times New Roman" pitchFamily="18" charset="0"/>
            </a:endParaRPr>
          </a:p>
        </p:txBody>
      </p:sp>
      <p:sp>
        <p:nvSpPr>
          <p:cNvPr id="69" name="Rectangle 2"/>
          <p:cNvSpPr txBox="1">
            <a:spLocks noChangeArrowheads="1"/>
          </p:cNvSpPr>
          <p:nvPr/>
        </p:nvSpPr>
        <p:spPr bwMode="auto">
          <a:xfrm>
            <a:off x="500034" y="71436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Oportunidades</a:t>
            </a:r>
            <a:endParaRPr kumimoji="0" lang="de-DE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0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Perspectivas y Conclusiones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6"/>
          <p:cNvSpPr>
            <a:spLocks noChangeArrowheads="1"/>
          </p:cNvSpPr>
          <p:nvPr/>
        </p:nvSpPr>
        <p:spPr bwMode="auto">
          <a:xfrm>
            <a:off x="268166" y="2581275"/>
            <a:ext cx="181822" cy="371513"/>
          </a:xfrm>
          <a:prstGeom prst="rect">
            <a:avLst/>
          </a:prstGeom>
          <a:solidFill>
            <a:schemeClr val="bg1"/>
          </a:solidFill>
          <a:ln w="38100" algn="ctr">
            <a:noFill/>
            <a:miter lim="800000"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endParaRPr lang="es-CL"/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8681" y="2633664"/>
            <a:ext cx="4642338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4280389" y="2054226"/>
            <a:ext cx="434926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0" indent="-190500" algn="l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Char char="•"/>
            </a:pPr>
            <a:r>
              <a:rPr lang="es-CL" sz="2000" i="1">
                <a:cs typeface="Times New Roman" pitchFamily="18" charset="0"/>
              </a:rPr>
              <a:t>Red el</a:t>
            </a:r>
            <a:r>
              <a:rPr lang="es-CL" sz="2000" i="1">
                <a:latin typeface="Tahoma" pitchFamily="34" charset="0"/>
                <a:cs typeface="Times New Roman" pitchFamily="18" charset="0"/>
              </a:rPr>
              <a:t>é</a:t>
            </a:r>
            <a:r>
              <a:rPr lang="es-CL" sz="2000" i="1">
                <a:cs typeface="Times New Roman" pitchFamily="18" charset="0"/>
              </a:rPr>
              <a:t>ctrica inteligente... (Visi</a:t>
            </a:r>
            <a:r>
              <a:rPr lang="es-CL" sz="2000" i="1">
                <a:latin typeface="Tahoma" pitchFamily="34" charset="0"/>
                <a:cs typeface="Times New Roman" pitchFamily="18" charset="0"/>
              </a:rPr>
              <a:t>ó</a:t>
            </a:r>
            <a:r>
              <a:rPr lang="es-CL" sz="2000" i="1">
                <a:cs typeface="Times New Roman" pitchFamily="18" charset="0"/>
              </a:rPr>
              <a:t>n)</a:t>
            </a:r>
            <a:endParaRPr lang="de-DE" sz="2000" i="1">
              <a:cs typeface="Times New Roman" pitchFamily="18" charset="0"/>
            </a:endParaRP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 rot="-5400000">
            <a:off x="6993605" y="4164549"/>
            <a:ext cx="3859711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CL" sz="1200">
                <a:solidFill>
                  <a:srgbClr val="000000"/>
                </a:solidFill>
                <a:latin typeface="Tahoma" pitchFamily="34" charset="0"/>
              </a:rPr>
              <a:t>Fuente: Plataformo Europea de Tecnología “Smart Grids”</a:t>
            </a:r>
          </a:p>
        </p:txBody>
      </p:sp>
      <p:pic>
        <p:nvPicPr>
          <p:cNvPr id="54278" name="Picture 6" descr="hm00350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220" y="1057276"/>
            <a:ext cx="603738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42844" y="2786058"/>
            <a:ext cx="3929090" cy="3000396"/>
            <a:chOff x="3776" y="2417"/>
            <a:chExt cx="1869" cy="1345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3793" y="2417"/>
              <a:ext cx="1680" cy="1345"/>
              <a:chOff x="3793" y="2417"/>
              <a:chExt cx="1680" cy="1345"/>
            </a:xfrm>
          </p:grpSpPr>
          <p:grpSp>
            <p:nvGrpSpPr>
              <p:cNvPr id="4" name="Group 9"/>
              <p:cNvGrpSpPr>
                <a:grpSpLocks noChangeAspect="1"/>
              </p:cNvGrpSpPr>
              <p:nvPr/>
            </p:nvGrpSpPr>
            <p:grpSpPr bwMode="auto">
              <a:xfrm>
                <a:off x="3793" y="2417"/>
                <a:ext cx="1680" cy="1213"/>
                <a:chOff x="372" y="861"/>
                <a:chExt cx="2534" cy="1830"/>
              </a:xfrm>
            </p:grpSpPr>
            <p:sp>
              <p:nvSpPr>
                <p:cNvPr id="54289" name="AutoShape 1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72" y="861"/>
                  <a:ext cx="2534" cy="183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CL"/>
                </a:p>
              </p:txBody>
            </p:sp>
            <p:pic>
              <p:nvPicPr>
                <p:cNvPr id="54290" name="Picture 11"/>
                <p:cNvPicPr>
                  <a:picLocks noChangeAspect="1" noChangeArrowheads="1"/>
                </p:cNvPicPr>
                <p:nvPr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372" y="861"/>
                  <a:ext cx="2540" cy="183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54288" name="Rectangle 12"/>
              <p:cNvSpPr>
                <a:spLocks noChangeArrowheads="1"/>
              </p:cNvSpPr>
              <p:nvPr/>
            </p:nvSpPr>
            <p:spPr bwMode="auto">
              <a:xfrm>
                <a:off x="3802" y="3646"/>
                <a:ext cx="983" cy="11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00000"/>
                  </a:lnSpc>
                  <a:spcBef>
                    <a:spcPct val="0"/>
                  </a:spcBef>
                  <a:buClrTx/>
                  <a:buFontTx/>
                  <a:buNone/>
                </a:pPr>
                <a:r>
                  <a:rPr lang="es-CL" sz="1200">
                    <a:solidFill>
                      <a:srgbClr val="000000"/>
                    </a:solidFill>
                  </a:rPr>
                  <a:t>Fuente: Haubrich 2007</a:t>
                </a:r>
              </a:p>
            </p:txBody>
          </p:sp>
        </p:grpSp>
        <p:sp>
          <p:nvSpPr>
            <p:cNvPr id="54284" name="Text Box 13"/>
            <p:cNvSpPr txBox="1">
              <a:spLocks noChangeArrowheads="1"/>
            </p:cNvSpPr>
            <p:nvPr/>
          </p:nvSpPr>
          <p:spPr bwMode="auto">
            <a:xfrm>
              <a:off x="3776" y="2431"/>
              <a:ext cx="882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de-DE" sz="1200" b="1"/>
                <a:t>Entrega de energía eléctrica</a:t>
              </a:r>
            </a:p>
          </p:txBody>
        </p:sp>
        <p:sp>
          <p:nvSpPr>
            <p:cNvPr id="54285" name="Text Box 14"/>
            <p:cNvSpPr txBox="1">
              <a:spLocks noChangeArrowheads="1"/>
            </p:cNvSpPr>
            <p:nvPr/>
          </p:nvSpPr>
          <p:spPr bwMode="auto">
            <a:xfrm>
              <a:off x="4763" y="2431"/>
              <a:ext cx="882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de-DE" sz="1200" b="1"/>
                <a:t>Retiro de energía eléctrica</a:t>
              </a:r>
            </a:p>
          </p:txBody>
        </p:sp>
        <p:sp>
          <p:nvSpPr>
            <p:cNvPr id="54286" name="Text Box 15"/>
            <p:cNvSpPr txBox="1">
              <a:spLocks noChangeArrowheads="1"/>
            </p:cNvSpPr>
            <p:nvPr/>
          </p:nvSpPr>
          <p:spPr bwMode="auto">
            <a:xfrm>
              <a:off x="5163" y="2760"/>
              <a:ext cx="374" cy="17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de-DE" sz="1200" b="1"/>
                <a:t>Gas</a:t>
              </a:r>
            </a:p>
          </p:txBody>
        </p:sp>
      </p:grpSp>
      <p:sp>
        <p:nvSpPr>
          <p:cNvPr id="54280" name="Rectangle 18"/>
          <p:cNvSpPr>
            <a:spLocks noChangeArrowheads="1"/>
          </p:cNvSpPr>
          <p:nvPr/>
        </p:nvSpPr>
        <p:spPr bwMode="auto">
          <a:xfrm>
            <a:off x="1255835" y="1"/>
            <a:ext cx="7206762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 defTabSz="76200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ES" sz="2400" b="1">
                <a:solidFill>
                  <a:schemeClr val="bg1"/>
                </a:solidFill>
              </a:rPr>
              <a:t>Incorporación en nichos</a:t>
            </a:r>
          </a:p>
        </p:txBody>
      </p:sp>
      <p:sp>
        <p:nvSpPr>
          <p:cNvPr id="54281" name="Rectangle 19"/>
          <p:cNvSpPr>
            <a:spLocks noChangeArrowheads="1"/>
          </p:cNvSpPr>
          <p:nvPr/>
        </p:nvSpPr>
        <p:spPr bwMode="auto">
          <a:xfrm>
            <a:off x="48358" y="6411914"/>
            <a:ext cx="7737231" cy="402291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l" defTabSz="76200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de-DE" sz="2000" b="1">
                <a:solidFill>
                  <a:schemeClr val="bg1"/>
                </a:solidFill>
              </a:rPr>
              <a:t>5. Incorporación Masiva en los sistemas</a:t>
            </a:r>
          </a:p>
        </p:txBody>
      </p:sp>
      <p:sp>
        <p:nvSpPr>
          <p:cNvPr id="54282" name="Rectangle 20"/>
          <p:cNvSpPr>
            <a:spLocks noChangeArrowheads="1"/>
          </p:cNvSpPr>
          <p:nvPr/>
        </p:nvSpPr>
        <p:spPr bwMode="auto">
          <a:xfrm>
            <a:off x="189035" y="2074864"/>
            <a:ext cx="434926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0" indent="-190500" algn="l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Char char="•"/>
            </a:pPr>
            <a:r>
              <a:rPr lang="es-CL" sz="2000" i="1">
                <a:cs typeface="Times New Roman" pitchFamily="18" charset="0"/>
              </a:rPr>
              <a:t>Almacenamiento</a:t>
            </a:r>
            <a:endParaRPr lang="de-DE" sz="2000" i="1">
              <a:cs typeface="Times New Roman" pitchFamily="18" charset="0"/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500034" y="71436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Oportunidades</a:t>
            </a:r>
            <a:endParaRPr kumimoji="0" lang="de-DE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Perspectivas y Conclusiones</a:t>
            </a:r>
            <a:endParaRPr 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69"/>
          <p:cNvSpPr txBox="1">
            <a:spLocks noGrp="1" noChangeArrowheads="1"/>
          </p:cNvSpPr>
          <p:nvPr/>
        </p:nvSpPr>
        <p:spPr bwMode="auto">
          <a:xfrm>
            <a:off x="8604250" y="6092825"/>
            <a:ext cx="4730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079A954-AEB2-4EA9-BDE8-7DF4DFC09CD5}" type="slidenum">
              <a:rPr lang="es-ES" sz="1400">
                <a:solidFill>
                  <a:srgbClr val="969696"/>
                </a:solidFill>
              </a:rPr>
              <a:pPr algn="r"/>
              <a:t>66</a:t>
            </a:fld>
            <a:endParaRPr lang="es-ES" sz="1400">
              <a:solidFill>
                <a:srgbClr val="969696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71504" y="1714488"/>
            <a:ext cx="828677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CL" sz="2400" dirty="0" smtClean="0">
                <a:solidFill>
                  <a:sysClr val="windowText" lastClr="000000"/>
                </a:solidFill>
              </a:rPr>
              <a:t> Visión de realidad internacional en el tema y </a:t>
            </a:r>
            <a:br>
              <a:rPr lang="es-CL" sz="2400" dirty="0" smtClean="0">
                <a:solidFill>
                  <a:sysClr val="windowText" lastClr="000000"/>
                </a:solidFill>
              </a:rPr>
            </a:br>
            <a:r>
              <a:rPr lang="es-CL" sz="2400" dirty="0" smtClean="0">
                <a:solidFill>
                  <a:sysClr val="windowText" lastClr="000000"/>
                </a:solidFill>
              </a:rPr>
              <a:t>  características de las distintas tecnologías.</a:t>
            </a:r>
          </a:p>
          <a:p>
            <a:pPr>
              <a:buFont typeface="Arial" pitchFamily="34" charset="0"/>
              <a:buChar char="•"/>
            </a:pPr>
            <a:endParaRPr lang="es-CL" sz="2400" dirty="0" smtClean="0">
              <a:solidFill>
                <a:sysClr val="windowText" lastClr="0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MX" sz="2400" dirty="0" smtClean="0">
                <a:solidFill>
                  <a:sysClr val="windowText" lastClr="000000"/>
                </a:solidFill>
              </a:rPr>
              <a:t> Breve repaso de aspectos técnicos de  interés.</a:t>
            </a:r>
          </a:p>
          <a:p>
            <a:pPr>
              <a:buFont typeface="Arial" pitchFamily="34" charset="0"/>
              <a:buChar char="•"/>
            </a:pPr>
            <a:endParaRPr lang="es-CL" sz="2400" dirty="0" smtClean="0">
              <a:solidFill>
                <a:sysClr val="windowText" lastClr="0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MX" sz="2400" dirty="0" smtClean="0">
                <a:solidFill>
                  <a:sysClr val="windowText" lastClr="000000"/>
                </a:solidFill>
              </a:rPr>
              <a:t> Discusión de distintos aspectos a través de distintas </a:t>
            </a:r>
            <a:br>
              <a:rPr lang="es-MX" sz="2400" dirty="0" smtClean="0">
                <a:solidFill>
                  <a:sysClr val="windowText" lastClr="000000"/>
                </a:solidFill>
              </a:rPr>
            </a:br>
            <a:r>
              <a:rPr lang="es-MX" sz="2400" dirty="0" smtClean="0">
                <a:solidFill>
                  <a:sysClr val="windowText" lastClr="000000"/>
                </a:solidFill>
              </a:rPr>
              <a:t>  aplicaciones.</a:t>
            </a:r>
          </a:p>
          <a:p>
            <a:pPr>
              <a:buFont typeface="Arial" pitchFamily="34" charset="0"/>
              <a:buChar char="•"/>
            </a:pPr>
            <a:endParaRPr lang="es-MX" sz="2400" dirty="0" smtClean="0">
              <a:solidFill>
                <a:sysClr val="windowText" lastClr="0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MX" sz="2400" dirty="0" smtClean="0">
                <a:solidFill>
                  <a:sysClr val="windowText" lastClr="000000"/>
                </a:solidFill>
              </a:rPr>
              <a:t> Perspectivas de desarrollo.</a:t>
            </a:r>
            <a:endParaRPr lang="es-CL" sz="24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42976" y="142852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Perspectivas y Conclusiones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836613"/>
            <a:ext cx="7807325" cy="855662"/>
          </a:xfr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3200" b="1" dirty="0">
                <a:solidFill>
                  <a:srgbClr val="FF0000"/>
                </a:solidFill>
              </a:rPr>
              <a:t>¿Cuál es la importancia para Chile?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2643182"/>
            <a:ext cx="6985000" cy="4643470"/>
          </a:xfrm>
        </p:spPr>
        <p:txBody>
          <a:bodyPr/>
          <a:lstStyle/>
          <a:p>
            <a:r>
              <a:rPr lang="es-ES" sz="2800" dirty="0"/>
              <a:t>Independencia energética.</a:t>
            </a:r>
          </a:p>
          <a:p>
            <a:r>
              <a:rPr lang="es-ES" sz="2800" dirty="0"/>
              <a:t>Diversificación de la matriz energética.</a:t>
            </a:r>
          </a:p>
          <a:p>
            <a:r>
              <a:rPr lang="es-ES" sz="2800" dirty="0"/>
              <a:t>Potencial eólico relevante.</a:t>
            </a:r>
          </a:p>
          <a:p>
            <a:r>
              <a:rPr lang="es-ES" sz="2800" dirty="0"/>
              <a:t>Innumerables zonas aisladas necesitan abastecimiento energético</a:t>
            </a:r>
            <a:r>
              <a:rPr lang="es-ES" sz="2800" dirty="0" smtClean="0"/>
              <a:t>..</a:t>
            </a:r>
          </a:p>
          <a:p>
            <a:r>
              <a:rPr lang="es-ES" sz="2800" dirty="0" smtClean="0"/>
              <a:t>Posibilidad de desarrollo tecnológico</a:t>
            </a:r>
            <a:endParaRPr lang="es-ES" sz="2800" dirty="0"/>
          </a:p>
          <a:p>
            <a:pPr>
              <a:buFont typeface="Wingdings" pitchFamily="2" charset="2"/>
              <a:buNone/>
            </a:pPr>
            <a:endParaRPr lang="es-ES" sz="2800" dirty="0"/>
          </a:p>
        </p:txBody>
      </p:sp>
      <p:pic>
        <p:nvPicPr>
          <p:cNvPr id="100356" name="Picture 4" descr="chile_m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6188" y="1601788"/>
            <a:ext cx="1358900" cy="5256212"/>
          </a:xfrm>
          <a:prstGeom prst="rect">
            <a:avLst/>
          </a:prstGeom>
          <a:noFill/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Introducción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71414"/>
            <a:ext cx="7807325" cy="1143000"/>
          </a:xfrm>
          <a:ln/>
        </p:spPr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3200" b="1" dirty="0">
                <a:solidFill>
                  <a:srgbClr val="FF0000"/>
                </a:solidFill>
              </a:rPr>
              <a:t>Energía eólica en </a:t>
            </a:r>
            <a:r>
              <a:rPr lang="es-ES" sz="3200" b="1" dirty="0" smtClean="0">
                <a:solidFill>
                  <a:srgbClr val="FF0000"/>
                </a:solidFill>
              </a:rPr>
              <a:t>Chile</a:t>
            </a:r>
            <a:endParaRPr lang="es-CL" sz="3200" b="1" dirty="0">
              <a:solidFill>
                <a:srgbClr val="FF0000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Introducción</a:t>
            </a:r>
            <a:endParaRPr lang="en-US" sz="3200" b="1" dirty="0"/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auto">
          <a:xfrm>
            <a:off x="-214346" y="5046686"/>
            <a:ext cx="4359275" cy="1739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0" indent="-190500" algn="l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ES" sz="1800" i="1" dirty="0">
                <a:cs typeface="Times New Roman" pitchFamily="18" charset="0"/>
              </a:rPr>
              <a:t>   El proyecto realizado m</a:t>
            </a:r>
            <a:r>
              <a:rPr lang="es-ES_tradnl" sz="1800" i="1" dirty="0">
                <a:cs typeface="Times New Roman" pitchFamily="18" charset="0"/>
              </a:rPr>
              <a:t>á</a:t>
            </a:r>
            <a:r>
              <a:rPr lang="es-ES" sz="1800" i="1" dirty="0">
                <a:cs typeface="Times New Roman" pitchFamily="18" charset="0"/>
              </a:rPr>
              <a:t>s importante </a:t>
            </a:r>
            <a:r>
              <a:rPr lang="es-ES_tradnl" sz="1800" i="1" dirty="0">
                <a:cs typeface="Times New Roman" pitchFamily="18" charset="0"/>
              </a:rPr>
              <a:t>está</a:t>
            </a:r>
            <a:r>
              <a:rPr lang="es-ES" sz="1800" i="1" dirty="0">
                <a:cs typeface="Times New Roman" pitchFamily="18" charset="0"/>
              </a:rPr>
              <a:t> localizado en </a:t>
            </a:r>
            <a:r>
              <a:rPr lang="es-ES" sz="1800" i="1" dirty="0" err="1">
                <a:cs typeface="Times New Roman" pitchFamily="18" charset="0"/>
              </a:rPr>
              <a:t>Coyhaique</a:t>
            </a:r>
            <a:r>
              <a:rPr lang="es-ES_tradnl" sz="1800" i="1" dirty="0">
                <a:cs typeface="Times New Roman" pitchFamily="18" charset="0"/>
              </a:rPr>
              <a:t>.</a:t>
            </a:r>
            <a:r>
              <a:rPr lang="es-ES" sz="1800" i="1" dirty="0">
                <a:cs typeface="Times New Roman" pitchFamily="18" charset="0"/>
              </a:rPr>
              <a:t> </a:t>
            </a:r>
            <a:r>
              <a:rPr lang="es-ES_tradnl" sz="1800" i="1" dirty="0">
                <a:cs typeface="Times New Roman" pitchFamily="18" charset="0"/>
              </a:rPr>
              <a:t>Construido</a:t>
            </a:r>
            <a:r>
              <a:rPr lang="es-ES" sz="1800" i="1" dirty="0">
                <a:cs typeface="Times New Roman" pitchFamily="18" charset="0"/>
              </a:rPr>
              <a:t> en el 2001</a:t>
            </a:r>
            <a:r>
              <a:rPr lang="es-ES_tradnl" sz="1800" i="1" dirty="0">
                <a:cs typeface="Times New Roman" pitchFamily="18" charset="0"/>
              </a:rPr>
              <a:t>,</a:t>
            </a:r>
            <a:r>
              <a:rPr lang="es-ES" sz="1800" i="1" dirty="0">
                <a:cs typeface="Times New Roman" pitchFamily="18" charset="0"/>
              </a:rPr>
              <a:t> </a:t>
            </a:r>
            <a:r>
              <a:rPr lang="es-ES_tradnl" sz="1800" i="1" dirty="0">
                <a:cs typeface="Times New Roman" pitchFamily="18" charset="0"/>
              </a:rPr>
              <a:t>consta de una</a:t>
            </a:r>
            <a:r>
              <a:rPr lang="es-ES" sz="1800" i="1" dirty="0">
                <a:cs typeface="Times New Roman" pitchFamily="18" charset="0"/>
              </a:rPr>
              <a:t> capacidad de 1980 [</a:t>
            </a:r>
            <a:r>
              <a:rPr lang="es-ES" sz="1800" i="1" dirty="0" err="1">
                <a:cs typeface="Times New Roman" pitchFamily="18" charset="0"/>
              </a:rPr>
              <a:t>kW</a:t>
            </a:r>
            <a:r>
              <a:rPr lang="es-ES" sz="1800" i="1" dirty="0">
                <a:cs typeface="Times New Roman" pitchFamily="18" charset="0"/>
              </a:rPr>
              <a:t>] distribuido</a:t>
            </a:r>
            <a:r>
              <a:rPr lang="es-ES_tradnl" sz="1800" i="1" dirty="0">
                <a:cs typeface="Times New Roman" pitchFamily="18" charset="0"/>
              </a:rPr>
              <a:t>s</a:t>
            </a:r>
            <a:r>
              <a:rPr lang="es-ES" sz="1800" i="1" dirty="0">
                <a:cs typeface="Times New Roman" pitchFamily="18" charset="0"/>
              </a:rPr>
              <a:t> en 3 turbina</a:t>
            </a:r>
            <a:r>
              <a:rPr lang="es-ES_tradnl" sz="1800" i="1" dirty="0">
                <a:cs typeface="Times New Roman" pitchFamily="18" charset="0"/>
              </a:rPr>
              <a:t>s</a:t>
            </a:r>
            <a:r>
              <a:rPr lang="es-ES" sz="1800" i="1" dirty="0">
                <a:cs typeface="Times New Roman" pitchFamily="18" charset="0"/>
              </a:rPr>
              <a:t> de 660 [</a:t>
            </a:r>
            <a:r>
              <a:rPr lang="es-ES" sz="1800" i="1" dirty="0" err="1">
                <a:cs typeface="Times New Roman" pitchFamily="18" charset="0"/>
              </a:rPr>
              <a:t>kW</a:t>
            </a:r>
            <a:r>
              <a:rPr lang="es-ES" sz="1800" i="1" dirty="0">
                <a:cs typeface="Times New Roman" pitchFamily="18" charset="0"/>
              </a:rPr>
              <a:t>] </a:t>
            </a:r>
            <a:r>
              <a:rPr lang="es-ES_tradnl" sz="1800" i="1" dirty="0">
                <a:cs typeface="Times New Roman" pitchFamily="18" charset="0"/>
              </a:rPr>
              <a:t>y</a:t>
            </a:r>
            <a:r>
              <a:rPr lang="es-ES" sz="1800" i="1" dirty="0">
                <a:cs typeface="Times New Roman" pitchFamily="18" charset="0"/>
              </a:rPr>
              <a:t> </a:t>
            </a:r>
            <a:r>
              <a:rPr lang="es-ES_tradnl" sz="1800" i="1" dirty="0">
                <a:cs typeface="Times New Roman" pitchFamily="18" charset="0"/>
              </a:rPr>
              <a:t>de </a:t>
            </a:r>
            <a:r>
              <a:rPr lang="es-ES" sz="1800" i="1" dirty="0">
                <a:cs typeface="Times New Roman" pitchFamily="18" charset="0"/>
              </a:rPr>
              <a:t>47 [m]</a:t>
            </a:r>
            <a:r>
              <a:rPr lang="es-ES_tradnl" sz="1800" i="1" dirty="0">
                <a:cs typeface="Times New Roman" pitchFamily="18" charset="0"/>
              </a:rPr>
              <a:t> </a:t>
            </a:r>
            <a:r>
              <a:rPr lang="es-ES" sz="1800" i="1" dirty="0">
                <a:cs typeface="Times New Roman" pitchFamily="18" charset="0"/>
              </a:rPr>
              <a:t>de diámetro</a:t>
            </a:r>
            <a:r>
              <a:rPr lang="es-ES_tradnl" sz="1800" i="1" dirty="0">
                <a:cs typeface="Times New Roman" pitchFamily="18" charset="0"/>
              </a:rPr>
              <a:t>.</a:t>
            </a:r>
            <a:endParaRPr lang="es-CL" sz="1800" i="1" dirty="0">
              <a:cs typeface="Times New Roman" pitchFamily="18" charset="0"/>
            </a:endParaRPr>
          </a:p>
        </p:txBody>
      </p:sp>
      <p:pic>
        <p:nvPicPr>
          <p:cNvPr id="9" name="Picture 26" descr="centraleoli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2517775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7" descr="PICT01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625" y="4268811"/>
            <a:ext cx="3352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8" descr="PICT007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4570" y="2857496"/>
            <a:ext cx="3319462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9" descr="PICT008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1214422"/>
            <a:ext cx="3143273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6357950" y="1285860"/>
            <a:ext cx="2501900" cy="119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0" indent="-190500" algn="l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s-ES" sz="1800" i="1" dirty="0">
                <a:cs typeface="Times New Roman" pitchFamily="18" charset="0"/>
              </a:rPr>
              <a:t>  Parque EOLICO </a:t>
            </a:r>
            <a:r>
              <a:rPr lang="es-ES" sz="1800" i="1" dirty="0" smtClean="0">
                <a:cs typeface="Times New Roman" pitchFamily="18" charset="0"/>
              </a:rPr>
              <a:t>Canela, </a:t>
            </a:r>
            <a:r>
              <a:rPr lang="es-ES" sz="1800" i="1" dirty="0">
                <a:cs typeface="Times New Roman" pitchFamily="18" charset="0"/>
              </a:rPr>
              <a:t>18 MW, IV </a:t>
            </a:r>
            <a:r>
              <a:rPr lang="es-ES" sz="1800" i="1" dirty="0" smtClean="0">
                <a:cs typeface="Times New Roman" pitchFamily="18" charset="0"/>
              </a:rPr>
              <a:t>Región (km 298), 11 unidades </a:t>
            </a:r>
            <a:r>
              <a:rPr lang="es-ES" sz="1800" i="1" dirty="0">
                <a:cs typeface="Times New Roman" pitchFamily="18" charset="0"/>
              </a:rPr>
              <a:t>de </a:t>
            </a:r>
            <a:r>
              <a:rPr lang="es-ES" sz="1800" i="1" dirty="0" smtClean="0">
                <a:cs typeface="Times New Roman" pitchFamily="18" charset="0"/>
              </a:rPr>
              <a:t>1,6 MW</a:t>
            </a:r>
            <a:endParaRPr lang="es-CL" sz="1800" i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1" name="Picture 1" descr="C:\Users\rpalma\Desktop\total2008_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071546"/>
            <a:ext cx="6863636" cy="5500726"/>
          </a:xfrm>
          <a:prstGeom prst="rect">
            <a:avLst/>
          </a:prstGeom>
          <a:noFill/>
        </p:spPr>
      </p:pic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4357686" y="6572272"/>
            <a:ext cx="4787542" cy="233014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algn="r" defTabSz="381000" eaLnBrk="1" hangingPunct="1">
              <a:lnSpc>
                <a:spcPct val="100000"/>
              </a:lnSpc>
            </a:pPr>
            <a:r>
              <a:rPr lang="de-DE" sz="900" b="1" dirty="0"/>
              <a:t>Fuente : </a:t>
            </a:r>
            <a:r>
              <a:rPr lang="en-US" sz="900" dirty="0" smtClean="0"/>
              <a:t>http://www.wwindea.org/home/images/stories/worldwindenergyreport2008_es.pdf</a:t>
            </a:r>
            <a:endParaRPr lang="de-DE" sz="900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642910" y="71414"/>
            <a:ext cx="7807325" cy="11430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E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Panorama internacional</a:t>
            </a:r>
            <a:endParaRPr kumimoji="0" lang="es-CL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148592" y="186505"/>
            <a:ext cx="67809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Introducción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2967</TotalTime>
  <Words>1590</Words>
  <Application>Microsoft PowerPoint</Application>
  <PresentationFormat>Presentación en pantalla (4:3)</PresentationFormat>
  <Paragraphs>405</Paragraphs>
  <Slides>66</Slides>
  <Notes>20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66</vt:i4>
      </vt:variant>
    </vt:vector>
  </HeadingPairs>
  <TitlesOfParts>
    <vt:vector size="69" baseType="lpstr">
      <vt:lpstr>Diseño predeterminado</vt:lpstr>
      <vt:lpstr>Ecuación</vt:lpstr>
      <vt:lpstr>Microsoft Editor de ecuaciones 3.0</vt:lpstr>
      <vt:lpstr>Energía Eólica</vt:lpstr>
      <vt:lpstr>Diapositiva 2</vt:lpstr>
      <vt:lpstr> Contenido </vt:lpstr>
      <vt:lpstr>El viento: una fuente de energía</vt:lpstr>
      <vt:lpstr>El viento</vt:lpstr>
      <vt:lpstr>Diapositiva 6</vt:lpstr>
      <vt:lpstr>¿Cuál es la importancia para Chile?</vt:lpstr>
      <vt:lpstr>Energía eólica en Chile</vt:lpstr>
      <vt:lpstr>Diapositiva 9</vt:lpstr>
      <vt:lpstr>Diapositiva 10</vt:lpstr>
      <vt:lpstr> Contenido </vt:lpstr>
      <vt:lpstr>Conversión de la energía eólica: Potencia del viento</vt:lpstr>
      <vt:lpstr>Diapositiva 13</vt:lpstr>
      <vt:lpstr>Diapositiva 14</vt:lpstr>
      <vt:lpstr>Diapositiva 15</vt:lpstr>
      <vt:lpstr>Diapositiva 16</vt:lpstr>
      <vt:lpstr>Dimensionamiento del recurso: estadística</vt:lpstr>
      <vt:lpstr>Dimensionamiento del recurso: Distribución de Weibull</vt:lpstr>
      <vt:lpstr>Diapositiva 19</vt:lpstr>
      <vt:lpstr>Diapositiva 20</vt:lpstr>
      <vt:lpstr>Rugosidad</vt:lpstr>
      <vt:lpstr>Factores que disminuyen la eficiencia teórica</vt:lpstr>
      <vt:lpstr>Diapositiva 23</vt:lpstr>
      <vt:lpstr>Comparación entre tecnologías</vt:lpstr>
      <vt:lpstr>Aerodinámica</vt:lpstr>
      <vt:lpstr>Comparación entre tecnologías</vt:lpstr>
      <vt:lpstr>Tipos de generadores</vt:lpstr>
      <vt:lpstr>Comparación entre tecnologías</vt:lpstr>
      <vt:lpstr>Comparación entre tecnologías</vt:lpstr>
      <vt:lpstr>Fault Ride Through</vt:lpstr>
      <vt:lpstr>Fault Ride Through</vt:lpstr>
      <vt:lpstr>Fault Ride Through</vt:lpstr>
      <vt:lpstr>Aspectos constructivos</vt:lpstr>
      <vt:lpstr>Aspectos constructivos generador sincrónico</vt:lpstr>
      <vt:lpstr>Aspectos críticos</vt:lpstr>
      <vt:lpstr> Contenido </vt:lpstr>
      <vt:lpstr>Clasificación de tecnologías</vt:lpstr>
      <vt:lpstr>Diapositiva 38</vt:lpstr>
      <vt:lpstr>Aerogeneradores de eje horizontal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Savonius</vt:lpstr>
      <vt:lpstr>Darrieus</vt:lpstr>
      <vt:lpstr>Diapositiva 48</vt:lpstr>
      <vt:lpstr>Prototipo realizado en el laboratorio</vt:lpstr>
      <vt:lpstr>Solución para  carreteras</vt:lpstr>
      <vt:lpstr>Diapositiva 51</vt:lpstr>
      <vt:lpstr>Diapositiva 52</vt:lpstr>
      <vt:lpstr>Granjas eólicas en el mar (offshore)</vt:lpstr>
      <vt:lpstr>Diapositiva 54</vt:lpstr>
      <vt:lpstr>Bombeo</vt:lpstr>
      <vt:lpstr>Aplicaciones de baja escala</vt:lpstr>
      <vt:lpstr>Aplicaciones de baja escala</vt:lpstr>
      <vt:lpstr>Diapositiva 58</vt:lpstr>
      <vt:lpstr>Páginas de interés</vt:lpstr>
      <vt:lpstr> Contenido </vt:lpstr>
      <vt:lpstr>Desafíos técnicos</vt:lpstr>
      <vt:lpstr>Diapositiva 62</vt:lpstr>
      <vt:lpstr>Diapositiva 63</vt:lpstr>
      <vt:lpstr>Diapositiva 64</vt:lpstr>
      <vt:lpstr>Diapositiva 65</vt:lpstr>
      <vt:lpstr>Diapositiva 66</vt:lpstr>
    </vt:vector>
  </TitlesOfParts>
  <Company>Ninguna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Show me Money = Muéstreme las lucas</dc:title>
  <dc:creator>Javier</dc:creator>
  <cp:lastModifiedBy>rpalma</cp:lastModifiedBy>
  <cp:revision>133</cp:revision>
  <dcterms:created xsi:type="dcterms:W3CDTF">2007-09-22T11:38:25Z</dcterms:created>
  <dcterms:modified xsi:type="dcterms:W3CDTF">2009-04-08T14:17:41Z</dcterms:modified>
</cp:coreProperties>
</file>