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5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89146C1-48C9-467C-B4CD-FCE65CC16D99}" type="datetimeFigureOut">
              <a:rPr lang="es-MX" smtClean="0"/>
              <a:pPr/>
              <a:t>16/08/2008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8329B5-8619-4BF9-AC8A-BCC72B9E128A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maldona@ing.uchile.c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28728" y="1214422"/>
            <a:ext cx="7406640" cy="1472184"/>
          </a:xfrm>
        </p:spPr>
        <p:txBody>
          <a:bodyPr/>
          <a:lstStyle/>
          <a:p>
            <a:r>
              <a:rPr lang="es-MX" dirty="0" smtClean="0"/>
              <a:t>CLASE  N° 1:</a:t>
            </a:r>
            <a:br>
              <a:rPr lang="es-MX" dirty="0" smtClean="0"/>
            </a:br>
            <a:r>
              <a:rPr lang="es-MX" dirty="0" smtClean="0"/>
              <a:t>AUXILIAR MI58A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7410472" cy="1745300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s-MX" dirty="0" smtClean="0"/>
              <a:t> Preparado por Juan Luis Maldonado Meza.</a:t>
            </a:r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Contacto: </a:t>
            </a:r>
            <a:r>
              <a:rPr lang="es-MX" dirty="0" smtClean="0">
                <a:hlinkClick r:id="rId2"/>
              </a:rPr>
              <a:t>jmaldona@ing.uchile.cl</a:t>
            </a:r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Teléfono : 8-9292802.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Costos Mina.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	Como Costos Directos (</a:t>
            </a:r>
            <a:r>
              <a:rPr lang="es-ES" b="1" dirty="0"/>
              <a:t>CM</a:t>
            </a:r>
            <a:r>
              <a:rPr lang="es-ES" dirty="0"/>
              <a:t>):</a:t>
            </a:r>
            <a:endParaRPr lang="es-MX" dirty="0"/>
          </a:p>
          <a:p>
            <a:r>
              <a:rPr lang="es-ES" dirty="0"/>
              <a:t>	-	Perforación.</a:t>
            </a:r>
            <a:endParaRPr lang="es-MX" dirty="0"/>
          </a:p>
          <a:p>
            <a:r>
              <a:rPr lang="es-ES" dirty="0"/>
              <a:t>	-	</a:t>
            </a:r>
            <a:r>
              <a:rPr lang="es-ES" dirty="0" err="1"/>
              <a:t>Tronadura</a:t>
            </a:r>
            <a:r>
              <a:rPr lang="es-ES" dirty="0"/>
              <a:t>.</a:t>
            </a:r>
            <a:endParaRPr lang="es-MX" dirty="0"/>
          </a:p>
          <a:p>
            <a:r>
              <a:rPr lang="es-ES" dirty="0"/>
              <a:t>	-	Carguío.</a:t>
            </a:r>
            <a:endParaRPr lang="es-MX" dirty="0"/>
          </a:p>
          <a:p>
            <a:r>
              <a:rPr lang="es-ES" dirty="0"/>
              <a:t>	-	Transporte.</a:t>
            </a:r>
            <a:endParaRPr lang="es-MX" dirty="0"/>
          </a:p>
          <a:p>
            <a:r>
              <a:rPr lang="es-ES" dirty="0"/>
              <a:t>	-	Servicios de apoyo Mina.</a:t>
            </a:r>
            <a:endParaRPr lang="es-MX" dirty="0"/>
          </a:p>
          <a:p>
            <a:r>
              <a:rPr lang="es-ES" dirty="0"/>
              <a:t>	-	Administración.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 REM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Utilidad</a:t>
            </a:r>
          </a:p>
          <a:p>
            <a:r>
              <a:rPr lang="es-MX" dirty="0" smtClean="0"/>
              <a:t>Diseño de equipos</a:t>
            </a:r>
          </a:p>
          <a:p>
            <a:r>
              <a:rPr lang="es-MX" dirty="0" smtClean="0"/>
              <a:t>Consideraciones económicas de diseño, capacidad ociosa, criterio de máxima utilización. Curva costo – beneficio.</a:t>
            </a:r>
          </a:p>
          <a:p>
            <a:r>
              <a:rPr lang="es-MX" dirty="0" smtClean="0"/>
              <a:t>Beneficio nulo.</a:t>
            </a:r>
          </a:p>
          <a:p>
            <a:r>
              <a:rPr lang="es-MX" dirty="0" smtClean="0"/>
              <a:t>E/M= [[2204.62*</a:t>
            </a:r>
            <a:r>
              <a:rPr lang="es-MX" dirty="0" err="1" smtClean="0"/>
              <a:t>rec</a:t>
            </a:r>
            <a:r>
              <a:rPr lang="es-MX" dirty="0" smtClean="0"/>
              <a:t>*ley(P-</a:t>
            </a:r>
            <a:r>
              <a:rPr lang="es-MX" dirty="0" err="1" smtClean="0"/>
              <a:t>Cv</a:t>
            </a:r>
            <a:r>
              <a:rPr lang="es-MX" dirty="0" smtClean="0"/>
              <a:t>)-CP]/CM]-1.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Grafico REM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7688848" cy="3167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Temas.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Grupos de Trabajo.</a:t>
            </a:r>
          </a:p>
          <a:p>
            <a:r>
              <a:rPr lang="es-MX" dirty="0" smtClean="0"/>
              <a:t>Diseño Manual-Computacional.</a:t>
            </a:r>
          </a:p>
          <a:p>
            <a:r>
              <a:rPr lang="es-MX" dirty="0" smtClean="0"/>
              <a:t>Modelos : técnico y económico.</a:t>
            </a:r>
          </a:p>
          <a:p>
            <a:r>
              <a:rPr lang="es-MX" dirty="0" smtClean="0"/>
              <a:t>Conceptos : Ley de corte critica y REM.</a:t>
            </a:r>
          </a:p>
          <a:p>
            <a:r>
              <a:rPr lang="es-MX" dirty="0" smtClean="0"/>
              <a:t>Carta Gantt de trabajo.</a:t>
            </a:r>
          </a:p>
          <a:p>
            <a:r>
              <a:rPr lang="es-MX" dirty="0" smtClean="0"/>
              <a:t>Fechas importantes: controles y ejercicios, mini-presentaciones.</a:t>
            </a:r>
          </a:p>
          <a:p>
            <a:r>
              <a:rPr lang="es-MX" dirty="0" smtClean="0"/>
              <a:t>Ejercicio corto.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Grupos de trabajo.</a:t>
            </a:r>
            <a:endParaRPr lang="es-MX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85992"/>
            <a:ext cx="678579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Modelo: técnico - económico.</a:t>
            </a:r>
            <a:endParaRPr lang="es-MX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4650" y="1571612"/>
            <a:ext cx="6381900" cy="40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Conceptos de Diseño.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Concepto criterio marginal de diseño.</a:t>
            </a:r>
          </a:p>
          <a:p>
            <a:r>
              <a:rPr lang="es-MX" dirty="0" smtClean="0"/>
              <a:t>Algoritmos de optimización.</a:t>
            </a:r>
          </a:p>
          <a:p>
            <a:r>
              <a:rPr lang="es-MX" dirty="0" smtClean="0"/>
              <a:t>Ley de corte critica.</a:t>
            </a:r>
          </a:p>
          <a:p>
            <a:r>
              <a:rPr lang="es-MX" dirty="0" smtClean="0"/>
              <a:t>Razón estéril - mineral.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Diagrama de diseño.</a:t>
            </a:r>
            <a:endParaRPr lang="es-MX" dirty="0"/>
          </a:p>
        </p:txBody>
      </p:sp>
      <p:grpSp>
        <p:nvGrpSpPr>
          <p:cNvPr id="4" name="Organization Chart 2"/>
          <p:cNvGrpSpPr>
            <a:grpSpLocks noGrp="1" noChangeAspect="1"/>
          </p:cNvGrpSpPr>
          <p:nvPr>
            <p:ph idx="1"/>
          </p:nvPr>
        </p:nvGrpSpPr>
        <p:grpSpPr bwMode="auto">
          <a:xfrm>
            <a:off x="457200" y="1617681"/>
            <a:ext cx="8229600" cy="4525963"/>
            <a:chOff x="521" y="757"/>
            <a:chExt cx="4220" cy="3269"/>
          </a:xfrm>
        </p:grpSpPr>
        <p:cxnSp>
          <p:nvCxnSpPr>
            <p:cNvPr id="5" name="_s1028"/>
            <p:cNvCxnSpPr>
              <a:cxnSpLocks noChangeShapeType="1"/>
              <a:stCxn id="23" idx="0"/>
              <a:endCxn id="14" idx="2"/>
            </p:cNvCxnSpPr>
            <p:nvPr/>
          </p:nvCxnSpPr>
          <p:spPr bwMode="auto">
            <a:xfrm rot="16200000">
              <a:off x="2548" y="1109"/>
              <a:ext cx="167" cy="1"/>
            </a:xfrm>
            <a:prstGeom prst="straightConnector1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" name="_s1029"/>
            <p:cNvCxnSpPr>
              <a:cxnSpLocks noChangeShapeType="1"/>
              <a:stCxn id="21" idx="0"/>
              <a:endCxn id="22" idx="2"/>
            </p:cNvCxnSpPr>
            <p:nvPr/>
          </p:nvCxnSpPr>
          <p:spPr bwMode="auto">
            <a:xfrm rot="16200000">
              <a:off x="1723" y="3679"/>
              <a:ext cx="136" cy="1"/>
            </a:xfrm>
            <a:prstGeom prst="straightConnector1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" name="_s1030"/>
            <p:cNvCxnSpPr>
              <a:cxnSpLocks noChangeShapeType="1"/>
              <a:stCxn id="22" idx="0"/>
              <a:endCxn id="20" idx="2"/>
            </p:cNvCxnSpPr>
            <p:nvPr/>
          </p:nvCxnSpPr>
          <p:spPr bwMode="auto">
            <a:xfrm rot="16200000">
              <a:off x="1725" y="3271"/>
              <a:ext cx="134" cy="1"/>
            </a:xfrm>
            <a:prstGeom prst="straightConnector1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" name="_s1031"/>
            <p:cNvCxnSpPr>
              <a:cxnSpLocks noChangeShapeType="1"/>
              <a:stCxn id="20" idx="0"/>
              <a:endCxn id="19" idx="2"/>
            </p:cNvCxnSpPr>
            <p:nvPr/>
          </p:nvCxnSpPr>
          <p:spPr bwMode="auto">
            <a:xfrm rot="16200000">
              <a:off x="1724" y="2863"/>
              <a:ext cx="135" cy="1"/>
            </a:xfrm>
            <a:prstGeom prst="bentConnector3">
              <a:avLst>
                <a:gd name="adj1" fmla="val 5037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" name="_s1032"/>
            <p:cNvCxnSpPr>
              <a:cxnSpLocks noChangeShapeType="1"/>
              <a:stCxn id="19" idx="0"/>
              <a:endCxn id="17" idx="2"/>
            </p:cNvCxnSpPr>
            <p:nvPr/>
          </p:nvCxnSpPr>
          <p:spPr bwMode="auto">
            <a:xfrm rot="16200000">
              <a:off x="1724" y="2454"/>
              <a:ext cx="136" cy="1"/>
            </a:xfrm>
            <a:prstGeom prst="straightConnector1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" name="_s1033"/>
            <p:cNvCxnSpPr>
              <a:cxnSpLocks noChangeShapeType="1"/>
              <a:stCxn id="18" idx="0"/>
              <a:endCxn id="16" idx="3"/>
            </p:cNvCxnSpPr>
            <p:nvPr/>
          </p:nvCxnSpPr>
          <p:spPr bwMode="auto">
            <a:xfrm rot="5400000" flipH="1">
              <a:off x="3511" y="1340"/>
              <a:ext cx="122" cy="974"/>
            </a:xfrm>
            <a:prstGeom prst="bentConnector2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" name="_s1034"/>
            <p:cNvCxnSpPr>
              <a:cxnSpLocks noChangeShapeType="1"/>
              <a:stCxn id="17" idx="0"/>
              <a:endCxn id="16" idx="2"/>
            </p:cNvCxnSpPr>
            <p:nvPr/>
          </p:nvCxnSpPr>
          <p:spPr bwMode="auto">
            <a:xfrm rot="16200000">
              <a:off x="2081" y="1599"/>
              <a:ext cx="261" cy="839"/>
            </a:xfrm>
            <a:prstGeom prst="bentConnector3">
              <a:avLst>
                <a:gd name="adj1" fmla="val 27588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2" name="_s1035"/>
            <p:cNvCxnSpPr>
              <a:cxnSpLocks noChangeShapeType="1"/>
              <a:stCxn id="23" idx="2"/>
              <a:endCxn id="16" idx="0"/>
            </p:cNvCxnSpPr>
            <p:nvPr/>
          </p:nvCxnSpPr>
          <p:spPr bwMode="auto">
            <a:xfrm rot="5400000">
              <a:off x="2527" y="1538"/>
              <a:ext cx="209" cy="1"/>
            </a:xfrm>
            <a:prstGeom prst="straightConnector1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" name="_s1036"/>
            <p:cNvCxnSpPr>
              <a:cxnSpLocks noChangeShapeType="1"/>
              <a:stCxn id="15" idx="3"/>
              <a:endCxn id="23" idx="1"/>
            </p:cNvCxnSpPr>
            <p:nvPr/>
          </p:nvCxnSpPr>
          <p:spPr bwMode="auto">
            <a:xfrm>
              <a:off x="1429" y="1314"/>
              <a:ext cx="725" cy="1"/>
            </a:xfrm>
            <a:prstGeom prst="straightConnector1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4" name="_s1037"/>
            <p:cNvSpPr>
              <a:spLocks noChangeArrowheads="1"/>
            </p:cNvSpPr>
            <p:nvPr/>
          </p:nvSpPr>
          <p:spPr bwMode="auto">
            <a:xfrm>
              <a:off x="2177" y="757"/>
              <a:ext cx="908" cy="2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  <a:cs typeface="+mn-cs"/>
                </a:rPr>
                <a:t>Mine Planning Block Model</a:t>
              </a:r>
            </a:p>
          </p:txBody>
        </p:sp>
        <p:sp>
          <p:nvSpPr>
            <p:cNvPr id="15" name="_s1038"/>
            <p:cNvSpPr>
              <a:spLocks noChangeArrowheads="1"/>
            </p:cNvSpPr>
            <p:nvPr/>
          </p:nvSpPr>
          <p:spPr bwMode="auto">
            <a:xfrm>
              <a:off x="521" y="1193"/>
              <a:ext cx="908" cy="2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  <a:cs typeface="+mn-cs"/>
                </a:rPr>
                <a:t>Technical Parameters</a:t>
              </a:r>
            </a:p>
          </p:txBody>
        </p:sp>
        <p:sp>
          <p:nvSpPr>
            <p:cNvPr id="16" name="_s1039"/>
            <p:cNvSpPr>
              <a:spLocks noChangeArrowheads="1"/>
            </p:cNvSpPr>
            <p:nvPr/>
          </p:nvSpPr>
          <p:spPr bwMode="auto">
            <a:xfrm>
              <a:off x="2177" y="1643"/>
              <a:ext cx="908" cy="2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  <a:cs typeface="+mn-cs"/>
                </a:rPr>
                <a:t>Pit Final Definition</a:t>
              </a:r>
            </a:p>
          </p:txBody>
        </p:sp>
        <p:sp>
          <p:nvSpPr>
            <p:cNvPr id="17" name="_s1040"/>
            <p:cNvSpPr>
              <a:spLocks noChangeArrowheads="1"/>
            </p:cNvSpPr>
            <p:nvPr/>
          </p:nvSpPr>
          <p:spPr bwMode="auto">
            <a:xfrm>
              <a:off x="1247" y="2149"/>
              <a:ext cx="1089" cy="2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  <a:cs typeface="+mn-cs"/>
                </a:rPr>
                <a:t>Planning Sequence</a:t>
              </a:r>
            </a:p>
          </p:txBody>
        </p:sp>
        <p:sp>
          <p:nvSpPr>
            <p:cNvPr id="18" name="_s1041"/>
            <p:cNvSpPr>
              <a:spLocks noChangeArrowheads="1"/>
            </p:cNvSpPr>
            <p:nvPr/>
          </p:nvSpPr>
          <p:spPr bwMode="auto">
            <a:xfrm>
              <a:off x="3604" y="1888"/>
              <a:ext cx="909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  <a:cs typeface="+mn-cs"/>
                </a:rPr>
                <a:t>Preliminary Reserves</a:t>
              </a:r>
            </a:p>
          </p:txBody>
        </p:sp>
        <p:sp>
          <p:nvSpPr>
            <p:cNvPr id="19" name="_s1042"/>
            <p:cNvSpPr>
              <a:spLocks noChangeArrowheads="1"/>
            </p:cNvSpPr>
            <p:nvPr/>
          </p:nvSpPr>
          <p:spPr bwMode="auto">
            <a:xfrm>
              <a:off x="1247" y="2523"/>
              <a:ext cx="1089" cy="27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  <a:cs typeface="+mn-cs"/>
                </a:rPr>
                <a:t>Design Phases</a:t>
              </a:r>
            </a:p>
          </p:txBody>
        </p:sp>
        <p:sp>
          <p:nvSpPr>
            <p:cNvPr id="20" name="_s1043"/>
            <p:cNvSpPr>
              <a:spLocks noChangeArrowheads="1"/>
            </p:cNvSpPr>
            <p:nvPr/>
          </p:nvSpPr>
          <p:spPr bwMode="auto">
            <a:xfrm>
              <a:off x="1292" y="2931"/>
              <a:ext cx="998" cy="27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  <a:cs typeface="+mn-cs"/>
                </a:rPr>
                <a:t>Long Term Planning</a:t>
              </a:r>
            </a:p>
          </p:txBody>
        </p:sp>
        <p:sp>
          <p:nvSpPr>
            <p:cNvPr id="21" name="_s1044"/>
            <p:cNvSpPr>
              <a:spLocks noChangeArrowheads="1"/>
            </p:cNvSpPr>
            <p:nvPr/>
          </p:nvSpPr>
          <p:spPr bwMode="auto">
            <a:xfrm>
              <a:off x="1292" y="3747"/>
              <a:ext cx="998" cy="27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  <a:cs typeface="+mn-cs"/>
                </a:rPr>
                <a:t>Declaration of Formal Reserves</a:t>
              </a:r>
            </a:p>
          </p:txBody>
        </p:sp>
        <p:sp>
          <p:nvSpPr>
            <p:cNvPr id="22" name="_s1045"/>
            <p:cNvSpPr>
              <a:spLocks noChangeArrowheads="1"/>
            </p:cNvSpPr>
            <p:nvPr/>
          </p:nvSpPr>
          <p:spPr bwMode="auto">
            <a:xfrm>
              <a:off x="1292" y="3338"/>
              <a:ext cx="998" cy="27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s-CL" sz="1000" b="1">
                  <a:solidFill>
                    <a:schemeClr val="bg1"/>
                  </a:solidFill>
                  <a:cs typeface="+mn-cs"/>
                </a:rPr>
                <a:t>Economic Evaluation</a:t>
              </a:r>
            </a:p>
          </p:txBody>
        </p:sp>
        <p:sp>
          <p:nvSpPr>
            <p:cNvPr id="23" name="_s1046"/>
            <p:cNvSpPr>
              <a:spLocks noChangeArrowheads="1"/>
            </p:cNvSpPr>
            <p:nvPr/>
          </p:nvSpPr>
          <p:spPr bwMode="auto">
            <a:xfrm>
              <a:off x="2154" y="1193"/>
              <a:ext cx="953" cy="2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CA" sz="1000" b="1" dirty="0">
                  <a:solidFill>
                    <a:schemeClr val="bg1"/>
                  </a:solidFill>
                  <a:cs typeface="+mn-cs"/>
                </a:rPr>
                <a:t>Optimization Algorithm</a:t>
              </a:r>
            </a:p>
          </p:txBody>
        </p:sp>
        <p:cxnSp>
          <p:nvCxnSpPr>
            <p:cNvPr id="24" name="AutoShape 23"/>
            <p:cNvCxnSpPr>
              <a:cxnSpLocks noChangeShapeType="1"/>
            </p:cNvCxnSpPr>
            <p:nvPr/>
          </p:nvCxnSpPr>
          <p:spPr bwMode="auto">
            <a:xfrm>
              <a:off x="3107" y="1288"/>
              <a:ext cx="725" cy="2"/>
            </a:xfrm>
            <a:prstGeom prst="straightConnector1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3833" y="1172"/>
              <a:ext cx="908" cy="2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  <a:cs typeface="+mn-cs"/>
                </a:rPr>
                <a:t>Economical Parameters</a:t>
              </a:r>
            </a:p>
          </p:txBody>
        </p:sp>
        <p:sp>
          <p:nvSpPr>
            <p:cNvPr id="26" name="_s1040"/>
            <p:cNvSpPr>
              <a:spLocks noChangeArrowheads="1"/>
            </p:cNvSpPr>
            <p:nvPr/>
          </p:nvSpPr>
          <p:spPr bwMode="auto">
            <a:xfrm>
              <a:off x="1243" y="2155"/>
              <a:ext cx="1089" cy="23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  <a:cs typeface="+mn-cs"/>
                </a:rPr>
                <a:t>Planning Sequence</a:t>
              </a:r>
            </a:p>
          </p:txBody>
        </p:sp>
        <p:sp>
          <p:nvSpPr>
            <p:cNvPr id="27" name="_s1041"/>
            <p:cNvSpPr>
              <a:spLocks noChangeArrowheads="1"/>
            </p:cNvSpPr>
            <p:nvPr/>
          </p:nvSpPr>
          <p:spPr bwMode="auto">
            <a:xfrm>
              <a:off x="3600" y="1894"/>
              <a:ext cx="909" cy="317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  <a:cs typeface="+mn-cs"/>
                </a:rPr>
                <a:t>Preliminary Reserves</a:t>
              </a:r>
            </a:p>
          </p:txBody>
        </p:sp>
        <p:sp>
          <p:nvSpPr>
            <p:cNvPr id="28" name="_s1042"/>
            <p:cNvSpPr>
              <a:spLocks noChangeArrowheads="1"/>
            </p:cNvSpPr>
            <p:nvPr/>
          </p:nvSpPr>
          <p:spPr bwMode="auto">
            <a:xfrm>
              <a:off x="1243" y="2529"/>
              <a:ext cx="1089" cy="273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  <a:cs typeface="+mn-cs"/>
                </a:rPr>
                <a:t>Design Phases</a:t>
              </a:r>
            </a:p>
          </p:txBody>
        </p:sp>
        <p:sp>
          <p:nvSpPr>
            <p:cNvPr id="29" name="_s1043"/>
            <p:cNvSpPr>
              <a:spLocks noChangeArrowheads="1"/>
            </p:cNvSpPr>
            <p:nvPr/>
          </p:nvSpPr>
          <p:spPr bwMode="auto">
            <a:xfrm>
              <a:off x="1288" y="2937"/>
              <a:ext cx="998" cy="274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  <a:cs typeface="+mn-cs"/>
                </a:rPr>
                <a:t>Long Term Planning</a:t>
              </a:r>
            </a:p>
          </p:txBody>
        </p:sp>
        <p:sp>
          <p:nvSpPr>
            <p:cNvPr id="30" name="_s1044"/>
            <p:cNvSpPr>
              <a:spLocks noChangeArrowheads="1"/>
            </p:cNvSpPr>
            <p:nvPr/>
          </p:nvSpPr>
          <p:spPr bwMode="auto">
            <a:xfrm>
              <a:off x="1288" y="3755"/>
              <a:ext cx="998" cy="271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  <a:cs typeface="+mn-cs"/>
                </a:rPr>
                <a:t>Declaration of Formal Reserves</a:t>
              </a:r>
            </a:p>
          </p:txBody>
        </p:sp>
        <p:sp>
          <p:nvSpPr>
            <p:cNvPr id="31" name="_s1045"/>
            <p:cNvSpPr>
              <a:spLocks noChangeArrowheads="1"/>
            </p:cNvSpPr>
            <p:nvPr/>
          </p:nvSpPr>
          <p:spPr bwMode="auto">
            <a:xfrm>
              <a:off x="1288" y="3344"/>
              <a:ext cx="998" cy="273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s-CL" sz="1000" b="1">
                  <a:solidFill>
                    <a:schemeClr val="bg1"/>
                  </a:solidFill>
                  <a:cs typeface="+mn-cs"/>
                </a:rPr>
                <a:t>Economic Evaluation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Algoritmo de optimización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Criterio </a:t>
            </a:r>
            <a:r>
              <a:rPr lang="es-MX" dirty="0" err="1" smtClean="0"/>
              <a:t>marginalista</a:t>
            </a:r>
            <a:r>
              <a:rPr lang="es-MX" dirty="0" smtClean="0"/>
              <a:t> de diseño</a:t>
            </a:r>
          </a:p>
          <a:p>
            <a:r>
              <a:rPr lang="es-MX" dirty="0" smtClean="0"/>
              <a:t>Modelos </a:t>
            </a:r>
            <a:r>
              <a:rPr lang="es-MX" dirty="0" smtClean="0"/>
              <a:t>:</a:t>
            </a:r>
          </a:p>
          <a:p>
            <a:pPr marL="514350" indent="-514350"/>
            <a:r>
              <a:rPr lang="es-MX" dirty="0" smtClean="0"/>
              <a:t>Técnico : -Angulo de talud global.</a:t>
            </a:r>
          </a:p>
          <a:p>
            <a:pPr marL="514350" indent="-514350">
              <a:buNone/>
            </a:pPr>
            <a:r>
              <a:rPr lang="es-MX" dirty="0" smtClean="0"/>
              <a:t>                       - Recuperación metalúrgica.</a:t>
            </a:r>
          </a:p>
          <a:p>
            <a:pPr marL="514350" indent="-514350">
              <a:buNone/>
            </a:pPr>
            <a:r>
              <a:rPr lang="es-MX" dirty="0"/>
              <a:t> </a:t>
            </a:r>
            <a:r>
              <a:rPr lang="es-MX" dirty="0" smtClean="0"/>
              <a:t>                      - altura banco. Geometría berma, camellón  de seguridad.</a:t>
            </a:r>
          </a:p>
          <a:p>
            <a:pPr marL="514350" indent="-514350"/>
            <a:r>
              <a:rPr lang="es-MX" dirty="0" smtClean="0"/>
              <a:t>Económico: - modelo de costos.</a:t>
            </a:r>
          </a:p>
          <a:p>
            <a:pPr marL="514350" indent="-514350">
              <a:buNone/>
            </a:pPr>
            <a:r>
              <a:rPr lang="es-MX" dirty="0" smtClean="0"/>
              <a:t>                       - Precios de evaluación de diseño.</a:t>
            </a:r>
          </a:p>
          <a:p>
            <a:pPr marL="514350" indent="-51435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</a:t>
            </a:r>
          </a:p>
          <a:p>
            <a:pPr marL="2686050" lvl="5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Geometría banco.</a:t>
            </a:r>
            <a:endParaRPr lang="es-MX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28802"/>
            <a:ext cx="4038600" cy="317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785927"/>
            <a:ext cx="4495800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 Ley de corte critica.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Beneficio nulo</a:t>
            </a:r>
          </a:p>
          <a:p>
            <a:r>
              <a:rPr lang="es-MX" dirty="0" smtClean="0"/>
              <a:t>Variables criticas.</a:t>
            </a:r>
          </a:p>
          <a:p>
            <a:r>
              <a:rPr lang="es-MX" dirty="0" smtClean="0"/>
              <a:t>Modelos de sensibilidad.</a:t>
            </a:r>
          </a:p>
          <a:p>
            <a:r>
              <a:rPr lang="es-ES" b="1" dirty="0"/>
              <a:t>Ley de Corte (%) = ((CM + CC) + CP) x 100 / (2204.6 x RM/100 x (P - </a:t>
            </a:r>
            <a:r>
              <a:rPr lang="es-ES" b="1" dirty="0" err="1"/>
              <a:t>FyR</a:t>
            </a:r>
            <a:r>
              <a:rPr lang="es-ES" b="1" dirty="0"/>
              <a:t>))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279</Words>
  <Application>Microsoft Office PowerPoint</Application>
  <PresentationFormat>Presentación en pantalla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Solsticio</vt:lpstr>
      <vt:lpstr>CLASE  N° 1: AUXILIAR MI58A</vt:lpstr>
      <vt:lpstr>Temas.</vt:lpstr>
      <vt:lpstr>Grupos de trabajo.</vt:lpstr>
      <vt:lpstr>Modelo: técnico - económico.</vt:lpstr>
      <vt:lpstr>Conceptos de Diseño.</vt:lpstr>
      <vt:lpstr>Diagrama de diseño.</vt:lpstr>
      <vt:lpstr>Algoritmo de optimización</vt:lpstr>
      <vt:lpstr>Geometría banco.</vt:lpstr>
      <vt:lpstr>Concepto Ley de corte critica.</vt:lpstr>
      <vt:lpstr>Costos Mina.</vt:lpstr>
      <vt:lpstr>Concepto REM</vt:lpstr>
      <vt:lpstr>Grafico REM</vt:lpstr>
    </vt:vector>
  </TitlesOfParts>
  <Company>Sony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CLASE AUXILIAR MI58A</dc:title>
  <dc:creator>juan luis</dc:creator>
  <cp:lastModifiedBy>juan luis</cp:lastModifiedBy>
  <cp:revision>8</cp:revision>
  <dcterms:created xsi:type="dcterms:W3CDTF">2008-08-16T02:02:55Z</dcterms:created>
  <dcterms:modified xsi:type="dcterms:W3CDTF">2008-08-16T21:31:10Z</dcterms:modified>
</cp:coreProperties>
</file>