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8"/>
  </p:notesMasterIdLst>
  <p:sldIdLst>
    <p:sldId id="256" r:id="rId2"/>
    <p:sldId id="302" r:id="rId3"/>
    <p:sldId id="268" r:id="rId4"/>
    <p:sldId id="289" r:id="rId5"/>
    <p:sldId id="258" r:id="rId6"/>
    <p:sldId id="259" r:id="rId7"/>
    <p:sldId id="260" r:id="rId8"/>
    <p:sldId id="261" r:id="rId9"/>
    <p:sldId id="257" r:id="rId10"/>
    <p:sldId id="262" r:id="rId11"/>
    <p:sldId id="263" r:id="rId12"/>
    <p:sldId id="264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90" r:id="rId29"/>
    <p:sldId id="284" r:id="rId30"/>
    <p:sldId id="291" r:id="rId31"/>
    <p:sldId id="292" r:id="rId32"/>
    <p:sldId id="293" r:id="rId33"/>
    <p:sldId id="294" r:id="rId34"/>
    <p:sldId id="285" r:id="rId35"/>
    <p:sldId id="287" r:id="rId36"/>
    <p:sldId id="288" r:id="rId37"/>
    <p:sldId id="295" r:id="rId38"/>
    <p:sldId id="296" r:id="rId39"/>
    <p:sldId id="297" r:id="rId40"/>
    <p:sldId id="303" r:id="rId41"/>
    <p:sldId id="304" r:id="rId42"/>
    <p:sldId id="305" r:id="rId43"/>
    <p:sldId id="298" r:id="rId44"/>
    <p:sldId id="306" r:id="rId45"/>
    <p:sldId id="299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cat>
            <c:numRef>
              <c:f>Sheet1!$F$7:$F$15</c:f>
              <c:numCache>
                <c:formatCode>General</c:formatCode>
                <c:ptCount val="9"/>
                <c:pt idx="0">
                  <c:v>5</c:v>
                </c:pt>
                <c:pt idx="1">
                  <c:v>15</c:v>
                </c:pt>
                <c:pt idx="2">
                  <c:v>35</c:v>
                </c:pt>
                <c:pt idx="3">
                  <c:v>65</c:v>
                </c:pt>
                <c:pt idx="4">
                  <c:v>75</c:v>
                </c:pt>
                <c:pt idx="5">
                  <c:v>85</c:v>
                </c:pt>
                <c:pt idx="6">
                  <c:v>93</c:v>
                </c:pt>
                <c:pt idx="7">
                  <c:v>98</c:v>
                </c:pt>
                <c:pt idx="8">
                  <c:v>100</c:v>
                </c:pt>
              </c:numCache>
            </c:numRef>
          </c:cat>
          <c:val>
            <c:numRef>
              <c:f>Sheet1!$E$7:$E$15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</c:numCache>
            </c:numRef>
          </c:val>
        </c:ser>
        <c:dLbls/>
        <c:hiLowLines/>
        <c:marker val="1"/>
        <c:axId val="47308800"/>
        <c:axId val="56954880"/>
      </c:lineChart>
      <c:catAx>
        <c:axId val="47308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Acumulativo</a:t>
                </a:r>
                <a:endParaRPr 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954880"/>
        <c:crosses val="autoZero"/>
        <c:auto val="1"/>
        <c:lblAlgn val="ctr"/>
        <c:lblOffset val="100"/>
      </c:catAx>
      <c:valAx>
        <c:axId val="569548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DDA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47308800"/>
        <c:crosses val="autoZero"/>
        <c:crossBetween val="between"/>
      </c:valAx>
    </c:plotArea>
    <c:plotVisOnly val="1"/>
  </c:chart>
  <c:spPr>
    <a:gradFill flip="none" rotWithShape="1">
      <a:gsLst>
        <a:gs pos="0">
          <a:srgbClr val="FFEFD1"/>
        </a:gs>
        <a:gs pos="64999">
          <a:srgbClr val="F0EBD5"/>
        </a:gs>
        <a:gs pos="100000">
          <a:srgbClr val="D1C39F"/>
        </a:gs>
      </a:gsLst>
      <a:lin ang="2700000" scaled="0"/>
      <a:tileRect/>
    </a:gradFill>
    <a:ln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cat>
            <c:numRef>
              <c:f>Sheet1!$F$7:$F$15</c:f>
              <c:numCache>
                <c:formatCode>General</c:formatCode>
                <c:ptCount val="9"/>
                <c:pt idx="0">
                  <c:v>5</c:v>
                </c:pt>
                <c:pt idx="1">
                  <c:v>15</c:v>
                </c:pt>
                <c:pt idx="2">
                  <c:v>35</c:v>
                </c:pt>
                <c:pt idx="3">
                  <c:v>65</c:v>
                </c:pt>
                <c:pt idx="4">
                  <c:v>75</c:v>
                </c:pt>
                <c:pt idx="5">
                  <c:v>85</c:v>
                </c:pt>
                <c:pt idx="6">
                  <c:v>93</c:v>
                </c:pt>
                <c:pt idx="7">
                  <c:v>98</c:v>
                </c:pt>
                <c:pt idx="8">
                  <c:v>100</c:v>
                </c:pt>
              </c:numCache>
            </c:numRef>
          </c:cat>
          <c:val>
            <c:numRef>
              <c:f>Sheet1!$E$7:$E$15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</c:numCache>
            </c:numRef>
          </c:val>
        </c:ser>
        <c:hiLowLines/>
        <c:marker val="1"/>
        <c:axId val="92333952"/>
        <c:axId val="92367488"/>
      </c:lineChart>
      <c:catAx>
        <c:axId val="923339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Acumulativo</a:t>
                </a:r>
                <a:endParaRPr 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92367488"/>
        <c:crosses val="autoZero"/>
        <c:auto val="1"/>
        <c:lblAlgn val="ctr"/>
        <c:lblOffset val="100"/>
      </c:catAx>
      <c:valAx>
        <c:axId val="923674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DDA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92333952"/>
        <c:crosses val="autoZero"/>
        <c:crossBetween val="between"/>
      </c:valAx>
    </c:plotArea>
    <c:plotVisOnly val="1"/>
  </c:chart>
  <c:spPr>
    <a:gradFill flip="none" rotWithShape="1">
      <a:gsLst>
        <a:gs pos="0">
          <a:srgbClr val="FFEFD1"/>
        </a:gs>
        <a:gs pos="64999">
          <a:srgbClr val="F0EBD5"/>
        </a:gs>
        <a:gs pos="100000">
          <a:srgbClr val="D1C39F"/>
        </a:gs>
      </a:gsLst>
      <a:lin ang="2700000" scaled="0"/>
      <a:tileRect/>
    </a:gradFill>
    <a:ln>
      <a:solidFill>
        <a:schemeClr val="tx1"/>
      </a:solidFill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0.31869</cdr:x>
      <cdr:y>0.6669</cdr:y>
    </cdr:from>
    <cdr:to>
      <cdr:x>0.31899</cdr:x>
      <cdr:y>0.8669</cdr:y>
    </cdr:to>
    <cdr:sp macro="" textlink="">
      <cdr:nvSpPr>
        <cdr:cNvPr id="3" name="Straight Connector 2"/>
        <cdr:cNvSpPr/>
      </cdr:nvSpPr>
      <cdr:spPr>
        <a:xfrm xmlns:a="http://schemas.openxmlformats.org/drawingml/2006/main" rot="5400000" flipH="1" flipV="1">
          <a:off x="1675606" y="2286794"/>
          <a:ext cx="1588" cy="6858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0.07246</cdr:x>
      <cdr:y>0.66667</cdr:y>
    </cdr:from>
    <cdr:to>
      <cdr:x>0.30435</cdr:x>
      <cdr:y>0.66713</cdr:y>
    </cdr:to>
    <cdr:sp macro="" textlink="">
      <cdr:nvSpPr>
        <cdr:cNvPr id="5" name="Straight Connector 4"/>
        <cdr:cNvSpPr/>
      </cdr:nvSpPr>
      <cdr:spPr>
        <a:xfrm xmlns:a="http://schemas.openxmlformats.org/drawingml/2006/main" rot="10800000">
          <a:off x="380999" y="2286000"/>
          <a:ext cx="1219201" cy="15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819F1-1B3E-4003-AA7D-A7B04505A7D4}" type="datetimeFigureOut">
              <a:rPr lang="en-US" smtClean="0"/>
              <a:t>11/12/2008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A5AC2-1F83-4554-B7F6-BF5300C55FF6}" type="slidenum">
              <a:rPr lang="es-CL" smtClean="0"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A5AC2-1F83-4554-B7F6-BF5300C55FF6}" type="slidenum">
              <a:rPr lang="es-CL" smtClean="0"/>
              <a:t>34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D5B831-C8EE-42C9-83CD-C4B9065D2658}" type="datetimeFigureOut">
              <a:rPr lang="en-US" smtClean="0"/>
              <a:pPr/>
              <a:t>11/12/2008</a:t>
            </a:fld>
            <a:endParaRPr lang="es-CL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774EED-A592-494B-A51E-12C4153267AF}" type="slidenum">
              <a:rPr lang="es-CL" smtClean="0"/>
              <a:pPr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772400" cy="1828800"/>
          </a:xfrm>
        </p:spPr>
        <p:txBody>
          <a:bodyPr/>
          <a:lstStyle/>
          <a:p>
            <a:pPr algn="ctr"/>
            <a:r>
              <a:rPr lang="es-C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Revenue</a:t>
            </a:r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 Management</a:t>
            </a: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 Auxiliar #2</a:t>
            </a:r>
            <a:endParaRPr lang="es-C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0" y="4724400"/>
            <a:ext cx="3505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Profesores: </a:t>
            </a:r>
            <a:r>
              <a:rPr lang="es-CL" sz="1400" dirty="0" err="1" smtClean="0"/>
              <a:t>Rene</a:t>
            </a:r>
            <a:r>
              <a:rPr lang="es-CL" sz="1400" dirty="0" smtClean="0"/>
              <a:t> </a:t>
            </a:r>
            <a:r>
              <a:rPr lang="es-CL" sz="1400" dirty="0" err="1" smtClean="0"/>
              <a:t>Caldentey</a:t>
            </a:r>
            <a:r>
              <a:rPr lang="es-CL" sz="1400" dirty="0" smtClean="0"/>
              <a:t>         	   Richard Weber</a:t>
            </a:r>
          </a:p>
          <a:p>
            <a:r>
              <a:rPr lang="es-CL" sz="1400" dirty="0" smtClean="0"/>
              <a:t>Auxiliar:      Felipe Valenzuela</a:t>
            </a:r>
            <a:endParaRPr lang="es-CL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810000"/>
            <a:ext cx="2971800" cy="2007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495800"/>
          </a:xfrm>
        </p:spPr>
        <p:txBody>
          <a:bodyPr>
            <a:normAutofit fontScale="92500"/>
          </a:bodyPr>
          <a:lstStyle/>
          <a:p>
            <a:r>
              <a:rPr lang="es-CL" dirty="0" smtClean="0"/>
              <a:t>Partimos con C unidades de capacidad</a:t>
            </a:r>
          </a:p>
          <a:p>
            <a:r>
              <a:rPr lang="es-CL" dirty="0" smtClean="0"/>
              <a:t>Comenzamos a recibir reservas (</a:t>
            </a:r>
            <a:r>
              <a:rPr lang="es-CL" dirty="0" err="1" smtClean="0"/>
              <a:t>bookings</a:t>
            </a:r>
            <a:r>
              <a:rPr lang="es-CL" dirty="0" smtClean="0"/>
              <a:t>)</a:t>
            </a:r>
          </a:p>
          <a:p>
            <a:r>
              <a:rPr lang="es-CL" dirty="0" smtClean="0"/>
              <a:t>Reserva para clase j es aceptado si:</a:t>
            </a:r>
          </a:p>
          <a:p>
            <a:pPr lvl="1"/>
            <a:r>
              <a:rPr lang="es-CL" dirty="0" smtClean="0"/>
              <a:t>Existe capacidad restante</a:t>
            </a:r>
          </a:p>
          <a:p>
            <a:pPr lvl="1"/>
            <a:r>
              <a:rPr lang="es-CL" dirty="0" smtClean="0"/>
              <a:t>Numero total de requerimientos aceptados para clase j ‹ </a:t>
            </a:r>
            <a:r>
              <a:rPr lang="es-CL" dirty="0" err="1" smtClean="0"/>
              <a:t>bj</a:t>
            </a:r>
            <a:r>
              <a:rPr lang="es-CL" dirty="0" smtClean="0"/>
              <a:t> (actual capacidad restante › y</a:t>
            </a:r>
            <a:r>
              <a:rPr lang="es-CL" sz="1600" dirty="0" smtClean="0"/>
              <a:t>j-1</a:t>
            </a:r>
            <a:r>
              <a:rPr lang="es-CL" dirty="0" smtClean="0"/>
              <a:t>)</a:t>
            </a:r>
          </a:p>
          <a:p>
            <a:pPr lvl="1">
              <a:buNone/>
            </a:pPr>
            <a:endParaRPr lang="es-CL" dirty="0" smtClean="0"/>
          </a:p>
          <a:p>
            <a:pPr lvl="1">
              <a:buNone/>
            </a:pPr>
            <a:r>
              <a:rPr lang="es-CL" sz="2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Capacidad reservada para clase 1 esta basada en un pronostico de demanda futuro para clase 1</a:t>
            </a:r>
            <a:br>
              <a:rPr lang="es-CL" sz="2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L" sz="2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990600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Proceso </a:t>
            </a:r>
            <a:r>
              <a:rPr kumimoji="0" lang="es-CL" sz="3600" b="1" i="0" u="none" strike="noStrike" kern="1200" cap="none" spc="0" normalizeH="0" baseline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standard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para usar </a:t>
            </a:r>
            <a:r>
              <a:rPr kumimoji="0" lang="es-CL" sz="3600" b="1" i="0" u="none" strike="noStrike" kern="1200" cap="none" spc="0" normalizeH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booking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CL" sz="3600" b="1" i="0" u="none" strike="noStrike" kern="1200" cap="none" spc="0" normalizeH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limits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 </a:t>
            </a:r>
            <a:r>
              <a:rPr kumimoji="0" lang="es-CL" sz="3600" b="1" i="0" u="none" strike="noStrike" kern="1200" cap="none" spc="0" normalizeH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nested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CL" sz="3600" b="1" i="0" u="none" strike="noStrike" kern="1200" cap="none" spc="0" normalizeH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protection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CL" sz="3600" b="1" i="0" u="none" strike="noStrike" kern="1200" cap="none" spc="0" normalizeH="0" noProof="0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levels</a:t>
            </a:r>
            <a:r>
              <a:rPr kumimoji="0" lang="es-CL" sz="3600" b="1" i="0" u="none" strike="noStrike" kern="1200" cap="none" spc="0" normalizeH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83880" cy="4187952"/>
          </a:xfrm>
        </p:spPr>
        <p:txBody>
          <a:bodyPr/>
          <a:lstStyle/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Bid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Prices</a:t>
            </a: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pPr>
              <a:buNone/>
            </a:pPr>
            <a:endParaRPr lang="es-CL" dirty="0" smtClean="0"/>
          </a:p>
          <a:p>
            <a:pPr lvl="1"/>
            <a:r>
              <a:rPr lang="es-CL" dirty="0" smtClean="0"/>
              <a:t>Se fija un precio umbral (</a:t>
            </a:r>
            <a:r>
              <a:rPr lang="es-CL" dirty="0" err="1" smtClean="0"/>
              <a:t>p.u</a:t>
            </a:r>
            <a:r>
              <a:rPr lang="es-CL" dirty="0" smtClean="0"/>
              <a:t>)</a:t>
            </a:r>
          </a:p>
          <a:p>
            <a:pPr lvl="1"/>
            <a:r>
              <a:rPr lang="es-CL" dirty="0" smtClean="0"/>
              <a:t>Ingreso requerimiento ≥ </a:t>
            </a:r>
            <a:r>
              <a:rPr lang="es-CL" dirty="0" err="1" smtClean="0"/>
              <a:t>p.u</a:t>
            </a:r>
            <a:r>
              <a:rPr lang="es-CL" dirty="0" smtClean="0"/>
              <a:t> </a:t>
            </a:r>
            <a:r>
              <a:rPr lang="es-CL" dirty="0" smtClean="0">
                <a:sym typeface="Wingdings" pitchFamily="2" charset="2"/>
              </a:rPr>
              <a:t> </a:t>
            </a:r>
            <a:r>
              <a:rPr lang="es-CL" dirty="0" err="1" smtClean="0">
                <a:sym typeface="Wingdings" pitchFamily="2" charset="2"/>
              </a:rPr>
              <a:t>Aceptacion</a:t>
            </a:r>
            <a:endParaRPr lang="es-CL" dirty="0" smtClean="0">
              <a:sym typeface="Wingdings" pitchFamily="2" charset="2"/>
            </a:endParaRPr>
          </a:p>
          <a:p>
            <a:pPr lvl="1"/>
            <a:r>
              <a:rPr lang="es-CL" dirty="0" err="1" smtClean="0">
                <a:sym typeface="Wingdings" pitchFamily="2" charset="2"/>
              </a:rPr>
              <a:t>Deberian</a:t>
            </a:r>
            <a:r>
              <a:rPr lang="es-CL" dirty="0" smtClean="0">
                <a:sym typeface="Wingdings" pitchFamily="2" charset="2"/>
              </a:rPr>
              <a:t> ser actualizados </a:t>
            </a:r>
            <a:r>
              <a:rPr lang="es-CL" dirty="0" err="1" smtClean="0">
                <a:sym typeface="Wingdings" pitchFamily="2" charset="2"/>
              </a:rPr>
              <a:t>despues</a:t>
            </a:r>
            <a:r>
              <a:rPr lang="es-CL" dirty="0" smtClean="0">
                <a:sym typeface="Wingdings" pitchFamily="2" charset="2"/>
              </a:rPr>
              <a:t> de c/venta</a:t>
            </a:r>
            <a:endParaRPr lang="es-CL" dirty="0" smtClean="0"/>
          </a:p>
          <a:p>
            <a:endParaRPr lang="es-CL" dirty="0" smtClean="0"/>
          </a:p>
          <a:p>
            <a:pPr lvl="2"/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Π</a:t>
            </a:r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</a:rPr>
              <a:t>(x) </a:t>
            </a:r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s-CL" sz="2000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Funcion</a:t>
            </a:r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de la capacidad restante actual</a:t>
            </a:r>
            <a:endParaRPr lang="es-CL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ingresos 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183562" cy="1884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7854"/>
                <a:gridCol w="2727854"/>
                <a:gridCol w="27278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b="1" dirty="0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s-CL" b="1" dirty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b="1" dirty="0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s-CL" b="1" dirty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b="1" dirty="0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s-CL" b="1" dirty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1320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Ejemplo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Clase 1</a:t>
            </a:r>
          </a:p>
          <a:p>
            <a:r>
              <a:rPr lang="es-CL" dirty="0" smtClean="0"/>
              <a:t> $100</a:t>
            </a:r>
            <a:endParaRPr lang="es-CL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Clase 2</a:t>
            </a:r>
          </a:p>
          <a:p>
            <a:r>
              <a:rPr lang="es-CL" dirty="0" smtClean="0"/>
              <a:t>  $75</a:t>
            </a:r>
            <a:endParaRPr lang="es-CL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Clase 3</a:t>
            </a:r>
          </a:p>
          <a:p>
            <a:r>
              <a:rPr lang="es-CL" dirty="0" smtClean="0"/>
              <a:t>   $50</a:t>
            </a:r>
            <a:endParaRPr lang="es-CL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09600" y="2971800"/>
            <a:ext cx="7696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2667000"/>
            <a:ext cx="746760" cy="3048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09600" y="3505200"/>
            <a:ext cx="22860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96000" y="3886200"/>
            <a:ext cx="22860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276600" y="3505200"/>
            <a:ext cx="51054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09600" y="3886200"/>
            <a:ext cx="5181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09600" y="4267200"/>
            <a:ext cx="7924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343400"/>
            <a:ext cx="762000" cy="3048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3124200"/>
            <a:ext cx="609600" cy="24384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124200"/>
            <a:ext cx="762000" cy="30480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3581400"/>
            <a:ext cx="609600" cy="297366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581400"/>
            <a:ext cx="685800" cy="27432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09600"/>
            <a:ext cx="6705600" cy="265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219200" y="3581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  y≤12 </a:t>
            </a:r>
            <a:r>
              <a:rPr lang="es-CL" dirty="0" smtClean="0">
                <a:sym typeface="Wingdings" pitchFamily="2" charset="2"/>
              </a:rPr>
              <a:t> 75 ‹ </a:t>
            </a:r>
            <a:r>
              <a:rPr lang="es-CL" dirty="0" err="1" smtClean="0">
                <a:sym typeface="Wingdings" pitchFamily="2" charset="2"/>
              </a:rPr>
              <a:t>bid</a:t>
            </a:r>
            <a:r>
              <a:rPr lang="es-CL" dirty="0" smtClean="0">
                <a:sym typeface="Wingdings" pitchFamily="2" charset="2"/>
              </a:rPr>
              <a:t> </a:t>
            </a:r>
            <a:r>
              <a:rPr lang="es-CL" dirty="0" err="1" smtClean="0">
                <a:sym typeface="Wingdings" pitchFamily="2" charset="2"/>
              </a:rPr>
              <a:t>price</a:t>
            </a:r>
            <a:r>
              <a:rPr lang="es-CL" dirty="0" smtClean="0">
                <a:sym typeface="Wingdings" pitchFamily="2" charset="2"/>
              </a:rPr>
              <a:t> ≤ 100  solo clase 1 demanda</a:t>
            </a:r>
            <a:endParaRPr lang="es-CL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609600" y="4114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  13≤y≤21 </a:t>
            </a:r>
            <a:r>
              <a:rPr lang="es-CL" dirty="0" smtClean="0">
                <a:sym typeface="Wingdings" pitchFamily="2" charset="2"/>
              </a:rPr>
              <a:t> 50 ‹ </a:t>
            </a:r>
            <a:r>
              <a:rPr lang="es-CL" dirty="0" err="1" smtClean="0">
                <a:sym typeface="Wingdings" pitchFamily="2" charset="2"/>
              </a:rPr>
              <a:t>bid</a:t>
            </a:r>
            <a:r>
              <a:rPr lang="es-CL" dirty="0" smtClean="0">
                <a:sym typeface="Wingdings" pitchFamily="2" charset="2"/>
              </a:rPr>
              <a:t> </a:t>
            </a:r>
            <a:r>
              <a:rPr lang="es-CL" dirty="0" err="1" smtClean="0">
                <a:sym typeface="Wingdings" pitchFamily="2" charset="2"/>
              </a:rPr>
              <a:t>price</a:t>
            </a:r>
            <a:r>
              <a:rPr lang="es-CL" dirty="0" smtClean="0">
                <a:sym typeface="Wingdings" pitchFamily="2" charset="2"/>
              </a:rPr>
              <a:t> ≤ 75  solo clases 1 y 2 demandan</a:t>
            </a:r>
            <a:endParaRPr lang="es-CL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47244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  y≥22 </a:t>
            </a:r>
            <a:r>
              <a:rPr lang="es-CL" dirty="0" smtClean="0">
                <a:sym typeface="Wingdings" pitchFamily="2" charset="2"/>
              </a:rPr>
              <a:t> </a:t>
            </a:r>
            <a:r>
              <a:rPr lang="es-CL" dirty="0" err="1" smtClean="0">
                <a:sym typeface="Wingdings" pitchFamily="2" charset="2"/>
              </a:rPr>
              <a:t>bid</a:t>
            </a:r>
            <a:r>
              <a:rPr lang="es-CL" dirty="0" smtClean="0">
                <a:sym typeface="Wingdings" pitchFamily="2" charset="2"/>
              </a:rPr>
              <a:t> </a:t>
            </a:r>
            <a:r>
              <a:rPr lang="es-CL" dirty="0" err="1" smtClean="0">
                <a:sym typeface="Wingdings" pitchFamily="2" charset="2"/>
              </a:rPr>
              <a:t>price</a:t>
            </a:r>
            <a:r>
              <a:rPr lang="es-CL" dirty="0" smtClean="0">
                <a:sym typeface="Wingdings" pitchFamily="2" charset="2"/>
              </a:rPr>
              <a:t> ‹ 50  las 3 clases demandan</a:t>
            </a:r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Littlewood’s</a:t>
            </a:r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Two-Class</a:t>
            </a:r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83880" cy="4724400"/>
          </a:xfrm>
        </p:spPr>
        <p:txBody>
          <a:bodyPr>
            <a:normAutofit/>
          </a:bodyPr>
          <a:lstStyle/>
          <a:p>
            <a:r>
              <a:rPr lang="es-CL" dirty="0" smtClean="0"/>
              <a:t>2 clases de productos </a:t>
            </a:r>
            <a:endParaRPr lang="es-CL" dirty="0" smtClean="0">
              <a:sym typeface="Wingdings" pitchFamily="2" charset="2"/>
            </a:endParaRPr>
          </a:p>
          <a:p>
            <a:pPr lvl="1"/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Precios 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diferenciados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:  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p1 › p2</a:t>
            </a:r>
          </a:p>
          <a:p>
            <a:pPr lvl="1"/>
            <a:endParaRPr lang="es-CL" dirty="0" smtClean="0">
              <a:sym typeface="Wingdings" pitchFamily="2" charset="2"/>
            </a:endParaRPr>
          </a:p>
          <a:p>
            <a:r>
              <a:rPr lang="es-CL" dirty="0" smtClean="0">
                <a:sym typeface="Wingdings" pitchFamily="2" charset="2"/>
              </a:rPr>
              <a:t>Capacidad: C</a:t>
            </a:r>
          </a:p>
          <a:p>
            <a:pPr lvl="1"/>
            <a:endParaRPr lang="es-CL" sz="1600" b="1" dirty="0" smtClean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r>
              <a:rPr lang="es-CL" dirty="0" smtClean="0">
                <a:sym typeface="Wingdings" pitchFamily="2" charset="2"/>
              </a:rPr>
              <a:t>Dj: Demanda por clase </a:t>
            </a:r>
            <a:r>
              <a:rPr lang="es-CL" dirty="0" smtClean="0">
                <a:sym typeface="Wingdings" pitchFamily="2" charset="2"/>
              </a:rPr>
              <a:t>j (</a:t>
            </a:r>
            <a:r>
              <a:rPr lang="es-CL" dirty="0" err="1" smtClean="0">
                <a:sym typeface="Wingdings" pitchFamily="2" charset="2"/>
              </a:rPr>
              <a:t>v.a</a:t>
            </a:r>
            <a:r>
              <a:rPr lang="es-CL" dirty="0" smtClean="0">
                <a:sym typeface="Wingdings" pitchFamily="2" charset="2"/>
              </a:rPr>
              <a:t>)</a:t>
            </a:r>
            <a:endParaRPr lang="es-CL" dirty="0" smtClean="0">
              <a:sym typeface="Wingdings" pitchFamily="2" charset="2"/>
            </a:endParaRPr>
          </a:p>
          <a:p>
            <a:pPr lvl="1"/>
            <a:r>
              <a:rPr lang="es-CL" sz="2000" b="1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Fj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(.) : </a:t>
            </a:r>
            <a:r>
              <a:rPr lang="es-CL" sz="2000" b="1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Distribucion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de esta demanda</a:t>
            </a:r>
          </a:p>
          <a:p>
            <a:pPr>
              <a:buNone/>
            </a:pPr>
            <a:endParaRPr lang="es-CL" dirty="0" smtClean="0">
              <a:sym typeface="Wingdings" pitchFamily="2" charset="2"/>
            </a:endParaRPr>
          </a:p>
          <a:p>
            <a:r>
              <a:rPr lang="es-CL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Problema: </a:t>
            </a:r>
            <a:r>
              <a:rPr lang="es-CL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Decidir cuanta demanda para clase 2 aceptar antes de cerrar y pasar a clase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183880" cy="5178552"/>
          </a:xfrm>
        </p:spPr>
        <p:txBody>
          <a:bodyPr/>
          <a:lstStyle/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Analisis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:</a:t>
            </a:r>
          </a:p>
          <a:p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r>
              <a:rPr lang="es-CL" sz="2400" dirty="0" smtClean="0"/>
              <a:t>Tenemos X unidades de capacidad restante</a:t>
            </a:r>
          </a:p>
          <a:p>
            <a:r>
              <a:rPr lang="es-CL" sz="2400" dirty="0" smtClean="0">
                <a:sym typeface="Wingdings" pitchFamily="2" charset="2"/>
              </a:rPr>
              <a:t>Recibimos requerimiento desde clase 2</a:t>
            </a:r>
          </a:p>
          <a:p>
            <a:endParaRPr lang="es-CL" dirty="0" smtClean="0">
              <a:sym typeface="Wingdings" pitchFamily="2" charset="2"/>
            </a:endParaRPr>
          </a:p>
          <a:p>
            <a:pPr lvl="1"/>
            <a:r>
              <a:rPr lang="es-CL" dirty="0" smtClean="0">
                <a:sym typeface="Wingdings" pitchFamily="2" charset="2"/>
              </a:rPr>
              <a:t>Acepto requerimiento  Ingreso de p2</a:t>
            </a:r>
          </a:p>
          <a:p>
            <a:pPr lvl="1"/>
            <a:r>
              <a:rPr lang="es-CL" sz="2000" dirty="0" smtClean="0">
                <a:sym typeface="Wingdings" pitchFamily="2" charset="2"/>
              </a:rPr>
              <a:t>No acepto  Vendo unidad marginal X a p1 </a:t>
            </a:r>
            <a:r>
              <a:rPr lang="es-CL" sz="2000" dirty="0" err="1" smtClean="0">
                <a:sym typeface="Wingdings" pitchFamily="2" charset="2"/>
              </a:rPr>
              <a:t>ssi</a:t>
            </a:r>
            <a:r>
              <a:rPr lang="es-CL" sz="2000" dirty="0" smtClean="0">
                <a:sym typeface="Wingdings" pitchFamily="2" charset="2"/>
              </a:rPr>
              <a:t> D1≥X</a:t>
            </a:r>
          </a:p>
          <a:p>
            <a:pPr lvl="1"/>
            <a:endParaRPr lang="es-CL" sz="2000" dirty="0" smtClean="0">
              <a:sym typeface="Wingdings" pitchFamily="2" charset="2"/>
            </a:endParaRPr>
          </a:p>
          <a:p>
            <a:pPr lvl="1"/>
            <a:endParaRPr lang="es-CL" sz="2000" dirty="0" smtClean="0">
              <a:sym typeface="Wingdings" pitchFamily="2" charset="2"/>
            </a:endParaRPr>
          </a:p>
          <a:p>
            <a:r>
              <a:rPr lang="es-CL" sz="2000" dirty="0" smtClean="0">
                <a:sym typeface="Wingdings" pitchFamily="2" charset="2"/>
              </a:rPr>
              <a:t>Ganancia esperada por reservar X-</a:t>
            </a:r>
            <a:r>
              <a:rPr lang="es-CL" sz="2000" dirty="0" err="1" smtClean="0">
                <a:sym typeface="Wingdings" pitchFamily="2" charset="2"/>
              </a:rPr>
              <a:t>ava</a:t>
            </a:r>
            <a:r>
              <a:rPr lang="es-CL" sz="2000" dirty="0" smtClean="0">
                <a:sym typeface="Wingdings" pitchFamily="2" charset="2"/>
              </a:rPr>
              <a:t> unidad para clase 1: </a:t>
            </a:r>
          </a:p>
          <a:p>
            <a:pPr lvl="1"/>
            <a:r>
              <a:rPr lang="es-CL" sz="2000" dirty="0" smtClean="0">
                <a:sym typeface="Wingdings" pitchFamily="2" charset="2"/>
              </a:rPr>
              <a:t>        </a:t>
            </a:r>
          </a:p>
          <a:p>
            <a:pPr lvl="1"/>
            <a:r>
              <a:rPr lang="es-CL" sz="2000" dirty="0" smtClean="0">
                <a:sym typeface="Wingdings" pitchFamily="2" charset="2"/>
              </a:rPr>
              <a:t>         </a:t>
            </a:r>
            <a:r>
              <a:rPr lang="es-CL" sz="1800" b="1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(valor marginal esperado) p1*P(D1≥X)</a:t>
            </a:r>
          </a:p>
          <a:p>
            <a:endParaRPr lang="es-CL" dirty="0"/>
          </a:p>
        </p:txBody>
      </p:sp>
      <p:sp>
        <p:nvSpPr>
          <p:cNvPr id="4" name="Rectangle 3"/>
          <p:cNvSpPr/>
          <p:nvPr/>
        </p:nvSpPr>
        <p:spPr>
          <a:xfrm>
            <a:off x="838200" y="2819400"/>
            <a:ext cx="7239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Rectangle 4"/>
          <p:cNvSpPr/>
          <p:nvPr/>
        </p:nvSpPr>
        <p:spPr>
          <a:xfrm>
            <a:off x="1600200" y="4724400"/>
            <a:ext cx="57150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TextBox 5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822448"/>
          </a:xfrm>
        </p:spPr>
        <p:txBody>
          <a:bodyPr/>
          <a:lstStyle/>
          <a:p>
            <a:r>
              <a:rPr lang="es-CL" dirty="0" smtClean="0"/>
              <a:t>Luego:</a:t>
            </a:r>
          </a:p>
          <a:p>
            <a:endParaRPr lang="es-CL" dirty="0" smtClean="0"/>
          </a:p>
          <a:p>
            <a:r>
              <a:rPr lang="es-CL" dirty="0" smtClean="0"/>
              <a:t>Acepto un requerimiento para clase 2 </a:t>
            </a:r>
            <a:r>
              <a:rPr lang="es-CL" dirty="0" err="1" smtClean="0"/>
              <a:t>ssi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              </a:t>
            </a:r>
          </a:p>
          <a:p>
            <a:pPr lvl="1"/>
            <a:r>
              <a:rPr lang="es-CL" dirty="0" smtClean="0"/>
              <a:t>                 p2 ≥ p1*P(</a:t>
            </a:r>
            <a:r>
              <a:rPr lang="es-CL" dirty="0" smtClean="0">
                <a:sym typeface="Wingdings" pitchFamily="2" charset="2"/>
              </a:rPr>
              <a:t>D1≥X)</a:t>
            </a:r>
            <a:endParaRPr lang="es-CL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2971800"/>
            <a:ext cx="1905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CL" dirty="0" smtClean="0"/>
              <a:t>Decrece con X</a:t>
            </a:r>
            <a:endParaRPr lang="es-CL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5052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es-CL" dirty="0" err="1" smtClean="0">
                <a:sym typeface="Wingdings" pitchFamily="2" charset="2"/>
              </a:rPr>
              <a:t>Habra</a:t>
            </a:r>
            <a:r>
              <a:rPr lang="es-CL" dirty="0" smtClean="0">
                <a:sym typeface="Wingdings" pitchFamily="2" charset="2"/>
              </a:rPr>
              <a:t> un nivel de </a:t>
            </a:r>
            <a:r>
              <a:rPr lang="es-CL" dirty="0" err="1" smtClean="0">
                <a:sym typeface="Wingdings" pitchFamily="2" charset="2"/>
              </a:rPr>
              <a:t>proteccion</a:t>
            </a:r>
            <a:r>
              <a:rPr lang="es-CL" dirty="0" smtClean="0">
                <a:sym typeface="Wingdings" pitchFamily="2" charset="2"/>
              </a:rPr>
              <a:t> optimo:  </a:t>
            </a:r>
            <a:r>
              <a:rPr lang="es-C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endParaRPr lang="es-CL" sz="2000" dirty="0" smtClean="0">
              <a:sym typeface="Wingdings" pitchFamily="2" charset="2"/>
            </a:endParaRPr>
          </a:p>
          <a:p>
            <a:endParaRPr lang="es-CL" sz="2000" dirty="0" smtClean="0">
              <a:sym typeface="Wingdings" pitchFamily="2" charset="2"/>
            </a:endParaRPr>
          </a:p>
          <a:p>
            <a:r>
              <a:rPr lang="es-CL" sz="2000" dirty="0" smtClean="0">
                <a:sym typeface="Wingdings" pitchFamily="2" charset="2"/>
              </a:rPr>
              <a:t>        Aceptamos clase 2 si capacidad restante › </a:t>
            </a:r>
            <a:r>
              <a:rPr lang="es-C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</a:p>
          <a:p>
            <a:r>
              <a:rPr lang="es-CL" sz="2000" dirty="0" smtClean="0">
                <a:sym typeface="Wingdings" pitchFamily="2" charset="2"/>
              </a:rPr>
              <a:t>        Rechazo clase 2 si capacidad restante ≤ </a:t>
            </a:r>
            <a:r>
              <a:rPr lang="es-C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endParaRPr lang="es-C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4038600"/>
            <a:ext cx="6172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2743200" y="2209800"/>
            <a:ext cx="3505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3886200" y="2362200"/>
            <a:ext cx="19812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1" name="Straight Connector 10"/>
          <p:cNvCxnSpPr>
            <a:stCxn id="9" idx="3"/>
            <a:endCxn id="5" idx="1"/>
          </p:cNvCxnSpPr>
          <p:nvPr/>
        </p:nvCxnSpPr>
        <p:spPr>
          <a:xfrm>
            <a:off x="5867400" y="2590800"/>
            <a:ext cx="609600" cy="565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685800"/>
            <a:ext cx="75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r>
              <a:rPr lang="es-CL" dirty="0" smtClean="0">
                <a:sym typeface="Wingdings" pitchFamily="2" charset="2"/>
              </a:rPr>
              <a:t> </a:t>
            </a:r>
            <a:r>
              <a:rPr lang="es-CL" dirty="0" smtClean="0"/>
              <a:t>satisface:</a:t>
            </a:r>
          </a:p>
          <a:p>
            <a:endParaRPr lang="es-CL" sz="2000" b="1" dirty="0" smtClean="0"/>
          </a:p>
          <a:p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</a:rPr>
              <a:t>       p2 ‹ p1*P(D1≥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</a:rPr>
              <a:t>)  &amp;  p2 ≥ p1*P(D1≥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y*+1</a:t>
            </a: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endParaRPr lang="es-CL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51460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Asumiendo F(X): </a:t>
            </a:r>
            <a:r>
              <a:rPr lang="es-CL" dirty="0" err="1" smtClean="0"/>
              <a:t>Distribucion</a:t>
            </a:r>
            <a:r>
              <a:rPr lang="es-CL" dirty="0" smtClean="0"/>
              <a:t> continua para la demanda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              p2 = p1*P(D1›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)  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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y*=                  </a:t>
            </a:r>
            <a:r>
              <a:rPr lang="es-CL" dirty="0" smtClean="0">
                <a:sym typeface="Wingdings" pitchFamily="2" charset="2"/>
              </a:rPr>
              <a:t>)</a:t>
            </a:r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352800"/>
            <a:ext cx="1198179" cy="4572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276600" y="4114800"/>
            <a:ext cx="25908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L" dirty="0" smtClean="0"/>
              <a:t>   </a:t>
            </a:r>
            <a:r>
              <a:rPr lang="es-CL" dirty="0" err="1" smtClean="0"/>
              <a:t>Littlewood’s</a:t>
            </a:r>
            <a:r>
              <a:rPr lang="es-CL" dirty="0" smtClean="0"/>
              <a:t> Rule</a:t>
            </a:r>
            <a:endParaRPr lang="es-CL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5029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Politica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optima: </a:t>
            </a:r>
            <a:r>
              <a:rPr lang="es-CL" dirty="0" smtClean="0"/>
              <a:t>Fijar nivel de </a:t>
            </a:r>
            <a:r>
              <a:rPr lang="es-CL" dirty="0" err="1" smtClean="0"/>
              <a:t>proteccion</a:t>
            </a:r>
            <a:r>
              <a:rPr lang="es-CL" dirty="0" smtClean="0"/>
              <a:t> en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y*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20" name="Rectangle 19"/>
          <p:cNvSpPr/>
          <p:nvPr/>
        </p:nvSpPr>
        <p:spPr>
          <a:xfrm>
            <a:off x="1371600" y="1143000"/>
            <a:ext cx="67056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Rectangle 20"/>
          <p:cNvSpPr/>
          <p:nvPr/>
        </p:nvSpPr>
        <p:spPr>
          <a:xfrm>
            <a:off x="1905000" y="3200400"/>
            <a:ext cx="5410200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TextBox 10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Equivalentemente:</a:t>
            </a:r>
          </a:p>
          <a:p>
            <a:endParaRPr lang="es-CL" dirty="0" smtClean="0"/>
          </a:p>
          <a:p>
            <a:pPr lvl="1"/>
            <a:r>
              <a:rPr lang="es-CL" dirty="0" smtClean="0"/>
              <a:t>Fijando un limite de reserva: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b2* = C – y1*</a:t>
            </a:r>
          </a:p>
          <a:p>
            <a:pPr lvl="1">
              <a:buNone/>
            </a:pPr>
            <a:r>
              <a:rPr lang="es-CL" dirty="0" smtClean="0"/>
              <a:t>  sobre demanda de la clase 2 es optimo</a:t>
            </a:r>
          </a:p>
          <a:p>
            <a:pPr lvl="1">
              <a:buNone/>
            </a:pPr>
            <a:endParaRPr lang="es-CL" dirty="0" smtClean="0"/>
          </a:p>
          <a:p>
            <a:pPr lvl="1">
              <a:buNone/>
            </a:pPr>
            <a:r>
              <a:rPr lang="es-CL" dirty="0" smtClean="0"/>
              <a:t>Alternativamente podemos usar:</a:t>
            </a:r>
          </a:p>
          <a:p>
            <a:pPr lvl="1">
              <a:buNone/>
            </a:pPr>
            <a:endParaRPr lang="es-CL" dirty="0" smtClean="0"/>
          </a:p>
          <a:p>
            <a:pPr lvl="1">
              <a:buNone/>
            </a:pPr>
            <a:r>
              <a:rPr lang="en-US" dirty="0" smtClean="0"/>
              <a:t>      </a:t>
            </a:r>
            <a:r>
              <a:rPr lang="el-GR" b="1" dirty="0" smtClean="0">
                <a:solidFill>
                  <a:schemeClr val="accent1">
                    <a:lumMod val="50000"/>
                  </a:schemeClr>
                </a:solidFill>
              </a:rPr>
              <a:t>Π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(X)=p1*P(D1›X)          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Bid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 Price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3352800"/>
            <a:ext cx="6172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</a:t>
            </a:r>
            <a:r>
              <a:rPr lang="es-CL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</a:t>
            </a:r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Models</a:t>
            </a:r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83880" cy="4187952"/>
          </a:xfrm>
        </p:spPr>
        <p:txBody>
          <a:bodyPr/>
          <a:lstStyle/>
          <a:p>
            <a:r>
              <a:rPr lang="es-CL" dirty="0" smtClean="0"/>
              <a:t>n›2 clases</a:t>
            </a:r>
          </a:p>
          <a:p>
            <a:pPr>
              <a:buNone/>
            </a:pPr>
            <a:endParaRPr lang="es-CL" dirty="0" smtClean="0"/>
          </a:p>
          <a:p>
            <a:r>
              <a:rPr lang="es-CL" sz="2400" dirty="0" smtClean="0"/>
              <a:t>Asumimos demanda por clases en n etapas (1 por clase) en orden creciente de sus ingresos:</a:t>
            </a:r>
          </a:p>
          <a:p>
            <a:endParaRPr lang="es-CL" sz="2400" dirty="0" smtClean="0"/>
          </a:p>
          <a:p>
            <a:pPr lvl="1">
              <a:buNone/>
            </a:pPr>
            <a:r>
              <a:rPr lang="es-CL" dirty="0" smtClean="0"/>
              <a:t>                     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p1 › p2 ›…› </a:t>
            </a:r>
            <a:r>
              <a:rPr lang="es-CL" dirty="0" err="1" smtClean="0">
                <a:solidFill>
                  <a:schemeClr val="accent1">
                    <a:lumMod val="50000"/>
                  </a:schemeClr>
                </a:solidFill>
              </a:rPr>
              <a:t>pn</a:t>
            </a:r>
            <a:endParaRPr lang="es-C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4"/>
            <a:endParaRPr lang="es-CL" dirty="0" smtClean="0"/>
          </a:p>
          <a:p>
            <a:pPr lvl="4"/>
            <a:endParaRPr lang="es-CL" dirty="0" smtClean="0"/>
          </a:p>
          <a:p>
            <a:pPr lvl="1"/>
            <a:r>
              <a:rPr lang="es-CL" sz="2000" dirty="0" err="1" smtClean="0"/>
              <a:t>Dn</a:t>
            </a:r>
            <a:r>
              <a:rPr lang="es-CL" sz="2000" dirty="0" smtClean="0"/>
              <a:t> (menor precio) llega en la primera atapa (etapa n).</a:t>
            </a:r>
          </a:p>
          <a:p>
            <a:pPr lvl="1"/>
            <a:r>
              <a:rPr lang="es-CL" sz="2000" dirty="0" smtClean="0"/>
              <a:t>Clase de mas alto precio llega en ultima etapa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0" y="3505200"/>
            <a:ext cx="28194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Estrategia principal</a:t>
            </a: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2438400"/>
            <a:ext cx="8183880" cy="2279904"/>
          </a:xfrm>
        </p:spPr>
        <p:txBody>
          <a:bodyPr/>
          <a:lstStyle/>
          <a:p>
            <a:pPr>
              <a:buNone/>
            </a:pP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Ajustar la Demanda a la Oferta…    	  		     </a:t>
            </a:r>
          </a:p>
          <a:p>
            <a:pPr>
              <a:buNone/>
            </a:pP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…maximizando retornos</a:t>
            </a:r>
            <a:endParaRPr lang="es-C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70448"/>
          </a:xfrm>
        </p:spPr>
        <p:txBody>
          <a:bodyPr>
            <a:normAutofit fontScale="92500" lnSpcReduction="20000"/>
          </a:bodyPr>
          <a:lstStyle/>
          <a:p>
            <a:r>
              <a:rPr lang="es-CL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</a:t>
            </a:r>
            <a:r>
              <a:rPr lang="es-CL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es-CL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Formulation</a:t>
            </a:r>
            <a:endParaRPr lang="es-CL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CL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CL" dirty="0" smtClean="0"/>
              <a:t>x (capacidad restante): variable de estado</a:t>
            </a:r>
          </a:p>
          <a:p>
            <a:r>
              <a:rPr lang="es-CL" dirty="0" smtClean="0"/>
              <a:t>Al comienzo de c/etapa j, modelo asume siguiente secuencia de eventos:</a:t>
            </a:r>
          </a:p>
          <a:p>
            <a:pPr lvl="1"/>
            <a:r>
              <a:rPr lang="es-CL" dirty="0" smtClean="0"/>
              <a:t>Decidimos aceptar cantidad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CL" dirty="0" smtClean="0"/>
              <a:t> de Dj</a:t>
            </a:r>
          </a:p>
          <a:p>
            <a:pPr lvl="3"/>
            <a:r>
              <a:rPr lang="es-CL" dirty="0" err="1" smtClean="0"/>
              <a:t>u≤X</a:t>
            </a:r>
            <a:endParaRPr lang="es-CL" dirty="0" smtClean="0"/>
          </a:p>
          <a:p>
            <a:pPr lvl="3"/>
            <a:r>
              <a:rPr lang="es-CL" dirty="0" smtClean="0"/>
              <a:t>u*=u*(</a:t>
            </a:r>
            <a:r>
              <a:rPr lang="es-CL" dirty="0" err="1" smtClean="0"/>
              <a:t>j,X,Dj</a:t>
            </a:r>
            <a:r>
              <a:rPr lang="es-CL" dirty="0" smtClean="0"/>
              <a:t>)</a:t>
            </a:r>
          </a:p>
          <a:p>
            <a:pPr lvl="3"/>
            <a:endParaRPr lang="es-CL" dirty="0" smtClean="0"/>
          </a:p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pj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*u</a:t>
            </a:r>
            <a:r>
              <a:rPr lang="es-CL" dirty="0" smtClean="0"/>
              <a:t> (ganancia) es recolectada y procedemos a partir etapa j-1 con capacidad restante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(X-u)</a:t>
            </a:r>
          </a:p>
          <a:p>
            <a:pPr lvl="2"/>
            <a:endParaRPr lang="es-CL" dirty="0" smtClean="0"/>
          </a:p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Hasta ahora asumimos conocer Dj desde antes, pero en la realidad las decisiones deben ser tomadas antes de observar Dj (llega a medida que pasa el tiempo)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/>
          </a:bodyPr>
          <a:lstStyle/>
          <a:p>
            <a:r>
              <a:rPr lang="es-CL" sz="2400" dirty="0" err="1" smtClean="0"/>
              <a:t>Vj</a:t>
            </a:r>
            <a:r>
              <a:rPr lang="es-CL" sz="2400" dirty="0" smtClean="0"/>
              <a:t>(X): </a:t>
            </a:r>
            <a:r>
              <a:rPr lang="es-CL" sz="2400" dirty="0" err="1" smtClean="0"/>
              <a:t>Funcion</a:t>
            </a:r>
            <a:r>
              <a:rPr lang="es-CL" sz="2400" dirty="0" smtClean="0"/>
              <a:t> de valor al comienzo de etapa j</a:t>
            </a:r>
          </a:p>
          <a:p>
            <a:pPr>
              <a:buNone/>
            </a:pPr>
            <a:endParaRPr lang="es-CL" sz="2400" dirty="0" smtClean="0"/>
          </a:p>
          <a:p>
            <a:r>
              <a:rPr lang="es-CL" dirty="0" smtClean="0"/>
              <a:t>Una vez que Dj es observada:</a:t>
            </a:r>
          </a:p>
          <a:p>
            <a:pPr lvl="1"/>
            <a:r>
              <a:rPr lang="es-CL" dirty="0" smtClean="0"/>
              <a:t>u es escogido para maximizar:</a:t>
            </a:r>
          </a:p>
          <a:p>
            <a:pPr lvl="1"/>
            <a:endParaRPr lang="es-CL" dirty="0" smtClean="0"/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             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pj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*u + Vj-1(X-u)</a:t>
            </a:r>
          </a:p>
          <a:p>
            <a:pPr lvl="1"/>
            <a:endParaRPr lang="es-CL" dirty="0" smtClean="0"/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 </a:t>
            </a:r>
          </a:p>
          <a:p>
            <a:pPr lvl="1"/>
            <a:endParaRPr lang="es-CL" dirty="0" smtClean="0"/>
          </a:p>
          <a:p>
            <a:pPr lvl="1"/>
            <a:r>
              <a:rPr lang="es-CL" dirty="0" err="1" smtClean="0"/>
              <a:t>Restriccion</a:t>
            </a:r>
            <a:r>
              <a:rPr lang="es-CL" dirty="0" smtClean="0"/>
              <a:t>: 0 ≤ u ≤ min{</a:t>
            </a:r>
            <a:r>
              <a:rPr lang="es-CL" dirty="0" err="1" smtClean="0"/>
              <a:t>Dj,X</a:t>
            </a:r>
            <a:r>
              <a:rPr lang="es-CL" dirty="0" smtClean="0"/>
              <a:t>}</a:t>
            </a:r>
            <a:endParaRPr lang="es-CL" dirty="0"/>
          </a:p>
        </p:txBody>
      </p:sp>
      <p:sp>
        <p:nvSpPr>
          <p:cNvPr id="5" name="Rectangle 4"/>
          <p:cNvSpPr/>
          <p:nvPr/>
        </p:nvSpPr>
        <p:spPr>
          <a:xfrm>
            <a:off x="1676400" y="2743200"/>
            <a:ext cx="46482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Oval 5"/>
          <p:cNvSpPr/>
          <p:nvPr/>
        </p:nvSpPr>
        <p:spPr>
          <a:xfrm>
            <a:off x="2514600" y="2895600"/>
            <a:ext cx="990600" cy="83820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1371600" y="4267200"/>
            <a:ext cx="1905000" cy="533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TextBox 9"/>
          <p:cNvSpPr txBox="1"/>
          <p:nvPr/>
        </p:nvSpPr>
        <p:spPr>
          <a:xfrm>
            <a:off x="1371600" y="4343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Actual Etapa j</a:t>
            </a:r>
            <a:endParaRPr lang="es-CL" dirty="0"/>
          </a:p>
        </p:txBody>
      </p:sp>
      <p:cxnSp>
        <p:nvCxnSpPr>
          <p:cNvPr id="12" name="Straight Connector 11"/>
          <p:cNvCxnSpPr>
            <a:stCxn id="6" idx="3"/>
            <a:endCxn id="9" idx="0"/>
          </p:cNvCxnSpPr>
          <p:nvPr/>
        </p:nvCxnSpPr>
        <p:spPr>
          <a:xfrm rot="5400000">
            <a:off x="2163810" y="3771339"/>
            <a:ext cx="656151" cy="33557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810000" y="2895600"/>
            <a:ext cx="1828800" cy="76200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Rectangle 13"/>
          <p:cNvSpPr/>
          <p:nvPr/>
        </p:nvSpPr>
        <p:spPr>
          <a:xfrm>
            <a:off x="4876800" y="4267200"/>
            <a:ext cx="23622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4953000" y="4267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 smtClean="0"/>
              <a:t>Proxima</a:t>
            </a:r>
            <a:r>
              <a:rPr lang="es-CL" dirty="0" smtClean="0"/>
              <a:t> ganancia</a:t>
            </a:r>
            <a:endParaRPr lang="es-CL" dirty="0"/>
          </a:p>
        </p:txBody>
      </p:sp>
      <p:cxnSp>
        <p:nvCxnSpPr>
          <p:cNvPr id="17" name="Straight Connector 16"/>
          <p:cNvCxnSpPr>
            <a:stCxn id="13" idx="4"/>
            <a:endCxn id="15" idx="0"/>
          </p:cNvCxnSpPr>
          <p:nvPr/>
        </p:nvCxnSpPr>
        <p:spPr>
          <a:xfrm rot="16200000" flipH="1">
            <a:off x="5124450" y="3257550"/>
            <a:ext cx="609600" cy="1409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/>
      <p:bldP spid="13" grpId="0" animBg="1"/>
      <p:bldP spid="14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984248"/>
          </a:xfrm>
        </p:spPr>
        <p:txBody>
          <a:bodyPr>
            <a:normAutofit/>
          </a:bodyPr>
          <a:lstStyle/>
          <a:p>
            <a:r>
              <a:rPr lang="es-CL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Bellman</a:t>
            </a:r>
            <a:r>
              <a:rPr lang="es-CL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Equation</a:t>
            </a:r>
            <a:r>
              <a:rPr lang="es-CL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CL" dirty="0" smtClean="0"/>
              <a:t>     </a:t>
            </a:r>
            <a:r>
              <a:rPr lang="es-CL" dirty="0" err="1" smtClean="0"/>
              <a:t>Vj</a:t>
            </a:r>
            <a:r>
              <a:rPr lang="es-CL" dirty="0" smtClean="0"/>
              <a:t>(X) = E [ </a:t>
            </a:r>
            <a:r>
              <a:rPr lang="es-CL" dirty="0" err="1" smtClean="0"/>
              <a:t>max</a:t>
            </a:r>
            <a:r>
              <a:rPr lang="es-CL" dirty="0" smtClean="0"/>
              <a:t> {</a:t>
            </a:r>
            <a:r>
              <a:rPr lang="es-CL" dirty="0" err="1" smtClean="0"/>
              <a:t>pj</a:t>
            </a:r>
            <a:r>
              <a:rPr lang="es-CL" dirty="0" smtClean="0"/>
              <a:t>*u + Vj-1(X-u)} ]</a:t>
            </a:r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25908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 smtClean="0"/>
              <a:t>0 ≤ u ≤ min{</a:t>
            </a:r>
            <a:r>
              <a:rPr lang="es-CL" sz="1600" i="1" dirty="0" err="1" smtClean="0"/>
              <a:t>Dj,X</a:t>
            </a:r>
            <a:r>
              <a:rPr lang="es-CL" sz="1600" i="1" dirty="0" smtClean="0"/>
              <a:t>}</a:t>
            </a:r>
            <a:endParaRPr lang="es-CL" sz="1600" i="1" dirty="0"/>
          </a:p>
        </p:txBody>
      </p:sp>
      <p:sp>
        <p:nvSpPr>
          <p:cNvPr id="6" name="Rectangle 5"/>
          <p:cNvSpPr/>
          <p:nvPr/>
        </p:nvSpPr>
        <p:spPr>
          <a:xfrm>
            <a:off x="1066800" y="1600200"/>
            <a:ext cx="7315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TextBox 6"/>
          <p:cNvSpPr txBox="1"/>
          <p:nvPr/>
        </p:nvSpPr>
        <p:spPr>
          <a:xfrm>
            <a:off x="1219200" y="3810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Condiciones de borde:</a:t>
            </a:r>
          </a:p>
          <a:p>
            <a:r>
              <a:rPr lang="es-CL" dirty="0" smtClean="0"/>
              <a:t>        </a:t>
            </a:r>
            <a:r>
              <a:rPr lang="es-CL" dirty="0" err="1" smtClean="0"/>
              <a:t>Vo</a:t>
            </a:r>
            <a:r>
              <a:rPr lang="es-CL" dirty="0" smtClean="0"/>
              <a:t>(X)=0         X=0,1,…,C</a:t>
            </a:r>
            <a:endParaRPr lang="es-CL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7244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u* que maximiza la </a:t>
            </a:r>
            <a:r>
              <a:rPr lang="es-CL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ecuacion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anterior para c/j y c/X es una </a:t>
            </a:r>
            <a:r>
              <a:rPr lang="es-CL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politica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control optima para este modelo</a:t>
            </a:r>
            <a:endParaRPr lang="es-CL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1051560"/>
          </a:xfrm>
        </p:spPr>
        <p:txBody>
          <a:bodyPr>
            <a:normAutofit/>
          </a:bodyPr>
          <a:lstStyle/>
          <a:p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Optimal</a:t>
            </a: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policy</a:t>
            </a: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: </a:t>
            </a:r>
            <a:b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</a:b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             </a:t>
            </a:r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Discrete</a:t>
            </a: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Demand</a:t>
            </a: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and </a:t>
            </a:r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Capacity</a:t>
            </a:r>
            <a:endParaRPr lang="es-CL" sz="28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83880" cy="3883152"/>
          </a:xfrm>
        </p:spPr>
        <p:txBody>
          <a:bodyPr/>
          <a:lstStyle/>
          <a:p>
            <a:r>
              <a:rPr lang="es-CL" dirty="0" smtClean="0"/>
              <a:t>Definimos:</a:t>
            </a:r>
          </a:p>
          <a:p>
            <a:endParaRPr lang="es-CL" dirty="0" smtClean="0"/>
          </a:p>
          <a:p>
            <a:pPr>
              <a:buNone/>
            </a:pPr>
            <a:r>
              <a:rPr lang="es-CL" dirty="0" smtClean="0"/>
              <a:t>            ∆</a:t>
            </a:r>
            <a:r>
              <a:rPr lang="es-CL" dirty="0" err="1" smtClean="0"/>
              <a:t>Vj</a:t>
            </a:r>
            <a:r>
              <a:rPr lang="es-CL" dirty="0" smtClean="0"/>
              <a:t>(X) ≡ </a:t>
            </a:r>
            <a:r>
              <a:rPr lang="es-CL" dirty="0" err="1" smtClean="0"/>
              <a:t>Vj</a:t>
            </a:r>
            <a:r>
              <a:rPr lang="es-CL" dirty="0" smtClean="0"/>
              <a:t>(X) – </a:t>
            </a:r>
            <a:r>
              <a:rPr lang="es-CL" dirty="0" err="1" smtClean="0"/>
              <a:t>Vj</a:t>
            </a:r>
            <a:r>
              <a:rPr lang="es-CL" dirty="0" smtClean="0"/>
              <a:t>(X-1)</a:t>
            </a:r>
            <a:endParaRPr lang="es-CL" dirty="0"/>
          </a:p>
        </p:txBody>
      </p:sp>
      <p:sp>
        <p:nvSpPr>
          <p:cNvPr id="5" name="Rectangle 4"/>
          <p:cNvSpPr/>
          <p:nvPr/>
        </p:nvSpPr>
        <p:spPr>
          <a:xfrm>
            <a:off x="1524000" y="2438400"/>
            <a:ext cx="57150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Oval 5"/>
          <p:cNvSpPr/>
          <p:nvPr/>
        </p:nvSpPr>
        <p:spPr>
          <a:xfrm>
            <a:off x="2057400" y="2590800"/>
            <a:ext cx="1371600" cy="83820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angle 6"/>
          <p:cNvSpPr/>
          <p:nvPr/>
        </p:nvSpPr>
        <p:spPr>
          <a:xfrm>
            <a:off x="2057400" y="3962400"/>
            <a:ext cx="44196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TextBox 7"/>
          <p:cNvSpPr txBox="1"/>
          <p:nvPr/>
        </p:nvSpPr>
        <p:spPr>
          <a:xfrm>
            <a:off x="2209800" y="4038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Valor marginal esperado en etapa j</a:t>
            </a:r>
            <a:endParaRPr lang="es-CL" dirty="0"/>
          </a:p>
        </p:txBody>
      </p:sp>
      <p:cxnSp>
        <p:nvCxnSpPr>
          <p:cNvPr id="10" name="Straight Connector 9"/>
          <p:cNvCxnSpPr>
            <a:stCxn id="6" idx="4"/>
            <a:endCxn id="7" idx="0"/>
          </p:cNvCxnSpPr>
          <p:nvPr/>
        </p:nvCxnSpPr>
        <p:spPr>
          <a:xfrm rot="16200000" flipH="1">
            <a:off x="3238500" y="2933700"/>
            <a:ext cx="533400" cy="1524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Proposicion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s-CL" dirty="0" smtClean="0"/>
          </a:p>
          <a:p>
            <a:r>
              <a:rPr lang="es-CL" sz="2400" dirty="0" smtClean="0"/>
              <a:t>Valor marginal ∆</a:t>
            </a:r>
            <a:r>
              <a:rPr lang="es-CL" sz="2400" dirty="0" err="1" smtClean="0"/>
              <a:t>Vj</a:t>
            </a:r>
            <a:r>
              <a:rPr lang="es-CL" sz="2400" dirty="0" smtClean="0"/>
              <a:t>(X) satisface para todo </a:t>
            </a:r>
            <a:r>
              <a:rPr lang="es-CL" sz="2400" dirty="0" err="1" smtClean="0"/>
              <a:t>X,j</a:t>
            </a:r>
            <a:r>
              <a:rPr lang="es-CL" sz="2400" dirty="0" smtClean="0"/>
              <a:t>:</a:t>
            </a:r>
          </a:p>
          <a:p>
            <a:pPr lvl="1"/>
            <a:endParaRPr lang="es-CL" dirty="0" smtClean="0"/>
          </a:p>
          <a:p>
            <a:pPr lvl="1"/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(1)  ∆</a:t>
            </a:r>
            <a:r>
              <a:rPr lang="es-CL" b="1" dirty="0" err="1" smtClean="0">
                <a:solidFill>
                  <a:schemeClr val="accent1">
                    <a:lumMod val="75000"/>
                  </a:schemeClr>
                </a:solidFill>
              </a:rPr>
              <a:t>Vj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(X+1) ≤ ∆</a:t>
            </a:r>
            <a:r>
              <a:rPr lang="es-CL" b="1" dirty="0" err="1" smtClean="0">
                <a:solidFill>
                  <a:schemeClr val="accent1">
                    <a:lumMod val="75000"/>
                  </a:schemeClr>
                </a:solidFill>
              </a:rPr>
              <a:t>Vj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(X) </a:t>
            </a:r>
          </a:p>
          <a:p>
            <a:pPr lvl="2"/>
            <a:r>
              <a:rPr lang="es-CL" dirty="0" smtClean="0"/>
              <a:t>Dada una etapa j: Valor marginal decrece con la capacidad restante (∆</a:t>
            </a:r>
            <a:r>
              <a:rPr lang="es-CL" dirty="0" err="1" smtClean="0"/>
              <a:t>Vj</a:t>
            </a:r>
            <a:r>
              <a:rPr lang="es-CL" dirty="0" smtClean="0"/>
              <a:t>(X) decrece en X)</a:t>
            </a:r>
          </a:p>
          <a:p>
            <a:pPr lvl="2"/>
            <a:endParaRPr lang="es-CL" dirty="0" smtClean="0"/>
          </a:p>
          <a:p>
            <a:pPr lvl="1"/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(2) ∆Vj+1(X) ≥ ∆</a:t>
            </a:r>
            <a:r>
              <a:rPr lang="es-CL" b="1" dirty="0" err="1" smtClean="0">
                <a:solidFill>
                  <a:schemeClr val="accent1">
                    <a:lumMod val="75000"/>
                  </a:schemeClr>
                </a:solidFill>
              </a:rPr>
              <a:t>Vj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(X) </a:t>
            </a:r>
          </a:p>
          <a:p>
            <a:pPr lvl="2"/>
            <a:r>
              <a:rPr lang="es-CL" dirty="0" smtClean="0"/>
              <a:t>Dado un nivel de capacidad X: Valor marginal aumenta en el numero de etapas restante.</a:t>
            </a:r>
            <a:endParaRPr lang="es-CL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8" name="TextBox 7"/>
          <p:cNvSpPr txBox="1"/>
          <p:nvPr/>
        </p:nvSpPr>
        <p:spPr>
          <a:xfrm>
            <a:off x="3581400" y="5029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Luego…</a:t>
            </a:r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Considerando la </a:t>
            </a:r>
            <a:r>
              <a:rPr lang="es-CL" dirty="0" err="1" smtClean="0"/>
              <a:t>ecuacion</a:t>
            </a:r>
            <a:r>
              <a:rPr lang="es-CL" dirty="0" smtClean="0"/>
              <a:t> de </a:t>
            </a:r>
            <a:r>
              <a:rPr lang="es-CL" dirty="0" err="1" smtClean="0"/>
              <a:t>Bellman</a:t>
            </a:r>
            <a:endParaRPr lang="es-CL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1" y="1143000"/>
            <a:ext cx="5181600" cy="120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143000" y="2438400"/>
            <a:ext cx="6934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Tenemos: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  Vj+1(X) = </a:t>
            </a:r>
            <a:r>
              <a:rPr lang="es-CL" dirty="0" err="1" smtClean="0"/>
              <a:t>Vj</a:t>
            </a:r>
            <a:r>
              <a:rPr lang="es-CL" dirty="0" smtClean="0"/>
              <a:t>(X) + E [</a:t>
            </a:r>
            <a:r>
              <a:rPr lang="es-CL" dirty="0" err="1" smtClean="0"/>
              <a:t>max</a:t>
            </a:r>
            <a:r>
              <a:rPr lang="es-CL" dirty="0" smtClean="0"/>
              <a:t> {</a:t>
            </a:r>
            <a:r>
              <a:rPr lang="es-CL" sz="2800" dirty="0" smtClean="0">
                <a:latin typeface="Helvetica~52"/>
              </a:rPr>
              <a:t>Ʃ</a:t>
            </a:r>
            <a:r>
              <a:rPr lang="es-CL" dirty="0" smtClean="0"/>
              <a:t>(pj+1 - ∆</a:t>
            </a:r>
            <a:r>
              <a:rPr lang="es-CL" dirty="0" err="1" smtClean="0"/>
              <a:t>Vj</a:t>
            </a:r>
            <a:r>
              <a:rPr lang="es-CL" dirty="0" smtClean="0"/>
              <a:t>(X+1-z))} ]  </a:t>
            </a:r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7338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z=1</a:t>
            </a:r>
            <a:endParaRPr lang="es-CL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1242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u</a:t>
            </a:r>
            <a:endParaRPr lang="es-CL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39624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 smtClean="0"/>
              <a:t>0 ≤ u ≤ min{Dj+1,X}</a:t>
            </a:r>
            <a:endParaRPr lang="es-CL" sz="1600" i="1" dirty="0"/>
          </a:p>
        </p:txBody>
      </p:sp>
      <p:sp>
        <p:nvSpPr>
          <p:cNvPr id="10" name="Rectangle 9"/>
          <p:cNvSpPr/>
          <p:nvPr/>
        </p:nvSpPr>
        <p:spPr>
          <a:xfrm>
            <a:off x="1143000" y="2895600"/>
            <a:ext cx="6629400" cy="152400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Rounded Rectangle 10"/>
          <p:cNvSpPr/>
          <p:nvPr/>
        </p:nvSpPr>
        <p:spPr>
          <a:xfrm>
            <a:off x="4953000" y="3352800"/>
            <a:ext cx="2133600" cy="457200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Rounded Rectangle 11"/>
          <p:cNvSpPr/>
          <p:nvPr/>
        </p:nvSpPr>
        <p:spPr>
          <a:xfrm>
            <a:off x="3505200" y="4495800"/>
            <a:ext cx="4114800" cy="533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TextBox 12"/>
          <p:cNvSpPr txBox="1"/>
          <p:nvPr/>
        </p:nvSpPr>
        <p:spPr>
          <a:xfrm>
            <a:off x="3581400" y="44958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De (1) vemos que decrece en z</a:t>
            </a:r>
            <a:endParaRPr lang="es-CL" dirty="0"/>
          </a:p>
        </p:txBody>
      </p:sp>
      <p:cxnSp>
        <p:nvCxnSpPr>
          <p:cNvPr id="15" name="Straight Connector 14"/>
          <p:cNvCxnSpPr>
            <a:stCxn id="11" idx="2"/>
            <a:endCxn id="12" idx="0"/>
          </p:cNvCxnSpPr>
          <p:nvPr/>
        </p:nvCxnSpPr>
        <p:spPr>
          <a:xfrm rot="5400000">
            <a:off x="5448300" y="3924300"/>
            <a:ext cx="685800" cy="4572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14400" y="5257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lo tanto es optimo aumentar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hasta que este termino sea negativo o la cota superior </a:t>
            </a:r>
            <a:r>
              <a:rPr lang="es-C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min{Dj+1,X} 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 alcanzada.</a:t>
            </a:r>
          </a:p>
          <a:p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(lo que ocurra primero)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95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Ejercicio:</a:t>
            </a:r>
            <a:b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 </a:t>
            </a:r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Reserva de habitaciones </a:t>
            </a: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667001"/>
            <a:ext cx="3589576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352800"/>
            <a:ext cx="3124200" cy="2270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Ejercicio</a:t>
            </a:r>
            <a:endParaRPr lang="es-C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2819400"/>
          <a:ext cx="716280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7600"/>
                <a:gridCol w="2387600"/>
                <a:gridCol w="238760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s-CL" b="1" dirty="0" smtClean="0"/>
                        <a:t>Detalle</a:t>
                      </a:r>
                      <a:endParaRPr lang="es-CL" b="1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b="1" dirty="0" smtClean="0"/>
                        <a:t>Habitaciones</a:t>
                      </a:r>
                      <a:endParaRPr lang="es-CL" b="1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dirty="0" smtClean="0"/>
                        <a:t>Precio (por noche)</a:t>
                      </a:r>
                      <a:endParaRPr lang="es-CL" sz="1600" b="1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s-CL" dirty="0" smtClean="0"/>
                        <a:t>Doble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200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$150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s-CL" dirty="0" smtClean="0"/>
                        <a:t>Lujo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100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$250</a:t>
                      </a:r>
                      <a:endParaRPr lang="es-CL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19812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Datos: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Parte a: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83880" cy="3118104"/>
          </a:xfrm>
        </p:spPr>
        <p:txBody>
          <a:bodyPr/>
          <a:lstStyle/>
          <a:p>
            <a:r>
              <a:rPr lang="es-CL" sz="2400" dirty="0" smtClean="0"/>
              <a:t>Habitaciones dobles: Reservadas </a:t>
            </a:r>
          </a:p>
          <a:p>
            <a:endParaRPr lang="es-CL" dirty="0" smtClean="0"/>
          </a:p>
          <a:p>
            <a:r>
              <a:rPr lang="es-CL" sz="2400" dirty="0" smtClean="0"/>
              <a:t>Habitaciones </a:t>
            </a:r>
            <a:r>
              <a:rPr lang="es-CL" sz="2400" dirty="0" smtClean="0"/>
              <a:t>de lujo: </a:t>
            </a:r>
          </a:p>
          <a:p>
            <a:endParaRPr lang="es-CL" dirty="0" smtClean="0"/>
          </a:p>
          <a:p>
            <a:r>
              <a:rPr lang="es-CL" sz="2000" dirty="0" smtClean="0"/>
              <a:t>Demanda por habitaciones de lujo para </a:t>
            </a:r>
            <a:r>
              <a:rPr lang="es-CL" sz="2000" dirty="0" err="1" smtClean="0"/>
              <a:t>proximos</a:t>
            </a:r>
            <a:r>
              <a:rPr lang="es-CL" sz="2000" dirty="0" smtClean="0"/>
              <a:t> 3 </a:t>
            </a:r>
            <a:r>
              <a:rPr lang="es-CL" sz="2000" dirty="0" err="1" smtClean="0"/>
              <a:t>dias</a:t>
            </a:r>
            <a:r>
              <a:rPr lang="es-CL" sz="2000" dirty="0" smtClean="0"/>
              <a:t>:</a:t>
            </a:r>
          </a:p>
          <a:p>
            <a:endParaRPr lang="es-CL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2057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Reservadas: 60</a:t>
            </a:r>
          </a:p>
          <a:p>
            <a:r>
              <a:rPr lang="es-CL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Disponibles: 40</a:t>
            </a:r>
            <a:endParaRPr lang="es-CL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4267200" y="1905000"/>
            <a:ext cx="152400" cy="8382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3352800"/>
          <a:ext cx="5486400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80"/>
                <a:gridCol w="2125980"/>
                <a:gridCol w="1920240"/>
              </a:tblGrid>
              <a:tr h="266700"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Demanda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Probabilidad (%)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Acumulativo (%)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65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40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75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60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93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70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98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Parte a:</a:t>
            </a:r>
            <a:endParaRPr lang="es-C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1295400"/>
            <a:ext cx="8229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/>
              <a:t>Existen 2 costos asociados:</a:t>
            </a:r>
          </a:p>
          <a:p>
            <a:pPr marL="342900" indent="-342900">
              <a:buFont typeface="Wingdings" pitchFamily="2" charset="2"/>
              <a:buChar char="Ø"/>
            </a:pPr>
            <a:endParaRPr lang="es-CL" b="1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Underage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Costs</a:t>
            </a:r>
            <a:endParaRPr lang="es-CL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Overage</a:t>
            </a:r>
            <a:r>
              <a:rPr lang="es-CL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L" b="1" dirty="0" err="1" smtClean="0">
                <a:solidFill>
                  <a:schemeClr val="accent1">
                    <a:lumMod val="50000"/>
                  </a:schemeClr>
                </a:solidFill>
              </a:rPr>
              <a:t>Costs</a:t>
            </a:r>
            <a:endParaRPr lang="es-CL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</a:endParaRPr>
          </a:p>
          <a:p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</a:endParaRPr>
          </a:p>
          <a:p>
            <a:r>
              <a:rPr lang="es-CL" sz="2400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Underage</a:t>
            </a:r>
            <a:r>
              <a:rPr lang="es-CL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400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s-CL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s-CL" b="1" dirty="0" smtClean="0"/>
          </a:p>
          <a:p>
            <a:endParaRPr lang="es-CL" b="1" dirty="0" smtClean="0"/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Costo de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subestimar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demanda en habitaciones dobles</a:t>
            </a:r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(Hay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mas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demanda por habitaciones dobles de la pronosticada)</a:t>
            </a:r>
          </a:p>
          <a:p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Dejo de ganar dinero por vender </a:t>
            </a:r>
            <a:r>
              <a:rPr lang="es-CL" dirty="0" err="1" smtClean="0">
                <a:solidFill>
                  <a:schemeClr val="accent1">
                    <a:lumMod val="75000"/>
                  </a:schemeClr>
                </a:solidFill>
              </a:rPr>
              <a:t>habitacion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de lujo a precio de doble</a:t>
            </a:r>
          </a:p>
          <a:p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Cuanto dejo de ganar?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L" b="1" dirty="0" smtClean="0"/>
              <a:t>250 – 150 = $100</a:t>
            </a:r>
            <a:endParaRPr lang="es-CL" b="1" dirty="0" smtClean="0"/>
          </a:p>
          <a:p>
            <a:endParaRPr lang="es-CL" dirty="0" smtClean="0"/>
          </a:p>
          <a:p>
            <a:endParaRPr lang="es-CL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Supuestos</a:t>
            </a: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3578352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Clases mas caras compran mas tarde</a:t>
            </a:r>
          </a:p>
          <a:p>
            <a:endParaRPr lang="es-CL" dirty="0" smtClean="0"/>
          </a:p>
          <a:p>
            <a:r>
              <a:rPr lang="es-CL" dirty="0" smtClean="0"/>
              <a:t>Demanda no correlacionada entre clases distintas</a:t>
            </a:r>
          </a:p>
          <a:p>
            <a:endParaRPr lang="es-CL" dirty="0" smtClean="0"/>
          </a:p>
          <a:p>
            <a:r>
              <a:rPr lang="es-CL" dirty="0" smtClean="0"/>
              <a:t>No hay </a:t>
            </a:r>
            <a:r>
              <a:rPr lang="es-CL" dirty="0" err="1" smtClean="0"/>
              <a:t>cancelacion</a:t>
            </a:r>
            <a:r>
              <a:rPr lang="es-CL" dirty="0" smtClean="0"/>
              <a:t> ni sobreventa</a:t>
            </a:r>
          </a:p>
          <a:p>
            <a:pPr>
              <a:buNone/>
            </a:pPr>
            <a:endParaRPr lang="es-CL" dirty="0" smtClean="0"/>
          </a:p>
          <a:p>
            <a:r>
              <a:rPr lang="es-CL" dirty="0" smtClean="0"/>
              <a:t>Reservas unitarias</a:t>
            </a:r>
            <a:endParaRPr lang="es-CL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sz="2600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Overage</a:t>
            </a:r>
            <a:r>
              <a:rPr lang="es-CL" sz="2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600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s-CL" sz="2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s-CL" sz="2600" b="1" dirty="0" smtClean="0"/>
          </a:p>
          <a:p>
            <a:endParaRPr lang="es-CL" b="1" dirty="0" smtClean="0"/>
          </a:p>
          <a:p>
            <a:pPr algn="just"/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Costo de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sobreestimar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demanda en habitaciones dobles</a:t>
            </a:r>
          </a:p>
          <a:p>
            <a:pPr algn="just"/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(Hay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menos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demanda por habitaciones dobles de la pronosticada)</a:t>
            </a:r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Costo de oportunidad: </a:t>
            </a:r>
            <a:r>
              <a:rPr lang="es-CL" dirty="0" err="1" smtClean="0">
                <a:solidFill>
                  <a:schemeClr val="accent1">
                    <a:lumMod val="75000"/>
                  </a:schemeClr>
                </a:solidFill>
              </a:rPr>
              <a:t>Podria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reservarlas en ves de tenerlas desocupadas</a:t>
            </a:r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CL" dirty="0" smtClean="0"/>
              <a:t>Cuanto </a:t>
            </a:r>
            <a:r>
              <a:rPr lang="es-CL" dirty="0" smtClean="0"/>
              <a:t>es este costo?  </a:t>
            </a:r>
          </a:p>
          <a:p>
            <a:pPr>
              <a:buNone/>
            </a:pPr>
            <a:r>
              <a:rPr lang="es-CL" b="1" dirty="0" smtClean="0"/>
              <a:t>		</a:t>
            </a:r>
            <a:r>
              <a:rPr lang="es-CL" sz="2200" dirty="0" smtClean="0"/>
              <a:t>Lo que cuesta la </a:t>
            </a:r>
            <a:r>
              <a:rPr lang="es-CL" sz="2200" dirty="0" err="1" smtClean="0"/>
              <a:t>habitacion</a:t>
            </a:r>
            <a:r>
              <a:rPr lang="es-CL" sz="2200" dirty="0" smtClean="0"/>
              <a:t> doble: </a:t>
            </a:r>
            <a:r>
              <a:rPr lang="es-CL" sz="2200" b="1" dirty="0" smtClean="0"/>
              <a:t>$150</a:t>
            </a:r>
            <a:endParaRPr lang="es-CL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Pero estoy incurriendo en ambos costos para las habitaciones dobles (es la clase que estamos subestimando)?</a:t>
            </a:r>
          </a:p>
          <a:p>
            <a:endParaRPr lang="es-CL" dirty="0" smtClean="0"/>
          </a:p>
          <a:p>
            <a:pPr>
              <a:buNone/>
            </a:pPr>
            <a:r>
              <a:rPr lang="es-CL" dirty="0" smtClean="0"/>
              <a:t> </a:t>
            </a:r>
            <a:r>
              <a:rPr lang="es-CL" dirty="0" smtClean="0"/>
              <a:t>                            </a:t>
            </a:r>
            <a:r>
              <a:rPr lang="es-CL" b="1" dirty="0" smtClean="0"/>
              <a:t>No</a:t>
            </a:r>
          </a:p>
          <a:p>
            <a:pPr>
              <a:buNone/>
            </a:pPr>
            <a:endParaRPr lang="es-CL" b="1" dirty="0" smtClean="0"/>
          </a:p>
          <a:p>
            <a:pPr algn="ctr">
              <a:buNone/>
            </a:pPr>
            <a:r>
              <a:rPr lang="es-CL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Underage</a:t>
            </a:r>
            <a:r>
              <a:rPr lang="es-CL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CL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CL" b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41910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err="1" smtClean="0"/>
              <a:t>Fractile</a:t>
            </a:r>
            <a:r>
              <a:rPr lang="es-CL" b="1" dirty="0" smtClean="0"/>
              <a:t>:    </a:t>
            </a:r>
            <a:r>
              <a:rPr lang="es-CL" b="1" dirty="0" smtClean="0"/>
              <a:t>100 </a:t>
            </a:r>
            <a:r>
              <a:rPr lang="es-CL" b="1" dirty="0" smtClean="0"/>
              <a:t>/ (100 + 150) = 0.4   </a:t>
            </a:r>
            <a:endParaRPr lang="es-CL" sz="1400" b="1" dirty="0"/>
          </a:p>
        </p:txBody>
      </p:sp>
      <p:sp>
        <p:nvSpPr>
          <p:cNvPr id="5" name="Oval 4"/>
          <p:cNvSpPr/>
          <p:nvPr/>
        </p:nvSpPr>
        <p:spPr>
          <a:xfrm>
            <a:off x="3657600" y="4038600"/>
            <a:ext cx="609600" cy="68580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Oval 5"/>
          <p:cNvSpPr/>
          <p:nvPr/>
        </p:nvSpPr>
        <p:spPr>
          <a:xfrm>
            <a:off x="4572000" y="4038600"/>
            <a:ext cx="1524000" cy="76200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4876800"/>
            <a:ext cx="8183880" cy="1051560"/>
          </a:xfrm>
        </p:spPr>
        <p:txBody>
          <a:bodyPr>
            <a:normAutofit/>
          </a:bodyPr>
          <a:lstStyle/>
          <a:p>
            <a:r>
              <a:rPr lang="es-CL" sz="2800" dirty="0" smtClean="0">
                <a:solidFill>
                  <a:schemeClr val="tx1"/>
                </a:solidFill>
                <a:effectLst/>
              </a:rPr>
              <a:t>    Pero que significa lo anterior?</a:t>
            </a:r>
            <a:endParaRPr lang="es-CL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83880" cy="4187952"/>
          </a:xfrm>
        </p:spPr>
        <p:txBody>
          <a:bodyPr/>
          <a:lstStyle/>
          <a:p>
            <a:r>
              <a:rPr lang="es-CL" dirty="0" smtClean="0"/>
              <a:t>… 0.4-Fractile es un descriptor de la </a:t>
            </a:r>
            <a:r>
              <a:rPr lang="es-CL" dirty="0" err="1" smtClean="0"/>
              <a:t>distribucion</a:t>
            </a:r>
            <a:r>
              <a:rPr lang="es-CL" dirty="0" smtClean="0"/>
              <a:t> de la frecuencia…</a:t>
            </a:r>
          </a:p>
          <a:p>
            <a:endParaRPr lang="es-CL" dirty="0" smtClean="0"/>
          </a:p>
          <a:p>
            <a:pPr>
              <a:buNone/>
            </a:pPr>
            <a:r>
              <a:rPr lang="es-CL" dirty="0" smtClean="0"/>
              <a:t>…Grafiquemos: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133600" y="2590800"/>
          <a:ext cx="5257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 rot="5400000" flipH="1" flipV="1">
            <a:off x="3505994" y="5409406"/>
            <a:ext cx="1524000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1981200" y="4648200"/>
            <a:ext cx="2286000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6096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4">
                    <a:lumMod val="75000"/>
                  </a:schemeClr>
                </a:solidFill>
              </a:rPr>
              <a:t>40%</a:t>
            </a:r>
            <a:endParaRPr lang="es-C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52600" y="4572000"/>
            <a:ext cx="30480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Rectangle 11"/>
          <p:cNvSpPr/>
          <p:nvPr/>
        </p:nvSpPr>
        <p:spPr>
          <a:xfrm>
            <a:off x="3886200" y="3581400"/>
            <a:ext cx="4114800" cy="838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37338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Incluye el 40% de las observaciones (a partir de la izquierda)</a:t>
            </a:r>
            <a:endParaRPr lang="es-CL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" grpId="0"/>
      <p:bldP spid="11" grpId="0" animBg="1"/>
      <p:bldP spid="12" grpId="0" animBg="1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Entonces la demanda que nos interesa esta entre 20 y 30. Pero como la demanda es discreta (es 20 o 30) </a:t>
            </a:r>
            <a:r>
              <a:rPr lang="es-CL" dirty="0" smtClean="0">
                <a:sym typeface="Wingdings" pitchFamily="2" charset="2"/>
              </a:rPr>
              <a:t></a:t>
            </a:r>
          </a:p>
          <a:p>
            <a:endParaRPr lang="es-CL" dirty="0" smtClean="0">
              <a:sym typeface="Wingdings" pitchFamily="2" charset="2"/>
            </a:endParaRPr>
          </a:p>
          <a:p>
            <a:r>
              <a:rPr lang="es-CL" dirty="0" smtClean="0">
                <a:sym typeface="Wingdings" pitchFamily="2" charset="2"/>
              </a:rPr>
              <a:t>Escogemos D1=20 con Probabilidad acumulada = 35%? </a:t>
            </a:r>
          </a:p>
          <a:p>
            <a:pPr>
              <a:buNone/>
            </a:pPr>
            <a:r>
              <a:rPr lang="es-CL" dirty="0" smtClean="0">
                <a:sym typeface="Wingdings" pitchFamily="2" charset="2"/>
              </a:rPr>
              <a:t>                          o</a:t>
            </a:r>
          </a:p>
          <a:p>
            <a:r>
              <a:rPr lang="es-CL" dirty="0" smtClean="0">
                <a:sym typeface="Wingdings" pitchFamily="2" charset="2"/>
              </a:rPr>
              <a:t>Escogemos D2=30 con Probabilidad acumulada = 65%?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50292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D1 no contiene al 40% de la muestra, D2 SI</a:t>
            </a:r>
            <a:endParaRPr lang="es-C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1295400"/>
          <a:ext cx="5562600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0"/>
                <a:gridCol w="2093451"/>
                <a:gridCol w="1614949"/>
              </a:tblGrid>
              <a:tr h="152400"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Demanda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Probabilidad (%)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Acumulativo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65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40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75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60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93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70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98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80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2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0" dirty="0" smtClean="0"/>
                        <a:t>100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57200" y="533400"/>
            <a:ext cx="818356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 smtClean="0"/>
              <a:t>Por lo tanto, escogemos:</a:t>
            </a:r>
            <a:endParaRPr lang="es-CL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1828800" y="2514600"/>
            <a:ext cx="5029200" cy="304800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TextBox 6"/>
          <p:cNvSpPr txBox="1"/>
          <p:nvPr/>
        </p:nvSpPr>
        <p:spPr>
          <a:xfrm>
            <a:off x="838200" y="47244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chemeClr val="accent4">
                    <a:lumMod val="50000"/>
                  </a:schemeClr>
                </a:solidFill>
              </a:rPr>
              <a:t>Administrador </a:t>
            </a:r>
            <a:r>
              <a:rPr lang="es-CL" dirty="0" err="1" smtClean="0">
                <a:solidFill>
                  <a:schemeClr val="accent4">
                    <a:lumMod val="50000"/>
                  </a:schemeClr>
                </a:solidFill>
              </a:rPr>
              <a:t>mantendra</a:t>
            </a:r>
            <a:r>
              <a:rPr lang="es-CL" dirty="0" smtClean="0">
                <a:solidFill>
                  <a:schemeClr val="accent4">
                    <a:lumMod val="50000"/>
                  </a:schemeClr>
                </a:solidFill>
              </a:rPr>
              <a:t> el valor de lujo ($250) en 30 de las 40 habitaciones de lujo, y </a:t>
            </a:r>
            <a:r>
              <a:rPr lang="es-CL" dirty="0" err="1" smtClean="0">
                <a:solidFill>
                  <a:schemeClr val="accent4">
                    <a:lumMod val="50000"/>
                  </a:schemeClr>
                </a:solidFill>
              </a:rPr>
              <a:t>vendera</a:t>
            </a:r>
            <a:r>
              <a:rPr lang="es-CL" dirty="0" smtClean="0">
                <a:solidFill>
                  <a:schemeClr val="accent4">
                    <a:lumMod val="50000"/>
                  </a:schemeClr>
                </a:solidFill>
              </a:rPr>
              <a:t> las 10 restantes al precio de una </a:t>
            </a:r>
            <a:r>
              <a:rPr lang="es-CL" dirty="0" err="1" smtClean="0">
                <a:solidFill>
                  <a:schemeClr val="accent4">
                    <a:lumMod val="50000"/>
                  </a:schemeClr>
                </a:solidFill>
              </a:rPr>
              <a:t>habitacion</a:t>
            </a:r>
            <a:r>
              <a:rPr lang="es-CL" dirty="0" smtClean="0">
                <a:solidFill>
                  <a:schemeClr val="accent4">
                    <a:lumMod val="50000"/>
                  </a:schemeClr>
                </a:solidFill>
              </a:rPr>
              <a:t> doble ($150).</a:t>
            </a:r>
            <a:endParaRPr lang="es-CL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Parte </a:t>
            </a:r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b: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717" y="1371600"/>
            <a:ext cx="8466083" cy="1219200"/>
          </a:xfrm>
        </p:spPr>
        <p:txBody>
          <a:bodyPr/>
          <a:lstStyle/>
          <a:p>
            <a:r>
              <a:rPr lang="es-CL" sz="2000" dirty="0" smtClean="0"/>
              <a:t>Numero esperado de habitaciones de lujo vendidas en total?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60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60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5" name="Rounded Rectangle 4"/>
          <p:cNvSpPr/>
          <p:nvPr/>
        </p:nvSpPr>
        <p:spPr>
          <a:xfrm>
            <a:off x="381000" y="1981200"/>
            <a:ext cx="1676400" cy="457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TextBox 5"/>
          <p:cNvSpPr txBox="1"/>
          <p:nvPr/>
        </p:nvSpPr>
        <p:spPr>
          <a:xfrm>
            <a:off x="381000" y="205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Venta inicial</a:t>
            </a:r>
            <a:endParaRPr lang="es-CL" dirty="0"/>
          </a:p>
        </p:txBody>
      </p:sp>
      <p:sp>
        <p:nvSpPr>
          <p:cNvPr id="7" name="Rectangle 6"/>
          <p:cNvSpPr/>
          <p:nvPr/>
        </p:nvSpPr>
        <p:spPr>
          <a:xfrm>
            <a:off x="762000" y="2743200"/>
            <a:ext cx="457200" cy="45720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1447800" y="2743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+  </a:t>
            </a:r>
            <a:r>
              <a:rPr lang="es-CL" sz="2400" dirty="0" smtClean="0">
                <a:latin typeface="Helvetica~52"/>
              </a:rPr>
              <a:t>Ʃ (</a:t>
            </a:r>
            <a:r>
              <a:rPr lang="es-CL" dirty="0" smtClean="0"/>
              <a:t>Di*P(Di suceda))</a:t>
            </a:r>
            <a:endParaRPr lang="es-CL" dirty="0"/>
          </a:p>
        </p:txBody>
      </p:sp>
      <p:sp>
        <p:nvSpPr>
          <p:cNvPr id="17" name="Rectangle 16"/>
          <p:cNvSpPr/>
          <p:nvPr/>
        </p:nvSpPr>
        <p:spPr>
          <a:xfrm>
            <a:off x="1447800" y="2667000"/>
            <a:ext cx="2895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TextBox 20"/>
          <p:cNvSpPr txBox="1"/>
          <p:nvPr/>
        </p:nvSpPr>
        <p:spPr>
          <a:xfrm>
            <a:off x="533400" y="365760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D1*P(D1 suceda) + D2*P(D2 suceda) +D3*P(D3 suceda) +D4*P(D4 suceda)</a:t>
            </a:r>
            <a:endParaRPr lang="es-CL" sz="1600" dirty="0"/>
          </a:p>
        </p:txBody>
      </p:sp>
      <p:sp>
        <p:nvSpPr>
          <p:cNvPr id="23" name="Rectangle 22"/>
          <p:cNvSpPr/>
          <p:nvPr/>
        </p:nvSpPr>
        <p:spPr>
          <a:xfrm>
            <a:off x="457200" y="3581400"/>
            <a:ext cx="8153400" cy="6096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TextBox 24"/>
          <p:cNvSpPr txBox="1"/>
          <p:nvPr/>
        </p:nvSpPr>
        <p:spPr>
          <a:xfrm>
            <a:off x="1828800" y="3200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 smtClean="0"/>
              <a:t>i=1</a:t>
            </a:r>
            <a:endParaRPr lang="es-CL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828800" y="25908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 smtClean="0"/>
              <a:t>9</a:t>
            </a:r>
            <a:endParaRPr lang="es-CL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752600" y="4495800"/>
            <a:ext cx="44196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TextBox 28"/>
          <p:cNvSpPr txBox="1"/>
          <p:nvPr/>
        </p:nvSpPr>
        <p:spPr>
          <a:xfrm>
            <a:off x="1905000" y="4572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P(Di suceda) = 0     i=5,6,7,8,9</a:t>
            </a:r>
            <a:endParaRPr lang="es-C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15" grpId="0"/>
      <p:bldP spid="17" grpId="0" animBg="1"/>
      <p:bldP spid="21" grpId="0"/>
      <p:bldP spid="23" grpId="0" animBg="1"/>
      <p:bldP spid="28" grpId="0" animBg="1"/>
      <p:bldP spid="2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/>
          </a:bodyPr>
          <a:lstStyle/>
          <a:p>
            <a:r>
              <a:rPr lang="es-CL" dirty="0" smtClean="0"/>
              <a:t>Pero:</a:t>
            </a:r>
          </a:p>
          <a:p>
            <a:endParaRPr lang="es-CL" dirty="0" smtClean="0"/>
          </a:p>
          <a:p>
            <a:pPr>
              <a:buNone/>
            </a:pPr>
            <a:r>
              <a:rPr lang="es-CL" sz="2000" dirty="0" smtClean="0"/>
              <a:t>P(Di suceda) = P(Di ≤ capacidad restante habitaciones lujo)               	         = P(Di ≤ 30)</a:t>
            </a:r>
          </a:p>
          <a:p>
            <a:pPr>
              <a:buNone/>
            </a:pPr>
            <a:r>
              <a:rPr lang="es-CL" dirty="0" smtClean="0"/>
              <a:t>                                          </a:t>
            </a:r>
            <a:r>
              <a:rPr lang="es-CL" sz="1800" dirty="0" smtClean="0"/>
              <a:t>i=1,2,3,4</a:t>
            </a:r>
          </a:p>
          <a:p>
            <a:endParaRPr lang="es-CL" dirty="0" smtClean="0"/>
          </a:p>
          <a:p>
            <a:r>
              <a:rPr lang="es-CL" dirty="0" err="1" smtClean="0"/>
              <a:t>Asi</a:t>
            </a:r>
            <a:r>
              <a:rPr lang="es-CL" dirty="0" smtClean="0"/>
              <a:t>:</a:t>
            </a:r>
          </a:p>
          <a:p>
            <a:endParaRPr lang="es-CL" dirty="0" smtClean="0"/>
          </a:p>
          <a:p>
            <a:pPr>
              <a:buNone/>
            </a:pPr>
            <a:r>
              <a:rPr lang="es-CL" sz="2400" dirty="0" smtClean="0"/>
              <a:t>P(D1 </a:t>
            </a:r>
            <a:r>
              <a:rPr lang="es-CL" sz="2400" dirty="0" smtClean="0"/>
              <a:t>≤ 30</a:t>
            </a:r>
            <a:r>
              <a:rPr lang="es-CL" sz="2400" dirty="0" smtClean="0"/>
              <a:t>)=</a:t>
            </a:r>
            <a:r>
              <a:rPr lang="es-CL" sz="2400" dirty="0" smtClean="0"/>
              <a:t> </a:t>
            </a:r>
            <a:r>
              <a:rPr lang="es-CL" sz="2400" dirty="0" smtClean="0"/>
              <a:t>P(D1 = 0)= 5%</a:t>
            </a:r>
          </a:p>
          <a:p>
            <a:pPr>
              <a:buNone/>
            </a:pPr>
            <a:r>
              <a:rPr lang="es-CL" sz="2400" dirty="0" smtClean="0"/>
              <a:t>P(D2 </a:t>
            </a:r>
            <a:r>
              <a:rPr lang="es-CL" sz="2400" dirty="0" smtClean="0"/>
              <a:t>≤ 30)= </a:t>
            </a:r>
            <a:r>
              <a:rPr lang="es-CL" sz="2400" dirty="0" smtClean="0"/>
              <a:t>P(D2 </a:t>
            </a:r>
            <a:r>
              <a:rPr lang="es-CL" sz="2400" dirty="0" smtClean="0"/>
              <a:t>= </a:t>
            </a:r>
            <a:r>
              <a:rPr lang="es-CL" sz="2400" dirty="0" smtClean="0"/>
              <a:t>10)= 10%</a:t>
            </a:r>
          </a:p>
          <a:p>
            <a:pPr>
              <a:buNone/>
            </a:pPr>
            <a:r>
              <a:rPr lang="es-CL" sz="2400" dirty="0" smtClean="0"/>
              <a:t>P(D3 </a:t>
            </a:r>
            <a:r>
              <a:rPr lang="es-CL" sz="2400" dirty="0" smtClean="0"/>
              <a:t>≤ 30)= </a:t>
            </a:r>
            <a:r>
              <a:rPr lang="es-CL" sz="2400" dirty="0" smtClean="0"/>
              <a:t>P(D3 </a:t>
            </a:r>
            <a:r>
              <a:rPr lang="es-CL" sz="2400" dirty="0" smtClean="0"/>
              <a:t>= </a:t>
            </a:r>
            <a:r>
              <a:rPr lang="es-CL" sz="2400" dirty="0" smtClean="0"/>
              <a:t>20)= 20%</a:t>
            </a:r>
            <a:endParaRPr lang="es-CL" sz="2400" dirty="0" smtClean="0"/>
          </a:p>
          <a:p>
            <a:pPr>
              <a:buNone/>
            </a:pPr>
            <a:r>
              <a:rPr lang="es-CL" sz="2400" b="1" dirty="0" smtClean="0">
                <a:solidFill>
                  <a:srgbClr val="FF0000"/>
                </a:solidFill>
              </a:rPr>
              <a:t>P(D4 </a:t>
            </a:r>
            <a:r>
              <a:rPr lang="es-CL" sz="2400" b="1" dirty="0" smtClean="0">
                <a:solidFill>
                  <a:srgbClr val="FF0000"/>
                </a:solidFill>
              </a:rPr>
              <a:t>≤ 30)= </a:t>
            </a:r>
            <a:r>
              <a:rPr lang="es-CL" sz="2400" b="1" dirty="0" smtClean="0">
                <a:solidFill>
                  <a:srgbClr val="FF0000"/>
                </a:solidFill>
              </a:rPr>
              <a:t>P(D4 </a:t>
            </a:r>
            <a:r>
              <a:rPr lang="es-CL" sz="2400" b="1" dirty="0" smtClean="0">
                <a:solidFill>
                  <a:srgbClr val="FF0000"/>
                </a:solidFill>
              </a:rPr>
              <a:t>= </a:t>
            </a:r>
            <a:r>
              <a:rPr lang="es-CL" sz="2400" b="1" dirty="0" smtClean="0">
                <a:solidFill>
                  <a:srgbClr val="FF0000"/>
                </a:solidFill>
              </a:rPr>
              <a:t>30)</a:t>
            </a:r>
            <a:r>
              <a:rPr lang="es-CL" sz="2400" dirty="0" smtClean="0"/>
              <a:t>= 30%</a:t>
            </a:r>
            <a:endParaRPr lang="es-CL" sz="2400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</p:txBody>
      </p:sp>
      <p:sp>
        <p:nvSpPr>
          <p:cNvPr id="4" name="Rectangle 3"/>
          <p:cNvSpPr/>
          <p:nvPr/>
        </p:nvSpPr>
        <p:spPr>
          <a:xfrm>
            <a:off x="609600" y="1295400"/>
            <a:ext cx="80010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24400"/>
            <a:ext cx="8183880" cy="1051560"/>
          </a:xfrm>
        </p:spPr>
        <p:txBody>
          <a:bodyPr>
            <a:normAutofit/>
          </a:bodyPr>
          <a:lstStyle/>
          <a:p>
            <a:r>
              <a:rPr lang="es-CL" sz="2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Numero esperado reserva habitaciones de lujo por sobre las 60 </a:t>
            </a:r>
            <a:r>
              <a:rPr lang="es-CL" sz="2800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iniciales</a:t>
            </a:r>
            <a:endParaRPr lang="es-CL" sz="2800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36280" cy="4187952"/>
          </a:xfrm>
        </p:spPr>
        <p:txBody>
          <a:bodyPr/>
          <a:lstStyle/>
          <a:p>
            <a:r>
              <a:rPr lang="es-CL" dirty="0" smtClean="0"/>
              <a:t>Sustituyendo en:</a:t>
            </a:r>
          </a:p>
          <a:p>
            <a:endParaRPr lang="es-CL" dirty="0" smtClean="0"/>
          </a:p>
          <a:p>
            <a:pPr>
              <a:buNone/>
            </a:pPr>
            <a:r>
              <a:rPr lang="es-CL" sz="1600" dirty="0" smtClean="0"/>
              <a:t>D1*P(D1 suceda) + D2*P(D2 suceda) +D3*P(D3 suceda) +</a:t>
            </a:r>
            <a:r>
              <a:rPr lang="es-CL" sz="1600" dirty="0" smtClean="0"/>
              <a:t>D4*P(D4 suceda</a:t>
            </a:r>
            <a:r>
              <a:rPr lang="es-CL" sz="1600" dirty="0" smtClean="0"/>
              <a:t>)</a:t>
            </a:r>
          </a:p>
          <a:p>
            <a:endParaRPr lang="es-CL" dirty="0" smtClean="0"/>
          </a:p>
          <a:p>
            <a:r>
              <a:rPr lang="es-CL" dirty="0" smtClean="0"/>
              <a:t>Obtenemos: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0*5% + 10*10% + 20*20% + 30*30%</a:t>
            </a:r>
          </a:p>
          <a:p>
            <a:pPr>
              <a:buNone/>
            </a:pPr>
            <a:r>
              <a:rPr lang="es-CL" dirty="0" smtClean="0"/>
              <a:t>				     =</a:t>
            </a:r>
          </a:p>
          <a:p>
            <a:pPr>
              <a:buNone/>
            </a:pPr>
            <a:r>
              <a:rPr lang="es-CL" dirty="0" smtClean="0"/>
              <a:t>                         </a:t>
            </a:r>
            <a:r>
              <a:rPr lang="es-CL" b="1" dirty="0" smtClean="0"/>
              <a:t> 14</a:t>
            </a:r>
            <a:endParaRPr lang="es-CL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Ingreso total: $50.000</a:t>
            </a:r>
            <a:b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</a:b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Ingreso total que hotel </a:t>
            </a:r>
            <a:r>
              <a:rPr lang="es-CL" dirty="0" err="1" smtClean="0"/>
              <a:t>tendra</a:t>
            </a:r>
            <a:r>
              <a:rPr lang="es-CL" dirty="0" smtClean="0"/>
              <a:t> esa noche?</a:t>
            </a:r>
          </a:p>
          <a:p>
            <a:endParaRPr lang="es-CL" dirty="0" smtClean="0"/>
          </a:p>
          <a:p>
            <a:pPr>
              <a:buNone/>
            </a:pPr>
            <a:r>
              <a:rPr lang="es-CL" sz="2400" dirty="0" smtClean="0"/>
              <a:t>Ingreso desde dobles = </a:t>
            </a:r>
          </a:p>
          <a:p>
            <a:pPr>
              <a:buNone/>
            </a:pPr>
            <a:r>
              <a:rPr lang="es-CL" sz="2400" dirty="0" smtClean="0"/>
              <a:t>       Ingreso doble regular + Ingreso doble extra</a:t>
            </a:r>
          </a:p>
          <a:p>
            <a:pPr>
              <a:buNone/>
            </a:pPr>
            <a:r>
              <a:rPr lang="es-CL" sz="2400" dirty="0" smtClean="0"/>
              <a:t> </a:t>
            </a:r>
            <a:r>
              <a:rPr lang="es-CL" sz="2400" dirty="0" smtClean="0"/>
              <a:t>            =$150*200 + </a:t>
            </a:r>
            <a:r>
              <a:rPr lang="es-CL" sz="2400" b="1" dirty="0" smtClean="0">
                <a:solidFill>
                  <a:srgbClr val="FF0000"/>
                </a:solidFill>
              </a:rPr>
              <a:t>$150*10 </a:t>
            </a:r>
            <a:r>
              <a:rPr lang="es-CL" sz="2400" dirty="0" smtClean="0"/>
              <a:t>= </a:t>
            </a:r>
            <a:r>
              <a:rPr lang="es-CL" sz="2400" b="1" dirty="0" smtClean="0"/>
              <a:t>$31.500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Ingreso desde lujo=</a:t>
            </a:r>
          </a:p>
          <a:p>
            <a:pPr>
              <a:buNone/>
            </a:pPr>
            <a:r>
              <a:rPr lang="es-CL" dirty="0" smtClean="0"/>
              <a:t>       $250*</a:t>
            </a:r>
            <a:r>
              <a:rPr lang="es-CL" b="1" dirty="0" smtClean="0">
                <a:solidFill>
                  <a:srgbClr val="FF0000"/>
                </a:solidFill>
              </a:rPr>
              <a:t>(60+14) </a:t>
            </a:r>
            <a:r>
              <a:rPr lang="es-CL" dirty="0" smtClean="0"/>
              <a:t>= </a:t>
            </a:r>
            <a:r>
              <a:rPr lang="es-CL" b="1" dirty="0" smtClean="0"/>
              <a:t>$18.500</a:t>
            </a:r>
          </a:p>
          <a:p>
            <a:pPr>
              <a:buNone/>
            </a:pPr>
            <a:endParaRPr lang="es-CL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Parte </a:t>
            </a:r>
            <a:r>
              <a:rPr lang="es-C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c: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00200"/>
            <a:ext cx="8183880" cy="3118104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Nueva estrategia:</a:t>
            </a:r>
          </a:p>
          <a:p>
            <a:pPr>
              <a:buNone/>
            </a:pPr>
            <a:endParaRPr lang="es-CL" dirty="0" smtClean="0"/>
          </a:p>
          <a:p>
            <a:r>
              <a:rPr lang="es-CL" dirty="0" smtClean="0"/>
              <a:t>Habitaciones dobles ocupadas </a:t>
            </a:r>
            <a:r>
              <a:rPr lang="es-CL" dirty="0" smtClean="0">
                <a:sym typeface="Wingdings" pitchFamily="2" charset="2"/>
              </a:rPr>
              <a:t></a:t>
            </a:r>
          </a:p>
          <a:p>
            <a:pPr lvl="1"/>
            <a:r>
              <a:rPr lang="es-CL" dirty="0" err="1" smtClean="0">
                <a:sym typeface="Wingdings" pitchFamily="2" charset="2"/>
              </a:rPr>
              <a:t>Habitacion</a:t>
            </a:r>
            <a:r>
              <a:rPr lang="es-CL" dirty="0" smtClean="0">
                <a:sym typeface="Wingdings" pitchFamily="2" charset="2"/>
              </a:rPr>
              <a:t> de lujo por $150 </a:t>
            </a:r>
            <a:r>
              <a:rPr lang="es-CL" b="1" dirty="0" smtClean="0">
                <a:sym typeface="Wingdings" pitchFamily="2" charset="2"/>
              </a:rPr>
              <a:t>PERO</a:t>
            </a:r>
            <a:r>
              <a:rPr lang="es-CL" dirty="0" smtClean="0">
                <a:sym typeface="Wingdings" pitchFamily="2" charset="2"/>
              </a:rPr>
              <a:t> posible </a:t>
            </a:r>
            <a:r>
              <a:rPr lang="es-CL" dirty="0" err="1" smtClean="0">
                <a:sym typeface="Wingdings" pitchFamily="2" charset="2"/>
              </a:rPr>
              <a:t>cancelacion</a:t>
            </a:r>
            <a:r>
              <a:rPr lang="es-CL" dirty="0" smtClean="0">
                <a:sym typeface="Wingdings" pitchFamily="2" charset="2"/>
              </a:rPr>
              <a:t> pagando $50 extra</a:t>
            </a:r>
          </a:p>
          <a:p>
            <a:pPr lvl="1"/>
            <a:endParaRPr lang="es-CL" dirty="0" smtClean="0">
              <a:sym typeface="Wingdings" pitchFamily="2" charset="2"/>
            </a:endParaRPr>
          </a:p>
          <a:p>
            <a:r>
              <a:rPr lang="es-CL" b="1" dirty="0" smtClean="0">
                <a:sym typeface="Wingdings" pitchFamily="2" charset="2"/>
              </a:rPr>
              <a:t>Cuantas habitaciones dobles extra considerar para reserva?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s-CL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Controles basados en clases</a:t>
            </a:r>
            <a:endParaRPr lang="es-CL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83880" cy="1676400"/>
          </a:xfrm>
        </p:spPr>
        <p:txBody>
          <a:bodyPr/>
          <a:lstStyle/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Booking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Limits</a:t>
            </a: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Protection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Levels</a:t>
            </a: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endParaRPr lang="es-CL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58140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ingresos</a:t>
            </a:r>
            <a:endParaRPr kumimoji="0" lang="es-CL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876800"/>
            <a:ext cx="8183880" cy="1676400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s-CL" sz="2800" b="1" i="0" u="none" strike="noStrike" kern="1200" cap="none" spc="0" normalizeH="0" baseline="0" noProof="0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Bid</a:t>
            </a:r>
            <a:r>
              <a:rPr kumimoji="0" lang="es-CL" sz="2800" b="1" i="0" u="none" strike="noStrike" kern="1200" cap="none" spc="0" normalizeH="0" noProof="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CL" sz="2800" b="1" i="0" u="none" strike="noStrike" kern="1200" cap="none" spc="0" normalizeH="0" noProof="0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Prices</a:t>
            </a:r>
            <a:endParaRPr kumimoji="0" lang="es-CL" sz="2800" b="1" i="0" u="none" strike="noStrike" kern="1200" cap="none" spc="0" normalizeH="0" baseline="0" noProof="0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 fontScale="85000" lnSpcReduction="20000"/>
          </a:bodyPr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Underage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Si hay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mas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demanda por habitaciones dobles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 reservo mas 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CANCELO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mas  incurro en mayores costos de </a:t>
            </a:r>
            <a:r>
              <a:rPr lang="es-CL" dirty="0" err="1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cancelacion</a:t>
            </a:r>
            <a:endParaRPr lang="es-CL" dirty="0" smtClean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endParaRPr lang="es-CL" dirty="0" smtClean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lvl="1"/>
            <a:r>
              <a:rPr lang="es-CL" dirty="0" smtClean="0">
                <a:sym typeface="Wingdings" pitchFamily="2" charset="2"/>
              </a:rPr>
              <a:t>Que costos?  </a:t>
            </a:r>
            <a:r>
              <a:rPr lang="es-CL" b="1" dirty="0" smtClean="0">
                <a:sym typeface="Wingdings" pitchFamily="2" charset="2"/>
              </a:rPr>
              <a:t>$50</a:t>
            </a:r>
          </a:p>
          <a:p>
            <a:pPr lvl="1"/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Overage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s-CL" dirty="0" smtClean="0"/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Si hay menos demanda por habitaciones dobles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 NO cancelo, pero hay habitaciones dobles sin vender</a:t>
            </a:r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CL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s-CL" dirty="0" smtClean="0"/>
              <a:t>Costo de oportunidad?   </a:t>
            </a:r>
            <a:r>
              <a:rPr lang="es-CL" b="1" dirty="0" smtClean="0"/>
              <a:t>$</a:t>
            </a:r>
            <a:r>
              <a:rPr lang="es-CL" b="1" dirty="0" smtClean="0"/>
              <a:t>150</a:t>
            </a:r>
            <a:endParaRPr lang="es-CL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Fractil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s-CL" dirty="0" smtClean="0"/>
          </a:p>
          <a:p>
            <a:pPr lvl="1"/>
            <a:r>
              <a:rPr lang="es-CL" dirty="0" smtClean="0"/>
              <a:t>50 / (50 + 150) = 0.25</a:t>
            </a:r>
            <a:endParaRPr lang="es-CL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133600" y="2362200"/>
          <a:ext cx="5257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52800" y="5410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4">
                    <a:lumMod val="50000"/>
                  </a:schemeClr>
                </a:solidFill>
              </a:rPr>
              <a:t>25%</a:t>
            </a:r>
            <a:endParaRPr lang="es-CL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3505200"/>
            <a:ext cx="31242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TextBox 6"/>
          <p:cNvSpPr txBox="1"/>
          <p:nvPr/>
        </p:nvSpPr>
        <p:spPr>
          <a:xfrm>
            <a:off x="3657600" y="3581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D= 20 incluye el 25%          de </a:t>
            </a:r>
            <a:r>
              <a:rPr lang="es-CL" dirty="0" err="1" smtClean="0"/>
              <a:t>distribucion</a:t>
            </a:r>
            <a:endParaRPr lang="es-CL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 animBg="1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Entonces…</a:t>
            </a:r>
          </a:p>
          <a:p>
            <a:endParaRPr lang="es-CL" dirty="0" smtClean="0"/>
          </a:p>
          <a:p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Administrador (al aceptar D=20 por habitaciones de lujo por sobre las 60 reservadas) reserva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habitaciones de lujo para su venta normal a $250 y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 restantes a precio doble de $150</a:t>
            </a:r>
            <a:endParaRPr lang="es-C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60848"/>
          </a:xfrm>
        </p:spPr>
        <p:txBody>
          <a:bodyPr/>
          <a:lstStyle/>
          <a:p>
            <a:r>
              <a:rPr lang="es-CL" dirty="0" smtClean="0"/>
              <a:t>Veamos: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209800"/>
          <a:ext cx="2743200" cy="32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524000"/>
              </a:tblGrid>
              <a:tr h="266700"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Demanda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400" b="1" dirty="0" smtClean="0"/>
                        <a:t>Probabilidad </a:t>
                      </a:r>
                    </a:p>
                    <a:p>
                      <a:r>
                        <a:rPr lang="es-CL" sz="1400" b="1" dirty="0" smtClean="0"/>
                        <a:t>        (%)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40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60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8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70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80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352800" y="2133600"/>
          <a:ext cx="2438400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295400"/>
              </a:tblGrid>
              <a:tr h="266700">
                <a:tc gridSpan="2"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Cancelaciones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Numero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Pago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867400" y="2133600"/>
          <a:ext cx="2438400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295400"/>
              </a:tblGrid>
              <a:tr h="266700">
                <a:tc gridSpan="2"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Ingresos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Doble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Lujo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17500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31500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22500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3429000" y="4114800"/>
            <a:ext cx="2286000" cy="16764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TextBox 8"/>
          <p:cNvSpPr txBox="1"/>
          <p:nvPr/>
        </p:nvSpPr>
        <p:spPr>
          <a:xfrm>
            <a:off x="2895600" y="5867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3"/>
                </a:solidFill>
              </a:rPr>
              <a:t>No tengo mas capacidad</a:t>
            </a:r>
            <a:endParaRPr lang="es-CL" b="1" dirty="0">
              <a:solidFill>
                <a:schemeClr val="accent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2819400"/>
            <a:ext cx="685800" cy="76200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TextBox 10"/>
          <p:cNvSpPr txBox="1"/>
          <p:nvPr/>
        </p:nvSpPr>
        <p:spPr>
          <a:xfrm>
            <a:off x="5181600" y="1143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4">
                    <a:lumMod val="50000"/>
                  </a:schemeClr>
                </a:solidFill>
              </a:rPr>
              <a:t>$150*(200+20)</a:t>
            </a:r>
            <a:endParaRPr lang="es-CL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10" idx="0"/>
          </p:cNvCxnSpPr>
          <p:nvPr/>
        </p:nvCxnSpPr>
        <p:spPr>
          <a:xfrm rot="16200000" flipV="1">
            <a:off x="5772150" y="2152650"/>
            <a:ext cx="12954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019800" y="3657600"/>
            <a:ext cx="838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rgbClr val="FF0000"/>
                </a:solidFill>
              </a:rPr>
              <a:t>$150*(200+10)</a:t>
            </a:r>
            <a:endParaRPr lang="es-CL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4" idx="1"/>
          </p:cNvCxnSpPr>
          <p:nvPr/>
        </p:nvCxnSpPr>
        <p:spPr>
          <a:xfrm rot="10800000">
            <a:off x="4572000" y="1981200"/>
            <a:ext cx="1447800" cy="182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419600" y="1447800"/>
            <a:ext cx="304800" cy="53340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Oval 20"/>
          <p:cNvSpPr/>
          <p:nvPr/>
        </p:nvSpPr>
        <p:spPr>
          <a:xfrm>
            <a:off x="3733800" y="3581400"/>
            <a:ext cx="381000" cy="53340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3" name="Straight Connector 22"/>
          <p:cNvCxnSpPr>
            <a:stCxn id="21" idx="0"/>
            <a:endCxn id="20" idx="4"/>
          </p:cNvCxnSpPr>
          <p:nvPr/>
        </p:nvCxnSpPr>
        <p:spPr>
          <a:xfrm rot="5400000" flipH="1" flipV="1">
            <a:off x="3448050" y="2457450"/>
            <a:ext cx="1600200" cy="6477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096000" y="4038600"/>
            <a:ext cx="762000" cy="1371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TextBox 24"/>
          <p:cNvSpPr txBox="1"/>
          <p:nvPr/>
        </p:nvSpPr>
        <p:spPr>
          <a:xfrm>
            <a:off x="5943600" y="5562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$150*200</a:t>
            </a:r>
            <a:endParaRPr lang="es-C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4" grpId="0" animBg="1"/>
      <p:bldP spid="15" grpId="0"/>
      <p:bldP spid="20" grpId="0" animBg="1"/>
      <p:bldP spid="21" grpId="0" animBg="1"/>
      <p:bldP spid="24" grpId="0" animBg="1"/>
      <p:bldP spid="2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Veamos en mas detalle el ingreso </a:t>
            </a:r>
            <a:r>
              <a:rPr lang="es-CL" b="1" dirty="0" smtClean="0"/>
              <a:t>(no utilidad)</a:t>
            </a:r>
            <a:r>
              <a:rPr lang="es-CL" dirty="0" smtClean="0"/>
              <a:t> por habitaciones de lujo</a:t>
            </a:r>
            <a:endParaRPr lang="es-C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1828800"/>
          <a:ext cx="2438400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295400"/>
              </a:tblGrid>
              <a:tr h="266700">
                <a:tc gridSpan="2"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Ingresos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Doble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Lujo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>
                          <a:solidFill>
                            <a:schemeClr val="accent3"/>
                          </a:solidFill>
                        </a:rPr>
                        <a:t>15000</a:t>
                      </a:r>
                      <a:endParaRPr lang="es-CL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>
                          <a:solidFill>
                            <a:srgbClr val="FF0000"/>
                          </a:solidFill>
                        </a:rPr>
                        <a:t>17500</a:t>
                      </a:r>
                      <a:endParaRPr lang="es-CL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>
                          <a:solidFill>
                            <a:schemeClr val="accent3"/>
                          </a:solidFill>
                        </a:rPr>
                        <a:t>20000</a:t>
                      </a:r>
                      <a:endParaRPr lang="es-CL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31500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>
                          <a:solidFill>
                            <a:srgbClr val="FF0000"/>
                          </a:solidFill>
                        </a:rPr>
                        <a:t>22500</a:t>
                      </a:r>
                      <a:endParaRPr lang="es-CL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30000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25000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19600" y="4343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$250*100</a:t>
            </a:r>
            <a:endParaRPr lang="es-CL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33800" y="26670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53000" y="2743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rgbClr val="FF0000"/>
                </a:solidFill>
              </a:rPr>
              <a:t>$250*(60+10)</a:t>
            </a:r>
            <a:endParaRPr lang="es-CL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29718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0" y="3048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3"/>
                </a:solidFill>
              </a:rPr>
              <a:t>$250*(60+20)</a:t>
            </a:r>
            <a:endParaRPr lang="es-CL" b="1" dirty="0">
              <a:solidFill>
                <a:schemeClr val="accent3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733800" y="32004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29200" y="3429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rgbClr val="FF0000"/>
                </a:solidFill>
              </a:rPr>
              <a:t>$250*(60+30)</a:t>
            </a:r>
            <a:endParaRPr lang="es-CL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33800" y="3505200"/>
            <a:ext cx="1143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53000" y="2438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3"/>
                </a:solidFill>
              </a:rPr>
              <a:t>$250*60</a:t>
            </a:r>
            <a:endParaRPr lang="es-CL" b="1" dirty="0">
              <a:solidFill>
                <a:schemeClr val="accent3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667000" y="3581400"/>
            <a:ext cx="1143000" cy="1828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TextBox 17"/>
          <p:cNvSpPr txBox="1"/>
          <p:nvPr/>
        </p:nvSpPr>
        <p:spPr>
          <a:xfrm>
            <a:off x="4724400" y="4876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reservo extra a dobles</a:t>
            </a:r>
            <a:endParaRPr lang="es-C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  <p:bldP spid="16" grpId="0"/>
      <p:bldP spid="17" grpId="0" animBg="1"/>
      <p:bldP spid="1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Que estrategia </a:t>
            </a:r>
            <a:r>
              <a:rPr lang="es-CL" sz="28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escogo</a:t>
            </a: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?</a:t>
            </a:r>
            <a:b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</a:b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Estrategia 1   v/s Estrategia 2</a:t>
            </a:r>
            <a:b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</a:br>
            <a:r>
              <a:rPr lang="es-CL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50.000 v/s 53.000</a:t>
            </a:r>
            <a:endParaRPr lang="es-CL" sz="2800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Finalmente:</a:t>
            </a:r>
          </a:p>
          <a:p>
            <a:endParaRPr lang="es-C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371600"/>
          <a:ext cx="1828800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</a:tblGrid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1" dirty="0" smtClean="0"/>
                        <a:t>Ingresos Total</a:t>
                      </a:r>
                      <a:endParaRPr lang="es-CL" sz="1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48000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50500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53000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>
                          <a:solidFill>
                            <a:schemeClr val="tx1"/>
                          </a:solidFill>
                        </a:rPr>
                        <a:t>53500</a:t>
                      </a:r>
                      <a:endParaRPr lang="es-CL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54000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54000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54000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54000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es-CL" sz="1400" b="0" dirty="0" smtClean="0"/>
                        <a:t>54000</a:t>
                      </a:r>
                      <a:endParaRPr lang="es-CL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29000" y="25908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Ingreso Total Esperado = $53.000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828800"/>
          </a:xfrm>
        </p:spPr>
        <p:txBody>
          <a:bodyPr/>
          <a:lstStyle/>
          <a:p>
            <a:pPr algn="ctr"/>
            <a:r>
              <a:rPr lang="es-C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Gracias</a:t>
            </a:r>
            <a:endParaRPr lang="es-CL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Dudas, comentarios o sugerencias</a:t>
            </a:r>
          </a:p>
          <a:p>
            <a:r>
              <a:rPr lang="es-CL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fevalenz@ing.uchile.cl</a:t>
            </a:r>
            <a:endParaRPr lang="es-CL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pPr algn="ctr"/>
            <a:r>
              <a:rPr lang="es-CL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Controles basados en clases</a:t>
            </a:r>
            <a:endParaRPr lang="es-CL" b="1" dirty="0">
              <a:ln>
                <a:solidFill>
                  <a:schemeClr val="bg2">
                    <a:lumMod val="2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187952"/>
          </a:xfrm>
        </p:spPr>
        <p:txBody>
          <a:bodyPr/>
          <a:lstStyle/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Booking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Limits</a:t>
            </a: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pPr>
              <a:buNone/>
            </a:pPr>
            <a:endParaRPr lang="es-CL" dirty="0" smtClean="0"/>
          </a:p>
          <a:p>
            <a:pPr lvl="1"/>
            <a:r>
              <a:rPr lang="es-CL" dirty="0" smtClean="0"/>
              <a:t>Limitan capacidad que puede ser vendida a una clase particular – cierre posterior</a:t>
            </a:r>
          </a:p>
          <a:p>
            <a:pPr lvl="1"/>
            <a:r>
              <a:rPr lang="es-CL" dirty="0" smtClean="0"/>
              <a:t>Limite puede ser inferior a capacidad </a:t>
            </a:r>
            <a:r>
              <a:rPr lang="es-CL" dirty="0" err="1" smtClean="0"/>
              <a:t>fisica</a:t>
            </a:r>
            <a:endParaRPr lang="es-CL" dirty="0" smtClean="0"/>
          </a:p>
          <a:p>
            <a:pPr lvl="1"/>
            <a:endParaRPr lang="es-CL" dirty="0" smtClean="0"/>
          </a:p>
          <a:p>
            <a:pPr lvl="2"/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Partitioned</a:t>
            </a:r>
            <a:endParaRPr lang="es-C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</a:t>
            </a:r>
            <a:endParaRPr lang="es-C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83880" cy="4187952"/>
          </a:xfrm>
        </p:spPr>
        <p:txBody>
          <a:bodyPr/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Partitioned</a:t>
            </a:r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CL" dirty="0" smtClean="0"/>
          </a:p>
          <a:p>
            <a:pPr lvl="1"/>
            <a:r>
              <a:rPr lang="es-CL" dirty="0" err="1" smtClean="0"/>
              <a:t>Division</a:t>
            </a:r>
            <a:r>
              <a:rPr lang="es-CL" dirty="0" smtClean="0"/>
              <a:t> de capacidad disponible en blocks (</a:t>
            </a:r>
            <a:r>
              <a:rPr lang="es-CL" dirty="0" err="1" smtClean="0"/>
              <a:t>buckets</a:t>
            </a:r>
            <a:r>
              <a:rPr lang="es-CL" dirty="0" smtClean="0"/>
              <a:t>) para c/clase</a:t>
            </a:r>
          </a:p>
          <a:p>
            <a:pPr lvl="1">
              <a:buNone/>
            </a:pPr>
            <a:endParaRPr lang="es-CL" dirty="0" smtClean="0"/>
          </a:p>
          <a:p>
            <a:pPr lvl="1"/>
            <a:r>
              <a:rPr lang="es-CL" dirty="0" smtClean="0"/>
              <a:t>C/block solo puede ser vendido a la clase designada</a:t>
            </a:r>
          </a:p>
          <a:p>
            <a:pPr lvl="1"/>
            <a:endParaRPr lang="es-CL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clases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187952"/>
          </a:xfrm>
        </p:spPr>
        <p:txBody>
          <a:bodyPr/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</a:t>
            </a:r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      : </a:t>
            </a:r>
            <a:r>
              <a:rPr lang="es-CL" dirty="0" err="1" smtClean="0"/>
              <a:t>Nested</a:t>
            </a:r>
            <a:r>
              <a:rPr lang="es-CL" dirty="0" smtClean="0"/>
              <a:t> </a:t>
            </a:r>
            <a:r>
              <a:rPr lang="es-CL" dirty="0" err="1" smtClean="0"/>
              <a:t>booking</a:t>
            </a:r>
            <a:r>
              <a:rPr lang="es-CL" dirty="0" smtClean="0"/>
              <a:t> </a:t>
            </a:r>
            <a:r>
              <a:rPr lang="es-CL" dirty="0" err="1" smtClean="0"/>
              <a:t>limit</a:t>
            </a:r>
            <a:r>
              <a:rPr lang="es-CL" dirty="0" smtClean="0"/>
              <a:t> para clase j </a:t>
            </a:r>
          </a:p>
          <a:p>
            <a:pPr lvl="1">
              <a:buNone/>
            </a:pPr>
            <a:endParaRPr lang="es-CL" dirty="0" smtClean="0"/>
          </a:p>
          <a:p>
            <a:pPr lvl="2"/>
            <a:r>
              <a:rPr lang="es-CL" dirty="0" err="1" smtClean="0"/>
              <a:t>Maxima</a:t>
            </a:r>
            <a:r>
              <a:rPr lang="es-CL" dirty="0" smtClean="0"/>
              <a:t> capacidad que deseamos vender a clase j o menor (todas las clases)</a:t>
            </a:r>
          </a:p>
          <a:p>
            <a:pPr lvl="2">
              <a:buNone/>
            </a:pPr>
            <a:endParaRPr lang="es-CL" dirty="0" smtClean="0"/>
          </a:p>
          <a:p>
            <a:pPr lvl="2">
              <a:buNone/>
            </a:pPr>
            <a:r>
              <a:rPr lang="es-CL" b="1" dirty="0" err="1" smtClean="0"/>
              <a:t>Mayoria</a:t>
            </a:r>
            <a:r>
              <a:rPr lang="es-CL" b="1" dirty="0" smtClean="0"/>
              <a:t> de los sistemas de reserva lo usan</a:t>
            </a:r>
          </a:p>
          <a:p>
            <a:pPr lvl="4">
              <a:buNone/>
            </a:pPr>
            <a:r>
              <a:rPr lang="es-CL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clases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209800"/>
            <a:ext cx="304800" cy="5509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187952"/>
          </a:xfrm>
        </p:spPr>
        <p:txBody>
          <a:bodyPr/>
          <a:lstStyle/>
          <a:p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Protection</a:t>
            </a:r>
            <a:r>
              <a:rPr lang="es-CL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 </a:t>
            </a:r>
            <a:r>
              <a:rPr lang="es-CL" b="1" dirty="0" err="1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</a:rPr>
              <a:t>Levels</a:t>
            </a: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pPr lvl="1"/>
            <a:r>
              <a:rPr lang="es-CL" dirty="0" smtClean="0"/>
              <a:t>Reserva cierta capacidad a una clase particular o conjunto de clases</a:t>
            </a:r>
          </a:p>
          <a:p>
            <a:pPr lvl="1"/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pPr lvl="2"/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Partitioned</a:t>
            </a:r>
            <a:endParaRPr lang="es-C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</a:t>
            </a:r>
            <a:endParaRPr lang="es-C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buNone/>
            </a:pPr>
            <a:endParaRPr lang="es-CL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</a:endParaRPr>
          </a:p>
          <a:p>
            <a:endParaRPr lang="es-CL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clases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83880" cy="4495800"/>
          </a:xfrm>
        </p:spPr>
        <p:txBody>
          <a:bodyPr>
            <a:normAutofit lnSpcReduction="10000"/>
          </a:bodyPr>
          <a:lstStyle/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Partitioned</a:t>
            </a:r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CL" sz="2000" dirty="0" err="1" smtClean="0"/>
              <a:t>Booking</a:t>
            </a:r>
            <a:r>
              <a:rPr lang="es-CL" sz="2000" dirty="0" smtClean="0"/>
              <a:t> </a:t>
            </a:r>
            <a:r>
              <a:rPr lang="es-CL" sz="2000" dirty="0" err="1" smtClean="0"/>
              <a:t>limit</a:t>
            </a:r>
            <a:r>
              <a:rPr lang="es-CL" sz="2000" dirty="0" smtClean="0"/>
              <a:t> of 18 in </a:t>
            </a:r>
            <a:r>
              <a:rPr lang="es-CL" sz="2000" dirty="0" err="1" smtClean="0"/>
              <a:t>class</a:t>
            </a:r>
            <a:r>
              <a:rPr lang="es-CL" sz="2000" dirty="0" smtClean="0"/>
              <a:t> 2 = reservar 18 unidades de capacidad a clase 2 </a:t>
            </a:r>
          </a:p>
          <a:p>
            <a:endParaRPr lang="es-CL" dirty="0" smtClean="0"/>
          </a:p>
          <a:p>
            <a:r>
              <a:rPr lang="es-C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</a:t>
            </a:r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000" dirty="0" err="1" smtClean="0"/>
              <a:t>Yj</a:t>
            </a:r>
            <a:r>
              <a:rPr lang="es-CL" sz="2000" dirty="0" smtClean="0"/>
              <a:t> :Capacidad a reservar para clases j, j-1, …,1 combinadas (clase j y mayores) </a:t>
            </a:r>
          </a:p>
          <a:p>
            <a:pPr lvl="1"/>
            <a:endParaRPr lang="es-CL" sz="2000" dirty="0" smtClean="0"/>
          </a:p>
          <a:p>
            <a:pPr lvl="1"/>
            <a:r>
              <a:rPr lang="es-CL" sz="2000" dirty="0" err="1" smtClean="0"/>
              <a:t>bj</a:t>
            </a:r>
            <a:r>
              <a:rPr lang="es-CL" sz="2000" dirty="0" smtClean="0"/>
              <a:t> = C – y</a:t>
            </a:r>
            <a:r>
              <a:rPr lang="es-CL" sz="1600" dirty="0" smtClean="0"/>
              <a:t>j-1</a:t>
            </a:r>
            <a:r>
              <a:rPr lang="es-CL" sz="2000" dirty="0" smtClean="0"/>
              <a:t>       j=2,…,n</a:t>
            </a:r>
          </a:p>
          <a:p>
            <a:pPr lvl="1"/>
            <a:endParaRPr lang="es-CL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=C : La clase mas alta</a:t>
            </a:r>
          </a:p>
          <a:p>
            <a:pPr lvl="2"/>
            <a:r>
              <a:rPr lang="es-CL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s-CL" sz="1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=C : Todas las clases combinadas</a:t>
            </a:r>
          </a:p>
          <a:p>
            <a:pPr lvl="1"/>
            <a:endPara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s-CL" dirty="0" smtClean="0"/>
          </a:p>
          <a:p>
            <a:pPr lvl="1"/>
            <a:endParaRPr lang="es-CL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"/>
            <a:ext cx="8183880" cy="670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600" b="1" i="0" u="none" strike="noStrike" kern="1200" cap="none" spc="0" normalizeH="0" baseline="0" noProof="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Controles basados en clases</a:t>
            </a:r>
            <a:endParaRPr kumimoji="0" lang="es-CL" sz="3600" b="1" i="0" u="none" strike="noStrike" kern="1200" cap="none" spc="0" normalizeH="0" baseline="0" noProof="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96000"/>
            <a:ext cx="723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IN71K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Gestión </a:t>
            </a:r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Operaciones en la Industria de Servicios</a:t>
            </a:r>
            <a:endParaRPr lang="es-CL" sz="1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1305</TotalTime>
  <Words>2197</Words>
  <Application>Microsoft Office PowerPoint</Application>
  <PresentationFormat>On-screen Show (4:3)</PresentationFormat>
  <Paragraphs>559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Aspect</vt:lpstr>
      <vt:lpstr>Revenue Management</vt:lpstr>
      <vt:lpstr>Estrategia principal</vt:lpstr>
      <vt:lpstr>Supuestos</vt:lpstr>
      <vt:lpstr>Controles basados en clases</vt:lpstr>
      <vt:lpstr>Controles basados en clases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 Littlewood’s Two-Class Model </vt:lpstr>
      <vt:lpstr>Slide 15</vt:lpstr>
      <vt:lpstr>Slide 16</vt:lpstr>
      <vt:lpstr>Slide 17</vt:lpstr>
      <vt:lpstr>Slide 18</vt:lpstr>
      <vt:lpstr>n-class Models </vt:lpstr>
      <vt:lpstr>Slide 20</vt:lpstr>
      <vt:lpstr>Slide 21</vt:lpstr>
      <vt:lpstr>Slide 22</vt:lpstr>
      <vt:lpstr>Optimal policy:                Discrete Demand and Capacity</vt:lpstr>
      <vt:lpstr>Slide 24</vt:lpstr>
      <vt:lpstr>Slide 25</vt:lpstr>
      <vt:lpstr>Ejercicio:   Reserva de habitaciones </vt:lpstr>
      <vt:lpstr>Ejercicio</vt:lpstr>
      <vt:lpstr>Parte a:</vt:lpstr>
      <vt:lpstr>Parte a:</vt:lpstr>
      <vt:lpstr>Slide 30</vt:lpstr>
      <vt:lpstr>    Pero que significa lo anterior?</vt:lpstr>
      <vt:lpstr>Slide 32</vt:lpstr>
      <vt:lpstr>Slide 33</vt:lpstr>
      <vt:lpstr>Slide 34</vt:lpstr>
      <vt:lpstr>Parte b:</vt:lpstr>
      <vt:lpstr>Slide 36</vt:lpstr>
      <vt:lpstr>Numero esperado reserva habitaciones de lujo por sobre las 60 iniciales</vt:lpstr>
      <vt:lpstr>Ingreso total: $50.000 </vt:lpstr>
      <vt:lpstr>Parte c:</vt:lpstr>
      <vt:lpstr>Slide 40</vt:lpstr>
      <vt:lpstr>Slide 41</vt:lpstr>
      <vt:lpstr>Slide 42</vt:lpstr>
      <vt:lpstr>Slide 43</vt:lpstr>
      <vt:lpstr>Slide 44</vt:lpstr>
      <vt:lpstr>Que estrategia escogo? Estrategia 1   v/s Estrategia 2 50.000 v/s 53.000</vt:lpstr>
      <vt:lpstr>Gracias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Felipe</dc:creator>
  <cp:lastModifiedBy>Felipe</cp:lastModifiedBy>
  <cp:revision>95</cp:revision>
  <dcterms:created xsi:type="dcterms:W3CDTF">2008-11-12T03:01:39Z</dcterms:created>
  <dcterms:modified xsi:type="dcterms:W3CDTF">2008-11-13T12:04:30Z</dcterms:modified>
</cp:coreProperties>
</file>