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9"/>
  </p:notesMasterIdLst>
  <p:handoutMasterIdLst>
    <p:handoutMasterId r:id="rId20"/>
  </p:handoutMasterIdLst>
  <p:sldIdLst>
    <p:sldId id="276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6" r:id="rId12"/>
    <p:sldId id="270" r:id="rId13"/>
    <p:sldId id="271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58" autoAdjust="0"/>
    <p:restoredTop sz="94636" autoAdjust="0"/>
  </p:normalViewPr>
  <p:slideViewPr>
    <p:cSldViewPr>
      <p:cViewPr varScale="1">
        <p:scale>
          <a:sx n="107" d="100"/>
          <a:sy n="107" d="100"/>
        </p:scale>
        <p:origin x="-10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es-E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es-E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8A7D8C8F-243E-49C4-967E-D5BC660403F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0B59D-76D9-4A86-BA64-C98FFE02C095}" type="datetimeFigureOut">
              <a:rPr lang="es-ES" smtClean="0"/>
              <a:t>31/08/2007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47C77-D77A-4F49-BB55-04596B591B5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47C77-D77A-4F49-BB55-04596B591B54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D31A-F239-4733-926A-8658B51A3A2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7B1B-EED0-434F-BE77-CDB59F7484FB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DF2E-221D-431D-BF69-4F54F3D0CAE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2B3F89E6-B35B-45FC-BCE8-E685AD4388C5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8F978-BBA3-4CE5-A0D4-7E243305B8B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B516-FFF8-424D-9081-390014C07B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6A55-0F61-490B-B5BB-B639616DE90B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DB30-EC09-4351-A304-7C37C966D77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3BAA9-3B7D-484F-BF57-2AB56B3667C0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5280-4220-4B78-AFD7-036E2D75C00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D6AE-8741-4C42-A58D-BBE43534CBD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2DB32F0-342E-4172-A5B9-639AD1124241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640893-DC3D-4153-9FE8-098E2EC23EBF}" type="slidenum">
              <a:rPr lang="es-CL" smtClean="0"/>
              <a:pPr/>
              <a:t>‹Nº›</a:t>
            </a:fld>
            <a:endParaRPr lang="es-C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Introduccion</a:t>
            </a:r>
            <a:r>
              <a:rPr lang="en-US" dirty="0" smtClean="0"/>
              <a:t> a la </a:t>
            </a:r>
            <a:r>
              <a:rPr lang="en-US" dirty="0" err="1" smtClean="0"/>
              <a:t>Simulacion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Uso</a:t>
            </a:r>
            <a:r>
              <a:rPr lang="en-US" dirty="0" smtClean="0"/>
              <a:t> de </a:t>
            </a:r>
            <a:r>
              <a:rPr lang="en-US" dirty="0" err="1" smtClean="0"/>
              <a:t>paquete</a:t>
            </a:r>
            <a:r>
              <a:rPr lang="en-US" dirty="0" smtClean="0"/>
              <a:t> “Arena”</a:t>
            </a:r>
            <a:endParaRPr lang="es-ES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7010400" cy="815975"/>
          </a:xfrm>
        </p:spPr>
        <p:txBody>
          <a:bodyPr/>
          <a:lstStyle/>
          <a:p>
            <a:r>
              <a:rPr lang="es-MX" dirty="0" smtClean="0"/>
              <a:t>Ejemplo 1</a:t>
            </a:r>
            <a:endParaRPr lang="es-E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r>
              <a:rPr lang="es-MX" dirty="0"/>
              <a:t>Aviones llegan en tiempos distribuidos exponencialmente de media 10 </a:t>
            </a:r>
            <a:r>
              <a:rPr lang="es-MX" dirty="0" smtClean="0"/>
              <a:t>aviones/hora.</a:t>
            </a:r>
          </a:p>
          <a:p>
            <a:endParaRPr lang="es-MX" dirty="0"/>
          </a:p>
          <a:p>
            <a:r>
              <a:rPr lang="es-MX" dirty="0"/>
              <a:t>Con probabilidad 0.5 un avión irá a reparación. Los otros se </a:t>
            </a:r>
            <a:r>
              <a:rPr lang="es-MX" dirty="0" smtClean="0"/>
              <a:t>estacionan.</a:t>
            </a:r>
          </a:p>
          <a:p>
            <a:endParaRPr lang="es-MX" dirty="0"/>
          </a:p>
          <a:p>
            <a:r>
              <a:rPr lang="es-MX" dirty="0"/>
              <a:t>La reparación para cada uno dura 15 minutos y es constante. Posterior a esto se van a </a:t>
            </a:r>
            <a:r>
              <a:rPr lang="es-MX" dirty="0" smtClean="0"/>
              <a:t>estacionar.</a:t>
            </a:r>
            <a:endParaRPr lang="es-ES" dirty="0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/>
          <a:srcRect l="14286" t="15000" r="24107" b="63571"/>
          <a:stretch>
            <a:fillRect/>
          </a:stretch>
        </p:blipFill>
        <p:spPr bwMode="auto">
          <a:xfrm>
            <a:off x="1242989" y="2571744"/>
            <a:ext cx="6900911" cy="1500198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7010400" cy="815975"/>
          </a:xfrm>
        </p:spPr>
        <p:txBody>
          <a:bodyPr/>
          <a:lstStyle/>
          <a:p>
            <a:r>
              <a:rPr lang="es-MX" dirty="0" smtClean="0"/>
              <a:t>Ejemplo 1</a:t>
            </a:r>
            <a:endParaRPr lang="es-E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7158" y="142873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Layout</a:t>
            </a:r>
            <a:r>
              <a:rPr kumimoji="0" lang="es-C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s-CL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468772"/>
            <a:ext cx="8229600" cy="438912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dirty="0" smtClean="0"/>
              <a:t>Asignación</a:t>
            </a:r>
          </a:p>
          <a:p>
            <a:pPr lvl="1">
              <a:lnSpc>
                <a:spcPct val="90000"/>
              </a:lnSpc>
            </a:pPr>
            <a:endParaRPr lang="es-CL" dirty="0" smtClean="0"/>
          </a:p>
          <a:p>
            <a:pPr lvl="1">
              <a:lnSpc>
                <a:spcPct val="90000"/>
              </a:lnSpc>
            </a:pPr>
            <a:r>
              <a:rPr lang="es-CL" dirty="0" smtClean="0"/>
              <a:t>Existe </a:t>
            </a:r>
            <a:r>
              <a:rPr lang="es-CL" dirty="0"/>
              <a:t>la posibilidad de definir variables y atributos.</a:t>
            </a:r>
          </a:p>
          <a:p>
            <a:pPr lvl="1">
              <a:lnSpc>
                <a:spcPct val="90000"/>
              </a:lnSpc>
              <a:buNone/>
            </a:pPr>
            <a:endParaRPr lang="es-CL" dirty="0" smtClean="0"/>
          </a:p>
          <a:p>
            <a:pPr lvl="1">
              <a:lnSpc>
                <a:spcPct val="90000"/>
              </a:lnSpc>
            </a:pPr>
            <a:r>
              <a:rPr lang="es-CL" dirty="0" smtClean="0"/>
              <a:t>La </a:t>
            </a:r>
            <a:r>
              <a:rPr lang="es-CL" dirty="0"/>
              <a:t>tarea de </a:t>
            </a:r>
            <a:r>
              <a:rPr lang="es-CL" dirty="0" smtClean="0"/>
              <a:t>Asignar </a:t>
            </a:r>
            <a:r>
              <a:rPr lang="es-CL" dirty="0"/>
              <a:t>permite dar valores a las variables y atributos después de un determinado procesos o evento en el sistema.</a:t>
            </a:r>
          </a:p>
          <a:p>
            <a:pPr>
              <a:lnSpc>
                <a:spcPct val="90000"/>
              </a:lnSpc>
            </a:pPr>
            <a:endParaRPr lang="es-CL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177927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s-CL" sz="2400" dirty="0" smtClean="0"/>
              <a:t>Mismas condiciones que Ejemplo 1</a:t>
            </a:r>
            <a:endParaRPr lang="es-CL" sz="2400" dirty="0"/>
          </a:p>
          <a:p>
            <a:pPr>
              <a:lnSpc>
                <a:spcPct val="90000"/>
              </a:lnSpc>
              <a:buNone/>
            </a:pP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 smtClean="0"/>
              <a:t>Se utiliza la asignación para filtrar entidades</a:t>
            </a:r>
          </a:p>
          <a:p>
            <a:pPr>
              <a:lnSpc>
                <a:spcPct val="90000"/>
              </a:lnSpc>
            </a:pPr>
            <a:endParaRPr lang="es-CL" sz="2400" dirty="0" smtClean="0"/>
          </a:p>
          <a:p>
            <a:pPr>
              <a:lnSpc>
                <a:spcPct val="90000"/>
              </a:lnSpc>
            </a:pPr>
            <a:r>
              <a:rPr lang="es-CL" sz="2400" dirty="0" smtClean="0"/>
              <a:t>Existen dos Mecánicos, cada uno tarda un tiempo que distribuye como una Normal de Media 0.25 y Desv. Estándar de 0.1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7010400" cy="815975"/>
          </a:xfrm>
        </p:spPr>
        <p:txBody>
          <a:bodyPr/>
          <a:lstStyle/>
          <a:p>
            <a:r>
              <a:rPr lang="es-MX" dirty="0" smtClean="0"/>
              <a:t>Ejemplo 2</a:t>
            </a:r>
            <a:endParaRPr lang="es-ES" dirty="0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7010400" cy="815975"/>
          </a:xfrm>
        </p:spPr>
        <p:txBody>
          <a:bodyPr/>
          <a:lstStyle/>
          <a:p>
            <a:r>
              <a:rPr lang="es-MX" dirty="0" smtClean="0"/>
              <a:t>Ejemplo 2</a:t>
            </a:r>
            <a:endParaRPr lang="es-E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57158" y="142873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s-C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Layout</a:t>
            </a:r>
            <a:r>
              <a:rPr kumimoji="0" lang="es-C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s-CL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/>
          <a:srcRect l="16965" t="18572" r="11607" b="49285"/>
          <a:stretch>
            <a:fillRect/>
          </a:stretch>
        </p:blipFill>
        <p:spPr bwMode="auto">
          <a:xfrm>
            <a:off x="404783" y="2357430"/>
            <a:ext cx="8382059" cy="2357454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468772"/>
            <a:ext cx="8229600" cy="438912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dirty="0" smtClean="0"/>
              <a:t>Simulación</a:t>
            </a:r>
          </a:p>
          <a:p>
            <a:pPr lvl="1"/>
            <a:r>
              <a:rPr lang="es-CL" dirty="0" smtClean="0"/>
              <a:t>Finalmente, se debe correr el modelo.</a:t>
            </a:r>
          </a:p>
          <a:p>
            <a:pPr lvl="1"/>
            <a:r>
              <a:rPr lang="es-CL" dirty="0" smtClean="0"/>
              <a:t>En el menú “</a:t>
            </a:r>
            <a:r>
              <a:rPr lang="es-CL" dirty="0" err="1" smtClean="0"/>
              <a:t>Run</a:t>
            </a:r>
            <a:r>
              <a:rPr lang="es-CL" dirty="0" smtClean="0"/>
              <a:t>”, en </a:t>
            </a:r>
            <a:r>
              <a:rPr lang="es-CL" dirty="0" err="1" smtClean="0"/>
              <a:t>setup</a:t>
            </a:r>
            <a:r>
              <a:rPr lang="es-CL" dirty="0" smtClean="0"/>
              <a:t>, se definen los tiempos de simulación y otros parámetros.</a:t>
            </a:r>
          </a:p>
          <a:p>
            <a:pPr lvl="1"/>
            <a:r>
              <a:rPr lang="es-CL" dirty="0" smtClean="0"/>
              <a:t>Una vez definidos los parámetros, se inicia la simulación con “</a:t>
            </a:r>
            <a:r>
              <a:rPr lang="es-CL" dirty="0" err="1" smtClean="0"/>
              <a:t>Go</a:t>
            </a:r>
            <a:r>
              <a:rPr lang="es-CL" dirty="0" smtClean="0"/>
              <a:t>”.</a:t>
            </a:r>
          </a:p>
          <a:p>
            <a:pPr lvl="1"/>
            <a:r>
              <a:rPr lang="es-CL" dirty="0" smtClean="0"/>
              <a:t>El sistema luego permitirá ver </a:t>
            </a:r>
            <a:r>
              <a:rPr lang="es-CL" dirty="0" smtClean="0"/>
              <a:t>reportes.</a:t>
            </a:r>
            <a:endParaRPr lang="es-CL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468772"/>
            <a:ext cx="8229600" cy="474631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s-MX" sz="2800" dirty="0" smtClean="0"/>
              <a:t>Las simulaciones cada vez entregan datos diferentes, por lo que usualmente se corren los programas un cierto número de veces y se promedian los datos.</a:t>
            </a:r>
          </a:p>
          <a:p>
            <a:pPr>
              <a:lnSpc>
                <a:spcPct val="80000"/>
              </a:lnSpc>
            </a:pPr>
            <a:endParaRPr lang="es-MX" sz="2800" dirty="0" smtClean="0"/>
          </a:p>
          <a:p>
            <a:pPr>
              <a:lnSpc>
                <a:spcPct val="80000"/>
              </a:lnSpc>
            </a:pPr>
            <a:r>
              <a:rPr lang="es-MX" sz="2800" dirty="0" smtClean="0"/>
              <a:t>Se </a:t>
            </a:r>
            <a:r>
              <a:rPr lang="es-MX" sz="2800" dirty="0" smtClean="0"/>
              <a:t>debe revisar que las entradas y salidas estén acordes a las tasas de llegada y atención del sistema.</a:t>
            </a:r>
          </a:p>
          <a:p>
            <a:pPr>
              <a:lnSpc>
                <a:spcPct val="80000"/>
              </a:lnSpc>
            </a:pPr>
            <a:endParaRPr lang="es-MX" sz="2800" dirty="0" smtClean="0"/>
          </a:p>
          <a:p>
            <a:pPr>
              <a:lnSpc>
                <a:spcPct val="80000"/>
              </a:lnSpc>
            </a:pPr>
            <a:r>
              <a:rPr lang="es-MX" sz="2800" dirty="0" smtClean="0"/>
              <a:t>La </a:t>
            </a:r>
            <a:r>
              <a:rPr lang="es-MX" sz="2800" dirty="0" smtClean="0"/>
              <a:t>versión estudiante sólo permite una simulación con </a:t>
            </a:r>
            <a:r>
              <a:rPr lang="es-MX" sz="2800" dirty="0" smtClean="0"/>
              <a:t>200 </a:t>
            </a:r>
            <a:r>
              <a:rPr lang="es-MX" sz="2800" dirty="0" smtClean="0"/>
              <a:t>entidades en el sistema.</a:t>
            </a:r>
          </a:p>
          <a:p>
            <a:pPr>
              <a:lnSpc>
                <a:spcPct val="80000"/>
              </a:lnSpc>
            </a:pPr>
            <a:endParaRPr lang="es-MX" sz="2800" dirty="0" smtClean="0"/>
          </a:p>
          <a:p>
            <a:pPr>
              <a:lnSpc>
                <a:spcPct val="80000"/>
              </a:lnSpc>
            </a:pPr>
            <a:r>
              <a:rPr lang="es-MX" sz="2800" dirty="0" smtClean="0"/>
              <a:t>Existe </a:t>
            </a:r>
            <a:r>
              <a:rPr lang="es-MX" sz="2800" dirty="0" smtClean="0"/>
              <a:t>un comando de ayuda </a:t>
            </a:r>
            <a:r>
              <a:rPr lang="es-MX" sz="2800" dirty="0" smtClean="0"/>
              <a:t>bastante claro</a:t>
            </a:r>
            <a:r>
              <a:rPr lang="es-MX" sz="2800" dirty="0" smtClean="0"/>
              <a:t>, en el cual se pueden hacer consultas de todo tipo</a:t>
            </a:r>
            <a:r>
              <a:rPr lang="es-MX" sz="2800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es-CL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Algunas Consideraciones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28860" y="2786058"/>
            <a:ext cx="4572032" cy="1143000"/>
          </a:xfrm>
        </p:spPr>
        <p:txBody>
          <a:bodyPr/>
          <a:lstStyle/>
          <a:p>
            <a:r>
              <a:rPr lang="en-US" sz="7200" dirty="0" err="1" smtClean="0"/>
              <a:t>Preguntas</a:t>
            </a:r>
            <a:r>
              <a:rPr lang="en-US" sz="7200" dirty="0" smtClean="0"/>
              <a:t>?</a:t>
            </a:r>
            <a:endParaRPr lang="es-ES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500042"/>
            <a:ext cx="7010400" cy="815975"/>
          </a:xfrm>
        </p:spPr>
        <p:txBody>
          <a:bodyPr/>
          <a:lstStyle/>
          <a:p>
            <a:r>
              <a:rPr lang="es-MX" dirty="0"/>
              <a:t>Simulación.</a:t>
            </a:r>
            <a:endParaRPr lang="es-E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1472" y="1428736"/>
            <a:ext cx="7962928" cy="4591064"/>
          </a:xfrm>
        </p:spPr>
        <p:txBody>
          <a:bodyPr>
            <a:normAutofit fontScale="92500" lnSpcReduction="20000"/>
          </a:bodyPr>
          <a:lstStyle/>
          <a:p>
            <a:r>
              <a:rPr lang="es-MX" sz="2600" dirty="0"/>
              <a:t>La simulación, consiste en la generación de eventos aleatorios con el fin de determinar el funcionamiento de un sistema, a partir de datos obtenidos por medio de mediciones sobre éste</a:t>
            </a:r>
            <a:r>
              <a:rPr lang="es-MX" sz="2600" dirty="0" smtClean="0"/>
              <a:t>.</a:t>
            </a:r>
          </a:p>
          <a:p>
            <a:endParaRPr lang="es-MX" sz="2600" dirty="0"/>
          </a:p>
          <a:p>
            <a:r>
              <a:rPr lang="es-MX" sz="2600" dirty="0"/>
              <a:t>Cada simulación es distinta y posee </a:t>
            </a:r>
            <a:r>
              <a:rPr lang="es-MX" sz="2600" dirty="0" smtClean="0"/>
              <a:t>distintos resultados </a:t>
            </a:r>
            <a:r>
              <a:rPr lang="es-MX" sz="2600" dirty="0"/>
              <a:t>para cada </a:t>
            </a:r>
            <a:r>
              <a:rPr lang="es-MX" sz="2600" dirty="0" smtClean="0"/>
              <a:t>realización.</a:t>
            </a:r>
          </a:p>
          <a:p>
            <a:endParaRPr lang="es-MX" sz="2600" dirty="0"/>
          </a:p>
          <a:p>
            <a:r>
              <a:rPr lang="es-MX" sz="2600" dirty="0" smtClean="0"/>
              <a:t>Existen muchos software de apoyo a la simulación</a:t>
            </a:r>
            <a:r>
              <a:rPr lang="es-MX" dirty="0" smtClean="0"/>
              <a:t>:</a:t>
            </a:r>
          </a:p>
          <a:p>
            <a:pPr lvl="1"/>
            <a:r>
              <a:rPr lang="es-MX" sz="2400" dirty="0" smtClean="0"/>
              <a:t>Excel </a:t>
            </a:r>
          </a:p>
          <a:p>
            <a:pPr lvl="1"/>
            <a:r>
              <a:rPr lang="es-MX" sz="2400" dirty="0" err="1" smtClean="0"/>
              <a:t>Service</a:t>
            </a:r>
            <a:r>
              <a:rPr lang="es-MX" sz="2400" dirty="0" smtClean="0"/>
              <a:t> </a:t>
            </a:r>
            <a:r>
              <a:rPr lang="es-MX" sz="2400" dirty="0" err="1" smtClean="0"/>
              <a:t>Model</a:t>
            </a:r>
            <a:r>
              <a:rPr lang="es-MX" dirty="0" smtClean="0"/>
              <a:t> </a:t>
            </a:r>
          </a:p>
          <a:p>
            <a:pPr lvl="1"/>
            <a:r>
              <a:rPr lang="es-MX" dirty="0" err="1" smtClean="0"/>
              <a:t>Extend</a:t>
            </a:r>
            <a:r>
              <a:rPr lang="es-MX" sz="2400" dirty="0" smtClean="0"/>
              <a:t> </a:t>
            </a:r>
          </a:p>
          <a:p>
            <a:pPr lvl="1"/>
            <a:r>
              <a:rPr lang="es-MX" sz="2400" dirty="0" smtClean="0"/>
              <a:t>Arena</a:t>
            </a:r>
            <a:endParaRPr lang="es-MX" sz="2400" dirty="0"/>
          </a:p>
          <a:p>
            <a:endParaRPr lang="es-ES" sz="2600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571472" y="334963"/>
            <a:ext cx="6610350" cy="879475"/>
          </a:xfrm>
        </p:spPr>
        <p:txBody>
          <a:bodyPr/>
          <a:lstStyle/>
          <a:p>
            <a:r>
              <a:rPr lang="es-MX" dirty="0" err="1"/>
              <a:t>Layout</a:t>
            </a:r>
            <a:r>
              <a:rPr lang="es-MX" dirty="0"/>
              <a:t> del Sistema</a:t>
            </a:r>
            <a:endParaRPr lang="es-ES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1214422"/>
            <a:ext cx="9001188" cy="4786346"/>
          </a:xfrm>
          <a:noFill/>
          <a:ln/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60"/>
            <a:ext cx="8229600" cy="1143000"/>
          </a:xfrm>
        </p:spPr>
        <p:txBody>
          <a:bodyPr/>
          <a:lstStyle/>
          <a:p>
            <a:r>
              <a:rPr lang="es-MX" dirty="0" smtClean="0"/>
              <a:t>Utilizando </a:t>
            </a:r>
            <a:r>
              <a:rPr lang="es-MX" dirty="0"/>
              <a:t>Arena</a:t>
            </a:r>
            <a:endParaRPr lang="es-E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571472" y="1571612"/>
            <a:ext cx="4786346" cy="500066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 dirty="0" smtClean="0"/>
              <a:t>Procesos Básicos en Arena:</a:t>
            </a:r>
            <a:endParaRPr lang="es-MX" sz="24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Creación 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Eliminación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Proceso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Decisión</a:t>
            </a:r>
          </a:p>
          <a:p>
            <a:pPr lvl="1">
              <a:lnSpc>
                <a:spcPct val="90000"/>
              </a:lnSpc>
            </a:pPr>
            <a:r>
              <a:rPr lang="es-MX" sz="2200" dirty="0" smtClean="0"/>
              <a:t>Asignación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Congregar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Separar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Asignar</a:t>
            </a:r>
            <a:endParaRPr lang="es-MX" sz="2200" dirty="0"/>
          </a:p>
          <a:p>
            <a:pPr lvl="1">
              <a:lnSpc>
                <a:spcPct val="90000"/>
              </a:lnSpc>
            </a:pPr>
            <a:r>
              <a:rPr lang="es-MX" sz="2200" dirty="0" smtClean="0"/>
              <a:t>Grabar</a:t>
            </a:r>
            <a:endParaRPr lang="es-ES" sz="22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019698" y="2071678"/>
            <a:ext cx="2909888" cy="3544888"/>
          </a:xfrm>
          <a:noFill/>
          <a:ln/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idx="1"/>
          </p:nvPr>
        </p:nvSpPr>
        <p:spPr>
          <a:xfrm>
            <a:off x="285720" y="1500174"/>
            <a:ext cx="8401080" cy="482442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600" dirty="0" smtClean="0"/>
              <a:t>Entidades: </a:t>
            </a:r>
            <a:r>
              <a:rPr lang="es-MX" sz="2600" dirty="0"/>
              <a:t>Son quienes se mueven a través del </a:t>
            </a:r>
            <a:r>
              <a:rPr lang="es-MX" sz="2600" dirty="0" smtClean="0"/>
              <a:t>sistema, </a:t>
            </a:r>
            <a:r>
              <a:rPr lang="es-MX" dirty="0" smtClean="0"/>
              <a:t>p</a:t>
            </a:r>
            <a:r>
              <a:rPr lang="es-MX" sz="2600" dirty="0" smtClean="0"/>
              <a:t>ueden </a:t>
            </a:r>
            <a:r>
              <a:rPr lang="es-MX" sz="2600" dirty="0"/>
              <a:t>ser autos, personas, carros de comida, </a:t>
            </a:r>
            <a:r>
              <a:rPr lang="es-MX" sz="2600" dirty="0" smtClean="0"/>
              <a:t>aviones, etc.</a:t>
            </a:r>
          </a:p>
          <a:p>
            <a:pPr>
              <a:lnSpc>
                <a:spcPct val="90000"/>
              </a:lnSpc>
            </a:pPr>
            <a:endParaRPr lang="es-MX" sz="2600" dirty="0"/>
          </a:p>
          <a:p>
            <a:pPr>
              <a:lnSpc>
                <a:spcPct val="90000"/>
              </a:lnSpc>
            </a:pPr>
            <a:r>
              <a:rPr lang="es-MX" sz="2600" dirty="0"/>
              <a:t>Recursos: Son quienes participan en los </a:t>
            </a:r>
            <a:r>
              <a:rPr lang="es-MX" sz="2600" dirty="0" smtClean="0"/>
              <a:t>procesos, pueden </a:t>
            </a:r>
            <a:r>
              <a:rPr lang="es-MX" sz="2600" dirty="0"/>
              <a:t>ser cajeros, </a:t>
            </a:r>
            <a:r>
              <a:rPr lang="es-MX" sz="2600" dirty="0" smtClean="0"/>
              <a:t>empleados, maquinas, etc.</a:t>
            </a:r>
          </a:p>
          <a:p>
            <a:pPr>
              <a:lnSpc>
                <a:spcPct val="90000"/>
              </a:lnSpc>
              <a:buNone/>
            </a:pPr>
            <a:endParaRPr lang="es-MX" dirty="0" smtClean="0"/>
          </a:p>
          <a:p>
            <a:pPr>
              <a:lnSpc>
                <a:spcPct val="90000"/>
              </a:lnSpc>
            </a:pPr>
            <a:r>
              <a:rPr lang="es-MX" dirty="0" smtClean="0"/>
              <a:t>Set: Conjunto de recursos</a:t>
            </a:r>
            <a:endParaRPr lang="es-MX" sz="2600" dirty="0" smtClean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19050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sz="2400">
              <a:latin typeface="Times New Roman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3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4214810" y="1845954"/>
          <a:ext cx="3714776" cy="2297426"/>
        </p:xfrm>
        <a:graphic>
          <a:graphicData uri="http://schemas.openxmlformats.org/presentationml/2006/ole">
            <p:oleObj spid="_x0000_s5123" name="Imagen de mapa de bits" r:id="rId4" imgW="3572374" imgH="2209524" progId="Paint.Picture">
              <p:embed/>
            </p:oleObj>
          </a:graphicData>
        </a:graphic>
      </p:graphicFrame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0034" y="1428736"/>
            <a:ext cx="4214842" cy="411480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Creación de Entidades: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pPr>
              <a:buNone/>
            </a:pPr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Eliminación de entidades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4334851" y="4934327"/>
            <a:ext cx="2808917" cy="1352193"/>
            <a:chOff x="1066800" y="4881578"/>
            <a:chExt cx="2808917" cy="1352193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2062792" y="5241584"/>
              <a:ext cx="1812925" cy="992187"/>
            </a:xfrm>
            <a:prstGeom prst="rect">
              <a:avLst/>
            </a:prstGeom>
            <a:noFill/>
            <a:ln/>
          </p:spPr>
        </p:pic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066800" y="5643578"/>
              <a:ext cx="99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1066800" y="4881578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0034" y="1452586"/>
            <a:ext cx="4429156" cy="5334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2400" dirty="0" smtClean="0"/>
              <a:t>Tomando Decisiones: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09600" y="35052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 sz="2400">
              <a:latin typeface="Times New Roman" charset="0"/>
            </a:endParaRPr>
          </a:p>
        </p:txBody>
      </p:sp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4143372" y="1785926"/>
          <a:ext cx="3758503" cy="2357454"/>
        </p:xfrm>
        <a:graphic>
          <a:graphicData uri="http://schemas.openxmlformats.org/presentationml/2006/ole">
            <p:oleObj spid="_x0000_s8201" name="Imagen de mapa de bits" r:id="rId3" imgW="4657143" imgH="2371429" progId="Paint.Picture">
              <p:embed/>
            </p:oleObj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1" name="Object 5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4143396" y="1857364"/>
          <a:ext cx="3429000" cy="3314700"/>
        </p:xfrm>
        <a:graphic>
          <a:graphicData uri="http://schemas.openxmlformats.org/presentationml/2006/ole">
            <p:oleObj spid="_x0000_s9221" name="Imagen de mapa de bits" r:id="rId3" imgW="4277322" imgH="4133333" progId="Paint.Picture">
              <p:embed/>
            </p:oleObj>
          </a:graphicData>
        </a:graphic>
      </p:graphicFrame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7992" y="1516074"/>
            <a:ext cx="2921000" cy="34845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 smtClean="0"/>
              <a:t>Procesos</a:t>
            </a:r>
            <a:r>
              <a:rPr lang="en-US" sz="2200" dirty="0" smtClean="0"/>
              <a:t>:</a:t>
            </a:r>
            <a:endParaRPr lang="es-ES" sz="22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3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928794" y="2357430"/>
          <a:ext cx="6369904" cy="1879605"/>
        </p:xfrm>
        <a:graphic>
          <a:graphicData uri="http://schemas.openxmlformats.org/presentationml/2006/ole">
            <p:oleObj spid="_x0000_s10243" name="Imagen de mapa de bits" r:id="rId3" imgW="6001588" imgH="1771429" progId="Paint.Picture">
              <p:embed/>
            </p:oleObj>
          </a:graphicData>
        </a:graphic>
      </p:graphicFrame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1472" y="1428736"/>
            <a:ext cx="3436937" cy="4114800"/>
          </a:xfrm>
        </p:spPr>
        <p:txBody>
          <a:bodyPr/>
          <a:lstStyle/>
          <a:p>
            <a:r>
              <a:rPr lang="en-US" sz="2400" dirty="0" smtClean="0"/>
              <a:t>Sets:</a:t>
            </a:r>
            <a:endParaRPr lang="es-ES" sz="2400" dirty="0"/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571472" y="2071678"/>
          <a:ext cx="1071570" cy="2067485"/>
        </p:xfrm>
        <a:graphic>
          <a:graphicData uri="http://schemas.openxmlformats.org/presentationml/2006/ole">
            <p:oleObj spid="_x0000_s10245" name="Imagen de mapa de bits" r:id="rId4" imgW="676369" imgH="2038095" progId="Paint.Picture">
              <p:embed/>
            </p:oleObj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Utilizando Arena</a:t>
            </a:r>
            <a:endParaRPr kumimoji="0" lang="es-E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426</Words>
  <Application>Microsoft PowerPoint</Application>
  <PresentationFormat>Presentación en pantalla (4:3)</PresentationFormat>
  <Paragraphs>83</Paragraphs>
  <Slides>17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Times New Roman</vt:lpstr>
      <vt:lpstr>Arial</vt:lpstr>
      <vt:lpstr>Wingdings</vt:lpstr>
      <vt:lpstr>Flujo</vt:lpstr>
      <vt:lpstr>Imagen de mapa de bits</vt:lpstr>
      <vt:lpstr>Introduccion a la Simulacion</vt:lpstr>
      <vt:lpstr>Simulación.</vt:lpstr>
      <vt:lpstr>Layout del Sistema</vt:lpstr>
      <vt:lpstr>Utilizando Arena</vt:lpstr>
      <vt:lpstr>Diapositiva 5</vt:lpstr>
      <vt:lpstr>Diapositiva 6</vt:lpstr>
      <vt:lpstr>Diapositiva 7</vt:lpstr>
      <vt:lpstr>Diapositiva 8</vt:lpstr>
      <vt:lpstr>Diapositiva 9</vt:lpstr>
      <vt:lpstr>Ejemplo 1</vt:lpstr>
      <vt:lpstr>Ejemplo 1</vt:lpstr>
      <vt:lpstr>Diapositiva 12</vt:lpstr>
      <vt:lpstr>Ejemplo 2</vt:lpstr>
      <vt:lpstr>Ejemplo 2</vt:lpstr>
      <vt:lpstr>Diapositiva 15</vt:lpstr>
      <vt:lpstr>Diapositiva 16</vt:lpstr>
      <vt:lpstr>Preguntas?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Simulación.</dc:title>
  <dc:creator>.. ..</dc:creator>
  <cp:lastModifiedBy>Daniel</cp:lastModifiedBy>
  <cp:revision>22</cp:revision>
  <dcterms:created xsi:type="dcterms:W3CDTF">2004-06-13T22:26:44Z</dcterms:created>
  <dcterms:modified xsi:type="dcterms:W3CDTF">2007-08-31T05:32:57Z</dcterms:modified>
</cp:coreProperties>
</file>