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jZ6FAchrA7EftKiqNbZrO0uxcC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76025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667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5798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0955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067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81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529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13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23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4167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049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4523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6079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334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Y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594"/>
            <a:ext cx="12192000" cy="698543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-9425" y="6598763"/>
            <a:ext cx="12267414" cy="278091"/>
          </a:xfrm>
          <a:prstGeom prst="rect">
            <a:avLst/>
          </a:prstGeom>
          <a:solidFill>
            <a:srgbClr val="00B2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6750936"/>
            <a:ext cx="12267414" cy="278091"/>
          </a:xfrm>
          <a:prstGeom prst="rect">
            <a:avLst/>
          </a:prstGeom>
          <a:solidFill>
            <a:srgbClr val="007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 b="9273"/>
          <a:stretch/>
        </p:blipFill>
        <p:spPr>
          <a:xfrm>
            <a:off x="0" y="43594"/>
            <a:ext cx="7607052" cy="6555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0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0"/>
          <p:cNvSpPr txBox="1"/>
          <p:nvPr/>
        </p:nvSpPr>
        <p:spPr>
          <a:xfrm>
            <a:off x="3497255" y="371618"/>
            <a:ext cx="4732345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Publicaciones</a:t>
            </a:r>
            <a:endParaRPr/>
          </a:p>
        </p:txBody>
      </p:sp>
      <p:sp>
        <p:nvSpPr>
          <p:cNvPr id="188" name="Google Shape;188;p10"/>
          <p:cNvSpPr txBox="1"/>
          <p:nvPr/>
        </p:nvSpPr>
        <p:spPr>
          <a:xfrm>
            <a:off x="424275" y="1513717"/>
            <a:ext cx="11132150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tiene prevista la Edición de una Memoria de las 30° JJI AUGM con el resumen de todos los trabajos recibidos, </a:t>
            </a:r>
            <a:r>
              <a:rPr lang="es-PY" sz="3200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formato digital</a:t>
            </a: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disponible para las Jornadas.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está evaluando la posibilidad de imprimir un número determinado de ejemplares para distribuir a las autoridades y Universidades de la AUGM.</a:t>
            </a:r>
            <a:endParaRPr sz="32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9" name="Google Shape;18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278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1"/>
          <p:cNvSpPr txBox="1"/>
          <p:nvPr/>
        </p:nvSpPr>
        <p:spPr>
          <a:xfrm>
            <a:off x="1616364" y="278584"/>
            <a:ext cx="8709891" cy="17543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Temas a ser tratados - relacionados a la consigna: se propone tres temas dentro del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 Interdisciplinario:</a:t>
            </a:r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1329814" y="2481007"/>
            <a:ext cx="9735153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1.       Producción sostenible y calidad de vida.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2.       Tecnologías disruptivas.</a:t>
            </a:r>
            <a:endParaRPr/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3.       Las biotecnologías y sus aplicaciones.</a:t>
            </a:r>
            <a:endParaRPr sz="32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8" name="Google Shape;19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52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2"/>
          <p:cNvSpPr txBox="1"/>
          <p:nvPr/>
        </p:nvSpPr>
        <p:spPr>
          <a:xfrm>
            <a:off x="337988" y="1317257"/>
            <a:ext cx="11516023" cy="5016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PY" sz="32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Soporte tecnológico</a:t>
            </a:r>
            <a:r>
              <a:rPr lang="es-PY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Previsión de plataforma digital para la recepción de trabajos de investigación, documentos, presentación de los posters, así como la evaluación.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s-PY" sz="3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Premiaciones previstas</a:t>
            </a:r>
            <a:r>
              <a:rPr lang="es-PY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PY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propone premiar: por tema, presentaciones orales y póster, en categorías de grado y postgrado.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oto Sans Symbols"/>
              <a:buChar char="✔"/>
            </a:pPr>
            <a:r>
              <a:rPr lang="es-PY" sz="3200" b="1" i="1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Certificación de las jornadas</a:t>
            </a:r>
            <a:r>
              <a:rPr lang="es-PY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Los certificados serán digitales, a ser disponibles en la página web del Evento.</a:t>
            </a:r>
            <a:endParaRPr sz="32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06" name="Google Shape;20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 txBox="1"/>
          <p:nvPr/>
        </p:nvSpPr>
        <p:spPr>
          <a:xfrm>
            <a:off x="3497255" y="399327"/>
            <a:ext cx="5197489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Algunas novedades: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 l="38660" t="-24" b="1"/>
          <a:stretch/>
        </p:blipFill>
        <p:spPr>
          <a:xfrm>
            <a:off x="4656841" y="0"/>
            <a:ext cx="7535159" cy="690826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/>
          <p:nvPr/>
        </p:nvSpPr>
        <p:spPr>
          <a:xfrm>
            <a:off x="-9425" y="6598763"/>
            <a:ext cx="12267414" cy="278091"/>
          </a:xfrm>
          <a:prstGeom prst="rect">
            <a:avLst/>
          </a:prstGeom>
          <a:solidFill>
            <a:srgbClr val="00B2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0" y="6750936"/>
            <a:ext cx="12267414" cy="278091"/>
          </a:xfrm>
          <a:prstGeom prst="rect">
            <a:avLst/>
          </a:prstGeom>
          <a:solidFill>
            <a:srgbClr val="007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5722225" y="2669201"/>
            <a:ext cx="540439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¡Les esperamos!</a:t>
            </a:r>
            <a:endParaRPr sz="60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795" y="1786506"/>
            <a:ext cx="3284987" cy="3284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98" name="Google Shape;98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0533" y="362768"/>
            <a:ext cx="11169278" cy="6029872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/>
          <p:nvPr/>
        </p:nvSpPr>
        <p:spPr>
          <a:xfrm>
            <a:off x="5221432" y="5571897"/>
            <a:ext cx="232178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https://jji2023.una.py/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/>
          <p:nvPr/>
        </p:nvSpPr>
        <p:spPr>
          <a:xfrm>
            <a:off x="711571" y="527901"/>
            <a:ext cx="104445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COMISIÓN ORGANIZADORA</a:t>
            </a:r>
            <a:endParaRPr/>
          </a:p>
        </p:txBody>
      </p:sp>
      <p:sp>
        <p:nvSpPr>
          <p:cNvPr id="106" name="Google Shape;106;p3"/>
          <p:cNvSpPr txBox="1"/>
          <p:nvPr/>
        </p:nvSpPr>
        <p:spPr>
          <a:xfrm>
            <a:off x="1470428" y="5171402"/>
            <a:ext cx="4006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RECTORA</a:t>
            </a:r>
            <a:r>
              <a:rPr lang="es-PY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ZULLY VERA DE MOLINAS</a:t>
            </a:r>
            <a:endParaRPr/>
          </a:p>
        </p:txBody>
      </p:sp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9708" y="1924726"/>
            <a:ext cx="3147832" cy="300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l="11204"/>
          <a:stretch/>
        </p:blipFill>
        <p:spPr>
          <a:xfrm>
            <a:off x="6782072" y="1924725"/>
            <a:ext cx="3396833" cy="300854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6477292" y="5171402"/>
            <a:ext cx="4006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PRESIDENTE: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MIGUEL TORRES ÑUMBAY</a:t>
            </a: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-9425" y="6598763"/>
            <a:ext cx="12267414" cy="278091"/>
          </a:xfrm>
          <a:prstGeom prst="rect">
            <a:avLst/>
          </a:prstGeom>
          <a:solidFill>
            <a:srgbClr val="00B2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0" y="6750936"/>
            <a:ext cx="12267414" cy="278091"/>
          </a:xfrm>
          <a:prstGeom prst="rect">
            <a:avLst/>
          </a:prstGeom>
          <a:solidFill>
            <a:srgbClr val="007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-9425" y="6598763"/>
            <a:ext cx="12267414" cy="278091"/>
          </a:xfrm>
          <a:prstGeom prst="rect">
            <a:avLst/>
          </a:prstGeom>
          <a:solidFill>
            <a:srgbClr val="00B2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0" y="6750936"/>
            <a:ext cx="12267414" cy="278091"/>
          </a:xfrm>
          <a:prstGeom prst="rect">
            <a:avLst/>
          </a:prstGeom>
          <a:solidFill>
            <a:srgbClr val="007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1375281" y="5119687"/>
            <a:ext cx="4006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COORDINADOR GENERAL: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JAVIER ENRIQUE BARÚA</a:t>
            </a:r>
            <a:endParaRPr/>
          </a:p>
        </p:txBody>
      </p:sp>
      <p:sp>
        <p:nvSpPr>
          <p:cNvPr id="122" name="Google Shape;122;p4"/>
          <p:cNvSpPr txBox="1"/>
          <p:nvPr/>
        </p:nvSpPr>
        <p:spPr>
          <a:xfrm>
            <a:off x="6466986" y="5119687"/>
            <a:ext cx="40063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DELEGADO ASESOR: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EDGAR SÁNCHEZ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 l="16947" r="8323"/>
          <a:stretch/>
        </p:blipFill>
        <p:spPr>
          <a:xfrm>
            <a:off x="1832481" y="1971797"/>
            <a:ext cx="3261674" cy="2909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4">
            <a:alphaModFix/>
          </a:blip>
          <a:srcRect l="17999" r="10078"/>
          <a:stretch/>
        </p:blipFill>
        <p:spPr>
          <a:xfrm>
            <a:off x="6900618" y="1971797"/>
            <a:ext cx="3139127" cy="290976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711571" y="527901"/>
            <a:ext cx="1044453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COMISIÓN ORGANIZADORA</a:t>
            </a:r>
            <a:endParaRPr/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/>
          <p:nvPr/>
        </p:nvSpPr>
        <p:spPr>
          <a:xfrm>
            <a:off x="-9425" y="6598763"/>
            <a:ext cx="12267414" cy="278091"/>
          </a:xfrm>
          <a:prstGeom prst="rect">
            <a:avLst/>
          </a:prstGeom>
          <a:solidFill>
            <a:srgbClr val="00B2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6750936"/>
            <a:ext cx="12267414" cy="278091"/>
          </a:xfrm>
          <a:prstGeom prst="rect">
            <a:avLst/>
          </a:prstGeom>
          <a:solidFill>
            <a:srgbClr val="007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/>
        </p:nvSpPr>
        <p:spPr>
          <a:xfrm>
            <a:off x="1759259" y="352948"/>
            <a:ext cx="927975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Lugar de realización de las Jornadas: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Campus de la UNA en San Lorenzo.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" descr="Mapa-Campus-UNA.sv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6787" y="1520784"/>
            <a:ext cx="8858426" cy="496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/>
          <p:nvPr/>
        </p:nvSpPr>
        <p:spPr>
          <a:xfrm>
            <a:off x="-9425" y="6598763"/>
            <a:ext cx="12267414" cy="278091"/>
          </a:xfrm>
          <a:prstGeom prst="rect">
            <a:avLst/>
          </a:prstGeom>
          <a:solidFill>
            <a:srgbClr val="00B21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0" y="6750936"/>
            <a:ext cx="12267414" cy="278091"/>
          </a:xfrm>
          <a:prstGeom prst="rect">
            <a:avLst/>
          </a:prstGeom>
          <a:solidFill>
            <a:srgbClr val="0074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6" descr="Mapa-Campus-UNA.sv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>
            <a:off x="5673427" y="1409979"/>
            <a:ext cx="5853165" cy="4611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La Universidad Nacional de Asunción cuenta actualmente con 14 facultades, presencia en 12 Departamentos y distribuidas en 21 ciudades dentro del territorio nacional. Cuenta con un campus de 300 hectáreas, apreciada y valorada por nacionales y extranjeros, es una excelente fuente de inspiración en donde las instalaciones se integran con la naturaleza. 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Once de las 14 facultades se encuentra en el campus de la ciudad de San Lorenzo, a 10 kilómetros del centro de la capital Asunción.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2003689"/>
            <a:ext cx="4679580" cy="285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0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1226707" y="1425915"/>
            <a:ext cx="10627304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 b="1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Propuesta de hotelería</a:t>
            </a:r>
            <a:r>
              <a:rPr lang="es-PY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Se está preparando la planilla de hoteles y alojamientos disponibles en un radio de aproximadamente 5 Km. con diferentes costos para las comitivas. Se tendrá listo para finales de junio 2023.</a:t>
            </a:r>
            <a:endParaRPr sz="32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5758011" y="5516952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s-PY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 txBox="1"/>
          <p:nvPr/>
        </p:nvSpPr>
        <p:spPr>
          <a:xfrm>
            <a:off x="4102745" y="611503"/>
            <a:ext cx="3986509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LOGÍSTICA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29814" y="4472903"/>
            <a:ext cx="103449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017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3310219" y="677420"/>
            <a:ext cx="5131818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PLAZOS IMPORTANTES</a:t>
            </a:r>
            <a:endParaRPr sz="3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710983" y="2004132"/>
            <a:ext cx="4675696" cy="334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plazo límite para que cada universidad miembro de AUGM envíe la lista de sus estudiantes seleccionados es el </a:t>
            </a:r>
            <a:r>
              <a:rPr lang="es-PY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Domingo 6 de agosto de 2023.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 txBox="1"/>
          <p:nvPr/>
        </p:nvSpPr>
        <p:spPr>
          <a:xfrm>
            <a:off x="6805320" y="2309078"/>
            <a:ext cx="4675696" cy="223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 plazo irrevocable para recibir los resúmenes y trabajos de investigación es el </a:t>
            </a:r>
            <a:r>
              <a:rPr lang="es-PY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Martes 22 de agosto de 2023</a:t>
            </a:r>
            <a:r>
              <a:rPr lang="es-PY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9"/>
          <p:cNvSpPr txBox="1"/>
          <p:nvPr/>
        </p:nvSpPr>
        <p:spPr>
          <a:xfrm>
            <a:off x="1611990" y="510207"/>
            <a:ext cx="8667435" cy="13234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Y" sz="4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Actividades propuestas para las jornadas (extracurriculares):</a:t>
            </a:r>
            <a:endParaRPr/>
          </a:p>
        </p:txBody>
      </p:sp>
      <p:sp>
        <p:nvSpPr>
          <p:cNvPr id="179" name="Google Shape;179;p9"/>
          <p:cNvSpPr txBox="1"/>
          <p:nvPr/>
        </p:nvSpPr>
        <p:spPr>
          <a:xfrm>
            <a:off x="568708" y="2130030"/>
            <a:ext cx="12192275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1. Taller de Redacción científica (para participantes de grado)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2. Taller de Gestión de Proyectos (para participantes de postgrado)</a:t>
            </a:r>
            <a:endParaRPr/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Y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3. Expo Revistas Científicas</a:t>
            </a:r>
            <a:endParaRPr sz="3200" b="1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0555" y="0"/>
            <a:ext cx="1409979" cy="14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278" y="92721"/>
            <a:ext cx="1224536" cy="122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Panorámica</PresentationFormat>
  <Paragraphs>48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Arial Narrow</vt:lpstr>
      <vt:lpstr>Arial</vt:lpstr>
      <vt:lpstr>Noto Sans Symbols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Valdez</dc:creator>
  <cp:lastModifiedBy>EDV</cp:lastModifiedBy>
  <cp:revision>1</cp:revision>
  <dcterms:created xsi:type="dcterms:W3CDTF">2022-11-09T04:05:19Z</dcterms:created>
  <dcterms:modified xsi:type="dcterms:W3CDTF">2023-05-25T19:37:44Z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2022-11-09T04:50:56Z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deb27cd1-5550-461c-8484-1c73002b08bc</vt:lpwstr>
  </property>
  <property fmtid="{D5CDD505-2E9C-101B-9397-08002B2CF9AE}" pid="7" name="MSIP_Label_defa4170-0d19-0005-0004-bc88714345d2_ActionId">
    <vt:lpwstr>fc6deb9c-66dd-4899-9363-65a37818f546</vt:lpwstr>
  </property>
  <property fmtid="{D5CDD505-2E9C-101B-9397-08002B2CF9AE}" pid="8" name="MSIP_Label_defa4170-0d19-0005-0004-bc88714345d2_ContentBits">
    <vt:lpwstr>0</vt:lpwstr>
  </property>
</Properties>
</file>