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5" r:id="rId1"/>
    <p:sldMasterId id="2147483697" r:id="rId2"/>
    <p:sldMasterId id="2147483666" r:id="rId3"/>
    <p:sldMasterId id="2147483682" r:id="rId4"/>
    <p:sldMasterId id="2147483695" r:id="rId5"/>
  </p:sldMasterIdLst>
  <p:notesMasterIdLst>
    <p:notesMasterId r:id="rId25"/>
  </p:notesMasterIdLst>
  <p:sldIdLst>
    <p:sldId id="295" r:id="rId6"/>
    <p:sldId id="491" r:id="rId7"/>
    <p:sldId id="469" r:id="rId8"/>
    <p:sldId id="535" r:id="rId9"/>
    <p:sldId id="534" r:id="rId10"/>
    <p:sldId id="529" r:id="rId11"/>
    <p:sldId id="536" r:id="rId12"/>
    <p:sldId id="493" r:id="rId13"/>
    <p:sldId id="537" r:id="rId14"/>
    <p:sldId id="495" r:id="rId15"/>
    <p:sldId id="496" r:id="rId16"/>
    <p:sldId id="500" r:id="rId17"/>
    <p:sldId id="531" r:id="rId18"/>
    <p:sldId id="499" r:id="rId19"/>
    <p:sldId id="501" r:id="rId20"/>
    <p:sldId id="502" r:id="rId21"/>
    <p:sldId id="503" r:id="rId22"/>
    <p:sldId id="504" r:id="rId23"/>
    <p:sldId id="530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44B89B-56BA-B242-95BF-C9F70A143C4C}">
          <p14:sldIdLst>
            <p14:sldId id="295"/>
            <p14:sldId id="491"/>
            <p14:sldId id="469"/>
            <p14:sldId id="535"/>
            <p14:sldId id="534"/>
            <p14:sldId id="529"/>
            <p14:sldId id="536"/>
            <p14:sldId id="493"/>
            <p14:sldId id="537"/>
            <p14:sldId id="495"/>
            <p14:sldId id="496"/>
            <p14:sldId id="500"/>
            <p14:sldId id="531"/>
            <p14:sldId id="499"/>
            <p14:sldId id="501"/>
            <p14:sldId id="502"/>
            <p14:sldId id="503"/>
            <p14:sldId id="504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AC3"/>
    <a:srgbClr val="FFE200"/>
    <a:srgbClr val="FFF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2460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482" y="6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F8775-43AB-46DE-833E-1F831BB634C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138D5F8-AB37-4897-9C83-B4A648F1F1BB}">
      <dgm:prSet phldrT="[Texto]" custT="1"/>
      <dgm:spPr/>
      <dgm:t>
        <a:bodyPr/>
        <a:lstStyle/>
        <a:p>
          <a:pPr algn="just"/>
          <a:r>
            <a:rPr lang="es-CL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+mn-ea"/>
              <a:cs typeface="Times New Roman" panose="02020603050405020304" pitchFamily="18" charset="0"/>
            </a:rPr>
            <a:t>Este modelo afirma que se puede analizar una situación determinada para luego adoptar un estilo de liderazgo apropiado a esa situación y así poder llevar a cabo la tarea exitosamente. (madurez de los empleados),</a:t>
          </a:r>
        </a:p>
        <a:p>
          <a:pPr algn="l"/>
          <a: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  <a:t/>
          </a:r>
          <a:b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</a:br>
          <a:endParaRPr lang="es-CL" sz="1100" kern="1200" dirty="0"/>
        </a:p>
      </dgm:t>
    </dgm:pt>
    <dgm:pt modelId="{A8F16B05-2780-4D7A-9A36-074C59EE6934}" type="parTrans" cxnId="{B0D4E66E-97E3-4C5A-AFF4-26B5379A9601}">
      <dgm:prSet/>
      <dgm:spPr/>
      <dgm:t>
        <a:bodyPr/>
        <a:lstStyle/>
        <a:p>
          <a:endParaRPr lang="es-CL"/>
        </a:p>
      </dgm:t>
    </dgm:pt>
    <dgm:pt modelId="{C4795CEE-390E-4C58-9638-D2D55A89CD8A}" type="sibTrans" cxnId="{B0D4E66E-97E3-4C5A-AFF4-26B5379A9601}">
      <dgm:prSet/>
      <dgm:spPr/>
      <dgm:t>
        <a:bodyPr/>
        <a:lstStyle/>
        <a:p>
          <a:endParaRPr lang="es-CL"/>
        </a:p>
      </dgm:t>
    </dgm:pt>
    <dgm:pt modelId="{25FB9703-33D7-4CAE-B1FF-E14DC571CF01}" type="pres">
      <dgm:prSet presAssocID="{A42F8775-43AB-46DE-833E-1F831BB634C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E2BC704-5996-4BDE-AD3D-C44E755A075F}" type="pres">
      <dgm:prSet presAssocID="{E138D5F8-AB37-4897-9C83-B4A648F1F1BB}" presName="root" presStyleCnt="0">
        <dgm:presLayoutVars>
          <dgm:chMax/>
          <dgm:chPref/>
        </dgm:presLayoutVars>
      </dgm:prSet>
      <dgm:spPr/>
    </dgm:pt>
    <dgm:pt modelId="{668F87FC-CF19-436E-A8BE-BC6101E0E122}" type="pres">
      <dgm:prSet presAssocID="{E138D5F8-AB37-4897-9C83-B4A648F1F1BB}" presName="rootComposite" presStyleCnt="0">
        <dgm:presLayoutVars/>
      </dgm:prSet>
      <dgm:spPr/>
    </dgm:pt>
    <dgm:pt modelId="{0987C47B-F428-43C1-B8D4-7D1311DEB9E5}" type="pres">
      <dgm:prSet presAssocID="{E138D5F8-AB37-4897-9C83-B4A648F1F1BB}" presName="ParentAccent" presStyleLbl="alignNode1" presStyleIdx="0" presStyleCnt="1"/>
      <dgm:spPr>
        <a:solidFill>
          <a:srgbClr val="275AC3"/>
        </a:solidFill>
      </dgm:spPr>
    </dgm:pt>
    <dgm:pt modelId="{E9DB8A2E-0697-48D6-A037-AE383AFF1C67}" type="pres">
      <dgm:prSet presAssocID="{E138D5F8-AB37-4897-9C83-B4A648F1F1BB}" presName="ParentSmallAccent" presStyleLbl="fgAcc1" presStyleIdx="0" presStyleCnt="1"/>
      <dgm:spPr>
        <a:solidFill>
          <a:schemeClr val="bg1">
            <a:alpha val="90000"/>
          </a:schemeClr>
        </a:solidFill>
      </dgm:spPr>
    </dgm:pt>
    <dgm:pt modelId="{73F81580-0633-4BAA-BF80-08BCAEB2854C}" type="pres">
      <dgm:prSet presAssocID="{E138D5F8-AB37-4897-9C83-B4A648F1F1BB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71403-2643-4B27-A442-6A7FC1FC0DE9}" type="pres">
      <dgm:prSet presAssocID="{E138D5F8-AB37-4897-9C83-B4A648F1F1BB}" presName="childShape" presStyleCnt="0">
        <dgm:presLayoutVars>
          <dgm:chMax val="0"/>
          <dgm:chPref val="0"/>
        </dgm:presLayoutVars>
      </dgm:prSet>
      <dgm:spPr/>
    </dgm:pt>
  </dgm:ptLst>
  <dgm:cxnLst>
    <dgm:cxn modelId="{6E9999BF-F86E-4966-A8C2-8D4CD0829E73}" type="presOf" srcId="{A42F8775-43AB-46DE-833E-1F831BB634C2}" destId="{25FB9703-33D7-4CAE-B1FF-E14DC571CF01}" srcOrd="0" destOrd="0" presId="urn:microsoft.com/office/officeart/2008/layout/SquareAccentList"/>
    <dgm:cxn modelId="{9F62B8EB-B693-436C-9C7E-C63F14810CC7}" type="presOf" srcId="{E138D5F8-AB37-4897-9C83-B4A648F1F1BB}" destId="{73F81580-0633-4BAA-BF80-08BCAEB2854C}" srcOrd="0" destOrd="0" presId="urn:microsoft.com/office/officeart/2008/layout/SquareAccentList"/>
    <dgm:cxn modelId="{B0D4E66E-97E3-4C5A-AFF4-26B5379A9601}" srcId="{A42F8775-43AB-46DE-833E-1F831BB634C2}" destId="{E138D5F8-AB37-4897-9C83-B4A648F1F1BB}" srcOrd="0" destOrd="0" parTransId="{A8F16B05-2780-4D7A-9A36-074C59EE6934}" sibTransId="{C4795CEE-390E-4C58-9638-D2D55A89CD8A}"/>
    <dgm:cxn modelId="{86BF8D5A-C1E0-4645-92E5-AC8885D54EF7}" type="presParOf" srcId="{25FB9703-33D7-4CAE-B1FF-E14DC571CF01}" destId="{1E2BC704-5996-4BDE-AD3D-C44E755A075F}" srcOrd="0" destOrd="0" presId="urn:microsoft.com/office/officeart/2008/layout/SquareAccentList"/>
    <dgm:cxn modelId="{A8863FDA-74E1-4365-B985-EE265464F06B}" type="presParOf" srcId="{1E2BC704-5996-4BDE-AD3D-C44E755A075F}" destId="{668F87FC-CF19-436E-A8BE-BC6101E0E122}" srcOrd="0" destOrd="0" presId="urn:microsoft.com/office/officeart/2008/layout/SquareAccentList"/>
    <dgm:cxn modelId="{EB0A547B-502B-47E9-AE38-EB90156F73F7}" type="presParOf" srcId="{668F87FC-CF19-436E-A8BE-BC6101E0E122}" destId="{0987C47B-F428-43C1-B8D4-7D1311DEB9E5}" srcOrd="0" destOrd="0" presId="urn:microsoft.com/office/officeart/2008/layout/SquareAccentList"/>
    <dgm:cxn modelId="{079DFB52-A828-4B2B-A74A-27A6D7924069}" type="presParOf" srcId="{668F87FC-CF19-436E-A8BE-BC6101E0E122}" destId="{E9DB8A2E-0697-48D6-A037-AE383AFF1C67}" srcOrd="1" destOrd="0" presId="urn:microsoft.com/office/officeart/2008/layout/SquareAccentList"/>
    <dgm:cxn modelId="{8C8A7EBB-2CC1-4692-9782-719D81CD397D}" type="presParOf" srcId="{668F87FC-CF19-436E-A8BE-BC6101E0E122}" destId="{73F81580-0633-4BAA-BF80-08BCAEB2854C}" srcOrd="2" destOrd="0" presId="urn:microsoft.com/office/officeart/2008/layout/SquareAccentList"/>
    <dgm:cxn modelId="{CA47A0C9-8CEC-4E26-BADE-632BE3D8BED1}" type="presParOf" srcId="{1E2BC704-5996-4BDE-AD3D-C44E755A075F}" destId="{83371403-2643-4B27-A442-6A7FC1FC0DE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F8775-43AB-46DE-833E-1F831BB634C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138D5F8-AB37-4897-9C83-B4A648F1F1BB}">
      <dgm:prSet phldrT="[Texto]" custT="1"/>
      <dgm:spPr/>
      <dgm:t>
        <a:bodyPr/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i="1" kern="1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ea typeface="+mn-ea"/>
              <a:cs typeface="Times New Roman" panose="02020603050405020304" pitchFamily="18" charset="0"/>
            </a:rPr>
            <a:t>El liderazgo situacional se basa en establecer un equilibrio entre los distintos tipos de comportamiento que ejerce un líder con el objetivo de adaptarse al nivel de desarrollo y competencia de su equipo de trabajo.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  <a:t/>
          </a:r>
          <a:b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</a:br>
          <a:endParaRPr lang="es-CL" sz="1100" kern="1200" dirty="0"/>
        </a:p>
      </dgm:t>
    </dgm:pt>
    <dgm:pt modelId="{A8F16B05-2780-4D7A-9A36-074C59EE6934}" type="parTrans" cxnId="{B0D4E66E-97E3-4C5A-AFF4-26B5379A9601}">
      <dgm:prSet/>
      <dgm:spPr/>
      <dgm:t>
        <a:bodyPr/>
        <a:lstStyle/>
        <a:p>
          <a:endParaRPr lang="es-CL"/>
        </a:p>
      </dgm:t>
    </dgm:pt>
    <dgm:pt modelId="{C4795CEE-390E-4C58-9638-D2D55A89CD8A}" type="sibTrans" cxnId="{B0D4E66E-97E3-4C5A-AFF4-26B5379A9601}">
      <dgm:prSet/>
      <dgm:spPr/>
      <dgm:t>
        <a:bodyPr/>
        <a:lstStyle/>
        <a:p>
          <a:endParaRPr lang="es-CL"/>
        </a:p>
      </dgm:t>
    </dgm:pt>
    <dgm:pt modelId="{25FB9703-33D7-4CAE-B1FF-E14DC571CF01}" type="pres">
      <dgm:prSet presAssocID="{A42F8775-43AB-46DE-833E-1F831BB634C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E2BC704-5996-4BDE-AD3D-C44E755A075F}" type="pres">
      <dgm:prSet presAssocID="{E138D5F8-AB37-4897-9C83-B4A648F1F1BB}" presName="root" presStyleCnt="0">
        <dgm:presLayoutVars>
          <dgm:chMax/>
          <dgm:chPref/>
        </dgm:presLayoutVars>
      </dgm:prSet>
      <dgm:spPr/>
    </dgm:pt>
    <dgm:pt modelId="{668F87FC-CF19-436E-A8BE-BC6101E0E122}" type="pres">
      <dgm:prSet presAssocID="{E138D5F8-AB37-4897-9C83-B4A648F1F1BB}" presName="rootComposite" presStyleCnt="0">
        <dgm:presLayoutVars/>
      </dgm:prSet>
      <dgm:spPr/>
    </dgm:pt>
    <dgm:pt modelId="{0987C47B-F428-43C1-B8D4-7D1311DEB9E5}" type="pres">
      <dgm:prSet presAssocID="{E138D5F8-AB37-4897-9C83-B4A648F1F1BB}" presName="ParentAccent" presStyleLbl="alignNode1" presStyleIdx="0" presStyleCnt="1"/>
      <dgm:spPr>
        <a:solidFill>
          <a:srgbClr val="275AC3"/>
        </a:solidFill>
      </dgm:spPr>
    </dgm:pt>
    <dgm:pt modelId="{E9DB8A2E-0697-48D6-A037-AE383AFF1C67}" type="pres">
      <dgm:prSet presAssocID="{E138D5F8-AB37-4897-9C83-B4A648F1F1BB}" presName="ParentSmallAccent" presStyleLbl="fgAcc1" presStyleIdx="0" presStyleCnt="1"/>
      <dgm:spPr>
        <a:solidFill>
          <a:schemeClr val="bg1">
            <a:alpha val="90000"/>
          </a:schemeClr>
        </a:solidFill>
      </dgm:spPr>
    </dgm:pt>
    <dgm:pt modelId="{73F81580-0633-4BAA-BF80-08BCAEB2854C}" type="pres">
      <dgm:prSet presAssocID="{E138D5F8-AB37-4897-9C83-B4A648F1F1BB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71403-2643-4B27-A442-6A7FC1FC0DE9}" type="pres">
      <dgm:prSet presAssocID="{E138D5F8-AB37-4897-9C83-B4A648F1F1BB}" presName="childShape" presStyleCnt="0">
        <dgm:presLayoutVars>
          <dgm:chMax val="0"/>
          <dgm:chPref val="0"/>
        </dgm:presLayoutVars>
      </dgm:prSet>
      <dgm:spPr/>
    </dgm:pt>
  </dgm:ptLst>
  <dgm:cxnLst>
    <dgm:cxn modelId="{6E9999BF-F86E-4966-A8C2-8D4CD0829E73}" type="presOf" srcId="{A42F8775-43AB-46DE-833E-1F831BB634C2}" destId="{25FB9703-33D7-4CAE-B1FF-E14DC571CF01}" srcOrd="0" destOrd="0" presId="urn:microsoft.com/office/officeart/2008/layout/SquareAccentList"/>
    <dgm:cxn modelId="{9F62B8EB-B693-436C-9C7E-C63F14810CC7}" type="presOf" srcId="{E138D5F8-AB37-4897-9C83-B4A648F1F1BB}" destId="{73F81580-0633-4BAA-BF80-08BCAEB2854C}" srcOrd="0" destOrd="0" presId="urn:microsoft.com/office/officeart/2008/layout/SquareAccentList"/>
    <dgm:cxn modelId="{B0D4E66E-97E3-4C5A-AFF4-26B5379A9601}" srcId="{A42F8775-43AB-46DE-833E-1F831BB634C2}" destId="{E138D5F8-AB37-4897-9C83-B4A648F1F1BB}" srcOrd="0" destOrd="0" parTransId="{A8F16B05-2780-4D7A-9A36-074C59EE6934}" sibTransId="{C4795CEE-390E-4C58-9638-D2D55A89CD8A}"/>
    <dgm:cxn modelId="{86BF8D5A-C1E0-4645-92E5-AC8885D54EF7}" type="presParOf" srcId="{25FB9703-33D7-4CAE-B1FF-E14DC571CF01}" destId="{1E2BC704-5996-4BDE-AD3D-C44E755A075F}" srcOrd="0" destOrd="0" presId="urn:microsoft.com/office/officeart/2008/layout/SquareAccentList"/>
    <dgm:cxn modelId="{A8863FDA-74E1-4365-B985-EE265464F06B}" type="presParOf" srcId="{1E2BC704-5996-4BDE-AD3D-C44E755A075F}" destId="{668F87FC-CF19-436E-A8BE-BC6101E0E122}" srcOrd="0" destOrd="0" presId="urn:microsoft.com/office/officeart/2008/layout/SquareAccentList"/>
    <dgm:cxn modelId="{EB0A547B-502B-47E9-AE38-EB90156F73F7}" type="presParOf" srcId="{668F87FC-CF19-436E-A8BE-BC6101E0E122}" destId="{0987C47B-F428-43C1-B8D4-7D1311DEB9E5}" srcOrd="0" destOrd="0" presId="urn:microsoft.com/office/officeart/2008/layout/SquareAccentList"/>
    <dgm:cxn modelId="{079DFB52-A828-4B2B-A74A-27A6D7924069}" type="presParOf" srcId="{668F87FC-CF19-436E-A8BE-BC6101E0E122}" destId="{E9DB8A2E-0697-48D6-A037-AE383AFF1C67}" srcOrd="1" destOrd="0" presId="urn:microsoft.com/office/officeart/2008/layout/SquareAccentList"/>
    <dgm:cxn modelId="{8C8A7EBB-2CC1-4692-9782-719D81CD397D}" type="presParOf" srcId="{668F87FC-CF19-436E-A8BE-BC6101E0E122}" destId="{73F81580-0633-4BAA-BF80-08BCAEB2854C}" srcOrd="2" destOrd="0" presId="urn:microsoft.com/office/officeart/2008/layout/SquareAccentList"/>
    <dgm:cxn modelId="{CA47A0C9-8CEC-4E26-BADE-632BE3D8BED1}" type="presParOf" srcId="{1E2BC704-5996-4BDE-AD3D-C44E755A075F}" destId="{83371403-2643-4B27-A442-6A7FC1FC0DE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7C47B-F428-43C1-B8D4-7D1311DEB9E5}">
      <dsp:nvSpPr>
        <dsp:cNvPr id="0" name=""/>
        <dsp:cNvSpPr/>
      </dsp:nvSpPr>
      <dsp:spPr>
        <a:xfrm>
          <a:off x="1954" y="800804"/>
          <a:ext cx="3789112" cy="445777"/>
        </a:xfrm>
        <a:prstGeom prst="rect">
          <a:avLst/>
        </a:prstGeom>
        <a:solidFill>
          <a:srgbClr val="275AC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8A2E-0697-48D6-A037-AE383AFF1C67}">
      <dsp:nvSpPr>
        <dsp:cNvPr id="0" name=""/>
        <dsp:cNvSpPr/>
      </dsp:nvSpPr>
      <dsp:spPr>
        <a:xfrm>
          <a:off x="1954" y="968220"/>
          <a:ext cx="278361" cy="27836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81580-0633-4BAA-BF80-08BCAEB2854C}">
      <dsp:nvSpPr>
        <dsp:cNvPr id="0" name=""/>
        <dsp:cNvSpPr/>
      </dsp:nvSpPr>
      <dsp:spPr>
        <a:xfrm>
          <a:off x="1954" y="0"/>
          <a:ext cx="3789112" cy="80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+mn-ea"/>
              <a:cs typeface="Times New Roman" panose="02020603050405020304" pitchFamily="18" charset="0"/>
            </a:rPr>
            <a:t>Este modelo afirma que se puede analizar una situación determinada para luego adoptar un estilo de liderazgo apropiado a esa situación y así poder llevar a cabo la tarea exitosamente. (madurez de los empleados),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  <a:t/>
          </a:r>
          <a:b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</a:br>
          <a:endParaRPr lang="es-CL" sz="1100" kern="1200" dirty="0"/>
        </a:p>
      </dsp:txBody>
      <dsp:txXfrm>
        <a:off x="1954" y="0"/>
        <a:ext cx="3789112" cy="800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7C47B-F428-43C1-B8D4-7D1311DEB9E5}">
      <dsp:nvSpPr>
        <dsp:cNvPr id="0" name=""/>
        <dsp:cNvSpPr/>
      </dsp:nvSpPr>
      <dsp:spPr>
        <a:xfrm>
          <a:off x="1804" y="800867"/>
          <a:ext cx="3789411" cy="445813"/>
        </a:xfrm>
        <a:prstGeom prst="rect">
          <a:avLst/>
        </a:prstGeom>
        <a:solidFill>
          <a:srgbClr val="275AC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8A2E-0697-48D6-A037-AE383AFF1C67}">
      <dsp:nvSpPr>
        <dsp:cNvPr id="0" name=""/>
        <dsp:cNvSpPr/>
      </dsp:nvSpPr>
      <dsp:spPr>
        <a:xfrm>
          <a:off x="1804" y="968297"/>
          <a:ext cx="278383" cy="27838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81580-0633-4BAA-BF80-08BCAEB2854C}">
      <dsp:nvSpPr>
        <dsp:cNvPr id="0" name=""/>
        <dsp:cNvSpPr/>
      </dsp:nvSpPr>
      <dsp:spPr>
        <a:xfrm>
          <a:off x="1804" y="0"/>
          <a:ext cx="3789411" cy="8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i="1" kern="1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ea typeface="+mn-ea"/>
              <a:cs typeface="Times New Roman" panose="02020603050405020304" pitchFamily="18" charset="0"/>
            </a:rPr>
            <a:t>El liderazgo situacional se basa en establecer un equilibrio entre los distintos tipos de comportamiento que ejerce un líder con el objetivo de adaptarse al nivel de desarrollo y competencia de su equipo de trabajo.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  <a:t/>
          </a:r>
          <a:br>
            <a:rPr lang="es-CL" sz="1100" kern="1200" dirty="0">
              <a:solidFill>
                <a:srgbClr val="000000"/>
              </a:solidFill>
              <a:latin typeface="Arial Narrow"/>
              <a:ea typeface="Times New Roman"/>
              <a:cs typeface="Arial"/>
            </a:rPr>
          </a:br>
          <a:endParaRPr lang="es-CL" sz="1100" kern="1200" dirty="0"/>
        </a:p>
      </dsp:txBody>
      <dsp:txXfrm>
        <a:off x="1804" y="0"/>
        <a:ext cx="3789411" cy="80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F64-8727-47CA-838C-DB8C23D5C98A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30FA-B29E-41FC-9FFA-C359E972A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8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2C290-CB1C-44C1-8B69-11872BB6ACA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2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29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94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90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457200" y="3700459"/>
            <a:ext cx="8229600" cy="200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</a:t>
            </a:r>
            <a:br>
              <a:rPr lang="es-ES_tradnl" dirty="0"/>
            </a:br>
            <a:r>
              <a:rPr lang="es-ES_tradnl" dirty="0"/>
              <a:t>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60266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4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214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7592" y="1423089"/>
            <a:ext cx="8805406" cy="86809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944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7201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671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278105" y="18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36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049" y="92620"/>
            <a:ext cx="7772400" cy="11987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5049" y="1500808"/>
            <a:ext cx="8700384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83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69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2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9798" y="1481711"/>
            <a:ext cx="8767494" cy="38238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9798" y="5367338"/>
            <a:ext cx="8767494" cy="6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61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flipV="1">
            <a:off x="195385" y="0"/>
            <a:ext cx="8811846" cy="1353000"/>
          </a:xfrm>
          <a:prstGeom prst="rect">
            <a:avLst/>
          </a:prstGeom>
          <a:solidFill>
            <a:srgbClr val="275AC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8105" y="18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 flipV="1">
            <a:off x="169335" y="6566960"/>
            <a:ext cx="7758650" cy="177313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04970" y="6147052"/>
            <a:ext cx="203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rgbClr val="275AC3"/>
                </a:solidFill>
                <a:latin typeface="Arial"/>
                <a:cs typeface="Arial"/>
              </a:rPr>
              <a:t>capacitacion.uc.cl</a:t>
            </a:r>
          </a:p>
        </p:txBody>
      </p:sp>
      <p:sp>
        <p:nvSpPr>
          <p:cNvPr id="14" name="Rectángulo 13"/>
          <p:cNvSpPr/>
          <p:nvPr/>
        </p:nvSpPr>
        <p:spPr>
          <a:xfrm flipV="1">
            <a:off x="7170338" y="6566961"/>
            <a:ext cx="1836893" cy="177312"/>
          </a:xfrm>
          <a:prstGeom prst="rect">
            <a:avLst/>
          </a:prstGeom>
          <a:solidFill>
            <a:srgbClr val="275AC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30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8" r:id="rId3"/>
    <p:sldLayoutId id="2147483690" r:id="rId4"/>
    <p:sldLayoutId id="2147483693" r:id="rId5"/>
    <p:sldLayoutId id="2147483686" r:id="rId6"/>
    <p:sldLayoutId id="2147483691" r:id="rId7"/>
    <p:sldLayoutId id="2147483692" r:id="rId8"/>
    <p:sldLayoutId id="214748369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. DesarrlloUC TR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667000"/>
            <a:ext cx="5041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flipV="1">
            <a:off x="169334" y="1"/>
            <a:ext cx="8840078" cy="809800"/>
          </a:xfrm>
          <a:prstGeom prst="rect">
            <a:avLst/>
          </a:prstGeom>
          <a:solidFill>
            <a:srgbClr val="275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2784" y="1376141"/>
            <a:ext cx="8044015" cy="199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capítulo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2784" y="3372030"/>
            <a:ext cx="8044016" cy="249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</a:t>
            </a:r>
            <a:r>
              <a:rPr lang="es-ES_tradnl" dirty="0" err="1"/>
              <a:t>subt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9333" y="407905"/>
            <a:ext cx="54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Capacitación y Desarrollo UC</a:t>
            </a:r>
          </a:p>
        </p:txBody>
      </p:sp>
      <p:sp>
        <p:nvSpPr>
          <p:cNvPr id="10" name="Rectángulo 9"/>
          <p:cNvSpPr/>
          <p:nvPr/>
        </p:nvSpPr>
        <p:spPr>
          <a:xfrm flipV="1">
            <a:off x="169335" y="6566960"/>
            <a:ext cx="7758650" cy="177313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004970" y="6147052"/>
            <a:ext cx="203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rgbClr val="275AC3"/>
                </a:solidFill>
                <a:latin typeface="Arial"/>
                <a:cs typeface="Arial"/>
              </a:rPr>
              <a:t>capacitacion.uc.cl</a:t>
            </a:r>
          </a:p>
        </p:txBody>
      </p:sp>
      <p:sp>
        <p:nvSpPr>
          <p:cNvPr id="13" name="Rectángulo 12"/>
          <p:cNvSpPr/>
          <p:nvPr/>
        </p:nvSpPr>
        <p:spPr>
          <a:xfrm flipV="1">
            <a:off x="7170338" y="6566961"/>
            <a:ext cx="1836893" cy="177312"/>
          </a:xfrm>
          <a:prstGeom prst="rect">
            <a:avLst/>
          </a:prstGeom>
          <a:solidFill>
            <a:srgbClr val="275AC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1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r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r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r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flipV="1">
            <a:off x="0" y="1082789"/>
            <a:ext cx="9144000" cy="5775211"/>
          </a:xfrm>
          <a:prstGeom prst="rect">
            <a:avLst/>
          </a:prstGeom>
          <a:solidFill>
            <a:srgbClr val="275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65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de la presentación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700459"/>
            <a:ext cx="8229600" cy="200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</a:t>
            </a:r>
            <a:br>
              <a:rPr lang="es-ES_tradnl" dirty="0"/>
            </a:br>
            <a:r>
              <a:rPr lang="es-ES_tradnl" dirty="0"/>
              <a:t>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pic>
        <p:nvPicPr>
          <p:cNvPr id="6" name="Imagen 5" descr="Cap. DesarrlloUC TR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03"/>
            <a:ext cx="2541941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44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r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914400" indent="0" algn="r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371600" indent="0" algn="r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flipV="1">
            <a:off x="0" y="0"/>
            <a:ext cx="9144000" cy="57752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pic>
        <p:nvPicPr>
          <p:cNvPr id="6" name="Imagen 5" descr="Cap. DesarrlloUC TR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64" y="6028876"/>
            <a:ext cx="2158945" cy="6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16425"/>
            <a:ext cx="88153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cap="small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L" sz="3600" b="1" cap="small" dirty="0">
                <a:solidFill>
                  <a:srgbClr val="002060"/>
                </a:solidFill>
                <a:latin typeface="+mj-lt"/>
              </a:rPr>
              <a:t> “Técnicas para el Liderazgo Directivo”</a:t>
            </a:r>
            <a:endParaRPr lang="es-ES" sz="1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48E1AC-38A2-8EEF-DA90-95DC1342315A}"/>
              </a:ext>
            </a:extLst>
          </p:cNvPr>
          <p:cNvSpPr/>
          <p:nvPr/>
        </p:nvSpPr>
        <p:spPr>
          <a:xfrm>
            <a:off x="1053548" y="2504662"/>
            <a:ext cx="7883863" cy="3995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47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6C9D4E3-CE0C-4C52-B49B-04A187D4E12D}"/>
              </a:ext>
            </a:extLst>
          </p:cNvPr>
          <p:cNvSpPr/>
          <p:nvPr/>
        </p:nvSpPr>
        <p:spPr>
          <a:xfrm>
            <a:off x="278105" y="18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sz="2500" b="0" i="0" kern="12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2AF780-D189-426B-40F6-B61796A607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727" y="1734533"/>
            <a:ext cx="6480928" cy="355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4756470-BBAD-EA7C-04F4-87D5283469D4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C3CF3A-BE24-DA20-3779-22F5AD288D13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31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891CECD-D8F9-4F5C-9024-4B1E9A545FD5}"/>
              </a:ext>
            </a:extLst>
          </p:cNvPr>
          <p:cNvSpPr/>
          <p:nvPr/>
        </p:nvSpPr>
        <p:spPr>
          <a:xfrm>
            <a:off x="184659" y="1772900"/>
            <a:ext cx="8749791" cy="36625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Las conductas que asume el líder están orientadas a la tarea, por ello define: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Qué hacer, cómo y cuándo hacerlo.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Objetivos, las metas y las prioridades.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Planifica y programa el trabajo de su equipo.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Los roles y tareas.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Medios, métodos y recursos.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Controla resultados, tiempos y formas.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ES" sz="24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ES" sz="24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CL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234AA1-CF8D-DD99-81F9-F263945CDAA5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25FEBB9-D145-A5CF-E71D-38EBE4AF4E32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40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E7F5E6-31A7-4FED-A93E-A1AA76410D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9" y="1645919"/>
            <a:ext cx="5838091" cy="49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707" y="181703"/>
            <a:ext cx="9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Dando lugar a cuatro estilos De LIDERAZGO SITUACIONAL.</a:t>
            </a:r>
          </a:p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07390" y="1474365"/>
            <a:ext cx="2901570" cy="46166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es-CL" sz="1400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es-ES" sz="1400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Estilo 1. Directivo: AD. – BA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Colaboradores nuevos o que no conocen la tarea asignada. </a:t>
            </a:r>
          </a:p>
          <a:p>
            <a:pPr marL="342900" indent="-342900" algn="just">
              <a:buFont typeface="Courier New" panose="02070309020205020404" pitchFamily="49" charset="0"/>
              <a:buChar char="-"/>
            </a:pPr>
            <a:endParaRPr lang="es-CL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es-ES" sz="1400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Estilo 2. Enseñanza: AD. – AA. 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Colaboradores con alguna experiencia laboral.</a:t>
            </a:r>
          </a:p>
          <a:p>
            <a:pPr marL="342900" indent="-342900" algn="just">
              <a:buFont typeface="Courier New" panose="02070309020205020404" pitchFamily="49" charset="0"/>
              <a:buChar char="-"/>
            </a:pPr>
            <a:endParaRPr lang="es-CL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es-ES" sz="1400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Estilo 3. Participativo: BD. – AA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Colaboradores que ya conocen cómo hacer el trabajo, pero les falta motivación o confianza para realizarlo. </a:t>
            </a:r>
          </a:p>
          <a:p>
            <a:pPr marL="342900" indent="-342900" algn="just">
              <a:buFont typeface="Courier New" panose="02070309020205020404" pitchFamily="49" charset="0"/>
              <a:buChar char="-"/>
            </a:pPr>
            <a:endParaRPr lang="es-ES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es-ES" sz="1400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Estilo 4. Delegador: BD. – BA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Colaboradores que ya conocen cómo hacer el trabajo, con suficiente motivación y confianza, son colaboradores autónomos</a:t>
            </a:r>
            <a:endParaRPr lang="es-CL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1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4BE1F88-C57E-2BF6-2C8D-1EC300A8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337"/>
            <a:ext cx="8439150" cy="4472750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B0A040-88BA-60FB-37B9-57D5591DF5C0}"/>
              </a:ext>
            </a:extLst>
          </p:cNvPr>
          <p:cNvSpPr txBox="1"/>
          <p:nvPr/>
        </p:nvSpPr>
        <p:spPr>
          <a:xfrm>
            <a:off x="75707" y="181703"/>
            <a:ext cx="9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Dando lugar a cuatro estilos De LIDERAZGO SITUACIONAL.</a:t>
            </a:r>
          </a:p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F63F58-268C-3C26-A3BC-EBD528B7FF5E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482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C810C1-AF71-402F-A827-02B355875146}"/>
              </a:ext>
            </a:extLst>
          </p:cNvPr>
          <p:cNvSpPr/>
          <p:nvPr/>
        </p:nvSpPr>
        <p:spPr>
          <a:xfrm>
            <a:off x="219798" y="1297663"/>
            <a:ext cx="870440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Acciones asociadas a la conducta del líder :</a:t>
            </a:r>
          </a:p>
          <a:p>
            <a:pPr algn="just">
              <a:spcAft>
                <a:spcPts val="0"/>
              </a:spcAft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NIVEL DE DESARROLLO 1 (Directivo)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Capacidad baja y alto compromiso.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Carece de habilidades, pero tiene la confianza y la motivación para hacerlo.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NIVEL DE DESARROLLO 2 (Enseñanza)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Cierta capacidad con bajo compromiso.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Tiene algunas habilidades relevantes, pero no podrá hacer el trabajo solo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NIVEL DE DESARROLLO 3 (Participativo)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Alta capacidad y compromiso variable.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Capaz, pero puede carecer de confianza o motivación para hacerlo bien.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NIVEL DE DESARROLLO 4 (Delegador)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Alta capacidad y alto compromiso.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Experimentado y cómodo en su propia capacidad para hacerlo bien.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Puede ser más experto que el líder.</a:t>
            </a:r>
            <a:endParaRPr lang="es-CL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3535B0-9E17-1DF0-D683-35F15ADD29D1}"/>
              </a:ext>
            </a:extLst>
          </p:cNvPr>
          <p:cNvSpPr txBox="1"/>
          <p:nvPr/>
        </p:nvSpPr>
        <p:spPr>
          <a:xfrm>
            <a:off x="75707" y="181703"/>
            <a:ext cx="9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Dando lugar a cuatro estilos De LIDERAZGO SITUACIONAL.</a:t>
            </a:r>
          </a:p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6563C3-64C5-48D5-D0C3-6940CA0388C6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223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F3B47D9-3FF0-4419-A785-BDCEA28211A8}"/>
              </a:ext>
            </a:extLst>
          </p:cNvPr>
          <p:cNvSpPr/>
          <p:nvPr/>
        </p:nvSpPr>
        <p:spPr>
          <a:xfrm>
            <a:off x="253365" y="-1727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Acciones asociadas a la conducta del líder :  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líder cambia su estilo de acuerdo al grado de desarrollo que tiene el colaborador, y ello lleva asociadas ciertas acciones.</a:t>
            </a:r>
            <a:endParaRPr lang="es-CL" sz="28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72B91C-2DD9-45F8-A87D-2B1450B545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/>
        </p:blipFill>
        <p:spPr bwMode="auto">
          <a:xfrm>
            <a:off x="0" y="1427023"/>
            <a:ext cx="9144000" cy="54309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20651" y="2363372"/>
            <a:ext cx="2278820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Directivo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7629" y="3489634"/>
            <a:ext cx="2278820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Enseñanza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377629" y="4791644"/>
            <a:ext cx="2278820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Participativo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377629" y="5932072"/>
            <a:ext cx="2278820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Delegador</a:t>
            </a:r>
            <a:r>
              <a:rPr lang="es-MX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621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76F8E7-6559-4C39-88F0-ED9D941A2D81}"/>
              </a:ext>
            </a:extLst>
          </p:cNvPr>
          <p:cNvSpPr/>
          <p:nvPr/>
        </p:nvSpPr>
        <p:spPr>
          <a:xfrm>
            <a:off x="425704" y="1385912"/>
            <a:ext cx="8558040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impacto de un liderazgo efectivo</a:t>
            </a:r>
          </a:p>
          <a:p>
            <a:pPr algn="just">
              <a:spcAft>
                <a:spcPts val="0"/>
              </a:spcAft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liderazgo efectivo es una cualidad que debe contener todo líder. No es lo mismo ser líder a ser un buen líder y menos ser un líder efectivo. Algunos aspectos básicos que un líder debe tener para realizar un liderazgo efectivo pueden ser: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Inteligencia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Comprensión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Decisión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Integridad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Imparcialidad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Innovación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Satisfacción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CL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936686-8571-4BEB-85A2-18B6B9161EE6}"/>
              </a:ext>
            </a:extLst>
          </p:cNvPr>
          <p:cNvSpPr/>
          <p:nvPr/>
        </p:nvSpPr>
        <p:spPr>
          <a:xfrm>
            <a:off x="2562892" y="3244334"/>
            <a:ext cx="401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Acciones asociadas a la conducta del líder </a:t>
            </a:r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8EA019-76C7-E307-BACF-24BEC47D5D2C}"/>
              </a:ext>
            </a:extLst>
          </p:cNvPr>
          <p:cNvSpPr txBox="1"/>
          <p:nvPr/>
        </p:nvSpPr>
        <p:spPr>
          <a:xfrm>
            <a:off x="75707" y="181703"/>
            <a:ext cx="906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4D2915-796B-7566-1B63-F3AEFD027302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37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CCEC51-CC0D-4B85-B3BF-7FBD16824D8C}"/>
              </a:ext>
            </a:extLst>
          </p:cNvPr>
          <p:cNvSpPr/>
          <p:nvPr/>
        </p:nvSpPr>
        <p:spPr>
          <a:xfrm>
            <a:off x="184659" y="1276805"/>
            <a:ext cx="8767494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¿Qué es el liderazgo efectivo?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Al analizar a las personas, nos damos cuenta que existen sólo dos tipos: los líderes y los seguidores. Ser un líder efectivo implica liderarse a sí mismo. Quizás la tarea más compleja de todo líder, sea la de tomar control de sus propias acciones.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¿Qué se logra con un liderazgo efectivo? El liderazgo efectivo es simplemente aquel que “LOGRA RESULTADOS”.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Aquel que se ve y no del cual se habla.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Un líder efectivo, pone por encima de su deseo por obtener reconocimiento, la necesidad de triunfar y alcanzar el éxito tanto para sí mismo, como para los demás.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endParaRPr lang="es-CL" sz="2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61A899-22AD-20BF-3CB7-1EFA8F79EB84}"/>
              </a:ext>
            </a:extLst>
          </p:cNvPr>
          <p:cNvSpPr txBox="1"/>
          <p:nvPr/>
        </p:nvSpPr>
        <p:spPr>
          <a:xfrm>
            <a:off x="75707" y="181703"/>
            <a:ext cx="90682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</a:p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8DE8F4-AF98-E4F9-1C17-319CE77FC01E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22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318F4D-C887-4BB7-BB6A-5126E2AF8F3E}"/>
              </a:ext>
            </a:extLst>
          </p:cNvPr>
          <p:cNvSpPr/>
          <p:nvPr/>
        </p:nvSpPr>
        <p:spPr>
          <a:xfrm>
            <a:off x="184659" y="1543051"/>
            <a:ext cx="8830584" cy="27699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poder de la presencia y la atención plena</a:t>
            </a:r>
          </a:p>
          <a:p>
            <a:pPr algn="just"/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Líder - Presencia y atención El efecto que un estilo de liderazgo tiene sobre los colaboradores depende de diversas variables, incluyendo la personalidad del líder y los miembros individuales del equipo. Sí se puede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Líder - Presencia y atención Recuerde y aplique efecto </a:t>
            </a:r>
            <a:r>
              <a:rPr lang="es-E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Pigmaleon</a:t>
            </a: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Un buen líder que realice un liderazgo eficaz se impone por presencia, sin necesidad del uso de autoridad y con especial foco en sus colaboradores, desde la mirada constructivista y positivista como agentes de cambio que son.</a:t>
            </a:r>
          </a:p>
          <a:p>
            <a:pPr algn="just">
              <a:spcAft>
                <a:spcPts val="0"/>
              </a:spcAft>
            </a:pPr>
            <a:endParaRPr lang="es-CL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77281D-060C-95D1-FF74-81836A9BB244}"/>
              </a:ext>
            </a:extLst>
          </p:cNvPr>
          <p:cNvSpPr txBox="1"/>
          <p:nvPr/>
        </p:nvSpPr>
        <p:spPr>
          <a:xfrm>
            <a:off x="75707" y="181703"/>
            <a:ext cx="906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3D2A2A-4D54-9FD8-6513-629562F9B332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51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878C8D5-CE11-4585-AECB-F6D8D2F8FAA4}"/>
              </a:ext>
            </a:extLst>
          </p:cNvPr>
          <p:cNvSpPr/>
          <p:nvPr/>
        </p:nvSpPr>
        <p:spPr>
          <a:xfrm>
            <a:off x="184659" y="1587996"/>
            <a:ext cx="8752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Conclusiones </a:t>
            </a:r>
          </a:p>
          <a:p>
            <a:pPr algn="just">
              <a:spcAft>
                <a:spcPts val="0"/>
              </a:spcAft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 la nueva empresa existe la necesidad de personalizar el ambiente de trabajo.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liderazgo situacional, consiste en adaptar el estilo de liderazgo utilizado por el líder al nivel de desarrollo de un colaborador.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liderazgo situacional considera conductas de dirección (orientadas a las tareas) y conductas de apoyo (orientadas a las personas). 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La combinación de las conductas de dirección y de apoyo da lugar a los cuatro estilos de liderazgos situacional, proponen cuatro estilos genéricos de liderazgo: directivo, enseñanza o entrenamiento, participativo y delegado.  </a:t>
            </a:r>
            <a:endParaRPr lang="es-CL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130265-2442-F2DF-A069-19D1DA6F4110}"/>
              </a:ext>
            </a:extLst>
          </p:cNvPr>
          <p:cNvSpPr txBox="1"/>
          <p:nvPr/>
        </p:nvSpPr>
        <p:spPr>
          <a:xfrm>
            <a:off x="75707" y="181703"/>
            <a:ext cx="9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Estilos delo Liderazgo: La combinación de “Dirección (Orientada a las Tareas) y de Apoyo”(orientado a las personas).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Dando lugar a cuatro estilos De LIDERAZGO SITUACIONAL.</a:t>
            </a:r>
          </a:p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0E14C4B-31B5-696A-4D3B-7B4A10547AA3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78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1CB25F-55E5-AAA7-F2A0-D98C58A4507E}"/>
              </a:ext>
            </a:extLst>
          </p:cNvPr>
          <p:cNvSpPr txBox="1"/>
          <p:nvPr/>
        </p:nvSpPr>
        <p:spPr>
          <a:xfrm>
            <a:off x="278105" y="-2128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ES" sz="3200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El Liderazgo Situacional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94357F-C209-B9EF-6D89-84A72D91E4CD}"/>
              </a:ext>
            </a:extLst>
          </p:cNvPr>
          <p:cNvSpPr txBox="1"/>
          <p:nvPr/>
        </p:nvSpPr>
        <p:spPr>
          <a:xfrm>
            <a:off x="927100" y="2026841"/>
            <a:ext cx="728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2 Rectángulo">
            <a:extLst>
              <a:ext uri="{FF2B5EF4-FFF2-40B4-BE49-F238E27FC236}">
                <a16:creationId xmlns:a16="http://schemas.microsoft.com/office/drawing/2014/main" id="{01D48456-2D4E-03F8-784C-33C008C05B43}"/>
              </a:ext>
            </a:extLst>
          </p:cNvPr>
          <p:cNvSpPr/>
          <p:nvPr/>
        </p:nvSpPr>
        <p:spPr>
          <a:xfrm>
            <a:off x="475488" y="1535704"/>
            <a:ext cx="8193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Kenneth </a:t>
            </a:r>
            <a:r>
              <a:rPr lang="es-ES" dirty="0" err="1">
                <a:latin typeface="Arial Narrow" pitchFamily="34" charset="0"/>
              </a:rPr>
              <a:t>Blanchard</a:t>
            </a:r>
            <a:r>
              <a:rPr lang="es-ES" dirty="0">
                <a:latin typeface="Arial Narrow" pitchFamily="34" charset="0"/>
              </a:rPr>
              <a:t>, autor del libro “</a:t>
            </a:r>
            <a:r>
              <a:rPr lang="es-ES" dirty="0" err="1">
                <a:latin typeface="Arial Narrow" pitchFamily="34" charset="0"/>
              </a:rPr>
              <a:t>One</a:t>
            </a:r>
            <a:r>
              <a:rPr lang="es-ES" dirty="0">
                <a:latin typeface="Arial Narrow" pitchFamily="34" charset="0"/>
              </a:rPr>
              <a:t>-Minuto Manager” y su colega Paul </a:t>
            </a:r>
            <a:r>
              <a:rPr lang="es-ES" dirty="0" err="1">
                <a:latin typeface="Arial Narrow" pitchFamily="34" charset="0"/>
              </a:rPr>
              <a:t>Hersey</a:t>
            </a:r>
            <a:r>
              <a:rPr lang="es-ES" dirty="0">
                <a:latin typeface="Arial Narrow" pitchFamily="34" charset="0"/>
              </a:rPr>
              <a:t> publicaron el modelo de liderazgo situacional en 1969. 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Este modelo significó una ruptura dramática con las teorías de liderazgo que lo precedieron.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Las teorías se basaban en un liderazgo más del tipo autocrático y otro más democrático. 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El liderazgo situacional rompe con esa concepción dado que establece que cada mandos debe adaptarse a la  persona.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5CB716-8232-A7F5-2429-6D1BB7513CD8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08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íśḻíḓe">
            <a:extLst>
              <a:ext uri="{FF2B5EF4-FFF2-40B4-BE49-F238E27FC236}">
                <a16:creationId xmlns:a16="http://schemas.microsoft.com/office/drawing/2014/main" id="{DCE1CFB6-0D2A-4CFB-A517-52FB3919B4A1}"/>
              </a:ext>
            </a:extLst>
          </p:cNvPr>
          <p:cNvCxnSpPr>
            <a:cxnSpLocks/>
          </p:cNvCxnSpPr>
          <p:nvPr/>
        </p:nvCxnSpPr>
        <p:spPr>
          <a:xfrm flipH="1" flipV="1">
            <a:off x="1804307" y="2792237"/>
            <a:ext cx="5862" cy="67700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slíďè">
            <a:extLst>
              <a:ext uri="{FF2B5EF4-FFF2-40B4-BE49-F238E27FC236}">
                <a16:creationId xmlns:a16="http://schemas.microsoft.com/office/drawing/2014/main" id="{E8F0B4A5-00C4-45F0-AEA5-FBFA57E45CEF}"/>
              </a:ext>
            </a:extLst>
          </p:cNvPr>
          <p:cNvSpPr>
            <a:spLocks/>
          </p:cNvSpPr>
          <p:nvPr/>
        </p:nvSpPr>
        <p:spPr>
          <a:xfrm>
            <a:off x="211091" y="3636608"/>
            <a:ext cx="3198156" cy="1449040"/>
          </a:xfrm>
          <a:prstGeom prst="roundRect">
            <a:avLst/>
          </a:prstGeom>
          <a:solidFill>
            <a:srgbClr val="275AC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i="1" dirty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Hace referencia a un modelo de liderazgo mediante el cual el líder adopta distintos estilos de liderazgo dependiendo de la situación y del nivel de desarrollo de los empleados,</a:t>
            </a:r>
            <a:endParaRPr lang="es-MX" sz="1400" b="1" i="1" dirty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ïṧļíḑe">
            <a:extLst>
              <a:ext uri="{FF2B5EF4-FFF2-40B4-BE49-F238E27FC236}">
                <a16:creationId xmlns:a16="http://schemas.microsoft.com/office/drawing/2014/main" id="{872A3D6C-C19E-4385-ADD2-076446C64EE3}"/>
              </a:ext>
            </a:extLst>
          </p:cNvPr>
          <p:cNvSpPr/>
          <p:nvPr/>
        </p:nvSpPr>
        <p:spPr>
          <a:xfrm>
            <a:off x="1785290" y="3476313"/>
            <a:ext cx="57852" cy="578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457177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BD9753B2-A37C-C72A-432A-0C3C4F173F22}"/>
              </a:ext>
            </a:extLst>
          </p:cNvPr>
          <p:cNvSpPr/>
          <p:nvPr/>
        </p:nvSpPr>
        <p:spPr>
          <a:xfrm>
            <a:off x="3678343" y="2667977"/>
            <a:ext cx="378373" cy="31215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90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426C213-0E0E-DE5B-6B4C-9AACAE767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591188"/>
              </p:ext>
            </p:extLst>
          </p:nvPr>
        </p:nvGraphicFramePr>
        <p:xfrm>
          <a:off x="4470471" y="2316324"/>
          <a:ext cx="3793021" cy="434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07180D4-0504-D59D-8D4A-E9FCA20F3921}"/>
              </a:ext>
            </a:extLst>
          </p:cNvPr>
          <p:cNvSpPr txBox="1"/>
          <p:nvPr/>
        </p:nvSpPr>
        <p:spPr>
          <a:xfrm>
            <a:off x="242566" y="192441"/>
            <a:ext cx="8229600" cy="687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ES" sz="3200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El Liderazgo Situacional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88EB1C1-BB86-2DF5-CC59-04C2C50E9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98418"/>
              </p:ext>
            </p:extLst>
          </p:nvPr>
        </p:nvGraphicFramePr>
        <p:xfrm>
          <a:off x="4470472" y="4659346"/>
          <a:ext cx="3793021" cy="402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A2489FB-985D-B565-15F6-5FDFA5C3A2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/>
          <a:stretch/>
        </p:blipFill>
        <p:spPr>
          <a:xfrm>
            <a:off x="0" y="1944441"/>
            <a:ext cx="3754475" cy="10721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A9E4F6-3476-71A0-081A-B7BEE008156D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78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1CB25F-55E5-AAA7-F2A0-D98C58A4507E}"/>
              </a:ext>
            </a:extLst>
          </p:cNvPr>
          <p:cNvSpPr txBox="1"/>
          <p:nvPr/>
        </p:nvSpPr>
        <p:spPr>
          <a:xfrm>
            <a:off x="278105" y="18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ES" sz="3200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El Liderazgo Situacional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A5D2EE-04EA-7CDA-2C62-9EC95F33442E}"/>
              </a:ext>
            </a:extLst>
          </p:cNvPr>
          <p:cNvSpPr txBox="1"/>
          <p:nvPr/>
        </p:nvSpPr>
        <p:spPr>
          <a:xfrm>
            <a:off x="278105" y="2240199"/>
            <a:ext cx="2163655" cy="1626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rIns="9000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Modelo en el cual el o la Líder adopta distintos estilos de liderazgo. Esto dependerá de la situación y del nivel de desarrollo del equipo. </a:t>
            </a:r>
            <a:endParaRPr lang="es-ES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226C9-F02B-D59C-00B6-D1377C6956EC}"/>
              </a:ext>
            </a:extLst>
          </p:cNvPr>
          <p:cNvSpPr txBox="1"/>
          <p:nvPr/>
        </p:nvSpPr>
        <p:spPr>
          <a:xfrm>
            <a:off x="3591960" y="2240199"/>
            <a:ext cx="2365780" cy="2143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rIns="9000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comportamiento del o la líder se basará en establecer un “equilibrio entre los distintos tipos de categorías de comportamiento”, con el objetivo de adaptarse al nivel de desarrollo y competencia del equipo.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ABC280-8481-D331-8A5C-BF4EE96C540D}"/>
              </a:ext>
            </a:extLst>
          </p:cNvPr>
          <p:cNvSpPr/>
          <p:nvPr/>
        </p:nvSpPr>
        <p:spPr>
          <a:xfrm>
            <a:off x="2793375" y="2182953"/>
            <a:ext cx="575602" cy="2347274"/>
          </a:xfrm>
          <a:prstGeom prst="rect">
            <a:avLst/>
          </a:prstGeom>
          <a:solidFill>
            <a:srgbClr val="275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b="1" dirty="0"/>
              <a:t>Liderazgo Situacional  </a:t>
            </a:r>
            <a:endParaRPr lang="es-CL" b="1" dirty="0"/>
          </a:p>
        </p:txBody>
      </p:sp>
      <p:pic>
        <p:nvPicPr>
          <p:cNvPr id="9" name="Google Shape;450;p9">
            <a:extLst>
              <a:ext uri="{FF2B5EF4-FFF2-40B4-BE49-F238E27FC236}">
                <a16:creationId xmlns:a16="http://schemas.microsoft.com/office/drawing/2014/main" id="{4019A359-2E42-5BF3-694C-CEC346D37A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75" y="1643575"/>
            <a:ext cx="2772874" cy="4037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AE0553D-D826-6916-2D86-6819E38F7EE3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60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8203CE-9BC6-44DF-9380-43679747DF43}"/>
              </a:ext>
            </a:extLst>
          </p:cNvPr>
          <p:cNvSpPr/>
          <p:nvPr/>
        </p:nvSpPr>
        <p:spPr>
          <a:xfrm>
            <a:off x="103693" y="4346672"/>
            <a:ext cx="8766928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rabicPeriod" startAt="2"/>
            </a:pPr>
            <a:endParaRPr lang="es-CL" sz="2400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2400" b="1" i="1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es-ES" sz="20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20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1CB25F-55E5-AAA7-F2A0-D98C58A4507E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C58F8A2-B9F5-FB2C-996C-DFFDBC28C771}"/>
              </a:ext>
            </a:extLst>
          </p:cNvPr>
          <p:cNvSpPr/>
          <p:nvPr/>
        </p:nvSpPr>
        <p:spPr>
          <a:xfrm>
            <a:off x="273376" y="3429000"/>
            <a:ext cx="2402585" cy="12329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25724" rIns="0" bIns="25724" rtlCol="0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es-ES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 estos tiempos de cambio, las personas a cargo de guiar a los grupos dentro de las organizaciones requieren de un tipo de liderazgo que se adecúe fácilmente a distintas situaciones,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7A1342B-CB44-37D8-F3B9-636E7AA40B09}"/>
              </a:ext>
            </a:extLst>
          </p:cNvPr>
          <p:cNvSpPr/>
          <p:nvPr/>
        </p:nvSpPr>
        <p:spPr>
          <a:xfrm>
            <a:off x="498629" y="1482642"/>
            <a:ext cx="1697815" cy="1709777"/>
          </a:xfrm>
          <a:prstGeom prst="ellipse">
            <a:avLst/>
          </a:prstGeom>
          <a:solidFill>
            <a:srgbClr val="275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3497C0A-CD0A-23AB-3EA7-C39EDE008CE0}"/>
              </a:ext>
            </a:extLst>
          </p:cNvPr>
          <p:cNvSpPr/>
          <p:nvPr/>
        </p:nvSpPr>
        <p:spPr>
          <a:xfrm>
            <a:off x="3603775" y="1444167"/>
            <a:ext cx="1766765" cy="1771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hape 3666">
            <a:extLst>
              <a:ext uri="{FF2B5EF4-FFF2-40B4-BE49-F238E27FC236}">
                <a16:creationId xmlns:a16="http://schemas.microsoft.com/office/drawing/2014/main" id="{9AAE9E77-D374-D324-2C64-77A7BDCC9111}"/>
              </a:ext>
            </a:extLst>
          </p:cNvPr>
          <p:cNvSpPr/>
          <p:nvPr/>
        </p:nvSpPr>
        <p:spPr>
          <a:xfrm>
            <a:off x="4076867" y="1999953"/>
            <a:ext cx="699560" cy="593968"/>
          </a:xfrm>
          <a:custGeom>
            <a:avLst/>
            <a:gdLst>
              <a:gd name="T0" fmla="*/ 6080 w 6320"/>
              <a:gd name="T1" fmla="*/ 2888 h 5374"/>
              <a:gd name="T2" fmla="*/ 5912 w 6320"/>
              <a:gd name="T3" fmla="*/ 1111 h 5374"/>
              <a:gd name="T4" fmla="*/ 5629 w 6320"/>
              <a:gd name="T5" fmla="*/ 828 h 5374"/>
              <a:gd name="T6" fmla="*/ 5040 w 6320"/>
              <a:gd name="T7" fmla="*/ 816 h 5374"/>
              <a:gd name="T8" fmla="*/ 3360 w 6320"/>
              <a:gd name="T9" fmla="*/ 714 h 5374"/>
              <a:gd name="T10" fmla="*/ 3160 w 6320"/>
              <a:gd name="T11" fmla="*/ 0 h 5374"/>
              <a:gd name="T12" fmla="*/ 2960 w 6320"/>
              <a:gd name="T13" fmla="*/ 714 h 5374"/>
              <a:gd name="T14" fmla="*/ 1280 w 6320"/>
              <a:gd name="T15" fmla="*/ 816 h 5374"/>
              <a:gd name="T16" fmla="*/ 691 w 6320"/>
              <a:gd name="T17" fmla="*/ 828 h 5374"/>
              <a:gd name="T18" fmla="*/ 408 w 6320"/>
              <a:gd name="T19" fmla="*/ 1111 h 5374"/>
              <a:gd name="T20" fmla="*/ 240 w 6320"/>
              <a:gd name="T21" fmla="*/ 2888 h 5374"/>
              <a:gd name="T22" fmla="*/ 0 w 6320"/>
              <a:gd name="T23" fmla="*/ 3088 h 5374"/>
              <a:gd name="T24" fmla="*/ 994 w 6320"/>
              <a:gd name="T25" fmla="*/ 4128 h 5374"/>
              <a:gd name="T26" fmla="*/ 2013 w 6320"/>
              <a:gd name="T27" fmla="*/ 3134 h 5374"/>
              <a:gd name="T28" fmla="*/ 1813 w 6320"/>
              <a:gd name="T29" fmla="*/ 2888 h 5374"/>
              <a:gd name="T30" fmla="*/ 1193 w 6320"/>
              <a:gd name="T31" fmla="*/ 1321 h 5374"/>
              <a:gd name="T32" fmla="*/ 2171 w 6320"/>
              <a:gd name="T33" fmla="*/ 814 h 5374"/>
              <a:gd name="T34" fmla="*/ 2960 w 6320"/>
              <a:gd name="T35" fmla="*/ 4417 h 5374"/>
              <a:gd name="T36" fmla="*/ 2171 w 6320"/>
              <a:gd name="T37" fmla="*/ 4974 h 5374"/>
              <a:gd name="T38" fmla="*/ 2171 w 6320"/>
              <a:gd name="T39" fmla="*/ 5374 h 5374"/>
              <a:gd name="T40" fmla="*/ 4349 w 6320"/>
              <a:gd name="T41" fmla="*/ 5174 h 5374"/>
              <a:gd name="T42" fmla="*/ 3917 w 6320"/>
              <a:gd name="T43" fmla="*/ 4974 h 5374"/>
              <a:gd name="T44" fmla="*/ 3360 w 6320"/>
              <a:gd name="T45" fmla="*/ 1602 h 5374"/>
              <a:gd name="T46" fmla="*/ 4740 w 6320"/>
              <a:gd name="T47" fmla="*/ 1081 h 5374"/>
              <a:gd name="T48" fmla="*/ 4547 w 6320"/>
              <a:gd name="T49" fmla="*/ 2888 h 5374"/>
              <a:gd name="T50" fmla="*/ 4307 w 6320"/>
              <a:gd name="T51" fmla="*/ 3088 h 5374"/>
              <a:gd name="T52" fmla="*/ 5301 w 6320"/>
              <a:gd name="T53" fmla="*/ 4128 h 5374"/>
              <a:gd name="T54" fmla="*/ 6320 w 6320"/>
              <a:gd name="T55" fmla="*/ 3134 h 5374"/>
              <a:gd name="T56" fmla="*/ 6120 w 6320"/>
              <a:gd name="T57" fmla="*/ 2888 h 5374"/>
              <a:gd name="T58" fmla="*/ 994 w 6320"/>
              <a:gd name="T59" fmla="*/ 3728 h 5374"/>
              <a:gd name="T60" fmla="*/ 1593 w 6320"/>
              <a:gd name="T61" fmla="*/ 3288 h 5374"/>
              <a:gd name="T62" fmla="*/ 525 w 6320"/>
              <a:gd name="T63" fmla="*/ 2888 h 5374"/>
              <a:gd name="T64" fmla="*/ 1489 w 6320"/>
              <a:gd name="T65" fmla="*/ 2888 h 5374"/>
              <a:gd name="T66" fmla="*/ 3487 w 6320"/>
              <a:gd name="T67" fmla="*/ 4974 h 5374"/>
              <a:gd name="T68" fmla="*/ 3160 w 6320"/>
              <a:gd name="T69" fmla="*/ 4791 h 5374"/>
              <a:gd name="T70" fmla="*/ 5314 w 6320"/>
              <a:gd name="T71" fmla="*/ 1586 h 5374"/>
              <a:gd name="T72" fmla="*/ 4831 w 6320"/>
              <a:gd name="T73" fmla="*/ 2888 h 5374"/>
              <a:gd name="T74" fmla="*/ 5326 w 6320"/>
              <a:gd name="T75" fmla="*/ 3728 h 5374"/>
              <a:gd name="T76" fmla="*/ 4727 w 6320"/>
              <a:gd name="T77" fmla="*/ 3288 h 5374"/>
              <a:gd name="T78" fmla="*/ 5326 w 6320"/>
              <a:gd name="T79" fmla="*/ 3728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20" h="5374">
                <a:moveTo>
                  <a:pt x="6120" y="2888"/>
                </a:moveTo>
                <a:lnTo>
                  <a:pt x="6080" y="2888"/>
                </a:lnTo>
                <a:lnTo>
                  <a:pt x="5504" y="1331"/>
                </a:lnTo>
                <a:cubicBezTo>
                  <a:pt x="5657" y="1299"/>
                  <a:pt x="5800" y="1223"/>
                  <a:pt x="5912" y="1111"/>
                </a:cubicBezTo>
                <a:cubicBezTo>
                  <a:pt x="5990" y="1033"/>
                  <a:pt x="5990" y="906"/>
                  <a:pt x="5912" y="828"/>
                </a:cubicBezTo>
                <a:cubicBezTo>
                  <a:pt x="5834" y="750"/>
                  <a:pt x="5707" y="750"/>
                  <a:pt x="5629" y="828"/>
                </a:cubicBezTo>
                <a:cubicBezTo>
                  <a:pt x="5549" y="908"/>
                  <a:pt x="5438" y="952"/>
                  <a:pt x="5325" y="948"/>
                </a:cubicBezTo>
                <a:cubicBezTo>
                  <a:pt x="5214" y="945"/>
                  <a:pt x="5113" y="898"/>
                  <a:pt x="5040" y="816"/>
                </a:cubicBezTo>
                <a:cubicBezTo>
                  <a:pt x="4814" y="560"/>
                  <a:pt x="4490" y="414"/>
                  <a:pt x="4149" y="414"/>
                </a:cubicBezTo>
                <a:cubicBezTo>
                  <a:pt x="3846" y="414"/>
                  <a:pt x="3570" y="527"/>
                  <a:pt x="3360" y="714"/>
                </a:cubicBezTo>
                <a:lnTo>
                  <a:pt x="3360" y="200"/>
                </a:lnTo>
                <a:cubicBezTo>
                  <a:pt x="3360" y="90"/>
                  <a:pt x="3271" y="0"/>
                  <a:pt x="3160" y="0"/>
                </a:cubicBezTo>
                <a:cubicBezTo>
                  <a:pt x="3050" y="0"/>
                  <a:pt x="2960" y="90"/>
                  <a:pt x="2960" y="200"/>
                </a:cubicBezTo>
                <a:lnTo>
                  <a:pt x="2960" y="714"/>
                </a:lnTo>
                <a:cubicBezTo>
                  <a:pt x="2750" y="527"/>
                  <a:pt x="2474" y="414"/>
                  <a:pt x="2171" y="414"/>
                </a:cubicBezTo>
                <a:cubicBezTo>
                  <a:pt x="1831" y="414"/>
                  <a:pt x="1506" y="560"/>
                  <a:pt x="1280" y="816"/>
                </a:cubicBezTo>
                <a:cubicBezTo>
                  <a:pt x="1208" y="898"/>
                  <a:pt x="1107" y="945"/>
                  <a:pt x="996" y="948"/>
                </a:cubicBezTo>
                <a:cubicBezTo>
                  <a:pt x="882" y="952"/>
                  <a:pt x="771" y="908"/>
                  <a:pt x="691" y="828"/>
                </a:cubicBezTo>
                <a:cubicBezTo>
                  <a:pt x="613" y="750"/>
                  <a:pt x="486" y="750"/>
                  <a:pt x="408" y="828"/>
                </a:cubicBezTo>
                <a:cubicBezTo>
                  <a:pt x="330" y="906"/>
                  <a:pt x="330" y="1033"/>
                  <a:pt x="408" y="1111"/>
                </a:cubicBezTo>
                <a:cubicBezTo>
                  <a:pt x="520" y="1223"/>
                  <a:pt x="663" y="1299"/>
                  <a:pt x="817" y="1331"/>
                </a:cubicBezTo>
                <a:lnTo>
                  <a:pt x="240" y="2888"/>
                </a:lnTo>
                <a:lnTo>
                  <a:pt x="200" y="2888"/>
                </a:lnTo>
                <a:cubicBezTo>
                  <a:pt x="90" y="2888"/>
                  <a:pt x="0" y="2978"/>
                  <a:pt x="0" y="3088"/>
                </a:cubicBezTo>
                <a:lnTo>
                  <a:pt x="0" y="3134"/>
                </a:lnTo>
                <a:cubicBezTo>
                  <a:pt x="0" y="3682"/>
                  <a:pt x="446" y="4128"/>
                  <a:pt x="994" y="4128"/>
                </a:cubicBezTo>
                <a:lnTo>
                  <a:pt x="1019" y="4128"/>
                </a:lnTo>
                <a:cubicBezTo>
                  <a:pt x="1567" y="4128"/>
                  <a:pt x="2013" y="3682"/>
                  <a:pt x="2013" y="3134"/>
                </a:cubicBezTo>
                <a:lnTo>
                  <a:pt x="2013" y="3088"/>
                </a:lnTo>
                <a:cubicBezTo>
                  <a:pt x="2013" y="2978"/>
                  <a:pt x="1924" y="2888"/>
                  <a:pt x="1813" y="2888"/>
                </a:cubicBezTo>
                <a:lnTo>
                  <a:pt x="1773" y="2888"/>
                </a:lnTo>
                <a:lnTo>
                  <a:pt x="1193" y="1321"/>
                </a:lnTo>
                <a:cubicBezTo>
                  <a:pt x="1342" y="1281"/>
                  <a:pt x="1476" y="1199"/>
                  <a:pt x="1580" y="1081"/>
                </a:cubicBezTo>
                <a:cubicBezTo>
                  <a:pt x="1730" y="911"/>
                  <a:pt x="1945" y="814"/>
                  <a:pt x="2171" y="814"/>
                </a:cubicBezTo>
                <a:cubicBezTo>
                  <a:pt x="2606" y="814"/>
                  <a:pt x="2960" y="1167"/>
                  <a:pt x="2960" y="1602"/>
                </a:cubicBezTo>
                <a:lnTo>
                  <a:pt x="2960" y="4417"/>
                </a:lnTo>
                <a:cubicBezTo>
                  <a:pt x="2689" y="4488"/>
                  <a:pt x="2475" y="4703"/>
                  <a:pt x="2403" y="4974"/>
                </a:cubicBezTo>
                <a:lnTo>
                  <a:pt x="2171" y="4974"/>
                </a:lnTo>
                <a:cubicBezTo>
                  <a:pt x="2061" y="4974"/>
                  <a:pt x="1971" y="5063"/>
                  <a:pt x="1971" y="5174"/>
                </a:cubicBezTo>
                <a:cubicBezTo>
                  <a:pt x="1971" y="5284"/>
                  <a:pt x="2061" y="5374"/>
                  <a:pt x="2171" y="5374"/>
                </a:cubicBezTo>
                <a:lnTo>
                  <a:pt x="4149" y="5374"/>
                </a:lnTo>
                <a:cubicBezTo>
                  <a:pt x="4259" y="5374"/>
                  <a:pt x="4349" y="5284"/>
                  <a:pt x="4349" y="5174"/>
                </a:cubicBezTo>
                <a:cubicBezTo>
                  <a:pt x="4349" y="5063"/>
                  <a:pt x="4259" y="4974"/>
                  <a:pt x="4149" y="4974"/>
                </a:cubicBezTo>
                <a:lnTo>
                  <a:pt x="3917" y="4974"/>
                </a:lnTo>
                <a:cubicBezTo>
                  <a:pt x="3846" y="4703"/>
                  <a:pt x="3631" y="4489"/>
                  <a:pt x="3360" y="4417"/>
                </a:cubicBezTo>
                <a:lnTo>
                  <a:pt x="3360" y="1602"/>
                </a:lnTo>
                <a:cubicBezTo>
                  <a:pt x="3360" y="1167"/>
                  <a:pt x="3714" y="814"/>
                  <a:pt x="4149" y="814"/>
                </a:cubicBezTo>
                <a:cubicBezTo>
                  <a:pt x="4375" y="814"/>
                  <a:pt x="4590" y="911"/>
                  <a:pt x="4740" y="1081"/>
                </a:cubicBezTo>
                <a:cubicBezTo>
                  <a:pt x="4845" y="1199"/>
                  <a:pt x="4978" y="1281"/>
                  <a:pt x="5127" y="1321"/>
                </a:cubicBezTo>
                <a:lnTo>
                  <a:pt x="4547" y="2888"/>
                </a:lnTo>
                <a:lnTo>
                  <a:pt x="4507" y="2888"/>
                </a:lnTo>
                <a:cubicBezTo>
                  <a:pt x="4396" y="2888"/>
                  <a:pt x="4307" y="2978"/>
                  <a:pt x="4307" y="3088"/>
                </a:cubicBezTo>
                <a:lnTo>
                  <a:pt x="4307" y="3134"/>
                </a:lnTo>
                <a:cubicBezTo>
                  <a:pt x="4307" y="3682"/>
                  <a:pt x="4753" y="4128"/>
                  <a:pt x="5301" y="4128"/>
                </a:cubicBezTo>
                <a:lnTo>
                  <a:pt x="5326" y="4128"/>
                </a:lnTo>
                <a:cubicBezTo>
                  <a:pt x="5874" y="4128"/>
                  <a:pt x="6320" y="3682"/>
                  <a:pt x="6320" y="3134"/>
                </a:cubicBezTo>
                <a:lnTo>
                  <a:pt x="6320" y="3088"/>
                </a:lnTo>
                <a:cubicBezTo>
                  <a:pt x="6320" y="2978"/>
                  <a:pt x="6231" y="2888"/>
                  <a:pt x="6120" y="2888"/>
                </a:cubicBezTo>
                <a:close/>
                <a:moveTo>
                  <a:pt x="1019" y="3728"/>
                </a:moveTo>
                <a:lnTo>
                  <a:pt x="994" y="3728"/>
                </a:lnTo>
                <a:cubicBezTo>
                  <a:pt x="720" y="3728"/>
                  <a:pt x="488" y="3541"/>
                  <a:pt x="420" y="3288"/>
                </a:cubicBezTo>
                <a:lnTo>
                  <a:pt x="1593" y="3288"/>
                </a:lnTo>
                <a:cubicBezTo>
                  <a:pt x="1525" y="3541"/>
                  <a:pt x="1293" y="3728"/>
                  <a:pt x="1019" y="3728"/>
                </a:cubicBezTo>
                <a:close/>
                <a:moveTo>
                  <a:pt x="525" y="2888"/>
                </a:moveTo>
                <a:lnTo>
                  <a:pt x="1007" y="1586"/>
                </a:lnTo>
                <a:lnTo>
                  <a:pt x="1489" y="2888"/>
                </a:lnTo>
                <a:lnTo>
                  <a:pt x="525" y="2888"/>
                </a:lnTo>
                <a:close/>
                <a:moveTo>
                  <a:pt x="3487" y="4974"/>
                </a:moveTo>
                <a:lnTo>
                  <a:pt x="2834" y="4974"/>
                </a:lnTo>
                <a:cubicBezTo>
                  <a:pt x="2901" y="4864"/>
                  <a:pt x="3022" y="4791"/>
                  <a:pt x="3160" y="4791"/>
                </a:cubicBezTo>
                <a:cubicBezTo>
                  <a:pt x="3298" y="4791"/>
                  <a:pt x="3419" y="4864"/>
                  <a:pt x="3487" y="4974"/>
                </a:cubicBezTo>
                <a:close/>
                <a:moveTo>
                  <a:pt x="5314" y="1586"/>
                </a:moveTo>
                <a:lnTo>
                  <a:pt x="5796" y="2888"/>
                </a:lnTo>
                <a:lnTo>
                  <a:pt x="4831" y="2888"/>
                </a:lnTo>
                <a:lnTo>
                  <a:pt x="5314" y="1586"/>
                </a:lnTo>
                <a:close/>
                <a:moveTo>
                  <a:pt x="5326" y="3728"/>
                </a:moveTo>
                <a:lnTo>
                  <a:pt x="5301" y="3728"/>
                </a:lnTo>
                <a:cubicBezTo>
                  <a:pt x="5027" y="3728"/>
                  <a:pt x="4795" y="3541"/>
                  <a:pt x="4727" y="3288"/>
                </a:cubicBezTo>
                <a:lnTo>
                  <a:pt x="5900" y="3288"/>
                </a:lnTo>
                <a:cubicBezTo>
                  <a:pt x="5832" y="3541"/>
                  <a:pt x="5600" y="3728"/>
                  <a:pt x="5326" y="372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09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263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17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771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526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28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03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690">
            <a:extLst>
              <a:ext uri="{FF2B5EF4-FFF2-40B4-BE49-F238E27FC236}">
                <a16:creationId xmlns:a16="http://schemas.microsoft.com/office/drawing/2014/main" id="{D2A5640C-C67A-4C74-3D44-9309407BA0BE}"/>
              </a:ext>
            </a:extLst>
          </p:cNvPr>
          <p:cNvSpPr/>
          <p:nvPr/>
        </p:nvSpPr>
        <p:spPr>
          <a:xfrm>
            <a:off x="1018094" y="2022561"/>
            <a:ext cx="699560" cy="619718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09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263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17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771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526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28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03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EDB142-82A9-44E9-1E6F-19ED61ADE60E}"/>
              </a:ext>
            </a:extLst>
          </p:cNvPr>
          <p:cNvSpPr/>
          <p:nvPr/>
        </p:nvSpPr>
        <p:spPr>
          <a:xfrm>
            <a:off x="3285864" y="3470594"/>
            <a:ext cx="2402585" cy="11599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25724" rIns="0" bIns="25724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Una persona ascendida por su competencia técnica se encuentra en un plano nuevo, donde casi todas sus responsabilidades tienen que ver con el trato con personas y no con la destreza técnica.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607B97D-D537-F4ED-D33C-C1988E08D068}"/>
              </a:ext>
            </a:extLst>
          </p:cNvPr>
          <p:cNvSpPr/>
          <p:nvPr/>
        </p:nvSpPr>
        <p:spPr>
          <a:xfrm>
            <a:off x="6605227" y="1426285"/>
            <a:ext cx="1766765" cy="18068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Shape 3626">
            <a:extLst>
              <a:ext uri="{FF2B5EF4-FFF2-40B4-BE49-F238E27FC236}">
                <a16:creationId xmlns:a16="http://schemas.microsoft.com/office/drawing/2014/main" id="{671D1EC5-E34E-A114-CEB3-3C061E6F5DBF}"/>
              </a:ext>
            </a:extLst>
          </p:cNvPr>
          <p:cNvSpPr/>
          <p:nvPr/>
        </p:nvSpPr>
        <p:spPr>
          <a:xfrm>
            <a:off x="7138830" y="2022561"/>
            <a:ext cx="699560" cy="652277"/>
          </a:xfrm>
          <a:custGeom>
            <a:avLst/>
            <a:gdLst>
              <a:gd name="connsiteX0" fmla="*/ 476151 w 607639"/>
              <a:gd name="connsiteY0" fmla="*/ 434122 h 566570"/>
              <a:gd name="connsiteX1" fmla="*/ 481492 w 607639"/>
              <a:gd name="connsiteY1" fmla="*/ 434122 h 566570"/>
              <a:gd name="connsiteX2" fmla="*/ 484073 w 607639"/>
              <a:gd name="connsiteY2" fmla="*/ 434922 h 566570"/>
              <a:gd name="connsiteX3" fmla="*/ 486476 w 607639"/>
              <a:gd name="connsiteY3" fmla="*/ 436256 h 566570"/>
              <a:gd name="connsiteX4" fmla="*/ 488523 w 607639"/>
              <a:gd name="connsiteY4" fmla="*/ 437946 h 566570"/>
              <a:gd name="connsiteX5" fmla="*/ 490303 w 607639"/>
              <a:gd name="connsiteY5" fmla="*/ 439992 h 566570"/>
              <a:gd name="connsiteX6" fmla="*/ 491549 w 607639"/>
              <a:gd name="connsiteY6" fmla="*/ 442394 h 566570"/>
              <a:gd name="connsiteX7" fmla="*/ 492261 w 607639"/>
              <a:gd name="connsiteY7" fmla="*/ 444973 h 566570"/>
              <a:gd name="connsiteX8" fmla="*/ 492617 w 607639"/>
              <a:gd name="connsiteY8" fmla="*/ 447641 h 566570"/>
              <a:gd name="connsiteX9" fmla="*/ 488523 w 607639"/>
              <a:gd name="connsiteY9" fmla="*/ 457425 h 566570"/>
              <a:gd name="connsiteX10" fmla="*/ 486476 w 607639"/>
              <a:gd name="connsiteY10" fmla="*/ 459115 h 566570"/>
              <a:gd name="connsiteX11" fmla="*/ 484073 w 607639"/>
              <a:gd name="connsiteY11" fmla="*/ 460361 h 566570"/>
              <a:gd name="connsiteX12" fmla="*/ 481492 w 607639"/>
              <a:gd name="connsiteY12" fmla="*/ 461161 h 566570"/>
              <a:gd name="connsiteX13" fmla="*/ 478822 w 607639"/>
              <a:gd name="connsiteY13" fmla="*/ 461428 h 566570"/>
              <a:gd name="connsiteX14" fmla="*/ 476151 w 607639"/>
              <a:gd name="connsiteY14" fmla="*/ 461161 h 566570"/>
              <a:gd name="connsiteX15" fmla="*/ 473570 w 607639"/>
              <a:gd name="connsiteY15" fmla="*/ 460361 h 566570"/>
              <a:gd name="connsiteX16" fmla="*/ 471167 w 607639"/>
              <a:gd name="connsiteY16" fmla="*/ 459115 h 566570"/>
              <a:gd name="connsiteX17" fmla="*/ 469031 w 607639"/>
              <a:gd name="connsiteY17" fmla="*/ 457425 h 566570"/>
              <a:gd name="connsiteX18" fmla="*/ 467340 w 607639"/>
              <a:gd name="connsiteY18" fmla="*/ 455291 h 566570"/>
              <a:gd name="connsiteX19" fmla="*/ 466094 w 607639"/>
              <a:gd name="connsiteY19" fmla="*/ 452889 h 566570"/>
              <a:gd name="connsiteX20" fmla="*/ 465293 w 607639"/>
              <a:gd name="connsiteY20" fmla="*/ 450310 h 566570"/>
              <a:gd name="connsiteX21" fmla="*/ 465026 w 607639"/>
              <a:gd name="connsiteY21" fmla="*/ 447641 h 566570"/>
              <a:gd name="connsiteX22" fmla="*/ 465293 w 607639"/>
              <a:gd name="connsiteY22" fmla="*/ 444973 h 566570"/>
              <a:gd name="connsiteX23" fmla="*/ 466094 w 607639"/>
              <a:gd name="connsiteY23" fmla="*/ 442394 h 566570"/>
              <a:gd name="connsiteX24" fmla="*/ 467340 w 607639"/>
              <a:gd name="connsiteY24" fmla="*/ 439992 h 566570"/>
              <a:gd name="connsiteX25" fmla="*/ 469031 w 607639"/>
              <a:gd name="connsiteY25" fmla="*/ 437946 h 566570"/>
              <a:gd name="connsiteX26" fmla="*/ 471167 w 607639"/>
              <a:gd name="connsiteY26" fmla="*/ 436256 h 566570"/>
              <a:gd name="connsiteX27" fmla="*/ 473570 w 607639"/>
              <a:gd name="connsiteY27" fmla="*/ 434922 h 566570"/>
              <a:gd name="connsiteX28" fmla="*/ 476151 w 607639"/>
              <a:gd name="connsiteY28" fmla="*/ 434122 h 566570"/>
              <a:gd name="connsiteX29" fmla="*/ 303784 w 607639"/>
              <a:gd name="connsiteY29" fmla="*/ 267307 h 566570"/>
              <a:gd name="connsiteX30" fmla="*/ 262306 w 607639"/>
              <a:gd name="connsiteY30" fmla="*/ 289080 h 566570"/>
              <a:gd name="connsiteX31" fmla="*/ 258657 w 607639"/>
              <a:gd name="connsiteY31" fmla="*/ 302677 h 566570"/>
              <a:gd name="connsiteX32" fmla="*/ 221985 w 607639"/>
              <a:gd name="connsiteY32" fmla="*/ 338401 h 566570"/>
              <a:gd name="connsiteX33" fmla="*/ 230619 w 607639"/>
              <a:gd name="connsiteY33" fmla="*/ 388789 h 566570"/>
              <a:gd name="connsiteX34" fmla="*/ 225189 w 607639"/>
              <a:gd name="connsiteY34" fmla="*/ 402208 h 566570"/>
              <a:gd name="connsiteX35" fmla="*/ 217089 w 607639"/>
              <a:gd name="connsiteY35" fmla="*/ 404874 h 566570"/>
              <a:gd name="connsiteX36" fmla="*/ 210681 w 607639"/>
              <a:gd name="connsiteY36" fmla="*/ 403275 h 566570"/>
              <a:gd name="connsiteX37" fmla="*/ 165286 w 607639"/>
              <a:gd name="connsiteY37" fmla="*/ 379458 h 566570"/>
              <a:gd name="connsiteX38" fmla="*/ 119980 w 607639"/>
              <a:gd name="connsiteY38" fmla="*/ 403275 h 566570"/>
              <a:gd name="connsiteX39" fmla="*/ 105472 w 607639"/>
              <a:gd name="connsiteY39" fmla="*/ 402208 h 566570"/>
              <a:gd name="connsiteX40" fmla="*/ 100042 w 607639"/>
              <a:gd name="connsiteY40" fmla="*/ 388789 h 566570"/>
              <a:gd name="connsiteX41" fmla="*/ 108676 w 607639"/>
              <a:gd name="connsiteY41" fmla="*/ 338401 h 566570"/>
              <a:gd name="connsiteX42" fmla="*/ 84822 w 607639"/>
              <a:gd name="connsiteY42" fmla="*/ 315207 h 566570"/>
              <a:gd name="connsiteX43" fmla="*/ 84822 w 607639"/>
              <a:gd name="connsiteY43" fmla="*/ 433845 h 566570"/>
              <a:gd name="connsiteX44" fmla="*/ 431513 w 607639"/>
              <a:gd name="connsiteY44" fmla="*/ 433845 h 566570"/>
              <a:gd name="connsiteX45" fmla="*/ 445309 w 607639"/>
              <a:gd name="connsiteY45" fmla="*/ 447620 h 566570"/>
              <a:gd name="connsiteX46" fmla="*/ 431513 w 607639"/>
              <a:gd name="connsiteY46" fmla="*/ 461394 h 566570"/>
              <a:gd name="connsiteX47" fmla="*/ 84822 w 607639"/>
              <a:gd name="connsiteY47" fmla="*/ 461394 h 566570"/>
              <a:gd name="connsiteX48" fmla="*/ 84822 w 607639"/>
              <a:gd name="connsiteY48" fmla="*/ 485833 h 566570"/>
              <a:gd name="connsiteX49" fmla="*/ 522836 w 607639"/>
              <a:gd name="connsiteY49" fmla="*/ 485833 h 566570"/>
              <a:gd name="connsiteX50" fmla="*/ 522836 w 607639"/>
              <a:gd name="connsiteY50" fmla="*/ 316540 h 566570"/>
              <a:gd name="connsiteX51" fmla="*/ 500317 w 607639"/>
              <a:gd name="connsiteY51" fmla="*/ 338401 h 566570"/>
              <a:gd name="connsiteX52" fmla="*/ 509040 w 607639"/>
              <a:gd name="connsiteY52" fmla="*/ 388789 h 566570"/>
              <a:gd name="connsiteX53" fmla="*/ 503521 w 607639"/>
              <a:gd name="connsiteY53" fmla="*/ 402208 h 566570"/>
              <a:gd name="connsiteX54" fmla="*/ 489013 w 607639"/>
              <a:gd name="connsiteY54" fmla="*/ 403275 h 566570"/>
              <a:gd name="connsiteX55" fmla="*/ 443707 w 607639"/>
              <a:gd name="connsiteY55" fmla="*/ 379458 h 566570"/>
              <a:gd name="connsiteX56" fmla="*/ 398312 w 607639"/>
              <a:gd name="connsiteY56" fmla="*/ 403275 h 566570"/>
              <a:gd name="connsiteX57" fmla="*/ 391904 w 607639"/>
              <a:gd name="connsiteY57" fmla="*/ 404874 h 566570"/>
              <a:gd name="connsiteX58" fmla="*/ 383804 w 607639"/>
              <a:gd name="connsiteY58" fmla="*/ 402208 h 566570"/>
              <a:gd name="connsiteX59" fmla="*/ 378374 w 607639"/>
              <a:gd name="connsiteY59" fmla="*/ 388789 h 566570"/>
              <a:gd name="connsiteX60" fmla="*/ 387008 w 607639"/>
              <a:gd name="connsiteY60" fmla="*/ 338401 h 566570"/>
              <a:gd name="connsiteX61" fmla="*/ 350336 w 607639"/>
              <a:gd name="connsiteY61" fmla="*/ 302677 h 566570"/>
              <a:gd name="connsiteX62" fmla="*/ 346598 w 607639"/>
              <a:gd name="connsiteY62" fmla="*/ 289791 h 566570"/>
              <a:gd name="connsiteX63" fmla="*/ 443707 w 607639"/>
              <a:gd name="connsiteY63" fmla="*/ 263130 h 566570"/>
              <a:gd name="connsiteX64" fmla="*/ 430177 w 607639"/>
              <a:gd name="connsiteY64" fmla="*/ 290502 h 566570"/>
              <a:gd name="connsiteX65" fmla="*/ 419763 w 607639"/>
              <a:gd name="connsiteY65" fmla="*/ 298055 h 566570"/>
              <a:gd name="connsiteX66" fmla="*/ 389589 w 607639"/>
              <a:gd name="connsiteY66" fmla="*/ 302410 h 566570"/>
              <a:gd name="connsiteX67" fmla="*/ 411397 w 607639"/>
              <a:gd name="connsiteY67" fmla="*/ 323738 h 566570"/>
              <a:gd name="connsiteX68" fmla="*/ 415402 w 607639"/>
              <a:gd name="connsiteY68" fmla="*/ 335913 h 566570"/>
              <a:gd name="connsiteX69" fmla="*/ 410239 w 607639"/>
              <a:gd name="connsiteY69" fmla="*/ 365950 h 566570"/>
              <a:gd name="connsiteX70" fmla="*/ 437298 w 607639"/>
              <a:gd name="connsiteY70" fmla="*/ 351731 h 566570"/>
              <a:gd name="connsiteX71" fmla="*/ 450116 w 607639"/>
              <a:gd name="connsiteY71" fmla="*/ 351731 h 566570"/>
              <a:gd name="connsiteX72" fmla="*/ 477175 w 607639"/>
              <a:gd name="connsiteY72" fmla="*/ 365950 h 566570"/>
              <a:gd name="connsiteX73" fmla="*/ 472012 w 607639"/>
              <a:gd name="connsiteY73" fmla="*/ 335913 h 566570"/>
              <a:gd name="connsiteX74" fmla="*/ 475928 w 607639"/>
              <a:gd name="connsiteY74" fmla="*/ 323738 h 566570"/>
              <a:gd name="connsiteX75" fmla="*/ 497825 w 607639"/>
              <a:gd name="connsiteY75" fmla="*/ 302410 h 566570"/>
              <a:gd name="connsiteX76" fmla="*/ 467562 w 607639"/>
              <a:gd name="connsiteY76" fmla="*/ 298055 h 566570"/>
              <a:gd name="connsiteX77" fmla="*/ 457236 w 607639"/>
              <a:gd name="connsiteY77" fmla="*/ 290502 h 566570"/>
              <a:gd name="connsiteX78" fmla="*/ 165286 w 607639"/>
              <a:gd name="connsiteY78" fmla="*/ 263130 h 566570"/>
              <a:gd name="connsiteX79" fmla="*/ 151757 w 607639"/>
              <a:gd name="connsiteY79" fmla="*/ 290502 h 566570"/>
              <a:gd name="connsiteX80" fmla="*/ 141432 w 607639"/>
              <a:gd name="connsiteY80" fmla="*/ 298055 h 566570"/>
              <a:gd name="connsiteX81" fmla="*/ 111169 w 607639"/>
              <a:gd name="connsiteY81" fmla="*/ 302410 h 566570"/>
              <a:gd name="connsiteX82" fmla="*/ 133065 w 607639"/>
              <a:gd name="connsiteY82" fmla="*/ 323738 h 566570"/>
              <a:gd name="connsiteX83" fmla="*/ 137070 w 607639"/>
              <a:gd name="connsiteY83" fmla="*/ 335913 h 566570"/>
              <a:gd name="connsiteX84" fmla="*/ 131908 w 607639"/>
              <a:gd name="connsiteY84" fmla="*/ 365950 h 566570"/>
              <a:gd name="connsiteX85" fmla="*/ 158877 w 607639"/>
              <a:gd name="connsiteY85" fmla="*/ 351731 h 566570"/>
              <a:gd name="connsiteX86" fmla="*/ 165286 w 607639"/>
              <a:gd name="connsiteY86" fmla="*/ 350221 h 566570"/>
              <a:gd name="connsiteX87" fmla="*/ 171695 w 607639"/>
              <a:gd name="connsiteY87" fmla="*/ 351731 h 566570"/>
              <a:gd name="connsiteX88" fmla="*/ 198754 w 607639"/>
              <a:gd name="connsiteY88" fmla="*/ 365950 h 566570"/>
              <a:gd name="connsiteX89" fmla="*/ 193591 w 607639"/>
              <a:gd name="connsiteY89" fmla="*/ 335913 h 566570"/>
              <a:gd name="connsiteX90" fmla="*/ 197596 w 607639"/>
              <a:gd name="connsiteY90" fmla="*/ 323738 h 566570"/>
              <a:gd name="connsiteX91" fmla="*/ 219404 w 607639"/>
              <a:gd name="connsiteY91" fmla="*/ 302410 h 566570"/>
              <a:gd name="connsiteX92" fmla="*/ 189230 w 607639"/>
              <a:gd name="connsiteY92" fmla="*/ 298055 h 566570"/>
              <a:gd name="connsiteX93" fmla="*/ 178816 w 607639"/>
              <a:gd name="connsiteY93" fmla="*/ 290502 h 566570"/>
              <a:gd name="connsiteX94" fmla="*/ 303784 w 607639"/>
              <a:gd name="connsiteY94" fmla="*/ 150979 h 566570"/>
              <a:gd name="connsiteX95" fmla="*/ 290255 w 607639"/>
              <a:gd name="connsiteY95" fmla="*/ 178351 h 566570"/>
              <a:gd name="connsiteX96" fmla="*/ 279930 w 607639"/>
              <a:gd name="connsiteY96" fmla="*/ 185904 h 566570"/>
              <a:gd name="connsiteX97" fmla="*/ 249667 w 607639"/>
              <a:gd name="connsiteY97" fmla="*/ 190259 h 566570"/>
              <a:gd name="connsiteX98" fmla="*/ 271563 w 607639"/>
              <a:gd name="connsiteY98" fmla="*/ 211587 h 566570"/>
              <a:gd name="connsiteX99" fmla="*/ 275480 w 607639"/>
              <a:gd name="connsiteY99" fmla="*/ 223762 h 566570"/>
              <a:gd name="connsiteX100" fmla="*/ 270317 w 607639"/>
              <a:gd name="connsiteY100" fmla="*/ 253799 h 566570"/>
              <a:gd name="connsiteX101" fmla="*/ 297376 w 607639"/>
              <a:gd name="connsiteY101" fmla="*/ 239580 h 566570"/>
              <a:gd name="connsiteX102" fmla="*/ 310193 w 607639"/>
              <a:gd name="connsiteY102" fmla="*/ 239580 h 566570"/>
              <a:gd name="connsiteX103" fmla="*/ 337252 w 607639"/>
              <a:gd name="connsiteY103" fmla="*/ 253799 h 566570"/>
              <a:gd name="connsiteX104" fmla="*/ 332089 w 607639"/>
              <a:gd name="connsiteY104" fmla="*/ 223762 h 566570"/>
              <a:gd name="connsiteX105" fmla="*/ 336006 w 607639"/>
              <a:gd name="connsiteY105" fmla="*/ 211587 h 566570"/>
              <a:gd name="connsiteX106" fmla="*/ 357902 w 607639"/>
              <a:gd name="connsiteY106" fmla="*/ 190259 h 566570"/>
              <a:gd name="connsiteX107" fmla="*/ 327639 w 607639"/>
              <a:gd name="connsiteY107" fmla="*/ 185904 h 566570"/>
              <a:gd name="connsiteX108" fmla="*/ 317314 w 607639"/>
              <a:gd name="connsiteY108" fmla="*/ 178351 h 566570"/>
              <a:gd name="connsiteX109" fmla="*/ 84822 w 607639"/>
              <a:gd name="connsiteY109" fmla="*/ 80685 h 566570"/>
              <a:gd name="connsiteX110" fmla="*/ 84822 w 607639"/>
              <a:gd name="connsiteY110" fmla="*/ 278505 h 566570"/>
              <a:gd name="connsiteX111" fmla="*/ 130305 w 607639"/>
              <a:gd name="connsiteY111" fmla="*/ 271839 h 566570"/>
              <a:gd name="connsiteX112" fmla="*/ 153003 w 607639"/>
              <a:gd name="connsiteY112" fmla="*/ 225984 h 566570"/>
              <a:gd name="connsiteX113" fmla="*/ 165286 w 607639"/>
              <a:gd name="connsiteY113" fmla="*/ 218341 h 566570"/>
              <a:gd name="connsiteX114" fmla="*/ 177658 w 607639"/>
              <a:gd name="connsiteY114" fmla="*/ 225984 h 566570"/>
              <a:gd name="connsiteX115" fmla="*/ 200356 w 607639"/>
              <a:gd name="connsiteY115" fmla="*/ 271839 h 566570"/>
              <a:gd name="connsiteX116" fmla="*/ 238363 w 607639"/>
              <a:gd name="connsiteY116" fmla="*/ 277349 h 566570"/>
              <a:gd name="connsiteX117" fmla="*/ 238452 w 607639"/>
              <a:gd name="connsiteY117" fmla="*/ 276638 h 566570"/>
              <a:gd name="connsiteX118" fmla="*/ 247086 w 607639"/>
              <a:gd name="connsiteY118" fmla="*/ 226161 h 566570"/>
              <a:gd name="connsiteX119" fmla="*/ 210414 w 607639"/>
              <a:gd name="connsiteY119" fmla="*/ 190525 h 566570"/>
              <a:gd name="connsiteX120" fmla="*/ 206942 w 607639"/>
              <a:gd name="connsiteY120" fmla="*/ 176396 h 566570"/>
              <a:gd name="connsiteX121" fmla="*/ 218069 w 607639"/>
              <a:gd name="connsiteY121" fmla="*/ 167064 h 566570"/>
              <a:gd name="connsiteX122" fmla="*/ 268804 w 607639"/>
              <a:gd name="connsiteY122" fmla="*/ 159688 h 566570"/>
              <a:gd name="connsiteX123" fmla="*/ 291412 w 607639"/>
              <a:gd name="connsiteY123" fmla="*/ 113833 h 566570"/>
              <a:gd name="connsiteX124" fmla="*/ 303784 w 607639"/>
              <a:gd name="connsiteY124" fmla="*/ 106190 h 566570"/>
              <a:gd name="connsiteX125" fmla="*/ 316157 w 607639"/>
              <a:gd name="connsiteY125" fmla="*/ 113833 h 566570"/>
              <a:gd name="connsiteX126" fmla="*/ 338765 w 607639"/>
              <a:gd name="connsiteY126" fmla="*/ 159688 h 566570"/>
              <a:gd name="connsiteX127" fmla="*/ 389500 w 607639"/>
              <a:gd name="connsiteY127" fmla="*/ 167064 h 566570"/>
              <a:gd name="connsiteX128" fmla="*/ 400626 w 607639"/>
              <a:gd name="connsiteY128" fmla="*/ 176396 h 566570"/>
              <a:gd name="connsiteX129" fmla="*/ 397155 w 607639"/>
              <a:gd name="connsiteY129" fmla="*/ 190525 h 566570"/>
              <a:gd name="connsiteX130" fmla="*/ 360483 w 607639"/>
              <a:gd name="connsiteY130" fmla="*/ 226161 h 566570"/>
              <a:gd name="connsiteX131" fmla="*/ 369117 w 607639"/>
              <a:gd name="connsiteY131" fmla="*/ 276638 h 566570"/>
              <a:gd name="connsiteX132" fmla="*/ 369206 w 607639"/>
              <a:gd name="connsiteY132" fmla="*/ 277616 h 566570"/>
              <a:gd name="connsiteX133" fmla="*/ 408637 w 607639"/>
              <a:gd name="connsiteY133" fmla="*/ 271839 h 566570"/>
              <a:gd name="connsiteX134" fmla="*/ 431335 w 607639"/>
              <a:gd name="connsiteY134" fmla="*/ 225984 h 566570"/>
              <a:gd name="connsiteX135" fmla="*/ 443707 w 607639"/>
              <a:gd name="connsiteY135" fmla="*/ 218341 h 566570"/>
              <a:gd name="connsiteX136" fmla="*/ 456079 w 607639"/>
              <a:gd name="connsiteY136" fmla="*/ 225984 h 566570"/>
              <a:gd name="connsiteX137" fmla="*/ 478688 w 607639"/>
              <a:gd name="connsiteY137" fmla="*/ 271839 h 566570"/>
              <a:gd name="connsiteX138" fmla="*/ 522836 w 607639"/>
              <a:gd name="connsiteY138" fmla="*/ 278238 h 566570"/>
              <a:gd name="connsiteX139" fmla="*/ 522836 w 607639"/>
              <a:gd name="connsiteY139" fmla="*/ 80685 h 566570"/>
              <a:gd name="connsiteX140" fmla="*/ 71025 w 607639"/>
              <a:gd name="connsiteY140" fmla="*/ 53136 h 566570"/>
              <a:gd name="connsiteX141" fmla="*/ 536633 w 607639"/>
              <a:gd name="connsiteY141" fmla="*/ 53136 h 566570"/>
              <a:gd name="connsiteX142" fmla="*/ 550340 w 607639"/>
              <a:gd name="connsiteY142" fmla="*/ 66910 h 566570"/>
              <a:gd name="connsiteX143" fmla="*/ 550340 w 607639"/>
              <a:gd name="connsiteY143" fmla="*/ 499519 h 566570"/>
              <a:gd name="connsiteX144" fmla="*/ 536633 w 607639"/>
              <a:gd name="connsiteY144" fmla="*/ 513293 h 566570"/>
              <a:gd name="connsiteX145" fmla="*/ 71025 w 607639"/>
              <a:gd name="connsiteY145" fmla="*/ 513293 h 566570"/>
              <a:gd name="connsiteX146" fmla="*/ 57229 w 607639"/>
              <a:gd name="connsiteY146" fmla="*/ 499519 h 566570"/>
              <a:gd name="connsiteX147" fmla="*/ 57229 w 607639"/>
              <a:gd name="connsiteY147" fmla="*/ 66910 h 566570"/>
              <a:gd name="connsiteX148" fmla="*/ 71025 w 607639"/>
              <a:gd name="connsiteY148" fmla="*/ 53136 h 566570"/>
              <a:gd name="connsiteX149" fmla="*/ 27503 w 607639"/>
              <a:gd name="connsiteY149" fmla="*/ 27462 h 566570"/>
              <a:gd name="connsiteX150" fmla="*/ 27503 w 607639"/>
              <a:gd name="connsiteY150" fmla="*/ 539108 h 566570"/>
              <a:gd name="connsiteX151" fmla="*/ 580047 w 607639"/>
              <a:gd name="connsiteY151" fmla="*/ 539108 h 566570"/>
              <a:gd name="connsiteX152" fmla="*/ 580047 w 607639"/>
              <a:gd name="connsiteY152" fmla="*/ 27462 h 566570"/>
              <a:gd name="connsiteX153" fmla="*/ 13796 w 607639"/>
              <a:gd name="connsiteY153" fmla="*/ 0 h 566570"/>
              <a:gd name="connsiteX154" fmla="*/ 593843 w 607639"/>
              <a:gd name="connsiteY154" fmla="*/ 0 h 566570"/>
              <a:gd name="connsiteX155" fmla="*/ 607639 w 607639"/>
              <a:gd name="connsiteY155" fmla="*/ 13687 h 566570"/>
              <a:gd name="connsiteX156" fmla="*/ 607639 w 607639"/>
              <a:gd name="connsiteY156" fmla="*/ 552795 h 566570"/>
              <a:gd name="connsiteX157" fmla="*/ 593843 w 607639"/>
              <a:gd name="connsiteY157" fmla="*/ 566570 h 566570"/>
              <a:gd name="connsiteX158" fmla="*/ 13796 w 607639"/>
              <a:gd name="connsiteY158" fmla="*/ 566570 h 566570"/>
              <a:gd name="connsiteX159" fmla="*/ 0 w 607639"/>
              <a:gd name="connsiteY159" fmla="*/ 552795 h 566570"/>
              <a:gd name="connsiteX160" fmla="*/ 0 w 607639"/>
              <a:gd name="connsiteY160" fmla="*/ 13687 h 566570"/>
              <a:gd name="connsiteX161" fmla="*/ 13796 w 607639"/>
              <a:gd name="connsiteY161" fmla="*/ 0 h 56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7639" h="566570">
                <a:moveTo>
                  <a:pt x="476151" y="434122"/>
                </a:moveTo>
                <a:cubicBezTo>
                  <a:pt x="477932" y="433766"/>
                  <a:pt x="479712" y="433766"/>
                  <a:pt x="481492" y="434122"/>
                </a:cubicBezTo>
                <a:cubicBezTo>
                  <a:pt x="482382" y="434300"/>
                  <a:pt x="483272" y="434567"/>
                  <a:pt x="484073" y="434922"/>
                </a:cubicBezTo>
                <a:cubicBezTo>
                  <a:pt x="484874" y="435278"/>
                  <a:pt x="485675" y="435723"/>
                  <a:pt x="486476" y="436256"/>
                </a:cubicBezTo>
                <a:cubicBezTo>
                  <a:pt x="487188" y="436701"/>
                  <a:pt x="487900" y="437324"/>
                  <a:pt x="488523" y="437946"/>
                </a:cubicBezTo>
                <a:cubicBezTo>
                  <a:pt x="489146" y="438569"/>
                  <a:pt x="489769" y="439281"/>
                  <a:pt x="490303" y="439992"/>
                </a:cubicBezTo>
                <a:cubicBezTo>
                  <a:pt x="490748" y="440793"/>
                  <a:pt x="491193" y="441593"/>
                  <a:pt x="491549" y="442394"/>
                </a:cubicBezTo>
                <a:cubicBezTo>
                  <a:pt x="491816" y="443194"/>
                  <a:pt x="492172" y="444084"/>
                  <a:pt x="492261" y="444973"/>
                </a:cubicBezTo>
                <a:cubicBezTo>
                  <a:pt x="492439" y="445863"/>
                  <a:pt x="492617" y="446752"/>
                  <a:pt x="492617" y="447641"/>
                </a:cubicBezTo>
                <a:cubicBezTo>
                  <a:pt x="492617" y="451288"/>
                  <a:pt x="491104" y="454846"/>
                  <a:pt x="488523" y="457425"/>
                </a:cubicBezTo>
                <a:cubicBezTo>
                  <a:pt x="487900" y="458048"/>
                  <a:pt x="487188" y="458582"/>
                  <a:pt x="486476" y="459115"/>
                </a:cubicBezTo>
                <a:cubicBezTo>
                  <a:pt x="485675" y="459560"/>
                  <a:pt x="484874" y="460005"/>
                  <a:pt x="484073" y="460361"/>
                </a:cubicBezTo>
                <a:cubicBezTo>
                  <a:pt x="483272" y="460716"/>
                  <a:pt x="482382" y="460983"/>
                  <a:pt x="481492" y="461161"/>
                </a:cubicBezTo>
                <a:cubicBezTo>
                  <a:pt x="480602" y="461339"/>
                  <a:pt x="479712" y="461428"/>
                  <a:pt x="478822" y="461428"/>
                </a:cubicBezTo>
                <a:cubicBezTo>
                  <a:pt x="477932" y="461428"/>
                  <a:pt x="477041" y="461339"/>
                  <a:pt x="476151" y="461161"/>
                </a:cubicBezTo>
                <a:cubicBezTo>
                  <a:pt x="475261" y="460983"/>
                  <a:pt x="474371" y="460716"/>
                  <a:pt x="473570" y="460361"/>
                </a:cubicBezTo>
                <a:cubicBezTo>
                  <a:pt x="472680" y="460005"/>
                  <a:pt x="471879" y="459560"/>
                  <a:pt x="471167" y="459115"/>
                </a:cubicBezTo>
                <a:cubicBezTo>
                  <a:pt x="470366" y="458582"/>
                  <a:pt x="469743" y="458048"/>
                  <a:pt x="469031" y="457425"/>
                </a:cubicBezTo>
                <a:cubicBezTo>
                  <a:pt x="468408" y="456714"/>
                  <a:pt x="467874" y="456002"/>
                  <a:pt x="467340" y="455291"/>
                </a:cubicBezTo>
                <a:cubicBezTo>
                  <a:pt x="466895" y="454579"/>
                  <a:pt x="466450" y="453779"/>
                  <a:pt x="466094" y="452889"/>
                </a:cubicBezTo>
                <a:cubicBezTo>
                  <a:pt x="465738" y="452089"/>
                  <a:pt x="465471" y="451199"/>
                  <a:pt x="465293" y="450310"/>
                </a:cubicBezTo>
                <a:cubicBezTo>
                  <a:pt x="465115" y="449420"/>
                  <a:pt x="465026" y="448531"/>
                  <a:pt x="465026" y="447641"/>
                </a:cubicBezTo>
                <a:cubicBezTo>
                  <a:pt x="465026" y="446752"/>
                  <a:pt x="465115" y="445863"/>
                  <a:pt x="465293" y="444973"/>
                </a:cubicBezTo>
                <a:cubicBezTo>
                  <a:pt x="465471" y="444084"/>
                  <a:pt x="465738" y="443194"/>
                  <a:pt x="466094" y="442394"/>
                </a:cubicBezTo>
                <a:cubicBezTo>
                  <a:pt x="466450" y="441593"/>
                  <a:pt x="466895" y="440793"/>
                  <a:pt x="467340" y="439992"/>
                </a:cubicBezTo>
                <a:cubicBezTo>
                  <a:pt x="467874" y="439281"/>
                  <a:pt x="468408" y="438569"/>
                  <a:pt x="469031" y="437946"/>
                </a:cubicBezTo>
                <a:cubicBezTo>
                  <a:pt x="469743" y="437324"/>
                  <a:pt x="470366" y="436701"/>
                  <a:pt x="471167" y="436256"/>
                </a:cubicBezTo>
                <a:cubicBezTo>
                  <a:pt x="471879" y="435723"/>
                  <a:pt x="472680" y="435278"/>
                  <a:pt x="473570" y="434922"/>
                </a:cubicBezTo>
                <a:cubicBezTo>
                  <a:pt x="474371" y="434567"/>
                  <a:pt x="475261" y="434300"/>
                  <a:pt x="476151" y="434122"/>
                </a:cubicBezTo>
                <a:close/>
                <a:moveTo>
                  <a:pt x="303784" y="267307"/>
                </a:moveTo>
                <a:lnTo>
                  <a:pt x="262306" y="289080"/>
                </a:lnTo>
                <a:cubicBezTo>
                  <a:pt x="263641" y="293967"/>
                  <a:pt x="262306" y="299122"/>
                  <a:pt x="258657" y="302677"/>
                </a:cubicBezTo>
                <a:lnTo>
                  <a:pt x="221985" y="338401"/>
                </a:lnTo>
                <a:lnTo>
                  <a:pt x="230619" y="388789"/>
                </a:lnTo>
                <a:cubicBezTo>
                  <a:pt x="231509" y="393944"/>
                  <a:pt x="229373" y="399187"/>
                  <a:pt x="225189" y="402208"/>
                </a:cubicBezTo>
                <a:cubicBezTo>
                  <a:pt x="222786" y="403986"/>
                  <a:pt x="219938" y="404874"/>
                  <a:pt x="217089" y="404874"/>
                </a:cubicBezTo>
                <a:cubicBezTo>
                  <a:pt x="214864" y="404874"/>
                  <a:pt x="212639" y="404341"/>
                  <a:pt x="210681" y="403275"/>
                </a:cubicBezTo>
                <a:lnTo>
                  <a:pt x="165286" y="379458"/>
                </a:lnTo>
                <a:lnTo>
                  <a:pt x="119980" y="403275"/>
                </a:lnTo>
                <a:cubicBezTo>
                  <a:pt x="115352" y="405674"/>
                  <a:pt x="109744" y="405319"/>
                  <a:pt x="105472" y="402208"/>
                </a:cubicBezTo>
                <a:cubicBezTo>
                  <a:pt x="101199" y="399187"/>
                  <a:pt x="99152" y="393944"/>
                  <a:pt x="100042" y="388789"/>
                </a:cubicBezTo>
                <a:lnTo>
                  <a:pt x="108676" y="338401"/>
                </a:lnTo>
                <a:lnTo>
                  <a:pt x="84822" y="315207"/>
                </a:lnTo>
                <a:lnTo>
                  <a:pt x="84822" y="433845"/>
                </a:lnTo>
                <a:lnTo>
                  <a:pt x="431513" y="433845"/>
                </a:lnTo>
                <a:cubicBezTo>
                  <a:pt x="439167" y="433845"/>
                  <a:pt x="445309" y="440066"/>
                  <a:pt x="445309" y="447620"/>
                </a:cubicBezTo>
                <a:cubicBezTo>
                  <a:pt x="445309" y="455262"/>
                  <a:pt x="439167" y="461394"/>
                  <a:pt x="431513" y="461394"/>
                </a:cubicBezTo>
                <a:lnTo>
                  <a:pt x="84822" y="461394"/>
                </a:lnTo>
                <a:lnTo>
                  <a:pt x="84822" y="485833"/>
                </a:lnTo>
                <a:lnTo>
                  <a:pt x="522836" y="485833"/>
                </a:lnTo>
                <a:lnTo>
                  <a:pt x="522836" y="316540"/>
                </a:lnTo>
                <a:lnTo>
                  <a:pt x="500317" y="338401"/>
                </a:lnTo>
                <a:lnTo>
                  <a:pt x="509040" y="388789"/>
                </a:lnTo>
                <a:cubicBezTo>
                  <a:pt x="509930" y="393944"/>
                  <a:pt x="507794" y="399187"/>
                  <a:pt x="503521" y="402208"/>
                </a:cubicBezTo>
                <a:cubicBezTo>
                  <a:pt x="499249" y="405319"/>
                  <a:pt x="493641" y="405674"/>
                  <a:pt x="489013" y="403275"/>
                </a:cubicBezTo>
                <a:lnTo>
                  <a:pt x="443707" y="379458"/>
                </a:lnTo>
                <a:lnTo>
                  <a:pt x="398312" y="403275"/>
                </a:lnTo>
                <a:cubicBezTo>
                  <a:pt x="396354" y="404341"/>
                  <a:pt x="394129" y="404874"/>
                  <a:pt x="391904" y="404874"/>
                </a:cubicBezTo>
                <a:cubicBezTo>
                  <a:pt x="389055" y="404874"/>
                  <a:pt x="386207" y="403986"/>
                  <a:pt x="383804" y="402208"/>
                </a:cubicBezTo>
                <a:cubicBezTo>
                  <a:pt x="379620" y="399187"/>
                  <a:pt x="377484" y="393944"/>
                  <a:pt x="378374" y="388789"/>
                </a:cubicBezTo>
                <a:lnTo>
                  <a:pt x="387008" y="338401"/>
                </a:lnTo>
                <a:lnTo>
                  <a:pt x="350336" y="302677"/>
                </a:lnTo>
                <a:cubicBezTo>
                  <a:pt x="346865" y="299300"/>
                  <a:pt x="345530" y="294412"/>
                  <a:pt x="346598" y="289791"/>
                </a:cubicBezTo>
                <a:close/>
                <a:moveTo>
                  <a:pt x="443707" y="263130"/>
                </a:moveTo>
                <a:lnTo>
                  <a:pt x="430177" y="290502"/>
                </a:lnTo>
                <a:cubicBezTo>
                  <a:pt x="428130" y="294590"/>
                  <a:pt x="424303" y="297433"/>
                  <a:pt x="419763" y="298055"/>
                </a:cubicBezTo>
                <a:lnTo>
                  <a:pt x="389589" y="302410"/>
                </a:lnTo>
                <a:lnTo>
                  <a:pt x="411397" y="323738"/>
                </a:lnTo>
                <a:cubicBezTo>
                  <a:pt x="414690" y="326849"/>
                  <a:pt x="416203" y="331470"/>
                  <a:pt x="415402" y="335913"/>
                </a:cubicBezTo>
                <a:lnTo>
                  <a:pt x="410239" y="365950"/>
                </a:lnTo>
                <a:lnTo>
                  <a:pt x="437298" y="351731"/>
                </a:lnTo>
                <a:cubicBezTo>
                  <a:pt x="441304" y="349688"/>
                  <a:pt x="446110" y="349688"/>
                  <a:pt x="450116" y="351731"/>
                </a:cubicBezTo>
                <a:lnTo>
                  <a:pt x="477175" y="365950"/>
                </a:lnTo>
                <a:lnTo>
                  <a:pt x="472012" y="335913"/>
                </a:lnTo>
                <a:cubicBezTo>
                  <a:pt x="471211" y="331470"/>
                  <a:pt x="472724" y="326849"/>
                  <a:pt x="475928" y="323738"/>
                </a:cubicBezTo>
                <a:lnTo>
                  <a:pt x="497825" y="302410"/>
                </a:lnTo>
                <a:lnTo>
                  <a:pt x="467562" y="298055"/>
                </a:lnTo>
                <a:cubicBezTo>
                  <a:pt x="463111" y="297433"/>
                  <a:pt x="459194" y="294590"/>
                  <a:pt x="457236" y="290502"/>
                </a:cubicBezTo>
                <a:close/>
                <a:moveTo>
                  <a:pt x="165286" y="263130"/>
                </a:moveTo>
                <a:lnTo>
                  <a:pt x="151757" y="290502"/>
                </a:lnTo>
                <a:cubicBezTo>
                  <a:pt x="149799" y="294590"/>
                  <a:pt x="145882" y="297433"/>
                  <a:pt x="141432" y="298055"/>
                </a:cubicBezTo>
                <a:lnTo>
                  <a:pt x="111169" y="302410"/>
                </a:lnTo>
                <a:lnTo>
                  <a:pt x="133065" y="323738"/>
                </a:lnTo>
                <a:cubicBezTo>
                  <a:pt x="136358" y="326849"/>
                  <a:pt x="137782" y="331470"/>
                  <a:pt x="137070" y="335913"/>
                </a:cubicBezTo>
                <a:lnTo>
                  <a:pt x="131908" y="365950"/>
                </a:lnTo>
                <a:lnTo>
                  <a:pt x="158877" y="351731"/>
                </a:lnTo>
                <a:cubicBezTo>
                  <a:pt x="160925" y="350754"/>
                  <a:pt x="163150" y="350221"/>
                  <a:pt x="165286" y="350221"/>
                </a:cubicBezTo>
                <a:cubicBezTo>
                  <a:pt x="167511" y="350221"/>
                  <a:pt x="169737" y="350754"/>
                  <a:pt x="171695" y="351731"/>
                </a:cubicBezTo>
                <a:lnTo>
                  <a:pt x="198754" y="365950"/>
                </a:lnTo>
                <a:lnTo>
                  <a:pt x="193591" y="335913"/>
                </a:lnTo>
                <a:cubicBezTo>
                  <a:pt x="192879" y="331470"/>
                  <a:pt x="194303" y="326849"/>
                  <a:pt x="197596" y="323738"/>
                </a:cubicBezTo>
                <a:lnTo>
                  <a:pt x="219404" y="302410"/>
                </a:lnTo>
                <a:lnTo>
                  <a:pt x="189230" y="298055"/>
                </a:lnTo>
                <a:cubicBezTo>
                  <a:pt x="184690" y="297433"/>
                  <a:pt x="180863" y="294590"/>
                  <a:pt x="178816" y="290502"/>
                </a:cubicBezTo>
                <a:close/>
                <a:moveTo>
                  <a:pt x="303784" y="150979"/>
                </a:moveTo>
                <a:lnTo>
                  <a:pt x="290255" y="178351"/>
                </a:lnTo>
                <a:cubicBezTo>
                  <a:pt x="288297" y="182439"/>
                  <a:pt x="284380" y="185193"/>
                  <a:pt x="279930" y="185904"/>
                </a:cubicBezTo>
                <a:lnTo>
                  <a:pt x="249667" y="190259"/>
                </a:lnTo>
                <a:lnTo>
                  <a:pt x="271563" y="211587"/>
                </a:lnTo>
                <a:cubicBezTo>
                  <a:pt x="274767" y="214697"/>
                  <a:pt x="276281" y="219230"/>
                  <a:pt x="275480" y="223762"/>
                </a:cubicBezTo>
                <a:lnTo>
                  <a:pt x="270317" y="253799"/>
                </a:lnTo>
                <a:lnTo>
                  <a:pt x="297376" y="239580"/>
                </a:lnTo>
                <a:cubicBezTo>
                  <a:pt x="301381" y="237448"/>
                  <a:pt x="306188" y="237448"/>
                  <a:pt x="310193" y="239580"/>
                </a:cubicBezTo>
                <a:lnTo>
                  <a:pt x="337252" y="253799"/>
                </a:lnTo>
                <a:lnTo>
                  <a:pt x="332089" y="223762"/>
                </a:lnTo>
                <a:cubicBezTo>
                  <a:pt x="331288" y="219230"/>
                  <a:pt x="332801" y="214697"/>
                  <a:pt x="336006" y="211587"/>
                </a:cubicBezTo>
                <a:lnTo>
                  <a:pt x="357902" y="190259"/>
                </a:lnTo>
                <a:lnTo>
                  <a:pt x="327639" y="185904"/>
                </a:lnTo>
                <a:cubicBezTo>
                  <a:pt x="323188" y="185193"/>
                  <a:pt x="319272" y="182439"/>
                  <a:pt x="317314" y="178351"/>
                </a:cubicBezTo>
                <a:close/>
                <a:moveTo>
                  <a:pt x="84822" y="80685"/>
                </a:moveTo>
                <a:lnTo>
                  <a:pt x="84822" y="278505"/>
                </a:lnTo>
                <a:lnTo>
                  <a:pt x="130305" y="271839"/>
                </a:lnTo>
                <a:lnTo>
                  <a:pt x="153003" y="225984"/>
                </a:lnTo>
                <a:cubicBezTo>
                  <a:pt x="155317" y="221274"/>
                  <a:pt x="160035" y="218341"/>
                  <a:pt x="165286" y="218341"/>
                </a:cubicBezTo>
                <a:cubicBezTo>
                  <a:pt x="170538" y="218341"/>
                  <a:pt x="175344" y="221274"/>
                  <a:pt x="177658" y="225984"/>
                </a:cubicBezTo>
                <a:lnTo>
                  <a:pt x="200356" y="271839"/>
                </a:lnTo>
                <a:lnTo>
                  <a:pt x="238363" y="277349"/>
                </a:lnTo>
                <a:cubicBezTo>
                  <a:pt x="238452" y="277083"/>
                  <a:pt x="238452" y="276905"/>
                  <a:pt x="238452" y="276638"/>
                </a:cubicBezTo>
                <a:lnTo>
                  <a:pt x="247086" y="226161"/>
                </a:lnTo>
                <a:lnTo>
                  <a:pt x="210414" y="190525"/>
                </a:lnTo>
                <a:cubicBezTo>
                  <a:pt x="206675" y="186882"/>
                  <a:pt x="205340" y="181372"/>
                  <a:pt x="206942" y="176396"/>
                </a:cubicBezTo>
                <a:cubicBezTo>
                  <a:pt x="208545" y="171419"/>
                  <a:pt x="212906" y="167775"/>
                  <a:pt x="218069" y="167064"/>
                </a:cubicBezTo>
                <a:lnTo>
                  <a:pt x="268804" y="159688"/>
                </a:lnTo>
                <a:lnTo>
                  <a:pt x="291412" y="113833"/>
                </a:lnTo>
                <a:cubicBezTo>
                  <a:pt x="293726" y="109123"/>
                  <a:pt x="298533" y="106190"/>
                  <a:pt x="303784" y="106190"/>
                </a:cubicBezTo>
                <a:cubicBezTo>
                  <a:pt x="309036" y="106190"/>
                  <a:pt x="313842" y="109123"/>
                  <a:pt x="316157" y="113833"/>
                </a:cubicBezTo>
                <a:lnTo>
                  <a:pt x="338765" y="159688"/>
                </a:lnTo>
                <a:lnTo>
                  <a:pt x="389500" y="167064"/>
                </a:lnTo>
                <a:cubicBezTo>
                  <a:pt x="394663" y="167775"/>
                  <a:pt x="399024" y="171419"/>
                  <a:pt x="400626" y="176396"/>
                </a:cubicBezTo>
                <a:cubicBezTo>
                  <a:pt x="402229" y="181372"/>
                  <a:pt x="400893" y="186882"/>
                  <a:pt x="397155" y="190525"/>
                </a:cubicBezTo>
                <a:lnTo>
                  <a:pt x="360483" y="226161"/>
                </a:lnTo>
                <a:lnTo>
                  <a:pt x="369117" y="276638"/>
                </a:lnTo>
                <a:cubicBezTo>
                  <a:pt x="369206" y="276905"/>
                  <a:pt x="369206" y="277260"/>
                  <a:pt x="369206" y="277616"/>
                </a:cubicBezTo>
                <a:lnTo>
                  <a:pt x="408637" y="271839"/>
                </a:lnTo>
                <a:lnTo>
                  <a:pt x="431335" y="225984"/>
                </a:lnTo>
                <a:cubicBezTo>
                  <a:pt x="433649" y="221274"/>
                  <a:pt x="438455" y="218341"/>
                  <a:pt x="443707" y="218341"/>
                </a:cubicBezTo>
                <a:cubicBezTo>
                  <a:pt x="448958" y="218341"/>
                  <a:pt x="453676" y="221274"/>
                  <a:pt x="456079" y="225984"/>
                </a:cubicBezTo>
                <a:lnTo>
                  <a:pt x="478688" y="271839"/>
                </a:lnTo>
                <a:lnTo>
                  <a:pt x="522836" y="278238"/>
                </a:lnTo>
                <a:lnTo>
                  <a:pt x="522836" y="80685"/>
                </a:lnTo>
                <a:close/>
                <a:moveTo>
                  <a:pt x="71025" y="53136"/>
                </a:moveTo>
                <a:lnTo>
                  <a:pt x="536633" y="53136"/>
                </a:lnTo>
                <a:cubicBezTo>
                  <a:pt x="544198" y="53136"/>
                  <a:pt x="550340" y="59357"/>
                  <a:pt x="550340" y="66910"/>
                </a:cubicBezTo>
                <a:lnTo>
                  <a:pt x="550340" y="499519"/>
                </a:lnTo>
                <a:cubicBezTo>
                  <a:pt x="550340" y="507161"/>
                  <a:pt x="544198" y="513293"/>
                  <a:pt x="536633" y="513293"/>
                </a:cubicBezTo>
                <a:lnTo>
                  <a:pt x="71025" y="513293"/>
                </a:lnTo>
                <a:cubicBezTo>
                  <a:pt x="63460" y="513293"/>
                  <a:pt x="57229" y="507161"/>
                  <a:pt x="57229" y="499519"/>
                </a:cubicBezTo>
                <a:lnTo>
                  <a:pt x="57229" y="66910"/>
                </a:lnTo>
                <a:cubicBezTo>
                  <a:pt x="57229" y="59357"/>
                  <a:pt x="63460" y="53136"/>
                  <a:pt x="71025" y="53136"/>
                </a:cubicBezTo>
                <a:close/>
                <a:moveTo>
                  <a:pt x="27503" y="27462"/>
                </a:moveTo>
                <a:lnTo>
                  <a:pt x="27503" y="539108"/>
                </a:lnTo>
                <a:lnTo>
                  <a:pt x="580047" y="539108"/>
                </a:lnTo>
                <a:lnTo>
                  <a:pt x="580047" y="27462"/>
                </a:lnTo>
                <a:close/>
                <a:moveTo>
                  <a:pt x="13796" y="0"/>
                </a:moveTo>
                <a:lnTo>
                  <a:pt x="593843" y="0"/>
                </a:lnTo>
                <a:cubicBezTo>
                  <a:pt x="601409" y="0"/>
                  <a:pt x="607639" y="6132"/>
                  <a:pt x="607639" y="13687"/>
                </a:cubicBezTo>
                <a:lnTo>
                  <a:pt x="607639" y="552795"/>
                </a:lnTo>
                <a:cubicBezTo>
                  <a:pt x="607639" y="560438"/>
                  <a:pt x="601409" y="566570"/>
                  <a:pt x="593843" y="566570"/>
                </a:cubicBezTo>
                <a:lnTo>
                  <a:pt x="13796" y="566570"/>
                </a:lnTo>
                <a:cubicBezTo>
                  <a:pt x="6141" y="566570"/>
                  <a:pt x="0" y="560438"/>
                  <a:pt x="0" y="552795"/>
                </a:cubicBezTo>
                <a:lnTo>
                  <a:pt x="0" y="13687"/>
                </a:lnTo>
                <a:cubicBezTo>
                  <a:pt x="0" y="6132"/>
                  <a:pt x="6141" y="0"/>
                  <a:pt x="1379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09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263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17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771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526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280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034" algn="l" defTabSz="1371509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CD5A09-0F2A-4B03-F388-3AEDFB817911}"/>
              </a:ext>
            </a:extLst>
          </p:cNvPr>
          <p:cNvSpPr/>
          <p:nvPr/>
        </p:nvSpPr>
        <p:spPr>
          <a:xfrm>
            <a:off x="6342258" y="3463668"/>
            <a:ext cx="2402585" cy="1529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25724" rIns="0" bIns="25724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líder debe adaptarse al grupo que dirige. Las diversas situaciones requieren de distintos de liderazgo. Sin embargo, a pesar de las diferencias, los líderes exitosos han demostrado tener algo en común: un alto grado de inteligencia social y una flexibilidad que lo adapte a su grupo.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BEF2F8D-9986-1DB2-C495-62E885063D6D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3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8203CE-9BC6-44DF-9380-43679747DF43}"/>
              </a:ext>
            </a:extLst>
          </p:cNvPr>
          <p:cNvSpPr/>
          <p:nvPr/>
        </p:nvSpPr>
        <p:spPr>
          <a:xfrm>
            <a:off x="3559794" y="3817787"/>
            <a:ext cx="256762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Las personas como seres humanos (hombres y mujeres), somos seres únicos. Con una historia propia, características conductuales, genéticas, emocionalidad, etc.</a:t>
            </a:r>
            <a:endParaRPr lang="es-CL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E06D03-9FB4-8E29-8E59-4EF2F5B66758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BF337CA-5F75-272C-EDD4-BD11A165A0DF}"/>
              </a:ext>
            </a:extLst>
          </p:cNvPr>
          <p:cNvSpPr/>
          <p:nvPr/>
        </p:nvSpPr>
        <p:spPr>
          <a:xfrm>
            <a:off x="823325" y="1806047"/>
            <a:ext cx="1832335" cy="17737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¿Máquinas o personas? </a:t>
            </a:r>
            <a:endParaRPr lang="es-CL" sz="20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E75B8E-2F36-BB56-7573-7FCF49441F08}"/>
              </a:ext>
            </a:extLst>
          </p:cNvPr>
          <p:cNvSpPr/>
          <p:nvPr/>
        </p:nvSpPr>
        <p:spPr>
          <a:xfrm>
            <a:off x="3655831" y="1843790"/>
            <a:ext cx="1832335" cy="1773782"/>
          </a:xfrm>
          <a:prstGeom prst="ellipse">
            <a:avLst/>
          </a:prstGeom>
          <a:solidFill>
            <a:srgbClr val="275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Las personas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232C86-B5C1-777C-8315-A8A8BD8C0559}"/>
              </a:ext>
            </a:extLst>
          </p:cNvPr>
          <p:cNvSpPr txBox="1"/>
          <p:nvPr/>
        </p:nvSpPr>
        <p:spPr>
          <a:xfrm>
            <a:off x="599777" y="3817787"/>
            <a:ext cx="256762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¿Todas las personas de mi equipo tienen exactamente los mismos conocimientos?</a:t>
            </a:r>
            <a:endParaRPr lang="es-CL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¿Todas las personas de mi equipo tienen la misma experiencia?</a:t>
            </a:r>
            <a:endParaRPr lang="es-CL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¿Todas las personas de mi equipo se motivan exactamente por las mismas cosas?</a:t>
            </a:r>
          </a:p>
        </p:txBody>
      </p:sp>
      <p:pic>
        <p:nvPicPr>
          <p:cNvPr id="9" name="Google Shape;450;p9">
            <a:extLst>
              <a:ext uri="{FF2B5EF4-FFF2-40B4-BE49-F238E27FC236}">
                <a16:creationId xmlns:a16="http://schemas.microsoft.com/office/drawing/2014/main" id="{6D02699B-17AF-7963-E0A7-135238642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75" y="1643575"/>
            <a:ext cx="2772874" cy="4037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3F39D12-09C7-DC2B-2346-4C2F8B30C51B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09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8203CE-9BC6-44DF-9380-43679747DF43}"/>
              </a:ext>
            </a:extLst>
          </p:cNvPr>
          <p:cNvSpPr/>
          <p:nvPr/>
        </p:nvSpPr>
        <p:spPr>
          <a:xfrm>
            <a:off x="3466001" y="3829430"/>
            <a:ext cx="277287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23410" algn="l"/>
              </a:tabLst>
            </a:pPr>
            <a:r>
              <a:rPr lang="es-ES" sz="1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Conducta de Tarea </a:t>
            </a:r>
            <a:endParaRPr lang="es-CL" sz="1600" b="1" i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3410" algn="l"/>
              </a:tabLst>
            </a:pPr>
            <a:r>
              <a:rPr lang="es-ES" sz="14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Conducta de Relación (personas)</a:t>
            </a:r>
          </a:p>
          <a:p>
            <a:pPr>
              <a:spcAft>
                <a:spcPts val="0"/>
              </a:spcAft>
              <a:tabLst>
                <a:tab pos="4423410" algn="l"/>
              </a:tabLst>
            </a:pPr>
            <a:endParaRPr lang="es-CL" sz="1600" b="1" i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3410" algn="l"/>
              </a:tabLst>
            </a:pPr>
            <a:r>
              <a:rPr lang="es-ES" sz="14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Madurez es la capacidad </a:t>
            </a:r>
            <a:r>
              <a:rPr lang="es-ES" sz="1400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(Madurez laboral). </a:t>
            </a:r>
            <a:endParaRPr lang="es-CL" sz="1600" i="1" dirty="0">
              <a:solidFill>
                <a:srgbClr val="C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3410" algn="l"/>
              </a:tabLst>
            </a:pPr>
            <a:r>
              <a:rPr lang="es-ES" sz="14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Voluntad es la </a:t>
            </a:r>
            <a:r>
              <a:rPr lang="es-ES" sz="1400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(Madurez psicológica).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E06D03-9FB4-8E29-8E59-4EF2F5B66758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BF337CA-5F75-272C-EDD4-BD11A165A0DF}"/>
              </a:ext>
            </a:extLst>
          </p:cNvPr>
          <p:cNvSpPr/>
          <p:nvPr/>
        </p:nvSpPr>
        <p:spPr>
          <a:xfrm>
            <a:off x="823325" y="1806047"/>
            <a:ext cx="1832335" cy="17737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situacional </a:t>
            </a:r>
          </a:p>
          <a:p>
            <a:pPr algn="ctr"/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E75B8E-2F36-BB56-7573-7FCF49441F08}"/>
              </a:ext>
            </a:extLst>
          </p:cNvPr>
          <p:cNvSpPr/>
          <p:nvPr/>
        </p:nvSpPr>
        <p:spPr>
          <a:xfrm>
            <a:off x="3655831" y="1843790"/>
            <a:ext cx="1832335" cy="1773782"/>
          </a:xfrm>
          <a:prstGeom prst="ellipse">
            <a:avLst/>
          </a:prstGeom>
          <a:solidFill>
            <a:srgbClr val="275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4423410" algn="l"/>
              </a:tabLst>
            </a:pPr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tipos de conducta: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232C86-B5C1-777C-8315-A8A8BD8C0559}"/>
              </a:ext>
            </a:extLst>
          </p:cNvPr>
          <p:cNvSpPr txBox="1"/>
          <p:nvPr/>
        </p:nvSpPr>
        <p:spPr>
          <a:xfrm>
            <a:off x="342771" y="3817787"/>
            <a:ext cx="2960017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 líder debe adaptarse a la situación en que le toca vivir y eso le pone una exigencia distinta. La exigencia a ser flexible: esto implica adaptarse a la situación y eso significa reconocer cuál es la situación en la que el líder se encuentra</a:t>
            </a: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23410" algn="l"/>
              </a:tabLst>
            </a:pPr>
            <a:r>
              <a:rPr lang="es-CL" sz="1400" b="1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CL" sz="16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450;p9">
            <a:extLst>
              <a:ext uri="{FF2B5EF4-FFF2-40B4-BE49-F238E27FC236}">
                <a16:creationId xmlns:a16="http://schemas.microsoft.com/office/drawing/2014/main" id="{6D02699B-17AF-7963-E0A7-135238642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75" y="1643575"/>
            <a:ext cx="2772874" cy="4037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CDE82FF-557A-D7DA-C4A8-47901D928E17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76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BBCA71-ADA1-6A2E-CBC9-300326EF5F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639" y="1971904"/>
            <a:ext cx="5490719" cy="3823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F7A032-D471-4EB1-807B-038668B69DF7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</p:spTree>
    <p:extLst>
      <p:ext uri="{BB962C8B-B14F-4D97-AF65-F5344CB8AC3E}">
        <p14:creationId xmlns:p14="http://schemas.microsoft.com/office/powerpoint/2010/main" val="354322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8203CE-9BC6-44DF-9380-43679747DF43}"/>
              </a:ext>
            </a:extLst>
          </p:cNvPr>
          <p:cNvSpPr/>
          <p:nvPr/>
        </p:nvSpPr>
        <p:spPr>
          <a:xfrm>
            <a:off x="3466001" y="3867858"/>
            <a:ext cx="2452199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Consiste en adaptar el estilo de liderazgo utilizado por el líder al nivel de desarrollo de un colaborador, para cumplir con las exigencias de una tarea u objetivo determinado.</a:t>
            </a:r>
            <a:endParaRPr lang="es-CL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E06D03-9FB4-8E29-8E59-4EF2F5B66758}"/>
              </a:ext>
            </a:extLst>
          </p:cNvPr>
          <p:cNvSpPr txBox="1"/>
          <p:nvPr/>
        </p:nvSpPr>
        <p:spPr>
          <a:xfrm>
            <a:off x="273377" y="160503"/>
            <a:ext cx="859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y su efecto en las personas: </a:t>
            </a:r>
          </a:p>
          <a:p>
            <a:pPr lvl="1"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 de la personalización con los colaboradores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BF337CA-5F75-272C-EDD4-BD11A165A0DF}"/>
              </a:ext>
            </a:extLst>
          </p:cNvPr>
          <p:cNvSpPr/>
          <p:nvPr/>
        </p:nvSpPr>
        <p:spPr>
          <a:xfrm>
            <a:off x="761051" y="1806047"/>
            <a:ext cx="1832335" cy="17737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liderazgo situacional </a:t>
            </a:r>
          </a:p>
          <a:p>
            <a:pPr algn="ctr"/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E75B8E-2F36-BB56-7573-7FCF49441F08}"/>
              </a:ext>
            </a:extLst>
          </p:cNvPr>
          <p:cNvSpPr/>
          <p:nvPr/>
        </p:nvSpPr>
        <p:spPr>
          <a:xfrm>
            <a:off x="3775932" y="1843790"/>
            <a:ext cx="1832335" cy="1773782"/>
          </a:xfrm>
          <a:prstGeom prst="ellipse">
            <a:avLst/>
          </a:prstGeom>
          <a:solidFill>
            <a:srgbClr val="275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4423410" algn="l"/>
              </a:tabLst>
            </a:pPr>
            <a:r>
              <a:rPr lang="es-ES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ivel de desarrollo de un colaborador </a:t>
            </a:r>
            <a:endParaRPr lang="es-ES" sz="1800" b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232C86-B5C1-777C-8315-A8A8BD8C0559}"/>
              </a:ext>
            </a:extLst>
          </p:cNvPr>
          <p:cNvSpPr txBox="1"/>
          <p:nvPr/>
        </p:nvSpPr>
        <p:spPr>
          <a:xfrm>
            <a:off x="393216" y="3879424"/>
            <a:ext cx="256235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4423410" algn="l"/>
              </a:tabLst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Es así que, en una situación determinada, el estilo del líder se debe ajustar al nivel de desarrollo de los seguidores. Al gestionar tareas y personas, debe asignar las personas adecuadas a cada tarea, para así lograr resultados. </a:t>
            </a:r>
            <a:r>
              <a:rPr lang="es-C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Google Shape;450;p9">
            <a:extLst>
              <a:ext uri="{FF2B5EF4-FFF2-40B4-BE49-F238E27FC236}">
                <a16:creationId xmlns:a16="http://schemas.microsoft.com/office/drawing/2014/main" id="{6D02699B-17AF-7963-E0A7-135238642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75" y="1643575"/>
            <a:ext cx="2772874" cy="4037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72202EB-C7F5-D870-8C87-AF83C6DBCA91}"/>
              </a:ext>
            </a:extLst>
          </p:cNvPr>
          <p:cNvSpPr/>
          <p:nvPr/>
        </p:nvSpPr>
        <p:spPr>
          <a:xfrm>
            <a:off x="7116417" y="5834270"/>
            <a:ext cx="1820994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887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pacitacionU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NTALLA DESCAN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RTADA CAPI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ORTADA 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INAL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CapacitacionUC</Template>
  <TotalTime>3412</TotalTime>
  <Words>1310</Words>
  <Application>Microsoft Office PowerPoint</Application>
  <PresentationFormat>Presentación en pantalla (4:3)</PresentationFormat>
  <Paragraphs>158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宋体</vt:lpstr>
      <vt:lpstr>Arial</vt:lpstr>
      <vt:lpstr>Arial Narrow</vt:lpstr>
      <vt:lpstr>Calibri</vt:lpstr>
      <vt:lpstr>Calibri Light</vt:lpstr>
      <vt:lpstr>Courier New</vt:lpstr>
      <vt:lpstr>Times New Roman</vt:lpstr>
      <vt:lpstr>CapacitacionUC</vt:lpstr>
      <vt:lpstr>PANTALLA DESCANSO</vt:lpstr>
      <vt:lpstr>PORTADA CAPITULO</vt:lpstr>
      <vt:lpstr>PORTADA PRESENTACION</vt:lpstr>
      <vt:lpstr>FINAL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Eccompuc4</dc:creator>
  <cp:lastModifiedBy>usuario</cp:lastModifiedBy>
  <cp:revision>192</cp:revision>
  <dcterms:created xsi:type="dcterms:W3CDTF">2015-11-20T18:31:50Z</dcterms:created>
  <dcterms:modified xsi:type="dcterms:W3CDTF">2024-11-04T13:18:54Z</dcterms:modified>
</cp:coreProperties>
</file>