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423" r:id="rId2"/>
    <p:sldId id="618" r:id="rId3"/>
    <p:sldId id="699" r:id="rId4"/>
    <p:sldId id="700" r:id="rId5"/>
    <p:sldId id="701" r:id="rId6"/>
    <p:sldId id="702" r:id="rId7"/>
    <p:sldId id="703" r:id="rId8"/>
    <p:sldId id="704" r:id="rId9"/>
    <p:sldId id="705" r:id="rId10"/>
    <p:sldId id="715" r:id="rId11"/>
    <p:sldId id="706" r:id="rId12"/>
    <p:sldId id="707" r:id="rId13"/>
    <p:sldId id="708" r:id="rId14"/>
    <p:sldId id="709" r:id="rId15"/>
    <p:sldId id="711" r:id="rId16"/>
    <p:sldId id="712" r:id="rId17"/>
    <p:sldId id="713" r:id="rId18"/>
    <p:sldId id="716" r:id="rId19"/>
    <p:sldId id="714" r:id="rId20"/>
    <p:sldId id="717" r:id="rId21"/>
    <p:sldId id="718" r:id="rId22"/>
    <p:sldId id="710" r:id="rId23"/>
    <p:sldId id="719" r:id="rId24"/>
    <p:sldId id="720" r:id="rId25"/>
    <p:sldId id="721" r:id="rId26"/>
    <p:sldId id="722" r:id="rId27"/>
    <p:sldId id="723" r:id="rId28"/>
    <p:sldId id="724" r:id="rId29"/>
    <p:sldId id="725" r:id="rId30"/>
    <p:sldId id="726" r:id="rId31"/>
    <p:sldId id="728" r:id="rId32"/>
    <p:sldId id="729" r:id="rId33"/>
    <p:sldId id="727" r:id="rId34"/>
  </p:sldIdLst>
  <p:sldSz cx="18288000" cy="10285413"/>
  <p:notesSz cx="6858000" cy="9144000"/>
  <p:custDataLst>
    <p:tags r:id="rId37"/>
  </p:custDataLst>
  <p:defaultText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defaultTextStyle>
  <p:extLst>
    <p:ext uri="{521415D9-36F7-43E2-AB2F-B90AF26B5E84}">
      <p14:sectionLst xmlns:p14="http://schemas.microsoft.com/office/powerpoint/2010/main">
        <p14:section name="Portada" id="{37EE8955-5D0D-408E-A135-3FAA0AD750E6}">
          <p14:sldIdLst/>
        </p14:section>
        <p14:section name="Presentación profesor" id="{CAF8D3B4-2D8A-4538-B962-E393235A29E1}">
          <p14:sldIdLst>
            <p14:sldId id="423"/>
          </p14:sldIdLst>
        </p14:section>
        <p14:section name="Presentación de objetivos y contenidos" id="{C4BBCA6B-BFBF-4C70-A2A7-BF10B09B1E45}">
          <p14:sldIdLst/>
        </p14:section>
        <p14:section name="Contenidos" id="{165C8F10-351B-4704-AE0F-BAF96E171EA2}">
          <p14:sldIdLst>
            <p14:sldId id="618"/>
            <p14:sldId id="699"/>
            <p14:sldId id="700"/>
            <p14:sldId id="701"/>
            <p14:sldId id="702"/>
            <p14:sldId id="703"/>
            <p14:sldId id="704"/>
            <p14:sldId id="705"/>
            <p14:sldId id="715"/>
            <p14:sldId id="706"/>
            <p14:sldId id="707"/>
            <p14:sldId id="708"/>
            <p14:sldId id="709"/>
            <p14:sldId id="711"/>
            <p14:sldId id="712"/>
            <p14:sldId id="713"/>
            <p14:sldId id="716"/>
            <p14:sldId id="714"/>
            <p14:sldId id="717"/>
            <p14:sldId id="718"/>
            <p14:sldId id="710"/>
            <p14:sldId id="719"/>
            <p14:sldId id="720"/>
            <p14:sldId id="721"/>
            <p14:sldId id="722"/>
            <p14:sldId id="723"/>
            <p14:sldId id="724"/>
            <p14:sldId id="725"/>
            <p14:sldId id="726"/>
            <p14:sldId id="728"/>
            <p14:sldId id="729"/>
            <p14:sldId id="727"/>
          </p14:sldIdLst>
        </p14:section>
        <p14:section name="Ideas finales" id="{8C77EBA2-7710-45D9-9C2B-AEB6645BA290}">
          <p14:sldIdLst/>
        </p14:section>
        <p14:section name="Referencias bibliográficas" id="{0A08FD00-D540-4D24-8564-ED774D12B58C}">
          <p14:sldIdLst/>
        </p14:section>
        <p14:section name="Cierre" id="{771332A3-69A3-470A-B9CE-8FCB5A30E2A0}">
          <p14:sldIdLst/>
        </p14:section>
      </p14:sectionLst>
    </p:ext>
    <p:ext uri="{EFAFB233-063F-42B5-8137-9DF3F51BA10A}">
      <p15:sldGuideLst xmlns:p15="http://schemas.microsoft.com/office/powerpoint/2012/main">
        <p15:guide id="1" orient="horz" pos="640" userDrawn="1">
          <p15:clr>
            <a:srgbClr val="A4A3A4"/>
          </p15:clr>
        </p15:guide>
        <p15:guide id="3" pos="6758" userDrawn="1">
          <p15:clr>
            <a:srgbClr val="A4A3A4"/>
          </p15:clr>
        </p15:guide>
        <p15:guide id="4" orient="horz" pos="1120" userDrawn="1">
          <p15:clr>
            <a:srgbClr val="A4A3A4"/>
          </p15:clr>
        </p15:guide>
        <p15:guide id="5" orient="horz" pos="1448" userDrawn="1">
          <p15:clr>
            <a:srgbClr val="A4A3A4"/>
          </p15:clr>
        </p15:guide>
        <p15:guide id="6" orient="horz" pos="5864" userDrawn="1">
          <p15:clr>
            <a:srgbClr val="A4A3A4"/>
          </p15:clr>
        </p15:guide>
        <p15:guide id="7" orient="horz" pos="554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lipe Villegas" initials="FV" lastIdx="11" clrIdx="0">
    <p:extLst>
      <p:ext uri="{19B8F6BF-5375-455C-9EA6-DF929625EA0E}">
        <p15:presenceInfo xmlns:p15="http://schemas.microsoft.com/office/powerpoint/2012/main" userId="d4efed753ca45ea4" providerId="Windows Live"/>
      </p:ext>
    </p:extLst>
  </p:cmAuthor>
  <p:cmAuthor id="2" name="ultgard" initials="u" lastIdx="6" clrIdx="1">
    <p:extLst>
      <p:ext uri="{19B8F6BF-5375-455C-9EA6-DF929625EA0E}">
        <p15:presenceInfo xmlns:p15="http://schemas.microsoft.com/office/powerpoint/2012/main" userId="ultgard" providerId="None"/>
      </p:ext>
    </p:extLst>
  </p:cmAuthor>
  <p:cmAuthor id="3" name="Candy Grullón" initials="CG" lastIdx="39" clrIdx="2">
    <p:extLst>
      <p:ext uri="{19B8F6BF-5375-455C-9EA6-DF929625EA0E}">
        <p15:presenceInfo xmlns:p15="http://schemas.microsoft.com/office/powerpoint/2012/main" userId="S::candy.grullon@uc.cl::7df53675-20fd-4899-b6e7-6147a7ae4f8c" providerId="AD"/>
      </p:ext>
    </p:extLst>
  </p:cmAuthor>
  <p:cmAuthor id="4" name="Candy Grullón" initials="CG [2]" lastIdx="7" clrIdx="3">
    <p:extLst>
      <p:ext uri="{19B8F6BF-5375-455C-9EA6-DF929625EA0E}">
        <p15:presenceInfo xmlns:p15="http://schemas.microsoft.com/office/powerpoint/2012/main" userId="Candy Grullón" providerId="None"/>
      </p:ext>
    </p:extLst>
  </p:cmAuthor>
  <p:cmAuthor id="5" name="Constanza Santana" initials="CS" lastIdx="13" clrIdx="4">
    <p:extLst>
      <p:ext uri="{19B8F6BF-5375-455C-9EA6-DF929625EA0E}">
        <p15:presenceInfo xmlns:p15="http://schemas.microsoft.com/office/powerpoint/2012/main" userId="Constanza Santana" providerId="None"/>
      </p:ext>
    </p:extLst>
  </p:cmAuthor>
  <p:cmAuthor id="6" name="Natalia Möller Pardo" initials="NMP" lastIdx="1" clrIdx="5">
    <p:extLst>
      <p:ext uri="{19B8F6BF-5375-455C-9EA6-DF929625EA0E}">
        <p15:presenceInfo xmlns:p15="http://schemas.microsoft.com/office/powerpoint/2012/main" userId="S-1-5-21-1083180570-1248488584-1233803906-113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F101"/>
    <a:srgbClr val="477597"/>
    <a:srgbClr val="3C56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11" autoAdjust="0"/>
    <p:restoredTop sz="95097" autoAdjust="0"/>
  </p:normalViewPr>
  <p:slideViewPr>
    <p:cSldViewPr snapToGrid="0" showGuides="1">
      <p:cViewPr varScale="1">
        <p:scale>
          <a:sx n="53" d="100"/>
          <a:sy n="53" d="100"/>
        </p:scale>
        <p:origin x="893" y="67"/>
      </p:cViewPr>
      <p:guideLst>
        <p:guide orient="horz" pos="640"/>
        <p:guide pos="6758"/>
        <p:guide orient="horz" pos="1120"/>
        <p:guide orient="horz" pos="1448"/>
        <p:guide orient="horz" pos="5864"/>
        <p:guide orient="horz" pos="5544"/>
      </p:guideLst>
    </p:cSldViewPr>
  </p:slideViewPr>
  <p:notesTextViewPr>
    <p:cViewPr>
      <p:scale>
        <a:sx n="1" d="1"/>
        <a:sy n="1" d="1"/>
      </p:scale>
      <p:origin x="0" y="0"/>
    </p:cViewPr>
  </p:notesTextViewPr>
  <p:sorterViewPr>
    <p:cViewPr>
      <p:scale>
        <a:sx n="100" d="100"/>
        <a:sy n="100" d="100"/>
      </p:scale>
      <p:origin x="0" y="-3859"/>
    </p:cViewPr>
  </p:sorterViewPr>
  <p:notesViewPr>
    <p:cSldViewPr snapToGrid="0">
      <p:cViewPr varScale="1">
        <p:scale>
          <a:sx n="73" d="100"/>
          <a:sy n="73" d="100"/>
        </p:scale>
        <p:origin x="3198"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2" Type="http://schemas.openxmlformats.org/officeDocument/2006/relationships/tags" Target="../tags/tag23.xml"/><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E1350932-7134-4472-9980-CFFB5B43747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a:extLst>
              <a:ext uri="{FF2B5EF4-FFF2-40B4-BE49-F238E27FC236}">
                <a16:creationId xmlns:a16="http://schemas.microsoft.com/office/drawing/2014/main" id="{3511B69A-196F-4B8A-B861-1C2F4A2266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1DD55C3-177A-48CD-AEDC-310F99A4EA3D}" type="datetimeFigureOut">
              <a:rPr lang="es-CL" smtClean="0"/>
              <a:t>30-08-2024</a:t>
            </a:fld>
            <a:endParaRPr lang="es-CL"/>
          </a:p>
        </p:txBody>
      </p:sp>
      <p:sp>
        <p:nvSpPr>
          <p:cNvPr id="4" name="Marcador de pie de página 3">
            <a:extLst>
              <a:ext uri="{FF2B5EF4-FFF2-40B4-BE49-F238E27FC236}">
                <a16:creationId xmlns:a16="http://schemas.microsoft.com/office/drawing/2014/main" id="{488F9DCB-A458-44D0-917C-27358753808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5" name="Marcador de número de diapositiva 4">
            <a:extLst>
              <a:ext uri="{FF2B5EF4-FFF2-40B4-BE49-F238E27FC236}">
                <a16:creationId xmlns:a16="http://schemas.microsoft.com/office/drawing/2014/main" id="{045C9BC5-F473-4ABF-A19E-BD297F7A74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F29151-F504-43F5-B9E0-2CC79E8E0381}" type="slidenum">
              <a:rPr lang="es-CL" smtClean="0"/>
              <a:t>‹Nº›</a:t>
            </a:fld>
            <a:endParaRPr lang="es-CL"/>
          </a:p>
        </p:txBody>
      </p:sp>
    </p:spTree>
    <p:custDataLst>
      <p:tags r:id="rId2"/>
    </p:custDataLst>
    <p:extLst>
      <p:ext uri="{BB962C8B-B14F-4D97-AF65-F5344CB8AC3E}">
        <p14:creationId xmlns:p14="http://schemas.microsoft.com/office/powerpoint/2010/main" val="1184055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E49624-2B13-4787-BAD1-CA5F65227F0A}" type="datetimeFigureOut">
              <a:rPr lang="es-CL" smtClean="0"/>
              <a:t>30-08-2024</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B2C290-CB1C-44C1-8B69-11872BB6ACA7}" type="slidenum">
              <a:rPr lang="es-CL" smtClean="0"/>
              <a:t>‹Nº›</a:t>
            </a:fld>
            <a:endParaRPr lang="es-CL"/>
          </a:p>
        </p:txBody>
      </p:sp>
    </p:spTree>
    <p:extLst>
      <p:ext uri="{BB962C8B-B14F-4D97-AF65-F5344CB8AC3E}">
        <p14:creationId xmlns:p14="http://schemas.microsoft.com/office/powerpoint/2010/main" val="2094164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e91fb5eca1_2_8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b="1" dirty="0"/>
              <a:t>Narración: </a:t>
            </a:r>
            <a:br>
              <a:rPr lang="es-ES" dirty="0"/>
            </a:br>
            <a:br>
              <a:rPr lang="es-ES" dirty="0"/>
            </a:br>
            <a:r>
              <a:rPr lang="es-ES" dirty="0"/>
              <a:t>Bienvenidos! Mi nombre es Natalia </a:t>
            </a:r>
            <a:r>
              <a:rPr lang="es-ES" dirty="0" err="1"/>
              <a:t>Möller</a:t>
            </a:r>
            <a:r>
              <a:rPr lang="es-ES" dirty="0"/>
              <a:t> Pardos, soy… </a:t>
            </a:r>
          </a:p>
          <a:p>
            <a:pPr marL="0" lvl="0" indent="0" algn="l" rtl="0">
              <a:spcBef>
                <a:spcPts val="0"/>
              </a:spcBef>
              <a:spcAft>
                <a:spcPts val="0"/>
              </a:spcAft>
              <a:buNone/>
            </a:pPr>
            <a:r>
              <a:rPr lang="es-ES" dirty="0"/>
              <a:t>Profesional con experiencia profesional en el  sector público dese  el año 2003 y actividades académicas desde 2008.</a:t>
            </a:r>
          </a:p>
          <a:p>
            <a:pPr marL="0" lvl="0" indent="0" algn="l" rtl="0">
              <a:spcBef>
                <a:spcPts val="0"/>
              </a:spcBef>
              <a:spcAft>
                <a:spcPts val="0"/>
              </a:spcAft>
              <a:buNone/>
            </a:pPr>
            <a:endParaRPr dirty="0"/>
          </a:p>
        </p:txBody>
      </p:sp>
      <p:sp>
        <p:nvSpPr>
          <p:cNvPr id="181" name="Google Shape;181;ge91fb5eca1_2_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16795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10</a:t>
            </a:fld>
            <a:endParaRPr lang="es-CL"/>
          </a:p>
        </p:txBody>
      </p:sp>
    </p:spTree>
    <p:extLst>
      <p:ext uri="{BB962C8B-B14F-4D97-AF65-F5344CB8AC3E}">
        <p14:creationId xmlns:p14="http://schemas.microsoft.com/office/powerpoint/2010/main" val="3583736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11</a:t>
            </a:fld>
            <a:endParaRPr lang="es-CL"/>
          </a:p>
        </p:txBody>
      </p:sp>
    </p:spTree>
    <p:extLst>
      <p:ext uri="{BB962C8B-B14F-4D97-AF65-F5344CB8AC3E}">
        <p14:creationId xmlns:p14="http://schemas.microsoft.com/office/powerpoint/2010/main" val="700796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12</a:t>
            </a:fld>
            <a:endParaRPr lang="es-CL"/>
          </a:p>
        </p:txBody>
      </p:sp>
    </p:spTree>
    <p:extLst>
      <p:ext uri="{BB962C8B-B14F-4D97-AF65-F5344CB8AC3E}">
        <p14:creationId xmlns:p14="http://schemas.microsoft.com/office/powerpoint/2010/main" val="3763003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13</a:t>
            </a:fld>
            <a:endParaRPr lang="es-CL"/>
          </a:p>
        </p:txBody>
      </p:sp>
    </p:spTree>
    <p:extLst>
      <p:ext uri="{BB962C8B-B14F-4D97-AF65-F5344CB8AC3E}">
        <p14:creationId xmlns:p14="http://schemas.microsoft.com/office/powerpoint/2010/main" val="2182684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14</a:t>
            </a:fld>
            <a:endParaRPr lang="es-CL"/>
          </a:p>
        </p:txBody>
      </p:sp>
    </p:spTree>
    <p:extLst>
      <p:ext uri="{BB962C8B-B14F-4D97-AF65-F5344CB8AC3E}">
        <p14:creationId xmlns:p14="http://schemas.microsoft.com/office/powerpoint/2010/main" val="1003927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15</a:t>
            </a:fld>
            <a:endParaRPr lang="es-CL"/>
          </a:p>
        </p:txBody>
      </p:sp>
    </p:spTree>
    <p:extLst>
      <p:ext uri="{BB962C8B-B14F-4D97-AF65-F5344CB8AC3E}">
        <p14:creationId xmlns:p14="http://schemas.microsoft.com/office/powerpoint/2010/main" val="1182409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16</a:t>
            </a:fld>
            <a:endParaRPr lang="es-CL"/>
          </a:p>
        </p:txBody>
      </p:sp>
    </p:spTree>
    <p:extLst>
      <p:ext uri="{BB962C8B-B14F-4D97-AF65-F5344CB8AC3E}">
        <p14:creationId xmlns:p14="http://schemas.microsoft.com/office/powerpoint/2010/main" val="13650987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17</a:t>
            </a:fld>
            <a:endParaRPr lang="es-CL"/>
          </a:p>
        </p:txBody>
      </p:sp>
    </p:spTree>
    <p:extLst>
      <p:ext uri="{BB962C8B-B14F-4D97-AF65-F5344CB8AC3E}">
        <p14:creationId xmlns:p14="http://schemas.microsoft.com/office/powerpoint/2010/main" val="16837412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18</a:t>
            </a:fld>
            <a:endParaRPr lang="es-CL"/>
          </a:p>
        </p:txBody>
      </p:sp>
    </p:spTree>
    <p:extLst>
      <p:ext uri="{BB962C8B-B14F-4D97-AF65-F5344CB8AC3E}">
        <p14:creationId xmlns:p14="http://schemas.microsoft.com/office/powerpoint/2010/main" val="31383524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19</a:t>
            </a:fld>
            <a:endParaRPr lang="es-CL"/>
          </a:p>
        </p:txBody>
      </p:sp>
    </p:spTree>
    <p:extLst>
      <p:ext uri="{BB962C8B-B14F-4D97-AF65-F5344CB8AC3E}">
        <p14:creationId xmlns:p14="http://schemas.microsoft.com/office/powerpoint/2010/main" val="3088038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2</a:t>
            </a:fld>
            <a:endParaRPr lang="es-CL"/>
          </a:p>
        </p:txBody>
      </p:sp>
    </p:spTree>
    <p:extLst>
      <p:ext uri="{BB962C8B-B14F-4D97-AF65-F5344CB8AC3E}">
        <p14:creationId xmlns:p14="http://schemas.microsoft.com/office/powerpoint/2010/main" val="13854689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20</a:t>
            </a:fld>
            <a:endParaRPr lang="es-CL"/>
          </a:p>
        </p:txBody>
      </p:sp>
    </p:spTree>
    <p:extLst>
      <p:ext uri="{BB962C8B-B14F-4D97-AF65-F5344CB8AC3E}">
        <p14:creationId xmlns:p14="http://schemas.microsoft.com/office/powerpoint/2010/main" val="3079076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21</a:t>
            </a:fld>
            <a:endParaRPr lang="es-CL"/>
          </a:p>
        </p:txBody>
      </p:sp>
    </p:spTree>
    <p:extLst>
      <p:ext uri="{BB962C8B-B14F-4D97-AF65-F5344CB8AC3E}">
        <p14:creationId xmlns:p14="http://schemas.microsoft.com/office/powerpoint/2010/main" val="8689234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23</a:t>
            </a:fld>
            <a:endParaRPr lang="es-CL"/>
          </a:p>
        </p:txBody>
      </p:sp>
    </p:spTree>
    <p:extLst>
      <p:ext uri="{BB962C8B-B14F-4D97-AF65-F5344CB8AC3E}">
        <p14:creationId xmlns:p14="http://schemas.microsoft.com/office/powerpoint/2010/main" val="34267975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24</a:t>
            </a:fld>
            <a:endParaRPr lang="es-CL"/>
          </a:p>
        </p:txBody>
      </p:sp>
    </p:spTree>
    <p:extLst>
      <p:ext uri="{BB962C8B-B14F-4D97-AF65-F5344CB8AC3E}">
        <p14:creationId xmlns:p14="http://schemas.microsoft.com/office/powerpoint/2010/main" val="4549043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25</a:t>
            </a:fld>
            <a:endParaRPr lang="es-CL"/>
          </a:p>
        </p:txBody>
      </p:sp>
    </p:spTree>
    <p:extLst>
      <p:ext uri="{BB962C8B-B14F-4D97-AF65-F5344CB8AC3E}">
        <p14:creationId xmlns:p14="http://schemas.microsoft.com/office/powerpoint/2010/main" val="32258554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26</a:t>
            </a:fld>
            <a:endParaRPr lang="es-CL"/>
          </a:p>
        </p:txBody>
      </p:sp>
    </p:spTree>
    <p:extLst>
      <p:ext uri="{BB962C8B-B14F-4D97-AF65-F5344CB8AC3E}">
        <p14:creationId xmlns:p14="http://schemas.microsoft.com/office/powerpoint/2010/main" val="4902719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27</a:t>
            </a:fld>
            <a:endParaRPr lang="es-CL"/>
          </a:p>
        </p:txBody>
      </p:sp>
    </p:spTree>
    <p:extLst>
      <p:ext uri="{BB962C8B-B14F-4D97-AF65-F5344CB8AC3E}">
        <p14:creationId xmlns:p14="http://schemas.microsoft.com/office/powerpoint/2010/main" val="36538359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28</a:t>
            </a:fld>
            <a:endParaRPr lang="es-CL"/>
          </a:p>
        </p:txBody>
      </p:sp>
    </p:spTree>
    <p:extLst>
      <p:ext uri="{BB962C8B-B14F-4D97-AF65-F5344CB8AC3E}">
        <p14:creationId xmlns:p14="http://schemas.microsoft.com/office/powerpoint/2010/main" val="15687959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29</a:t>
            </a:fld>
            <a:endParaRPr lang="es-CL"/>
          </a:p>
        </p:txBody>
      </p:sp>
    </p:spTree>
    <p:extLst>
      <p:ext uri="{BB962C8B-B14F-4D97-AF65-F5344CB8AC3E}">
        <p14:creationId xmlns:p14="http://schemas.microsoft.com/office/powerpoint/2010/main" val="28729226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30</a:t>
            </a:fld>
            <a:endParaRPr lang="es-CL"/>
          </a:p>
        </p:txBody>
      </p:sp>
    </p:spTree>
    <p:extLst>
      <p:ext uri="{BB962C8B-B14F-4D97-AF65-F5344CB8AC3E}">
        <p14:creationId xmlns:p14="http://schemas.microsoft.com/office/powerpoint/2010/main" val="2859674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3</a:t>
            </a:fld>
            <a:endParaRPr lang="es-CL"/>
          </a:p>
        </p:txBody>
      </p:sp>
    </p:spTree>
    <p:extLst>
      <p:ext uri="{BB962C8B-B14F-4D97-AF65-F5344CB8AC3E}">
        <p14:creationId xmlns:p14="http://schemas.microsoft.com/office/powerpoint/2010/main" val="34987488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31</a:t>
            </a:fld>
            <a:endParaRPr lang="es-CL"/>
          </a:p>
        </p:txBody>
      </p:sp>
    </p:spTree>
    <p:extLst>
      <p:ext uri="{BB962C8B-B14F-4D97-AF65-F5344CB8AC3E}">
        <p14:creationId xmlns:p14="http://schemas.microsoft.com/office/powerpoint/2010/main" val="21880432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32</a:t>
            </a:fld>
            <a:endParaRPr lang="es-CL"/>
          </a:p>
        </p:txBody>
      </p:sp>
    </p:spTree>
    <p:extLst>
      <p:ext uri="{BB962C8B-B14F-4D97-AF65-F5344CB8AC3E}">
        <p14:creationId xmlns:p14="http://schemas.microsoft.com/office/powerpoint/2010/main" val="3626683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4</a:t>
            </a:fld>
            <a:endParaRPr lang="es-CL"/>
          </a:p>
        </p:txBody>
      </p:sp>
    </p:spTree>
    <p:extLst>
      <p:ext uri="{BB962C8B-B14F-4D97-AF65-F5344CB8AC3E}">
        <p14:creationId xmlns:p14="http://schemas.microsoft.com/office/powerpoint/2010/main" val="3597452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5</a:t>
            </a:fld>
            <a:endParaRPr lang="es-CL"/>
          </a:p>
        </p:txBody>
      </p:sp>
    </p:spTree>
    <p:extLst>
      <p:ext uri="{BB962C8B-B14F-4D97-AF65-F5344CB8AC3E}">
        <p14:creationId xmlns:p14="http://schemas.microsoft.com/office/powerpoint/2010/main" val="2779280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6</a:t>
            </a:fld>
            <a:endParaRPr lang="es-CL"/>
          </a:p>
        </p:txBody>
      </p:sp>
    </p:spTree>
    <p:extLst>
      <p:ext uri="{BB962C8B-B14F-4D97-AF65-F5344CB8AC3E}">
        <p14:creationId xmlns:p14="http://schemas.microsoft.com/office/powerpoint/2010/main" val="3368189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7</a:t>
            </a:fld>
            <a:endParaRPr lang="es-CL"/>
          </a:p>
        </p:txBody>
      </p:sp>
    </p:spTree>
    <p:extLst>
      <p:ext uri="{BB962C8B-B14F-4D97-AF65-F5344CB8AC3E}">
        <p14:creationId xmlns:p14="http://schemas.microsoft.com/office/powerpoint/2010/main" val="4107726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8</a:t>
            </a:fld>
            <a:endParaRPr lang="es-CL"/>
          </a:p>
        </p:txBody>
      </p:sp>
    </p:spTree>
    <p:extLst>
      <p:ext uri="{BB962C8B-B14F-4D97-AF65-F5344CB8AC3E}">
        <p14:creationId xmlns:p14="http://schemas.microsoft.com/office/powerpoint/2010/main" val="2532843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9</a:t>
            </a:fld>
            <a:endParaRPr lang="es-CL"/>
          </a:p>
        </p:txBody>
      </p:sp>
    </p:spTree>
    <p:extLst>
      <p:ext uri="{BB962C8B-B14F-4D97-AF65-F5344CB8AC3E}">
        <p14:creationId xmlns:p14="http://schemas.microsoft.com/office/powerpoint/2010/main" val="40405855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16151764" cy="923330"/>
          </a:xfrm>
        </p:spPr>
        <p:txBody>
          <a:bodyPr anchor="ctr">
            <a:spAutoFit/>
          </a:bodyPr>
          <a:lstStyle>
            <a:lvl1pPr algn="ctr">
              <a:lnSpc>
                <a:spcPct val="100000"/>
              </a:lnSpc>
              <a:defRPr sz="5400">
                <a:solidFill>
                  <a:schemeClr val="tx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2790681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p:spTree>
      <p:nvGrpSpPr>
        <p:cNvPr id="1" name=""/>
        <p:cNvGrpSpPr/>
        <p:nvPr/>
      </p:nvGrpSpPr>
      <p:grpSpPr>
        <a:xfrm>
          <a:off x="0" y="0"/>
          <a:ext cx="0" cy="0"/>
          <a:chOff x="0" y="0"/>
          <a:chExt cx="0" cy="0"/>
        </a:xfrm>
      </p:grpSpPr>
      <p:sp>
        <p:nvSpPr>
          <p:cNvPr id="15"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8" name="Título 7"/>
          <p:cNvSpPr>
            <a:spLocks noGrp="1"/>
          </p:cNvSpPr>
          <p:nvPr>
            <p:ph type="title"/>
          </p:nvPr>
        </p:nvSpPr>
        <p:spPr>
          <a:xfrm>
            <a:off x="1068118" y="5874874"/>
            <a:ext cx="16151764" cy="701731"/>
          </a:xfrm>
        </p:spPr>
        <p:txBody>
          <a:bodyPr>
            <a:spAutoFit/>
          </a:bodyPr>
          <a:lstStyle>
            <a:lvl1pPr algn="ctr">
              <a:defRPr sz="4400">
                <a:solidFill>
                  <a:schemeClr val="tx1"/>
                </a:solidFill>
              </a:defRPr>
            </a:lvl1p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2348649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 Dark">
    <p:spTree>
      <p:nvGrpSpPr>
        <p:cNvPr id="1" name=""/>
        <p:cNvGrpSpPr/>
        <p:nvPr/>
      </p:nvGrpSpPr>
      <p:grpSpPr>
        <a:xfrm>
          <a:off x="0" y="0"/>
          <a:ext cx="0" cy="0"/>
          <a:chOff x="0" y="0"/>
          <a:chExt cx="0" cy="0"/>
        </a:xfrm>
      </p:grpSpPr>
      <p:sp>
        <p:nvSpPr>
          <p:cNvPr id="15"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4" name="Título 7"/>
          <p:cNvSpPr>
            <a:spLocks noGrp="1"/>
          </p:cNvSpPr>
          <p:nvPr>
            <p:ph type="title"/>
          </p:nvPr>
        </p:nvSpPr>
        <p:spPr>
          <a:xfrm>
            <a:off x="1068118" y="5874874"/>
            <a:ext cx="16151764" cy="701731"/>
          </a:xfrm>
        </p:spPr>
        <p:txBody>
          <a:bodyPr>
            <a:spAutoFit/>
          </a:bodyPr>
          <a:lstStyle>
            <a:lvl1pPr algn="ctr">
              <a:defRPr sz="4400">
                <a:solidFill>
                  <a:schemeClr val="bg1"/>
                </a:solidFill>
              </a:defRPr>
            </a:lvl1p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3190770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8118" y="2269000"/>
            <a:ext cx="796158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9258300" y="2269000"/>
            <a:ext cx="796158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custDataLst>
      <p:tags r:id="rId1"/>
    </p:custDataLst>
    <p:extLst>
      <p:ext uri="{BB962C8B-B14F-4D97-AF65-F5344CB8AC3E}">
        <p14:creationId xmlns:p14="http://schemas.microsoft.com/office/powerpoint/2010/main" val="3664080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Tree>
    <p:custDataLst>
      <p:tags r:id="rId1"/>
    </p:custDataLst>
    <p:extLst>
      <p:ext uri="{BB962C8B-B14F-4D97-AF65-F5344CB8AC3E}">
        <p14:creationId xmlns:p14="http://schemas.microsoft.com/office/powerpoint/2010/main" val="23714385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olo el título y fuente">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8" name="Marcador de texto 5">
            <a:extLst>
              <a:ext uri="{FF2B5EF4-FFF2-40B4-BE49-F238E27FC236}">
                <a16:creationId xmlns:a16="http://schemas.microsoft.com/office/drawing/2014/main" id="{9598D2DC-7C27-4426-87DF-30ABA6161579}"/>
              </a:ext>
            </a:extLst>
          </p:cNvPr>
          <p:cNvSpPr>
            <a:spLocks noGrp="1"/>
          </p:cNvSpPr>
          <p:nvPr>
            <p:ph type="body" sz="quarter" idx="12" hasCustomPrompt="1"/>
          </p:nvPr>
        </p:nvSpPr>
        <p:spPr>
          <a:xfrm>
            <a:off x="1068118" y="8801101"/>
            <a:ext cx="16151764"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9" name="Conector recto 8">
            <a:extLst>
              <a:ext uri="{FF2B5EF4-FFF2-40B4-BE49-F238E27FC236}">
                <a16:creationId xmlns:a16="http://schemas.microsoft.com/office/drawing/2014/main" id="{4053257D-A3F3-4320-8BF7-3117BB861A76}"/>
              </a:ext>
            </a:extLst>
          </p:cNvPr>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1F85C032-5181-4DCF-B349-B2F6E0B534AE}"/>
              </a:ext>
            </a:extLst>
          </p:cNvPr>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60562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574493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ítulo y objetos -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7012162" y="1206502"/>
            <a:ext cx="10207719" cy="8010794"/>
          </a:xfrm>
        </p:spPr>
        <p:txBody>
          <a:bodyPr anchor="ctr"/>
          <a:lstStyle>
            <a:lvl1pPr marL="457200" indent="-457200">
              <a:buFont typeface="Wingdings" panose="05000000000000000000" pitchFamily="2" charset="2"/>
              <a:buChar char="§"/>
              <a:defRPr/>
            </a:lvl1pPr>
            <a:lvl2pPr marL="1142909" indent="-457200">
              <a:buFont typeface="Wingdings" panose="05000000000000000000" pitchFamily="2" charset="2"/>
              <a:buChar char="§"/>
              <a:defRPr/>
            </a:lvl2pPr>
            <a:lvl3pPr marL="1828617" indent="-457200">
              <a:buFont typeface="Wingdings" panose="05000000000000000000" pitchFamily="2" charset="2"/>
              <a:buChar char="§"/>
              <a:defRPr/>
            </a:lvl3pPr>
            <a:lvl4pPr marL="2514326" indent="-457200">
              <a:buFont typeface="Wingdings" panose="05000000000000000000" pitchFamily="2" charset="2"/>
              <a:buChar char="§"/>
              <a:defRPr/>
            </a:lvl4pPr>
            <a:lvl5pPr marL="3200035" indent="-457200">
              <a:buFont typeface="Wingdings" panose="05000000000000000000" pitchFamily="2" charset="2"/>
              <a:buChar char="§"/>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1334529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7012162" y="1206502"/>
            <a:ext cx="10207719" cy="7594598"/>
          </a:xfrm>
        </p:spPr>
        <p:txBody>
          <a:bodyPr anchor="ctr"/>
          <a:lstStyle>
            <a:lvl1pPr marL="457200" indent="-457200">
              <a:buFont typeface="Wingdings" panose="05000000000000000000" pitchFamily="2" charset="2"/>
              <a:buChar char="§"/>
              <a:defRPr/>
            </a:lvl1pPr>
            <a:lvl2pPr marL="1142909" indent="-457200">
              <a:buFont typeface="Wingdings" panose="05000000000000000000" pitchFamily="2" charset="2"/>
              <a:buChar char="§"/>
              <a:defRPr/>
            </a:lvl2pPr>
            <a:lvl3pPr marL="1828617" indent="-457200">
              <a:buFont typeface="Wingdings" panose="05000000000000000000" pitchFamily="2" charset="2"/>
              <a:buChar char="§"/>
              <a:defRPr/>
            </a:lvl3pPr>
            <a:lvl4pPr marL="2514326" indent="-457200">
              <a:buFont typeface="Wingdings" panose="05000000000000000000" pitchFamily="2" charset="2"/>
              <a:buChar char="§"/>
              <a:defRPr/>
            </a:lvl4pPr>
            <a:lvl5pPr marL="3200035" indent="-457200">
              <a:buFont typeface="Wingdings" panose="05000000000000000000" pitchFamily="2" charset="2"/>
              <a:buChar char="§"/>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texto 5"/>
          <p:cNvSpPr>
            <a:spLocks noGrp="1"/>
          </p:cNvSpPr>
          <p:nvPr>
            <p:ph type="body" sz="quarter" idx="12" hasCustomPrompt="1"/>
          </p:nvPr>
        </p:nvSpPr>
        <p:spPr>
          <a:xfrm>
            <a:off x="7012162" y="8801101"/>
            <a:ext cx="10207719"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8761747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olo el título - Horizontal">
    <p:spTree>
      <p:nvGrpSpPr>
        <p:cNvPr id="1" name=""/>
        <p:cNvGrpSpPr/>
        <p:nvPr/>
      </p:nvGrpSpPr>
      <p:grpSpPr>
        <a:xfrm>
          <a:off x="0" y="0"/>
          <a:ext cx="0" cy="0"/>
          <a:chOff x="0" y="0"/>
          <a:chExt cx="0" cy="0"/>
        </a:xfrm>
      </p:grpSpPr>
      <p:sp>
        <p:nvSpPr>
          <p:cNvPr id="3"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37486926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olo el título y fuente - Horizontal">
    <p:spTree>
      <p:nvGrpSpPr>
        <p:cNvPr id="1" name=""/>
        <p:cNvGrpSpPr/>
        <p:nvPr/>
      </p:nvGrpSpPr>
      <p:grpSpPr>
        <a:xfrm>
          <a:off x="0" y="0"/>
          <a:ext cx="0" cy="0"/>
          <a:chOff x="0" y="0"/>
          <a:chExt cx="0" cy="0"/>
        </a:xfrm>
      </p:grpSpPr>
      <p:sp>
        <p:nvSpPr>
          <p:cNvPr id="3" name="Marcador de texto 5"/>
          <p:cNvSpPr>
            <a:spLocks noGrp="1"/>
          </p:cNvSpPr>
          <p:nvPr>
            <p:ph type="body" sz="quarter" idx="12" hasCustomPrompt="1"/>
          </p:nvPr>
        </p:nvSpPr>
        <p:spPr>
          <a:xfrm>
            <a:off x="7012162" y="8801101"/>
            <a:ext cx="10207719"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4" name="Conector recto 3"/>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Conector recto 4"/>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4158209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8165092" cy="923330"/>
          </a:xfrm>
        </p:spPr>
        <p:txBody>
          <a:bodyPr anchor="ctr">
            <a:spAutoFit/>
          </a:bodyPr>
          <a:lstStyle>
            <a:lvl1pPr algn="l">
              <a:lnSpc>
                <a:spcPct val="100000"/>
              </a:lnSpc>
              <a:defRPr sz="5400">
                <a:solidFill>
                  <a:schemeClr val="tx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1364922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ierre">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0"/>
            <a:ext cx="16151764" cy="3833269"/>
          </a:xfrm>
        </p:spPr>
        <p:txBody>
          <a:bodyPr/>
          <a:lstStyle>
            <a:lvl1pPr marL="0" indent="0">
              <a:buNone/>
              <a:defRPr/>
            </a:lvl1pPr>
            <a:lvl2pPr marL="685709" indent="0">
              <a:buNone/>
              <a:defRPr/>
            </a:lvl2pPr>
            <a:lvl3pPr marL="1371417" indent="0">
              <a:buNone/>
              <a:defRPr/>
            </a:lvl3pPr>
            <a:lvl4pPr marL="2057126" indent="0">
              <a:buNone/>
              <a:defRPr/>
            </a:lvl4pPr>
            <a:lvl5pPr marL="2742835" indent="0">
              <a:buNone/>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4" name="6 Marcador de posición de imagen"/>
          <p:cNvSpPr>
            <a:spLocks noGrp="1"/>
          </p:cNvSpPr>
          <p:nvPr>
            <p:ph type="pic" sz="quarter" idx="13"/>
          </p:nvPr>
        </p:nvSpPr>
        <p:spPr>
          <a:xfrm>
            <a:off x="0" y="6102269"/>
            <a:ext cx="18288000" cy="418314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Tree>
    <p:custDataLst>
      <p:tags r:id="rId1"/>
    </p:custDataLst>
    <p:extLst>
      <p:ext uri="{BB962C8B-B14F-4D97-AF65-F5344CB8AC3E}">
        <p14:creationId xmlns:p14="http://schemas.microsoft.com/office/powerpoint/2010/main" val="13740549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cSld name="2_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590098" y="138908"/>
            <a:ext cx="15544800" cy="701731"/>
          </a:xfrm>
        </p:spPr>
        <p:txBody>
          <a:bodyPr/>
          <a:lstStyle/>
          <a:p>
            <a:r>
              <a:rPr lang="es-ES"/>
              <a:t>Haga clic para modificar el estilo de título del patrón</a:t>
            </a:r>
          </a:p>
        </p:txBody>
      </p:sp>
      <p:sp>
        <p:nvSpPr>
          <p:cNvPr id="3" name="Subtítulo 2"/>
          <p:cNvSpPr>
            <a:spLocks noGrp="1"/>
          </p:cNvSpPr>
          <p:nvPr>
            <p:ph type="subTitle" idx="1"/>
          </p:nvPr>
        </p:nvSpPr>
        <p:spPr>
          <a:xfrm>
            <a:off x="590098" y="2250865"/>
            <a:ext cx="17400768" cy="2628494"/>
          </a:xfrm>
        </p:spPr>
        <p:txBody>
          <a:bodyPr>
            <a:normAutofit/>
          </a:bodyPr>
          <a:lstStyle>
            <a:lvl1pPr marL="0" indent="0" algn="l">
              <a:buNone/>
              <a:defRPr sz="3600">
                <a:solidFill>
                  <a:schemeClr val="tx1">
                    <a:lumMod val="75000"/>
                    <a:lumOff val="25000"/>
                  </a:schemeClr>
                </a:solidFill>
                <a:latin typeface="Arial"/>
                <a:cs typeface="Arial"/>
              </a:defRPr>
            </a:lvl1pPr>
            <a:lvl2pPr marL="685709" indent="0" algn="ctr">
              <a:buNone/>
              <a:defRPr>
                <a:solidFill>
                  <a:schemeClr val="tx1">
                    <a:tint val="75000"/>
                  </a:schemeClr>
                </a:solidFill>
              </a:defRPr>
            </a:lvl2pPr>
            <a:lvl3pPr marL="1371417" indent="0" algn="ctr">
              <a:buNone/>
              <a:defRPr>
                <a:solidFill>
                  <a:schemeClr val="tx1">
                    <a:tint val="75000"/>
                  </a:schemeClr>
                </a:solidFill>
              </a:defRPr>
            </a:lvl3pPr>
            <a:lvl4pPr marL="2057126" indent="0" algn="ctr">
              <a:buNone/>
              <a:defRPr>
                <a:solidFill>
                  <a:schemeClr val="tx1">
                    <a:tint val="75000"/>
                  </a:schemeClr>
                </a:solidFill>
              </a:defRPr>
            </a:lvl4pPr>
            <a:lvl5pPr marL="2742834" indent="0" algn="ctr">
              <a:buNone/>
              <a:defRPr>
                <a:solidFill>
                  <a:schemeClr val="tx1">
                    <a:tint val="75000"/>
                  </a:schemeClr>
                </a:solidFill>
              </a:defRPr>
            </a:lvl5pPr>
            <a:lvl6pPr marL="3428543" indent="0" algn="ctr">
              <a:buNone/>
              <a:defRPr>
                <a:solidFill>
                  <a:schemeClr val="tx1">
                    <a:tint val="75000"/>
                  </a:schemeClr>
                </a:solidFill>
              </a:defRPr>
            </a:lvl6pPr>
            <a:lvl7pPr marL="4114251" indent="0" algn="ctr">
              <a:buNone/>
              <a:defRPr>
                <a:solidFill>
                  <a:schemeClr val="tx1">
                    <a:tint val="75000"/>
                  </a:schemeClr>
                </a:solidFill>
              </a:defRPr>
            </a:lvl7pPr>
            <a:lvl8pPr marL="4799960" indent="0" algn="ctr">
              <a:buNone/>
              <a:defRPr>
                <a:solidFill>
                  <a:schemeClr val="tx1">
                    <a:tint val="75000"/>
                  </a:schemeClr>
                </a:solidFill>
              </a:defRPr>
            </a:lvl8pPr>
            <a:lvl9pPr marL="5485668" indent="0" algn="ctr">
              <a:buNone/>
              <a:defRPr>
                <a:solidFill>
                  <a:schemeClr val="tx1">
                    <a:tint val="75000"/>
                  </a:schemeClr>
                </a:solidFill>
              </a:defRPr>
            </a:lvl9pPr>
          </a:lstStyle>
          <a:p>
            <a:r>
              <a:rPr lang="es-ES"/>
              <a:t>Haga clic para modificar el estilo de subtítulo del patrón</a:t>
            </a:r>
            <a:endParaRPr lang="es-ES" dirty="0"/>
          </a:p>
        </p:txBody>
      </p:sp>
    </p:spTree>
    <p:extLst>
      <p:ext uri="{BB962C8B-B14F-4D97-AF65-F5344CB8AC3E}">
        <p14:creationId xmlns:p14="http://schemas.microsoft.com/office/powerpoint/2010/main" val="761875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 Dark">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16151764" cy="923330"/>
          </a:xfrm>
        </p:spPr>
        <p:txBody>
          <a:bodyPr anchor="ctr">
            <a:spAutoFit/>
          </a:bodyPr>
          <a:lstStyle>
            <a:lvl1pPr algn="ctr">
              <a:lnSpc>
                <a:spcPct val="100000"/>
              </a:lnSpc>
              <a:defRPr sz="5400">
                <a:solidFill>
                  <a:schemeClr val="bg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855052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 Dark">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4" name="Título 6"/>
          <p:cNvSpPr>
            <a:spLocks noGrp="1"/>
          </p:cNvSpPr>
          <p:nvPr>
            <p:ph type="title" hasCustomPrompt="1"/>
          </p:nvPr>
        </p:nvSpPr>
        <p:spPr>
          <a:xfrm>
            <a:off x="1068118" y="5186366"/>
            <a:ext cx="8165092" cy="923330"/>
          </a:xfrm>
        </p:spPr>
        <p:txBody>
          <a:bodyPr anchor="ctr">
            <a:spAutoFit/>
          </a:bodyPr>
          <a:lstStyle>
            <a:lvl1pPr algn="l">
              <a:lnSpc>
                <a:spcPct val="100000"/>
              </a:lnSpc>
              <a:defRPr sz="5400">
                <a:solidFill>
                  <a:schemeClr val="bg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3255639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sp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2922509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1"/>
            <a:ext cx="16151764" cy="6532100"/>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4" name="Marcador de texto 5"/>
          <p:cNvSpPr>
            <a:spLocks noGrp="1"/>
          </p:cNvSpPr>
          <p:nvPr>
            <p:ph type="body" sz="quarter" idx="12" hasCustomPrompt="1"/>
          </p:nvPr>
        </p:nvSpPr>
        <p:spPr>
          <a:xfrm>
            <a:off x="1068118" y="8801101"/>
            <a:ext cx="16151764"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35388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ítulo y objetos - Imagen">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0"/>
            <a:ext cx="1060953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posición de imagen 9"/>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5"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214419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Objetivos">
    <p:spTree>
      <p:nvGrpSpPr>
        <p:cNvPr id="1" name=""/>
        <p:cNvGrpSpPr/>
        <p:nvPr/>
      </p:nvGrpSpPr>
      <p:grpSpPr>
        <a:xfrm>
          <a:off x="0" y="0"/>
          <a:ext cx="0" cy="0"/>
          <a:chOff x="0" y="0"/>
          <a:chExt cx="0" cy="0"/>
        </a:xfrm>
      </p:grpSpPr>
      <p:sp>
        <p:nvSpPr>
          <p:cNvPr id="5" name="Marcador de posición de imagen 9">
            <a:extLst>
              <a:ext uri="{FF2B5EF4-FFF2-40B4-BE49-F238E27FC236}">
                <a16:creationId xmlns:a16="http://schemas.microsoft.com/office/drawing/2014/main" id="{DC82DBF8-1D15-4045-A14A-5F6935A48B28}"/>
              </a:ext>
            </a:extLst>
          </p:cNvPr>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4"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2652654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 Imagen">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1"/>
            <a:ext cx="10609532" cy="6532100"/>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texto 5"/>
          <p:cNvSpPr>
            <a:spLocks noGrp="1"/>
          </p:cNvSpPr>
          <p:nvPr>
            <p:ph type="body" sz="quarter" idx="12" hasCustomPrompt="1"/>
          </p:nvPr>
        </p:nvSpPr>
        <p:spPr>
          <a:xfrm>
            <a:off x="1068118" y="8801101"/>
            <a:ext cx="10609532"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Marcador de posición de imagen 9">
            <a:extLst>
              <a:ext uri="{FF2B5EF4-FFF2-40B4-BE49-F238E27FC236}">
                <a16:creationId xmlns:a16="http://schemas.microsoft.com/office/drawing/2014/main" id="{BD15F310-AFA3-404A-B9FC-588612B777C5}"/>
              </a:ext>
            </a:extLst>
          </p:cNvPr>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8"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3203210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alpha val="0"/>
              </a:schemeClr>
            </a:gs>
            <a:gs pos="80000">
              <a:schemeClr val="bg1"/>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8118" y="1271134"/>
            <a:ext cx="16151764" cy="701731"/>
          </a:xfrm>
          <a:prstGeom prst="rect">
            <a:avLst/>
          </a:prstGeom>
        </p:spPr>
        <p:txBody>
          <a:bodyPr vert="horz" lIns="91440" tIns="45720" rIns="91440" bIns="45720" rtlCol="0" anchor="t">
            <a:sp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1068118" y="2269000"/>
            <a:ext cx="16151764" cy="6948295"/>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custDataLst>
      <p:tags r:id="rId23"/>
    </p:custDataLst>
    <p:extLst>
      <p:ext uri="{BB962C8B-B14F-4D97-AF65-F5344CB8AC3E}">
        <p14:creationId xmlns:p14="http://schemas.microsoft.com/office/powerpoint/2010/main" val="275832645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77" r:id="rId3"/>
    <p:sldLayoutId id="2147483681" r:id="rId4"/>
    <p:sldLayoutId id="2147483662" r:id="rId5"/>
    <p:sldLayoutId id="2147483669" r:id="rId6"/>
    <p:sldLayoutId id="2147483675" r:id="rId7"/>
    <p:sldLayoutId id="2147483679" r:id="rId8"/>
    <p:sldLayoutId id="2147483676" r:id="rId9"/>
    <p:sldLayoutId id="2147483663" r:id="rId10"/>
    <p:sldLayoutId id="2147483678" r:id="rId11"/>
    <p:sldLayoutId id="2147483664" r:id="rId12"/>
    <p:sldLayoutId id="2147483666" r:id="rId13"/>
    <p:sldLayoutId id="2147483670" r:id="rId14"/>
    <p:sldLayoutId id="2147483667" r:id="rId15"/>
    <p:sldLayoutId id="2147483671" r:id="rId16"/>
    <p:sldLayoutId id="2147483673" r:id="rId17"/>
    <p:sldLayoutId id="2147483672" r:id="rId18"/>
    <p:sldLayoutId id="2147483674" r:id="rId19"/>
    <p:sldLayoutId id="2147483668" r:id="rId20"/>
    <p:sldLayoutId id="2147483682" r:id="rId21"/>
  </p:sldLayoutIdLst>
  <p:txStyles>
    <p:title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p:titleStyle>
    <p:bodyStyle>
      <a:lvl1pPr marL="0" indent="0" algn="l" defTabSz="1371417" rtl="0" eaLnBrk="1" latinLnBrk="0" hangingPunct="1">
        <a:lnSpc>
          <a:spcPct val="130000"/>
        </a:lnSpc>
        <a:spcBef>
          <a:spcPts val="1500"/>
        </a:spcBef>
        <a:buClr>
          <a:schemeClr val="accent4"/>
        </a:buClr>
        <a:buFont typeface="Wingdings" panose="05000000000000000000" pitchFamily="2" charset="2"/>
        <a:buNone/>
        <a:defRPr sz="2600" kern="1200">
          <a:solidFill>
            <a:schemeClr val="tx1"/>
          </a:solidFill>
          <a:latin typeface="+mn-lt"/>
          <a:ea typeface="+mn-ea"/>
          <a:cs typeface="+mn-cs"/>
        </a:defRPr>
      </a:lvl1pPr>
      <a:lvl2pPr marL="685709"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2pPr>
      <a:lvl3pPr marL="1371417"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3pPr>
      <a:lvl4pPr marL="2057126"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4pPr>
      <a:lvl5pPr marL="2742835"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40" userDrawn="1">
          <p15:clr>
            <a:srgbClr val="F26B43"/>
          </p15:clr>
        </p15:guide>
        <p15:guide id="2" pos="736" userDrawn="1">
          <p15:clr>
            <a:srgbClr val="F26B43"/>
          </p15:clr>
        </p15:guide>
        <p15:guide id="3" pos="10776" userDrawn="1">
          <p15:clr>
            <a:srgbClr val="F26B43"/>
          </p15:clr>
        </p15:guide>
        <p15:guide id="4" orient="horz" pos="1120" userDrawn="1">
          <p15:clr>
            <a:srgbClr val="F26B43"/>
          </p15:clr>
        </p15:guide>
        <p15:guide id="5" orient="horz" pos="1448" userDrawn="1">
          <p15:clr>
            <a:srgbClr val="F26B43"/>
          </p15:clr>
        </p15:guide>
        <p15:guide id="6" orient="horz" pos="5864" userDrawn="1">
          <p15:clr>
            <a:srgbClr val="F26B43"/>
          </p15:clr>
        </p15:guide>
        <p15:guide id="7" orient="horz" pos="554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5.xml"/><Relationship Id="rId1" Type="http://schemas.openxmlformats.org/officeDocument/2006/relationships/tags" Target="../tags/tag24.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pic>
        <p:nvPicPr>
          <p:cNvPr id="3" name="Imagen 2">
            <a:extLst>
              <a:ext uri="{FF2B5EF4-FFF2-40B4-BE49-F238E27FC236}">
                <a16:creationId xmlns:a16="http://schemas.microsoft.com/office/drawing/2014/main" id="{BF393210-3D4C-4BE4-970D-B443346CB49F}"/>
              </a:ext>
            </a:extLst>
          </p:cNvPr>
          <p:cNvPicPr>
            <a:picLocks noChangeAspect="1"/>
          </p:cNvPicPr>
          <p:nvPr/>
        </p:nvPicPr>
        <p:blipFill>
          <a:blip r:embed="rId4" cstate="print">
            <a:extLst>
              <a:ext uri="{28A0092B-C50C-407E-A947-70E740481C1C}">
                <a14:useLocalDpi xmlns:a14="http://schemas.microsoft.com/office/drawing/2010/main" val="0"/>
              </a:ext>
            </a:extLst>
          </a:blip>
          <a:srcRect t="7638" b="7638"/>
          <a:stretch/>
        </p:blipFill>
        <p:spPr>
          <a:xfrm>
            <a:off x="-8055" y="0"/>
            <a:ext cx="18268940" cy="10285413"/>
          </a:xfrm>
          <a:prstGeom prst="rect">
            <a:avLst/>
          </a:prstGeom>
        </p:spPr>
      </p:pic>
      <p:pic>
        <p:nvPicPr>
          <p:cNvPr id="4" name="Imagen 3">
            <a:extLst>
              <a:ext uri="{FF2B5EF4-FFF2-40B4-BE49-F238E27FC236}">
                <a16:creationId xmlns:a16="http://schemas.microsoft.com/office/drawing/2014/main" id="{F3632DAF-74FB-49E9-8F76-63CA7E17DAF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2035398" y="2235237"/>
            <a:ext cx="3911255" cy="5215872"/>
          </a:xfrm>
          <a:prstGeom prst="rect">
            <a:avLst/>
          </a:prstGeom>
        </p:spPr>
      </p:pic>
      <p:pic>
        <p:nvPicPr>
          <p:cNvPr id="183" name="Google Shape;183;ge91fb5eca1_2_88"/>
          <p:cNvPicPr preferRelativeResize="0"/>
          <p:nvPr/>
        </p:nvPicPr>
        <p:blipFill rotWithShape="1">
          <a:blip r:embed="rId6">
            <a:alphaModFix/>
          </a:blip>
          <a:srcRect/>
          <a:stretch/>
        </p:blipFill>
        <p:spPr>
          <a:xfrm>
            <a:off x="5814939" y="-1"/>
            <a:ext cx="6658122" cy="10285413"/>
          </a:xfrm>
          <a:prstGeom prst="rect">
            <a:avLst/>
          </a:prstGeom>
          <a:noFill/>
          <a:ln>
            <a:noFill/>
          </a:ln>
        </p:spPr>
      </p:pic>
      <p:sp>
        <p:nvSpPr>
          <p:cNvPr id="184" name="Google Shape;184;ge91fb5eca1_2_88"/>
          <p:cNvSpPr txBox="1"/>
          <p:nvPr/>
        </p:nvSpPr>
        <p:spPr>
          <a:xfrm>
            <a:off x="1201422" y="7010554"/>
            <a:ext cx="5473698" cy="881111"/>
          </a:xfrm>
          <a:prstGeom prst="rect">
            <a:avLst/>
          </a:prstGeom>
          <a:solidFill>
            <a:schemeClr val="accent1"/>
          </a:solidFill>
          <a:ln>
            <a:noFill/>
          </a:ln>
        </p:spPr>
        <p:txBody>
          <a:bodyPr spcFirstLastPara="1" wrap="square" lIns="215950" tIns="161975" rIns="323950" bIns="161975" anchor="t" anchorCtr="0">
            <a:spAutoFit/>
          </a:bodyPr>
          <a:lstStyle/>
          <a:p>
            <a:pPr marL="0" marR="0" lvl="0" indent="0" algn="l" rtl="0">
              <a:spcBef>
                <a:spcPts val="0"/>
              </a:spcBef>
              <a:spcAft>
                <a:spcPts val="0"/>
              </a:spcAft>
              <a:buNone/>
            </a:pPr>
            <a:r>
              <a:rPr lang="es-ES" sz="3600" b="1" i="0" u="none" strike="noStrike" cap="none" dirty="0">
                <a:solidFill>
                  <a:schemeClr val="lt1"/>
                </a:solidFill>
                <a:latin typeface="Roboto"/>
                <a:ea typeface="Roboto"/>
                <a:cs typeface="Roboto"/>
                <a:sym typeface="Roboto"/>
              </a:rPr>
              <a:t>Natalia </a:t>
            </a:r>
            <a:r>
              <a:rPr lang="es-ES" sz="3600" b="1" i="0" u="none" strike="noStrike" cap="none" dirty="0" err="1">
                <a:solidFill>
                  <a:schemeClr val="lt1"/>
                </a:solidFill>
                <a:latin typeface="Roboto"/>
                <a:ea typeface="Roboto"/>
                <a:cs typeface="Roboto"/>
                <a:sym typeface="Roboto"/>
              </a:rPr>
              <a:t>Möller</a:t>
            </a:r>
            <a:r>
              <a:rPr lang="es-ES" sz="3600" b="1" i="0" u="none" strike="noStrike" cap="none" dirty="0">
                <a:solidFill>
                  <a:schemeClr val="lt1"/>
                </a:solidFill>
                <a:latin typeface="Roboto"/>
                <a:ea typeface="Roboto"/>
                <a:cs typeface="Roboto"/>
                <a:sym typeface="Roboto"/>
              </a:rPr>
              <a:t> Pardo</a:t>
            </a:r>
          </a:p>
        </p:txBody>
      </p:sp>
      <p:sp>
        <p:nvSpPr>
          <p:cNvPr id="185" name="Google Shape;185;ge91fb5eca1_2_88"/>
          <p:cNvSpPr txBox="1"/>
          <p:nvPr/>
        </p:nvSpPr>
        <p:spPr>
          <a:xfrm>
            <a:off x="1168400" y="7983100"/>
            <a:ext cx="8498857" cy="1283836"/>
          </a:xfrm>
          <a:prstGeom prst="rect">
            <a:avLst/>
          </a:prstGeom>
          <a:solidFill>
            <a:srgbClr val="F2F2F2"/>
          </a:solidFill>
          <a:ln>
            <a:noFill/>
          </a:ln>
        </p:spPr>
        <p:txBody>
          <a:bodyPr spcFirstLastPara="1" wrap="square" lIns="288000" tIns="269950" rIns="288000" bIns="269950" anchor="t" anchorCtr="0">
            <a:spAutoFit/>
          </a:bodyPr>
          <a:lstStyle/>
          <a:p>
            <a:pPr marL="0" marR="0" lvl="0" indent="0" algn="l" rtl="0">
              <a:spcBef>
                <a:spcPts val="0"/>
              </a:spcBef>
              <a:spcAft>
                <a:spcPts val="0"/>
              </a:spcAft>
              <a:buNone/>
            </a:pPr>
            <a:r>
              <a:rPr lang="es-ES" sz="2400" dirty="0">
                <a:solidFill>
                  <a:schemeClr val="accent1"/>
                </a:solidFill>
                <a:latin typeface="Roboto"/>
                <a:ea typeface="Roboto"/>
                <a:cs typeface="Roboto"/>
                <a:sym typeface="Roboto"/>
              </a:rPr>
              <a:t>Magíster en Psicología Social - Doctora en Psicología</a:t>
            </a:r>
            <a:br>
              <a:rPr lang="es-ES" sz="2400" dirty="0">
                <a:solidFill>
                  <a:schemeClr val="accent1"/>
                </a:solidFill>
                <a:latin typeface="Roboto"/>
                <a:ea typeface="Roboto"/>
                <a:cs typeface="Roboto"/>
                <a:sym typeface="Roboto"/>
              </a:rPr>
            </a:br>
            <a:r>
              <a:rPr lang="es-ES" sz="2400" dirty="0">
                <a:solidFill>
                  <a:schemeClr val="accent1"/>
                </a:solidFill>
                <a:latin typeface="Roboto"/>
                <a:ea typeface="Roboto"/>
                <a:cs typeface="Roboto"/>
                <a:sym typeface="Roboto"/>
              </a:rPr>
              <a:t>Universidad de Santiago de Chile</a:t>
            </a:r>
          </a:p>
        </p:txBody>
      </p:sp>
    </p:spTree>
    <p:custDataLst>
      <p:tags r:id="rId1"/>
    </p:custDataLst>
    <p:extLst>
      <p:ext uri="{BB962C8B-B14F-4D97-AF65-F5344CB8AC3E}">
        <p14:creationId xmlns:p14="http://schemas.microsoft.com/office/powerpoint/2010/main" val="3359971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8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607188" y="3086099"/>
            <a:ext cx="3599052" cy="267462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a:t>
            </a:r>
          </a:p>
          <a:p>
            <a:pPr algn="just"/>
            <a:r>
              <a:rPr lang="es-ES" dirty="0">
                <a:solidFill>
                  <a:schemeClr val="accent1">
                    <a:lumMod val="50000"/>
                  </a:schemeClr>
                </a:solidFill>
              </a:rPr>
              <a:t>Según el enfoque racional, la toma de decisiones se puede desglosar en ocho pasos:</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206240"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464964" y="212713"/>
            <a:ext cx="13860379" cy="106744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a:t>
            </a:r>
            <a:endParaRPr lang="es-ES" sz="4000" b="1" dirty="0">
              <a:solidFill>
                <a:schemeClr val="accent1">
                  <a:lumMod val="50000"/>
                </a:schemeClr>
              </a:solidFill>
            </a:endParaRPr>
          </a:p>
        </p:txBody>
      </p:sp>
      <p:pic>
        <p:nvPicPr>
          <p:cNvPr id="7" name="Imagen 6">
            <a:extLst>
              <a:ext uri="{FF2B5EF4-FFF2-40B4-BE49-F238E27FC236}">
                <a16:creationId xmlns:a16="http://schemas.microsoft.com/office/drawing/2014/main" id="{1D90D618-DE6E-E386-A852-70BC55780343}"/>
              </a:ext>
            </a:extLst>
          </p:cNvPr>
          <p:cNvPicPr>
            <a:picLocks noChangeAspect="1"/>
          </p:cNvPicPr>
          <p:nvPr/>
        </p:nvPicPr>
        <p:blipFill>
          <a:blip r:embed="rId3"/>
          <a:stretch>
            <a:fillRect/>
          </a:stretch>
        </p:blipFill>
        <p:spPr>
          <a:xfrm>
            <a:off x="6816708" y="1604899"/>
            <a:ext cx="9231012" cy="8467801"/>
          </a:xfrm>
          <a:prstGeom prst="rect">
            <a:avLst/>
          </a:prstGeom>
        </p:spPr>
      </p:pic>
    </p:spTree>
    <p:extLst>
      <p:ext uri="{BB962C8B-B14F-4D97-AF65-F5344CB8AC3E}">
        <p14:creationId xmlns:p14="http://schemas.microsoft.com/office/powerpoint/2010/main" val="2143650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607188" y="3086099"/>
            <a:ext cx="3599052" cy="267462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a:t>
            </a:r>
          </a:p>
          <a:p>
            <a:pPr algn="just"/>
            <a:r>
              <a:rPr lang="es-ES" dirty="0">
                <a:solidFill>
                  <a:schemeClr val="accent1">
                    <a:lumMod val="50000"/>
                  </a:schemeClr>
                </a:solidFill>
              </a:rPr>
              <a:t>Según el enfoque racional, la toma de decisiones se puede desglosar en ocho pasos:</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6643338" y="2633856"/>
            <a:ext cx="11037474" cy="709788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u="sng" dirty="0">
                <a:solidFill>
                  <a:schemeClr val="accent1">
                    <a:lumMod val="50000"/>
                  </a:schemeClr>
                </a:solidFill>
              </a:rPr>
              <a:t>1) Monitorear el entorno de la decisión. </a:t>
            </a:r>
            <a:r>
              <a:rPr lang="es-ES" dirty="0">
                <a:solidFill>
                  <a:schemeClr val="accent1">
                    <a:lumMod val="50000"/>
                  </a:schemeClr>
                </a:solidFill>
              </a:rPr>
              <a:t>En el primer paso, un gerente monitorea la información interna y externa que indicará las desviaciones del comportamiento planeado o aceptable. Habla con sus colegas y revisa los estados financieros, las evaluaciones del desempeño, los índices de la industria, las actividades de los competidores, etc. </a:t>
            </a:r>
          </a:p>
          <a:p>
            <a:pPr marL="514350" indent="-514350" algn="ctr">
              <a:buAutoNum type="arabicParenR"/>
            </a:pPr>
            <a:endParaRPr lang="es-ES" dirty="0">
              <a:solidFill>
                <a:schemeClr val="accent1">
                  <a:lumMod val="50000"/>
                </a:schemeClr>
              </a:solidFill>
            </a:endParaRPr>
          </a:p>
          <a:p>
            <a:pPr algn="ctr"/>
            <a:r>
              <a:rPr lang="es-ES" dirty="0">
                <a:solidFill>
                  <a:schemeClr val="accent1">
                    <a:lumMod val="50000"/>
                  </a:schemeClr>
                </a:solidFill>
              </a:rPr>
              <a:t>Por ejemplo, durante la temporada navideña de cinco semanas que</a:t>
            </a:r>
          </a:p>
          <a:p>
            <a:pPr algn="ctr"/>
            <a:r>
              <a:rPr lang="es-ES" dirty="0">
                <a:solidFill>
                  <a:schemeClr val="accent1">
                    <a:lumMod val="50000"/>
                  </a:schemeClr>
                </a:solidFill>
              </a:rPr>
              <a:t>abunda en presiones, Linda </a:t>
            </a:r>
            <a:r>
              <a:rPr lang="es-ES" dirty="0" err="1">
                <a:solidFill>
                  <a:schemeClr val="accent1">
                    <a:lumMod val="50000"/>
                  </a:schemeClr>
                </a:solidFill>
              </a:rPr>
              <a:t>Koslow</a:t>
            </a:r>
            <a:r>
              <a:rPr lang="es-ES" dirty="0">
                <a:solidFill>
                  <a:schemeClr val="accent1">
                    <a:lumMod val="50000"/>
                  </a:schemeClr>
                </a:solidFill>
              </a:rPr>
              <a:t> verifica a los competidores en todo el centro comercial, para ver si están rebajando la mercancía. También escanea los registros de las ventas de su tienda el día anterior para enterarse de qué artículos se están moviendo  </a:t>
            </a:r>
            <a:r>
              <a:rPr lang="es-CL" dirty="0">
                <a:solidFill>
                  <a:schemeClr val="accent1">
                    <a:lumMod val="50000"/>
                  </a:schemeClr>
                </a:solidFill>
              </a:rPr>
              <a:t>y cuáles no.</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206240"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39230" y="5536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a:t>
            </a:r>
            <a:endParaRPr lang="es-ES" sz="4000" b="1" dirty="0">
              <a:solidFill>
                <a:schemeClr val="accent1">
                  <a:lumMod val="50000"/>
                </a:schemeClr>
              </a:solidFill>
            </a:endParaRPr>
          </a:p>
        </p:txBody>
      </p:sp>
    </p:spTree>
    <p:extLst>
      <p:ext uri="{BB962C8B-B14F-4D97-AF65-F5344CB8AC3E}">
        <p14:creationId xmlns:p14="http://schemas.microsoft.com/office/powerpoint/2010/main" val="2924533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607188" y="3086099"/>
            <a:ext cx="3599052" cy="267462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a:t>
            </a:r>
          </a:p>
          <a:p>
            <a:pPr algn="just"/>
            <a:r>
              <a:rPr lang="es-ES" dirty="0">
                <a:solidFill>
                  <a:schemeClr val="accent1">
                    <a:lumMod val="50000"/>
                  </a:schemeClr>
                </a:solidFill>
              </a:rPr>
              <a:t>Según el enfoque racional, la toma de decisiones se puede desglosar en ocho pasos:</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6643338" y="2633856"/>
            <a:ext cx="11037474" cy="709788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u="sng" dirty="0">
                <a:solidFill>
                  <a:schemeClr val="accent1">
                    <a:lumMod val="50000"/>
                  </a:schemeClr>
                </a:solidFill>
              </a:rPr>
              <a:t>2) Definir el problema de la decisión. </a:t>
            </a:r>
            <a:r>
              <a:rPr lang="es-ES" dirty="0">
                <a:solidFill>
                  <a:schemeClr val="accent1">
                    <a:lumMod val="50000"/>
                  </a:schemeClr>
                </a:solidFill>
              </a:rPr>
              <a:t>El gerente responde a las desviaciones identificando los detalles esenciales del problema: dónde, cuándo y quiénes estuvieron involucrados, quiénes resultaron afectados y en qué forma influye en las actividades actuales. </a:t>
            </a:r>
          </a:p>
          <a:p>
            <a:pPr algn="just"/>
            <a:endParaRPr lang="es-ES" dirty="0">
              <a:solidFill>
                <a:schemeClr val="accent1">
                  <a:lumMod val="50000"/>
                </a:schemeClr>
              </a:solidFill>
            </a:endParaRPr>
          </a:p>
          <a:p>
            <a:pPr algn="just"/>
            <a:r>
              <a:rPr lang="es-ES" dirty="0">
                <a:solidFill>
                  <a:schemeClr val="accent1">
                    <a:lumMod val="50000"/>
                  </a:schemeClr>
                </a:solidFill>
              </a:rPr>
              <a:t>Para </a:t>
            </a:r>
            <a:r>
              <a:rPr lang="es-ES" dirty="0" err="1">
                <a:solidFill>
                  <a:schemeClr val="accent1">
                    <a:lumMod val="50000"/>
                  </a:schemeClr>
                </a:solidFill>
              </a:rPr>
              <a:t>Koslow</a:t>
            </a:r>
            <a:r>
              <a:rPr lang="es-ES" dirty="0">
                <a:solidFill>
                  <a:schemeClr val="accent1">
                    <a:lumMod val="50000"/>
                  </a:schemeClr>
                </a:solidFill>
              </a:rPr>
              <a:t>, esto significa definir si las utilidades de la tienda son bajas debido a que las ventas son inferiores a lo esperado o debido a que ciertas líneas de mercancía no se están moviendo como se esperaba.</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206240"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39230" y="5536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a:t>
            </a:r>
            <a:endParaRPr lang="es-ES" sz="4000" b="1" dirty="0">
              <a:solidFill>
                <a:schemeClr val="accent1">
                  <a:lumMod val="50000"/>
                </a:schemeClr>
              </a:solidFill>
            </a:endParaRPr>
          </a:p>
        </p:txBody>
      </p:sp>
    </p:spTree>
    <p:extLst>
      <p:ext uri="{BB962C8B-B14F-4D97-AF65-F5344CB8AC3E}">
        <p14:creationId xmlns:p14="http://schemas.microsoft.com/office/powerpoint/2010/main" val="173701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607188" y="3086099"/>
            <a:ext cx="3599052" cy="267462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a:t>
            </a:r>
          </a:p>
          <a:p>
            <a:pPr algn="just"/>
            <a:r>
              <a:rPr lang="es-ES" dirty="0">
                <a:solidFill>
                  <a:schemeClr val="accent1">
                    <a:lumMod val="50000"/>
                  </a:schemeClr>
                </a:solidFill>
              </a:rPr>
              <a:t>Según el enfoque racional, la toma de decisiones se puede desglosar en ocho pasos:</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6643338" y="2633856"/>
            <a:ext cx="11037474" cy="709788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chemeClr val="accent1">
                    <a:lumMod val="50000"/>
                  </a:schemeClr>
                </a:solidFill>
              </a:rPr>
              <a:t>3) Especificar los objetivos de la decisión</a:t>
            </a:r>
            <a:r>
              <a:rPr lang="es-ES" dirty="0">
                <a:solidFill>
                  <a:schemeClr val="accent1">
                    <a:lumMod val="50000"/>
                  </a:schemeClr>
                </a:solidFill>
              </a:rPr>
              <a:t>. El gerente determina cuáles son los resultados del desempeño que se deben lograr cuando se toma una decisión.</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206240"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39230" y="5536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a:t>
            </a:r>
            <a:endParaRPr lang="es-ES" sz="4000" b="1" dirty="0">
              <a:solidFill>
                <a:schemeClr val="accent1">
                  <a:lumMod val="50000"/>
                </a:schemeClr>
              </a:solidFill>
            </a:endParaRPr>
          </a:p>
        </p:txBody>
      </p:sp>
    </p:spTree>
    <p:extLst>
      <p:ext uri="{BB962C8B-B14F-4D97-AF65-F5344CB8AC3E}">
        <p14:creationId xmlns:p14="http://schemas.microsoft.com/office/powerpoint/2010/main" val="3424015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607188" y="3086099"/>
            <a:ext cx="3599052" cy="267462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a:t>
            </a:r>
          </a:p>
          <a:p>
            <a:pPr algn="just"/>
            <a:r>
              <a:rPr lang="es-ES" dirty="0">
                <a:solidFill>
                  <a:schemeClr val="accent1">
                    <a:lumMod val="50000"/>
                  </a:schemeClr>
                </a:solidFill>
              </a:rPr>
              <a:t>Según el enfoque racional, la toma de decisiones se puede desglosar en ocho pasos:</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6643338" y="2633856"/>
            <a:ext cx="11037474" cy="709788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chemeClr val="accent1">
                    <a:lumMod val="50000"/>
                  </a:schemeClr>
                </a:solidFill>
              </a:rPr>
              <a:t>4) Diagnosticar el problema. </a:t>
            </a:r>
            <a:r>
              <a:rPr lang="es-ES" dirty="0">
                <a:solidFill>
                  <a:schemeClr val="accent1">
                    <a:lumMod val="50000"/>
                  </a:schemeClr>
                </a:solidFill>
              </a:rPr>
              <a:t>En este paso, el gerente ahonda bajo la superficie para analizar la causa del problema. Se podrían recabar datos adicionales para facilitar este diagnóstico. La comprensión de la causa permite encontrar el tratamiento apropiado. Para </a:t>
            </a:r>
            <a:r>
              <a:rPr lang="es-ES" dirty="0" err="1">
                <a:solidFill>
                  <a:schemeClr val="accent1">
                    <a:lumMod val="50000"/>
                  </a:schemeClr>
                </a:solidFill>
              </a:rPr>
              <a:t>Koslow</a:t>
            </a:r>
            <a:r>
              <a:rPr lang="es-ES" dirty="0">
                <a:solidFill>
                  <a:schemeClr val="accent1">
                    <a:lumMod val="50000"/>
                  </a:schemeClr>
                </a:solidFill>
              </a:rPr>
              <a:t> en Marshall </a:t>
            </a:r>
            <a:r>
              <a:rPr lang="es-ES" dirty="0" err="1">
                <a:solidFill>
                  <a:schemeClr val="accent1">
                    <a:lumMod val="50000"/>
                  </a:schemeClr>
                </a:solidFill>
              </a:rPr>
              <a:t>Field’s</a:t>
            </a:r>
            <a:r>
              <a:rPr lang="es-ES" dirty="0">
                <a:solidFill>
                  <a:schemeClr val="accent1">
                    <a:lumMod val="50000"/>
                  </a:schemeClr>
                </a:solidFill>
              </a:rPr>
              <a:t>, la causa de las ventas lentas podría ser la rebaja del precio de la mercancía de los competidores, o bien la falla de </a:t>
            </a:r>
            <a:r>
              <a:rPr lang="es-ES" dirty="0" err="1">
                <a:solidFill>
                  <a:schemeClr val="accent1">
                    <a:lumMod val="50000"/>
                  </a:schemeClr>
                </a:solidFill>
              </a:rPr>
              <a:t>Marhsall</a:t>
            </a:r>
            <a:endParaRPr lang="es-ES" dirty="0">
              <a:solidFill>
                <a:schemeClr val="accent1">
                  <a:lumMod val="50000"/>
                </a:schemeClr>
              </a:solidFill>
            </a:endParaRPr>
          </a:p>
          <a:p>
            <a:pPr algn="just"/>
            <a:r>
              <a:rPr lang="es-ES" dirty="0" err="1">
                <a:solidFill>
                  <a:schemeClr val="accent1">
                    <a:lumMod val="50000"/>
                  </a:schemeClr>
                </a:solidFill>
              </a:rPr>
              <a:t>Field’s</a:t>
            </a:r>
            <a:r>
              <a:rPr lang="es-ES" dirty="0">
                <a:solidFill>
                  <a:schemeClr val="accent1">
                    <a:lumMod val="50000"/>
                  </a:schemeClr>
                </a:solidFill>
              </a:rPr>
              <a:t> en exhibir los artículos que se venden bien en una ubicación visible.</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206240"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39230" y="5536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a:t>
            </a:r>
            <a:endParaRPr lang="es-ES" sz="4000" b="1" dirty="0">
              <a:solidFill>
                <a:schemeClr val="accent1">
                  <a:lumMod val="50000"/>
                </a:schemeClr>
              </a:solidFill>
            </a:endParaRPr>
          </a:p>
        </p:txBody>
      </p:sp>
    </p:spTree>
    <p:extLst>
      <p:ext uri="{BB962C8B-B14F-4D97-AF65-F5344CB8AC3E}">
        <p14:creationId xmlns:p14="http://schemas.microsoft.com/office/powerpoint/2010/main" val="16071124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607188" y="3086099"/>
            <a:ext cx="3599052" cy="267462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a:t>
            </a:r>
          </a:p>
          <a:p>
            <a:pPr algn="just"/>
            <a:r>
              <a:rPr lang="es-ES" dirty="0">
                <a:solidFill>
                  <a:schemeClr val="accent1">
                    <a:lumMod val="50000"/>
                  </a:schemeClr>
                </a:solidFill>
              </a:rPr>
              <a:t>Según el enfoque racional, la toma de decisiones se puede desglosar en ocho pasos:</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6643338" y="2633856"/>
            <a:ext cx="11037474" cy="709788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u="sng" dirty="0">
                <a:solidFill>
                  <a:schemeClr val="accent1">
                    <a:lumMod val="50000"/>
                  </a:schemeClr>
                </a:solidFill>
                <a:sym typeface="Roboto"/>
              </a:rPr>
              <a:t>5) </a:t>
            </a:r>
            <a:r>
              <a:rPr lang="es-ES" b="1" u="sng" dirty="0">
                <a:solidFill>
                  <a:schemeClr val="accent1">
                    <a:lumMod val="50000"/>
                  </a:schemeClr>
                </a:solidFill>
              </a:rPr>
              <a:t>Desarrollar soluciones alternas. </a:t>
            </a:r>
            <a:r>
              <a:rPr lang="es-ES" dirty="0">
                <a:solidFill>
                  <a:schemeClr val="accent1">
                    <a:lumMod val="50000"/>
                  </a:schemeClr>
                </a:solidFill>
              </a:rPr>
              <a:t>Antes de que un gerente pueda seguir adelante con un plan de acción decisivo, debe tener una clara comprensión de las varias opciones disponibles para lograr los objetivos deseados. </a:t>
            </a:r>
          </a:p>
          <a:p>
            <a:pPr algn="just"/>
            <a:endParaRPr lang="es-ES" dirty="0">
              <a:solidFill>
                <a:schemeClr val="accent1">
                  <a:lumMod val="50000"/>
                </a:schemeClr>
              </a:solidFill>
            </a:endParaRPr>
          </a:p>
          <a:p>
            <a:pPr algn="just"/>
            <a:r>
              <a:rPr lang="es-ES" dirty="0">
                <a:solidFill>
                  <a:schemeClr val="accent1">
                    <a:lumMod val="50000"/>
                  </a:schemeClr>
                </a:solidFill>
              </a:rPr>
              <a:t>El gerente puede buscar las ideas y sugerencias de otras personas. Para </a:t>
            </a:r>
            <a:r>
              <a:rPr lang="es-ES" dirty="0" err="1">
                <a:solidFill>
                  <a:schemeClr val="accent1">
                    <a:lumMod val="50000"/>
                  </a:schemeClr>
                </a:solidFill>
              </a:rPr>
              <a:t>Koslow</a:t>
            </a:r>
            <a:r>
              <a:rPr lang="es-ES" dirty="0">
                <a:solidFill>
                  <a:schemeClr val="accent1">
                    <a:lumMod val="50000"/>
                  </a:schemeClr>
                </a:solidFill>
              </a:rPr>
              <a:t>, las alternativas para incrementar las utilidades podrían incluir comprar mercancía nueva, programar una venta especial o reducir el número de empleados.</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206240"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39230" y="5536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a:t>
            </a:r>
            <a:endParaRPr lang="es-ES" sz="4000" b="1" dirty="0">
              <a:solidFill>
                <a:schemeClr val="accent1">
                  <a:lumMod val="50000"/>
                </a:schemeClr>
              </a:solidFill>
            </a:endParaRPr>
          </a:p>
        </p:txBody>
      </p:sp>
    </p:spTree>
    <p:extLst>
      <p:ext uri="{BB962C8B-B14F-4D97-AF65-F5344CB8AC3E}">
        <p14:creationId xmlns:p14="http://schemas.microsoft.com/office/powerpoint/2010/main" val="2451401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607188" y="3086099"/>
            <a:ext cx="3599052" cy="267462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a:t>
            </a:r>
          </a:p>
          <a:p>
            <a:pPr algn="just"/>
            <a:r>
              <a:rPr lang="es-ES" dirty="0">
                <a:solidFill>
                  <a:schemeClr val="accent1">
                    <a:lumMod val="50000"/>
                  </a:schemeClr>
                </a:solidFill>
              </a:rPr>
              <a:t>Según el enfoque racional, la toma de decisiones se puede desglosar en ocho pasos:</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6643338" y="2633856"/>
            <a:ext cx="11037474" cy="709788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l"/>
            <a:r>
              <a:rPr lang="es-ES" b="1" u="sng" dirty="0">
                <a:solidFill>
                  <a:schemeClr val="accent1">
                    <a:lumMod val="50000"/>
                  </a:schemeClr>
                </a:solidFill>
                <a:sym typeface="Roboto"/>
              </a:rPr>
              <a:t>6) </a:t>
            </a:r>
            <a:r>
              <a:rPr lang="es-ES" b="1" u="sng" dirty="0">
                <a:solidFill>
                  <a:schemeClr val="accent1">
                    <a:lumMod val="50000"/>
                  </a:schemeClr>
                </a:solidFill>
              </a:rPr>
              <a:t>Evaluar las alternativas. </a:t>
            </a:r>
            <a:r>
              <a:rPr lang="es-ES" dirty="0">
                <a:solidFill>
                  <a:schemeClr val="accent1">
                    <a:lumMod val="50000"/>
                  </a:schemeClr>
                </a:solidFill>
              </a:rPr>
              <a:t>Este paso puede involucrar la utilización de técnicas estadísticas o recurrir a la experiencia personal para medir las probabilidades de éxito. Se evalúan los méritos de cada alternativa, así como la probabilidad de que logrará </a:t>
            </a:r>
            <a:r>
              <a:rPr lang="es-CL" dirty="0">
                <a:solidFill>
                  <a:schemeClr val="accent1">
                    <a:lumMod val="50000"/>
                  </a:schemeClr>
                </a:solidFill>
              </a:rPr>
              <a:t>los objetivos deseados.</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206240"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39230" y="5536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a:t>
            </a:r>
            <a:endParaRPr lang="es-ES" sz="4000" b="1" dirty="0">
              <a:solidFill>
                <a:schemeClr val="accent1">
                  <a:lumMod val="50000"/>
                </a:schemeClr>
              </a:solidFill>
            </a:endParaRPr>
          </a:p>
        </p:txBody>
      </p:sp>
    </p:spTree>
    <p:extLst>
      <p:ext uri="{BB962C8B-B14F-4D97-AF65-F5344CB8AC3E}">
        <p14:creationId xmlns:p14="http://schemas.microsoft.com/office/powerpoint/2010/main" val="2348711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607188" y="3086099"/>
            <a:ext cx="3599052" cy="267462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a:t>
            </a:r>
          </a:p>
          <a:p>
            <a:pPr algn="just"/>
            <a:r>
              <a:rPr lang="es-ES" dirty="0">
                <a:solidFill>
                  <a:schemeClr val="accent1">
                    <a:lumMod val="50000"/>
                  </a:schemeClr>
                </a:solidFill>
              </a:rPr>
              <a:t>Según el enfoque racional, la toma de decisiones se puede desglosar en ocho pasos:</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6643338" y="2633856"/>
            <a:ext cx="11037474" cy="709788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u="sng" dirty="0">
                <a:solidFill>
                  <a:schemeClr val="accent1">
                    <a:lumMod val="50000"/>
                  </a:schemeClr>
                </a:solidFill>
              </a:rPr>
              <a:t>7) Elegir la mejor alternativa. </a:t>
            </a:r>
            <a:r>
              <a:rPr lang="es-ES" dirty="0">
                <a:solidFill>
                  <a:schemeClr val="accent1">
                    <a:lumMod val="50000"/>
                  </a:schemeClr>
                </a:solidFill>
              </a:rPr>
              <a:t>En este paso el gerente utiliza su análisis del problema, de los objetivos y de las alternativas para elegir una que tenga la mejor probabilidad de éxito. En Marshall </a:t>
            </a:r>
            <a:r>
              <a:rPr lang="es-ES" dirty="0" err="1">
                <a:solidFill>
                  <a:schemeClr val="accent1">
                    <a:lumMod val="50000"/>
                  </a:schemeClr>
                </a:solidFill>
              </a:rPr>
              <a:t>Field’s</a:t>
            </a:r>
            <a:r>
              <a:rPr lang="es-ES" dirty="0">
                <a:solidFill>
                  <a:schemeClr val="accent1">
                    <a:lumMod val="50000"/>
                  </a:schemeClr>
                </a:solidFill>
              </a:rPr>
              <a:t>, </a:t>
            </a:r>
            <a:r>
              <a:rPr lang="es-ES" dirty="0" err="1">
                <a:solidFill>
                  <a:schemeClr val="accent1">
                    <a:lumMod val="50000"/>
                  </a:schemeClr>
                </a:solidFill>
              </a:rPr>
              <a:t>Koslow</a:t>
            </a:r>
            <a:r>
              <a:rPr lang="es-ES" dirty="0">
                <a:solidFill>
                  <a:schemeClr val="accent1">
                    <a:lumMod val="50000"/>
                  </a:schemeClr>
                </a:solidFill>
              </a:rPr>
              <a:t> puede elegir que reducirá el número de empleados como una forma de cumplir las metas de utilidades en vez de incrementar la </a:t>
            </a:r>
            <a:r>
              <a:rPr lang="es-CL" dirty="0">
                <a:solidFill>
                  <a:schemeClr val="accent1">
                    <a:lumMod val="50000"/>
                  </a:schemeClr>
                </a:solidFill>
              </a:rPr>
              <a:t>publicidad o las rebajas.</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206240"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39230" y="5536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a:t>
            </a:r>
            <a:endParaRPr lang="es-ES" sz="4000" b="1" dirty="0">
              <a:solidFill>
                <a:schemeClr val="accent1">
                  <a:lumMod val="50000"/>
                </a:schemeClr>
              </a:solidFill>
            </a:endParaRPr>
          </a:p>
        </p:txBody>
      </p:sp>
    </p:spTree>
    <p:extLst>
      <p:ext uri="{BB962C8B-B14F-4D97-AF65-F5344CB8AC3E}">
        <p14:creationId xmlns:p14="http://schemas.microsoft.com/office/powerpoint/2010/main" val="27273733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607188" y="3086099"/>
            <a:ext cx="3599052" cy="267462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a:t>
            </a:r>
          </a:p>
          <a:p>
            <a:pPr algn="just"/>
            <a:r>
              <a:rPr lang="es-ES" dirty="0">
                <a:solidFill>
                  <a:schemeClr val="accent1">
                    <a:lumMod val="50000"/>
                  </a:schemeClr>
                </a:solidFill>
              </a:rPr>
              <a:t>Según el enfoque racional, la toma de decisiones se puede desglosar en ocho pasos:</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6643338" y="2633856"/>
            <a:ext cx="11037474" cy="709788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u="sng" dirty="0">
                <a:solidFill>
                  <a:schemeClr val="accent1">
                    <a:lumMod val="50000"/>
                  </a:schemeClr>
                </a:solidFill>
              </a:rPr>
              <a:t>8) </a:t>
            </a:r>
            <a:r>
              <a:rPr lang="es-CL" b="1" u="sng" dirty="0">
                <a:solidFill>
                  <a:schemeClr val="accent1">
                    <a:lumMod val="50000"/>
                  </a:schemeClr>
                </a:solidFill>
              </a:rPr>
              <a:t>Implementar la alternativa elegida. </a:t>
            </a:r>
            <a:r>
              <a:rPr lang="es-CL" dirty="0">
                <a:solidFill>
                  <a:schemeClr val="accent1">
                    <a:lumMod val="50000"/>
                  </a:schemeClr>
                </a:solidFill>
              </a:rPr>
              <a:t>Por último, recurre a sus capacidades gerenciales, </a:t>
            </a:r>
            <a:r>
              <a:rPr lang="es-ES" dirty="0">
                <a:solidFill>
                  <a:schemeClr val="accent1">
                    <a:lumMod val="50000"/>
                  </a:schemeClr>
                </a:solidFill>
              </a:rPr>
              <a:t>administrativas y persuasivas y da las instrucciones necesarias para asegurarse de que se lleve a cabo la decisión, una fase en ocasiones llamada ejecución de la decisión. </a:t>
            </a:r>
          </a:p>
          <a:p>
            <a:pPr algn="just"/>
            <a:r>
              <a:rPr lang="es-ES" dirty="0">
                <a:solidFill>
                  <a:schemeClr val="accent1">
                    <a:lumMod val="50000"/>
                  </a:schemeClr>
                </a:solidFill>
              </a:rPr>
              <a:t>Esto se podría considerar como la esencia del proceso de decisión, debido a que cualquier decisión que no se implementa con éxito fracasa , no importa lo buena que pudiera ser la alternativa elegida.</a:t>
            </a:r>
          </a:p>
          <a:p>
            <a:pPr algn="just"/>
            <a:endParaRPr lang="es-ES" dirty="0">
              <a:solidFill>
                <a:schemeClr val="accent1">
                  <a:lumMod val="50000"/>
                </a:schemeClr>
              </a:solidFill>
            </a:endParaRPr>
          </a:p>
          <a:p>
            <a:pPr algn="just"/>
            <a:r>
              <a:rPr lang="es-ES" dirty="0">
                <a:solidFill>
                  <a:schemeClr val="accent1">
                    <a:lumMod val="50000"/>
                  </a:schemeClr>
                </a:solidFill>
              </a:rPr>
              <a:t> Los gerentes deben movilizar a las personas y los recursos para poner en práctica la decisión. La ejecución puede ser el paso más difícil de la toma de decisiones.</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206240"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39230" y="5536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a:t>
            </a:r>
            <a:endParaRPr lang="es-ES" sz="4000" b="1" dirty="0">
              <a:solidFill>
                <a:schemeClr val="accent1">
                  <a:lumMod val="50000"/>
                </a:schemeClr>
              </a:solidFill>
            </a:endParaRPr>
          </a:p>
        </p:txBody>
      </p:sp>
    </p:spTree>
    <p:extLst>
      <p:ext uri="{BB962C8B-B14F-4D97-AF65-F5344CB8AC3E}">
        <p14:creationId xmlns:p14="http://schemas.microsoft.com/office/powerpoint/2010/main" val="6576804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378588" y="1973752"/>
            <a:ext cx="5725032" cy="8064545"/>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 ilimitada </a:t>
            </a:r>
          </a:p>
          <a:p>
            <a:pPr algn="just"/>
            <a:r>
              <a:rPr lang="es-ES" dirty="0">
                <a:solidFill>
                  <a:schemeClr val="accent1">
                    <a:lumMod val="50000"/>
                  </a:schemeClr>
                </a:solidFill>
              </a:rPr>
              <a:t>Lo importante del enfoque racional es que los gerentes deben tratar de utilizar procedimientos sistemáticos para llegar a buenas decisiones. </a:t>
            </a:r>
          </a:p>
          <a:p>
            <a:pPr algn="just"/>
            <a:endParaRPr lang="es-ES" dirty="0">
              <a:solidFill>
                <a:schemeClr val="accent1">
                  <a:lumMod val="50000"/>
                </a:schemeClr>
              </a:solidFill>
            </a:endParaRPr>
          </a:p>
          <a:p>
            <a:pPr algn="just"/>
            <a:r>
              <a:rPr lang="es-ES" dirty="0">
                <a:solidFill>
                  <a:schemeClr val="accent1">
                    <a:lumMod val="50000"/>
                  </a:schemeClr>
                </a:solidFill>
              </a:rPr>
              <a:t>Cuando los gerentes abordan problemas bien comprendidos, por lo general utilizan los procedimientos racionales para</a:t>
            </a:r>
          </a:p>
          <a:p>
            <a:pPr algn="just"/>
            <a:r>
              <a:rPr lang="es-ES" dirty="0">
                <a:solidFill>
                  <a:schemeClr val="accent1">
                    <a:lumMod val="50000"/>
                  </a:schemeClr>
                </a:solidFill>
              </a:rPr>
              <a:t>tomar la decisión.</a:t>
            </a:r>
          </a:p>
          <a:p>
            <a:pPr algn="just"/>
            <a:endParaRPr lang="es-ES" dirty="0">
              <a:solidFill>
                <a:schemeClr val="accent1">
                  <a:lumMod val="50000"/>
                </a:schemeClr>
              </a:solidFill>
            </a:endParaRPr>
          </a:p>
          <a:p>
            <a:pPr algn="just"/>
            <a:r>
              <a:rPr lang="es-ES" dirty="0">
                <a:solidFill>
                  <a:schemeClr val="accent1">
                    <a:lumMod val="50000"/>
                  </a:schemeClr>
                </a:solidFill>
              </a:rPr>
              <a:t>Sin embargo, la investigación de la toma de decisiones de la gerencia muestra que los gerentes a menudo no pueden seguir un procedimiento ideal. Muchas decisiones se deben tomar con gran rapidez.</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8667916" y="2633856"/>
            <a:ext cx="9012896" cy="550430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La presión del tiempo, de un gran número de factores internos y externos que afectan una decisión y la naturaleza mal definida de muchos problemas, hace que el análisis sistemático sea virtualmente imposible. </a:t>
            </a:r>
          </a:p>
          <a:p>
            <a:pPr algn="just"/>
            <a:endParaRPr lang="es-ES" dirty="0">
              <a:solidFill>
                <a:schemeClr val="accent1">
                  <a:lumMod val="50000"/>
                </a:schemeClr>
              </a:solidFill>
            </a:endParaRPr>
          </a:p>
          <a:p>
            <a:pPr algn="just"/>
            <a:r>
              <a:rPr lang="es-ES" dirty="0">
                <a:solidFill>
                  <a:schemeClr val="accent1">
                    <a:lumMod val="50000"/>
                  </a:schemeClr>
                </a:solidFill>
              </a:rPr>
              <a:t>Los gerentes sólo disponen de cierto tiempo y capacidad mental y, por consiguiente, no pueden </a:t>
            </a:r>
            <a:r>
              <a:rPr lang="es-CL" dirty="0">
                <a:solidFill>
                  <a:schemeClr val="accent1">
                    <a:lumMod val="50000"/>
                  </a:schemeClr>
                </a:solidFill>
              </a:rPr>
              <a:t>evaluar cada meta, problema y alternativa. </a:t>
            </a:r>
          </a:p>
          <a:p>
            <a:pPr algn="just"/>
            <a:endParaRPr lang="es-CL" dirty="0">
              <a:solidFill>
                <a:schemeClr val="accent1">
                  <a:lumMod val="50000"/>
                </a:schemeClr>
              </a:solidFill>
            </a:endParaRPr>
          </a:p>
          <a:p>
            <a:pPr algn="just"/>
            <a:r>
              <a:rPr lang="es-CL" dirty="0">
                <a:solidFill>
                  <a:schemeClr val="accent1">
                    <a:lumMod val="50000"/>
                  </a:schemeClr>
                </a:solidFill>
              </a:rPr>
              <a:t>El intento de ser racional está restringido </a:t>
            </a:r>
            <a:r>
              <a:rPr lang="es-ES" dirty="0">
                <a:solidFill>
                  <a:schemeClr val="accent1">
                    <a:lumMod val="50000"/>
                  </a:schemeClr>
                </a:solidFill>
              </a:rPr>
              <a:t>(limitado) por la enorme complejidad de muchos problemas. Hay un límite para qué tan racionales pueden ser los gerentes.</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6332220" y="2247573"/>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502070" y="24711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ilimitada  </a:t>
            </a:r>
            <a:endParaRPr lang="es-ES" sz="4000" b="1" dirty="0">
              <a:solidFill>
                <a:schemeClr val="accent1">
                  <a:lumMod val="50000"/>
                </a:schemeClr>
              </a:solidFill>
            </a:endParaRPr>
          </a:p>
        </p:txBody>
      </p:sp>
    </p:spTree>
    <p:extLst>
      <p:ext uri="{BB962C8B-B14F-4D97-AF65-F5344CB8AC3E}">
        <p14:creationId xmlns:p14="http://schemas.microsoft.com/office/powerpoint/2010/main" val="159796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00" cy="10285412"/>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4000719" y="-4000076"/>
            <a:ext cx="10285413" cy="18286850"/>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466" y="0"/>
            <a:ext cx="13606268" cy="10284770"/>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474803" y="-2529781"/>
            <a:ext cx="7340713" cy="18290319"/>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Marcador de contenido 3">
            <a:extLst>
              <a:ext uri="{FF2B5EF4-FFF2-40B4-BE49-F238E27FC236}">
                <a16:creationId xmlns:a16="http://schemas.microsoft.com/office/drawing/2014/main" id="{93C1CE28-B811-29D7-7648-F7BB9F78D3C8}"/>
              </a:ext>
            </a:extLst>
          </p:cNvPr>
          <p:cNvPicPr>
            <a:picLocks noGrp="1" noChangeAspect="1"/>
          </p:cNvPicPr>
          <p:nvPr>
            <p:ph idx="1"/>
          </p:nvPr>
        </p:nvPicPr>
        <p:blipFill rotWithShape="1">
          <a:blip r:embed="rId3"/>
          <a:srcRect t="10951" b="2309"/>
          <a:stretch/>
        </p:blipFill>
        <p:spPr>
          <a:xfrm>
            <a:off x="685800" y="685694"/>
            <a:ext cx="16916400" cy="8914024"/>
          </a:xfrm>
          <a:prstGeom prst="rect">
            <a:avLst/>
          </a:prstGeom>
        </p:spPr>
      </p:pic>
      <p:sp>
        <p:nvSpPr>
          <p:cNvPr id="5" name="Google Shape;185;ge91fb5eca1_2_88">
            <a:extLst>
              <a:ext uri="{FF2B5EF4-FFF2-40B4-BE49-F238E27FC236}">
                <a16:creationId xmlns:a16="http://schemas.microsoft.com/office/drawing/2014/main" id="{A2B246CC-40E2-A23C-8362-BE832BCD8076}"/>
              </a:ext>
            </a:extLst>
          </p:cNvPr>
          <p:cNvSpPr txBox="1"/>
          <p:nvPr/>
        </p:nvSpPr>
        <p:spPr>
          <a:xfrm>
            <a:off x="4162714" y="7093161"/>
            <a:ext cx="10633018" cy="1899389"/>
          </a:xfrm>
          <a:prstGeom prst="rect">
            <a:avLst/>
          </a:prstGeom>
          <a:solidFill>
            <a:srgbClr val="F2F2F2"/>
          </a:solidFill>
          <a:ln>
            <a:noFill/>
          </a:ln>
        </p:spPr>
        <p:txBody>
          <a:bodyPr spcFirstLastPara="1" wrap="square" lIns="288000" tIns="269950" rIns="288000" bIns="269950" anchor="t" anchorCtr="0">
            <a:spAutoFit/>
          </a:bodyPr>
          <a:lstStyle/>
          <a:p>
            <a:pPr marL="0" marR="0" lvl="0" indent="0" algn="ctr" rtl="0">
              <a:spcBef>
                <a:spcPts val="0"/>
              </a:spcBef>
              <a:spcAft>
                <a:spcPts val="0"/>
              </a:spcAft>
              <a:buNone/>
            </a:pPr>
            <a:r>
              <a:rPr lang="es-ES" sz="4400" b="1" dirty="0">
                <a:solidFill>
                  <a:schemeClr val="accent1"/>
                </a:solidFill>
                <a:latin typeface="Roboto"/>
                <a:ea typeface="Roboto"/>
                <a:cs typeface="Roboto"/>
                <a:sym typeface="Roboto"/>
              </a:rPr>
              <a:t>La Toma de Decisiones en la Organización </a:t>
            </a:r>
          </a:p>
        </p:txBody>
      </p:sp>
    </p:spTree>
    <p:extLst>
      <p:ext uri="{BB962C8B-B14F-4D97-AF65-F5344CB8AC3E}">
        <p14:creationId xmlns:p14="http://schemas.microsoft.com/office/powerpoint/2010/main" val="3980858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381536" y="3200734"/>
            <a:ext cx="5953632" cy="521208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 ilimitada </a:t>
            </a:r>
          </a:p>
          <a:p>
            <a:pPr algn="just"/>
            <a:r>
              <a:rPr lang="es-ES" b="1" u="sng" dirty="0">
                <a:solidFill>
                  <a:schemeClr val="accent1">
                    <a:lumMod val="50000"/>
                  </a:schemeClr>
                </a:solidFill>
              </a:rPr>
              <a:t>Restricciones e intercambios. </a:t>
            </a:r>
            <a:r>
              <a:rPr lang="es-ES" dirty="0">
                <a:solidFill>
                  <a:schemeClr val="accent1">
                    <a:lumMod val="50000"/>
                  </a:schemeClr>
                </a:solidFill>
              </a:rPr>
              <a:t>Las decisiones organizacionales importantes no sólo son demasiado complejas para que se puedan comprender totalmente, sino que varias otras restricciones hacen efecto en la persona que toma las decisiones. </a:t>
            </a:r>
          </a:p>
          <a:p>
            <a:pPr algn="just"/>
            <a:endParaRPr lang="es-ES" dirty="0">
              <a:solidFill>
                <a:schemeClr val="accent1">
                  <a:lumMod val="50000"/>
                </a:schemeClr>
              </a:solidFill>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9432259" y="2725296"/>
            <a:ext cx="8038768" cy="550430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En el caso de muchas decisiones, las circunstancias organizacionales son ambiguas y requieren su aceptación y llegar a un acuerdo. Otras restricciones organizacionales sobre la toma de decisiones incluyen la cultura corporativa y los valores éticos,  la estructura y el diseño de la organización.</a:t>
            </a:r>
          </a:p>
          <a:p>
            <a:pPr algn="just"/>
            <a:endParaRPr lang="es-ES" b="1" dirty="0">
              <a:solidFill>
                <a:schemeClr val="accent1">
                  <a:lumMod val="50000"/>
                </a:schemeClr>
              </a:solidFill>
            </a:endParaRPr>
          </a:p>
          <a:p>
            <a:pPr algn="just"/>
            <a:r>
              <a:rPr lang="es-ES" b="1" dirty="0">
                <a:solidFill>
                  <a:schemeClr val="accent1">
                    <a:lumMod val="50000"/>
                  </a:schemeClr>
                </a:solidFill>
              </a:rPr>
              <a:t> Las restricciones personales, </a:t>
            </a:r>
            <a:r>
              <a:rPr lang="es-ES" dirty="0">
                <a:solidFill>
                  <a:schemeClr val="accent1">
                    <a:lumMod val="50000"/>
                  </a:schemeClr>
                </a:solidFill>
              </a:rPr>
              <a:t>como el estilo de la decisión, la presión del trabajo, el deseo de prestigio o los simples sentimientos de inseguridad, pueden limitar ya sea la búsqueda de alternativas o la aceptabilidad </a:t>
            </a:r>
            <a:r>
              <a:rPr lang="es-CL" dirty="0">
                <a:solidFill>
                  <a:schemeClr val="accent1">
                    <a:lumMod val="50000"/>
                  </a:schemeClr>
                </a:solidFill>
              </a:rPr>
              <a:t>de una alternativa.</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7084612" y="2407593"/>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502070" y="24711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ilimitada  </a:t>
            </a:r>
            <a:endParaRPr lang="es-ES" sz="4000" b="1" dirty="0">
              <a:solidFill>
                <a:schemeClr val="accent1">
                  <a:lumMod val="50000"/>
                </a:schemeClr>
              </a:solidFill>
            </a:endParaRPr>
          </a:p>
        </p:txBody>
      </p:sp>
    </p:spTree>
    <p:extLst>
      <p:ext uri="{BB962C8B-B14F-4D97-AF65-F5344CB8AC3E}">
        <p14:creationId xmlns:p14="http://schemas.microsoft.com/office/powerpoint/2010/main" val="2288157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381536" y="2407593"/>
            <a:ext cx="6956524" cy="7132655"/>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CL" b="1" dirty="0">
                <a:solidFill>
                  <a:srgbClr val="FF0000"/>
                </a:solidFill>
              </a:rPr>
              <a:t>Enfoque racional ilimitada </a:t>
            </a:r>
          </a:p>
          <a:p>
            <a:pPr algn="just"/>
            <a:r>
              <a:rPr lang="es-ES" b="1" dirty="0">
                <a:solidFill>
                  <a:schemeClr val="accent1">
                    <a:lumMod val="50000"/>
                  </a:schemeClr>
                </a:solidFill>
              </a:rPr>
              <a:t>El papel de la intuición. </a:t>
            </a:r>
            <a:r>
              <a:rPr lang="es-ES" dirty="0">
                <a:solidFill>
                  <a:schemeClr val="accent1">
                    <a:lumMod val="50000"/>
                  </a:schemeClr>
                </a:solidFill>
              </a:rPr>
              <a:t>La perspectiva de la racionalidad limitada a menudo se asocia con los procesos de decisión intuitivos. </a:t>
            </a:r>
          </a:p>
          <a:p>
            <a:pPr algn="just"/>
            <a:endParaRPr lang="es-ES" dirty="0">
              <a:solidFill>
                <a:schemeClr val="accent1">
                  <a:lumMod val="50000"/>
                </a:schemeClr>
              </a:solidFill>
            </a:endParaRPr>
          </a:p>
          <a:p>
            <a:pPr algn="just"/>
            <a:r>
              <a:rPr lang="es-ES" dirty="0">
                <a:solidFill>
                  <a:schemeClr val="accent1">
                    <a:lumMod val="50000"/>
                  </a:schemeClr>
                </a:solidFill>
              </a:rPr>
              <a:t>En la toma de decisiones intuitivas se utilizan la experiencia y el criterio, más que la lógica secuencial o el razonamiento explícito, para</a:t>
            </a:r>
          </a:p>
          <a:p>
            <a:pPr algn="just"/>
            <a:r>
              <a:rPr lang="es-CL" dirty="0">
                <a:solidFill>
                  <a:schemeClr val="accent1">
                    <a:lumMod val="50000"/>
                  </a:schemeClr>
                </a:solidFill>
              </a:rPr>
              <a:t>tomar decisiones.</a:t>
            </a:r>
          </a:p>
          <a:p>
            <a:pPr algn="just"/>
            <a:endParaRPr lang="es-CL" dirty="0">
              <a:solidFill>
                <a:schemeClr val="accent1">
                  <a:lumMod val="50000"/>
                </a:schemeClr>
              </a:solidFill>
            </a:endParaRPr>
          </a:p>
          <a:p>
            <a:pPr algn="just"/>
            <a:r>
              <a:rPr lang="es-ES" dirty="0">
                <a:solidFill>
                  <a:schemeClr val="accent1">
                    <a:lumMod val="50000"/>
                  </a:schemeClr>
                </a:solidFill>
              </a:rPr>
              <a:t>El valor de la intuición para una toma de decisiones efectiva está respaldado por un creciente conjunto de investigaciones de la psicología, la ciencia organizacional y de otras disciplinas.</a:t>
            </a:r>
          </a:p>
        </p:txBody>
      </p:sp>
      <p:sp>
        <p:nvSpPr>
          <p:cNvPr id="3" name="Google Shape;245;p12">
            <a:extLst>
              <a:ext uri="{FF2B5EF4-FFF2-40B4-BE49-F238E27FC236}">
                <a16:creationId xmlns:a16="http://schemas.microsoft.com/office/drawing/2014/main" id="{49A024D9-6D20-5DD4-C324-F971E5647FA2}"/>
              </a:ext>
            </a:extLst>
          </p:cNvPr>
          <p:cNvSpPr/>
          <p:nvPr/>
        </p:nvSpPr>
        <p:spPr>
          <a:xfrm>
            <a:off x="9432259" y="2331385"/>
            <a:ext cx="8038768" cy="7132655"/>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La mayoría de los investigadores han encontrado que los gerentes eficaces utilizan una combinación de análisis racional y de intuición en la toma de decisiones complejas bajo presión de tiempo</a:t>
            </a:r>
          </a:p>
          <a:p>
            <a:pPr algn="just"/>
            <a:endParaRPr lang="es-CL" dirty="0">
              <a:solidFill>
                <a:schemeClr val="accent1">
                  <a:lumMod val="50000"/>
                </a:schemeClr>
              </a:solidFill>
              <a:sym typeface="Roboto"/>
            </a:endParaRPr>
          </a:p>
          <a:p>
            <a:pPr algn="just"/>
            <a:r>
              <a:rPr lang="es-ES" dirty="0">
                <a:solidFill>
                  <a:schemeClr val="accent1">
                    <a:lumMod val="50000"/>
                  </a:schemeClr>
                </a:solidFill>
              </a:rPr>
              <a:t>La intuición no es arbitraria ni irracional, ya que se basa en años de práctica y experiencia directa, almacenados en el subconsciente.</a:t>
            </a:r>
          </a:p>
          <a:p>
            <a:pPr algn="just"/>
            <a:endParaRPr lang="es-ES" dirty="0">
              <a:solidFill>
                <a:schemeClr val="accent1">
                  <a:lumMod val="50000"/>
                </a:schemeClr>
              </a:solidFill>
            </a:endParaRPr>
          </a:p>
          <a:p>
            <a:pPr algn="just"/>
            <a:r>
              <a:rPr lang="es-ES" dirty="0">
                <a:solidFill>
                  <a:schemeClr val="accent1">
                    <a:lumMod val="50000"/>
                  </a:schemeClr>
                </a:solidFill>
              </a:rPr>
              <a:t> Cuando los gerentes utilizan su intuición con fundamento en una larga experiencia con los problemas organizacionales, perciben y comprenden los problemas con mayor rapidez y desarrollan un sentimiento </a:t>
            </a:r>
            <a:r>
              <a:rPr lang="es-CL" dirty="0">
                <a:solidFill>
                  <a:schemeClr val="accent1">
                    <a:lumMod val="50000"/>
                  </a:schemeClr>
                </a:solidFill>
              </a:rPr>
              <a:t>básico, o corazonada, acerca de cuál alternativa lo resolverá, apresurando así el proceso </a:t>
            </a:r>
            <a:r>
              <a:rPr lang="es-ES" dirty="0">
                <a:solidFill>
                  <a:schemeClr val="accent1">
                    <a:lumMod val="50000"/>
                  </a:schemeClr>
                </a:solidFill>
              </a:rPr>
              <a:t>de toma de decisiones. </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7802194" y="2574737"/>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502070" y="24711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ilimitada  </a:t>
            </a:r>
            <a:endParaRPr lang="es-ES" sz="4000" b="1" dirty="0">
              <a:solidFill>
                <a:schemeClr val="accent1">
                  <a:lumMod val="50000"/>
                </a:schemeClr>
              </a:solidFill>
            </a:endParaRPr>
          </a:p>
        </p:txBody>
      </p:sp>
    </p:spTree>
    <p:extLst>
      <p:ext uri="{BB962C8B-B14F-4D97-AF65-F5344CB8AC3E}">
        <p14:creationId xmlns:p14="http://schemas.microsoft.com/office/powerpoint/2010/main" val="37765214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286" y="0"/>
            <a:ext cx="18283428" cy="102854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Marcador de contenido 4">
            <a:extLst>
              <a:ext uri="{FF2B5EF4-FFF2-40B4-BE49-F238E27FC236}">
                <a16:creationId xmlns:a16="http://schemas.microsoft.com/office/drawing/2014/main" id="{4E50B6C2-9807-6929-9D4D-542C7F2CA9D8}"/>
              </a:ext>
            </a:extLst>
          </p:cNvPr>
          <p:cNvPicPr>
            <a:picLocks noGrp="1" noChangeAspect="1"/>
          </p:cNvPicPr>
          <p:nvPr>
            <p:ph idx="1"/>
          </p:nvPr>
        </p:nvPicPr>
        <p:blipFill rotWithShape="1">
          <a:blip r:embed="rId2"/>
          <a:srcRect t="3539" b="1780"/>
          <a:stretch/>
        </p:blipFill>
        <p:spPr>
          <a:xfrm>
            <a:off x="20" y="372532"/>
            <a:ext cx="18287980" cy="9912879"/>
          </a:xfrm>
          <a:prstGeom prst="rect">
            <a:avLst/>
          </a:prstGeom>
        </p:spPr>
      </p:pic>
    </p:spTree>
    <p:extLst>
      <p:ext uri="{BB962C8B-B14F-4D97-AF65-F5344CB8AC3E}">
        <p14:creationId xmlns:p14="http://schemas.microsoft.com/office/powerpoint/2010/main" val="28468906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381536" y="2407593"/>
            <a:ext cx="6956524" cy="7132655"/>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El </a:t>
            </a:r>
            <a:r>
              <a:rPr lang="es-ES" b="1" dirty="0">
                <a:solidFill>
                  <a:srgbClr val="FF0000"/>
                </a:solidFill>
              </a:rPr>
              <a:t>enfoque de la ciencia de la administración de la toma de decisiones </a:t>
            </a:r>
            <a:r>
              <a:rPr lang="es-ES" dirty="0">
                <a:solidFill>
                  <a:schemeClr val="accent1">
                    <a:lumMod val="50000"/>
                  </a:schemeClr>
                </a:solidFill>
              </a:rPr>
              <a:t>organizacionales es el análogo del enfoque racional de los gerentes en lo individual. </a:t>
            </a:r>
          </a:p>
          <a:p>
            <a:pPr algn="just"/>
            <a:endParaRPr lang="es-ES" dirty="0">
              <a:solidFill>
                <a:schemeClr val="accent1">
                  <a:lumMod val="50000"/>
                </a:schemeClr>
              </a:solidFill>
            </a:endParaRPr>
          </a:p>
          <a:p>
            <a:pPr algn="just"/>
            <a:r>
              <a:rPr lang="es-ES" dirty="0">
                <a:solidFill>
                  <a:schemeClr val="accent1">
                    <a:lumMod val="50000"/>
                  </a:schemeClr>
                </a:solidFill>
              </a:rPr>
              <a:t>La ciencia de la administración </a:t>
            </a:r>
            <a:r>
              <a:rPr lang="es-CL" dirty="0">
                <a:solidFill>
                  <a:schemeClr val="accent1">
                    <a:lumMod val="50000"/>
                  </a:schemeClr>
                </a:solidFill>
              </a:rPr>
              <a:t>cobró vida durante la Segunda Guerra Mundial. En esa época, se aplicaban </a:t>
            </a:r>
            <a:r>
              <a:rPr lang="es-ES" dirty="0">
                <a:solidFill>
                  <a:schemeClr val="accent1">
                    <a:lumMod val="50000"/>
                  </a:schemeClr>
                </a:solidFill>
              </a:rPr>
              <a:t>técnicas matemáticas y estadísticas a los problemas militares urgentes a gran escala, que estaban más allá de la capacidad de quienes tomaban decisiones individuales.</a:t>
            </a:r>
          </a:p>
        </p:txBody>
      </p:sp>
      <p:sp>
        <p:nvSpPr>
          <p:cNvPr id="3" name="Google Shape;245;p12">
            <a:extLst>
              <a:ext uri="{FF2B5EF4-FFF2-40B4-BE49-F238E27FC236}">
                <a16:creationId xmlns:a16="http://schemas.microsoft.com/office/drawing/2014/main" id="{49A024D9-6D20-5DD4-C324-F971E5647FA2}"/>
              </a:ext>
            </a:extLst>
          </p:cNvPr>
          <p:cNvSpPr/>
          <p:nvPr/>
        </p:nvSpPr>
        <p:spPr>
          <a:xfrm>
            <a:off x="9432259" y="2331385"/>
            <a:ext cx="8038768" cy="7132655"/>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La ciencia de la administración tuvo un sorprendente éxito para muchos problemas militares. </a:t>
            </a:r>
          </a:p>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Este enfoque de la toma de decisiones se difundió hacia las corporaciones y las escuelas de negocios, donde se estudiaron y elaboraron las técnicas. </a:t>
            </a:r>
          </a:p>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Los departamentos de investigación de operaciones utilizan modelos matemáticos para cuantificar las variables pertinentes y desarrollar una representación cuantitativa de las soluciones alternas y de la probabilidad de que cada una de ellas resuelva el problema.</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7802194" y="2574737"/>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502070" y="24711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a:t>
            </a:r>
            <a:r>
              <a:rPr lang="es-ES" sz="4000" b="1" dirty="0">
                <a:solidFill>
                  <a:schemeClr val="accent1">
                    <a:lumMod val="50000"/>
                  </a:schemeClr>
                </a:solidFill>
              </a:rPr>
              <a:t>Enfoque de la ciencia de la administración</a:t>
            </a:r>
          </a:p>
        </p:txBody>
      </p:sp>
    </p:spTree>
    <p:extLst>
      <p:ext uri="{BB962C8B-B14F-4D97-AF65-F5344CB8AC3E}">
        <p14:creationId xmlns:p14="http://schemas.microsoft.com/office/powerpoint/2010/main" val="32144390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381536" y="2407593"/>
            <a:ext cx="5333464" cy="7132655"/>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El </a:t>
            </a:r>
            <a:r>
              <a:rPr lang="es-ES" b="1" dirty="0">
                <a:solidFill>
                  <a:srgbClr val="FF0000"/>
                </a:solidFill>
              </a:rPr>
              <a:t>modelo Carnegie de la toma de decisiones organizacional </a:t>
            </a:r>
            <a:r>
              <a:rPr lang="es-ES" dirty="0">
                <a:solidFill>
                  <a:schemeClr val="accent1">
                    <a:lumMod val="50000"/>
                  </a:schemeClr>
                </a:solidFill>
              </a:rPr>
              <a:t>se basa en el trabajo de Richard </a:t>
            </a:r>
            <a:r>
              <a:rPr lang="es-ES" dirty="0" err="1">
                <a:solidFill>
                  <a:schemeClr val="accent1">
                    <a:lumMod val="50000"/>
                  </a:schemeClr>
                </a:solidFill>
              </a:rPr>
              <a:t>Cyert</a:t>
            </a:r>
            <a:r>
              <a:rPr lang="es-ES" dirty="0">
                <a:solidFill>
                  <a:schemeClr val="accent1">
                    <a:lumMod val="50000"/>
                  </a:schemeClr>
                </a:solidFill>
              </a:rPr>
              <a:t>, James March y Herbert </a:t>
            </a:r>
            <a:r>
              <a:rPr lang="es-ES" dirty="0" err="1">
                <a:solidFill>
                  <a:schemeClr val="accent1">
                    <a:lumMod val="50000"/>
                  </a:schemeClr>
                </a:solidFill>
              </a:rPr>
              <a:t>Simon</a:t>
            </a:r>
            <a:r>
              <a:rPr lang="es-ES" dirty="0">
                <a:solidFill>
                  <a:schemeClr val="accent1">
                    <a:lumMod val="50000"/>
                  </a:schemeClr>
                </a:solidFill>
              </a:rPr>
              <a:t>, todos ellos asociados con la Carnegie- Mellon </a:t>
            </a:r>
            <a:r>
              <a:rPr lang="es-ES" dirty="0" err="1">
                <a:solidFill>
                  <a:schemeClr val="accent1">
                    <a:lumMod val="50000"/>
                  </a:schemeClr>
                </a:solidFill>
              </a:rPr>
              <a:t>University</a:t>
            </a:r>
            <a:r>
              <a:rPr lang="es-ES" dirty="0">
                <a:solidFill>
                  <a:schemeClr val="accent1">
                    <a:lumMod val="50000"/>
                  </a:schemeClr>
                </a:solidFill>
              </a:rPr>
              <a:t>. </a:t>
            </a:r>
          </a:p>
          <a:p>
            <a:pPr algn="l"/>
            <a:endParaRPr lang="es-ES" dirty="0">
              <a:solidFill>
                <a:schemeClr val="accent1">
                  <a:lumMod val="50000"/>
                </a:schemeClr>
              </a:solidFill>
            </a:endParaRPr>
          </a:p>
          <a:p>
            <a:pPr algn="just"/>
            <a:r>
              <a:rPr lang="es-ES" dirty="0">
                <a:solidFill>
                  <a:schemeClr val="accent1">
                    <a:lumMod val="50000"/>
                  </a:schemeClr>
                </a:solidFill>
              </a:rPr>
              <a:t>Su investigación ayudó a formular el enfoque de racionalidad limitada de la toma de decisiones individual, así como a proporcionar nuevos conocimientos acerca de las decisiones organizacionales.</a:t>
            </a:r>
          </a:p>
        </p:txBody>
      </p:sp>
      <p:sp>
        <p:nvSpPr>
          <p:cNvPr id="3" name="Google Shape;245;p12">
            <a:extLst>
              <a:ext uri="{FF2B5EF4-FFF2-40B4-BE49-F238E27FC236}">
                <a16:creationId xmlns:a16="http://schemas.microsoft.com/office/drawing/2014/main" id="{49A024D9-6D20-5DD4-C324-F971E5647FA2}"/>
              </a:ext>
            </a:extLst>
          </p:cNvPr>
          <p:cNvSpPr/>
          <p:nvPr/>
        </p:nvSpPr>
        <p:spPr>
          <a:xfrm>
            <a:off x="8057780" y="1914351"/>
            <a:ext cx="9848684" cy="811913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La investigación del grupo Carnegie indicó que las decisiones organizacionales involucraban a muchos gerentes y que una decisión final se basaba en una coalición entre ellos. </a:t>
            </a:r>
          </a:p>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Una coalición es una alianza entre varios gerentes que convienen en las metas organizacionales y las prioridades del problema.</a:t>
            </a:r>
          </a:p>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 Podría incluir a gerentes de los departamentos </a:t>
            </a:r>
            <a:r>
              <a:rPr lang="es-CL" dirty="0">
                <a:solidFill>
                  <a:schemeClr val="accent1">
                    <a:lumMod val="50000"/>
                  </a:schemeClr>
                </a:solidFill>
              </a:rPr>
              <a:t>de línea, a especialistas en personal e incluso a grupos externos, como clientes, banqueros o representantes sindicales poderosos.</a:t>
            </a:r>
          </a:p>
          <a:p>
            <a:pPr marL="457200" indent="-457200" algn="just">
              <a:buFont typeface="Arial" panose="020B0604020202020204" pitchFamily="34" charset="0"/>
              <a:buChar char="•"/>
            </a:pPr>
            <a:endParaRPr lang="es-CL" dirty="0">
              <a:solidFill>
                <a:schemeClr val="accent1">
                  <a:lumMod val="50000"/>
                </a:schemeClr>
              </a:solidFill>
              <a:sym typeface="Roboto"/>
            </a:endParaRPr>
          </a:p>
          <a:p>
            <a:pPr marL="457200" indent="-457200" algn="just">
              <a:buFont typeface="Arial" panose="020B0604020202020204" pitchFamily="34" charset="0"/>
              <a:buChar char="•"/>
            </a:pPr>
            <a:r>
              <a:rPr lang="es-CL" dirty="0">
                <a:solidFill>
                  <a:schemeClr val="accent1">
                    <a:lumMod val="50000"/>
                  </a:schemeClr>
                </a:solidFill>
              </a:rPr>
              <a:t>Utilizar un enfoque de formación de una coalición cuando las metas organizacionales y las prioridades del problema están en conflicto. Cuando los gerentes están en desacuerdo acerca de </a:t>
            </a:r>
            <a:r>
              <a:rPr lang="es-ES" dirty="0">
                <a:solidFill>
                  <a:schemeClr val="accent1">
                    <a:lumMod val="50000"/>
                  </a:schemeClr>
                </a:solidFill>
              </a:rPr>
              <a:t>las prioridades o de la </a:t>
            </a:r>
            <a:r>
              <a:rPr lang="es-CL" dirty="0">
                <a:solidFill>
                  <a:schemeClr val="accent1">
                    <a:lumMod val="50000"/>
                  </a:schemeClr>
                </a:solidFill>
              </a:rPr>
              <a:t>verdadera naturaleza del problema deben discutirlas y buscar un acuerdo acerca de las prioridades.</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5943600" y="257473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62090" y="32294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Modelo Carnegie</a:t>
            </a:r>
            <a:endParaRPr lang="es-ES" sz="4000" b="1" dirty="0">
              <a:solidFill>
                <a:schemeClr val="accent1">
                  <a:lumMod val="50000"/>
                </a:schemeClr>
              </a:solidFill>
            </a:endParaRPr>
          </a:p>
        </p:txBody>
      </p:sp>
    </p:spTree>
    <p:extLst>
      <p:ext uri="{BB962C8B-B14F-4D97-AF65-F5344CB8AC3E}">
        <p14:creationId xmlns:p14="http://schemas.microsoft.com/office/powerpoint/2010/main" val="8339495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381536" y="3909060"/>
            <a:ext cx="4693384" cy="328628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El </a:t>
            </a:r>
            <a:r>
              <a:rPr lang="es-ES" b="1" dirty="0">
                <a:solidFill>
                  <a:srgbClr val="FF0000"/>
                </a:solidFill>
              </a:rPr>
              <a:t>modelo Carnegie de la toma de decisiones organizacional </a:t>
            </a:r>
          </a:p>
          <a:p>
            <a:pPr algn="just"/>
            <a:r>
              <a:rPr lang="es-ES" dirty="0">
                <a:solidFill>
                  <a:schemeClr val="accent1">
                    <a:lumMod val="50000"/>
                  </a:schemeClr>
                </a:solidFill>
              </a:rPr>
              <a:t>El proceso de formación de una coalición tiene varias implicaciones para el comportamiento </a:t>
            </a:r>
            <a:r>
              <a:rPr lang="es-CL" dirty="0">
                <a:solidFill>
                  <a:schemeClr val="accent1">
                    <a:lumMod val="50000"/>
                  </a:schemeClr>
                </a:solidFill>
              </a:rPr>
              <a:t>de decisión organizacional.</a:t>
            </a:r>
            <a:endParaRPr lang="es-ES" dirty="0">
              <a:solidFill>
                <a:schemeClr val="accent1">
                  <a:lumMod val="50000"/>
                </a:schemeClr>
              </a:solidFill>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6839116" y="1914351"/>
            <a:ext cx="10763084" cy="804811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457200" indent="-457200" algn="just">
              <a:buFont typeface="Arial" panose="020B0604020202020204" pitchFamily="34" charset="0"/>
              <a:buChar char="•"/>
            </a:pPr>
            <a:endParaRPr lang="es-ES" dirty="0">
              <a:solidFill>
                <a:schemeClr val="accent1">
                  <a:lumMod val="50000"/>
                </a:schemeClr>
              </a:solidFill>
            </a:endParaRPr>
          </a:p>
          <a:p>
            <a:pPr algn="just"/>
            <a:r>
              <a:rPr lang="es-ES" dirty="0">
                <a:solidFill>
                  <a:schemeClr val="accent1">
                    <a:lumMod val="50000"/>
                  </a:schemeClr>
                </a:solidFill>
              </a:rPr>
              <a:t>En </a:t>
            </a:r>
            <a:r>
              <a:rPr lang="es-ES" b="1" dirty="0">
                <a:solidFill>
                  <a:srgbClr val="FF0000"/>
                </a:solidFill>
              </a:rPr>
              <a:t>primer lugar, </a:t>
            </a:r>
            <a:r>
              <a:rPr lang="es-ES" dirty="0">
                <a:solidFill>
                  <a:schemeClr val="accent1">
                    <a:lumMod val="50000"/>
                  </a:schemeClr>
                </a:solidFill>
              </a:rPr>
              <a:t>las metas organizacionales a menudo son ambiguas y las metas operativas de los departamentos con frecuencia son incongruentes. </a:t>
            </a:r>
          </a:p>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Cuando las metas son ambiguas e incongruentes, los gerentes están en desacuerdo acerca de las prioridades del problema. </a:t>
            </a:r>
          </a:p>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Deben negociar acerca de los problemas y formar una coalición en torno al aspecto de qué cuestiones se deben abordar.</a:t>
            </a:r>
          </a:p>
          <a:p>
            <a:pPr marL="457200" indent="-457200" algn="just">
              <a:buFont typeface="Arial" panose="020B0604020202020204" pitchFamily="34" charset="0"/>
              <a:buChar char="•"/>
            </a:pPr>
            <a:endParaRPr lang="es-ES" dirty="0">
              <a:solidFill>
                <a:schemeClr val="accent1">
                  <a:lumMod val="50000"/>
                </a:schemeClr>
              </a:solidFill>
              <a:sym typeface="Roboto"/>
            </a:endParaRPr>
          </a:p>
          <a:p>
            <a:pPr marL="457200" indent="-457200" algn="just">
              <a:buFont typeface="Arial" panose="020B0604020202020204" pitchFamily="34" charset="0"/>
              <a:buChar char="•"/>
            </a:pPr>
            <a:r>
              <a:rPr lang="es-ES" dirty="0">
                <a:solidFill>
                  <a:schemeClr val="accent1">
                    <a:lumMod val="50000"/>
                  </a:schemeClr>
                </a:solidFill>
              </a:rPr>
              <a:t>Por ejemplo, Randy </a:t>
            </a:r>
            <a:r>
              <a:rPr lang="es-ES" dirty="0" err="1">
                <a:solidFill>
                  <a:schemeClr val="accent1">
                    <a:lumMod val="50000"/>
                  </a:schemeClr>
                </a:solidFill>
              </a:rPr>
              <a:t>Komisar</a:t>
            </a:r>
            <a:r>
              <a:rPr lang="es-ES" dirty="0">
                <a:solidFill>
                  <a:schemeClr val="accent1">
                    <a:lumMod val="50000"/>
                  </a:schemeClr>
                </a:solidFill>
              </a:rPr>
              <a:t>, socio de </a:t>
            </a:r>
            <a:r>
              <a:rPr lang="es-ES" dirty="0" err="1">
                <a:solidFill>
                  <a:schemeClr val="accent1">
                    <a:lumMod val="50000"/>
                  </a:schemeClr>
                </a:solidFill>
              </a:rPr>
              <a:t>Kleiner</a:t>
            </a:r>
            <a:r>
              <a:rPr lang="es-ES" dirty="0">
                <a:solidFill>
                  <a:schemeClr val="accent1">
                    <a:lumMod val="50000"/>
                  </a:schemeClr>
                </a:solidFill>
              </a:rPr>
              <a:t> Perkins </a:t>
            </a:r>
            <a:r>
              <a:rPr lang="es-ES" dirty="0" err="1">
                <a:solidFill>
                  <a:schemeClr val="accent1">
                    <a:lumMod val="50000"/>
                  </a:schemeClr>
                </a:solidFill>
              </a:rPr>
              <a:t>Caufield</a:t>
            </a:r>
            <a:r>
              <a:rPr lang="es-ES" dirty="0">
                <a:solidFill>
                  <a:schemeClr val="accent1">
                    <a:lumMod val="50000"/>
                  </a:schemeClr>
                </a:solidFill>
              </a:rPr>
              <a:t> &amp; </a:t>
            </a:r>
            <a:r>
              <a:rPr lang="es-ES" dirty="0" err="1">
                <a:solidFill>
                  <a:schemeClr val="accent1">
                    <a:lumMod val="50000"/>
                  </a:schemeClr>
                </a:solidFill>
              </a:rPr>
              <a:t>Byers</a:t>
            </a:r>
            <a:r>
              <a:rPr lang="es-ES" dirty="0">
                <a:solidFill>
                  <a:schemeClr val="accent1">
                    <a:lumMod val="50000"/>
                  </a:schemeClr>
                </a:solidFill>
              </a:rPr>
              <a:t>, aconseja el uso de una técnica llamada “el balance” cuando una empresa se enfrenta a decisiones sobre las nuevas oportunidades para invertir o los problemas a resolver. Los gerentes de todos los departamentos se sientan alrededor de una mesa, y cada persona enumera en un papel las cosas buenas y las malas acerca de </a:t>
            </a:r>
            <a:r>
              <a:rPr lang="es-CL" dirty="0">
                <a:solidFill>
                  <a:schemeClr val="accent1">
                    <a:lumMod val="50000"/>
                  </a:schemeClr>
                </a:solidFill>
              </a:rPr>
              <a:t>una oportunidad específica.</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732020" y="2963357"/>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62090" y="32294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Modelo Carnegie</a:t>
            </a:r>
            <a:endParaRPr lang="es-ES" sz="4000" b="1" dirty="0">
              <a:solidFill>
                <a:schemeClr val="accent1">
                  <a:lumMod val="50000"/>
                </a:schemeClr>
              </a:solidFill>
            </a:endParaRPr>
          </a:p>
        </p:txBody>
      </p:sp>
    </p:spTree>
    <p:extLst>
      <p:ext uri="{BB962C8B-B14F-4D97-AF65-F5344CB8AC3E}">
        <p14:creationId xmlns:p14="http://schemas.microsoft.com/office/powerpoint/2010/main" val="40709222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381536" y="3909060"/>
            <a:ext cx="4693384" cy="328628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El </a:t>
            </a:r>
            <a:r>
              <a:rPr lang="es-ES" b="1" dirty="0">
                <a:solidFill>
                  <a:srgbClr val="FF0000"/>
                </a:solidFill>
              </a:rPr>
              <a:t>modelo Carnegie de la toma de decisiones organizacional </a:t>
            </a:r>
          </a:p>
          <a:p>
            <a:pPr algn="just"/>
            <a:r>
              <a:rPr lang="es-ES" dirty="0">
                <a:solidFill>
                  <a:schemeClr val="accent1">
                    <a:lumMod val="50000"/>
                  </a:schemeClr>
                </a:solidFill>
              </a:rPr>
              <a:t>El proceso de formación de una coalición tiene varias implicaciones para el comportamiento </a:t>
            </a:r>
            <a:r>
              <a:rPr lang="es-CL" dirty="0">
                <a:solidFill>
                  <a:schemeClr val="accent1">
                    <a:lumMod val="50000"/>
                  </a:schemeClr>
                </a:solidFill>
              </a:rPr>
              <a:t>de decisión organizacional.</a:t>
            </a:r>
            <a:endParaRPr lang="es-ES" dirty="0">
              <a:solidFill>
                <a:schemeClr val="accent1">
                  <a:lumMod val="50000"/>
                </a:schemeClr>
              </a:solidFill>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6839116" y="3204914"/>
            <a:ext cx="10763084" cy="6315249"/>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457200" indent="-457200" algn="just">
              <a:buFont typeface="Arial" panose="020B0604020202020204" pitchFamily="34" charset="0"/>
              <a:buChar char="•"/>
            </a:pPr>
            <a:endParaRPr lang="es-ES" dirty="0">
              <a:solidFill>
                <a:schemeClr val="accent1">
                  <a:lumMod val="50000"/>
                </a:schemeClr>
              </a:solidFill>
            </a:endParaRPr>
          </a:p>
          <a:p>
            <a:pPr algn="just"/>
            <a:r>
              <a:rPr lang="es-ES" dirty="0">
                <a:solidFill>
                  <a:schemeClr val="accent1">
                    <a:lumMod val="50000"/>
                  </a:schemeClr>
                </a:solidFill>
              </a:rPr>
              <a:t>En </a:t>
            </a:r>
            <a:r>
              <a:rPr lang="es-ES" b="1" dirty="0">
                <a:solidFill>
                  <a:srgbClr val="FF0000"/>
                </a:solidFill>
              </a:rPr>
              <a:t>segunda </a:t>
            </a:r>
            <a:r>
              <a:rPr lang="es-ES" dirty="0">
                <a:solidFill>
                  <a:schemeClr val="accent1">
                    <a:lumMod val="50000"/>
                  </a:schemeClr>
                </a:solidFill>
              </a:rPr>
              <a:t>razón para formar una coalición es que los gerentes individuales pretenden ser racionales, pero funcionan con limitaciones cognoscitivas humanas y con otras restricciones, como antes se describió. </a:t>
            </a:r>
          </a:p>
          <a:p>
            <a:pPr algn="just"/>
            <a:endParaRPr lang="es-ES" dirty="0">
              <a:solidFill>
                <a:schemeClr val="accent1">
                  <a:lumMod val="50000"/>
                </a:schemeClr>
              </a:solidFill>
            </a:endParaRPr>
          </a:p>
          <a:p>
            <a:pPr algn="just"/>
            <a:r>
              <a:rPr lang="es-ES" dirty="0">
                <a:solidFill>
                  <a:schemeClr val="accent1">
                    <a:lumMod val="50000"/>
                  </a:schemeClr>
                </a:solidFill>
              </a:rPr>
              <a:t>Los gerentes no disponen del tiempo o los recursos ni tienen la capacidad mental para identificar todas las dimensiones y procesar toda la información pertinente para una decisión.</a:t>
            </a:r>
          </a:p>
          <a:p>
            <a:pPr algn="just"/>
            <a:endParaRPr lang="es-ES" dirty="0">
              <a:solidFill>
                <a:schemeClr val="accent1">
                  <a:lumMod val="50000"/>
                </a:schemeClr>
              </a:solidFill>
            </a:endParaRPr>
          </a:p>
          <a:p>
            <a:pPr algn="just"/>
            <a:r>
              <a:rPr lang="es-ES" dirty="0">
                <a:solidFill>
                  <a:schemeClr val="accent1">
                    <a:lumMod val="50000"/>
                  </a:schemeClr>
                </a:solidFill>
              </a:rPr>
              <a:t> Estas limitaciones llevan al comportamiento de formar una coalición. Los gerentes hablan unos con otros e intercambian sus puntos de vista con el fin de recabar información y reducir la ambigüedad. Se consulta a las personas que tienen una información pertinente o un interés en el resultado de la organización.</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732020" y="2963357"/>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62090" y="32294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Modelo Carnegie</a:t>
            </a:r>
            <a:endParaRPr lang="es-ES" sz="4000" b="1" dirty="0">
              <a:solidFill>
                <a:schemeClr val="accent1">
                  <a:lumMod val="50000"/>
                </a:schemeClr>
              </a:solidFill>
            </a:endParaRPr>
          </a:p>
        </p:txBody>
      </p:sp>
    </p:spTree>
    <p:extLst>
      <p:ext uri="{BB962C8B-B14F-4D97-AF65-F5344CB8AC3E}">
        <p14:creationId xmlns:p14="http://schemas.microsoft.com/office/powerpoint/2010/main" val="9757549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381536" y="3909060"/>
            <a:ext cx="4693384" cy="328628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El </a:t>
            </a:r>
            <a:r>
              <a:rPr lang="es-ES" b="1" dirty="0">
                <a:solidFill>
                  <a:srgbClr val="FF0000"/>
                </a:solidFill>
              </a:rPr>
              <a:t>modelo Carnegie de la toma de decisiones organizacional </a:t>
            </a:r>
          </a:p>
          <a:p>
            <a:pPr algn="just"/>
            <a:r>
              <a:rPr lang="es-ES" dirty="0">
                <a:solidFill>
                  <a:schemeClr val="accent1">
                    <a:lumMod val="50000"/>
                  </a:schemeClr>
                </a:solidFill>
              </a:rPr>
              <a:t>El proceso de formación de una coalición tiene varias implicaciones para el comportamiento </a:t>
            </a:r>
            <a:r>
              <a:rPr lang="es-CL" dirty="0">
                <a:solidFill>
                  <a:schemeClr val="accent1">
                    <a:lumMod val="50000"/>
                  </a:schemeClr>
                </a:solidFill>
              </a:rPr>
              <a:t>de decisión organizacional.</a:t>
            </a:r>
            <a:endParaRPr lang="es-ES" dirty="0">
              <a:solidFill>
                <a:schemeClr val="accent1">
                  <a:lumMod val="50000"/>
                </a:schemeClr>
              </a:solidFill>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7143380" y="2793434"/>
            <a:ext cx="10763084" cy="6315249"/>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457200" indent="-457200" algn="just">
              <a:buFont typeface="Arial" panose="020B0604020202020204" pitchFamily="34" charset="0"/>
              <a:buChar char="•"/>
            </a:pPr>
            <a:endParaRPr lang="es-ES" dirty="0">
              <a:solidFill>
                <a:schemeClr val="accent1">
                  <a:lumMod val="50000"/>
                </a:schemeClr>
              </a:solidFill>
            </a:endParaRPr>
          </a:p>
          <a:p>
            <a:pPr algn="just"/>
            <a:r>
              <a:rPr lang="es-ES" dirty="0">
                <a:solidFill>
                  <a:schemeClr val="accent1">
                    <a:lumMod val="50000"/>
                  </a:schemeClr>
                </a:solidFill>
              </a:rPr>
              <a:t>En </a:t>
            </a:r>
            <a:r>
              <a:rPr lang="es-ES" dirty="0">
                <a:solidFill>
                  <a:srgbClr val="FF0000"/>
                </a:solidFill>
              </a:rPr>
              <a:t>primer lugar</a:t>
            </a:r>
            <a:r>
              <a:rPr lang="es-ES" dirty="0">
                <a:solidFill>
                  <a:schemeClr val="accent1">
                    <a:lumMod val="50000"/>
                  </a:schemeClr>
                </a:solidFill>
              </a:rPr>
              <a:t>, las decisiones se toman para satisfacer las soluciones del problema, más que para optimizarlas. </a:t>
            </a:r>
          </a:p>
          <a:p>
            <a:pPr algn="just"/>
            <a:endParaRPr lang="es-ES" dirty="0">
              <a:solidFill>
                <a:schemeClr val="accent1">
                  <a:lumMod val="50000"/>
                </a:schemeClr>
              </a:solidFill>
            </a:endParaRPr>
          </a:p>
          <a:p>
            <a:pPr algn="just"/>
            <a:r>
              <a:rPr lang="es-ES" b="1" dirty="0">
                <a:solidFill>
                  <a:schemeClr val="accent1">
                    <a:lumMod val="50000"/>
                  </a:schemeClr>
                </a:solidFill>
              </a:rPr>
              <a:t>Satisfactorio significa que las organizaciones aceptan un nivel de desempeño satisfactorio, </a:t>
            </a:r>
            <a:r>
              <a:rPr lang="es-ES" dirty="0">
                <a:solidFill>
                  <a:schemeClr val="accent1">
                    <a:lumMod val="50000"/>
                  </a:schemeClr>
                </a:solidFill>
              </a:rPr>
              <a:t>en vez del máximo, lo que les permite alcanzar varias metas de forma simultánea. </a:t>
            </a:r>
          </a:p>
          <a:p>
            <a:pPr algn="just"/>
            <a:endParaRPr lang="es-ES" dirty="0">
              <a:solidFill>
                <a:schemeClr val="accent1">
                  <a:lumMod val="50000"/>
                </a:schemeClr>
              </a:solidFill>
            </a:endParaRPr>
          </a:p>
          <a:p>
            <a:pPr algn="just"/>
            <a:r>
              <a:rPr lang="es-ES" dirty="0">
                <a:solidFill>
                  <a:schemeClr val="accent1">
                    <a:lumMod val="50000"/>
                  </a:schemeClr>
                </a:solidFill>
              </a:rPr>
              <a:t>En la toma de decisiones, la coalición aceptará una solución que se percibe satisfactoria para todos los miembros </a:t>
            </a:r>
            <a:r>
              <a:rPr lang="es-CL" dirty="0">
                <a:solidFill>
                  <a:schemeClr val="accent1">
                    <a:lumMod val="50000"/>
                  </a:schemeClr>
                </a:solidFill>
              </a:rPr>
              <a:t>de la coalición.</a:t>
            </a:r>
          </a:p>
          <a:p>
            <a:pPr algn="just"/>
            <a:endParaRPr lang="es-CL" dirty="0">
              <a:solidFill>
                <a:schemeClr val="accent1">
                  <a:lumMod val="50000"/>
                </a:schemeClr>
              </a:solidFill>
            </a:endParaRPr>
          </a:p>
          <a:p>
            <a:pPr algn="just"/>
            <a:r>
              <a:rPr lang="es-CL" dirty="0">
                <a:solidFill>
                  <a:schemeClr val="accent1">
                    <a:lumMod val="50000"/>
                  </a:schemeClr>
                </a:solidFill>
              </a:rPr>
              <a:t> </a:t>
            </a:r>
            <a:r>
              <a:rPr lang="es-ES" dirty="0">
                <a:solidFill>
                  <a:schemeClr val="accent1">
                    <a:lumMod val="50000"/>
                  </a:schemeClr>
                </a:solidFill>
              </a:rPr>
              <a:t>Los gerentes no disponen del tiempo o los recursos ni tienen la capacidad mental para identificar todas las dimensiones y procesar toda la información pertinente para una decisión.</a:t>
            </a:r>
          </a:p>
        </p:txBody>
      </p:sp>
      <p:sp>
        <p:nvSpPr>
          <p:cNvPr id="6" name="Cerrar llave 5">
            <a:extLst>
              <a:ext uri="{FF2B5EF4-FFF2-40B4-BE49-F238E27FC236}">
                <a16:creationId xmlns:a16="http://schemas.microsoft.com/office/drawing/2014/main" id="{5B16FC27-CA8E-CF99-32CE-7EE1B529C8C8}"/>
              </a:ext>
            </a:extLst>
          </p:cNvPr>
          <p:cNvSpPr/>
          <p:nvPr/>
        </p:nvSpPr>
        <p:spPr>
          <a:xfrm>
            <a:off x="4732020" y="2963357"/>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62090" y="32294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Modelo Carnegie</a:t>
            </a:r>
            <a:endParaRPr lang="es-ES" sz="4000" b="1" dirty="0">
              <a:solidFill>
                <a:schemeClr val="accent1">
                  <a:lumMod val="50000"/>
                </a:schemeClr>
              </a:solidFill>
            </a:endParaRPr>
          </a:p>
        </p:txBody>
      </p:sp>
    </p:spTree>
    <p:extLst>
      <p:ext uri="{BB962C8B-B14F-4D97-AF65-F5344CB8AC3E}">
        <p14:creationId xmlns:p14="http://schemas.microsoft.com/office/powerpoint/2010/main" val="19952785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381536" y="3909060"/>
            <a:ext cx="4693384" cy="328628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El </a:t>
            </a:r>
            <a:r>
              <a:rPr lang="es-ES" b="1" dirty="0">
                <a:solidFill>
                  <a:srgbClr val="FF0000"/>
                </a:solidFill>
              </a:rPr>
              <a:t>modelo Carnegie de la toma de decisiones organizacional </a:t>
            </a:r>
          </a:p>
          <a:p>
            <a:pPr algn="just"/>
            <a:r>
              <a:rPr lang="es-ES" dirty="0">
                <a:solidFill>
                  <a:schemeClr val="accent1">
                    <a:lumMod val="50000"/>
                  </a:schemeClr>
                </a:solidFill>
              </a:rPr>
              <a:t>El proceso de formación de una coalición tiene varias implicaciones para el comportamiento </a:t>
            </a:r>
            <a:r>
              <a:rPr lang="es-CL" dirty="0">
                <a:solidFill>
                  <a:schemeClr val="accent1">
                    <a:lumMod val="50000"/>
                  </a:schemeClr>
                </a:solidFill>
              </a:rPr>
              <a:t>de decisión organizacional.</a:t>
            </a:r>
            <a:endParaRPr lang="es-ES" dirty="0">
              <a:solidFill>
                <a:schemeClr val="accent1">
                  <a:lumMod val="50000"/>
                </a:schemeClr>
              </a:solidFill>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7143380" y="2793434"/>
            <a:ext cx="10763084" cy="6315249"/>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457200" indent="-457200" algn="just">
              <a:buFont typeface="Arial" panose="020B0604020202020204" pitchFamily="34" charset="0"/>
              <a:buChar char="•"/>
            </a:pPr>
            <a:endParaRPr lang="es-ES" dirty="0">
              <a:solidFill>
                <a:schemeClr val="accent1">
                  <a:lumMod val="50000"/>
                </a:schemeClr>
              </a:solidFill>
            </a:endParaRPr>
          </a:p>
          <a:p>
            <a:pPr algn="just"/>
            <a:r>
              <a:rPr lang="es-ES" b="1" dirty="0">
                <a:solidFill>
                  <a:schemeClr val="accent1">
                    <a:lumMod val="50000"/>
                  </a:schemeClr>
                </a:solidFill>
              </a:rPr>
              <a:t>En segundo</a:t>
            </a:r>
            <a:r>
              <a:rPr lang="es-ES" dirty="0">
                <a:solidFill>
                  <a:schemeClr val="accent1">
                    <a:lumMod val="50000"/>
                  </a:schemeClr>
                </a:solidFill>
              </a:rPr>
              <a:t>, a los gerentes les interesan los problemas inmediatos y las soluciones a corto plazo. </a:t>
            </a:r>
          </a:p>
          <a:p>
            <a:pPr algn="just"/>
            <a:endParaRPr lang="es-ES" dirty="0">
              <a:solidFill>
                <a:schemeClr val="accent1">
                  <a:lumMod val="50000"/>
                </a:schemeClr>
              </a:solidFill>
            </a:endParaRPr>
          </a:p>
          <a:p>
            <a:pPr algn="just"/>
            <a:r>
              <a:rPr lang="es-ES" dirty="0">
                <a:solidFill>
                  <a:schemeClr val="accent1">
                    <a:lumMod val="50000"/>
                  </a:schemeClr>
                </a:solidFill>
              </a:rPr>
              <a:t>Participan en lo que </a:t>
            </a:r>
            <a:r>
              <a:rPr lang="es-ES" dirty="0" err="1">
                <a:solidFill>
                  <a:schemeClr val="accent1">
                    <a:lumMod val="50000"/>
                  </a:schemeClr>
                </a:solidFill>
              </a:rPr>
              <a:t>Cyert</a:t>
            </a:r>
            <a:r>
              <a:rPr lang="es-ES" dirty="0">
                <a:solidFill>
                  <a:schemeClr val="accent1">
                    <a:lumMod val="50000"/>
                  </a:schemeClr>
                </a:solidFill>
              </a:rPr>
              <a:t> y March llamaron la </a:t>
            </a:r>
            <a:r>
              <a:rPr lang="es-ES" b="1" dirty="0">
                <a:solidFill>
                  <a:srgbClr val="FF0000"/>
                </a:solidFill>
              </a:rPr>
              <a:t>investigación problemística.</a:t>
            </a:r>
          </a:p>
          <a:p>
            <a:pPr algn="just"/>
            <a:endParaRPr lang="es-ES" b="1" dirty="0">
              <a:solidFill>
                <a:srgbClr val="FF0000"/>
              </a:solidFill>
            </a:endParaRPr>
          </a:p>
          <a:p>
            <a:pPr algn="just"/>
            <a:r>
              <a:rPr lang="es-ES" dirty="0">
                <a:solidFill>
                  <a:schemeClr val="accent1">
                    <a:lumMod val="50000"/>
                  </a:schemeClr>
                </a:solidFill>
              </a:rPr>
              <a:t>La investigación problemística significa que los gerentes buscan en el entorno inmediato una solución para resolver con rapidez un problema.</a:t>
            </a:r>
          </a:p>
          <a:p>
            <a:pPr algn="just"/>
            <a:endParaRPr lang="es-ES" dirty="0">
              <a:solidFill>
                <a:schemeClr val="accent1">
                  <a:lumMod val="50000"/>
                </a:schemeClr>
              </a:solidFill>
            </a:endParaRPr>
          </a:p>
          <a:p>
            <a:pPr algn="l"/>
            <a:r>
              <a:rPr lang="es-CL" dirty="0">
                <a:solidFill>
                  <a:schemeClr val="accent1">
                    <a:lumMod val="50000"/>
                  </a:schemeClr>
                </a:solidFill>
              </a:rPr>
              <a:t>El modelo </a:t>
            </a:r>
            <a:r>
              <a:rPr lang="es-ES" dirty="0">
                <a:solidFill>
                  <a:schemeClr val="accent1">
                    <a:lumMod val="50000"/>
                  </a:schemeClr>
                </a:solidFill>
              </a:rPr>
              <a:t>Carnegie dice que el comportamiento de investigación es apenas suficiente para producir una solución satisfactoria y que los gerentes, por lo general, adoptan la primera solución </a:t>
            </a:r>
            <a:r>
              <a:rPr lang="es-CL" dirty="0">
                <a:solidFill>
                  <a:schemeClr val="accent1">
                    <a:lumMod val="50000"/>
                  </a:schemeClr>
                </a:solidFill>
              </a:rPr>
              <a:t>satisfactoria que surge.</a:t>
            </a:r>
            <a:endParaRPr lang="es-ES" dirty="0">
              <a:solidFill>
                <a:schemeClr val="accent1">
                  <a:lumMod val="50000"/>
                </a:schemeClr>
              </a:solidFill>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732020" y="2963357"/>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62090" y="32294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Modelo Carnegie</a:t>
            </a:r>
            <a:endParaRPr lang="es-ES" sz="4000" b="1" dirty="0">
              <a:solidFill>
                <a:schemeClr val="accent1">
                  <a:lumMod val="50000"/>
                </a:schemeClr>
              </a:solidFill>
            </a:endParaRPr>
          </a:p>
        </p:txBody>
      </p:sp>
    </p:spTree>
    <p:extLst>
      <p:ext uri="{BB962C8B-B14F-4D97-AF65-F5344CB8AC3E}">
        <p14:creationId xmlns:p14="http://schemas.microsoft.com/office/powerpoint/2010/main" val="23226116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381536" y="3909060"/>
            <a:ext cx="4693384" cy="328628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El </a:t>
            </a:r>
            <a:r>
              <a:rPr lang="es-ES" b="1" dirty="0">
                <a:solidFill>
                  <a:srgbClr val="FF0000"/>
                </a:solidFill>
              </a:rPr>
              <a:t>modelo Carnegie de la toma de decisiones organizacional </a:t>
            </a:r>
          </a:p>
          <a:p>
            <a:pPr algn="just"/>
            <a:r>
              <a:rPr lang="es-ES" dirty="0">
                <a:solidFill>
                  <a:schemeClr val="accent1">
                    <a:lumMod val="50000"/>
                  </a:schemeClr>
                </a:solidFill>
              </a:rPr>
              <a:t>El proceso de formación de una coalición tiene varias implicaciones para el comportamiento </a:t>
            </a:r>
            <a:r>
              <a:rPr lang="es-CL" dirty="0">
                <a:solidFill>
                  <a:schemeClr val="accent1">
                    <a:lumMod val="50000"/>
                  </a:schemeClr>
                </a:solidFill>
              </a:rPr>
              <a:t>de decisión organizacional.</a:t>
            </a:r>
            <a:endParaRPr lang="es-ES" dirty="0">
              <a:solidFill>
                <a:schemeClr val="accent1">
                  <a:lumMod val="50000"/>
                </a:schemeClr>
              </a:solidFill>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7143380" y="2793434"/>
            <a:ext cx="10763084" cy="6315249"/>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457200" indent="-457200" algn="just">
              <a:buFont typeface="Arial" panose="020B0604020202020204" pitchFamily="34" charset="0"/>
              <a:buChar char="•"/>
            </a:pPr>
            <a:r>
              <a:rPr lang="es-ES" b="1" dirty="0">
                <a:solidFill>
                  <a:srgbClr val="FF0000"/>
                </a:solidFill>
              </a:rPr>
              <a:t>En tercero</a:t>
            </a:r>
            <a:r>
              <a:rPr lang="es-ES" dirty="0">
                <a:solidFill>
                  <a:schemeClr val="accent1">
                    <a:lumMod val="50000"/>
                  </a:schemeClr>
                </a:solidFill>
              </a:rPr>
              <a:t>, la </a:t>
            </a:r>
            <a:r>
              <a:rPr lang="es-ES" b="1" dirty="0">
                <a:solidFill>
                  <a:schemeClr val="accent1">
                    <a:lumMod val="50000"/>
                  </a:schemeClr>
                </a:solidFill>
              </a:rPr>
              <a:t>discusión y la negociación </a:t>
            </a:r>
            <a:r>
              <a:rPr lang="es-ES" dirty="0">
                <a:solidFill>
                  <a:schemeClr val="accent1">
                    <a:lumMod val="50000"/>
                  </a:schemeClr>
                </a:solidFill>
              </a:rPr>
              <a:t>son especialmente importantes en la etapa de identificación del problema de la toma de decisiones. </a:t>
            </a:r>
          </a:p>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A menos que los miembros de la coalición perciban un problema, no se emprenderá acción alguna. </a:t>
            </a:r>
          </a:p>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Sin embargo, una coalición de los gerentes clave de un departamento también es importante para allanar la implementación de una decisión. </a:t>
            </a:r>
          </a:p>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Cuando los altos directivos perciben un problema o quieren tomar una decisión importante, deben llegar a un acuerdo con otros gerentes para </a:t>
            </a:r>
            <a:r>
              <a:rPr lang="es-CL" dirty="0">
                <a:solidFill>
                  <a:schemeClr val="accent1">
                    <a:lumMod val="50000"/>
                  </a:schemeClr>
                </a:solidFill>
              </a:rPr>
              <a:t>que respalden la decisión</a:t>
            </a:r>
            <a:endParaRPr lang="es-ES" dirty="0">
              <a:solidFill>
                <a:schemeClr val="accent1">
                  <a:lumMod val="50000"/>
                </a:schemeClr>
              </a:solidFill>
            </a:endParaRPr>
          </a:p>
          <a:p>
            <a:pPr algn="l"/>
            <a:endParaRPr lang="es-ES" dirty="0">
              <a:solidFill>
                <a:schemeClr val="accent1">
                  <a:lumMod val="50000"/>
                </a:schemeClr>
              </a:solidFill>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4732020" y="2963357"/>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62090" y="32294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Modelo Carnegie</a:t>
            </a:r>
            <a:endParaRPr lang="es-ES" sz="4000" b="1" dirty="0">
              <a:solidFill>
                <a:schemeClr val="accent1">
                  <a:lumMod val="50000"/>
                </a:schemeClr>
              </a:solidFill>
            </a:endParaRPr>
          </a:p>
        </p:txBody>
      </p:sp>
    </p:spTree>
    <p:extLst>
      <p:ext uri="{BB962C8B-B14F-4D97-AF65-F5344CB8AC3E}">
        <p14:creationId xmlns:p14="http://schemas.microsoft.com/office/powerpoint/2010/main" val="3012700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25E38CF8-7AFB-DD8D-09D9-30F47B42CFDE}"/>
              </a:ext>
            </a:extLst>
          </p:cNvPr>
          <p:cNvPicPr>
            <a:picLocks noChangeAspect="1"/>
          </p:cNvPicPr>
          <p:nvPr/>
        </p:nvPicPr>
        <p:blipFill>
          <a:blip r:embed="rId3"/>
          <a:stretch>
            <a:fillRect/>
          </a:stretch>
        </p:blipFill>
        <p:spPr>
          <a:xfrm>
            <a:off x="8549177" y="449194"/>
            <a:ext cx="7832438" cy="9723027"/>
          </a:xfrm>
          <a:prstGeom prst="rect">
            <a:avLst/>
          </a:prstGeom>
        </p:spPr>
      </p:pic>
      <p:sp>
        <p:nvSpPr>
          <p:cNvPr id="8" name="Título 2">
            <a:extLst>
              <a:ext uri="{FF2B5EF4-FFF2-40B4-BE49-F238E27FC236}">
                <a16:creationId xmlns:a16="http://schemas.microsoft.com/office/drawing/2014/main" id="{725D4BE7-7CD8-3963-DC51-F7B68650C606}"/>
              </a:ext>
            </a:extLst>
          </p:cNvPr>
          <p:cNvSpPr txBox="1">
            <a:spLocks/>
          </p:cNvSpPr>
          <p:nvPr/>
        </p:nvSpPr>
        <p:spPr>
          <a:xfrm>
            <a:off x="8251152" y="113192"/>
            <a:ext cx="9618134" cy="2573985"/>
          </a:xfrm>
          <a:prstGeom prst="rect">
            <a:avLst/>
          </a:prstGeom>
        </p:spPr>
        <p:txBody>
          <a:bodyPr vert="horz" lIns="91440" tIns="45720" rIns="91440" bIns="45720" rtlCol="0" anchor="b">
            <a:norm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ctr" defTabSz="914400"/>
            <a:r>
              <a:rPr lang="en-US" sz="8300" dirty="0">
                <a:solidFill>
                  <a:schemeClr val="bg1"/>
                </a:solidFill>
              </a:rPr>
              <a:t>Capitulo 3 </a:t>
            </a:r>
            <a:br>
              <a:rPr lang="en-US" sz="8300">
                <a:solidFill>
                  <a:schemeClr val="bg1"/>
                </a:solidFill>
              </a:rPr>
            </a:br>
            <a:r>
              <a:rPr lang="en-US" sz="8300">
                <a:solidFill>
                  <a:schemeClr val="bg1"/>
                </a:solidFill>
              </a:rPr>
              <a:t>474-495</a:t>
            </a:r>
            <a:endParaRPr lang="en-US" sz="8300" dirty="0">
              <a:solidFill>
                <a:schemeClr val="bg1"/>
              </a:solidFill>
            </a:endParaRPr>
          </a:p>
        </p:txBody>
      </p:sp>
      <p:pic>
        <p:nvPicPr>
          <p:cNvPr id="3" name="Imagen 2">
            <a:extLst>
              <a:ext uri="{FF2B5EF4-FFF2-40B4-BE49-F238E27FC236}">
                <a16:creationId xmlns:a16="http://schemas.microsoft.com/office/drawing/2014/main" id="{C01E079C-300A-B95A-FC7D-A26F65390D5F}"/>
              </a:ext>
            </a:extLst>
          </p:cNvPr>
          <p:cNvPicPr>
            <a:picLocks noChangeAspect="1"/>
          </p:cNvPicPr>
          <p:nvPr/>
        </p:nvPicPr>
        <p:blipFill>
          <a:blip r:embed="rId4"/>
          <a:stretch>
            <a:fillRect/>
          </a:stretch>
        </p:blipFill>
        <p:spPr>
          <a:xfrm>
            <a:off x="269233" y="449194"/>
            <a:ext cx="7362490" cy="9572269"/>
          </a:xfrm>
          <a:prstGeom prst="rect">
            <a:avLst/>
          </a:prstGeom>
        </p:spPr>
      </p:pic>
    </p:spTree>
    <p:extLst>
      <p:ext uri="{BB962C8B-B14F-4D97-AF65-F5344CB8AC3E}">
        <p14:creationId xmlns:p14="http://schemas.microsoft.com/office/powerpoint/2010/main" val="19195839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381536" y="2406271"/>
            <a:ext cx="6761844" cy="755619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CL" b="1" dirty="0">
                <a:solidFill>
                  <a:srgbClr val="FF0000"/>
                </a:solidFill>
              </a:rPr>
              <a:t>modelo de </a:t>
            </a:r>
            <a:r>
              <a:rPr lang="es-ES" b="1" dirty="0">
                <a:solidFill>
                  <a:srgbClr val="FF0000"/>
                </a:solidFill>
              </a:rPr>
              <a:t>decisión incremental</a:t>
            </a:r>
            <a:r>
              <a:rPr lang="es-ES" dirty="0">
                <a:solidFill>
                  <a:schemeClr val="accent1">
                    <a:lumMod val="50000"/>
                  </a:schemeClr>
                </a:solidFill>
              </a:rPr>
              <a:t>, hace menos hincapié en los factores políticos y sociales descritos en el modelo Carnegie pero nos dice más acerca de la secuencia estructurada de las actividades emprendidas desde el descubrimiento de un problema hasta su solución</a:t>
            </a:r>
          </a:p>
          <a:p>
            <a:pPr algn="just"/>
            <a:endParaRPr lang="es-ES" dirty="0">
              <a:solidFill>
                <a:schemeClr val="accent1">
                  <a:lumMod val="50000"/>
                </a:schemeClr>
              </a:solidFill>
            </a:endParaRPr>
          </a:p>
          <a:p>
            <a:pPr algn="just"/>
            <a:r>
              <a:rPr lang="es-ES" dirty="0">
                <a:solidFill>
                  <a:schemeClr val="accent1">
                    <a:lumMod val="50000"/>
                  </a:schemeClr>
                </a:solidFill>
              </a:rPr>
              <a:t>Henry Mintzberg y sus asociados en McGill </a:t>
            </a:r>
            <a:r>
              <a:rPr lang="es-ES" dirty="0" err="1">
                <a:solidFill>
                  <a:schemeClr val="accent1">
                    <a:lumMod val="50000"/>
                  </a:schemeClr>
                </a:solidFill>
              </a:rPr>
              <a:t>University</a:t>
            </a:r>
            <a:r>
              <a:rPr lang="es-ES" dirty="0">
                <a:solidFill>
                  <a:schemeClr val="accent1">
                    <a:lumMod val="50000"/>
                  </a:schemeClr>
                </a:solidFill>
              </a:rPr>
              <a:t> en Montreal abordaron la toma</a:t>
            </a:r>
          </a:p>
          <a:p>
            <a:pPr algn="just"/>
            <a:r>
              <a:rPr lang="es-ES" dirty="0">
                <a:solidFill>
                  <a:schemeClr val="accent1">
                    <a:lumMod val="50000"/>
                  </a:schemeClr>
                </a:solidFill>
              </a:rPr>
              <a:t>de decisiones organizacional desde una perspectiva diferente. Identificaron 25 decisiones tomadas en organizaciones e hicieron seguimiento, de principio a fin, de los acontecimientos asociados con dichas decisiones. Su investigación identificó cada paso en la secuencia de la decisión.</a:t>
            </a:r>
          </a:p>
        </p:txBody>
      </p:sp>
      <p:sp>
        <p:nvSpPr>
          <p:cNvPr id="3" name="Google Shape;245;p12">
            <a:extLst>
              <a:ext uri="{FF2B5EF4-FFF2-40B4-BE49-F238E27FC236}">
                <a16:creationId xmlns:a16="http://schemas.microsoft.com/office/drawing/2014/main" id="{49A024D9-6D20-5DD4-C324-F971E5647FA2}"/>
              </a:ext>
            </a:extLst>
          </p:cNvPr>
          <p:cNvSpPr/>
          <p:nvPr/>
        </p:nvSpPr>
        <p:spPr>
          <a:xfrm>
            <a:off x="8780228" y="2793434"/>
            <a:ext cx="9151084" cy="6798365"/>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rgbClr val="FF0000"/>
                </a:solidFill>
              </a:rPr>
              <a:t>Fase de identificación</a:t>
            </a:r>
            <a:r>
              <a:rPr lang="es-ES" dirty="0">
                <a:solidFill>
                  <a:schemeClr val="accent1">
                    <a:lumMod val="50000"/>
                  </a:schemeClr>
                </a:solidFill>
              </a:rPr>
              <a:t>. </a:t>
            </a:r>
          </a:p>
          <a:p>
            <a:pPr marL="457200" indent="-457200" algn="just">
              <a:buFont typeface="Arial" panose="020B0604020202020204" pitchFamily="34" charset="0"/>
              <a:buChar char="•"/>
            </a:pPr>
            <a:r>
              <a:rPr lang="es-ES" dirty="0">
                <a:solidFill>
                  <a:schemeClr val="accent1">
                    <a:lumMod val="50000"/>
                  </a:schemeClr>
                </a:solidFill>
              </a:rPr>
              <a:t>La </a:t>
            </a:r>
            <a:r>
              <a:rPr lang="es-ES" b="1" dirty="0">
                <a:solidFill>
                  <a:schemeClr val="accent1">
                    <a:lumMod val="50000"/>
                  </a:schemeClr>
                </a:solidFill>
              </a:rPr>
              <a:t>fase de identificación </a:t>
            </a:r>
            <a:r>
              <a:rPr lang="es-ES" dirty="0">
                <a:solidFill>
                  <a:schemeClr val="accent1">
                    <a:lumMod val="50000"/>
                  </a:schemeClr>
                </a:solidFill>
              </a:rPr>
              <a:t>se inicia con el reconocimiento, el cual significa que uno o más gerentes están conscientes de un problema y de la necesidad de tomar una decisión. Un problema existe cuando cambian los elementos en el entorno externo o cuando se percibe que el desempeño interno es inferior al estándar o norma. </a:t>
            </a:r>
          </a:p>
          <a:p>
            <a:pPr marL="457200" indent="-457200" algn="just">
              <a:buFont typeface="Arial" panose="020B0604020202020204" pitchFamily="34" charset="0"/>
              <a:buChar char="•"/>
            </a:pPr>
            <a:r>
              <a:rPr lang="es-ES" dirty="0">
                <a:solidFill>
                  <a:schemeClr val="accent1">
                    <a:lumMod val="50000"/>
                  </a:schemeClr>
                </a:solidFill>
              </a:rPr>
              <a:t>El </a:t>
            </a:r>
            <a:r>
              <a:rPr lang="es-ES" b="1" dirty="0">
                <a:solidFill>
                  <a:schemeClr val="accent1">
                    <a:lumMod val="50000"/>
                  </a:schemeClr>
                </a:solidFill>
              </a:rPr>
              <a:t>segundo paso es el diagnóstico</a:t>
            </a:r>
            <a:r>
              <a:rPr lang="es-ES" dirty="0">
                <a:solidFill>
                  <a:schemeClr val="accent1">
                    <a:lumMod val="50000"/>
                  </a:schemeClr>
                </a:solidFill>
              </a:rPr>
              <a:t>, en el que se recaba más información si es necesaria para definir la situación del problema. El diagnóstico puede ser sistemático o informal, dependiendo de la severidad de la dificultad. Los problemas severos no dejan tiempo para un extenso diagnóstico, la respuesta debe ser inmediata. Los problemas leves a menudo se diagnostican de forma más sistemática.</a:t>
            </a:r>
          </a:p>
        </p:txBody>
      </p:sp>
      <p:sp>
        <p:nvSpPr>
          <p:cNvPr id="6" name="Cerrar llave 5">
            <a:extLst>
              <a:ext uri="{FF2B5EF4-FFF2-40B4-BE49-F238E27FC236}">
                <a16:creationId xmlns:a16="http://schemas.microsoft.com/office/drawing/2014/main" id="{5B16FC27-CA8E-CF99-32CE-7EE1B529C8C8}"/>
              </a:ext>
            </a:extLst>
          </p:cNvPr>
          <p:cNvSpPr/>
          <p:nvPr/>
        </p:nvSpPr>
        <p:spPr>
          <a:xfrm>
            <a:off x="7143380" y="2793434"/>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62090" y="32294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a:t>
            </a:r>
          </a:p>
          <a:p>
            <a:pPr algn="ctr"/>
            <a:r>
              <a:rPr lang="es-CL" sz="4000" b="1" dirty="0">
                <a:solidFill>
                  <a:schemeClr val="accent1">
                    <a:lumMod val="50000"/>
                  </a:schemeClr>
                </a:solidFill>
              </a:rPr>
              <a:t>Modelo de decisión incremental</a:t>
            </a:r>
            <a:endParaRPr lang="es-ES" sz="4000" b="1" dirty="0">
              <a:solidFill>
                <a:schemeClr val="accent1">
                  <a:lumMod val="50000"/>
                </a:schemeClr>
              </a:solidFill>
            </a:endParaRPr>
          </a:p>
        </p:txBody>
      </p:sp>
    </p:spTree>
    <p:extLst>
      <p:ext uri="{BB962C8B-B14F-4D97-AF65-F5344CB8AC3E}">
        <p14:creationId xmlns:p14="http://schemas.microsoft.com/office/powerpoint/2010/main" val="2139197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45;p12">
            <a:extLst>
              <a:ext uri="{FF2B5EF4-FFF2-40B4-BE49-F238E27FC236}">
                <a16:creationId xmlns:a16="http://schemas.microsoft.com/office/drawing/2014/main" id="{49A024D9-6D20-5DD4-C324-F971E5647FA2}"/>
              </a:ext>
            </a:extLst>
          </p:cNvPr>
          <p:cNvSpPr/>
          <p:nvPr/>
        </p:nvSpPr>
        <p:spPr>
          <a:xfrm>
            <a:off x="640080" y="2171700"/>
            <a:ext cx="17291232" cy="779076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rgbClr val="FF0000"/>
                </a:solidFill>
              </a:rPr>
              <a:t>Fase de selección</a:t>
            </a:r>
            <a:r>
              <a:rPr lang="es-ES" dirty="0">
                <a:solidFill>
                  <a:schemeClr val="accent1">
                    <a:lumMod val="50000"/>
                  </a:schemeClr>
                </a:solidFill>
              </a:rPr>
              <a:t>. La fase de selección es cuando se elige una solución. Esta fase no siempre es cuestión de hacer una elección clara entre las alternativas. En el caso de las soluciones ajustadas a las necesidades, la selección es más una evaluación de una sola </a:t>
            </a:r>
            <a:r>
              <a:rPr lang="es-CL" dirty="0">
                <a:solidFill>
                  <a:schemeClr val="accent1">
                    <a:lumMod val="50000"/>
                  </a:schemeClr>
                </a:solidFill>
              </a:rPr>
              <a:t>alternativa que parece factible.</a:t>
            </a:r>
          </a:p>
          <a:p>
            <a:pPr algn="just"/>
            <a:endParaRPr lang="es-CL" b="1" dirty="0">
              <a:solidFill>
                <a:schemeClr val="accent1">
                  <a:lumMod val="50000"/>
                </a:schemeClr>
              </a:solidFill>
            </a:endParaRPr>
          </a:p>
          <a:p>
            <a:pPr algn="just"/>
            <a:r>
              <a:rPr lang="es-ES" b="1" dirty="0">
                <a:solidFill>
                  <a:schemeClr val="accent1">
                    <a:lumMod val="50000"/>
                  </a:schemeClr>
                </a:solidFill>
              </a:rPr>
              <a:t>La evaluación y la elección se pueden lograr de tres formas</a:t>
            </a:r>
            <a:r>
              <a:rPr lang="es-ES" dirty="0">
                <a:solidFill>
                  <a:schemeClr val="accent1">
                    <a:lumMod val="50000"/>
                  </a:schemeClr>
                </a:solidFill>
              </a:rPr>
              <a:t>. </a:t>
            </a:r>
          </a:p>
          <a:p>
            <a:pPr algn="just"/>
            <a:r>
              <a:rPr lang="es-ES" dirty="0">
                <a:solidFill>
                  <a:schemeClr val="accent1">
                    <a:lumMod val="50000"/>
                  </a:schemeClr>
                </a:solidFill>
              </a:rPr>
              <a:t>1) Se utiliza el criterio de selección cuando una elección final le corresponde a una persona encargada de la toma de decisiones y la elección implica un juicio basado en la experiencia. </a:t>
            </a:r>
          </a:p>
          <a:p>
            <a:pPr algn="just"/>
            <a:r>
              <a:rPr lang="es-ES" dirty="0">
                <a:solidFill>
                  <a:schemeClr val="accent1">
                    <a:lumMod val="50000"/>
                  </a:schemeClr>
                </a:solidFill>
              </a:rPr>
              <a:t>En el análisis se evalúan las alternativas sobre un fundamento más sistemático, por ejemplo con técnicas de la ciencia de la administración. </a:t>
            </a:r>
            <a:r>
              <a:rPr lang="es-ES" b="1" dirty="0">
                <a:solidFill>
                  <a:schemeClr val="accent1">
                    <a:lumMod val="50000"/>
                  </a:schemeClr>
                </a:solidFill>
              </a:rPr>
              <a:t>Mintzberg encontró que la mayoría de las decisiones no implicaba un análisis y una evaluación sistemáticos de las alternativas.</a:t>
            </a:r>
          </a:p>
          <a:p>
            <a:pPr algn="just"/>
            <a:endParaRPr lang="es-ES" b="1" dirty="0">
              <a:solidFill>
                <a:schemeClr val="accent1">
                  <a:lumMod val="50000"/>
                </a:schemeClr>
              </a:solidFill>
            </a:endParaRPr>
          </a:p>
          <a:p>
            <a:pPr algn="just"/>
            <a:r>
              <a:rPr lang="es-ES" b="1" dirty="0">
                <a:solidFill>
                  <a:schemeClr val="accent1">
                    <a:lumMod val="50000"/>
                  </a:schemeClr>
                </a:solidFill>
              </a:rPr>
              <a:t>2)  La negociación ocurre cuando la selección involucra a un grupo de personas que toman las decisiones</a:t>
            </a:r>
            <a:r>
              <a:rPr lang="es-ES" sz="1800" b="0" i="0" u="none" strike="noStrike" baseline="0" dirty="0">
                <a:latin typeface="SabonLTStd-Roman"/>
              </a:rPr>
              <a:t>. Cada </a:t>
            </a:r>
            <a:r>
              <a:rPr lang="es-ES" dirty="0">
                <a:solidFill>
                  <a:schemeClr val="accent1">
                    <a:lumMod val="50000"/>
                  </a:schemeClr>
                </a:solidFill>
              </a:rPr>
              <a:t>persona debe tener un interés diferente en el resultado, de manera que surge un conflicto. La discusión y la negociación ocurren hasta que se forma una coalición, como en el modelo Carnegie que se describió antes.</a:t>
            </a:r>
          </a:p>
          <a:p>
            <a:pPr algn="just"/>
            <a:r>
              <a:rPr lang="es-ES" dirty="0">
                <a:solidFill>
                  <a:schemeClr val="accent1">
                    <a:lumMod val="50000"/>
                  </a:schemeClr>
                </a:solidFill>
              </a:rPr>
              <a:t>Cuando la organización acepta formalmente una decisión, entonces tiene lugar la autorización. </a:t>
            </a:r>
          </a:p>
          <a:p>
            <a:pPr algn="just"/>
            <a:endParaRPr lang="es-ES" dirty="0">
              <a:solidFill>
                <a:schemeClr val="accent1">
                  <a:lumMod val="50000"/>
                </a:schemeClr>
              </a:solidFill>
            </a:endParaRPr>
          </a:p>
          <a:p>
            <a:pPr algn="just"/>
            <a:r>
              <a:rPr lang="es-ES" b="1" dirty="0">
                <a:solidFill>
                  <a:schemeClr val="accent1">
                    <a:lumMod val="50000"/>
                  </a:schemeClr>
                </a:solidFill>
              </a:rPr>
              <a:t>3) La decisión se puede pasar a lo largo de la jerarquía </a:t>
            </a:r>
            <a:r>
              <a:rPr lang="es-ES" dirty="0">
                <a:solidFill>
                  <a:schemeClr val="accent1">
                    <a:lumMod val="50000"/>
                  </a:schemeClr>
                </a:solidFill>
              </a:rPr>
              <a:t>hasta que llegue al nivel jerárquico responsable. La decisión a menudo es rutinaria, debido a que el expertise y el conocimiento recaen en las personas que toman decisiones en el nivel inferior, que identificaron el problema y desarrollaron la solución.</a:t>
            </a:r>
          </a:p>
        </p:txBody>
      </p:sp>
      <p:sp>
        <p:nvSpPr>
          <p:cNvPr id="4" name="Google Shape;245;p12">
            <a:extLst>
              <a:ext uri="{FF2B5EF4-FFF2-40B4-BE49-F238E27FC236}">
                <a16:creationId xmlns:a16="http://schemas.microsoft.com/office/drawing/2014/main" id="{D70EEBD0-6D19-4F27-87A7-163A595A5A89}"/>
              </a:ext>
            </a:extLst>
          </p:cNvPr>
          <p:cNvSpPr/>
          <p:nvPr/>
        </p:nvSpPr>
        <p:spPr>
          <a:xfrm>
            <a:off x="2662090" y="32294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a:t>
            </a:r>
          </a:p>
          <a:p>
            <a:pPr algn="ctr"/>
            <a:r>
              <a:rPr lang="es-CL" sz="4000" b="1" dirty="0">
                <a:solidFill>
                  <a:schemeClr val="accent1">
                    <a:lumMod val="50000"/>
                  </a:schemeClr>
                </a:solidFill>
              </a:rPr>
              <a:t>Modelo de decisión incremental</a:t>
            </a:r>
            <a:endParaRPr lang="es-ES" sz="4000" b="1" dirty="0">
              <a:solidFill>
                <a:schemeClr val="accent1">
                  <a:lumMod val="50000"/>
                </a:schemeClr>
              </a:solidFill>
            </a:endParaRPr>
          </a:p>
        </p:txBody>
      </p:sp>
    </p:spTree>
    <p:extLst>
      <p:ext uri="{BB962C8B-B14F-4D97-AF65-F5344CB8AC3E}">
        <p14:creationId xmlns:p14="http://schemas.microsoft.com/office/powerpoint/2010/main" val="19065383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45;p12">
            <a:extLst>
              <a:ext uri="{FF2B5EF4-FFF2-40B4-BE49-F238E27FC236}">
                <a16:creationId xmlns:a16="http://schemas.microsoft.com/office/drawing/2014/main" id="{49A024D9-6D20-5DD4-C324-F971E5647FA2}"/>
              </a:ext>
            </a:extLst>
          </p:cNvPr>
          <p:cNvSpPr/>
          <p:nvPr/>
        </p:nvSpPr>
        <p:spPr>
          <a:xfrm>
            <a:off x="640080" y="2171700"/>
            <a:ext cx="17291232" cy="779076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457200" indent="-457200" algn="just">
              <a:buFont typeface="Arial" panose="020B0604020202020204" pitchFamily="34" charset="0"/>
              <a:buChar char="•"/>
            </a:pPr>
            <a:r>
              <a:rPr lang="es-ES" b="1" dirty="0">
                <a:solidFill>
                  <a:srgbClr val="FF0000"/>
                </a:solidFill>
              </a:rPr>
              <a:t>Factores dinámicos</a:t>
            </a:r>
            <a:r>
              <a:rPr lang="es-ES" dirty="0">
                <a:solidFill>
                  <a:schemeClr val="accent1">
                    <a:lumMod val="50000"/>
                  </a:schemeClr>
                </a:solidFill>
              </a:rPr>
              <a:t>.  Surgen problemas menores que obligan a un ciclo a regresar a una etapa anterior. Esos son los interruptores de la decisión. Si se percibe que una solución diseñada según las necesidades. Es insatisfactoria, la organización tal vez deberá regresar el principio mismo y reconsiderar si en verdad vale la pena resolver el problema. </a:t>
            </a:r>
          </a:p>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dirty="0">
                <a:solidFill>
                  <a:schemeClr val="accent1">
                    <a:lumMod val="50000"/>
                  </a:schemeClr>
                </a:solidFill>
              </a:rPr>
              <a:t>Los circuitos de retroalimentación pueden estar causados por problemas de la oportunidad del momento, política, desacuerdo entre los gerentes, incapacidad para identificar una solución factible, rotación de los gerentes o la repentina aparición de una nueva alternativa. </a:t>
            </a:r>
          </a:p>
          <a:p>
            <a:pPr marL="457200" indent="-457200" algn="just">
              <a:buFont typeface="Arial" panose="020B0604020202020204" pitchFamily="34" charset="0"/>
              <a:buChar char="•"/>
            </a:pPr>
            <a:endParaRPr lang="es-ES" dirty="0">
              <a:solidFill>
                <a:schemeClr val="accent1">
                  <a:lumMod val="50000"/>
                </a:schemeClr>
              </a:solidFill>
            </a:endParaRPr>
          </a:p>
          <a:p>
            <a:pPr marL="457200" indent="-457200" algn="just">
              <a:buFont typeface="Arial" panose="020B0604020202020204" pitchFamily="34" charset="0"/>
              <a:buChar char="•"/>
            </a:pPr>
            <a:r>
              <a:rPr lang="es-ES" b="1" u="sng" dirty="0">
                <a:solidFill>
                  <a:schemeClr val="accent1">
                    <a:lumMod val="50000"/>
                  </a:schemeClr>
                </a:solidFill>
              </a:rPr>
              <a:t>Por ejemplo</a:t>
            </a:r>
            <a:r>
              <a:rPr lang="es-ES" dirty="0">
                <a:solidFill>
                  <a:schemeClr val="accent1">
                    <a:lumMod val="50000"/>
                  </a:schemeClr>
                </a:solidFill>
              </a:rPr>
              <a:t>, cuando una pequeña aerolínea canadiense tomó la decisión de adquirir aviones jet, el consejo de administración autorizó la decisión, pero poco tiempo después llegó un nuevo presidente que canceló el contrato, reciclando la decisión de regreso a la fase de identificación. </a:t>
            </a:r>
            <a:r>
              <a:rPr lang="es-CL" dirty="0">
                <a:solidFill>
                  <a:schemeClr val="accent1">
                    <a:lumMod val="50000"/>
                  </a:schemeClr>
                </a:solidFill>
              </a:rPr>
              <a:t>Aceptó </a:t>
            </a:r>
            <a:r>
              <a:rPr lang="es-ES" dirty="0">
                <a:solidFill>
                  <a:schemeClr val="accent1">
                    <a:lumMod val="50000"/>
                  </a:schemeClr>
                </a:solidFill>
              </a:rPr>
              <a:t>el diagnóstico del problema, pero insistió en una nueva búsqueda de alternativas. Entonces una aerolínea extranjera salió del negocio y estaban disponibles dos aviones usados a un precio de ganga. Eso presentó una opción inesperada y el presidente utilizó su propio criterio para autorizar la compra de los aviones</a:t>
            </a:r>
          </a:p>
        </p:txBody>
      </p:sp>
      <p:sp>
        <p:nvSpPr>
          <p:cNvPr id="4" name="Google Shape;245;p12">
            <a:extLst>
              <a:ext uri="{FF2B5EF4-FFF2-40B4-BE49-F238E27FC236}">
                <a16:creationId xmlns:a16="http://schemas.microsoft.com/office/drawing/2014/main" id="{D70EEBD0-6D19-4F27-87A7-163A595A5A89}"/>
              </a:ext>
            </a:extLst>
          </p:cNvPr>
          <p:cNvSpPr/>
          <p:nvPr/>
        </p:nvSpPr>
        <p:spPr>
          <a:xfrm>
            <a:off x="2662090" y="32294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a:t>
            </a:r>
          </a:p>
          <a:p>
            <a:pPr algn="ctr"/>
            <a:r>
              <a:rPr lang="es-CL" sz="4000" b="1" dirty="0">
                <a:solidFill>
                  <a:schemeClr val="accent1">
                    <a:lumMod val="50000"/>
                  </a:schemeClr>
                </a:solidFill>
              </a:rPr>
              <a:t>Modelo de decisión incremental</a:t>
            </a:r>
            <a:endParaRPr lang="es-ES" sz="4000" b="1" dirty="0">
              <a:solidFill>
                <a:schemeClr val="accent1">
                  <a:lumMod val="50000"/>
                </a:schemeClr>
              </a:solidFill>
            </a:endParaRPr>
          </a:p>
        </p:txBody>
      </p:sp>
    </p:spTree>
    <p:extLst>
      <p:ext uri="{BB962C8B-B14F-4D97-AF65-F5344CB8AC3E}">
        <p14:creationId xmlns:p14="http://schemas.microsoft.com/office/powerpoint/2010/main" val="9506291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286" y="0"/>
            <a:ext cx="18283428" cy="102854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Marcador de contenido 4" descr="Diagrama, Dibujo de ingeniería&#10;&#10;Descripción generada automáticamente">
            <a:extLst>
              <a:ext uri="{FF2B5EF4-FFF2-40B4-BE49-F238E27FC236}">
                <a16:creationId xmlns:a16="http://schemas.microsoft.com/office/drawing/2014/main" id="{FB150D09-7957-2CAC-BB1C-1A262D3FD617}"/>
              </a:ext>
            </a:extLst>
          </p:cNvPr>
          <p:cNvPicPr>
            <a:picLocks noGrp="1" noChangeAspect="1"/>
          </p:cNvPicPr>
          <p:nvPr>
            <p:ph idx="1"/>
          </p:nvPr>
        </p:nvPicPr>
        <p:blipFill rotWithShape="1">
          <a:blip r:embed="rId2"/>
          <a:srcRect r="24522"/>
          <a:stretch/>
        </p:blipFill>
        <p:spPr>
          <a:xfrm rot="5400000">
            <a:off x="4002255" y="-4000333"/>
            <a:ext cx="10283490" cy="18288000"/>
          </a:xfrm>
          <a:prstGeom prst="rect">
            <a:avLst/>
          </a:prstGeom>
        </p:spPr>
      </p:pic>
    </p:spTree>
    <p:extLst>
      <p:ext uri="{BB962C8B-B14F-4D97-AF65-F5344CB8AC3E}">
        <p14:creationId xmlns:p14="http://schemas.microsoft.com/office/powerpoint/2010/main" val="127436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Google Shape;245;p12">
            <a:extLst>
              <a:ext uri="{FF2B5EF4-FFF2-40B4-BE49-F238E27FC236}">
                <a16:creationId xmlns:a16="http://schemas.microsoft.com/office/drawing/2014/main" id="{D70EEBD0-6D19-4F27-87A7-163A595A5A89}"/>
              </a:ext>
            </a:extLst>
          </p:cNvPr>
          <p:cNvSpPr/>
          <p:nvPr/>
        </p:nvSpPr>
        <p:spPr>
          <a:xfrm>
            <a:off x="2486830" y="4012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Procesos de toma de decisiones</a:t>
            </a:r>
            <a:endParaRPr lang="es-ES" sz="4000" b="1" dirty="0">
              <a:solidFill>
                <a:schemeClr val="accent1">
                  <a:lumMod val="50000"/>
                </a:schemeClr>
              </a:solidFill>
            </a:endParaRPr>
          </a:p>
        </p:txBody>
      </p:sp>
      <p:pic>
        <p:nvPicPr>
          <p:cNvPr id="7" name="Imagen 6">
            <a:extLst>
              <a:ext uri="{FF2B5EF4-FFF2-40B4-BE49-F238E27FC236}">
                <a16:creationId xmlns:a16="http://schemas.microsoft.com/office/drawing/2014/main" id="{1361E9BD-6EA1-C837-4590-BB97183BD36A}"/>
              </a:ext>
            </a:extLst>
          </p:cNvPr>
          <p:cNvPicPr>
            <a:picLocks noChangeAspect="1"/>
          </p:cNvPicPr>
          <p:nvPr/>
        </p:nvPicPr>
        <p:blipFill rotWithShape="1">
          <a:blip r:embed="rId3"/>
          <a:srcRect t="2513"/>
          <a:stretch/>
        </p:blipFill>
        <p:spPr>
          <a:xfrm>
            <a:off x="3589020" y="2263139"/>
            <a:ext cx="11109959" cy="7023321"/>
          </a:xfrm>
          <a:prstGeom prst="rect">
            <a:avLst/>
          </a:prstGeom>
        </p:spPr>
      </p:pic>
    </p:spTree>
    <p:extLst>
      <p:ext uri="{BB962C8B-B14F-4D97-AF65-F5344CB8AC3E}">
        <p14:creationId xmlns:p14="http://schemas.microsoft.com/office/powerpoint/2010/main" val="1978963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Google Shape;245;p12">
            <a:extLst>
              <a:ext uri="{FF2B5EF4-FFF2-40B4-BE49-F238E27FC236}">
                <a16:creationId xmlns:a16="http://schemas.microsoft.com/office/drawing/2014/main" id="{D70EEBD0-6D19-4F27-87A7-163A595A5A89}"/>
              </a:ext>
            </a:extLst>
          </p:cNvPr>
          <p:cNvSpPr/>
          <p:nvPr/>
        </p:nvSpPr>
        <p:spPr>
          <a:xfrm>
            <a:off x="2486830" y="4012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“Procesos de toma de decisiones”</a:t>
            </a:r>
          </a:p>
          <a:p>
            <a:pPr algn="ctr"/>
            <a:r>
              <a:rPr lang="es-CL" sz="4000" b="1" dirty="0">
                <a:solidFill>
                  <a:schemeClr val="accent1">
                    <a:lumMod val="50000"/>
                  </a:schemeClr>
                </a:solidFill>
              </a:rPr>
              <a:t>TIPOS DE DECISIONES</a:t>
            </a:r>
            <a:endParaRPr lang="es-ES" sz="4000" b="1" dirty="0">
              <a:solidFill>
                <a:schemeClr val="accent1">
                  <a:lumMod val="50000"/>
                </a:schemeClr>
              </a:solidFill>
            </a:endParaRPr>
          </a:p>
        </p:txBody>
      </p:sp>
      <p:sp>
        <p:nvSpPr>
          <p:cNvPr id="2" name="Google Shape;245;p12">
            <a:extLst>
              <a:ext uri="{FF2B5EF4-FFF2-40B4-BE49-F238E27FC236}">
                <a16:creationId xmlns:a16="http://schemas.microsoft.com/office/drawing/2014/main" id="{C411DA64-A497-5B6A-F25B-B39ED6BF9226}"/>
              </a:ext>
            </a:extLst>
          </p:cNvPr>
          <p:cNvSpPr/>
          <p:nvPr/>
        </p:nvSpPr>
        <p:spPr>
          <a:xfrm>
            <a:off x="561468" y="3209659"/>
            <a:ext cx="5538267" cy="386609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ES" b="1" dirty="0">
                <a:solidFill>
                  <a:schemeClr val="accent1">
                    <a:lumMod val="50000"/>
                  </a:schemeClr>
                </a:solidFill>
              </a:rPr>
              <a:t>La toma de decisiones organizacional se define formalmente como el proceso de identificar </a:t>
            </a:r>
            <a:r>
              <a:rPr lang="es-CL" b="1" dirty="0">
                <a:solidFill>
                  <a:schemeClr val="accent1">
                    <a:lumMod val="50000"/>
                  </a:schemeClr>
                </a:solidFill>
              </a:rPr>
              <a:t>y resolver los problemas.</a:t>
            </a:r>
          </a:p>
          <a:p>
            <a:pPr algn="ctr"/>
            <a:endParaRPr lang="es-CL" b="1" dirty="0">
              <a:solidFill>
                <a:schemeClr val="accent1">
                  <a:lumMod val="50000"/>
                </a:schemeClr>
              </a:solidFill>
            </a:endParaRPr>
          </a:p>
          <a:p>
            <a:pPr algn="ctr"/>
            <a:r>
              <a:rPr lang="es-ES" b="1" dirty="0">
                <a:solidFill>
                  <a:schemeClr val="accent1">
                    <a:lumMod val="50000"/>
                  </a:schemeClr>
                </a:solidFill>
              </a:rPr>
              <a:t> </a:t>
            </a:r>
            <a:r>
              <a:rPr lang="es-ES" dirty="0">
                <a:solidFill>
                  <a:schemeClr val="accent1">
                    <a:lumMod val="50000"/>
                  </a:schemeClr>
                </a:solidFill>
              </a:rPr>
              <a:t>El proceso tiene dos etapas principales</a:t>
            </a:r>
            <a:r>
              <a:rPr lang="es-ES" sz="1800" i="0" u="none" strike="noStrike" baseline="0" dirty="0">
                <a:latin typeface="SabonLTStd-Roman"/>
              </a:rPr>
              <a:t>.</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8029068" y="2264779"/>
            <a:ext cx="5538267" cy="386609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1) En la etapa de la </a:t>
            </a:r>
            <a:r>
              <a:rPr lang="es-ES" b="1" dirty="0">
                <a:solidFill>
                  <a:schemeClr val="accent1">
                    <a:lumMod val="50000"/>
                  </a:schemeClr>
                </a:solidFill>
              </a:rPr>
              <a:t>identificación del problema</a:t>
            </a:r>
            <a:r>
              <a:rPr lang="es-ES" dirty="0">
                <a:solidFill>
                  <a:schemeClr val="accent1">
                    <a:lumMod val="50000"/>
                  </a:schemeClr>
                </a:solidFill>
              </a:rPr>
              <a:t>, la información acerca de las condiciones organizacionales y</a:t>
            </a:r>
          </a:p>
          <a:p>
            <a:pPr algn="just"/>
            <a:r>
              <a:rPr lang="es-ES" dirty="0">
                <a:solidFill>
                  <a:schemeClr val="accent1">
                    <a:lumMod val="50000"/>
                  </a:schemeClr>
                </a:solidFill>
              </a:rPr>
              <a:t>del entorno se monitorea para determinar si el desempeño es satisfactorio y para diagnosticar</a:t>
            </a:r>
          </a:p>
          <a:p>
            <a:pPr algn="just"/>
            <a:r>
              <a:rPr lang="es-ES" dirty="0">
                <a:solidFill>
                  <a:schemeClr val="accent1">
                    <a:lumMod val="50000"/>
                  </a:schemeClr>
                </a:solidFill>
              </a:rPr>
              <a:t>la causa de las desventajas</a:t>
            </a:r>
            <a:endParaRPr lang="es-ES" dirty="0">
              <a:solidFill>
                <a:schemeClr val="accent1">
                  <a:lumMod val="50000"/>
                </a:schemeClr>
              </a:solidFill>
              <a:sym typeface="Roboto"/>
            </a:endParaRPr>
          </a:p>
        </p:txBody>
      </p:sp>
      <p:sp>
        <p:nvSpPr>
          <p:cNvPr id="4" name="Google Shape;245;p12">
            <a:extLst>
              <a:ext uri="{FF2B5EF4-FFF2-40B4-BE49-F238E27FC236}">
                <a16:creationId xmlns:a16="http://schemas.microsoft.com/office/drawing/2014/main" id="{9BFD3627-2CFF-787B-6028-800B2F11E672}"/>
              </a:ext>
            </a:extLst>
          </p:cNvPr>
          <p:cNvSpPr/>
          <p:nvPr/>
        </p:nvSpPr>
        <p:spPr>
          <a:xfrm>
            <a:off x="8029067" y="6605113"/>
            <a:ext cx="5538267" cy="283104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2) La </a:t>
            </a:r>
            <a:r>
              <a:rPr lang="es-ES" b="1" dirty="0">
                <a:solidFill>
                  <a:schemeClr val="accent1">
                    <a:lumMod val="50000"/>
                  </a:schemeClr>
                </a:solidFill>
              </a:rPr>
              <a:t>etapa de la solución del problema </a:t>
            </a:r>
            <a:r>
              <a:rPr lang="es-ES" dirty="0">
                <a:solidFill>
                  <a:schemeClr val="accent1">
                    <a:lumMod val="50000"/>
                  </a:schemeClr>
                </a:solidFill>
              </a:rPr>
              <a:t>es cuando se consideran los cursos de acción alternos; se selecciona y se implementa una alternativa.</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5585791"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Tree>
    <p:extLst>
      <p:ext uri="{BB962C8B-B14F-4D97-AF65-F5344CB8AC3E}">
        <p14:creationId xmlns:p14="http://schemas.microsoft.com/office/powerpoint/2010/main" val="3367269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Google Shape;245;p12">
            <a:extLst>
              <a:ext uri="{FF2B5EF4-FFF2-40B4-BE49-F238E27FC236}">
                <a16:creationId xmlns:a16="http://schemas.microsoft.com/office/drawing/2014/main" id="{D70EEBD0-6D19-4F27-87A7-163A595A5A89}"/>
              </a:ext>
            </a:extLst>
          </p:cNvPr>
          <p:cNvSpPr/>
          <p:nvPr/>
        </p:nvSpPr>
        <p:spPr>
          <a:xfrm>
            <a:off x="2486830" y="4012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“Procesos de toma de decisiones”</a:t>
            </a:r>
          </a:p>
          <a:p>
            <a:pPr algn="ctr"/>
            <a:r>
              <a:rPr lang="es-CL" sz="4000" b="1" dirty="0">
                <a:solidFill>
                  <a:schemeClr val="accent1">
                    <a:lumMod val="50000"/>
                  </a:schemeClr>
                </a:solidFill>
              </a:rPr>
              <a:t>TIPOS DE DECISIONES</a:t>
            </a:r>
            <a:endParaRPr lang="es-ES" sz="4000" b="1" dirty="0">
              <a:solidFill>
                <a:schemeClr val="accent1">
                  <a:lumMod val="50000"/>
                </a:schemeClr>
              </a:solidFill>
            </a:endParaRPr>
          </a:p>
        </p:txBody>
      </p:sp>
      <p:sp>
        <p:nvSpPr>
          <p:cNvPr id="2" name="Google Shape;245;p12">
            <a:extLst>
              <a:ext uri="{FF2B5EF4-FFF2-40B4-BE49-F238E27FC236}">
                <a16:creationId xmlns:a16="http://schemas.microsoft.com/office/drawing/2014/main" id="{C411DA64-A497-5B6A-F25B-B39ED6BF9226}"/>
              </a:ext>
            </a:extLst>
          </p:cNvPr>
          <p:cNvSpPr/>
          <p:nvPr/>
        </p:nvSpPr>
        <p:spPr>
          <a:xfrm>
            <a:off x="561468" y="3209659"/>
            <a:ext cx="5538267" cy="386609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Las decisiones organizacionales varían en cuanto a su complejidad y se pueden categorizar </a:t>
            </a:r>
            <a:r>
              <a:rPr lang="es-CL" dirty="0">
                <a:solidFill>
                  <a:schemeClr val="accent1">
                    <a:lumMod val="50000"/>
                  </a:schemeClr>
                </a:solidFill>
              </a:rPr>
              <a:t>como </a:t>
            </a:r>
            <a:r>
              <a:rPr lang="es-CL" b="1" dirty="0">
                <a:solidFill>
                  <a:schemeClr val="accent1">
                    <a:lumMod val="50000"/>
                  </a:schemeClr>
                </a:solidFill>
              </a:rPr>
              <a:t>programadas o no programadas</a:t>
            </a:r>
            <a:r>
              <a:rPr lang="es-CL" dirty="0">
                <a:solidFill>
                  <a:schemeClr val="accent1">
                    <a:lumMod val="50000"/>
                  </a:schemeClr>
                </a:solidFill>
              </a:rPr>
              <a:t>.</a:t>
            </a:r>
          </a:p>
          <a:p>
            <a:pPr algn="just"/>
            <a:endParaRPr lang="es-CL" dirty="0">
              <a:solidFill>
                <a:schemeClr val="accent1">
                  <a:lumMod val="50000"/>
                </a:schemeClr>
              </a:solidFill>
            </a:endParaRPr>
          </a:p>
          <a:p>
            <a:pPr algn="just"/>
            <a:r>
              <a:rPr lang="es-CL" dirty="0">
                <a:solidFill>
                  <a:schemeClr val="accent1">
                    <a:lumMod val="50000"/>
                  </a:schemeClr>
                </a:solidFill>
              </a:rPr>
              <a:t>Las decisiones programadas son repetitivas,</a:t>
            </a:r>
          </a:p>
          <a:p>
            <a:pPr algn="just"/>
            <a:r>
              <a:rPr lang="es-ES" dirty="0">
                <a:solidFill>
                  <a:schemeClr val="accent1">
                    <a:lumMod val="50000"/>
                  </a:schemeClr>
                </a:solidFill>
              </a:rPr>
              <a:t>están bien definidas y existen procedimientos para resolver el problema</a:t>
            </a:r>
            <a:r>
              <a:rPr lang="es-ES" sz="1800" b="0" i="0" u="none" strike="noStrike" baseline="0" dirty="0">
                <a:latin typeface="SabonLTStd-Roman"/>
              </a:rPr>
              <a:t>.</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8029068" y="2264779"/>
            <a:ext cx="9961752" cy="313018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chemeClr val="accent1">
                    <a:lumMod val="50000"/>
                  </a:schemeClr>
                </a:solidFill>
              </a:rPr>
              <a:t>Decisiones Programadas</a:t>
            </a:r>
            <a:r>
              <a:rPr lang="es-ES" dirty="0">
                <a:solidFill>
                  <a:schemeClr val="accent1">
                    <a:lumMod val="50000"/>
                  </a:schemeClr>
                </a:solidFill>
              </a:rPr>
              <a:t>:</a:t>
            </a:r>
          </a:p>
          <a:p>
            <a:pPr algn="just"/>
            <a:r>
              <a:rPr lang="es-ES" dirty="0">
                <a:solidFill>
                  <a:schemeClr val="accent1">
                    <a:lumMod val="50000"/>
                  </a:schemeClr>
                </a:solidFill>
              </a:rPr>
              <a:t>Algunos ejemplos de decisiones programadas incluyen reglas de decisiones, como cuándo se debe reemplazar una copiadora en la oficina, cuándo se deben rembolsar a los gerentes sus gastos de viaje o cuándo un solicitante tiene las calificaciones suficientes para desempeñar un trabajo en la línea de ensamble. Muchas</a:t>
            </a:r>
            <a:endParaRPr lang="es-ES" dirty="0">
              <a:solidFill>
                <a:schemeClr val="accent1">
                  <a:lumMod val="50000"/>
                </a:schemeClr>
              </a:solidFill>
              <a:sym typeface="Roboto"/>
            </a:endParaRPr>
          </a:p>
        </p:txBody>
      </p:sp>
      <p:sp>
        <p:nvSpPr>
          <p:cNvPr id="4" name="Google Shape;245;p12">
            <a:extLst>
              <a:ext uri="{FF2B5EF4-FFF2-40B4-BE49-F238E27FC236}">
                <a16:creationId xmlns:a16="http://schemas.microsoft.com/office/drawing/2014/main" id="{9BFD3627-2CFF-787B-6028-800B2F11E672}"/>
              </a:ext>
            </a:extLst>
          </p:cNvPr>
          <p:cNvSpPr/>
          <p:nvPr/>
        </p:nvSpPr>
        <p:spPr>
          <a:xfrm>
            <a:off x="8029067" y="6305975"/>
            <a:ext cx="9961753" cy="3130180"/>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chemeClr val="accent1">
                    <a:lumMod val="50000"/>
                  </a:schemeClr>
                </a:solidFill>
              </a:rPr>
              <a:t>Las decisiones no programadas </a:t>
            </a:r>
            <a:r>
              <a:rPr lang="es-ES" dirty="0">
                <a:solidFill>
                  <a:schemeClr val="accent1">
                    <a:lumMod val="50000"/>
                  </a:schemeClr>
                </a:solidFill>
              </a:rPr>
              <a:t>son nuevas, están mal definidas y no existe ningún procedimiento para resolver el problema. Se utilizan cuando una organización no ha tenido un problema antes y tal vez no sabe cómo responder. No existen criterios de decisión bien delineados. Las alternativas son confusas. Un ejemplo fue la decisión del teletrabajo en la época de Covid para el sector público. </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5585791"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Tree>
    <p:extLst>
      <p:ext uri="{BB962C8B-B14F-4D97-AF65-F5344CB8AC3E}">
        <p14:creationId xmlns:p14="http://schemas.microsoft.com/office/powerpoint/2010/main" val="1827214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Google Shape;245;p12">
            <a:extLst>
              <a:ext uri="{FF2B5EF4-FFF2-40B4-BE49-F238E27FC236}">
                <a16:creationId xmlns:a16="http://schemas.microsoft.com/office/drawing/2014/main" id="{D70EEBD0-6D19-4F27-87A7-163A595A5A89}"/>
              </a:ext>
            </a:extLst>
          </p:cNvPr>
          <p:cNvSpPr/>
          <p:nvPr/>
        </p:nvSpPr>
        <p:spPr>
          <a:xfrm>
            <a:off x="2486830" y="4012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“Procesos de toma de decisiones”</a:t>
            </a:r>
          </a:p>
          <a:p>
            <a:pPr algn="ctr"/>
            <a:r>
              <a:rPr lang="es-CL" sz="4000" b="1" dirty="0">
                <a:solidFill>
                  <a:schemeClr val="accent1">
                    <a:lumMod val="50000"/>
                  </a:schemeClr>
                </a:solidFill>
              </a:rPr>
              <a:t>TIPOS DE DECISIONES</a:t>
            </a:r>
            <a:endParaRPr lang="es-ES" sz="4000" b="1" dirty="0">
              <a:solidFill>
                <a:schemeClr val="accent1">
                  <a:lumMod val="50000"/>
                </a:schemeClr>
              </a:solidFill>
            </a:endParaRPr>
          </a:p>
        </p:txBody>
      </p:sp>
      <p:sp>
        <p:nvSpPr>
          <p:cNvPr id="2" name="Google Shape;245;p12">
            <a:extLst>
              <a:ext uri="{FF2B5EF4-FFF2-40B4-BE49-F238E27FC236}">
                <a16:creationId xmlns:a16="http://schemas.microsoft.com/office/drawing/2014/main" id="{C411DA64-A497-5B6A-F25B-B39ED6BF9226}"/>
              </a:ext>
            </a:extLst>
          </p:cNvPr>
          <p:cNvSpPr/>
          <p:nvPr/>
        </p:nvSpPr>
        <p:spPr>
          <a:xfrm>
            <a:off x="561468" y="3209659"/>
            <a:ext cx="5538267" cy="386609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ES" dirty="0">
                <a:solidFill>
                  <a:schemeClr val="accent1">
                    <a:lumMod val="50000"/>
                  </a:schemeClr>
                </a:solidFill>
              </a:rPr>
              <a:t>Teoría de la toma de decisiones</a:t>
            </a:r>
          </a:p>
          <a:p>
            <a:pPr algn="ctr"/>
            <a:r>
              <a:rPr lang="es-ES" dirty="0">
                <a:solidFill>
                  <a:schemeClr val="accent1">
                    <a:lumMod val="50000"/>
                  </a:schemeClr>
                </a:solidFill>
              </a:rPr>
              <a:t>La toma de decisiones es un proceso que consiste en hacer</a:t>
            </a:r>
          </a:p>
          <a:p>
            <a:pPr algn="ctr"/>
            <a:r>
              <a:rPr lang="es-ES" dirty="0">
                <a:solidFill>
                  <a:schemeClr val="accent1">
                    <a:lumMod val="50000"/>
                  </a:schemeClr>
                </a:solidFill>
              </a:rPr>
              <a:t>un análisis y elegir entre varias opciones un curso de</a:t>
            </a:r>
          </a:p>
          <a:p>
            <a:pPr algn="ctr"/>
            <a:r>
              <a:rPr lang="es-ES" dirty="0">
                <a:solidFill>
                  <a:schemeClr val="accent1">
                    <a:lumMod val="50000"/>
                  </a:schemeClr>
                </a:solidFill>
              </a:rPr>
              <a:t>acción. </a:t>
            </a:r>
          </a:p>
          <a:p>
            <a:pPr algn="ctr"/>
            <a:endParaRPr lang="es-ES" dirty="0">
              <a:solidFill>
                <a:schemeClr val="accent1">
                  <a:lumMod val="50000"/>
                </a:schemeClr>
              </a:solidFill>
            </a:endParaRPr>
          </a:p>
          <a:p>
            <a:pPr algn="ctr"/>
            <a:r>
              <a:rPr lang="es-ES" dirty="0">
                <a:solidFill>
                  <a:schemeClr val="accent1">
                    <a:lumMod val="50000"/>
                  </a:schemeClr>
                </a:solidFill>
              </a:rPr>
              <a:t>Toda decisión implica seis elementos:</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8029068" y="2264779"/>
            <a:ext cx="9961752" cy="313018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1. Una persona que toma la decisión, o sea, la que elige entre varias opciones de acción, es el agente que está</a:t>
            </a:r>
            <a:r>
              <a:rPr lang="es-CL" dirty="0">
                <a:solidFill>
                  <a:schemeClr val="accent1">
                    <a:lumMod val="50000"/>
                  </a:schemeClr>
                </a:solidFill>
              </a:rPr>
              <a:t>frente a una situación.</a:t>
            </a:r>
          </a:p>
          <a:p>
            <a:pPr algn="just"/>
            <a:r>
              <a:rPr lang="es-ES" dirty="0">
                <a:solidFill>
                  <a:schemeClr val="accent1">
                    <a:lumMod val="50000"/>
                  </a:schemeClr>
                </a:solidFill>
              </a:rPr>
              <a:t>2. Los objetivos que la persona que toma la decisión pretende </a:t>
            </a:r>
            <a:r>
              <a:rPr lang="es-CL" dirty="0">
                <a:solidFill>
                  <a:schemeClr val="accent1">
                    <a:lumMod val="50000"/>
                  </a:schemeClr>
                </a:solidFill>
              </a:rPr>
              <a:t>alcanzar con sus acciones.</a:t>
            </a:r>
            <a:endParaRPr lang="es-ES" dirty="0">
              <a:solidFill>
                <a:schemeClr val="accent1">
                  <a:lumMod val="50000"/>
                </a:schemeClr>
              </a:solidFill>
              <a:sym typeface="Roboto"/>
            </a:endParaRPr>
          </a:p>
        </p:txBody>
      </p:sp>
      <p:sp>
        <p:nvSpPr>
          <p:cNvPr id="4" name="Google Shape;245;p12">
            <a:extLst>
              <a:ext uri="{FF2B5EF4-FFF2-40B4-BE49-F238E27FC236}">
                <a16:creationId xmlns:a16="http://schemas.microsoft.com/office/drawing/2014/main" id="{9BFD3627-2CFF-787B-6028-800B2F11E672}"/>
              </a:ext>
            </a:extLst>
          </p:cNvPr>
          <p:cNvSpPr/>
          <p:nvPr/>
        </p:nvSpPr>
        <p:spPr>
          <a:xfrm>
            <a:off x="8029067" y="5838387"/>
            <a:ext cx="9961753" cy="3597768"/>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3. Las preferencias son los criterios que la persona que toma la decisión aplica para hacer su elección. </a:t>
            </a:r>
          </a:p>
          <a:p>
            <a:pPr algn="just"/>
            <a:endParaRPr lang="es-ES" dirty="0">
              <a:solidFill>
                <a:schemeClr val="accent1">
                  <a:lumMod val="50000"/>
                </a:schemeClr>
              </a:solidFill>
            </a:endParaRPr>
          </a:p>
          <a:p>
            <a:pPr algn="just"/>
            <a:r>
              <a:rPr lang="es-ES" dirty="0">
                <a:solidFill>
                  <a:schemeClr val="accent1">
                    <a:lumMod val="50000"/>
                  </a:schemeClr>
                </a:solidFill>
              </a:rPr>
              <a:t>4. La estrategia es el curso de acción que la persona que toma la decisión escoge para alcanzar sus objetivos de la mejor forma posible. El curso de acción es el camino escogido. Depende de los recursos disponibles y de la percepción de la situación.</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5585791"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Tree>
    <p:extLst>
      <p:ext uri="{BB962C8B-B14F-4D97-AF65-F5344CB8AC3E}">
        <p14:creationId xmlns:p14="http://schemas.microsoft.com/office/powerpoint/2010/main" val="1884599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561468" y="3209659"/>
            <a:ext cx="5538267" cy="386609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r>
              <a:rPr lang="es-ES" dirty="0">
                <a:solidFill>
                  <a:schemeClr val="accent1">
                    <a:lumMod val="50000"/>
                  </a:schemeClr>
                </a:solidFill>
              </a:rPr>
              <a:t>Teoría de la toma de decisiones</a:t>
            </a:r>
          </a:p>
          <a:p>
            <a:pPr algn="ctr"/>
            <a:r>
              <a:rPr lang="es-ES" dirty="0">
                <a:solidFill>
                  <a:schemeClr val="accent1">
                    <a:lumMod val="50000"/>
                  </a:schemeClr>
                </a:solidFill>
              </a:rPr>
              <a:t>La toma de decisiones es un proceso que consiste en hacer</a:t>
            </a:r>
          </a:p>
          <a:p>
            <a:pPr algn="ctr"/>
            <a:r>
              <a:rPr lang="es-ES" dirty="0">
                <a:solidFill>
                  <a:schemeClr val="accent1">
                    <a:lumMod val="50000"/>
                  </a:schemeClr>
                </a:solidFill>
              </a:rPr>
              <a:t>un análisis y elegir entre varias opciones un curso de</a:t>
            </a:r>
          </a:p>
          <a:p>
            <a:pPr algn="ctr"/>
            <a:r>
              <a:rPr lang="es-ES" dirty="0">
                <a:solidFill>
                  <a:schemeClr val="accent1">
                    <a:lumMod val="50000"/>
                  </a:schemeClr>
                </a:solidFill>
              </a:rPr>
              <a:t>acción. </a:t>
            </a:r>
          </a:p>
          <a:p>
            <a:pPr algn="ctr"/>
            <a:endParaRPr lang="es-ES" dirty="0">
              <a:solidFill>
                <a:schemeClr val="accent1">
                  <a:lumMod val="50000"/>
                </a:schemeClr>
              </a:solidFill>
            </a:endParaRPr>
          </a:p>
          <a:p>
            <a:pPr algn="ctr"/>
            <a:r>
              <a:rPr lang="es-ES" dirty="0">
                <a:solidFill>
                  <a:schemeClr val="accent1">
                    <a:lumMod val="50000"/>
                  </a:schemeClr>
                </a:solidFill>
              </a:rPr>
              <a:t>Toda decisión implica seis elementos:</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8029068" y="2264779"/>
            <a:ext cx="9961752" cy="313018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5. La situación está formada por las condiciones que rodean</a:t>
            </a:r>
          </a:p>
          <a:p>
            <a:pPr algn="just"/>
            <a:r>
              <a:rPr lang="es-ES" dirty="0">
                <a:solidFill>
                  <a:schemeClr val="accent1">
                    <a:lumMod val="50000"/>
                  </a:schemeClr>
                </a:solidFill>
              </a:rPr>
              <a:t>a la persona que toma la decisión; muchos están fuera de su control, no tiene conocimiento de ellos y no los comprende, pero afectan su elección.</a:t>
            </a:r>
          </a:p>
          <a:p>
            <a:pPr algn="just"/>
            <a:endParaRPr lang="es-ES" dirty="0">
              <a:solidFill>
                <a:schemeClr val="accent1">
                  <a:lumMod val="50000"/>
                </a:schemeClr>
              </a:solidFill>
            </a:endParaRPr>
          </a:p>
          <a:p>
            <a:pPr algn="just"/>
            <a:r>
              <a:rPr lang="es-ES" dirty="0">
                <a:solidFill>
                  <a:schemeClr val="accent1">
                    <a:lumMod val="50000"/>
                  </a:schemeClr>
                </a:solidFill>
              </a:rPr>
              <a:t>6. El resultado es la consecuencia o la resultante de una </a:t>
            </a:r>
            <a:r>
              <a:rPr lang="es-CL" dirty="0">
                <a:solidFill>
                  <a:schemeClr val="accent1">
                    <a:lumMod val="50000"/>
                  </a:schemeClr>
                </a:solidFill>
              </a:rPr>
              <a:t>estrategia dada.</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5585791"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5" name="Google Shape;245;p12">
            <a:extLst>
              <a:ext uri="{FF2B5EF4-FFF2-40B4-BE49-F238E27FC236}">
                <a16:creationId xmlns:a16="http://schemas.microsoft.com/office/drawing/2014/main" id="{D70EEBD0-6D19-4F27-87A7-163A595A5A89}"/>
              </a:ext>
            </a:extLst>
          </p:cNvPr>
          <p:cNvSpPr/>
          <p:nvPr/>
        </p:nvSpPr>
        <p:spPr>
          <a:xfrm>
            <a:off x="2486830" y="4012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“Procesos de toma de decisiones”</a:t>
            </a:r>
          </a:p>
          <a:p>
            <a:pPr algn="ctr"/>
            <a:r>
              <a:rPr lang="es-CL" sz="4000" b="1" dirty="0">
                <a:solidFill>
                  <a:schemeClr val="accent1">
                    <a:lumMod val="50000"/>
                  </a:schemeClr>
                </a:solidFill>
              </a:rPr>
              <a:t>TIPOS DE DECISIONES</a:t>
            </a:r>
            <a:endParaRPr lang="es-ES" sz="4000" b="1" dirty="0">
              <a:solidFill>
                <a:schemeClr val="accent1">
                  <a:lumMod val="50000"/>
                </a:schemeClr>
              </a:solidFill>
            </a:endParaRPr>
          </a:p>
        </p:txBody>
      </p:sp>
    </p:spTree>
    <p:extLst>
      <p:ext uri="{BB962C8B-B14F-4D97-AF65-F5344CB8AC3E}">
        <p14:creationId xmlns:p14="http://schemas.microsoft.com/office/powerpoint/2010/main" val="3293114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561468" y="2264779"/>
            <a:ext cx="6502272" cy="709788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l"/>
            <a:r>
              <a:rPr lang="es-ES" dirty="0">
                <a:solidFill>
                  <a:schemeClr val="accent1">
                    <a:lumMod val="50000"/>
                  </a:schemeClr>
                </a:solidFill>
              </a:rPr>
              <a:t>La toma de decisiones individuales de los gerentes se puede describir en dos formas.  </a:t>
            </a:r>
          </a:p>
          <a:p>
            <a:pPr algn="just"/>
            <a:r>
              <a:rPr lang="es-ES" dirty="0">
                <a:solidFill>
                  <a:schemeClr val="accent1">
                    <a:lumMod val="50000"/>
                  </a:schemeClr>
                </a:solidFill>
              </a:rPr>
              <a:t>En primer lugar está el </a:t>
            </a:r>
            <a:r>
              <a:rPr lang="es-ES" b="1" dirty="0">
                <a:solidFill>
                  <a:srgbClr val="FF0000"/>
                </a:solidFill>
              </a:rPr>
              <a:t>enfoque racional</a:t>
            </a:r>
            <a:r>
              <a:rPr lang="es-ES" dirty="0">
                <a:solidFill>
                  <a:schemeClr val="accent1">
                    <a:lumMod val="50000"/>
                  </a:schemeClr>
                </a:solidFill>
              </a:rPr>
              <a:t>, que sugiere un método ideal para la forma en que los gerentes deben tratar de tomar las decisiones. </a:t>
            </a:r>
          </a:p>
          <a:p>
            <a:pPr algn="just"/>
            <a:endParaRPr lang="es-ES" dirty="0">
              <a:solidFill>
                <a:schemeClr val="accent1">
                  <a:lumMod val="50000"/>
                </a:schemeClr>
              </a:solidFill>
            </a:endParaRPr>
          </a:p>
          <a:p>
            <a:pPr algn="just"/>
            <a:r>
              <a:rPr lang="es-ES" dirty="0">
                <a:solidFill>
                  <a:schemeClr val="accent1">
                    <a:lumMod val="50000"/>
                  </a:schemeClr>
                </a:solidFill>
              </a:rPr>
              <a:t>En segundo está la </a:t>
            </a:r>
            <a:r>
              <a:rPr lang="es-ES" b="1" dirty="0">
                <a:solidFill>
                  <a:srgbClr val="FF0000"/>
                </a:solidFill>
              </a:rPr>
              <a:t>perspectiva de la racionalidad limitada, </a:t>
            </a:r>
            <a:r>
              <a:rPr lang="es-ES" dirty="0">
                <a:solidFill>
                  <a:schemeClr val="accent1">
                    <a:lumMod val="50000"/>
                  </a:schemeClr>
                </a:solidFill>
              </a:rPr>
              <a:t>que describe la forma en que se deben tomar realmente las decisiones con severas restricciones de tiempo y de recursos. </a:t>
            </a:r>
          </a:p>
          <a:p>
            <a:pPr algn="just"/>
            <a:endParaRPr lang="es-ES" dirty="0">
              <a:solidFill>
                <a:schemeClr val="accent1">
                  <a:lumMod val="50000"/>
                </a:schemeClr>
              </a:solidFill>
            </a:endParaRPr>
          </a:p>
          <a:p>
            <a:pPr algn="just"/>
            <a:r>
              <a:rPr lang="es-ES" dirty="0">
                <a:solidFill>
                  <a:schemeClr val="accent1">
                    <a:lumMod val="50000"/>
                  </a:schemeClr>
                </a:solidFill>
              </a:rPr>
              <a:t>El enfoque racional es un ideal hacia el</a:t>
            </a:r>
          </a:p>
          <a:p>
            <a:pPr algn="l"/>
            <a:r>
              <a:rPr lang="es-ES" dirty="0">
                <a:solidFill>
                  <a:schemeClr val="accent1">
                    <a:lumMod val="50000"/>
                  </a:schemeClr>
                </a:solidFill>
              </a:rPr>
              <a:t>que pueden trabajar los gerentes, pero que nunca logran alcanzar.:</a:t>
            </a:r>
            <a:endParaRPr lang="es-ES" dirty="0">
              <a:solidFill>
                <a:schemeClr val="accent1">
                  <a:lumMod val="50000"/>
                </a:schemeClr>
              </a:solidFill>
              <a:sym typeface="Roboto"/>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9569418" y="2264779"/>
            <a:ext cx="8421401" cy="709788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CL" b="1" dirty="0">
                <a:solidFill>
                  <a:srgbClr val="FF0000"/>
                </a:solidFill>
              </a:rPr>
              <a:t>Enfoque racional</a:t>
            </a:r>
          </a:p>
          <a:p>
            <a:pPr algn="just"/>
            <a:r>
              <a:rPr lang="es-ES" dirty="0">
                <a:solidFill>
                  <a:schemeClr val="accent1">
                    <a:lumMod val="50000"/>
                  </a:schemeClr>
                </a:solidFill>
              </a:rPr>
              <a:t>El enfoque racional de la toma de decisiones individual hace hincapié en la necesidad de un análisis sistemático de un problema, seguido de la elección y la implementación en una secuencia lógica paso a paso. </a:t>
            </a:r>
          </a:p>
          <a:p>
            <a:pPr algn="just"/>
            <a:endParaRPr lang="es-ES" dirty="0">
              <a:solidFill>
                <a:schemeClr val="accent1">
                  <a:lumMod val="50000"/>
                </a:schemeClr>
              </a:solidFill>
            </a:endParaRPr>
          </a:p>
          <a:p>
            <a:pPr algn="just"/>
            <a:r>
              <a:rPr lang="es-ES" dirty="0">
                <a:solidFill>
                  <a:schemeClr val="accent1">
                    <a:lumMod val="50000"/>
                  </a:schemeClr>
                </a:solidFill>
              </a:rPr>
              <a:t>Por ejemplo, cuando el político y diplomático del siglo XVIII </a:t>
            </a:r>
            <a:r>
              <a:rPr lang="es-ES" dirty="0" err="1">
                <a:solidFill>
                  <a:schemeClr val="accent1">
                    <a:lumMod val="50000"/>
                  </a:schemeClr>
                </a:solidFill>
              </a:rPr>
              <a:t>Benjamin</a:t>
            </a:r>
            <a:r>
              <a:rPr lang="es-ES" dirty="0">
                <a:solidFill>
                  <a:schemeClr val="accent1">
                    <a:lumMod val="50000"/>
                  </a:schemeClr>
                </a:solidFill>
              </a:rPr>
              <a:t> Franklin se enfrentó a un problema difícil dividió una hoja de papel en dos columnas tituladas “Pro” y “Contra”, en las que anotó varias razones a favor y en contra </a:t>
            </a:r>
            <a:r>
              <a:rPr lang="es-CL" dirty="0">
                <a:solidFill>
                  <a:schemeClr val="accent1">
                    <a:lumMod val="50000"/>
                  </a:schemeClr>
                </a:solidFill>
              </a:rPr>
              <a:t>de una decisión particular</a:t>
            </a:r>
            <a:endParaRPr lang="es-ES" dirty="0">
              <a:solidFill>
                <a:schemeClr val="accent1">
                  <a:lumMod val="50000"/>
                </a:schemeClr>
              </a:solidFill>
              <a:sym typeface="Roboto"/>
            </a:endParaRPr>
          </a:p>
        </p:txBody>
      </p:sp>
      <p:sp>
        <p:nvSpPr>
          <p:cNvPr id="6" name="Cerrar llave 5">
            <a:extLst>
              <a:ext uri="{FF2B5EF4-FFF2-40B4-BE49-F238E27FC236}">
                <a16:creationId xmlns:a16="http://schemas.microsoft.com/office/drawing/2014/main" id="{5B16FC27-CA8E-CF99-32CE-7EE1B529C8C8}"/>
              </a:ext>
            </a:extLst>
          </p:cNvPr>
          <p:cNvSpPr/>
          <p:nvPr/>
        </p:nvSpPr>
        <p:spPr>
          <a:xfrm>
            <a:off x="7462323" y="2564296"/>
            <a:ext cx="2107096" cy="67983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4" name="Google Shape;245;p12">
            <a:extLst>
              <a:ext uri="{FF2B5EF4-FFF2-40B4-BE49-F238E27FC236}">
                <a16:creationId xmlns:a16="http://schemas.microsoft.com/office/drawing/2014/main" id="{D70EEBD0-6D19-4F27-87A7-163A595A5A89}"/>
              </a:ext>
            </a:extLst>
          </p:cNvPr>
          <p:cNvSpPr/>
          <p:nvPr/>
        </p:nvSpPr>
        <p:spPr>
          <a:xfrm>
            <a:off x="2639230" y="55367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TOMA DE DECISIONES INDIVIDUAL: enfoque racional y racionalidad limitada,</a:t>
            </a:r>
            <a:endParaRPr lang="es-ES" sz="4000" b="1" dirty="0">
              <a:solidFill>
                <a:schemeClr val="accent1">
                  <a:lumMod val="50000"/>
                </a:schemeClr>
              </a:solidFill>
            </a:endParaRPr>
          </a:p>
        </p:txBody>
      </p:sp>
    </p:spTree>
    <p:extLst>
      <p:ext uri="{BB962C8B-B14F-4D97-AF65-F5344CB8AC3E}">
        <p14:creationId xmlns:p14="http://schemas.microsoft.com/office/powerpoint/2010/main" val="23717391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TEMA DE OFFICE" val="XPQqstdW"/>
  <p:tag name="ISLIDE.GUIDESSETTING" val="{&quot;Id&quot;:&quot;4f73786f-bb53-4e8c-8502-1245637cafee&quot;,&quot;Name&quot;:&quot;Teleduc Videoclases&quot;,&quot;HeaderHeight&quot;:7.4024390243902456,&quot;FooterHeight&quot;:9.4,&quot;SideMargin&quot;:6.4,&quot;TopMargin&quot;:10.0,&quot;BottomMargin&quot;:0.0,&quot;IntervalMargin&quot;:5.0,&quot;SettingType&quot;:&quot;Custom&quot;}"/>
  <p:tag name="ARTICULATE_SLIDE_THUMBNAIL_REFRESH" val="1"/>
  <p:tag name="ARTICULATE_SLIDE_COUNT" val="3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a de Office">
  <a:themeElements>
    <a:clrScheme name="TELEDUC">
      <a:dk1>
        <a:srgbClr val="1F1F1F"/>
      </a:dk1>
      <a:lt1>
        <a:srgbClr val="FFFFFF"/>
      </a:lt1>
      <a:dk2>
        <a:srgbClr val="202020"/>
      </a:dk2>
      <a:lt2>
        <a:srgbClr val="FFFFFF"/>
      </a:lt2>
      <a:accent1>
        <a:srgbClr val="0370EF"/>
      </a:accent1>
      <a:accent2>
        <a:srgbClr val="81B7F7"/>
      </a:accent2>
      <a:accent3>
        <a:srgbClr val="334681"/>
      </a:accent3>
      <a:accent4>
        <a:srgbClr val="E44146"/>
      </a:accent4>
      <a:accent5>
        <a:srgbClr val="FF6600"/>
      </a:accent5>
      <a:accent6>
        <a:srgbClr val="FFBC01"/>
      </a:accent6>
      <a:hlink>
        <a:srgbClr val="0370EF"/>
      </a:hlink>
      <a:folHlink>
        <a:srgbClr val="BFBFBF"/>
      </a:folHlink>
    </a:clrScheme>
    <a:fontScheme name="Como envejece nuestro cerebro">
      <a:majorFont>
        <a:latin typeface="Roboto"/>
        <a:ea typeface=""/>
        <a:cs typeface=""/>
      </a:majorFont>
      <a:minorFont>
        <a:latin typeface="Roboto"/>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8E16DCA-4A44-41E5-BF30-17FB6771A787}">
  <we:reference id="wa104380902" version="1.0.0.0" store="en-001" storeType="OMEX"/>
  <we:alternateReferences>
    <we:reference id="WA104380902" version="1.0.0.0" store="WA104380902"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18108</TotalTime>
  <Words>3974</Words>
  <Application>Microsoft Office PowerPoint</Application>
  <PresentationFormat>Personalizado</PresentationFormat>
  <Paragraphs>272</Paragraphs>
  <Slides>33</Slides>
  <Notes>31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33</vt:i4>
      </vt:variant>
    </vt:vector>
  </HeadingPairs>
  <TitlesOfParts>
    <vt:vector size="39" baseType="lpstr">
      <vt:lpstr>Arial</vt:lpstr>
      <vt:lpstr>Calibri</vt:lpstr>
      <vt:lpstr>Roboto</vt:lpstr>
      <vt:lpstr>SabonLTStd-Roman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Felipe Villegas</dc:creator>
  <cp:lastModifiedBy>Natalia Moller Pardo</cp:lastModifiedBy>
  <cp:revision>987</cp:revision>
  <dcterms:created xsi:type="dcterms:W3CDTF">2019-11-25T12:41:20Z</dcterms:created>
  <dcterms:modified xsi:type="dcterms:W3CDTF">2024-08-30T16:42:08Z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9C731401-8649-4AAF-84FD-DEF38163185D</vt:lpwstr>
  </property>
  <property fmtid="{D5CDD505-2E9C-101B-9397-08002B2CF9AE}" pid="3" name="ArticulatePath">
    <vt:lpwstr>Presentación1</vt:lpwstr>
  </property>
</Properties>
</file>