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5.xml" ContentType="application/vnd.openxmlformats-officedocument.presentationml.tags+xml"/>
  <Override PartName="/ppt/notesSlides/notesSlide3.xml" ContentType="application/vnd.openxmlformats-officedocument.presentationml.notesSlide+xml"/>
  <Override PartName="/ppt/theme/themeOverride1.xml" ContentType="application/vnd.openxmlformats-officedocument.themeOverride+xml"/>
  <Override PartName="/ppt/tags/tag2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7.xml" ContentType="application/vnd.openxmlformats-officedocument.presentationml.tags+xml"/>
  <Override PartName="/ppt/notesSlides/notesSlide11.xml" ContentType="application/vnd.openxmlformats-officedocument.presentationml.notesSlide+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notesSlides/notesSlide13.xml" ContentType="application/vnd.openxmlformats-officedocument.presentationml.notesSlide+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notesSlides/notesSlide16.xml" ContentType="application/vnd.openxmlformats-officedocument.presentationml.notesSlide+xml"/>
  <Override PartName="/ppt/tags/tag33.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handoutMasterIdLst>
    <p:handoutMasterId r:id="rId54"/>
  </p:handoutMasterIdLst>
  <p:sldIdLst>
    <p:sldId id="450" r:id="rId2"/>
    <p:sldId id="423" r:id="rId3"/>
    <p:sldId id="259" r:id="rId4"/>
    <p:sldId id="451" r:id="rId5"/>
    <p:sldId id="452" r:id="rId6"/>
    <p:sldId id="475" r:id="rId7"/>
    <p:sldId id="476" r:id="rId8"/>
    <p:sldId id="477" r:id="rId9"/>
    <p:sldId id="463" r:id="rId10"/>
    <p:sldId id="460" r:id="rId11"/>
    <p:sldId id="425" r:id="rId12"/>
    <p:sldId id="455" r:id="rId13"/>
    <p:sldId id="478" r:id="rId14"/>
    <p:sldId id="479" r:id="rId15"/>
    <p:sldId id="480" r:id="rId16"/>
    <p:sldId id="456" r:id="rId17"/>
    <p:sldId id="481" r:id="rId18"/>
    <p:sldId id="482" r:id="rId19"/>
    <p:sldId id="483" r:id="rId20"/>
    <p:sldId id="484" r:id="rId21"/>
    <p:sldId id="485" r:id="rId22"/>
    <p:sldId id="457" r:id="rId23"/>
    <p:sldId id="458" r:id="rId24"/>
    <p:sldId id="486" r:id="rId25"/>
    <p:sldId id="487" r:id="rId26"/>
    <p:sldId id="495" r:id="rId27"/>
    <p:sldId id="489" r:id="rId28"/>
    <p:sldId id="490" r:id="rId29"/>
    <p:sldId id="491" r:id="rId30"/>
    <p:sldId id="494" r:id="rId31"/>
    <p:sldId id="496" r:id="rId32"/>
    <p:sldId id="497" r:id="rId33"/>
    <p:sldId id="498" r:id="rId34"/>
    <p:sldId id="499" r:id="rId35"/>
    <p:sldId id="500" r:id="rId36"/>
    <p:sldId id="501" r:id="rId37"/>
    <p:sldId id="464" r:id="rId38"/>
    <p:sldId id="459" r:id="rId39"/>
    <p:sldId id="427" r:id="rId40"/>
    <p:sldId id="502" r:id="rId41"/>
    <p:sldId id="503" r:id="rId42"/>
    <p:sldId id="506" r:id="rId43"/>
    <p:sldId id="507" r:id="rId44"/>
    <p:sldId id="504" r:id="rId45"/>
    <p:sldId id="466" r:id="rId46"/>
    <p:sldId id="465" r:id="rId47"/>
    <p:sldId id="505" r:id="rId48"/>
    <p:sldId id="431" r:id="rId49"/>
    <p:sldId id="467" r:id="rId50"/>
    <p:sldId id="468" r:id="rId51"/>
    <p:sldId id="433" r:id="rId52"/>
  </p:sldIdLst>
  <p:sldSz cx="18288000" cy="10285413"/>
  <p:notesSz cx="6858000" cy="9144000"/>
  <p:custDataLst>
    <p:tags r:id="rId55"/>
  </p:custDataLst>
  <p:defaultText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p:defaultTextStyle>
  <p:extLst>
    <p:ext uri="{521415D9-36F7-43E2-AB2F-B90AF26B5E84}">
      <p14:sectionLst xmlns:p14="http://schemas.microsoft.com/office/powerpoint/2010/main">
        <p14:section name="Portada" id="{37EE8955-5D0D-408E-A135-3FAA0AD750E6}">
          <p14:sldIdLst/>
        </p14:section>
        <p14:section name="Presentación profesor" id="{CAF8D3B4-2D8A-4538-B962-E393235A29E1}">
          <p14:sldIdLst>
            <p14:sldId id="450"/>
            <p14:sldId id="423"/>
            <p14:sldId id="259"/>
            <p14:sldId id="451"/>
            <p14:sldId id="452"/>
            <p14:sldId id="475"/>
            <p14:sldId id="476"/>
            <p14:sldId id="477"/>
          </p14:sldIdLst>
        </p14:section>
        <p14:section name="Presentación de objetivos y contenidos" id="{C4BBCA6B-BFBF-4C70-A2A7-BF10B09B1E45}">
          <p14:sldIdLst/>
        </p14:section>
        <p14:section name="Contenidos" id="{165C8F10-351B-4704-AE0F-BAF96E171EA2}">
          <p14:sldIdLst>
            <p14:sldId id="463"/>
            <p14:sldId id="460"/>
            <p14:sldId id="425"/>
            <p14:sldId id="455"/>
            <p14:sldId id="478"/>
            <p14:sldId id="479"/>
            <p14:sldId id="480"/>
            <p14:sldId id="456"/>
            <p14:sldId id="481"/>
            <p14:sldId id="482"/>
            <p14:sldId id="483"/>
            <p14:sldId id="484"/>
            <p14:sldId id="485"/>
            <p14:sldId id="457"/>
            <p14:sldId id="458"/>
            <p14:sldId id="486"/>
            <p14:sldId id="487"/>
            <p14:sldId id="495"/>
            <p14:sldId id="489"/>
            <p14:sldId id="490"/>
            <p14:sldId id="491"/>
            <p14:sldId id="494"/>
            <p14:sldId id="496"/>
            <p14:sldId id="497"/>
            <p14:sldId id="498"/>
            <p14:sldId id="499"/>
            <p14:sldId id="500"/>
            <p14:sldId id="501"/>
            <p14:sldId id="464"/>
            <p14:sldId id="459"/>
            <p14:sldId id="427"/>
            <p14:sldId id="502"/>
            <p14:sldId id="503"/>
            <p14:sldId id="506"/>
            <p14:sldId id="507"/>
            <p14:sldId id="504"/>
            <p14:sldId id="466"/>
            <p14:sldId id="465"/>
            <p14:sldId id="505"/>
            <p14:sldId id="431"/>
            <p14:sldId id="467"/>
            <p14:sldId id="468"/>
            <p14:sldId id="433"/>
          </p14:sldIdLst>
        </p14:section>
        <p14:section name="Ideas finales" id="{8C77EBA2-7710-45D9-9C2B-AEB6645BA290}">
          <p14:sldIdLst/>
        </p14:section>
        <p14:section name="Referencias bibliográficas" id="{0A08FD00-D540-4D24-8564-ED774D12B58C}">
          <p14:sldIdLst/>
        </p14:section>
        <p14:section name="Cierre" id="{771332A3-69A3-470A-B9CE-8FCB5A30E2A0}">
          <p14:sldIdLst/>
        </p14:section>
      </p14:sectionLst>
    </p:ext>
    <p:ext uri="{EFAFB233-063F-42B5-8137-9DF3F51BA10A}">
      <p15:sldGuideLst xmlns:p15="http://schemas.microsoft.com/office/powerpoint/2012/main">
        <p15:guide id="1" orient="horz" pos="640" userDrawn="1">
          <p15:clr>
            <a:srgbClr val="A4A3A4"/>
          </p15:clr>
        </p15:guide>
        <p15:guide id="3" pos="6758" userDrawn="1">
          <p15:clr>
            <a:srgbClr val="A4A3A4"/>
          </p15:clr>
        </p15:guide>
        <p15:guide id="4" orient="horz" pos="1120" userDrawn="1">
          <p15:clr>
            <a:srgbClr val="A4A3A4"/>
          </p15:clr>
        </p15:guide>
        <p15:guide id="5" orient="horz" pos="1448" userDrawn="1">
          <p15:clr>
            <a:srgbClr val="A4A3A4"/>
          </p15:clr>
        </p15:guide>
        <p15:guide id="6" orient="horz" pos="5864" userDrawn="1">
          <p15:clr>
            <a:srgbClr val="A4A3A4"/>
          </p15:clr>
        </p15:guide>
        <p15:guide id="7" orient="horz" pos="554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lipe Villegas" initials="FV" lastIdx="11" clrIdx="0">
    <p:extLst>
      <p:ext uri="{19B8F6BF-5375-455C-9EA6-DF929625EA0E}">
        <p15:presenceInfo xmlns:p15="http://schemas.microsoft.com/office/powerpoint/2012/main" userId="d4efed753ca45ea4" providerId="Windows Live"/>
      </p:ext>
    </p:extLst>
  </p:cmAuthor>
  <p:cmAuthor id="2" name="ultgard" initials="u" lastIdx="6" clrIdx="1">
    <p:extLst>
      <p:ext uri="{19B8F6BF-5375-455C-9EA6-DF929625EA0E}">
        <p15:presenceInfo xmlns:p15="http://schemas.microsoft.com/office/powerpoint/2012/main" userId="ultgard" providerId="None"/>
      </p:ext>
    </p:extLst>
  </p:cmAuthor>
  <p:cmAuthor id="3" name="Candy Grullón" initials="CG" lastIdx="39" clrIdx="2">
    <p:extLst>
      <p:ext uri="{19B8F6BF-5375-455C-9EA6-DF929625EA0E}">
        <p15:presenceInfo xmlns:p15="http://schemas.microsoft.com/office/powerpoint/2012/main" userId="S::candy.grullon@uc.cl::7df53675-20fd-4899-b6e7-6147a7ae4f8c" providerId="AD"/>
      </p:ext>
    </p:extLst>
  </p:cmAuthor>
  <p:cmAuthor id="4" name="Candy Grullón" initials="CG [2]" lastIdx="7" clrIdx="3">
    <p:extLst>
      <p:ext uri="{19B8F6BF-5375-455C-9EA6-DF929625EA0E}">
        <p15:presenceInfo xmlns:p15="http://schemas.microsoft.com/office/powerpoint/2012/main" userId="Candy Grullón" providerId="None"/>
      </p:ext>
    </p:extLst>
  </p:cmAuthor>
  <p:cmAuthor id="5" name="Constanza Santana" initials="CS" lastIdx="13" clrIdx="4">
    <p:extLst>
      <p:ext uri="{19B8F6BF-5375-455C-9EA6-DF929625EA0E}">
        <p15:presenceInfo xmlns:p15="http://schemas.microsoft.com/office/powerpoint/2012/main" userId="Constanza Santana" providerId="None"/>
      </p:ext>
    </p:extLst>
  </p:cmAuthor>
  <p:cmAuthor id="6" name="Natalia Möller Pardo" initials="NMP" lastIdx="1" clrIdx="5">
    <p:extLst>
      <p:ext uri="{19B8F6BF-5375-455C-9EA6-DF929625EA0E}">
        <p15:presenceInfo xmlns:p15="http://schemas.microsoft.com/office/powerpoint/2012/main" userId="S-1-5-21-1083180570-1248488584-1233803906-113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7597"/>
    <a:srgbClr val="3C56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2" autoAdjust="0"/>
    <p:restoredTop sz="87231" autoAdjust="0"/>
  </p:normalViewPr>
  <p:slideViewPr>
    <p:cSldViewPr snapToGrid="0" showGuides="1">
      <p:cViewPr varScale="1">
        <p:scale>
          <a:sx n="33" d="100"/>
          <a:sy n="33" d="100"/>
        </p:scale>
        <p:origin x="101" y="461"/>
      </p:cViewPr>
      <p:guideLst>
        <p:guide orient="horz" pos="640"/>
        <p:guide pos="6758"/>
        <p:guide orient="horz" pos="1120"/>
        <p:guide orient="horz" pos="1448"/>
        <p:guide orient="horz" pos="5864"/>
        <p:guide orient="horz" pos="5544"/>
      </p:guideLst>
    </p:cSldViewPr>
  </p:slideViewPr>
  <p:notesTextViewPr>
    <p:cViewPr>
      <p:scale>
        <a:sx n="1" d="1"/>
        <a:sy n="1" d="1"/>
      </p:scale>
      <p:origin x="0" y="0"/>
    </p:cViewPr>
  </p:notesTextViewPr>
  <p:sorterViewPr>
    <p:cViewPr>
      <p:scale>
        <a:sx n="100" d="100"/>
        <a:sy n="100" d="100"/>
      </p:scale>
      <p:origin x="0" y="-3859"/>
    </p:cViewPr>
  </p:sorterViewPr>
  <p:notesViewPr>
    <p:cSldViewPr snapToGrid="0">
      <p:cViewPr varScale="1">
        <p:scale>
          <a:sx n="73" d="100"/>
          <a:sy n="73" d="100"/>
        </p:scale>
        <p:origin x="3198"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E1350932-7134-4472-9980-CFFB5B43747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a:extLst>
              <a:ext uri="{FF2B5EF4-FFF2-40B4-BE49-F238E27FC236}">
                <a16:creationId xmlns:a16="http://schemas.microsoft.com/office/drawing/2014/main" id="{3511B69A-196F-4B8A-B861-1C2F4A2266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DD55C3-177A-48CD-AEDC-310F99A4EA3D}" type="datetimeFigureOut">
              <a:rPr lang="es-CL" smtClean="0"/>
              <a:t>30-08-2024</a:t>
            </a:fld>
            <a:endParaRPr lang="es-CL"/>
          </a:p>
        </p:txBody>
      </p:sp>
      <p:sp>
        <p:nvSpPr>
          <p:cNvPr id="4" name="Marcador de pie de página 3">
            <a:extLst>
              <a:ext uri="{FF2B5EF4-FFF2-40B4-BE49-F238E27FC236}">
                <a16:creationId xmlns:a16="http://schemas.microsoft.com/office/drawing/2014/main" id="{488F9DCB-A458-44D0-917C-27358753808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5" name="Marcador de número de diapositiva 4">
            <a:extLst>
              <a:ext uri="{FF2B5EF4-FFF2-40B4-BE49-F238E27FC236}">
                <a16:creationId xmlns:a16="http://schemas.microsoft.com/office/drawing/2014/main" id="{045C9BC5-F473-4ABF-A19E-BD297F7A74A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F29151-F504-43F5-B9E0-2CC79E8E0381}" type="slidenum">
              <a:rPr lang="es-CL" smtClean="0"/>
              <a:t>‹Nº›</a:t>
            </a:fld>
            <a:endParaRPr lang="es-CL"/>
          </a:p>
        </p:txBody>
      </p:sp>
    </p:spTree>
    <p:custDataLst>
      <p:tags r:id="rId2"/>
    </p:custDataLst>
    <p:extLst>
      <p:ext uri="{BB962C8B-B14F-4D97-AF65-F5344CB8AC3E}">
        <p14:creationId xmlns:p14="http://schemas.microsoft.com/office/powerpoint/2010/main" val="118405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E49624-2B13-4787-BAD1-CA5F65227F0A}" type="datetimeFigureOut">
              <a:rPr lang="es-CL" smtClean="0"/>
              <a:t>30-08-2024</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B2C290-CB1C-44C1-8B69-11872BB6ACA7}" type="slidenum">
              <a:rPr lang="es-CL" smtClean="0"/>
              <a:t>‹Nº›</a:t>
            </a:fld>
            <a:endParaRPr lang="es-CL"/>
          </a:p>
        </p:txBody>
      </p:sp>
    </p:spTree>
    <p:extLst>
      <p:ext uri="{BB962C8B-B14F-4D97-AF65-F5344CB8AC3E}">
        <p14:creationId xmlns:p14="http://schemas.microsoft.com/office/powerpoint/2010/main" val="2094164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e91fb5eca1_2_8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ES" b="1" dirty="0"/>
              <a:t>Narración: </a:t>
            </a:r>
            <a:br>
              <a:rPr lang="es-ES" dirty="0"/>
            </a:br>
            <a:br>
              <a:rPr lang="es-ES" dirty="0"/>
            </a:br>
            <a:r>
              <a:rPr lang="es-ES" dirty="0"/>
              <a:t>Bienvenidos! Mi nombre es Natalia </a:t>
            </a:r>
            <a:r>
              <a:rPr lang="es-ES" dirty="0" err="1"/>
              <a:t>Möller</a:t>
            </a:r>
            <a:r>
              <a:rPr lang="es-ES" dirty="0"/>
              <a:t> Pardos, soy… </a:t>
            </a:r>
          </a:p>
          <a:p>
            <a:pPr marL="0" lvl="0" indent="0" algn="l" rtl="0">
              <a:spcBef>
                <a:spcPts val="0"/>
              </a:spcBef>
              <a:spcAft>
                <a:spcPts val="0"/>
              </a:spcAft>
              <a:buNone/>
            </a:pPr>
            <a:r>
              <a:rPr lang="es-ES" dirty="0"/>
              <a:t>Profesional con experiencia profesional en el  sector público dese  el año 2003 y actividades académicas desde 2008.</a:t>
            </a:r>
          </a:p>
          <a:p>
            <a:pPr marL="0" lvl="0" indent="0" algn="l" rtl="0">
              <a:spcBef>
                <a:spcPts val="0"/>
              </a:spcBef>
              <a:spcAft>
                <a:spcPts val="0"/>
              </a:spcAft>
              <a:buNone/>
            </a:pPr>
            <a:endParaRPr dirty="0"/>
          </a:p>
        </p:txBody>
      </p:sp>
      <p:sp>
        <p:nvSpPr>
          <p:cNvPr id="181" name="Google Shape;181;ge91fb5eca1_2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6795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44</a:t>
            </a:fld>
            <a:endParaRPr lang="es-CL"/>
          </a:p>
        </p:txBody>
      </p:sp>
    </p:spTree>
    <p:extLst>
      <p:ext uri="{BB962C8B-B14F-4D97-AF65-F5344CB8AC3E}">
        <p14:creationId xmlns:p14="http://schemas.microsoft.com/office/powerpoint/2010/main" val="355582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45</a:t>
            </a:fld>
            <a:endParaRPr lang="es-CL"/>
          </a:p>
        </p:txBody>
      </p:sp>
    </p:spTree>
    <p:extLst>
      <p:ext uri="{BB962C8B-B14F-4D97-AF65-F5344CB8AC3E}">
        <p14:creationId xmlns:p14="http://schemas.microsoft.com/office/powerpoint/2010/main" val="1377213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46</a:t>
            </a:fld>
            <a:endParaRPr lang="es-CL"/>
          </a:p>
        </p:txBody>
      </p:sp>
    </p:spTree>
    <p:extLst>
      <p:ext uri="{BB962C8B-B14F-4D97-AF65-F5344CB8AC3E}">
        <p14:creationId xmlns:p14="http://schemas.microsoft.com/office/powerpoint/2010/main" val="3034563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47</a:t>
            </a:fld>
            <a:endParaRPr lang="es-CL"/>
          </a:p>
        </p:txBody>
      </p:sp>
    </p:spTree>
    <p:extLst>
      <p:ext uri="{BB962C8B-B14F-4D97-AF65-F5344CB8AC3E}">
        <p14:creationId xmlns:p14="http://schemas.microsoft.com/office/powerpoint/2010/main" val="158636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48</a:t>
            </a:fld>
            <a:endParaRPr lang="es-CL"/>
          </a:p>
        </p:txBody>
      </p:sp>
    </p:spTree>
    <p:extLst>
      <p:ext uri="{BB962C8B-B14F-4D97-AF65-F5344CB8AC3E}">
        <p14:creationId xmlns:p14="http://schemas.microsoft.com/office/powerpoint/2010/main" val="3452399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49</a:t>
            </a:fld>
            <a:endParaRPr lang="es-CL"/>
          </a:p>
        </p:txBody>
      </p:sp>
    </p:spTree>
    <p:extLst>
      <p:ext uri="{BB962C8B-B14F-4D97-AF65-F5344CB8AC3E}">
        <p14:creationId xmlns:p14="http://schemas.microsoft.com/office/powerpoint/2010/main" val="1182217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50</a:t>
            </a:fld>
            <a:endParaRPr lang="es-CL"/>
          </a:p>
        </p:txBody>
      </p:sp>
    </p:spTree>
    <p:extLst>
      <p:ext uri="{BB962C8B-B14F-4D97-AF65-F5344CB8AC3E}">
        <p14:creationId xmlns:p14="http://schemas.microsoft.com/office/powerpoint/2010/main" val="3469688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51</a:t>
            </a:fld>
            <a:endParaRPr lang="es-CL"/>
          </a:p>
        </p:txBody>
      </p:sp>
    </p:spTree>
    <p:extLst>
      <p:ext uri="{BB962C8B-B14F-4D97-AF65-F5344CB8AC3E}">
        <p14:creationId xmlns:p14="http://schemas.microsoft.com/office/powerpoint/2010/main" val="1658639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e91fb5eca1_2_8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1" name="Google Shape;181;ge91fb5eca1_2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dirty="0"/>
              <a:t>Narración: </a:t>
            </a:r>
          </a:p>
          <a:p>
            <a:pPr marL="171450" indent="-171450">
              <a:buFont typeface="Arial" panose="020B0604020202020204" pitchFamily="34" charset="0"/>
              <a:buChar char="•"/>
            </a:pPr>
            <a:endParaRPr lang="es-MX"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11</a:t>
            </a:fld>
            <a:endParaRPr lang="es-CL"/>
          </a:p>
        </p:txBody>
      </p:sp>
    </p:spTree>
    <p:extLst>
      <p:ext uri="{BB962C8B-B14F-4D97-AF65-F5344CB8AC3E}">
        <p14:creationId xmlns:p14="http://schemas.microsoft.com/office/powerpoint/2010/main" val="671854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dirty="0"/>
              <a:t>Narración: </a:t>
            </a:r>
          </a:p>
          <a:p>
            <a:pPr marL="171450" indent="-171450">
              <a:buFont typeface="Arial" panose="020B0604020202020204" pitchFamily="34" charset="0"/>
              <a:buChar char="•"/>
            </a:pPr>
            <a:endParaRPr lang="es-MX"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38</a:t>
            </a:fld>
            <a:endParaRPr lang="es-CL"/>
          </a:p>
        </p:txBody>
      </p:sp>
    </p:spTree>
    <p:extLst>
      <p:ext uri="{BB962C8B-B14F-4D97-AF65-F5344CB8AC3E}">
        <p14:creationId xmlns:p14="http://schemas.microsoft.com/office/powerpoint/2010/main" val="2192190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39</a:t>
            </a:fld>
            <a:endParaRPr lang="es-CL"/>
          </a:p>
        </p:txBody>
      </p:sp>
    </p:spTree>
    <p:extLst>
      <p:ext uri="{BB962C8B-B14F-4D97-AF65-F5344CB8AC3E}">
        <p14:creationId xmlns:p14="http://schemas.microsoft.com/office/powerpoint/2010/main" val="1736447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40</a:t>
            </a:fld>
            <a:endParaRPr lang="es-CL"/>
          </a:p>
        </p:txBody>
      </p:sp>
    </p:spTree>
    <p:extLst>
      <p:ext uri="{BB962C8B-B14F-4D97-AF65-F5344CB8AC3E}">
        <p14:creationId xmlns:p14="http://schemas.microsoft.com/office/powerpoint/2010/main" val="4276285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41</a:t>
            </a:fld>
            <a:endParaRPr lang="es-CL"/>
          </a:p>
        </p:txBody>
      </p:sp>
    </p:spTree>
    <p:extLst>
      <p:ext uri="{BB962C8B-B14F-4D97-AF65-F5344CB8AC3E}">
        <p14:creationId xmlns:p14="http://schemas.microsoft.com/office/powerpoint/2010/main" val="1668285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42</a:t>
            </a:fld>
            <a:endParaRPr lang="es-CL"/>
          </a:p>
        </p:txBody>
      </p:sp>
    </p:spTree>
    <p:extLst>
      <p:ext uri="{BB962C8B-B14F-4D97-AF65-F5344CB8AC3E}">
        <p14:creationId xmlns:p14="http://schemas.microsoft.com/office/powerpoint/2010/main" val="4205184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43</a:t>
            </a:fld>
            <a:endParaRPr lang="es-CL"/>
          </a:p>
        </p:txBody>
      </p:sp>
    </p:spTree>
    <p:extLst>
      <p:ext uri="{BB962C8B-B14F-4D97-AF65-F5344CB8AC3E}">
        <p14:creationId xmlns:p14="http://schemas.microsoft.com/office/powerpoint/2010/main" val="810830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16151764" cy="923330"/>
          </a:xfrm>
        </p:spPr>
        <p:txBody>
          <a:bodyPr anchor="ctr">
            <a:spAutoFit/>
          </a:bodyPr>
          <a:lstStyle>
            <a:lvl1pPr algn="ctr">
              <a:lnSpc>
                <a:spcPct val="100000"/>
              </a:lnSpc>
              <a:defRPr sz="5400">
                <a:solidFill>
                  <a:schemeClr val="tx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2790681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15"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8" name="Título 7"/>
          <p:cNvSpPr>
            <a:spLocks noGrp="1"/>
          </p:cNvSpPr>
          <p:nvPr>
            <p:ph type="title"/>
          </p:nvPr>
        </p:nvSpPr>
        <p:spPr>
          <a:xfrm>
            <a:off x="1068118" y="5874874"/>
            <a:ext cx="16151764" cy="701731"/>
          </a:xfrm>
        </p:spPr>
        <p:txBody>
          <a:bodyPr>
            <a:spAutoFit/>
          </a:bodyPr>
          <a:lstStyle>
            <a:lvl1pPr algn="ctr">
              <a:defRPr sz="4400">
                <a:solidFill>
                  <a:schemeClr val="tx1"/>
                </a:solidFill>
              </a:defRPr>
            </a:lvl1p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2348649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 Dark">
    <p:spTree>
      <p:nvGrpSpPr>
        <p:cNvPr id="1" name=""/>
        <p:cNvGrpSpPr/>
        <p:nvPr/>
      </p:nvGrpSpPr>
      <p:grpSpPr>
        <a:xfrm>
          <a:off x="0" y="0"/>
          <a:ext cx="0" cy="0"/>
          <a:chOff x="0" y="0"/>
          <a:chExt cx="0" cy="0"/>
        </a:xfrm>
      </p:grpSpPr>
      <p:sp>
        <p:nvSpPr>
          <p:cNvPr id="15"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4" name="Título 7"/>
          <p:cNvSpPr>
            <a:spLocks noGrp="1"/>
          </p:cNvSpPr>
          <p:nvPr>
            <p:ph type="title"/>
          </p:nvPr>
        </p:nvSpPr>
        <p:spPr>
          <a:xfrm>
            <a:off x="1068118" y="5874874"/>
            <a:ext cx="16151764" cy="701731"/>
          </a:xfrm>
        </p:spPr>
        <p:txBody>
          <a:bodyPr>
            <a:spAutoFit/>
          </a:bodyPr>
          <a:lstStyle>
            <a:lvl1pPr algn="ctr">
              <a:defRPr sz="4400">
                <a:solidFill>
                  <a:schemeClr val="bg1"/>
                </a:solidFill>
              </a:defRPr>
            </a:lvl1p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3190770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68118" y="2269000"/>
            <a:ext cx="796158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Content Placeholder 3"/>
          <p:cNvSpPr>
            <a:spLocks noGrp="1"/>
          </p:cNvSpPr>
          <p:nvPr>
            <p:ph sz="half" idx="2"/>
          </p:nvPr>
        </p:nvSpPr>
        <p:spPr>
          <a:xfrm>
            <a:off x="9258300" y="2269000"/>
            <a:ext cx="796158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custDataLst>
      <p:tags r:id="rId1"/>
    </p:custDataLst>
    <p:extLst>
      <p:ext uri="{BB962C8B-B14F-4D97-AF65-F5344CB8AC3E}">
        <p14:creationId xmlns:p14="http://schemas.microsoft.com/office/powerpoint/2010/main" val="3664080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Tree>
    <p:custDataLst>
      <p:tags r:id="rId1"/>
    </p:custDataLst>
    <p:extLst>
      <p:ext uri="{BB962C8B-B14F-4D97-AF65-F5344CB8AC3E}">
        <p14:creationId xmlns:p14="http://schemas.microsoft.com/office/powerpoint/2010/main" val="2371438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olo el título y fuente">
    <p:spTree>
      <p:nvGrpSpPr>
        <p:cNvPr id="1" name=""/>
        <p:cNvGrpSpPr/>
        <p:nvPr/>
      </p:nvGrpSpPr>
      <p:grpSpPr>
        <a:xfrm>
          <a:off x="0" y="0"/>
          <a:ext cx="0" cy="0"/>
          <a:chOff x="0" y="0"/>
          <a:chExt cx="0" cy="0"/>
        </a:xfrm>
      </p:grpSpPr>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8" name="Marcador de texto 5">
            <a:extLst>
              <a:ext uri="{FF2B5EF4-FFF2-40B4-BE49-F238E27FC236}">
                <a16:creationId xmlns:a16="http://schemas.microsoft.com/office/drawing/2014/main" id="{9598D2DC-7C27-4426-87DF-30ABA6161579}"/>
              </a:ext>
            </a:extLst>
          </p:cNvPr>
          <p:cNvSpPr>
            <a:spLocks noGrp="1"/>
          </p:cNvSpPr>
          <p:nvPr>
            <p:ph type="body" sz="quarter" idx="12" hasCustomPrompt="1"/>
          </p:nvPr>
        </p:nvSpPr>
        <p:spPr>
          <a:xfrm>
            <a:off x="1068118" y="8801101"/>
            <a:ext cx="16151764"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9" name="Conector recto 8">
            <a:extLst>
              <a:ext uri="{FF2B5EF4-FFF2-40B4-BE49-F238E27FC236}">
                <a16:creationId xmlns:a16="http://schemas.microsoft.com/office/drawing/2014/main" id="{4053257D-A3F3-4320-8BF7-3117BB861A76}"/>
              </a:ext>
            </a:extLst>
          </p:cNvPr>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1F85C032-5181-4DCF-B349-B2F6E0B534AE}"/>
              </a:ext>
            </a:extLst>
          </p:cNvPr>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6056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574493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ítulo y objetos -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2162" y="1206502"/>
            <a:ext cx="10207719" cy="8010794"/>
          </a:xfrm>
        </p:spPr>
        <p:txBody>
          <a:bodyPr anchor="ctr"/>
          <a:lstStyle>
            <a:lvl1pPr marL="457200" indent="-457200">
              <a:buFont typeface="Wingdings" panose="05000000000000000000" pitchFamily="2" charset="2"/>
              <a:buChar char="§"/>
              <a:defRPr/>
            </a:lvl1pPr>
            <a:lvl2pPr marL="1142909" indent="-457200">
              <a:buFont typeface="Wingdings" panose="05000000000000000000" pitchFamily="2" charset="2"/>
              <a:buChar char="§"/>
              <a:defRPr/>
            </a:lvl2pPr>
            <a:lvl3pPr marL="1828617" indent="-457200">
              <a:buFont typeface="Wingdings" panose="05000000000000000000" pitchFamily="2" charset="2"/>
              <a:buChar char="§"/>
              <a:defRPr/>
            </a:lvl3pPr>
            <a:lvl4pPr marL="2514326" indent="-457200">
              <a:buFont typeface="Wingdings" panose="05000000000000000000" pitchFamily="2" charset="2"/>
              <a:buChar char="§"/>
              <a:defRPr/>
            </a:lvl4pPr>
            <a:lvl5pPr marL="3200035" indent="-457200">
              <a:buFont typeface="Wingdings" panose="05000000000000000000" pitchFamily="2" charset="2"/>
              <a:buChar char="§"/>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1334529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2162" y="1206502"/>
            <a:ext cx="10207719" cy="7594598"/>
          </a:xfrm>
        </p:spPr>
        <p:txBody>
          <a:bodyPr anchor="ctr"/>
          <a:lstStyle>
            <a:lvl1pPr marL="457200" indent="-457200">
              <a:buFont typeface="Wingdings" panose="05000000000000000000" pitchFamily="2" charset="2"/>
              <a:buChar char="§"/>
              <a:defRPr/>
            </a:lvl1pPr>
            <a:lvl2pPr marL="1142909" indent="-457200">
              <a:buFont typeface="Wingdings" panose="05000000000000000000" pitchFamily="2" charset="2"/>
              <a:buChar char="§"/>
              <a:defRPr/>
            </a:lvl2pPr>
            <a:lvl3pPr marL="1828617" indent="-457200">
              <a:buFont typeface="Wingdings" panose="05000000000000000000" pitchFamily="2" charset="2"/>
              <a:buChar char="§"/>
              <a:defRPr/>
            </a:lvl3pPr>
            <a:lvl4pPr marL="2514326" indent="-457200">
              <a:buFont typeface="Wingdings" panose="05000000000000000000" pitchFamily="2" charset="2"/>
              <a:buChar char="§"/>
              <a:defRPr/>
            </a:lvl4pPr>
            <a:lvl5pPr marL="3200035" indent="-457200">
              <a:buFont typeface="Wingdings" panose="05000000000000000000" pitchFamily="2" charset="2"/>
              <a:buChar char="§"/>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texto 5"/>
          <p:cNvSpPr>
            <a:spLocks noGrp="1"/>
          </p:cNvSpPr>
          <p:nvPr>
            <p:ph type="body" sz="quarter" idx="12" hasCustomPrompt="1"/>
          </p:nvPr>
        </p:nvSpPr>
        <p:spPr>
          <a:xfrm>
            <a:off x="7012162" y="8801101"/>
            <a:ext cx="10207719"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8761747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olo el título - Horizontal">
    <p:spTree>
      <p:nvGrpSpPr>
        <p:cNvPr id="1" name=""/>
        <p:cNvGrpSpPr/>
        <p:nvPr/>
      </p:nvGrpSpPr>
      <p:grpSpPr>
        <a:xfrm>
          <a:off x="0" y="0"/>
          <a:ext cx="0" cy="0"/>
          <a:chOff x="0" y="0"/>
          <a:chExt cx="0" cy="0"/>
        </a:xfrm>
      </p:grpSpPr>
      <p:sp>
        <p:nvSpPr>
          <p:cNvPr id="3"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3748692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olo el título y fuente - Horizontal">
    <p:spTree>
      <p:nvGrpSpPr>
        <p:cNvPr id="1" name=""/>
        <p:cNvGrpSpPr/>
        <p:nvPr/>
      </p:nvGrpSpPr>
      <p:grpSpPr>
        <a:xfrm>
          <a:off x="0" y="0"/>
          <a:ext cx="0" cy="0"/>
          <a:chOff x="0" y="0"/>
          <a:chExt cx="0" cy="0"/>
        </a:xfrm>
      </p:grpSpPr>
      <p:sp>
        <p:nvSpPr>
          <p:cNvPr id="3" name="Marcador de texto 5"/>
          <p:cNvSpPr>
            <a:spLocks noGrp="1"/>
          </p:cNvSpPr>
          <p:nvPr>
            <p:ph type="body" sz="quarter" idx="12" hasCustomPrompt="1"/>
          </p:nvPr>
        </p:nvSpPr>
        <p:spPr>
          <a:xfrm>
            <a:off x="7012162" y="8801101"/>
            <a:ext cx="10207719"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4" name="Conector recto 3"/>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Conector recto 4"/>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415820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Diapositiva de título">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8165092" cy="923330"/>
          </a:xfrm>
        </p:spPr>
        <p:txBody>
          <a:bodyPr anchor="ctr">
            <a:spAutoFit/>
          </a:bodyPr>
          <a:lstStyle>
            <a:lvl1pPr algn="l">
              <a:lnSpc>
                <a:spcPct val="100000"/>
              </a:lnSpc>
              <a:defRPr sz="5400">
                <a:solidFill>
                  <a:schemeClr val="tx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1364922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ierre">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0"/>
            <a:ext cx="16151764" cy="3833269"/>
          </a:xfrm>
        </p:spPr>
        <p:txBody>
          <a:bodyPr/>
          <a:lstStyle>
            <a:lvl1pPr marL="0" indent="0">
              <a:buNone/>
              <a:defRPr/>
            </a:lvl1pPr>
            <a:lvl2pPr marL="685709" indent="0">
              <a:buNone/>
              <a:defRPr/>
            </a:lvl2pPr>
            <a:lvl3pPr marL="1371417" indent="0">
              <a:buNone/>
              <a:defRPr/>
            </a:lvl3pPr>
            <a:lvl4pPr marL="2057126" indent="0">
              <a:buNone/>
              <a:defRPr/>
            </a:lvl4pPr>
            <a:lvl5pPr marL="2742835" indent="0">
              <a:buNone/>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4" name="6 Marcador de posición de imagen"/>
          <p:cNvSpPr>
            <a:spLocks noGrp="1"/>
          </p:cNvSpPr>
          <p:nvPr>
            <p:ph type="pic" sz="quarter" idx="13"/>
          </p:nvPr>
        </p:nvSpPr>
        <p:spPr>
          <a:xfrm>
            <a:off x="0" y="6102269"/>
            <a:ext cx="18288000" cy="418314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Tree>
    <p:custDataLst>
      <p:tags r:id="rId1"/>
    </p:custDataLst>
    <p:extLst>
      <p:ext uri="{BB962C8B-B14F-4D97-AF65-F5344CB8AC3E}">
        <p14:creationId xmlns:p14="http://schemas.microsoft.com/office/powerpoint/2010/main" val="13740549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2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90098" y="138908"/>
            <a:ext cx="15544800" cy="701731"/>
          </a:xfrm>
        </p:spPr>
        <p:txBody>
          <a:bodyPr/>
          <a:lstStyle/>
          <a:p>
            <a:r>
              <a:rPr lang="es-ES"/>
              <a:t>Haga clic para modificar el estilo de título del patrón</a:t>
            </a:r>
          </a:p>
        </p:txBody>
      </p:sp>
      <p:sp>
        <p:nvSpPr>
          <p:cNvPr id="3" name="Subtítulo 2"/>
          <p:cNvSpPr>
            <a:spLocks noGrp="1"/>
          </p:cNvSpPr>
          <p:nvPr>
            <p:ph type="subTitle" idx="1"/>
          </p:nvPr>
        </p:nvSpPr>
        <p:spPr>
          <a:xfrm>
            <a:off x="590098" y="2250865"/>
            <a:ext cx="17400768" cy="2628494"/>
          </a:xfrm>
        </p:spPr>
        <p:txBody>
          <a:bodyPr>
            <a:normAutofit/>
          </a:bodyPr>
          <a:lstStyle>
            <a:lvl1pPr marL="0" indent="0" algn="l">
              <a:buNone/>
              <a:defRPr sz="3600">
                <a:solidFill>
                  <a:schemeClr val="tx1">
                    <a:lumMod val="75000"/>
                    <a:lumOff val="25000"/>
                  </a:schemeClr>
                </a:solidFill>
                <a:latin typeface="Arial"/>
                <a:cs typeface="Arial"/>
              </a:defRPr>
            </a:lvl1pPr>
            <a:lvl2pPr marL="685709" indent="0" algn="ctr">
              <a:buNone/>
              <a:defRPr>
                <a:solidFill>
                  <a:schemeClr val="tx1">
                    <a:tint val="75000"/>
                  </a:schemeClr>
                </a:solidFill>
              </a:defRPr>
            </a:lvl2pPr>
            <a:lvl3pPr marL="1371417" indent="0" algn="ctr">
              <a:buNone/>
              <a:defRPr>
                <a:solidFill>
                  <a:schemeClr val="tx1">
                    <a:tint val="75000"/>
                  </a:schemeClr>
                </a:solidFill>
              </a:defRPr>
            </a:lvl3pPr>
            <a:lvl4pPr marL="2057126" indent="0" algn="ctr">
              <a:buNone/>
              <a:defRPr>
                <a:solidFill>
                  <a:schemeClr val="tx1">
                    <a:tint val="75000"/>
                  </a:schemeClr>
                </a:solidFill>
              </a:defRPr>
            </a:lvl4pPr>
            <a:lvl5pPr marL="2742834" indent="0" algn="ctr">
              <a:buNone/>
              <a:defRPr>
                <a:solidFill>
                  <a:schemeClr val="tx1">
                    <a:tint val="75000"/>
                  </a:schemeClr>
                </a:solidFill>
              </a:defRPr>
            </a:lvl5pPr>
            <a:lvl6pPr marL="3428543" indent="0" algn="ctr">
              <a:buNone/>
              <a:defRPr>
                <a:solidFill>
                  <a:schemeClr val="tx1">
                    <a:tint val="75000"/>
                  </a:schemeClr>
                </a:solidFill>
              </a:defRPr>
            </a:lvl6pPr>
            <a:lvl7pPr marL="4114251" indent="0" algn="ctr">
              <a:buNone/>
              <a:defRPr>
                <a:solidFill>
                  <a:schemeClr val="tx1">
                    <a:tint val="75000"/>
                  </a:schemeClr>
                </a:solidFill>
              </a:defRPr>
            </a:lvl7pPr>
            <a:lvl8pPr marL="4799960" indent="0" algn="ctr">
              <a:buNone/>
              <a:defRPr>
                <a:solidFill>
                  <a:schemeClr val="tx1">
                    <a:tint val="75000"/>
                  </a:schemeClr>
                </a:solidFill>
              </a:defRPr>
            </a:lvl8pPr>
            <a:lvl9pPr marL="5485668" indent="0" algn="ctr">
              <a:buNone/>
              <a:defRPr>
                <a:solidFill>
                  <a:schemeClr val="tx1">
                    <a:tint val="75000"/>
                  </a:schemeClr>
                </a:solidFill>
              </a:defRPr>
            </a:lvl9pPr>
          </a:lstStyle>
          <a:p>
            <a:r>
              <a:rPr lang="es-ES"/>
              <a:t>Haga clic para modificar el estilo de subtítulo del patrón</a:t>
            </a:r>
            <a:endParaRPr lang="es-ES" dirty="0"/>
          </a:p>
        </p:txBody>
      </p:sp>
    </p:spTree>
    <p:extLst>
      <p:ext uri="{BB962C8B-B14F-4D97-AF65-F5344CB8AC3E}">
        <p14:creationId xmlns:p14="http://schemas.microsoft.com/office/powerpoint/2010/main" val="76187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 Dark">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16151764" cy="923330"/>
          </a:xfrm>
        </p:spPr>
        <p:txBody>
          <a:bodyPr anchor="ctr">
            <a:spAutoFit/>
          </a:bodyPr>
          <a:lstStyle>
            <a:lvl1pPr algn="ctr">
              <a:lnSpc>
                <a:spcPct val="100000"/>
              </a:lnSpc>
              <a:defRPr sz="5400">
                <a:solidFill>
                  <a:schemeClr val="bg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855052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Diapositiva de título - Dark">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4" name="Título 6"/>
          <p:cNvSpPr>
            <a:spLocks noGrp="1"/>
          </p:cNvSpPr>
          <p:nvPr>
            <p:ph type="title" hasCustomPrompt="1"/>
          </p:nvPr>
        </p:nvSpPr>
        <p:spPr>
          <a:xfrm>
            <a:off x="1068118" y="5186366"/>
            <a:ext cx="8165092" cy="923330"/>
          </a:xfrm>
        </p:spPr>
        <p:txBody>
          <a:bodyPr anchor="ctr">
            <a:spAutoFit/>
          </a:bodyPr>
          <a:lstStyle>
            <a:lvl1pPr algn="l">
              <a:lnSpc>
                <a:spcPct val="100000"/>
              </a:lnSpc>
              <a:defRPr sz="5400">
                <a:solidFill>
                  <a:schemeClr val="bg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3255639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sp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2922509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1"/>
            <a:ext cx="16151764" cy="6532100"/>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4" name="Marcador de texto 5"/>
          <p:cNvSpPr>
            <a:spLocks noGrp="1"/>
          </p:cNvSpPr>
          <p:nvPr>
            <p:ph type="body" sz="quarter" idx="12" hasCustomPrompt="1"/>
          </p:nvPr>
        </p:nvSpPr>
        <p:spPr>
          <a:xfrm>
            <a:off x="1068118" y="8801101"/>
            <a:ext cx="16151764"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35388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ítulo y objetos - Image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0"/>
            <a:ext cx="1060953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posición de imagen 9"/>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5"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214419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bjetivos">
    <p:spTree>
      <p:nvGrpSpPr>
        <p:cNvPr id="1" name=""/>
        <p:cNvGrpSpPr/>
        <p:nvPr/>
      </p:nvGrpSpPr>
      <p:grpSpPr>
        <a:xfrm>
          <a:off x="0" y="0"/>
          <a:ext cx="0" cy="0"/>
          <a:chOff x="0" y="0"/>
          <a:chExt cx="0" cy="0"/>
        </a:xfrm>
      </p:grpSpPr>
      <p:sp>
        <p:nvSpPr>
          <p:cNvPr id="5" name="Marcador de posición de imagen 9">
            <a:extLst>
              <a:ext uri="{FF2B5EF4-FFF2-40B4-BE49-F238E27FC236}">
                <a16:creationId xmlns:a16="http://schemas.microsoft.com/office/drawing/2014/main" id="{DC82DBF8-1D15-4045-A14A-5F6935A48B28}"/>
              </a:ext>
            </a:extLst>
          </p:cNvPr>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4"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2652654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 Image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1"/>
            <a:ext cx="10609532" cy="6532100"/>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texto 5"/>
          <p:cNvSpPr>
            <a:spLocks noGrp="1"/>
          </p:cNvSpPr>
          <p:nvPr>
            <p:ph type="body" sz="quarter" idx="12" hasCustomPrompt="1"/>
          </p:nvPr>
        </p:nvSpPr>
        <p:spPr>
          <a:xfrm>
            <a:off x="1068118" y="8801101"/>
            <a:ext cx="10609532"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Marcador de posición de imagen 9">
            <a:extLst>
              <a:ext uri="{FF2B5EF4-FFF2-40B4-BE49-F238E27FC236}">
                <a16:creationId xmlns:a16="http://schemas.microsoft.com/office/drawing/2014/main" id="{BD15F310-AFA3-404A-B9FC-588612B777C5}"/>
              </a:ext>
            </a:extLst>
          </p:cNvPr>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8"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3203210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80000">
              <a:schemeClr val="bg1"/>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8118" y="1271134"/>
            <a:ext cx="16151764" cy="701731"/>
          </a:xfrm>
          <a:prstGeom prst="rect">
            <a:avLst/>
          </a:prstGeom>
        </p:spPr>
        <p:txBody>
          <a:bodyPr vert="horz" lIns="91440" tIns="45720" rIns="91440" bIns="45720" rtlCol="0" anchor="t">
            <a:sp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1068118" y="2269000"/>
            <a:ext cx="16151764" cy="6948295"/>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custDataLst>
      <p:tags r:id="rId23"/>
    </p:custDataLst>
    <p:extLst>
      <p:ext uri="{BB962C8B-B14F-4D97-AF65-F5344CB8AC3E}">
        <p14:creationId xmlns:p14="http://schemas.microsoft.com/office/powerpoint/2010/main" val="2758326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7" r:id="rId3"/>
    <p:sldLayoutId id="2147483681" r:id="rId4"/>
    <p:sldLayoutId id="2147483662" r:id="rId5"/>
    <p:sldLayoutId id="2147483669" r:id="rId6"/>
    <p:sldLayoutId id="2147483675" r:id="rId7"/>
    <p:sldLayoutId id="2147483679" r:id="rId8"/>
    <p:sldLayoutId id="2147483676" r:id="rId9"/>
    <p:sldLayoutId id="2147483663" r:id="rId10"/>
    <p:sldLayoutId id="2147483678" r:id="rId11"/>
    <p:sldLayoutId id="2147483664" r:id="rId12"/>
    <p:sldLayoutId id="2147483666" r:id="rId13"/>
    <p:sldLayoutId id="2147483670" r:id="rId14"/>
    <p:sldLayoutId id="2147483667" r:id="rId15"/>
    <p:sldLayoutId id="2147483671" r:id="rId16"/>
    <p:sldLayoutId id="2147483673" r:id="rId17"/>
    <p:sldLayoutId id="2147483672" r:id="rId18"/>
    <p:sldLayoutId id="2147483674" r:id="rId19"/>
    <p:sldLayoutId id="2147483668" r:id="rId20"/>
    <p:sldLayoutId id="2147483682" r:id="rId21"/>
  </p:sldLayoutIdLst>
  <p:txStyles>
    <p:title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0" indent="0" algn="l" defTabSz="1371417" rtl="0" eaLnBrk="1" latinLnBrk="0" hangingPunct="1">
        <a:lnSpc>
          <a:spcPct val="130000"/>
        </a:lnSpc>
        <a:spcBef>
          <a:spcPts val="1500"/>
        </a:spcBef>
        <a:buClr>
          <a:schemeClr val="accent4"/>
        </a:buClr>
        <a:buFont typeface="Wingdings" panose="05000000000000000000" pitchFamily="2" charset="2"/>
        <a:buNone/>
        <a:defRPr sz="2600" kern="1200">
          <a:solidFill>
            <a:schemeClr val="tx1"/>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5"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0" userDrawn="1">
          <p15:clr>
            <a:srgbClr val="F26B43"/>
          </p15:clr>
        </p15:guide>
        <p15:guide id="2" pos="736" userDrawn="1">
          <p15:clr>
            <a:srgbClr val="F26B43"/>
          </p15:clr>
        </p15:guide>
        <p15:guide id="3" pos="10776" userDrawn="1">
          <p15:clr>
            <a:srgbClr val="F26B43"/>
          </p15:clr>
        </p15:guide>
        <p15:guide id="4" orient="horz" pos="1120" userDrawn="1">
          <p15:clr>
            <a:srgbClr val="F26B43"/>
          </p15:clr>
        </p15:guide>
        <p15:guide id="5" orient="horz" pos="1448" userDrawn="1">
          <p15:clr>
            <a:srgbClr val="F26B43"/>
          </p15:clr>
        </p15:guide>
        <p15:guide id="6" orient="horz" pos="5864" userDrawn="1">
          <p15:clr>
            <a:srgbClr val="F26B43"/>
          </p15:clr>
        </p15:guide>
        <p15:guide id="7" orient="horz" pos="554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2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linkedin.com/in/natalia-andrea-m%C3%B6ller-pardo-7a520638/" TargetMode="External"/><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8.xm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24.png"/><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30.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2.xml"/><Relationship Id="rId5" Type="http://schemas.openxmlformats.org/officeDocument/2006/relationships/image" Target="../media/image25.png"/><Relationship Id="rId4" Type="http://schemas.openxmlformats.org/officeDocument/2006/relationships/image" Target="../media/image2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3.xml"/><Relationship Id="rId5" Type="http://schemas.openxmlformats.org/officeDocument/2006/relationships/image" Target="../media/image26.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34588DB-69F9-03C9-6EBA-011F72B527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023" y="432608"/>
            <a:ext cx="16357599" cy="4825497"/>
          </a:xfrm>
          <a:prstGeom prst="rect">
            <a:avLst/>
          </a:prstGeom>
          <a:ln>
            <a:noFill/>
          </a:ln>
        </p:spPr>
      </p:pic>
      <p:sp>
        <p:nvSpPr>
          <p:cNvPr id="3" name="Google Shape;177;ge91fb5eca1_2_81">
            <a:extLst>
              <a:ext uri="{FF2B5EF4-FFF2-40B4-BE49-F238E27FC236}">
                <a16:creationId xmlns:a16="http://schemas.microsoft.com/office/drawing/2014/main" id="{4AE913B6-CEEE-CE00-A397-2FD1360CB43B}"/>
              </a:ext>
            </a:extLst>
          </p:cNvPr>
          <p:cNvSpPr txBox="1">
            <a:spLocks/>
          </p:cNvSpPr>
          <p:nvPr/>
        </p:nvSpPr>
        <p:spPr>
          <a:xfrm>
            <a:off x="279887" y="7278097"/>
            <a:ext cx="18071869" cy="1117189"/>
          </a:xfrm>
          <a:prstGeom prst="rect">
            <a:avLst/>
          </a:prstGeom>
          <a:noFill/>
          <a:ln>
            <a:noFill/>
          </a:ln>
        </p:spPr>
        <p:txBody>
          <a:bodyPr spcFirstLastPara="1" wrap="square" lIns="91425" tIns="45700" rIns="91425" bIns="45700" anchor="ctr" anchorCtr="0">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algn="ctr"/>
            <a:r>
              <a:rPr lang="es-ES" sz="5400" dirty="0">
                <a:solidFill>
                  <a:schemeClr val="accent1">
                    <a:lumMod val="75000"/>
                  </a:schemeClr>
                </a:solidFill>
              </a:rPr>
              <a:t>“Comportamiento Humano en la organización”  </a:t>
            </a:r>
          </a:p>
          <a:p>
            <a:pPr algn="ctr"/>
            <a:r>
              <a:rPr lang="es-ES" sz="2000" dirty="0">
                <a:solidFill>
                  <a:schemeClr val="accent1">
                    <a:lumMod val="75000"/>
                  </a:schemeClr>
                </a:solidFill>
              </a:rPr>
              <a:t>(Martes y Viernes 08:30 a 10:00 am </a:t>
            </a:r>
            <a:r>
              <a:rPr lang="es-ES" sz="2000" dirty="0" err="1">
                <a:solidFill>
                  <a:schemeClr val="accent1">
                    <a:lumMod val="75000"/>
                  </a:schemeClr>
                </a:solidFill>
              </a:rPr>
              <a:t>hrs</a:t>
            </a:r>
            <a:r>
              <a:rPr lang="es-ES" sz="2000" dirty="0">
                <a:solidFill>
                  <a:schemeClr val="accent1">
                    <a:lumMod val="75000"/>
                  </a:schemeClr>
                </a:solidFill>
              </a:rPr>
              <a:t>.)</a:t>
            </a:r>
          </a:p>
        </p:txBody>
      </p:sp>
    </p:spTree>
    <p:extLst>
      <p:ext uri="{BB962C8B-B14F-4D97-AF65-F5344CB8AC3E}">
        <p14:creationId xmlns:p14="http://schemas.microsoft.com/office/powerpoint/2010/main" val="28197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21A840B-AF24-599B-589A-09172C244A5B}"/>
              </a:ext>
            </a:extLst>
          </p:cNvPr>
          <p:cNvSpPr>
            <a:spLocks noGrp="1"/>
          </p:cNvSpPr>
          <p:nvPr>
            <p:ph type="title"/>
          </p:nvPr>
        </p:nvSpPr>
        <p:spPr/>
        <p:txBody>
          <a:bodyPr/>
          <a:lstStyle/>
          <a:p>
            <a:r>
              <a:rPr lang="es-ES" dirty="0"/>
              <a:t>Teoría de la Organización:</a:t>
            </a:r>
            <a:endParaRPr lang="es-CL" dirty="0"/>
          </a:p>
        </p:txBody>
      </p:sp>
      <p:sp>
        <p:nvSpPr>
          <p:cNvPr id="6" name="CuadroTexto 5">
            <a:extLst>
              <a:ext uri="{FF2B5EF4-FFF2-40B4-BE49-F238E27FC236}">
                <a16:creationId xmlns:a16="http://schemas.microsoft.com/office/drawing/2014/main" id="{3D467160-71A1-61BA-12AE-7D7CAEF9DC50}"/>
              </a:ext>
            </a:extLst>
          </p:cNvPr>
          <p:cNvSpPr txBox="1"/>
          <p:nvPr/>
        </p:nvSpPr>
        <p:spPr>
          <a:xfrm>
            <a:off x="9945418" y="3645112"/>
            <a:ext cx="5180282" cy="4093428"/>
          </a:xfrm>
          <a:prstGeom prst="rect">
            <a:avLst/>
          </a:prstGeom>
          <a:solidFill>
            <a:schemeClr val="bg1">
              <a:lumMod val="95000"/>
            </a:schemeClr>
          </a:solidFill>
          <a:ln>
            <a:solidFill>
              <a:schemeClr val="bg1">
                <a:lumMod val="85000"/>
              </a:schemeClr>
            </a:solidFill>
          </a:ln>
        </p:spPr>
        <p:txBody>
          <a:bodyPr wrap="square">
            <a:spAutoFit/>
          </a:bodyPr>
          <a:lstStyle/>
          <a:p>
            <a:r>
              <a:rPr lang="es-ES" sz="2600" b="1" dirty="0"/>
              <a:t>El diseño organizacional </a:t>
            </a:r>
            <a:r>
              <a:rPr lang="es-ES" sz="2600" dirty="0"/>
              <a:t>es el proceso de elegir una estructura de tareas, responsabilidades y relaciones de autoridad dentro de las organizaciones. Se pueden representar las conexiones entre varias divisiones o departamentos de una organización en un organigrama</a:t>
            </a:r>
            <a:endParaRPr lang="es-CL" sz="2600" dirty="0"/>
          </a:p>
        </p:txBody>
      </p:sp>
      <p:sp>
        <p:nvSpPr>
          <p:cNvPr id="8" name="CuadroTexto 7">
            <a:extLst>
              <a:ext uri="{FF2B5EF4-FFF2-40B4-BE49-F238E27FC236}">
                <a16:creationId xmlns:a16="http://schemas.microsoft.com/office/drawing/2014/main" id="{C51AA1EF-0745-7949-AF38-6FCAFD90548B}"/>
              </a:ext>
            </a:extLst>
          </p:cNvPr>
          <p:cNvSpPr txBox="1"/>
          <p:nvPr/>
        </p:nvSpPr>
        <p:spPr>
          <a:xfrm>
            <a:off x="2775858" y="3645112"/>
            <a:ext cx="5180282" cy="2585323"/>
          </a:xfrm>
          <a:prstGeom prst="rect">
            <a:avLst/>
          </a:prstGeom>
          <a:solidFill>
            <a:schemeClr val="bg1">
              <a:lumMod val="95000"/>
            </a:schemeClr>
          </a:solidFill>
          <a:ln>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ES" sz="2600" b="1" dirty="0">
                <a:solidFill>
                  <a:schemeClr val="tx1"/>
                </a:solidFill>
              </a:rPr>
              <a:t>La Teoría de la Organización </a:t>
            </a:r>
            <a:r>
              <a:rPr lang="es-ES" sz="2600" dirty="0">
                <a:solidFill>
                  <a:schemeClr val="tx1"/>
                </a:solidFill>
              </a:rPr>
              <a:t>es un conjunto de conceptos, principios e hipótesis, que intenta explicar la interacción existente entre los distintos componentes organizativos.</a:t>
            </a:r>
            <a:endParaRPr lang="es-CL" sz="2600" dirty="0">
              <a:solidFill>
                <a:schemeClr val="tx1"/>
              </a:solidFill>
            </a:endParaRPr>
          </a:p>
        </p:txBody>
      </p:sp>
      <p:sp>
        <p:nvSpPr>
          <p:cNvPr id="9" name="Rectángulo 8">
            <a:extLst>
              <a:ext uri="{FF2B5EF4-FFF2-40B4-BE49-F238E27FC236}">
                <a16:creationId xmlns:a16="http://schemas.microsoft.com/office/drawing/2014/main" id="{79C2330A-41D7-83FC-0531-357A24606AA9}"/>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Organización </a:t>
            </a:r>
            <a:endParaRPr lang="es-CL" sz="2800" b="1" dirty="0"/>
          </a:p>
        </p:txBody>
      </p:sp>
    </p:spTree>
    <p:extLst>
      <p:ext uri="{BB962C8B-B14F-4D97-AF65-F5344CB8AC3E}">
        <p14:creationId xmlns:p14="http://schemas.microsoft.com/office/powerpoint/2010/main" val="253847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¿Qué es una Organización?</a:t>
            </a:r>
          </a:p>
        </p:txBody>
      </p:sp>
      <p:sp>
        <p:nvSpPr>
          <p:cNvPr id="31" name="CuadroTexto 30">
            <a:extLst>
              <a:ext uri="{FF2B5EF4-FFF2-40B4-BE49-F238E27FC236}">
                <a16:creationId xmlns:a16="http://schemas.microsoft.com/office/drawing/2014/main" id="{9037C2C2-F0E4-4DB8-9EF7-2DBB1036203D}"/>
              </a:ext>
            </a:extLst>
          </p:cNvPr>
          <p:cNvSpPr txBox="1"/>
          <p:nvPr/>
        </p:nvSpPr>
        <p:spPr>
          <a:xfrm>
            <a:off x="3875314" y="9002693"/>
            <a:ext cx="10150930" cy="646331"/>
          </a:xfrm>
          <a:prstGeom prst="rect">
            <a:avLst/>
          </a:prstGeom>
          <a:noFill/>
        </p:spPr>
        <p:txBody>
          <a:bodyPr wrap="square">
            <a:spAutoFit/>
          </a:bodyPr>
          <a:lstStyle/>
          <a:p>
            <a:pPr algn="ctr"/>
            <a:r>
              <a:rPr lang="es-CL" sz="1800" spc="-15" dirty="0">
                <a:effectLst/>
                <a:latin typeface="Arial Narrow" panose="020B0606020202030204" pitchFamily="34" charset="0"/>
                <a:ea typeface="Calibri" panose="020F0502020204030204" pitchFamily="34" charset="0"/>
                <a:cs typeface="Calibri" panose="020F0502020204030204" pitchFamily="34" charset="0"/>
              </a:rPr>
              <a:t>S</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25" dirty="0">
                <a:effectLst/>
                <a:latin typeface="Arial Narrow" panose="020B0606020202030204" pitchFamily="34" charset="0"/>
                <a:ea typeface="Calibri" panose="020F0502020204030204" pitchFamily="34" charset="0"/>
                <a:cs typeface="Calibri" panose="020F0502020204030204" pitchFamily="34" charset="0"/>
              </a:rPr>
              <a:t> </a:t>
            </a:r>
            <a:r>
              <a:rPr lang="es-CL" sz="1800" spc="-10" dirty="0">
                <a:effectLst/>
                <a:latin typeface="Arial Narrow" panose="020B0606020202030204" pitchFamily="34" charset="0"/>
                <a:ea typeface="Calibri" panose="020F0502020204030204" pitchFamily="34" charset="0"/>
                <a:cs typeface="Calibri" panose="020F0502020204030204" pitchFamily="34" charset="0"/>
              </a:rPr>
              <a:t>A</a:t>
            </a:r>
            <a:r>
              <a:rPr lang="es-CL" sz="1800" spc="-5" dirty="0">
                <a:effectLst/>
                <a:latin typeface="Arial Narrow" panose="020B0606020202030204" pitchFamily="34" charset="0"/>
                <a:ea typeface="Calibri" panose="020F0502020204030204" pitchFamily="34" charset="0"/>
                <a:cs typeface="Calibri" panose="020F0502020204030204" pitchFamily="34" charset="0"/>
              </a:rPr>
              <a:t>.</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30" dirty="0">
                <a:effectLst/>
                <a:latin typeface="Arial Narrow" panose="020B0606020202030204" pitchFamily="34" charset="0"/>
                <a:ea typeface="Calibri" panose="020F0502020204030204" pitchFamily="34" charset="0"/>
                <a:cs typeface="Calibri" panose="020F0502020204030204" pitchFamily="34" charset="0"/>
              </a:rPr>
              <a:t> </a:t>
            </a:r>
            <a:r>
              <a:rPr lang="es-CL" sz="1800" spc="-5" dirty="0">
                <a:effectLst/>
                <a:latin typeface="Arial Narrow" panose="020B0606020202030204" pitchFamily="34" charset="0"/>
                <a:ea typeface="Calibri" panose="020F0502020204030204" pitchFamily="34" charset="0"/>
                <a:cs typeface="Calibri" panose="020F0502020204030204" pitchFamily="34" charset="0"/>
              </a:rPr>
              <a:t>se</a:t>
            </a:r>
            <a:r>
              <a:rPr lang="es-CL" sz="1800" spc="-15" dirty="0">
                <a:effectLst/>
                <a:latin typeface="Arial Narrow" panose="020B0606020202030204" pitchFamily="34" charset="0"/>
                <a:ea typeface="Calibri" panose="020F0502020204030204" pitchFamily="34" charset="0"/>
                <a:cs typeface="Calibri" panose="020F0502020204030204" pitchFamily="34" charset="0"/>
              </a:rPr>
              <a:t>r</a:t>
            </a:r>
            <a:r>
              <a:rPr lang="es-CL" sz="1800" spc="-10" dirty="0">
                <a:effectLst/>
                <a:latin typeface="Arial Narrow" panose="020B0606020202030204" pitchFamily="34" charset="0"/>
                <a:ea typeface="Calibri" panose="020F0502020204030204" pitchFamily="34" charset="0"/>
                <a:cs typeface="Calibri" panose="020F0502020204030204" pitchFamily="34" charset="0"/>
              </a:rPr>
              <a:t>i</a:t>
            </a:r>
            <a:r>
              <a:rPr lang="es-CL" sz="1800" dirty="0">
                <a:effectLst/>
                <a:latin typeface="Arial Narrow" panose="020B0606020202030204" pitchFamily="34" charset="0"/>
                <a:ea typeface="Calibri" panose="020F0502020204030204" pitchFamily="34" charset="0"/>
                <a:cs typeface="Calibri" panose="020F0502020204030204" pitchFamily="34" charset="0"/>
              </a:rPr>
              <a:t>e</a:t>
            </a:r>
            <a:r>
              <a:rPr lang="es-CL" sz="1800" spc="-35" dirty="0">
                <a:effectLst/>
                <a:latin typeface="Arial Narrow" panose="020B0606020202030204" pitchFamily="34" charset="0"/>
                <a:ea typeface="Calibri" panose="020F0502020204030204" pitchFamily="34" charset="0"/>
                <a:cs typeface="Calibri" panose="020F0502020204030204" pitchFamily="34" charset="0"/>
              </a:rPr>
              <a:t> </a:t>
            </a:r>
            <a:r>
              <a:rPr lang="es-CL" sz="1800" spc="-5" dirty="0">
                <a:effectLst/>
                <a:latin typeface="Arial Narrow" panose="020B0606020202030204" pitchFamily="34" charset="0"/>
                <a:ea typeface="Calibri" panose="020F0502020204030204" pitchFamily="34" charset="0"/>
                <a:cs typeface="Calibri" panose="020F0502020204030204" pitchFamily="34" charset="0"/>
              </a:rPr>
              <a:t>DO</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30" dirty="0">
                <a:effectLst/>
                <a:latin typeface="Arial Narrow" panose="020B0606020202030204" pitchFamily="34" charset="0"/>
                <a:ea typeface="Calibri" panose="020F0502020204030204" pitchFamily="34" charset="0"/>
                <a:cs typeface="Calibri" panose="020F0502020204030204" pitchFamily="34" charset="0"/>
              </a:rPr>
              <a:t> </a:t>
            </a:r>
            <a:r>
              <a:rPr lang="es-CL" sz="1800" spc="-10" dirty="0">
                <a:effectLst/>
                <a:latin typeface="Arial Narrow" panose="020B0606020202030204" pitchFamily="34" charset="0"/>
                <a:ea typeface="Calibri" panose="020F0502020204030204" pitchFamily="34" charset="0"/>
                <a:cs typeface="Calibri" panose="020F0502020204030204" pitchFamily="34" charset="0"/>
              </a:rPr>
              <a:t>E</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20" dirty="0">
                <a:effectLst/>
                <a:latin typeface="Arial Narrow" panose="020B0606020202030204" pitchFamily="34" charset="0"/>
                <a:ea typeface="Calibri" panose="020F0502020204030204" pitchFamily="34" charset="0"/>
                <a:cs typeface="Calibri" panose="020F0502020204030204" pitchFamily="34" charset="0"/>
              </a:rPr>
              <a:t> </a:t>
            </a:r>
            <a:r>
              <a:rPr lang="es-CL" sz="1800" spc="-15" dirty="0">
                <a:effectLst/>
                <a:latin typeface="Arial Narrow" panose="020B0606020202030204" pitchFamily="34" charset="0"/>
                <a:ea typeface="Calibri" panose="020F0502020204030204" pitchFamily="34" charset="0"/>
                <a:cs typeface="Calibri" panose="020F0502020204030204" pitchFamily="34" charset="0"/>
              </a:rPr>
              <a:t>U</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20" dirty="0">
                <a:effectLst/>
                <a:latin typeface="Arial Narrow" panose="020B0606020202030204" pitchFamily="34" charset="0"/>
                <a:ea typeface="Calibri" panose="020F0502020204030204" pitchFamily="34" charset="0"/>
                <a:cs typeface="Calibri" panose="020F0502020204030204" pitchFamily="34" charset="0"/>
              </a:rPr>
              <a:t> </a:t>
            </a:r>
            <a:r>
              <a:rPr lang="es-CL" sz="1800" spc="-10" dirty="0">
                <a:effectLst/>
                <a:latin typeface="Arial Narrow" panose="020B0606020202030204" pitchFamily="34" charset="0"/>
                <a:ea typeface="Calibri" panose="020F0502020204030204" pitchFamily="34" charset="0"/>
                <a:cs typeface="Calibri" panose="020F0502020204030204" pitchFamily="34" charset="0"/>
              </a:rPr>
              <a:t>A. </a:t>
            </a:r>
            <a:r>
              <a:rPr lang="es-CL" sz="1800" dirty="0">
                <a:effectLst/>
                <a:latin typeface="Arial Narrow" panose="020B0606020202030204" pitchFamily="34" charset="0"/>
                <a:ea typeface="Calibri" panose="020F0502020204030204" pitchFamily="34" charset="0"/>
                <a:cs typeface="Calibri" panose="020F0502020204030204" pitchFamily="34" charset="0"/>
              </a:rPr>
              <a:t>DAFT,</a:t>
            </a:r>
            <a:r>
              <a:rPr lang="es-CL" sz="1800" spc="-20"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effectLst/>
                <a:latin typeface="Arial Narrow" panose="020B0606020202030204" pitchFamily="34" charset="0"/>
                <a:ea typeface="Calibri" panose="020F0502020204030204" pitchFamily="34" charset="0"/>
                <a:cs typeface="Calibri" panose="020F0502020204030204" pitchFamily="34" charset="0"/>
              </a:rPr>
              <a:t>R.</a:t>
            </a:r>
            <a:r>
              <a:rPr lang="es-CL" sz="1800" spc="-5"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effectLst/>
                <a:latin typeface="Arial Narrow" panose="020B0606020202030204" pitchFamily="34" charset="0"/>
                <a:ea typeface="Calibri" panose="020F0502020204030204" pitchFamily="34" charset="0"/>
                <a:cs typeface="Calibri" panose="020F0502020204030204" pitchFamily="34" charset="0"/>
              </a:rPr>
              <a:t>L.</a:t>
            </a:r>
            <a:r>
              <a:rPr lang="es-CL" sz="1800" spc="-5" dirty="0">
                <a:effectLst/>
                <a:latin typeface="Arial Narrow" panose="020B0606020202030204" pitchFamily="34" charset="0"/>
                <a:ea typeface="Calibri" panose="020F0502020204030204" pitchFamily="34" charset="0"/>
                <a:cs typeface="Calibri" panose="020F0502020204030204" pitchFamily="34" charset="0"/>
              </a:rPr>
              <a:t> </a:t>
            </a:r>
            <a:r>
              <a:rPr lang="es-CL" sz="1800" spc="5" dirty="0">
                <a:effectLst/>
                <a:latin typeface="Arial Narrow" panose="020B0606020202030204" pitchFamily="34" charset="0"/>
                <a:ea typeface="Calibri" panose="020F0502020204030204" pitchFamily="34" charset="0"/>
                <a:cs typeface="Calibri" panose="020F0502020204030204" pitchFamily="34" charset="0"/>
              </a:rPr>
              <a:t>(</a:t>
            </a:r>
            <a:r>
              <a:rPr lang="es-CL" sz="1800" spc="-5" dirty="0">
                <a:effectLst/>
                <a:latin typeface="Arial Narrow" panose="020B0606020202030204" pitchFamily="34" charset="0"/>
                <a:ea typeface="Calibri" panose="020F0502020204030204" pitchFamily="34" charset="0"/>
                <a:cs typeface="Calibri" panose="020F0502020204030204" pitchFamily="34" charset="0"/>
              </a:rPr>
              <a:t>2</a:t>
            </a:r>
            <a:r>
              <a:rPr lang="es-CL" sz="1800" spc="5" dirty="0">
                <a:effectLst/>
                <a:latin typeface="Arial Narrow" panose="020B0606020202030204" pitchFamily="34" charset="0"/>
                <a:ea typeface="Calibri" panose="020F0502020204030204" pitchFamily="34" charset="0"/>
                <a:cs typeface="Calibri" panose="020F0502020204030204" pitchFamily="34" charset="0"/>
              </a:rPr>
              <a:t>00</a:t>
            </a:r>
            <a:r>
              <a:rPr lang="es-CL" sz="1800" dirty="0">
                <a:effectLst/>
                <a:latin typeface="Arial Narrow" panose="020B0606020202030204" pitchFamily="34" charset="0"/>
                <a:ea typeface="Calibri" panose="020F0502020204030204" pitchFamily="34" charset="0"/>
                <a:cs typeface="Calibri" panose="020F0502020204030204" pitchFamily="34" charset="0"/>
              </a:rPr>
              <a:t>0),</a:t>
            </a:r>
            <a:r>
              <a:rPr lang="es-CL" sz="1800" spc="-20" dirty="0">
                <a:effectLst/>
                <a:latin typeface="Arial Narrow" panose="020B0606020202030204" pitchFamily="34" charset="0"/>
                <a:ea typeface="Calibri" panose="020F0502020204030204" pitchFamily="34" charset="0"/>
                <a:cs typeface="Calibri" panose="020F0502020204030204" pitchFamily="34" charset="0"/>
              </a:rPr>
              <a:t> </a:t>
            </a:r>
            <a:r>
              <a:rPr lang="es-CL" sz="1800" u="sng" dirty="0">
                <a:effectLst/>
                <a:latin typeface="Arial Narrow" panose="020B0606020202030204" pitchFamily="34" charset="0"/>
                <a:ea typeface="Calibri" panose="020F0502020204030204" pitchFamily="34" charset="0"/>
                <a:cs typeface="Calibri" panose="020F0502020204030204" pitchFamily="34" charset="0"/>
              </a:rPr>
              <a:t>Teoría</a:t>
            </a:r>
            <a:r>
              <a:rPr lang="es-CL" sz="1800" u="sng" spc="-40"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u="sng" dirty="0">
                <a:effectLst/>
                <a:latin typeface="Arial Narrow" panose="020B0606020202030204" pitchFamily="34" charset="0"/>
                <a:ea typeface="Calibri" panose="020F0502020204030204" pitchFamily="34" charset="0"/>
                <a:cs typeface="Calibri" panose="020F0502020204030204" pitchFamily="34" charset="0"/>
              </a:rPr>
              <a:t>y</a:t>
            </a:r>
            <a:r>
              <a:rPr lang="es-CL" sz="1800" u="sng" spc="-25"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u="sng" dirty="0">
                <a:effectLst/>
                <a:latin typeface="Arial Narrow" panose="020B0606020202030204" pitchFamily="34" charset="0"/>
                <a:ea typeface="Calibri" panose="020F0502020204030204" pitchFamily="34" charset="0"/>
                <a:cs typeface="Calibri" panose="020F0502020204030204" pitchFamily="34" charset="0"/>
              </a:rPr>
              <a:t>Dise</a:t>
            </a:r>
            <a:r>
              <a:rPr lang="es-CL" sz="1800" u="sng" spc="5" dirty="0">
                <a:effectLst/>
                <a:latin typeface="Arial Narrow" panose="020B0606020202030204" pitchFamily="34" charset="0"/>
                <a:ea typeface="Calibri" panose="020F0502020204030204" pitchFamily="34" charset="0"/>
                <a:cs typeface="Calibri" panose="020F0502020204030204" pitchFamily="34" charset="0"/>
              </a:rPr>
              <a:t>ñ</a:t>
            </a:r>
            <a:r>
              <a:rPr lang="es-CL" sz="1800" u="sng" dirty="0">
                <a:effectLst/>
                <a:latin typeface="Arial Narrow" panose="020B0606020202030204" pitchFamily="34" charset="0"/>
                <a:ea typeface="Calibri" panose="020F0502020204030204" pitchFamily="34" charset="0"/>
                <a:cs typeface="Calibri" panose="020F0502020204030204" pitchFamily="34" charset="0"/>
              </a:rPr>
              <a:t>o</a:t>
            </a:r>
            <a:r>
              <a:rPr lang="es-CL" sz="1800" u="sng" spc="-45"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u="sng" spc="5" dirty="0">
                <a:effectLst/>
                <a:latin typeface="Arial Narrow" panose="020B0606020202030204" pitchFamily="34" charset="0"/>
                <a:ea typeface="Calibri" panose="020F0502020204030204" pitchFamily="34" charset="0"/>
                <a:cs typeface="Calibri" panose="020F0502020204030204" pitchFamily="34" charset="0"/>
              </a:rPr>
              <a:t>Orga</a:t>
            </a:r>
            <a:r>
              <a:rPr lang="es-CL" sz="1800" u="sng" dirty="0">
                <a:effectLst/>
                <a:latin typeface="Arial Narrow" panose="020B0606020202030204" pitchFamily="34" charset="0"/>
                <a:ea typeface="Calibri" panose="020F0502020204030204" pitchFamily="34" charset="0"/>
                <a:cs typeface="Calibri" panose="020F0502020204030204" pitchFamily="34" charset="0"/>
              </a:rPr>
              <a:t>ni</a:t>
            </a:r>
            <a:r>
              <a:rPr lang="es-CL" sz="1800" u="sng" spc="5" dirty="0">
                <a:effectLst/>
                <a:latin typeface="Arial Narrow" panose="020B0606020202030204" pitchFamily="34" charset="0"/>
                <a:ea typeface="Calibri" panose="020F0502020204030204" pitchFamily="34" charset="0"/>
                <a:cs typeface="Calibri" panose="020F0502020204030204" pitchFamily="34" charset="0"/>
              </a:rPr>
              <a:t>za</a:t>
            </a:r>
            <a:r>
              <a:rPr lang="es-CL" sz="1800" u="sng" dirty="0">
                <a:effectLst/>
                <a:latin typeface="Arial Narrow" panose="020B0606020202030204" pitchFamily="34" charset="0"/>
                <a:ea typeface="Calibri" panose="020F0502020204030204" pitchFamily="34" charset="0"/>
                <a:cs typeface="Calibri" panose="020F0502020204030204" pitchFamily="34" charset="0"/>
              </a:rPr>
              <a:t>cion</a:t>
            </a:r>
            <a:r>
              <a:rPr lang="es-CL" sz="1800" u="sng" spc="5" dirty="0">
                <a:effectLst/>
                <a:latin typeface="Arial Narrow" panose="020B0606020202030204" pitchFamily="34" charset="0"/>
                <a:ea typeface="Calibri" panose="020F0502020204030204" pitchFamily="34" charset="0"/>
                <a:cs typeface="Calibri" panose="020F0502020204030204" pitchFamily="34" charset="0"/>
              </a:rPr>
              <a:t>al</a:t>
            </a:r>
            <a:r>
              <a:rPr lang="es-CL" sz="1800" u="sng" spc="-65"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(Organi</a:t>
            </a:r>
            <a:r>
              <a:rPr lang="es-CL" sz="1800" i="1" u="sng" spc="5" dirty="0">
                <a:effectLst/>
                <a:latin typeface="Arial Narrow" panose="020B0606020202030204" pitchFamily="34" charset="0"/>
                <a:ea typeface="Calibri" panose="020F0502020204030204" pitchFamily="34" charset="0"/>
                <a:cs typeface="Calibri" panose="020F0502020204030204" pitchFamily="34" charset="0"/>
              </a:rPr>
              <a:t>z</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acio</a:t>
            </a:r>
            <a:r>
              <a:rPr lang="es-CL" sz="1800" i="1" u="sng" spc="5" dirty="0">
                <a:effectLst/>
                <a:latin typeface="Arial Narrow" panose="020B0606020202030204" pitchFamily="34" charset="0"/>
                <a:ea typeface="Calibri" panose="020F0502020204030204" pitchFamily="34" charset="0"/>
                <a:cs typeface="Calibri" panose="020F0502020204030204" pitchFamily="34" charset="0"/>
              </a:rPr>
              <a:t>n</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al</a:t>
            </a:r>
            <a:r>
              <a:rPr lang="es-CL" sz="1800" u="sng" spc="-65"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i="1" u="sng" dirty="0" err="1">
                <a:effectLst/>
                <a:latin typeface="Arial Narrow" panose="020B0606020202030204" pitchFamily="34" charset="0"/>
                <a:ea typeface="Calibri" panose="020F0502020204030204" pitchFamily="34" charset="0"/>
                <a:cs typeface="Calibri" panose="020F0502020204030204" pitchFamily="34" charset="0"/>
              </a:rPr>
              <a:t>Theo</a:t>
            </a:r>
            <a:r>
              <a:rPr lang="es-CL" sz="1800" i="1" u="sng" spc="10" dirty="0" err="1">
                <a:effectLst/>
                <a:latin typeface="Arial Narrow" panose="020B0606020202030204" pitchFamily="34" charset="0"/>
                <a:ea typeface="Calibri" panose="020F0502020204030204" pitchFamily="34" charset="0"/>
                <a:cs typeface="Calibri" panose="020F0502020204030204" pitchFamily="34" charset="0"/>
              </a:rPr>
              <a:t>r</a:t>
            </a:r>
            <a:r>
              <a:rPr lang="es-CL" sz="1800" i="1" u="sng" dirty="0" err="1">
                <a:effectLst/>
                <a:latin typeface="Arial Narrow" panose="020B0606020202030204" pitchFamily="34" charset="0"/>
                <a:ea typeface="Calibri" panose="020F0502020204030204" pitchFamily="34" charset="0"/>
                <a:cs typeface="Calibri" panose="020F0502020204030204" pitchFamily="34" charset="0"/>
              </a:rPr>
              <a:t>y</a:t>
            </a:r>
            <a:r>
              <a:rPr lang="es-CL" sz="1800" u="sng" spc="-40"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a</a:t>
            </a:r>
            <a:r>
              <a:rPr lang="es-CL" sz="1800" i="1" u="sng" spc="5" dirty="0">
                <a:effectLst/>
                <a:latin typeface="Arial Narrow" panose="020B0606020202030204" pitchFamily="34" charset="0"/>
                <a:ea typeface="Calibri" panose="020F0502020204030204" pitchFamily="34" charset="0"/>
                <a:cs typeface="Calibri" panose="020F0502020204030204" pitchFamily="34" charset="0"/>
              </a:rPr>
              <a:t>n</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d</a:t>
            </a:r>
            <a:r>
              <a:rPr lang="es-CL" sz="1800" u="sng" spc="-35" dirty="0">
                <a:effectLst/>
                <a:latin typeface="Arial Narrow" panose="020B0606020202030204" pitchFamily="34" charset="0"/>
                <a:ea typeface="Calibri" panose="020F0502020204030204" pitchFamily="34" charset="0"/>
                <a:cs typeface="Times New Roman" panose="02020603050405020304" pitchFamily="18" charset="0"/>
              </a:rPr>
              <a:t> </a:t>
            </a:r>
            <a:r>
              <a:rPr lang="es-CL" sz="1800" i="1" u="sng" dirty="0" err="1">
                <a:effectLst/>
                <a:latin typeface="Arial Narrow" panose="020B0606020202030204" pitchFamily="34" charset="0"/>
                <a:ea typeface="Calibri" panose="020F0502020204030204" pitchFamily="34" charset="0"/>
                <a:cs typeface="Calibri" panose="020F0502020204030204" pitchFamily="34" charset="0"/>
              </a:rPr>
              <a:t>d</a:t>
            </a:r>
            <a:r>
              <a:rPr lang="es-CL" sz="1800" i="1" u="sng" spc="5" dirty="0" err="1">
                <a:effectLst/>
                <a:latin typeface="Arial Narrow" panose="020B0606020202030204" pitchFamily="34" charset="0"/>
                <a:ea typeface="Calibri" panose="020F0502020204030204" pitchFamily="34" charset="0"/>
                <a:cs typeface="Calibri" panose="020F0502020204030204" pitchFamily="34" charset="0"/>
              </a:rPr>
              <a:t>e</a:t>
            </a:r>
            <a:r>
              <a:rPr lang="es-CL" sz="1800" i="1" u="sng" dirty="0" err="1">
                <a:effectLst/>
                <a:latin typeface="Arial Narrow" panose="020B0606020202030204" pitchFamily="34" charset="0"/>
                <a:ea typeface="Calibri" panose="020F0502020204030204" pitchFamily="34" charset="0"/>
                <a:cs typeface="Calibri" panose="020F0502020204030204" pitchFamily="34" charset="0"/>
              </a:rPr>
              <a:t>si</a:t>
            </a:r>
            <a:r>
              <a:rPr lang="es-CL" sz="1800" i="1" u="sng" spc="5" dirty="0" err="1">
                <a:effectLst/>
                <a:latin typeface="Arial Narrow" panose="020B0606020202030204" pitchFamily="34" charset="0"/>
                <a:ea typeface="Calibri" panose="020F0502020204030204" pitchFamily="34" charset="0"/>
                <a:cs typeface="Calibri" panose="020F0502020204030204" pitchFamily="34" charset="0"/>
              </a:rPr>
              <a:t>g</a:t>
            </a:r>
            <a:r>
              <a:rPr lang="es-CL" sz="1800" i="1" u="sng" dirty="0" err="1">
                <a:effectLst/>
                <a:latin typeface="Arial Narrow" panose="020B0606020202030204" pitchFamily="34" charset="0"/>
                <a:ea typeface="Calibri" panose="020F0502020204030204" pitchFamily="34" charset="0"/>
                <a:cs typeface="Calibri" panose="020F0502020204030204" pitchFamily="34" charset="0"/>
              </a:rPr>
              <a:t>n</a:t>
            </a:r>
            <a:r>
              <a:rPr lang="es-CL" sz="1800" i="1" u="sng" dirty="0">
                <a:effectLst/>
                <a:latin typeface="Arial Narrow" panose="020B0606020202030204" pitchFamily="34" charset="0"/>
                <a:ea typeface="Calibri" panose="020F0502020204030204" pitchFamily="34" charset="0"/>
                <a:cs typeface="Calibri" panose="020F0502020204030204" pitchFamily="34" charset="0"/>
              </a:rPr>
              <a:t>)</a:t>
            </a:r>
            <a:r>
              <a:rPr lang="es-CL" sz="1800" i="1" dirty="0">
                <a:effectLst/>
                <a:latin typeface="Arial Narrow" panose="020B0606020202030204" pitchFamily="34" charset="0"/>
                <a:ea typeface="Calibri" panose="020F0502020204030204" pitchFamily="34" charset="0"/>
                <a:cs typeface="Calibri" panose="020F0502020204030204" pitchFamily="34" charset="0"/>
              </a:rPr>
              <a:t>,</a:t>
            </a:r>
            <a:r>
              <a:rPr lang="es-CL" sz="1800" i="1" spc="-20"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effectLst/>
                <a:latin typeface="Arial Narrow" panose="020B0606020202030204" pitchFamily="34" charset="0"/>
                <a:ea typeface="Calibri" panose="020F0502020204030204" pitchFamily="34" charset="0"/>
                <a:cs typeface="Calibri" panose="020F0502020204030204" pitchFamily="34" charset="0"/>
              </a:rPr>
              <a:t>6º ed</a:t>
            </a:r>
            <a:r>
              <a:rPr lang="es-CL" sz="1800" spc="10" dirty="0">
                <a:effectLst/>
                <a:latin typeface="Arial Narrow" panose="020B0606020202030204" pitchFamily="34" charset="0"/>
                <a:ea typeface="Calibri" panose="020F0502020204030204" pitchFamily="34" charset="0"/>
                <a:cs typeface="Calibri" panose="020F0502020204030204" pitchFamily="34" charset="0"/>
              </a:rPr>
              <a:t>.</a:t>
            </a:r>
            <a:r>
              <a:rPr lang="es-CL" sz="1800" dirty="0">
                <a:effectLst/>
                <a:latin typeface="Arial Narrow" panose="020B0606020202030204" pitchFamily="34" charset="0"/>
                <a:ea typeface="Calibri" panose="020F0502020204030204" pitchFamily="34" charset="0"/>
                <a:cs typeface="Calibri" panose="020F0502020204030204" pitchFamily="34" charset="0"/>
              </a:rPr>
              <a:t>,</a:t>
            </a:r>
            <a:r>
              <a:rPr lang="es-CL" sz="1800" spc="-10"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effectLst/>
                <a:latin typeface="Arial Narrow" panose="020B0606020202030204" pitchFamily="34" charset="0"/>
                <a:ea typeface="Calibri" panose="020F0502020204030204" pitchFamily="34" charset="0"/>
                <a:cs typeface="Calibri" panose="020F0502020204030204" pitchFamily="34" charset="0"/>
              </a:rPr>
              <a:t>Thom</a:t>
            </a:r>
            <a:r>
              <a:rPr lang="es-CL" sz="1800" spc="5" dirty="0">
                <a:effectLst/>
                <a:latin typeface="Arial Narrow" panose="020B0606020202030204" pitchFamily="34" charset="0"/>
                <a:ea typeface="Calibri" panose="020F0502020204030204" pitchFamily="34" charset="0"/>
                <a:cs typeface="Calibri" panose="020F0502020204030204" pitchFamily="34" charset="0"/>
              </a:rPr>
              <a:t>s</a:t>
            </a:r>
            <a:r>
              <a:rPr lang="es-CL" sz="1800" dirty="0">
                <a:effectLst/>
                <a:latin typeface="Arial Narrow" panose="020B0606020202030204" pitchFamily="34" charset="0"/>
                <a:ea typeface="Calibri" panose="020F0502020204030204" pitchFamily="34" charset="0"/>
                <a:cs typeface="Calibri" panose="020F0502020204030204" pitchFamily="34" charset="0"/>
              </a:rPr>
              <a:t>on</a:t>
            </a:r>
            <a:r>
              <a:rPr lang="es-CL" sz="1800" spc="-30"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effectLst/>
                <a:latin typeface="Arial Narrow" panose="020B0606020202030204" pitchFamily="34" charset="0"/>
                <a:ea typeface="Calibri" panose="020F0502020204030204" pitchFamily="34" charset="0"/>
                <a:cs typeface="Calibri" panose="020F0502020204030204" pitchFamily="34" charset="0"/>
              </a:rPr>
              <a:t>edito</a:t>
            </a:r>
            <a:r>
              <a:rPr lang="es-CL" sz="1800" spc="5" dirty="0">
                <a:effectLst/>
                <a:latin typeface="Arial Narrow" panose="020B0606020202030204" pitchFamily="34" charset="0"/>
                <a:ea typeface="Calibri" panose="020F0502020204030204" pitchFamily="34" charset="0"/>
                <a:cs typeface="Calibri" panose="020F0502020204030204" pitchFamily="34" charset="0"/>
              </a:rPr>
              <a:t>re</a:t>
            </a:r>
            <a:r>
              <a:rPr lang="es-CL" sz="1800" dirty="0">
                <a:effectLst/>
                <a:latin typeface="Arial Narrow" panose="020B0606020202030204" pitchFamily="34" charset="0"/>
                <a:ea typeface="Calibri" panose="020F0502020204030204" pitchFamily="34" charset="0"/>
                <a:cs typeface="Calibri" panose="020F0502020204030204" pitchFamily="34" charset="0"/>
              </a:rPr>
              <a:t>s,</a:t>
            </a:r>
            <a:r>
              <a:rPr lang="es-CL" sz="1800" spc="-30" dirty="0">
                <a:effectLst/>
                <a:latin typeface="Arial Narrow" panose="020B0606020202030204" pitchFamily="34" charset="0"/>
                <a:ea typeface="Calibri" panose="020F0502020204030204" pitchFamily="34" charset="0"/>
                <a:cs typeface="Calibri" panose="020F0502020204030204" pitchFamily="34" charset="0"/>
              </a:rPr>
              <a:t> </a:t>
            </a:r>
            <a:r>
              <a:rPr lang="es-CL" sz="1800" dirty="0">
                <a:latin typeface="Arial Narrow" panose="020B0606020202030204" pitchFamily="34" charset="0"/>
                <a:cs typeface="Calibri" panose="020F0502020204030204" pitchFamily="34" charset="0"/>
              </a:rPr>
              <a:t>México.. Capitulo 1 página 11</a:t>
            </a:r>
          </a:p>
        </p:txBody>
      </p:sp>
      <p:sp>
        <p:nvSpPr>
          <p:cNvPr id="23" name="CuadroTexto 22">
            <a:extLst>
              <a:ext uri="{FF2B5EF4-FFF2-40B4-BE49-F238E27FC236}">
                <a16:creationId xmlns:a16="http://schemas.microsoft.com/office/drawing/2014/main" id="{237FDA37-3973-4658-961E-BAEF963371CE}"/>
              </a:ext>
            </a:extLst>
          </p:cNvPr>
          <p:cNvSpPr txBox="1"/>
          <p:nvPr/>
        </p:nvSpPr>
        <p:spPr>
          <a:xfrm>
            <a:off x="1932089" y="3308641"/>
            <a:ext cx="5724000" cy="3416576"/>
          </a:xfrm>
          <a:prstGeom prst="rect">
            <a:avLst/>
          </a:prstGeom>
          <a:solidFill>
            <a:schemeClr val="bg1">
              <a:lumMod val="95000"/>
            </a:schemeClr>
          </a:solidFill>
        </p:spPr>
        <p:txBody>
          <a:bodyPr wrap="square" lIns="180000" rIns="180000">
            <a:spAutoFit/>
          </a:bodyPr>
          <a:lstStyle/>
          <a:p>
            <a:pPr marL="514350" indent="-514350">
              <a:lnSpc>
                <a:spcPct val="120000"/>
              </a:lnSpc>
              <a:buAutoNum type="arabicParenR"/>
            </a:pPr>
            <a:r>
              <a:rPr lang="es-MX" sz="2600" b="1" dirty="0"/>
              <a:t>Entidades sociales que </a:t>
            </a:r>
          </a:p>
          <a:p>
            <a:pPr marL="514350" indent="-514350">
              <a:lnSpc>
                <a:spcPct val="120000"/>
              </a:lnSpc>
              <a:buAutoNum type="arabicParenR"/>
            </a:pPr>
            <a:r>
              <a:rPr lang="es-MX" sz="2600" b="1" dirty="0"/>
              <a:t>están dirigidas a las metas, </a:t>
            </a:r>
          </a:p>
          <a:p>
            <a:pPr marL="514350" indent="-514350">
              <a:lnSpc>
                <a:spcPct val="120000"/>
              </a:lnSpc>
              <a:buAutoNum type="arabicParenR"/>
            </a:pPr>
            <a:r>
              <a:rPr lang="es-MX" sz="2600" b="1" dirty="0"/>
              <a:t>están diseñadas como sistemas de actividades estructuradas y coordinadas en forma deliberada y </a:t>
            </a:r>
          </a:p>
          <a:p>
            <a:pPr marL="514350" indent="-514350">
              <a:lnSpc>
                <a:spcPct val="120000"/>
              </a:lnSpc>
              <a:buAutoNum type="arabicParenR"/>
            </a:pPr>
            <a:r>
              <a:rPr lang="es-MX" sz="2600" b="1" dirty="0"/>
              <a:t>están vinculadas al entorno</a:t>
            </a:r>
            <a:endParaRPr lang="es-ES" sz="2600" b="1" dirty="0"/>
          </a:p>
        </p:txBody>
      </p:sp>
      <p:sp>
        <p:nvSpPr>
          <p:cNvPr id="28" name="CuadroTexto 27">
            <a:extLst>
              <a:ext uri="{FF2B5EF4-FFF2-40B4-BE49-F238E27FC236}">
                <a16:creationId xmlns:a16="http://schemas.microsoft.com/office/drawing/2014/main" id="{2D9ECDFE-B12C-45AA-B7F0-F136250F1F79}"/>
              </a:ext>
            </a:extLst>
          </p:cNvPr>
          <p:cNvSpPr txBox="1"/>
          <p:nvPr/>
        </p:nvSpPr>
        <p:spPr>
          <a:xfrm>
            <a:off x="10097880" y="3308641"/>
            <a:ext cx="5827919" cy="3416576"/>
          </a:xfrm>
          <a:prstGeom prst="rect">
            <a:avLst/>
          </a:prstGeom>
          <a:solidFill>
            <a:schemeClr val="bg1">
              <a:lumMod val="95000"/>
            </a:schemeClr>
          </a:solidFill>
        </p:spPr>
        <p:txBody>
          <a:bodyPr wrap="square" lIns="180000" rIns="180000">
            <a:spAutoFit/>
          </a:bodyPr>
          <a:lstStyle/>
          <a:p>
            <a:pPr algn="ctr">
              <a:lnSpc>
                <a:spcPct val="120000"/>
              </a:lnSpc>
            </a:pPr>
            <a:r>
              <a:rPr lang="es-MX" sz="2600" b="1" dirty="0"/>
              <a:t>Las organizaciones están constituidas por las personas y las relaciones entre ellas. Una organización existe cuando las personas interactúan entre sí para realizar funciones esenciales que ayudan a alcanzar las metas</a:t>
            </a:r>
            <a:r>
              <a:rPr lang="es-ES" sz="2600" b="1" dirty="0"/>
              <a:t>.</a:t>
            </a:r>
            <a:endParaRPr lang="es-ES" sz="2600" b="1" dirty="0">
              <a:latin typeface="+mn-lt"/>
              <a:cs typeface="+mn-cs"/>
            </a:endParaRPr>
          </a:p>
        </p:txBody>
      </p:sp>
      <p:sp>
        <p:nvSpPr>
          <p:cNvPr id="8" name="Rectángulo 7">
            <a:extLst>
              <a:ext uri="{FF2B5EF4-FFF2-40B4-BE49-F238E27FC236}">
                <a16:creationId xmlns:a16="http://schemas.microsoft.com/office/drawing/2014/main" id="{85BD3875-6A9F-4E4F-8C5D-D0446AB7D548}"/>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Organización </a:t>
            </a:r>
            <a:endParaRPr lang="es-CL" sz="2800" b="1" dirty="0"/>
          </a:p>
        </p:txBody>
      </p:sp>
    </p:spTree>
    <p:custDataLst>
      <p:tags r:id="rId1"/>
    </p:custDataLst>
    <p:extLst>
      <p:ext uri="{BB962C8B-B14F-4D97-AF65-F5344CB8AC3E}">
        <p14:creationId xmlns:p14="http://schemas.microsoft.com/office/powerpoint/2010/main" val="65817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9E2CABE-2ABF-3690-F079-38E32B81F85D}"/>
              </a:ext>
            </a:extLst>
          </p:cNvPr>
          <p:cNvSpPr>
            <a:spLocks noGrp="1"/>
          </p:cNvSpPr>
          <p:nvPr>
            <p:ph type="title"/>
          </p:nvPr>
        </p:nvSpPr>
        <p:spPr>
          <a:xfrm>
            <a:off x="570813" y="1646488"/>
            <a:ext cx="16151764" cy="701731"/>
          </a:xfrm>
        </p:spPr>
        <p:txBody>
          <a:bodyPr/>
          <a:lstStyle/>
          <a:p>
            <a:r>
              <a:rPr lang="es-ES" dirty="0"/>
              <a:t>El contexto ambiental y organizacional</a:t>
            </a:r>
            <a:endParaRPr lang="es-CL" dirty="0"/>
          </a:p>
        </p:txBody>
      </p:sp>
      <p:sp>
        <p:nvSpPr>
          <p:cNvPr id="4" name="Marcador de texto 3">
            <a:extLst>
              <a:ext uri="{FF2B5EF4-FFF2-40B4-BE49-F238E27FC236}">
                <a16:creationId xmlns:a16="http://schemas.microsoft.com/office/drawing/2014/main" id="{A973089C-1E7C-34AF-B2C2-90E1AC81CCD5}"/>
              </a:ext>
            </a:extLst>
          </p:cNvPr>
          <p:cNvSpPr>
            <a:spLocks noGrp="1"/>
          </p:cNvSpPr>
          <p:nvPr>
            <p:ph type="body" sz="quarter" idx="12"/>
          </p:nvPr>
        </p:nvSpPr>
        <p:spPr>
          <a:xfrm>
            <a:off x="1068117" y="9709986"/>
            <a:ext cx="16151764" cy="416195"/>
          </a:xfrm>
        </p:spPr>
        <p:txBody>
          <a:bodyPr/>
          <a:lstStyle/>
          <a:p>
            <a:r>
              <a:rPr lang="es-CL" b="0" i="0" dirty="0">
                <a:solidFill>
                  <a:schemeClr val="tx1"/>
                </a:solidFill>
                <a:effectLst/>
                <a:latin typeface="Segoe UI" panose="020B0502040204020203" pitchFamily="34" charset="0"/>
              </a:rPr>
              <a:t>Libro Comportamiento organizacional. La dinámica del éxito en la organización/ Autor Idalberto Chiavenato Libro Capitulo 1, página 3 </a:t>
            </a:r>
            <a:endParaRPr lang="es-CL" dirty="0">
              <a:solidFill>
                <a:schemeClr val="tx1"/>
              </a:solidFill>
            </a:endParaRPr>
          </a:p>
        </p:txBody>
      </p:sp>
      <p:pic>
        <p:nvPicPr>
          <p:cNvPr id="6" name="Imagen 5">
            <a:extLst>
              <a:ext uri="{FF2B5EF4-FFF2-40B4-BE49-F238E27FC236}">
                <a16:creationId xmlns:a16="http://schemas.microsoft.com/office/drawing/2014/main" id="{69C3642F-B7C4-C82F-42D9-324826BA6A9A}"/>
              </a:ext>
            </a:extLst>
          </p:cNvPr>
          <p:cNvPicPr>
            <a:picLocks noChangeAspect="1"/>
          </p:cNvPicPr>
          <p:nvPr/>
        </p:nvPicPr>
        <p:blipFill rotWithShape="1">
          <a:blip r:embed="rId2"/>
          <a:srcRect l="61905" t="28364" r="2667" b="35228"/>
          <a:stretch/>
        </p:blipFill>
        <p:spPr>
          <a:xfrm>
            <a:off x="5978019" y="2596851"/>
            <a:ext cx="12005181" cy="6939454"/>
          </a:xfrm>
          <a:prstGeom prst="rect">
            <a:avLst/>
          </a:prstGeom>
        </p:spPr>
      </p:pic>
      <p:sp>
        <p:nvSpPr>
          <p:cNvPr id="8" name="CuadroTexto 7">
            <a:extLst>
              <a:ext uri="{FF2B5EF4-FFF2-40B4-BE49-F238E27FC236}">
                <a16:creationId xmlns:a16="http://schemas.microsoft.com/office/drawing/2014/main" id="{A27015D0-87BF-6116-7201-A002C439B049}"/>
              </a:ext>
            </a:extLst>
          </p:cNvPr>
          <p:cNvSpPr txBox="1"/>
          <p:nvPr/>
        </p:nvSpPr>
        <p:spPr>
          <a:xfrm>
            <a:off x="570813" y="3373533"/>
            <a:ext cx="4989095" cy="5386090"/>
          </a:xfrm>
          <a:prstGeom prst="rect">
            <a:avLst/>
          </a:prstGeom>
          <a:noFill/>
          <a:ln>
            <a:solidFill>
              <a:schemeClr val="bg1">
                <a:lumMod val="85000"/>
              </a:schemeClr>
            </a:solidFill>
          </a:ln>
        </p:spPr>
        <p:txBody>
          <a:bodyPr wrap="square">
            <a:spAutoFit/>
          </a:bodyPr>
          <a:lstStyle/>
          <a:p>
            <a:pPr algn="ctr"/>
            <a:r>
              <a:rPr lang="es-ES" sz="2000" b="1" dirty="0"/>
              <a:t>LAS ORGANIZACIONES SON LA CREACIÓN MÁS sofisticada y compleja de la humanidad.</a:t>
            </a:r>
          </a:p>
          <a:p>
            <a:endParaRPr lang="es-ES" sz="2400" dirty="0"/>
          </a:p>
          <a:p>
            <a:pPr algn="just"/>
            <a:r>
              <a:rPr lang="es-ES" sz="2000" dirty="0"/>
              <a:t>El comportamiento organizacional (CO) estudia la dinámica y el funcionamiento de las organizaciones. Como cada una es diferente, el comportamiento organizacional define las bases y las características generales de su funcionamiento.</a:t>
            </a:r>
          </a:p>
          <a:p>
            <a:pPr algn="just"/>
            <a:endParaRPr lang="es-ES" sz="2000" dirty="0"/>
          </a:p>
          <a:p>
            <a:pPr algn="just"/>
            <a:r>
              <a:rPr lang="es-ES" sz="2000" dirty="0"/>
              <a:t>El primer paso para conocer el comportamiento de una organización es analizar su entorno y su ambiente interno, es decir, su diseño y cultura organizacionales.</a:t>
            </a:r>
            <a:endParaRPr lang="es-CL" sz="2000" dirty="0"/>
          </a:p>
        </p:txBody>
      </p:sp>
      <p:sp>
        <p:nvSpPr>
          <p:cNvPr id="10" name="Flecha: a la derecha 9">
            <a:extLst>
              <a:ext uri="{FF2B5EF4-FFF2-40B4-BE49-F238E27FC236}">
                <a16:creationId xmlns:a16="http://schemas.microsoft.com/office/drawing/2014/main" id="{F91A930B-D098-6F9C-5A2F-78F35EF68B97}"/>
              </a:ext>
            </a:extLst>
          </p:cNvPr>
          <p:cNvSpPr/>
          <p:nvPr/>
        </p:nvSpPr>
        <p:spPr>
          <a:xfrm>
            <a:off x="8877300" y="4019550"/>
            <a:ext cx="1066800" cy="400050"/>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5587684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CL" dirty="0"/>
              <a:t>Concepto de comportamiento organizacional</a:t>
            </a:r>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1932089" y="3308641"/>
            <a:ext cx="5724000" cy="5293757"/>
          </a:xfrm>
          <a:prstGeom prst="rect">
            <a:avLst/>
          </a:prstGeom>
          <a:solidFill>
            <a:schemeClr val="bg1">
              <a:lumMod val="95000"/>
            </a:schemeClr>
          </a:solidFill>
        </p:spPr>
        <p:txBody>
          <a:bodyPr wrap="square" lIns="180000" rIns="180000">
            <a:spAutoFit/>
          </a:bodyPr>
          <a:lstStyle/>
          <a:p>
            <a:pPr algn="just"/>
            <a:r>
              <a:rPr lang="es-MX" sz="2600" b="1" dirty="0"/>
              <a:t>El CO se refiere al estudio de las personas y los grupos que actúan en las organizaciones.</a:t>
            </a:r>
          </a:p>
          <a:p>
            <a:pPr algn="just"/>
            <a:endParaRPr lang="es-MX" sz="2600" b="1" dirty="0"/>
          </a:p>
          <a:p>
            <a:pPr algn="just"/>
            <a:r>
              <a:rPr lang="es-MX" sz="2600" b="1" dirty="0"/>
              <a:t>Se ocupa de la influencia que todos ellos ejercen en las organizaciones y de la influencia que las organizaciones ejercen en ellos.</a:t>
            </a:r>
          </a:p>
          <a:p>
            <a:pPr algn="just"/>
            <a:endParaRPr lang="es-MX" sz="2600" b="1" dirty="0"/>
          </a:p>
          <a:p>
            <a:pPr algn="just"/>
            <a:r>
              <a:rPr lang="es-MX" sz="2600" b="1" dirty="0"/>
              <a:t> En otras palabras, el CO retrata la continua interacción y la influencia recíproca entre las </a:t>
            </a:r>
            <a:r>
              <a:rPr lang="es-CL" sz="2600" b="1" dirty="0"/>
              <a:t>personas y las organizaciones</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45469" y="3308640"/>
            <a:ext cx="5724000" cy="5293757"/>
          </a:xfrm>
          <a:prstGeom prst="rect">
            <a:avLst/>
          </a:prstGeom>
          <a:solidFill>
            <a:schemeClr val="bg1">
              <a:lumMod val="95000"/>
            </a:schemeClr>
          </a:solidFill>
        </p:spPr>
        <p:txBody>
          <a:bodyPr wrap="square" lIns="180000" rIns="180000">
            <a:spAutoFit/>
          </a:bodyPr>
          <a:lstStyle/>
          <a:p>
            <a:pPr algn="just"/>
            <a:r>
              <a:rPr lang="es-MX" sz="2600" b="1" dirty="0"/>
              <a:t>El CO es una disciplina académica que surgió como un conjunto interdisciplinario de conocimientos para estudiar el comportamiento humano en las organizaciones.</a:t>
            </a:r>
          </a:p>
          <a:p>
            <a:pPr algn="just"/>
            <a:endParaRPr lang="es-MX" sz="2600" b="1" dirty="0"/>
          </a:p>
          <a:p>
            <a:pPr algn="just"/>
            <a:r>
              <a:rPr lang="es-MX" sz="2600" b="1" dirty="0"/>
              <a:t>Aunque la definición ha permanecido, en realidad, las organizaciones no son las que muestran determinados comportamientos, sino las personas y los grupos que participan y actúan en ellas.</a:t>
            </a:r>
            <a:endParaRPr lang="es-ES" sz="2600" b="1" dirty="0"/>
          </a:p>
        </p:txBody>
      </p:sp>
    </p:spTree>
    <p:extLst>
      <p:ext uri="{BB962C8B-B14F-4D97-AF65-F5344CB8AC3E}">
        <p14:creationId xmlns:p14="http://schemas.microsoft.com/office/powerpoint/2010/main" val="4088904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CL" dirty="0"/>
              <a:t>Concepto de comportamiento organizacional</a:t>
            </a:r>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1932089" y="3308641"/>
            <a:ext cx="5724000" cy="3693319"/>
          </a:xfrm>
          <a:prstGeom prst="rect">
            <a:avLst/>
          </a:prstGeom>
          <a:solidFill>
            <a:schemeClr val="bg1">
              <a:lumMod val="95000"/>
            </a:schemeClr>
          </a:solidFill>
        </p:spPr>
        <p:txBody>
          <a:bodyPr wrap="square" lIns="180000" rIns="180000">
            <a:spAutoFit/>
          </a:bodyPr>
          <a:lstStyle/>
          <a:p>
            <a:pPr algn="just"/>
            <a:r>
              <a:rPr lang="es-MX" sz="2600" b="1" dirty="0"/>
              <a:t>El CO se refiere a las acciones de las personas que trabajan en las organizaciones. Se basa, sobre todo, en aportaciones de la psicología y es un campo que trata sobre el comportamiento de los individuos, es decir, temas como personalidad, actitudes, percepción, aprendizaje </a:t>
            </a:r>
            <a:r>
              <a:rPr lang="es-CL" sz="2600" b="1" dirty="0"/>
              <a:t>y motivación.</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45468" y="3308640"/>
            <a:ext cx="7509132" cy="4893647"/>
          </a:xfrm>
          <a:prstGeom prst="rect">
            <a:avLst/>
          </a:prstGeom>
          <a:solidFill>
            <a:schemeClr val="bg1">
              <a:lumMod val="95000"/>
            </a:schemeClr>
          </a:solidFill>
        </p:spPr>
        <p:txBody>
          <a:bodyPr wrap="square" lIns="180000" rIns="180000">
            <a:spAutoFit/>
          </a:bodyPr>
          <a:lstStyle/>
          <a:p>
            <a:pPr algn="just"/>
            <a:r>
              <a:rPr lang="es-MX" sz="2600" b="1" dirty="0"/>
              <a:t>El CO también se relaciona con el comportamiento  de los grupos, es decir, incluye temas como normas, funciones, formación de equipos y manejo de conflictos. En este sentido, se basa en las aportaciones de</a:t>
            </a:r>
          </a:p>
          <a:p>
            <a:pPr algn="just"/>
            <a:r>
              <a:rPr lang="es-MX" sz="2600" b="1" dirty="0"/>
              <a:t>sociólogos y de psicólogos sociales. </a:t>
            </a:r>
          </a:p>
          <a:p>
            <a:pPr algn="just"/>
            <a:endParaRPr lang="es-MX" sz="2600" b="1" dirty="0"/>
          </a:p>
          <a:p>
            <a:pPr algn="just"/>
            <a:r>
              <a:rPr lang="es-MX" sz="2600" b="1" dirty="0"/>
              <a:t>Sin embargo, el comportamiento de un grupo de personas no se puede comprender únicamente como la suma de las acciones de los individuos. El comportamiento del grupo es diferente al de cada uno de sus integrantes.</a:t>
            </a:r>
            <a:endParaRPr lang="es-ES" sz="2600" b="1" dirty="0"/>
          </a:p>
        </p:txBody>
      </p:sp>
    </p:spTree>
    <p:extLst>
      <p:ext uri="{BB962C8B-B14F-4D97-AF65-F5344CB8AC3E}">
        <p14:creationId xmlns:p14="http://schemas.microsoft.com/office/powerpoint/2010/main" val="1823967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CL" dirty="0"/>
              <a:t>Concepto de comportamiento organizacional</a:t>
            </a:r>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6" name="Rectángulo 5">
            <a:extLst>
              <a:ext uri="{FF2B5EF4-FFF2-40B4-BE49-F238E27FC236}">
                <a16:creationId xmlns:a16="http://schemas.microsoft.com/office/drawing/2014/main" id="{C2E322E2-256B-0545-6910-ECCC94FA76DA}"/>
              </a:ext>
            </a:extLst>
          </p:cNvPr>
          <p:cNvSpPr/>
          <p:nvPr/>
        </p:nvSpPr>
        <p:spPr>
          <a:xfrm>
            <a:off x="492516" y="279543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pic>
        <p:nvPicPr>
          <p:cNvPr id="8" name="Imagen 7">
            <a:extLst>
              <a:ext uri="{FF2B5EF4-FFF2-40B4-BE49-F238E27FC236}">
                <a16:creationId xmlns:a16="http://schemas.microsoft.com/office/drawing/2014/main" id="{4065F71F-5B09-D5E4-26E5-AFF43484DFAF}"/>
              </a:ext>
            </a:extLst>
          </p:cNvPr>
          <p:cNvPicPr>
            <a:picLocks noChangeAspect="1"/>
          </p:cNvPicPr>
          <p:nvPr/>
        </p:nvPicPr>
        <p:blipFill rotWithShape="1">
          <a:blip r:embed="rId2"/>
          <a:srcRect l="8982" t="44822" r="54480" b="29433"/>
          <a:stretch/>
        </p:blipFill>
        <p:spPr>
          <a:xfrm>
            <a:off x="1796120" y="2494757"/>
            <a:ext cx="12777129" cy="5063992"/>
          </a:xfrm>
          <a:prstGeom prst="rect">
            <a:avLst/>
          </a:prstGeom>
        </p:spPr>
      </p:pic>
    </p:spTree>
    <p:extLst>
      <p:ext uri="{BB962C8B-B14F-4D97-AF65-F5344CB8AC3E}">
        <p14:creationId xmlns:p14="http://schemas.microsoft.com/office/powerpoint/2010/main" val="289358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79924913-BA76-4929-D0E0-57528B9861F3}"/>
              </a:ext>
            </a:extLst>
          </p:cNvPr>
          <p:cNvSpPr>
            <a:spLocks noGrp="1"/>
          </p:cNvSpPr>
          <p:nvPr>
            <p:ph type="title"/>
          </p:nvPr>
        </p:nvSpPr>
        <p:spPr/>
        <p:txBody>
          <a:bodyPr/>
          <a:lstStyle/>
          <a:p>
            <a:r>
              <a:rPr lang="es-ES" dirty="0"/>
              <a:t>El comportamiento organizacional como un iceberg</a:t>
            </a:r>
            <a:endParaRPr lang="es-CL" dirty="0"/>
          </a:p>
        </p:txBody>
      </p:sp>
      <p:pic>
        <p:nvPicPr>
          <p:cNvPr id="6" name="Imagen 5">
            <a:extLst>
              <a:ext uri="{FF2B5EF4-FFF2-40B4-BE49-F238E27FC236}">
                <a16:creationId xmlns:a16="http://schemas.microsoft.com/office/drawing/2014/main" id="{E33194AF-5DBE-3D19-25BE-95799F94DFE0}"/>
              </a:ext>
            </a:extLst>
          </p:cNvPr>
          <p:cNvPicPr>
            <a:picLocks noChangeAspect="1"/>
          </p:cNvPicPr>
          <p:nvPr/>
        </p:nvPicPr>
        <p:blipFill rotWithShape="1">
          <a:blip r:embed="rId2"/>
          <a:srcRect l="62899" t="29635" r="3771" b="31857"/>
          <a:stretch/>
        </p:blipFill>
        <p:spPr>
          <a:xfrm>
            <a:off x="4376057" y="2706417"/>
            <a:ext cx="8850086" cy="575178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Marcador de texto 3">
            <a:extLst>
              <a:ext uri="{FF2B5EF4-FFF2-40B4-BE49-F238E27FC236}">
                <a16:creationId xmlns:a16="http://schemas.microsoft.com/office/drawing/2014/main" id="{89D42A85-E651-CB71-5742-CAA0EBE916DE}"/>
              </a:ext>
            </a:extLst>
          </p:cNvPr>
          <p:cNvSpPr>
            <a:spLocks noGrp="1"/>
          </p:cNvSpPr>
          <p:nvPr>
            <p:ph type="body" sz="quarter" idx="12"/>
          </p:nvPr>
        </p:nvSpPr>
        <p:spPr>
          <a:xfrm>
            <a:off x="811444" y="9450316"/>
            <a:ext cx="16151764" cy="416195"/>
          </a:xfrm>
        </p:spPr>
        <p:txBody>
          <a:bodyPr/>
          <a:lstStyle/>
          <a:p>
            <a:r>
              <a:rPr lang="es-CL" b="0" i="0" dirty="0">
                <a:solidFill>
                  <a:schemeClr val="tx1"/>
                </a:solidFill>
                <a:effectLst/>
                <a:latin typeface="Segoe UI" panose="020B0502040204020203" pitchFamily="34" charset="0"/>
              </a:rPr>
              <a:t>Libro Comportamiento organizacional. La dinámica del éxito en la organización/ Autor Idalberto Chiavenato Libro Capitulo 1, página 7</a:t>
            </a:r>
            <a:endParaRPr lang="es-CL" dirty="0">
              <a:solidFill>
                <a:schemeClr val="tx1"/>
              </a:solidFill>
            </a:endParaRPr>
          </a:p>
        </p:txBody>
      </p:sp>
    </p:spTree>
    <p:extLst>
      <p:ext uri="{BB962C8B-B14F-4D97-AF65-F5344CB8AC3E}">
        <p14:creationId xmlns:p14="http://schemas.microsoft.com/office/powerpoint/2010/main" val="11871237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Características del CO</a:t>
            </a:r>
            <a:endParaRPr lang="es-CL" dirty="0"/>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1454562" y="3380390"/>
            <a:ext cx="6587971" cy="4493538"/>
          </a:xfrm>
          <a:prstGeom prst="rect">
            <a:avLst/>
          </a:prstGeom>
          <a:solidFill>
            <a:schemeClr val="bg1">
              <a:lumMod val="95000"/>
            </a:schemeClr>
          </a:solidFill>
        </p:spPr>
        <p:txBody>
          <a:bodyPr wrap="square" lIns="180000" rIns="180000">
            <a:spAutoFit/>
          </a:bodyPr>
          <a:lstStyle/>
          <a:p>
            <a:pPr algn="just"/>
            <a:r>
              <a:rPr lang="es-MX" sz="2600" b="1" dirty="0"/>
              <a:t>El CO es una disciplina científica aplicada. Está ligado a cuestiones prácticas cuyo objeto es ayudar a las personas y a las organizaciones a alcanzar niveles de desempeño más elevados. Su aplicación busca que las personas se sientan satisfechas con su trabajo y, al mismo tiempo, elevar las normas de competitividad de la organización y contribuir a que ésta alcance el </a:t>
            </a:r>
            <a:r>
              <a:rPr lang="es-CL" sz="2600" b="1" dirty="0"/>
              <a:t>éxito.</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45468" y="3452792"/>
            <a:ext cx="6974414" cy="4493538"/>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dirty="0"/>
              <a:t>El CO se enfoca en las contingencias. Así, procura identificar diferentes situaciones de la organización para poder manejarlas y obtener el máximo provecho de ellas. Utiliza el enfoque de situaciones porque no existe una manera única de manejar las organizaciones y a las personas. Todo depende de las circunstancias y nada es fijo ni inmutable.</a:t>
            </a:r>
          </a:p>
          <a:p>
            <a:endParaRPr lang="es-MX" dirty="0"/>
          </a:p>
          <a:p>
            <a:endParaRPr lang="es-ES" dirty="0"/>
          </a:p>
        </p:txBody>
      </p:sp>
    </p:spTree>
    <p:extLst>
      <p:ext uri="{BB962C8B-B14F-4D97-AF65-F5344CB8AC3E}">
        <p14:creationId xmlns:p14="http://schemas.microsoft.com/office/powerpoint/2010/main" val="65172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Características del CO</a:t>
            </a:r>
            <a:endParaRPr lang="es-CL" dirty="0"/>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1454562" y="3380390"/>
            <a:ext cx="6587971" cy="2893100"/>
          </a:xfrm>
          <a:prstGeom prst="rect">
            <a:avLst/>
          </a:prstGeom>
          <a:solidFill>
            <a:schemeClr val="bg1">
              <a:lumMod val="95000"/>
            </a:schemeClr>
          </a:solidFill>
        </p:spPr>
        <p:txBody>
          <a:bodyPr wrap="square" lIns="180000" rIns="180000">
            <a:spAutoFit/>
          </a:bodyPr>
          <a:lstStyle/>
          <a:p>
            <a:pPr algn="just"/>
            <a:r>
              <a:rPr lang="es-MX" sz="2600" b="1" dirty="0"/>
              <a:t>El CO utiliza métodos científicos. Formula hipótesis y generalizaciones sobre la dinámica del comportamiento en las organizaciones y las comprueba empíricamente. </a:t>
            </a:r>
          </a:p>
          <a:p>
            <a:r>
              <a:rPr lang="es-MX" sz="2600" b="1" dirty="0"/>
              <a:t>El CO se basa en la investigación sistemática propia del método científico.</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45468" y="3452792"/>
            <a:ext cx="6974414" cy="5693866"/>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dirty="0"/>
              <a:t>El CO sirve para administrar a las personas en las organizaciones. Las organizaciones son entidades vivas y, además, son entidades sociales, porque están constituidas por personas. El objetivo básico del CO es ayudar a las personas y las organizaciones a entenderse cada vez mejor. Es fundamental para los administradores que dirigen las organizaciones o sus unidades, y también es indispensable para toda persona que pretenda tener éxito en su actividad dentro o fuera </a:t>
            </a:r>
            <a:r>
              <a:rPr lang="es-CL" dirty="0"/>
              <a:t>de las organizaciones.</a:t>
            </a:r>
            <a:endParaRPr lang="es-MX" dirty="0"/>
          </a:p>
          <a:p>
            <a:endParaRPr lang="es-ES" dirty="0"/>
          </a:p>
        </p:txBody>
      </p:sp>
    </p:spTree>
    <p:extLst>
      <p:ext uri="{BB962C8B-B14F-4D97-AF65-F5344CB8AC3E}">
        <p14:creationId xmlns:p14="http://schemas.microsoft.com/office/powerpoint/2010/main" val="51676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Características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1454563" y="3380390"/>
            <a:ext cx="2904077" cy="3000821"/>
          </a:xfrm>
          <a:prstGeom prst="rect">
            <a:avLst/>
          </a:prstGeom>
          <a:solidFill>
            <a:schemeClr val="bg1">
              <a:lumMod val="95000"/>
            </a:schemeClr>
          </a:solidFill>
        </p:spPr>
        <p:txBody>
          <a:bodyPr wrap="square" lIns="180000" rIns="180000">
            <a:spAutoFit/>
          </a:bodyPr>
          <a:lstStyle/>
          <a:p>
            <a:pPr algn="just"/>
            <a:r>
              <a:rPr lang="es-MX" sz="2600" b="1" dirty="0"/>
              <a:t>El CO se enriquece con aportaciones de varias ciencias del </a:t>
            </a:r>
            <a:r>
              <a:rPr lang="es-CL" sz="2600" b="1" dirty="0"/>
              <a:t>comportamiento, entre ellas:</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4757729" y="3380390"/>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6236010" y="2381072"/>
            <a:ext cx="10775640" cy="6093976"/>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dirty="0"/>
              <a:t>a) Las ciencias políticas, de las que retoma conceptos relativos al poder, el conflicto, la política organizacional,  </a:t>
            </a:r>
            <a:r>
              <a:rPr lang="es-CL" dirty="0"/>
              <a:t>etcétera.</a:t>
            </a:r>
          </a:p>
          <a:p>
            <a:r>
              <a:rPr lang="es-MX" dirty="0"/>
              <a:t>b) La antropología, que analiza la cultura de las organizaciones, los valores y las actitudes, entre otros </a:t>
            </a:r>
            <a:r>
              <a:rPr lang="es-CL" dirty="0"/>
              <a:t>aspectos.</a:t>
            </a:r>
          </a:p>
          <a:p>
            <a:r>
              <a:rPr lang="es-MX" dirty="0"/>
              <a:t>c) La psicología, que ha desarrollado conceptos relativos a las diferencias individuales, la personalidad, los sentimientos, la percepción, la motivación, el </a:t>
            </a:r>
            <a:r>
              <a:rPr lang="es-CL" dirty="0"/>
              <a:t>aprendizaje, etcétera.</a:t>
            </a:r>
          </a:p>
          <a:p>
            <a:r>
              <a:rPr lang="es-MX" dirty="0"/>
              <a:t>d) La psicología social: que analiza conceptos relativos al grupo, la dinámica grupal, la interacción, el liderazgo, la comunicación, las actitudes, la toma de decisiones en grupo, además de otros.</a:t>
            </a:r>
          </a:p>
          <a:p>
            <a:r>
              <a:rPr lang="es-MX" dirty="0"/>
              <a:t>e) La sociología, en lo referente al estatus, el prestigio, el poder, el conflicto, y varios otros. </a:t>
            </a:r>
          </a:p>
          <a:p>
            <a:r>
              <a:rPr lang="es-MX" dirty="0"/>
              <a:t>f ) La sociología organizacional, en lo referente a la teoría de las organizaciones y la dinámica de las organizaciones, </a:t>
            </a:r>
            <a:r>
              <a:rPr lang="es-CL" dirty="0"/>
              <a:t>entre otros conceptos.</a:t>
            </a:r>
            <a:endParaRPr lang="es-ES" dirty="0"/>
          </a:p>
        </p:txBody>
      </p:sp>
    </p:spTree>
    <p:extLst>
      <p:ext uri="{BB962C8B-B14F-4D97-AF65-F5344CB8AC3E}">
        <p14:creationId xmlns:p14="http://schemas.microsoft.com/office/powerpoint/2010/main" val="294370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3" name="Imagen 2">
            <a:extLst>
              <a:ext uri="{FF2B5EF4-FFF2-40B4-BE49-F238E27FC236}">
                <a16:creationId xmlns:a16="http://schemas.microsoft.com/office/drawing/2014/main" id="{BF393210-3D4C-4BE4-970D-B443346CB49F}"/>
              </a:ext>
            </a:extLst>
          </p:cNvPr>
          <p:cNvPicPr>
            <a:picLocks noChangeAspect="1"/>
          </p:cNvPicPr>
          <p:nvPr/>
        </p:nvPicPr>
        <p:blipFill>
          <a:blip r:embed="rId4" cstate="print">
            <a:extLst>
              <a:ext uri="{28A0092B-C50C-407E-A947-70E740481C1C}">
                <a14:useLocalDpi xmlns:a14="http://schemas.microsoft.com/office/drawing/2010/main" val="0"/>
              </a:ext>
            </a:extLst>
          </a:blip>
          <a:srcRect t="7638" b="7638"/>
          <a:stretch/>
        </p:blipFill>
        <p:spPr>
          <a:xfrm>
            <a:off x="-8055" y="0"/>
            <a:ext cx="18268940" cy="10285413"/>
          </a:xfrm>
          <a:prstGeom prst="rect">
            <a:avLst/>
          </a:prstGeom>
        </p:spPr>
      </p:pic>
      <p:pic>
        <p:nvPicPr>
          <p:cNvPr id="4" name="Imagen 3">
            <a:extLst>
              <a:ext uri="{FF2B5EF4-FFF2-40B4-BE49-F238E27FC236}">
                <a16:creationId xmlns:a16="http://schemas.microsoft.com/office/drawing/2014/main" id="{F3632DAF-74FB-49E9-8F76-63CA7E17DAF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035398" y="2235237"/>
            <a:ext cx="3911255" cy="5215872"/>
          </a:xfrm>
          <a:prstGeom prst="rect">
            <a:avLst/>
          </a:prstGeom>
        </p:spPr>
      </p:pic>
      <p:pic>
        <p:nvPicPr>
          <p:cNvPr id="183" name="Google Shape;183;ge91fb5eca1_2_88"/>
          <p:cNvPicPr preferRelativeResize="0"/>
          <p:nvPr/>
        </p:nvPicPr>
        <p:blipFill rotWithShape="1">
          <a:blip r:embed="rId6">
            <a:alphaModFix/>
          </a:blip>
          <a:srcRect/>
          <a:stretch/>
        </p:blipFill>
        <p:spPr>
          <a:xfrm>
            <a:off x="5814939" y="-1"/>
            <a:ext cx="6658122" cy="10285413"/>
          </a:xfrm>
          <a:prstGeom prst="rect">
            <a:avLst/>
          </a:prstGeom>
          <a:noFill/>
          <a:ln>
            <a:noFill/>
          </a:ln>
        </p:spPr>
      </p:pic>
      <p:sp>
        <p:nvSpPr>
          <p:cNvPr id="184" name="Google Shape;184;ge91fb5eca1_2_88"/>
          <p:cNvSpPr txBox="1"/>
          <p:nvPr/>
        </p:nvSpPr>
        <p:spPr>
          <a:xfrm>
            <a:off x="1201422" y="7010554"/>
            <a:ext cx="5473698" cy="881111"/>
          </a:xfrm>
          <a:prstGeom prst="rect">
            <a:avLst/>
          </a:prstGeom>
          <a:solidFill>
            <a:schemeClr val="accent1"/>
          </a:solidFill>
          <a:ln>
            <a:noFill/>
          </a:ln>
        </p:spPr>
        <p:txBody>
          <a:bodyPr spcFirstLastPara="1" wrap="square" lIns="215950" tIns="161975" rIns="323950" bIns="161975" anchor="t" anchorCtr="0">
            <a:spAutoFit/>
          </a:bodyPr>
          <a:lstStyle/>
          <a:p>
            <a:pPr marL="0" marR="0" lvl="0" indent="0" algn="l" rtl="0">
              <a:spcBef>
                <a:spcPts val="0"/>
              </a:spcBef>
              <a:spcAft>
                <a:spcPts val="0"/>
              </a:spcAft>
              <a:buNone/>
            </a:pPr>
            <a:r>
              <a:rPr lang="es-ES" sz="3600" b="1" i="0" u="none" strike="noStrike" cap="none" dirty="0">
                <a:solidFill>
                  <a:schemeClr val="lt1"/>
                </a:solidFill>
                <a:latin typeface="Roboto"/>
                <a:ea typeface="Roboto"/>
                <a:cs typeface="Roboto"/>
                <a:sym typeface="Roboto"/>
              </a:rPr>
              <a:t>Natalia </a:t>
            </a:r>
            <a:r>
              <a:rPr lang="es-ES" sz="3600" b="1" i="0" u="none" strike="noStrike" cap="none" dirty="0" err="1">
                <a:solidFill>
                  <a:schemeClr val="lt1"/>
                </a:solidFill>
                <a:latin typeface="Roboto"/>
                <a:ea typeface="Roboto"/>
                <a:cs typeface="Roboto"/>
                <a:sym typeface="Roboto"/>
              </a:rPr>
              <a:t>Möller</a:t>
            </a:r>
            <a:r>
              <a:rPr lang="es-ES" sz="3600" b="1" i="0" u="none" strike="noStrike" cap="none" dirty="0">
                <a:solidFill>
                  <a:schemeClr val="lt1"/>
                </a:solidFill>
                <a:latin typeface="Roboto"/>
                <a:ea typeface="Roboto"/>
                <a:cs typeface="Roboto"/>
                <a:sym typeface="Roboto"/>
              </a:rPr>
              <a:t> Pardo</a:t>
            </a:r>
          </a:p>
        </p:txBody>
      </p:sp>
      <p:sp>
        <p:nvSpPr>
          <p:cNvPr id="185" name="Google Shape;185;ge91fb5eca1_2_88"/>
          <p:cNvSpPr txBox="1"/>
          <p:nvPr/>
        </p:nvSpPr>
        <p:spPr>
          <a:xfrm>
            <a:off x="1168400" y="7983100"/>
            <a:ext cx="8498857" cy="1283836"/>
          </a:xfrm>
          <a:prstGeom prst="rect">
            <a:avLst/>
          </a:prstGeom>
          <a:solidFill>
            <a:srgbClr val="F2F2F2"/>
          </a:solidFill>
          <a:ln>
            <a:noFill/>
          </a:ln>
        </p:spPr>
        <p:txBody>
          <a:bodyPr spcFirstLastPara="1" wrap="square" lIns="288000" tIns="269950" rIns="288000" bIns="269950" anchor="t" anchorCtr="0">
            <a:spAutoFit/>
          </a:bodyPr>
          <a:lstStyle/>
          <a:p>
            <a:pPr marL="0" marR="0" lvl="0" indent="0" algn="l" rtl="0">
              <a:spcBef>
                <a:spcPts val="0"/>
              </a:spcBef>
              <a:spcAft>
                <a:spcPts val="0"/>
              </a:spcAft>
              <a:buNone/>
            </a:pPr>
            <a:r>
              <a:rPr lang="es-ES" sz="2400" dirty="0">
                <a:solidFill>
                  <a:schemeClr val="accent1"/>
                </a:solidFill>
                <a:latin typeface="Roboto"/>
                <a:ea typeface="Roboto"/>
                <a:cs typeface="Roboto"/>
                <a:sym typeface="Roboto"/>
              </a:rPr>
              <a:t>Magíster en Psicología Social - Doctora en Psicología</a:t>
            </a:r>
            <a:br>
              <a:rPr lang="es-ES" sz="2400" dirty="0">
                <a:solidFill>
                  <a:schemeClr val="accent1"/>
                </a:solidFill>
                <a:latin typeface="Roboto"/>
                <a:ea typeface="Roboto"/>
                <a:cs typeface="Roboto"/>
                <a:sym typeface="Roboto"/>
              </a:rPr>
            </a:br>
            <a:r>
              <a:rPr lang="es-ES" sz="2400" dirty="0">
                <a:solidFill>
                  <a:schemeClr val="accent1"/>
                </a:solidFill>
                <a:latin typeface="Roboto"/>
                <a:ea typeface="Roboto"/>
                <a:cs typeface="Roboto"/>
                <a:sym typeface="Roboto"/>
              </a:rPr>
              <a:t>Universidad de Santiago de Chile</a:t>
            </a:r>
          </a:p>
        </p:txBody>
      </p:sp>
    </p:spTree>
    <p:custDataLst>
      <p:tags r:id="rId1"/>
    </p:custDataLst>
    <p:extLst>
      <p:ext uri="{BB962C8B-B14F-4D97-AF65-F5344CB8AC3E}">
        <p14:creationId xmlns:p14="http://schemas.microsoft.com/office/powerpoint/2010/main" val="335997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8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Características del CO</a:t>
            </a:r>
            <a:endParaRPr lang="es-CL" dirty="0"/>
          </a:p>
        </p:txBody>
      </p:sp>
      <p:sp>
        <p:nvSpPr>
          <p:cNvPr id="6" name="Rectángulo 5">
            <a:extLst>
              <a:ext uri="{FF2B5EF4-FFF2-40B4-BE49-F238E27FC236}">
                <a16:creationId xmlns:a16="http://schemas.microsoft.com/office/drawing/2014/main" id="{C2E322E2-256B-0545-6910-ECCC94FA76DA}"/>
              </a:ext>
            </a:extLst>
          </p:cNvPr>
          <p:cNvSpPr/>
          <p:nvPr/>
        </p:nvSpPr>
        <p:spPr>
          <a:xfrm>
            <a:off x="4757729" y="3380390"/>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6236010" y="2381072"/>
            <a:ext cx="10775640" cy="5293757"/>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CL" dirty="0"/>
              <a:t>El CO está íntimamente relacionado con diversas áreas </a:t>
            </a:r>
            <a:r>
              <a:rPr lang="es-MX" dirty="0"/>
              <a:t>de estudio, como la teoría de las organizaciones (TO), el desarrollo organizacional (DO) y la administración </a:t>
            </a:r>
            <a:r>
              <a:rPr lang="es-CL" dirty="0"/>
              <a:t>de personas o de recursos humanos (ARH).</a:t>
            </a:r>
          </a:p>
          <a:p>
            <a:endParaRPr lang="es-CL" dirty="0"/>
          </a:p>
          <a:p>
            <a:r>
              <a:rPr lang="es-CL" dirty="0"/>
              <a:t>A</a:t>
            </a:r>
            <a:r>
              <a:rPr lang="es-MX" dirty="0"/>
              <a:t>diferencia de esas disciplinas, el CO suele orientarse teóricamente hacia el microanálisis, pues utiliza los enfoques teóricos de las ciencias del comportamiento para concentrarse principalmente en el comportamiento de los individuos y de los grupos. </a:t>
            </a:r>
          </a:p>
          <a:p>
            <a:endParaRPr lang="es-MX" dirty="0"/>
          </a:p>
          <a:p>
            <a:r>
              <a:rPr lang="es-MX" dirty="0"/>
              <a:t>En este sentido, el CO puede definirse como la comprensión, el pronóstico y la administración del comportamiento humano en las organizaciones.</a:t>
            </a:r>
            <a:endParaRPr lang="es-ES" dirty="0"/>
          </a:p>
        </p:txBody>
      </p:sp>
    </p:spTree>
    <p:extLst>
      <p:ext uri="{BB962C8B-B14F-4D97-AF65-F5344CB8AC3E}">
        <p14:creationId xmlns:p14="http://schemas.microsoft.com/office/powerpoint/2010/main" val="316651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b="0" dirty="0"/>
              <a:t>¿El CO se puede confundir con la administración?</a:t>
            </a:r>
            <a:endParaRPr lang="es-CL" dirty="0"/>
          </a:p>
        </p:txBody>
      </p:sp>
      <p:sp>
        <p:nvSpPr>
          <p:cNvPr id="6" name="Rectángulo 5">
            <a:extLst>
              <a:ext uri="{FF2B5EF4-FFF2-40B4-BE49-F238E27FC236}">
                <a16:creationId xmlns:a16="http://schemas.microsoft.com/office/drawing/2014/main" id="{C2E322E2-256B-0545-6910-ECCC94FA76DA}"/>
              </a:ext>
            </a:extLst>
          </p:cNvPr>
          <p:cNvSpPr/>
          <p:nvPr/>
        </p:nvSpPr>
        <p:spPr>
          <a:xfrm>
            <a:off x="4757729" y="3380390"/>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400050" y="2707849"/>
            <a:ext cx="4133850" cy="6093976"/>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b="0" dirty="0"/>
              <a:t>Definitivamente, no.</a:t>
            </a:r>
          </a:p>
          <a:p>
            <a:endParaRPr lang="es-MX" b="0" dirty="0"/>
          </a:p>
          <a:p>
            <a:r>
              <a:rPr lang="es-MX" b="0" dirty="0"/>
              <a:t>El CO corresponde al lado humano de la administración, no a la totalidad de ésta. La administración abarca procesos, sistemas, gestión del conocimiento, manejo de contingencias, etc. El profesional de la administración debe poseer un conocimiento profundo</a:t>
            </a:r>
          </a:p>
          <a:p>
            <a:r>
              <a:rPr lang="es-MX" b="0" dirty="0"/>
              <a:t>del CO para tener éxito.</a:t>
            </a:r>
            <a:endParaRPr lang="es-ES" dirty="0"/>
          </a:p>
        </p:txBody>
      </p:sp>
      <p:pic>
        <p:nvPicPr>
          <p:cNvPr id="4" name="Imagen 3">
            <a:extLst>
              <a:ext uri="{FF2B5EF4-FFF2-40B4-BE49-F238E27FC236}">
                <a16:creationId xmlns:a16="http://schemas.microsoft.com/office/drawing/2014/main" id="{D2436113-A359-250F-2A8F-24B1FD76E57A}"/>
              </a:ext>
            </a:extLst>
          </p:cNvPr>
          <p:cNvPicPr>
            <a:picLocks noChangeAspect="1"/>
          </p:cNvPicPr>
          <p:nvPr/>
        </p:nvPicPr>
        <p:blipFill rotWithShape="1">
          <a:blip r:embed="rId2"/>
          <a:srcRect l="9888" t="54357" r="63024" b="14424"/>
          <a:stretch/>
        </p:blipFill>
        <p:spPr>
          <a:xfrm>
            <a:off x="6213733" y="2707849"/>
            <a:ext cx="11674217" cy="7350552"/>
          </a:xfrm>
          <a:prstGeom prst="rect">
            <a:avLst/>
          </a:prstGeom>
        </p:spPr>
      </p:pic>
    </p:spTree>
    <p:extLst>
      <p:ext uri="{BB962C8B-B14F-4D97-AF65-F5344CB8AC3E}">
        <p14:creationId xmlns:p14="http://schemas.microsoft.com/office/powerpoint/2010/main" val="1230506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1BAEA68E-340E-C8F4-19FF-2736859818B1}"/>
              </a:ext>
            </a:extLst>
          </p:cNvPr>
          <p:cNvSpPr>
            <a:spLocks noGrp="1"/>
          </p:cNvSpPr>
          <p:nvPr>
            <p:ph type="title"/>
          </p:nvPr>
        </p:nvSpPr>
        <p:spPr>
          <a:xfrm>
            <a:off x="458518" y="693618"/>
            <a:ext cx="16151764" cy="1311128"/>
          </a:xfrm>
        </p:spPr>
        <p:txBody>
          <a:bodyPr/>
          <a:lstStyle/>
          <a:p>
            <a:r>
              <a:rPr lang="es-ES" dirty="0"/>
              <a:t>Los tres niveles de enfoque del comportamiento organizacional.</a:t>
            </a:r>
            <a:endParaRPr lang="es-CL" dirty="0"/>
          </a:p>
        </p:txBody>
      </p:sp>
      <p:pic>
        <p:nvPicPr>
          <p:cNvPr id="8" name="Imagen 7">
            <a:extLst>
              <a:ext uri="{FF2B5EF4-FFF2-40B4-BE49-F238E27FC236}">
                <a16:creationId xmlns:a16="http://schemas.microsoft.com/office/drawing/2014/main" id="{A91FEF67-1CF6-0601-B1E8-FE3275EE8AE8}"/>
              </a:ext>
            </a:extLst>
          </p:cNvPr>
          <p:cNvPicPr>
            <a:picLocks noChangeAspect="1"/>
          </p:cNvPicPr>
          <p:nvPr/>
        </p:nvPicPr>
        <p:blipFill rotWithShape="1">
          <a:blip r:embed="rId2"/>
          <a:srcRect l="62107" t="59268" r="1747" b="6574"/>
          <a:stretch/>
        </p:blipFill>
        <p:spPr>
          <a:xfrm>
            <a:off x="9144000" y="2451717"/>
            <a:ext cx="8987352" cy="4777257"/>
          </a:xfrm>
          <a:prstGeom prst="rect">
            <a:avLst/>
          </a:prstGeom>
        </p:spPr>
      </p:pic>
      <p:sp>
        <p:nvSpPr>
          <p:cNvPr id="10" name="CuadroTexto 9">
            <a:extLst>
              <a:ext uri="{FF2B5EF4-FFF2-40B4-BE49-F238E27FC236}">
                <a16:creationId xmlns:a16="http://schemas.microsoft.com/office/drawing/2014/main" id="{E1C4636F-D73E-3959-13FC-F912A31BD45A}"/>
              </a:ext>
            </a:extLst>
          </p:cNvPr>
          <p:cNvSpPr txBox="1"/>
          <p:nvPr/>
        </p:nvSpPr>
        <p:spPr>
          <a:xfrm>
            <a:off x="382092" y="2700406"/>
            <a:ext cx="8146472" cy="1323439"/>
          </a:xfrm>
          <a:prstGeom prst="rect">
            <a:avLst/>
          </a:prstGeom>
          <a:solidFill>
            <a:schemeClr val="bg1">
              <a:lumMod val="95000"/>
            </a:schemeClr>
          </a:solidFill>
          <a:ln>
            <a:solidFill>
              <a:schemeClr val="bg1">
                <a:lumMod val="85000"/>
              </a:schemeClr>
            </a:solidFill>
          </a:ln>
        </p:spPr>
        <p:txBody>
          <a:bodyPr wrap="square">
            <a:spAutoFit/>
          </a:bodyPr>
          <a:lstStyle/>
          <a:p>
            <a:pPr algn="just"/>
            <a:r>
              <a:rPr lang="es-ES" sz="2000" b="1" dirty="0"/>
              <a:t>Macroperspectiva del CO. </a:t>
            </a:r>
            <a:r>
              <a:rPr lang="es-ES" sz="2000" dirty="0"/>
              <a:t>Se refiere al comportamiento del sistema organizacional como un todo. Es lo que llamamos comportamiento macroorganizacional y se refiere al estudio de la conducta de organizaciones enteras</a:t>
            </a:r>
            <a:endParaRPr lang="es-CL" sz="2000" dirty="0"/>
          </a:p>
        </p:txBody>
      </p:sp>
      <p:sp>
        <p:nvSpPr>
          <p:cNvPr id="12" name="CuadroTexto 11">
            <a:extLst>
              <a:ext uri="{FF2B5EF4-FFF2-40B4-BE49-F238E27FC236}">
                <a16:creationId xmlns:a16="http://schemas.microsoft.com/office/drawing/2014/main" id="{9C8ACB97-5B51-1940-A527-6BE622823B27}"/>
              </a:ext>
            </a:extLst>
          </p:cNvPr>
          <p:cNvSpPr txBox="1"/>
          <p:nvPr/>
        </p:nvSpPr>
        <p:spPr>
          <a:xfrm>
            <a:off x="382092" y="4248663"/>
            <a:ext cx="8146472" cy="1938992"/>
          </a:xfrm>
          <a:prstGeom prst="rect">
            <a:avLst/>
          </a:prstGeom>
          <a:solidFill>
            <a:schemeClr val="bg1">
              <a:lumMod val="95000"/>
            </a:schemeClr>
          </a:solidFill>
        </p:spPr>
        <p:txBody>
          <a:bodyPr wrap="square">
            <a:spAutoFit/>
          </a:bodyPr>
          <a:lstStyle/>
          <a:p>
            <a:pPr algn="just"/>
            <a:r>
              <a:rPr lang="es-ES" sz="2000" b="1" dirty="0"/>
              <a:t>Perspectiva intermedia del CO. </a:t>
            </a:r>
            <a:r>
              <a:rPr lang="es-ES" sz="2000" dirty="0"/>
              <a:t>Trata sobre el comportamiento de los grupos y los equipos de la organización. Recibe el nombre de comportamiento meso organizacional, pues funciona como nexo entre las otras dos perspectivas del CO. Se enfoca en el comportamiento de las personas que trabajan en grupos o en equipos.</a:t>
            </a:r>
            <a:endParaRPr lang="es-CL" sz="2000" dirty="0"/>
          </a:p>
        </p:txBody>
      </p:sp>
      <p:sp>
        <p:nvSpPr>
          <p:cNvPr id="14" name="CuadroTexto 13">
            <a:extLst>
              <a:ext uri="{FF2B5EF4-FFF2-40B4-BE49-F238E27FC236}">
                <a16:creationId xmlns:a16="http://schemas.microsoft.com/office/drawing/2014/main" id="{FD7AAB6D-15E1-437A-D1D7-0FF1174DBEC0}"/>
              </a:ext>
            </a:extLst>
          </p:cNvPr>
          <p:cNvSpPr txBox="1"/>
          <p:nvPr/>
        </p:nvSpPr>
        <p:spPr>
          <a:xfrm>
            <a:off x="382092" y="6412473"/>
            <a:ext cx="8146472" cy="1938992"/>
          </a:xfrm>
          <a:prstGeom prst="rect">
            <a:avLst/>
          </a:prstGeom>
          <a:solidFill>
            <a:schemeClr val="bg1">
              <a:lumMod val="95000"/>
            </a:schemeClr>
          </a:solidFill>
        </p:spPr>
        <p:txBody>
          <a:bodyPr wrap="square">
            <a:spAutoFit/>
          </a:bodyPr>
          <a:lstStyle/>
          <a:p>
            <a:pPr algn="just"/>
            <a:r>
              <a:rPr lang="es-ES" sz="2000" b="1" dirty="0"/>
              <a:t>Micro perspectiva del CO. </a:t>
            </a:r>
            <a:r>
              <a:rPr lang="es-ES" sz="2000" dirty="0"/>
              <a:t>Analiza el comportamiento del individuo que trabaja solo en la organización. Se llama comportamiento micro organizacional. Por su origen, la micro perspectiva del CO tiene una orientación claramente psicológica. Se enfoca en las diferencias individuales, la personalidad, la percepción y la atribución, la motivación y la satisfacción en el trabajo</a:t>
            </a:r>
            <a:endParaRPr lang="es-CL" sz="2000" dirty="0"/>
          </a:p>
        </p:txBody>
      </p:sp>
      <p:sp>
        <p:nvSpPr>
          <p:cNvPr id="15" name="Marcador de texto 3">
            <a:extLst>
              <a:ext uri="{FF2B5EF4-FFF2-40B4-BE49-F238E27FC236}">
                <a16:creationId xmlns:a16="http://schemas.microsoft.com/office/drawing/2014/main" id="{F3A3B20C-B022-0902-154A-B571D620B47B}"/>
              </a:ext>
            </a:extLst>
          </p:cNvPr>
          <p:cNvSpPr txBox="1">
            <a:spLocks/>
          </p:cNvSpPr>
          <p:nvPr/>
        </p:nvSpPr>
        <p:spPr>
          <a:xfrm>
            <a:off x="1068118" y="9450316"/>
            <a:ext cx="16151764" cy="416195"/>
          </a:xfrm>
          <a:prstGeom prst="rect">
            <a:avLst/>
          </a:prstGeom>
        </p:spPr>
        <p:txBody>
          <a:bodyPr vert="horz" wrap="square" lIns="91440" tIns="45720" rIns="91440" bIns="45720" rtlCol="0">
            <a:noAutofit/>
          </a:bodyPr>
          <a:lstStyle>
            <a:lvl1pPr marL="0" indent="0" algn="l" defTabSz="1371417" rtl="0" eaLnBrk="1" latinLnBrk="0" hangingPunct="1">
              <a:lnSpc>
                <a:spcPct val="130000"/>
              </a:lnSpc>
              <a:spcBef>
                <a:spcPts val="0"/>
              </a:spcBef>
              <a:buClr>
                <a:schemeClr val="accent4"/>
              </a:buClr>
              <a:buFont typeface="Wingdings" panose="05000000000000000000" pitchFamily="2" charset="2"/>
              <a:buNone/>
              <a:defRPr sz="1575" kern="1200">
                <a:solidFill>
                  <a:schemeClr val="bg1">
                    <a:lumMod val="50000"/>
                  </a:schemeClr>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4"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s-CL" dirty="0">
                <a:solidFill>
                  <a:schemeClr val="tx1"/>
                </a:solidFill>
                <a:latin typeface="Segoe UI" panose="020B0502040204020203" pitchFamily="34" charset="0"/>
              </a:rPr>
              <a:t>Libro Comportamiento organizacional. La dinámica del éxito en la organización/ Autor Idalberto Chiavenato Libro Capitulo 1, página 11,</a:t>
            </a:r>
            <a:endParaRPr lang="es-CL" dirty="0">
              <a:solidFill>
                <a:schemeClr val="tx1"/>
              </a:solidFill>
            </a:endParaRPr>
          </a:p>
        </p:txBody>
      </p:sp>
    </p:spTree>
    <p:extLst>
      <p:ext uri="{BB962C8B-B14F-4D97-AF65-F5344CB8AC3E}">
        <p14:creationId xmlns:p14="http://schemas.microsoft.com/office/powerpoint/2010/main" val="731731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80000">
              <a:schemeClr val="bg1"/>
            </a:gs>
          </a:gsLst>
          <a:lin ang="16200000" scaled="1"/>
          <a:tileRect/>
        </a:gradFill>
        <a:effectLst/>
      </p:bgPr>
    </p:bg>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3336DB-764D-6C36-92D0-3804B1A603EA}"/>
              </a:ext>
            </a:extLst>
          </p:cNvPr>
          <p:cNvSpPr>
            <a:spLocks noGrp="1"/>
          </p:cNvSpPr>
          <p:nvPr>
            <p:ph type="title"/>
          </p:nvPr>
        </p:nvSpPr>
        <p:spPr/>
        <p:txBody>
          <a:bodyPr/>
          <a:lstStyle/>
          <a:p>
            <a:r>
              <a:rPr lang="es-ES" dirty="0"/>
              <a:t>Modelo para comprender el Comportamiento Organizacional </a:t>
            </a:r>
            <a:endParaRPr lang="es-CL" dirty="0"/>
          </a:p>
        </p:txBody>
      </p:sp>
      <p:pic>
        <p:nvPicPr>
          <p:cNvPr id="6" name="Imagen 5">
            <a:extLst>
              <a:ext uri="{FF2B5EF4-FFF2-40B4-BE49-F238E27FC236}">
                <a16:creationId xmlns:a16="http://schemas.microsoft.com/office/drawing/2014/main" id="{1750717A-6C8B-F726-692C-526205FE9CB1}"/>
              </a:ext>
            </a:extLst>
          </p:cNvPr>
          <p:cNvPicPr>
            <a:picLocks noChangeAspect="1"/>
          </p:cNvPicPr>
          <p:nvPr/>
        </p:nvPicPr>
        <p:blipFill rotWithShape="1">
          <a:blip r:embed="rId3"/>
          <a:srcRect l="61787" t="43816" r="2671" b="18401"/>
          <a:stretch/>
        </p:blipFill>
        <p:spPr>
          <a:xfrm>
            <a:off x="7184570" y="2205885"/>
            <a:ext cx="10893879" cy="6489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Marcador de texto 3">
            <a:extLst>
              <a:ext uri="{FF2B5EF4-FFF2-40B4-BE49-F238E27FC236}">
                <a16:creationId xmlns:a16="http://schemas.microsoft.com/office/drawing/2014/main" id="{CA20DE78-1CC2-6983-5D93-14D6407E3330}"/>
              </a:ext>
            </a:extLst>
          </p:cNvPr>
          <p:cNvSpPr txBox="1">
            <a:spLocks/>
          </p:cNvSpPr>
          <p:nvPr/>
        </p:nvSpPr>
        <p:spPr>
          <a:xfrm>
            <a:off x="1068118" y="9450316"/>
            <a:ext cx="16151764" cy="416195"/>
          </a:xfrm>
          <a:prstGeom prst="rect">
            <a:avLst/>
          </a:prstGeom>
        </p:spPr>
        <p:txBody>
          <a:bodyPr vert="horz" wrap="square" lIns="91440" tIns="45720" rIns="91440" bIns="45720" rtlCol="0">
            <a:noAutofit/>
          </a:bodyPr>
          <a:lstStyle>
            <a:lvl1pPr marL="0" indent="0" algn="l" defTabSz="1371417" rtl="0" eaLnBrk="1" latinLnBrk="0" hangingPunct="1">
              <a:lnSpc>
                <a:spcPct val="130000"/>
              </a:lnSpc>
              <a:spcBef>
                <a:spcPts val="0"/>
              </a:spcBef>
              <a:buClr>
                <a:schemeClr val="accent4"/>
              </a:buClr>
              <a:buFont typeface="Wingdings" panose="05000000000000000000" pitchFamily="2" charset="2"/>
              <a:buNone/>
              <a:defRPr sz="1575" kern="1200">
                <a:solidFill>
                  <a:schemeClr val="bg1">
                    <a:lumMod val="50000"/>
                  </a:schemeClr>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4"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s-CL" dirty="0">
                <a:solidFill>
                  <a:schemeClr val="tx1"/>
                </a:solidFill>
                <a:latin typeface="Segoe UI" panose="020B0502040204020203" pitchFamily="34" charset="0"/>
              </a:rPr>
              <a:t>Libro Comportamiento organizacional. La dinámica del éxito en la organización/ Autor Idalberto Chiavenato Libro Capitulo 1, página 14</a:t>
            </a:r>
            <a:endParaRPr lang="es-CL" dirty="0">
              <a:solidFill>
                <a:schemeClr val="tx1"/>
              </a:solidFill>
            </a:endParaRPr>
          </a:p>
        </p:txBody>
      </p:sp>
      <p:sp>
        <p:nvSpPr>
          <p:cNvPr id="9" name="CuadroTexto 8">
            <a:extLst>
              <a:ext uri="{FF2B5EF4-FFF2-40B4-BE49-F238E27FC236}">
                <a16:creationId xmlns:a16="http://schemas.microsoft.com/office/drawing/2014/main" id="{F184C6D0-9BEA-3DC9-2047-2D8DC5FEE936}"/>
              </a:ext>
            </a:extLst>
          </p:cNvPr>
          <p:cNvSpPr txBox="1"/>
          <p:nvPr/>
        </p:nvSpPr>
        <p:spPr>
          <a:xfrm>
            <a:off x="970146" y="2205885"/>
            <a:ext cx="5920511" cy="1938992"/>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solidFill>
                  <a:srgbClr val="FF0000"/>
                </a:solidFill>
              </a:rPr>
              <a:t>Variables dependientes del CO </a:t>
            </a:r>
          </a:p>
          <a:p>
            <a:r>
              <a:rPr lang="es-ES" sz="2000" dirty="0">
                <a:solidFill>
                  <a:srgbClr val="FF0000"/>
                </a:solidFill>
              </a:rPr>
              <a:t>La interacción de las variables independientes del CO determina la forma de las variables dependientes. El modelo del CO incluye aquellas variables dependientes que son los principales indicadores que se pretende evaluar o medir</a:t>
            </a:r>
            <a:endParaRPr lang="es-CL" sz="2000" dirty="0">
              <a:solidFill>
                <a:srgbClr val="FF0000"/>
              </a:solidFill>
            </a:endParaRPr>
          </a:p>
        </p:txBody>
      </p:sp>
      <p:sp>
        <p:nvSpPr>
          <p:cNvPr id="11" name="CuadroTexto 10">
            <a:extLst>
              <a:ext uri="{FF2B5EF4-FFF2-40B4-BE49-F238E27FC236}">
                <a16:creationId xmlns:a16="http://schemas.microsoft.com/office/drawing/2014/main" id="{07F93A7B-E089-8415-BA54-1C25A44669D3}"/>
              </a:ext>
            </a:extLst>
          </p:cNvPr>
          <p:cNvSpPr txBox="1"/>
          <p:nvPr/>
        </p:nvSpPr>
        <p:spPr>
          <a:xfrm>
            <a:off x="970146" y="4480986"/>
            <a:ext cx="5920511" cy="1323439"/>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intermedias </a:t>
            </a:r>
          </a:p>
          <a:p>
            <a:r>
              <a:rPr lang="es-ES" sz="2000" dirty="0"/>
              <a:t>Las variables independientes y dependientes del CO producen variables intermedias, en una íntima relación sistémica y no lineal.</a:t>
            </a:r>
            <a:endParaRPr lang="es-CL" sz="2000" dirty="0"/>
          </a:p>
        </p:txBody>
      </p:sp>
      <p:sp>
        <p:nvSpPr>
          <p:cNvPr id="13" name="CuadroTexto 12">
            <a:extLst>
              <a:ext uri="{FF2B5EF4-FFF2-40B4-BE49-F238E27FC236}">
                <a16:creationId xmlns:a16="http://schemas.microsoft.com/office/drawing/2014/main" id="{98E20230-628F-60CD-6FA1-8F2AB0826CD6}"/>
              </a:ext>
            </a:extLst>
          </p:cNvPr>
          <p:cNvSpPr txBox="1"/>
          <p:nvPr/>
        </p:nvSpPr>
        <p:spPr>
          <a:xfrm>
            <a:off x="970145" y="6140534"/>
            <a:ext cx="5920511" cy="2554545"/>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resultantes o finales </a:t>
            </a:r>
            <a:r>
              <a:rPr lang="es-ES" sz="2000" dirty="0"/>
              <a:t>¿Por qué son importantes las variables intermedias? Porque producen variables resultantes o finales en una cadena de valor creciente</a:t>
            </a:r>
          </a:p>
          <a:p>
            <a:pPr marL="342900" indent="-342900">
              <a:buFont typeface="Arial" panose="020B0604020202020204" pitchFamily="34" charset="0"/>
              <a:buChar char="•"/>
            </a:pPr>
            <a:r>
              <a:rPr lang="es-ES" sz="2000" dirty="0"/>
              <a:t>Realización de los objetivos de la organización</a:t>
            </a:r>
          </a:p>
          <a:p>
            <a:pPr marL="342900" indent="-342900">
              <a:buFont typeface="Arial" panose="020B0604020202020204" pitchFamily="34" charset="0"/>
              <a:buChar char="•"/>
            </a:pPr>
            <a:r>
              <a:rPr lang="es-CL" sz="2000" dirty="0"/>
              <a:t>Valor económico agregado</a:t>
            </a:r>
          </a:p>
          <a:p>
            <a:pPr marL="342900" indent="-342900">
              <a:buFont typeface="Arial" panose="020B0604020202020204" pitchFamily="34" charset="0"/>
              <a:buChar char="•"/>
            </a:pPr>
            <a:r>
              <a:rPr lang="es-CL" sz="2000" dirty="0"/>
              <a:t>Renovación de la organización</a:t>
            </a:r>
          </a:p>
          <a:p>
            <a:pPr marL="342900" indent="-342900">
              <a:buFont typeface="Arial" panose="020B0604020202020204" pitchFamily="34" charset="0"/>
              <a:buChar char="•"/>
            </a:pPr>
            <a:r>
              <a:rPr lang="es-CL" sz="2000" dirty="0"/>
              <a:t>Crecimiento</a:t>
            </a:r>
            <a:endParaRPr lang="es-CL" dirty="0"/>
          </a:p>
        </p:txBody>
      </p:sp>
    </p:spTree>
    <p:extLst>
      <p:ext uri="{BB962C8B-B14F-4D97-AF65-F5344CB8AC3E}">
        <p14:creationId xmlns:p14="http://schemas.microsoft.com/office/powerpoint/2010/main" val="3413124727"/>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0" y="2628900"/>
            <a:ext cx="7509133" cy="5893921"/>
          </a:xfrm>
          <a:prstGeom prst="rect">
            <a:avLst/>
          </a:prstGeom>
          <a:solidFill>
            <a:schemeClr val="bg1">
              <a:lumMod val="95000"/>
            </a:schemeClr>
          </a:solidFill>
        </p:spPr>
        <p:txBody>
          <a:bodyPr wrap="square" lIns="180000" rIns="180000">
            <a:spAutoFit/>
          </a:bodyPr>
          <a:lstStyle/>
          <a:p>
            <a:pPr algn="just"/>
            <a:r>
              <a:rPr lang="es-MX" dirty="0"/>
              <a:t>El modelo convencional del CO utilizado por  la mayoría de los autores incluye tres niveles de análisis: </a:t>
            </a:r>
          </a:p>
          <a:p>
            <a:pPr algn="just"/>
            <a:r>
              <a:rPr lang="es-MX" dirty="0"/>
              <a:t>- el individual, el grupal y el organizacional, los cuales tienen grados crecientes de complejidad y cada uno se elabora a partir del nivel anterior, es decir, se superponen como si fueran bloques de construcción dinámicos e interactivos. </a:t>
            </a:r>
          </a:p>
          <a:p>
            <a:pPr algn="just"/>
            <a:endParaRPr lang="es-MX" dirty="0"/>
          </a:p>
          <a:p>
            <a:pPr algn="just"/>
            <a:r>
              <a:rPr lang="es-MX" dirty="0"/>
              <a:t>Los tres niveles funcionan como variables independientes del CO y determinan las variables que </a:t>
            </a:r>
            <a:r>
              <a:rPr lang="es-CL" dirty="0"/>
              <a:t>veremos a continuación.</a:t>
            </a:r>
            <a:r>
              <a:rPr lang="es-MX" sz="2600" b="1" dirty="0"/>
              <a:t>.</a:t>
            </a:r>
          </a:p>
          <a:p>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45468" y="2628900"/>
            <a:ext cx="7509132" cy="6894195"/>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dirty="0"/>
              <a:t>VARIALES INDEPENDIENTES DEL CO</a:t>
            </a:r>
          </a:p>
          <a:p>
            <a:r>
              <a:rPr lang="es-MX" b="0" dirty="0"/>
              <a:t>Las tres variables del análisis —el sistema de la organización como un todo, los grupos de personas y los individuos—son las variables independientes del CO:</a:t>
            </a:r>
          </a:p>
          <a:p>
            <a:endParaRPr lang="es-MX" b="0" dirty="0"/>
          </a:p>
          <a:p>
            <a:r>
              <a:rPr lang="es-MX" dirty="0"/>
              <a:t>1. </a:t>
            </a:r>
            <a:r>
              <a:rPr lang="es-MX" b="0" dirty="0"/>
              <a:t>Las v</a:t>
            </a:r>
            <a:r>
              <a:rPr lang="es-MX" b="0" i="1" dirty="0"/>
              <a:t>ariables a nivel de sistema organizacional: </a:t>
            </a:r>
            <a:r>
              <a:rPr lang="es-MX" b="0" dirty="0"/>
              <a:t>son aquellas que encontramos en la organización como un  todo. Deben abordarse en forma holística, es decir, involucrando al sistema entero. Algunos ejemplos son el diseño y la cultura de la organización y los procesos de trabajo. Se debe considerar que el todo es diferente de las partes que lo constituyen, así como el agua es diferente del hidrógeno y el oxígeno que la </a:t>
            </a:r>
            <a:r>
              <a:rPr lang="es-CL" b="0" dirty="0"/>
              <a:t>forman.</a:t>
            </a:r>
          </a:p>
        </p:txBody>
      </p:sp>
    </p:spTree>
    <p:extLst>
      <p:ext uri="{BB962C8B-B14F-4D97-AF65-F5344CB8AC3E}">
        <p14:creationId xmlns:p14="http://schemas.microsoft.com/office/powerpoint/2010/main" val="121784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4" name="Marcador de texto 3">
            <a:extLst>
              <a:ext uri="{FF2B5EF4-FFF2-40B4-BE49-F238E27FC236}">
                <a16:creationId xmlns:a16="http://schemas.microsoft.com/office/drawing/2014/main" id="{D2709ECE-551C-6C07-D337-46A5B6E59B7C}"/>
              </a:ext>
            </a:extLst>
          </p:cNvPr>
          <p:cNvSpPr>
            <a:spLocks noGrp="1"/>
          </p:cNvSpPr>
          <p:nvPr>
            <p:ph type="body" sz="quarter" idx="12"/>
          </p:nvPr>
        </p:nvSpPr>
        <p:spPr/>
        <p:txBody>
          <a:bodyPr/>
          <a:lstStyle/>
          <a:p>
            <a:endParaRPr lang="es-CL"/>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0" y="2457450"/>
            <a:ext cx="7509133" cy="7571303"/>
          </a:xfrm>
          <a:prstGeom prst="rect">
            <a:avLst/>
          </a:prstGeom>
          <a:solidFill>
            <a:schemeClr val="bg1">
              <a:lumMod val="95000"/>
            </a:schemeClr>
          </a:solidFill>
        </p:spPr>
        <p:txBody>
          <a:bodyPr wrap="square" lIns="180000" rIns="180000">
            <a:spAutoFit/>
          </a:bodyPr>
          <a:lstStyle/>
          <a:p>
            <a:pPr algn="just"/>
            <a:r>
              <a:rPr lang="es-MX" b="1" dirty="0"/>
              <a:t>2. </a:t>
            </a:r>
            <a:r>
              <a:rPr lang="es-MX" dirty="0"/>
              <a:t>Las </a:t>
            </a:r>
            <a:r>
              <a:rPr lang="es-MX" i="1" dirty="0"/>
              <a:t>variables a nivel grupal: </a:t>
            </a:r>
            <a:r>
              <a:rPr lang="es-MX" dirty="0"/>
              <a:t>son aquellas que se observan en el comportamiento del grupo, es decir, cuando las personas trabajan en equipos. El comportamiento del grupo es diferente del de cada uno de sus integrantes.</a:t>
            </a:r>
          </a:p>
          <a:p>
            <a:pPr algn="just"/>
            <a:endParaRPr lang="es-MX" dirty="0"/>
          </a:p>
          <a:p>
            <a:pPr algn="just"/>
            <a:r>
              <a:rPr lang="es-MX" b="1" dirty="0"/>
              <a:t>3. </a:t>
            </a:r>
            <a:r>
              <a:rPr lang="es-MX" dirty="0"/>
              <a:t>Las </a:t>
            </a:r>
            <a:r>
              <a:rPr lang="es-MX" i="1" dirty="0"/>
              <a:t>variables a nivel individual</a:t>
            </a:r>
            <a:r>
              <a:rPr lang="es-MX" dirty="0"/>
              <a:t>: son aquellas que se derivan de las características de las personas que trabajan en la organización, como la personalidad, la historia personal, el grado de estudios, las competencias, los valores y las actitudes, sin dejar a un lado aspectos como la percepción, la toma individual de decisiones, el aprendizaje y la motivación. Cuando las personas ingresan a una organización ya poseen características individuales que influirán en </a:t>
            </a:r>
            <a:r>
              <a:rPr lang="es-CL" dirty="0"/>
              <a:t>en forma </a:t>
            </a:r>
            <a:r>
              <a:rPr lang="es-MX" dirty="0"/>
              <a:t>ostensible en el CO y éste influirá en ellas.</a:t>
            </a:r>
            <a:endParaRPr lang="es-ES" sz="26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9859025" y="4198977"/>
            <a:ext cx="7895575" cy="2246769"/>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sz="2800" b="0" i="1" dirty="0"/>
              <a:t>Las variables independientes condicionan el CO y dan forma a las variables dependientes, como el desempeño, un bajo absentismo, poca rotación de personal, satisfacción en el trabajo y el grado de ciudadanía</a:t>
            </a:r>
            <a:r>
              <a:rPr lang="es-CL" sz="2800" b="0" i="1" dirty="0"/>
              <a:t>organizacional.</a:t>
            </a:r>
          </a:p>
        </p:txBody>
      </p:sp>
    </p:spTree>
    <p:extLst>
      <p:ext uri="{BB962C8B-B14F-4D97-AF65-F5344CB8AC3E}">
        <p14:creationId xmlns:p14="http://schemas.microsoft.com/office/powerpoint/2010/main" val="401899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3336DB-764D-6C36-92D0-3804B1A603EA}"/>
              </a:ext>
            </a:extLst>
          </p:cNvPr>
          <p:cNvSpPr>
            <a:spLocks noGrp="1"/>
          </p:cNvSpPr>
          <p:nvPr>
            <p:ph type="title"/>
          </p:nvPr>
        </p:nvSpPr>
        <p:spPr/>
        <p:txBody>
          <a:bodyPr/>
          <a:lstStyle/>
          <a:p>
            <a:r>
              <a:rPr lang="es-ES" dirty="0"/>
              <a:t>Modelo para comprender el Comportamiento Organizacional </a:t>
            </a:r>
            <a:endParaRPr lang="es-CL" dirty="0"/>
          </a:p>
        </p:txBody>
      </p:sp>
      <p:pic>
        <p:nvPicPr>
          <p:cNvPr id="6" name="Imagen 5">
            <a:extLst>
              <a:ext uri="{FF2B5EF4-FFF2-40B4-BE49-F238E27FC236}">
                <a16:creationId xmlns:a16="http://schemas.microsoft.com/office/drawing/2014/main" id="{1750717A-6C8B-F726-692C-526205FE9CB1}"/>
              </a:ext>
            </a:extLst>
          </p:cNvPr>
          <p:cNvPicPr>
            <a:picLocks noChangeAspect="1"/>
          </p:cNvPicPr>
          <p:nvPr/>
        </p:nvPicPr>
        <p:blipFill rotWithShape="1">
          <a:blip r:embed="rId2"/>
          <a:srcRect l="61787" t="43816" r="2671" b="18401"/>
          <a:stretch/>
        </p:blipFill>
        <p:spPr>
          <a:xfrm>
            <a:off x="7184570" y="2205885"/>
            <a:ext cx="10893879" cy="6489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Marcador de texto 3">
            <a:extLst>
              <a:ext uri="{FF2B5EF4-FFF2-40B4-BE49-F238E27FC236}">
                <a16:creationId xmlns:a16="http://schemas.microsoft.com/office/drawing/2014/main" id="{CA20DE78-1CC2-6983-5D93-14D6407E3330}"/>
              </a:ext>
            </a:extLst>
          </p:cNvPr>
          <p:cNvSpPr txBox="1">
            <a:spLocks/>
          </p:cNvSpPr>
          <p:nvPr/>
        </p:nvSpPr>
        <p:spPr>
          <a:xfrm>
            <a:off x="1068118" y="9450316"/>
            <a:ext cx="16151764" cy="416195"/>
          </a:xfrm>
          <a:prstGeom prst="rect">
            <a:avLst/>
          </a:prstGeom>
        </p:spPr>
        <p:txBody>
          <a:bodyPr vert="horz" wrap="square" lIns="91440" tIns="45720" rIns="91440" bIns="45720" rtlCol="0">
            <a:noAutofit/>
          </a:bodyPr>
          <a:lstStyle>
            <a:lvl1pPr marL="0" indent="0" algn="l" defTabSz="1371417" rtl="0" eaLnBrk="1" latinLnBrk="0" hangingPunct="1">
              <a:lnSpc>
                <a:spcPct val="130000"/>
              </a:lnSpc>
              <a:spcBef>
                <a:spcPts val="0"/>
              </a:spcBef>
              <a:buClr>
                <a:schemeClr val="accent4"/>
              </a:buClr>
              <a:buFont typeface="Wingdings" panose="05000000000000000000" pitchFamily="2" charset="2"/>
              <a:buNone/>
              <a:defRPr sz="1575" kern="1200">
                <a:solidFill>
                  <a:schemeClr val="bg1">
                    <a:lumMod val="50000"/>
                  </a:schemeClr>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4"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s-CL" dirty="0">
                <a:solidFill>
                  <a:schemeClr val="tx1"/>
                </a:solidFill>
                <a:latin typeface="Segoe UI" panose="020B0502040204020203" pitchFamily="34" charset="0"/>
              </a:rPr>
              <a:t>Libro Comportamiento organizacional. La dinámica del éxito en la organización/ Autor Idalberto Chiavenato Libro Capitulo 1, página 14</a:t>
            </a:r>
            <a:endParaRPr lang="es-CL" dirty="0">
              <a:solidFill>
                <a:schemeClr val="tx1"/>
              </a:solidFill>
            </a:endParaRPr>
          </a:p>
        </p:txBody>
      </p:sp>
      <p:sp>
        <p:nvSpPr>
          <p:cNvPr id="9" name="CuadroTexto 8">
            <a:extLst>
              <a:ext uri="{FF2B5EF4-FFF2-40B4-BE49-F238E27FC236}">
                <a16:creationId xmlns:a16="http://schemas.microsoft.com/office/drawing/2014/main" id="{F184C6D0-9BEA-3DC9-2047-2D8DC5FEE936}"/>
              </a:ext>
            </a:extLst>
          </p:cNvPr>
          <p:cNvSpPr txBox="1"/>
          <p:nvPr/>
        </p:nvSpPr>
        <p:spPr>
          <a:xfrm>
            <a:off x="970146" y="2205885"/>
            <a:ext cx="5920511" cy="1938992"/>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solidFill>
                  <a:srgbClr val="FF0000"/>
                </a:solidFill>
              </a:rPr>
              <a:t>Variables dependientes del CO </a:t>
            </a:r>
          </a:p>
          <a:p>
            <a:r>
              <a:rPr lang="es-ES" sz="2000" dirty="0">
                <a:solidFill>
                  <a:srgbClr val="FF0000"/>
                </a:solidFill>
              </a:rPr>
              <a:t>La interacción de las variables independientes del CO determina la forma de las variables dependientes. El modelo del CO incluye aquellas variables dependientes que son los principales indicadores que se pretende evaluar o medir</a:t>
            </a:r>
            <a:endParaRPr lang="es-CL" sz="2000" dirty="0">
              <a:solidFill>
                <a:srgbClr val="FF0000"/>
              </a:solidFill>
            </a:endParaRPr>
          </a:p>
        </p:txBody>
      </p:sp>
      <p:sp>
        <p:nvSpPr>
          <p:cNvPr id="11" name="CuadroTexto 10">
            <a:extLst>
              <a:ext uri="{FF2B5EF4-FFF2-40B4-BE49-F238E27FC236}">
                <a16:creationId xmlns:a16="http://schemas.microsoft.com/office/drawing/2014/main" id="{07F93A7B-E089-8415-BA54-1C25A44669D3}"/>
              </a:ext>
            </a:extLst>
          </p:cNvPr>
          <p:cNvSpPr txBox="1"/>
          <p:nvPr/>
        </p:nvSpPr>
        <p:spPr>
          <a:xfrm>
            <a:off x="970146" y="4480986"/>
            <a:ext cx="5920511" cy="1323439"/>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intermedias </a:t>
            </a:r>
          </a:p>
          <a:p>
            <a:r>
              <a:rPr lang="es-ES" sz="2000" dirty="0"/>
              <a:t>Las variables independientes y dependientes del CO producen variables intermedias, en una íntima relación sistémica y no lineal.</a:t>
            </a:r>
            <a:endParaRPr lang="es-CL" sz="2000" dirty="0"/>
          </a:p>
        </p:txBody>
      </p:sp>
      <p:sp>
        <p:nvSpPr>
          <p:cNvPr id="13" name="CuadroTexto 12">
            <a:extLst>
              <a:ext uri="{FF2B5EF4-FFF2-40B4-BE49-F238E27FC236}">
                <a16:creationId xmlns:a16="http://schemas.microsoft.com/office/drawing/2014/main" id="{98E20230-628F-60CD-6FA1-8F2AB0826CD6}"/>
              </a:ext>
            </a:extLst>
          </p:cNvPr>
          <p:cNvSpPr txBox="1"/>
          <p:nvPr/>
        </p:nvSpPr>
        <p:spPr>
          <a:xfrm>
            <a:off x="970145" y="6140534"/>
            <a:ext cx="5920511" cy="2554545"/>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resultantes o finales </a:t>
            </a:r>
            <a:r>
              <a:rPr lang="es-ES" sz="2000" dirty="0"/>
              <a:t>¿Por qué son importantes las variables intermedias? Porque producen variables resultantes o finales en una cadena de valor creciente</a:t>
            </a:r>
          </a:p>
          <a:p>
            <a:pPr marL="342900" indent="-342900">
              <a:buFont typeface="Arial" panose="020B0604020202020204" pitchFamily="34" charset="0"/>
              <a:buChar char="•"/>
            </a:pPr>
            <a:r>
              <a:rPr lang="es-ES" sz="2000" dirty="0"/>
              <a:t>Realización de los objetivos de la organización</a:t>
            </a:r>
          </a:p>
          <a:p>
            <a:pPr marL="342900" indent="-342900">
              <a:buFont typeface="Arial" panose="020B0604020202020204" pitchFamily="34" charset="0"/>
              <a:buChar char="•"/>
            </a:pPr>
            <a:r>
              <a:rPr lang="es-CL" sz="2000" dirty="0"/>
              <a:t>Valor económico agregado</a:t>
            </a:r>
          </a:p>
          <a:p>
            <a:pPr marL="342900" indent="-342900">
              <a:buFont typeface="Arial" panose="020B0604020202020204" pitchFamily="34" charset="0"/>
              <a:buChar char="•"/>
            </a:pPr>
            <a:r>
              <a:rPr lang="es-CL" sz="2000" dirty="0"/>
              <a:t>Renovación de la organización</a:t>
            </a:r>
          </a:p>
          <a:p>
            <a:pPr marL="342900" indent="-342900">
              <a:buFont typeface="Arial" panose="020B0604020202020204" pitchFamily="34" charset="0"/>
              <a:buChar char="•"/>
            </a:pPr>
            <a:r>
              <a:rPr lang="es-CL" sz="2000" dirty="0"/>
              <a:t>Crecimiento</a:t>
            </a:r>
            <a:endParaRPr lang="es-CL" dirty="0"/>
          </a:p>
        </p:txBody>
      </p:sp>
    </p:spTree>
    <p:extLst>
      <p:ext uri="{BB962C8B-B14F-4D97-AF65-F5344CB8AC3E}">
        <p14:creationId xmlns:p14="http://schemas.microsoft.com/office/powerpoint/2010/main" val="2792702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0" y="3465698"/>
            <a:ext cx="7509133" cy="5509200"/>
          </a:xfrm>
          <a:prstGeom prst="rect">
            <a:avLst/>
          </a:prstGeom>
          <a:solidFill>
            <a:schemeClr val="bg1">
              <a:lumMod val="95000"/>
            </a:schemeClr>
          </a:solidFill>
        </p:spPr>
        <p:txBody>
          <a:bodyPr wrap="square" lIns="180000" rIns="180000">
            <a:spAutoFit/>
          </a:bodyPr>
          <a:lstStyle/>
          <a:p>
            <a:pPr algn="just"/>
            <a:r>
              <a:rPr lang="es-CL" sz="3200" b="1" i="1" dirty="0"/>
              <a:t>VARIABLES DEPENDIENTES DEL CO</a:t>
            </a:r>
          </a:p>
          <a:p>
            <a:pPr algn="just"/>
            <a:r>
              <a:rPr lang="es-MX" sz="3200" dirty="0"/>
              <a:t>La interacción de las variables independientes del CO determina la forma de las variables dependientes. El modelo del CO incluye aquellas variables dependientes que son los principales indicadores que se pretende evaluar o medir. Las variables dependientes son básicamente</a:t>
            </a:r>
            <a:r>
              <a:rPr lang="es-CL" sz="3200" dirty="0"/>
              <a:t>variables intermedias, a saber:</a:t>
            </a:r>
            <a:r>
              <a:rPr lang="es-MX" sz="3200" dirty="0"/>
              <a:t>.</a:t>
            </a:r>
            <a:endParaRPr lang="es-ES" sz="3200" b="1" dirty="0"/>
          </a:p>
        </p:txBody>
      </p:sp>
      <p:sp>
        <p:nvSpPr>
          <p:cNvPr id="6" name="Rectángulo 5">
            <a:extLst>
              <a:ext uri="{FF2B5EF4-FFF2-40B4-BE49-F238E27FC236}">
                <a16:creationId xmlns:a16="http://schemas.microsoft.com/office/drawing/2014/main" id="{C2E322E2-256B-0545-6910-ECCC94FA76DA}"/>
              </a:ext>
            </a:extLst>
          </p:cNvPr>
          <p:cNvSpPr/>
          <p:nvPr/>
        </p:nvSpPr>
        <p:spPr>
          <a:xfrm>
            <a:off x="8375177" y="3344552"/>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9859025" y="3155661"/>
            <a:ext cx="7895575" cy="6001643"/>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pPr marL="514350" indent="-514350">
              <a:buAutoNum type="arabicPeriod"/>
            </a:pPr>
            <a:r>
              <a:rPr lang="es-MX" sz="3200" i="1" dirty="0"/>
              <a:t>Desempeño: </a:t>
            </a:r>
          </a:p>
          <a:p>
            <a:endParaRPr lang="es-MX" sz="3200" b="0" i="1" dirty="0"/>
          </a:p>
          <a:p>
            <a:r>
              <a:rPr lang="es-MX" sz="3200" b="0" i="1" dirty="0"/>
              <a:t>E</a:t>
            </a:r>
            <a:r>
              <a:rPr lang="es-MX" sz="3200" b="0" dirty="0"/>
              <a:t>s la manera en que las personas cumplen sus funciones, actividades y obligaciones. El desempeño individual afecta el del grupo y éste condiciona el de la organización. Un desempeño excelente facilita el éxito de la organización, mientras que uno mediocre no agrega valor. El desempeño de los individuos, los grupos y la organización tienen una enorme influencia en el CO. </a:t>
            </a:r>
            <a:endParaRPr lang="es-CL" sz="3600" b="0" i="1" dirty="0"/>
          </a:p>
        </p:txBody>
      </p:sp>
    </p:spTree>
    <p:extLst>
      <p:ext uri="{BB962C8B-B14F-4D97-AF65-F5344CB8AC3E}">
        <p14:creationId xmlns:p14="http://schemas.microsoft.com/office/powerpoint/2010/main" val="182085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0" y="2314000"/>
            <a:ext cx="8102600" cy="7478970"/>
          </a:xfrm>
          <a:prstGeom prst="rect">
            <a:avLst/>
          </a:prstGeom>
          <a:solidFill>
            <a:schemeClr val="bg1">
              <a:lumMod val="95000"/>
            </a:schemeClr>
          </a:solidFill>
        </p:spPr>
        <p:txBody>
          <a:bodyPr wrap="square" lIns="180000" rIns="180000">
            <a:spAutoFit/>
          </a:bodyPr>
          <a:lstStyle/>
          <a:p>
            <a:pPr algn="just"/>
            <a:r>
              <a:rPr lang="es-MX" sz="3200" b="1" dirty="0"/>
              <a:t>2. Compromiso: </a:t>
            </a:r>
          </a:p>
          <a:p>
            <a:pPr algn="just"/>
            <a:r>
              <a:rPr lang="es-MX" sz="3200" dirty="0"/>
              <a:t>El compromiso con la organización reduce el absentismo y, por tanto, incrementa la disponibilidad de fuerza de trabajo. El absentismo se refiere al número de personas que faltan a trabajar, a la frecuencia y motivos con que lo hacen, y a la cantidad de tiempo de trabajo perdido por dicha causa.</a:t>
            </a:r>
          </a:p>
          <a:p>
            <a:pPr algn="just"/>
            <a:r>
              <a:rPr lang="es-MX" sz="3200" dirty="0"/>
              <a:t>Las faltas pueden ser voluntarias (decididas por las personas) o involuntarias (por causas de fuerza mayor que impiden que la persona se presente a laborar). El absentismo impone costos muy elevados </a:t>
            </a:r>
            <a:r>
              <a:rPr lang="es-CL" sz="3200" dirty="0"/>
              <a:t>a las organizaciones</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8707821" y="3155661"/>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9930846" y="2314000"/>
            <a:ext cx="7895575" cy="7478970"/>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sz="3200" dirty="0"/>
              <a:t>3. Fidelidad:</a:t>
            </a:r>
            <a:endParaRPr lang="es-MX" sz="3200" b="0" dirty="0"/>
          </a:p>
          <a:p>
            <a:r>
              <a:rPr lang="es-MX" sz="3200" b="0" dirty="0"/>
              <a:t>La fidelidad a la organización contribuye a reducir la rotación de personal, es decir, el </a:t>
            </a:r>
            <a:r>
              <a:rPr lang="es-CL" sz="3200" b="0" dirty="0"/>
              <a:t>flujo constante de salidas (renuncias o despidos) y </a:t>
            </a:r>
            <a:r>
              <a:rPr lang="es-MX" sz="3200" b="0" dirty="0"/>
              <a:t>entradas (admisiones) de personas a la organización, o el ingreso de personas para compensar las salidas</a:t>
            </a:r>
          </a:p>
          <a:p>
            <a:r>
              <a:rPr lang="es-MX" sz="3200" b="0" dirty="0"/>
              <a:t>de integrantes de la organización. </a:t>
            </a:r>
          </a:p>
          <a:p>
            <a:endParaRPr lang="es-MX" sz="3200" b="0" dirty="0"/>
          </a:p>
          <a:p>
            <a:r>
              <a:rPr lang="es-MX" sz="3200" b="0" dirty="0"/>
              <a:t>La rotación puede </a:t>
            </a:r>
            <a:r>
              <a:rPr lang="es-CL" sz="3200" b="0" dirty="0"/>
              <a:t>ser voluntaria (cuando la persona decide separarse </a:t>
            </a:r>
            <a:r>
              <a:rPr lang="es-MX" sz="3200" b="0" dirty="0"/>
              <a:t>de la empresa) o involuntaria (cuando la empresa decide despedir a la persona, sea por reducción de </a:t>
            </a:r>
            <a:r>
              <a:rPr lang="es-CL" sz="3200" b="0" dirty="0"/>
              <a:t>personal o por desempeño insuficiente).</a:t>
            </a:r>
          </a:p>
        </p:txBody>
      </p:sp>
    </p:spTree>
    <p:extLst>
      <p:ext uri="{BB962C8B-B14F-4D97-AF65-F5344CB8AC3E}">
        <p14:creationId xmlns:p14="http://schemas.microsoft.com/office/powerpoint/2010/main" val="964201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965755" y="2520194"/>
            <a:ext cx="7391400" cy="6494085"/>
          </a:xfrm>
          <a:prstGeom prst="rect">
            <a:avLst/>
          </a:prstGeom>
          <a:solidFill>
            <a:schemeClr val="bg1">
              <a:lumMod val="95000"/>
            </a:schemeClr>
          </a:solidFill>
        </p:spPr>
        <p:txBody>
          <a:bodyPr wrap="square" lIns="180000" rIns="180000">
            <a:spAutoFit/>
          </a:bodyPr>
          <a:lstStyle/>
          <a:p>
            <a:r>
              <a:rPr lang="es-MX" sz="3200" dirty="0"/>
              <a:t>4. </a:t>
            </a:r>
            <a:r>
              <a:rPr lang="es-MX" sz="3200" b="1" dirty="0"/>
              <a:t>Satisfacción en el trabajo:</a:t>
            </a:r>
          </a:p>
          <a:p>
            <a:endParaRPr lang="es-MX" sz="3200" b="1" dirty="0"/>
          </a:p>
          <a:p>
            <a:pPr algn="just"/>
            <a:r>
              <a:rPr lang="es-MX" sz="3200" dirty="0"/>
              <a:t>Las organizaciones exitosas </a:t>
            </a:r>
            <a:r>
              <a:rPr lang="es-CL" sz="3200" dirty="0"/>
              <a:t>procuran ser excelentes lugares para trabajar e intrínsecamente </a:t>
            </a:r>
            <a:r>
              <a:rPr lang="es-MX" sz="3200" dirty="0"/>
              <a:t>gratificantes para las personas. </a:t>
            </a:r>
          </a:p>
          <a:p>
            <a:pPr algn="just"/>
            <a:endParaRPr lang="es-MX" sz="3200" dirty="0"/>
          </a:p>
          <a:p>
            <a:pPr algn="just"/>
            <a:r>
              <a:rPr lang="es-MX" sz="3200" dirty="0"/>
              <a:t>La satisfacción en el trabajo tiene mucho que ver con la calidad de vida en el trabajo, tema que exploraremos más adelante y que se refiere a cómo se siente la persona</a:t>
            </a:r>
          </a:p>
          <a:p>
            <a:r>
              <a:rPr lang="es-CL" sz="3200" dirty="0"/>
              <a:t>dentro de la organización.</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8707821" y="3155661"/>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09692" y="2474027"/>
            <a:ext cx="7667530" cy="6986528"/>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sz="3200" dirty="0"/>
              <a:t>5. Ciudadanía organizacional: </a:t>
            </a:r>
          </a:p>
          <a:p>
            <a:endParaRPr lang="es-MX" sz="3200" dirty="0"/>
          </a:p>
          <a:p>
            <a:r>
              <a:rPr lang="es-MX" sz="3200" b="0" dirty="0"/>
              <a:t>La ciudadanía significa el grado en que una persona goza de un conjunto de derechos civiles y políticos dentro de una comunidad política o social determinada. </a:t>
            </a:r>
          </a:p>
          <a:p>
            <a:endParaRPr lang="es-MX" sz="3200" b="0" dirty="0"/>
          </a:p>
          <a:p>
            <a:r>
              <a:rPr lang="es-MX" sz="3200" b="0" dirty="0"/>
              <a:t>La ciudadanía organizacional expresa un comportamiento individual que va más allá de los deberes y las exigencias diarios requeridos por la organización, lo cual permite mejorar sustancialmente la eficacia de ésta,</a:t>
            </a:r>
            <a:endParaRPr lang="es-CL" sz="3200" b="0" dirty="0"/>
          </a:p>
        </p:txBody>
      </p:sp>
    </p:spTree>
    <p:extLst>
      <p:ext uri="{BB962C8B-B14F-4D97-AF65-F5344CB8AC3E}">
        <p14:creationId xmlns:p14="http://schemas.microsoft.com/office/powerpoint/2010/main" val="418502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5" name="Google Shape;185;ge91fb5eca1_2_88"/>
          <p:cNvSpPr txBox="1"/>
          <p:nvPr/>
        </p:nvSpPr>
        <p:spPr>
          <a:xfrm>
            <a:off x="1069926" y="3651324"/>
            <a:ext cx="13212618" cy="4903289"/>
          </a:xfrm>
          <a:prstGeom prst="rect">
            <a:avLst/>
          </a:prstGeom>
          <a:solidFill>
            <a:srgbClr val="F2F2F2"/>
          </a:solidFill>
          <a:ln>
            <a:noFill/>
          </a:ln>
        </p:spPr>
        <p:txBody>
          <a:bodyPr spcFirstLastPara="1" wrap="square" lIns="288000" tIns="269950" rIns="288000" bIns="269950" anchor="t" anchorCtr="0">
            <a:spAutoFit/>
          </a:bodyPr>
          <a:lstStyle/>
          <a:p>
            <a:pPr marL="342900" marR="0" lvl="0" indent="-342900" algn="l" rtl="0">
              <a:lnSpc>
                <a:spcPct val="110000"/>
              </a:lnSpc>
              <a:spcBef>
                <a:spcPts val="0"/>
              </a:spcBef>
              <a:spcAft>
                <a:spcPts val="0"/>
              </a:spcAft>
              <a:buFont typeface="Wingdings" panose="05000000000000000000" pitchFamily="2" charset="2"/>
              <a:buChar char="§"/>
            </a:pPr>
            <a:r>
              <a:rPr lang="es-ES" sz="2400" dirty="0">
                <a:solidFill>
                  <a:schemeClr val="accent1">
                    <a:lumMod val="75000"/>
                  </a:schemeClr>
                </a:solidFill>
                <a:ea typeface="Roboto"/>
                <a:cs typeface="Roboto"/>
              </a:rPr>
              <a:t>Doctora en Psicología (2020), Universidad de Santiago de Chile.</a:t>
            </a:r>
          </a:p>
          <a:p>
            <a:pPr marL="342900" indent="-342900">
              <a:buFont typeface="Wingdings" panose="05000000000000000000" pitchFamily="2" charset="2"/>
              <a:buChar char="§"/>
            </a:pPr>
            <a:r>
              <a:rPr lang="es-CL" sz="2400" dirty="0">
                <a:solidFill>
                  <a:schemeClr val="accent1">
                    <a:lumMod val="75000"/>
                  </a:schemeClr>
                </a:solidFill>
                <a:ea typeface="Roboto"/>
                <a:cs typeface="Roboto"/>
              </a:rPr>
              <a:t>Becario Programa de </a:t>
            </a:r>
            <a:r>
              <a:rPr lang="es-CL" sz="2400" i="1" dirty="0">
                <a:solidFill>
                  <a:schemeClr val="accent1">
                    <a:lumMod val="75000"/>
                  </a:schemeClr>
                </a:solidFill>
                <a:ea typeface="Roboto"/>
                <a:cs typeface="Roboto"/>
              </a:rPr>
              <a:t>Liderazgo para Visitantes Internacionales </a:t>
            </a:r>
            <a:r>
              <a:rPr lang="es-ES" sz="2400" dirty="0">
                <a:solidFill>
                  <a:schemeClr val="accent1">
                    <a:lumMod val="75000"/>
                  </a:schemeClr>
                </a:solidFill>
                <a:ea typeface="Roboto"/>
                <a:cs typeface="Roboto"/>
              </a:rPr>
              <a:t>en EE.UU., tema “Prision Management and Prisioner Rehabilitation” </a:t>
            </a:r>
            <a:r>
              <a:rPr lang="es-CL" sz="2400" dirty="0">
                <a:solidFill>
                  <a:schemeClr val="accent1">
                    <a:lumMod val="75000"/>
                  </a:schemeClr>
                </a:solidFill>
                <a:ea typeface="Roboto"/>
                <a:cs typeface="Roboto"/>
              </a:rPr>
              <a:t>(2019).</a:t>
            </a:r>
            <a:endParaRPr lang="es-ES" sz="2400" dirty="0">
              <a:solidFill>
                <a:schemeClr val="accent1">
                  <a:lumMod val="75000"/>
                </a:schemeClr>
              </a:solidFill>
              <a:ea typeface="Roboto"/>
              <a:cs typeface="Roboto"/>
            </a:endParaRPr>
          </a:p>
          <a:p>
            <a:pPr marL="342900" marR="0" lvl="0" indent="-342900" algn="l" rtl="0">
              <a:lnSpc>
                <a:spcPct val="110000"/>
              </a:lnSpc>
              <a:spcBef>
                <a:spcPts val="0"/>
              </a:spcBef>
              <a:spcAft>
                <a:spcPts val="0"/>
              </a:spcAft>
              <a:buFont typeface="Wingdings" panose="05000000000000000000" pitchFamily="2" charset="2"/>
              <a:buChar char="§"/>
            </a:pPr>
            <a:r>
              <a:rPr lang="es-ES" sz="2400" dirty="0">
                <a:solidFill>
                  <a:schemeClr val="accent1">
                    <a:lumMod val="75000"/>
                  </a:schemeClr>
                </a:solidFill>
                <a:ea typeface="Roboto"/>
                <a:cs typeface="Roboto"/>
              </a:rPr>
              <a:t>Magíster en Psicología Social Aplicada (2011), Universidad de Santiago de Chile.</a:t>
            </a:r>
          </a:p>
          <a:p>
            <a:pPr marL="342900" marR="0" lvl="0" indent="-342900" algn="l" rtl="0">
              <a:lnSpc>
                <a:spcPct val="110000"/>
              </a:lnSpc>
              <a:spcBef>
                <a:spcPts val="0"/>
              </a:spcBef>
              <a:spcAft>
                <a:spcPts val="0"/>
              </a:spcAft>
              <a:buFont typeface="Wingdings" panose="05000000000000000000" pitchFamily="2" charset="2"/>
              <a:buChar char="§"/>
            </a:pPr>
            <a:r>
              <a:rPr lang="es-ES" sz="2400" dirty="0">
                <a:solidFill>
                  <a:schemeClr val="accent1">
                    <a:lumMod val="75000"/>
                  </a:schemeClr>
                </a:solidFill>
                <a:ea typeface="Roboto"/>
                <a:cs typeface="Roboto"/>
              </a:rPr>
              <a:t>Trabajador Social (INACAP, 2003).</a:t>
            </a:r>
          </a:p>
          <a:p>
            <a:pPr marL="0" marR="0" lvl="0" indent="0" algn="l" rtl="0">
              <a:lnSpc>
                <a:spcPct val="110000"/>
              </a:lnSpc>
              <a:spcBef>
                <a:spcPts val="0"/>
              </a:spcBef>
              <a:spcAft>
                <a:spcPts val="0"/>
              </a:spcAft>
              <a:buNone/>
            </a:pPr>
            <a:endParaRPr lang="es-ES" sz="2400" dirty="0">
              <a:solidFill>
                <a:schemeClr val="accent1">
                  <a:lumMod val="75000"/>
                </a:schemeClr>
              </a:solidFill>
              <a:ea typeface="Roboto"/>
              <a:cs typeface="Roboto"/>
            </a:endParaRPr>
          </a:p>
          <a:p>
            <a:pPr marL="342900" marR="0" lvl="0" indent="-342900" algn="l" rtl="0">
              <a:lnSpc>
                <a:spcPct val="110000"/>
              </a:lnSpc>
              <a:spcBef>
                <a:spcPts val="0"/>
              </a:spcBef>
              <a:spcAft>
                <a:spcPts val="0"/>
              </a:spcAft>
              <a:buFont typeface="Arial" panose="020B0604020202020204" pitchFamily="34" charset="0"/>
              <a:buChar char="•"/>
            </a:pPr>
            <a:r>
              <a:rPr lang="es-ES" sz="2400" dirty="0">
                <a:solidFill>
                  <a:schemeClr val="accent1">
                    <a:lumMod val="75000"/>
                  </a:schemeClr>
                </a:solidFill>
                <a:ea typeface="Roboto"/>
                <a:cs typeface="Roboto"/>
              </a:rPr>
              <a:t>Funcionaria Pública con más de 16 años de experiencia profesional en Gobierno Local y Central. Actualmente en el Ministerio de Justicia y Derechos Humanos, Oficina de Planificación y Presupuesto, </a:t>
            </a:r>
          </a:p>
          <a:p>
            <a:pPr marL="0" marR="0" lvl="0" indent="0" algn="l" rtl="0">
              <a:lnSpc>
                <a:spcPct val="110000"/>
              </a:lnSpc>
              <a:spcBef>
                <a:spcPts val="0"/>
              </a:spcBef>
              <a:spcAft>
                <a:spcPts val="0"/>
              </a:spcAft>
              <a:buNone/>
            </a:pPr>
            <a:endParaRPr lang="es-ES" sz="2400" dirty="0">
              <a:solidFill>
                <a:schemeClr val="accent1">
                  <a:lumMod val="75000"/>
                </a:schemeClr>
              </a:solidFill>
              <a:ea typeface="Roboto"/>
              <a:cs typeface="Roboto"/>
            </a:endParaRPr>
          </a:p>
          <a:p>
            <a:r>
              <a:rPr lang="es-CL" sz="2400" dirty="0">
                <a:solidFill>
                  <a:schemeClr val="accent1">
                    <a:lumMod val="75000"/>
                  </a:schemeClr>
                </a:solidFill>
                <a:ea typeface="Roboto"/>
                <a:cs typeface="Roboto"/>
                <a:hlinkClick r:id="rId3"/>
              </a:rPr>
              <a:t>https://www.linkedin.com/in/natalia-andrea-m%C3%B6ller-pardo-7a520638/</a:t>
            </a:r>
            <a:r>
              <a:rPr lang="es-CL" sz="2400" dirty="0">
                <a:solidFill>
                  <a:schemeClr val="accent1">
                    <a:lumMod val="75000"/>
                  </a:schemeClr>
                </a:solidFill>
                <a:ea typeface="Roboto"/>
                <a:cs typeface="Roboto"/>
              </a:rPr>
              <a:t> </a:t>
            </a:r>
            <a:endParaRPr sz="2400" dirty="0">
              <a:solidFill>
                <a:schemeClr val="accent1">
                  <a:lumMod val="75000"/>
                </a:schemeClr>
              </a:solidFill>
              <a:latin typeface="Roboto"/>
              <a:ea typeface="Roboto"/>
              <a:cs typeface="Roboto"/>
            </a:endParaRPr>
          </a:p>
        </p:txBody>
      </p:sp>
      <p:sp>
        <p:nvSpPr>
          <p:cNvPr id="184" name="Google Shape;184;ge91fb5eca1_2_88"/>
          <p:cNvSpPr txBox="1"/>
          <p:nvPr/>
        </p:nvSpPr>
        <p:spPr>
          <a:xfrm>
            <a:off x="1069925" y="2268171"/>
            <a:ext cx="16726743" cy="881111"/>
          </a:xfrm>
          <a:prstGeom prst="rect">
            <a:avLst/>
          </a:prstGeom>
          <a:solidFill>
            <a:schemeClr val="accent1">
              <a:lumMod val="50000"/>
            </a:schemeClr>
          </a:solidFill>
          <a:ln>
            <a:noFill/>
          </a:ln>
        </p:spPr>
        <p:txBody>
          <a:bodyPr spcFirstLastPara="1" wrap="square" lIns="215950" tIns="161975" rIns="323950" bIns="161975" anchor="t" anchorCtr="0">
            <a:spAutoFit/>
          </a:bodyPr>
          <a:lstStyle/>
          <a:p>
            <a:pPr marL="0" marR="0" lvl="0" indent="0" algn="l" rtl="0">
              <a:spcBef>
                <a:spcPts val="0"/>
              </a:spcBef>
              <a:spcAft>
                <a:spcPts val="0"/>
              </a:spcAft>
              <a:buNone/>
            </a:pPr>
            <a:r>
              <a:rPr lang="es-ES" sz="3600" b="1" i="0" u="none" strike="noStrike" cap="none" dirty="0">
                <a:solidFill>
                  <a:schemeClr val="lt1"/>
                </a:solidFill>
                <a:latin typeface="Roboto"/>
                <a:ea typeface="Roboto"/>
                <a:cs typeface="Roboto"/>
                <a:sym typeface="Roboto"/>
              </a:rPr>
              <a:t>Natalia Möller Pardo</a:t>
            </a:r>
          </a:p>
        </p:txBody>
      </p:sp>
      <p:pic>
        <p:nvPicPr>
          <p:cNvPr id="3" name="Imagen 2" descr="Imagen que contiene interior, persona, sombrero, cabeza&#10;&#10;Descripción generada automáticamente">
            <a:extLst>
              <a:ext uri="{FF2B5EF4-FFF2-40B4-BE49-F238E27FC236}">
                <a16:creationId xmlns:a16="http://schemas.microsoft.com/office/drawing/2014/main" id="{63B06102-4CAC-E04E-CEBF-A60012853D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1926"/>
          <a:stretch/>
        </p:blipFill>
        <p:spPr>
          <a:xfrm rot="5400000">
            <a:off x="13587962" y="4345905"/>
            <a:ext cx="4903288" cy="35141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3336DB-764D-6C36-92D0-3804B1A603EA}"/>
              </a:ext>
            </a:extLst>
          </p:cNvPr>
          <p:cNvSpPr>
            <a:spLocks noGrp="1"/>
          </p:cNvSpPr>
          <p:nvPr>
            <p:ph type="title"/>
          </p:nvPr>
        </p:nvSpPr>
        <p:spPr/>
        <p:txBody>
          <a:bodyPr/>
          <a:lstStyle/>
          <a:p>
            <a:r>
              <a:rPr lang="es-ES" dirty="0"/>
              <a:t>Modelo para comprender el Comportamiento Organizacional </a:t>
            </a:r>
            <a:endParaRPr lang="es-CL" dirty="0"/>
          </a:p>
        </p:txBody>
      </p:sp>
      <p:pic>
        <p:nvPicPr>
          <p:cNvPr id="6" name="Imagen 5">
            <a:extLst>
              <a:ext uri="{FF2B5EF4-FFF2-40B4-BE49-F238E27FC236}">
                <a16:creationId xmlns:a16="http://schemas.microsoft.com/office/drawing/2014/main" id="{1750717A-6C8B-F726-692C-526205FE9CB1}"/>
              </a:ext>
            </a:extLst>
          </p:cNvPr>
          <p:cNvPicPr>
            <a:picLocks noChangeAspect="1"/>
          </p:cNvPicPr>
          <p:nvPr/>
        </p:nvPicPr>
        <p:blipFill rotWithShape="1">
          <a:blip r:embed="rId2"/>
          <a:srcRect l="61787" t="43816" r="2671" b="18401"/>
          <a:stretch/>
        </p:blipFill>
        <p:spPr>
          <a:xfrm>
            <a:off x="7184570" y="2205885"/>
            <a:ext cx="10893879" cy="6489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Marcador de texto 3">
            <a:extLst>
              <a:ext uri="{FF2B5EF4-FFF2-40B4-BE49-F238E27FC236}">
                <a16:creationId xmlns:a16="http://schemas.microsoft.com/office/drawing/2014/main" id="{CA20DE78-1CC2-6983-5D93-14D6407E3330}"/>
              </a:ext>
            </a:extLst>
          </p:cNvPr>
          <p:cNvSpPr txBox="1">
            <a:spLocks/>
          </p:cNvSpPr>
          <p:nvPr/>
        </p:nvSpPr>
        <p:spPr>
          <a:xfrm>
            <a:off x="1068118" y="9450316"/>
            <a:ext cx="16151764" cy="416195"/>
          </a:xfrm>
          <a:prstGeom prst="rect">
            <a:avLst/>
          </a:prstGeom>
        </p:spPr>
        <p:txBody>
          <a:bodyPr vert="horz" wrap="square" lIns="91440" tIns="45720" rIns="91440" bIns="45720" rtlCol="0">
            <a:noAutofit/>
          </a:bodyPr>
          <a:lstStyle>
            <a:lvl1pPr marL="0" indent="0" algn="l" defTabSz="1371417" rtl="0" eaLnBrk="1" latinLnBrk="0" hangingPunct="1">
              <a:lnSpc>
                <a:spcPct val="130000"/>
              </a:lnSpc>
              <a:spcBef>
                <a:spcPts val="0"/>
              </a:spcBef>
              <a:buClr>
                <a:schemeClr val="accent4"/>
              </a:buClr>
              <a:buFont typeface="Wingdings" panose="05000000000000000000" pitchFamily="2" charset="2"/>
              <a:buNone/>
              <a:defRPr sz="1575" kern="1200">
                <a:solidFill>
                  <a:schemeClr val="bg1">
                    <a:lumMod val="50000"/>
                  </a:schemeClr>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4"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s-CL" dirty="0">
                <a:solidFill>
                  <a:schemeClr val="tx1"/>
                </a:solidFill>
                <a:latin typeface="Segoe UI" panose="020B0502040204020203" pitchFamily="34" charset="0"/>
              </a:rPr>
              <a:t>Libro Comportamiento organizacional. La dinámica del éxito en la organización/ Autor Idalberto Chiavenato Libro Capitulo 1, página 14</a:t>
            </a:r>
            <a:endParaRPr lang="es-CL" dirty="0">
              <a:solidFill>
                <a:schemeClr val="tx1"/>
              </a:solidFill>
            </a:endParaRPr>
          </a:p>
        </p:txBody>
      </p:sp>
      <p:sp>
        <p:nvSpPr>
          <p:cNvPr id="9" name="CuadroTexto 8">
            <a:extLst>
              <a:ext uri="{FF2B5EF4-FFF2-40B4-BE49-F238E27FC236}">
                <a16:creationId xmlns:a16="http://schemas.microsoft.com/office/drawing/2014/main" id="{F184C6D0-9BEA-3DC9-2047-2D8DC5FEE936}"/>
              </a:ext>
            </a:extLst>
          </p:cNvPr>
          <p:cNvSpPr txBox="1"/>
          <p:nvPr/>
        </p:nvSpPr>
        <p:spPr>
          <a:xfrm>
            <a:off x="970146" y="2205885"/>
            <a:ext cx="5920511" cy="1938992"/>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dependientes del CO </a:t>
            </a:r>
          </a:p>
          <a:p>
            <a:r>
              <a:rPr lang="es-ES" sz="2000" dirty="0"/>
              <a:t>La interacción de las variables independientes del CO determina la forma de las variables dependientes. El modelo del CO incluye aquellas variables dependientes que son los principales indicadores que se pretende evaluar o medir</a:t>
            </a:r>
            <a:endParaRPr lang="es-CL" sz="2000" dirty="0"/>
          </a:p>
        </p:txBody>
      </p:sp>
      <p:sp>
        <p:nvSpPr>
          <p:cNvPr id="11" name="CuadroTexto 10">
            <a:extLst>
              <a:ext uri="{FF2B5EF4-FFF2-40B4-BE49-F238E27FC236}">
                <a16:creationId xmlns:a16="http://schemas.microsoft.com/office/drawing/2014/main" id="{07F93A7B-E089-8415-BA54-1C25A44669D3}"/>
              </a:ext>
            </a:extLst>
          </p:cNvPr>
          <p:cNvSpPr txBox="1"/>
          <p:nvPr/>
        </p:nvSpPr>
        <p:spPr>
          <a:xfrm>
            <a:off x="970146" y="4480986"/>
            <a:ext cx="5920511" cy="1323439"/>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solidFill>
                  <a:srgbClr val="FF0000"/>
                </a:solidFill>
              </a:rPr>
              <a:t>Variables intermedias </a:t>
            </a:r>
          </a:p>
          <a:p>
            <a:r>
              <a:rPr lang="es-ES" sz="2000" dirty="0">
                <a:solidFill>
                  <a:srgbClr val="FF0000"/>
                </a:solidFill>
              </a:rPr>
              <a:t>Las variables independientes y dependientes del CO producen variables intermedias, en una íntima relación sistémica y no lineal.</a:t>
            </a:r>
            <a:endParaRPr lang="es-CL" sz="2000" dirty="0">
              <a:solidFill>
                <a:srgbClr val="FF0000"/>
              </a:solidFill>
            </a:endParaRPr>
          </a:p>
        </p:txBody>
      </p:sp>
      <p:sp>
        <p:nvSpPr>
          <p:cNvPr id="13" name="CuadroTexto 12">
            <a:extLst>
              <a:ext uri="{FF2B5EF4-FFF2-40B4-BE49-F238E27FC236}">
                <a16:creationId xmlns:a16="http://schemas.microsoft.com/office/drawing/2014/main" id="{98E20230-628F-60CD-6FA1-8F2AB0826CD6}"/>
              </a:ext>
            </a:extLst>
          </p:cNvPr>
          <p:cNvSpPr txBox="1"/>
          <p:nvPr/>
        </p:nvSpPr>
        <p:spPr>
          <a:xfrm>
            <a:off x="970145" y="6140534"/>
            <a:ext cx="5920511" cy="2554545"/>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resultantes o finales </a:t>
            </a:r>
            <a:r>
              <a:rPr lang="es-ES" sz="2000" dirty="0"/>
              <a:t>¿Por qué son importantes las variables intermedias? Porque producen variables resultantes o finales en una cadena de valor creciente</a:t>
            </a:r>
          </a:p>
          <a:p>
            <a:pPr marL="342900" indent="-342900">
              <a:buFont typeface="Arial" panose="020B0604020202020204" pitchFamily="34" charset="0"/>
              <a:buChar char="•"/>
            </a:pPr>
            <a:r>
              <a:rPr lang="es-ES" sz="2000" dirty="0"/>
              <a:t>Realización de los objetivos de la organización</a:t>
            </a:r>
          </a:p>
          <a:p>
            <a:pPr marL="342900" indent="-342900">
              <a:buFont typeface="Arial" panose="020B0604020202020204" pitchFamily="34" charset="0"/>
              <a:buChar char="•"/>
            </a:pPr>
            <a:r>
              <a:rPr lang="es-CL" sz="2000" dirty="0"/>
              <a:t>Valor económico agregado</a:t>
            </a:r>
          </a:p>
          <a:p>
            <a:pPr marL="342900" indent="-342900">
              <a:buFont typeface="Arial" panose="020B0604020202020204" pitchFamily="34" charset="0"/>
              <a:buChar char="•"/>
            </a:pPr>
            <a:r>
              <a:rPr lang="es-CL" sz="2000" dirty="0"/>
              <a:t>Renovación de la organización</a:t>
            </a:r>
          </a:p>
          <a:p>
            <a:pPr marL="342900" indent="-342900">
              <a:buFont typeface="Arial" panose="020B0604020202020204" pitchFamily="34" charset="0"/>
              <a:buChar char="•"/>
            </a:pPr>
            <a:r>
              <a:rPr lang="es-CL" sz="2000" dirty="0"/>
              <a:t>Crecimiento</a:t>
            </a:r>
            <a:endParaRPr lang="es-CL" dirty="0"/>
          </a:p>
        </p:txBody>
      </p:sp>
    </p:spTree>
    <p:extLst>
      <p:ext uri="{BB962C8B-B14F-4D97-AF65-F5344CB8AC3E}">
        <p14:creationId xmlns:p14="http://schemas.microsoft.com/office/powerpoint/2010/main" val="277497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0" y="2067778"/>
            <a:ext cx="8610600" cy="7971413"/>
          </a:xfrm>
          <a:prstGeom prst="rect">
            <a:avLst/>
          </a:prstGeom>
          <a:solidFill>
            <a:schemeClr val="bg1">
              <a:lumMod val="95000"/>
            </a:schemeClr>
          </a:solidFill>
        </p:spPr>
        <p:txBody>
          <a:bodyPr wrap="square" lIns="180000" rIns="180000">
            <a:spAutoFit/>
          </a:bodyPr>
          <a:lstStyle/>
          <a:p>
            <a:pPr algn="just"/>
            <a:r>
              <a:rPr lang="es-MX" sz="3200" b="1" dirty="0"/>
              <a:t>VARIABLES INTERMEDIAS</a:t>
            </a:r>
          </a:p>
          <a:p>
            <a:pPr algn="just"/>
            <a:endParaRPr lang="es-MX" sz="3200" b="1" dirty="0"/>
          </a:p>
          <a:p>
            <a:pPr algn="just"/>
            <a:r>
              <a:rPr lang="es-MX" sz="3200" dirty="0"/>
              <a:t>Las variables independientes y dependientes del CO producen variables intermedias, en una íntima relación sistémica y no lineal. Las variables intermedias más importantes </a:t>
            </a:r>
            <a:r>
              <a:rPr lang="es-CL" sz="3200" dirty="0"/>
              <a:t>del CO son:</a:t>
            </a:r>
          </a:p>
          <a:p>
            <a:pPr algn="just"/>
            <a:endParaRPr lang="es-CL" sz="3200" dirty="0"/>
          </a:p>
          <a:p>
            <a:pPr algn="just"/>
            <a:r>
              <a:rPr lang="es-MX" sz="3200" b="1" dirty="0"/>
              <a:t>1. Productividad</a:t>
            </a:r>
            <a:r>
              <a:rPr lang="es-MX" sz="3200" dirty="0"/>
              <a:t>: una organización es productiva cuando alcanza sus objetivos al transformar sus insumos o entradas en resultados cada vez mayores al costo más bajo posible. La productividad es una medida del desempeño que incluye la eficiencia  (cumplir el objetivo)  y la eficacia (cumplir el objetivo con los menos recursos).  </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9144000" y="3079461"/>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494579" y="2067778"/>
            <a:ext cx="7260021" cy="7478970"/>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sz="3200" dirty="0"/>
              <a:t>2. Adaptabilidad y flexibilidad: </a:t>
            </a:r>
            <a:r>
              <a:rPr lang="es-MX" sz="3200" b="0" dirty="0"/>
              <a:t>la adaptabilidad es la facilidad para ajustarse a diferentes situaciones y adquirir nuevos conocimientos, habilidades y competencias.</a:t>
            </a:r>
          </a:p>
          <a:p>
            <a:endParaRPr lang="es-MX" sz="3200" b="0" dirty="0"/>
          </a:p>
          <a:p>
            <a:r>
              <a:rPr lang="es-MX" sz="3200" b="0" dirty="0"/>
              <a:t>La flexibilidad es la capacidad para modificar el comportamiento y las actividades en función </a:t>
            </a:r>
            <a:r>
              <a:rPr lang="es-CL" sz="3200" b="0" dirty="0"/>
              <a:t>de nuevas exigencias internas o externas. </a:t>
            </a:r>
          </a:p>
          <a:p>
            <a:endParaRPr lang="es-CL" sz="3200" b="0" dirty="0"/>
          </a:p>
          <a:p>
            <a:r>
              <a:rPr lang="es-CL" sz="3200" b="0" dirty="0"/>
              <a:t>Ambas </a:t>
            </a:r>
            <a:r>
              <a:rPr lang="es-MX" sz="3200" b="0" dirty="0"/>
              <a:t>aptitudes reflejan la capacidad de maniobra de la organización en situaciones nuevas y diferentes.</a:t>
            </a:r>
            <a:endParaRPr lang="es-CL" sz="3200" b="0" dirty="0"/>
          </a:p>
        </p:txBody>
      </p:sp>
    </p:spTree>
    <p:extLst>
      <p:ext uri="{BB962C8B-B14F-4D97-AF65-F5344CB8AC3E}">
        <p14:creationId xmlns:p14="http://schemas.microsoft.com/office/powerpoint/2010/main" val="278190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1" y="2067778"/>
            <a:ext cx="7848600" cy="6494085"/>
          </a:xfrm>
          <a:prstGeom prst="rect">
            <a:avLst/>
          </a:prstGeom>
          <a:solidFill>
            <a:schemeClr val="bg1">
              <a:lumMod val="95000"/>
            </a:schemeClr>
          </a:solidFill>
        </p:spPr>
        <p:txBody>
          <a:bodyPr wrap="square" lIns="180000" rIns="180000">
            <a:spAutoFit/>
          </a:bodyPr>
          <a:lstStyle/>
          <a:p>
            <a:pPr algn="just"/>
            <a:r>
              <a:rPr lang="es-MX" sz="3200" b="1" dirty="0"/>
              <a:t>VARIABLES INTERMEDIAS</a:t>
            </a:r>
          </a:p>
          <a:p>
            <a:pPr algn="just"/>
            <a:endParaRPr lang="es-MX" sz="3200" dirty="0"/>
          </a:p>
          <a:p>
            <a:pPr algn="just"/>
            <a:r>
              <a:rPr lang="es-MX" sz="3200" b="1" dirty="0"/>
              <a:t>3, Calidad: </a:t>
            </a:r>
            <a:r>
              <a:rPr lang="es-MX" sz="3200" dirty="0"/>
              <a:t>la palabra calidad tiene muchos significados. Puede significar capacidad para satisfacer siempre las necesidades del cliente, sea interno o externo.</a:t>
            </a:r>
          </a:p>
          <a:p>
            <a:pPr algn="just"/>
            <a:endParaRPr lang="es-MX" sz="3200" dirty="0"/>
          </a:p>
          <a:p>
            <a:pPr algn="just"/>
            <a:r>
              <a:rPr lang="es-MX" sz="3200" dirty="0"/>
              <a:t>Puede significar la adecuación a cierta finalidad o uso, el grado en que algo cumple las exigencias o la medida en que se ciñe a una norma que se ha tomado </a:t>
            </a:r>
            <a:r>
              <a:rPr lang="es-CL" sz="3200" dirty="0"/>
              <a:t>como referencia.</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8862688" y="2967546"/>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494579" y="2560220"/>
            <a:ext cx="7260021" cy="6001643"/>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MX" dirty="0"/>
              <a:t>4</a:t>
            </a:r>
            <a:r>
              <a:rPr lang="es-MX" sz="3200" dirty="0"/>
              <a:t>. Innovación: </a:t>
            </a:r>
            <a:r>
              <a:rPr lang="es-MX" sz="3200" b="0" dirty="0"/>
              <a:t>es la capacidad de la organización para crear algo completamente nuevo y diferente.  </a:t>
            </a:r>
          </a:p>
          <a:p>
            <a:endParaRPr lang="es-MX" sz="3200" b="0" dirty="0"/>
          </a:p>
          <a:p>
            <a:endParaRPr lang="es-CL" sz="3200" b="0" dirty="0"/>
          </a:p>
          <a:p>
            <a:r>
              <a:rPr lang="es-MX" sz="3200" dirty="0"/>
              <a:t>5. Satisfacción del cliente: </a:t>
            </a:r>
            <a:r>
              <a:rPr lang="es-MX" sz="3200" b="0" dirty="0"/>
              <a:t>es la capacidad de la organización para cumplir con las expectativas y aspiraciones del cliente (sea interno o externo) al ofrecerle una atención esmerada y confiable.</a:t>
            </a:r>
          </a:p>
          <a:p>
            <a:endParaRPr lang="es-CL" sz="3200" b="0" dirty="0"/>
          </a:p>
        </p:txBody>
      </p:sp>
    </p:spTree>
    <p:extLst>
      <p:ext uri="{BB962C8B-B14F-4D97-AF65-F5344CB8AC3E}">
        <p14:creationId xmlns:p14="http://schemas.microsoft.com/office/powerpoint/2010/main" val="60267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3336DB-764D-6C36-92D0-3804B1A603EA}"/>
              </a:ext>
            </a:extLst>
          </p:cNvPr>
          <p:cNvSpPr>
            <a:spLocks noGrp="1"/>
          </p:cNvSpPr>
          <p:nvPr>
            <p:ph type="title"/>
          </p:nvPr>
        </p:nvSpPr>
        <p:spPr/>
        <p:txBody>
          <a:bodyPr/>
          <a:lstStyle/>
          <a:p>
            <a:r>
              <a:rPr lang="es-ES" dirty="0"/>
              <a:t>Modelo para comprender el Comportamiento Organizacional </a:t>
            </a:r>
            <a:endParaRPr lang="es-CL" dirty="0"/>
          </a:p>
        </p:txBody>
      </p:sp>
      <p:pic>
        <p:nvPicPr>
          <p:cNvPr id="6" name="Imagen 5">
            <a:extLst>
              <a:ext uri="{FF2B5EF4-FFF2-40B4-BE49-F238E27FC236}">
                <a16:creationId xmlns:a16="http://schemas.microsoft.com/office/drawing/2014/main" id="{1750717A-6C8B-F726-692C-526205FE9CB1}"/>
              </a:ext>
            </a:extLst>
          </p:cNvPr>
          <p:cNvPicPr>
            <a:picLocks noChangeAspect="1"/>
          </p:cNvPicPr>
          <p:nvPr/>
        </p:nvPicPr>
        <p:blipFill rotWithShape="1">
          <a:blip r:embed="rId2"/>
          <a:srcRect l="61787" t="43816" r="2671" b="18401"/>
          <a:stretch/>
        </p:blipFill>
        <p:spPr>
          <a:xfrm>
            <a:off x="7184570" y="2205885"/>
            <a:ext cx="10893879" cy="6489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Marcador de texto 3">
            <a:extLst>
              <a:ext uri="{FF2B5EF4-FFF2-40B4-BE49-F238E27FC236}">
                <a16:creationId xmlns:a16="http://schemas.microsoft.com/office/drawing/2014/main" id="{CA20DE78-1CC2-6983-5D93-14D6407E3330}"/>
              </a:ext>
            </a:extLst>
          </p:cNvPr>
          <p:cNvSpPr txBox="1">
            <a:spLocks/>
          </p:cNvSpPr>
          <p:nvPr/>
        </p:nvSpPr>
        <p:spPr>
          <a:xfrm>
            <a:off x="1068118" y="9450316"/>
            <a:ext cx="16151764" cy="416195"/>
          </a:xfrm>
          <a:prstGeom prst="rect">
            <a:avLst/>
          </a:prstGeom>
        </p:spPr>
        <p:txBody>
          <a:bodyPr vert="horz" wrap="square" lIns="91440" tIns="45720" rIns="91440" bIns="45720" rtlCol="0">
            <a:noAutofit/>
          </a:bodyPr>
          <a:lstStyle>
            <a:lvl1pPr marL="0" indent="0" algn="l" defTabSz="1371417" rtl="0" eaLnBrk="1" latinLnBrk="0" hangingPunct="1">
              <a:lnSpc>
                <a:spcPct val="130000"/>
              </a:lnSpc>
              <a:spcBef>
                <a:spcPts val="0"/>
              </a:spcBef>
              <a:buClr>
                <a:schemeClr val="accent4"/>
              </a:buClr>
              <a:buFont typeface="Wingdings" panose="05000000000000000000" pitchFamily="2" charset="2"/>
              <a:buNone/>
              <a:defRPr sz="1575" kern="1200">
                <a:solidFill>
                  <a:schemeClr val="bg1">
                    <a:lumMod val="50000"/>
                  </a:schemeClr>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4"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s-CL" dirty="0">
                <a:solidFill>
                  <a:schemeClr val="tx1"/>
                </a:solidFill>
                <a:latin typeface="Segoe UI" panose="020B0502040204020203" pitchFamily="34" charset="0"/>
              </a:rPr>
              <a:t>Libro Comportamiento organizacional. La dinámica del éxito en la organización/ Autor Idalberto Chiavenato Libro Capitulo 1, página 14</a:t>
            </a:r>
            <a:endParaRPr lang="es-CL" dirty="0">
              <a:solidFill>
                <a:schemeClr val="tx1"/>
              </a:solidFill>
            </a:endParaRPr>
          </a:p>
        </p:txBody>
      </p:sp>
      <p:sp>
        <p:nvSpPr>
          <p:cNvPr id="9" name="CuadroTexto 8">
            <a:extLst>
              <a:ext uri="{FF2B5EF4-FFF2-40B4-BE49-F238E27FC236}">
                <a16:creationId xmlns:a16="http://schemas.microsoft.com/office/drawing/2014/main" id="{F184C6D0-9BEA-3DC9-2047-2D8DC5FEE936}"/>
              </a:ext>
            </a:extLst>
          </p:cNvPr>
          <p:cNvSpPr txBox="1"/>
          <p:nvPr/>
        </p:nvSpPr>
        <p:spPr>
          <a:xfrm>
            <a:off x="970146" y="2205885"/>
            <a:ext cx="5920511" cy="1938992"/>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dependientes del CO </a:t>
            </a:r>
          </a:p>
          <a:p>
            <a:r>
              <a:rPr lang="es-ES" sz="2000" dirty="0"/>
              <a:t>La interacción de las variables independientes del CO determina la forma de las variables dependientes. El modelo del CO incluye aquellas variables dependientes que son los principales indicadores que se pretende evaluar o medir</a:t>
            </a:r>
            <a:endParaRPr lang="es-CL" sz="2000" dirty="0"/>
          </a:p>
        </p:txBody>
      </p:sp>
      <p:sp>
        <p:nvSpPr>
          <p:cNvPr id="11" name="CuadroTexto 10">
            <a:extLst>
              <a:ext uri="{FF2B5EF4-FFF2-40B4-BE49-F238E27FC236}">
                <a16:creationId xmlns:a16="http://schemas.microsoft.com/office/drawing/2014/main" id="{07F93A7B-E089-8415-BA54-1C25A44669D3}"/>
              </a:ext>
            </a:extLst>
          </p:cNvPr>
          <p:cNvSpPr txBox="1"/>
          <p:nvPr/>
        </p:nvSpPr>
        <p:spPr>
          <a:xfrm>
            <a:off x="970146" y="4480986"/>
            <a:ext cx="5920511" cy="1323439"/>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t>Variables intermedias </a:t>
            </a:r>
          </a:p>
          <a:p>
            <a:r>
              <a:rPr lang="es-ES" sz="2000" dirty="0"/>
              <a:t>Las variables independientes y dependientes del CO producen variables intermedias, en una íntima relación sistémica y no lineal.</a:t>
            </a:r>
            <a:endParaRPr lang="es-CL" sz="2000" dirty="0"/>
          </a:p>
        </p:txBody>
      </p:sp>
      <p:sp>
        <p:nvSpPr>
          <p:cNvPr id="13" name="CuadroTexto 12">
            <a:extLst>
              <a:ext uri="{FF2B5EF4-FFF2-40B4-BE49-F238E27FC236}">
                <a16:creationId xmlns:a16="http://schemas.microsoft.com/office/drawing/2014/main" id="{98E20230-628F-60CD-6FA1-8F2AB0826CD6}"/>
              </a:ext>
            </a:extLst>
          </p:cNvPr>
          <p:cNvSpPr txBox="1"/>
          <p:nvPr/>
        </p:nvSpPr>
        <p:spPr>
          <a:xfrm>
            <a:off x="970145" y="6140534"/>
            <a:ext cx="5920511" cy="2554545"/>
          </a:xfrm>
          <a:prstGeom prst="rect">
            <a:avLst/>
          </a:prstGeom>
          <a:solidFill>
            <a:schemeClr val="bg1">
              <a:lumMod val="95000"/>
            </a:schemeClr>
          </a:solidFill>
          <a:ln>
            <a:solidFill>
              <a:schemeClr val="bg1">
                <a:lumMod val="85000"/>
              </a:schemeClr>
            </a:solidFill>
          </a:ln>
        </p:spPr>
        <p:txBody>
          <a:bodyPr wrap="square">
            <a:spAutoFit/>
          </a:bodyPr>
          <a:lstStyle/>
          <a:p>
            <a:r>
              <a:rPr lang="es-ES" sz="2000" b="1" dirty="0">
                <a:solidFill>
                  <a:srgbClr val="FF0000"/>
                </a:solidFill>
              </a:rPr>
              <a:t>Variables resultantes o finales </a:t>
            </a:r>
            <a:r>
              <a:rPr lang="es-ES" sz="2000" dirty="0">
                <a:solidFill>
                  <a:srgbClr val="FF0000"/>
                </a:solidFill>
              </a:rPr>
              <a:t>¿Por qué son importantes las variables intermedias? Porque producen variables resultantes o finales en una cadena de valor creciente</a:t>
            </a:r>
          </a:p>
          <a:p>
            <a:pPr marL="342900" indent="-342900">
              <a:buFont typeface="Arial" panose="020B0604020202020204" pitchFamily="34" charset="0"/>
              <a:buChar char="•"/>
            </a:pPr>
            <a:r>
              <a:rPr lang="es-ES" sz="2000" dirty="0">
                <a:solidFill>
                  <a:srgbClr val="FF0000"/>
                </a:solidFill>
              </a:rPr>
              <a:t>Realización de los objetivos de la organización</a:t>
            </a:r>
          </a:p>
          <a:p>
            <a:pPr marL="342900" indent="-342900">
              <a:buFont typeface="Arial" panose="020B0604020202020204" pitchFamily="34" charset="0"/>
              <a:buChar char="•"/>
            </a:pPr>
            <a:r>
              <a:rPr lang="es-CL" sz="2000" dirty="0">
                <a:solidFill>
                  <a:srgbClr val="FF0000"/>
                </a:solidFill>
              </a:rPr>
              <a:t>Valor económico agregado</a:t>
            </a:r>
          </a:p>
          <a:p>
            <a:pPr marL="342900" indent="-342900">
              <a:buFont typeface="Arial" panose="020B0604020202020204" pitchFamily="34" charset="0"/>
              <a:buChar char="•"/>
            </a:pPr>
            <a:r>
              <a:rPr lang="es-CL" sz="2000" dirty="0">
                <a:solidFill>
                  <a:srgbClr val="FF0000"/>
                </a:solidFill>
              </a:rPr>
              <a:t>Renovación de la organización</a:t>
            </a:r>
          </a:p>
          <a:p>
            <a:pPr marL="342900" indent="-342900">
              <a:buFont typeface="Arial" panose="020B0604020202020204" pitchFamily="34" charset="0"/>
              <a:buChar char="•"/>
            </a:pPr>
            <a:r>
              <a:rPr lang="es-CL" sz="2000" dirty="0">
                <a:solidFill>
                  <a:srgbClr val="FF0000"/>
                </a:solidFill>
              </a:rPr>
              <a:t>Crecimiento</a:t>
            </a:r>
            <a:endParaRPr lang="es-CL" dirty="0">
              <a:solidFill>
                <a:srgbClr val="FF0000"/>
              </a:solidFill>
            </a:endParaRPr>
          </a:p>
        </p:txBody>
      </p:sp>
    </p:spTree>
    <p:extLst>
      <p:ext uri="{BB962C8B-B14F-4D97-AF65-F5344CB8AC3E}">
        <p14:creationId xmlns:p14="http://schemas.microsoft.com/office/powerpoint/2010/main" val="37693382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533401" y="2067778"/>
            <a:ext cx="7848600" cy="7478970"/>
          </a:xfrm>
          <a:prstGeom prst="rect">
            <a:avLst/>
          </a:prstGeom>
          <a:solidFill>
            <a:schemeClr val="bg1">
              <a:lumMod val="95000"/>
            </a:schemeClr>
          </a:solidFill>
        </p:spPr>
        <p:txBody>
          <a:bodyPr wrap="square" lIns="180000" rIns="180000">
            <a:spAutoFit/>
          </a:bodyPr>
          <a:lstStyle/>
          <a:p>
            <a:pPr algn="just"/>
            <a:r>
              <a:rPr lang="es-CL" sz="3200" b="1" dirty="0"/>
              <a:t>VARIABLES RESULTANTES O FINALES</a:t>
            </a:r>
          </a:p>
          <a:p>
            <a:pPr algn="just"/>
            <a:endParaRPr lang="es-CL" sz="3200" dirty="0"/>
          </a:p>
          <a:p>
            <a:pPr algn="just"/>
            <a:r>
              <a:rPr lang="es-MX" sz="3200" dirty="0"/>
              <a:t>¿Por qué son importantes las variables intermedias? Porque producen variables resultantes o finales en una cadena de valor creciente. Las variables resultantes más</a:t>
            </a:r>
            <a:r>
              <a:rPr lang="es-CL" sz="3200" dirty="0"/>
              <a:t>importantes del CO son:</a:t>
            </a:r>
          </a:p>
          <a:p>
            <a:pPr algn="just"/>
            <a:endParaRPr lang="es-CL" sz="3200" dirty="0"/>
          </a:p>
          <a:p>
            <a:pPr algn="just"/>
            <a:r>
              <a:rPr lang="es-MX" sz="3200" b="1" dirty="0"/>
              <a:t>1. Realización de los objetivos de la organización</a:t>
            </a:r>
            <a:r>
              <a:rPr lang="es-MX" sz="3200" dirty="0"/>
              <a:t>: el mejor desempeño de la fuerza de trabajo, la adaptabilidad y la flexibilidad de las personas, la innovación constante y la satisfacción del cliente son factores que ayudan a alcanzar los objetivos globales de la organización.</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8862688" y="2967546"/>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65979" y="2067778"/>
            <a:ext cx="7260021" cy="7971413"/>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CL" sz="3200" dirty="0"/>
              <a:t>2. Valor económico agregado: </a:t>
            </a:r>
            <a:r>
              <a:rPr lang="es-CL" sz="3200" b="0" dirty="0"/>
              <a:t>es la riqueza que se incorpora </a:t>
            </a:r>
            <a:r>
              <a:rPr lang="es-MX" sz="3200" b="0" dirty="0"/>
              <a:t>a la organización mediante un crecimiento sistémico, es decir, un aumento del valor tangible, que se expresa como rendimiento sobre el capital financiero, y del valor intangible, en forma de activos invisibles </a:t>
            </a:r>
            <a:r>
              <a:rPr lang="es-CL" sz="3200" b="0" dirty="0"/>
              <a:t>como el capital intelectual.</a:t>
            </a:r>
          </a:p>
          <a:p>
            <a:endParaRPr lang="es-CL" sz="3200" b="0" dirty="0"/>
          </a:p>
          <a:p>
            <a:r>
              <a:rPr lang="es-MX" sz="3200" dirty="0"/>
              <a:t>3. Renovación de la organización: </a:t>
            </a:r>
            <a:r>
              <a:rPr lang="es-MX" sz="3200" b="0" dirty="0"/>
              <a:t>es la constante revitalización por medio de nuevas prácticas y procesos, el aumento de la motivación y el entusiasmo de las personas, y su participación en cambios planeados.</a:t>
            </a:r>
            <a:endParaRPr lang="es-CL" sz="3200" b="0" dirty="0"/>
          </a:p>
        </p:txBody>
      </p:sp>
    </p:spTree>
    <p:extLst>
      <p:ext uri="{BB962C8B-B14F-4D97-AF65-F5344CB8AC3E}">
        <p14:creationId xmlns:p14="http://schemas.microsoft.com/office/powerpoint/2010/main" val="89843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227595B-5579-EEC4-A9E4-AD51B3E6D896}"/>
              </a:ext>
            </a:extLst>
          </p:cNvPr>
          <p:cNvSpPr>
            <a:spLocks noGrp="1"/>
          </p:cNvSpPr>
          <p:nvPr>
            <p:ph type="title"/>
          </p:nvPr>
        </p:nvSpPr>
        <p:spPr>
          <a:xfrm>
            <a:off x="1068118" y="1271134"/>
            <a:ext cx="16151764" cy="701731"/>
          </a:xfrm>
        </p:spPr>
        <p:txBody>
          <a:bodyPr/>
          <a:lstStyle/>
          <a:p>
            <a:r>
              <a:rPr lang="es-MX" dirty="0"/>
              <a:t>MODELO DEL CO</a:t>
            </a:r>
            <a:endParaRPr lang="es-CL" dirty="0"/>
          </a:p>
        </p:txBody>
      </p:sp>
      <p:sp>
        <p:nvSpPr>
          <p:cNvPr id="5" name="CuadroTexto 4">
            <a:extLst>
              <a:ext uri="{FF2B5EF4-FFF2-40B4-BE49-F238E27FC236}">
                <a16:creationId xmlns:a16="http://schemas.microsoft.com/office/drawing/2014/main" id="{0BFDAF2B-66A1-77B5-4DB8-D7BDB72D410B}"/>
              </a:ext>
            </a:extLst>
          </p:cNvPr>
          <p:cNvSpPr txBox="1"/>
          <p:nvPr/>
        </p:nvSpPr>
        <p:spPr>
          <a:xfrm>
            <a:off x="762000" y="2474178"/>
            <a:ext cx="7848600" cy="4524315"/>
          </a:xfrm>
          <a:prstGeom prst="rect">
            <a:avLst/>
          </a:prstGeom>
          <a:solidFill>
            <a:schemeClr val="bg1">
              <a:lumMod val="95000"/>
            </a:schemeClr>
          </a:solidFill>
        </p:spPr>
        <p:txBody>
          <a:bodyPr wrap="square" lIns="180000" rIns="180000">
            <a:spAutoFit/>
          </a:bodyPr>
          <a:lstStyle/>
          <a:p>
            <a:pPr algn="just"/>
            <a:r>
              <a:rPr lang="es-MX" sz="3200" b="1" dirty="0"/>
              <a:t>4. Crecimiento:</a:t>
            </a:r>
            <a:r>
              <a:rPr lang="es-MX" sz="3200" dirty="0"/>
              <a:t> es la consecuencia natural de una organización exitosa. El crecimiento es resultado del valor económico agregado cuando éste permite que existan las condiciones para que la organización aumente sus competencias y sus recursos, es decir, su tamaño o una mayor participación de mercado.</a:t>
            </a:r>
            <a:endParaRPr lang="es-ES" sz="3200" dirty="0"/>
          </a:p>
        </p:txBody>
      </p:sp>
      <p:sp>
        <p:nvSpPr>
          <p:cNvPr id="6" name="Rectángulo 5">
            <a:extLst>
              <a:ext uri="{FF2B5EF4-FFF2-40B4-BE49-F238E27FC236}">
                <a16:creationId xmlns:a16="http://schemas.microsoft.com/office/drawing/2014/main" id="{C2E322E2-256B-0545-6910-ECCC94FA76DA}"/>
              </a:ext>
            </a:extLst>
          </p:cNvPr>
          <p:cNvSpPr/>
          <p:nvPr/>
        </p:nvSpPr>
        <p:spPr>
          <a:xfrm>
            <a:off x="8862688" y="2967546"/>
            <a:ext cx="1151204" cy="46945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2800" b="1" dirty="0"/>
              <a:t>Comportamiento Organizacional </a:t>
            </a:r>
            <a:endParaRPr lang="es-CL" sz="2800" b="1" dirty="0"/>
          </a:p>
        </p:txBody>
      </p:sp>
      <p:sp>
        <p:nvSpPr>
          <p:cNvPr id="7" name="CuadroTexto 6">
            <a:extLst>
              <a:ext uri="{FF2B5EF4-FFF2-40B4-BE49-F238E27FC236}">
                <a16:creationId xmlns:a16="http://schemas.microsoft.com/office/drawing/2014/main" id="{E7660B18-0F33-189E-6B61-746566B3ABDB}"/>
              </a:ext>
            </a:extLst>
          </p:cNvPr>
          <p:cNvSpPr txBox="1"/>
          <p:nvPr/>
        </p:nvSpPr>
        <p:spPr>
          <a:xfrm>
            <a:off x="10265979" y="2067778"/>
            <a:ext cx="7260021" cy="7971413"/>
          </a:xfrm>
          <a:prstGeom prst="rect">
            <a:avLst/>
          </a:prstGeom>
          <a:solidFill>
            <a:schemeClr val="bg1">
              <a:lumMod val="95000"/>
            </a:schemeClr>
          </a:solidFill>
        </p:spPr>
        <p:txBody>
          <a:bodyPr wrap="square" lIns="180000" rIns="180000">
            <a:spAutoFit/>
          </a:bodyPr>
          <a:lstStyle>
            <a:defPPr>
              <a:defRPr lang="en-US"/>
            </a:defPPr>
            <a:lvl1pPr algn="just">
              <a:defRPr sz="2600" b="1"/>
            </a:lvl1pPr>
          </a:lstStyle>
          <a:p>
            <a:r>
              <a:rPr lang="es-CL" sz="3200" dirty="0"/>
              <a:t>2. Valor económico agregado: </a:t>
            </a:r>
            <a:r>
              <a:rPr lang="es-CL" sz="3200" b="0" dirty="0"/>
              <a:t>es la riqueza que se incorpora </a:t>
            </a:r>
            <a:r>
              <a:rPr lang="es-MX" sz="3200" b="0" dirty="0"/>
              <a:t>a la organización mediante un crecimiento sistémico, es decir, un aumento del valor tangible, que se expresa como rendimiento sobre el capital financiero, y del valor intangible, en forma de activos invisibles </a:t>
            </a:r>
            <a:r>
              <a:rPr lang="es-CL" sz="3200" b="0" dirty="0"/>
              <a:t>como el capital intelectual.</a:t>
            </a:r>
          </a:p>
          <a:p>
            <a:endParaRPr lang="es-CL" sz="3200" b="0" dirty="0"/>
          </a:p>
          <a:p>
            <a:r>
              <a:rPr lang="es-MX" sz="3200" dirty="0"/>
              <a:t>3. Renovación de la organización: </a:t>
            </a:r>
            <a:r>
              <a:rPr lang="es-MX" sz="3200" b="0" dirty="0"/>
              <a:t>es la constante revitalización por medio de nuevas prácticas y procesos, el aumento de la motivación y el entusiasmo de las personas, y su participación en cambios planeados.</a:t>
            </a:r>
            <a:endParaRPr lang="es-CL" sz="3200" b="0" dirty="0"/>
          </a:p>
        </p:txBody>
      </p:sp>
    </p:spTree>
    <p:extLst>
      <p:ext uri="{BB962C8B-B14F-4D97-AF65-F5344CB8AC3E}">
        <p14:creationId xmlns:p14="http://schemas.microsoft.com/office/powerpoint/2010/main" val="180221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0E7A65B0-ADA3-583C-CF71-4DF4DE32CCB4}"/>
              </a:ext>
            </a:extLst>
          </p:cNvPr>
          <p:cNvSpPr>
            <a:spLocks noGrp="1"/>
          </p:cNvSpPr>
          <p:nvPr>
            <p:ph idx="1"/>
          </p:nvPr>
        </p:nvSpPr>
        <p:spPr/>
        <p:txBody>
          <a:bodyPr/>
          <a:lstStyle/>
          <a:p>
            <a:endParaRPr lang="es-CL"/>
          </a:p>
        </p:txBody>
      </p:sp>
      <p:sp>
        <p:nvSpPr>
          <p:cNvPr id="3" name="Título 2">
            <a:extLst>
              <a:ext uri="{FF2B5EF4-FFF2-40B4-BE49-F238E27FC236}">
                <a16:creationId xmlns:a16="http://schemas.microsoft.com/office/drawing/2014/main" id="{5A548AD7-EFE8-4F36-F510-FD6CA20D5954}"/>
              </a:ext>
            </a:extLst>
          </p:cNvPr>
          <p:cNvSpPr>
            <a:spLocks noGrp="1"/>
          </p:cNvSpPr>
          <p:nvPr>
            <p:ph type="title"/>
          </p:nvPr>
        </p:nvSpPr>
        <p:spPr/>
        <p:txBody>
          <a:bodyPr/>
          <a:lstStyle/>
          <a:p>
            <a:endParaRPr lang="es-CL"/>
          </a:p>
        </p:txBody>
      </p:sp>
      <p:sp>
        <p:nvSpPr>
          <p:cNvPr id="4" name="Marcador de texto 3">
            <a:extLst>
              <a:ext uri="{FF2B5EF4-FFF2-40B4-BE49-F238E27FC236}">
                <a16:creationId xmlns:a16="http://schemas.microsoft.com/office/drawing/2014/main" id="{C7E7916E-D677-FD72-EE20-76DBF395E069}"/>
              </a:ext>
            </a:extLst>
          </p:cNvPr>
          <p:cNvSpPr>
            <a:spLocks noGrp="1"/>
          </p:cNvSpPr>
          <p:nvPr>
            <p:ph type="body" sz="quarter" idx="12"/>
          </p:nvPr>
        </p:nvSpPr>
        <p:spPr/>
        <p:txBody>
          <a:bodyPr/>
          <a:lstStyle/>
          <a:p>
            <a:endParaRPr lang="es-CL"/>
          </a:p>
        </p:txBody>
      </p:sp>
      <p:pic>
        <p:nvPicPr>
          <p:cNvPr id="7" name="Imagen 6">
            <a:extLst>
              <a:ext uri="{FF2B5EF4-FFF2-40B4-BE49-F238E27FC236}">
                <a16:creationId xmlns:a16="http://schemas.microsoft.com/office/drawing/2014/main" id="{2810B22A-6DD2-C0BF-6BE6-10C60181E865}"/>
              </a:ext>
            </a:extLst>
          </p:cNvPr>
          <p:cNvPicPr>
            <a:picLocks noChangeAspect="1"/>
          </p:cNvPicPr>
          <p:nvPr/>
        </p:nvPicPr>
        <p:blipFill rotWithShape="1">
          <a:blip r:embed="rId2"/>
          <a:srcRect l="16939" t="16793" r="18745" b="14431"/>
          <a:stretch/>
        </p:blipFill>
        <p:spPr>
          <a:xfrm>
            <a:off x="838200" y="146668"/>
            <a:ext cx="16611599" cy="9992076"/>
          </a:xfrm>
          <a:prstGeom prst="rect">
            <a:avLst/>
          </a:prstGeom>
        </p:spPr>
      </p:pic>
    </p:spTree>
    <p:extLst>
      <p:ext uri="{BB962C8B-B14F-4D97-AF65-F5344CB8AC3E}">
        <p14:creationId xmlns:p14="http://schemas.microsoft.com/office/powerpoint/2010/main" val="26470364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E405313-7F72-7EAA-1D98-3C715AB685CD}"/>
              </a:ext>
            </a:extLst>
          </p:cNvPr>
          <p:cNvSpPr>
            <a:spLocks noGrp="1"/>
          </p:cNvSpPr>
          <p:nvPr>
            <p:ph type="title"/>
          </p:nvPr>
        </p:nvSpPr>
        <p:spPr>
          <a:xfrm>
            <a:off x="9115001" y="1687329"/>
            <a:ext cx="7544940" cy="3748719"/>
          </a:xfrm>
        </p:spPr>
        <p:txBody>
          <a:bodyPr/>
          <a:lstStyle/>
          <a:p>
            <a:br>
              <a:rPr lang="es-ES" dirty="0"/>
            </a:br>
            <a:r>
              <a:rPr lang="es-ES" dirty="0"/>
              <a:t>Capitulo 2</a:t>
            </a:r>
            <a:br>
              <a:rPr lang="es-ES" dirty="0"/>
            </a:br>
            <a:r>
              <a:rPr lang="es-ES" dirty="0"/>
              <a:t>El comportamiento Humano en el campo laboral </a:t>
            </a:r>
            <a:br>
              <a:rPr lang="es-ES" dirty="0"/>
            </a:br>
            <a:br>
              <a:rPr lang="es-ES" dirty="0"/>
            </a:br>
            <a:r>
              <a:rPr lang="es-ES" dirty="0"/>
              <a:t>Pág. 31-40</a:t>
            </a:r>
            <a:endParaRPr lang="es-CL" dirty="0"/>
          </a:p>
        </p:txBody>
      </p:sp>
      <p:pic>
        <p:nvPicPr>
          <p:cNvPr id="5" name="Imagen 4">
            <a:extLst>
              <a:ext uri="{FF2B5EF4-FFF2-40B4-BE49-F238E27FC236}">
                <a16:creationId xmlns:a16="http://schemas.microsoft.com/office/drawing/2014/main" id="{B1145DD4-0F6E-BDEE-F048-0CB47F848095}"/>
              </a:ext>
            </a:extLst>
          </p:cNvPr>
          <p:cNvPicPr>
            <a:picLocks noChangeAspect="1"/>
          </p:cNvPicPr>
          <p:nvPr/>
        </p:nvPicPr>
        <p:blipFill rotWithShape="1">
          <a:blip r:embed="rId2"/>
          <a:srcRect l="14856" t="22226" r="63196" b="26655"/>
          <a:stretch/>
        </p:blipFill>
        <p:spPr>
          <a:xfrm>
            <a:off x="660401" y="736600"/>
            <a:ext cx="6984999" cy="9151235"/>
          </a:xfrm>
          <a:prstGeom prst="rect">
            <a:avLst/>
          </a:prstGeom>
        </p:spPr>
      </p:pic>
      <p:sp>
        <p:nvSpPr>
          <p:cNvPr id="8" name="Marcador de texto 7">
            <a:extLst>
              <a:ext uri="{FF2B5EF4-FFF2-40B4-BE49-F238E27FC236}">
                <a16:creationId xmlns:a16="http://schemas.microsoft.com/office/drawing/2014/main" id="{185B1E26-EC85-35BD-5CAB-3E7B49536389}"/>
              </a:ext>
            </a:extLst>
          </p:cNvPr>
          <p:cNvSpPr>
            <a:spLocks noGrp="1"/>
          </p:cNvSpPr>
          <p:nvPr>
            <p:ph type="body" sz="quarter" idx="12"/>
          </p:nvPr>
        </p:nvSpPr>
        <p:spPr/>
        <p:txBody>
          <a:bodyPr/>
          <a:lstStyle/>
          <a:p>
            <a:endParaRPr lang="es-CL"/>
          </a:p>
        </p:txBody>
      </p:sp>
    </p:spTree>
    <p:extLst>
      <p:ext uri="{BB962C8B-B14F-4D97-AF65-F5344CB8AC3E}">
        <p14:creationId xmlns:p14="http://schemas.microsoft.com/office/powerpoint/2010/main" val="32726440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4924" y="982000"/>
            <a:ext cx="17687925" cy="769441"/>
          </a:xfrm>
        </p:spPr>
        <p:txBody>
          <a:bodyPr/>
          <a:lstStyle/>
          <a:p>
            <a:pPr marL="0" marR="0" lvl="0" indent="0" defTabSz="1370013" rtl="0" eaLnBrk="1" fontAlgn="base" latinLnBrk="0" hangingPunct="1">
              <a:lnSpc>
                <a:spcPct val="100000"/>
              </a:lnSpc>
              <a:spcBef>
                <a:spcPct val="0"/>
              </a:spcBef>
              <a:spcAft>
                <a:spcPct val="0"/>
              </a:spcAft>
              <a:buClrTx/>
              <a:buSzTx/>
              <a:buFontTx/>
              <a:buNone/>
              <a:tabLst/>
            </a:pPr>
            <a:r>
              <a:rPr lang="es-MX" altLang="es-CL" dirty="0"/>
              <a:t>LAS DIFERENCIAS DE GÉNERO Y EL COMPORTAMIENTO LABORAL</a:t>
            </a:r>
            <a:endParaRPr lang="es-MX" dirty="0"/>
          </a:p>
        </p:txBody>
      </p:sp>
      <p:pic>
        <p:nvPicPr>
          <p:cNvPr id="20" name="Google Shape;450;p9">
            <a:extLst>
              <a:ext uri="{FF2B5EF4-FFF2-40B4-BE49-F238E27FC236}">
                <a16:creationId xmlns:a16="http://schemas.microsoft.com/office/drawing/2014/main" id="{139C6703-3ACE-4F2F-95EA-6EF42BE26837}"/>
              </a:ext>
            </a:extLst>
          </p:cNvPr>
          <p:cNvPicPr preferRelativeResize="0"/>
          <p:nvPr/>
        </p:nvPicPr>
        <p:blipFill rotWithShape="1">
          <a:blip r:embed="rId4">
            <a:alphaModFix/>
          </a:blip>
          <a:srcRect/>
          <a:stretch/>
        </p:blipFill>
        <p:spPr>
          <a:xfrm>
            <a:off x="13234734" y="3382329"/>
            <a:ext cx="4578115" cy="6903084"/>
          </a:xfrm>
          <a:prstGeom prst="rect">
            <a:avLst/>
          </a:prstGeom>
          <a:noFill/>
          <a:ln>
            <a:noFill/>
          </a:ln>
        </p:spPr>
      </p:pic>
      <p:sp>
        <p:nvSpPr>
          <p:cNvPr id="9" name="Elipse 8">
            <a:extLst>
              <a:ext uri="{FF2B5EF4-FFF2-40B4-BE49-F238E27FC236}">
                <a16:creationId xmlns:a16="http://schemas.microsoft.com/office/drawing/2014/main" id="{63224D71-BF5A-4FCE-90F9-FB897D492559}"/>
              </a:ext>
            </a:extLst>
          </p:cNvPr>
          <p:cNvSpPr/>
          <p:nvPr/>
        </p:nvSpPr>
        <p:spPr>
          <a:xfrm>
            <a:off x="7482042" y="2805308"/>
            <a:ext cx="2528360" cy="25283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0" name="Rectángulo 9">
            <a:extLst>
              <a:ext uri="{FF2B5EF4-FFF2-40B4-BE49-F238E27FC236}">
                <a16:creationId xmlns:a16="http://schemas.microsoft.com/office/drawing/2014/main" id="{3CD7C53F-8954-4649-A81E-DBE5F8F409F4}"/>
              </a:ext>
            </a:extLst>
          </p:cNvPr>
          <p:cNvSpPr/>
          <p:nvPr/>
        </p:nvSpPr>
        <p:spPr>
          <a:xfrm>
            <a:off x="6719447" y="5342751"/>
            <a:ext cx="3638179" cy="525413"/>
          </a:xfrm>
          <a:prstGeom prst="rect">
            <a:avLst/>
          </a:prstGeom>
          <a:noFill/>
        </p:spPr>
        <p:txBody>
          <a:bodyPr wrap="square" lIns="0" tIns="25724" rIns="0" bIns="25724" rtlCol="0">
            <a:spAutoFit/>
          </a:bodyPr>
          <a:lstStyle/>
          <a:p>
            <a:pPr algn="ctr">
              <a:lnSpc>
                <a:spcPct val="130000"/>
              </a:lnSpc>
              <a:spcBef>
                <a:spcPct val="20000"/>
              </a:spcBef>
            </a:pPr>
            <a:r>
              <a:rPr lang="es-ES" sz="2600" b="1" dirty="0">
                <a:latin typeface="Roboto" panose="02000000000000000000" pitchFamily="2" charset="0"/>
                <a:ea typeface="Roboto" panose="02000000000000000000" pitchFamily="2" charset="0"/>
                <a:cs typeface="Roboto" panose="02000000000000000000" pitchFamily="2" charset="0"/>
              </a:rPr>
              <a:t>Sexo </a:t>
            </a:r>
          </a:p>
        </p:txBody>
      </p:sp>
      <p:sp>
        <p:nvSpPr>
          <p:cNvPr id="11" name="Rectángulo 10">
            <a:extLst>
              <a:ext uri="{FF2B5EF4-FFF2-40B4-BE49-F238E27FC236}">
                <a16:creationId xmlns:a16="http://schemas.microsoft.com/office/drawing/2014/main" id="{BA798CA6-6776-40DA-8D2E-3E0D2EADBBC0}"/>
              </a:ext>
            </a:extLst>
          </p:cNvPr>
          <p:cNvSpPr/>
          <p:nvPr/>
        </p:nvSpPr>
        <p:spPr>
          <a:xfrm>
            <a:off x="6719446" y="6088103"/>
            <a:ext cx="4380353" cy="1036835"/>
          </a:xfrm>
          <a:prstGeom prst="rect">
            <a:avLst/>
          </a:prstGeom>
          <a:noFill/>
        </p:spPr>
        <p:txBody>
          <a:bodyPr wrap="square" lIns="0" tIns="25724" rIns="0" bIns="25724" rtlCol="0">
            <a:spAutoFit/>
          </a:bodyPr>
          <a:lstStyle/>
          <a:p>
            <a:pPr algn="just">
              <a:spcBef>
                <a:spcPct val="20000"/>
              </a:spcBef>
            </a:pPr>
            <a:r>
              <a:rPr lang="es-MX" sz="3200" dirty="0"/>
              <a:t>Es un concepto meramente biológico.</a:t>
            </a:r>
            <a:endParaRPr lang="es-ES" sz="3200" dirty="0"/>
          </a:p>
        </p:txBody>
      </p:sp>
      <p:sp>
        <p:nvSpPr>
          <p:cNvPr id="16" name="Shape 3690">
            <a:extLst>
              <a:ext uri="{FF2B5EF4-FFF2-40B4-BE49-F238E27FC236}">
                <a16:creationId xmlns:a16="http://schemas.microsoft.com/office/drawing/2014/main" id="{741CAA3A-F8D5-4F4D-9DA5-0BD6420A78CB}"/>
              </a:ext>
            </a:extLst>
          </p:cNvPr>
          <p:cNvSpPr/>
          <p:nvPr/>
        </p:nvSpPr>
        <p:spPr>
          <a:xfrm>
            <a:off x="7974697" y="3592826"/>
            <a:ext cx="1543050" cy="1594950"/>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0"/>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3"/>
                  <a:pt x="8380" y="7241"/>
                  <a:pt x="8380" y="7241"/>
                </a:cubicBezTo>
                <a:cubicBezTo>
                  <a:pt x="8112" y="6504"/>
                  <a:pt x="7614" y="5133"/>
                  <a:pt x="7988" y="4025"/>
                </a:cubicBezTo>
                <a:cubicBezTo>
                  <a:pt x="8490" y="2492"/>
                  <a:pt x="8935" y="2190"/>
                  <a:pt x="9741" y="1747"/>
                </a:cubicBezTo>
                <a:cubicBezTo>
                  <a:pt x="9788" y="1721"/>
                  <a:pt x="9834" y="1692"/>
                  <a:pt x="9877" y="1657"/>
                </a:cubicBezTo>
                <a:cubicBezTo>
                  <a:pt x="10029" y="1535"/>
                  <a:pt x="10674" y="1200"/>
                  <a:pt x="11403" y="1200"/>
                </a:cubicBezTo>
                <a:cubicBezTo>
                  <a:pt x="11768" y="1200"/>
                  <a:pt x="12075" y="1285"/>
                  <a:pt x="12318" y="1454"/>
                </a:cubicBezTo>
                <a:cubicBezTo>
                  <a:pt x="12610" y="1656"/>
                  <a:pt x="12890" y="2039"/>
                  <a:pt x="13313" y="3272"/>
                </a:cubicBezTo>
                <a:cubicBezTo>
                  <a:pt x="14101" y="5469"/>
                  <a:pt x="13602" y="6698"/>
                  <a:pt x="13350" y="7124"/>
                </a:cubicBezTo>
                <a:cubicBezTo>
                  <a:pt x="13183" y="7407"/>
                  <a:pt x="13126" y="7764"/>
                  <a:pt x="13191" y="8103"/>
                </a:cubicBezTo>
                <a:cubicBezTo>
                  <a:pt x="13386" y="9109"/>
                  <a:pt x="13260" y="9535"/>
                  <a:pt x="13227" y="9619"/>
                </a:cubicBezTo>
                <a:cubicBezTo>
                  <a:pt x="13219" y="9631"/>
                  <a:pt x="13101" y="9813"/>
                  <a:pt x="13041" y="9902"/>
                </a:cubicBezTo>
                <a:cubicBezTo>
                  <a:pt x="12668" y="10452"/>
                  <a:pt x="11973" y="11474"/>
                  <a:pt x="11973" y="13569"/>
                </a:cubicBezTo>
                <a:cubicBezTo>
                  <a:pt x="11973" y="16039"/>
                  <a:pt x="13545" y="17190"/>
                  <a:pt x="14427" y="17477"/>
                </a:cubicBezTo>
                <a:lnTo>
                  <a:pt x="14466" y="17493"/>
                </a:lnTo>
                <a:cubicBezTo>
                  <a:pt x="15703" y="18036"/>
                  <a:pt x="16914" y="18710"/>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2"/>
                </a:cubicBezTo>
                <a:cubicBezTo>
                  <a:pt x="13957" y="10422"/>
                  <a:pt x="14531" y="9808"/>
                  <a:pt x="14146" y="7826"/>
                </a:cubicBezTo>
                <a:cubicBezTo>
                  <a:pt x="14787" y="6740"/>
                  <a:pt x="14995" y="4972"/>
                  <a:pt x="14211" y="2789"/>
                </a:cubicBezTo>
                <a:cubicBezTo>
                  <a:pt x="13774" y="1514"/>
                  <a:pt x="13389" y="814"/>
                  <a:pt x="12801" y="409"/>
                </a:cubicBezTo>
                <a:cubicBezTo>
                  <a:pt x="12370" y="110"/>
                  <a:pt x="11880" y="0"/>
                  <a:pt x="11403" y="0"/>
                </a:cubicBezTo>
                <a:cubicBezTo>
                  <a:pt x="10516" y="0"/>
                  <a:pt x="9675" y="384"/>
                  <a:pt x="9339" y="653"/>
                </a:cubicBezTo>
                <a:cubicBezTo>
                  <a:pt x="8357" y="1192"/>
                  <a:pt x="7697" y="1688"/>
                  <a:pt x="7077" y="3580"/>
                </a:cubicBezTo>
                <a:cubicBezTo>
                  <a:pt x="6540" y="5169"/>
                  <a:pt x="7179" y="6892"/>
                  <a:pt x="7494" y="7758"/>
                </a:cubicBezTo>
                <a:cubicBezTo>
                  <a:pt x="7110" y="9740"/>
                  <a:pt x="7642" y="10422"/>
                  <a:pt x="7642" y="10422"/>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7"/>
                </a:moveTo>
                <a:cubicBezTo>
                  <a:pt x="19516" y="15007"/>
                  <a:pt x="18416" y="14701"/>
                  <a:pt x="18416" y="12954"/>
                </a:cubicBezTo>
                <a:cubicBezTo>
                  <a:pt x="18416" y="11419"/>
                  <a:pt x="18794" y="10879"/>
                  <a:pt x="19017" y="10506"/>
                </a:cubicBezTo>
                <a:cubicBezTo>
                  <a:pt x="19017" y="10506"/>
                  <a:pt x="19443" y="9975"/>
                  <a:pt x="19136" y="8434"/>
                </a:cubicBezTo>
                <a:cubicBezTo>
                  <a:pt x="19388" y="7760"/>
                  <a:pt x="19900" y="6420"/>
                  <a:pt x="19470" y="5184"/>
                </a:cubicBezTo>
                <a:cubicBezTo>
                  <a:pt x="18974" y="3713"/>
                  <a:pt x="18645" y="3327"/>
                  <a:pt x="17860" y="2908"/>
                </a:cubicBezTo>
                <a:cubicBezTo>
                  <a:pt x="17591" y="2699"/>
                  <a:pt x="16918" y="2400"/>
                  <a:pt x="16208" y="2400"/>
                </a:cubicBezTo>
                <a:cubicBezTo>
                  <a:pt x="15873" y="2400"/>
                  <a:pt x="15531" y="2474"/>
                  <a:pt x="15218" y="2647"/>
                </a:cubicBezTo>
                <a:cubicBezTo>
                  <a:pt x="15343" y="3035"/>
                  <a:pt x="15449" y="3420"/>
                  <a:pt x="15525" y="3799"/>
                </a:cubicBezTo>
                <a:cubicBezTo>
                  <a:pt x="15537" y="3791"/>
                  <a:pt x="15550" y="3779"/>
                  <a:pt x="15563" y="3770"/>
                </a:cubicBezTo>
                <a:cubicBezTo>
                  <a:pt x="15730" y="3657"/>
                  <a:pt x="15948" y="3600"/>
                  <a:pt x="16208" y="3600"/>
                </a:cubicBezTo>
                <a:cubicBezTo>
                  <a:pt x="16716" y="3600"/>
                  <a:pt x="17211" y="3826"/>
                  <a:pt x="17332" y="3919"/>
                </a:cubicBezTo>
                <a:cubicBezTo>
                  <a:pt x="17375" y="3953"/>
                  <a:pt x="17421" y="3983"/>
                  <a:pt x="17467" y="4007"/>
                </a:cubicBezTo>
                <a:cubicBezTo>
                  <a:pt x="17950" y="4265"/>
                  <a:pt x="18131" y="4361"/>
                  <a:pt x="18562" y="5641"/>
                </a:cubicBezTo>
                <a:cubicBezTo>
                  <a:pt x="18822" y="6387"/>
                  <a:pt x="18452" y="7378"/>
                  <a:pt x="18253" y="7910"/>
                </a:cubicBezTo>
                <a:cubicBezTo>
                  <a:pt x="18161" y="8155"/>
                  <a:pt x="18130" y="8457"/>
                  <a:pt x="18182" y="8719"/>
                </a:cubicBezTo>
                <a:cubicBezTo>
                  <a:pt x="18316" y="9392"/>
                  <a:pt x="18254" y="9707"/>
                  <a:pt x="18232" y="9784"/>
                </a:cubicBezTo>
                <a:cubicBezTo>
                  <a:pt x="18230" y="9789"/>
                  <a:pt x="18227" y="9793"/>
                  <a:pt x="18224" y="9798"/>
                </a:cubicBezTo>
                <a:lnTo>
                  <a:pt x="18191" y="9853"/>
                </a:lnTo>
                <a:cubicBezTo>
                  <a:pt x="17926" y="10290"/>
                  <a:pt x="17434" y="11106"/>
                  <a:pt x="17434" y="12954"/>
                </a:cubicBezTo>
                <a:cubicBezTo>
                  <a:pt x="17434" y="15019"/>
                  <a:pt x="18570" y="15932"/>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7"/>
                  <a:pt x="19516" y="15007"/>
                </a:cubicBezTo>
                <a:moveTo>
                  <a:pt x="2371" y="16155"/>
                </a:moveTo>
                <a:cubicBezTo>
                  <a:pt x="3030" y="15932"/>
                  <a:pt x="4166" y="15019"/>
                  <a:pt x="4166" y="12954"/>
                </a:cubicBezTo>
                <a:cubicBezTo>
                  <a:pt x="4166" y="11106"/>
                  <a:pt x="3673" y="10290"/>
                  <a:pt x="3409" y="9853"/>
                </a:cubicBezTo>
                <a:lnTo>
                  <a:pt x="3376" y="9798"/>
                </a:lnTo>
                <a:cubicBezTo>
                  <a:pt x="3373" y="9793"/>
                  <a:pt x="3370" y="9789"/>
                  <a:pt x="3367" y="9784"/>
                </a:cubicBezTo>
                <a:cubicBezTo>
                  <a:pt x="3346" y="9707"/>
                  <a:pt x="3283" y="9392"/>
                  <a:pt x="3418" y="8719"/>
                </a:cubicBezTo>
                <a:cubicBezTo>
                  <a:pt x="3470" y="8457"/>
                  <a:pt x="3439" y="8155"/>
                  <a:pt x="3347" y="7910"/>
                </a:cubicBezTo>
                <a:cubicBezTo>
                  <a:pt x="3148" y="7378"/>
                  <a:pt x="2778" y="6387"/>
                  <a:pt x="3038" y="5641"/>
                </a:cubicBezTo>
                <a:cubicBezTo>
                  <a:pt x="3469" y="4361"/>
                  <a:pt x="3649" y="4265"/>
                  <a:pt x="4133" y="4007"/>
                </a:cubicBezTo>
                <a:cubicBezTo>
                  <a:pt x="4180" y="3983"/>
                  <a:pt x="4225" y="3953"/>
                  <a:pt x="4268" y="3919"/>
                </a:cubicBezTo>
                <a:cubicBezTo>
                  <a:pt x="4389" y="3826"/>
                  <a:pt x="4884" y="3600"/>
                  <a:pt x="5392" y="3600"/>
                </a:cubicBezTo>
                <a:cubicBezTo>
                  <a:pt x="5636" y="3600"/>
                  <a:pt x="5839" y="3655"/>
                  <a:pt x="6002" y="3754"/>
                </a:cubicBezTo>
                <a:cubicBezTo>
                  <a:pt x="6045" y="3548"/>
                  <a:pt x="6096" y="3341"/>
                  <a:pt x="6165" y="3133"/>
                </a:cubicBezTo>
                <a:cubicBezTo>
                  <a:pt x="6225" y="2950"/>
                  <a:pt x="6289" y="2793"/>
                  <a:pt x="6351" y="2631"/>
                </a:cubicBezTo>
                <a:cubicBezTo>
                  <a:pt x="6046" y="2469"/>
                  <a:pt x="5716" y="2400"/>
                  <a:pt x="5392" y="2400"/>
                </a:cubicBezTo>
                <a:cubicBezTo>
                  <a:pt x="4682" y="2400"/>
                  <a:pt x="4009" y="2699"/>
                  <a:pt x="3740" y="2908"/>
                </a:cubicBezTo>
                <a:cubicBezTo>
                  <a:pt x="2955" y="3327"/>
                  <a:pt x="2625" y="3713"/>
                  <a:pt x="2130" y="5184"/>
                </a:cubicBezTo>
                <a:cubicBezTo>
                  <a:pt x="1700" y="6420"/>
                  <a:pt x="2212" y="7760"/>
                  <a:pt x="2464" y="8434"/>
                </a:cubicBezTo>
                <a:cubicBezTo>
                  <a:pt x="2156" y="9975"/>
                  <a:pt x="2583" y="10506"/>
                  <a:pt x="2583" y="10506"/>
                </a:cubicBezTo>
                <a:cubicBezTo>
                  <a:pt x="2806" y="10879"/>
                  <a:pt x="3185" y="11419"/>
                  <a:pt x="3185" y="12954"/>
                </a:cubicBezTo>
                <a:cubicBezTo>
                  <a:pt x="3185" y="14701"/>
                  <a:pt x="2084" y="15007"/>
                  <a:pt x="2084" y="15007"/>
                </a:cubicBezTo>
                <a:cubicBezTo>
                  <a:pt x="1191" y="15387"/>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7" name="Rectángulo 16">
            <a:extLst>
              <a:ext uri="{FF2B5EF4-FFF2-40B4-BE49-F238E27FC236}">
                <a16:creationId xmlns:a16="http://schemas.microsoft.com/office/drawing/2014/main" id="{087C4E40-2CAF-411A-B295-B943C276C29B}"/>
              </a:ext>
            </a:extLst>
          </p:cNvPr>
          <p:cNvSpPr/>
          <p:nvPr/>
        </p:nvSpPr>
        <p:spPr>
          <a:xfrm>
            <a:off x="1238244" y="5369250"/>
            <a:ext cx="3911181" cy="488993"/>
          </a:xfrm>
          <a:prstGeom prst="rect">
            <a:avLst/>
          </a:prstGeom>
          <a:noFill/>
        </p:spPr>
        <p:txBody>
          <a:bodyPr wrap="square" lIns="0" tIns="25724" rIns="0" bIns="25724" rtlCol="0">
            <a:spAutoFit/>
          </a:bodyPr>
          <a:lstStyle/>
          <a:p>
            <a:pPr algn="ctr">
              <a:lnSpc>
                <a:spcPct val="130000"/>
              </a:lnSpc>
              <a:spcBef>
                <a:spcPct val="20000"/>
              </a:spcBef>
            </a:pPr>
            <a:r>
              <a:rPr lang="es-ES" sz="2400" b="1" dirty="0"/>
              <a:t>Género  </a:t>
            </a:r>
            <a:endParaRPr lang="es-ES" sz="2600" b="1" dirty="0">
              <a:latin typeface="Roboto" panose="02000000000000000000" pitchFamily="2" charset="0"/>
              <a:ea typeface="Roboto" panose="02000000000000000000" pitchFamily="2" charset="0"/>
              <a:cs typeface="Roboto" panose="02000000000000000000" pitchFamily="2" charset="0"/>
            </a:endParaRPr>
          </a:p>
        </p:txBody>
      </p:sp>
      <p:sp>
        <p:nvSpPr>
          <p:cNvPr id="18" name="Rectángulo 17">
            <a:extLst>
              <a:ext uri="{FF2B5EF4-FFF2-40B4-BE49-F238E27FC236}">
                <a16:creationId xmlns:a16="http://schemas.microsoft.com/office/drawing/2014/main" id="{95EF00A8-D200-4707-9F5B-B715F7771D55}"/>
              </a:ext>
            </a:extLst>
          </p:cNvPr>
          <p:cNvSpPr/>
          <p:nvPr/>
        </p:nvSpPr>
        <p:spPr>
          <a:xfrm>
            <a:off x="475152" y="6115113"/>
            <a:ext cx="4771212" cy="2514163"/>
          </a:xfrm>
          <a:prstGeom prst="rect">
            <a:avLst/>
          </a:prstGeom>
          <a:noFill/>
        </p:spPr>
        <p:txBody>
          <a:bodyPr wrap="square" lIns="0" tIns="25724" rIns="0" bIns="25724" rtlCol="0">
            <a:spAutoFit/>
          </a:bodyPr>
          <a:lstStyle/>
          <a:p>
            <a:pPr algn="just"/>
            <a:r>
              <a:rPr lang="es-MX" sz="3200" dirty="0"/>
              <a:t> Carácter social y cultural de los roles y las cualidades particulares de los hombres y las mujeres.</a:t>
            </a:r>
            <a:endParaRPr lang="es-ES" sz="3200" dirty="0"/>
          </a:p>
        </p:txBody>
      </p:sp>
      <p:sp>
        <p:nvSpPr>
          <p:cNvPr id="19" name="Elipse 18">
            <a:extLst>
              <a:ext uri="{FF2B5EF4-FFF2-40B4-BE49-F238E27FC236}">
                <a16:creationId xmlns:a16="http://schemas.microsoft.com/office/drawing/2014/main" id="{641574BA-A4F1-445A-9485-9EBBEA7DFB91}"/>
              </a:ext>
            </a:extLst>
          </p:cNvPr>
          <p:cNvSpPr/>
          <p:nvPr/>
        </p:nvSpPr>
        <p:spPr>
          <a:xfrm>
            <a:off x="1729351" y="2711535"/>
            <a:ext cx="2528360" cy="2528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4" name="Shape 3873">
            <a:extLst>
              <a:ext uri="{FF2B5EF4-FFF2-40B4-BE49-F238E27FC236}">
                <a16:creationId xmlns:a16="http://schemas.microsoft.com/office/drawing/2014/main" id="{2B0CEDCC-9A6C-4B95-A9D6-6847C6E6B726}"/>
              </a:ext>
            </a:extLst>
          </p:cNvPr>
          <p:cNvSpPr/>
          <p:nvPr/>
        </p:nvSpPr>
        <p:spPr>
          <a:xfrm rot="10800000" flipV="1">
            <a:off x="2361554" y="3208042"/>
            <a:ext cx="1292441" cy="1738917"/>
          </a:xfrm>
          <a:custGeom>
            <a:avLst/>
            <a:gdLst>
              <a:gd name="connsiteX0" fmla="*/ 118691 w 608274"/>
              <a:gd name="connsiteY0" fmla="*/ 376467 h 539755"/>
              <a:gd name="connsiteX1" fmla="*/ 252201 w 608274"/>
              <a:gd name="connsiteY1" fmla="*/ 376467 h 539755"/>
              <a:gd name="connsiteX2" fmla="*/ 185446 w 608274"/>
              <a:gd name="connsiteY2" fmla="*/ 443151 h 539755"/>
              <a:gd name="connsiteX3" fmla="*/ 118691 w 608274"/>
              <a:gd name="connsiteY3" fmla="*/ 376467 h 539755"/>
              <a:gd name="connsiteX4" fmla="*/ 267019 w 608274"/>
              <a:gd name="connsiteY4" fmla="*/ 280145 h 539755"/>
              <a:gd name="connsiteX5" fmla="*/ 289247 w 608274"/>
              <a:gd name="connsiteY5" fmla="*/ 302373 h 539755"/>
              <a:gd name="connsiteX6" fmla="*/ 267019 w 608274"/>
              <a:gd name="connsiteY6" fmla="*/ 324601 h 539755"/>
              <a:gd name="connsiteX7" fmla="*/ 244791 w 608274"/>
              <a:gd name="connsiteY7" fmla="*/ 302373 h 539755"/>
              <a:gd name="connsiteX8" fmla="*/ 267019 w 608274"/>
              <a:gd name="connsiteY8" fmla="*/ 280145 h 539755"/>
              <a:gd name="connsiteX9" fmla="*/ 103802 w 608274"/>
              <a:gd name="connsiteY9" fmla="*/ 280145 h 539755"/>
              <a:gd name="connsiteX10" fmla="*/ 126030 w 608274"/>
              <a:gd name="connsiteY10" fmla="*/ 302373 h 539755"/>
              <a:gd name="connsiteX11" fmla="*/ 103802 w 608274"/>
              <a:gd name="connsiteY11" fmla="*/ 324601 h 539755"/>
              <a:gd name="connsiteX12" fmla="*/ 81574 w 608274"/>
              <a:gd name="connsiteY12" fmla="*/ 302373 h 539755"/>
              <a:gd name="connsiteX13" fmla="*/ 103802 w 608274"/>
              <a:gd name="connsiteY13" fmla="*/ 280145 h 539755"/>
              <a:gd name="connsiteX14" fmla="*/ 44505 w 608274"/>
              <a:gd name="connsiteY14" fmla="*/ 203394 h 539755"/>
              <a:gd name="connsiteX15" fmla="*/ 44505 w 608274"/>
              <a:gd name="connsiteY15" fmla="*/ 354245 h 539755"/>
              <a:gd name="connsiteX16" fmla="*/ 114156 w 608274"/>
              <a:gd name="connsiteY16" fmla="*/ 465996 h 539755"/>
              <a:gd name="connsiteX17" fmla="*/ 185475 w 608274"/>
              <a:gd name="connsiteY17" fmla="*/ 494433 h 539755"/>
              <a:gd name="connsiteX18" fmla="*/ 256684 w 608274"/>
              <a:gd name="connsiteY18" fmla="*/ 465996 h 539755"/>
              <a:gd name="connsiteX19" fmla="*/ 326334 w 608274"/>
              <a:gd name="connsiteY19" fmla="*/ 354245 h 539755"/>
              <a:gd name="connsiteX20" fmla="*/ 326334 w 608274"/>
              <a:gd name="connsiteY20" fmla="*/ 203394 h 539755"/>
              <a:gd name="connsiteX21" fmla="*/ 185475 w 608274"/>
              <a:gd name="connsiteY21" fmla="*/ 213503 h 539755"/>
              <a:gd name="connsiteX22" fmla="*/ 44505 w 608274"/>
              <a:gd name="connsiteY22" fmla="*/ 203394 h 539755"/>
              <a:gd name="connsiteX23" fmla="*/ 504331 w 608274"/>
              <a:gd name="connsiteY23" fmla="*/ 132028 h 539755"/>
              <a:gd name="connsiteX24" fmla="*/ 526559 w 608274"/>
              <a:gd name="connsiteY24" fmla="*/ 154256 h 539755"/>
              <a:gd name="connsiteX25" fmla="*/ 504331 w 608274"/>
              <a:gd name="connsiteY25" fmla="*/ 176484 h 539755"/>
              <a:gd name="connsiteX26" fmla="*/ 482103 w 608274"/>
              <a:gd name="connsiteY26" fmla="*/ 154256 h 539755"/>
              <a:gd name="connsiteX27" fmla="*/ 504331 w 608274"/>
              <a:gd name="connsiteY27" fmla="*/ 132028 h 539755"/>
              <a:gd name="connsiteX28" fmla="*/ 281829 w 608274"/>
              <a:gd name="connsiteY28" fmla="*/ 55320 h 539755"/>
              <a:gd name="connsiteX29" fmla="*/ 281829 w 608274"/>
              <a:gd name="connsiteY29" fmla="*/ 164404 h 539755"/>
              <a:gd name="connsiteX30" fmla="*/ 343246 w 608274"/>
              <a:gd name="connsiteY30" fmla="*/ 154962 h 539755"/>
              <a:gd name="connsiteX31" fmla="*/ 370839 w 608274"/>
              <a:gd name="connsiteY31" fmla="*/ 148185 h 539755"/>
              <a:gd name="connsiteX32" fmla="*/ 370839 w 608274"/>
              <a:gd name="connsiteY32" fmla="*/ 176512 h 539755"/>
              <a:gd name="connsiteX33" fmla="*/ 370839 w 608274"/>
              <a:gd name="connsiteY33" fmla="*/ 230943 h 539755"/>
              <a:gd name="connsiteX34" fmla="*/ 422799 w 608274"/>
              <a:gd name="connsiteY34" fmla="*/ 206171 h 539755"/>
              <a:gd name="connsiteX35" fmla="*/ 489557 w 608274"/>
              <a:gd name="connsiteY35" fmla="*/ 272821 h 539755"/>
              <a:gd name="connsiteX36" fmla="*/ 370839 w 608274"/>
              <a:gd name="connsiteY36" fmla="*/ 272821 h 539755"/>
              <a:gd name="connsiteX37" fmla="*/ 370839 w 608274"/>
              <a:gd name="connsiteY37" fmla="*/ 328141 h 539755"/>
              <a:gd name="connsiteX38" fmla="*/ 422799 w 608274"/>
              <a:gd name="connsiteY38" fmla="*/ 346359 h 539755"/>
              <a:gd name="connsiteX39" fmla="*/ 494118 w 608274"/>
              <a:gd name="connsiteY39" fmla="*/ 317921 h 539755"/>
              <a:gd name="connsiteX40" fmla="*/ 563769 w 608274"/>
              <a:gd name="connsiteY40" fmla="*/ 206171 h 539755"/>
              <a:gd name="connsiteX41" fmla="*/ 563769 w 608274"/>
              <a:gd name="connsiteY41" fmla="*/ 55320 h 539755"/>
              <a:gd name="connsiteX42" fmla="*/ 422799 w 608274"/>
              <a:gd name="connsiteY42" fmla="*/ 65428 h 539755"/>
              <a:gd name="connsiteX43" fmla="*/ 281829 w 608274"/>
              <a:gd name="connsiteY43" fmla="*/ 55320 h 539755"/>
              <a:gd name="connsiteX44" fmla="*/ 237324 w 608274"/>
              <a:gd name="connsiteY44" fmla="*/ 0 h 539755"/>
              <a:gd name="connsiteX45" fmla="*/ 265028 w 608274"/>
              <a:gd name="connsiteY45" fmla="*/ 6887 h 539755"/>
              <a:gd name="connsiteX46" fmla="*/ 422799 w 608274"/>
              <a:gd name="connsiteY46" fmla="*/ 20995 h 539755"/>
              <a:gd name="connsiteX47" fmla="*/ 580570 w 608274"/>
              <a:gd name="connsiteY47" fmla="*/ 6887 h 539755"/>
              <a:gd name="connsiteX48" fmla="*/ 608163 w 608274"/>
              <a:gd name="connsiteY48" fmla="*/ 0 h 539755"/>
              <a:gd name="connsiteX49" fmla="*/ 608274 w 608274"/>
              <a:gd name="connsiteY49" fmla="*/ 28437 h 539755"/>
              <a:gd name="connsiteX50" fmla="*/ 608274 w 608274"/>
              <a:gd name="connsiteY50" fmla="*/ 206171 h 539755"/>
              <a:gd name="connsiteX51" fmla="*/ 515703 w 608274"/>
              <a:gd name="connsiteY51" fmla="*/ 356689 h 539755"/>
              <a:gd name="connsiteX52" fmla="*/ 426804 w 608274"/>
              <a:gd name="connsiteY52" fmla="*/ 390903 h 539755"/>
              <a:gd name="connsiteX53" fmla="*/ 422799 w 608274"/>
              <a:gd name="connsiteY53" fmla="*/ 391681 h 539755"/>
              <a:gd name="connsiteX54" fmla="*/ 418794 w 608274"/>
              <a:gd name="connsiteY54" fmla="*/ 390903 h 539755"/>
              <a:gd name="connsiteX55" fmla="*/ 369504 w 608274"/>
              <a:gd name="connsiteY55" fmla="*/ 376018 h 539755"/>
              <a:gd name="connsiteX56" fmla="*/ 278380 w 608274"/>
              <a:gd name="connsiteY56" fmla="*/ 504875 h 539755"/>
              <a:gd name="connsiteX57" fmla="*/ 189370 w 608274"/>
              <a:gd name="connsiteY57" fmla="*/ 539089 h 539755"/>
              <a:gd name="connsiteX58" fmla="*/ 185475 w 608274"/>
              <a:gd name="connsiteY58" fmla="*/ 539755 h 539755"/>
              <a:gd name="connsiteX59" fmla="*/ 181470 w 608274"/>
              <a:gd name="connsiteY59" fmla="*/ 539089 h 539755"/>
              <a:gd name="connsiteX60" fmla="*/ 92571 w 608274"/>
              <a:gd name="connsiteY60" fmla="*/ 504875 h 539755"/>
              <a:gd name="connsiteX61" fmla="*/ 0 w 608274"/>
              <a:gd name="connsiteY61" fmla="*/ 354245 h 539755"/>
              <a:gd name="connsiteX62" fmla="*/ 0 w 608274"/>
              <a:gd name="connsiteY62" fmla="*/ 148074 h 539755"/>
              <a:gd name="connsiteX63" fmla="*/ 27704 w 608274"/>
              <a:gd name="connsiteY63" fmla="*/ 154962 h 539755"/>
              <a:gd name="connsiteX64" fmla="*/ 185475 w 608274"/>
              <a:gd name="connsiteY64" fmla="*/ 169069 h 539755"/>
              <a:gd name="connsiteX65" fmla="*/ 237324 w 608274"/>
              <a:gd name="connsiteY65" fmla="*/ 167847 h 53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274" h="539755">
                <a:moveTo>
                  <a:pt x="118691" y="376467"/>
                </a:moveTo>
                <a:lnTo>
                  <a:pt x="252201" y="376467"/>
                </a:lnTo>
                <a:cubicBezTo>
                  <a:pt x="252201" y="413254"/>
                  <a:pt x="222273" y="443151"/>
                  <a:pt x="185446" y="443151"/>
                </a:cubicBezTo>
                <a:cubicBezTo>
                  <a:pt x="148620" y="443151"/>
                  <a:pt x="118691" y="413254"/>
                  <a:pt x="118691" y="376467"/>
                </a:cubicBezTo>
                <a:close/>
                <a:moveTo>
                  <a:pt x="267019" y="280145"/>
                </a:moveTo>
                <a:cubicBezTo>
                  <a:pt x="279295" y="280145"/>
                  <a:pt x="289247" y="290097"/>
                  <a:pt x="289247" y="302373"/>
                </a:cubicBezTo>
                <a:cubicBezTo>
                  <a:pt x="289247" y="314649"/>
                  <a:pt x="279295" y="324601"/>
                  <a:pt x="267019" y="324601"/>
                </a:cubicBezTo>
                <a:cubicBezTo>
                  <a:pt x="254743" y="324601"/>
                  <a:pt x="244791" y="314649"/>
                  <a:pt x="244791" y="302373"/>
                </a:cubicBezTo>
                <a:cubicBezTo>
                  <a:pt x="244791" y="290097"/>
                  <a:pt x="254743" y="280145"/>
                  <a:pt x="267019" y="280145"/>
                </a:cubicBezTo>
                <a:close/>
                <a:moveTo>
                  <a:pt x="103802" y="280145"/>
                </a:moveTo>
                <a:cubicBezTo>
                  <a:pt x="116078" y="280145"/>
                  <a:pt x="126030" y="290097"/>
                  <a:pt x="126030" y="302373"/>
                </a:cubicBezTo>
                <a:cubicBezTo>
                  <a:pt x="126030" y="314649"/>
                  <a:pt x="116078" y="324601"/>
                  <a:pt x="103802" y="324601"/>
                </a:cubicBezTo>
                <a:cubicBezTo>
                  <a:pt x="91526" y="324601"/>
                  <a:pt x="81574" y="314649"/>
                  <a:pt x="81574" y="302373"/>
                </a:cubicBezTo>
                <a:cubicBezTo>
                  <a:pt x="81574" y="290097"/>
                  <a:pt x="91526" y="280145"/>
                  <a:pt x="103802" y="280145"/>
                </a:cubicBezTo>
                <a:close/>
                <a:moveTo>
                  <a:pt x="44505" y="203394"/>
                </a:moveTo>
                <a:lnTo>
                  <a:pt x="44505" y="354245"/>
                </a:lnTo>
                <a:cubicBezTo>
                  <a:pt x="44505" y="400789"/>
                  <a:pt x="67981" y="438336"/>
                  <a:pt x="114156" y="465996"/>
                </a:cubicBezTo>
                <a:cubicBezTo>
                  <a:pt x="144086" y="483880"/>
                  <a:pt x="174683" y="491989"/>
                  <a:pt x="185475" y="494433"/>
                </a:cubicBezTo>
                <a:cubicBezTo>
                  <a:pt x="196157" y="491989"/>
                  <a:pt x="226754" y="483880"/>
                  <a:pt x="256684" y="465996"/>
                </a:cubicBezTo>
                <a:cubicBezTo>
                  <a:pt x="302969" y="438336"/>
                  <a:pt x="326334" y="400789"/>
                  <a:pt x="326334" y="354245"/>
                </a:cubicBezTo>
                <a:lnTo>
                  <a:pt x="326334" y="203394"/>
                </a:lnTo>
                <a:cubicBezTo>
                  <a:pt x="298518" y="207837"/>
                  <a:pt x="250564" y="213503"/>
                  <a:pt x="185475" y="213503"/>
                </a:cubicBezTo>
                <a:cubicBezTo>
                  <a:pt x="120387" y="213503"/>
                  <a:pt x="72321" y="207837"/>
                  <a:pt x="44505" y="203394"/>
                </a:cubicBezTo>
                <a:close/>
                <a:moveTo>
                  <a:pt x="504331" y="132028"/>
                </a:moveTo>
                <a:cubicBezTo>
                  <a:pt x="516607" y="132028"/>
                  <a:pt x="526559" y="141980"/>
                  <a:pt x="526559" y="154256"/>
                </a:cubicBezTo>
                <a:cubicBezTo>
                  <a:pt x="526559" y="166532"/>
                  <a:pt x="516607" y="176484"/>
                  <a:pt x="504331" y="176484"/>
                </a:cubicBezTo>
                <a:cubicBezTo>
                  <a:pt x="492055" y="176484"/>
                  <a:pt x="482103" y="166532"/>
                  <a:pt x="482103" y="154256"/>
                </a:cubicBezTo>
                <a:cubicBezTo>
                  <a:pt x="482103" y="141980"/>
                  <a:pt x="492055" y="132028"/>
                  <a:pt x="504331" y="132028"/>
                </a:cubicBezTo>
                <a:close/>
                <a:moveTo>
                  <a:pt x="281829" y="55320"/>
                </a:moveTo>
                <a:lnTo>
                  <a:pt x="281829" y="164404"/>
                </a:lnTo>
                <a:cubicBezTo>
                  <a:pt x="321216" y="160294"/>
                  <a:pt x="342912" y="155073"/>
                  <a:pt x="343246" y="154962"/>
                </a:cubicBezTo>
                <a:lnTo>
                  <a:pt x="370839" y="148185"/>
                </a:lnTo>
                <a:lnTo>
                  <a:pt x="370839" y="176512"/>
                </a:lnTo>
                <a:lnTo>
                  <a:pt x="370839" y="230943"/>
                </a:lnTo>
                <a:cubicBezTo>
                  <a:pt x="383078" y="215835"/>
                  <a:pt x="401882" y="206171"/>
                  <a:pt x="422799" y="206171"/>
                </a:cubicBezTo>
                <a:cubicBezTo>
                  <a:pt x="459627" y="206171"/>
                  <a:pt x="489557" y="236053"/>
                  <a:pt x="489557" y="272821"/>
                </a:cubicBezTo>
                <a:lnTo>
                  <a:pt x="370839" y="272821"/>
                </a:lnTo>
                <a:lnTo>
                  <a:pt x="370839" y="328141"/>
                </a:lnTo>
                <a:cubicBezTo>
                  <a:pt x="393759" y="339027"/>
                  <a:pt x="414343" y="344359"/>
                  <a:pt x="422799" y="346359"/>
                </a:cubicBezTo>
                <a:cubicBezTo>
                  <a:pt x="433591" y="343915"/>
                  <a:pt x="464189" y="335694"/>
                  <a:pt x="494118" y="317921"/>
                </a:cubicBezTo>
                <a:cubicBezTo>
                  <a:pt x="540293" y="290261"/>
                  <a:pt x="563769" y="252715"/>
                  <a:pt x="563769" y="206171"/>
                </a:cubicBezTo>
                <a:lnTo>
                  <a:pt x="563769" y="55320"/>
                </a:lnTo>
                <a:cubicBezTo>
                  <a:pt x="535953" y="59763"/>
                  <a:pt x="487888" y="65428"/>
                  <a:pt x="422799" y="65428"/>
                </a:cubicBezTo>
                <a:cubicBezTo>
                  <a:pt x="357710" y="65428"/>
                  <a:pt x="309645" y="59763"/>
                  <a:pt x="281829" y="55320"/>
                </a:cubicBezTo>
                <a:close/>
                <a:moveTo>
                  <a:pt x="237324" y="0"/>
                </a:moveTo>
                <a:lnTo>
                  <a:pt x="265028" y="6887"/>
                </a:lnTo>
                <a:cubicBezTo>
                  <a:pt x="265585" y="6998"/>
                  <a:pt x="323441" y="20995"/>
                  <a:pt x="422799" y="20995"/>
                </a:cubicBezTo>
                <a:cubicBezTo>
                  <a:pt x="522157" y="20995"/>
                  <a:pt x="580013" y="6998"/>
                  <a:pt x="580570" y="6887"/>
                </a:cubicBezTo>
                <a:lnTo>
                  <a:pt x="608163" y="0"/>
                </a:lnTo>
                <a:lnTo>
                  <a:pt x="608274" y="28437"/>
                </a:lnTo>
                <a:lnTo>
                  <a:pt x="608274" y="206171"/>
                </a:lnTo>
                <a:cubicBezTo>
                  <a:pt x="608274" y="268933"/>
                  <a:pt x="576230" y="321031"/>
                  <a:pt x="515703" y="356689"/>
                </a:cubicBezTo>
                <a:cubicBezTo>
                  <a:pt x="471977" y="382461"/>
                  <a:pt x="428585" y="390570"/>
                  <a:pt x="426804" y="390903"/>
                </a:cubicBezTo>
                <a:lnTo>
                  <a:pt x="422799" y="391681"/>
                </a:lnTo>
                <a:lnTo>
                  <a:pt x="418794" y="390903"/>
                </a:lnTo>
                <a:cubicBezTo>
                  <a:pt x="417570" y="390681"/>
                  <a:pt x="396652" y="386793"/>
                  <a:pt x="369504" y="376018"/>
                </a:cubicBezTo>
                <a:cubicBezTo>
                  <a:pt x="362940" y="429116"/>
                  <a:pt x="331786" y="473327"/>
                  <a:pt x="278380" y="504875"/>
                </a:cubicBezTo>
                <a:cubicBezTo>
                  <a:pt x="234653" y="530646"/>
                  <a:pt x="191261" y="538755"/>
                  <a:pt x="189370" y="539089"/>
                </a:cubicBezTo>
                <a:lnTo>
                  <a:pt x="185475" y="539755"/>
                </a:lnTo>
                <a:lnTo>
                  <a:pt x="181470" y="539089"/>
                </a:lnTo>
                <a:cubicBezTo>
                  <a:pt x="179578" y="538755"/>
                  <a:pt x="136297" y="530646"/>
                  <a:pt x="92571" y="504875"/>
                </a:cubicBezTo>
                <a:cubicBezTo>
                  <a:pt x="32044" y="469106"/>
                  <a:pt x="0" y="417008"/>
                  <a:pt x="0" y="354245"/>
                </a:cubicBezTo>
                <a:lnTo>
                  <a:pt x="0" y="148074"/>
                </a:lnTo>
                <a:lnTo>
                  <a:pt x="27704" y="154962"/>
                </a:lnTo>
                <a:cubicBezTo>
                  <a:pt x="28149" y="155073"/>
                  <a:pt x="86117" y="169069"/>
                  <a:pt x="185475" y="169069"/>
                </a:cubicBezTo>
                <a:cubicBezTo>
                  <a:pt x="204279" y="169069"/>
                  <a:pt x="221636" y="168625"/>
                  <a:pt x="237324" y="167847"/>
                </a:cubicBezTo>
                <a:close/>
              </a:path>
            </a:pathLst>
          </a:custGeom>
          <a:solidFill>
            <a:schemeClr val="bg1"/>
          </a:solidFill>
          <a:ln w="12700">
            <a:miter lim="400000"/>
          </a:ln>
        </p:spPr>
        <p:txBody>
          <a:bodyPr lIns="38100" tIns="38100" rIns="38100" bIns="38100" anchor="ctr"/>
          <a:lst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a:lstStyle>
          <a:p>
            <a:endParaRPr>
              <a:solidFill>
                <a:prstClr val="black"/>
              </a:solidFill>
            </a:endParaRPr>
          </a:p>
        </p:txBody>
      </p:sp>
    </p:spTree>
    <p:custDataLst>
      <p:tags r:id="rId1"/>
    </p:custDataLst>
    <p:extLst>
      <p:ext uri="{BB962C8B-B14F-4D97-AF65-F5344CB8AC3E}">
        <p14:creationId xmlns:p14="http://schemas.microsoft.com/office/powerpoint/2010/main" val="3377735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67730790-D47E-88B1-3B3B-0E6ADE1AD7D3}"/>
              </a:ext>
            </a:extLst>
          </p:cNvPr>
          <p:cNvSpPr>
            <a:spLocks noGrp="1"/>
          </p:cNvSpPr>
          <p:nvPr>
            <p:ph type="title"/>
          </p:nvPr>
        </p:nvSpPr>
        <p:spPr>
          <a:xfrm>
            <a:off x="1455531" y="3517949"/>
            <a:ext cx="8224496" cy="4358116"/>
          </a:xfrm>
          <a:solidFill>
            <a:schemeClr val="bg1">
              <a:lumMod val="95000"/>
            </a:schemeClr>
          </a:solidFill>
        </p:spPr>
        <p:txBody>
          <a:bodyPr/>
          <a:lstStyle/>
          <a:p>
            <a:pPr algn="just"/>
            <a:r>
              <a:rPr lang="es-MX" sz="2800" dirty="0">
                <a:solidFill>
                  <a:schemeClr val="tx1"/>
                </a:solidFill>
                <a:latin typeface="+mn-lt"/>
                <a:ea typeface="+mn-ea"/>
                <a:cs typeface="+mn-cs"/>
              </a:rPr>
              <a:t>Si bien el origen de la diferenciación entre hombres y mujeres se encuentra en lo biológico, se profundiza por los aspectos sociales. </a:t>
            </a:r>
            <a:br>
              <a:rPr lang="es-MX" sz="2800" dirty="0">
                <a:solidFill>
                  <a:schemeClr val="tx1"/>
                </a:solidFill>
                <a:latin typeface="+mn-lt"/>
                <a:ea typeface="+mn-ea"/>
                <a:cs typeface="+mn-cs"/>
              </a:rPr>
            </a:br>
            <a:br>
              <a:rPr lang="es-MX" sz="2800" dirty="0">
                <a:solidFill>
                  <a:schemeClr val="tx1"/>
                </a:solidFill>
                <a:latin typeface="+mn-lt"/>
                <a:ea typeface="+mn-ea"/>
                <a:cs typeface="+mn-cs"/>
              </a:rPr>
            </a:br>
            <a:r>
              <a:rPr lang="es-MX" sz="2800" dirty="0">
                <a:solidFill>
                  <a:schemeClr val="tx1"/>
                </a:solidFill>
                <a:latin typeface="+mn-lt"/>
                <a:ea typeface="+mn-ea"/>
                <a:cs typeface="+mn-cs"/>
              </a:rPr>
              <a:t>Así lo concibe Bandura: “La clase de atributos y los papeles sociales que culturalmente se consideran relacionados con el género masculino y femenino ha de distinguirse de las diferencias sexuales de tipo biológico</a:t>
            </a:r>
            <a:r>
              <a:rPr lang="es-MX" sz="2400" dirty="0">
                <a:solidFill>
                  <a:schemeClr val="tx1"/>
                </a:solidFill>
                <a:latin typeface="+mn-lt"/>
                <a:ea typeface="+mn-ea"/>
                <a:cs typeface="+mn-cs"/>
              </a:rPr>
              <a:t>.</a:t>
            </a:r>
            <a:endParaRPr lang="es-CL" sz="2600" b="0" dirty="0">
              <a:solidFill>
                <a:schemeClr val="tx1"/>
              </a:solidFill>
              <a:latin typeface="+mn-lt"/>
              <a:ea typeface="+mn-ea"/>
              <a:cs typeface="+mn-cs"/>
            </a:endParaRPr>
          </a:p>
        </p:txBody>
      </p:sp>
      <p:sp>
        <p:nvSpPr>
          <p:cNvPr id="7" name="Título 1">
            <a:extLst>
              <a:ext uri="{FF2B5EF4-FFF2-40B4-BE49-F238E27FC236}">
                <a16:creationId xmlns:a16="http://schemas.microsoft.com/office/drawing/2014/main" id="{3207D0F6-2F11-C47A-7BD0-B40DC8B2FC7B}"/>
              </a:ext>
            </a:extLst>
          </p:cNvPr>
          <p:cNvSpPr txBox="1">
            <a:spLocks/>
          </p:cNvSpPr>
          <p:nvPr/>
        </p:nvSpPr>
        <p:spPr>
          <a:xfrm>
            <a:off x="600075" y="867093"/>
            <a:ext cx="17687925" cy="769441"/>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defTabSz="1370013" fontAlgn="base">
              <a:lnSpc>
                <a:spcPct val="100000"/>
              </a:lnSpc>
              <a:spcAft>
                <a:spcPct val="0"/>
              </a:spcAft>
            </a:pPr>
            <a:r>
              <a:rPr lang="es-MX" altLang="es-CL"/>
              <a:t>LAS DIFERENCIAS DE GÉNERO Y EL COMPORTAMIENTO LABORAL</a:t>
            </a:r>
            <a:endParaRPr lang="es-MX" dirty="0"/>
          </a:p>
        </p:txBody>
      </p:sp>
      <p:pic>
        <p:nvPicPr>
          <p:cNvPr id="4" name="Imagen 3">
            <a:extLst>
              <a:ext uri="{FF2B5EF4-FFF2-40B4-BE49-F238E27FC236}">
                <a16:creationId xmlns:a16="http://schemas.microsoft.com/office/drawing/2014/main" id="{B394B3B3-3704-22B7-8B9A-CB9B296FAF90}"/>
              </a:ext>
            </a:extLst>
          </p:cNvPr>
          <p:cNvPicPr>
            <a:picLocks noChangeAspect="1"/>
          </p:cNvPicPr>
          <p:nvPr/>
        </p:nvPicPr>
        <p:blipFill rotWithShape="1">
          <a:blip r:embed="rId3"/>
          <a:srcRect l="15885" t="33449" r="41957" b="12937"/>
          <a:stretch/>
        </p:blipFill>
        <p:spPr>
          <a:xfrm>
            <a:off x="9905850" y="2385429"/>
            <a:ext cx="7708738" cy="5514553"/>
          </a:xfrm>
          <a:prstGeom prst="rect">
            <a:avLst/>
          </a:prstGeom>
        </p:spPr>
      </p:pic>
    </p:spTree>
    <p:extLst>
      <p:ext uri="{BB962C8B-B14F-4D97-AF65-F5344CB8AC3E}">
        <p14:creationId xmlns:p14="http://schemas.microsoft.com/office/powerpoint/2010/main" val="317515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34588DB-69F9-03C9-6EBA-011F72B527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0552" y="143989"/>
            <a:ext cx="6106895" cy="1801536"/>
          </a:xfrm>
          <a:prstGeom prst="rect">
            <a:avLst/>
          </a:prstGeom>
          <a:ln>
            <a:noFill/>
          </a:ln>
        </p:spPr>
      </p:pic>
      <p:graphicFrame>
        <p:nvGraphicFramePr>
          <p:cNvPr id="4" name="Tabla 3">
            <a:extLst>
              <a:ext uri="{FF2B5EF4-FFF2-40B4-BE49-F238E27FC236}">
                <a16:creationId xmlns:a16="http://schemas.microsoft.com/office/drawing/2014/main" id="{1556C786-117E-CEC9-914D-4333A9CA5965}"/>
              </a:ext>
            </a:extLst>
          </p:cNvPr>
          <p:cNvGraphicFramePr>
            <a:graphicFrameLocks noGrp="1"/>
          </p:cNvGraphicFramePr>
          <p:nvPr>
            <p:extLst>
              <p:ext uri="{D42A27DB-BD31-4B8C-83A1-F6EECF244321}">
                <p14:modId xmlns:p14="http://schemas.microsoft.com/office/powerpoint/2010/main" val="2288930350"/>
              </p:ext>
            </p:extLst>
          </p:nvPr>
        </p:nvGraphicFramePr>
        <p:xfrm>
          <a:off x="1563299" y="3040968"/>
          <a:ext cx="15505044" cy="7072376"/>
        </p:xfrm>
        <a:graphic>
          <a:graphicData uri="http://schemas.openxmlformats.org/drawingml/2006/table">
            <a:tbl>
              <a:tblPr firstRow="1" firstCol="1" bandRow="1">
                <a:tableStyleId>{2D5ABB26-0587-4C30-8999-92F81FD0307C}</a:tableStyleId>
              </a:tblPr>
              <a:tblGrid>
                <a:gridCol w="15505044">
                  <a:extLst>
                    <a:ext uri="{9D8B030D-6E8A-4147-A177-3AD203B41FA5}">
                      <a16:colId xmlns:a16="http://schemas.microsoft.com/office/drawing/2014/main" val="4041424053"/>
                    </a:ext>
                  </a:extLst>
                </a:gridCol>
              </a:tblGrid>
              <a:tr h="0">
                <a:tc>
                  <a:txBody>
                    <a:bodyPr/>
                    <a:lstStyle/>
                    <a:p>
                      <a:pPr algn="just">
                        <a:lnSpc>
                          <a:spcPct val="115000"/>
                        </a:lnSpc>
                        <a:spcAft>
                          <a:spcPts val="1000"/>
                        </a:spcAft>
                      </a:pPr>
                      <a:r>
                        <a:rPr lang="es-CL" sz="3200" b="1" kern="1200" dirty="0">
                          <a:solidFill>
                            <a:srgbClr val="002060"/>
                          </a:solidFill>
                        </a:rPr>
                        <a:t>Descripción del Curso </a:t>
                      </a:r>
                    </a:p>
                    <a:p>
                      <a:pPr algn="just">
                        <a:lnSpc>
                          <a:spcPct val="115000"/>
                        </a:lnSpc>
                        <a:spcAft>
                          <a:spcPts val="1000"/>
                        </a:spcAft>
                      </a:pPr>
                      <a:r>
                        <a:rPr lang="es-CL" sz="3200" b="0" kern="1200" dirty="0">
                          <a:solidFill>
                            <a:srgbClr val="002060"/>
                          </a:solidFill>
                          <a:latin typeface="+mn-lt"/>
                          <a:ea typeface="+mn-ea"/>
                          <a:cs typeface="+mn-cs"/>
                        </a:rPr>
                        <a:t>La asignatura Comportamiento Humano en las Organizaciones corresponde al cuarto semestre del plan de estudios de la carrera de Administración Pública, pertenece al área de formación profesional y se encuentra en el segundo ciclo. Tiene un carácter teórico y práctico. </a:t>
                      </a:r>
                    </a:p>
                    <a:p>
                      <a:pPr algn="just">
                        <a:lnSpc>
                          <a:spcPct val="115000"/>
                        </a:lnSpc>
                        <a:spcAft>
                          <a:spcPts val="1000"/>
                        </a:spcAft>
                      </a:pPr>
                      <a:endParaRPr lang="es-CL" sz="3200" b="0" kern="1200" dirty="0">
                        <a:solidFill>
                          <a:srgbClr val="002060"/>
                        </a:solidFill>
                        <a:latin typeface="+mn-lt"/>
                        <a:ea typeface="+mn-ea"/>
                        <a:cs typeface="+mn-cs"/>
                      </a:endParaRPr>
                    </a:p>
                    <a:p>
                      <a:pPr algn="just">
                        <a:lnSpc>
                          <a:spcPct val="115000"/>
                        </a:lnSpc>
                        <a:spcAft>
                          <a:spcPts val="1000"/>
                        </a:spcAft>
                      </a:pPr>
                      <a:r>
                        <a:rPr lang="es-CL" sz="3200" b="0" kern="1200" dirty="0">
                          <a:solidFill>
                            <a:srgbClr val="002060"/>
                          </a:solidFill>
                          <a:latin typeface="+mn-lt"/>
                          <a:ea typeface="+mn-ea"/>
                          <a:cs typeface="+mn-cs"/>
                        </a:rPr>
                        <a:t>Su propósito es lograr que los estudiantes comprendan y relacionen las variables individuales, grupales, organizacionales y culturales que influyen en el comportamiento organizacional. Para ello, se utilizan estrategias educativas como clases expositivas, aprendizajes colaborativos y estudio de casos que serán evaluados mediante pruebas escritas, intercambios y producciones de los estudiantes.</a:t>
                      </a:r>
                    </a:p>
                  </a:txBody>
                  <a:tcPr marL="68580" marR="68580" marT="0" marB="0"/>
                </a:tc>
                <a:extLst>
                  <a:ext uri="{0D108BD9-81ED-4DB2-BD59-A6C34878D82A}">
                    <a16:rowId xmlns:a16="http://schemas.microsoft.com/office/drawing/2014/main" val="224410327"/>
                  </a:ext>
                </a:extLst>
              </a:tr>
            </a:tbl>
          </a:graphicData>
        </a:graphic>
      </p:graphicFrame>
    </p:spTree>
    <p:extLst>
      <p:ext uri="{BB962C8B-B14F-4D97-AF65-F5344CB8AC3E}">
        <p14:creationId xmlns:p14="http://schemas.microsoft.com/office/powerpoint/2010/main" val="989889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67730790-D47E-88B1-3B3B-0E6ADE1AD7D3}"/>
              </a:ext>
            </a:extLst>
          </p:cNvPr>
          <p:cNvSpPr>
            <a:spLocks noGrp="1"/>
          </p:cNvSpPr>
          <p:nvPr>
            <p:ph type="title"/>
          </p:nvPr>
        </p:nvSpPr>
        <p:spPr>
          <a:xfrm>
            <a:off x="740978" y="2603548"/>
            <a:ext cx="8313078" cy="3686893"/>
          </a:xfrm>
          <a:solidFill>
            <a:schemeClr val="bg1">
              <a:lumMod val="95000"/>
            </a:schemeClr>
          </a:solidFill>
        </p:spPr>
        <p:txBody>
          <a:bodyPr/>
          <a:lstStyle/>
          <a:p>
            <a:pPr algn="just"/>
            <a:r>
              <a:rPr lang="es-MX" sz="2800" dirty="0">
                <a:solidFill>
                  <a:schemeClr val="tx1"/>
                </a:solidFill>
                <a:latin typeface="+mn-lt"/>
                <a:ea typeface="+mn-ea"/>
                <a:cs typeface="+mn-cs"/>
              </a:rPr>
              <a:t>Según el mencionado autor, el comportamiento de los seres humanos es aprendido en la interacción con otros. “La mayor parte de la conducta humana se aprende por observación mediante modelado. </a:t>
            </a:r>
            <a:br>
              <a:rPr lang="es-MX" sz="2800" dirty="0">
                <a:solidFill>
                  <a:schemeClr val="tx1"/>
                </a:solidFill>
                <a:latin typeface="+mn-lt"/>
                <a:ea typeface="+mn-ea"/>
                <a:cs typeface="+mn-cs"/>
              </a:rPr>
            </a:br>
            <a:br>
              <a:rPr lang="es-MX" sz="2800" dirty="0">
                <a:solidFill>
                  <a:schemeClr val="tx1"/>
                </a:solidFill>
                <a:latin typeface="+mn-lt"/>
                <a:ea typeface="+mn-ea"/>
                <a:cs typeface="+mn-cs"/>
              </a:rPr>
            </a:br>
            <a:r>
              <a:rPr lang="es-MX" sz="2800" dirty="0">
                <a:solidFill>
                  <a:schemeClr val="tx1"/>
                </a:solidFill>
                <a:latin typeface="+mn-lt"/>
                <a:ea typeface="+mn-ea"/>
                <a:cs typeface="+mn-cs"/>
              </a:rPr>
              <a:t>Observando a los demás formamos las reglas de conducta, y esta información codificada, sirve en ocasiones futuras de guía para la acción”</a:t>
            </a:r>
            <a:endParaRPr lang="es-CL" sz="2600" b="0" dirty="0">
              <a:solidFill>
                <a:schemeClr val="tx1"/>
              </a:solidFill>
              <a:latin typeface="+mn-lt"/>
              <a:ea typeface="+mn-ea"/>
              <a:cs typeface="+mn-cs"/>
            </a:endParaRPr>
          </a:p>
        </p:txBody>
      </p:sp>
      <p:sp>
        <p:nvSpPr>
          <p:cNvPr id="7" name="Título 1">
            <a:extLst>
              <a:ext uri="{FF2B5EF4-FFF2-40B4-BE49-F238E27FC236}">
                <a16:creationId xmlns:a16="http://schemas.microsoft.com/office/drawing/2014/main" id="{3207D0F6-2F11-C47A-7BD0-B40DC8B2FC7B}"/>
              </a:ext>
            </a:extLst>
          </p:cNvPr>
          <p:cNvSpPr txBox="1">
            <a:spLocks/>
          </p:cNvSpPr>
          <p:nvPr/>
        </p:nvSpPr>
        <p:spPr>
          <a:xfrm>
            <a:off x="600075" y="867093"/>
            <a:ext cx="17687925" cy="769441"/>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defTabSz="1370013" fontAlgn="base">
              <a:lnSpc>
                <a:spcPct val="100000"/>
              </a:lnSpc>
              <a:spcAft>
                <a:spcPct val="0"/>
              </a:spcAft>
            </a:pPr>
            <a:r>
              <a:rPr lang="es-MX" altLang="es-CL"/>
              <a:t>LAS DIFERENCIAS DE GÉNERO Y EL COMPORTAMIENTO LABORAL</a:t>
            </a:r>
            <a:endParaRPr lang="es-MX" dirty="0"/>
          </a:p>
        </p:txBody>
      </p:sp>
      <p:pic>
        <p:nvPicPr>
          <p:cNvPr id="4" name="Imagen 3">
            <a:extLst>
              <a:ext uri="{FF2B5EF4-FFF2-40B4-BE49-F238E27FC236}">
                <a16:creationId xmlns:a16="http://schemas.microsoft.com/office/drawing/2014/main" id="{F29DCE73-B5E4-F4B2-E4FE-A1A0AD2DB944}"/>
              </a:ext>
            </a:extLst>
          </p:cNvPr>
          <p:cNvPicPr>
            <a:picLocks noChangeAspect="1"/>
          </p:cNvPicPr>
          <p:nvPr/>
        </p:nvPicPr>
        <p:blipFill rotWithShape="1">
          <a:blip r:embed="rId3"/>
          <a:srcRect l="60176" t="27057" r="1588" b="14060"/>
          <a:stretch/>
        </p:blipFill>
        <p:spPr>
          <a:xfrm>
            <a:off x="11698014" y="2758966"/>
            <a:ext cx="5699575" cy="5249918"/>
          </a:xfrm>
          <a:prstGeom prst="rect">
            <a:avLst/>
          </a:prstGeom>
        </p:spPr>
      </p:pic>
      <p:pic>
        <p:nvPicPr>
          <p:cNvPr id="1026" name="Picture 2" descr="Qué es la identidad de género? | Identidad de género definición">
            <a:extLst>
              <a:ext uri="{FF2B5EF4-FFF2-40B4-BE49-F238E27FC236}">
                <a16:creationId xmlns:a16="http://schemas.microsoft.com/office/drawing/2014/main" id="{99771D95-B489-190F-CAFF-1FA457AED6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9816" y="6794914"/>
            <a:ext cx="3648543" cy="242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7246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67730790-D47E-88B1-3B3B-0E6ADE1AD7D3}"/>
              </a:ext>
            </a:extLst>
          </p:cNvPr>
          <p:cNvSpPr>
            <a:spLocks noGrp="1"/>
          </p:cNvSpPr>
          <p:nvPr>
            <p:ph type="title"/>
          </p:nvPr>
        </p:nvSpPr>
        <p:spPr>
          <a:xfrm>
            <a:off x="1749973" y="2290189"/>
            <a:ext cx="15213724" cy="1351646"/>
          </a:xfrm>
          <a:solidFill>
            <a:schemeClr val="bg1">
              <a:lumMod val="95000"/>
            </a:schemeClr>
          </a:solidFill>
        </p:spPr>
        <p:txBody>
          <a:bodyPr/>
          <a:lstStyle/>
          <a:p>
            <a:pPr algn="just"/>
            <a:r>
              <a:rPr lang="es-MX" sz="2800" dirty="0">
                <a:solidFill>
                  <a:schemeClr val="tx1"/>
                </a:solidFill>
                <a:latin typeface="+mn-lt"/>
                <a:ea typeface="+mn-ea"/>
                <a:cs typeface="+mn-cs"/>
              </a:rPr>
              <a:t>Resumiendo: se puede afirmar que el rol de género es una construcción social. Sin negar las diferencias sexuales, es necesario reconocer la influencia del contexto sociocultural en el cual se desarrollan y educan los seres humanos.</a:t>
            </a:r>
            <a:endParaRPr lang="es-CL" sz="2600" b="0" dirty="0">
              <a:solidFill>
                <a:schemeClr val="tx1"/>
              </a:solidFill>
              <a:latin typeface="+mn-lt"/>
              <a:ea typeface="+mn-ea"/>
              <a:cs typeface="+mn-cs"/>
            </a:endParaRPr>
          </a:p>
        </p:txBody>
      </p:sp>
      <p:sp>
        <p:nvSpPr>
          <p:cNvPr id="7" name="Título 1">
            <a:extLst>
              <a:ext uri="{FF2B5EF4-FFF2-40B4-BE49-F238E27FC236}">
                <a16:creationId xmlns:a16="http://schemas.microsoft.com/office/drawing/2014/main" id="{3207D0F6-2F11-C47A-7BD0-B40DC8B2FC7B}"/>
              </a:ext>
            </a:extLst>
          </p:cNvPr>
          <p:cNvSpPr txBox="1">
            <a:spLocks/>
          </p:cNvSpPr>
          <p:nvPr/>
        </p:nvSpPr>
        <p:spPr>
          <a:xfrm>
            <a:off x="600075" y="867093"/>
            <a:ext cx="17687925" cy="769441"/>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defTabSz="1370013" fontAlgn="base">
              <a:lnSpc>
                <a:spcPct val="100000"/>
              </a:lnSpc>
              <a:spcAft>
                <a:spcPct val="0"/>
              </a:spcAft>
            </a:pPr>
            <a:r>
              <a:rPr lang="es-MX" altLang="es-CL"/>
              <a:t>LAS DIFERENCIAS DE GÉNERO Y EL COMPORTAMIENTO LABORAL</a:t>
            </a:r>
            <a:endParaRPr lang="es-MX" dirty="0"/>
          </a:p>
        </p:txBody>
      </p:sp>
      <p:pic>
        <p:nvPicPr>
          <p:cNvPr id="4" name="Imagen 3">
            <a:extLst>
              <a:ext uri="{FF2B5EF4-FFF2-40B4-BE49-F238E27FC236}">
                <a16:creationId xmlns:a16="http://schemas.microsoft.com/office/drawing/2014/main" id="{827E59EA-CC4D-5932-4DF5-4A3A3E0DCDC1}"/>
              </a:ext>
            </a:extLst>
          </p:cNvPr>
          <p:cNvPicPr>
            <a:picLocks noChangeAspect="1"/>
          </p:cNvPicPr>
          <p:nvPr/>
        </p:nvPicPr>
        <p:blipFill rotWithShape="1">
          <a:blip r:embed="rId3"/>
          <a:srcRect l="12580" t="31116" r="37325" b="19221"/>
          <a:stretch/>
        </p:blipFill>
        <p:spPr>
          <a:xfrm>
            <a:off x="4564117" y="4259758"/>
            <a:ext cx="9159765" cy="5108028"/>
          </a:xfrm>
          <a:prstGeom prst="rect">
            <a:avLst/>
          </a:prstGeom>
        </p:spPr>
      </p:pic>
    </p:spTree>
    <p:extLst>
      <p:ext uri="{BB962C8B-B14F-4D97-AF65-F5344CB8AC3E}">
        <p14:creationId xmlns:p14="http://schemas.microsoft.com/office/powerpoint/2010/main" val="38327859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87405AF1-9A98-6E68-6106-E976AB1A79C6}"/>
              </a:ext>
            </a:extLst>
          </p:cNvPr>
          <p:cNvSpPr>
            <a:spLocks noGrp="1"/>
          </p:cNvSpPr>
          <p:nvPr>
            <p:ph type="body" sz="quarter" idx="12"/>
          </p:nvPr>
        </p:nvSpPr>
        <p:spPr/>
        <p:txBody>
          <a:bodyPr/>
          <a:lstStyle/>
          <a:p>
            <a:endParaRPr lang="es-CL"/>
          </a:p>
        </p:txBody>
      </p:sp>
      <p:pic>
        <p:nvPicPr>
          <p:cNvPr id="6" name="Imagen 5">
            <a:extLst>
              <a:ext uri="{FF2B5EF4-FFF2-40B4-BE49-F238E27FC236}">
                <a16:creationId xmlns:a16="http://schemas.microsoft.com/office/drawing/2014/main" id="{ABF04E4F-2D36-41F3-AD88-D4FA0E0339B5}"/>
              </a:ext>
            </a:extLst>
          </p:cNvPr>
          <p:cNvPicPr>
            <a:picLocks noChangeAspect="1"/>
          </p:cNvPicPr>
          <p:nvPr/>
        </p:nvPicPr>
        <p:blipFill rotWithShape="1">
          <a:blip r:embed="rId3"/>
          <a:srcRect l="16661" t="22060" r="18641" b="6652"/>
          <a:stretch/>
        </p:blipFill>
        <p:spPr>
          <a:xfrm>
            <a:off x="1522747" y="278208"/>
            <a:ext cx="15697135" cy="9728996"/>
          </a:xfrm>
          <a:prstGeom prst="rect">
            <a:avLst/>
          </a:prstGeom>
        </p:spPr>
      </p:pic>
    </p:spTree>
    <p:extLst>
      <p:ext uri="{BB962C8B-B14F-4D97-AF65-F5344CB8AC3E}">
        <p14:creationId xmlns:p14="http://schemas.microsoft.com/office/powerpoint/2010/main" val="32628107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FC7401D-FF30-E636-BA47-9CD99FF06D14}"/>
              </a:ext>
            </a:extLst>
          </p:cNvPr>
          <p:cNvSpPr txBox="1"/>
          <p:nvPr/>
        </p:nvSpPr>
        <p:spPr>
          <a:xfrm>
            <a:off x="8705850" y="2950086"/>
            <a:ext cx="9144000" cy="1338828"/>
          </a:xfrm>
          <a:prstGeom prst="rect">
            <a:avLst/>
          </a:prstGeom>
          <a:noFill/>
        </p:spPr>
        <p:txBody>
          <a:bodyPr wrap="square">
            <a:spAutoFit/>
          </a:bodyPr>
          <a:lstStyle/>
          <a:p>
            <a:r>
              <a:rPr lang="es-CL" dirty="0" err="1"/>
              <a:t>chrome-extension</a:t>
            </a:r>
            <a:r>
              <a:rPr lang="es-CL" dirty="0"/>
              <a:t>://</a:t>
            </a:r>
            <a:r>
              <a:rPr lang="es-CL" dirty="0" err="1"/>
              <a:t>efaidnbmnnnibpcajpcglclefindmkaj</a:t>
            </a:r>
            <a:r>
              <a:rPr lang="es-CL" dirty="0"/>
              <a:t>/https://www.redalyc.org/pdf/393/39348246008.pdf</a:t>
            </a:r>
          </a:p>
        </p:txBody>
      </p:sp>
      <p:pic>
        <p:nvPicPr>
          <p:cNvPr id="8" name="Imagen 7">
            <a:extLst>
              <a:ext uri="{FF2B5EF4-FFF2-40B4-BE49-F238E27FC236}">
                <a16:creationId xmlns:a16="http://schemas.microsoft.com/office/drawing/2014/main" id="{C42CA6F4-2055-B62F-9A9F-1641BF502265}"/>
              </a:ext>
            </a:extLst>
          </p:cNvPr>
          <p:cNvPicPr>
            <a:picLocks noChangeAspect="1"/>
          </p:cNvPicPr>
          <p:nvPr/>
        </p:nvPicPr>
        <p:blipFill rotWithShape="1">
          <a:blip r:embed="rId3"/>
          <a:srcRect l="36456" t="30375" r="40103" b="10385"/>
          <a:stretch/>
        </p:blipFill>
        <p:spPr>
          <a:xfrm>
            <a:off x="1068118" y="266701"/>
            <a:ext cx="6875732" cy="9774160"/>
          </a:xfrm>
          <a:prstGeom prst="rect">
            <a:avLst/>
          </a:prstGeom>
        </p:spPr>
      </p:pic>
    </p:spTree>
    <p:extLst>
      <p:ext uri="{BB962C8B-B14F-4D97-AF65-F5344CB8AC3E}">
        <p14:creationId xmlns:p14="http://schemas.microsoft.com/office/powerpoint/2010/main" val="8451657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67730790-D47E-88B1-3B3B-0E6ADE1AD7D3}"/>
              </a:ext>
            </a:extLst>
          </p:cNvPr>
          <p:cNvSpPr>
            <a:spLocks noGrp="1"/>
          </p:cNvSpPr>
          <p:nvPr>
            <p:ph type="title"/>
          </p:nvPr>
        </p:nvSpPr>
        <p:spPr>
          <a:xfrm>
            <a:off x="600074" y="1841548"/>
            <a:ext cx="17078325" cy="3582519"/>
          </a:xfrm>
          <a:solidFill>
            <a:schemeClr val="bg1">
              <a:lumMod val="95000"/>
            </a:schemeClr>
          </a:solidFill>
        </p:spPr>
        <p:txBody>
          <a:bodyPr/>
          <a:lstStyle/>
          <a:p>
            <a:pPr marL="514350" indent="-514350" algn="just">
              <a:buFont typeface="Arial" panose="020B0604020202020204" pitchFamily="34" charset="0"/>
              <a:buChar char="•"/>
            </a:pPr>
            <a:r>
              <a:rPr lang="es-MX" sz="2800" b="0" dirty="0">
                <a:solidFill>
                  <a:schemeClr val="tx1"/>
                </a:solidFill>
                <a:latin typeface="+mn-lt"/>
                <a:ea typeface="+mn-ea"/>
                <a:cs typeface="+mn-cs"/>
              </a:rPr>
              <a:t>La cultura de cada sociedad determina que los hombres y mujeres ocupen posiciones diferentes, y que se espere de ellos comportamientos, caracteres y personalidades distintos. En definitiva, no existe una definición universal de lo masculino y lo femenino, sino visiones parciales que dependen del contexto social y cultural. Por lo tanto, para comprender el comportamiento humano –tanto de hombres como de mujeres– en el trabajo, debe realizarse un análisis desde distintos puntos de vista: </a:t>
            </a:r>
            <a:br>
              <a:rPr lang="es-MX" sz="2800" b="0" dirty="0">
                <a:solidFill>
                  <a:schemeClr val="tx1"/>
                </a:solidFill>
                <a:latin typeface="+mn-lt"/>
                <a:ea typeface="+mn-ea"/>
                <a:cs typeface="+mn-cs"/>
              </a:rPr>
            </a:br>
            <a:br>
              <a:rPr lang="es-MX" sz="2800" b="0" dirty="0">
                <a:solidFill>
                  <a:schemeClr val="tx1"/>
                </a:solidFill>
                <a:latin typeface="+mn-lt"/>
                <a:ea typeface="+mn-ea"/>
                <a:cs typeface="+mn-cs"/>
              </a:rPr>
            </a:br>
            <a:r>
              <a:rPr lang="es-MX" sz="2800" b="0" dirty="0">
                <a:solidFill>
                  <a:schemeClr val="tx1"/>
                </a:solidFill>
                <a:latin typeface="+mn-lt"/>
                <a:ea typeface="+mn-ea"/>
                <a:cs typeface="+mn-cs"/>
              </a:rPr>
              <a:t>1.En relación con la estructura y la dinámica de la personalidad de cada individuo.</a:t>
            </a:r>
            <a:br>
              <a:rPr lang="es-MX" sz="2800" b="0" dirty="0">
                <a:solidFill>
                  <a:schemeClr val="tx1"/>
                </a:solidFill>
                <a:latin typeface="+mn-lt"/>
                <a:ea typeface="+mn-ea"/>
                <a:cs typeface="+mn-cs"/>
              </a:rPr>
            </a:br>
            <a:r>
              <a:rPr lang="es-MX" sz="2800" b="0" dirty="0">
                <a:solidFill>
                  <a:schemeClr val="tx1"/>
                </a:solidFill>
                <a:latin typeface="+mn-lt"/>
                <a:ea typeface="+mn-ea"/>
                <a:cs typeface="+mn-cs"/>
              </a:rPr>
              <a:t>2.En relación con las características específicas de la organización en la cual se encuentre trabajando.</a:t>
            </a:r>
            <a:br>
              <a:rPr lang="es-MX" sz="2800" b="0" dirty="0">
                <a:solidFill>
                  <a:schemeClr val="tx1"/>
                </a:solidFill>
                <a:latin typeface="+mn-lt"/>
                <a:ea typeface="+mn-ea"/>
                <a:cs typeface="+mn-cs"/>
              </a:rPr>
            </a:br>
            <a:r>
              <a:rPr lang="es-MX" sz="2800" b="0" dirty="0">
                <a:solidFill>
                  <a:schemeClr val="tx1"/>
                </a:solidFill>
                <a:latin typeface="+mn-lt"/>
                <a:ea typeface="+mn-ea"/>
                <a:cs typeface="+mn-cs"/>
              </a:rPr>
              <a:t>3. En relación con la cultura vigente en la sociedad, compartida por todos los integrantes.</a:t>
            </a:r>
            <a:endParaRPr lang="es-CL" sz="2400" b="0" dirty="0">
              <a:solidFill>
                <a:schemeClr val="tx1"/>
              </a:solidFill>
              <a:latin typeface="+mn-lt"/>
              <a:ea typeface="+mn-ea"/>
              <a:cs typeface="+mn-cs"/>
            </a:endParaRPr>
          </a:p>
        </p:txBody>
      </p:sp>
      <p:sp>
        <p:nvSpPr>
          <p:cNvPr id="7" name="Título 1">
            <a:extLst>
              <a:ext uri="{FF2B5EF4-FFF2-40B4-BE49-F238E27FC236}">
                <a16:creationId xmlns:a16="http://schemas.microsoft.com/office/drawing/2014/main" id="{3207D0F6-2F11-C47A-7BD0-B40DC8B2FC7B}"/>
              </a:ext>
            </a:extLst>
          </p:cNvPr>
          <p:cNvSpPr txBox="1">
            <a:spLocks/>
          </p:cNvSpPr>
          <p:nvPr/>
        </p:nvSpPr>
        <p:spPr>
          <a:xfrm>
            <a:off x="600075" y="867093"/>
            <a:ext cx="17687925" cy="769441"/>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defTabSz="1370013" fontAlgn="base">
              <a:lnSpc>
                <a:spcPct val="100000"/>
              </a:lnSpc>
              <a:spcAft>
                <a:spcPct val="0"/>
              </a:spcAft>
            </a:pPr>
            <a:r>
              <a:rPr lang="es-MX" altLang="es-CL"/>
              <a:t>LAS DIFERENCIAS DE GÉNERO Y EL COMPORTAMIENTO LABORAL</a:t>
            </a:r>
            <a:endParaRPr lang="es-MX" dirty="0"/>
          </a:p>
        </p:txBody>
      </p:sp>
      <p:pic>
        <p:nvPicPr>
          <p:cNvPr id="4" name="Imagen 3">
            <a:extLst>
              <a:ext uri="{FF2B5EF4-FFF2-40B4-BE49-F238E27FC236}">
                <a16:creationId xmlns:a16="http://schemas.microsoft.com/office/drawing/2014/main" id="{C5EE6080-CBF4-1D6C-ABD7-F5CD43E21365}"/>
              </a:ext>
            </a:extLst>
          </p:cNvPr>
          <p:cNvPicPr>
            <a:picLocks noChangeAspect="1"/>
          </p:cNvPicPr>
          <p:nvPr/>
        </p:nvPicPr>
        <p:blipFill rotWithShape="1">
          <a:blip r:embed="rId3"/>
          <a:srcRect l="10828" t="44204" r="51667" b="29866"/>
          <a:stretch/>
        </p:blipFill>
        <p:spPr>
          <a:xfrm>
            <a:off x="4410841" y="5811929"/>
            <a:ext cx="9748837" cy="3791214"/>
          </a:xfrm>
          <a:prstGeom prst="rect">
            <a:avLst/>
          </a:prstGeom>
        </p:spPr>
      </p:pic>
    </p:spTree>
    <p:extLst>
      <p:ext uri="{BB962C8B-B14F-4D97-AF65-F5344CB8AC3E}">
        <p14:creationId xmlns:p14="http://schemas.microsoft.com/office/powerpoint/2010/main" val="780149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7576"/>
          <a:stretch/>
        </p:blipFill>
        <p:spPr>
          <a:xfrm>
            <a:off x="263236" y="2061136"/>
            <a:ext cx="17761527" cy="5072019"/>
          </a:xfrm>
          <a:prstGeom prst="rect">
            <a:avLst/>
          </a:prstGeom>
        </p:spPr>
      </p:pic>
      <p:sp>
        <p:nvSpPr>
          <p:cNvPr id="11" name="íslíďè">
            <a:extLst>
              <a:ext uri="{FF2B5EF4-FFF2-40B4-BE49-F238E27FC236}">
                <a16:creationId xmlns:a16="http://schemas.microsoft.com/office/drawing/2014/main" id="{2DA2D880-B5C2-4751-880E-C84E7BAB0AF1}"/>
              </a:ext>
            </a:extLst>
          </p:cNvPr>
          <p:cNvSpPr>
            <a:spLocks/>
          </p:cNvSpPr>
          <p:nvPr/>
        </p:nvSpPr>
        <p:spPr>
          <a:xfrm>
            <a:off x="1220987" y="6807200"/>
            <a:ext cx="3620596" cy="3276600"/>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925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10000"/>
              </a:lnSpc>
              <a:spcBef>
                <a:spcPct val="0"/>
              </a:spcBef>
            </a:pPr>
            <a:r>
              <a:rPr lang="es-MX" altLang="zh-CN" sz="2400" b="1" dirty="0">
                <a:cs typeface="+mn-ea"/>
                <a:sym typeface="+mn-lt"/>
              </a:rPr>
              <a:t>El contrato psicológico se compone de la suma de intereses recíprocos que tienen los individuos y la organización desde el comienzo de la relación</a:t>
            </a:r>
            <a:endParaRPr lang="es-ES" altLang="zh-CN" sz="2400" b="1" dirty="0">
              <a:cs typeface="+mn-ea"/>
              <a:sym typeface="+mn-lt"/>
            </a:endParaRPr>
          </a:p>
        </p:txBody>
      </p:sp>
      <p:sp>
        <p:nvSpPr>
          <p:cNvPr id="13" name="íslíďè">
            <a:extLst>
              <a:ext uri="{FF2B5EF4-FFF2-40B4-BE49-F238E27FC236}">
                <a16:creationId xmlns:a16="http://schemas.microsoft.com/office/drawing/2014/main" id="{5D65CBAF-ADBE-4F86-859D-9266F5B9338B}"/>
              </a:ext>
            </a:extLst>
          </p:cNvPr>
          <p:cNvSpPr>
            <a:spLocks/>
          </p:cNvSpPr>
          <p:nvPr/>
        </p:nvSpPr>
        <p:spPr>
          <a:xfrm>
            <a:off x="5344857" y="6807200"/>
            <a:ext cx="3620596" cy="3276600"/>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85000" lnSpcReduction="1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10000"/>
              </a:lnSpc>
              <a:spcBef>
                <a:spcPct val="0"/>
              </a:spcBef>
            </a:pPr>
            <a:r>
              <a:rPr lang="es-MX" altLang="zh-CN" sz="2400" b="1" dirty="0">
                <a:cs typeface="+mn-ea"/>
                <a:sym typeface="+mn-lt"/>
              </a:rPr>
              <a:t> Según </a:t>
            </a:r>
            <a:r>
              <a:rPr lang="es-MX" altLang="zh-CN" sz="2400" b="1" dirty="0" err="1">
                <a:cs typeface="+mn-ea"/>
                <a:sym typeface="+mn-lt"/>
              </a:rPr>
              <a:t>Schein</a:t>
            </a:r>
            <a:r>
              <a:rPr lang="es-MX" altLang="zh-CN" sz="2400" b="1" dirty="0">
                <a:cs typeface="+mn-ea"/>
                <a:sym typeface="+mn-lt"/>
              </a:rPr>
              <a:t>, “…implica la existencia de un conjunto de expectativas, no escritas en parte alguna, que operan a toda hora entre cualquier miembro y otros miembros y dirigentes de la organización”</a:t>
            </a:r>
            <a:endParaRPr lang="es-ES" altLang="zh-CN" sz="2400" b="1" dirty="0">
              <a:cs typeface="+mn-ea"/>
              <a:sym typeface="+mn-lt"/>
            </a:endParaRPr>
          </a:p>
        </p:txBody>
      </p:sp>
      <p:sp>
        <p:nvSpPr>
          <p:cNvPr id="14" name="íslíďè">
            <a:extLst>
              <a:ext uri="{FF2B5EF4-FFF2-40B4-BE49-F238E27FC236}">
                <a16:creationId xmlns:a16="http://schemas.microsoft.com/office/drawing/2014/main" id="{8E83A0D0-48A7-4AC1-A4DC-3F0DF1C3AD15}"/>
              </a:ext>
            </a:extLst>
          </p:cNvPr>
          <p:cNvSpPr>
            <a:spLocks/>
          </p:cNvSpPr>
          <p:nvPr/>
        </p:nvSpPr>
        <p:spPr>
          <a:xfrm>
            <a:off x="9468727" y="6807200"/>
            <a:ext cx="3620596" cy="3276600"/>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10000"/>
              </a:lnSpc>
              <a:spcBef>
                <a:spcPct val="0"/>
              </a:spcBef>
            </a:pPr>
            <a:r>
              <a:rPr lang="es-MX" altLang="zh-CN" sz="2400" b="1" dirty="0">
                <a:cs typeface="+mn-ea"/>
                <a:sym typeface="+mn-lt"/>
              </a:rPr>
              <a:t>Se trata de un contrato que abarca y excede los convenios formales, porque es implícito, dinámico y sufre modificaciones a lo largo del tiempo. </a:t>
            </a:r>
            <a:endParaRPr lang="es-ES" altLang="zh-CN" sz="2400" b="1" dirty="0">
              <a:cs typeface="+mn-ea"/>
              <a:sym typeface="+mn-lt"/>
            </a:endParaRPr>
          </a:p>
        </p:txBody>
      </p:sp>
      <p:sp>
        <p:nvSpPr>
          <p:cNvPr id="15" name="íslíďè">
            <a:extLst>
              <a:ext uri="{FF2B5EF4-FFF2-40B4-BE49-F238E27FC236}">
                <a16:creationId xmlns:a16="http://schemas.microsoft.com/office/drawing/2014/main" id="{2D9BDEF0-3378-47A6-B3F1-3C128D0E20CA}"/>
              </a:ext>
            </a:extLst>
          </p:cNvPr>
          <p:cNvSpPr>
            <a:spLocks/>
          </p:cNvSpPr>
          <p:nvPr/>
        </p:nvSpPr>
        <p:spPr>
          <a:xfrm>
            <a:off x="13599285" y="6807200"/>
            <a:ext cx="4117181" cy="3276600"/>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8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10000"/>
              </a:lnSpc>
              <a:spcBef>
                <a:spcPct val="0"/>
              </a:spcBef>
            </a:pPr>
            <a:r>
              <a:rPr lang="es-MX" altLang="zh-CN" sz="2400" b="1" dirty="0">
                <a:cs typeface="+mn-ea"/>
                <a:sym typeface="+mn-lt"/>
              </a:rPr>
              <a:t>El contrato psicológico no se hace de una sola vez, sino que se revisa durante la permanencia del empleado en la organización. Cuanto más dure la relación y cuanto más interactúen ambas partes, más amplia será la serie de contribuciones que pueden ser incluidas en el contrato</a:t>
            </a:r>
            <a:endParaRPr lang="es-ES" altLang="zh-CN" sz="2400" b="1" dirty="0">
              <a:cs typeface="+mn-ea"/>
              <a:sym typeface="+mn-lt"/>
            </a:endParaRPr>
          </a:p>
        </p:txBody>
      </p:sp>
      <p:sp>
        <p:nvSpPr>
          <p:cNvPr id="2" name="Título 2">
            <a:extLst>
              <a:ext uri="{FF2B5EF4-FFF2-40B4-BE49-F238E27FC236}">
                <a16:creationId xmlns:a16="http://schemas.microsoft.com/office/drawing/2014/main" id="{137735D7-A57C-145A-5262-EAABD071AE8A}"/>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spTree>
    <p:custDataLst>
      <p:tags r:id="rId1"/>
    </p:custDataLst>
    <p:extLst>
      <p:ext uri="{BB962C8B-B14F-4D97-AF65-F5344CB8AC3E}">
        <p14:creationId xmlns:p14="http://schemas.microsoft.com/office/powerpoint/2010/main" val="8216213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7577" r="70442"/>
          <a:stretch/>
        </p:blipFill>
        <p:spPr>
          <a:xfrm>
            <a:off x="471054" y="2935642"/>
            <a:ext cx="4224350" cy="5072019"/>
          </a:xfrm>
          <a:prstGeom prst="rect">
            <a:avLst/>
          </a:prstGeom>
        </p:spPr>
      </p:pic>
      <p:sp>
        <p:nvSpPr>
          <p:cNvPr id="14" name="íslíďè">
            <a:extLst>
              <a:ext uri="{FF2B5EF4-FFF2-40B4-BE49-F238E27FC236}">
                <a16:creationId xmlns:a16="http://schemas.microsoft.com/office/drawing/2014/main" id="{8E83A0D0-48A7-4AC1-A4DC-3F0DF1C3AD15}"/>
              </a:ext>
            </a:extLst>
          </p:cNvPr>
          <p:cNvSpPr>
            <a:spLocks/>
          </p:cNvSpPr>
          <p:nvPr/>
        </p:nvSpPr>
        <p:spPr>
          <a:xfrm>
            <a:off x="6401063" y="2700494"/>
            <a:ext cx="9497698" cy="2684306"/>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b="0" i="0" u="none" strike="noStrike" baseline="0" dirty="0">
                <a:latin typeface="SabonLTStd-Roman"/>
              </a:rPr>
              <a:t>Pueden establecerse diferentes niveles en el contrato psicológico: entre el individuo y la organización general, así como entre el individuo y los diferentes sectores en los cuales interactúa, y el grupo con el cual se relaciona cotidianamente. Cada uno de estos niveles determina condiciones específicas de contrato; en otras palabras, las expectativas varían de acuerdo con el nivel de que se trate.</a:t>
            </a:r>
            <a:endParaRPr lang="es-ES" altLang="zh-CN" sz="3200" b="1" dirty="0">
              <a:cs typeface="+mn-ea"/>
              <a:sym typeface="+mn-lt"/>
            </a:endParaRPr>
          </a:p>
        </p:txBody>
      </p:sp>
      <p:sp>
        <p:nvSpPr>
          <p:cNvPr id="15" name="íslíďè">
            <a:extLst>
              <a:ext uri="{FF2B5EF4-FFF2-40B4-BE49-F238E27FC236}">
                <a16:creationId xmlns:a16="http://schemas.microsoft.com/office/drawing/2014/main" id="{2D9BDEF0-3378-47A6-B3F1-3C128D0E20CA}"/>
              </a:ext>
            </a:extLst>
          </p:cNvPr>
          <p:cNvSpPr>
            <a:spLocks/>
          </p:cNvSpPr>
          <p:nvPr/>
        </p:nvSpPr>
        <p:spPr>
          <a:xfrm>
            <a:off x="6401063" y="5591212"/>
            <a:ext cx="9497698" cy="2416449"/>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40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8000" dirty="0">
                <a:latin typeface="SabonLTStd-Roman"/>
              </a:rPr>
              <a:t>Por otro lado, existe un contrato que se establece con la organización como un todo, pero también hay uno más que rige respecto del sector específico donde uno trabaja, a la vez que está vigente otro con el grupo de trabajo específico, y con el jefe o líder del mismo.</a:t>
            </a:r>
            <a:endParaRPr lang="es-ES" altLang="zh-CN" sz="2400" b="1" dirty="0">
              <a:cs typeface="+mn-ea"/>
              <a:sym typeface="+mn-lt"/>
            </a:endParaRPr>
          </a:p>
        </p:txBody>
      </p:sp>
      <p:sp>
        <p:nvSpPr>
          <p:cNvPr id="4" name="Título 2">
            <a:extLst>
              <a:ext uri="{FF2B5EF4-FFF2-40B4-BE49-F238E27FC236}">
                <a16:creationId xmlns:a16="http://schemas.microsoft.com/office/drawing/2014/main" id="{CE7E310E-34F1-89F9-EF48-0DE98D4771D7}"/>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spTree>
    <p:custDataLst>
      <p:tags r:id="rId1"/>
    </p:custDataLst>
    <p:extLst>
      <p:ext uri="{BB962C8B-B14F-4D97-AF65-F5344CB8AC3E}">
        <p14:creationId xmlns:p14="http://schemas.microsoft.com/office/powerpoint/2010/main" val="32158986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7577" r="70442"/>
          <a:stretch/>
        </p:blipFill>
        <p:spPr>
          <a:xfrm>
            <a:off x="471054" y="2935642"/>
            <a:ext cx="4224350" cy="5072019"/>
          </a:xfrm>
          <a:prstGeom prst="rect">
            <a:avLst/>
          </a:prstGeom>
        </p:spPr>
      </p:pic>
      <p:sp>
        <p:nvSpPr>
          <p:cNvPr id="4" name="Título 2">
            <a:extLst>
              <a:ext uri="{FF2B5EF4-FFF2-40B4-BE49-F238E27FC236}">
                <a16:creationId xmlns:a16="http://schemas.microsoft.com/office/drawing/2014/main" id="{CE7E310E-34F1-89F9-EF48-0DE98D4771D7}"/>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pic>
        <p:nvPicPr>
          <p:cNvPr id="7" name="Imagen 6">
            <a:extLst>
              <a:ext uri="{FF2B5EF4-FFF2-40B4-BE49-F238E27FC236}">
                <a16:creationId xmlns:a16="http://schemas.microsoft.com/office/drawing/2014/main" id="{73584D1C-DA27-AEAA-89B1-FA8D7DE691CB}"/>
              </a:ext>
            </a:extLst>
          </p:cNvPr>
          <p:cNvPicPr>
            <a:picLocks noChangeAspect="1"/>
          </p:cNvPicPr>
          <p:nvPr/>
        </p:nvPicPr>
        <p:blipFill rotWithShape="1">
          <a:blip r:embed="rId5"/>
          <a:srcRect l="9021" t="38771" r="52361" b="34064"/>
          <a:stretch/>
        </p:blipFill>
        <p:spPr>
          <a:xfrm>
            <a:off x="4325342" y="2277752"/>
            <a:ext cx="13491604" cy="4532335"/>
          </a:xfrm>
          <a:prstGeom prst="rect">
            <a:avLst/>
          </a:prstGeom>
        </p:spPr>
      </p:pic>
      <p:sp>
        <p:nvSpPr>
          <p:cNvPr id="8" name="íslíďè">
            <a:extLst>
              <a:ext uri="{FF2B5EF4-FFF2-40B4-BE49-F238E27FC236}">
                <a16:creationId xmlns:a16="http://schemas.microsoft.com/office/drawing/2014/main" id="{2FF2E466-965E-0E41-0070-F3B70C85D3AE}"/>
              </a:ext>
            </a:extLst>
          </p:cNvPr>
          <p:cNvSpPr>
            <a:spLocks/>
          </p:cNvSpPr>
          <p:nvPr/>
        </p:nvSpPr>
        <p:spPr>
          <a:xfrm>
            <a:off x="4695404" y="7314352"/>
            <a:ext cx="12926698" cy="2579742"/>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lnSpcReduction="1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3200" b="0" i="0" u="none" strike="noStrike" baseline="0" dirty="0">
                <a:latin typeface="SabonLTStd-Roman"/>
              </a:rPr>
              <a:t>En términos prácticos, el contrato psicológico consiste en que ambas partes perciben que obtienen algún beneficio de la relación y, al mismo tiempo, se sienten obligadas a dar algo a cambio. Sin embargo, se le debe entender como un instrumento que establece límites tanto a la conducta del individuo en su trabajo, como al trato que da la organización al empleado</a:t>
            </a:r>
            <a:r>
              <a:rPr lang="es-MX" sz="2400" b="0" i="0" u="none" strike="noStrike" baseline="0" dirty="0">
                <a:latin typeface="SabonLTStd-Roman"/>
              </a:rPr>
              <a:t>.</a:t>
            </a:r>
            <a:endParaRPr lang="es-ES" altLang="zh-CN" sz="3200" b="1" dirty="0">
              <a:cs typeface="+mn-ea"/>
              <a:sym typeface="+mn-lt"/>
            </a:endParaRPr>
          </a:p>
        </p:txBody>
      </p:sp>
    </p:spTree>
    <p:custDataLst>
      <p:tags r:id="rId1"/>
    </p:custDataLst>
    <p:extLst>
      <p:ext uri="{BB962C8B-B14F-4D97-AF65-F5344CB8AC3E}">
        <p14:creationId xmlns:p14="http://schemas.microsoft.com/office/powerpoint/2010/main" val="29274696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36284" r="49364" b="11465"/>
          <a:stretch/>
        </p:blipFill>
        <p:spPr>
          <a:xfrm>
            <a:off x="1771284" y="1251615"/>
            <a:ext cx="2757949" cy="4490575"/>
          </a:xfrm>
          <a:prstGeom prst="rect">
            <a:avLst/>
          </a:prstGeom>
        </p:spPr>
      </p:pic>
      <p:sp>
        <p:nvSpPr>
          <p:cNvPr id="13" name="íslíďè">
            <a:extLst>
              <a:ext uri="{FF2B5EF4-FFF2-40B4-BE49-F238E27FC236}">
                <a16:creationId xmlns:a16="http://schemas.microsoft.com/office/drawing/2014/main" id="{5D65CBAF-ADBE-4F86-859D-9266F5B9338B}"/>
              </a:ext>
            </a:extLst>
          </p:cNvPr>
          <p:cNvSpPr>
            <a:spLocks/>
          </p:cNvSpPr>
          <p:nvPr/>
        </p:nvSpPr>
        <p:spPr>
          <a:xfrm>
            <a:off x="1068118" y="5080720"/>
            <a:ext cx="5180282" cy="4177580"/>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10000"/>
              </a:lnSpc>
              <a:spcBef>
                <a:spcPct val="0"/>
              </a:spcBef>
            </a:pPr>
            <a:r>
              <a:rPr lang="es-MX" altLang="zh-CN" sz="2400" b="1" dirty="0">
                <a:cs typeface="+mn-ea"/>
                <a:sym typeface="+mn-lt"/>
              </a:rPr>
              <a:t>En general, las violaciones más comunes al contrato psicológico son aquellas que se refieren: • A la capacitación del empleado y a su progreso en la organización. A los sistemas de remuneraciones o recompensas.</a:t>
            </a:r>
            <a:endParaRPr lang="es-ES" altLang="zh-CN" sz="2400" b="1" dirty="0">
              <a:cs typeface="+mn-ea"/>
              <a:sym typeface="+mn-lt"/>
            </a:endParaRPr>
          </a:p>
        </p:txBody>
      </p:sp>
      <p:sp>
        <p:nvSpPr>
          <p:cNvPr id="7" name="Título 2">
            <a:extLst>
              <a:ext uri="{FF2B5EF4-FFF2-40B4-BE49-F238E27FC236}">
                <a16:creationId xmlns:a16="http://schemas.microsoft.com/office/drawing/2014/main" id="{D0CF71EC-AECA-8423-B396-C86A98A16B69}"/>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sp>
        <p:nvSpPr>
          <p:cNvPr id="8" name="íslíďè">
            <a:extLst>
              <a:ext uri="{FF2B5EF4-FFF2-40B4-BE49-F238E27FC236}">
                <a16:creationId xmlns:a16="http://schemas.microsoft.com/office/drawing/2014/main" id="{570477B7-0946-316D-5DA2-078A8BFC70AD}"/>
              </a:ext>
            </a:extLst>
          </p:cNvPr>
          <p:cNvSpPr>
            <a:spLocks/>
          </p:cNvSpPr>
          <p:nvPr/>
        </p:nvSpPr>
        <p:spPr>
          <a:xfrm>
            <a:off x="7257288" y="3762802"/>
            <a:ext cx="9497698" cy="710293"/>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Al plan de promoción dentro de la organización. </a:t>
            </a:r>
            <a:endParaRPr lang="es-ES" altLang="zh-CN" sz="2400" dirty="0">
              <a:latin typeface="SabonLTStd-Roman"/>
              <a:sym typeface="+mn-lt"/>
            </a:endParaRPr>
          </a:p>
        </p:txBody>
      </p:sp>
      <p:sp>
        <p:nvSpPr>
          <p:cNvPr id="9" name="íslíďè">
            <a:extLst>
              <a:ext uri="{FF2B5EF4-FFF2-40B4-BE49-F238E27FC236}">
                <a16:creationId xmlns:a16="http://schemas.microsoft.com/office/drawing/2014/main" id="{E77C73B2-5C53-5187-7532-7008C192B04B}"/>
              </a:ext>
            </a:extLst>
          </p:cNvPr>
          <p:cNvSpPr>
            <a:spLocks/>
          </p:cNvSpPr>
          <p:nvPr/>
        </p:nvSpPr>
        <p:spPr>
          <a:xfrm>
            <a:off x="7257288" y="4750379"/>
            <a:ext cx="9497698" cy="710293"/>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 las cuestiones de seguridad y permanencia en el trabajo. </a:t>
            </a:r>
            <a:endParaRPr lang="es-ES" altLang="zh-CN" sz="2400" dirty="0">
              <a:latin typeface="SabonLTStd-Roman"/>
              <a:sym typeface="+mn-lt"/>
            </a:endParaRPr>
          </a:p>
        </p:txBody>
      </p:sp>
      <p:sp>
        <p:nvSpPr>
          <p:cNvPr id="10" name="íslíďè">
            <a:extLst>
              <a:ext uri="{FF2B5EF4-FFF2-40B4-BE49-F238E27FC236}">
                <a16:creationId xmlns:a16="http://schemas.microsoft.com/office/drawing/2014/main" id="{BA189DAC-6BE3-C908-EC5A-AF80A9852B62}"/>
              </a:ext>
            </a:extLst>
          </p:cNvPr>
          <p:cNvSpPr>
            <a:spLocks/>
          </p:cNvSpPr>
          <p:nvPr/>
        </p:nvSpPr>
        <p:spPr>
          <a:xfrm>
            <a:off x="7257288" y="5742190"/>
            <a:ext cx="9497698" cy="710293"/>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 las cuestiones de seguridad y permanencia en el trabajo. </a:t>
            </a:r>
          </a:p>
          <a:p>
            <a:pPr algn="just"/>
            <a:endParaRPr lang="es-ES" altLang="zh-CN" sz="2400" dirty="0">
              <a:latin typeface="SabonLTStd-Roman"/>
              <a:sym typeface="+mn-lt"/>
            </a:endParaRPr>
          </a:p>
        </p:txBody>
      </p:sp>
      <p:sp>
        <p:nvSpPr>
          <p:cNvPr id="11" name="íslíďè">
            <a:extLst>
              <a:ext uri="{FF2B5EF4-FFF2-40B4-BE49-F238E27FC236}">
                <a16:creationId xmlns:a16="http://schemas.microsoft.com/office/drawing/2014/main" id="{9BA6702C-D6D0-EAED-3D9C-058FB8AC1883}"/>
              </a:ext>
            </a:extLst>
          </p:cNvPr>
          <p:cNvSpPr>
            <a:spLocks/>
          </p:cNvSpPr>
          <p:nvPr/>
        </p:nvSpPr>
        <p:spPr>
          <a:xfrm>
            <a:off x="7257288" y="7725812"/>
            <a:ext cx="9497698" cy="962989"/>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 la comunicación fluida entre los integrantes de la organización. Al compromiso con los objetivos organizacionales.</a:t>
            </a:r>
            <a:endParaRPr lang="es-ES" altLang="zh-CN" sz="2400" dirty="0">
              <a:latin typeface="SabonLTStd-Roman"/>
              <a:sym typeface="+mn-lt"/>
            </a:endParaRPr>
          </a:p>
        </p:txBody>
      </p:sp>
      <p:sp>
        <p:nvSpPr>
          <p:cNvPr id="12" name="íslíďè">
            <a:extLst>
              <a:ext uri="{FF2B5EF4-FFF2-40B4-BE49-F238E27FC236}">
                <a16:creationId xmlns:a16="http://schemas.microsoft.com/office/drawing/2014/main" id="{ED2134B2-6A1D-873B-2A3B-279B43F13872}"/>
              </a:ext>
            </a:extLst>
          </p:cNvPr>
          <p:cNvSpPr>
            <a:spLocks/>
          </p:cNvSpPr>
          <p:nvPr/>
        </p:nvSpPr>
        <p:spPr>
          <a:xfrm>
            <a:off x="7257288" y="6734001"/>
            <a:ext cx="9497698" cy="710293"/>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Al compromiso con los objetivos organizacionales.</a:t>
            </a:r>
            <a:endParaRPr lang="es-ES" altLang="zh-CN" sz="2400" dirty="0">
              <a:latin typeface="SabonLTStd-Roman"/>
              <a:sym typeface="+mn-lt"/>
            </a:endParaRPr>
          </a:p>
        </p:txBody>
      </p:sp>
      <p:sp>
        <p:nvSpPr>
          <p:cNvPr id="14" name="íslíďè">
            <a:extLst>
              <a:ext uri="{FF2B5EF4-FFF2-40B4-BE49-F238E27FC236}">
                <a16:creationId xmlns:a16="http://schemas.microsoft.com/office/drawing/2014/main" id="{A7272450-EE24-F519-6682-BAF5985304A1}"/>
              </a:ext>
            </a:extLst>
          </p:cNvPr>
          <p:cNvSpPr>
            <a:spLocks/>
          </p:cNvSpPr>
          <p:nvPr/>
        </p:nvSpPr>
        <p:spPr>
          <a:xfrm>
            <a:off x="7257288" y="1643399"/>
            <a:ext cx="9497698" cy="822222"/>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 la capacitación del empleado y a su progreso en la organización.</a:t>
            </a:r>
            <a:endParaRPr lang="es-ES" altLang="zh-CN" sz="2400" dirty="0">
              <a:latin typeface="SabonLTStd-Roman"/>
              <a:sym typeface="+mn-lt"/>
            </a:endParaRPr>
          </a:p>
        </p:txBody>
      </p:sp>
      <p:sp>
        <p:nvSpPr>
          <p:cNvPr id="15" name="íslíďè">
            <a:extLst>
              <a:ext uri="{FF2B5EF4-FFF2-40B4-BE49-F238E27FC236}">
                <a16:creationId xmlns:a16="http://schemas.microsoft.com/office/drawing/2014/main" id="{5672455E-2D52-3EC9-388E-B973BD3C81B7}"/>
              </a:ext>
            </a:extLst>
          </p:cNvPr>
          <p:cNvSpPr>
            <a:spLocks/>
          </p:cNvSpPr>
          <p:nvPr/>
        </p:nvSpPr>
        <p:spPr>
          <a:xfrm>
            <a:off x="7257288" y="2710800"/>
            <a:ext cx="9497698" cy="822222"/>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A los sistemas de remuneraciones o recompensas.</a:t>
            </a:r>
            <a:endParaRPr lang="es-ES" altLang="zh-CN" sz="2400" dirty="0">
              <a:latin typeface="SabonLTStd-Roman"/>
              <a:sym typeface="+mn-lt"/>
            </a:endParaRPr>
          </a:p>
        </p:txBody>
      </p:sp>
    </p:spTree>
    <p:custDataLst>
      <p:tags r:id="rId1"/>
    </p:custDataLst>
    <p:extLst>
      <p:ext uri="{BB962C8B-B14F-4D97-AF65-F5344CB8AC3E}">
        <p14:creationId xmlns:p14="http://schemas.microsoft.com/office/powerpoint/2010/main" val="16342660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55317" r="26762" b="3031"/>
          <a:stretch/>
        </p:blipFill>
        <p:spPr>
          <a:xfrm>
            <a:off x="811162" y="2739030"/>
            <a:ext cx="3443878" cy="4918278"/>
          </a:xfrm>
          <a:prstGeom prst="rect">
            <a:avLst/>
          </a:prstGeom>
        </p:spPr>
      </p:pic>
      <p:sp>
        <p:nvSpPr>
          <p:cNvPr id="4" name="íslíďè">
            <a:extLst>
              <a:ext uri="{FF2B5EF4-FFF2-40B4-BE49-F238E27FC236}">
                <a16:creationId xmlns:a16="http://schemas.microsoft.com/office/drawing/2014/main" id="{2EDE11C9-CED9-7C39-733B-5EB84A55F482}"/>
              </a:ext>
            </a:extLst>
          </p:cNvPr>
          <p:cNvSpPr>
            <a:spLocks/>
          </p:cNvSpPr>
          <p:nvPr/>
        </p:nvSpPr>
        <p:spPr>
          <a:xfrm>
            <a:off x="4255040" y="2319930"/>
            <a:ext cx="11945245" cy="1770881"/>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800" dirty="0">
                <a:latin typeface="SabonLTStd-Roman"/>
              </a:rPr>
              <a:t>El contrato psicológico tiene una estrecha relación con el concepto de motivación: si el empleado considera que sus expectativas laborales son respetadas y cumplidas, estará más motivado que si las siente insatisfechas</a:t>
            </a:r>
            <a:r>
              <a:rPr lang="es-MX" sz="2000" dirty="0">
                <a:latin typeface="SabonLTStd-Roman"/>
              </a:rPr>
              <a:t>.</a:t>
            </a:r>
            <a:endParaRPr lang="es-ES" altLang="zh-CN" sz="2000" dirty="0">
              <a:latin typeface="SabonLTStd-Roman"/>
              <a:sym typeface="+mn-lt"/>
            </a:endParaRPr>
          </a:p>
        </p:txBody>
      </p:sp>
      <p:sp>
        <p:nvSpPr>
          <p:cNvPr id="5" name="íslíďè">
            <a:extLst>
              <a:ext uri="{FF2B5EF4-FFF2-40B4-BE49-F238E27FC236}">
                <a16:creationId xmlns:a16="http://schemas.microsoft.com/office/drawing/2014/main" id="{B7D41F22-9CAC-D6B2-307E-C57E611B2B51}"/>
              </a:ext>
            </a:extLst>
          </p:cNvPr>
          <p:cNvSpPr>
            <a:spLocks/>
          </p:cNvSpPr>
          <p:nvPr/>
        </p:nvSpPr>
        <p:spPr>
          <a:xfrm>
            <a:off x="4255040" y="4509911"/>
            <a:ext cx="11945244" cy="2329039"/>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400" dirty="0">
                <a:latin typeface="SabonLTStd-Roman"/>
              </a:rPr>
              <a:t>La motivación es el origen, fundamento y destino de cualquier actividad desarrollada por el ser humano; así como también es el motivo de la conducta de cada persona. No obstante, cabe señalar que los efectos de la motivación son momentáneos, pasajeros y reversibles; los cuales están limitados por el tiempo, fundamentalmente porque las necesidades y los intereses del individuo varían con frecuencia.</a:t>
            </a:r>
            <a:endParaRPr lang="es-ES" altLang="zh-CN" sz="2400" dirty="0">
              <a:latin typeface="SabonLTStd-Roman"/>
              <a:sym typeface="+mn-lt"/>
            </a:endParaRPr>
          </a:p>
        </p:txBody>
      </p:sp>
      <p:sp>
        <p:nvSpPr>
          <p:cNvPr id="7" name="Título 2">
            <a:extLst>
              <a:ext uri="{FF2B5EF4-FFF2-40B4-BE49-F238E27FC236}">
                <a16:creationId xmlns:a16="http://schemas.microsoft.com/office/drawing/2014/main" id="{CDAC0651-6112-7B90-2009-CA71C9E845D3}"/>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sp>
        <p:nvSpPr>
          <p:cNvPr id="8" name="íslíďè">
            <a:extLst>
              <a:ext uri="{FF2B5EF4-FFF2-40B4-BE49-F238E27FC236}">
                <a16:creationId xmlns:a16="http://schemas.microsoft.com/office/drawing/2014/main" id="{CFF2873E-B9F4-1CB4-BD1E-7857C10033B2}"/>
              </a:ext>
            </a:extLst>
          </p:cNvPr>
          <p:cNvSpPr>
            <a:spLocks/>
          </p:cNvSpPr>
          <p:nvPr/>
        </p:nvSpPr>
        <p:spPr>
          <a:xfrm>
            <a:off x="4255040" y="7170682"/>
            <a:ext cx="11945244" cy="2329039"/>
          </a:xfrm>
          <a:prstGeom prst="roundRect">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s-MX" sz="2800" dirty="0">
                <a:latin typeface="SabonLTStd-Roman"/>
              </a:rPr>
              <a:t>Cualquier tarea originada por un motivo psicológico (motivación) tiene como propósito la satisfacción de una necesidad, pero también evidencia una determinada forma de ser, vinculada con las situaciones que el individuo vive, los vínculos que establece, sus percepciones, sus sentimientos, etc.</a:t>
            </a:r>
            <a:endParaRPr lang="es-ES" altLang="zh-CN" sz="2800" dirty="0">
              <a:latin typeface="SabonLTStd-Roman"/>
              <a:sym typeface="+mn-lt"/>
            </a:endParaRPr>
          </a:p>
        </p:txBody>
      </p:sp>
    </p:spTree>
    <p:custDataLst>
      <p:tags r:id="rId1"/>
    </p:custDataLst>
    <p:extLst>
      <p:ext uri="{BB962C8B-B14F-4D97-AF65-F5344CB8AC3E}">
        <p14:creationId xmlns:p14="http://schemas.microsoft.com/office/powerpoint/2010/main" val="167769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07FB9879-3934-197C-E895-FA6DAE70B719}"/>
              </a:ext>
            </a:extLst>
          </p:cNvPr>
          <p:cNvGraphicFramePr>
            <a:graphicFrameLocks noGrp="1"/>
          </p:cNvGraphicFramePr>
          <p:nvPr>
            <p:extLst>
              <p:ext uri="{D42A27DB-BD31-4B8C-83A1-F6EECF244321}">
                <p14:modId xmlns:p14="http://schemas.microsoft.com/office/powerpoint/2010/main" val="4274987333"/>
              </p:ext>
            </p:extLst>
          </p:nvPr>
        </p:nvGraphicFramePr>
        <p:xfrm>
          <a:off x="885825" y="2478088"/>
          <a:ext cx="16516350" cy="7367295"/>
        </p:xfrm>
        <a:graphic>
          <a:graphicData uri="http://schemas.openxmlformats.org/drawingml/2006/table">
            <a:tbl>
              <a:tblPr/>
              <a:tblGrid>
                <a:gridCol w="3676840">
                  <a:extLst>
                    <a:ext uri="{9D8B030D-6E8A-4147-A177-3AD203B41FA5}">
                      <a16:colId xmlns:a16="http://schemas.microsoft.com/office/drawing/2014/main" val="20000"/>
                    </a:ext>
                  </a:extLst>
                </a:gridCol>
                <a:gridCol w="9233645">
                  <a:extLst>
                    <a:ext uri="{9D8B030D-6E8A-4147-A177-3AD203B41FA5}">
                      <a16:colId xmlns:a16="http://schemas.microsoft.com/office/drawing/2014/main" val="20001"/>
                    </a:ext>
                  </a:extLst>
                </a:gridCol>
                <a:gridCol w="3605865">
                  <a:extLst>
                    <a:ext uri="{9D8B030D-6E8A-4147-A177-3AD203B41FA5}">
                      <a16:colId xmlns:a16="http://schemas.microsoft.com/office/drawing/2014/main" val="20002"/>
                    </a:ext>
                  </a:extLst>
                </a:gridCol>
              </a:tblGrid>
              <a:tr h="1856955">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Resultados de</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 Aprendizaje</a:t>
                      </a:r>
                      <a:endParaRPr kumimoji="0" lang="es-CL" altLang="es-CL" sz="2400" b="1" i="0" u="none" strike="noStrike" cap="none" normalizeH="0" baseline="0" dirty="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Contenidos</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(conceptuales, procedimentales y</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actitudinales que se requieren para lograr los  resultados de aprendizaje)</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117475">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Procedimientos evaluativos</a:t>
                      </a:r>
                    </a:p>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(Explicitar ponderación)</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extLst>
                  <a:ext uri="{0D108BD9-81ED-4DB2-BD59-A6C34878D82A}">
                    <a16:rowId xmlns:a16="http://schemas.microsoft.com/office/drawing/2014/main" val="10000"/>
                  </a:ext>
                </a:extLst>
              </a:tr>
              <a:tr h="5158207">
                <a:tc>
                  <a:txBody>
                    <a:bodyPr/>
                    <a:lstStyle/>
                    <a:p>
                      <a:pPr>
                        <a:lnSpc>
                          <a:spcPct val="115000"/>
                        </a:lnSpc>
                        <a:spcAft>
                          <a:spcPts val="1000"/>
                        </a:spcAf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RA1. Comprender las variables individuales que afectan el comportamiento de las personas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42950" lvl="1" indent="-285750" algn="just">
                        <a:lnSpc>
                          <a:spcPct val="115000"/>
                        </a:lnSpc>
                        <a:spcAft>
                          <a:spcPts val="1000"/>
                        </a:spcAft>
                        <a:buFont typeface="+mj-lt"/>
                        <a:buAutoNum type="arabicPeriod"/>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Identifica las variables individuales que intervienen en el 	comportamiento humano en las organizaciones y los resultados de ellas.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spcAft>
                          <a:spcPts val="1000"/>
                        </a:spcAft>
                        <a:buFont typeface="+mj-lt"/>
                        <a:buAutoNum type="arabicPeriod"/>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Interpreta cómo las variables individuales afectan el comportamiento humano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spcAft>
                          <a:spcPts val="1000"/>
                        </a:spcAft>
                        <a:buFont typeface="+mj-lt"/>
                        <a:buAutoNum type="arabicPeriod"/>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Comprende cómo las variables individuales pueden afectar la toma de decisiones de los administradores.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pP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Resolución de caso grupal (20%)</a:t>
                      </a:r>
                      <a:endPar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Viernes 06 de Septiembre</a:t>
                      </a:r>
                      <a:endParaRPr lang="es-CL" sz="4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3335" name="Imagen 4">
            <a:extLst>
              <a:ext uri="{FF2B5EF4-FFF2-40B4-BE49-F238E27FC236}">
                <a16:creationId xmlns:a16="http://schemas.microsoft.com/office/drawing/2014/main" id="{53EABBE0-D238-F2BB-6E8A-33B5AD0DDD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7993" b="2"/>
          <a:stretch>
            <a:fillRect/>
          </a:stretch>
        </p:blipFill>
        <p:spPr bwMode="auto">
          <a:xfrm>
            <a:off x="6091238" y="0"/>
            <a:ext cx="610552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a:extLst>
              <a:ext uri="{28A0092B-C50C-407E-A947-70E740481C1C}">
                <a14:useLocalDpi xmlns:a14="http://schemas.microsoft.com/office/drawing/2010/main" val="0"/>
              </a:ext>
            </a:extLst>
          </a:blip>
          <a:srcRect l="81160" b="5357"/>
          <a:stretch/>
        </p:blipFill>
        <p:spPr>
          <a:xfrm>
            <a:off x="1397430" y="2742560"/>
            <a:ext cx="3620596" cy="4800291"/>
          </a:xfrm>
          <a:prstGeom prst="rect">
            <a:avLst/>
          </a:prstGeom>
        </p:spPr>
      </p:pic>
      <p:sp>
        <p:nvSpPr>
          <p:cNvPr id="7" name="Título 2">
            <a:extLst>
              <a:ext uri="{FF2B5EF4-FFF2-40B4-BE49-F238E27FC236}">
                <a16:creationId xmlns:a16="http://schemas.microsoft.com/office/drawing/2014/main" id="{54C0A8F3-5A79-DF6E-6C09-AC33A1471807}"/>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r>
              <a:rPr lang="es-MX" dirty="0"/>
              <a:t>EL CONTRATO PSICOLÓGICO Y LA MOTIVACIÓN EN EL TRABAJO</a:t>
            </a:r>
            <a:endParaRPr lang="es-CL" dirty="0"/>
          </a:p>
        </p:txBody>
      </p:sp>
      <p:pic>
        <p:nvPicPr>
          <p:cNvPr id="9" name="Imagen 8">
            <a:extLst>
              <a:ext uri="{FF2B5EF4-FFF2-40B4-BE49-F238E27FC236}">
                <a16:creationId xmlns:a16="http://schemas.microsoft.com/office/drawing/2014/main" id="{CB4C62F9-B062-8356-D215-9D75FCE7051E}"/>
              </a:ext>
            </a:extLst>
          </p:cNvPr>
          <p:cNvPicPr>
            <a:picLocks noChangeAspect="1"/>
          </p:cNvPicPr>
          <p:nvPr/>
        </p:nvPicPr>
        <p:blipFill rotWithShape="1">
          <a:blip r:embed="rId5"/>
          <a:srcRect l="9994" t="23153" r="58022" b="22024"/>
          <a:stretch/>
        </p:blipFill>
        <p:spPr>
          <a:xfrm>
            <a:off x="5868689" y="1405572"/>
            <a:ext cx="8849087" cy="8532020"/>
          </a:xfrm>
          <a:prstGeom prst="rect">
            <a:avLst/>
          </a:prstGeom>
        </p:spPr>
      </p:pic>
    </p:spTree>
    <p:custDataLst>
      <p:tags r:id="rId1"/>
    </p:custDataLst>
    <p:extLst>
      <p:ext uri="{BB962C8B-B14F-4D97-AF65-F5344CB8AC3E}">
        <p14:creationId xmlns:p14="http://schemas.microsoft.com/office/powerpoint/2010/main" val="12061155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a caricatura de una persona&#10;&#10;Descripción generada automáticamente con confianza media">
            <a:extLst>
              <a:ext uri="{FF2B5EF4-FFF2-40B4-BE49-F238E27FC236}">
                <a16:creationId xmlns:a16="http://schemas.microsoft.com/office/drawing/2014/main" id="{8E1BE8C9-4A38-4D3C-9973-CCE496E66C2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6"/>
          <a:stretch/>
        </p:blipFill>
        <p:spPr>
          <a:xfrm>
            <a:off x="3696831" y="2431267"/>
            <a:ext cx="10495752" cy="2997189"/>
          </a:xfrm>
          <a:prstGeom prst="rect">
            <a:avLst/>
          </a:prstGeom>
        </p:spPr>
      </p:pic>
      <p:sp>
        <p:nvSpPr>
          <p:cNvPr id="2" name="Título 2">
            <a:extLst>
              <a:ext uri="{FF2B5EF4-FFF2-40B4-BE49-F238E27FC236}">
                <a16:creationId xmlns:a16="http://schemas.microsoft.com/office/drawing/2014/main" id="{137735D7-A57C-145A-5262-EAABD071AE8A}"/>
              </a:ext>
            </a:extLst>
          </p:cNvPr>
          <p:cNvSpPr txBox="1">
            <a:spLocks/>
          </p:cNvSpPr>
          <p:nvPr/>
        </p:nvSpPr>
        <p:spPr>
          <a:xfrm>
            <a:off x="1068118" y="750008"/>
            <a:ext cx="16151764" cy="1311128"/>
          </a:xfrm>
          <a:prstGeom prst="rect">
            <a:avLst/>
          </a:prstGeom>
        </p:spPr>
        <p:txBody>
          <a:bodyPr vert="horz" lIns="91440" tIns="45720" rIns="91440" bIns="45720" rtlCol="0" anchor="t">
            <a:sp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algn="just"/>
            <a:r>
              <a:rPr lang="es-MX" dirty="0"/>
              <a:t>COMPORTAMIENTO HUMANO, RENDIMIENTO Y PRODUCTIVIDAD</a:t>
            </a:r>
            <a:endParaRPr lang="es-CL" dirty="0"/>
          </a:p>
        </p:txBody>
      </p:sp>
      <p:pic>
        <p:nvPicPr>
          <p:cNvPr id="6" name="Imagen 5">
            <a:extLst>
              <a:ext uri="{FF2B5EF4-FFF2-40B4-BE49-F238E27FC236}">
                <a16:creationId xmlns:a16="http://schemas.microsoft.com/office/drawing/2014/main" id="{85E84969-1247-35A5-4E74-0BAEA3161DB6}"/>
              </a:ext>
            </a:extLst>
          </p:cNvPr>
          <p:cNvPicPr>
            <a:picLocks noChangeAspect="1"/>
          </p:cNvPicPr>
          <p:nvPr/>
        </p:nvPicPr>
        <p:blipFill rotWithShape="1">
          <a:blip r:embed="rId5"/>
          <a:srcRect l="5842" t="27412" r="54263" b="52585"/>
          <a:stretch/>
        </p:blipFill>
        <p:spPr>
          <a:xfrm>
            <a:off x="1881533" y="5429250"/>
            <a:ext cx="14524933" cy="4096544"/>
          </a:xfrm>
          <a:prstGeom prst="rect">
            <a:avLst/>
          </a:prstGeom>
        </p:spPr>
      </p:pic>
    </p:spTree>
    <p:custDataLst>
      <p:tags r:id="rId1"/>
    </p:custDataLst>
    <p:extLst>
      <p:ext uri="{BB962C8B-B14F-4D97-AF65-F5344CB8AC3E}">
        <p14:creationId xmlns:p14="http://schemas.microsoft.com/office/powerpoint/2010/main" val="2669168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07FB9879-3934-197C-E895-FA6DAE70B719}"/>
              </a:ext>
            </a:extLst>
          </p:cNvPr>
          <p:cNvGraphicFramePr>
            <a:graphicFrameLocks noGrp="1"/>
          </p:cNvGraphicFramePr>
          <p:nvPr>
            <p:extLst>
              <p:ext uri="{D42A27DB-BD31-4B8C-83A1-F6EECF244321}">
                <p14:modId xmlns:p14="http://schemas.microsoft.com/office/powerpoint/2010/main" val="1142566950"/>
              </p:ext>
            </p:extLst>
          </p:nvPr>
        </p:nvGraphicFramePr>
        <p:xfrm>
          <a:off x="885825" y="2478088"/>
          <a:ext cx="16516350" cy="7015162"/>
        </p:xfrm>
        <a:graphic>
          <a:graphicData uri="http://schemas.openxmlformats.org/drawingml/2006/table">
            <a:tbl>
              <a:tblPr/>
              <a:tblGrid>
                <a:gridCol w="3676840">
                  <a:extLst>
                    <a:ext uri="{9D8B030D-6E8A-4147-A177-3AD203B41FA5}">
                      <a16:colId xmlns:a16="http://schemas.microsoft.com/office/drawing/2014/main" val="20000"/>
                    </a:ext>
                  </a:extLst>
                </a:gridCol>
                <a:gridCol w="9233645">
                  <a:extLst>
                    <a:ext uri="{9D8B030D-6E8A-4147-A177-3AD203B41FA5}">
                      <a16:colId xmlns:a16="http://schemas.microsoft.com/office/drawing/2014/main" val="20001"/>
                    </a:ext>
                  </a:extLst>
                </a:gridCol>
                <a:gridCol w="3605865">
                  <a:extLst>
                    <a:ext uri="{9D8B030D-6E8A-4147-A177-3AD203B41FA5}">
                      <a16:colId xmlns:a16="http://schemas.microsoft.com/office/drawing/2014/main" val="20002"/>
                    </a:ext>
                  </a:extLst>
                </a:gridCol>
              </a:tblGrid>
              <a:tr h="1856955">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Resultados de</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 Aprendizaje</a:t>
                      </a:r>
                      <a:endParaRPr kumimoji="0" lang="es-CL" altLang="es-CL" sz="2400" b="1" i="0" u="none" strike="noStrike" cap="none" normalizeH="0" baseline="0" dirty="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Contenidos</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(conceptuales, procedimentales y</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actitudinales que se requieren para lograr los  resultados de aprendizaje)</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117475">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Procedimientos evaluativos</a:t>
                      </a:r>
                    </a:p>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(Explicitar ponderación)</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extLst>
                  <a:ext uri="{0D108BD9-81ED-4DB2-BD59-A6C34878D82A}">
                    <a16:rowId xmlns:a16="http://schemas.microsoft.com/office/drawing/2014/main" val="10000"/>
                  </a:ext>
                </a:extLst>
              </a:tr>
              <a:tr h="5158207">
                <a:tc>
                  <a:txBody>
                    <a:bodyPr/>
                    <a:lstStyle/>
                    <a:p>
                      <a:pPr>
                        <a:lnSpc>
                          <a:spcPct val="115000"/>
                        </a:lnSpc>
                        <a:spcAft>
                          <a:spcPts val="1000"/>
                        </a:spcAft>
                      </a:pPr>
                      <a:r>
                        <a:rPr lang="es-CL" sz="2800">
                          <a:effectLst/>
                          <a:latin typeface="Arial Narrow" panose="020B0606020202030204" pitchFamily="34" charset="0"/>
                          <a:ea typeface="Calibri" panose="020F0502020204030204" pitchFamily="34" charset="0"/>
                          <a:cs typeface="Times New Roman" panose="02020603050405020304" pitchFamily="18" charset="0"/>
                        </a:rPr>
                        <a:t>RA2. Comprender las variables grupales y organizacionales que afectan el comportamiento de las personas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tabLst>
                          <a:tab pos="291465" algn="l"/>
                        </a:tabLst>
                      </a:pPr>
                      <a:r>
                        <a:rPr lang="es-CL" sz="2800" b="1">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2.1	</a:t>
                      </a: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Identifica las variables grupales y organizacionales que 	intervienen en el comportamiento humano en las 	organizaciones y los resultados de ellas.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spcAft>
                          <a:spcPts val="1000"/>
                        </a:spcAft>
                        <a:buFont typeface="+mj-lt"/>
                        <a:buAutoNum type="arabicPeriod" startAt="2"/>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Interpreta cómo las variables grupales y organizacionales 	afectan el comportamiento humano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1000"/>
                        </a:spcAft>
                        <a:buFont typeface="+mj-lt"/>
                        <a:buAutoNum type="arabicPeriod" startAt="2"/>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Comprende cómo las variables grupales y organizacionales pueden afectar la toma de decisiones de los administradores.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pPr>
                      <a:r>
                        <a:rPr lang="es-CL" sz="2800" dirty="0">
                          <a:effectLst/>
                          <a:latin typeface="Arial Narrow" panose="020B0606020202030204" pitchFamily="34" charset="0"/>
                          <a:ea typeface="Calibri" panose="020F0502020204030204" pitchFamily="34" charset="0"/>
                          <a:cs typeface="Times New Roman" panose="02020603050405020304" pitchFamily="18" charset="0"/>
                        </a:rPr>
                        <a:t>Prueba Aplicación de contenidos más lecturas</a:t>
                      </a:r>
                      <a:r>
                        <a:rPr lang="es-CL" sz="2800" spc="-10" dirty="0">
                          <a:effectLst/>
                          <a:latin typeface="Arial Narrow" panose="020B0606020202030204" pitchFamily="34" charset="0"/>
                          <a:ea typeface="Calibri" panose="020F0502020204030204" pitchFamily="34" charset="0"/>
                          <a:cs typeface="Times New Roman" panose="02020603050405020304" pitchFamily="18" charset="0"/>
                        </a:rPr>
                        <a:t> </a:t>
                      </a:r>
                      <a:r>
                        <a:rPr lang="es-CL" sz="2800" dirty="0">
                          <a:effectLst/>
                          <a:latin typeface="Arial Narrow" panose="020B0606020202030204" pitchFamily="34" charset="0"/>
                          <a:ea typeface="Calibri" panose="020F0502020204030204" pitchFamily="34" charset="0"/>
                          <a:cs typeface="Times New Roman" panose="02020603050405020304" pitchFamily="18" charset="0"/>
                        </a:rPr>
                        <a:t>(25%)</a:t>
                      </a: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a:t>
                      </a:r>
                      <a:endParaRPr lang="es-CL" sz="2800"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Viernes 04 de octubre</a:t>
                      </a:r>
                      <a:endParaRPr lang="es-CL" sz="4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3335" name="Imagen 4">
            <a:extLst>
              <a:ext uri="{FF2B5EF4-FFF2-40B4-BE49-F238E27FC236}">
                <a16:creationId xmlns:a16="http://schemas.microsoft.com/office/drawing/2014/main" id="{53EABBE0-D238-F2BB-6E8A-33B5AD0DDD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7993" b="2"/>
          <a:stretch>
            <a:fillRect/>
          </a:stretch>
        </p:blipFill>
        <p:spPr bwMode="auto">
          <a:xfrm>
            <a:off x="6091238" y="0"/>
            <a:ext cx="610552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5227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07FB9879-3934-197C-E895-FA6DAE70B719}"/>
              </a:ext>
            </a:extLst>
          </p:cNvPr>
          <p:cNvGraphicFramePr>
            <a:graphicFrameLocks noGrp="1"/>
          </p:cNvGraphicFramePr>
          <p:nvPr>
            <p:extLst>
              <p:ext uri="{D42A27DB-BD31-4B8C-83A1-F6EECF244321}">
                <p14:modId xmlns:p14="http://schemas.microsoft.com/office/powerpoint/2010/main" val="1398741882"/>
              </p:ext>
            </p:extLst>
          </p:nvPr>
        </p:nvGraphicFramePr>
        <p:xfrm>
          <a:off x="885825" y="2478088"/>
          <a:ext cx="16516350" cy="7015162"/>
        </p:xfrm>
        <a:graphic>
          <a:graphicData uri="http://schemas.openxmlformats.org/drawingml/2006/table">
            <a:tbl>
              <a:tblPr/>
              <a:tblGrid>
                <a:gridCol w="3676840">
                  <a:extLst>
                    <a:ext uri="{9D8B030D-6E8A-4147-A177-3AD203B41FA5}">
                      <a16:colId xmlns:a16="http://schemas.microsoft.com/office/drawing/2014/main" val="20000"/>
                    </a:ext>
                  </a:extLst>
                </a:gridCol>
                <a:gridCol w="9233645">
                  <a:extLst>
                    <a:ext uri="{9D8B030D-6E8A-4147-A177-3AD203B41FA5}">
                      <a16:colId xmlns:a16="http://schemas.microsoft.com/office/drawing/2014/main" val="20001"/>
                    </a:ext>
                  </a:extLst>
                </a:gridCol>
                <a:gridCol w="3605865">
                  <a:extLst>
                    <a:ext uri="{9D8B030D-6E8A-4147-A177-3AD203B41FA5}">
                      <a16:colId xmlns:a16="http://schemas.microsoft.com/office/drawing/2014/main" val="20002"/>
                    </a:ext>
                  </a:extLst>
                </a:gridCol>
              </a:tblGrid>
              <a:tr h="1856955">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Resultados de</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 Aprendizaje</a:t>
                      </a:r>
                      <a:endParaRPr kumimoji="0" lang="es-CL" altLang="es-CL" sz="2400" b="1" i="0" u="none" strike="noStrike" cap="none" normalizeH="0" baseline="0" dirty="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Contenidos</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(conceptuales, procedimentales y</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actitudinales que se requieren para lograr los  resultados de aprendizaje)</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117475">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Procedimientos evaluativos</a:t>
                      </a:r>
                    </a:p>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(Explicitar ponderación)</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extLst>
                  <a:ext uri="{0D108BD9-81ED-4DB2-BD59-A6C34878D82A}">
                    <a16:rowId xmlns:a16="http://schemas.microsoft.com/office/drawing/2014/main" val="10000"/>
                  </a:ext>
                </a:extLst>
              </a:tr>
              <a:tr h="5158207">
                <a:tc>
                  <a:txBody>
                    <a:bodyPr/>
                    <a:lstStyle/>
                    <a:p>
                      <a:pPr>
                        <a:lnSpc>
                          <a:spcPct val="115000"/>
                        </a:lnSpc>
                        <a:spcAft>
                          <a:spcPts val="1000"/>
                        </a:spcAft>
                      </a:pPr>
                      <a:r>
                        <a:rPr lang="es-CL" sz="2800" dirty="0">
                          <a:effectLst/>
                          <a:latin typeface="Arial Narrow" panose="020B0606020202030204" pitchFamily="34" charset="0"/>
                          <a:ea typeface="Calibri" panose="020F0502020204030204" pitchFamily="34" charset="0"/>
                          <a:cs typeface="Times New Roman" panose="02020603050405020304" pitchFamily="18" charset="0"/>
                        </a:rPr>
                        <a:t>RA3. Comprender las variables culturales y situacionales que afectan el comportamiento de las personas en las organizaciones.</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tabLst>
                          <a:tab pos="291465" algn="l"/>
                        </a:tabLst>
                      </a:pPr>
                      <a:r>
                        <a:rPr lang="es-CL" sz="2800" b="1">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3.1	</a:t>
                      </a: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Identifica las variables culturales y situacionales que intervienen en el comportamiento humano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b="1">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3.2</a:t>
                      </a: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Interpreta cómo las variables culturales y situacionales afectan el comportamiento humano en las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b="1">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3.3	</a:t>
                      </a:r>
                      <a:r>
                        <a:rPr lang="es-CL" sz="280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Comprende cómo las variables culturales pueden afectar la toma de decisiones de los administradores.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b="1">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pPr>
                      <a:r>
                        <a:rPr lang="es-CL" sz="2800" dirty="0">
                          <a:effectLst/>
                          <a:latin typeface="Arial Narrow" panose="020B0606020202030204" pitchFamily="34" charset="0"/>
                          <a:ea typeface="Calibri" panose="020F0502020204030204" pitchFamily="34" charset="0"/>
                          <a:cs typeface="Times New Roman" panose="02020603050405020304" pitchFamily="18" charset="0"/>
                        </a:rPr>
                        <a:t>Prueba Aplicación de contenidos más lecturas</a:t>
                      </a:r>
                      <a:r>
                        <a:rPr lang="es-CL" sz="2800" spc="-10" dirty="0">
                          <a:effectLst/>
                          <a:latin typeface="Arial Narrow" panose="020B0606020202030204" pitchFamily="34" charset="0"/>
                          <a:ea typeface="Calibri" panose="020F0502020204030204" pitchFamily="34" charset="0"/>
                          <a:cs typeface="Times New Roman" panose="02020603050405020304" pitchFamily="18" charset="0"/>
                        </a:rPr>
                        <a:t> </a:t>
                      </a:r>
                      <a:r>
                        <a:rPr lang="es-CL" sz="2800" dirty="0">
                          <a:effectLst/>
                          <a:latin typeface="Arial Narrow" panose="020B0606020202030204" pitchFamily="34" charset="0"/>
                          <a:ea typeface="Calibri" panose="020F0502020204030204" pitchFamily="34" charset="0"/>
                          <a:cs typeface="Times New Roman" panose="02020603050405020304" pitchFamily="18" charset="0"/>
                        </a:rPr>
                        <a:t>(25%)</a:t>
                      </a: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Viernes 11 de noviembre</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3335" name="Imagen 4">
            <a:extLst>
              <a:ext uri="{FF2B5EF4-FFF2-40B4-BE49-F238E27FC236}">
                <a16:creationId xmlns:a16="http://schemas.microsoft.com/office/drawing/2014/main" id="{53EABBE0-D238-F2BB-6E8A-33B5AD0DDD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7993" b="2"/>
          <a:stretch>
            <a:fillRect/>
          </a:stretch>
        </p:blipFill>
        <p:spPr bwMode="auto">
          <a:xfrm>
            <a:off x="6091238" y="0"/>
            <a:ext cx="610552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471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07FB9879-3934-197C-E895-FA6DAE70B719}"/>
              </a:ext>
            </a:extLst>
          </p:cNvPr>
          <p:cNvGraphicFramePr>
            <a:graphicFrameLocks noGrp="1"/>
          </p:cNvGraphicFramePr>
          <p:nvPr>
            <p:extLst>
              <p:ext uri="{D42A27DB-BD31-4B8C-83A1-F6EECF244321}">
                <p14:modId xmlns:p14="http://schemas.microsoft.com/office/powerpoint/2010/main" val="1566270268"/>
              </p:ext>
            </p:extLst>
          </p:nvPr>
        </p:nvGraphicFramePr>
        <p:xfrm>
          <a:off x="631824" y="2198688"/>
          <a:ext cx="17351375" cy="7113168"/>
        </p:xfrm>
        <a:graphic>
          <a:graphicData uri="http://schemas.openxmlformats.org/drawingml/2006/table">
            <a:tbl>
              <a:tblPr/>
              <a:tblGrid>
                <a:gridCol w="3862732">
                  <a:extLst>
                    <a:ext uri="{9D8B030D-6E8A-4147-A177-3AD203B41FA5}">
                      <a16:colId xmlns:a16="http://schemas.microsoft.com/office/drawing/2014/main" val="20000"/>
                    </a:ext>
                  </a:extLst>
                </a:gridCol>
                <a:gridCol w="6529044">
                  <a:extLst>
                    <a:ext uri="{9D8B030D-6E8A-4147-A177-3AD203B41FA5}">
                      <a16:colId xmlns:a16="http://schemas.microsoft.com/office/drawing/2014/main" val="20001"/>
                    </a:ext>
                  </a:extLst>
                </a:gridCol>
                <a:gridCol w="6959599">
                  <a:extLst>
                    <a:ext uri="{9D8B030D-6E8A-4147-A177-3AD203B41FA5}">
                      <a16:colId xmlns:a16="http://schemas.microsoft.com/office/drawing/2014/main" val="20002"/>
                    </a:ext>
                  </a:extLst>
                </a:gridCol>
              </a:tblGrid>
              <a:tr h="1856955">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Resultados de</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dirty="0">
                          <a:ln>
                            <a:noFill/>
                          </a:ln>
                          <a:solidFill>
                            <a:schemeClr val="tx1"/>
                          </a:solidFill>
                          <a:effectLst/>
                          <a:latin typeface="Roboto" pitchFamily="2" charset="0"/>
                        </a:rPr>
                        <a:t> Aprendizaje</a:t>
                      </a:r>
                      <a:endParaRPr kumimoji="0" lang="es-CL" altLang="es-CL" sz="2400" b="1" i="0" u="none" strike="noStrike" cap="none" normalizeH="0" baseline="0" dirty="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69850">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Contenidos</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(conceptuales, procedimentales y</a:t>
                      </a:r>
                    </a:p>
                    <a:p>
                      <a:pPr marL="69850" marR="0" lvl="0" indent="0" algn="ctr" defTabSz="1370013" rtl="0" eaLnBrk="1" fontAlgn="base" latinLnBrk="0" hangingPunct="1">
                        <a:lnSpc>
                          <a:spcPct val="100000"/>
                        </a:lnSpc>
                        <a:spcBef>
                          <a:spcPts val="25"/>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actitudinales que se requieren para lograr los  resultados de aprendizaje)</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tc>
                  <a:txBody>
                    <a:bodyPr/>
                    <a:lstStyle>
                      <a:lvl1pPr marL="117475">
                        <a:lnSpc>
                          <a:spcPct val="130000"/>
                        </a:lnSpc>
                        <a:spcBef>
                          <a:spcPts val="1500"/>
                        </a:spcBef>
                        <a:buClr>
                          <a:srgbClr val="E44146"/>
                        </a:buClr>
                        <a:buFont typeface="Wingdings" panose="05000000000000000000" pitchFamily="2" charset="2"/>
                        <a:defRPr sz="2200">
                          <a:solidFill>
                            <a:schemeClr val="tx1"/>
                          </a:solidFill>
                          <a:latin typeface="Roboto" pitchFamily="2" charset="0"/>
                        </a:defRPr>
                      </a:lvl1pPr>
                      <a:lvl2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2pPr>
                      <a:lvl3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3pPr>
                      <a:lvl4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4pPr>
                      <a:lvl5pPr>
                        <a:lnSpc>
                          <a:spcPct val="130000"/>
                        </a:lnSpc>
                        <a:spcBef>
                          <a:spcPts val="750"/>
                        </a:spcBef>
                        <a:buClr>
                          <a:srgbClr val="E44146"/>
                        </a:buClr>
                        <a:buFont typeface="Wingdings" panose="05000000000000000000" pitchFamily="2" charset="2"/>
                        <a:defRPr sz="2200">
                          <a:solidFill>
                            <a:schemeClr val="tx1"/>
                          </a:solidFill>
                          <a:latin typeface="Roboto" pitchFamily="2" charset="0"/>
                        </a:defRPr>
                      </a:lvl5pPr>
                      <a:lvl6pPr marL="31988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6pPr>
                      <a:lvl7pPr marL="36560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7pPr>
                      <a:lvl8pPr marL="41132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8pPr>
                      <a:lvl9pPr marL="4570413" indent="-912813" defTabSz="1370013" eaLnBrk="0" fontAlgn="base" hangingPunct="0">
                        <a:lnSpc>
                          <a:spcPct val="130000"/>
                        </a:lnSpc>
                        <a:spcBef>
                          <a:spcPts val="750"/>
                        </a:spcBef>
                        <a:spcAft>
                          <a:spcPct val="0"/>
                        </a:spcAft>
                        <a:buClr>
                          <a:srgbClr val="E44146"/>
                        </a:buClr>
                        <a:buFont typeface="Wingdings" panose="05000000000000000000" pitchFamily="2" charset="2"/>
                        <a:defRPr sz="2200">
                          <a:solidFill>
                            <a:schemeClr val="tx1"/>
                          </a:solidFill>
                          <a:latin typeface="Roboto" pitchFamily="2" charset="0"/>
                        </a:defRPr>
                      </a:lvl9pPr>
                    </a:lstStyle>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Procedimientos evaluativos</a:t>
                      </a:r>
                    </a:p>
                    <a:p>
                      <a:pPr marL="117475" marR="0" lvl="0" indent="0" algn="ctr" defTabSz="1370013" rtl="0" eaLnBrk="1" fontAlgn="base" latinLnBrk="0" hangingPunct="1">
                        <a:lnSpc>
                          <a:spcPct val="100000"/>
                        </a:lnSpc>
                        <a:spcBef>
                          <a:spcPct val="0"/>
                        </a:spcBef>
                        <a:spcAft>
                          <a:spcPct val="0"/>
                        </a:spcAft>
                        <a:buClrTx/>
                        <a:buSzTx/>
                        <a:buFontTx/>
                        <a:buNone/>
                        <a:tabLst/>
                      </a:pPr>
                      <a:r>
                        <a:rPr kumimoji="0" lang="es-ES" altLang="es-CL" sz="2400" b="1" i="0" u="none" strike="noStrike" cap="none" normalizeH="0" baseline="0">
                          <a:ln>
                            <a:noFill/>
                          </a:ln>
                          <a:solidFill>
                            <a:schemeClr val="tx1"/>
                          </a:solidFill>
                          <a:effectLst/>
                          <a:latin typeface="Roboto" pitchFamily="2" charset="0"/>
                        </a:rPr>
                        <a:t> (Explicitar ponderación)</a:t>
                      </a:r>
                      <a:endParaRPr kumimoji="0" lang="es-CL" altLang="es-CL" sz="2400" b="1" i="0" u="none" strike="noStrike" cap="none" normalizeH="0" baseline="0">
                        <a:ln>
                          <a:noFill/>
                        </a:ln>
                        <a:solidFill>
                          <a:schemeClr val="tx1"/>
                        </a:solidFill>
                        <a:effectLst/>
                        <a:latin typeface="Roboto" pitchFamily="2" charset="0"/>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F1FD"/>
                    </a:solidFill>
                  </a:tcPr>
                </a:tc>
                <a:extLst>
                  <a:ext uri="{0D108BD9-81ED-4DB2-BD59-A6C34878D82A}">
                    <a16:rowId xmlns:a16="http://schemas.microsoft.com/office/drawing/2014/main" val="10000"/>
                  </a:ext>
                </a:extLst>
              </a:tr>
              <a:tr h="5158207">
                <a:tc>
                  <a:txBody>
                    <a:bodyPr/>
                    <a:lstStyle/>
                    <a:p>
                      <a:pPr>
                        <a:lnSpc>
                          <a:spcPct val="115000"/>
                        </a:lnSpc>
                        <a:spcAft>
                          <a:spcPts val="1000"/>
                        </a:spcAft>
                      </a:pPr>
                      <a:r>
                        <a:rPr lang="es-CL" sz="2800">
                          <a:effectLst/>
                          <a:latin typeface="Arial Narrow" panose="020B0606020202030204" pitchFamily="34" charset="0"/>
                          <a:ea typeface="Calibri" panose="020F0502020204030204" pitchFamily="34" charset="0"/>
                          <a:cs typeface="Times New Roman" panose="02020603050405020304" pitchFamily="18" charset="0"/>
                        </a:rPr>
                        <a:t>RA4. Comprender relaciones entre las variables que afectan el comportamiento de las personas en las organizaciones con los resultados y productos conseguidos por dichas organizaciones.</a:t>
                      </a:r>
                      <a:endParaRPr lang="es-CL" sz="4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just">
                        <a:lnSpc>
                          <a:spcPct val="115000"/>
                        </a:lnSpc>
                        <a:spcAft>
                          <a:spcPts val="1000"/>
                        </a:spcAft>
                        <a:tabLst>
                          <a:tab pos="291465" algn="l"/>
                        </a:tabLs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4.1	</a:t>
                      </a: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Identifica relaciones entre variables que intervienen en el 	comportamiento de las personas con los resultados y productos organizacionales.</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4.2</a:t>
                      </a: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Identifica instrumentos que permiten registrar las variables del 	comportamiento humano y las variables resultado de la organización.</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291465" algn="l"/>
                        </a:tabLst>
                      </a:pPr>
                      <a:r>
                        <a:rPr lang="es-CL" sz="2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15000"/>
                        </a:lnSpc>
                        <a:spcAft>
                          <a:spcPts val="1000"/>
                        </a:spcAft>
                      </a:pP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Trabajo grupal: 30%</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Narrow" panose="020B0606020202030204" pitchFamily="34" charset="0"/>
                        <a:buChar char="-"/>
                      </a:pP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Análisis de la dimensión del comportamiento humano en una organización pública</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Narrow" panose="020B0606020202030204" pitchFamily="34" charset="0"/>
                        <a:buChar char="-"/>
                      </a:pPr>
                      <a:r>
                        <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Entrega de informe escrito (50%)y presentaciones grupales (50%)</a:t>
                      </a:r>
                    </a:p>
                    <a:p>
                      <a:pPr marL="342900" lvl="0" indent="-342900">
                        <a:lnSpc>
                          <a:spcPct val="115000"/>
                        </a:lnSpc>
                        <a:spcAft>
                          <a:spcPts val="1000"/>
                        </a:spcAft>
                        <a:buFont typeface="Arial Narrow" panose="020B0606020202030204" pitchFamily="34" charset="0"/>
                        <a:buChar char="-"/>
                      </a:pPr>
                      <a:r>
                        <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Viernes 22 de noviembre</a:t>
                      </a:r>
                    </a:p>
                    <a:p>
                      <a:pPr marL="342900" lvl="0" indent="-342900">
                        <a:lnSpc>
                          <a:spcPct val="115000"/>
                        </a:lnSpc>
                        <a:spcAft>
                          <a:spcPts val="1000"/>
                        </a:spcAft>
                        <a:buFont typeface="Arial Narrow" panose="020B0606020202030204" pitchFamily="34" charset="0"/>
                        <a:buChar char="-"/>
                      </a:pPr>
                      <a:r>
                        <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Martes 26 de noviembre</a:t>
                      </a:r>
                    </a:p>
                    <a:p>
                      <a:pPr marL="342900" lvl="0" indent="-342900">
                        <a:lnSpc>
                          <a:spcPct val="115000"/>
                        </a:lnSpc>
                        <a:spcAft>
                          <a:spcPts val="1000"/>
                        </a:spcAft>
                        <a:buFont typeface="Arial Narrow" panose="020B0606020202030204" pitchFamily="34" charset="0"/>
                        <a:buChar char="-"/>
                      </a:pPr>
                      <a:r>
                        <a:rPr lang="es-CL" sz="2800" b="1" dirty="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Viernes 29 de noviembre</a:t>
                      </a:r>
                      <a:endParaRPr lang="es-CL" sz="4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s-CL" sz="2800"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t> </a:t>
                      </a:r>
                      <a:endParaRPr lang="es-CL"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3335" name="Imagen 4">
            <a:extLst>
              <a:ext uri="{FF2B5EF4-FFF2-40B4-BE49-F238E27FC236}">
                <a16:creationId xmlns:a16="http://schemas.microsoft.com/office/drawing/2014/main" id="{53EABBE0-D238-F2BB-6E8A-33B5AD0DDD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7993" b="2"/>
          <a:stretch>
            <a:fillRect/>
          </a:stretch>
        </p:blipFill>
        <p:spPr bwMode="auto">
          <a:xfrm>
            <a:off x="6091238" y="0"/>
            <a:ext cx="610552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913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669BA863-2B83-53EC-F6B4-5BBC05461B84}"/>
              </a:ext>
            </a:extLst>
          </p:cNvPr>
          <p:cNvSpPr>
            <a:spLocks noGrp="1"/>
          </p:cNvSpPr>
          <p:nvPr>
            <p:ph type="title"/>
          </p:nvPr>
        </p:nvSpPr>
        <p:spPr>
          <a:xfrm>
            <a:off x="1068118" y="1271134"/>
            <a:ext cx="16151764" cy="2529923"/>
          </a:xfrm>
        </p:spPr>
        <p:txBody>
          <a:bodyPr/>
          <a:lstStyle/>
          <a:p>
            <a:r>
              <a:rPr lang="es-ES" dirty="0"/>
              <a:t>Parte I El Contexto Ambiental y Organizacional</a:t>
            </a:r>
            <a:br>
              <a:rPr lang="es-ES" dirty="0"/>
            </a:br>
            <a:r>
              <a:rPr lang="es-ES" dirty="0"/>
              <a:t>Capitulo 1</a:t>
            </a:r>
            <a:br>
              <a:rPr lang="es-ES" dirty="0"/>
            </a:br>
            <a:br>
              <a:rPr lang="es-ES" dirty="0"/>
            </a:br>
            <a:r>
              <a:rPr lang="es-ES" dirty="0"/>
              <a:t>Pág. 02-22</a:t>
            </a:r>
            <a:endParaRPr lang="es-CL" dirty="0"/>
          </a:p>
        </p:txBody>
      </p:sp>
      <p:pic>
        <p:nvPicPr>
          <p:cNvPr id="6" name="Imagen 5">
            <a:extLst>
              <a:ext uri="{FF2B5EF4-FFF2-40B4-BE49-F238E27FC236}">
                <a16:creationId xmlns:a16="http://schemas.microsoft.com/office/drawing/2014/main" id="{8E98B963-0596-38A5-547B-225C07EA1B2A}"/>
              </a:ext>
            </a:extLst>
          </p:cNvPr>
          <p:cNvPicPr>
            <a:picLocks noChangeAspect="1"/>
          </p:cNvPicPr>
          <p:nvPr/>
        </p:nvPicPr>
        <p:blipFill>
          <a:blip r:embed="rId2"/>
          <a:stretch>
            <a:fillRect/>
          </a:stretch>
        </p:blipFill>
        <p:spPr>
          <a:xfrm>
            <a:off x="8091056" y="2269001"/>
            <a:ext cx="6182588" cy="7973538"/>
          </a:xfrm>
          <a:prstGeom prst="rect">
            <a:avLst/>
          </a:prstGeom>
        </p:spPr>
      </p:pic>
    </p:spTree>
    <p:extLst>
      <p:ext uri="{BB962C8B-B14F-4D97-AF65-F5344CB8AC3E}">
        <p14:creationId xmlns:p14="http://schemas.microsoft.com/office/powerpoint/2010/main" val="6259512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TEMA DE OFFICE" val="XPQqstdW"/>
  <p:tag name="ISLIDE.GUIDESSETTING" val="{&quot;Id&quot;:&quot;4f73786f-bb53-4e8c-8502-1245637cafee&quot;,&quot;Name&quot;:&quot;Teleduc Videoclases&quot;,&quot;HeaderHeight&quot;:7.4024390243902456,&quot;FooterHeight&quot;:9.4,&quot;SideMargin&quot;:6.4,&quot;TopMargin&quot;:10.0,&quot;BottomMargin&quot;:0.0,&quot;IntervalMargin&quot;:5.0,&quot;SettingType&quot;:&quot;Custom&quot;}"/>
  <p:tag name="ARTICULATE_SLIDE_THUMBNAIL_REFRESH" val="1"/>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ISLIDE.ICON" val="#176190;#164830;"/>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ema de Office">
  <a:themeElements>
    <a:clrScheme name="TELEDUC">
      <a:dk1>
        <a:srgbClr val="1F1F1F"/>
      </a:dk1>
      <a:lt1>
        <a:srgbClr val="FFFFFF"/>
      </a:lt1>
      <a:dk2>
        <a:srgbClr val="202020"/>
      </a:dk2>
      <a:lt2>
        <a:srgbClr val="FFFFFF"/>
      </a:lt2>
      <a:accent1>
        <a:srgbClr val="0370EF"/>
      </a:accent1>
      <a:accent2>
        <a:srgbClr val="81B7F7"/>
      </a:accent2>
      <a:accent3>
        <a:srgbClr val="334681"/>
      </a:accent3>
      <a:accent4>
        <a:srgbClr val="E44146"/>
      </a:accent4>
      <a:accent5>
        <a:srgbClr val="FF6600"/>
      </a:accent5>
      <a:accent6>
        <a:srgbClr val="FFBC01"/>
      </a:accent6>
      <a:hlink>
        <a:srgbClr val="0370EF"/>
      </a:hlink>
      <a:folHlink>
        <a:srgbClr val="BFBFBF"/>
      </a:folHlink>
    </a:clrScheme>
    <a:fontScheme name="Como envejece nuestro cerebro">
      <a:majorFont>
        <a:latin typeface="Roboto"/>
        <a:ea typeface=""/>
        <a:cs typeface=""/>
      </a:majorFont>
      <a:minorFont>
        <a:latin typeface="Roboto"/>
        <a:ea typeface=""/>
        <a:cs typeface=""/>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ELEDUC">
    <a:dk1>
      <a:srgbClr val="1F1F1F"/>
    </a:dk1>
    <a:lt1>
      <a:srgbClr val="FFFFFF"/>
    </a:lt1>
    <a:dk2>
      <a:srgbClr val="202020"/>
    </a:dk2>
    <a:lt2>
      <a:srgbClr val="FFFFFF"/>
    </a:lt2>
    <a:accent1>
      <a:srgbClr val="0370EF"/>
    </a:accent1>
    <a:accent2>
      <a:srgbClr val="81B7F7"/>
    </a:accent2>
    <a:accent3>
      <a:srgbClr val="334681"/>
    </a:accent3>
    <a:accent4>
      <a:srgbClr val="E44146"/>
    </a:accent4>
    <a:accent5>
      <a:srgbClr val="FF6600"/>
    </a:accent5>
    <a:accent6>
      <a:srgbClr val="FFBC01"/>
    </a:accent6>
    <a:hlink>
      <a:srgbClr val="0370EF"/>
    </a:hlink>
    <a:folHlink>
      <a:srgbClr val="BFBFBF"/>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8E16DCA-4A44-41E5-BF30-17FB6771A787}">
  <we:reference id="wa104380902" version="1.0.0.0" store="en-001" storeType="OMEX"/>
  <we:alternateReferences>
    <we:reference id="WA104380902" version="1.0.0.0" store="WA104380902"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14593</TotalTime>
  <Words>5211</Words>
  <Application>Microsoft Office PowerPoint</Application>
  <PresentationFormat>Personalizado</PresentationFormat>
  <Paragraphs>350</Paragraphs>
  <Slides>51</Slides>
  <Notes>17</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51</vt:i4>
      </vt:variant>
    </vt:vector>
  </HeadingPairs>
  <TitlesOfParts>
    <vt:vector size="59" baseType="lpstr">
      <vt:lpstr>Arial</vt:lpstr>
      <vt:lpstr>Arial Narrow</vt:lpstr>
      <vt:lpstr>Calibri</vt:lpstr>
      <vt:lpstr>Roboto</vt:lpstr>
      <vt:lpstr>SabonLTStd-Roman</vt:lpstr>
      <vt:lpstr>Segoe UI</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Parte I El Contexto Ambiental y Organizacional Capitulo 1  Pág. 02-22</vt:lpstr>
      <vt:lpstr>Teoría de la Organización:</vt:lpstr>
      <vt:lpstr>¿Qué es una Organización?</vt:lpstr>
      <vt:lpstr>El contexto ambiental y organizacional</vt:lpstr>
      <vt:lpstr>Concepto de comportamiento organizacional</vt:lpstr>
      <vt:lpstr>Concepto de comportamiento organizacional</vt:lpstr>
      <vt:lpstr>Concepto de comportamiento organizacional</vt:lpstr>
      <vt:lpstr>El comportamiento organizacional como un iceberg</vt:lpstr>
      <vt:lpstr>Características del CO</vt:lpstr>
      <vt:lpstr>Características del CO</vt:lpstr>
      <vt:lpstr>Características del CO</vt:lpstr>
      <vt:lpstr>Características del CO</vt:lpstr>
      <vt:lpstr>¿El CO se puede confundir con la administración?</vt:lpstr>
      <vt:lpstr>Los tres niveles de enfoque del comportamiento organizacional.</vt:lpstr>
      <vt:lpstr>Modelo para comprender el Comportamiento Organizacional </vt:lpstr>
      <vt:lpstr>MODELO DEL CO</vt:lpstr>
      <vt:lpstr>MODELO DEL CO</vt:lpstr>
      <vt:lpstr>Modelo para comprender el Comportamiento Organizacional </vt:lpstr>
      <vt:lpstr>MODELO DEL CO</vt:lpstr>
      <vt:lpstr>MODELO DEL CO</vt:lpstr>
      <vt:lpstr>MODELO DEL CO</vt:lpstr>
      <vt:lpstr>Modelo para comprender el Comportamiento Organizacional </vt:lpstr>
      <vt:lpstr>MODELO DEL CO</vt:lpstr>
      <vt:lpstr>MODELO DEL CO</vt:lpstr>
      <vt:lpstr>Modelo para comprender el Comportamiento Organizacional </vt:lpstr>
      <vt:lpstr>MODELO DEL CO</vt:lpstr>
      <vt:lpstr>MODELO DEL CO</vt:lpstr>
      <vt:lpstr>Presentación de PowerPoint</vt:lpstr>
      <vt:lpstr> Capitulo 2 El comportamiento Humano en el campo laboral   Pág. 31-40</vt:lpstr>
      <vt:lpstr>LAS DIFERENCIAS DE GÉNERO Y EL COMPORTAMIENTO LABORAL</vt:lpstr>
      <vt:lpstr>Si bien el origen de la diferenciación entre hombres y mujeres se encuentra en lo biológico, se profundiza por los aspectos sociales.   Así lo concibe Bandura: “La clase de atributos y los papeles sociales que culturalmente se consideran relacionados con el género masculino y femenino ha de distinguirse de las diferencias sexuales de tipo biológico.</vt:lpstr>
      <vt:lpstr>Según el mencionado autor, el comportamiento de los seres humanos es aprendido en la interacción con otros. “La mayor parte de la conducta humana se aprende por observación mediante modelado.   Observando a los demás formamos las reglas de conducta, y esta información codificada, sirve en ocasiones futuras de guía para la acción”</vt:lpstr>
      <vt:lpstr>Resumiendo: se puede afirmar que el rol de género es una construcción social. Sin negar las diferencias sexuales, es necesario reconocer la influencia del contexto sociocultural en el cual se desarrollan y educan los seres humanos.</vt:lpstr>
      <vt:lpstr>Presentación de PowerPoint</vt:lpstr>
      <vt:lpstr>Presentación de PowerPoint</vt:lpstr>
      <vt:lpstr>La cultura de cada sociedad determina que los hombres y mujeres ocupen posiciones diferentes, y que se espere de ellos comportamientos, caracteres y personalidades distintos. En definitiva, no existe una definición universal de lo masculino y lo femenino, sino visiones parciales que dependen del contexto social y cultural. Por lo tanto, para comprender el comportamiento humano –tanto de hombres como de mujeres– en el trabajo, debe realizarse un análisis desde distintos puntos de vista:   1.En relación con la estructura y la dinámica de la personalidad de cada individuo. 2.En relación con las características específicas de la organización en la cual se encuentre trabajando. 3. En relación con la cultura vigente en la sociedad, compartida por todos los integrantes.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Felipe Villegas</dc:creator>
  <cp:lastModifiedBy>Natalia Moller Pardo</cp:lastModifiedBy>
  <cp:revision>960</cp:revision>
  <dcterms:created xsi:type="dcterms:W3CDTF">2019-11-25T12:41:20Z</dcterms:created>
  <dcterms:modified xsi:type="dcterms:W3CDTF">2024-08-30T16:36:13Z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9C731401-8649-4AAF-84FD-DEF38163185D</vt:lpwstr>
  </property>
  <property fmtid="{D5CDD505-2E9C-101B-9397-08002B2CF9AE}" pid="3" name="ArticulatePath">
    <vt:lpwstr>Presentación1</vt:lpwstr>
  </property>
</Properties>
</file>