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23.xml" ContentType="application/vnd.openxmlformats-officedocument.presentationml.tags+xml"/>
  <Override PartName="/ppt/tags/tag24.xml" ContentType="application/vnd.openxmlformats-officedocument.presentationml.tags+xml"/>
  <Override PartName="/ppt/notesSlides/notesSlide1.xml" ContentType="application/vnd.openxmlformats-officedocument.presentationml.notesSlide+xml"/>
  <Override PartName="/ppt/tags/tag25.xml" ContentType="application/vnd.openxmlformats-officedocument.presentationml.tags+xml"/>
  <Override PartName="/ppt/notesSlides/notesSlide2.xml" ContentType="application/vnd.openxmlformats-officedocument.presentationml.notesSlide+xml"/>
  <Override PartName="/ppt/tags/tag26.xml" ContentType="application/vnd.openxmlformats-officedocument.presentationml.tags+xml"/>
  <Override PartName="/ppt/notesSlides/notesSlide3.xml" ContentType="application/vnd.openxmlformats-officedocument.presentationml.notesSlide+xml"/>
  <Override PartName="/ppt/tags/tag27.xml" ContentType="application/vnd.openxmlformats-officedocument.presentationml.tags+xml"/>
  <Override PartName="/ppt/notesSlides/notesSlide4.xml" ContentType="application/vnd.openxmlformats-officedocument.presentationml.notesSlide+xml"/>
  <Override PartName="/ppt/tags/tag28.xml" ContentType="application/vnd.openxmlformats-officedocument.presentationml.tags+xml"/>
  <Override PartName="/ppt/notesSlides/notesSlide5.xml" ContentType="application/vnd.openxmlformats-officedocument.presentationml.notesSlide+xml"/>
  <Override PartName="/ppt/tags/tag29.xml" ContentType="application/vnd.openxmlformats-officedocument.presentationml.tags+xml"/>
  <Override PartName="/ppt/notesSlides/notesSlide6.xml" ContentType="application/vnd.openxmlformats-officedocument.presentationml.notesSlide+xml"/>
  <Override PartName="/ppt/tags/tag30.xml" ContentType="application/vnd.openxmlformats-officedocument.presentationml.tags+xml"/>
  <Override PartName="/ppt/notesSlides/notesSlide7.xml" ContentType="application/vnd.openxmlformats-officedocument.presentationml.notesSlide+xml"/>
  <Override PartName="/ppt/tags/tag31.xml" ContentType="application/vnd.openxmlformats-officedocument.presentationml.tags+xml"/>
  <Override PartName="/ppt/notesSlides/notesSlide8.xml" ContentType="application/vnd.openxmlformats-officedocument.presentationml.notesSlide+xml"/>
  <Override PartName="/ppt/tags/tag32.xml" ContentType="application/vnd.openxmlformats-officedocument.presentationml.tags+xml"/>
  <Override PartName="/ppt/notesSlides/notesSlide9.xml" ContentType="application/vnd.openxmlformats-officedocument.presentationml.notesSlide+xml"/>
  <Override PartName="/ppt/tags/tag33.xml" ContentType="application/vnd.openxmlformats-officedocument.presentationml.tags+xml"/>
  <Override PartName="/ppt/notesSlides/notesSlide10.xml" ContentType="application/vnd.openxmlformats-officedocument.presentationml.notesSlide+xml"/>
  <Override PartName="/ppt/tags/tag34.xml" ContentType="application/vnd.openxmlformats-officedocument.presentationml.tags+xml"/>
  <Override PartName="/ppt/notesSlides/notesSlide11.xml" ContentType="application/vnd.openxmlformats-officedocument.presentationml.notesSlide+xml"/>
  <Override PartName="/ppt/tags/tag35.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36.xml" ContentType="application/vnd.openxmlformats-officedocument.presentationml.tags+xml"/>
  <Override PartName="/ppt/notesSlides/notesSlide14.xml" ContentType="application/vnd.openxmlformats-officedocument.presentationml.notesSlide+xml"/>
  <Override PartName="/ppt/tags/tag37.xml" ContentType="application/vnd.openxmlformats-officedocument.presentationml.tags+xml"/>
  <Override PartName="/ppt/notesSlides/notesSlide15.xml" ContentType="application/vnd.openxmlformats-officedocument.presentationml.notesSlide+xml"/>
  <Override PartName="/ppt/tags/tag38.xml" ContentType="application/vnd.openxmlformats-officedocument.presentationml.tags+xml"/>
  <Override PartName="/ppt/notesSlides/notesSlide16.xml" ContentType="application/vnd.openxmlformats-officedocument.presentationml.notesSlide+xml"/>
  <Override PartName="/ppt/tags/tag39.xml" ContentType="application/vnd.openxmlformats-officedocument.presentationml.tags+xml"/>
  <Override PartName="/ppt/notesSlides/notesSlide17.xml" ContentType="application/vnd.openxmlformats-officedocument.presentationml.notesSlide+xml"/>
  <Override PartName="/ppt/tags/tag40.xml" ContentType="application/vnd.openxmlformats-officedocument.presentationml.tags+xml"/>
  <Override PartName="/ppt/notesSlides/notesSlide18.xml" ContentType="application/vnd.openxmlformats-officedocument.presentationml.notesSlide+xml"/>
  <Override PartName="/ppt/tags/tag41.xml" ContentType="application/vnd.openxmlformats-officedocument.presentationml.tags+xml"/>
  <Override PartName="/ppt/notesSlides/notesSlide19.xml" ContentType="application/vnd.openxmlformats-officedocument.presentationml.notesSlide+xml"/>
  <Override PartName="/ppt/tags/tag42.xml" ContentType="application/vnd.openxmlformats-officedocument.presentationml.tags+xml"/>
  <Override PartName="/ppt/notesSlides/notesSlide20.xml" ContentType="application/vnd.openxmlformats-officedocument.presentationml.notesSlide+xml"/>
  <Override PartName="/ppt/tags/tag43.xml" ContentType="application/vnd.openxmlformats-officedocument.presentationml.tags+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handoutMasterIdLst>
    <p:handoutMasterId r:id="rId28"/>
  </p:handoutMasterIdLst>
  <p:sldIdLst>
    <p:sldId id="450" r:id="rId2"/>
    <p:sldId id="423" r:id="rId3"/>
    <p:sldId id="526" r:id="rId4"/>
    <p:sldId id="511" r:id="rId5"/>
    <p:sldId id="514" r:id="rId6"/>
    <p:sldId id="513" r:id="rId7"/>
    <p:sldId id="515" r:id="rId8"/>
    <p:sldId id="516" r:id="rId9"/>
    <p:sldId id="517" r:id="rId10"/>
    <p:sldId id="518" r:id="rId11"/>
    <p:sldId id="519" r:id="rId12"/>
    <p:sldId id="520" r:id="rId13"/>
    <p:sldId id="521" r:id="rId14"/>
    <p:sldId id="522" r:id="rId15"/>
    <p:sldId id="523" r:id="rId16"/>
    <p:sldId id="524" r:id="rId17"/>
    <p:sldId id="525" r:id="rId18"/>
    <p:sldId id="527" r:id="rId19"/>
    <p:sldId id="528" r:id="rId20"/>
    <p:sldId id="529" r:id="rId21"/>
    <p:sldId id="530" r:id="rId22"/>
    <p:sldId id="531" r:id="rId23"/>
    <p:sldId id="532" r:id="rId24"/>
    <p:sldId id="534" r:id="rId25"/>
    <p:sldId id="533" r:id="rId26"/>
  </p:sldIdLst>
  <p:sldSz cx="18288000" cy="10285413"/>
  <p:notesSz cx="6858000" cy="9144000"/>
  <p:custDataLst>
    <p:tags r:id="rId29"/>
  </p:custDataLst>
  <p:defaultTextStyle>
    <a:defPPr>
      <a:defRPr lang="en-US"/>
    </a:defPPr>
    <a:lvl1pPr marL="0" algn="l" defTabSz="1371509" rtl="0" eaLnBrk="1" latinLnBrk="0" hangingPunct="1">
      <a:defRPr sz="2700" kern="1200">
        <a:solidFill>
          <a:schemeClr val="tx1"/>
        </a:solidFill>
        <a:latin typeface="+mn-lt"/>
        <a:ea typeface="+mn-ea"/>
        <a:cs typeface="+mn-cs"/>
      </a:defRPr>
    </a:lvl1pPr>
    <a:lvl2pPr marL="685754" algn="l" defTabSz="1371509" rtl="0" eaLnBrk="1" latinLnBrk="0" hangingPunct="1">
      <a:defRPr sz="2700" kern="1200">
        <a:solidFill>
          <a:schemeClr val="tx1"/>
        </a:solidFill>
        <a:latin typeface="+mn-lt"/>
        <a:ea typeface="+mn-ea"/>
        <a:cs typeface="+mn-cs"/>
      </a:defRPr>
    </a:lvl2pPr>
    <a:lvl3pPr marL="1371509" algn="l" defTabSz="1371509" rtl="0" eaLnBrk="1" latinLnBrk="0" hangingPunct="1">
      <a:defRPr sz="2700" kern="1200">
        <a:solidFill>
          <a:schemeClr val="tx1"/>
        </a:solidFill>
        <a:latin typeface="+mn-lt"/>
        <a:ea typeface="+mn-ea"/>
        <a:cs typeface="+mn-cs"/>
      </a:defRPr>
    </a:lvl3pPr>
    <a:lvl4pPr marL="2057263" algn="l" defTabSz="1371509" rtl="0" eaLnBrk="1" latinLnBrk="0" hangingPunct="1">
      <a:defRPr sz="2700" kern="1200">
        <a:solidFill>
          <a:schemeClr val="tx1"/>
        </a:solidFill>
        <a:latin typeface="+mn-lt"/>
        <a:ea typeface="+mn-ea"/>
        <a:cs typeface="+mn-cs"/>
      </a:defRPr>
    </a:lvl4pPr>
    <a:lvl5pPr marL="2743017" algn="l" defTabSz="1371509" rtl="0" eaLnBrk="1" latinLnBrk="0" hangingPunct="1">
      <a:defRPr sz="2700" kern="1200">
        <a:solidFill>
          <a:schemeClr val="tx1"/>
        </a:solidFill>
        <a:latin typeface="+mn-lt"/>
        <a:ea typeface="+mn-ea"/>
        <a:cs typeface="+mn-cs"/>
      </a:defRPr>
    </a:lvl5pPr>
    <a:lvl6pPr marL="3428771" algn="l" defTabSz="1371509" rtl="0" eaLnBrk="1" latinLnBrk="0" hangingPunct="1">
      <a:defRPr sz="2700" kern="1200">
        <a:solidFill>
          <a:schemeClr val="tx1"/>
        </a:solidFill>
        <a:latin typeface="+mn-lt"/>
        <a:ea typeface="+mn-ea"/>
        <a:cs typeface="+mn-cs"/>
      </a:defRPr>
    </a:lvl6pPr>
    <a:lvl7pPr marL="4114526" algn="l" defTabSz="1371509" rtl="0" eaLnBrk="1" latinLnBrk="0" hangingPunct="1">
      <a:defRPr sz="2700" kern="1200">
        <a:solidFill>
          <a:schemeClr val="tx1"/>
        </a:solidFill>
        <a:latin typeface="+mn-lt"/>
        <a:ea typeface="+mn-ea"/>
        <a:cs typeface="+mn-cs"/>
      </a:defRPr>
    </a:lvl7pPr>
    <a:lvl8pPr marL="4800280" algn="l" defTabSz="1371509" rtl="0" eaLnBrk="1" latinLnBrk="0" hangingPunct="1">
      <a:defRPr sz="2700" kern="1200">
        <a:solidFill>
          <a:schemeClr val="tx1"/>
        </a:solidFill>
        <a:latin typeface="+mn-lt"/>
        <a:ea typeface="+mn-ea"/>
        <a:cs typeface="+mn-cs"/>
      </a:defRPr>
    </a:lvl8pPr>
    <a:lvl9pPr marL="5486034" algn="l" defTabSz="1371509" rtl="0" eaLnBrk="1" latinLnBrk="0" hangingPunct="1">
      <a:defRPr sz="2700" kern="1200">
        <a:solidFill>
          <a:schemeClr val="tx1"/>
        </a:solidFill>
        <a:latin typeface="+mn-lt"/>
        <a:ea typeface="+mn-ea"/>
        <a:cs typeface="+mn-cs"/>
      </a:defRPr>
    </a:lvl9pPr>
  </p:defaultTextStyle>
  <p:extLst>
    <p:ext uri="{521415D9-36F7-43E2-AB2F-B90AF26B5E84}">
      <p14:sectionLst xmlns:p14="http://schemas.microsoft.com/office/powerpoint/2010/main">
        <p14:section name="Portada" id="{37EE8955-5D0D-408E-A135-3FAA0AD750E6}">
          <p14:sldIdLst/>
        </p14:section>
        <p14:section name="Presentación profesor" id="{CAF8D3B4-2D8A-4538-B962-E393235A29E1}">
          <p14:sldIdLst>
            <p14:sldId id="450"/>
            <p14:sldId id="423"/>
          </p14:sldIdLst>
        </p14:section>
        <p14:section name="Presentación de objetivos y contenidos" id="{C4BBCA6B-BFBF-4C70-A2A7-BF10B09B1E45}">
          <p14:sldIdLst/>
        </p14:section>
        <p14:section name="Contenidos" id="{165C8F10-351B-4704-AE0F-BAF96E171EA2}">
          <p14:sldIdLst>
            <p14:sldId id="526"/>
            <p14:sldId id="511"/>
            <p14:sldId id="514"/>
            <p14:sldId id="513"/>
            <p14:sldId id="515"/>
            <p14:sldId id="516"/>
            <p14:sldId id="517"/>
            <p14:sldId id="518"/>
            <p14:sldId id="519"/>
            <p14:sldId id="520"/>
            <p14:sldId id="521"/>
            <p14:sldId id="522"/>
            <p14:sldId id="523"/>
            <p14:sldId id="524"/>
            <p14:sldId id="525"/>
            <p14:sldId id="527"/>
            <p14:sldId id="528"/>
            <p14:sldId id="529"/>
            <p14:sldId id="530"/>
            <p14:sldId id="531"/>
            <p14:sldId id="532"/>
            <p14:sldId id="534"/>
            <p14:sldId id="533"/>
          </p14:sldIdLst>
        </p14:section>
        <p14:section name="Ideas finales" id="{8C77EBA2-7710-45D9-9C2B-AEB6645BA290}">
          <p14:sldIdLst/>
        </p14:section>
        <p14:section name="Referencias bibliográficas" id="{0A08FD00-D540-4D24-8564-ED774D12B58C}">
          <p14:sldIdLst/>
        </p14:section>
        <p14:section name="Cierre" id="{771332A3-69A3-470A-B9CE-8FCB5A30E2A0}">
          <p14:sldIdLst/>
        </p14:section>
      </p14:sectionLst>
    </p:ext>
    <p:ext uri="{EFAFB233-063F-42B5-8137-9DF3F51BA10A}">
      <p15:sldGuideLst xmlns:p15="http://schemas.microsoft.com/office/powerpoint/2012/main">
        <p15:guide id="1" orient="horz" pos="640" userDrawn="1">
          <p15:clr>
            <a:srgbClr val="A4A3A4"/>
          </p15:clr>
        </p15:guide>
        <p15:guide id="3" pos="6758" userDrawn="1">
          <p15:clr>
            <a:srgbClr val="A4A3A4"/>
          </p15:clr>
        </p15:guide>
        <p15:guide id="4" orient="horz" pos="1120" userDrawn="1">
          <p15:clr>
            <a:srgbClr val="A4A3A4"/>
          </p15:clr>
        </p15:guide>
        <p15:guide id="5" orient="horz" pos="1448" userDrawn="1">
          <p15:clr>
            <a:srgbClr val="A4A3A4"/>
          </p15:clr>
        </p15:guide>
        <p15:guide id="6" orient="horz" pos="5864" userDrawn="1">
          <p15:clr>
            <a:srgbClr val="A4A3A4"/>
          </p15:clr>
        </p15:guide>
        <p15:guide id="7" orient="horz" pos="5544"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elipe Villegas" initials="FV" lastIdx="11" clrIdx="0">
    <p:extLst>
      <p:ext uri="{19B8F6BF-5375-455C-9EA6-DF929625EA0E}">
        <p15:presenceInfo xmlns:p15="http://schemas.microsoft.com/office/powerpoint/2012/main" userId="d4efed753ca45ea4" providerId="Windows Live"/>
      </p:ext>
    </p:extLst>
  </p:cmAuthor>
  <p:cmAuthor id="2" name="ultgard" initials="u" lastIdx="6" clrIdx="1">
    <p:extLst>
      <p:ext uri="{19B8F6BF-5375-455C-9EA6-DF929625EA0E}">
        <p15:presenceInfo xmlns:p15="http://schemas.microsoft.com/office/powerpoint/2012/main" userId="ultgard" providerId="None"/>
      </p:ext>
    </p:extLst>
  </p:cmAuthor>
  <p:cmAuthor id="3" name="Candy Grullón" initials="CG" lastIdx="39" clrIdx="2">
    <p:extLst>
      <p:ext uri="{19B8F6BF-5375-455C-9EA6-DF929625EA0E}">
        <p15:presenceInfo xmlns:p15="http://schemas.microsoft.com/office/powerpoint/2012/main" userId="S::candy.grullon@uc.cl::7df53675-20fd-4899-b6e7-6147a7ae4f8c" providerId="AD"/>
      </p:ext>
    </p:extLst>
  </p:cmAuthor>
  <p:cmAuthor id="4" name="Candy Grullón" initials="CG [2]" lastIdx="7" clrIdx="3">
    <p:extLst>
      <p:ext uri="{19B8F6BF-5375-455C-9EA6-DF929625EA0E}">
        <p15:presenceInfo xmlns:p15="http://schemas.microsoft.com/office/powerpoint/2012/main" userId="Candy Grullón" providerId="None"/>
      </p:ext>
    </p:extLst>
  </p:cmAuthor>
  <p:cmAuthor id="5" name="Constanza Santana" initials="CS" lastIdx="13" clrIdx="4">
    <p:extLst>
      <p:ext uri="{19B8F6BF-5375-455C-9EA6-DF929625EA0E}">
        <p15:presenceInfo xmlns:p15="http://schemas.microsoft.com/office/powerpoint/2012/main" userId="Constanza Santana" providerId="None"/>
      </p:ext>
    </p:extLst>
  </p:cmAuthor>
  <p:cmAuthor id="6" name="Natalia Möller Pardo" initials="NMP" lastIdx="1" clrIdx="5">
    <p:extLst>
      <p:ext uri="{19B8F6BF-5375-455C-9EA6-DF929625EA0E}">
        <p15:presenceInfo xmlns:p15="http://schemas.microsoft.com/office/powerpoint/2012/main" userId="S-1-5-21-1083180570-1248488584-1233803906-1136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7597"/>
    <a:srgbClr val="3C566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12" autoAdjust="0"/>
    <p:restoredTop sz="87231" autoAdjust="0"/>
  </p:normalViewPr>
  <p:slideViewPr>
    <p:cSldViewPr snapToGrid="0" showGuides="1">
      <p:cViewPr varScale="1">
        <p:scale>
          <a:sx n="33" d="100"/>
          <a:sy n="33" d="100"/>
        </p:scale>
        <p:origin x="101" y="542"/>
      </p:cViewPr>
      <p:guideLst>
        <p:guide orient="horz" pos="640"/>
        <p:guide pos="6758"/>
        <p:guide orient="horz" pos="1120"/>
        <p:guide orient="horz" pos="1448"/>
        <p:guide orient="horz" pos="5864"/>
        <p:guide orient="horz" pos="5544"/>
      </p:guideLst>
    </p:cSldViewPr>
  </p:slideViewPr>
  <p:notesTextViewPr>
    <p:cViewPr>
      <p:scale>
        <a:sx n="1" d="1"/>
        <a:sy n="1" d="1"/>
      </p:scale>
      <p:origin x="0" y="0"/>
    </p:cViewPr>
  </p:notesTextViewPr>
  <p:sorterViewPr>
    <p:cViewPr>
      <p:scale>
        <a:sx n="100" d="100"/>
        <a:sy n="100" d="100"/>
      </p:scale>
      <p:origin x="0" y="-3859"/>
    </p:cViewPr>
  </p:sorterViewPr>
  <p:notesViewPr>
    <p:cSldViewPr snapToGrid="0">
      <p:cViewPr varScale="1">
        <p:scale>
          <a:sx n="73" d="100"/>
          <a:sy n="73" d="100"/>
        </p:scale>
        <p:origin x="3198"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commentAuthors" Target="commentAuthor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2" Type="http://schemas.openxmlformats.org/officeDocument/2006/relationships/tags" Target="../tags/tag23.xml"/><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E1350932-7134-4472-9980-CFFB5B43747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a:p>
        </p:txBody>
      </p:sp>
      <p:sp>
        <p:nvSpPr>
          <p:cNvPr id="3" name="Marcador de fecha 2">
            <a:extLst>
              <a:ext uri="{FF2B5EF4-FFF2-40B4-BE49-F238E27FC236}">
                <a16:creationId xmlns:a16="http://schemas.microsoft.com/office/drawing/2014/main" id="{3511B69A-196F-4B8A-B861-1C2F4A2266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1DD55C3-177A-48CD-AEDC-310F99A4EA3D}" type="datetimeFigureOut">
              <a:rPr lang="es-CL" smtClean="0"/>
              <a:t>04-09-2024</a:t>
            </a:fld>
            <a:endParaRPr lang="es-CL"/>
          </a:p>
        </p:txBody>
      </p:sp>
      <p:sp>
        <p:nvSpPr>
          <p:cNvPr id="4" name="Marcador de pie de página 3">
            <a:extLst>
              <a:ext uri="{FF2B5EF4-FFF2-40B4-BE49-F238E27FC236}">
                <a16:creationId xmlns:a16="http://schemas.microsoft.com/office/drawing/2014/main" id="{488F9DCB-A458-44D0-917C-27358753808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5" name="Marcador de número de diapositiva 4">
            <a:extLst>
              <a:ext uri="{FF2B5EF4-FFF2-40B4-BE49-F238E27FC236}">
                <a16:creationId xmlns:a16="http://schemas.microsoft.com/office/drawing/2014/main" id="{045C9BC5-F473-4ABF-A19E-BD297F7A74A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EF29151-F504-43F5-B9E0-2CC79E8E0381}" type="slidenum">
              <a:rPr lang="es-CL" smtClean="0"/>
              <a:t>‹Nº›</a:t>
            </a:fld>
            <a:endParaRPr lang="es-CL"/>
          </a:p>
        </p:txBody>
      </p:sp>
    </p:spTree>
    <p:custDataLst>
      <p:tags r:id="rId2"/>
    </p:custDataLst>
    <p:extLst>
      <p:ext uri="{BB962C8B-B14F-4D97-AF65-F5344CB8AC3E}">
        <p14:creationId xmlns:p14="http://schemas.microsoft.com/office/powerpoint/2010/main" val="1184055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E49624-2B13-4787-BAD1-CA5F65227F0A}" type="datetimeFigureOut">
              <a:rPr lang="es-CL" smtClean="0"/>
              <a:t>02-09-2024</a:t>
            </a:fld>
            <a:endParaRPr lang="es-C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B2C290-CB1C-44C1-8B69-11872BB6ACA7}" type="slidenum">
              <a:rPr lang="es-CL" smtClean="0"/>
              <a:t>‹Nº›</a:t>
            </a:fld>
            <a:endParaRPr lang="es-CL"/>
          </a:p>
        </p:txBody>
      </p:sp>
    </p:spTree>
    <p:extLst>
      <p:ext uri="{BB962C8B-B14F-4D97-AF65-F5344CB8AC3E}">
        <p14:creationId xmlns:p14="http://schemas.microsoft.com/office/powerpoint/2010/main" val="2094164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e91fb5eca1_2_8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s-ES" b="1" dirty="0"/>
              <a:t>Narración: </a:t>
            </a:r>
            <a:br>
              <a:rPr lang="es-ES" dirty="0"/>
            </a:br>
            <a:br>
              <a:rPr lang="es-ES" dirty="0"/>
            </a:br>
            <a:r>
              <a:rPr lang="es-ES" dirty="0"/>
              <a:t>Bienvenidos! Mi nombre es Natalia </a:t>
            </a:r>
            <a:r>
              <a:rPr lang="es-ES" dirty="0" err="1"/>
              <a:t>Möller</a:t>
            </a:r>
            <a:r>
              <a:rPr lang="es-ES" dirty="0"/>
              <a:t> Pardos, soy… </a:t>
            </a:r>
          </a:p>
          <a:p>
            <a:pPr marL="0" lvl="0" indent="0" algn="l" rtl="0">
              <a:spcBef>
                <a:spcPts val="0"/>
              </a:spcBef>
              <a:spcAft>
                <a:spcPts val="0"/>
              </a:spcAft>
              <a:buNone/>
            </a:pPr>
            <a:r>
              <a:rPr lang="es-ES" dirty="0"/>
              <a:t>Profesional con experiencia profesional en el  sector público dese  el año 2003 y actividades académicas desde 2008.</a:t>
            </a:r>
          </a:p>
          <a:p>
            <a:pPr marL="0" lvl="0" indent="0" algn="l" rtl="0">
              <a:spcBef>
                <a:spcPts val="0"/>
              </a:spcBef>
              <a:spcAft>
                <a:spcPts val="0"/>
              </a:spcAft>
              <a:buNone/>
            </a:pPr>
            <a:endParaRPr dirty="0"/>
          </a:p>
        </p:txBody>
      </p:sp>
      <p:sp>
        <p:nvSpPr>
          <p:cNvPr id="181" name="Google Shape;181;ge91fb5eca1_2_8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167953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14</a:t>
            </a:fld>
            <a:endParaRPr lang="es-CL"/>
          </a:p>
        </p:txBody>
      </p:sp>
    </p:spTree>
    <p:extLst>
      <p:ext uri="{BB962C8B-B14F-4D97-AF65-F5344CB8AC3E}">
        <p14:creationId xmlns:p14="http://schemas.microsoft.com/office/powerpoint/2010/main" val="5432117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15</a:t>
            </a:fld>
            <a:endParaRPr lang="es-CL"/>
          </a:p>
        </p:txBody>
      </p:sp>
    </p:spTree>
    <p:extLst>
      <p:ext uri="{BB962C8B-B14F-4D97-AF65-F5344CB8AC3E}">
        <p14:creationId xmlns:p14="http://schemas.microsoft.com/office/powerpoint/2010/main" val="38654573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16</a:t>
            </a:fld>
            <a:endParaRPr lang="es-CL"/>
          </a:p>
        </p:txBody>
      </p:sp>
    </p:spTree>
    <p:extLst>
      <p:ext uri="{BB962C8B-B14F-4D97-AF65-F5344CB8AC3E}">
        <p14:creationId xmlns:p14="http://schemas.microsoft.com/office/powerpoint/2010/main" val="33503825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17</a:t>
            </a:fld>
            <a:endParaRPr lang="es-CL"/>
          </a:p>
        </p:txBody>
      </p:sp>
    </p:spTree>
    <p:extLst>
      <p:ext uri="{BB962C8B-B14F-4D97-AF65-F5344CB8AC3E}">
        <p14:creationId xmlns:p14="http://schemas.microsoft.com/office/powerpoint/2010/main" val="18109121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18</a:t>
            </a:fld>
            <a:endParaRPr lang="es-CL"/>
          </a:p>
        </p:txBody>
      </p:sp>
    </p:spTree>
    <p:extLst>
      <p:ext uri="{BB962C8B-B14F-4D97-AF65-F5344CB8AC3E}">
        <p14:creationId xmlns:p14="http://schemas.microsoft.com/office/powerpoint/2010/main" val="2812036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19</a:t>
            </a:fld>
            <a:endParaRPr lang="es-CL"/>
          </a:p>
        </p:txBody>
      </p:sp>
    </p:spTree>
    <p:extLst>
      <p:ext uri="{BB962C8B-B14F-4D97-AF65-F5344CB8AC3E}">
        <p14:creationId xmlns:p14="http://schemas.microsoft.com/office/powerpoint/2010/main" val="19487969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20</a:t>
            </a:fld>
            <a:endParaRPr lang="es-CL"/>
          </a:p>
        </p:txBody>
      </p:sp>
    </p:spTree>
    <p:extLst>
      <p:ext uri="{BB962C8B-B14F-4D97-AF65-F5344CB8AC3E}">
        <p14:creationId xmlns:p14="http://schemas.microsoft.com/office/powerpoint/2010/main" val="21590849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21</a:t>
            </a:fld>
            <a:endParaRPr lang="es-CL"/>
          </a:p>
        </p:txBody>
      </p:sp>
    </p:spTree>
    <p:extLst>
      <p:ext uri="{BB962C8B-B14F-4D97-AF65-F5344CB8AC3E}">
        <p14:creationId xmlns:p14="http://schemas.microsoft.com/office/powerpoint/2010/main" val="20071342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22</a:t>
            </a:fld>
            <a:endParaRPr lang="es-CL"/>
          </a:p>
        </p:txBody>
      </p:sp>
    </p:spTree>
    <p:extLst>
      <p:ext uri="{BB962C8B-B14F-4D97-AF65-F5344CB8AC3E}">
        <p14:creationId xmlns:p14="http://schemas.microsoft.com/office/powerpoint/2010/main" val="36126330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23</a:t>
            </a:fld>
            <a:endParaRPr lang="es-CL"/>
          </a:p>
        </p:txBody>
      </p:sp>
    </p:spTree>
    <p:extLst>
      <p:ext uri="{BB962C8B-B14F-4D97-AF65-F5344CB8AC3E}">
        <p14:creationId xmlns:p14="http://schemas.microsoft.com/office/powerpoint/2010/main" val="1806780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5</a:t>
            </a:fld>
            <a:endParaRPr lang="es-CL"/>
          </a:p>
        </p:txBody>
      </p:sp>
    </p:spTree>
    <p:extLst>
      <p:ext uri="{BB962C8B-B14F-4D97-AF65-F5344CB8AC3E}">
        <p14:creationId xmlns:p14="http://schemas.microsoft.com/office/powerpoint/2010/main" val="28957780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24</a:t>
            </a:fld>
            <a:endParaRPr lang="es-CL"/>
          </a:p>
        </p:txBody>
      </p:sp>
    </p:spTree>
    <p:extLst>
      <p:ext uri="{BB962C8B-B14F-4D97-AF65-F5344CB8AC3E}">
        <p14:creationId xmlns:p14="http://schemas.microsoft.com/office/powerpoint/2010/main" val="9558184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25</a:t>
            </a:fld>
            <a:endParaRPr lang="es-CL"/>
          </a:p>
        </p:txBody>
      </p:sp>
    </p:spTree>
    <p:extLst>
      <p:ext uri="{BB962C8B-B14F-4D97-AF65-F5344CB8AC3E}">
        <p14:creationId xmlns:p14="http://schemas.microsoft.com/office/powerpoint/2010/main" val="37398089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7</a:t>
            </a:fld>
            <a:endParaRPr lang="es-CL"/>
          </a:p>
        </p:txBody>
      </p:sp>
    </p:spTree>
    <p:extLst>
      <p:ext uri="{BB962C8B-B14F-4D97-AF65-F5344CB8AC3E}">
        <p14:creationId xmlns:p14="http://schemas.microsoft.com/office/powerpoint/2010/main" val="854097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8</a:t>
            </a:fld>
            <a:endParaRPr lang="es-CL"/>
          </a:p>
        </p:txBody>
      </p:sp>
    </p:spTree>
    <p:extLst>
      <p:ext uri="{BB962C8B-B14F-4D97-AF65-F5344CB8AC3E}">
        <p14:creationId xmlns:p14="http://schemas.microsoft.com/office/powerpoint/2010/main" val="30663467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9</a:t>
            </a:fld>
            <a:endParaRPr lang="es-CL"/>
          </a:p>
        </p:txBody>
      </p:sp>
    </p:spTree>
    <p:extLst>
      <p:ext uri="{BB962C8B-B14F-4D97-AF65-F5344CB8AC3E}">
        <p14:creationId xmlns:p14="http://schemas.microsoft.com/office/powerpoint/2010/main" val="9538149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10</a:t>
            </a:fld>
            <a:endParaRPr lang="es-CL"/>
          </a:p>
        </p:txBody>
      </p:sp>
    </p:spTree>
    <p:extLst>
      <p:ext uri="{BB962C8B-B14F-4D97-AF65-F5344CB8AC3E}">
        <p14:creationId xmlns:p14="http://schemas.microsoft.com/office/powerpoint/2010/main" val="22909070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11</a:t>
            </a:fld>
            <a:endParaRPr lang="es-CL"/>
          </a:p>
        </p:txBody>
      </p:sp>
    </p:spTree>
    <p:extLst>
      <p:ext uri="{BB962C8B-B14F-4D97-AF65-F5344CB8AC3E}">
        <p14:creationId xmlns:p14="http://schemas.microsoft.com/office/powerpoint/2010/main" val="42519843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12</a:t>
            </a:fld>
            <a:endParaRPr lang="es-CL"/>
          </a:p>
        </p:txBody>
      </p:sp>
    </p:spTree>
    <p:extLst>
      <p:ext uri="{BB962C8B-B14F-4D97-AF65-F5344CB8AC3E}">
        <p14:creationId xmlns:p14="http://schemas.microsoft.com/office/powerpoint/2010/main" val="5969175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13</a:t>
            </a:fld>
            <a:endParaRPr lang="es-CL"/>
          </a:p>
        </p:txBody>
      </p:sp>
    </p:spTree>
    <p:extLst>
      <p:ext uri="{BB962C8B-B14F-4D97-AF65-F5344CB8AC3E}">
        <p14:creationId xmlns:p14="http://schemas.microsoft.com/office/powerpoint/2010/main" val="11278716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7.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9.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a de título">
    <p:spTree>
      <p:nvGrpSpPr>
        <p:cNvPr id="1" name=""/>
        <p:cNvGrpSpPr/>
        <p:nvPr/>
      </p:nvGrpSpPr>
      <p:grpSpPr>
        <a:xfrm>
          <a:off x="0" y="0"/>
          <a:ext cx="0" cy="0"/>
          <a:chOff x="0" y="0"/>
          <a:chExt cx="0" cy="0"/>
        </a:xfrm>
      </p:grpSpPr>
      <p:sp>
        <p:nvSpPr>
          <p:cNvPr id="11" name="6 Marcador de posición de imagen"/>
          <p:cNvSpPr>
            <a:spLocks noGrp="1"/>
          </p:cNvSpPr>
          <p:nvPr>
            <p:ph type="pic" sz="quarter" idx="13"/>
          </p:nvPr>
        </p:nvSpPr>
        <p:spPr>
          <a:xfrm>
            <a:off x="2" y="-1"/>
            <a:ext cx="18287998" cy="1028541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
        <p:nvSpPr>
          <p:cNvPr id="7" name="Título 6"/>
          <p:cNvSpPr>
            <a:spLocks noGrp="1"/>
          </p:cNvSpPr>
          <p:nvPr>
            <p:ph type="title" hasCustomPrompt="1"/>
          </p:nvPr>
        </p:nvSpPr>
        <p:spPr>
          <a:xfrm>
            <a:off x="1068118" y="5186366"/>
            <a:ext cx="16151764" cy="923330"/>
          </a:xfrm>
        </p:spPr>
        <p:txBody>
          <a:bodyPr anchor="ctr">
            <a:spAutoFit/>
          </a:bodyPr>
          <a:lstStyle>
            <a:lvl1pPr algn="ctr">
              <a:lnSpc>
                <a:spcPct val="100000"/>
              </a:lnSpc>
              <a:defRPr sz="5400">
                <a:solidFill>
                  <a:schemeClr val="tx1"/>
                </a:solidFill>
              </a:defRPr>
            </a:lvl1pPr>
          </a:lstStyle>
          <a:p>
            <a:r>
              <a:rPr lang="es-ES" dirty="0"/>
              <a:t>Título de la diapositiva</a:t>
            </a:r>
            <a:endParaRPr lang="es-CL" dirty="0"/>
          </a:p>
        </p:txBody>
      </p:sp>
    </p:spTree>
    <p:custDataLst>
      <p:tags r:id="rId1"/>
    </p:custDataLst>
    <p:extLst>
      <p:ext uri="{BB962C8B-B14F-4D97-AF65-F5344CB8AC3E}">
        <p14:creationId xmlns:p14="http://schemas.microsoft.com/office/powerpoint/2010/main" val="2790681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Encabezado de sección">
    <p:spTree>
      <p:nvGrpSpPr>
        <p:cNvPr id="1" name=""/>
        <p:cNvGrpSpPr/>
        <p:nvPr/>
      </p:nvGrpSpPr>
      <p:grpSpPr>
        <a:xfrm>
          <a:off x="0" y="0"/>
          <a:ext cx="0" cy="0"/>
          <a:chOff x="0" y="0"/>
          <a:chExt cx="0" cy="0"/>
        </a:xfrm>
      </p:grpSpPr>
      <p:sp>
        <p:nvSpPr>
          <p:cNvPr id="15" name="6 Marcador de posición de imagen"/>
          <p:cNvSpPr>
            <a:spLocks noGrp="1"/>
          </p:cNvSpPr>
          <p:nvPr>
            <p:ph type="pic" sz="quarter" idx="13"/>
          </p:nvPr>
        </p:nvSpPr>
        <p:spPr>
          <a:xfrm>
            <a:off x="2" y="-1"/>
            <a:ext cx="18287998" cy="1028541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
        <p:nvSpPr>
          <p:cNvPr id="8" name="Título 7"/>
          <p:cNvSpPr>
            <a:spLocks noGrp="1"/>
          </p:cNvSpPr>
          <p:nvPr>
            <p:ph type="title"/>
          </p:nvPr>
        </p:nvSpPr>
        <p:spPr>
          <a:xfrm>
            <a:off x="1068118" y="5874874"/>
            <a:ext cx="16151764" cy="701731"/>
          </a:xfrm>
        </p:spPr>
        <p:txBody>
          <a:bodyPr>
            <a:spAutoFit/>
          </a:bodyPr>
          <a:lstStyle>
            <a:lvl1pPr algn="ctr">
              <a:defRPr sz="4400">
                <a:solidFill>
                  <a:schemeClr val="tx1"/>
                </a:solidFill>
              </a:defRPr>
            </a:lvl1p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2348649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Encabezado de sección - Dark">
    <p:spTree>
      <p:nvGrpSpPr>
        <p:cNvPr id="1" name=""/>
        <p:cNvGrpSpPr/>
        <p:nvPr/>
      </p:nvGrpSpPr>
      <p:grpSpPr>
        <a:xfrm>
          <a:off x="0" y="0"/>
          <a:ext cx="0" cy="0"/>
          <a:chOff x="0" y="0"/>
          <a:chExt cx="0" cy="0"/>
        </a:xfrm>
      </p:grpSpPr>
      <p:sp>
        <p:nvSpPr>
          <p:cNvPr id="15" name="6 Marcador de posición de imagen"/>
          <p:cNvSpPr>
            <a:spLocks noGrp="1"/>
          </p:cNvSpPr>
          <p:nvPr>
            <p:ph type="pic" sz="quarter" idx="13"/>
          </p:nvPr>
        </p:nvSpPr>
        <p:spPr>
          <a:xfrm>
            <a:off x="2" y="-1"/>
            <a:ext cx="18287998" cy="1028541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
        <p:nvSpPr>
          <p:cNvPr id="4" name="Título 7"/>
          <p:cNvSpPr>
            <a:spLocks noGrp="1"/>
          </p:cNvSpPr>
          <p:nvPr>
            <p:ph type="title"/>
          </p:nvPr>
        </p:nvSpPr>
        <p:spPr>
          <a:xfrm>
            <a:off x="1068118" y="5874874"/>
            <a:ext cx="16151764" cy="701731"/>
          </a:xfrm>
        </p:spPr>
        <p:txBody>
          <a:bodyPr>
            <a:spAutoFit/>
          </a:bodyPr>
          <a:lstStyle>
            <a:lvl1pPr algn="ctr">
              <a:defRPr sz="4400">
                <a:solidFill>
                  <a:schemeClr val="bg1"/>
                </a:solidFill>
              </a:defRPr>
            </a:lvl1p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31907702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68118" y="2269000"/>
            <a:ext cx="7961582" cy="6948295"/>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Content Placeholder 3"/>
          <p:cNvSpPr>
            <a:spLocks noGrp="1"/>
          </p:cNvSpPr>
          <p:nvPr>
            <p:ph sz="half" idx="2"/>
          </p:nvPr>
        </p:nvSpPr>
        <p:spPr>
          <a:xfrm>
            <a:off x="9258300" y="2269000"/>
            <a:ext cx="7961582" cy="6948295"/>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custDataLst>
      <p:tags r:id="rId1"/>
    </p:custDataLst>
    <p:extLst>
      <p:ext uri="{BB962C8B-B14F-4D97-AF65-F5344CB8AC3E}">
        <p14:creationId xmlns:p14="http://schemas.microsoft.com/office/powerpoint/2010/main" val="36640809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Tree>
    <p:custDataLst>
      <p:tags r:id="rId1"/>
    </p:custDataLst>
    <p:extLst>
      <p:ext uri="{BB962C8B-B14F-4D97-AF65-F5344CB8AC3E}">
        <p14:creationId xmlns:p14="http://schemas.microsoft.com/office/powerpoint/2010/main" val="23714385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olo el título y fuente">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r>
              <a:rPr lang="es-ES"/>
              <a:t>Haga clic para modificar el estilo de título del patrón</a:t>
            </a:r>
            <a:endParaRPr lang="es-CL"/>
          </a:p>
        </p:txBody>
      </p:sp>
      <p:sp>
        <p:nvSpPr>
          <p:cNvPr id="8" name="Marcador de texto 5">
            <a:extLst>
              <a:ext uri="{FF2B5EF4-FFF2-40B4-BE49-F238E27FC236}">
                <a16:creationId xmlns:a16="http://schemas.microsoft.com/office/drawing/2014/main" id="{9598D2DC-7C27-4426-87DF-30ABA6161579}"/>
              </a:ext>
            </a:extLst>
          </p:cNvPr>
          <p:cNvSpPr>
            <a:spLocks noGrp="1"/>
          </p:cNvSpPr>
          <p:nvPr>
            <p:ph type="body" sz="quarter" idx="12" hasCustomPrompt="1"/>
          </p:nvPr>
        </p:nvSpPr>
        <p:spPr>
          <a:xfrm>
            <a:off x="1068118" y="8801101"/>
            <a:ext cx="16151764" cy="416195"/>
          </a:xfrm>
        </p:spPr>
        <p:txBody>
          <a:bodyPr wrap="square">
            <a:noAutofit/>
          </a:bodyPr>
          <a:lstStyle>
            <a:lvl1pPr marL="0" indent="0">
              <a:spcBef>
                <a:spcPts val="0"/>
              </a:spcBef>
              <a:buNone/>
              <a:defRPr sz="1575">
                <a:solidFill>
                  <a:schemeClr val="bg1">
                    <a:lumMod val="50000"/>
                  </a:schemeClr>
                </a:solidFill>
              </a:defRPr>
            </a:lvl1pPr>
            <a:lvl2pPr marL="685709" indent="0">
              <a:buNone/>
              <a:defRPr/>
            </a:lvl2pPr>
            <a:lvl3pPr marL="1371417" indent="0">
              <a:buNone/>
              <a:defRPr/>
            </a:lvl3pPr>
            <a:lvl4pPr marL="2057126" indent="0">
              <a:buNone/>
              <a:defRPr/>
            </a:lvl4pPr>
            <a:lvl5pPr marL="2742834" indent="0">
              <a:buNone/>
              <a:defRPr/>
            </a:lvl5pPr>
          </a:lstStyle>
          <a:p>
            <a:pPr lvl="0"/>
            <a:r>
              <a:rPr lang="es-ES" dirty="0"/>
              <a:t>Fuente: </a:t>
            </a:r>
            <a:r>
              <a:rPr lang="es-ES" dirty="0" err="1"/>
              <a:t>Lorem</a:t>
            </a:r>
            <a:r>
              <a:rPr lang="es-ES" dirty="0"/>
              <a:t> </a:t>
            </a:r>
            <a:r>
              <a:rPr lang="es-ES" dirty="0" err="1"/>
              <a:t>ipsum</a:t>
            </a:r>
            <a:endParaRPr lang="es-ES" dirty="0"/>
          </a:p>
        </p:txBody>
      </p:sp>
      <p:cxnSp>
        <p:nvCxnSpPr>
          <p:cNvPr id="9" name="Conector recto 8">
            <a:extLst>
              <a:ext uri="{FF2B5EF4-FFF2-40B4-BE49-F238E27FC236}">
                <a16:creationId xmlns:a16="http://schemas.microsoft.com/office/drawing/2014/main" id="{4053257D-A3F3-4320-8BF7-3117BB861A76}"/>
              </a:ext>
            </a:extLst>
          </p:cNvPr>
          <p:cNvCxnSpPr/>
          <p:nvPr userDrawn="1"/>
        </p:nvCxnSpPr>
        <p:spPr>
          <a:xfrm>
            <a:off x="1168400"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Conector recto 9">
            <a:extLst>
              <a:ext uri="{FF2B5EF4-FFF2-40B4-BE49-F238E27FC236}">
                <a16:creationId xmlns:a16="http://schemas.microsoft.com/office/drawing/2014/main" id="{1F85C032-5181-4DCF-B349-B2F6E0B534AE}"/>
              </a:ext>
            </a:extLst>
          </p:cNvPr>
          <p:cNvCxnSpPr/>
          <p:nvPr userDrawn="1"/>
        </p:nvCxnSpPr>
        <p:spPr>
          <a:xfrm>
            <a:off x="1168400"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3605625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5744936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ítulo y objetos - Horizontal">
    <p:spTree>
      <p:nvGrpSpPr>
        <p:cNvPr id="1" name=""/>
        <p:cNvGrpSpPr/>
        <p:nvPr/>
      </p:nvGrpSpPr>
      <p:grpSpPr>
        <a:xfrm>
          <a:off x="0" y="0"/>
          <a:ext cx="0" cy="0"/>
          <a:chOff x="0" y="0"/>
          <a:chExt cx="0" cy="0"/>
        </a:xfrm>
      </p:grpSpPr>
      <p:sp>
        <p:nvSpPr>
          <p:cNvPr id="3" name="Content Placeholder 2"/>
          <p:cNvSpPr>
            <a:spLocks noGrp="1"/>
          </p:cNvSpPr>
          <p:nvPr>
            <p:ph idx="1"/>
          </p:nvPr>
        </p:nvSpPr>
        <p:spPr>
          <a:xfrm>
            <a:off x="7012162" y="1206502"/>
            <a:ext cx="10207719" cy="8010794"/>
          </a:xfrm>
        </p:spPr>
        <p:txBody>
          <a:bodyPr anchor="ctr"/>
          <a:lstStyle>
            <a:lvl1pPr marL="457200" indent="-457200">
              <a:buFont typeface="Wingdings" panose="05000000000000000000" pitchFamily="2" charset="2"/>
              <a:buChar char="§"/>
              <a:defRPr/>
            </a:lvl1pPr>
            <a:lvl2pPr marL="1142909" indent="-457200">
              <a:buFont typeface="Wingdings" panose="05000000000000000000" pitchFamily="2" charset="2"/>
              <a:buChar char="§"/>
              <a:defRPr/>
            </a:lvl2pPr>
            <a:lvl3pPr marL="1828617" indent="-457200">
              <a:buFont typeface="Wingdings" panose="05000000000000000000" pitchFamily="2" charset="2"/>
              <a:buChar char="§"/>
              <a:defRPr/>
            </a:lvl3pPr>
            <a:lvl4pPr marL="2514326" indent="-457200">
              <a:buFont typeface="Wingdings" panose="05000000000000000000" pitchFamily="2" charset="2"/>
              <a:buChar char="§"/>
              <a:defRPr/>
            </a:lvl4pPr>
            <a:lvl5pPr marL="3200035" indent="-457200">
              <a:buFont typeface="Wingdings" panose="05000000000000000000" pitchFamily="2" charset="2"/>
              <a:buChar char="§"/>
              <a:defRPr/>
            </a:lvl5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Título 6"/>
          <p:cNvSpPr>
            <a:spLocks noGrp="1"/>
          </p:cNvSpPr>
          <p:nvPr>
            <p:ph type="title"/>
          </p:nvPr>
        </p:nvSpPr>
        <p:spPr>
          <a:xfrm>
            <a:off x="1068118" y="1206502"/>
            <a:ext cx="5582547" cy="8010794"/>
          </a:xfrm>
        </p:spPr>
        <p:txBody>
          <a:bodyPr anchor="ctr">
            <a:noAutofit/>
          </a:body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13345295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ítulo, objetos y fuente - Horizontal">
    <p:spTree>
      <p:nvGrpSpPr>
        <p:cNvPr id="1" name=""/>
        <p:cNvGrpSpPr/>
        <p:nvPr/>
      </p:nvGrpSpPr>
      <p:grpSpPr>
        <a:xfrm>
          <a:off x="0" y="0"/>
          <a:ext cx="0" cy="0"/>
          <a:chOff x="0" y="0"/>
          <a:chExt cx="0" cy="0"/>
        </a:xfrm>
      </p:grpSpPr>
      <p:sp>
        <p:nvSpPr>
          <p:cNvPr id="3" name="Content Placeholder 2"/>
          <p:cNvSpPr>
            <a:spLocks noGrp="1"/>
          </p:cNvSpPr>
          <p:nvPr>
            <p:ph idx="1"/>
          </p:nvPr>
        </p:nvSpPr>
        <p:spPr>
          <a:xfrm>
            <a:off x="7012162" y="1206502"/>
            <a:ext cx="10207719" cy="7594598"/>
          </a:xfrm>
        </p:spPr>
        <p:txBody>
          <a:bodyPr anchor="ctr"/>
          <a:lstStyle>
            <a:lvl1pPr marL="457200" indent="-457200">
              <a:buFont typeface="Wingdings" panose="05000000000000000000" pitchFamily="2" charset="2"/>
              <a:buChar char="§"/>
              <a:defRPr/>
            </a:lvl1pPr>
            <a:lvl2pPr marL="1142909" indent="-457200">
              <a:buFont typeface="Wingdings" panose="05000000000000000000" pitchFamily="2" charset="2"/>
              <a:buChar char="§"/>
              <a:defRPr/>
            </a:lvl2pPr>
            <a:lvl3pPr marL="1828617" indent="-457200">
              <a:buFont typeface="Wingdings" panose="05000000000000000000" pitchFamily="2" charset="2"/>
              <a:buChar char="§"/>
              <a:defRPr/>
            </a:lvl3pPr>
            <a:lvl4pPr marL="2514326" indent="-457200">
              <a:buFont typeface="Wingdings" panose="05000000000000000000" pitchFamily="2" charset="2"/>
              <a:buChar char="§"/>
              <a:defRPr/>
            </a:lvl4pPr>
            <a:lvl5pPr marL="3200035" indent="-457200">
              <a:buFont typeface="Wingdings" panose="05000000000000000000" pitchFamily="2" charset="2"/>
              <a:buChar char="§"/>
              <a:defRPr/>
            </a:lvl5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Marcador de texto 5"/>
          <p:cNvSpPr>
            <a:spLocks noGrp="1"/>
          </p:cNvSpPr>
          <p:nvPr>
            <p:ph type="body" sz="quarter" idx="12" hasCustomPrompt="1"/>
          </p:nvPr>
        </p:nvSpPr>
        <p:spPr>
          <a:xfrm>
            <a:off x="7012162" y="8801101"/>
            <a:ext cx="10207719" cy="416195"/>
          </a:xfrm>
        </p:spPr>
        <p:txBody>
          <a:bodyPr wrap="square">
            <a:noAutofit/>
          </a:bodyPr>
          <a:lstStyle>
            <a:lvl1pPr marL="0" indent="0">
              <a:spcBef>
                <a:spcPts val="0"/>
              </a:spcBef>
              <a:buNone/>
              <a:defRPr sz="1575">
                <a:solidFill>
                  <a:schemeClr val="bg1">
                    <a:lumMod val="50000"/>
                  </a:schemeClr>
                </a:solidFill>
              </a:defRPr>
            </a:lvl1pPr>
            <a:lvl2pPr marL="685709" indent="0">
              <a:buNone/>
              <a:defRPr/>
            </a:lvl2pPr>
            <a:lvl3pPr marL="1371417" indent="0">
              <a:buNone/>
              <a:defRPr/>
            </a:lvl3pPr>
            <a:lvl4pPr marL="2057126" indent="0">
              <a:buNone/>
              <a:defRPr/>
            </a:lvl4pPr>
            <a:lvl5pPr marL="2742834" indent="0">
              <a:buNone/>
              <a:defRPr/>
            </a:lvl5pPr>
          </a:lstStyle>
          <a:p>
            <a:pPr lvl="0"/>
            <a:r>
              <a:rPr lang="es-ES" dirty="0"/>
              <a:t>Fuente: </a:t>
            </a:r>
            <a:r>
              <a:rPr lang="es-ES" dirty="0" err="1"/>
              <a:t>Lorem</a:t>
            </a:r>
            <a:r>
              <a:rPr lang="es-ES" dirty="0"/>
              <a:t> </a:t>
            </a:r>
            <a:r>
              <a:rPr lang="es-ES" dirty="0" err="1"/>
              <a:t>ipsum</a:t>
            </a:r>
            <a:endParaRPr lang="es-ES" dirty="0"/>
          </a:p>
        </p:txBody>
      </p:sp>
      <p:cxnSp>
        <p:nvCxnSpPr>
          <p:cNvPr id="5" name="Conector recto 4"/>
          <p:cNvCxnSpPr/>
          <p:nvPr userDrawn="1"/>
        </p:nvCxnSpPr>
        <p:spPr>
          <a:xfrm>
            <a:off x="7112444"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Conector recto 5"/>
          <p:cNvCxnSpPr/>
          <p:nvPr userDrawn="1"/>
        </p:nvCxnSpPr>
        <p:spPr>
          <a:xfrm>
            <a:off x="7112444"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ítulo 6"/>
          <p:cNvSpPr>
            <a:spLocks noGrp="1"/>
          </p:cNvSpPr>
          <p:nvPr>
            <p:ph type="title"/>
          </p:nvPr>
        </p:nvSpPr>
        <p:spPr>
          <a:xfrm>
            <a:off x="1068118" y="1206502"/>
            <a:ext cx="5582547" cy="8010794"/>
          </a:xfrm>
        </p:spPr>
        <p:txBody>
          <a:bodyPr anchor="ctr">
            <a:noAutofit/>
          </a:body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8761747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olo el título - Horizontal">
    <p:spTree>
      <p:nvGrpSpPr>
        <p:cNvPr id="1" name=""/>
        <p:cNvGrpSpPr/>
        <p:nvPr/>
      </p:nvGrpSpPr>
      <p:grpSpPr>
        <a:xfrm>
          <a:off x="0" y="0"/>
          <a:ext cx="0" cy="0"/>
          <a:chOff x="0" y="0"/>
          <a:chExt cx="0" cy="0"/>
        </a:xfrm>
      </p:grpSpPr>
      <p:sp>
        <p:nvSpPr>
          <p:cNvPr id="3" name="Título 6"/>
          <p:cNvSpPr>
            <a:spLocks noGrp="1"/>
          </p:cNvSpPr>
          <p:nvPr>
            <p:ph type="title"/>
          </p:nvPr>
        </p:nvSpPr>
        <p:spPr>
          <a:xfrm>
            <a:off x="1068118" y="1206502"/>
            <a:ext cx="5582547" cy="8010794"/>
          </a:xfrm>
        </p:spPr>
        <p:txBody>
          <a:bodyPr anchor="ctr">
            <a:noAutofit/>
          </a:body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37486926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olo el título y fuente - Horizontal">
    <p:spTree>
      <p:nvGrpSpPr>
        <p:cNvPr id="1" name=""/>
        <p:cNvGrpSpPr/>
        <p:nvPr/>
      </p:nvGrpSpPr>
      <p:grpSpPr>
        <a:xfrm>
          <a:off x="0" y="0"/>
          <a:ext cx="0" cy="0"/>
          <a:chOff x="0" y="0"/>
          <a:chExt cx="0" cy="0"/>
        </a:xfrm>
      </p:grpSpPr>
      <p:sp>
        <p:nvSpPr>
          <p:cNvPr id="3" name="Marcador de texto 5"/>
          <p:cNvSpPr>
            <a:spLocks noGrp="1"/>
          </p:cNvSpPr>
          <p:nvPr>
            <p:ph type="body" sz="quarter" idx="12" hasCustomPrompt="1"/>
          </p:nvPr>
        </p:nvSpPr>
        <p:spPr>
          <a:xfrm>
            <a:off x="7012162" y="8801101"/>
            <a:ext cx="10207719" cy="416195"/>
          </a:xfrm>
        </p:spPr>
        <p:txBody>
          <a:bodyPr wrap="square">
            <a:noAutofit/>
          </a:bodyPr>
          <a:lstStyle>
            <a:lvl1pPr marL="0" indent="0">
              <a:spcBef>
                <a:spcPts val="0"/>
              </a:spcBef>
              <a:buNone/>
              <a:defRPr sz="1575">
                <a:solidFill>
                  <a:schemeClr val="bg1">
                    <a:lumMod val="50000"/>
                  </a:schemeClr>
                </a:solidFill>
              </a:defRPr>
            </a:lvl1pPr>
            <a:lvl2pPr marL="685709" indent="0">
              <a:buNone/>
              <a:defRPr/>
            </a:lvl2pPr>
            <a:lvl3pPr marL="1371417" indent="0">
              <a:buNone/>
              <a:defRPr/>
            </a:lvl3pPr>
            <a:lvl4pPr marL="2057126" indent="0">
              <a:buNone/>
              <a:defRPr/>
            </a:lvl4pPr>
            <a:lvl5pPr marL="2742834" indent="0">
              <a:buNone/>
              <a:defRPr/>
            </a:lvl5pPr>
          </a:lstStyle>
          <a:p>
            <a:pPr lvl="0"/>
            <a:r>
              <a:rPr lang="es-ES" dirty="0"/>
              <a:t>Fuente: </a:t>
            </a:r>
            <a:r>
              <a:rPr lang="es-ES" dirty="0" err="1"/>
              <a:t>Lorem</a:t>
            </a:r>
            <a:r>
              <a:rPr lang="es-ES" dirty="0"/>
              <a:t> </a:t>
            </a:r>
            <a:r>
              <a:rPr lang="es-ES" dirty="0" err="1"/>
              <a:t>ipsum</a:t>
            </a:r>
            <a:endParaRPr lang="es-ES" dirty="0"/>
          </a:p>
        </p:txBody>
      </p:sp>
      <p:cxnSp>
        <p:nvCxnSpPr>
          <p:cNvPr id="4" name="Conector recto 3"/>
          <p:cNvCxnSpPr/>
          <p:nvPr userDrawn="1"/>
        </p:nvCxnSpPr>
        <p:spPr>
          <a:xfrm>
            <a:off x="7112444"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Conector recto 4"/>
          <p:cNvCxnSpPr/>
          <p:nvPr userDrawn="1"/>
        </p:nvCxnSpPr>
        <p:spPr>
          <a:xfrm>
            <a:off x="7112444"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Título 6"/>
          <p:cNvSpPr>
            <a:spLocks noGrp="1"/>
          </p:cNvSpPr>
          <p:nvPr>
            <p:ph type="title"/>
          </p:nvPr>
        </p:nvSpPr>
        <p:spPr>
          <a:xfrm>
            <a:off x="1068118" y="1206502"/>
            <a:ext cx="5582547" cy="8010794"/>
          </a:xfrm>
        </p:spPr>
        <p:txBody>
          <a:bodyPr anchor="ctr">
            <a:noAutofit/>
          </a:body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4158209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iapositiva de título">
    <p:spTree>
      <p:nvGrpSpPr>
        <p:cNvPr id="1" name=""/>
        <p:cNvGrpSpPr/>
        <p:nvPr/>
      </p:nvGrpSpPr>
      <p:grpSpPr>
        <a:xfrm>
          <a:off x="0" y="0"/>
          <a:ext cx="0" cy="0"/>
          <a:chOff x="0" y="0"/>
          <a:chExt cx="0" cy="0"/>
        </a:xfrm>
      </p:grpSpPr>
      <p:sp>
        <p:nvSpPr>
          <p:cNvPr id="11" name="6 Marcador de posición de imagen"/>
          <p:cNvSpPr>
            <a:spLocks noGrp="1"/>
          </p:cNvSpPr>
          <p:nvPr>
            <p:ph type="pic" sz="quarter" idx="13"/>
          </p:nvPr>
        </p:nvSpPr>
        <p:spPr>
          <a:xfrm>
            <a:off x="2" y="-1"/>
            <a:ext cx="18287998" cy="1028541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
        <p:nvSpPr>
          <p:cNvPr id="7" name="Título 6"/>
          <p:cNvSpPr>
            <a:spLocks noGrp="1"/>
          </p:cNvSpPr>
          <p:nvPr>
            <p:ph type="title" hasCustomPrompt="1"/>
          </p:nvPr>
        </p:nvSpPr>
        <p:spPr>
          <a:xfrm>
            <a:off x="1068118" y="5186366"/>
            <a:ext cx="8165092" cy="923330"/>
          </a:xfrm>
        </p:spPr>
        <p:txBody>
          <a:bodyPr anchor="ctr">
            <a:spAutoFit/>
          </a:bodyPr>
          <a:lstStyle>
            <a:lvl1pPr algn="l">
              <a:lnSpc>
                <a:spcPct val="100000"/>
              </a:lnSpc>
              <a:defRPr sz="5400">
                <a:solidFill>
                  <a:schemeClr val="tx1"/>
                </a:solidFill>
              </a:defRPr>
            </a:lvl1pPr>
          </a:lstStyle>
          <a:p>
            <a:r>
              <a:rPr lang="es-ES" dirty="0"/>
              <a:t>Título de la diapositiva</a:t>
            </a:r>
            <a:endParaRPr lang="es-CL" dirty="0"/>
          </a:p>
        </p:txBody>
      </p:sp>
    </p:spTree>
    <p:custDataLst>
      <p:tags r:id="rId1"/>
    </p:custDataLst>
    <p:extLst>
      <p:ext uri="{BB962C8B-B14F-4D97-AF65-F5344CB8AC3E}">
        <p14:creationId xmlns:p14="http://schemas.microsoft.com/office/powerpoint/2010/main" val="13649222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Cierre">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8118" y="2269000"/>
            <a:ext cx="16151764" cy="3833269"/>
          </a:xfrm>
        </p:spPr>
        <p:txBody>
          <a:bodyPr/>
          <a:lstStyle>
            <a:lvl1pPr marL="0" indent="0">
              <a:buNone/>
              <a:defRPr/>
            </a:lvl1pPr>
            <a:lvl2pPr marL="685709" indent="0">
              <a:buNone/>
              <a:defRPr/>
            </a:lvl2pPr>
            <a:lvl3pPr marL="1371417" indent="0">
              <a:buNone/>
              <a:defRPr/>
            </a:lvl3pPr>
            <a:lvl4pPr marL="2057126" indent="0">
              <a:buNone/>
              <a:defRPr/>
            </a:lvl4pPr>
            <a:lvl5pPr marL="2742835" indent="0">
              <a:buNone/>
              <a:defRPr/>
            </a:lvl5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Título 6"/>
          <p:cNvSpPr>
            <a:spLocks noGrp="1"/>
          </p:cNvSpPr>
          <p:nvPr>
            <p:ph type="title"/>
          </p:nvPr>
        </p:nvSpPr>
        <p:spPr/>
        <p:txBody>
          <a:bodyPr/>
          <a:lstStyle/>
          <a:p>
            <a:r>
              <a:rPr lang="es-ES"/>
              <a:t>Haga clic para modificar el estilo de título del patrón</a:t>
            </a:r>
            <a:endParaRPr lang="es-CL"/>
          </a:p>
        </p:txBody>
      </p:sp>
      <p:sp>
        <p:nvSpPr>
          <p:cNvPr id="4" name="6 Marcador de posición de imagen"/>
          <p:cNvSpPr>
            <a:spLocks noGrp="1"/>
          </p:cNvSpPr>
          <p:nvPr>
            <p:ph type="pic" sz="quarter" idx="13"/>
          </p:nvPr>
        </p:nvSpPr>
        <p:spPr>
          <a:xfrm>
            <a:off x="0" y="6102269"/>
            <a:ext cx="18288000" cy="418314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Tree>
    <p:custDataLst>
      <p:tags r:id="rId1"/>
    </p:custDataLst>
    <p:extLst>
      <p:ext uri="{BB962C8B-B14F-4D97-AF65-F5344CB8AC3E}">
        <p14:creationId xmlns:p14="http://schemas.microsoft.com/office/powerpoint/2010/main" val="13740549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itle">
  <p:cSld name="2_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590098" y="138908"/>
            <a:ext cx="15544800" cy="701731"/>
          </a:xfrm>
        </p:spPr>
        <p:txBody>
          <a:bodyPr/>
          <a:lstStyle/>
          <a:p>
            <a:r>
              <a:rPr lang="es-ES"/>
              <a:t>Haga clic para modificar el estilo de título del patrón</a:t>
            </a:r>
          </a:p>
        </p:txBody>
      </p:sp>
      <p:sp>
        <p:nvSpPr>
          <p:cNvPr id="3" name="Subtítulo 2"/>
          <p:cNvSpPr>
            <a:spLocks noGrp="1"/>
          </p:cNvSpPr>
          <p:nvPr>
            <p:ph type="subTitle" idx="1"/>
          </p:nvPr>
        </p:nvSpPr>
        <p:spPr>
          <a:xfrm>
            <a:off x="590098" y="2250865"/>
            <a:ext cx="17400768" cy="2628494"/>
          </a:xfrm>
        </p:spPr>
        <p:txBody>
          <a:bodyPr>
            <a:normAutofit/>
          </a:bodyPr>
          <a:lstStyle>
            <a:lvl1pPr marL="0" indent="0" algn="l">
              <a:buNone/>
              <a:defRPr sz="3600">
                <a:solidFill>
                  <a:schemeClr val="tx1">
                    <a:lumMod val="75000"/>
                    <a:lumOff val="25000"/>
                  </a:schemeClr>
                </a:solidFill>
                <a:latin typeface="Arial"/>
                <a:cs typeface="Arial"/>
              </a:defRPr>
            </a:lvl1pPr>
            <a:lvl2pPr marL="685709" indent="0" algn="ctr">
              <a:buNone/>
              <a:defRPr>
                <a:solidFill>
                  <a:schemeClr val="tx1">
                    <a:tint val="75000"/>
                  </a:schemeClr>
                </a:solidFill>
              </a:defRPr>
            </a:lvl2pPr>
            <a:lvl3pPr marL="1371417" indent="0" algn="ctr">
              <a:buNone/>
              <a:defRPr>
                <a:solidFill>
                  <a:schemeClr val="tx1">
                    <a:tint val="75000"/>
                  </a:schemeClr>
                </a:solidFill>
              </a:defRPr>
            </a:lvl3pPr>
            <a:lvl4pPr marL="2057126" indent="0" algn="ctr">
              <a:buNone/>
              <a:defRPr>
                <a:solidFill>
                  <a:schemeClr val="tx1">
                    <a:tint val="75000"/>
                  </a:schemeClr>
                </a:solidFill>
              </a:defRPr>
            </a:lvl4pPr>
            <a:lvl5pPr marL="2742834" indent="0" algn="ctr">
              <a:buNone/>
              <a:defRPr>
                <a:solidFill>
                  <a:schemeClr val="tx1">
                    <a:tint val="75000"/>
                  </a:schemeClr>
                </a:solidFill>
              </a:defRPr>
            </a:lvl5pPr>
            <a:lvl6pPr marL="3428543" indent="0" algn="ctr">
              <a:buNone/>
              <a:defRPr>
                <a:solidFill>
                  <a:schemeClr val="tx1">
                    <a:tint val="75000"/>
                  </a:schemeClr>
                </a:solidFill>
              </a:defRPr>
            </a:lvl6pPr>
            <a:lvl7pPr marL="4114251" indent="0" algn="ctr">
              <a:buNone/>
              <a:defRPr>
                <a:solidFill>
                  <a:schemeClr val="tx1">
                    <a:tint val="75000"/>
                  </a:schemeClr>
                </a:solidFill>
              </a:defRPr>
            </a:lvl7pPr>
            <a:lvl8pPr marL="4799960" indent="0" algn="ctr">
              <a:buNone/>
              <a:defRPr>
                <a:solidFill>
                  <a:schemeClr val="tx1">
                    <a:tint val="75000"/>
                  </a:schemeClr>
                </a:solidFill>
              </a:defRPr>
            </a:lvl8pPr>
            <a:lvl9pPr marL="5485668" indent="0" algn="ctr">
              <a:buNone/>
              <a:defRPr>
                <a:solidFill>
                  <a:schemeClr val="tx1">
                    <a:tint val="75000"/>
                  </a:schemeClr>
                </a:solidFill>
              </a:defRPr>
            </a:lvl9pPr>
          </a:lstStyle>
          <a:p>
            <a:r>
              <a:rPr lang="es-ES"/>
              <a:t>Haga clic para modificar el estilo de subtítulo del patrón</a:t>
            </a:r>
            <a:endParaRPr lang="es-ES" dirty="0"/>
          </a:p>
        </p:txBody>
      </p:sp>
    </p:spTree>
    <p:extLst>
      <p:ext uri="{BB962C8B-B14F-4D97-AF65-F5344CB8AC3E}">
        <p14:creationId xmlns:p14="http://schemas.microsoft.com/office/powerpoint/2010/main" val="761875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apositiva de título - Dark">
    <p:spTree>
      <p:nvGrpSpPr>
        <p:cNvPr id="1" name=""/>
        <p:cNvGrpSpPr/>
        <p:nvPr/>
      </p:nvGrpSpPr>
      <p:grpSpPr>
        <a:xfrm>
          <a:off x="0" y="0"/>
          <a:ext cx="0" cy="0"/>
          <a:chOff x="0" y="0"/>
          <a:chExt cx="0" cy="0"/>
        </a:xfrm>
      </p:grpSpPr>
      <p:sp>
        <p:nvSpPr>
          <p:cNvPr id="11" name="6 Marcador de posición de imagen"/>
          <p:cNvSpPr>
            <a:spLocks noGrp="1"/>
          </p:cNvSpPr>
          <p:nvPr>
            <p:ph type="pic" sz="quarter" idx="13"/>
          </p:nvPr>
        </p:nvSpPr>
        <p:spPr>
          <a:xfrm>
            <a:off x="2" y="-1"/>
            <a:ext cx="18287998" cy="1028541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
        <p:nvSpPr>
          <p:cNvPr id="7" name="Título 6"/>
          <p:cNvSpPr>
            <a:spLocks noGrp="1"/>
          </p:cNvSpPr>
          <p:nvPr>
            <p:ph type="title" hasCustomPrompt="1"/>
          </p:nvPr>
        </p:nvSpPr>
        <p:spPr>
          <a:xfrm>
            <a:off x="1068118" y="5186366"/>
            <a:ext cx="16151764" cy="923330"/>
          </a:xfrm>
        </p:spPr>
        <p:txBody>
          <a:bodyPr anchor="ctr">
            <a:spAutoFit/>
          </a:bodyPr>
          <a:lstStyle>
            <a:lvl1pPr algn="ctr">
              <a:lnSpc>
                <a:spcPct val="100000"/>
              </a:lnSpc>
              <a:defRPr sz="5400">
                <a:solidFill>
                  <a:schemeClr val="bg1"/>
                </a:solidFill>
              </a:defRPr>
            </a:lvl1pPr>
          </a:lstStyle>
          <a:p>
            <a:r>
              <a:rPr lang="es-ES" dirty="0"/>
              <a:t>Título de la diapositiva</a:t>
            </a:r>
            <a:endParaRPr lang="es-CL" dirty="0"/>
          </a:p>
        </p:txBody>
      </p:sp>
    </p:spTree>
    <p:custDataLst>
      <p:tags r:id="rId1"/>
    </p:custDataLst>
    <p:extLst>
      <p:ext uri="{BB962C8B-B14F-4D97-AF65-F5344CB8AC3E}">
        <p14:creationId xmlns:p14="http://schemas.microsoft.com/office/powerpoint/2010/main" val="855052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Diapositiva de título - Dark">
    <p:spTree>
      <p:nvGrpSpPr>
        <p:cNvPr id="1" name=""/>
        <p:cNvGrpSpPr/>
        <p:nvPr/>
      </p:nvGrpSpPr>
      <p:grpSpPr>
        <a:xfrm>
          <a:off x="0" y="0"/>
          <a:ext cx="0" cy="0"/>
          <a:chOff x="0" y="0"/>
          <a:chExt cx="0" cy="0"/>
        </a:xfrm>
      </p:grpSpPr>
      <p:sp>
        <p:nvSpPr>
          <p:cNvPr id="11" name="6 Marcador de posición de imagen"/>
          <p:cNvSpPr>
            <a:spLocks noGrp="1"/>
          </p:cNvSpPr>
          <p:nvPr>
            <p:ph type="pic" sz="quarter" idx="13"/>
          </p:nvPr>
        </p:nvSpPr>
        <p:spPr>
          <a:xfrm>
            <a:off x="2" y="-1"/>
            <a:ext cx="18287998" cy="1028541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
        <p:nvSpPr>
          <p:cNvPr id="4" name="Título 6"/>
          <p:cNvSpPr>
            <a:spLocks noGrp="1"/>
          </p:cNvSpPr>
          <p:nvPr>
            <p:ph type="title" hasCustomPrompt="1"/>
          </p:nvPr>
        </p:nvSpPr>
        <p:spPr>
          <a:xfrm>
            <a:off x="1068118" y="5186366"/>
            <a:ext cx="8165092" cy="923330"/>
          </a:xfrm>
        </p:spPr>
        <p:txBody>
          <a:bodyPr anchor="ctr">
            <a:spAutoFit/>
          </a:bodyPr>
          <a:lstStyle>
            <a:lvl1pPr algn="l">
              <a:lnSpc>
                <a:spcPct val="100000"/>
              </a:lnSpc>
              <a:defRPr sz="5400">
                <a:solidFill>
                  <a:schemeClr val="bg1"/>
                </a:solidFill>
              </a:defRPr>
            </a:lvl1pPr>
          </a:lstStyle>
          <a:p>
            <a:r>
              <a:rPr lang="es-ES" dirty="0"/>
              <a:t>Título de la diapositiva</a:t>
            </a:r>
            <a:endParaRPr lang="es-CL" dirty="0"/>
          </a:p>
        </p:txBody>
      </p:sp>
    </p:spTree>
    <p:custDataLst>
      <p:tags r:id="rId1"/>
    </p:custDataLst>
    <p:extLst>
      <p:ext uri="{BB962C8B-B14F-4D97-AF65-F5344CB8AC3E}">
        <p14:creationId xmlns:p14="http://schemas.microsoft.com/office/powerpoint/2010/main" val="3255639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Título 6"/>
          <p:cNvSpPr>
            <a:spLocks noGrp="1"/>
          </p:cNvSpPr>
          <p:nvPr>
            <p:ph type="title"/>
          </p:nvPr>
        </p:nvSpPr>
        <p:spPr/>
        <p:txBody>
          <a:bodyPr>
            <a:spAutoFit/>
          </a:body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2922509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ítulo, objetos y fuente">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8118" y="2269001"/>
            <a:ext cx="16151764" cy="6532100"/>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Título 6"/>
          <p:cNvSpPr>
            <a:spLocks noGrp="1"/>
          </p:cNvSpPr>
          <p:nvPr>
            <p:ph type="title"/>
          </p:nvPr>
        </p:nvSpPr>
        <p:spPr/>
        <p:txBody>
          <a:bodyPr/>
          <a:lstStyle/>
          <a:p>
            <a:r>
              <a:rPr lang="es-ES"/>
              <a:t>Haga clic para modificar el estilo de título del patrón</a:t>
            </a:r>
            <a:endParaRPr lang="es-CL"/>
          </a:p>
        </p:txBody>
      </p:sp>
      <p:sp>
        <p:nvSpPr>
          <p:cNvPr id="4" name="Marcador de texto 5"/>
          <p:cNvSpPr>
            <a:spLocks noGrp="1"/>
          </p:cNvSpPr>
          <p:nvPr>
            <p:ph type="body" sz="quarter" idx="12" hasCustomPrompt="1"/>
          </p:nvPr>
        </p:nvSpPr>
        <p:spPr>
          <a:xfrm>
            <a:off x="1068118" y="8801101"/>
            <a:ext cx="16151764" cy="416195"/>
          </a:xfrm>
        </p:spPr>
        <p:txBody>
          <a:bodyPr wrap="square">
            <a:noAutofit/>
          </a:bodyPr>
          <a:lstStyle>
            <a:lvl1pPr marL="0" indent="0">
              <a:spcBef>
                <a:spcPts val="0"/>
              </a:spcBef>
              <a:buNone/>
              <a:defRPr sz="1575">
                <a:solidFill>
                  <a:schemeClr val="bg1">
                    <a:lumMod val="50000"/>
                  </a:schemeClr>
                </a:solidFill>
              </a:defRPr>
            </a:lvl1pPr>
            <a:lvl2pPr marL="685709" indent="0">
              <a:buNone/>
              <a:defRPr/>
            </a:lvl2pPr>
            <a:lvl3pPr marL="1371417" indent="0">
              <a:buNone/>
              <a:defRPr/>
            </a:lvl3pPr>
            <a:lvl4pPr marL="2057126" indent="0">
              <a:buNone/>
              <a:defRPr/>
            </a:lvl4pPr>
            <a:lvl5pPr marL="2742834" indent="0">
              <a:buNone/>
              <a:defRPr/>
            </a:lvl5pPr>
          </a:lstStyle>
          <a:p>
            <a:pPr lvl="0"/>
            <a:r>
              <a:rPr lang="es-ES" dirty="0"/>
              <a:t>Fuente: </a:t>
            </a:r>
            <a:r>
              <a:rPr lang="es-ES" dirty="0" err="1"/>
              <a:t>Lorem</a:t>
            </a:r>
            <a:r>
              <a:rPr lang="es-ES" dirty="0"/>
              <a:t> </a:t>
            </a:r>
            <a:r>
              <a:rPr lang="es-ES" dirty="0" err="1"/>
              <a:t>ipsum</a:t>
            </a:r>
            <a:endParaRPr lang="es-ES" dirty="0"/>
          </a:p>
        </p:txBody>
      </p:sp>
      <p:cxnSp>
        <p:nvCxnSpPr>
          <p:cNvPr id="5" name="Conector recto 4"/>
          <p:cNvCxnSpPr/>
          <p:nvPr userDrawn="1"/>
        </p:nvCxnSpPr>
        <p:spPr>
          <a:xfrm>
            <a:off x="1168400"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Conector recto 5"/>
          <p:cNvCxnSpPr/>
          <p:nvPr userDrawn="1"/>
        </p:nvCxnSpPr>
        <p:spPr>
          <a:xfrm>
            <a:off x="1168400"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3353885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ítulo y objetos - Imagen">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8118" y="2269000"/>
            <a:ext cx="10609532" cy="6948295"/>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Marcador de posición de imagen 9"/>
          <p:cNvSpPr>
            <a:spLocks noGrp="1"/>
          </p:cNvSpPr>
          <p:nvPr>
            <p:ph type="pic" sz="quarter" idx="10"/>
          </p:nvPr>
        </p:nvSpPr>
        <p:spPr>
          <a:xfrm>
            <a:off x="12309230" y="0"/>
            <a:ext cx="5978770" cy="10285413"/>
          </a:xfrm>
          <a:solidFill>
            <a:schemeClr val="bg1">
              <a:lumMod val="95000"/>
            </a:schemeClr>
          </a:solidFill>
        </p:spPr>
        <p:txBody>
          <a:bodyPr vert="horz" lIns="360000" tIns="360000" rIns="91440" bIns="45720" rtlCol="0" anchor="ctr">
            <a:normAutofit/>
          </a:bodyPr>
          <a:lstStyle>
            <a:lvl1pPr algn="ctr">
              <a:defRPr lang="en-US" sz="2400" b="1">
                <a:solidFill>
                  <a:schemeClr val="bg1">
                    <a:lumMod val="50000"/>
                  </a:schemeClr>
                </a:solidFill>
              </a:defRPr>
            </a:lvl1pPr>
          </a:lstStyle>
          <a:p>
            <a:pPr lvl="0"/>
            <a:endParaRPr lang="en-US"/>
          </a:p>
        </p:txBody>
      </p:sp>
      <p:sp>
        <p:nvSpPr>
          <p:cNvPr id="5" name="Título 6"/>
          <p:cNvSpPr>
            <a:spLocks noGrp="1"/>
          </p:cNvSpPr>
          <p:nvPr>
            <p:ph type="title" hasCustomPrompt="1"/>
          </p:nvPr>
        </p:nvSpPr>
        <p:spPr>
          <a:xfrm>
            <a:off x="1068118" y="1271134"/>
            <a:ext cx="10609532" cy="701731"/>
          </a:xfrm>
        </p:spPr>
        <p:txBody>
          <a:bodyPr/>
          <a:lstStyle/>
          <a:p>
            <a:r>
              <a:rPr lang="es-ES" dirty="0"/>
              <a:t>Haga clic para modificar el título</a:t>
            </a:r>
            <a:endParaRPr lang="es-CL" dirty="0"/>
          </a:p>
        </p:txBody>
      </p:sp>
    </p:spTree>
    <p:custDataLst>
      <p:tags r:id="rId1"/>
    </p:custDataLst>
    <p:extLst>
      <p:ext uri="{BB962C8B-B14F-4D97-AF65-F5344CB8AC3E}">
        <p14:creationId xmlns:p14="http://schemas.microsoft.com/office/powerpoint/2010/main" val="214419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Objetivos">
    <p:spTree>
      <p:nvGrpSpPr>
        <p:cNvPr id="1" name=""/>
        <p:cNvGrpSpPr/>
        <p:nvPr/>
      </p:nvGrpSpPr>
      <p:grpSpPr>
        <a:xfrm>
          <a:off x="0" y="0"/>
          <a:ext cx="0" cy="0"/>
          <a:chOff x="0" y="0"/>
          <a:chExt cx="0" cy="0"/>
        </a:xfrm>
      </p:grpSpPr>
      <p:sp>
        <p:nvSpPr>
          <p:cNvPr id="5" name="Marcador de posición de imagen 9">
            <a:extLst>
              <a:ext uri="{FF2B5EF4-FFF2-40B4-BE49-F238E27FC236}">
                <a16:creationId xmlns:a16="http://schemas.microsoft.com/office/drawing/2014/main" id="{DC82DBF8-1D15-4045-A14A-5F6935A48B28}"/>
              </a:ext>
            </a:extLst>
          </p:cNvPr>
          <p:cNvSpPr>
            <a:spLocks noGrp="1"/>
          </p:cNvSpPr>
          <p:nvPr>
            <p:ph type="pic" sz="quarter" idx="10"/>
          </p:nvPr>
        </p:nvSpPr>
        <p:spPr>
          <a:xfrm>
            <a:off x="12309230" y="0"/>
            <a:ext cx="5978770" cy="10285413"/>
          </a:xfrm>
          <a:solidFill>
            <a:schemeClr val="bg1">
              <a:lumMod val="95000"/>
            </a:schemeClr>
          </a:solidFill>
        </p:spPr>
        <p:txBody>
          <a:bodyPr vert="horz" lIns="360000" tIns="360000" rIns="91440" bIns="45720" rtlCol="0" anchor="ctr">
            <a:normAutofit/>
          </a:bodyPr>
          <a:lstStyle>
            <a:lvl1pPr algn="ctr">
              <a:defRPr lang="en-US" sz="2400" b="1">
                <a:solidFill>
                  <a:schemeClr val="bg1">
                    <a:lumMod val="50000"/>
                  </a:schemeClr>
                </a:solidFill>
              </a:defRPr>
            </a:lvl1pPr>
          </a:lstStyle>
          <a:p>
            <a:pPr lvl="0"/>
            <a:endParaRPr lang="en-US"/>
          </a:p>
        </p:txBody>
      </p:sp>
      <p:sp>
        <p:nvSpPr>
          <p:cNvPr id="4" name="Título 6"/>
          <p:cNvSpPr>
            <a:spLocks noGrp="1"/>
          </p:cNvSpPr>
          <p:nvPr>
            <p:ph type="title" hasCustomPrompt="1"/>
          </p:nvPr>
        </p:nvSpPr>
        <p:spPr>
          <a:xfrm>
            <a:off x="1068118" y="1271134"/>
            <a:ext cx="10609532" cy="701731"/>
          </a:xfrm>
        </p:spPr>
        <p:txBody>
          <a:bodyPr/>
          <a:lstStyle/>
          <a:p>
            <a:r>
              <a:rPr lang="es-ES" dirty="0"/>
              <a:t>Haga clic para modificar el título</a:t>
            </a:r>
            <a:endParaRPr lang="es-CL" dirty="0"/>
          </a:p>
        </p:txBody>
      </p:sp>
    </p:spTree>
    <p:custDataLst>
      <p:tags r:id="rId1"/>
    </p:custDataLst>
    <p:extLst>
      <p:ext uri="{BB962C8B-B14F-4D97-AF65-F5344CB8AC3E}">
        <p14:creationId xmlns:p14="http://schemas.microsoft.com/office/powerpoint/2010/main" val="2652654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ítulo, objetos y fuente - Imagen">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8118" y="2269001"/>
            <a:ext cx="10609532" cy="6532100"/>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Marcador de texto 5"/>
          <p:cNvSpPr>
            <a:spLocks noGrp="1"/>
          </p:cNvSpPr>
          <p:nvPr>
            <p:ph type="body" sz="quarter" idx="12" hasCustomPrompt="1"/>
          </p:nvPr>
        </p:nvSpPr>
        <p:spPr>
          <a:xfrm>
            <a:off x="1068118" y="8801101"/>
            <a:ext cx="10609532" cy="416195"/>
          </a:xfrm>
        </p:spPr>
        <p:txBody>
          <a:bodyPr wrap="square">
            <a:noAutofit/>
          </a:bodyPr>
          <a:lstStyle>
            <a:lvl1pPr marL="0" indent="0">
              <a:spcBef>
                <a:spcPts val="0"/>
              </a:spcBef>
              <a:buNone/>
              <a:defRPr sz="1575">
                <a:solidFill>
                  <a:schemeClr val="bg1">
                    <a:lumMod val="50000"/>
                  </a:schemeClr>
                </a:solidFill>
              </a:defRPr>
            </a:lvl1pPr>
            <a:lvl2pPr marL="685709" indent="0">
              <a:buNone/>
              <a:defRPr/>
            </a:lvl2pPr>
            <a:lvl3pPr marL="1371417" indent="0">
              <a:buNone/>
              <a:defRPr/>
            </a:lvl3pPr>
            <a:lvl4pPr marL="2057126" indent="0">
              <a:buNone/>
              <a:defRPr/>
            </a:lvl4pPr>
            <a:lvl5pPr marL="2742834" indent="0">
              <a:buNone/>
              <a:defRPr/>
            </a:lvl5pPr>
          </a:lstStyle>
          <a:p>
            <a:pPr lvl="0"/>
            <a:r>
              <a:rPr lang="es-ES" dirty="0"/>
              <a:t>Fuente: </a:t>
            </a:r>
            <a:r>
              <a:rPr lang="es-ES" dirty="0" err="1"/>
              <a:t>Lorem</a:t>
            </a:r>
            <a:r>
              <a:rPr lang="es-ES" dirty="0"/>
              <a:t> </a:t>
            </a:r>
            <a:r>
              <a:rPr lang="es-ES" dirty="0" err="1"/>
              <a:t>ipsum</a:t>
            </a:r>
            <a:endParaRPr lang="es-ES" dirty="0"/>
          </a:p>
        </p:txBody>
      </p:sp>
      <p:cxnSp>
        <p:nvCxnSpPr>
          <p:cNvPr id="5" name="Conector recto 4"/>
          <p:cNvCxnSpPr/>
          <p:nvPr userDrawn="1"/>
        </p:nvCxnSpPr>
        <p:spPr>
          <a:xfrm>
            <a:off x="1168400"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Conector recto 5"/>
          <p:cNvCxnSpPr/>
          <p:nvPr userDrawn="1"/>
        </p:nvCxnSpPr>
        <p:spPr>
          <a:xfrm>
            <a:off x="1168400"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Marcador de posición de imagen 9">
            <a:extLst>
              <a:ext uri="{FF2B5EF4-FFF2-40B4-BE49-F238E27FC236}">
                <a16:creationId xmlns:a16="http://schemas.microsoft.com/office/drawing/2014/main" id="{BD15F310-AFA3-404A-B9FC-588612B777C5}"/>
              </a:ext>
            </a:extLst>
          </p:cNvPr>
          <p:cNvSpPr>
            <a:spLocks noGrp="1"/>
          </p:cNvSpPr>
          <p:nvPr>
            <p:ph type="pic" sz="quarter" idx="10"/>
          </p:nvPr>
        </p:nvSpPr>
        <p:spPr>
          <a:xfrm>
            <a:off x="12309230" y="0"/>
            <a:ext cx="5978770" cy="10285413"/>
          </a:xfrm>
          <a:solidFill>
            <a:schemeClr val="bg1">
              <a:lumMod val="95000"/>
            </a:schemeClr>
          </a:solidFill>
        </p:spPr>
        <p:txBody>
          <a:bodyPr vert="horz" lIns="360000" tIns="360000" rIns="91440" bIns="45720" rtlCol="0" anchor="ctr">
            <a:normAutofit/>
          </a:bodyPr>
          <a:lstStyle>
            <a:lvl1pPr algn="ctr">
              <a:defRPr lang="en-US" sz="2400" b="1">
                <a:solidFill>
                  <a:schemeClr val="bg1">
                    <a:lumMod val="50000"/>
                  </a:schemeClr>
                </a:solidFill>
              </a:defRPr>
            </a:lvl1pPr>
          </a:lstStyle>
          <a:p>
            <a:pPr lvl="0"/>
            <a:endParaRPr lang="en-US"/>
          </a:p>
        </p:txBody>
      </p:sp>
      <p:sp>
        <p:nvSpPr>
          <p:cNvPr id="8" name="Título 6"/>
          <p:cNvSpPr>
            <a:spLocks noGrp="1"/>
          </p:cNvSpPr>
          <p:nvPr>
            <p:ph type="title" hasCustomPrompt="1"/>
          </p:nvPr>
        </p:nvSpPr>
        <p:spPr>
          <a:xfrm>
            <a:off x="1068118" y="1271134"/>
            <a:ext cx="10609532" cy="701731"/>
          </a:xfrm>
        </p:spPr>
        <p:txBody>
          <a:bodyPr/>
          <a:lstStyle/>
          <a:p>
            <a:r>
              <a:rPr lang="es-ES" dirty="0"/>
              <a:t>Haga clic para modificar el título</a:t>
            </a:r>
            <a:endParaRPr lang="es-CL" dirty="0"/>
          </a:p>
        </p:txBody>
      </p:sp>
    </p:spTree>
    <p:custDataLst>
      <p:tags r:id="rId1"/>
    </p:custDataLst>
    <p:extLst>
      <p:ext uri="{BB962C8B-B14F-4D97-AF65-F5344CB8AC3E}">
        <p14:creationId xmlns:p14="http://schemas.microsoft.com/office/powerpoint/2010/main" val="3203210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alpha val="0"/>
              </a:schemeClr>
            </a:gs>
            <a:gs pos="80000">
              <a:schemeClr val="bg1"/>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8118" y="1271134"/>
            <a:ext cx="16151764" cy="701731"/>
          </a:xfrm>
          <a:prstGeom prst="rect">
            <a:avLst/>
          </a:prstGeom>
        </p:spPr>
        <p:txBody>
          <a:bodyPr vert="horz" lIns="91440" tIns="45720" rIns="91440" bIns="45720" rtlCol="0" anchor="t">
            <a:spAutoFit/>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1068118" y="2269000"/>
            <a:ext cx="16151764" cy="6948295"/>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custDataLst>
      <p:tags r:id="rId23"/>
    </p:custDataLst>
    <p:extLst>
      <p:ext uri="{BB962C8B-B14F-4D97-AF65-F5344CB8AC3E}">
        <p14:creationId xmlns:p14="http://schemas.microsoft.com/office/powerpoint/2010/main" val="275832645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77" r:id="rId3"/>
    <p:sldLayoutId id="2147483681" r:id="rId4"/>
    <p:sldLayoutId id="2147483662" r:id="rId5"/>
    <p:sldLayoutId id="2147483669" r:id="rId6"/>
    <p:sldLayoutId id="2147483675" r:id="rId7"/>
    <p:sldLayoutId id="2147483679" r:id="rId8"/>
    <p:sldLayoutId id="2147483676" r:id="rId9"/>
    <p:sldLayoutId id="2147483663" r:id="rId10"/>
    <p:sldLayoutId id="2147483678" r:id="rId11"/>
    <p:sldLayoutId id="2147483664" r:id="rId12"/>
    <p:sldLayoutId id="2147483666" r:id="rId13"/>
    <p:sldLayoutId id="2147483670" r:id="rId14"/>
    <p:sldLayoutId id="2147483667" r:id="rId15"/>
    <p:sldLayoutId id="2147483671" r:id="rId16"/>
    <p:sldLayoutId id="2147483673" r:id="rId17"/>
    <p:sldLayoutId id="2147483672" r:id="rId18"/>
    <p:sldLayoutId id="2147483674" r:id="rId19"/>
    <p:sldLayoutId id="2147483668" r:id="rId20"/>
    <p:sldLayoutId id="2147483682" r:id="rId21"/>
  </p:sldLayoutIdLst>
  <p:txStyles>
    <p:titleStyle>
      <a:lvl1pPr algn="l" defTabSz="1371417" rtl="0" eaLnBrk="1" latinLnBrk="0" hangingPunct="1">
        <a:lnSpc>
          <a:spcPct val="90000"/>
        </a:lnSpc>
        <a:spcBef>
          <a:spcPct val="0"/>
        </a:spcBef>
        <a:buNone/>
        <a:defRPr sz="4400" b="1" kern="1200">
          <a:solidFill>
            <a:schemeClr val="accent1"/>
          </a:solidFill>
          <a:latin typeface="+mj-lt"/>
          <a:ea typeface="+mj-ea"/>
          <a:cs typeface="+mj-cs"/>
        </a:defRPr>
      </a:lvl1pPr>
    </p:titleStyle>
    <p:bodyStyle>
      <a:lvl1pPr marL="0" indent="0" algn="l" defTabSz="1371417" rtl="0" eaLnBrk="1" latinLnBrk="0" hangingPunct="1">
        <a:lnSpc>
          <a:spcPct val="130000"/>
        </a:lnSpc>
        <a:spcBef>
          <a:spcPts val="1500"/>
        </a:spcBef>
        <a:buClr>
          <a:schemeClr val="accent4"/>
        </a:buClr>
        <a:buFont typeface="Wingdings" panose="05000000000000000000" pitchFamily="2" charset="2"/>
        <a:buNone/>
        <a:defRPr sz="2600" kern="1200">
          <a:solidFill>
            <a:schemeClr val="tx1"/>
          </a:solidFill>
          <a:latin typeface="+mn-lt"/>
          <a:ea typeface="+mn-ea"/>
          <a:cs typeface="+mn-cs"/>
        </a:defRPr>
      </a:lvl1pPr>
      <a:lvl2pPr marL="685709" indent="0" algn="l" defTabSz="1371417" rtl="0" eaLnBrk="1" latinLnBrk="0" hangingPunct="1">
        <a:lnSpc>
          <a:spcPct val="130000"/>
        </a:lnSpc>
        <a:spcBef>
          <a:spcPts val="750"/>
        </a:spcBef>
        <a:buClr>
          <a:schemeClr val="accent4"/>
        </a:buClr>
        <a:buFont typeface="Wingdings" panose="05000000000000000000" pitchFamily="2" charset="2"/>
        <a:buNone/>
        <a:defRPr sz="2600" kern="1200">
          <a:solidFill>
            <a:schemeClr val="tx1"/>
          </a:solidFill>
          <a:latin typeface="+mn-lt"/>
          <a:ea typeface="+mn-ea"/>
          <a:cs typeface="+mn-cs"/>
        </a:defRPr>
      </a:lvl2pPr>
      <a:lvl3pPr marL="1371417" indent="0" algn="l" defTabSz="1371417" rtl="0" eaLnBrk="1" latinLnBrk="0" hangingPunct="1">
        <a:lnSpc>
          <a:spcPct val="130000"/>
        </a:lnSpc>
        <a:spcBef>
          <a:spcPts val="750"/>
        </a:spcBef>
        <a:buClr>
          <a:schemeClr val="accent4"/>
        </a:buClr>
        <a:buFont typeface="Wingdings" panose="05000000000000000000" pitchFamily="2" charset="2"/>
        <a:buNone/>
        <a:defRPr sz="2600" kern="1200">
          <a:solidFill>
            <a:schemeClr val="tx1"/>
          </a:solidFill>
          <a:latin typeface="+mn-lt"/>
          <a:ea typeface="+mn-ea"/>
          <a:cs typeface="+mn-cs"/>
        </a:defRPr>
      </a:lvl3pPr>
      <a:lvl4pPr marL="2057126" indent="0" algn="l" defTabSz="1371417" rtl="0" eaLnBrk="1" latinLnBrk="0" hangingPunct="1">
        <a:lnSpc>
          <a:spcPct val="130000"/>
        </a:lnSpc>
        <a:spcBef>
          <a:spcPts val="750"/>
        </a:spcBef>
        <a:buClr>
          <a:schemeClr val="accent4"/>
        </a:buClr>
        <a:buFont typeface="Wingdings" panose="05000000000000000000" pitchFamily="2" charset="2"/>
        <a:buNone/>
        <a:defRPr sz="2600" kern="1200">
          <a:solidFill>
            <a:schemeClr val="tx1"/>
          </a:solidFill>
          <a:latin typeface="+mn-lt"/>
          <a:ea typeface="+mn-ea"/>
          <a:cs typeface="+mn-cs"/>
        </a:defRPr>
      </a:lvl4pPr>
      <a:lvl5pPr marL="2742835" indent="0" algn="l" defTabSz="1371417" rtl="0" eaLnBrk="1" latinLnBrk="0" hangingPunct="1">
        <a:lnSpc>
          <a:spcPct val="130000"/>
        </a:lnSpc>
        <a:spcBef>
          <a:spcPts val="750"/>
        </a:spcBef>
        <a:buClr>
          <a:schemeClr val="accent4"/>
        </a:buClr>
        <a:buFont typeface="Wingdings" panose="05000000000000000000" pitchFamily="2" charset="2"/>
        <a:buNone/>
        <a:defRPr sz="26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40" userDrawn="1">
          <p15:clr>
            <a:srgbClr val="F26B43"/>
          </p15:clr>
        </p15:guide>
        <p15:guide id="2" pos="736" userDrawn="1">
          <p15:clr>
            <a:srgbClr val="F26B43"/>
          </p15:clr>
        </p15:guide>
        <p15:guide id="3" pos="10776" userDrawn="1">
          <p15:clr>
            <a:srgbClr val="F26B43"/>
          </p15:clr>
        </p15:guide>
        <p15:guide id="4" orient="horz" pos="1120" userDrawn="1">
          <p15:clr>
            <a:srgbClr val="F26B43"/>
          </p15:clr>
        </p15:guide>
        <p15:guide id="5" orient="horz" pos="1448" userDrawn="1">
          <p15:clr>
            <a:srgbClr val="F26B43"/>
          </p15:clr>
        </p15:guide>
        <p15:guide id="6" orient="horz" pos="5864" userDrawn="1">
          <p15:clr>
            <a:srgbClr val="F26B43"/>
          </p15:clr>
        </p15:guide>
        <p15:guide id="7" orient="horz" pos="554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tags" Target="../tags/tag29.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tags" Target="../tags/tag30.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tags" Target="../tags/tag31.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5.xml"/><Relationship Id="rId1" Type="http://schemas.openxmlformats.org/officeDocument/2006/relationships/tags" Target="../tags/tag3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tags" Target="../tags/tag3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xml"/><Relationship Id="rId1" Type="http://schemas.openxmlformats.org/officeDocument/2006/relationships/tags" Target="../tags/tag3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5.xml"/><Relationship Id="rId1" Type="http://schemas.openxmlformats.org/officeDocument/2006/relationships/tags" Target="../tags/tag35.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5.xml"/><Relationship Id="rId1" Type="http://schemas.openxmlformats.org/officeDocument/2006/relationships/tags" Target="../tags/tag36.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xml"/><Relationship Id="rId1" Type="http://schemas.openxmlformats.org/officeDocument/2006/relationships/tags" Target="../tags/tag3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5.xml"/><Relationship Id="rId1" Type="http://schemas.openxmlformats.org/officeDocument/2006/relationships/tags" Target="../tags/tag24.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5.xml"/><Relationship Id="rId1" Type="http://schemas.openxmlformats.org/officeDocument/2006/relationships/tags" Target="../tags/tag38.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5.xml"/><Relationship Id="rId1" Type="http://schemas.openxmlformats.org/officeDocument/2006/relationships/tags" Target="../tags/tag39.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5.xml"/><Relationship Id="rId1" Type="http://schemas.openxmlformats.org/officeDocument/2006/relationships/tags" Target="../tags/tag40.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5.xml"/><Relationship Id="rId1" Type="http://schemas.openxmlformats.org/officeDocument/2006/relationships/tags" Target="../tags/tag4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5.xml"/><Relationship Id="rId1" Type="http://schemas.openxmlformats.org/officeDocument/2006/relationships/tags" Target="../tags/tag4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5.xml"/><Relationship Id="rId1" Type="http://schemas.openxmlformats.org/officeDocument/2006/relationships/tags" Target="../tags/tag4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tags" Target="../tags/tag25.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tags" Target="../tags/tag26.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27.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tags" Target="../tags/tag28.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F34588DB-69F9-03C9-6EBA-011F72B5278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7023" y="432608"/>
            <a:ext cx="16357599" cy="4825497"/>
          </a:xfrm>
          <a:prstGeom prst="rect">
            <a:avLst/>
          </a:prstGeom>
          <a:ln>
            <a:noFill/>
          </a:ln>
        </p:spPr>
      </p:pic>
      <p:sp>
        <p:nvSpPr>
          <p:cNvPr id="3" name="Google Shape;177;ge91fb5eca1_2_81">
            <a:extLst>
              <a:ext uri="{FF2B5EF4-FFF2-40B4-BE49-F238E27FC236}">
                <a16:creationId xmlns:a16="http://schemas.microsoft.com/office/drawing/2014/main" id="{4AE913B6-CEEE-CE00-A397-2FD1360CB43B}"/>
              </a:ext>
            </a:extLst>
          </p:cNvPr>
          <p:cNvSpPr txBox="1">
            <a:spLocks/>
          </p:cNvSpPr>
          <p:nvPr/>
        </p:nvSpPr>
        <p:spPr>
          <a:xfrm>
            <a:off x="279887" y="7278097"/>
            <a:ext cx="18071869" cy="1117189"/>
          </a:xfrm>
          <a:prstGeom prst="rect">
            <a:avLst/>
          </a:prstGeom>
          <a:noFill/>
          <a:ln>
            <a:noFill/>
          </a:ln>
        </p:spPr>
        <p:txBody>
          <a:bodyPr spcFirstLastPara="1" wrap="square" lIns="91425" tIns="45700" rIns="91425" bIns="45700" anchor="ctr" anchorCtr="0">
            <a:spAutoFit/>
          </a:bodyPr>
          <a:lstStyle>
            <a:lvl1pPr algn="l" defTabSz="1371417" rtl="0" eaLnBrk="1" latinLnBrk="0" hangingPunct="1">
              <a:lnSpc>
                <a:spcPct val="90000"/>
              </a:lnSpc>
              <a:spcBef>
                <a:spcPct val="0"/>
              </a:spcBef>
              <a:buNone/>
              <a:defRPr sz="4400" b="1" kern="1200">
                <a:solidFill>
                  <a:schemeClr val="accent1"/>
                </a:solidFill>
                <a:latin typeface="+mj-lt"/>
                <a:ea typeface="+mj-ea"/>
                <a:cs typeface="+mj-cs"/>
              </a:defRPr>
            </a:lvl1pPr>
          </a:lstStyle>
          <a:p>
            <a:pPr algn="ctr"/>
            <a:r>
              <a:rPr lang="es-ES" sz="5400" dirty="0">
                <a:solidFill>
                  <a:schemeClr val="accent1">
                    <a:lumMod val="75000"/>
                  </a:schemeClr>
                </a:solidFill>
              </a:rPr>
              <a:t>“Comportamiento Humano en la organización”  </a:t>
            </a:r>
          </a:p>
          <a:p>
            <a:pPr algn="ctr"/>
            <a:r>
              <a:rPr lang="es-ES" sz="2000" dirty="0">
                <a:solidFill>
                  <a:schemeClr val="accent1">
                    <a:lumMod val="75000"/>
                  </a:schemeClr>
                </a:solidFill>
              </a:rPr>
              <a:t>(Martes y Viernes 08:30 a 10:00 am </a:t>
            </a:r>
            <a:r>
              <a:rPr lang="es-ES" sz="2000" dirty="0" err="1">
                <a:solidFill>
                  <a:schemeClr val="accent1">
                    <a:lumMod val="75000"/>
                  </a:schemeClr>
                </a:solidFill>
              </a:rPr>
              <a:t>hrs</a:t>
            </a:r>
            <a:r>
              <a:rPr lang="es-ES" sz="2000" dirty="0">
                <a:solidFill>
                  <a:schemeClr val="accent1">
                    <a:lumMod val="75000"/>
                  </a:schemeClr>
                </a:solidFill>
              </a:rPr>
              <a:t>.)</a:t>
            </a:r>
          </a:p>
        </p:txBody>
      </p:sp>
    </p:spTree>
    <p:extLst>
      <p:ext uri="{BB962C8B-B14F-4D97-AF65-F5344CB8AC3E}">
        <p14:creationId xmlns:p14="http://schemas.microsoft.com/office/powerpoint/2010/main" val="281973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Una caricatura de una persona&#10;&#10;Descripción generada automáticamente con confianza media">
            <a:extLst>
              <a:ext uri="{FF2B5EF4-FFF2-40B4-BE49-F238E27FC236}">
                <a16:creationId xmlns:a16="http://schemas.microsoft.com/office/drawing/2014/main" id="{8E1BE8C9-4A38-4D3C-9973-CCE496E66C2D}"/>
              </a:ext>
            </a:extLst>
          </p:cNvPr>
          <p:cNvPicPr>
            <a:picLocks noChangeAspect="1"/>
          </p:cNvPicPr>
          <p:nvPr/>
        </p:nvPicPr>
        <p:blipFill rotWithShape="1">
          <a:blip r:embed="rId4">
            <a:extLst>
              <a:ext uri="{28A0092B-C50C-407E-A947-70E740481C1C}">
                <a14:useLocalDpi xmlns:a14="http://schemas.microsoft.com/office/drawing/2010/main" val="0"/>
              </a:ext>
            </a:extLst>
          </a:blip>
          <a:srcRect l="7577" r="46952"/>
          <a:stretch/>
        </p:blipFill>
        <p:spPr>
          <a:xfrm>
            <a:off x="12650518" y="3925704"/>
            <a:ext cx="5637482" cy="3272110"/>
          </a:xfrm>
          <a:prstGeom prst="rect">
            <a:avLst/>
          </a:prstGeom>
        </p:spPr>
      </p:pic>
      <p:sp>
        <p:nvSpPr>
          <p:cNvPr id="11" name="íslíďè">
            <a:extLst>
              <a:ext uri="{FF2B5EF4-FFF2-40B4-BE49-F238E27FC236}">
                <a16:creationId xmlns:a16="http://schemas.microsoft.com/office/drawing/2014/main" id="{2DA2D880-B5C2-4751-880E-C84E7BAB0AF1}"/>
              </a:ext>
            </a:extLst>
          </p:cNvPr>
          <p:cNvSpPr>
            <a:spLocks/>
          </p:cNvSpPr>
          <p:nvPr/>
        </p:nvSpPr>
        <p:spPr>
          <a:xfrm>
            <a:off x="381219" y="2468880"/>
            <a:ext cx="6324382" cy="7569200"/>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fontScale="92500" lnSpcReduction="20000"/>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a:r>
              <a:rPr lang="es-CL" sz="2600" dirty="0">
                <a:latin typeface="Times-Roman"/>
              </a:rPr>
              <a:t>El aspecto negativo </a:t>
            </a:r>
            <a:r>
              <a:rPr lang="es-MX" sz="2600" dirty="0">
                <a:latin typeface="Times-Roman"/>
              </a:rPr>
              <a:t>suele expresarse en términos del binomio dominio-sumisión (yo gano, tú pierdes).</a:t>
            </a:r>
          </a:p>
          <a:p>
            <a:pPr algn="just"/>
            <a:endParaRPr lang="es-MX" sz="2600" dirty="0">
              <a:latin typeface="Times-Roman"/>
            </a:endParaRPr>
          </a:p>
          <a:p>
            <a:pPr algn="just"/>
            <a:r>
              <a:rPr lang="es-MX" sz="2600" dirty="0">
                <a:latin typeface="Times-Roman"/>
              </a:rPr>
              <a:t>Tener poder significa poseer autoridad sobre otros, quienes se encuentran entonces en una</a:t>
            </a:r>
          </a:p>
          <a:p>
            <a:pPr algn="just"/>
            <a:r>
              <a:rPr lang="es-CL" sz="2600" dirty="0">
                <a:latin typeface="Times-Roman"/>
              </a:rPr>
              <a:t>situación menos favorable.</a:t>
            </a:r>
            <a:r>
              <a:rPr lang="es-MX" sz="2600" dirty="0">
                <a:latin typeface="Times-Roman"/>
              </a:rPr>
              <a:t> La autoridad que se basa en el aspecto negativo considera a</a:t>
            </a:r>
          </a:p>
          <a:p>
            <a:pPr algn="just"/>
            <a:r>
              <a:rPr lang="es-MX" sz="2600" dirty="0">
                <a:latin typeface="Times-Roman"/>
              </a:rPr>
              <a:t>las personas como simples piezas de ajedrez que deben usarse o sacrificarse según lo requieran</a:t>
            </a:r>
          </a:p>
          <a:p>
            <a:pPr algn="just"/>
            <a:r>
              <a:rPr lang="es-MX" sz="2600" dirty="0">
                <a:latin typeface="Times-Roman"/>
              </a:rPr>
              <a:t>las circunstancias. </a:t>
            </a:r>
          </a:p>
          <a:p>
            <a:pPr algn="just"/>
            <a:endParaRPr lang="es-MX" sz="2600" dirty="0">
              <a:latin typeface="Times-Roman"/>
            </a:endParaRPr>
          </a:p>
          <a:p>
            <a:pPr algn="just"/>
            <a:r>
              <a:rPr lang="es-MX" sz="2600" dirty="0">
                <a:latin typeface="Times-Roman"/>
              </a:rPr>
              <a:t>Eso resulta contraproducente, ya que al sentir que se pretende manejarlos a voluntad, los individuos tienden a resistir el liderazgo o a adoptar una actitud pasiva. </a:t>
            </a:r>
          </a:p>
          <a:p>
            <a:pPr algn="just"/>
            <a:endParaRPr lang="es-MX" sz="2600" dirty="0">
              <a:latin typeface="Times-Roman"/>
            </a:endParaRPr>
          </a:p>
          <a:p>
            <a:pPr algn="just"/>
            <a:r>
              <a:rPr lang="es-MX" sz="2600" dirty="0">
                <a:latin typeface="Times-Roman"/>
              </a:rPr>
              <a:t>En cualquiera de los dos casos, el valor que representan para el administrador se ve</a:t>
            </a:r>
          </a:p>
          <a:p>
            <a:pPr algn="just"/>
            <a:r>
              <a:rPr lang="es-CL" sz="2600" dirty="0">
                <a:latin typeface="Times-Roman"/>
              </a:rPr>
              <a:t>severamente limitado.</a:t>
            </a:r>
            <a:endParaRPr lang="es-ES" altLang="zh-CN" sz="2600" dirty="0">
              <a:latin typeface="Times-Roman"/>
              <a:sym typeface="+mn-lt"/>
            </a:endParaRPr>
          </a:p>
        </p:txBody>
      </p:sp>
      <p:sp>
        <p:nvSpPr>
          <p:cNvPr id="13" name="íslíďè">
            <a:extLst>
              <a:ext uri="{FF2B5EF4-FFF2-40B4-BE49-F238E27FC236}">
                <a16:creationId xmlns:a16="http://schemas.microsoft.com/office/drawing/2014/main" id="{5D65CBAF-ADBE-4F86-859D-9266F5B9338B}"/>
              </a:ext>
            </a:extLst>
          </p:cNvPr>
          <p:cNvSpPr>
            <a:spLocks/>
          </p:cNvSpPr>
          <p:nvPr/>
        </p:nvSpPr>
        <p:spPr>
          <a:xfrm>
            <a:off x="7062952" y="2468880"/>
            <a:ext cx="5855579" cy="7569200"/>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lnSpcReduction="10000"/>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a:r>
              <a:rPr lang="es-MX" sz="1800" b="0" i="0" u="none" strike="noStrike" baseline="0" dirty="0">
                <a:latin typeface="Times-Roman"/>
              </a:rPr>
              <a:t>El </a:t>
            </a:r>
            <a:r>
              <a:rPr lang="es-MX" sz="2600" dirty="0">
                <a:latin typeface="Times-Roman"/>
              </a:rPr>
              <a:t>aspecto positivo del poder se caracteriza por el interés de la instancia con jurisdicción respecto de las metas de grupo, equipos y organizaciones, esto es, por ayudar a formularlas y alcanzarlas. </a:t>
            </a:r>
          </a:p>
          <a:p>
            <a:pPr algn="just"/>
            <a:endParaRPr lang="es-MX" sz="2600" dirty="0">
              <a:latin typeface="Times-Roman"/>
            </a:endParaRPr>
          </a:p>
          <a:p>
            <a:pPr algn="just"/>
            <a:r>
              <a:rPr lang="es-MX" sz="2600" dirty="0">
                <a:latin typeface="Times-Roman"/>
              </a:rPr>
              <a:t>Esta cualidad requiere que se ejerza influencia a favor de los demás </a:t>
            </a:r>
            <a:r>
              <a:rPr lang="es-CL" sz="2600" dirty="0">
                <a:latin typeface="Times-Roman"/>
              </a:rPr>
              <a:t>y no sobre ellos</a:t>
            </a:r>
            <a:r>
              <a:rPr lang="es-MX" sz="2600" dirty="0">
                <a:latin typeface="Times-Roman"/>
              </a:rPr>
              <a:t>. </a:t>
            </a:r>
          </a:p>
          <a:p>
            <a:pPr algn="just"/>
            <a:endParaRPr lang="es-MX" sz="2600" dirty="0">
              <a:latin typeface="Times-Roman"/>
            </a:endParaRPr>
          </a:p>
          <a:p>
            <a:pPr algn="just"/>
            <a:r>
              <a:rPr lang="es-MX" sz="2600" dirty="0">
                <a:latin typeface="Times-Roman"/>
              </a:rPr>
              <a:t>Los dirigentes que practican de manera positiva el poder estimulan a los integrantes de grupos y equipos a adquirir la fuerza y competencia necesarias para triunfar como personas y como miembros de la organización.</a:t>
            </a:r>
            <a:endParaRPr lang="es-ES" altLang="zh-CN" sz="2600" dirty="0">
              <a:latin typeface="Times-Roman"/>
              <a:sym typeface="+mn-lt"/>
            </a:endParaRPr>
          </a:p>
        </p:txBody>
      </p:sp>
      <p:sp>
        <p:nvSpPr>
          <p:cNvPr id="2" name="Título 2">
            <a:extLst>
              <a:ext uri="{FF2B5EF4-FFF2-40B4-BE49-F238E27FC236}">
                <a16:creationId xmlns:a16="http://schemas.microsoft.com/office/drawing/2014/main" id="{137735D7-A57C-145A-5262-EAABD071AE8A}"/>
              </a:ext>
            </a:extLst>
          </p:cNvPr>
          <p:cNvSpPr txBox="1">
            <a:spLocks/>
          </p:cNvSpPr>
          <p:nvPr/>
        </p:nvSpPr>
        <p:spPr>
          <a:xfrm>
            <a:off x="1068118" y="750008"/>
            <a:ext cx="16151764" cy="701731"/>
          </a:xfrm>
          <a:prstGeom prst="rect">
            <a:avLst/>
          </a:prstGeom>
        </p:spPr>
        <p:txBody>
          <a:bodyPr vert="horz" lIns="91440" tIns="45720" rIns="91440" bIns="45720" rtlCol="0" anchor="t">
            <a:spAutoFit/>
          </a:bodyPr>
          <a:lstStyle>
            <a:lvl1pPr algn="l" defTabSz="1371417" rtl="0" eaLnBrk="1" latinLnBrk="0" hangingPunct="1">
              <a:lnSpc>
                <a:spcPct val="90000"/>
              </a:lnSpc>
              <a:spcBef>
                <a:spcPct val="0"/>
              </a:spcBef>
              <a:buNone/>
              <a:defRPr sz="4400" b="1" kern="1200">
                <a:solidFill>
                  <a:schemeClr val="accent1"/>
                </a:solidFill>
                <a:latin typeface="+mj-lt"/>
                <a:ea typeface="+mj-ea"/>
                <a:cs typeface="+mj-cs"/>
              </a:defRPr>
            </a:lvl1pPr>
          </a:lstStyle>
          <a:p>
            <a:pPr algn="just"/>
            <a:r>
              <a:rPr lang="es-MX" dirty="0"/>
              <a:t>Las Facetas del poder en las organizaciones</a:t>
            </a:r>
            <a:endParaRPr lang="es-CL" dirty="0"/>
          </a:p>
        </p:txBody>
      </p:sp>
    </p:spTree>
    <p:custDataLst>
      <p:tags r:id="rId1"/>
    </p:custDataLst>
    <p:extLst>
      <p:ext uri="{BB962C8B-B14F-4D97-AF65-F5344CB8AC3E}">
        <p14:creationId xmlns:p14="http://schemas.microsoft.com/office/powerpoint/2010/main" val="2596339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Una caricatura de una persona&#10;&#10;Descripción generada automáticamente con confianza media">
            <a:extLst>
              <a:ext uri="{FF2B5EF4-FFF2-40B4-BE49-F238E27FC236}">
                <a16:creationId xmlns:a16="http://schemas.microsoft.com/office/drawing/2014/main" id="{8E1BE8C9-4A38-4D3C-9973-CCE496E66C2D}"/>
              </a:ext>
            </a:extLst>
          </p:cNvPr>
          <p:cNvPicPr>
            <a:picLocks noChangeAspect="1"/>
          </p:cNvPicPr>
          <p:nvPr/>
        </p:nvPicPr>
        <p:blipFill rotWithShape="1">
          <a:blip r:embed="rId4">
            <a:extLst>
              <a:ext uri="{28A0092B-C50C-407E-A947-70E740481C1C}">
                <a14:useLocalDpi xmlns:a14="http://schemas.microsoft.com/office/drawing/2010/main" val="0"/>
              </a:ext>
            </a:extLst>
          </a:blip>
          <a:srcRect l="7577" r="46952"/>
          <a:stretch/>
        </p:blipFill>
        <p:spPr>
          <a:xfrm>
            <a:off x="12650518" y="3925704"/>
            <a:ext cx="5637482" cy="3272110"/>
          </a:xfrm>
          <a:prstGeom prst="rect">
            <a:avLst/>
          </a:prstGeom>
        </p:spPr>
      </p:pic>
      <p:sp>
        <p:nvSpPr>
          <p:cNvPr id="11" name="íslíďè">
            <a:extLst>
              <a:ext uri="{FF2B5EF4-FFF2-40B4-BE49-F238E27FC236}">
                <a16:creationId xmlns:a16="http://schemas.microsoft.com/office/drawing/2014/main" id="{2DA2D880-B5C2-4751-880E-C84E7BAB0AF1}"/>
              </a:ext>
            </a:extLst>
          </p:cNvPr>
          <p:cNvSpPr>
            <a:spLocks/>
          </p:cNvSpPr>
          <p:nvPr/>
        </p:nvSpPr>
        <p:spPr>
          <a:xfrm>
            <a:off x="370162" y="3556000"/>
            <a:ext cx="6324382" cy="6482080"/>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a:r>
              <a:rPr lang="es-MX" sz="2600" dirty="0">
                <a:latin typeface="Times-Roman"/>
              </a:rPr>
              <a:t>Entonces, señala </a:t>
            </a:r>
            <a:r>
              <a:rPr lang="es-MX" sz="2600" dirty="0" err="1">
                <a:latin typeface="Times-Roman"/>
              </a:rPr>
              <a:t>Kòjeve</a:t>
            </a:r>
            <a:r>
              <a:rPr lang="es-MX" sz="2600" dirty="0">
                <a:latin typeface="Times-Roman"/>
              </a:rPr>
              <a:t>, la autoridad es la posibilidad que tiene un agente de actuar sobre otro u otros sin que éstos reaccionen contra él, aunque sean totalmente capaces de hacerlo. </a:t>
            </a:r>
          </a:p>
          <a:p>
            <a:pPr algn="just"/>
            <a:endParaRPr lang="es-MX" sz="2600" dirty="0">
              <a:latin typeface="Times-Roman"/>
            </a:endParaRPr>
          </a:p>
          <a:p>
            <a:pPr algn="just"/>
            <a:r>
              <a:rPr lang="es-MX" sz="2600" dirty="0">
                <a:latin typeface="Times-Roman"/>
              </a:rPr>
              <a:t>La autoridad, en principio, excluye la fuerza; utilizarla conllevaría el establecimiento de una relación de poder y no ya el uso de la autoridad. En este sentido la noción de autoridad implica que alguien tiene un ascendiente, una influencia, sobre otro u otros.</a:t>
            </a:r>
            <a:endParaRPr lang="es-ES" altLang="zh-CN" sz="2600" dirty="0">
              <a:latin typeface="Times-Roman"/>
              <a:sym typeface="+mn-lt"/>
            </a:endParaRPr>
          </a:p>
        </p:txBody>
      </p:sp>
      <p:sp>
        <p:nvSpPr>
          <p:cNvPr id="13" name="íslíďè">
            <a:extLst>
              <a:ext uri="{FF2B5EF4-FFF2-40B4-BE49-F238E27FC236}">
                <a16:creationId xmlns:a16="http://schemas.microsoft.com/office/drawing/2014/main" id="{5D65CBAF-ADBE-4F86-859D-9266F5B9338B}"/>
              </a:ext>
            </a:extLst>
          </p:cNvPr>
          <p:cNvSpPr>
            <a:spLocks/>
          </p:cNvSpPr>
          <p:nvPr/>
        </p:nvSpPr>
        <p:spPr>
          <a:xfrm>
            <a:off x="7062952" y="3556000"/>
            <a:ext cx="6084088" cy="6482080"/>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a:r>
              <a:rPr lang="es-MX" sz="2600" dirty="0">
                <a:latin typeface="Times-Roman"/>
              </a:rPr>
              <a:t>Weber4 dice que la autoridad significa la probabilidad de que una orden sea obedecida. </a:t>
            </a:r>
          </a:p>
          <a:p>
            <a:pPr algn="just"/>
            <a:endParaRPr lang="es-MX" sz="2600" dirty="0">
              <a:latin typeface="Times-Roman"/>
            </a:endParaRPr>
          </a:p>
          <a:p>
            <a:pPr algn="just"/>
            <a:r>
              <a:rPr lang="es-MX" sz="2600" dirty="0">
                <a:latin typeface="Times-Roman"/>
              </a:rPr>
              <a:t>Desde esta perspectiva la autoridad proporciona poder, pero éste no siempre deriva en la posesión de autoridad legítima. </a:t>
            </a:r>
          </a:p>
          <a:p>
            <a:pPr algn="just"/>
            <a:endParaRPr lang="es-MX" sz="2600" dirty="0">
              <a:latin typeface="Times-Roman"/>
            </a:endParaRPr>
          </a:p>
          <a:p>
            <a:pPr algn="just"/>
            <a:r>
              <a:rPr lang="es-MX" sz="2600" dirty="0">
                <a:latin typeface="Times-Roman"/>
              </a:rPr>
              <a:t>La aceptación del poder implica la legitimación de la autoridad, y si la autoridad proporciona poder, éste conduce a la dominación.</a:t>
            </a:r>
            <a:endParaRPr lang="es-ES" altLang="zh-CN" sz="2600" dirty="0">
              <a:latin typeface="Times-Roman"/>
              <a:sym typeface="+mn-lt"/>
            </a:endParaRPr>
          </a:p>
        </p:txBody>
      </p:sp>
      <p:sp>
        <p:nvSpPr>
          <p:cNvPr id="2" name="Título 2">
            <a:extLst>
              <a:ext uri="{FF2B5EF4-FFF2-40B4-BE49-F238E27FC236}">
                <a16:creationId xmlns:a16="http://schemas.microsoft.com/office/drawing/2014/main" id="{137735D7-A57C-145A-5262-EAABD071AE8A}"/>
              </a:ext>
            </a:extLst>
          </p:cNvPr>
          <p:cNvSpPr txBox="1">
            <a:spLocks/>
          </p:cNvSpPr>
          <p:nvPr/>
        </p:nvSpPr>
        <p:spPr>
          <a:xfrm>
            <a:off x="1068118" y="750008"/>
            <a:ext cx="16151764" cy="1920526"/>
          </a:xfrm>
          <a:prstGeom prst="rect">
            <a:avLst/>
          </a:prstGeom>
        </p:spPr>
        <p:txBody>
          <a:bodyPr vert="horz" lIns="91440" tIns="45720" rIns="91440" bIns="45720" rtlCol="0" anchor="t">
            <a:spAutoFit/>
          </a:bodyPr>
          <a:lstStyle>
            <a:lvl1pPr algn="l" defTabSz="1371417" rtl="0" eaLnBrk="1" latinLnBrk="0" hangingPunct="1">
              <a:lnSpc>
                <a:spcPct val="90000"/>
              </a:lnSpc>
              <a:spcBef>
                <a:spcPct val="0"/>
              </a:spcBef>
              <a:buNone/>
              <a:defRPr sz="4400" b="1" kern="1200">
                <a:solidFill>
                  <a:schemeClr val="accent1"/>
                </a:solidFill>
                <a:latin typeface="+mj-lt"/>
                <a:ea typeface="+mj-ea"/>
                <a:cs typeface="+mj-cs"/>
              </a:defRPr>
            </a:lvl1pPr>
          </a:lstStyle>
          <a:p>
            <a:pPr algn="just"/>
            <a:r>
              <a:rPr lang="es-MX" dirty="0"/>
              <a:t>Las Facetas del poder en las organizaciones</a:t>
            </a:r>
          </a:p>
          <a:p>
            <a:pPr algn="just"/>
            <a:endParaRPr lang="es-MX" dirty="0"/>
          </a:p>
          <a:p>
            <a:pPr algn="just"/>
            <a:r>
              <a:rPr lang="es-MX" dirty="0"/>
              <a:t>Autoridad </a:t>
            </a:r>
            <a:endParaRPr lang="es-CL" dirty="0"/>
          </a:p>
        </p:txBody>
      </p:sp>
    </p:spTree>
    <p:custDataLst>
      <p:tags r:id="rId1"/>
    </p:custDataLst>
    <p:extLst>
      <p:ext uri="{BB962C8B-B14F-4D97-AF65-F5344CB8AC3E}">
        <p14:creationId xmlns:p14="http://schemas.microsoft.com/office/powerpoint/2010/main" val="31997788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Una caricatura de una persona&#10;&#10;Descripción generada automáticamente con confianza media">
            <a:extLst>
              <a:ext uri="{FF2B5EF4-FFF2-40B4-BE49-F238E27FC236}">
                <a16:creationId xmlns:a16="http://schemas.microsoft.com/office/drawing/2014/main" id="{8E1BE8C9-4A38-4D3C-9973-CCE496E66C2D}"/>
              </a:ext>
            </a:extLst>
          </p:cNvPr>
          <p:cNvPicPr>
            <a:picLocks noChangeAspect="1"/>
          </p:cNvPicPr>
          <p:nvPr/>
        </p:nvPicPr>
        <p:blipFill rotWithShape="1">
          <a:blip r:embed="rId4">
            <a:extLst>
              <a:ext uri="{28A0092B-C50C-407E-A947-70E740481C1C}">
                <a14:useLocalDpi xmlns:a14="http://schemas.microsoft.com/office/drawing/2010/main" val="0"/>
              </a:ext>
            </a:extLst>
          </a:blip>
          <a:srcRect l="7577" r="46952"/>
          <a:stretch/>
        </p:blipFill>
        <p:spPr>
          <a:xfrm>
            <a:off x="12480687" y="4921384"/>
            <a:ext cx="5637482" cy="3272110"/>
          </a:xfrm>
          <a:prstGeom prst="rect">
            <a:avLst/>
          </a:prstGeom>
        </p:spPr>
      </p:pic>
      <p:sp>
        <p:nvSpPr>
          <p:cNvPr id="2" name="Título 2">
            <a:extLst>
              <a:ext uri="{FF2B5EF4-FFF2-40B4-BE49-F238E27FC236}">
                <a16:creationId xmlns:a16="http://schemas.microsoft.com/office/drawing/2014/main" id="{137735D7-A57C-145A-5262-EAABD071AE8A}"/>
              </a:ext>
            </a:extLst>
          </p:cNvPr>
          <p:cNvSpPr txBox="1">
            <a:spLocks/>
          </p:cNvSpPr>
          <p:nvPr/>
        </p:nvSpPr>
        <p:spPr>
          <a:xfrm>
            <a:off x="1068118" y="750008"/>
            <a:ext cx="16151764" cy="6020110"/>
          </a:xfrm>
          <a:prstGeom prst="rect">
            <a:avLst/>
          </a:prstGeom>
        </p:spPr>
        <p:txBody>
          <a:bodyPr vert="horz" lIns="91440" tIns="45720" rIns="91440" bIns="45720" rtlCol="0" anchor="t">
            <a:spAutoFit/>
          </a:bodyPr>
          <a:lstStyle>
            <a:lvl1pPr algn="l" defTabSz="1371417" rtl="0" eaLnBrk="1" latinLnBrk="0" hangingPunct="1">
              <a:lnSpc>
                <a:spcPct val="90000"/>
              </a:lnSpc>
              <a:spcBef>
                <a:spcPct val="0"/>
              </a:spcBef>
              <a:buNone/>
              <a:defRPr sz="4400" b="1" kern="1200">
                <a:solidFill>
                  <a:schemeClr val="accent1"/>
                </a:solidFill>
                <a:latin typeface="+mj-lt"/>
                <a:ea typeface="+mj-ea"/>
                <a:cs typeface="+mj-cs"/>
              </a:defRPr>
            </a:lvl1pPr>
          </a:lstStyle>
          <a:p>
            <a:pPr algn="just"/>
            <a:r>
              <a:rPr lang="es-MX" dirty="0"/>
              <a:t>Las Facetas del poder en las organizaciones</a:t>
            </a:r>
          </a:p>
          <a:p>
            <a:pPr algn="just"/>
            <a:endParaRPr lang="es-MX" dirty="0"/>
          </a:p>
          <a:p>
            <a:pPr algn="just"/>
            <a:r>
              <a:rPr lang="es-MX" dirty="0"/>
              <a:t>Dominación  </a:t>
            </a:r>
          </a:p>
          <a:p>
            <a:pPr algn="just"/>
            <a:endParaRPr lang="es-MX" dirty="0"/>
          </a:p>
          <a:p>
            <a:pPr algn="just"/>
            <a:r>
              <a:rPr lang="es-MX" sz="3600" b="0" i="0" u="none" strike="noStrike" baseline="0" dirty="0">
                <a:latin typeface="Times-Roman"/>
              </a:rPr>
              <a:t>Siguiendo el pensamiento de Weber, la dominación es la probabilidad de encontrar obediencia en una relación social dada. “No es, por lo tanto, toda especie de probabilidad de ejercer poder, o influencia sobre otros hombres.” En el sentido indicado, la dominación (autoridad) puede descansar en los más diversos motivos de acatamiento, inconsciente o racional. </a:t>
            </a:r>
          </a:p>
          <a:p>
            <a:pPr algn="just"/>
            <a:endParaRPr lang="es-MX" sz="3600" b="0" dirty="0">
              <a:latin typeface="Times-Roman"/>
            </a:endParaRPr>
          </a:p>
          <a:p>
            <a:pPr algn="just"/>
            <a:r>
              <a:rPr lang="es-MX" sz="3600" b="0" i="0" u="none" strike="noStrike" baseline="0" dirty="0">
                <a:latin typeface="Times-Roman"/>
              </a:rPr>
              <a:t>Para el autor existen tres tipos de dominación legítima:</a:t>
            </a:r>
            <a:endParaRPr lang="es-CL" sz="7200" dirty="0"/>
          </a:p>
        </p:txBody>
      </p:sp>
      <p:sp>
        <p:nvSpPr>
          <p:cNvPr id="4" name="íslíďè">
            <a:extLst>
              <a:ext uri="{FF2B5EF4-FFF2-40B4-BE49-F238E27FC236}">
                <a16:creationId xmlns:a16="http://schemas.microsoft.com/office/drawing/2014/main" id="{B5EE71F0-32DB-55C4-CD85-24FF771BC9E7}"/>
              </a:ext>
            </a:extLst>
          </p:cNvPr>
          <p:cNvSpPr>
            <a:spLocks/>
          </p:cNvSpPr>
          <p:nvPr/>
        </p:nvSpPr>
        <p:spPr>
          <a:xfrm>
            <a:off x="1068118" y="7985760"/>
            <a:ext cx="4270049" cy="1325880"/>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MX" sz="2400" b="0" i="0" u="none" strike="noStrike" baseline="0" dirty="0">
                <a:latin typeface="Times-Roman"/>
              </a:rPr>
              <a:t>Carácter Tradicional </a:t>
            </a:r>
            <a:endParaRPr lang="es-ES" altLang="zh-CN" sz="4800" b="1" dirty="0">
              <a:cs typeface="+mn-ea"/>
              <a:sym typeface="+mn-lt"/>
            </a:endParaRPr>
          </a:p>
        </p:txBody>
      </p:sp>
      <p:sp>
        <p:nvSpPr>
          <p:cNvPr id="5" name="íslíďè">
            <a:extLst>
              <a:ext uri="{FF2B5EF4-FFF2-40B4-BE49-F238E27FC236}">
                <a16:creationId xmlns:a16="http://schemas.microsoft.com/office/drawing/2014/main" id="{CBA650C9-0A60-435E-E26D-037CD5ACDC4F}"/>
              </a:ext>
            </a:extLst>
          </p:cNvPr>
          <p:cNvSpPr>
            <a:spLocks/>
          </p:cNvSpPr>
          <p:nvPr/>
        </p:nvSpPr>
        <p:spPr>
          <a:xfrm>
            <a:off x="5731558" y="7985760"/>
            <a:ext cx="4270049" cy="1325880"/>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MX" sz="2400" b="0" i="0" u="none" strike="noStrike" baseline="0" dirty="0">
                <a:latin typeface="Times-Roman"/>
              </a:rPr>
              <a:t>Carácter Carismático </a:t>
            </a:r>
            <a:endParaRPr lang="es-ES" altLang="zh-CN" sz="4800" b="1" dirty="0">
              <a:cs typeface="+mn-ea"/>
              <a:sym typeface="+mn-lt"/>
            </a:endParaRPr>
          </a:p>
        </p:txBody>
      </p:sp>
      <p:sp>
        <p:nvSpPr>
          <p:cNvPr id="6" name="íslíďè">
            <a:extLst>
              <a:ext uri="{FF2B5EF4-FFF2-40B4-BE49-F238E27FC236}">
                <a16:creationId xmlns:a16="http://schemas.microsoft.com/office/drawing/2014/main" id="{2B1B5C8A-8656-C131-8DA3-796E25FA2575}"/>
              </a:ext>
            </a:extLst>
          </p:cNvPr>
          <p:cNvSpPr>
            <a:spLocks/>
          </p:cNvSpPr>
          <p:nvPr/>
        </p:nvSpPr>
        <p:spPr>
          <a:xfrm>
            <a:off x="10515493" y="7985760"/>
            <a:ext cx="4270049" cy="1325880"/>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MX" sz="2400" b="0" i="0" u="none" strike="noStrike" baseline="0" dirty="0">
                <a:latin typeface="Times-Roman"/>
              </a:rPr>
              <a:t>Carácter Racional </a:t>
            </a:r>
            <a:endParaRPr lang="es-ES" altLang="zh-CN" sz="4800" b="1" dirty="0">
              <a:cs typeface="+mn-ea"/>
              <a:sym typeface="+mn-lt"/>
            </a:endParaRPr>
          </a:p>
        </p:txBody>
      </p:sp>
    </p:spTree>
    <p:custDataLst>
      <p:tags r:id="rId1"/>
    </p:custDataLst>
    <p:extLst>
      <p:ext uri="{BB962C8B-B14F-4D97-AF65-F5344CB8AC3E}">
        <p14:creationId xmlns:p14="http://schemas.microsoft.com/office/powerpoint/2010/main" val="25201353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2">
            <a:extLst>
              <a:ext uri="{FF2B5EF4-FFF2-40B4-BE49-F238E27FC236}">
                <a16:creationId xmlns:a16="http://schemas.microsoft.com/office/drawing/2014/main" id="{137735D7-A57C-145A-5262-EAABD071AE8A}"/>
              </a:ext>
            </a:extLst>
          </p:cNvPr>
          <p:cNvSpPr txBox="1">
            <a:spLocks/>
          </p:cNvSpPr>
          <p:nvPr/>
        </p:nvSpPr>
        <p:spPr>
          <a:xfrm>
            <a:off x="1068118" y="750008"/>
            <a:ext cx="16151764" cy="2917722"/>
          </a:xfrm>
          <a:prstGeom prst="rect">
            <a:avLst/>
          </a:prstGeom>
        </p:spPr>
        <p:txBody>
          <a:bodyPr vert="horz" lIns="91440" tIns="45720" rIns="91440" bIns="45720" rtlCol="0" anchor="t">
            <a:spAutoFit/>
          </a:bodyPr>
          <a:lstStyle>
            <a:lvl1pPr algn="l" defTabSz="1371417" rtl="0" eaLnBrk="1" latinLnBrk="0" hangingPunct="1">
              <a:lnSpc>
                <a:spcPct val="90000"/>
              </a:lnSpc>
              <a:spcBef>
                <a:spcPct val="0"/>
              </a:spcBef>
              <a:buNone/>
              <a:defRPr sz="4400" b="1" kern="1200">
                <a:solidFill>
                  <a:schemeClr val="accent1"/>
                </a:solidFill>
                <a:latin typeface="+mj-lt"/>
                <a:ea typeface="+mj-ea"/>
                <a:cs typeface="+mj-cs"/>
              </a:defRPr>
            </a:lvl1pPr>
          </a:lstStyle>
          <a:p>
            <a:pPr algn="just"/>
            <a:r>
              <a:rPr lang="es-MX" dirty="0"/>
              <a:t>Las Facetas del poder en las organizaciones</a:t>
            </a:r>
          </a:p>
          <a:p>
            <a:pPr algn="just"/>
            <a:endParaRPr lang="es-MX" dirty="0"/>
          </a:p>
          <a:p>
            <a:pPr algn="just"/>
            <a:r>
              <a:rPr lang="es-MX" dirty="0"/>
              <a:t>Dominación  </a:t>
            </a:r>
          </a:p>
          <a:p>
            <a:pPr algn="just"/>
            <a:endParaRPr lang="es-MX" sz="3600" b="0" dirty="0">
              <a:latin typeface="Times-Roman"/>
            </a:endParaRPr>
          </a:p>
          <a:p>
            <a:pPr algn="just"/>
            <a:r>
              <a:rPr lang="es-MX" sz="3600" b="0" i="0" u="none" strike="noStrike" baseline="0" dirty="0">
                <a:latin typeface="Times-Roman"/>
              </a:rPr>
              <a:t>Para el autor existen tres tipos de dominación legítima:</a:t>
            </a:r>
            <a:endParaRPr lang="es-CL" sz="7200" dirty="0"/>
          </a:p>
        </p:txBody>
      </p:sp>
      <p:sp>
        <p:nvSpPr>
          <p:cNvPr id="4" name="íslíďè">
            <a:extLst>
              <a:ext uri="{FF2B5EF4-FFF2-40B4-BE49-F238E27FC236}">
                <a16:creationId xmlns:a16="http://schemas.microsoft.com/office/drawing/2014/main" id="{B5EE71F0-32DB-55C4-CD85-24FF771BC9E7}"/>
              </a:ext>
            </a:extLst>
          </p:cNvPr>
          <p:cNvSpPr>
            <a:spLocks/>
          </p:cNvSpPr>
          <p:nvPr/>
        </p:nvSpPr>
        <p:spPr>
          <a:xfrm>
            <a:off x="844598" y="4479766"/>
            <a:ext cx="4270049" cy="1325880"/>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MX" sz="3200" b="0" i="0" u="none" strike="noStrike" baseline="0" dirty="0">
                <a:latin typeface="Times-Roman"/>
              </a:rPr>
              <a:t>Carácter Tradicional </a:t>
            </a:r>
            <a:endParaRPr lang="es-ES" altLang="zh-CN" sz="6000" b="1" dirty="0">
              <a:cs typeface="+mn-ea"/>
              <a:sym typeface="+mn-lt"/>
            </a:endParaRPr>
          </a:p>
        </p:txBody>
      </p:sp>
      <p:sp>
        <p:nvSpPr>
          <p:cNvPr id="5" name="íslíďè">
            <a:extLst>
              <a:ext uri="{FF2B5EF4-FFF2-40B4-BE49-F238E27FC236}">
                <a16:creationId xmlns:a16="http://schemas.microsoft.com/office/drawing/2014/main" id="{CBA650C9-0A60-435E-E26D-037CD5ACDC4F}"/>
              </a:ext>
            </a:extLst>
          </p:cNvPr>
          <p:cNvSpPr>
            <a:spLocks/>
          </p:cNvSpPr>
          <p:nvPr/>
        </p:nvSpPr>
        <p:spPr>
          <a:xfrm>
            <a:off x="844598" y="6116320"/>
            <a:ext cx="4270049" cy="1325880"/>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MX" sz="3200" b="0" i="0" u="none" strike="noStrike" baseline="0" dirty="0">
                <a:latin typeface="Times-Roman"/>
              </a:rPr>
              <a:t>Carácter Carismático </a:t>
            </a:r>
            <a:endParaRPr lang="es-ES" altLang="zh-CN" sz="6000" b="1" dirty="0">
              <a:cs typeface="+mn-ea"/>
              <a:sym typeface="+mn-lt"/>
            </a:endParaRPr>
          </a:p>
        </p:txBody>
      </p:sp>
      <p:sp>
        <p:nvSpPr>
          <p:cNvPr id="6" name="íslíďè">
            <a:extLst>
              <a:ext uri="{FF2B5EF4-FFF2-40B4-BE49-F238E27FC236}">
                <a16:creationId xmlns:a16="http://schemas.microsoft.com/office/drawing/2014/main" id="{2B1B5C8A-8656-C131-8DA3-796E25FA2575}"/>
              </a:ext>
            </a:extLst>
          </p:cNvPr>
          <p:cNvSpPr>
            <a:spLocks/>
          </p:cNvSpPr>
          <p:nvPr/>
        </p:nvSpPr>
        <p:spPr>
          <a:xfrm>
            <a:off x="844598" y="7818914"/>
            <a:ext cx="4270049" cy="1325880"/>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MX" sz="3200" b="0" i="0" u="none" strike="noStrike" baseline="0" dirty="0">
                <a:latin typeface="Times-Roman"/>
              </a:rPr>
              <a:t>Carácter Racional </a:t>
            </a:r>
            <a:endParaRPr lang="es-ES" altLang="zh-CN" sz="6000" b="1" dirty="0">
              <a:cs typeface="+mn-ea"/>
              <a:sym typeface="+mn-lt"/>
            </a:endParaRPr>
          </a:p>
        </p:txBody>
      </p:sp>
      <p:graphicFrame>
        <p:nvGraphicFramePr>
          <p:cNvPr id="7" name="Tabla 6">
            <a:extLst>
              <a:ext uri="{FF2B5EF4-FFF2-40B4-BE49-F238E27FC236}">
                <a16:creationId xmlns:a16="http://schemas.microsoft.com/office/drawing/2014/main" id="{888D3F2C-E9F4-5DA8-B2F8-30806B5F9F2F}"/>
              </a:ext>
            </a:extLst>
          </p:cNvPr>
          <p:cNvGraphicFramePr>
            <a:graphicFrameLocks noGrp="1"/>
          </p:cNvGraphicFramePr>
          <p:nvPr>
            <p:extLst>
              <p:ext uri="{D42A27DB-BD31-4B8C-83A1-F6EECF244321}">
                <p14:modId xmlns:p14="http://schemas.microsoft.com/office/powerpoint/2010/main" val="3890870850"/>
              </p:ext>
            </p:extLst>
          </p:nvPr>
        </p:nvGraphicFramePr>
        <p:xfrm>
          <a:off x="5547360" y="4479766"/>
          <a:ext cx="12192000" cy="1371600"/>
        </p:xfrm>
        <a:graphic>
          <a:graphicData uri="http://schemas.openxmlformats.org/drawingml/2006/table">
            <a:tbl>
              <a:tblPr firstRow="1" bandRow="1">
                <a:tableStyleId>{5C22544A-7EE6-4342-B048-85BDC9FD1C3A}</a:tableStyleId>
              </a:tblPr>
              <a:tblGrid>
                <a:gridCol w="12192000">
                  <a:extLst>
                    <a:ext uri="{9D8B030D-6E8A-4147-A177-3AD203B41FA5}">
                      <a16:colId xmlns:a16="http://schemas.microsoft.com/office/drawing/2014/main" val="3361997555"/>
                    </a:ext>
                  </a:extLst>
                </a:gridCol>
              </a:tblGrid>
              <a:tr h="1325880">
                <a:tc>
                  <a:txBody>
                    <a:bodyPr/>
                    <a:lstStyle/>
                    <a:p>
                      <a:pPr algn="just"/>
                      <a:r>
                        <a:rPr lang="es-MX" sz="2800" b="0" i="0" u="none" strike="noStrike" kern="1200" baseline="0" dirty="0">
                          <a:solidFill>
                            <a:schemeClr val="lt1"/>
                          </a:solidFill>
                          <a:latin typeface="Times-Roman"/>
                          <a:ea typeface="+mn-ea"/>
                          <a:cs typeface="+mn-cs"/>
                        </a:rPr>
                        <a:t>“Descansa en la creencia cotidiana, en la santidad de las tradiciones que rigieron desde lejanos tiempos y en la legitimidad de los señalados por esa tradición para ejercer la autoridad.” </a:t>
                      </a:r>
                      <a:endParaRPr lang="es-CL" sz="2800" b="0" i="0" u="none" strike="noStrike" kern="1200" baseline="0" dirty="0">
                        <a:solidFill>
                          <a:schemeClr val="lt1"/>
                        </a:solidFill>
                        <a:latin typeface="Times-Roman"/>
                        <a:ea typeface="+mn-ea"/>
                        <a:cs typeface="+mn-cs"/>
                      </a:endParaRPr>
                    </a:p>
                  </a:txBody>
                  <a:tcPr/>
                </a:tc>
                <a:extLst>
                  <a:ext uri="{0D108BD9-81ED-4DB2-BD59-A6C34878D82A}">
                    <a16:rowId xmlns:a16="http://schemas.microsoft.com/office/drawing/2014/main" val="2001248512"/>
                  </a:ext>
                </a:extLst>
              </a:tr>
            </a:tbl>
          </a:graphicData>
        </a:graphic>
      </p:graphicFrame>
      <p:graphicFrame>
        <p:nvGraphicFramePr>
          <p:cNvPr id="8" name="Tabla 7">
            <a:extLst>
              <a:ext uri="{FF2B5EF4-FFF2-40B4-BE49-F238E27FC236}">
                <a16:creationId xmlns:a16="http://schemas.microsoft.com/office/drawing/2014/main" id="{8A1DB450-39A7-C9DE-6194-DA7B56C0B9E3}"/>
              </a:ext>
            </a:extLst>
          </p:cNvPr>
          <p:cNvGraphicFramePr>
            <a:graphicFrameLocks noGrp="1"/>
          </p:cNvGraphicFramePr>
          <p:nvPr>
            <p:extLst>
              <p:ext uri="{D42A27DB-BD31-4B8C-83A1-F6EECF244321}">
                <p14:modId xmlns:p14="http://schemas.microsoft.com/office/powerpoint/2010/main" val="3786307497"/>
              </p:ext>
            </p:extLst>
          </p:nvPr>
        </p:nvGraphicFramePr>
        <p:xfrm>
          <a:off x="5547360" y="6322060"/>
          <a:ext cx="12192000" cy="944880"/>
        </p:xfrm>
        <a:graphic>
          <a:graphicData uri="http://schemas.openxmlformats.org/drawingml/2006/table">
            <a:tbl>
              <a:tblPr firstRow="1" bandRow="1">
                <a:tableStyleId>{5C22544A-7EE6-4342-B048-85BDC9FD1C3A}</a:tableStyleId>
              </a:tblPr>
              <a:tblGrid>
                <a:gridCol w="12192000">
                  <a:extLst>
                    <a:ext uri="{9D8B030D-6E8A-4147-A177-3AD203B41FA5}">
                      <a16:colId xmlns:a16="http://schemas.microsoft.com/office/drawing/2014/main" val="3361997555"/>
                    </a:ext>
                  </a:extLst>
                </a:gridCol>
              </a:tblGrid>
              <a:tr h="685006">
                <a:tc>
                  <a:txBody>
                    <a:bodyPr/>
                    <a:lstStyle/>
                    <a:p>
                      <a:pPr algn="just"/>
                      <a:r>
                        <a:rPr lang="es-MX" sz="2700" b="0" i="0" u="none" strike="noStrike" kern="1200" baseline="0" dirty="0">
                          <a:solidFill>
                            <a:schemeClr val="lt1"/>
                          </a:solidFill>
                          <a:latin typeface="+mn-lt"/>
                          <a:ea typeface="+mn-ea"/>
                          <a:cs typeface="+mn-cs"/>
                        </a:rPr>
                        <a:t>”</a:t>
                      </a:r>
                      <a:r>
                        <a:rPr lang="es-MX" sz="2800" b="0" i="0" u="none" strike="noStrike" kern="1200" baseline="0" dirty="0">
                          <a:solidFill>
                            <a:schemeClr val="lt1"/>
                          </a:solidFill>
                          <a:latin typeface="Times-Roman"/>
                          <a:ea typeface="+mn-ea"/>
                          <a:cs typeface="+mn-cs"/>
                        </a:rPr>
                        <a:t>Descansa en la entrega </a:t>
                      </a:r>
                      <a:r>
                        <a:rPr lang="es-MX" sz="2800" b="0" i="0" u="none" strike="noStrike" kern="1200" baseline="0" dirty="0" err="1">
                          <a:solidFill>
                            <a:schemeClr val="lt1"/>
                          </a:solidFill>
                          <a:latin typeface="Times-Roman"/>
                          <a:ea typeface="+mn-ea"/>
                          <a:cs typeface="+mn-cs"/>
                        </a:rPr>
                        <a:t>extra-cotidiana</a:t>
                      </a:r>
                      <a:r>
                        <a:rPr lang="es-MX" sz="2800" b="0" i="0" u="none" strike="noStrike" kern="1200" baseline="0" dirty="0">
                          <a:solidFill>
                            <a:schemeClr val="lt1"/>
                          </a:solidFill>
                          <a:latin typeface="Times-Roman"/>
                          <a:ea typeface="+mn-ea"/>
                          <a:cs typeface="+mn-cs"/>
                        </a:rPr>
                        <a:t> a la santidad, el heroísmo, o ejemplaridad de una persona y a las órdenes de ella emanadas.”</a:t>
                      </a:r>
                      <a:endParaRPr lang="es-CL" sz="2800" b="0" i="0" u="none" strike="noStrike" kern="1200" baseline="0" dirty="0">
                        <a:solidFill>
                          <a:schemeClr val="lt1"/>
                        </a:solidFill>
                        <a:latin typeface="Times-Roman"/>
                        <a:ea typeface="+mn-ea"/>
                        <a:cs typeface="+mn-cs"/>
                      </a:endParaRPr>
                    </a:p>
                  </a:txBody>
                  <a:tcPr/>
                </a:tc>
                <a:extLst>
                  <a:ext uri="{0D108BD9-81ED-4DB2-BD59-A6C34878D82A}">
                    <a16:rowId xmlns:a16="http://schemas.microsoft.com/office/drawing/2014/main" val="2001248512"/>
                  </a:ext>
                </a:extLst>
              </a:tr>
            </a:tbl>
          </a:graphicData>
        </a:graphic>
      </p:graphicFrame>
      <p:graphicFrame>
        <p:nvGraphicFramePr>
          <p:cNvPr id="9" name="Tabla 8">
            <a:extLst>
              <a:ext uri="{FF2B5EF4-FFF2-40B4-BE49-F238E27FC236}">
                <a16:creationId xmlns:a16="http://schemas.microsoft.com/office/drawing/2014/main" id="{4E78739C-9C81-6D46-4985-FECFC8C03D59}"/>
              </a:ext>
            </a:extLst>
          </p:cNvPr>
          <p:cNvGraphicFramePr>
            <a:graphicFrameLocks noGrp="1"/>
          </p:cNvGraphicFramePr>
          <p:nvPr>
            <p:extLst>
              <p:ext uri="{D42A27DB-BD31-4B8C-83A1-F6EECF244321}">
                <p14:modId xmlns:p14="http://schemas.microsoft.com/office/powerpoint/2010/main" val="1418901491"/>
              </p:ext>
            </p:extLst>
          </p:nvPr>
        </p:nvGraphicFramePr>
        <p:xfrm>
          <a:off x="5547360" y="8009414"/>
          <a:ext cx="12192000" cy="1371600"/>
        </p:xfrm>
        <a:graphic>
          <a:graphicData uri="http://schemas.openxmlformats.org/drawingml/2006/table">
            <a:tbl>
              <a:tblPr firstRow="1" bandRow="1">
                <a:tableStyleId>{5C22544A-7EE6-4342-B048-85BDC9FD1C3A}</a:tableStyleId>
              </a:tblPr>
              <a:tblGrid>
                <a:gridCol w="12192000">
                  <a:extLst>
                    <a:ext uri="{9D8B030D-6E8A-4147-A177-3AD203B41FA5}">
                      <a16:colId xmlns:a16="http://schemas.microsoft.com/office/drawing/2014/main" val="3361997555"/>
                    </a:ext>
                  </a:extLst>
                </a:gridCol>
              </a:tblGrid>
              <a:tr h="685006">
                <a:tc>
                  <a:txBody>
                    <a:bodyPr/>
                    <a:lstStyle/>
                    <a:p>
                      <a:pPr marL="0" algn="just" defTabSz="1371417" rtl="0" eaLnBrk="1" latinLnBrk="0" hangingPunct="1"/>
                      <a:r>
                        <a:rPr lang="es-MX" sz="2800" b="0" i="0" u="none" strike="noStrike" kern="1200" baseline="0" dirty="0">
                          <a:solidFill>
                            <a:schemeClr val="lt1"/>
                          </a:solidFill>
                          <a:latin typeface="Times-Roman"/>
                          <a:ea typeface="+mn-ea"/>
                          <a:cs typeface="+mn-cs"/>
                        </a:rPr>
                        <a:t>” Descansa en la creencia en la legalidad de las órdenes emitidas y de los derechos de mando de quienes ejercen la autoridad en función de </a:t>
                      </a:r>
                      <a:r>
                        <a:rPr lang="es-CL" sz="2800" b="0" i="0" u="none" strike="noStrike" kern="1200" baseline="0" dirty="0">
                          <a:solidFill>
                            <a:schemeClr val="lt1"/>
                          </a:solidFill>
                          <a:latin typeface="Times-Roman"/>
                          <a:ea typeface="+mn-ea"/>
                          <a:cs typeface="+mn-cs"/>
                        </a:rPr>
                        <a:t>los referidos preceptos legales.</a:t>
                      </a:r>
                    </a:p>
                  </a:txBody>
                  <a:tcPr/>
                </a:tc>
                <a:extLst>
                  <a:ext uri="{0D108BD9-81ED-4DB2-BD59-A6C34878D82A}">
                    <a16:rowId xmlns:a16="http://schemas.microsoft.com/office/drawing/2014/main" val="2001248512"/>
                  </a:ext>
                </a:extLst>
              </a:tr>
            </a:tbl>
          </a:graphicData>
        </a:graphic>
      </p:graphicFrame>
    </p:spTree>
    <p:custDataLst>
      <p:tags r:id="rId1"/>
    </p:custDataLst>
    <p:extLst>
      <p:ext uri="{BB962C8B-B14F-4D97-AF65-F5344CB8AC3E}">
        <p14:creationId xmlns:p14="http://schemas.microsoft.com/office/powerpoint/2010/main" val="31248298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2">
            <a:extLst>
              <a:ext uri="{FF2B5EF4-FFF2-40B4-BE49-F238E27FC236}">
                <a16:creationId xmlns:a16="http://schemas.microsoft.com/office/drawing/2014/main" id="{137735D7-A57C-145A-5262-EAABD071AE8A}"/>
              </a:ext>
            </a:extLst>
          </p:cNvPr>
          <p:cNvSpPr txBox="1">
            <a:spLocks/>
          </p:cNvSpPr>
          <p:nvPr/>
        </p:nvSpPr>
        <p:spPr>
          <a:xfrm>
            <a:off x="1068118" y="750008"/>
            <a:ext cx="16151764" cy="2806922"/>
          </a:xfrm>
          <a:prstGeom prst="rect">
            <a:avLst/>
          </a:prstGeom>
        </p:spPr>
        <p:txBody>
          <a:bodyPr vert="horz" lIns="91440" tIns="45720" rIns="91440" bIns="45720" rtlCol="0" anchor="t">
            <a:spAutoFit/>
          </a:bodyPr>
          <a:lstStyle>
            <a:lvl1pPr algn="l" defTabSz="1371417" rtl="0" eaLnBrk="1" latinLnBrk="0" hangingPunct="1">
              <a:lnSpc>
                <a:spcPct val="90000"/>
              </a:lnSpc>
              <a:spcBef>
                <a:spcPct val="0"/>
              </a:spcBef>
              <a:buNone/>
              <a:defRPr sz="4400" b="1" kern="1200">
                <a:solidFill>
                  <a:schemeClr val="accent1"/>
                </a:solidFill>
                <a:latin typeface="+mj-lt"/>
                <a:ea typeface="+mj-ea"/>
                <a:cs typeface="+mj-cs"/>
              </a:defRPr>
            </a:lvl1pPr>
          </a:lstStyle>
          <a:p>
            <a:pPr algn="just"/>
            <a:r>
              <a:rPr lang="es-MX" dirty="0"/>
              <a:t>Las Facetas del poder en las organizaciones</a:t>
            </a:r>
          </a:p>
          <a:p>
            <a:pPr algn="just"/>
            <a:endParaRPr lang="es-MX" dirty="0"/>
          </a:p>
          <a:p>
            <a:pPr algn="just"/>
            <a:r>
              <a:rPr lang="es-MX" dirty="0"/>
              <a:t>Dominación  </a:t>
            </a:r>
            <a:endParaRPr lang="es-MX" sz="6600" dirty="0"/>
          </a:p>
          <a:p>
            <a:pPr algn="just"/>
            <a:r>
              <a:rPr lang="es-CL" sz="3200" b="0" i="0" u="none" strike="noStrike" baseline="0" dirty="0">
                <a:latin typeface="Times-Roman"/>
              </a:rPr>
              <a:t>las formas no autoritarias de representación formuladas por Weber, </a:t>
            </a:r>
            <a:r>
              <a:rPr lang="es-MX" sz="3200" b="0" i="0" u="none" strike="noStrike" baseline="0" dirty="0">
                <a:latin typeface="Times-Roman"/>
              </a:rPr>
              <a:t>es posible clasificar las organizaciones en función de: </a:t>
            </a:r>
            <a:endParaRPr lang="es-CL" sz="11500" dirty="0"/>
          </a:p>
        </p:txBody>
      </p:sp>
      <p:sp>
        <p:nvSpPr>
          <p:cNvPr id="4" name="íslíďè">
            <a:extLst>
              <a:ext uri="{FF2B5EF4-FFF2-40B4-BE49-F238E27FC236}">
                <a16:creationId xmlns:a16="http://schemas.microsoft.com/office/drawing/2014/main" id="{B5EE71F0-32DB-55C4-CD85-24FF771BC9E7}"/>
              </a:ext>
            </a:extLst>
          </p:cNvPr>
          <p:cNvSpPr>
            <a:spLocks/>
          </p:cNvSpPr>
          <p:nvPr/>
        </p:nvSpPr>
        <p:spPr>
          <a:xfrm>
            <a:off x="844598" y="4479766"/>
            <a:ext cx="4270049" cy="1325880"/>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MX" sz="3200" b="0" i="0" u="none" strike="noStrike" baseline="0" dirty="0">
                <a:latin typeface="Times-Roman"/>
              </a:rPr>
              <a:t>Rol Formal del Poder</a:t>
            </a:r>
            <a:endParaRPr lang="es-ES" altLang="zh-CN" sz="6000" b="1" dirty="0">
              <a:cs typeface="+mn-ea"/>
              <a:sym typeface="+mn-lt"/>
            </a:endParaRPr>
          </a:p>
        </p:txBody>
      </p:sp>
      <p:sp>
        <p:nvSpPr>
          <p:cNvPr id="5" name="íslíďè">
            <a:extLst>
              <a:ext uri="{FF2B5EF4-FFF2-40B4-BE49-F238E27FC236}">
                <a16:creationId xmlns:a16="http://schemas.microsoft.com/office/drawing/2014/main" id="{CBA650C9-0A60-435E-E26D-037CD5ACDC4F}"/>
              </a:ext>
            </a:extLst>
          </p:cNvPr>
          <p:cNvSpPr>
            <a:spLocks/>
          </p:cNvSpPr>
          <p:nvPr/>
        </p:nvSpPr>
        <p:spPr>
          <a:xfrm>
            <a:off x="844598" y="6116320"/>
            <a:ext cx="4270049" cy="1325880"/>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MX" sz="3200" b="0" i="0" u="none" strike="noStrike" baseline="0" dirty="0">
                <a:latin typeface="Times-Roman"/>
              </a:rPr>
              <a:t>Ocupante del Rol de Poder </a:t>
            </a:r>
            <a:endParaRPr lang="es-ES" altLang="zh-CN" sz="6000" b="1" dirty="0">
              <a:cs typeface="+mn-ea"/>
              <a:sym typeface="+mn-lt"/>
            </a:endParaRPr>
          </a:p>
        </p:txBody>
      </p:sp>
      <p:graphicFrame>
        <p:nvGraphicFramePr>
          <p:cNvPr id="7" name="Tabla 6">
            <a:extLst>
              <a:ext uri="{FF2B5EF4-FFF2-40B4-BE49-F238E27FC236}">
                <a16:creationId xmlns:a16="http://schemas.microsoft.com/office/drawing/2014/main" id="{888D3F2C-E9F4-5DA8-B2F8-30806B5F9F2F}"/>
              </a:ext>
            </a:extLst>
          </p:cNvPr>
          <p:cNvGraphicFramePr>
            <a:graphicFrameLocks noGrp="1"/>
          </p:cNvGraphicFramePr>
          <p:nvPr>
            <p:extLst>
              <p:ext uri="{D42A27DB-BD31-4B8C-83A1-F6EECF244321}">
                <p14:modId xmlns:p14="http://schemas.microsoft.com/office/powerpoint/2010/main" val="3294398585"/>
              </p:ext>
            </p:extLst>
          </p:nvPr>
        </p:nvGraphicFramePr>
        <p:xfrm>
          <a:off x="5547360" y="4479766"/>
          <a:ext cx="12192000" cy="1341120"/>
        </p:xfrm>
        <a:graphic>
          <a:graphicData uri="http://schemas.openxmlformats.org/drawingml/2006/table">
            <a:tbl>
              <a:tblPr firstRow="1" bandRow="1">
                <a:tableStyleId>{5C22544A-7EE6-4342-B048-85BDC9FD1C3A}</a:tableStyleId>
              </a:tblPr>
              <a:tblGrid>
                <a:gridCol w="12192000">
                  <a:extLst>
                    <a:ext uri="{9D8B030D-6E8A-4147-A177-3AD203B41FA5}">
                      <a16:colId xmlns:a16="http://schemas.microsoft.com/office/drawing/2014/main" val="3361997555"/>
                    </a:ext>
                  </a:extLst>
                </a:gridCol>
              </a:tblGrid>
              <a:tr h="1325880">
                <a:tc>
                  <a:txBody>
                    <a:bodyPr/>
                    <a:lstStyle/>
                    <a:p>
                      <a:pPr algn="just"/>
                      <a:r>
                        <a:rPr lang="es-MX" sz="2800" b="0" i="0" u="none" strike="noStrike" kern="1200" baseline="0" dirty="0">
                          <a:solidFill>
                            <a:schemeClr val="lt1"/>
                          </a:solidFill>
                          <a:latin typeface="Times-Roman"/>
                          <a:ea typeface="+mn-ea"/>
                          <a:cs typeface="+mn-cs"/>
                        </a:rPr>
                        <a:t>“</a:t>
                      </a:r>
                      <a:r>
                        <a:rPr lang="es-MX" sz="2700" b="0" i="0" u="none" strike="noStrike" kern="1200" baseline="0" dirty="0">
                          <a:solidFill>
                            <a:schemeClr val="lt1"/>
                          </a:solidFill>
                          <a:latin typeface="+mn-lt"/>
                          <a:ea typeface="+mn-ea"/>
                          <a:cs typeface="+mn-cs"/>
                        </a:rPr>
                        <a:t>el tipo de dominación racional legal que se encuentra formalizado en la estructura organizacional, de acuerdo con las normas previstas para su sanción y modificación,</a:t>
                      </a:r>
                      <a:endParaRPr lang="es-CL" sz="2800" b="0" i="0" u="none" strike="noStrike" kern="1200" baseline="0" dirty="0">
                        <a:solidFill>
                          <a:schemeClr val="lt1"/>
                        </a:solidFill>
                        <a:latin typeface="Times-Roman"/>
                        <a:ea typeface="+mn-ea"/>
                        <a:cs typeface="+mn-cs"/>
                      </a:endParaRPr>
                    </a:p>
                  </a:txBody>
                  <a:tcPr/>
                </a:tc>
                <a:extLst>
                  <a:ext uri="{0D108BD9-81ED-4DB2-BD59-A6C34878D82A}">
                    <a16:rowId xmlns:a16="http://schemas.microsoft.com/office/drawing/2014/main" val="2001248512"/>
                  </a:ext>
                </a:extLst>
              </a:tr>
            </a:tbl>
          </a:graphicData>
        </a:graphic>
      </p:graphicFrame>
      <p:graphicFrame>
        <p:nvGraphicFramePr>
          <p:cNvPr id="8" name="Tabla 7">
            <a:extLst>
              <a:ext uri="{FF2B5EF4-FFF2-40B4-BE49-F238E27FC236}">
                <a16:creationId xmlns:a16="http://schemas.microsoft.com/office/drawing/2014/main" id="{8A1DB450-39A7-C9DE-6194-DA7B56C0B9E3}"/>
              </a:ext>
            </a:extLst>
          </p:cNvPr>
          <p:cNvGraphicFramePr>
            <a:graphicFrameLocks noGrp="1"/>
          </p:cNvGraphicFramePr>
          <p:nvPr>
            <p:extLst>
              <p:ext uri="{D42A27DB-BD31-4B8C-83A1-F6EECF244321}">
                <p14:modId xmlns:p14="http://schemas.microsoft.com/office/powerpoint/2010/main" val="2978564110"/>
              </p:ext>
            </p:extLst>
          </p:nvPr>
        </p:nvGraphicFramePr>
        <p:xfrm>
          <a:off x="5547360" y="6322060"/>
          <a:ext cx="12192000" cy="1325880"/>
        </p:xfrm>
        <a:graphic>
          <a:graphicData uri="http://schemas.openxmlformats.org/drawingml/2006/table">
            <a:tbl>
              <a:tblPr firstRow="1" bandRow="1">
                <a:tableStyleId>{5C22544A-7EE6-4342-B048-85BDC9FD1C3A}</a:tableStyleId>
              </a:tblPr>
              <a:tblGrid>
                <a:gridCol w="12192000">
                  <a:extLst>
                    <a:ext uri="{9D8B030D-6E8A-4147-A177-3AD203B41FA5}">
                      <a16:colId xmlns:a16="http://schemas.microsoft.com/office/drawing/2014/main" val="3361997555"/>
                    </a:ext>
                  </a:extLst>
                </a:gridCol>
              </a:tblGrid>
              <a:tr h="685006">
                <a:tc>
                  <a:txBody>
                    <a:bodyPr/>
                    <a:lstStyle/>
                    <a:p>
                      <a:pPr algn="just"/>
                      <a:r>
                        <a:rPr lang="es-CL" sz="2700" b="0" i="0" u="none" strike="noStrike" kern="1200" baseline="0" dirty="0">
                          <a:solidFill>
                            <a:schemeClr val="lt1"/>
                          </a:solidFill>
                          <a:latin typeface="+mn-lt"/>
                          <a:ea typeface="+mn-ea"/>
                          <a:cs typeface="+mn-cs"/>
                        </a:rPr>
                        <a:t>que radica</a:t>
                      </a:r>
                      <a:r>
                        <a:rPr lang="es-MX" sz="2700" b="0" i="0" u="none" strike="noStrike" kern="1200" baseline="0" dirty="0">
                          <a:solidFill>
                            <a:schemeClr val="lt1"/>
                          </a:solidFill>
                          <a:latin typeface="+mn-lt"/>
                          <a:ea typeface="+mn-ea"/>
                          <a:cs typeface="+mn-cs"/>
                        </a:rPr>
                        <a:t>en las cualidades del individuo independientemente del puesto que ocupe (este tipo de autoridad puede dar lugar a la influencia o al liderazgo, como se verá </a:t>
                      </a:r>
                      <a:r>
                        <a:rPr lang="es-CL" sz="2700" b="0" i="0" u="none" strike="noStrike" kern="1200" baseline="0" dirty="0">
                          <a:solidFill>
                            <a:schemeClr val="lt1"/>
                          </a:solidFill>
                          <a:latin typeface="+mn-lt"/>
                          <a:ea typeface="+mn-ea"/>
                          <a:cs typeface="+mn-cs"/>
                        </a:rPr>
                        <a:t>más adelante).</a:t>
                      </a:r>
                      <a:endParaRPr lang="es-CL" sz="2800" b="0" i="0" u="none" strike="noStrike" kern="1200" baseline="0" dirty="0">
                        <a:solidFill>
                          <a:schemeClr val="lt1"/>
                        </a:solidFill>
                        <a:latin typeface="Times-Roman"/>
                        <a:ea typeface="+mn-ea"/>
                        <a:cs typeface="+mn-cs"/>
                      </a:endParaRPr>
                    </a:p>
                  </a:txBody>
                  <a:tcPr/>
                </a:tc>
                <a:extLst>
                  <a:ext uri="{0D108BD9-81ED-4DB2-BD59-A6C34878D82A}">
                    <a16:rowId xmlns:a16="http://schemas.microsoft.com/office/drawing/2014/main" val="2001248512"/>
                  </a:ext>
                </a:extLst>
              </a:tr>
            </a:tbl>
          </a:graphicData>
        </a:graphic>
      </p:graphicFrame>
    </p:spTree>
    <p:custDataLst>
      <p:tags r:id="rId1"/>
    </p:custDataLst>
    <p:extLst>
      <p:ext uri="{BB962C8B-B14F-4D97-AF65-F5344CB8AC3E}">
        <p14:creationId xmlns:p14="http://schemas.microsoft.com/office/powerpoint/2010/main" val="33233331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2">
            <a:extLst>
              <a:ext uri="{FF2B5EF4-FFF2-40B4-BE49-F238E27FC236}">
                <a16:creationId xmlns:a16="http://schemas.microsoft.com/office/drawing/2014/main" id="{137735D7-A57C-145A-5262-EAABD071AE8A}"/>
              </a:ext>
            </a:extLst>
          </p:cNvPr>
          <p:cNvSpPr txBox="1">
            <a:spLocks/>
          </p:cNvSpPr>
          <p:nvPr/>
        </p:nvSpPr>
        <p:spPr>
          <a:xfrm>
            <a:off x="1068118" y="750008"/>
            <a:ext cx="16151764" cy="3471720"/>
          </a:xfrm>
          <a:prstGeom prst="rect">
            <a:avLst/>
          </a:prstGeom>
        </p:spPr>
        <p:txBody>
          <a:bodyPr vert="horz" lIns="91440" tIns="45720" rIns="91440" bIns="45720" rtlCol="0" anchor="t">
            <a:spAutoFit/>
          </a:bodyPr>
          <a:lstStyle>
            <a:lvl1pPr algn="l" defTabSz="1371417" rtl="0" eaLnBrk="1" latinLnBrk="0" hangingPunct="1">
              <a:lnSpc>
                <a:spcPct val="90000"/>
              </a:lnSpc>
              <a:spcBef>
                <a:spcPct val="0"/>
              </a:spcBef>
              <a:buNone/>
              <a:defRPr sz="4400" b="1" kern="1200">
                <a:solidFill>
                  <a:schemeClr val="accent1"/>
                </a:solidFill>
                <a:latin typeface="+mj-lt"/>
                <a:ea typeface="+mj-ea"/>
                <a:cs typeface="+mj-cs"/>
              </a:defRPr>
            </a:lvl1pPr>
          </a:lstStyle>
          <a:p>
            <a:pPr algn="just"/>
            <a:r>
              <a:rPr lang="es-MX" dirty="0"/>
              <a:t>Las Facetas del poder en las organizaciones</a:t>
            </a:r>
          </a:p>
          <a:p>
            <a:pPr algn="just"/>
            <a:endParaRPr lang="es-MX" dirty="0"/>
          </a:p>
          <a:p>
            <a:pPr algn="just"/>
            <a:r>
              <a:rPr lang="es-MX" dirty="0"/>
              <a:t>Dominación  </a:t>
            </a:r>
            <a:endParaRPr lang="es-MX" sz="8800" dirty="0"/>
          </a:p>
          <a:p>
            <a:pPr algn="just"/>
            <a:r>
              <a:rPr lang="es-MX" sz="2800" b="0" i="0" u="none" strike="noStrike" baseline="0" dirty="0">
                <a:latin typeface="Times-Roman"/>
              </a:rPr>
              <a:t>Si las relaciones de poder se basan en un continuo entre consenso y coerción, no cabe duda de que la legitimidad está más cerca del primer extremo que del segundo. En consecuencia, extrapolando la clasificación anterior, podemos afirmar que el consenso o legitimidad se otorga a dos aspectos presentes en las sociedades o en las organizaciones:</a:t>
            </a:r>
            <a:endParaRPr lang="es-CL" sz="19900" dirty="0"/>
          </a:p>
        </p:txBody>
      </p:sp>
      <p:sp>
        <p:nvSpPr>
          <p:cNvPr id="4" name="íslíďè">
            <a:extLst>
              <a:ext uri="{FF2B5EF4-FFF2-40B4-BE49-F238E27FC236}">
                <a16:creationId xmlns:a16="http://schemas.microsoft.com/office/drawing/2014/main" id="{B5EE71F0-32DB-55C4-CD85-24FF771BC9E7}"/>
              </a:ext>
            </a:extLst>
          </p:cNvPr>
          <p:cNvSpPr>
            <a:spLocks/>
          </p:cNvSpPr>
          <p:nvPr/>
        </p:nvSpPr>
        <p:spPr>
          <a:xfrm>
            <a:off x="844598" y="4479766"/>
            <a:ext cx="4270049" cy="1325880"/>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MX" sz="3200" b="0" i="0" u="none" strike="noStrike" baseline="0" dirty="0">
                <a:latin typeface="Times-Roman"/>
              </a:rPr>
              <a:t>Rol Formal del Poder</a:t>
            </a:r>
            <a:endParaRPr lang="es-ES" altLang="zh-CN" sz="6000" b="1" dirty="0">
              <a:cs typeface="+mn-ea"/>
              <a:sym typeface="+mn-lt"/>
            </a:endParaRPr>
          </a:p>
        </p:txBody>
      </p:sp>
      <p:graphicFrame>
        <p:nvGraphicFramePr>
          <p:cNvPr id="7" name="Tabla 6">
            <a:extLst>
              <a:ext uri="{FF2B5EF4-FFF2-40B4-BE49-F238E27FC236}">
                <a16:creationId xmlns:a16="http://schemas.microsoft.com/office/drawing/2014/main" id="{888D3F2C-E9F4-5DA8-B2F8-30806B5F9F2F}"/>
              </a:ext>
            </a:extLst>
          </p:cNvPr>
          <p:cNvGraphicFramePr>
            <a:graphicFrameLocks noGrp="1"/>
          </p:cNvGraphicFramePr>
          <p:nvPr>
            <p:extLst>
              <p:ext uri="{D42A27DB-BD31-4B8C-83A1-F6EECF244321}">
                <p14:modId xmlns:p14="http://schemas.microsoft.com/office/powerpoint/2010/main" val="2422074327"/>
              </p:ext>
            </p:extLst>
          </p:nvPr>
        </p:nvGraphicFramePr>
        <p:xfrm>
          <a:off x="5369169" y="4006533"/>
          <a:ext cx="12543693" cy="5852160"/>
        </p:xfrm>
        <a:graphic>
          <a:graphicData uri="http://schemas.openxmlformats.org/drawingml/2006/table">
            <a:tbl>
              <a:tblPr firstRow="1" bandRow="1">
                <a:tableStyleId>{5C22544A-7EE6-4342-B048-85BDC9FD1C3A}</a:tableStyleId>
              </a:tblPr>
              <a:tblGrid>
                <a:gridCol w="12543693">
                  <a:extLst>
                    <a:ext uri="{9D8B030D-6E8A-4147-A177-3AD203B41FA5}">
                      <a16:colId xmlns:a16="http://schemas.microsoft.com/office/drawing/2014/main" val="3361997555"/>
                    </a:ext>
                  </a:extLst>
                </a:gridCol>
              </a:tblGrid>
              <a:tr h="1325880">
                <a:tc>
                  <a:txBody>
                    <a:bodyPr/>
                    <a:lstStyle/>
                    <a:p>
                      <a:pPr algn="just"/>
                      <a:r>
                        <a:rPr lang="es-MX" sz="2700" b="0" i="0" u="none" strike="noStrike" kern="1200" baseline="0" dirty="0">
                          <a:solidFill>
                            <a:schemeClr val="lt1"/>
                          </a:solidFill>
                          <a:latin typeface="+mn-lt"/>
                          <a:ea typeface="+mn-ea"/>
                          <a:cs typeface="+mn-cs"/>
                        </a:rPr>
                        <a:t>Si estamos en un </a:t>
                      </a:r>
                      <a:r>
                        <a:rPr lang="es-MX" sz="2700" b="0" i="1" u="none" strike="noStrike" kern="1200" baseline="0" dirty="0">
                          <a:solidFill>
                            <a:schemeClr val="lt1"/>
                          </a:solidFill>
                          <a:latin typeface="+mn-lt"/>
                          <a:ea typeface="+mn-ea"/>
                          <a:cs typeface="+mn-cs"/>
                        </a:rPr>
                        <a:t>país</a:t>
                      </a:r>
                      <a:r>
                        <a:rPr lang="es-MX" sz="2700" b="0" i="0" u="none" strike="noStrike" kern="1200" baseline="0" dirty="0">
                          <a:solidFill>
                            <a:schemeClr val="lt1"/>
                          </a:solidFill>
                          <a:latin typeface="+mn-lt"/>
                          <a:ea typeface="+mn-ea"/>
                          <a:cs typeface="+mn-cs"/>
                        </a:rPr>
                        <a:t>, será de su constitución política y de  sus órganos derivados de donde emane el poder, las formas de cambiarlo y las reglas de sucesión por las cuales los gobernantes acceden a él, a las formas de limitarlo y,  en fin, a las relaciones que habrán de establecerse entre gobernantes y gobernados. </a:t>
                      </a:r>
                    </a:p>
                    <a:p>
                      <a:pPr algn="just"/>
                      <a:endParaRPr lang="es-MX" sz="2700" b="0" i="0" u="none" strike="noStrike" kern="1200" baseline="0" dirty="0">
                        <a:solidFill>
                          <a:schemeClr val="lt1"/>
                        </a:solidFill>
                        <a:latin typeface="+mn-lt"/>
                        <a:ea typeface="+mn-ea"/>
                        <a:cs typeface="+mn-cs"/>
                      </a:endParaRPr>
                    </a:p>
                    <a:p>
                      <a:pPr algn="just"/>
                      <a:r>
                        <a:rPr lang="es-MX" sz="2700" b="0" i="0" u="none" strike="noStrike" kern="1200" baseline="0" dirty="0">
                          <a:solidFill>
                            <a:schemeClr val="lt1"/>
                          </a:solidFill>
                          <a:latin typeface="+mn-lt"/>
                          <a:ea typeface="+mn-ea"/>
                          <a:cs typeface="+mn-cs"/>
                        </a:rPr>
                        <a:t>En el caso de una </a:t>
                      </a:r>
                      <a:r>
                        <a:rPr lang="es-MX" sz="2700" b="0" i="1" u="none" strike="noStrike" kern="1200" baseline="0" dirty="0">
                          <a:solidFill>
                            <a:schemeClr val="lt1"/>
                          </a:solidFill>
                          <a:latin typeface="+mn-lt"/>
                          <a:ea typeface="+mn-ea"/>
                          <a:cs typeface="+mn-cs"/>
                        </a:rPr>
                        <a:t>organización</a:t>
                      </a:r>
                      <a:r>
                        <a:rPr lang="es-MX" sz="2700" b="0" i="0" u="none" strike="noStrike" kern="1200" baseline="0" dirty="0">
                          <a:solidFill>
                            <a:schemeClr val="lt1"/>
                          </a:solidFill>
                          <a:latin typeface="+mn-lt"/>
                          <a:ea typeface="+mn-ea"/>
                          <a:cs typeface="+mn-cs"/>
                        </a:rPr>
                        <a:t>, todo lo relacionado con el poder estará reflejado en sus estatutos, en las reglas de membresía y participación, y en los métodos de elegir y ser elegidos. Este orden también está legitimado como forma derivada del orden </a:t>
                      </a:r>
                      <a:r>
                        <a:rPr lang="es-CL" sz="2700" b="0" i="0" u="none" strike="noStrike" kern="1200" baseline="0" dirty="0">
                          <a:solidFill>
                            <a:schemeClr val="lt1"/>
                          </a:solidFill>
                          <a:latin typeface="+mn-lt"/>
                          <a:ea typeface="+mn-ea"/>
                          <a:cs typeface="+mn-cs"/>
                        </a:rPr>
                        <a:t>social establecido.</a:t>
                      </a:r>
                    </a:p>
                    <a:p>
                      <a:pPr algn="just"/>
                      <a:endParaRPr lang="es-CL" sz="2700" b="0" i="0" u="none" strike="noStrike" kern="1200" baseline="0" dirty="0">
                        <a:solidFill>
                          <a:schemeClr val="lt1"/>
                        </a:solidFill>
                        <a:latin typeface="+mn-lt"/>
                        <a:ea typeface="+mn-ea"/>
                        <a:cs typeface="+mn-cs"/>
                      </a:endParaRPr>
                    </a:p>
                    <a:p>
                      <a:pPr algn="just"/>
                      <a:r>
                        <a:rPr lang="es-MX" sz="2700" b="0" i="0" u="none" strike="noStrike" kern="1200" baseline="0" dirty="0">
                          <a:solidFill>
                            <a:schemeClr val="lt1"/>
                          </a:solidFill>
                          <a:latin typeface="+mn-lt"/>
                          <a:ea typeface="+mn-ea"/>
                          <a:cs typeface="+mn-cs"/>
                        </a:rPr>
                        <a:t>Por ejemplo, las organizaciones derivadas del derecho de propiedad  en una sociedad capitalista y sus correlatos, derecho civil, comercial, penal; </a:t>
                      </a:r>
                      <a:r>
                        <a:rPr lang="es-CL" sz="2700" b="0" i="0" u="none" strike="noStrike" kern="1200" baseline="0" dirty="0">
                          <a:solidFill>
                            <a:schemeClr val="lt1"/>
                          </a:solidFill>
                          <a:latin typeface="+mn-lt"/>
                          <a:ea typeface="+mn-ea"/>
                          <a:cs typeface="+mn-cs"/>
                        </a:rPr>
                        <a:t>leyes de sociedades anónimas, de responsabilidad limitada, cooperativas, etcétera.</a:t>
                      </a:r>
                      <a:endParaRPr lang="es-CL" sz="2800" b="0" i="0" u="none" strike="noStrike" kern="1200" baseline="0" dirty="0">
                        <a:solidFill>
                          <a:schemeClr val="lt1"/>
                        </a:solidFill>
                        <a:latin typeface="Times-Roman"/>
                        <a:ea typeface="+mn-ea"/>
                        <a:cs typeface="+mn-cs"/>
                      </a:endParaRPr>
                    </a:p>
                  </a:txBody>
                  <a:tcPr/>
                </a:tc>
                <a:extLst>
                  <a:ext uri="{0D108BD9-81ED-4DB2-BD59-A6C34878D82A}">
                    <a16:rowId xmlns:a16="http://schemas.microsoft.com/office/drawing/2014/main" val="2001248512"/>
                  </a:ext>
                </a:extLst>
              </a:tr>
            </a:tbl>
          </a:graphicData>
        </a:graphic>
      </p:graphicFrame>
    </p:spTree>
    <p:custDataLst>
      <p:tags r:id="rId1"/>
    </p:custDataLst>
    <p:extLst>
      <p:ext uri="{BB962C8B-B14F-4D97-AF65-F5344CB8AC3E}">
        <p14:creationId xmlns:p14="http://schemas.microsoft.com/office/powerpoint/2010/main" val="26994471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2">
            <a:extLst>
              <a:ext uri="{FF2B5EF4-FFF2-40B4-BE49-F238E27FC236}">
                <a16:creationId xmlns:a16="http://schemas.microsoft.com/office/drawing/2014/main" id="{137735D7-A57C-145A-5262-EAABD071AE8A}"/>
              </a:ext>
            </a:extLst>
          </p:cNvPr>
          <p:cNvSpPr txBox="1">
            <a:spLocks/>
          </p:cNvSpPr>
          <p:nvPr/>
        </p:nvSpPr>
        <p:spPr>
          <a:xfrm>
            <a:off x="1068118" y="750008"/>
            <a:ext cx="16151764" cy="3471720"/>
          </a:xfrm>
          <a:prstGeom prst="rect">
            <a:avLst/>
          </a:prstGeom>
        </p:spPr>
        <p:txBody>
          <a:bodyPr vert="horz" lIns="91440" tIns="45720" rIns="91440" bIns="45720" rtlCol="0" anchor="t">
            <a:spAutoFit/>
          </a:bodyPr>
          <a:lstStyle>
            <a:lvl1pPr algn="l" defTabSz="1371417" rtl="0" eaLnBrk="1" latinLnBrk="0" hangingPunct="1">
              <a:lnSpc>
                <a:spcPct val="90000"/>
              </a:lnSpc>
              <a:spcBef>
                <a:spcPct val="0"/>
              </a:spcBef>
              <a:buNone/>
              <a:defRPr sz="4400" b="1" kern="1200">
                <a:solidFill>
                  <a:schemeClr val="accent1"/>
                </a:solidFill>
                <a:latin typeface="+mj-lt"/>
                <a:ea typeface="+mj-ea"/>
                <a:cs typeface="+mj-cs"/>
              </a:defRPr>
            </a:lvl1pPr>
          </a:lstStyle>
          <a:p>
            <a:pPr algn="just"/>
            <a:r>
              <a:rPr lang="es-MX" dirty="0"/>
              <a:t>Las Facetas del poder en las organizaciones</a:t>
            </a:r>
          </a:p>
          <a:p>
            <a:pPr algn="just"/>
            <a:endParaRPr lang="es-MX" dirty="0"/>
          </a:p>
          <a:p>
            <a:pPr algn="just"/>
            <a:r>
              <a:rPr lang="es-MX" dirty="0"/>
              <a:t>Dominación  </a:t>
            </a:r>
            <a:endParaRPr lang="es-MX" sz="8800" dirty="0"/>
          </a:p>
          <a:p>
            <a:pPr algn="just"/>
            <a:r>
              <a:rPr lang="es-MX" sz="2800" b="0" i="0" u="none" strike="noStrike" baseline="0" dirty="0">
                <a:latin typeface="Times-Roman"/>
              </a:rPr>
              <a:t>Si las relaciones de poder se basan en un continuo entre consenso y coerción, no cabe duda de que la legitimidad está más cerca del primer extremo que del segundo. En consecuencia, extrapolando la clasificación anterior, podemos afirmar que el consenso o legitimidad se otorga a dos aspectos presentes en las sociedades o en las organizaciones:</a:t>
            </a:r>
            <a:endParaRPr lang="es-CL" sz="19900" dirty="0"/>
          </a:p>
        </p:txBody>
      </p:sp>
      <p:sp>
        <p:nvSpPr>
          <p:cNvPr id="5" name="íslíďè">
            <a:extLst>
              <a:ext uri="{FF2B5EF4-FFF2-40B4-BE49-F238E27FC236}">
                <a16:creationId xmlns:a16="http://schemas.microsoft.com/office/drawing/2014/main" id="{CBA650C9-0A60-435E-E26D-037CD5ACDC4F}"/>
              </a:ext>
            </a:extLst>
          </p:cNvPr>
          <p:cNvSpPr>
            <a:spLocks/>
          </p:cNvSpPr>
          <p:nvPr/>
        </p:nvSpPr>
        <p:spPr>
          <a:xfrm>
            <a:off x="844598" y="6116320"/>
            <a:ext cx="4270049" cy="1325880"/>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MX" sz="3200" b="0" i="0" u="none" strike="noStrike" baseline="0" dirty="0">
                <a:latin typeface="Times-Roman"/>
              </a:rPr>
              <a:t>Ocupante del Rol de Poder </a:t>
            </a:r>
            <a:endParaRPr lang="es-ES" altLang="zh-CN" sz="6000" b="1" dirty="0">
              <a:cs typeface="+mn-ea"/>
              <a:sym typeface="+mn-lt"/>
            </a:endParaRPr>
          </a:p>
        </p:txBody>
      </p:sp>
      <p:graphicFrame>
        <p:nvGraphicFramePr>
          <p:cNvPr id="7" name="Tabla 6">
            <a:extLst>
              <a:ext uri="{FF2B5EF4-FFF2-40B4-BE49-F238E27FC236}">
                <a16:creationId xmlns:a16="http://schemas.microsoft.com/office/drawing/2014/main" id="{888D3F2C-E9F4-5DA8-B2F8-30806B5F9F2F}"/>
              </a:ext>
            </a:extLst>
          </p:cNvPr>
          <p:cNvGraphicFramePr>
            <a:graphicFrameLocks noGrp="1"/>
          </p:cNvGraphicFramePr>
          <p:nvPr>
            <p:extLst>
              <p:ext uri="{D42A27DB-BD31-4B8C-83A1-F6EECF244321}">
                <p14:modId xmlns:p14="http://schemas.microsoft.com/office/powerpoint/2010/main" val="3138734264"/>
              </p:ext>
            </p:extLst>
          </p:nvPr>
        </p:nvGraphicFramePr>
        <p:xfrm>
          <a:off x="5641145" y="5704840"/>
          <a:ext cx="12192000" cy="2148840"/>
        </p:xfrm>
        <a:graphic>
          <a:graphicData uri="http://schemas.openxmlformats.org/drawingml/2006/table">
            <a:tbl>
              <a:tblPr firstRow="1" bandRow="1">
                <a:tableStyleId>{5C22544A-7EE6-4342-B048-85BDC9FD1C3A}</a:tableStyleId>
              </a:tblPr>
              <a:tblGrid>
                <a:gridCol w="12192000">
                  <a:extLst>
                    <a:ext uri="{9D8B030D-6E8A-4147-A177-3AD203B41FA5}">
                      <a16:colId xmlns:a16="http://schemas.microsoft.com/office/drawing/2014/main" val="3361997555"/>
                    </a:ext>
                  </a:extLst>
                </a:gridCol>
              </a:tblGrid>
              <a:tr h="1325880">
                <a:tc>
                  <a:txBody>
                    <a:bodyPr/>
                    <a:lstStyle/>
                    <a:p>
                      <a:pPr algn="just"/>
                      <a:r>
                        <a:rPr lang="es-MX" sz="2700" b="0" i="0" u="none" strike="noStrike" kern="1200" baseline="0" dirty="0">
                          <a:solidFill>
                            <a:schemeClr val="lt1"/>
                          </a:solidFill>
                          <a:latin typeface="+mn-lt"/>
                          <a:ea typeface="+mn-ea"/>
                          <a:cs typeface="+mn-cs"/>
                        </a:rPr>
                        <a:t>Esto hace referencia a las cualidades del gobernante en una sociedad, a cómo ejerce el poder, cómo satisface el bien común y el bienestar general, la equidad, la justicia, si es buen gobernante, si es honrado, etc. En el caso de una organización, se refiere a si el liderazgo con que se ejercen los roles de autoridad </a:t>
                      </a:r>
                      <a:r>
                        <a:rPr lang="es-CL" sz="2700" b="0" i="0" u="none" strike="noStrike" kern="1200" baseline="0" dirty="0">
                          <a:solidFill>
                            <a:schemeClr val="lt1"/>
                          </a:solidFill>
                          <a:latin typeface="+mn-lt"/>
                          <a:ea typeface="+mn-ea"/>
                          <a:cs typeface="+mn-cs"/>
                        </a:rPr>
                        <a:t>es eficaz, efectivo, justo, motivador, etcétera.</a:t>
                      </a:r>
                      <a:endParaRPr lang="es-CL" sz="2800" b="0" i="0" u="none" strike="noStrike" kern="1200" baseline="0" dirty="0">
                        <a:solidFill>
                          <a:schemeClr val="lt1"/>
                        </a:solidFill>
                        <a:latin typeface="Times-Roman"/>
                        <a:ea typeface="+mn-ea"/>
                        <a:cs typeface="+mn-cs"/>
                      </a:endParaRPr>
                    </a:p>
                  </a:txBody>
                  <a:tcPr/>
                </a:tc>
                <a:extLst>
                  <a:ext uri="{0D108BD9-81ED-4DB2-BD59-A6C34878D82A}">
                    <a16:rowId xmlns:a16="http://schemas.microsoft.com/office/drawing/2014/main" val="2001248512"/>
                  </a:ext>
                </a:extLst>
              </a:tr>
            </a:tbl>
          </a:graphicData>
        </a:graphic>
      </p:graphicFrame>
    </p:spTree>
    <p:custDataLst>
      <p:tags r:id="rId1"/>
    </p:custDataLst>
    <p:extLst>
      <p:ext uri="{BB962C8B-B14F-4D97-AF65-F5344CB8AC3E}">
        <p14:creationId xmlns:p14="http://schemas.microsoft.com/office/powerpoint/2010/main" val="22836480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EBFDD87C-52E1-634D-FE19-0CC022CA153F}"/>
              </a:ext>
            </a:extLst>
          </p:cNvPr>
          <p:cNvSpPr>
            <a:spLocks noGrp="1"/>
          </p:cNvSpPr>
          <p:nvPr>
            <p:ph idx="1"/>
          </p:nvPr>
        </p:nvSpPr>
        <p:spPr>
          <a:xfrm>
            <a:off x="519454" y="4542819"/>
            <a:ext cx="16897400" cy="5175673"/>
          </a:xfrm>
        </p:spPr>
        <p:txBody>
          <a:bodyPr>
            <a:noAutofit/>
          </a:bodyPr>
          <a:lstStyle/>
          <a:p>
            <a:pPr algn="just">
              <a:lnSpc>
                <a:spcPct val="100000"/>
              </a:lnSpc>
            </a:pPr>
            <a:r>
              <a:rPr lang="es-MX" sz="2400" dirty="0">
                <a:solidFill>
                  <a:schemeClr val="accent1"/>
                </a:solidFill>
                <a:latin typeface="Times-Roman"/>
                <a:ea typeface="+mj-ea"/>
                <a:cs typeface="+mj-cs"/>
              </a:rPr>
              <a:t>En el primer caso, si se trata de un país estaremos en presencia de una democracia estable donde se respetan las reglas de sucesión; si se trata de una organización, ésta será gobernable y podrá hacer frente a los desafíos del entorno con la fuerza cooperativa de </a:t>
            </a:r>
            <a:r>
              <a:rPr lang="es-CL" sz="2400" dirty="0">
                <a:solidFill>
                  <a:schemeClr val="accent1"/>
                </a:solidFill>
                <a:latin typeface="Times-Roman"/>
                <a:ea typeface="+mj-ea"/>
                <a:cs typeface="+mj-cs"/>
              </a:rPr>
              <a:t>todos sus miembros. </a:t>
            </a:r>
          </a:p>
          <a:p>
            <a:pPr algn="just">
              <a:lnSpc>
                <a:spcPct val="100000"/>
              </a:lnSpc>
            </a:pPr>
            <a:r>
              <a:rPr lang="es-MX" sz="2400" dirty="0">
                <a:solidFill>
                  <a:schemeClr val="accent1"/>
                </a:solidFill>
                <a:latin typeface="Times-Roman"/>
                <a:ea typeface="+mj-ea"/>
                <a:cs typeface="+mj-cs"/>
              </a:rPr>
              <a:t>En el segundo caso, si se trata de un país la gente no creerá ya en la eficacia del gobernante, pero producirá la sucesión de acuerdo con las normas previstas en la constitución. Del mismo modo, las organizaciones tenderán a cambiar su CEO, su líder o su cúpula </a:t>
            </a:r>
            <a:r>
              <a:rPr lang="es-CL" sz="2400" dirty="0">
                <a:solidFill>
                  <a:schemeClr val="accent1"/>
                </a:solidFill>
                <a:latin typeface="Times-Roman"/>
                <a:ea typeface="+mj-ea"/>
                <a:cs typeface="+mj-cs"/>
              </a:rPr>
              <a:t>gobernante.</a:t>
            </a:r>
          </a:p>
          <a:p>
            <a:pPr algn="l">
              <a:lnSpc>
                <a:spcPct val="100000"/>
              </a:lnSpc>
            </a:pPr>
            <a:r>
              <a:rPr lang="es-MX" sz="2400" dirty="0">
                <a:solidFill>
                  <a:schemeClr val="accent1"/>
                </a:solidFill>
                <a:latin typeface="Times-Roman"/>
                <a:ea typeface="+mj-ea"/>
                <a:cs typeface="+mj-cs"/>
              </a:rPr>
              <a:t>El tercer caso es el de las revoluciones que logran institucionalizarse y sobrevivir al líder. Según Weber, ésta es la transformación antiautoritaria del carisma. En el caso de una organización, sería aquella que sobrevive a su fundador basándose en las reglas y valores </a:t>
            </a:r>
            <a:r>
              <a:rPr lang="es-CL" sz="2400" dirty="0">
                <a:solidFill>
                  <a:schemeClr val="accent1"/>
                </a:solidFill>
                <a:latin typeface="Times-Roman"/>
                <a:ea typeface="+mj-ea"/>
                <a:cs typeface="+mj-cs"/>
              </a:rPr>
              <a:t>creados por él.</a:t>
            </a:r>
          </a:p>
          <a:p>
            <a:pPr algn="just">
              <a:lnSpc>
                <a:spcPct val="100000"/>
              </a:lnSpc>
            </a:pPr>
            <a:r>
              <a:rPr lang="es-MX" sz="2400" dirty="0">
                <a:solidFill>
                  <a:schemeClr val="accent1"/>
                </a:solidFill>
                <a:latin typeface="Times-Roman"/>
                <a:ea typeface="+mj-ea"/>
                <a:cs typeface="+mj-cs"/>
              </a:rPr>
              <a:t>El cuarto caso es el de regímenes basados exclusivamente en la fuerza, como las distintas dictaduras militares que se han instaurado en América Latina en diferentes momentos  de su historia. En el caso de las  organizaciones, se trata de todas aquellas que de manera cotidiana desaparecen por desavenencias de sus miembros y falta de acuerdo acerca de las reglas que los llevarían a permanecer en ellas. La falta de confianza las lleva a la quiebra o </a:t>
            </a:r>
            <a:r>
              <a:rPr lang="es-CL" sz="2400" dirty="0">
                <a:solidFill>
                  <a:schemeClr val="accent1"/>
                </a:solidFill>
                <a:latin typeface="Times-Roman"/>
                <a:ea typeface="+mj-ea"/>
                <a:cs typeface="+mj-cs"/>
              </a:rPr>
              <a:t>la extinción. </a:t>
            </a:r>
            <a:r>
              <a:rPr lang="es-MX" sz="2400" dirty="0">
                <a:solidFill>
                  <a:schemeClr val="accent1"/>
                </a:solidFill>
                <a:latin typeface="Times-Roman"/>
                <a:ea typeface="+mj-ea"/>
                <a:cs typeface="+mj-cs"/>
              </a:rPr>
              <a:t> </a:t>
            </a:r>
            <a:endParaRPr lang="es-CL" sz="2400" dirty="0">
              <a:solidFill>
                <a:schemeClr val="accent1"/>
              </a:solidFill>
              <a:latin typeface="Times-Roman"/>
              <a:ea typeface="+mj-ea"/>
              <a:cs typeface="+mj-cs"/>
            </a:endParaRPr>
          </a:p>
        </p:txBody>
      </p:sp>
      <p:sp>
        <p:nvSpPr>
          <p:cNvPr id="3" name="Título 2">
            <a:extLst>
              <a:ext uri="{FF2B5EF4-FFF2-40B4-BE49-F238E27FC236}">
                <a16:creationId xmlns:a16="http://schemas.microsoft.com/office/drawing/2014/main" id="{257E9DE1-9E4F-285D-254B-27026B23E9B0}"/>
              </a:ext>
            </a:extLst>
          </p:cNvPr>
          <p:cNvSpPr>
            <a:spLocks noGrp="1"/>
          </p:cNvSpPr>
          <p:nvPr>
            <p:ph type="title"/>
          </p:nvPr>
        </p:nvSpPr>
        <p:spPr/>
        <p:txBody>
          <a:bodyPr/>
          <a:lstStyle/>
          <a:p>
            <a:endParaRPr lang="es-CL"/>
          </a:p>
        </p:txBody>
      </p:sp>
      <p:pic>
        <p:nvPicPr>
          <p:cNvPr id="5" name="Imagen 4">
            <a:extLst>
              <a:ext uri="{FF2B5EF4-FFF2-40B4-BE49-F238E27FC236}">
                <a16:creationId xmlns:a16="http://schemas.microsoft.com/office/drawing/2014/main" id="{99EB5563-2991-C68E-976E-7B335B385C21}"/>
              </a:ext>
            </a:extLst>
          </p:cNvPr>
          <p:cNvPicPr>
            <a:picLocks noChangeAspect="1"/>
          </p:cNvPicPr>
          <p:nvPr/>
        </p:nvPicPr>
        <p:blipFill rotWithShape="1">
          <a:blip r:embed="rId3"/>
          <a:srcRect l="4736" t="24847" r="43973" b="54637"/>
          <a:stretch/>
        </p:blipFill>
        <p:spPr>
          <a:xfrm>
            <a:off x="187570" y="566921"/>
            <a:ext cx="17561168" cy="3951263"/>
          </a:xfrm>
          <a:prstGeom prst="rect">
            <a:avLst/>
          </a:prstGeom>
        </p:spPr>
      </p:pic>
    </p:spTree>
    <p:extLst>
      <p:ext uri="{BB962C8B-B14F-4D97-AF65-F5344CB8AC3E}">
        <p14:creationId xmlns:p14="http://schemas.microsoft.com/office/powerpoint/2010/main" val="31855980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íslíďè">
            <a:extLst>
              <a:ext uri="{FF2B5EF4-FFF2-40B4-BE49-F238E27FC236}">
                <a16:creationId xmlns:a16="http://schemas.microsoft.com/office/drawing/2014/main" id="{2DA2D880-B5C2-4751-880E-C84E7BAB0AF1}"/>
              </a:ext>
            </a:extLst>
          </p:cNvPr>
          <p:cNvSpPr>
            <a:spLocks/>
          </p:cNvSpPr>
          <p:nvPr/>
        </p:nvSpPr>
        <p:spPr>
          <a:xfrm>
            <a:off x="1483188" y="3889329"/>
            <a:ext cx="15937304" cy="5646076"/>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fontScale="62500" lnSpcReduction="20000"/>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a:endParaRPr lang="es-MX" sz="5800" b="1" u="sng" dirty="0">
              <a:latin typeface="Times-Roman"/>
            </a:endParaRPr>
          </a:p>
          <a:p>
            <a:pPr algn="just"/>
            <a:r>
              <a:rPr lang="es-MX" sz="5800" dirty="0">
                <a:latin typeface="Times-Roman"/>
              </a:rPr>
              <a:t>El poder por posición es la medida en que los superiores del cargo en cuestión están dispuestos a delegar poder y responsabilidades en él. Desde esta perspectiva, puede ser:</a:t>
            </a:r>
          </a:p>
          <a:p>
            <a:pPr algn="just"/>
            <a:endParaRPr lang="es-MX" sz="5800" dirty="0">
              <a:latin typeface="Times-Roman"/>
            </a:endParaRPr>
          </a:p>
          <a:p>
            <a:pPr algn="just"/>
            <a:r>
              <a:rPr lang="es-MX" sz="5800" b="1" u="sng" dirty="0">
                <a:latin typeface="Times-Roman"/>
              </a:rPr>
              <a:t>1. Burocrático</a:t>
            </a:r>
            <a:r>
              <a:rPr lang="es-MX" sz="5800" dirty="0">
                <a:latin typeface="Times-Roman"/>
              </a:rPr>
              <a:t>. Esto ocurre cuando alguien ejerce el rol de poder sustentándose sólo en las competencias delegadas por las normas y la especificación del rol, sin agregarle valor o competencias personales. En la concepción de Crozier y Friedberg, este ejercicio de se basa en la utilización de las reglas de la organización.</a:t>
            </a:r>
          </a:p>
          <a:p>
            <a:pPr algn="just"/>
            <a:r>
              <a:rPr lang="es-MX" sz="5500" dirty="0">
                <a:latin typeface="Times-Roman"/>
              </a:rPr>
              <a:t> </a:t>
            </a:r>
            <a:endParaRPr lang="es-MX" altLang="zh-CN" sz="5500" b="1" i="1" dirty="0">
              <a:latin typeface="Frutiger-BoldItalic"/>
              <a:sym typeface="+mn-lt"/>
            </a:endParaRPr>
          </a:p>
          <a:p>
            <a:pPr algn="just"/>
            <a:endParaRPr lang="es-ES" altLang="zh-CN" sz="2600" dirty="0">
              <a:latin typeface="Times-Roman"/>
              <a:sym typeface="+mn-lt"/>
            </a:endParaRPr>
          </a:p>
        </p:txBody>
      </p:sp>
      <p:sp>
        <p:nvSpPr>
          <p:cNvPr id="2" name="Título 2">
            <a:extLst>
              <a:ext uri="{FF2B5EF4-FFF2-40B4-BE49-F238E27FC236}">
                <a16:creationId xmlns:a16="http://schemas.microsoft.com/office/drawing/2014/main" id="{137735D7-A57C-145A-5262-EAABD071AE8A}"/>
              </a:ext>
            </a:extLst>
          </p:cNvPr>
          <p:cNvSpPr txBox="1">
            <a:spLocks/>
          </p:cNvSpPr>
          <p:nvPr/>
        </p:nvSpPr>
        <p:spPr>
          <a:xfrm>
            <a:off x="1068118" y="750008"/>
            <a:ext cx="16151764" cy="3139321"/>
          </a:xfrm>
          <a:prstGeom prst="rect">
            <a:avLst/>
          </a:prstGeom>
        </p:spPr>
        <p:txBody>
          <a:bodyPr vert="horz" lIns="91440" tIns="45720" rIns="91440" bIns="45720" rtlCol="0" anchor="t">
            <a:spAutoFit/>
          </a:bodyPr>
          <a:lstStyle>
            <a:lvl1pPr algn="l" defTabSz="1371417" rtl="0" eaLnBrk="1" latinLnBrk="0" hangingPunct="1">
              <a:lnSpc>
                <a:spcPct val="90000"/>
              </a:lnSpc>
              <a:spcBef>
                <a:spcPct val="0"/>
              </a:spcBef>
              <a:buNone/>
              <a:defRPr sz="4400" b="1" kern="1200">
                <a:solidFill>
                  <a:schemeClr val="accent1"/>
                </a:solidFill>
                <a:latin typeface="+mj-lt"/>
                <a:ea typeface="+mj-ea"/>
                <a:cs typeface="+mj-cs"/>
              </a:defRPr>
            </a:lvl1pPr>
          </a:lstStyle>
          <a:p>
            <a:pPr algn="l"/>
            <a:r>
              <a:rPr lang="es-MX" dirty="0"/>
              <a:t>Las dimensiones estructurales y personales del poder en las</a:t>
            </a:r>
          </a:p>
          <a:p>
            <a:r>
              <a:rPr lang="es-CL" dirty="0"/>
              <a:t>Organizaciones</a:t>
            </a:r>
          </a:p>
          <a:p>
            <a:endParaRPr lang="es-CL" dirty="0"/>
          </a:p>
          <a:p>
            <a:r>
              <a:rPr lang="es-MX" dirty="0"/>
              <a:t> </a:t>
            </a:r>
            <a:r>
              <a:rPr lang="es-MX" u="sng" dirty="0">
                <a:latin typeface="Times-Roman"/>
              </a:rPr>
              <a:t>Dimensión estructural del poder (poder por posición)</a:t>
            </a:r>
          </a:p>
          <a:p>
            <a:pPr algn="l"/>
            <a:endParaRPr lang="es-CL" dirty="0"/>
          </a:p>
        </p:txBody>
      </p:sp>
    </p:spTree>
    <p:custDataLst>
      <p:tags r:id="rId1"/>
    </p:custDataLst>
    <p:extLst>
      <p:ext uri="{BB962C8B-B14F-4D97-AF65-F5344CB8AC3E}">
        <p14:creationId xmlns:p14="http://schemas.microsoft.com/office/powerpoint/2010/main" val="22804877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íslíďè">
            <a:extLst>
              <a:ext uri="{FF2B5EF4-FFF2-40B4-BE49-F238E27FC236}">
                <a16:creationId xmlns:a16="http://schemas.microsoft.com/office/drawing/2014/main" id="{2DA2D880-B5C2-4751-880E-C84E7BAB0AF1}"/>
              </a:ext>
            </a:extLst>
          </p:cNvPr>
          <p:cNvSpPr>
            <a:spLocks/>
          </p:cNvSpPr>
          <p:nvPr/>
        </p:nvSpPr>
        <p:spPr>
          <a:xfrm>
            <a:off x="586154" y="3045876"/>
            <a:ext cx="17115692" cy="6801510"/>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fontScale="25000" lnSpcReduction="20000"/>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a:endParaRPr lang="es-MX" sz="14400" dirty="0">
              <a:latin typeface="Times-Roman"/>
            </a:endParaRPr>
          </a:p>
          <a:p>
            <a:pPr algn="just"/>
            <a:r>
              <a:rPr lang="es-MX" sz="14400" b="1" u="sng" dirty="0">
                <a:latin typeface="Times-Roman"/>
              </a:rPr>
              <a:t>2. Delegado. </a:t>
            </a:r>
            <a:r>
              <a:rPr lang="es-MX" sz="14400" dirty="0">
                <a:latin typeface="Times-Roman"/>
              </a:rPr>
              <a:t>Se da cuando el poder está basado en normas, competencias y facultades  cedidas por un tercero, por lo general superior, que también puede poseer autoridad o ser líder. La autoridad se delega cuando un superior da libertad para tomar decisiones a un subordinado. El proceso de delegación implica: </a:t>
            </a:r>
          </a:p>
          <a:p>
            <a:pPr algn="just"/>
            <a:endParaRPr lang="es-MX" sz="14400" dirty="0">
              <a:latin typeface="Times-Roman"/>
            </a:endParaRPr>
          </a:p>
          <a:p>
            <a:pPr marL="1143000" indent="-1143000" algn="just">
              <a:buAutoNum type="alphaLcParenR"/>
            </a:pPr>
            <a:r>
              <a:rPr lang="es-MX" sz="14400" dirty="0">
                <a:latin typeface="Times-Roman"/>
              </a:rPr>
              <a:t>Determinar los resultados esperados de un puesto;</a:t>
            </a:r>
          </a:p>
          <a:p>
            <a:pPr marL="1143000" indent="-1143000" algn="just">
              <a:buAutoNum type="alphaLcParenR"/>
            </a:pPr>
            <a:r>
              <a:rPr lang="es-MX" sz="14400" dirty="0">
                <a:latin typeface="Times-Roman"/>
              </a:rPr>
              <a:t>Asignar tareas al puesto;</a:t>
            </a:r>
          </a:p>
          <a:p>
            <a:pPr marL="1143000" indent="-1143000" algn="just">
              <a:buAutoNum type="alphaLcParenR"/>
            </a:pPr>
            <a:r>
              <a:rPr lang="es-MX" sz="14400" dirty="0">
                <a:latin typeface="Times-Roman"/>
              </a:rPr>
              <a:t>Delegar facultades para cumplir estas tareas; y </a:t>
            </a:r>
          </a:p>
          <a:p>
            <a:pPr marL="1143000" indent="-1143000" algn="just">
              <a:buAutoNum type="alphaLcParenR"/>
            </a:pPr>
            <a:r>
              <a:rPr lang="es-MX" sz="14400" dirty="0">
                <a:latin typeface="Times-Roman"/>
              </a:rPr>
              <a:t>Responsabilizar a la persona que ocupa ese puesto por el cumplimiento de las tareas. </a:t>
            </a:r>
          </a:p>
          <a:p>
            <a:pPr algn="just"/>
            <a:endParaRPr lang="es-MX" sz="14400" dirty="0">
              <a:latin typeface="Times-Roman"/>
            </a:endParaRPr>
          </a:p>
          <a:p>
            <a:pPr algn="just"/>
            <a:r>
              <a:rPr lang="es-MX" sz="14400" dirty="0">
                <a:latin typeface="Times-Roman"/>
              </a:rPr>
              <a:t>Una de las características de la delegación es la revocabilidad, pues tanto las competencias formales derivadas del rol de poder como la legitimidad son del otorgante.</a:t>
            </a:r>
            <a:endParaRPr lang="es-MX" altLang="zh-CN" sz="14400" dirty="0">
              <a:latin typeface="Times-Roman"/>
              <a:sym typeface="+mn-lt"/>
            </a:endParaRPr>
          </a:p>
          <a:p>
            <a:pPr algn="just"/>
            <a:endParaRPr lang="es-ES" altLang="zh-CN" sz="2600" dirty="0">
              <a:latin typeface="Times-Roman"/>
              <a:sym typeface="+mn-lt"/>
            </a:endParaRPr>
          </a:p>
        </p:txBody>
      </p:sp>
      <p:sp>
        <p:nvSpPr>
          <p:cNvPr id="2" name="Título 2">
            <a:extLst>
              <a:ext uri="{FF2B5EF4-FFF2-40B4-BE49-F238E27FC236}">
                <a16:creationId xmlns:a16="http://schemas.microsoft.com/office/drawing/2014/main" id="{137735D7-A57C-145A-5262-EAABD071AE8A}"/>
              </a:ext>
            </a:extLst>
          </p:cNvPr>
          <p:cNvSpPr txBox="1">
            <a:spLocks/>
          </p:cNvSpPr>
          <p:nvPr/>
        </p:nvSpPr>
        <p:spPr>
          <a:xfrm>
            <a:off x="1068118" y="750008"/>
            <a:ext cx="16151764" cy="2806922"/>
          </a:xfrm>
          <a:prstGeom prst="rect">
            <a:avLst/>
          </a:prstGeom>
        </p:spPr>
        <p:txBody>
          <a:bodyPr vert="horz" lIns="91440" tIns="45720" rIns="91440" bIns="45720" rtlCol="0" anchor="t">
            <a:spAutoFit/>
          </a:bodyPr>
          <a:lstStyle>
            <a:lvl1pPr algn="l" defTabSz="1371417" rtl="0" eaLnBrk="1" latinLnBrk="0" hangingPunct="1">
              <a:lnSpc>
                <a:spcPct val="90000"/>
              </a:lnSpc>
              <a:spcBef>
                <a:spcPct val="0"/>
              </a:spcBef>
              <a:buNone/>
              <a:defRPr sz="4400" b="1" kern="1200">
                <a:solidFill>
                  <a:schemeClr val="accent1"/>
                </a:solidFill>
                <a:latin typeface="+mj-lt"/>
                <a:ea typeface="+mj-ea"/>
                <a:cs typeface="+mj-cs"/>
              </a:defRPr>
            </a:lvl1pPr>
          </a:lstStyle>
          <a:p>
            <a:pPr algn="l"/>
            <a:r>
              <a:rPr lang="es-MX" dirty="0"/>
              <a:t>Las dimensiones estructurales y personales del poder en las</a:t>
            </a:r>
          </a:p>
          <a:p>
            <a:r>
              <a:rPr lang="es-CL" dirty="0"/>
              <a:t>Organizaciones</a:t>
            </a:r>
            <a:r>
              <a:rPr lang="es-MX" dirty="0"/>
              <a:t> </a:t>
            </a:r>
          </a:p>
          <a:p>
            <a:endParaRPr lang="es-MX" sz="1600" u="sng" dirty="0"/>
          </a:p>
          <a:p>
            <a:r>
              <a:rPr lang="es-MX" u="sng" dirty="0"/>
              <a:t>Dimensión estructural del poder (poder por posición)</a:t>
            </a:r>
          </a:p>
          <a:p>
            <a:pPr algn="l"/>
            <a:endParaRPr lang="es-CL" dirty="0"/>
          </a:p>
        </p:txBody>
      </p:sp>
    </p:spTree>
    <p:custDataLst>
      <p:tags r:id="rId1"/>
    </p:custDataLst>
    <p:extLst>
      <p:ext uri="{BB962C8B-B14F-4D97-AF65-F5344CB8AC3E}">
        <p14:creationId xmlns:p14="http://schemas.microsoft.com/office/powerpoint/2010/main" val="18162572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pic>
        <p:nvPicPr>
          <p:cNvPr id="3" name="Imagen 2">
            <a:extLst>
              <a:ext uri="{FF2B5EF4-FFF2-40B4-BE49-F238E27FC236}">
                <a16:creationId xmlns:a16="http://schemas.microsoft.com/office/drawing/2014/main" id="{BF393210-3D4C-4BE4-970D-B443346CB49F}"/>
              </a:ext>
            </a:extLst>
          </p:cNvPr>
          <p:cNvPicPr>
            <a:picLocks noChangeAspect="1"/>
          </p:cNvPicPr>
          <p:nvPr/>
        </p:nvPicPr>
        <p:blipFill>
          <a:blip r:embed="rId4" cstate="print">
            <a:extLst>
              <a:ext uri="{28A0092B-C50C-407E-A947-70E740481C1C}">
                <a14:useLocalDpi xmlns:a14="http://schemas.microsoft.com/office/drawing/2010/main" val="0"/>
              </a:ext>
            </a:extLst>
          </a:blip>
          <a:srcRect t="7638" b="7638"/>
          <a:stretch/>
        </p:blipFill>
        <p:spPr>
          <a:xfrm>
            <a:off x="-8055" y="0"/>
            <a:ext cx="18268940" cy="10285413"/>
          </a:xfrm>
          <a:prstGeom prst="rect">
            <a:avLst/>
          </a:prstGeom>
        </p:spPr>
      </p:pic>
      <p:pic>
        <p:nvPicPr>
          <p:cNvPr id="4" name="Imagen 3">
            <a:extLst>
              <a:ext uri="{FF2B5EF4-FFF2-40B4-BE49-F238E27FC236}">
                <a16:creationId xmlns:a16="http://schemas.microsoft.com/office/drawing/2014/main" id="{F3632DAF-74FB-49E9-8F76-63CA7E17DAF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2035398" y="2235237"/>
            <a:ext cx="3911255" cy="5215872"/>
          </a:xfrm>
          <a:prstGeom prst="rect">
            <a:avLst/>
          </a:prstGeom>
        </p:spPr>
      </p:pic>
      <p:pic>
        <p:nvPicPr>
          <p:cNvPr id="183" name="Google Shape;183;ge91fb5eca1_2_88"/>
          <p:cNvPicPr preferRelativeResize="0"/>
          <p:nvPr/>
        </p:nvPicPr>
        <p:blipFill rotWithShape="1">
          <a:blip r:embed="rId6">
            <a:alphaModFix/>
          </a:blip>
          <a:srcRect/>
          <a:stretch/>
        </p:blipFill>
        <p:spPr>
          <a:xfrm>
            <a:off x="5814939" y="-1"/>
            <a:ext cx="6658122" cy="10285413"/>
          </a:xfrm>
          <a:prstGeom prst="rect">
            <a:avLst/>
          </a:prstGeom>
          <a:noFill/>
          <a:ln>
            <a:noFill/>
          </a:ln>
        </p:spPr>
      </p:pic>
      <p:sp>
        <p:nvSpPr>
          <p:cNvPr id="184" name="Google Shape;184;ge91fb5eca1_2_88"/>
          <p:cNvSpPr txBox="1"/>
          <p:nvPr/>
        </p:nvSpPr>
        <p:spPr>
          <a:xfrm>
            <a:off x="1201422" y="7010554"/>
            <a:ext cx="5473698" cy="881111"/>
          </a:xfrm>
          <a:prstGeom prst="rect">
            <a:avLst/>
          </a:prstGeom>
          <a:solidFill>
            <a:schemeClr val="accent1"/>
          </a:solidFill>
          <a:ln>
            <a:noFill/>
          </a:ln>
        </p:spPr>
        <p:txBody>
          <a:bodyPr spcFirstLastPara="1" wrap="square" lIns="215950" tIns="161975" rIns="323950" bIns="161975" anchor="t" anchorCtr="0">
            <a:spAutoFit/>
          </a:bodyPr>
          <a:lstStyle/>
          <a:p>
            <a:pPr marL="0" marR="0" lvl="0" indent="0" algn="l" rtl="0">
              <a:spcBef>
                <a:spcPts val="0"/>
              </a:spcBef>
              <a:spcAft>
                <a:spcPts val="0"/>
              </a:spcAft>
              <a:buNone/>
            </a:pPr>
            <a:r>
              <a:rPr lang="es-ES" sz="3600" b="1" i="0" u="none" strike="noStrike" cap="none" dirty="0">
                <a:solidFill>
                  <a:schemeClr val="lt1"/>
                </a:solidFill>
                <a:latin typeface="Roboto"/>
                <a:ea typeface="Roboto"/>
                <a:cs typeface="Roboto"/>
                <a:sym typeface="Roboto"/>
              </a:rPr>
              <a:t>Natalia </a:t>
            </a:r>
            <a:r>
              <a:rPr lang="es-ES" sz="3600" b="1" i="0" u="none" strike="noStrike" cap="none" dirty="0" err="1">
                <a:solidFill>
                  <a:schemeClr val="lt1"/>
                </a:solidFill>
                <a:latin typeface="Roboto"/>
                <a:ea typeface="Roboto"/>
                <a:cs typeface="Roboto"/>
                <a:sym typeface="Roboto"/>
              </a:rPr>
              <a:t>Möller</a:t>
            </a:r>
            <a:r>
              <a:rPr lang="es-ES" sz="3600" b="1" i="0" u="none" strike="noStrike" cap="none" dirty="0">
                <a:solidFill>
                  <a:schemeClr val="lt1"/>
                </a:solidFill>
                <a:latin typeface="Roboto"/>
                <a:ea typeface="Roboto"/>
                <a:cs typeface="Roboto"/>
                <a:sym typeface="Roboto"/>
              </a:rPr>
              <a:t> Pardo</a:t>
            </a:r>
          </a:p>
        </p:txBody>
      </p:sp>
      <p:sp>
        <p:nvSpPr>
          <p:cNvPr id="185" name="Google Shape;185;ge91fb5eca1_2_88"/>
          <p:cNvSpPr txBox="1"/>
          <p:nvPr/>
        </p:nvSpPr>
        <p:spPr>
          <a:xfrm>
            <a:off x="1168400" y="7983100"/>
            <a:ext cx="8498857" cy="1283836"/>
          </a:xfrm>
          <a:prstGeom prst="rect">
            <a:avLst/>
          </a:prstGeom>
          <a:solidFill>
            <a:srgbClr val="F2F2F2"/>
          </a:solidFill>
          <a:ln>
            <a:noFill/>
          </a:ln>
        </p:spPr>
        <p:txBody>
          <a:bodyPr spcFirstLastPara="1" wrap="square" lIns="288000" tIns="269950" rIns="288000" bIns="269950" anchor="t" anchorCtr="0">
            <a:spAutoFit/>
          </a:bodyPr>
          <a:lstStyle/>
          <a:p>
            <a:pPr marL="0" marR="0" lvl="0" indent="0" algn="l" rtl="0">
              <a:spcBef>
                <a:spcPts val="0"/>
              </a:spcBef>
              <a:spcAft>
                <a:spcPts val="0"/>
              </a:spcAft>
              <a:buNone/>
            </a:pPr>
            <a:r>
              <a:rPr lang="es-ES" sz="2400" dirty="0">
                <a:solidFill>
                  <a:schemeClr val="accent1"/>
                </a:solidFill>
                <a:latin typeface="Roboto"/>
                <a:ea typeface="Roboto"/>
                <a:cs typeface="Roboto"/>
                <a:sym typeface="Roboto"/>
              </a:rPr>
              <a:t>Magíster en Psicología Social - Doctora en Psicología</a:t>
            </a:r>
            <a:br>
              <a:rPr lang="es-ES" sz="2400" dirty="0">
                <a:solidFill>
                  <a:schemeClr val="accent1"/>
                </a:solidFill>
                <a:latin typeface="Roboto"/>
                <a:ea typeface="Roboto"/>
                <a:cs typeface="Roboto"/>
                <a:sym typeface="Roboto"/>
              </a:rPr>
            </a:br>
            <a:r>
              <a:rPr lang="es-ES" sz="2400" dirty="0">
                <a:solidFill>
                  <a:schemeClr val="accent1"/>
                </a:solidFill>
                <a:latin typeface="Roboto"/>
                <a:ea typeface="Roboto"/>
                <a:cs typeface="Roboto"/>
                <a:sym typeface="Roboto"/>
              </a:rPr>
              <a:t>Universidad de Santiago de Chile</a:t>
            </a:r>
          </a:p>
        </p:txBody>
      </p:sp>
    </p:spTree>
    <p:custDataLst>
      <p:tags r:id="rId1"/>
    </p:custDataLst>
    <p:extLst>
      <p:ext uri="{BB962C8B-B14F-4D97-AF65-F5344CB8AC3E}">
        <p14:creationId xmlns:p14="http://schemas.microsoft.com/office/powerpoint/2010/main" val="3359971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8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íslíďè">
            <a:extLst>
              <a:ext uri="{FF2B5EF4-FFF2-40B4-BE49-F238E27FC236}">
                <a16:creationId xmlns:a16="http://schemas.microsoft.com/office/drawing/2014/main" id="{2DA2D880-B5C2-4751-880E-C84E7BAB0AF1}"/>
              </a:ext>
            </a:extLst>
          </p:cNvPr>
          <p:cNvSpPr>
            <a:spLocks/>
          </p:cNvSpPr>
          <p:nvPr/>
        </p:nvSpPr>
        <p:spPr>
          <a:xfrm>
            <a:off x="422031" y="3821723"/>
            <a:ext cx="17115692" cy="6055946"/>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lnSpcReduction="10000"/>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a:endParaRPr lang="es-MX" sz="3600" u="sng" dirty="0">
              <a:latin typeface="Times-Roman"/>
            </a:endParaRPr>
          </a:p>
          <a:p>
            <a:pPr algn="just"/>
            <a:r>
              <a:rPr lang="es-MX" sz="3600" b="1" u="sng" dirty="0">
                <a:latin typeface="Times-Roman"/>
              </a:rPr>
              <a:t>3. Basado en el empoderamiento.</a:t>
            </a:r>
            <a:r>
              <a:rPr lang="es-MX" sz="3600" u="sng" dirty="0">
                <a:latin typeface="Times-Roman"/>
              </a:rPr>
              <a:t> </a:t>
            </a:r>
            <a:r>
              <a:rPr lang="es-MX" sz="3600" dirty="0">
                <a:latin typeface="Times-Roman"/>
              </a:rPr>
              <a:t>En términos amplios, el empoderamiento (o </a:t>
            </a:r>
            <a:r>
              <a:rPr lang="es-MX" sz="3600" dirty="0" err="1">
                <a:latin typeface="Times-Roman"/>
              </a:rPr>
              <a:t>empowerment</a:t>
            </a:r>
            <a:r>
              <a:rPr lang="es-MX" sz="3600" dirty="0">
                <a:latin typeface="Times-Roman"/>
              </a:rPr>
              <a:t>) es un proceso que pretende la construcción, desarrollo e incremento de la expansión del poder de la organización a través de la cooperación, participación y trabajo conjunto. Significa “facultar” a los empleados, es decir, liberar su conocimiento y energía para que compartan información y tomen decisiones eficaces en equipo, con el propósito de mejorar de manera continua la organización. </a:t>
            </a:r>
          </a:p>
          <a:p>
            <a:pPr algn="just"/>
            <a:endParaRPr lang="es-MX" sz="3600" dirty="0">
              <a:latin typeface="Times-Roman"/>
            </a:endParaRPr>
          </a:p>
          <a:p>
            <a:pPr algn="just"/>
            <a:r>
              <a:rPr lang="es-MX" sz="3600" dirty="0">
                <a:latin typeface="Times-Roman"/>
              </a:rPr>
              <a:t>Así pues, se trata de facultar, autorizar y habilitar a los trabajadores para que en realidad puedan desarrollar su potencial en el trabajo.</a:t>
            </a:r>
            <a:endParaRPr lang="es-MX" sz="3600" b="1" u="sng" dirty="0">
              <a:latin typeface="Times-Roman"/>
            </a:endParaRPr>
          </a:p>
          <a:p>
            <a:pPr algn="just"/>
            <a:endParaRPr lang="es-ES" altLang="zh-CN" sz="3600" dirty="0">
              <a:latin typeface="Times-Roman"/>
              <a:sym typeface="+mn-lt"/>
            </a:endParaRPr>
          </a:p>
        </p:txBody>
      </p:sp>
      <p:sp>
        <p:nvSpPr>
          <p:cNvPr id="2" name="Título 2">
            <a:extLst>
              <a:ext uri="{FF2B5EF4-FFF2-40B4-BE49-F238E27FC236}">
                <a16:creationId xmlns:a16="http://schemas.microsoft.com/office/drawing/2014/main" id="{137735D7-A57C-145A-5262-EAABD071AE8A}"/>
              </a:ext>
            </a:extLst>
          </p:cNvPr>
          <p:cNvSpPr txBox="1">
            <a:spLocks/>
          </p:cNvSpPr>
          <p:nvPr/>
        </p:nvSpPr>
        <p:spPr>
          <a:xfrm>
            <a:off x="1068118" y="750008"/>
            <a:ext cx="16151764" cy="2197525"/>
          </a:xfrm>
          <a:prstGeom prst="rect">
            <a:avLst/>
          </a:prstGeom>
        </p:spPr>
        <p:txBody>
          <a:bodyPr vert="horz" lIns="91440" tIns="45720" rIns="91440" bIns="45720" rtlCol="0" anchor="t">
            <a:spAutoFit/>
          </a:bodyPr>
          <a:lstStyle>
            <a:lvl1pPr algn="l" defTabSz="1371417" rtl="0" eaLnBrk="1" latinLnBrk="0" hangingPunct="1">
              <a:lnSpc>
                <a:spcPct val="90000"/>
              </a:lnSpc>
              <a:spcBef>
                <a:spcPct val="0"/>
              </a:spcBef>
              <a:buNone/>
              <a:defRPr sz="4400" b="1" kern="1200">
                <a:solidFill>
                  <a:schemeClr val="accent1"/>
                </a:solidFill>
                <a:latin typeface="+mj-lt"/>
                <a:ea typeface="+mj-ea"/>
                <a:cs typeface="+mj-cs"/>
              </a:defRPr>
            </a:lvl1pPr>
          </a:lstStyle>
          <a:p>
            <a:pPr algn="l"/>
            <a:r>
              <a:rPr lang="es-MX" dirty="0"/>
              <a:t>Las dimensiones estructurales y personales del poder en las</a:t>
            </a:r>
          </a:p>
          <a:p>
            <a:r>
              <a:rPr lang="es-CL" dirty="0"/>
              <a:t>Organizaciones</a:t>
            </a:r>
            <a:r>
              <a:rPr lang="es-MX" dirty="0"/>
              <a:t> </a:t>
            </a:r>
          </a:p>
          <a:p>
            <a:endParaRPr lang="es-MX" sz="2000" u="sng" dirty="0">
              <a:latin typeface="Times-Roman"/>
            </a:endParaRPr>
          </a:p>
          <a:p>
            <a:r>
              <a:rPr lang="es-MX" u="sng" dirty="0">
                <a:latin typeface="Times-Roman"/>
              </a:rPr>
              <a:t>Dimensión estructural del poder (poder por posición)</a:t>
            </a:r>
            <a:endParaRPr lang="es-CL" dirty="0"/>
          </a:p>
        </p:txBody>
      </p:sp>
    </p:spTree>
    <p:custDataLst>
      <p:tags r:id="rId1"/>
    </p:custDataLst>
    <p:extLst>
      <p:ext uri="{BB962C8B-B14F-4D97-AF65-F5344CB8AC3E}">
        <p14:creationId xmlns:p14="http://schemas.microsoft.com/office/powerpoint/2010/main" val="1913590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íslíďè">
            <a:extLst>
              <a:ext uri="{FF2B5EF4-FFF2-40B4-BE49-F238E27FC236}">
                <a16:creationId xmlns:a16="http://schemas.microsoft.com/office/drawing/2014/main" id="{2DA2D880-B5C2-4751-880E-C84E7BAB0AF1}"/>
              </a:ext>
            </a:extLst>
          </p:cNvPr>
          <p:cNvSpPr>
            <a:spLocks/>
          </p:cNvSpPr>
          <p:nvPr/>
        </p:nvSpPr>
        <p:spPr>
          <a:xfrm>
            <a:off x="422031" y="3188677"/>
            <a:ext cx="17115692" cy="6688992"/>
          </a:xfrm>
          <a:prstGeom prst="roundRect">
            <a:avLst/>
          </a:prstGeom>
          <a:solidFill>
            <a:schemeClr val="accent1">
              <a:lumMod val="60000"/>
              <a:lumOff val="40000"/>
            </a:schemeClr>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fontScale="92500"/>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a:r>
              <a:rPr lang="es-MX" sz="4000" b="0" i="0" u="none" strike="noStrike" baseline="0" dirty="0">
                <a:latin typeface="Times-Roman"/>
              </a:rPr>
              <a:t>Deriva del ejercicio del rol por parte del ocupante circunstancial y, por lo tanto, puede presentar </a:t>
            </a:r>
            <a:r>
              <a:rPr lang="es-CL" sz="4000" b="0" i="0" u="none" strike="noStrike" baseline="0" dirty="0">
                <a:latin typeface="Times-Roman"/>
              </a:rPr>
              <a:t>diversas características, a saber:</a:t>
            </a:r>
          </a:p>
          <a:p>
            <a:pPr algn="just"/>
            <a:endParaRPr lang="es-CL" sz="4000" b="0" i="0" u="none" strike="noStrike" baseline="0" dirty="0">
              <a:latin typeface="Times-Roman"/>
            </a:endParaRPr>
          </a:p>
          <a:p>
            <a:pPr algn="just"/>
            <a:r>
              <a:rPr lang="es-MX" sz="4000" b="0" i="0" u="none" strike="noStrike" baseline="0" dirty="0">
                <a:latin typeface="Times-Roman"/>
              </a:rPr>
              <a:t>1. </a:t>
            </a:r>
            <a:r>
              <a:rPr lang="es-MX" sz="4000" b="1" i="0" u="none" strike="noStrike" baseline="0" dirty="0">
                <a:latin typeface="Times-Bold"/>
              </a:rPr>
              <a:t>Autoridad competente. </a:t>
            </a:r>
            <a:r>
              <a:rPr lang="es-MX" sz="4000" b="0" i="0" u="none" strike="noStrike" baseline="0" dirty="0">
                <a:latin typeface="Times-Roman"/>
              </a:rPr>
              <a:t>Se refiere a las competencias personales del ocupante del</a:t>
            </a:r>
          </a:p>
          <a:p>
            <a:pPr algn="just"/>
            <a:r>
              <a:rPr lang="es-MX" sz="4000" b="0" i="0" u="none" strike="noStrike" baseline="0" dirty="0">
                <a:latin typeface="Times-Roman"/>
              </a:rPr>
              <a:t>rol de poder, a sus conocimientos, habilidades, actitudes, aptitudes y valores (capacidad, originalidad, juicio, responsabilidad, justicia, ecuanimidad, reciprocidad,</a:t>
            </a:r>
          </a:p>
          <a:p>
            <a:pPr algn="just"/>
            <a:r>
              <a:rPr lang="es-MX" sz="4000" b="0" i="0" u="none" strike="noStrike" baseline="0" dirty="0">
                <a:latin typeface="Times-Roman"/>
              </a:rPr>
              <a:t>sociabilidad, honestidad, cooperación, adaptabilidad, flexibilidad, buen carácter, etc.). Son precisamente estos ingredientes personales los que otorgan autoridad y suelen legitimar al ocupante del rol en su ejercicio; de manera más específica, son </a:t>
            </a:r>
            <a:r>
              <a:rPr lang="es-CL" sz="4000" b="0" i="0" u="none" strike="noStrike" baseline="0" dirty="0">
                <a:latin typeface="Times-Roman"/>
              </a:rPr>
              <a:t>determinantes:</a:t>
            </a:r>
            <a:endParaRPr lang="es-ES" altLang="zh-CN" sz="6600" dirty="0">
              <a:latin typeface="Times-Roman"/>
              <a:sym typeface="+mn-lt"/>
            </a:endParaRPr>
          </a:p>
        </p:txBody>
      </p:sp>
      <p:sp>
        <p:nvSpPr>
          <p:cNvPr id="2" name="Título 2">
            <a:extLst>
              <a:ext uri="{FF2B5EF4-FFF2-40B4-BE49-F238E27FC236}">
                <a16:creationId xmlns:a16="http://schemas.microsoft.com/office/drawing/2014/main" id="{137735D7-A57C-145A-5262-EAABD071AE8A}"/>
              </a:ext>
            </a:extLst>
          </p:cNvPr>
          <p:cNvSpPr txBox="1">
            <a:spLocks/>
          </p:cNvSpPr>
          <p:nvPr/>
        </p:nvSpPr>
        <p:spPr>
          <a:xfrm>
            <a:off x="1068118" y="750008"/>
            <a:ext cx="16151764" cy="2529923"/>
          </a:xfrm>
          <a:prstGeom prst="rect">
            <a:avLst/>
          </a:prstGeom>
        </p:spPr>
        <p:txBody>
          <a:bodyPr vert="horz" lIns="91440" tIns="45720" rIns="91440" bIns="45720" rtlCol="0" anchor="t">
            <a:spAutoFit/>
          </a:bodyPr>
          <a:lstStyle>
            <a:lvl1pPr algn="l" defTabSz="1371417" rtl="0" eaLnBrk="1" latinLnBrk="0" hangingPunct="1">
              <a:lnSpc>
                <a:spcPct val="90000"/>
              </a:lnSpc>
              <a:spcBef>
                <a:spcPct val="0"/>
              </a:spcBef>
              <a:buNone/>
              <a:defRPr sz="4400" b="1" kern="1200">
                <a:solidFill>
                  <a:schemeClr val="accent1"/>
                </a:solidFill>
                <a:latin typeface="+mj-lt"/>
                <a:ea typeface="+mj-ea"/>
                <a:cs typeface="+mj-cs"/>
              </a:defRPr>
            </a:lvl1pPr>
          </a:lstStyle>
          <a:p>
            <a:pPr algn="l"/>
            <a:r>
              <a:rPr lang="es-MX" dirty="0"/>
              <a:t>Las dimensiones estructurales y personales del poder en las</a:t>
            </a:r>
          </a:p>
          <a:p>
            <a:r>
              <a:rPr lang="es-CL" dirty="0"/>
              <a:t>Organizaciones</a:t>
            </a:r>
            <a:r>
              <a:rPr lang="es-MX" dirty="0"/>
              <a:t> </a:t>
            </a:r>
          </a:p>
          <a:p>
            <a:r>
              <a:rPr lang="es-CL" i="1" u="sng" dirty="0">
                <a:latin typeface="Frutiger-BoldItalic"/>
              </a:rPr>
              <a:t>Dimensión personal del poder</a:t>
            </a:r>
          </a:p>
          <a:p>
            <a:pPr algn="l"/>
            <a:endParaRPr lang="es-CL" dirty="0"/>
          </a:p>
        </p:txBody>
      </p:sp>
    </p:spTree>
    <p:custDataLst>
      <p:tags r:id="rId1"/>
    </p:custDataLst>
    <p:extLst>
      <p:ext uri="{BB962C8B-B14F-4D97-AF65-F5344CB8AC3E}">
        <p14:creationId xmlns:p14="http://schemas.microsoft.com/office/powerpoint/2010/main" val="1657273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íslíďè">
            <a:extLst>
              <a:ext uri="{FF2B5EF4-FFF2-40B4-BE49-F238E27FC236}">
                <a16:creationId xmlns:a16="http://schemas.microsoft.com/office/drawing/2014/main" id="{2DA2D880-B5C2-4751-880E-C84E7BAB0AF1}"/>
              </a:ext>
            </a:extLst>
          </p:cNvPr>
          <p:cNvSpPr>
            <a:spLocks/>
          </p:cNvSpPr>
          <p:nvPr/>
        </p:nvSpPr>
        <p:spPr>
          <a:xfrm>
            <a:off x="586154" y="3165232"/>
            <a:ext cx="17115692" cy="6729046"/>
          </a:xfrm>
          <a:prstGeom prst="roundRect">
            <a:avLst/>
          </a:prstGeom>
          <a:solidFill>
            <a:schemeClr val="accent1">
              <a:lumMod val="60000"/>
              <a:lumOff val="40000"/>
            </a:schemeClr>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fontScale="92500" lnSpcReduction="10000"/>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a:endParaRPr lang="es-CL" sz="4000" b="0" i="0" u="none" strike="noStrike" baseline="0" dirty="0">
              <a:latin typeface="Times-Roman"/>
            </a:endParaRPr>
          </a:p>
          <a:p>
            <a:pPr marL="742950" indent="-742950" algn="just">
              <a:buAutoNum type="arabicPeriod"/>
            </a:pPr>
            <a:r>
              <a:rPr lang="es-MX" sz="4000" b="1" i="0" u="none" strike="noStrike" baseline="0" dirty="0">
                <a:latin typeface="Times-Bold"/>
              </a:rPr>
              <a:t>Autoridad competente. </a:t>
            </a:r>
          </a:p>
          <a:p>
            <a:pPr marL="742950" indent="-742950" algn="just">
              <a:buAutoNum type="alphaLcParenR"/>
            </a:pPr>
            <a:r>
              <a:rPr lang="es-MX" sz="3900" b="1" i="0" u="none" strike="noStrike" baseline="0" dirty="0">
                <a:latin typeface="Times-Bold"/>
              </a:rPr>
              <a:t>Su poder de competencia. </a:t>
            </a:r>
            <a:r>
              <a:rPr lang="es-MX" sz="3900" b="0" i="0" u="none" strike="noStrike" baseline="0" dirty="0">
                <a:latin typeface="Times-Roman"/>
              </a:rPr>
              <a:t>“Y” ejerce poder sobre “X” en función de sus conocimientos y el reconocimiento de los mismos por este último; en este sentido, la credibilidad de “Y” a los ojos de “X” también tiene mucha importancia, pero esta vez se basa en las capacidades técnicas de aquel para resolver los problemas de “X” (French y Raven).</a:t>
            </a:r>
          </a:p>
          <a:p>
            <a:pPr marL="742950" indent="-742950" algn="just">
              <a:buAutoNum type="alphaLcParenR"/>
            </a:pPr>
            <a:r>
              <a:rPr lang="es-MX" sz="3900" b="1" i="0" u="none" strike="noStrike" baseline="0" dirty="0">
                <a:latin typeface="Times-Bold"/>
              </a:rPr>
              <a:t>Su poder de recompensa. </a:t>
            </a:r>
            <a:r>
              <a:rPr lang="es-MX" sz="3900" b="0" i="0" u="none" strike="noStrike" baseline="0" dirty="0">
                <a:latin typeface="Times-Roman"/>
              </a:rPr>
              <a:t>Es preciso que “X” pueda percibir con claridad que “Y” es capaz de recompensarle después de haber observado la conformidad de su comportamiento o de sus actos. “Y” tiene que ser creíble en cuanto </a:t>
            </a:r>
            <a:r>
              <a:rPr lang="es-CL" sz="3900" b="0" i="0" u="none" strike="noStrike" baseline="0" dirty="0">
                <a:latin typeface="Times-Roman"/>
              </a:rPr>
              <a:t>agente gratificador (French y Raven).</a:t>
            </a:r>
            <a:endParaRPr lang="es-CL" sz="7100" b="1" dirty="0">
              <a:latin typeface="Times-Bold"/>
            </a:endParaRPr>
          </a:p>
          <a:p>
            <a:pPr marL="742950" indent="-742950" algn="just">
              <a:buAutoNum type="arabicPeriod"/>
            </a:pPr>
            <a:endParaRPr lang="es-MX" sz="4000" b="0" i="0" u="none" strike="noStrike" baseline="0" dirty="0">
              <a:latin typeface="Times-Roman"/>
            </a:endParaRPr>
          </a:p>
        </p:txBody>
      </p:sp>
      <p:sp>
        <p:nvSpPr>
          <p:cNvPr id="2" name="Título 2">
            <a:extLst>
              <a:ext uri="{FF2B5EF4-FFF2-40B4-BE49-F238E27FC236}">
                <a16:creationId xmlns:a16="http://schemas.microsoft.com/office/drawing/2014/main" id="{137735D7-A57C-145A-5262-EAABD071AE8A}"/>
              </a:ext>
            </a:extLst>
          </p:cNvPr>
          <p:cNvSpPr txBox="1">
            <a:spLocks/>
          </p:cNvSpPr>
          <p:nvPr/>
        </p:nvSpPr>
        <p:spPr>
          <a:xfrm>
            <a:off x="1068118" y="750008"/>
            <a:ext cx="16151764" cy="2806922"/>
          </a:xfrm>
          <a:prstGeom prst="rect">
            <a:avLst/>
          </a:prstGeom>
        </p:spPr>
        <p:txBody>
          <a:bodyPr vert="horz" lIns="91440" tIns="45720" rIns="91440" bIns="45720" rtlCol="0" anchor="t">
            <a:spAutoFit/>
          </a:bodyPr>
          <a:lstStyle>
            <a:lvl1pPr algn="l" defTabSz="1371417" rtl="0" eaLnBrk="1" latinLnBrk="0" hangingPunct="1">
              <a:lnSpc>
                <a:spcPct val="90000"/>
              </a:lnSpc>
              <a:spcBef>
                <a:spcPct val="0"/>
              </a:spcBef>
              <a:buNone/>
              <a:defRPr sz="4400" b="1" kern="1200">
                <a:solidFill>
                  <a:schemeClr val="accent1"/>
                </a:solidFill>
                <a:latin typeface="+mj-lt"/>
                <a:ea typeface="+mj-ea"/>
                <a:cs typeface="+mj-cs"/>
              </a:defRPr>
            </a:lvl1pPr>
          </a:lstStyle>
          <a:p>
            <a:pPr algn="l"/>
            <a:r>
              <a:rPr lang="es-MX" dirty="0"/>
              <a:t>Las dimensiones estructurales y personales del poder en las</a:t>
            </a:r>
          </a:p>
          <a:p>
            <a:r>
              <a:rPr lang="es-CL" dirty="0"/>
              <a:t>Organizaciones</a:t>
            </a:r>
          </a:p>
          <a:p>
            <a:endParaRPr lang="es-CL" sz="1600" dirty="0"/>
          </a:p>
          <a:p>
            <a:r>
              <a:rPr lang="es-MX" dirty="0"/>
              <a:t> </a:t>
            </a:r>
            <a:r>
              <a:rPr lang="es-CL" i="1" u="sng" dirty="0">
                <a:latin typeface="Frutiger-BoldItalic"/>
              </a:rPr>
              <a:t>Dimensión personal del poder</a:t>
            </a:r>
          </a:p>
          <a:p>
            <a:pPr algn="l"/>
            <a:endParaRPr lang="es-CL" dirty="0"/>
          </a:p>
        </p:txBody>
      </p:sp>
    </p:spTree>
    <p:custDataLst>
      <p:tags r:id="rId1"/>
    </p:custDataLst>
    <p:extLst>
      <p:ext uri="{BB962C8B-B14F-4D97-AF65-F5344CB8AC3E}">
        <p14:creationId xmlns:p14="http://schemas.microsoft.com/office/powerpoint/2010/main" val="14004685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íslíďè">
            <a:extLst>
              <a:ext uri="{FF2B5EF4-FFF2-40B4-BE49-F238E27FC236}">
                <a16:creationId xmlns:a16="http://schemas.microsoft.com/office/drawing/2014/main" id="{2DA2D880-B5C2-4751-880E-C84E7BAB0AF1}"/>
              </a:ext>
            </a:extLst>
          </p:cNvPr>
          <p:cNvSpPr>
            <a:spLocks/>
          </p:cNvSpPr>
          <p:nvPr/>
        </p:nvSpPr>
        <p:spPr>
          <a:xfrm>
            <a:off x="422031" y="3516923"/>
            <a:ext cx="17115692" cy="5305669"/>
          </a:xfrm>
          <a:prstGeom prst="roundRect">
            <a:avLst/>
          </a:prstGeom>
          <a:solidFill>
            <a:schemeClr val="accent1">
              <a:lumMod val="60000"/>
              <a:lumOff val="40000"/>
            </a:schemeClr>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a:endParaRPr lang="es-MX" sz="4400" b="0" i="0" u="none" strike="noStrike" baseline="0" dirty="0">
              <a:latin typeface="Times-Roman"/>
            </a:endParaRPr>
          </a:p>
          <a:p>
            <a:pPr algn="just"/>
            <a:r>
              <a:rPr lang="es-MX" sz="4400" b="0" i="0" u="none" strike="noStrike" baseline="0" dirty="0">
                <a:latin typeface="Times-Roman"/>
              </a:rPr>
              <a:t>2. </a:t>
            </a:r>
            <a:r>
              <a:rPr lang="es-MX" sz="4400" b="1" i="0" u="none" strike="noStrike" baseline="0" dirty="0">
                <a:latin typeface="Times-Bold"/>
              </a:rPr>
              <a:t>Influencia. </a:t>
            </a:r>
            <a:r>
              <a:rPr lang="es-MX" sz="4400" b="0" i="0" u="none" strike="noStrike" baseline="0" dirty="0">
                <a:latin typeface="Times-Roman"/>
              </a:rPr>
              <a:t>Es la fuerza potencial de una persona que, en un momento determinado, puede dar a las actitudes y los comportamientos de uno o más individuos la dirección que desee. Este ascendiente resulta particularmente importante en el caso de quienes detentan influencia sobre personas con poder o que ocupan un rol de poder significativo (por ejemplo, los líderes de una organización).</a:t>
            </a:r>
            <a:endParaRPr lang="es-MX" sz="8000" b="0" i="0" u="none" strike="noStrike" baseline="0" dirty="0">
              <a:latin typeface="Times-Roman"/>
            </a:endParaRPr>
          </a:p>
        </p:txBody>
      </p:sp>
      <p:sp>
        <p:nvSpPr>
          <p:cNvPr id="2" name="Título 2">
            <a:extLst>
              <a:ext uri="{FF2B5EF4-FFF2-40B4-BE49-F238E27FC236}">
                <a16:creationId xmlns:a16="http://schemas.microsoft.com/office/drawing/2014/main" id="{137735D7-A57C-145A-5262-EAABD071AE8A}"/>
              </a:ext>
            </a:extLst>
          </p:cNvPr>
          <p:cNvSpPr txBox="1">
            <a:spLocks/>
          </p:cNvSpPr>
          <p:nvPr/>
        </p:nvSpPr>
        <p:spPr>
          <a:xfrm>
            <a:off x="1068118" y="750008"/>
            <a:ext cx="16151764" cy="2973122"/>
          </a:xfrm>
          <a:prstGeom prst="rect">
            <a:avLst/>
          </a:prstGeom>
        </p:spPr>
        <p:txBody>
          <a:bodyPr vert="horz" lIns="91440" tIns="45720" rIns="91440" bIns="45720" rtlCol="0" anchor="t">
            <a:spAutoFit/>
          </a:bodyPr>
          <a:lstStyle>
            <a:lvl1pPr algn="l" defTabSz="1371417" rtl="0" eaLnBrk="1" latinLnBrk="0" hangingPunct="1">
              <a:lnSpc>
                <a:spcPct val="90000"/>
              </a:lnSpc>
              <a:spcBef>
                <a:spcPct val="0"/>
              </a:spcBef>
              <a:buNone/>
              <a:defRPr sz="4400" b="1" kern="1200">
                <a:solidFill>
                  <a:schemeClr val="accent1"/>
                </a:solidFill>
                <a:latin typeface="+mj-lt"/>
                <a:ea typeface="+mj-ea"/>
                <a:cs typeface="+mj-cs"/>
              </a:defRPr>
            </a:lvl1pPr>
          </a:lstStyle>
          <a:p>
            <a:pPr algn="l"/>
            <a:r>
              <a:rPr lang="es-MX" dirty="0"/>
              <a:t>Las dimensiones estructurales y personales del poder en las</a:t>
            </a:r>
          </a:p>
          <a:p>
            <a:r>
              <a:rPr lang="es-CL" dirty="0"/>
              <a:t>Organizaciones</a:t>
            </a:r>
            <a:r>
              <a:rPr lang="es-MX" dirty="0"/>
              <a:t> </a:t>
            </a:r>
          </a:p>
          <a:p>
            <a:endParaRPr lang="es-MX" sz="3200" i="1" u="sng" dirty="0">
              <a:latin typeface="Frutiger-BoldItalic"/>
            </a:endParaRPr>
          </a:p>
          <a:p>
            <a:r>
              <a:rPr lang="es-CL" i="1" u="sng" dirty="0">
                <a:latin typeface="Frutiger-BoldItalic"/>
              </a:rPr>
              <a:t>Dimensión personal del poder</a:t>
            </a:r>
          </a:p>
          <a:p>
            <a:pPr algn="l"/>
            <a:endParaRPr lang="es-CL" dirty="0"/>
          </a:p>
        </p:txBody>
      </p:sp>
    </p:spTree>
    <p:custDataLst>
      <p:tags r:id="rId1"/>
    </p:custDataLst>
    <p:extLst>
      <p:ext uri="{BB962C8B-B14F-4D97-AF65-F5344CB8AC3E}">
        <p14:creationId xmlns:p14="http://schemas.microsoft.com/office/powerpoint/2010/main" val="19512142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íslíďè">
            <a:extLst>
              <a:ext uri="{FF2B5EF4-FFF2-40B4-BE49-F238E27FC236}">
                <a16:creationId xmlns:a16="http://schemas.microsoft.com/office/drawing/2014/main" id="{2DA2D880-B5C2-4751-880E-C84E7BAB0AF1}"/>
              </a:ext>
            </a:extLst>
          </p:cNvPr>
          <p:cNvSpPr>
            <a:spLocks/>
          </p:cNvSpPr>
          <p:nvPr/>
        </p:nvSpPr>
        <p:spPr>
          <a:xfrm>
            <a:off x="422031" y="3376246"/>
            <a:ext cx="17115692" cy="6424245"/>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fontScale="85000" lnSpcReduction="10000"/>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a:endParaRPr lang="es-MX" sz="3900" u="sng" dirty="0">
              <a:latin typeface="Times-Roman"/>
            </a:endParaRPr>
          </a:p>
          <a:p>
            <a:pPr algn="just"/>
            <a:r>
              <a:rPr lang="es-MX" sz="3900" b="0" i="0" u="none" strike="noStrike" baseline="0" dirty="0">
                <a:latin typeface="Times-Roman"/>
              </a:rPr>
              <a:t>Las razones por las cuales algunos individuos o grupos adquieren mayor poder que otros en determinados ámbitos o decisiones pueden reducirse a las tres siguientes:</a:t>
            </a:r>
          </a:p>
          <a:p>
            <a:pPr algn="just"/>
            <a:endParaRPr lang="es-MX" sz="3900" b="0" i="0" u="none" strike="noStrike" baseline="0" dirty="0">
              <a:latin typeface="Times-Roman"/>
            </a:endParaRPr>
          </a:p>
          <a:p>
            <a:pPr algn="just"/>
            <a:r>
              <a:rPr lang="es-MX" sz="3900" b="1" i="0" u="none" strike="noStrike" baseline="0" dirty="0">
                <a:latin typeface="Times-Bold"/>
              </a:rPr>
              <a:t>1, Las fuentes (recursos) de poder. </a:t>
            </a:r>
            <a:r>
              <a:rPr lang="es-MX" sz="3900" b="0" i="0" u="none" strike="noStrike" baseline="0" dirty="0">
                <a:latin typeface="Times-Roman"/>
              </a:rPr>
              <a:t>Algunos actores tienen a su disposición más recursos de poder que otros. </a:t>
            </a:r>
          </a:p>
          <a:p>
            <a:pPr algn="just"/>
            <a:endParaRPr lang="es-MX" sz="3900" dirty="0">
              <a:latin typeface="Times-Roman"/>
            </a:endParaRPr>
          </a:p>
          <a:p>
            <a:pPr algn="just"/>
            <a:r>
              <a:rPr lang="es-MX" sz="3900" b="0" i="0" u="none" strike="noStrike" baseline="0" dirty="0">
                <a:latin typeface="Times-Roman"/>
              </a:rPr>
              <a:t>2. </a:t>
            </a:r>
            <a:r>
              <a:rPr lang="es-MX" sz="3900" b="1" i="0" u="none" strike="noStrike" baseline="0" dirty="0">
                <a:latin typeface="Times-Bold"/>
              </a:rPr>
              <a:t>El uso de los recursos de poder. </a:t>
            </a:r>
            <a:r>
              <a:rPr lang="es-MX" sz="3900" b="0" i="0" u="none" strike="noStrike" baseline="0" dirty="0">
                <a:latin typeface="Times-Roman"/>
              </a:rPr>
              <a:t>Dados los recursos de poder que tienen a su disposición, algunos actores los usan más que otros para realizar sus objetivos.</a:t>
            </a:r>
          </a:p>
          <a:p>
            <a:pPr algn="just"/>
            <a:endParaRPr lang="es-MX" sz="3900" b="0" i="0" u="none" strike="noStrike" baseline="0" dirty="0">
              <a:latin typeface="Times-Roman"/>
            </a:endParaRPr>
          </a:p>
          <a:p>
            <a:pPr algn="just"/>
            <a:r>
              <a:rPr lang="es-MX" sz="3900" b="0" i="0" u="none" strike="noStrike" baseline="0" dirty="0">
                <a:latin typeface="Times-Roman"/>
              </a:rPr>
              <a:t>3. </a:t>
            </a:r>
            <a:r>
              <a:rPr lang="es-MX" sz="3900" b="1" i="0" u="none" strike="noStrike" baseline="0" dirty="0">
                <a:latin typeface="Times-Bold"/>
              </a:rPr>
              <a:t>Habilidad en el uso de los recursos de poder. </a:t>
            </a:r>
            <a:r>
              <a:rPr lang="es-MX" sz="3900" b="0" i="0" u="none" strike="noStrike" baseline="0" dirty="0">
                <a:latin typeface="Times-Roman"/>
              </a:rPr>
              <a:t>Dados los recursos de poder que tienen a su disposición, algunos actores los utilizan de manera más hábil o eficaz </a:t>
            </a:r>
            <a:r>
              <a:rPr lang="es-CL" sz="3900" b="0" i="0" u="none" strike="noStrike" baseline="0" dirty="0">
                <a:latin typeface="Times-Roman"/>
              </a:rPr>
              <a:t>que otros.</a:t>
            </a:r>
            <a:endParaRPr lang="es-ES" altLang="zh-CN" sz="3600" dirty="0">
              <a:latin typeface="Times-Roman"/>
              <a:sym typeface="+mn-lt"/>
            </a:endParaRPr>
          </a:p>
        </p:txBody>
      </p:sp>
      <p:sp>
        <p:nvSpPr>
          <p:cNvPr id="2" name="Título 2">
            <a:extLst>
              <a:ext uri="{FF2B5EF4-FFF2-40B4-BE49-F238E27FC236}">
                <a16:creationId xmlns:a16="http://schemas.microsoft.com/office/drawing/2014/main" id="{137735D7-A57C-145A-5262-EAABD071AE8A}"/>
              </a:ext>
            </a:extLst>
          </p:cNvPr>
          <p:cNvSpPr txBox="1">
            <a:spLocks/>
          </p:cNvSpPr>
          <p:nvPr/>
        </p:nvSpPr>
        <p:spPr>
          <a:xfrm>
            <a:off x="1068118" y="750008"/>
            <a:ext cx="16151764" cy="1089529"/>
          </a:xfrm>
          <a:prstGeom prst="rect">
            <a:avLst/>
          </a:prstGeom>
        </p:spPr>
        <p:txBody>
          <a:bodyPr vert="horz" lIns="91440" tIns="45720" rIns="91440" bIns="45720" rtlCol="0" anchor="t">
            <a:spAutoFit/>
          </a:bodyPr>
          <a:lstStyle>
            <a:lvl1pPr algn="l" defTabSz="1371417" rtl="0" eaLnBrk="1" latinLnBrk="0" hangingPunct="1">
              <a:lnSpc>
                <a:spcPct val="90000"/>
              </a:lnSpc>
              <a:spcBef>
                <a:spcPct val="0"/>
              </a:spcBef>
              <a:buNone/>
              <a:defRPr sz="4400" b="1" kern="1200">
                <a:solidFill>
                  <a:schemeClr val="accent1"/>
                </a:solidFill>
                <a:latin typeface="+mj-lt"/>
                <a:ea typeface="+mj-ea"/>
                <a:cs typeface="+mj-cs"/>
              </a:defRPr>
            </a:lvl1pPr>
          </a:lstStyle>
          <a:p>
            <a:endParaRPr lang="es-CL" sz="2800" dirty="0"/>
          </a:p>
          <a:p>
            <a:r>
              <a:rPr lang="es-MX" dirty="0"/>
              <a:t> Los recursos de poder y su utilización</a:t>
            </a:r>
            <a:endParaRPr lang="es-CL" dirty="0"/>
          </a:p>
        </p:txBody>
      </p:sp>
    </p:spTree>
    <p:custDataLst>
      <p:tags r:id="rId1"/>
    </p:custDataLst>
    <p:extLst>
      <p:ext uri="{BB962C8B-B14F-4D97-AF65-F5344CB8AC3E}">
        <p14:creationId xmlns:p14="http://schemas.microsoft.com/office/powerpoint/2010/main" val="2579820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íslíďè">
            <a:extLst>
              <a:ext uri="{FF2B5EF4-FFF2-40B4-BE49-F238E27FC236}">
                <a16:creationId xmlns:a16="http://schemas.microsoft.com/office/drawing/2014/main" id="{2DA2D880-B5C2-4751-880E-C84E7BAB0AF1}"/>
              </a:ext>
            </a:extLst>
          </p:cNvPr>
          <p:cNvSpPr>
            <a:spLocks/>
          </p:cNvSpPr>
          <p:nvPr/>
        </p:nvSpPr>
        <p:spPr>
          <a:xfrm>
            <a:off x="422031" y="2061136"/>
            <a:ext cx="17115692" cy="7816533"/>
          </a:xfrm>
          <a:prstGeom prst="roundRect">
            <a:avLst/>
          </a:prstGeom>
          <a:solidFill>
            <a:schemeClr val="accent5">
              <a:lumMod val="50000"/>
            </a:schemeClr>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a:r>
              <a:rPr lang="es-CL" sz="4300" b="1" i="1" u="sng" strike="noStrike" baseline="0" dirty="0">
                <a:latin typeface="Frutiger-BoldItalic"/>
              </a:rPr>
              <a:t>Dimensión personal del poder</a:t>
            </a:r>
          </a:p>
          <a:p>
            <a:pPr algn="just"/>
            <a:endParaRPr lang="es-MX" sz="4400" b="0" i="0" u="none" strike="noStrike" baseline="0" dirty="0">
              <a:latin typeface="Times-Roman"/>
            </a:endParaRPr>
          </a:p>
          <a:p>
            <a:pPr algn="just"/>
            <a:r>
              <a:rPr lang="es-MX" sz="4400" b="0" i="0" u="none" strike="noStrike" baseline="0" dirty="0">
                <a:latin typeface="Times-Roman"/>
              </a:rPr>
              <a:t>2. </a:t>
            </a:r>
            <a:r>
              <a:rPr lang="es-MX" sz="4400" b="1" i="0" u="none" strike="noStrike" baseline="0" dirty="0">
                <a:latin typeface="Times-Bold"/>
              </a:rPr>
              <a:t>Influencia. </a:t>
            </a:r>
            <a:r>
              <a:rPr lang="es-MX" sz="4400" b="0" i="0" u="none" strike="noStrike" baseline="0" dirty="0">
                <a:latin typeface="Times-Roman"/>
              </a:rPr>
              <a:t>Es la fuerza potencial de una persona que, en un momento determinado, puede dar a las actitudes y los comportamientos de uno o más individuos la dirección que desee. Este ascendiente resulta particularmente importante en el caso de quienes detentan influencia sobre personas con poder o que ocupan un rol de poder significativo (por ejemplo, los líderes de una organización).</a:t>
            </a:r>
            <a:endParaRPr lang="es-MX" sz="8000" b="0" i="0" u="none" strike="noStrike" baseline="0" dirty="0">
              <a:latin typeface="Times-Roman"/>
            </a:endParaRPr>
          </a:p>
        </p:txBody>
      </p:sp>
      <p:sp>
        <p:nvSpPr>
          <p:cNvPr id="2" name="Título 2">
            <a:extLst>
              <a:ext uri="{FF2B5EF4-FFF2-40B4-BE49-F238E27FC236}">
                <a16:creationId xmlns:a16="http://schemas.microsoft.com/office/drawing/2014/main" id="{137735D7-A57C-145A-5262-EAABD071AE8A}"/>
              </a:ext>
            </a:extLst>
          </p:cNvPr>
          <p:cNvSpPr txBox="1">
            <a:spLocks/>
          </p:cNvSpPr>
          <p:nvPr/>
        </p:nvSpPr>
        <p:spPr>
          <a:xfrm>
            <a:off x="1068118" y="750008"/>
            <a:ext cx="16151764" cy="1311128"/>
          </a:xfrm>
          <a:prstGeom prst="rect">
            <a:avLst/>
          </a:prstGeom>
        </p:spPr>
        <p:txBody>
          <a:bodyPr vert="horz" lIns="91440" tIns="45720" rIns="91440" bIns="45720" rtlCol="0" anchor="t">
            <a:spAutoFit/>
          </a:bodyPr>
          <a:lstStyle>
            <a:lvl1pPr algn="l" defTabSz="1371417" rtl="0" eaLnBrk="1" latinLnBrk="0" hangingPunct="1">
              <a:lnSpc>
                <a:spcPct val="90000"/>
              </a:lnSpc>
              <a:spcBef>
                <a:spcPct val="0"/>
              </a:spcBef>
              <a:buNone/>
              <a:defRPr sz="4400" b="1" kern="1200">
                <a:solidFill>
                  <a:schemeClr val="accent1"/>
                </a:solidFill>
                <a:latin typeface="+mj-lt"/>
                <a:ea typeface="+mj-ea"/>
                <a:cs typeface="+mj-cs"/>
              </a:defRPr>
            </a:lvl1pPr>
          </a:lstStyle>
          <a:p>
            <a:pPr algn="l"/>
            <a:r>
              <a:rPr lang="es-MX" dirty="0"/>
              <a:t>Las dimensiones estructurales y personales del poder en las</a:t>
            </a:r>
          </a:p>
          <a:p>
            <a:pPr algn="l"/>
            <a:r>
              <a:rPr lang="es-CL" dirty="0"/>
              <a:t>Organizaciones</a:t>
            </a:r>
            <a:r>
              <a:rPr lang="es-MX" dirty="0"/>
              <a:t> </a:t>
            </a:r>
            <a:endParaRPr lang="es-CL" dirty="0"/>
          </a:p>
        </p:txBody>
      </p:sp>
    </p:spTree>
    <p:custDataLst>
      <p:tags r:id="rId1"/>
    </p:custDataLst>
    <p:extLst>
      <p:ext uri="{BB962C8B-B14F-4D97-AF65-F5344CB8AC3E}">
        <p14:creationId xmlns:p14="http://schemas.microsoft.com/office/powerpoint/2010/main" val="1296544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CB8CACAB-97EA-B785-3C3A-9484433615FC}"/>
              </a:ext>
            </a:extLst>
          </p:cNvPr>
          <p:cNvSpPr>
            <a:spLocks noGrp="1"/>
          </p:cNvSpPr>
          <p:nvPr>
            <p:ph idx="1"/>
          </p:nvPr>
        </p:nvSpPr>
        <p:spPr/>
        <p:txBody>
          <a:bodyPr>
            <a:normAutofit/>
          </a:bodyPr>
          <a:lstStyle/>
          <a:p>
            <a:pPr algn="ctr"/>
            <a:r>
              <a:rPr lang="es-MX" sz="6000" b="1" dirty="0">
                <a:solidFill>
                  <a:schemeClr val="accent1"/>
                </a:solidFill>
                <a:latin typeface="+mj-lt"/>
                <a:ea typeface="+mj-ea"/>
                <a:cs typeface="+mj-cs"/>
              </a:rPr>
              <a:t>Poder, Influencia y Gobernabilidad Organizacional</a:t>
            </a:r>
            <a:endParaRPr lang="es-CL" sz="6000" b="1" dirty="0">
              <a:solidFill>
                <a:schemeClr val="accent1"/>
              </a:solidFill>
              <a:latin typeface="+mj-lt"/>
              <a:ea typeface="+mj-ea"/>
              <a:cs typeface="+mj-cs"/>
            </a:endParaRPr>
          </a:p>
        </p:txBody>
      </p:sp>
      <p:sp>
        <p:nvSpPr>
          <p:cNvPr id="4" name="Marcador de texto 3">
            <a:extLst>
              <a:ext uri="{FF2B5EF4-FFF2-40B4-BE49-F238E27FC236}">
                <a16:creationId xmlns:a16="http://schemas.microsoft.com/office/drawing/2014/main" id="{10AE7E55-1081-51EA-3F3F-98A1229FE6F3}"/>
              </a:ext>
            </a:extLst>
          </p:cNvPr>
          <p:cNvSpPr>
            <a:spLocks noGrp="1"/>
          </p:cNvSpPr>
          <p:nvPr>
            <p:ph type="body" sz="quarter" idx="12"/>
          </p:nvPr>
        </p:nvSpPr>
        <p:spPr/>
        <p:txBody>
          <a:bodyPr/>
          <a:lstStyle/>
          <a:p>
            <a:endParaRPr lang="es-CL"/>
          </a:p>
        </p:txBody>
      </p:sp>
    </p:spTree>
    <p:extLst>
      <p:ext uri="{BB962C8B-B14F-4D97-AF65-F5344CB8AC3E}">
        <p14:creationId xmlns:p14="http://schemas.microsoft.com/office/powerpoint/2010/main" val="3992438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EE405313-7F72-7EAA-1D98-3C715AB685CD}"/>
              </a:ext>
            </a:extLst>
          </p:cNvPr>
          <p:cNvSpPr>
            <a:spLocks noGrp="1"/>
          </p:cNvSpPr>
          <p:nvPr>
            <p:ph type="title"/>
          </p:nvPr>
        </p:nvSpPr>
        <p:spPr>
          <a:xfrm>
            <a:off x="9115001" y="1687329"/>
            <a:ext cx="7544940" cy="3748719"/>
          </a:xfrm>
        </p:spPr>
        <p:txBody>
          <a:bodyPr/>
          <a:lstStyle/>
          <a:p>
            <a:br>
              <a:rPr lang="es-ES" dirty="0"/>
            </a:br>
            <a:r>
              <a:rPr lang="es-MX" dirty="0"/>
              <a:t>Capítulo 11: Poder, influencia y gobernabilidad organizacional</a:t>
            </a:r>
            <a:br>
              <a:rPr lang="es-ES" dirty="0"/>
            </a:br>
            <a:br>
              <a:rPr lang="es-ES" dirty="0"/>
            </a:br>
            <a:r>
              <a:rPr lang="es-ES" dirty="0"/>
              <a:t>Pág. 261-</a:t>
            </a:r>
            <a:endParaRPr lang="es-CL" dirty="0"/>
          </a:p>
        </p:txBody>
      </p:sp>
      <p:pic>
        <p:nvPicPr>
          <p:cNvPr id="5" name="Imagen 4">
            <a:extLst>
              <a:ext uri="{FF2B5EF4-FFF2-40B4-BE49-F238E27FC236}">
                <a16:creationId xmlns:a16="http://schemas.microsoft.com/office/drawing/2014/main" id="{B1145DD4-0F6E-BDEE-F048-0CB47F848095}"/>
              </a:ext>
            </a:extLst>
          </p:cNvPr>
          <p:cNvPicPr>
            <a:picLocks noChangeAspect="1"/>
          </p:cNvPicPr>
          <p:nvPr/>
        </p:nvPicPr>
        <p:blipFill rotWithShape="1">
          <a:blip r:embed="rId2"/>
          <a:srcRect l="14856" t="22226" r="63196" b="26655"/>
          <a:stretch/>
        </p:blipFill>
        <p:spPr>
          <a:xfrm>
            <a:off x="660401" y="736600"/>
            <a:ext cx="6984999" cy="9151235"/>
          </a:xfrm>
          <a:prstGeom prst="rect">
            <a:avLst/>
          </a:prstGeom>
        </p:spPr>
      </p:pic>
      <p:sp>
        <p:nvSpPr>
          <p:cNvPr id="8" name="Marcador de texto 7">
            <a:extLst>
              <a:ext uri="{FF2B5EF4-FFF2-40B4-BE49-F238E27FC236}">
                <a16:creationId xmlns:a16="http://schemas.microsoft.com/office/drawing/2014/main" id="{185B1E26-EC85-35BD-5CAB-3E7B49536389}"/>
              </a:ext>
            </a:extLst>
          </p:cNvPr>
          <p:cNvSpPr>
            <a:spLocks noGrp="1"/>
          </p:cNvSpPr>
          <p:nvPr>
            <p:ph type="body" sz="quarter" idx="12"/>
          </p:nvPr>
        </p:nvSpPr>
        <p:spPr/>
        <p:txBody>
          <a:bodyPr/>
          <a:lstStyle/>
          <a:p>
            <a:endParaRPr lang="es-CL"/>
          </a:p>
        </p:txBody>
      </p:sp>
    </p:spTree>
    <p:extLst>
      <p:ext uri="{BB962C8B-B14F-4D97-AF65-F5344CB8AC3E}">
        <p14:creationId xmlns:p14="http://schemas.microsoft.com/office/powerpoint/2010/main" val="37038102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Una caricatura de una persona&#10;&#10;Descripción generada automáticamente con confianza media">
            <a:extLst>
              <a:ext uri="{FF2B5EF4-FFF2-40B4-BE49-F238E27FC236}">
                <a16:creationId xmlns:a16="http://schemas.microsoft.com/office/drawing/2014/main" id="{8E1BE8C9-4A38-4D3C-9973-CCE496E66C2D}"/>
              </a:ext>
            </a:extLst>
          </p:cNvPr>
          <p:cNvPicPr>
            <a:picLocks noChangeAspect="1"/>
          </p:cNvPicPr>
          <p:nvPr/>
        </p:nvPicPr>
        <p:blipFill rotWithShape="1">
          <a:blip r:embed="rId4">
            <a:extLst>
              <a:ext uri="{28A0092B-C50C-407E-A947-70E740481C1C}">
                <a14:useLocalDpi xmlns:a14="http://schemas.microsoft.com/office/drawing/2010/main" val="0"/>
              </a:ext>
            </a:extLst>
          </a:blip>
          <a:srcRect l="36284" r="49364" b="11465"/>
          <a:stretch/>
        </p:blipFill>
        <p:spPr>
          <a:xfrm>
            <a:off x="2279284" y="1027113"/>
            <a:ext cx="2757949" cy="4490575"/>
          </a:xfrm>
          <a:prstGeom prst="rect">
            <a:avLst/>
          </a:prstGeom>
        </p:spPr>
      </p:pic>
      <p:sp>
        <p:nvSpPr>
          <p:cNvPr id="13" name="íslíďè">
            <a:extLst>
              <a:ext uri="{FF2B5EF4-FFF2-40B4-BE49-F238E27FC236}">
                <a16:creationId xmlns:a16="http://schemas.microsoft.com/office/drawing/2014/main" id="{5D65CBAF-ADBE-4F86-859D-9266F5B9338B}"/>
              </a:ext>
            </a:extLst>
          </p:cNvPr>
          <p:cNvSpPr>
            <a:spLocks/>
          </p:cNvSpPr>
          <p:nvPr/>
        </p:nvSpPr>
        <p:spPr>
          <a:xfrm>
            <a:off x="1068118" y="5080720"/>
            <a:ext cx="5180282" cy="4177580"/>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MX" sz="3600" b="0" i="0" u="none" strike="noStrike" baseline="0" dirty="0">
                <a:latin typeface="Times-Roman"/>
              </a:rPr>
              <a:t>El término </a:t>
            </a:r>
            <a:r>
              <a:rPr lang="es-MX" sz="3600" b="0" i="1" u="none" strike="noStrike" baseline="0" dirty="0">
                <a:latin typeface="Times-Italic"/>
              </a:rPr>
              <a:t>poder </a:t>
            </a:r>
            <a:r>
              <a:rPr lang="es-MX" sz="3600" b="0" i="0" u="none" strike="noStrike" baseline="0" dirty="0">
                <a:latin typeface="Times-Roman"/>
              </a:rPr>
              <a:t>tiene muchos significados y connotaciones. Los siguientes son algunos</a:t>
            </a:r>
          </a:p>
          <a:p>
            <a:pPr algn="ctr"/>
            <a:r>
              <a:rPr lang="es-MX" sz="3600" b="0" i="0" u="none" strike="noStrike" baseline="0" dirty="0">
                <a:latin typeface="Times-Roman"/>
              </a:rPr>
              <a:t>de sus sentidos más usuales:</a:t>
            </a:r>
            <a:r>
              <a:rPr lang="es-MX" altLang="zh-CN" sz="2400" b="1" dirty="0">
                <a:cs typeface="+mn-ea"/>
                <a:sym typeface="+mn-lt"/>
              </a:rPr>
              <a:t>.</a:t>
            </a:r>
            <a:endParaRPr lang="es-ES" altLang="zh-CN" sz="2400" b="1" dirty="0">
              <a:cs typeface="+mn-ea"/>
              <a:sym typeface="+mn-lt"/>
            </a:endParaRPr>
          </a:p>
        </p:txBody>
      </p:sp>
      <p:sp>
        <p:nvSpPr>
          <p:cNvPr id="7" name="Título 2">
            <a:extLst>
              <a:ext uri="{FF2B5EF4-FFF2-40B4-BE49-F238E27FC236}">
                <a16:creationId xmlns:a16="http://schemas.microsoft.com/office/drawing/2014/main" id="{D0CF71EC-AECA-8423-B396-C86A98A16B69}"/>
              </a:ext>
            </a:extLst>
          </p:cNvPr>
          <p:cNvSpPr txBox="1">
            <a:spLocks/>
          </p:cNvSpPr>
          <p:nvPr/>
        </p:nvSpPr>
        <p:spPr>
          <a:xfrm>
            <a:off x="1068118" y="750008"/>
            <a:ext cx="16151764" cy="1311128"/>
          </a:xfrm>
          <a:prstGeom prst="rect">
            <a:avLst/>
          </a:prstGeom>
        </p:spPr>
        <p:txBody>
          <a:bodyPr vert="horz" lIns="91440" tIns="45720" rIns="91440" bIns="45720" rtlCol="0" anchor="t">
            <a:spAutoFit/>
          </a:bodyPr>
          <a:lstStyle>
            <a:lvl1pPr algn="l" defTabSz="1371417" rtl="0" eaLnBrk="1" latinLnBrk="0" hangingPunct="1">
              <a:lnSpc>
                <a:spcPct val="90000"/>
              </a:lnSpc>
              <a:spcBef>
                <a:spcPct val="0"/>
              </a:spcBef>
              <a:buNone/>
              <a:defRPr sz="4400" b="1" kern="1200">
                <a:solidFill>
                  <a:schemeClr val="accent1"/>
                </a:solidFill>
                <a:latin typeface="+mj-lt"/>
                <a:ea typeface="+mj-ea"/>
                <a:cs typeface="+mj-cs"/>
              </a:defRPr>
            </a:lvl1pPr>
          </a:lstStyle>
          <a:p>
            <a:pPr algn="l"/>
            <a:r>
              <a:rPr lang="es-MX" dirty="0"/>
              <a:t>LAS RELACIONES DE PODER EN LAS ORGANIZACIONES</a:t>
            </a:r>
          </a:p>
          <a:p>
            <a:pPr algn="l"/>
            <a:r>
              <a:rPr lang="es-CL" dirty="0"/>
              <a:t>Definiciones de poder</a:t>
            </a:r>
          </a:p>
        </p:txBody>
      </p:sp>
      <p:sp>
        <p:nvSpPr>
          <p:cNvPr id="8" name="íslíďè">
            <a:extLst>
              <a:ext uri="{FF2B5EF4-FFF2-40B4-BE49-F238E27FC236}">
                <a16:creationId xmlns:a16="http://schemas.microsoft.com/office/drawing/2014/main" id="{570477B7-0946-316D-5DA2-078A8BFC70AD}"/>
              </a:ext>
            </a:extLst>
          </p:cNvPr>
          <p:cNvSpPr>
            <a:spLocks/>
          </p:cNvSpPr>
          <p:nvPr/>
        </p:nvSpPr>
        <p:spPr>
          <a:xfrm>
            <a:off x="7257288" y="3762802"/>
            <a:ext cx="9497698" cy="710293"/>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a:r>
              <a:rPr lang="es-MX" sz="2000" b="0" i="0" u="none" strike="noStrike" baseline="0" dirty="0">
                <a:latin typeface="Times-Roman"/>
              </a:rPr>
              <a:t>La capacidad de afectar el comportamiento de las organizaciones (Mintzberg).</a:t>
            </a:r>
            <a:endParaRPr lang="es-ES" altLang="zh-CN" sz="2800" dirty="0">
              <a:latin typeface="SabonLTStd-Roman"/>
              <a:sym typeface="+mn-lt"/>
            </a:endParaRPr>
          </a:p>
        </p:txBody>
      </p:sp>
      <p:sp>
        <p:nvSpPr>
          <p:cNvPr id="9" name="íslíďè">
            <a:extLst>
              <a:ext uri="{FF2B5EF4-FFF2-40B4-BE49-F238E27FC236}">
                <a16:creationId xmlns:a16="http://schemas.microsoft.com/office/drawing/2014/main" id="{E77C73B2-5C53-5187-7532-7008C192B04B}"/>
              </a:ext>
            </a:extLst>
          </p:cNvPr>
          <p:cNvSpPr>
            <a:spLocks/>
          </p:cNvSpPr>
          <p:nvPr/>
        </p:nvSpPr>
        <p:spPr>
          <a:xfrm>
            <a:off x="7257288" y="4750379"/>
            <a:ext cx="9497698" cy="710293"/>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a:r>
              <a:rPr lang="es-MX" sz="2000" b="0" i="0" u="none" strike="noStrike" baseline="0" dirty="0">
                <a:latin typeface="Times-Roman"/>
              </a:rPr>
              <a:t>La capacidad para influir en los resultados organizacionales.</a:t>
            </a:r>
            <a:r>
              <a:rPr lang="es-MX" sz="2800" dirty="0">
                <a:latin typeface="SabonLTStd-Roman"/>
              </a:rPr>
              <a:t>. </a:t>
            </a:r>
            <a:endParaRPr lang="es-ES" altLang="zh-CN" sz="2800" dirty="0">
              <a:latin typeface="SabonLTStd-Roman"/>
              <a:sym typeface="+mn-lt"/>
            </a:endParaRPr>
          </a:p>
        </p:txBody>
      </p:sp>
      <p:sp>
        <p:nvSpPr>
          <p:cNvPr id="10" name="íslíďè">
            <a:extLst>
              <a:ext uri="{FF2B5EF4-FFF2-40B4-BE49-F238E27FC236}">
                <a16:creationId xmlns:a16="http://schemas.microsoft.com/office/drawing/2014/main" id="{BA189DAC-6BE3-C908-EC5A-AF80A9852B62}"/>
              </a:ext>
            </a:extLst>
          </p:cNvPr>
          <p:cNvSpPr>
            <a:spLocks/>
          </p:cNvSpPr>
          <p:nvPr/>
        </p:nvSpPr>
        <p:spPr>
          <a:xfrm>
            <a:off x="7257288" y="5742190"/>
            <a:ext cx="9497698" cy="710293"/>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a:r>
              <a:rPr lang="es-MX" sz="2000" b="0" i="0" u="none" strike="noStrike" baseline="0" dirty="0">
                <a:latin typeface="Times-Roman"/>
              </a:rPr>
              <a:t>Una fuerza lo suficientemente intensa como para cambiar la probabilidad de que un individuo se comporte de una forma determinada ante cierta situación.</a:t>
            </a:r>
            <a:endParaRPr lang="es-ES" altLang="zh-CN" sz="2000" dirty="0">
              <a:latin typeface="SabonLTStd-Roman"/>
              <a:sym typeface="+mn-lt"/>
            </a:endParaRPr>
          </a:p>
        </p:txBody>
      </p:sp>
      <p:sp>
        <p:nvSpPr>
          <p:cNvPr id="11" name="íslíďè">
            <a:extLst>
              <a:ext uri="{FF2B5EF4-FFF2-40B4-BE49-F238E27FC236}">
                <a16:creationId xmlns:a16="http://schemas.microsoft.com/office/drawing/2014/main" id="{9BA6702C-D6D0-EAED-3D9C-058FB8AC1883}"/>
              </a:ext>
            </a:extLst>
          </p:cNvPr>
          <p:cNvSpPr>
            <a:spLocks/>
          </p:cNvSpPr>
          <p:nvPr/>
        </p:nvSpPr>
        <p:spPr>
          <a:xfrm>
            <a:off x="7257288" y="7725812"/>
            <a:ext cx="9497698" cy="962989"/>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fontScale="92500" lnSpcReduction="20000"/>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a:r>
              <a:rPr lang="es-MX" sz="2000" b="0" i="0" u="none" strike="noStrike" baseline="0" dirty="0">
                <a:latin typeface="Times-Roman"/>
              </a:rPr>
              <a:t>La habilidad potencial de una persona o grupo para ejercer influencia sobre otra  </a:t>
            </a:r>
            <a:r>
              <a:rPr lang="es-CL" sz="2000" b="0" i="0" u="none" strike="noStrike" baseline="0" dirty="0">
                <a:latin typeface="Times-Roman"/>
              </a:rPr>
              <a:t>persona o grupo.</a:t>
            </a:r>
          </a:p>
          <a:p>
            <a:pPr algn="l"/>
            <a:r>
              <a:rPr lang="es-MX" sz="2000" b="0" i="0" u="none" strike="noStrike" baseline="0" dirty="0">
                <a:latin typeface="Times-Roman"/>
              </a:rPr>
              <a:t>• La capacidad de influir en los otros más que ellos en mí (Espinoza).</a:t>
            </a:r>
            <a:endParaRPr lang="es-ES" altLang="zh-CN" sz="2800" dirty="0">
              <a:latin typeface="SabonLTStd-Roman"/>
              <a:sym typeface="+mn-lt"/>
            </a:endParaRPr>
          </a:p>
        </p:txBody>
      </p:sp>
      <p:sp>
        <p:nvSpPr>
          <p:cNvPr id="12" name="íslíďè">
            <a:extLst>
              <a:ext uri="{FF2B5EF4-FFF2-40B4-BE49-F238E27FC236}">
                <a16:creationId xmlns:a16="http://schemas.microsoft.com/office/drawing/2014/main" id="{ED2134B2-6A1D-873B-2A3B-279B43F13872}"/>
              </a:ext>
            </a:extLst>
          </p:cNvPr>
          <p:cNvSpPr>
            <a:spLocks/>
          </p:cNvSpPr>
          <p:nvPr/>
        </p:nvSpPr>
        <p:spPr>
          <a:xfrm>
            <a:off x="7257288" y="6734001"/>
            <a:ext cx="9497698" cy="710293"/>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l"/>
            <a:r>
              <a:rPr lang="es-MX" sz="2000" b="0" i="0" u="none" strike="noStrike" baseline="0" dirty="0">
                <a:latin typeface="Times-Roman"/>
              </a:rPr>
              <a:t>La posibilidad de imponer la propia voluntad sobre el comportamiento de los </a:t>
            </a:r>
            <a:r>
              <a:rPr lang="es-CL" sz="2000" b="0" i="0" u="none" strike="noStrike" baseline="0" dirty="0">
                <a:latin typeface="Times-Roman"/>
              </a:rPr>
              <a:t>demás.</a:t>
            </a:r>
            <a:r>
              <a:rPr lang="es-MX" sz="2400" dirty="0">
                <a:latin typeface="SabonLTStd-Roman"/>
              </a:rPr>
              <a:t>.</a:t>
            </a:r>
            <a:endParaRPr lang="es-ES" altLang="zh-CN" sz="2400" dirty="0">
              <a:latin typeface="SabonLTStd-Roman"/>
              <a:sym typeface="+mn-lt"/>
            </a:endParaRPr>
          </a:p>
        </p:txBody>
      </p:sp>
      <p:sp>
        <p:nvSpPr>
          <p:cNvPr id="14" name="íslíďè">
            <a:extLst>
              <a:ext uri="{FF2B5EF4-FFF2-40B4-BE49-F238E27FC236}">
                <a16:creationId xmlns:a16="http://schemas.microsoft.com/office/drawing/2014/main" id="{A7272450-EE24-F519-6682-BAF5985304A1}"/>
              </a:ext>
            </a:extLst>
          </p:cNvPr>
          <p:cNvSpPr>
            <a:spLocks/>
          </p:cNvSpPr>
          <p:nvPr/>
        </p:nvSpPr>
        <p:spPr>
          <a:xfrm>
            <a:off x="7257288" y="1643399"/>
            <a:ext cx="9497698" cy="822222"/>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a:r>
              <a:rPr lang="es-MX" sz="2400" b="0" i="0" u="none" strike="noStrike" baseline="0" dirty="0">
                <a:latin typeface="Times-Roman"/>
              </a:rPr>
              <a:t>La probabilidad de imponer la propia voluntad dentro de una relación.</a:t>
            </a:r>
            <a:endParaRPr lang="es-ES" altLang="zh-CN" sz="3200" dirty="0">
              <a:latin typeface="SabonLTStd-Roman"/>
              <a:sym typeface="+mn-lt"/>
            </a:endParaRPr>
          </a:p>
        </p:txBody>
      </p:sp>
      <p:sp>
        <p:nvSpPr>
          <p:cNvPr id="15" name="íslíďè">
            <a:extLst>
              <a:ext uri="{FF2B5EF4-FFF2-40B4-BE49-F238E27FC236}">
                <a16:creationId xmlns:a16="http://schemas.microsoft.com/office/drawing/2014/main" id="{5672455E-2D52-3EC9-388E-B973BD3C81B7}"/>
              </a:ext>
            </a:extLst>
          </p:cNvPr>
          <p:cNvSpPr>
            <a:spLocks/>
          </p:cNvSpPr>
          <p:nvPr/>
        </p:nvSpPr>
        <p:spPr>
          <a:xfrm>
            <a:off x="7257288" y="2710800"/>
            <a:ext cx="9497698" cy="822222"/>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fontScale="85000" lnSpcReduction="10000"/>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a:r>
              <a:rPr lang="es-MX" sz="2400" dirty="0">
                <a:latin typeface="Times-Roman"/>
              </a:rPr>
              <a:t>La capacidad para afectar el comportamiento de otras personas (A tiene poder sobre B en la medida en que puede conseguir que B haga algo que de otra manera no </a:t>
            </a:r>
            <a:r>
              <a:rPr lang="es-CL" sz="2400" dirty="0">
                <a:latin typeface="Times-Roman"/>
              </a:rPr>
              <a:t>haría).</a:t>
            </a:r>
            <a:endParaRPr lang="es-ES" altLang="zh-CN" sz="2400" dirty="0">
              <a:latin typeface="Times-Roman"/>
              <a:sym typeface="+mn-lt"/>
            </a:endParaRPr>
          </a:p>
        </p:txBody>
      </p:sp>
    </p:spTree>
    <p:custDataLst>
      <p:tags r:id="rId1"/>
    </p:custDataLst>
    <p:extLst>
      <p:ext uri="{BB962C8B-B14F-4D97-AF65-F5344CB8AC3E}">
        <p14:creationId xmlns:p14="http://schemas.microsoft.com/office/powerpoint/2010/main" val="27407723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F227595B-5579-EEC4-A9E4-AD51B3E6D896}"/>
              </a:ext>
            </a:extLst>
          </p:cNvPr>
          <p:cNvSpPr>
            <a:spLocks noGrp="1"/>
          </p:cNvSpPr>
          <p:nvPr>
            <p:ph type="title"/>
          </p:nvPr>
        </p:nvSpPr>
        <p:spPr>
          <a:xfrm>
            <a:off x="1068118" y="1271134"/>
            <a:ext cx="16151764" cy="1311128"/>
          </a:xfrm>
        </p:spPr>
        <p:txBody>
          <a:bodyPr/>
          <a:lstStyle/>
          <a:p>
            <a:r>
              <a:rPr lang="es-CL" dirty="0"/>
              <a:t>Conceptualización del poder</a:t>
            </a:r>
            <a:br>
              <a:rPr lang="es-CL" dirty="0"/>
            </a:br>
            <a:endParaRPr lang="es-CL" dirty="0"/>
          </a:p>
        </p:txBody>
      </p:sp>
      <p:sp>
        <p:nvSpPr>
          <p:cNvPr id="5" name="CuadroTexto 4">
            <a:extLst>
              <a:ext uri="{FF2B5EF4-FFF2-40B4-BE49-F238E27FC236}">
                <a16:creationId xmlns:a16="http://schemas.microsoft.com/office/drawing/2014/main" id="{0BFDAF2B-66A1-77B5-4DB8-D7BDB72D410B}"/>
              </a:ext>
            </a:extLst>
          </p:cNvPr>
          <p:cNvSpPr txBox="1"/>
          <p:nvPr/>
        </p:nvSpPr>
        <p:spPr>
          <a:xfrm>
            <a:off x="2031999" y="2143631"/>
            <a:ext cx="15763485" cy="3000821"/>
          </a:xfrm>
          <a:prstGeom prst="rect">
            <a:avLst/>
          </a:prstGeom>
          <a:solidFill>
            <a:schemeClr val="bg1">
              <a:lumMod val="95000"/>
            </a:schemeClr>
          </a:solidFill>
        </p:spPr>
        <p:txBody>
          <a:bodyPr wrap="square" lIns="180000" rIns="180000">
            <a:spAutoFit/>
          </a:bodyPr>
          <a:lstStyle/>
          <a:p>
            <a:pPr algn="just"/>
            <a:r>
              <a:rPr lang="es-MX" dirty="0"/>
              <a:t>Toda relación de poder implica una interacción dialéctica de mando y obediencia que genera un orden vinculado a un fin (el bien común en la sociedad; los objetivos, en el caso de las organizaciones). </a:t>
            </a:r>
          </a:p>
          <a:p>
            <a:pPr algn="just"/>
            <a:endParaRPr lang="es-MX" dirty="0"/>
          </a:p>
          <a:p>
            <a:pPr algn="just"/>
            <a:r>
              <a:rPr lang="es-MX" dirty="0"/>
              <a:t>El mando sin obediencia y el liderazgo sin seguidores hace que ésta y aquel resulten virtuales y pierdan su  razón de ser (así, por ejemplo, surge la desobediencia </a:t>
            </a:r>
            <a:r>
              <a:rPr lang="es-CL" dirty="0"/>
              <a:t>colectiva).  </a:t>
            </a:r>
            <a:r>
              <a:rPr lang="es-MX" dirty="0"/>
              <a:t>Desde el punto de vista de una teoría pura del poder, éste se mueve como un continuo </a:t>
            </a:r>
            <a:r>
              <a:rPr lang="es-CL" dirty="0"/>
              <a:t>entre dos dimensiones:</a:t>
            </a:r>
            <a:endParaRPr lang="es-ES" sz="2600" b="1" dirty="0"/>
          </a:p>
        </p:txBody>
      </p:sp>
      <p:sp>
        <p:nvSpPr>
          <p:cNvPr id="6" name="Rectángulo 5">
            <a:extLst>
              <a:ext uri="{FF2B5EF4-FFF2-40B4-BE49-F238E27FC236}">
                <a16:creationId xmlns:a16="http://schemas.microsoft.com/office/drawing/2014/main" id="{C2E322E2-256B-0545-6910-ECCC94FA76DA}"/>
              </a:ext>
            </a:extLst>
          </p:cNvPr>
          <p:cNvSpPr/>
          <p:nvPr/>
        </p:nvSpPr>
        <p:spPr>
          <a:xfrm>
            <a:off x="492515" y="2143630"/>
            <a:ext cx="1151204" cy="781316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ES" sz="2800" b="1" dirty="0"/>
              <a:t>Comportamiento Organizacional </a:t>
            </a:r>
            <a:endParaRPr lang="es-CL" sz="2800" b="1" dirty="0"/>
          </a:p>
        </p:txBody>
      </p:sp>
      <p:pic>
        <p:nvPicPr>
          <p:cNvPr id="8" name="Imagen 7">
            <a:extLst>
              <a:ext uri="{FF2B5EF4-FFF2-40B4-BE49-F238E27FC236}">
                <a16:creationId xmlns:a16="http://schemas.microsoft.com/office/drawing/2014/main" id="{972C7E0C-1A40-0FE7-66AA-CDC791A74DDE}"/>
              </a:ext>
            </a:extLst>
          </p:cNvPr>
          <p:cNvPicPr>
            <a:picLocks noChangeAspect="1"/>
          </p:cNvPicPr>
          <p:nvPr/>
        </p:nvPicPr>
        <p:blipFill rotWithShape="1">
          <a:blip r:embed="rId2"/>
          <a:srcRect l="5834" t="63961" r="58195" b="14431"/>
          <a:stretch/>
        </p:blipFill>
        <p:spPr>
          <a:xfrm>
            <a:off x="2032000" y="5142706"/>
            <a:ext cx="15763484" cy="4814093"/>
          </a:xfrm>
          <a:prstGeom prst="rect">
            <a:avLst/>
          </a:prstGeom>
        </p:spPr>
      </p:pic>
    </p:spTree>
    <p:extLst>
      <p:ext uri="{BB962C8B-B14F-4D97-AF65-F5344CB8AC3E}">
        <p14:creationId xmlns:p14="http://schemas.microsoft.com/office/powerpoint/2010/main" val="3362296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Una caricatura de una persona&#10;&#10;Descripción generada automáticamente con confianza media">
            <a:extLst>
              <a:ext uri="{FF2B5EF4-FFF2-40B4-BE49-F238E27FC236}">
                <a16:creationId xmlns:a16="http://schemas.microsoft.com/office/drawing/2014/main" id="{8E1BE8C9-4A38-4D3C-9973-CCE496E66C2D}"/>
              </a:ext>
            </a:extLst>
          </p:cNvPr>
          <p:cNvPicPr>
            <a:picLocks noChangeAspect="1"/>
          </p:cNvPicPr>
          <p:nvPr/>
        </p:nvPicPr>
        <p:blipFill rotWithShape="1">
          <a:blip r:embed="rId4">
            <a:extLst>
              <a:ext uri="{28A0092B-C50C-407E-A947-70E740481C1C}">
                <a14:useLocalDpi xmlns:a14="http://schemas.microsoft.com/office/drawing/2010/main" val="0"/>
              </a:ext>
            </a:extLst>
          </a:blip>
          <a:srcRect l="7576"/>
          <a:stretch/>
        </p:blipFill>
        <p:spPr>
          <a:xfrm>
            <a:off x="263236" y="1100873"/>
            <a:ext cx="17761527" cy="5072019"/>
          </a:xfrm>
          <a:prstGeom prst="rect">
            <a:avLst/>
          </a:prstGeom>
        </p:spPr>
      </p:pic>
      <p:sp>
        <p:nvSpPr>
          <p:cNvPr id="11" name="íslíďè">
            <a:extLst>
              <a:ext uri="{FF2B5EF4-FFF2-40B4-BE49-F238E27FC236}">
                <a16:creationId xmlns:a16="http://schemas.microsoft.com/office/drawing/2014/main" id="{2DA2D880-B5C2-4751-880E-C84E7BAB0AF1}"/>
              </a:ext>
            </a:extLst>
          </p:cNvPr>
          <p:cNvSpPr>
            <a:spLocks/>
          </p:cNvSpPr>
          <p:nvPr/>
        </p:nvSpPr>
        <p:spPr>
          <a:xfrm>
            <a:off x="571534" y="5334000"/>
            <a:ext cx="4270049" cy="4749800"/>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MX" sz="3200" b="0" i="0" u="none" strike="noStrike" baseline="0" dirty="0">
                <a:latin typeface="Times-Roman"/>
              </a:rPr>
              <a:t>Las organizaciones pueden ser concebidas como un conjunto de roles estructurados con la</a:t>
            </a:r>
          </a:p>
          <a:p>
            <a:pPr algn="ctr"/>
            <a:r>
              <a:rPr lang="es-MX" sz="3200" b="0" i="0" u="none" strike="noStrike" baseline="0" dirty="0">
                <a:latin typeface="Times-Roman"/>
              </a:rPr>
              <a:t>finalidad de cumplir determinados objetivos.</a:t>
            </a:r>
            <a:endParaRPr lang="es-ES" altLang="zh-CN" sz="4000" b="1" dirty="0">
              <a:cs typeface="+mn-ea"/>
              <a:sym typeface="+mn-lt"/>
            </a:endParaRPr>
          </a:p>
        </p:txBody>
      </p:sp>
      <p:sp>
        <p:nvSpPr>
          <p:cNvPr id="13" name="íslíďè">
            <a:extLst>
              <a:ext uri="{FF2B5EF4-FFF2-40B4-BE49-F238E27FC236}">
                <a16:creationId xmlns:a16="http://schemas.microsoft.com/office/drawing/2014/main" id="{5D65CBAF-ADBE-4F86-859D-9266F5B9338B}"/>
              </a:ext>
            </a:extLst>
          </p:cNvPr>
          <p:cNvSpPr>
            <a:spLocks/>
          </p:cNvSpPr>
          <p:nvPr/>
        </p:nvSpPr>
        <p:spPr>
          <a:xfrm>
            <a:off x="5091226" y="5334000"/>
            <a:ext cx="4069204" cy="4749800"/>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fontScale="92500" lnSpcReduction="20000"/>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MX" sz="3100" dirty="0">
                <a:latin typeface="Times-Roman"/>
              </a:rPr>
              <a:t>La diferenciación jerárquica de estos roles se  constituye a través de las cuotas de poder </a:t>
            </a:r>
            <a:r>
              <a:rPr lang="es-MX" sz="3100" dirty="0" err="1">
                <a:latin typeface="Times-Roman"/>
              </a:rPr>
              <a:t>quecorresponden</a:t>
            </a:r>
            <a:r>
              <a:rPr lang="es-MX" sz="3100" dirty="0">
                <a:latin typeface="Times-Roman"/>
              </a:rPr>
              <a:t> a cada uno, desarrollando la</a:t>
            </a:r>
          </a:p>
          <a:p>
            <a:pPr algn="just"/>
            <a:r>
              <a:rPr lang="es-MX" sz="3100" dirty="0">
                <a:latin typeface="Times-Roman"/>
              </a:rPr>
              <a:t>estratificación vertical (jerárquica) y horizontal (funcional) de las organizaciones</a:t>
            </a:r>
            <a:endParaRPr lang="es-ES" altLang="zh-CN" sz="3100" dirty="0">
              <a:latin typeface="Times-Roman"/>
              <a:sym typeface="+mn-lt"/>
            </a:endParaRPr>
          </a:p>
        </p:txBody>
      </p:sp>
      <p:sp>
        <p:nvSpPr>
          <p:cNvPr id="14" name="íslíďè">
            <a:extLst>
              <a:ext uri="{FF2B5EF4-FFF2-40B4-BE49-F238E27FC236}">
                <a16:creationId xmlns:a16="http://schemas.microsoft.com/office/drawing/2014/main" id="{8E83A0D0-48A7-4AC1-A4DC-3F0DF1C3AD15}"/>
              </a:ext>
            </a:extLst>
          </p:cNvPr>
          <p:cNvSpPr>
            <a:spLocks/>
          </p:cNvSpPr>
          <p:nvPr/>
        </p:nvSpPr>
        <p:spPr>
          <a:xfrm>
            <a:off x="9468726" y="5334000"/>
            <a:ext cx="4117181" cy="4749800"/>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lnSpcReduction="10000"/>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MX" sz="2800" b="0" i="0" u="none" strike="noStrike" baseline="0" dirty="0">
                <a:latin typeface="Times-Roman"/>
              </a:rPr>
              <a:t>El rol de poder formal determina las facultades del cargo y sus límites. Por lo general</a:t>
            </a:r>
          </a:p>
          <a:p>
            <a:pPr algn="ctr"/>
            <a:r>
              <a:rPr lang="es-MX" sz="2800" b="0" i="0" u="none" strike="noStrike" baseline="0" dirty="0">
                <a:latin typeface="Times-Roman"/>
              </a:rPr>
              <a:t>estas potestades formales se encuentran expresadas en las misiones y funciones de la estructura</a:t>
            </a:r>
          </a:p>
          <a:p>
            <a:pPr algn="ctr"/>
            <a:r>
              <a:rPr lang="es-CL" sz="2800" b="0" i="0" u="none" strike="noStrike" baseline="0" dirty="0">
                <a:latin typeface="Times-Roman"/>
              </a:rPr>
              <a:t>organizacional.</a:t>
            </a:r>
            <a:endParaRPr lang="es-ES" altLang="zh-CN" sz="3600" b="1" dirty="0">
              <a:cs typeface="+mn-ea"/>
              <a:sym typeface="+mn-lt"/>
            </a:endParaRPr>
          </a:p>
        </p:txBody>
      </p:sp>
      <p:sp>
        <p:nvSpPr>
          <p:cNvPr id="15" name="íslíďè">
            <a:extLst>
              <a:ext uri="{FF2B5EF4-FFF2-40B4-BE49-F238E27FC236}">
                <a16:creationId xmlns:a16="http://schemas.microsoft.com/office/drawing/2014/main" id="{2D9BDEF0-3378-47A6-B3F1-3C128D0E20CA}"/>
              </a:ext>
            </a:extLst>
          </p:cNvPr>
          <p:cNvSpPr>
            <a:spLocks/>
          </p:cNvSpPr>
          <p:nvPr/>
        </p:nvSpPr>
        <p:spPr>
          <a:xfrm>
            <a:off x="13894203" y="5334000"/>
            <a:ext cx="4117181" cy="4749800"/>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fontScale="92500" lnSpcReduction="20000"/>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MX" sz="2400" b="0" i="0" u="none" strike="noStrike" baseline="0" dirty="0">
                <a:latin typeface="Times-Roman"/>
              </a:rPr>
              <a:t>Esta constitución de la organización formal se torna operativa en</a:t>
            </a:r>
          </a:p>
          <a:p>
            <a:pPr algn="ctr"/>
            <a:r>
              <a:rPr lang="es-MX" sz="2400" b="0" i="0" u="none" strike="noStrike" baseline="0" dirty="0">
                <a:latin typeface="Times-Roman"/>
              </a:rPr>
              <a:t>el momento en que dichos cargos son ocupados por personas. Esta dimensión estructural</a:t>
            </a:r>
          </a:p>
          <a:p>
            <a:pPr algn="ctr"/>
            <a:r>
              <a:rPr lang="es-MX" sz="2400" b="0" i="0" u="none" strike="noStrike" baseline="0" dirty="0">
                <a:latin typeface="Times-Roman"/>
              </a:rPr>
              <a:t>del rol de poder es enriquecida y ampliada (a veces también disminuida) por la dimensión</a:t>
            </a:r>
          </a:p>
          <a:p>
            <a:pPr algn="ctr"/>
            <a:r>
              <a:rPr lang="es-MX" sz="2400" b="0" i="0" u="none" strike="noStrike" baseline="0" dirty="0">
                <a:latin typeface="Times-Roman"/>
              </a:rPr>
              <a:t>personal, por el ocupante del rol de poder, y por la manera particular con que éste asume</a:t>
            </a:r>
          </a:p>
          <a:p>
            <a:pPr algn="ctr"/>
            <a:r>
              <a:rPr lang="es-MX" sz="2400" b="0" i="0" u="none" strike="noStrike" baseline="0" dirty="0">
                <a:latin typeface="Times-Roman"/>
              </a:rPr>
              <a:t>su ejercicio, cómo ejerce su influencia</a:t>
            </a:r>
            <a:endParaRPr lang="es-ES" altLang="zh-CN" sz="3200" b="1" dirty="0">
              <a:cs typeface="+mn-ea"/>
              <a:sym typeface="+mn-lt"/>
            </a:endParaRPr>
          </a:p>
        </p:txBody>
      </p:sp>
      <p:sp>
        <p:nvSpPr>
          <p:cNvPr id="2" name="Título 2">
            <a:extLst>
              <a:ext uri="{FF2B5EF4-FFF2-40B4-BE49-F238E27FC236}">
                <a16:creationId xmlns:a16="http://schemas.microsoft.com/office/drawing/2014/main" id="{137735D7-A57C-145A-5262-EAABD071AE8A}"/>
              </a:ext>
            </a:extLst>
          </p:cNvPr>
          <p:cNvSpPr txBox="1">
            <a:spLocks/>
          </p:cNvSpPr>
          <p:nvPr/>
        </p:nvSpPr>
        <p:spPr>
          <a:xfrm>
            <a:off x="1068118" y="750008"/>
            <a:ext cx="16151764" cy="1255728"/>
          </a:xfrm>
          <a:prstGeom prst="rect">
            <a:avLst/>
          </a:prstGeom>
        </p:spPr>
        <p:txBody>
          <a:bodyPr vert="horz" lIns="91440" tIns="45720" rIns="91440" bIns="45720" rtlCol="0" anchor="t">
            <a:spAutoFit/>
          </a:bodyPr>
          <a:lstStyle>
            <a:lvl1pPr algn="l" defTabSz="1371417" rtl="0" eaLnBrk="1" latinLnBrk="0" hangingPunct="1">
              <a:lnSpc>
                <a:spcPct val="90000"/>
              </a:lnSpc>
              <a:spcBef>
                <a:spcPct val="0"/>
              </a:spcBef>
              <a:buNone/>
              <a:defRPr sz="4400" b="1" kern="1200">
                <a:solidFill>
                  <a:schemeClr val="accent1"/>
                </a:solidFill>
                <a:latin typeface="+mj-lt"/>
                <a:ea typeface="+mj-ea"/>
                <a:cs typeface="+mj-cs"/>
              </a:defRPr>
            </a:lvl1pPr>
          </a:lstStyle>
          <a:p>
            <a:pPr algn="just"/>
            <a:r>
              <a:rPr lang="es-MX" dirty="0"/>
              <a:t>LOS ROLES DE PODER EN LAS ORGANIZACIONES: </a:t>
            </a:r>
            <a:r>
              <a:rPr lang="es-MX" sz="4000" b="0" i="0" u="none" strike="noStrike" baseline="0" dirty="0">
                <a:latin typeface="Times-Roman"/>
              </a:rPr>
              <a:t>Esta dimensión, en ciertas circunstancias, toma la </a:t>
            </a:r>
            <a:r>
              <a:rPr lang="es-CL" sz="4000" b="0" i="0" u="none" strike="noStrike" baseline="0" dirty="0">
                <a:latin typeface="Times-Roman"/>
              </a:rPr>
              <a:t>forma de liderazgo</a:t>
            </a:r>
            <a:endParaRPr lang="es-CL" dirty="0"/>
          </a:p>
        </p:txBody>
      </p:sp>
    </p:spTree>
    <p:custDataLst>
      <p:tags r:id="rId1"/>
    </p:custDataLst>
    <p:extLst>
      <p:ext uri="{BB962C8B-B14F-4D97-AF65-F5344CB8AC3E}">
        <p14:creationId xmlns:p14="http://schemas.microsoft.com/office/powerpoint/2010/main" val="23305703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Una caricatura de una persona&#10;&#10;Descripción generada automáticamente con confianza media">
            <a:extLst>
              <a:ext uri="{FF2B5EF4-FFF2-40B4-BE49-F238E27FC236}">
                <a16:creationId xmlns:a16="http://schemas.microsoft.com/office/drawing/2014/main" id="{8E1BE8C9-4A38-4D3C-9973-CCE496E66C2D}"/>
              </a:ext>
            </a:extLst>
          </p:cNvPr>
          <p:cNvPicPr>
            <a:picLocks noChangeAspect="1"/>
          </p:cNvPicPr>
          <p:nvPr/>
        </p:nvPicPr>
        <p:blipFill rotWithShape="1">
          <a:blip r:embed="rId4">
            <a:extLst>
              <a:ext uri="{28A0092B-C50C-407E-A947-70E740481C1C}">
                <a14:useLocalDpi xmlns:a14="http://schemas.microsoft.com/office/drawing/2010/main" val="0"/>
              </a:ext>
            </a:extLst>
          </a:blip>
          <a:srcRect l="7576"/>
          <a:stretch/>
        </p:blipFill>
        <p:spPr>
          <a:xfrm>
            <a:off x="263236" y="1100873"/>
            <a:ext cx="17761527" cy="5072019"/>
          </a:xfrm>
          <a:prstGeom prst="rect">
            <a:avLst/>
          </a:prstGeom>
        </p:spPr>
      </p:pic>
      <p:sp>
        <p:nvSpPr>
          <p:cNvPr id="11" name="íslíďè">
            <a:extLst>
              <a:ext uri="{FF2B5EF4-FFF2-40B4-BE49-F238E27FC236}">
                <a16:creationId xmlns:a16="http://schemas.microsoft.com/office/drawing/2014/main" id="{2DA2D880-B5C2-4751-880E-C84E7BAB0AF1}"/>
              </a:ext>
            </a:extLst>
          </p:cNvPr>
          <p:cNvSpPr>
            <a:spLocks/>
          </p:cNvSpPr>
          <p:nvPr/>
        </p:nvSpPr>
        <p:spPr>
          <a:xfrm>
            <a:off x="571534" y="5334000"/>
            <a:ext cx="4270049" cy="4749800"/>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fontScale="92500" lnSpcReduction="10000"/>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MX" sz="2400" b="0" i="0" u="none" strike="noStrike" baseline="0" dirty="0">
                <a:latin typeface="Times-Roman"/>
              </a:rPr>
              <a:t>La estructura jerárquica distribuye posiciones relativas, en relación unas con otras, e investidas</a:t>
            </a:r>
          </a:p>
          <a:p>
            <a:pPr algn="ctr"/>
            <a:r>
              <a:rPr lang="es-MX" sz="2400" b="0" i="0" u="none" strike="noStrike" baseline="0" dirty="0">
                <a:latin typeface="Times-Roman"/>
              </a:rPr>
              <a:t>de poder legal variable. Esta distribución de deberes, derechos y prerrogativas asociados</a:t>
            </a:r>
          </a:p>
          <a:p>
            <a:pPr algn="ctr"/>
            <a:r>
              <a:rPr lang="es-MX" sz="2400" b="0" i="0" u="none" strike="noStrike" baseline="0" dirty="0">
                <a:latin typeface="Times-Roman"/>
              </a:rPr>
              <a:t>a una posición organizativa –por lo general normados y definidos en los reglamentos, definiciones</a:t>
            </a:r>
          </a:p>
          <a:p>
            <a:pPr algn="ctr"/>
            <a:r>
              <a:rPr lang="es-MX" sz="2400" b="0" i="0" u="none" strike="noStrike" baseline="0" dirty="0">
                <a:latin typeface="Times-Roman"/>
              </a:rPr>
              <a:t>de puestos y cargos– se conoce como </a:t>
            </a:r>
            <a:r>
              <a:rPr lang="es-MX" sz="2400" b="0" i="1" u="none" strike="noStrike" baseline="0" dirty="0">
                <a:latin typeface="Times-Italic"/>
              </a:rPr>
              <a:t>rol formal de poder</a:t>
            </a:r>
            <a:r>
              <a:rPr lang="es-MX" sz="2400" b="0" i="0" u="none" strike="noStrike" baseline="0" dirty="0">
                <a:latin typeface="Times-Roman"/>
              </a:rPr>
              <a:t>.</a:t>
            </a:r>
            <a:endParaRPr lang="es-ES" altLang="zh-CN" sz="4800" b="1" dirty="0">
              <a:cs typeface="+mn-ea"/>
              <a:sym typeface="+mn-lt"/>
            </a:endParaRPr>
          </a:p>
        </p:txBody>
      </p:sp>
      <p:sp>
        <p:nvSpPr>
          <p:cNvPr id="13" name="íslíďè">
            <a:extLst>
              <a:ext uri="{FF2B5EF4-FFF2-40B4-BE49-F238E27FC236}">
                <a16:creationId xmlns:a16="http://schemas.microsoft.com/office/drawing/2014/main" id="{5D65CBAF-ADBE-4F86-859D-9266F5B9338B}"/>
              </a:ext>
            </a:extLst>
          </p:cNvPr>
          <p:cNvSpPr>
            <a:spLocks/>
          </p:cNvSpPr>
          <p:nvPr/>
        </p:nvSpPr>
        <p:spPr>
          <a:xfrm>
            <a:off x="5091226" y="5334000"/>
            <a:ext cx="4069204" cy="4749800"/>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fontScale="92500" lnSpcReduction="20000"/>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MX" sz="2800" b="0" i="0" u="none" strike="noStrike" baseline="0" dirty="0">
                <a:latin typeface="Times-Roman"/>
              </a:rPr>
              <a:t>La “posición social” que el</a:t>
            </a:r>
          </a:p>
          <a:p>
            <a:pPr algn="ctr"/>
            <a:r>
              <a:rPr lang="es-MX" sz="2800" b="0" i="0" u="none" strike="noStrike" baseline="0" dirty="0">
                <a:latin typeface="Times-Roman"/>
              </a:rPr>
              <a:t>individuo tenga en la estructura organizacional determina su estatus en la organización.</a:t>
            </a:r>
          </a:p>
          <a:p>
            <a:pPr algn="ctr"/>
            <a:r>
              <a:rPr lang="es-MX" sz="2800" b="0" i="0" u="none" strike="noStrike" baseline="0" dirty="0">
                <a:latin typeface="Times-Roman"/>
              </a:rPr>
              <a:t>Por su parte, el rol es el conjunto de expectativas que regulan el comportamiento de</a:t>
            </a:r>
          </a:p>
          <a:p>
            <a:pPr algn="ctr"/>
            <a:r>
              <a:rPr lang="es-MX" sz="2800" b="0" i="0" u="none" strike="noStrike" baseline="0" dirty="0">
                <a:latin typeface="Times-Roman"/>
              </a:rPr>
              <a:t>un individuo en una posición determinada.</a:t>
            </a:r>
            <a:endParaRPr lang="es-ES" altLang="zh-CN" sz="4000" dirty="0">
              <a:latin typeface="Times-Roman"/>
              <a:sym typeface="+mn-lt"/>
            </a:endParaRPr>
          </a:p>
        </p:txBody>
      </p:sp>
      <p:sp>
        <p:nvSpPr>
          <p:cNvPr id="14" name="íslíďè">
            <a:extLst>
              <a:ext uri="{FF2B5EF4-FFF2-40B4-BE49-F238E27FC236}">
                <a16:creationId xmlns:a16="http://schemas.microsoft.com/office/drawing/2014/main" id="{8E83A0D0-48A7-4AC1-A4DC-3F0DF1C3AD15}"/>
              </a:ext>
            </a:extLst>
          </p:cNvPr>
          <p:cNvSpPr>
            <a:spLocks/>
          </p:cNvSpPr>
          <p:nvPr/>
        </p:nvSpPr>
        <p:spPr>
          <a:xfrm>
            <a:off x="9468726" y="5334000"/>
            <a:ext cx="4117181" cy="4749800"/>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MX" sz="2800" b="0" i="0" u="none" strike="noStrike" baseline="0" dirty="0">
                <a:latin typeface="Times-Roman"/>
              </a:rPr>
              <a:t>El poder formal, conferido por la organización,</a:t>
            </a:r>
          </a:p>
          <a:p>
            <a:pPr algn="ctr"/>
            <a:r>
              <a:rPr lang="es-MX" sz="2800" b="0" i="0" u="none" strike="noStrike" baseline="0" dirty="0">
                <a:latin typeface="Times-Roman"/>
              </a:rPr>
              <a:t>está regulado por el juego de estatus y roles, y por las facultades legales.</a:t>
            </a:r>
            <a:endParaRPr lang="es-ES" altLang="zh-CN" sz="4800" b="1" dirty="0">
              <a:cs typeface="+mn-ea"/>
              <a:sym typeface="+mn-lt"/>
            </a:endParaRPr>
          </a:p>
        </p:txBody>
      </p:sp>
      <p:sp>
        <p:nvSpPr>
          <p:cNvPr id="15" name="íslíďè">
            <a:extLst>
              <a:ext uri="{FF2B5EF4-FFF2-40B4-BE49-F238E27FC236}">
                <a16:creationId xmlns:a16="http://schemas.microsoft.com/office/drawing/2014/main" id="{2D9BDEF0-3378-47A6-B3F1-3C128D0E20CA}"/>
              </a:ext>
            </a:extLst>
          </p:cNvPr>
          <p:cNvSpPr>
            <a:spLocks/>
          </p:cNvSpPr>
          <p:nvPr/>
        </p:nvSpPr>
        <p:spPr>
          <a:xfrm>
            <a:off x="13894203" y="5334000"/>
            <a:ext cx="4117181" cy="4749800"/>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lnSpcReduction="10000"/>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MX" sz="2000" b="0" i="0" u="none" strike="noStrike" baseline="0" dirty="0">
                <a:latin typeface="Times-Roman"/>
              </a:rPr>
              <a:t>En el intercambio desigual entre dos partes existen relaciones de poder y acatamiento,</a:t>
            </a:r>
          </a:p>
          <a:p>
            <a:pPr algn="ctr"/>
            <a:r>
              <a:rPr lang="es-MX" sz="2000" b="0" i="0" u="none" strike="noStrike" baseline="0" dirty="0">
                <a:latin typeface="Times-Roman"/>
              </a:rPr>
              <a:t>además de un juego de sanciones que dependen de la desigualdad de recursos de los actores</a:t>
            </a:r>
          </a:p>
          <a:p>
            <a:pPr algn="ctr"/>
            <a:r>
              <a:rPr lang="es-MX" sz="2000" b="0" i="0" u="none" strike="noStrike" baseline="0" dirty="0">
                <a:latin typeface="Times-Roman"/>
              </a:rPr>
              <a:t>y de la situación específica del intercambio. Estas relaciones determinan la estratificación</a:t>
            </a:r>
          </a:p>
          <a:p>
            <a:pPr algn="ctr"/>
            <a:r>
              <a:rPr lang="es-MX" sz="2000" b="0" i="0" u="none" strike="noStrike" baseline="0" dirty="0">
                <a:latin typeface="Times-Roman"/>
              </a:rPr>
              <a:t>organizacional en un tramado de</a:t>
            </a:r>
            <a:r>
              <a:rPr lang="es-CL" sz="2000" b="0" i="0" u="none" strike="noStrike" baseline="0" dirty="0">
                <a:latin typeface="Times-Roman"/>
              </a:rPr>
              <a:t>roles jerárquicos, dependencias e interacciones de</a:t>
            </a:r>
          </a:p>
          <a:p>
            <a:pPr algn="ctr"/>
            <a:r>
              <a:rPr lang="es-MX" sz="2000" b="0" i="0" u="none" strike="noStrike" baseline="0" dirty="0">
                <a:latin typeface="Times-Roman"/>
              </a:rPr>
              <a:t>mando y obediencia, de rol y estatus</a:t>
            </a:r>
            <a:endParaRPr lang="es-ES" altLang="zh-CN" sz="3600" b="1" dirty="0">
              <a:cs typeface="+mn-ea"/>
              <a:sym typeface="+mn-lt"/>
            </a:endParaRPr>
          </a:p>
        </p:txBody>
      </p:sp>
      <p:sp>
        <p:nvSpPr>
          <p:cNvPr id="2" name="Título 2">
            <a:extLst>
              <a:ext uri="{FF2B5EF4-FFF2-40B4-BE49-F238E27FC236}">
                <a16:creationId xmlns:a16="http://schemas.microsoft.com/office/drawing/2014/main" id="{137735D7-A57C-145A-5262-EAABD071AE8A}"/>
              </a:ext>
            </a:extLst>
          </p:cNvPr>
          <p:cNvSpPr txBox="1">
            <a:spLocks/>
          </p:cNvSpPr>
          <p:nvPr/>
        </p:nvSpPr>
        <p:spPr>
          <a:xfrm>
            <a:off x="1068118" y="750008"/>
            <a:ext cx="16151764" cy="701731"/>
          </a:xfrm>
          <a:prstGeom prst="rect">
            <a:avLst/>
          </a:prstGeom>
        </p:spPr>
        <p:txBody>
          <a:bodyPr vert="horz" lIns="91440" tIns="45720" rIns="91440" bIns="45720" rtlCol="0" anchor="t">
            <a:spAutoFit/>
          </a:bodyPr>
          <a:lstStyle>
            <a:lvl1pPr algn="l" defTabSz="1371417" rtl="0" eaLnBrk="1" latinLnBrk="0" hangingPunct="1">
              <a:lnSpc>
                <a:spcPct val="90000"/>
              </a:lnSpc>
              <a:spcBef>
                <a:spcPct val="0"/>
              </a:spcBef>
              <a:buNone/>
              <a:defRPr sz="4400" b="1" kern="1200">
                <a:solidFill>
                  <a:schemeClr val="accent1"/>
                </a:solidFill>
                <a:latin typeface="+mj-lt"/>
                <a:ea typeface="+mj-ea"/>
                <a:cs typeface="+mj-cs"/>
              </a:defRPr>
            </a:lvl1pPr>
          </a:lstStyle>
          <a:p>
            <a:pPr algn="just"/>
            <a:r>
              <a:rPr lang="es-MX" dirty="0"/>
              <a:t>Estatus, rol de poder y estratificación organizacional</a:t>
            </a:r>
            <a:endParaRPr lang="es-CL" dirty="0"/>
          </a:p>
        </p:txBody>
      </p:sp>
    </p:spTree>
    <p:custDataLst>
      <p:tags r:id="rId1"/>
    </p:custDataLst>
    <p:extLst>
      <p:ext uri="{BB962C8B-B14F-4D97-AF65-F5344CB8AC3E}">
        <p14:creationId xmlns:p14="http://schemas.microsoft.com/office/powerpoint/2010/main" val="2337629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Una caricatura de una persona&#10;&#10;Descripción generada automáticamente con confianza media">
            <a:extLst>
              <a:ext uri="{FF2B5EF4-FFF2-40B4-BE49-F238E27FC236}">
                <a16:creationId xmlns:a16="http://schemas.microsoft.com/office/drawing/2014/main" id="{8E1BE8C9-4A38-4D3C-9973-CCE496E66C2D}"/>
              </a:ext>
            </a:extLst>
          </p:cNvPr>
          <p:cNvPicPr>
            <a:picLocks noChangeAspect="1"/>
          </p:cNvPicPr>
          <p:nvPr/>
        </p:nvPicPr>
        <p:blipFill rotWithShape="1">
          <a:blip r:embed="rId4">
            <a:extLst>
              <a:ext uri="{28A0092B-C50C-407E-A947-70E740481C1C}">
                <a14:useLocalDpi xmlns:a14="http://schemas.microsoft.com/office/drawing/2010/main" val="0"/>
              </a:ext>
            </a:extLst>
          </a:blip>
          <a:srcRect l="7576"/>
          <a:stretch/>
        </p:blipFill>
        <p:spPr>
          <a:xfrm>
            <a:off x="263236" y="1100873"/>
            <a:ext cx="17761527" cy="5072019"/>
          </a:xfrm>
          <a:prstGeom prst="rect">
            <a:avLst/>
          </a:prstGeom>
        </p:spPr>
      </p:pic>
      <p:sp>
        <p:nvSpPr>
          <p:cNvPr id="15" name="íslíďè">
            <a:extLst>
              <a:ext uri="{FF2B5EF4-FFF2-40B4-BE49-F238E27FC236}">
                <a16:creationId xmlns:a16="http://schemas.microsoft.com/office/drawing/2014/main" id="{2D9BDEF0-3378-47A6-B3F1-3C128D0E20CA}"/>
              </a:ext>
            </a:extLst>
          </p:cNvPr>
          <p:cNvSpPr>
            <a:spLocks/>
          </p:cNvSpPr>
          <p:nvPr/>
        </p:nvSpPr>
        <p:spPr>
          <a:xfrm>
            <a:off x="749979" y="5142706"/>
            <a:ext cx="17274784" cy="4749800"/>
          </a:xfrm>
          <a:prstGeom prst="roundRect">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342900" indent="-342900" algn="just">
              <a:buFont typeface="Arial" panose="020B0604020202020204" pitchFamily="34" charset="0"/>
              <a:buChar char="•"/>
            </a:pPr>
            <a:r>
              <a:rPr lang="es-MX" sz="2200" dirty="0">
                <a:latin typeface="Times-Roman"/>
              </a:rPr>
              <a:t>Podemos afirmar que, en general, las organizaciones representan una fina trama de relaciones de poder y pautas de influencia y liderazgo, por medio de las cuales individuos</a:t>
            </a:r>
            <a:r>
              <a:rPr lang="es-CL" sz="2200" dirty="0">
                <a:latin typeface="Times-Roman"/>
              </a:rPr>
              <a:t>o grupos pretenden conseguir que otros individuos o grupos se comporten de una forma </a:t>
            </a:r>
            <a:r>
              <a:rPr lang="es-MX" sz="2200" dirty="0">
                <a:latin typeface="Times-Roman"/>
              </a:rPr>
              <a:t>determinada; éste es el proceso a través del cual el actor A modifica la actitud o el comportamiento del actor B. </a:t>
            </a:r>
          </a:p>
          <a:p>
            <a:pPr marL="342900" indent="-342900" algn="just">
              <a:buFont typeface="Arial" panose="020B0604020202020204" pitchFamily="34" charset="0"/>
              <a:buChar char="•"/>
            </a:pPr>
            <a:endParaRPr lang="es-MX" sz="2200" dirty="0">
              <a:latin typeface="Times-Roman"/>
            </a:endParaRPr>
          </a:p>
          <a:p>
            <a:pPr marL="342900" indent="-342900" algn="just">
              <a:buFont typeface="Arial" panose="020B0604020202020204" pitchFamily="34" charset="0"/>
              <a:buChar char="•"/>
            </a:pPr>
            <a:r>
              <a:rPr lang="es-MX" sz="2200" dirty="0">
                <a:latin typeface="Times-Roman"/>
              </a:rPr>
              <a:t>El poder es el recurso que posibilita al actor A para desarrollar este proceso.  En todo contrato psicológico (ya sea de un grupo, una familia, una organización o una sociedad en su conjunto) está vigente un intercambio del libre albedrío por recompensas que implican la pertenencia a ese grupo o sociedad. </a:t>
            </a:r>
          </a:p>
          <a:p>
            <a:pPr marL="342900" indent="-342900" algn="just">
              <a:buFont typeface="Arial" panose="020B0604020202020204" pitchFamily="34" charset="0"/>
              <a:buChar char="•"/>
            </a:pPr>
            <a:endParaRPr lang="es-MX" sz="2200" dirty="0">
              <a:latin typeface="Times-Roman"/>
            </a:endParaRPr>
          </a:p>
          <a:p>
            <a:pPr marL="342900" indent="-342900" algn="just">
              <a:buFont typeface="Arial" panose="020B0604020202020204" pitchFamily="34" charset="0"/>
              <a:buChar char="•"/>
            </a:pPr>
            <a:r>
              <a:rPr lang="es-MX" sz="2200" dirty="0">
                <a:latin typeface="Times-Roman"/>
              </a:rPr>
              <a:t>En la interacción entre el actor A y el actor B rige una ley que se puede enunciar en estos términos: “las personas siempre tratan de minimizar los costos del intercambio y maximizar el provecho propio”. Esta teoría del intercambio se ha constituido con pleno derecho en la </a:t>
            </a:r>
            <a:r>
              <a:rPr lang="es-MX" sz="2200">
                <a:latin typeface="Times-Roman"/>
              </a:rPr>
              <a:t>corriente principal del </a:t>
            </a:r>
            <a:r>
              <a:rPr lang="es-MX" sz="2200" dirty="0">
                <a:latin typeface="Times-Roman"/>
              </a:rPr>
              <a:t>pensamiento sociológico, como lo atestiguan los nombres de Homans, Gouldner, Blau y Burns, por citar sólo los más conocidos.</a:t>
            </a:r>
            <a:endParaRPr lang="es-ES" altLang="zh-CN" sz="2200" dirty="0">
              <a:latin typeface="Times-Roman"/>
              <a:sym typeface="+mn-lt"/>
            </a:endParaRPr>
          </a:p>
        </p:txBody>
      </p:sp>
      <p:sp>
        <p:nvSpPr>
          <p:cNvPr id="2" name="Título 2">
            <a:extLst>
              <a:ext uri="{FF2B5EF4-FFF2-40B4-BE49-F238E27FC236}">
                <a16:creationId xmlns:a16="http://schemas.microsoft.com/office/drawing/2014/main" id="{137735D7-A57C-145A-5262-EAABD071AE8A}"/>
              </a:ext>
            </a:extLst>
          </p:cNvPr>
          <p:cNvSpPr txBox="1">
            <a:spLocks/>
          </p:cNvSpPr>
          <p:nvPr/>
        </p:nvSpPr>
        <p:spPr>
          <a:xfrm>
            <a:off x="1068118" y="750008"/>
            <a:ext cx="16151764" cy="701731"/>
          </a:xfrm>
          <a:prstGeom prst="rect">
            <a:avLst/>
          </a:prstGeom>
        </p:spPr>
        <p:txBody>
          <a:bodyPr vert="horz" lIns="91440" tIns="45720" rIns="91440" bIns="45720" rtlCol="0" anchor="t">
            <a:spAutoFit/>
          </a:bodyPr>
          <a:lstStyle>
            <a:lvl1pPr algn="l" defTabSz="1371417" rtl="0" eaLnBrk="1" latinLnBrk="0" hangingPunct="1">
              <a:lnSpc>
                <a:spcPct val="90000"/>
              </a:lnSpc>
              <a:spcBef>
                <a:spcPct val="0"/>
              </a:spcBef>
              <a:buNone/>
              <a:defRPr sz="4400" b="1" kern="1200">
                <a:solidFill>
                  <a:schemeClr val="accent1"/>
                </a:solidFill>
                <a:latin typeface="+mj-lt"/>
                <a:ea typeface="+mj-ea"/>
                <a:cs typeface="+mj-cs"/>
              </a:defRPr>
            </a:lvl1pPr>
          </a:lstStyle>
          <a:p>
            <a:pPr algn="just"/>
            <a:r>
              <a:rPr lang="es-MX" dirty="0"/>
              <a:t>Estatus, rol de poder y estratificación organizacional</a:t>
            </a:r>
            <a:endParaRPr lang="es-CL" dirty="0"/>
          </a:p>
        </p:txBody>
      </p:sp>
    </p:spTree>
    <p:custDataLst>
      <p:tags r:id="rId1"/>
    </p:custDataLst>
    <p:extLst>
      <p:ext uri="{BB962C8B-B14F-4D97-AF65-F5344CB8AC3E}">
        <p14:creationId xmlns:p14="http://schemas.microsoft.com/office/powerpoint/2010/main" val="342770097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TEMA DE OFFICE" val="XPQqstdW"/>
  <p:tag name="ISLIDE.GUIDESSETTING" val="{&quot;Id&quot;:&quot;4f73786f-bb53-4e8c-8502-1245637cafee&quot;,&quot;Name&quot;:&quot;Teleduc Videoclases&quot;,&quot;HeaderHeight&quot;:7.4024390243902456,&quot;FooterHeight&quot;:9.4,&quot;SideMargin&quot;:6.4,&quot;TopMargin&quot;:10.0,&quot;BottomMargin&quot;:0.0,&quot;IntervalMargin&quot;:5.0,&quot;SettingType&quot;:&quot;Custom&quot;}"/>
  <p:tag name="ARTICULATE_SLIDE_THUMBNAIL_REFRESH" val="1"/>
  <p:tag name="ARTICULATE_SLIDE_COUNT" val="37"/>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Tema de Office">
  <a:themeElements>
    <a:clrScheme name="TELEDUC">
      <a:dk1>
        <a:srgbClr val="1F1F1F"/>
      </a:dk1>
      <a:lt1>
        <a:srgbClr val="FFFFFF"/>
      </a:lt1>
      <a:dk2>
        <a:srgbClr val="202020"/>
      </a:dk2>
      <a:lt2>
        <a:srgbClr val="FFFFFF"/>
      </a:lt2>
      <a:accent1>
        <a:srgbClr val="0370EF"/>
      </a:accent1>
      <a:accent2>
        <a:srgbClr val="81B7F7"/>
      </a:accent2>
      <a:accent3>
        <a:srgbClr val="334681"/>
      </a:accent3>
      <a:accent4>
        <a:srgbClr val="E44146"/>
      </a:accent4>
      <a:accent5>
        <a:srgbClr val="FF6600"/>
      </a:accent5>
      <a:accent6>
        <a:srgbClr val="FFBC01"/>
      </a:accent6>
      <a:hlink>
        <a:srgbClr val="0370EF"/>
      </a:hlink>
      <a:folHlink>
        <a:srgbClr val="BFBFBF"/>
      </a:folHlink>
    </a:clrScheme>
    <a:fontScheme name="Como envejece nuestro cerebro">
      <a:majorFont>
        <a:latin typeface="Roboto"/>
        <a:ea typeface=""/>
        <a:cs typeface=""/>
      </a:majorFont>
      <a:minorFont>
        <a:latin typeface="Roboto"/>
        <a:ea typeface=""/>
        <a:cs typeface=""/>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3">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F8E16DCA-4A44-41E5-BF30-17FB6771A787}">
  <we:reference id="wa104380902" version="1.0.0.0" store="en-001" storeType="OMEX"/>
  <we:alternateReferences>
    <we:reference id="WA104380902" version="1.0.0.0" store="WA104380902"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25206</TotalTime>
  <Words>3178</Words>
  <Application>Microsoft Office PowerPoint</Application>
  <PresentationFormat>Personalizado</PresentationFormat>
  <Paragraphs>224</Paragraphs>
  <Slides>25</Slides>
  <Notes>21</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25</vt:i4>
      </vt:variant>
    </vt:vector>
  </HeadingPairs>
  <TitlesOfParts>
    <vt:vector size="35" baseType="lpstr">
      <vt:lpstr>Arial</vt:lpstr>
      <vt:lpstr>Calibri</vt:lpstr>
      <vt:lpstr>Frutiger-BoldItalic</vt:lpstr>
      <vt:lpstr>Roboto</vt:lpstr>
      <vt:lpstr>SabonLTStd-Roman</vt:lpstr>
      <vt:lpstr>Times-Bold</vt:lpstr>
      <vt:lpstr>Times-Italic</vt:lpstr>
      <vt:lpstr>Times-Roman</vt:lpstr>
      <vt:lpstr>Wingdings</vt:lpstr>
      <vt:lpstr>Tema de Office</vt:lpstr>
      <vt:lpstr>Presentación de PowerPoint</vt:lpstr>
      <vt:lpstr>Presentación de PowerPoint</vt:lpstr>
      <vt:lpstr>Presentación de PowerPoint</vt:lpstr>
      <vt:lpstr> Capítulo 11: Poder, influencia y gobernabilidad organizacional  Pág. 261-</vt:lpstr>
      <vt:lpstr>Presentación de PowerPoint</vt:lpstr>
      <vt:lpstr>Conceptualización del poder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Felipe Villegas</dc:creator>
  <cp:lastModifiedBy>Natalia Moller Pardo</cp:lastModifiedBy>
  <cp:revision>962</cp:revision>
  <dcterms:created xsi:type="dcterms:W3CDTF">2019-11-25T12:41:20Z</dcterms:created>
  <dcterms:modified xsi:type="dcterms:W3CDTF">2024-09-09T23:51:29Z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9C731401-8649-4AAF-84FD-DEF38163185D</vt:lpwstr>
  </property>
  <property fmtid="{D5CDD505-2E9C-101B-9397-08002B2CF9AE}" pid="3" name="ArticulatePath">
    <vt:lpwstr>Presentación1</vt:lpwstr>
  </property>
</Properties>
</file>