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webextensions/taskpanes.xml" ContentType="application/vnd.ms-office.webextensiontaskpanes+xml"/>
  <Override PartName="/ppt/webextensions/webextension1.xml" ContentType="application/vnd.ms-office.webextens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heme/theme2.xml" ContentType="application/vnd.openxmlformats-officedocument.theme+xml"/>
  <Override PartName="/ppt/theme/theme3.xml" ContentType="application/vnd.openxmlformats-officedocument.theme+xml"/>
  <Override PartName="/ppt/tags/tag23.xml" ContentType="application/vnd.openxmlformats-officedocument.presentationml.tags+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thumbnail" Target="docProps/thumbnail.jpeg"/><Relationship Id="rId2" Type="http://schemas.openxmlformats.org/officeDocument/2006/relationships/officeDocument" Target="ppt/presentation.xml"/><Relationship Id="rId1" Type="http://schemas.microsoft.com/office/2011/relationships/webextensiontaskpanes" Target="ppt/webextensions/taskpanes.xml"/><Relationship Id="rId6" Type="http://schemas.openxmlformats.org/officeDocument/2006/relationships/custom-properties" Target="docProps/custom.xml"/><Relationship Id="rId5" Type="http://schemas.openxmlformats.org/officeDocument/2006/relationships/extended-properties" Target="docProps/app.xml"/><Relationship Id="rId4"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8"/>
  </p:notesMasterIdLst>
  <p:handoutMasterIdLst>
    <p:handoutMasterId r:id="rId29"/>
  </p:handoutMasterIdLst>
  <p:sldIdLst>
    <p:sldId id="735" r:id="rId2"/>
    <p:sldId id="730" r:id="rId3"/>
    <p:sldId id="731" r:id="rId4"/>
    <p:sldId id="732" r:id="rId5"/>
    <p:sldId id="733" r:id="rId6"/>
    <p:sldId id="734" r:id="rId7"/>
    <p:sldId id="736" r:id="rId8"/>
    <p:sldId id="737" r:id="rId9"/>
    <p:sldId id="738" r:id="rId10"/>
    <p:sldId id="739" r:id="rId11"/>
    <p:sldId id="740" r:id="rId12"/>
    <p:sldId id="741" r:id="rId13"/>
    <p:sldId id="742" r:id="rId14"/>
    <p:sldId id="743" r:id="rId15"/>
    <p:sldId id="744" r:id="rId16"/>
    <p:sldId id="364" r:id="rId17"/>
    <p:sldId id="745" r:id="rId18"/>
    <p:sldId id="746" r:id="rId19"/>
    <p:sldId id="747" r:id="rId20"/>
    <p:sldId id="748" r:id="rId21"/>
    <p:sldId id="749" r:id="rId22"/>
    <p:sldId id="750" r:id="rId23"/>
    <p:sldId id="751" r:id="rId24"/>
    <p:sldId id="752" r:id="rId25"/>
    <p:sldId id="753" r:id="rId26"/>
    <p:sldId id="754" r:id="rId27"/>
  </p:sldIdLst>
  <p:sldSz cx="18288000" cy="10285413"/>
  <p:notesSz cx="6858000" cy="9144000"/>
  <p:custDataLst>
    <p:tags r:id="rId30"/>
  </p:custDataLst>
  <p:defaultTextStyle>
    <a:defPPr>
      <a:defRPr lang="en-US"/>
    </a:defPPr>
    <a:lvl1pPr marL="0" algn="l" defTabSz="1371509" rtl="0" eaLnBrk="1" latinLnBrk="0" hangingPunct="1">
      <a:defRPr sz="2700" kern="1200">
        <a:solidFill>
          <a:schemeClr val="tx1"/>
        </a:solidFill>
        <a:latin typeface="+mn-lt"/>
        <a:ea typeface="+mn-ea"/>
        <a:cs typeface="+mn-cs"/>
      </a:defRPr>
    </a:lvl1pPr>
    <a:lvl2pPr marL="685754" algn="l" defTabSz="1371509" rtl="0" eaLnBrk="1" latinLnBrk="0" hangingPunct="1">
      <a:defRPr sz="2700" kern="1200">
        <a:solidFill>
          <a:schemeClr val="tx1"/>
        </a:solidFill>
        <a:latin typeface="+mn-lt"/>
        <a:ea typeface="+mn-ea"/>
        <a:cs typeface="+mn-cs"/>
      </a:defRPr>
    </a:lvl2pPr>
    <a:lvl3pPr marL="1371509" algn="l" defTabSz="1371509" rtl="0" eaLnBrk="1" latinLnBrk="0" hangingPunct="1">
      <a:defRPr sz="2700" kern="1200">
        <a:solidFill>
          <a:schemeClr val="tx1"/>
        </a:solidFill>
        <a:latin typeface="+mn-lt"/>
        <a:ea typeface="+mn-ea"/>
        <a:cs typeface="+mn-cs"/>
      </a:defRPr>
    </a:lvl3pPr>
    <a:lvl4pPr marL="2057263" algn="l" defTabSz="1371509" rtl="0" eaLnBrk="1" latinLnBrk="0" hangingPunct="1">
      <a:defRPr sz="2700" kern="1200">
        <a:solidFill>
          <a:schemeClr val="tx1"/>
        </a:solidFill>
        <a:latin typeface="+mn-lt"/>
        <a:ea typeface="+mn-ea"/>
        <a:cs typeface="+mn-cs"/>
      </a:defRPr>
    </a:lvl4pPr>
    <a:lvl5pPr marL="2743017" algn="l" defTabSz="1371509" rtl="0" eaLnBrk="1" latinLnBrk="0" hangingPunct="1">
      <a:defRPr sz="2700" kern="1200">
        <a:solidFill>
          <a:schemeClr val="tx1"/>
        </a:solidFill>
        <a:latin typeface="+mn-lt"/>
        <a:ea typeface="+mn-ea"/>
        <a:cs typeface="+mn-cs"/>
      </a:defRPr>
    </a:lvl5pPr>
    <a:lvl6pPr marL="3428771" algn="l" defTabSz="1371509" rtl="0" eaLnBrk="1" latinLnBrk="0" hangingPunct="1">
      <a:defRPr sz="2700" kern="1200">
        <a:solidFill>
          <a:schemeClr val="tx1"/>
        </a:solidFill>
        <a:latin typeface="+mn-lt"/>
        <a:ea typeface="+mn-ea"/>
        <a:cs typeface="+mn-cs"/>
      </a:defRPr>
    </a:lvl6pPr>
    <a:lvl7pPr marL="4114526" algn="l" defTabSz="1371509" rtl="0" eaLnBrk="1" latinLnBrk="0" hangingPunct="1">
      <a:defRPr sz="2700" kern="1200">
        <a:solidFill>
          <a:schemeClr val="tx1"/>
        </a:solidFill>
        <a:latin typeface="+mn-lt"/>
        <a:ea typeface="+mn-ea"/>
        <a:cs typeface="+mn-cs"/>
      </a:defRPr>
    </a:lvl7pPr>
    <a:lvl8pPr marL="4800280" algn="l" defTabSz="1371509" rtl="0" eaLnBrk="1" latinLnBrk="0" hangingPunct="1">
      <a:defRPr sz="2700" kern="1200">
        <a:solidFill>
          <a:schemeClr val="tx1"/>
        </a:solidFill>
        <a:latin typeface="+mn-lt"/>
        <a:ea typeface="+mn-ea"/>
        <a:cs typeface="+mn-cs"/>
      </a:defRPr>
    </a:lvl8pPr>
    <a:lvl9pPr marL="5486034" algn="l" defTabSz="1371509" rtl="0" eaLnBrk="1" latinLnBrk="0" hangingPunct="1">
      <a:defRPr sz="2700" kern="1200">
        <a:solidFill>
          <a:schemeClr val="tx1"/>
        </a:solidFill>
        <a:latin typeface="+mn-lt"/>
        <a:ea typeface="+mn-ea"/>
        <a:cs typeface="+mn-cs"/>
      </a:defRPr>
    </a:lvl9pPr>
  </p:defaultTextStyle>
  <p:extLst>
    <p:ext uri="{521415D9-36F7-43E2-AB2F-B90AF26B5E84}">
      <p14:sectionLst xmlns:p14="http://schemas.microsoft.com/office/powerpoint/2010/main">
        <p14:section name="Portada" id="{37EE8955-5D0D-408E-A135-3FAA0AD750E6}">
          <p14:sldIdLst/>
        </p14:section>
        <p14:section name="Presentación profesor" id="{CAF8D3B4-2D8A-4538-B962-E393235A29E1}">
          <p14:sldIdLst/>
        </p14:section>
        <p14:section name="Presentación de objetivos y contenidos" id="{C4BBCA6B-BFBF-4C70-A2A7-BF10B09B1E45}">
          <p14:sldIdLst/>
        </p14:section>
        <p14:section name="Contenidos" id="{165C8F10-351B-4704-AE0F-BAF96E171EA2}">
          <p14:sldIdLst>
            <p14:sldId id="735"/>
            <p14:sldId id="730"/>
            <p14:sldId id="731"/>
            <p14:sldId id="732"/>
            <p14:sldId id="733"/>
            <p14:sldId id="734"/>
            <p14:sldId id="736"/>
            <p14:sldId id="737"/>
            <p14:sldId id="738"/>
            <p14:sldId id="739"/>
            <p14:sldId id="740"/>
            <p14:sldId id="741"/>
            <p14:sldId id="742"/>
            <p14:sldId id="743"/>
            <p14:sldId id="744"/>
            <p14:sldId id="364"/>
            <p14:sldId id="745"/>
            <p14:sldId id="746"/>
            <p14:sldId id="747"/>
            <p14:sldId id="748"/>
            <p14:sldId id="749"/>
            <p14:sldId id="750"/>
            <p14:sldId id="751"/>
            <p14:sldId id="752"/>
            <p14:sldId id="753"/>
            <p14:sldId id="754"/>
          </p14:sldIdLst>
        </p14:section>
        <p14:section name="Ideas finales" id="{8C77EBA2-7710-45D9-9C2B-AEB6645BA290}">
          <p14:sldIdLst/>
        </p14:section>
        <p14:section name="Referencias bibliográficas" id="{0A08FD00-D540-4D24-8564-ED774D12B58C}">
          <p14:sldIdLst/>
        </p14:section>
        <p14:section name="Cierre" id="{771332A3-69A3-470A-B9CE-8FCB5A30E2A0}">
          <p14:sldIdLst/>
        </p14:section>
      </p14:sectionLst>
    </p:ext>
    <p:ext uri="{EFAFB233-063F-42B5-8137-9DF3F51BA10A}">
      <p15:sldGuideLst xmlns:p15="http://schemas.microsoft.com/office/powerpoint/2012/main">
        <p15:guide id="1" orient="horz" pos="640" userDrawn="1">
          <p15:clr>
            <a:srgbClr val="A4A3A4"/>
          </p15:clr>
        </p15:guide>
        <p15:guide id="3" pos="6758" userDrawn="1">
          <p15:clr>
            <a:srgbClr val="A4A3A4"/>
          </p15:clr>
        </p15:guide>
        <p15:guide id="4" orient="horz" pos="1120" userDrawn="1">
          <p15:clr>
            <a:srgbClr val="A4A3A4"/>
          </p15:clr>
        </p15:guide>
        <p15:guide id="5" orient="horz" pos="1448" userDrawn="1">
          <p15:clr>
            <a:srgbClr val="A4A3A4"/>
          </p15:clr>
        </p15:guide>
        <p15:guide id="6" orient="horz" pos="5864" userDrawn="1">
          <p15:clr>
            <a:srgbClr val="A4A3A4"/>
          </p15:clr>
        </p15:guide>
        <p15:guide id="7" orient="horz" pos="5544"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Felipe Villegas" initials="FV" lastIdx="11" clrIdx="0">
    <p:extLst>
      <p:ext uri="{19B8F6BF-5375-455C-9EA6-DF929625EA0E}">
        <p15:presenceInfo xmlns:p15="http://schemas.microsoft.com/office/powerpoint/2012/main" userId="d4efed753ca45ea4" providerId="Windows Live"/>
      </p:ext>
    </p:extLst>
  </p:cmAuthor>
  <p:cmAuthor id="2" name="ultgard" initials="u" lastIdx="6" clrIdx="1">
    <p:extLst>
      <p:ext uri="{19B8F6BF-5375-455C-9EA6-DF929625EA0E}">
        <p15:presenceInfo xmlns:p15="http://schemas.microsoft.com/office/powerpoint/2012/main" userId="ultgard" providerId="None"/>
      </p:ext>
    </p:extLst>
  </p:cmAuthor>
  <p:cmAuthor id="3" name="Candy Grullón" initials="CG" lastIdx="39" clrIdx="2">
    <p:extLst>
      <p:ext uri="{19B8F6BF-5375-455C-9EA6-DF929625EA0E}">
        <p15:presenceInfo xmlns:p15="http://schemas.microsoft.com/office/powerpoint/2012/main" userId="S::candy.grullon@uc.cl::7df53675-20fd-4899-b6e7-6147a7ae4f8c" providerId="AD"/>
      </p:ext>
    </p:extLst>
  </p:cmAuthor>
  <p:cmAuthor id="4" name="Candy Grullón" initials="CG [2]" lastIdx="7" clrIdx="3">
    <p:extLst>
      <p:ext uri="{19B8F6BF-5375-455C-9EA6-DF929625EA0E}">
        <p15:presenceInfo xmlns:p15="http://schemas.microsoft.com/office/powerpoint/2012/main" userId="Candy Grullón" providerId="None"/>
      </p:ext>
    </p:extLst>
  </p:cmAuthor>
  <p:cmAuthor id="5" name="Constanza Santana" initials="CS" lastIdx="13" clrIdx="4">
    <p:extLst>
      <p:ext uri="{19B8F6BF-5375-455C-9EA6-DF929625EA0E}">
        <p15:presenceInfo xmlns:p15="http://schemas.microsoft.com/office/powerpoint/2012/main" userId="Constanza Santana" providerId="None"/>
      </p:ext>
    </p:extLst>
  </p:cmAuthor>
  <p:cmAuthor id="6" name="Natalia Möller Pardo" initials="NMP" lastIdx="1" clrIdx="5">
    <p:extLst>
      <p:ext uri="{19B8F6BF-5375-455C-9EA6-DF929625EA0E}">
        <p15:presenceInfo xmlns:p15="http://schemas.microsoft.com/office/powerpoint/2012/main" userId="S-1-5-21-1083180570-1248488584-1233803906-11362"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EF101"/>
    <a:srgbClr val="477597"/>
    <a:srgbClr val="3C566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711" autoAdjust="0"/>
    <p:restoredTop sz="92774" autoAdjust="0"/>
  </p:normalViewPr>
  <p:slideViewPr>
    <p:cSldViewPr snapToGrid="0" showGuides="1">
      <p:cViewPr>
        <p:scale>
          <a:sx n="33" d="100"/>
          <a:sy n="33" d="100"/>
        </p:scale>
        <p:origin x="2045" y="672"/>
      </p:cViewPr>
      <p:guideLst>
        <p:guide orient="horz" pos="640"/>
        <p:guide pos="6758"/>
        <p:guide orient="horz" pos="1120"/>
        <p:guide orient="horz" pos="1448"/>
        <p:guide orient="horz" pos="5864"/>
        <p:guide orient="horz" pos="5544"/>
      </p:guideLst>
    </p:cSldViewPr>
  </p:slideViewPr>
  <p:notesTextViewPr>
    <p:cViewPr>
      <p:scale>
        <a:sx n="1" d="1"/>
        <a:sy n="1" d="1"/>
      </p:scale>
      <p:origin x="0" y="0"/>
    </p:cViewPr>
  </p:notesTextViewPr>
  <p:sorterViewPr>
    <p:cViewPr>
      <p:scale>
        <a:sx n="100" d="100"/>
        <a:sy n="100" d="100"/>
      </p:scale>
      <p:origin x="0" y="-3859"/>
    </p:cViewPr>
  </p:sorterViewPr>
  <p:notesViewPr>
    <p:cSldViewPr snapToGrid="0">
      <p:cViewPr varScale="1">
        <p:scale>
          <a:sx n="73" d="100"/>
          <a:sy n="73" d="100"/>
        </p:scale>
        <p:origin x="3198" y="84"/>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commentAuthors" Target="commentAuthor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tags" Target="tags/tag1.xml"/><Relationship Id="rId35" Type="http://schemas.openxmlformats.org/officeDocument/2006/relationships/tableStyles" Target="tableStyles.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2" Type="http://schemas.openxmlformats.org/officeDocument/2006/relationships/tags" Target="../tags/tag23.xml"/><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a:extLst>
              <a:ext uri="{FF2B5EF4-FFF2-40B4-BE49-F238E27FC236}">
                <a16:creationId xmlns:a16="http://schemas.microsoft.com/office/drawing/2014/main" id="{E1350932-7134-4472-9980-CFFB5B437474}"/>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CL"/>
          </a:p>
        </p:txBody>
      </p:sp>
      <p:sp>
        <p:nvSpPr>
          <p:cNvPr id="3" name="Marcador de fecha 2">
            <a:extLst>
              <a:ext uri="{FF2B5EF4-FFF2-40B4-BE49-F238E27FC236}">
                <a16:creationId xmlns:a16="http://schemas.microsoft.com/office/drawing/2014/main" id="{3511B69A-196F-4B8A-B861-1C2F4A22667B}"/>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51DD55C3-177A-48CD-AEDC-310F99A4EA3D}" type="datetimeFigureOut">
              <a:rPr lang="es-CL" smtClean="0"/>
              <a:t>10-10-2024</a:t>
            </a:fld>
            <a:endParaRPr lang="es-CL"/>
          </a:p>
        </p:txBody>
      </p:sp>
      <p:sp>
        <p:nvSpPr>
          <p:cNvPr id="4" name="Marcador de pie de página 3">
            <a:extLst>
              <a:ext uri="{FF2B5EF4-FFF2-40B4-BE49-F238E27FC236}">
                <a16:creationId xmlns:a16="http://schemas.microsoft.com/office/drawing/2014/main" id="{488F9DCB-A458-44D0-917C-273587538081}"/>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s-CL"/>
          </a:p>
        </p:txBody>
      </p:sp>
      <p:sp>
        <p:nvSpPr>
          <p:cNvPr id="5" name="Marcador de número de diapositiva 4">
            <a:extLst>
              <a:ext uri="{FF2B5EF4-FFF2-40B4-BE49-F238E27FC236}">
                <a16:creationId xmlns:a16="http://schemas.microsoft.com/office/drawing/2014/main" id="{045C9BC5-F473-4ABF-A19E-BD297F7A74A9}"/>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4EF29151-F504-43F5-B9E0-2CC79E8E0381}" type="slidenum">
              <a:rPr lang="es-CL" smtClean="0"/>
              <a:t>‹Nº›</a:t>
            </a:fld>
            <a:endParaRPr lang="es-CL"/>
          </a:p>
        </p:txBody>
      </p:sp>
    </p:spTree>
    <p:custDataLst>
      <p:tags r:id="rId2"/>
    </p:custDataLst>
    <p:extLst>
      <p:ext uri="{BB962C8B-B14F-4D97-AF65-F5344CB8AC3E}">
        <p14:creationId xmlns:p14="http://schemas.microsoft.com/office/powerpoint/2010/main" val="11840550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CL"/>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CE49624-2B13-4787-BAD1-CA5F65227F0A}" type="datetimeFigureOut">
              <a:rPr lang="es-CL" smtClean="0"/>
              <a:t>10-10-2024</a:t>
            </a:fld>
            <a:endParaRPr lang="es-CL"/>
          </a:p>
        </p:txBody>
      </p:sp>
      <p:sp>
        <p:nvSpPr>
          <p:cNvPr id="4" name="Marcador de imagen d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s-CL"/>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s-CL"/>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CL"/>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0B2C290-CB1C-44C1-8B69-11872BB6ACA7}" type="slidenum">
              <a:rPr lang="es-CL" smtClean="0"/>
              <a:t>‹Nº›</a:t>
            </a:fld>
            <a:endParaRPr lang="es-CL"/>
          </a:p>
        </p:txBody>
      </p:sp>
    </p:spTree>
    <p:extLst>
      <p:ext uri="{BB962C8B-B14F-4D97-AF65-F5344CB8AC3E}">
        <p14:creationId xmlns:p14="http://schemas.microsoft.com/office/powerpoint/2010/main" val="209416492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fld id="{40B2C290-CB1C-44C1-8B69-11872BB6ACA7}" type="slidenum">
              <a:rPr lang="es-CL" smtClean="0"/>
              <a:t>2</a:t>
            </a:fld>
            <a:endParaRPr lang="es-CL"/>
          </a:p>
        </p:txBody>
      </p:sp>
    </p:spTree>
    <p:extLst>
      <p:ext uri="{BB962C8B-B14F-4D97-AF65-F5344CB8AC3E}">
        <p14:creationId xmlns:p14="http://schemas.microsoft.com/office/powerpoint/2010/main" val="4948157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indent="0">
              <a:buFont typeface="Arial" panose="020B0604020202020204" pitchFamily="34" charset="0"/>
              <a:buNone/>
            </a:pPr>
            <a:r>
              <a:rPr lang="es-MX" b="1" dirty="0"/>
              <a:t>Narración:</a:t>
            </a:r>
          </a:p>
          <a:p>
            <a:pPr marL="0" lvl="0" indent="0" algn="l">
              <a:buFont typeface="Arial" panose="020B0604020202020204" pitchFamily="34" charset="0"/>
              <a:buNone/>
            </a:pPr>
            <a:endParaRPr lang="es-ES" sz="1200" dirty="0"/>
          </a:p>
        </p:txBody>
      </p:sp>
      <p:sp>
        <p:nvSpPr>
          <p:cNvPr id="4" name="Marcador de número de diapositiva 3"/>
          <p:cNvSpPr>
            <a:spLocks noGrp="1"/>
          </p:cNvSpPr>
          <p:nvPr>
            <p:ph type="sldNum" sz="quarter" idx="10"/>
          </p:nvPr>
        </p:nvSpPr>
        <p:spPr/>
        <p:txBody>
          <a:bodyPr/>
          <a:lstStyle/>
          <a:p>
            <a:fld id="{40B2C290-CB1C-44C1-8B69-11872BB6ACA7}" type="slidenum">
              <a:rPr lang="es-CL" smtClean="0"/>
              <a:t>18</a:t>
            </a:fld>
            <a:endParaRPr lang="es-CL"/>
          </a:p>
        </p:txBody>
      </p:sp>
    </p:spTree>
    <p:extLst>
      <p:ext uri="{BB962C8B-B14F-4D97-AF65-F5344CB8AC3E}">
        <p14:creationId xmlns:p14="http://schemas.microsoft.com/office/powerpoint/2010/main" val="55847529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indent="0">
              <a:buFont typeface="Arial" panose="020B0604020202020204" pitchFamily="34" charset="0"/>
              <a:buNone/>
            </a:pPr>
            <a:r>
              <a:rPr lang="es-MX" b="1" dirty="0"/>
              <a:t>Narración:</a:t>
            </a:r>
          </a:p>
          <a:p>
            <a:pPr marL="0" lvl="0" indent="0" algn="l">
              <a:buFont typeface="Arial" panose="020B0604020202020204" pitchFamily="34" charset="0"/>
              <a:buNone/>
            </a:pPr>
            <a:endParaRPr lang="es-ES" sz="1200" dirty="0"/>
          </a:p>
        </p:txBody>
      </p:sp>
      <p:sp>
        <p:nvSpPr>
          <p:cNvPr id="4" name="Marcador de número de diapositiva 3"/>
          <p:cNvSpPr>
            <a:spLocks noGrp="1"/>
          </p:cNvSpPr>
          <p:nvPr>
            <p:ph type="sldNum" sz="quarter" idx="10"/>
          </p:nvPr>
        </p:nvSpPr>
        <p:spPr/>
        <p:txBody>
          <a:bodyPr/>
          <a:lstStyle/>
          <a:p>
            <a:fld id="{40B2C290-CB1C-44C1-8B69-11872BB6ACA7}" type="slidenum">
              <a:rPr lang="es-CL" smtClean="0"/>
              <a:t>19</a:t>
            </a:fld>
            <a:endParaRPr lang="es-CL"/>
          </a:p>
        </p:txBody>
      </p:sp>
    </p:spTree>
    <p:extLst>
      <p:ext uri="{BB962C8B-B14F-4D97-AF65-F5344CB8AC3E}">
        <p14:creationId xmlns:p14="http://schemas.microsoft.com/office/powerpoint/2010/main" val="104573063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indent="0">
              <a:buFont typeface="Arial" panose="020B0604020202020204" pitchFamily="34" charset="0"/>
              <a:buNone/>
            </a:pPr>
            <a:r>
              <a:rPr lang="es-MX" b="1" dirty="0"/>
              <a:t>Narración:</a:t>
            </a:r>
          </a:p>
          <a:p>
            <a:pPr marL="0" lvl="0" indent="0" algn="l">
              <a:buFont typeface="Arial" panose="020B0604020202020204" pitchFamily="34" charset="0"/>
              <a:buNone/>
            </a:pPr>
            <a:endParaRPr lang="es-ES" sz="1200" dirty="0"/>
          </a:p>
        </p:txBody>
      </p:sp>
      <p:sp>
        <p:nvSpPr>
          <p:cNvPr id="4" name="Marcador de número de diapositiva 3"/>
          <p:cNvSpPr>
            <a:spLocks noGrp="1"/>
          </p:cNvSpPr>
          <p:nvPr>
            <p:ph type="sldNum" sz="quarter" idx="10"/>
          </p:nvPr>
        </p:nvSpPr>
        <p:spPr/>
        <p:txBody>
          <a:bodyPr/>
          <a:lstStyle/>
          <a:p>
            <a:fld id="{40B2C290-CB1C-44C1-8B69-11872BB6ACA7}" type="slidenum">
              <a:rPr lang="es-CL" smtClean="0"/>
              <a:t>20</a:t>
            </a:fld>
            <a:endParaRPr lang="es-CL"/>
          </a:p>
        </p:txBody>
      </p:sp>
    </p:spTree>
    <p:extLst>
      <p:ext uri="{BB962C8B-B14F-4D97-AF65-F5344CB8AC3E}">
        <p14:creationId xmlns:p14="http://schemas.microsoft.com/office/powerpoint/2010/main" val="75028742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indent="0">
              <a:buFont typeface="Arial" panose="020B0604020202020204" pitchFamily="34" charset="0"/>
              <a:buNone/>
            </a:pPr>
            <a:r>
              <a:rPr lang="es-MX" b="1" dirty="0"/>
              <a:t>Narración:</a:t>
            </a:r>
          </a:p>
          <a:p>
            <a:pPr marL="0" lvl="0" indent="0" algn="l">
              <a:buFont typeface="Arial" panose="020B0604020202020204" pitchFamily="34" charset="0"/>
              <a:buNone/>
            </a:pPr>
            <a:endParaRPr lang="es-ES" sz="1200" dirty="0"/>
          </a:p>
        </p:txBody>
      </p:sp>
      <p:sp>
        <p:nvSpPr>
          <p:cNvPr id="4" name="Marcador de número de diapositiva 3"/>
          <p:cNvSpPr>
            <a:spLocks noGrp="1"/>
          </p:cNvSpPr>
          <p:nvPr>
            <p:ph type="sldNum" sz="quarter" idx="10"/>
          </p:nvPr>
        </p:nvSpPr>
        <p:spPr/>
        <p:txBody>
          <a:bodyPr/>
          <a:lstStyle/>
          <a:p>
            <a:fld id="{40B2C290-CB1C-44C1-8B69-11872BB6ACA7}" type="slidenum">
              <a:rPr lang="es-CL" smtClean="0"/>
              <a:t>21</a:t>
            </a:fld>
            <a:endParaRPr lang="es-CL"/>
          </a:p>
        </p:txBody>
      </p:sp>
    </p:spTree>
    <p:extLst>
      <p:ext uri="{BB962C8B-B14F-4D97-AF65-F5344CB8AC3E}">
        <p14:creationId xmlns:p14="http://schemas.microsoft.com/office/powerpoint/2010/main" val="45554880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indent="0">
              <a:buFont typeface="Arial" panose="020B0604020202020204" pitchFamily="34" charset="0"/>
              <a:buNone/>
            </a:pPr>
            <a:r>
              <a:rPr lang="es-MX" b="1" dirty="0"/>
              <a:t>Narración:</a:t>
            </a:r>
          </a:p>
          <a:p>
            <a:pPr marL="0" lvl="0" indent="0" algn="l">
              <a:buFont typeface="Arial" panose="020B0604020202020204" pitchFamily="34" charset="0"/>
              <a:buNone/>
            </a:pPr>
            <a:endParaRPr lang="es-ES" sz="1200" dirty="0"/>
          </a:p>
        </p:txBody>
      </p:sp>
      <p:sp>
        <p:nvSpPr>
          <p:cNvPr id="4" name="Marcador de número de diapositiva 3"/>
          <p:cNvSpPr>
            <a:spLocks noGrp="1"/>
          </p:cNvSpPr>
          <p:nvPr>
            <p:ph type="sldNum" sz="quarter" idx="10"/>
          </p:nvPr>
        </p:nvSpPr>
        <p:spPr/>
        <p:txBody>
          <a:bodyPr/>
          <a:lstStyle/>
          <a:p>
            <a:fld id="{40B2C290-CB1C-44C1-8B69-11872BB6ACA7}" type="slidenum">
              <a:rPr lang="es-CL" smtClean="0"/>
              <a:t>22</a:t>
            </a:fld>
            <a:endParaRPr lang="es-CL"/>
          </a:p>
        </p:txBody>
      </p:sp>
    </p:spTree>
    <p:extLst>
      <p:ext uri="{BB962C8B-B14F-4D97-AF65-F5344CB8AC3E}">
        <p14:creationId xmlns:p14="http://schemas.microsoft.com/office/powerpoint/2010/main" val="206679887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indent="0">
              <a:buFont typeface="Arial" panose="020B0604020202020204" pitchFamily="34" charset="0"/>
              <a:buNone/>
            </a:pPr>
            <a:r>
              <a:rPr lang="es-MX" b="1" dirty="0"/>
              <a:t>Narración:</a:t>
            </a:r>
          </a:p>
          <a:p>
            <a:pPr marL="0" lvl="0" indent="0" algn="l">
              <a:buFont typeface="Arial" panose="020B0604020202020204" pitchFamily="34" charset="0"/>
              <a:buNone/>
            </a:pPr>
            <a:endParaRPr lang="es-ES" sz="1200" dirty="0"/>
          </a:p>
        </p:txBody>
      </p:sp>
      <p:sp>
        <p:nvSpPr>
          <p:cNvPr id="4" name="Marcador de número de diapositiva 3"/>
          <p:cNvSpPr>
            <a:spLocks noGrp="1"/>
          </p:cNvSpPr>
          <p:nvPr>
            <p:ph type="sldNum" sz="quarter" idx="10"/>
          </p:nvPr>
        </p:nvSpPr>
        <p:spPr/>
        <p:txBody>
          <a:bodyPr/>
          <a:lstStyle/>
          <a:p>
            <a:fld id="{40B2C290-CB1C-44C1-8B69-11872BB6ACA7}" type="slidenum">
              <a:rPr lang="es-CL" smtClean="0"/>
              <a:t>23</a:t>
            </a:fld>
            <a:endParaRPr lang="es-CL"/>
          </a:p>
        </p:txBody>
      </p:sp>
    </p:spTree>
    <p:extLst>
      <p:ext uri="{BB962C8B-B14F-4D97-AF65-F5344CB8AC3E}">
        <p14:creationId xmlns:p14="http://schemas.microsoft.com/office/powerpoint/2010/main" val="120034446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indent="0">
              <a:buFont typeface="Arial" panose="020B0604020202020204" pitchFamily="34" charset="0"/>
              <a:buNone/>
            </a:pPr>
            <a:r>
              <a:rPr lang="es-MX" b="1" dirty="0"/>
              <a:t>Narración:</a:t>
            </a:r>
          </a:p>
          <a:p>
            <a:pPr marL="0" lvl="0" indent="0" algn="l">
              <a:buFont typeface="Arial" panose="020B0604020202020204" pitchFamily="34" charset="0"/>
              <a:buNone/>
            </a:pPr>
            <a:endParaRPr lang="es-ES" sz="1200" dirty="0"/>
          </a:p>
        </p:txBody>
      </p:sp>
      <p:sp>
        <p:nvSpPr>
          <p:cNvPr id="4" name="Marcador de número de diapositiva 3"/>
          <p:cNvSpPr>
            <a:spLocks noGrp="1"/>
          </p:cNvSpPr>
          <p:nvPr>
            <p:ph type="sldNum" sz="quarter" idx="10"/>
          </p:nvPr>
        </p:nvSpPr>
        <p:spPr/>
        <p:txBody>
          <a:bodyPr/>
          <a:lstStyle/>
          <a:p>
            <a:fld id="{40B2C290-CB1C-44C1-8B69-11872BB6ACA7}" type="slidenum">
              <a:rPr lang="es-CL" smtClean="0"/>
              <a:t>24</a:t>
            </a:fld>
            <a:endParaRPr lang="es-CL"/>
          </a:p>
        </p:txBody>
      </p:sp>
    </p:spTree>
    <p:extLst>
      <p:ext uri="{BB962C8B-B14F-4D97-AF65-F5344CB8AC3E}">
        <p14:creationId xmlns:p14="http://schemas.microsoft.com/office/powerpoint/2010/main" val="239067745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CL" dirty="0"/>
          </a:p>
        </p:txBody>
      </p:sp>
      <p:sp>
        <p:nvSpPr>
          <p:cNvPr id="4" name="Marcador de número de diapositiva 3"/>
          <p:cNvSpPr>
            <a:spLocks noGrp="1"/>
          </p:cNvSpPr>
          <p:nvPr>
            <p:ph type="sldNum" sz="quarter" idx="5"/>
          </p:nvPr>
        </p:nvSpPr>
        <p:spPr/>
        <p:txBody>
          <a:bodyPr/>
          <a:lstStyle/>
          <a:p>
            <a:fld id="{40B2C290-CB1C-44C1-8B69-11872BB6ACA7}" type="slidenum">
              <a:rPr lang="es-CL" smtClean="0"/>
              <a:t>25</a:t>
            </a:fld>
            <a:endParaRPr lang="es-CL"/>
          </a:p>
        </p:txBody>
      </p:sp>
    </p:spTree>
    <p:extLst>
      <p:ext uri="{BB962C8B-B14F-4D97-AF65-F5344CB8AC3E}">
        <p14:creationId xmlns:p14="http://schemas.microsoft.com/office/powerpoint/2010/main" val="316330283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CL" dirty="0"/>
          </a:p>
        </p:txBody>
      </p:sp>
      <p:sp>
        <p:nvSpPr>
          <p:cNvPr id="4" name="Marcador de número de diapositiva 3"/>
          <p:cNvSpPr>
            <a:spLocks noGrp="1"/>
          </p:cNvSpPr>
          <p:nvPr>
            <p:ph type="sldNum" sz="quarter" idx="5"/>
          </p:nvPr>
        </p:nvSpPr>
        <p:spPr/>
        <p:txBody>
          <a:bodyPr/>
          <a:lstStyle/>
          <a:p>
            <a:fld id="{40B2C290-CB1C-44C1-8B69-11872BB6ACA7}" type="slidenum">
              <a:rPr lang="es-CL" smtClean="0"/>
              <a:t>26</a:t>
            </a:fld>
            <a:endParaRPr lang="es-CL"/>
          </a:p>
        </p:txBody>
      </p:sp>
    </p:spTree>
    <p:extLst>
      <p:ext uri="{BB962C8B-B14F-4D97-AF65-F5344CB8AC3E}">
        <p14:creationId xmlns:p14="http://schemas.microsoft.com/office/powerpoint/2010/main" val="401685240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fld id="{40B2C290-CB1C-44C1-8B69-11872BB6ACA7}" type="slidenum">
              <a:rPr lang="es-CL" smtClean="0"/>
              <a:t>3</a:t>
            </a:fld>
            <a:endParaRPr lang="es-CL"/>
          </a:p>
        </p:txBody>
      </p:sp>
    </p:spTree>
    <p:extLst>
      <p:ext uri="{BB962C8B-B14F-4D97-AF65-F5344CB8AC3E}">
        <p14:creationId xmlns:p14="http://schemas.microsoft.com/office/powerpoint/2010/main" val="22365918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CL" dirty="0"/>
          </a:p>
        </p:txBody>
      </p:sp>
      <p:sp>
        <p:nvSpPr>
          <p:cNvPr id="4" name="Marcador de número de diapositiva 3"/>
          <p:cNvSpPr>
            <a:spLocks noGrp="1"/>
          </p:cNvSpPr>
          <p:nvPr>
            <p:ph type="sldNum" sz="quarter" idx="5"/>
          </p:nvPr>
        </p:nvSpPr>
        <p:spPr/>
        <p:txBody>
          <a:bodyPr/>
          <a:lstStyle/>
          <a:p>
            <a:fld id="{40B2C290-CB1C-44C1-8B69-11872BB6ACA7}" type="slidenum">
              <a:rPr lang="es-CL" smtClean="0"/>
              <a:t>4</a:t>
            </a:fld>
            <a:endParaRPr lang="es-CL"/>
          </a:p>
        </p:txBody>
      </p:sp>
    </p:spTree>
    <p:extLst>
      <p:ext uri="{BB962C8B-B14F-4D97-AF65-F5344CB8AC3E}">
        <p14:creationId xmlns:p14="http://schemas.microsoft.com/office/powerpoint/2010/main" val="82094409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CL" dirty="0"/>
          </a:p>
        </p:txBody>
      </p:sp>
      <p:sp>
        <p:nvSpPr>
          <p:cNvPr id="4" name="Marcador de número de diapositiva 3"/>
          <p:cNvSpPr>
            <a:spLocks noGrp="1"/>
          </p:cNvSpPr>
          <p:nvPr>
            <p:ph type="sldNum" sz="quarter" idx="5"/>
          </p:nvPr>
        </p:nvSpPr>
        <p:spPr/>
        <p:txBody>
          <a:bodyPr/>
          <a:lstStyle/>
          <a:p>
            <a:fld id="{40B2C290-CB1C-44C1-8B69-11872BB6ACA7}" type="slidenum">
              <a:rPr lang="es-CL" smtClean="0"/>
              <a:t>12</a:t>
            </a:fld>
            <a:endParaRPr lang="es-CL"/>
          </a:p>
        </p:txBody>
      </p:sp>
    </p:spTree>
    <p:extLst>
      <p:ext uri="{BB962C8B-B14F-4D97-AF65-F5344CB8AC3E}">
        <p14:creationId xmlns:p14="http://schemas.microsoft.com/office/powerpoint/2010/main" val="69230507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CL" dirty="0"/>
          </a:p>
        </p:txBody>
      </p:sp>
      <p:sp>
        <p:nvSpPr>
          <p:cNvPr id="4" name="Marcador de número de diapositiva 3"/>
          <p:cNvSpPr>
            <a:spLocks noGrp="1"/>
          </p:cNvSpPr>
          <p:nvPr>
            <p:ph type="sldNum" sz="quarter" idx="5"/>
          </p:nvPr>
        </p:nvSpPr>
        <p:spPr/>
        <p:txBody>
          <a:bodyPr/>
          <a:lstStyle/>
          <a:p>
            <a:fld id="{40B2C290-CB1C-44C1-8B69-11872BB6ACA7}" type="slidenum">
              <a:rPr lang="es-CL" smtClean="0"/>
              <a:t>13</a:t>
            </a:fld>
            <a:endParaRPr lang="es-CL"/>
          </a:p>
        </p:txBody>
      </p:sp>
    </p:spTree>
    <p:extLst>
      <p:ext uri="{BB962C8B-B14F-4D97-AF65-F5344CB8AC3E}">
        <p14:creationId xmlns:p14="http://schemas.microsoft.com/office/powerpoint/2010/main" val="369618765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CL" dirty="0"/>
          </a:p>
        </p:txBody>
      </p:sp>
      <p:sp>
        <p:nvSpPr>
          <p:cNvPr id="4" name="Marcador de número de diapositiva 3"/>
          <p:cNvSpPr>
            <a:spLocks noGrp="1"/>
          </p:cNvSpPr>
          <p:nvPr>
            <p:ph type="sldNum" sz="quarter" idx="5"/>
          </p:nvPr>
        </p:nvSpPr>
        <p:spPr/>
        <p:txBody>
          <a:bodyPr/>
          <a:lstStyle/>
          <a:p>
            <a:fld id="{40B2C290-CB1C-44C1-8B69-11872BB6ACA7}" type="slidenum">
              <a:rPr lang="es-CL" smtClean="0"/>
              <a:t>14</a:t>
            </a:fld>
            <a:endParaRPr lang="es-CL"/>
          </a:p>
        </p:txBody>
      </p:sp>
    </p:spTree>
    <p:extLst>
      <p:ext uri="{BB962C8B-B14F-4D97-AF65-F5344CB8AC3E}">
        <p14:creationId xmlns:p14="http://schemas.microsoft.com/office/powerpoint/2010/main" val="364027988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CL" dirty="0"/>
          </a:p>
        </p:txBody>
      </p:sp>
      <p:sp>
        <p:nvSpPr>
          <p:cNvPr id="4" name="Marcador de número de diapositiva 3"/>
          <p:cNvSpPr>
            <a:spLocks noGrp="1"/>
          </p:cNvSpPr>
          <p:nvPr>
            <p:ph type="sldNum" sz="quarter" idx="5"/>
          </p:nvPr>
        </p:nvSpPr>
        <p:spPr/>
        <p:txBody>
          <a:bodyPr/>
          <a:lstStyle/>
          <a:p>
            <a:fld id="{40B2C290-CB1C-44C1-8B69-11872BB6ACA7}" type="slidenum">
              <a:rPr lang="es-CL" smtClean="0"/>
              <a:t>15</a:t>
            </a:fld>
            <a:endParaRPr lang="es-CL"/>
          </a:p>
        </p:txBody>
      </p:sp>
    </p:spTree>
    <p:extLst>
      <p:ext uri="{BB962C8B-B14F-4D97-AF65-F5344CB8AC3E}">
        <p14:creationId xmlns:p14="http://schemas.microsoft.com/office/powerpoint/2010/main" val="104935920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indent="0">
              <a:buFont typeface="Arial" panose="020B0604020202020204" pitchFamily="34" charset="0"/>
              <a:buNone/>
            </a:pPr>
            <a:r>
              <a:rPr lang="es-MX" b="1" dirty="0"/>
              <a:t>Narración:</a:t>
            </a:r>
          </a:p>
          <a:p>
            <a:pPr marL="0" lvl="0" indent="0" algn="l">
              <a:buFont typeface="Arial" panose="020B0604020202020204" pitchFamily="34" charset="0"/>
              <a:buNone/>
            </a:pPr>
            <a:endParaRPr lang="es-ES" sz="1200" dirty="0"/>
          </a:p>
        </p:txBody>
      </p:sp>
      <p:sp>
        <p:nvSpPr>
          <p:cNvPr id="4" name="Marcador de número de diapositiva 3"/>
          <p:cNvSpPr>
            <a:spLocks noGrp="1"/>
          </p:cNvSpPr>
          <p:nvPr>
            <p:ph type="sldNum" sz="quarter" idx="10"/>
          </p:nvPr>
        </p:nvSpPr>
        <p:spPr/>
        <p:txBody>
          <a:bodyPr/>
          <a:lstStyle/>
          <a:p>
            <a:fld id="{40B2C290-CB1C-44C1-8B69-11872BB6ACA7}" type="slidenum">
              <a:rPr lang="es-CL" smtClean="0"/>
              <a:t>16</a:t>
            </a:fld>
            <a:endParaRPr lang="es-CL"/>
          </a:p>
        </p:txBody>
      </p:sp>
    </p:spTree>
    <p:extLst>
      <p:ext uri="{BB962C8B-B14F-4D97-AF65-F5344CB8AC3E}">
        <p14:creationId xmlns:p14="http://schemas.microsoft.com/office/powerpoint/2010/main" val="147844397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indent="0">
              <a:buFont typeface="Arial" panose="020B0604020202020204" pitchFamily="34" charset="0"/>
              <a:buNone/>
            </a:pPr>
            <a:r>
              <a:rPr lang="es-MX" b="1" dirty="0"/>
              <a:t>Narración:</a:t>
            </a:r>
          </a:p>
          <a:p>
            <a:pPr marL="0" lvl="0" indent="0" algn="l">
              <a:buFont typeface="Arial" panose="020B0604020202020204" pitchFamily="34" charset="0"/>
              <a:buNone/>
            </a:pPr>
            <a:endParaRPr lang="es-ES" sz="1200" dirty="0"/>
          </a:p>
        </p:txBody>
      </p:sp>
      <p:sp>
        <p:nvSpPr>
          <p:cNvPr id="4" name="Marcador de número de diapositiva 3"/>
          <p:cNvSpPr>
            <a:spLocks noGrp="1"/>
          </p:cNvSpPr>
          <p:nvPr>
            <p:ph type="sldNum" sz="quarter" idx="10"/>
          </p:nvPr>
        </p:nvSpPr>
        <p:spPr/>
        <p:txBody>
          <a:bodyPr/>
          <a:lstStyle/>
          <a:p>
            <a:fld id="{40B2C290-CB1C-44C1-8B69-11872BB6ACA7}" type="slidenum">
              <a:rPr lang="es-CL" smtClean="0"/>
              <a:t>17</a:t>
            </a:fld>
            <a:endParaRPr lang="es-CL"/>
          </a:p>
        </p:txBody>
      </p:sp>
    </p:spTree>
    <p:extLst>
      <p:ext uri="{BB962C8B-B14F-4D97-AF65-F5344CB8AC3E}">
        <p14:creationId xmlns:p14="http://schemas.microsoft.com/office/powerpoint/2010/main" val="382376495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3.xml"/></Relationships>
</file>

<file path=ppt/slideLayouts/_rels/slideLayout10.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12.xml"/></Relationships>
</file>

<file path=ppt/slideLayouts/_rels/slideLayout1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13.xml"/></Relationships>
</file>

<file path=ppt/slideLayouts/_rels/slideLayout12.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14.xml"/></Relationships>
</file>

<file path=ppt/slideLayouts/_rels/slideLayout1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15.xml"/></Relationships>
</file>

<file path=ppt/slideLayouts/_rels/slideLayout14.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16.xml"/></Relationships>
</file>

<file path=ppt/slideLayouts/_rels/slideLayout15.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17.xml"/></Relationships>
</file>

<file path=ppt/slideLayouts/_rels/slideLayout16.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18.xml"/></Relationships>
</file>

<file path=ppt/slideLayouts/_rels/slideLayout17.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19.xml"/></Relationships>
</file>

<file path=ppt/slideLayouts/_rels/slideLayout18.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20.xml"/></Relationships>
</file>

<file path=ppt/slideLayouts/_rels/slideLayout19.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21.xml"/></Relationships>
</file>

<file path=ppt/slideLayouts/_rels/slideLayout2.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4.xml"/></Relationships>
</file>

<file path=ppt/slideLayouts/_rels/slideLayout20.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2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5.xml"/></Relationships>
</file>

<file path=ppt/slideLayouts/_rels/slideLayout4.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6.xml"/></Relationships>
</file>

<file path=ppt/slideLayouts/_rels/slideLayout5.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7.xml"/></Relationships>
</file>

<file path=ppt/slideLayouts/_rels/slideLayout6.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8.xml"/></Relationships>
</file>

<file path=ppt/slideLayouts/_rels/slideLayout7.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9.xml"/></Relationships>
</file>

<file path=ppt/slideLayouts/_rels/slideLayout8.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10.xml"/></Relationships>
</file>

<file path=ppt/slideLayouts/_rels/slideLayout9.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1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Diapositiva de título">
    <p:spTree>
      <p:nvGrpSpPr>
        <p:cNvPr id="1" name=""/>
        <p:cNvGrpSpPr/>
        <p:nvPr/>
      </p:nvGrpSpPr>
      <p:grpSpPr>
        <a:xfrm>
          <a:off x="0" y="0"/>
          <a:ext cx="0" cy="0"/>
          <a:chOff x="0" y="0"/>
          <a:chExt cx="0" cy="0"/>
        </a:xfrm>
      </p:grpSpPr>
      <p:sp>
        <p:nvSpPr>
          <p:cNvPr id="11" name="6 Marcador de posición de imagen"/>
          <p:cNvSpPr>
            <a:spLocks noGrp="1"/>
          </p:cNvSpPr>
          <p:nvPr>
            <p:ph type="pic" sz="quarter" idx="13"/>
          </p:nvPr>
        </p:nvSpPr>
        <p:spPr>
          <a:xfrm>
            <a:off x="2" y="-1"/>
            <a:ext cx="18287998" cy="10285413"/>
          </a:xfrm>
          <a:solidFill>
            <a:schemeClr val="bg1">
              <a:lumMod val="95000"/>
            </a:schemeClr>
          </a:solidFill>
        </p:spPr>
        <p:txBody>
          <a:bodyPr lIns="360000" tIns="360000">
            <a:normAutofit/>
          </a:bodyPr>
          <a:lstStyle>
            <a:lvl1pPr marL="0" indent="0">
              <a:buNone/>
              <a:defRPr sz="2400" b="1">
                <a:solidFill>
                  <a:schemeClr val="bg1">
                    <a:lumMod val="50000"/>
                  </a:schemeClr>
                </a:solidFill>
              </a:defRPr>
            </a:lvl1pPr>
          </a:lstStyle>
          <a:p>
            <a:endParaRPr lang="es-CL" dirty="0"/>
          </a:p>
        </p:txBody>
      </p:sp>
      <p:sp>
        <p:nvSpPr>
          <p:cNvPr id="7" name="Título 6"/>
          <p:cNvSpPr>
            <a:spLocks noGrp="1"/>
          </p:cNvSpPr>
          <p:nvPr>
            <p:ph type="title" hasCustomPrompt="1"/>
          </p:nvPr>
        </p:nvSpPr>
        <p:spPr>
          <a:xfrm>
            <a:off x="1068118" y="5186366"/>
            <a:ext cx="16151764" cy="923330"/>
          </a:xfrm>
        </p:spPr>
        <p:txBody>
          <a:bodyPr anchor="ctr">
            <a:spAutoFit/>
          </a:bodyPr>
          <a:lstStyle>
            <a:lvl1pPr algn="ctr">
              <a:lnSpc>
                <a:spcPct val="100000"/>
              </a:lnSpc>
              <a:defRPr sz="5400">
                <a:solidFill>
                  <a:schemeClr val="tx1"/>
                </a:solidFill>
              </a:defRPr>
            </a:lvl1pPr>
          </a:lstStyle>
          <a:p>
            <a:r>
              <a:rPr lang="es-ES" dirty="0"/>
              <a:t>Título de la diapositiva</a:t>
            </a:r>
            <a:endParaRPr lang="es-CL" dirty="0"/>
          </a:p>
        </p:txBody>
      </p:sp>
    </p:spTree>
    <p:custDataLst>
      <p:tags r:id="rId1"/>
    </p:custDataLst>
    <p:extLst>
      <p:ext uri="{BB962C8B-B14F-4D97-AF65-F5344CB8AC3E}">
        <p14:creationId xmlns:p14="http://schemas.microsoft.com/office/powerpoint/2010/main" val="279068180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Encabezado de sección">
    <p:spTree>
      <p:nvGrpSpPr>
        <p:cNvPr id="1" name=""/>
        <p:cNvGrpSpPr/>
        <p:nvPr/>
      </p:nvGrpSpPr>
      <p:grpSpPr>
        <a:xfrm>
          <a:off x="0" y="0"/>
          <a:ext cx="0" cy="0"/>
          <a:chOff x="0" y="0"/>
          <a:chExt cx="0" cy="0"/>
        </a:xfrm>
      </p:grpSpPr>
      <p:sp>
        <p:nvSpPr>
          <p:cNvPr id="15" name="6 Marcador de posición de imagen"/>
          <p:cNvSpPr>
            <a:spLocks noGrp="1"/>
          </p:cNvSpPr>
          <p:nvPr>
            <p:ph type="pic" sz="quarter" idx="13"/>
          </p:nvPr>
        </p:nvSpPr>
        <p:spPr>
          <a:xfrm>
            <a:off x="2" y="-1"/>
            <a:ext cx="18287998" cy="10285413"/>
          </a:xfrm>
          <a:solidFill>
            <a:schemeClr val="bg1">
              <a:lumMod val="95000"/>
            </a:schemeClr>
          </a:solidFill>
        </p:spPr>
        <p:txBody>
          <a:bodyPr lIns="360000" tIns="360000">
            <a:normAutofit/>
          </a:bodyPr>
          <a:lstStyle>
            <a:lvl1pPr marL="0" indent="0">
              <a:buNone/>
              <a:defRPr sz="2400" b="1">
                <a:solidFill>
                  <a:schemeClr val="bg1">
                    <a:lumMod val="50000"/>
                  </a:schemeClr>
                </a:solidFill>
              </a:defRPr>
            </a:lvl1pPr>
          </a:lstStyle>
          <a:p>
            <a:endParaRPr lang="es-CL" dirty="0"/>
          </a:p>
        </p:txBody>
      </p:sp>
      <p:sp>
        <p:nvSpPr>
          <p:cNvPr id="8" name="Título 7"/>
          <p:cNvSpPr>
            <a:spLocks noGrp="1"/>
          </p:cNvSpPr>
          <p:nvPr>
            <p:ph type="title"/>
          </p:nvPr>
        </p:nvSpPr>
        <p:spPr>
          <a:xfrm>
            <a:off x="1068118" y="5874874"/>
            <a:ext cx="16151764" cy="701731"/>
          </a:xfrm>
        </p:spPr>
        <p:txBody>
          <a:bodyPr>
            <a:spAutoFit/>
          </a:bodyPr>
          <a:lstStyle>
            <a:lvl1pPr algn="ctr">
              <a:defRPr sz="4400">
                <a:solidFill>
                  <a:schemeClr val="tx1"/>
                </a:solidFill>
              </a:defRPr>
            </a:lvl1pPr>
          </a:lstStyle>
          <a:p>
            <a:r>
              <a:rPr lang="es-ES" dirty="0"/>
              <a:t>Haga clic para modificar el estilo de título del patrón</a:t>
            </a:r>
            <a:endParaRPr lang="es-CL" dirty="0"/>
          </a:p>
        </p:txBody>
      </p:sp>
    </p:spTree>
    <p:custDataLst>
      <p:tags r:id="rId1"/>
    </p:custDataLst>
    <p:extLst>
      <p:ext uri="{BB962C8B-B14F-4D97-AF65-F5344CB8AC3E}">
        <p14:creationId xmlns:p14="http://schemas.microsoft.com/office/powerpoint/2010/main" val="234864902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userDrawn="1">
  <p:cSld name="Encabezado de sección - Dark">
    <p:spTree>
      <p:nvGrpSpPr>
        <p:cNvPr id="1" name=""/>
        <p:cNvGrpSpPr/>
        <p:nvPr/>
      </p:nvGrpSpPr>
      <p:grpSpPr>
        <a:xfrm>
          <a:off x="0" y="0"/>
          <a:ext cx="0" cy="0"/>
          <a:chOff x="0" y="0"/>
          <a:chExt cx="0" cy="0"/>
        </a:xfrm>
      </p:grpSpPr>
      <p:sp>
        <p:nvSpPr>
          <p:cNvPr id="15" name="6 Marcador de posición de imagen"/>
          <p:cNvSpPr>
            <a:spLocks noGrp="1"/>
          </p:cNvSpPr>
          <p:nvPr>
            <p:ph type="pic" sz="quarter" idx="13"/>
          </p:nvPr>
        </p:nvSpPr>
        <p:spPr>
          <a:xfrm>
            <a:off x="2" y="-1"/>
            <a:ext cx="18287998" cy="10285413"/>
          </a:xfrm>
          <a:solidFill>
            <a:schemeClr val="bg1">
              <a:lumMod val="95000"/>
            </a:schemeClr>
          </a:solidFill>
        </p:spPr>
        <p:txBody>
          <a:bodyPr lIns="360000" tIns="360000">
            <a:normAutofit/>
          </a:bodyPr>
          <a:lstStyle>
            <a:lvl1pPr marL="0" indent="0">
              <a:buNone/>
              <a:defRPr sz="2400" b="1">
                <a:solidFill>
                  <a:schemeClr val="bg1">
                    <a:lumMod val="50000"/>
                  </a:schemeClr>
                </a:solidFill>
              </a:defRPr>
            </a:lvl1pPr>
          </a:lstStyle>
          <a:p>
            <a:endParaRPr lang="es-CL" dirty="0"/>
          </a:p>
        </p:txBody>
      </p:sp>
      <p:sp>
        <p:nvSpPr>
          <p:cNvPr id="4" name="Título 7"/>
          <p:cNvSpPr>
            <a:spLocks noGrp="1"/>
          </p:cNvSpPr>
          <p:nvPr>
            <p:ph type="title"/>
          </p:nvPr>
        </p:nvSpPr>
        <p:spPr>
          <a:xfrm>
            <a:off x="1068118" y="5874874"/>
            <a:ext cx="16151764" cy="701731"/>
          </a:xfrm>
        </p:spPr>
        <p:txBody>
          <a:bodyPr>
            <a:spAutoFit/>
          </a:bodyPr>
          <a:lstStyle>
            <a:lvl1pPr algn="ctr">
              <a:defRPr sz="4400">
                <a:solidFill>
                  <a:schemeClr val="bg1"/>
                </a:solidFill>
              </a:defRPr>
            </a:lvl1pPr>
          </a:lstStyle>
          <a:p>
            <a:r>
              <a:rPr lang="es-ES" dirty="0"/>
              <a:t>Haga clic para modificar el estilo de título del patrón</a:t>
            </a:r>
            <a:endParaRPr lang="es-CL" dirty="0"/>
          </a:p>
        </p:txBody>
      </p:sp>
    </p:spTree>
    <p:custDataLst>
      <p:tags r:id="rId1"/>
    </p:custDataLst>
    <p:extLst>
      <p:ext uri="{BB962C8B-B14F-4D97-AF65-F5344CB8AC3E}">
        <p14:creationId xmlns:p14="http://schemas.microsoft.com/office/powerpoint/2010/main" val="319077023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sz="half" idx="1"/>
          </p:nvPr>
        </p:nvSpPr>
        <p:spPr>
          <a:xfrm>
            <a:off x="1068118" y="2269000"/>
            <a:ext cx="7961582" cy="6948295"/>
          </a:xfrm>
        </p:spPr>
        <p:txBody>
          <a:bodyPr/>
          <a:lstStyle/>
          <a:p>
            <a:pPr lvl="0"/>
            <a:r>
              <a:rPr lang="es-ES" dirty="0"/>
              <a:t>Editar el estilo de texto del patrón</a:t>
            </a:r>
          </a:p>
          <a:p>
            <a:pPr lvl="1"/>
            <a:r>
              <a:rPr lang="es-ES" dirty="0"/>
              <a:t>Segundo nivel</a:t>
            </a:r>
          </a:p>
          <a:p>
            <a:pPr lvl="2"/>
            <a:r>
              <a:rPr lang="es-ES" dirty="0"/>
              <a:t>Tercer nivel</a:t>
            </a:r>
          </a:p>
          <a:p>
            <a:pPr lvl="3"/>
            <a:r>
              <a:rPr lang="es-ES" dirty="0"/>
              <a:t>Cuarto nivel</a:t>
            </a:r>
          </a:p>
          <a:p>
            <a:pPr lvl="4"/>
            <a:r>
              <a:rPr lang="es-ES" dirty="0"/>
              <a:t>Quinto nivel</a:t>
            </a:r>
            <a:endParaRPr lang="en-US" dirty="0"/>
          </a:p>
        </p:txBody>
      </p:sp>
      <p:sp>
        <p:nvSpPr>
          <p:cNvPr id="4" name="Content Placeholder 3"/>
          <p:cNvSpPr>
            <a:spLocks noGrp="1"/>
          </p:cNvSpPr>
          <p:nvPr>
            <p:ph sz="half" idx="2"/>
          </p:nvPr>
        </p:nvSpPr>
        <p:spPr>
          <a:xfrm>
            <a:off x="9258300" y="2269000"/>
            <a:ext cx="7961582" cy="6948295"/>
          </a:xfrm>
        </p:spPr>
        <p:txBody>
          <a:bodyPr/>
          <a:lstStyle/>
          <a:p>
            <a:pPr lvl="0"/>
            <a:r>
              <a:rPr lang="es-ES" dirty="0"/>
              <a:t>Editar el estilo de texto del patrón</a:t>
            </a:r>
          </a:p>
          <a:p>
            <a:pPr lvl="1"/>
            <a:r>
              <a:rPr lang="es-ES" dirty="0"/>
              <a:t>Segundo nivel</a:t>
            </a:r>
          </a:p>
          <a:p>
            <a:pPr lvl="2"/>
            <a:r>
              <a:rPr lang="es-ES" dirty="0"/>
              <a:t>Tercer nivel</a:t>
            </a:r>
          </a:p>
          <a:p>
            <a:pPr lvl="3"/>
            <a:r>
              <a:rPr lang="es-ES" dirty="0"/>
              <a:t>Cuarto nivel</a:t>
            </a:r>
          </a:p>
          <a:p>
            <a:pPr lvl="4"/>
            <a:r>
              <a:rPr lang="es-ES" dirty="0"/>
              <a:t>Quinto nivel</a:t>
            </a:r>
            <a:endParaRPr lang="en-US" dirty="0"/>
          </a:p>
        </p:txBody>
      </p:sp>
    </p:spTree>
    <p:custDataLst>
      <p:tags r:id="rId1"/>
    </p:custDataLst>
    <p:extLst>
      <p:ext uri="{BB962C8B-B14F-4D97-AF65-F5344CB8AC3E}">
        <p14:creationId xmlns:p14="http://schemas.microsoft.com/office/powerpoint/2010/main" val="366408098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Tree>
    <p:custDataLst>
      <p:tags r:id="rId1"/>
    </p:custDataLst>
    <p:extLst>
      <p:ext uri="{BB962C8B-B14F-4D97-AF65-F5344CB8AC3E}">
        <p14:creationId xmlns:p14="http://schemas.microsoft.com/office/powerpoint/2010/main" val="237143857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userDrawn="1">
  <p:cSld name="Solo el título y fuente">
    <p:spTree>
      <p:nvGrpSpPr>
        <p:cNvPr id="1" name=""/>
        <p:cNvGrpSpPr/>
        <p:nvPr/>
      </p:nvGrpSpPr>
      <p:grpSpPr>
        <a:xfrm>
          <a:off x="0" y="0"/>
          <a:ext cx="0" cy="0"/>
          <a:chOff x="0" y="0"/>
          <a:chExt cx="0" cy="0"/>
        </a:xfrm>
      </p:grpSpPr>
      <p:sp>
        <p:nvSpPr>
          <p:cNvPr id="7" name="Título 6"/>
          <p:cNvSpPr>
            <a:spLocks noGrp="1"/>
          </p:cNvSpPr>
          <p:nvPr>
            <p:ph type="title"/>
          </p:nvPr>
        </p:nvSpPr>
        <p:spPr/>
        <p:txBody>
          <a:bodyPr/>
          <a:lstStyle/>
          <a:p>
            <a:r>
              <a:rPr lang="es-ES"/>
              <a:t>Haga clic para modificar el estilo de título del patrón</a:t>
            </a:r>
            <a:endParaRPr lang="es-CL"/>
          </a:p>
        </p:txBody>
      </p:sp>
      <p:sp>
        <p:nvSpPr>
          <p:cNvPr id="8" name="Marcador de texto 5">
            <a:extLst>
              <a:ext uri="{FF2B5EF4-FFF2-40B4-BE49-F238E27FC236}">
                <a16:creationId xmlns:a16="http://schemas.microsoft.com/office/drawing/2014/main" id="{9598D2DC-7C27-4426-87DF-30ABA6161579}"/>
              </a:ext>
            </a:extLst>
          </p:cNvPr>
          <p:cNvSpPr>
            <a:spLocks noGrp="1"/>
          </p:cNvSpPr>
          <p:nvPr>
            <p:ph type="body" sz="quarter" idx="12" hasCustomPrompt="1"/>
          </p:nvPr>
        </p:nvSpPr>
        <p:spPr>
          <a:xfrm>
            <a:off x="1068118" y="8801101"/>
            <a:ext cx="16151764" cy="416195"/>
          </a:xfrm>
        </p:spPr>
        <p:txBody>
          <a:bodyPr wrap="square">
            <a:noAutofit/>
          </a:bodyPr>
          <a:lstStyle>
            <a:lvl1pPr marL="0" indent="0">
              <a:spcBef>
                <a:spcPts val="0"/>
              </a:spcBef>
              <a:buNone/>
              <a:defRPr sz="1575">
                <a:solidFill>
                  <a:schemeClr val="bg1">
                    <a:lumMod val="50000"/>
                  </a:schemeClr>
                </a:solidFill>
              </a:defRPr>
            </a:lvl1pPr>
            <a:lvl2pPr marL="685709" indent="0">
              <a:buNone/>
              <a:defRPr/>
            </a:lvl2pPr>
            <a:lvl3pPr marL="1371417" indent="0">
              <a:buNone/>
              <a:defRPr/>
            </a:lvl3pPr>
            <a:lvl4pPr marL="2057126" indent="0">
              <a:buNone/>
              <a:defRPr/>
            </a:lvl4pPr>
            <a:lvl5pPr marL="2742834" indent="0">
              <a:buNone/>
              <a:defRPr/>
            </a:lvl5pPr>
          </a:lstStyle>
          <a:p>
            <a:pPr lvl="0"/>
            <a:r>
              <a:rPr lang="es-ES" dirty="0"/>
              <a:t>Fuente: </a:t>
            </a:r>
            <a:r>
              <a:rPr lang="es-ES" dirty="0" err="1"/>
              <a:t>Lorem</a:t>
            </a:r>
            <a:r>
              <a:rPr lang="es-ES" dirty="0"/>
              <a:t> </a:t>
            </a:r>
            <a:r>
              <a:rPr lang="es-ES" dirty="0" err="1"/>
              <a:t>ipsum</a:t>
            </a:r>
            <a:endParaRPr lang="es-ES" dirty="0"/>
          </a:p>
        </p:txBody>
      </p:sp>
      <p:cxnSp>
        <p:nvCxnSpPr>
          <p:cNvPr id="9" name="Conector recto 8">
            <a:extLst>
              <a:ext uri="{FF2B5EF4-FFF2-40B4-BE49-F238E27FC236}">
                <a16:creationId xmlns:a16="http://schemas.microsoft.com/office/drawing/2014/main" id="{4053257D-A3F3-4320-8BF7-3117BB861A76}"/>
              </a:ext>
            </a:extLst>
          </p:cNvPr>
          <p:cNvCxnSpPr/>
          <p:nvPr userDrawn="1"/>
        </p:nvCxnSpPr>
        <p:spPr>
          <a:xfrm>
            <a:off x="1168400" y="8801100"/>
            <a:ext cx="955621"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0" name="Conector recto 9">
            <a:extLst>
              <a:ext uri="{FF2B5EF4-FFF2-40B4-BE49-F238E27FC236}">
                <a16:creationId xmlns:a16="http://schemas.microsoft.com/office/drawing/2014/main" id="{1F85C032-5181-4DCF-B349-B2F6E0B534AE}"/>
              </a:ext>
            </a:extLst>
          </p:cNvPr>
          <p:cNvCxnSpPr/>
          <p:nvPr userDrawn="1"/>
        </p:nvCxnSpPr>
        <p:spPr>
          <a:xfrm>
            <a:off x="1168400" y="8801100"/>
            <a:ext cx="955621"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Tree>
    <p:custDataLst>
      <p:tags r:id="rId1"/>
    </p:custDataLst>
    <p:extLst>
      <p:ext uri="{BB962C8B-B14F-4D97-AF65-F5344CB8AC3E}">
        <p14:creationId xmlns:p14="http://schemas.microsoft.com/office/powerpoint/2010/main" val="236056255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type="blank" preserve="1">
  <p:cSld name="En blanco">
    <p:spTree>
      <p:nvGrpSpPr>
        <p:cNvPr id="1" name=""/>
        <p:cNvGrpSpPr/>
        <p:nvPr/>
      </p:nvGrpSpPr>
      <p:grpSpPr>
        <a:xfrm>
          <a:off x="0" y="0"/>
          <a:ext cx="0" cy="0"/>
          <a:chOff x="0" y="0"/>
          <a:chExt cx="0" cy="0"/>
        </a:xfrm>
      </p:grpSpPr>
    </p:spTree>
    <p:custDataLst>
      <p:tags r:id="rId1"/>
    </p:custDataLst>
    <p:extLst>
      <p:ext uri="{BB962C8B-B14F-4D97-AF65-F5344CB8AC3E}">
        <p14:creationId xmlns:p14="http://schemas.microsoft.com/office/powerpoint/2010/main" val="57449369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userDrawn="1">
  <p:cSld name="Título y objetos - Horizontal">
    <p:spTree>
      <p:nvGrpSpPr>
        <p:cNvPr id="1" name=""/>
        <p:cNvGrpSpPr/>
        <p:nvPr/>
      </p:nvGrpSpPr>
      <p:grpSpPr>
        <a:xfrm>
          <a:off x="0" y="0"/>
          <a:ext cx="0" cy="0"/>
          <a:chOff x="0" y="0"/>
          <a:chExt cx="0" cy="0"/>
        </a:xfrm>
      </p:grpSpPr>
      <p:sp>
        <p:nvSpPr>
          <p:cNvPr id="3" name="Content Placeholder 2"/>
          <p:cNvSpPr>
            <a:spLocks noGrp="1"/>
          </p:cNvSpPr>
          <p:nvPr>
            <p:ph idx="1"/>
          </p:nvPr>
        </p:nvSpPr>
        <p:spPr>
          <a:xfrm>
            <a:off x="7012162" y="1206502"/>
            <a:ext cx="10207719" cy="8010794"/>
          </a:xfrm>
        </p:spPr>
        <p:txBody>
          <a:bodyPr anchor="ctr"/>
          <a:lstStyle>
            <a:lvl1pPr marL="457200" indent="-457200">
              <a:buFont typeface="Wingdings" panose="05000000000000000000" pitchFamily="2" charset="2"/>
              <a:buChar char="§"/>
              <a:defRPr/>
            </a:lvl1pPr>
            <a:lvl2pPr marL="1142909" indent="-457200">
              <a:buFont typeface="Wingdings" panose="05000000000000000000" pitchFamily="2" charset="2"/>
              <a:buChar char="§"/>
              <a:defRPr/>
            </a:lvl2pPr>
            <a:lvl3pPr marL="1828617" indent="-457200">
              <a:buFont typeface="Wingdings" panose="05000000000000000000" pitchFamily="2" charset="2"/>
              <a:buChar char="§"/>
              <a:defRPr/>
            </a:lvl3pPr>
            <a:lvl4pPr marL="2514326" indent="-457200">
              <a:buFont typeface="Wingdings" panose="05000000000000000000" pitchFamily="2" charset="2"/>
              <a:buChar char="§"/>
              <a:defRPr/>
            </a:lvl4pPr>
            <a:lvl5pPr marL="3200035" indent="-457200">
              <a:buFont typeface="Wingdings" panose="05000000000000000000" pitchFamily="2" charset="2"/>
              <a:buChar char="§"/>
              <a:defRPr/>
            </a:lvl5pPr>
          </a:lstStyle>
          <a:p>
            <a:pPr lvl="0"/>
            <a:r>
              <a:rPr lang="es-ES" dirty="0"/>
              <a:t>Editar el estilo de texto del patrón</a:t>
            </a:r>
          </a:p>
          <a:p>
            <a:pPr lvl="1"/>
            <a:r>
              <a:rPr lang="es-ES" dirty="0"/>
              <a:t>Segundo nivel</a:t>
            </a:r>
          </a:p>
          <a:p>
            <a:pPr lvl="2"/>
            <a:r>
              <a:rPr lang="es-ES" dirty="0"/>
              <a:t>Tercer nivel</a:t>
            </a:r>
          </a:p>
          <a:p>
            <a:pPr lvl="3"/>
            <a:r>
              <a:rPr lang="es-ES" dirty="0"/>
              <a:t>Cuarto nivel</a:t>
            </a:r>
          </a:p>
          <a:p>
            <a:pPr lvl="4"/>
            <a:r>
              <a:rPr lang="es-ES" dirty="0"/>
              <a:t>Quinto nivel</a:t>
            </a:r>
            <a:endParaRPr lang="en-US" dirty="0"/>
          </a:p>
        </p:txBody>
      </p:sp>
      <p:sp>
        <p:nvSpPr>
          <p:cNvPr id="7" name="Título 6"/>
          <p:cNvSpPr>
            <a:spLocks noGrp="1"/>
          </p:cNvSpPr>
          <p:nvPr>
            <p:ph type="title"/>
          </p:nvPr>
        </p:nvSpPr>
        <p:spPr>
          <a:xfrm>
            <a:off x="1068118" y="1206502"/>
            <a:ext cx="5582547" cy="8010794"/>
          </a:xfrm>
        </p:spPr>
        <p:txBody>
          <a:bodyPr anchor="ctr">
            <a:noAutofit/>
          </a:bodyPr>
          <a:lstStyle/>
          <a:p>
            <a:r>
              <a:rPr lang="es-ES" dirty="0"/>
              <a:t>Haga clic para modificar el estilo de título del patrón</a:t>
            </a:r>
            <a:endParaRPr lang="es-CL" dirty="0"/>
          </a:p>
        </p:txBody>
      </p:sp>
    </p:spTree>
    <p:custDataLst>
      <p:tags r:id="rId1"/>
    </p:custDataLst>
    <p:extLst>
      <p:ext uri="{BB962C8B-B14F-4D97-AF65-F5344CB8AC3E}">
        <p14:creationId xmlns:p14="http://schemas.microsoft.com/office/powerpoint/2010/main" val="133452957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reserve="1" userDrawn="1">
  <p:cSld name="Título, objetos y fuente - Horizontal">
    <p:spTree>
      <p:nvGrpSpPr>
        <p:cNvPr id="1" name=""/>
        <p:cNvGrpSpPr/>
        <p:nvPr/>
      </p:nvGrpSpPr>
      <p:grpSpPr>
        <a:xfrm>
          <a:off x="0" y="0"/>
          <a:ext cx="0" cy="0"/>
          <a:chOff x="0" y="0"/>
          <a:chExt cx="0" cy="0"/>
        </a:xfrm>
      </p:grpSpPr>
      <p:sp>
        <p:nvSpPr>
          <p:cNvPr id="3" name="Content Placeholder 2"/>
          <p:cNvSpPr>
            <a:spLocks noGrp="1"/>
          </p:cNvSpPr>
          <p:nvPr>
            <p:ph idx="1"/>
          </p:nvPr>
        </p:nvSpPr>
        <p:spPr>
          <a:xfrm>
            <a:off x="7012162" y="1206502"/>
            <a:ext cx="10207719" cy="7594598"/>
          </a:xfrm>
        </p:spPr>
        <p:txBody>
          <a:bodyPr anchor="ctr"/>
          <a:lstStyle>
            <a:lvl1pPr marL="457200" indent="-457200">
              <a:buFont typeface="Wingdings" panose="05000000000000000000" pitchFamily="2" charset="2"/>
              <a:buChar char="§"/>
              <a:defRPr/>
            </a:lvl1pPr>
            <a:lvl2pPr marL="1142909" indent="-457200">
              <a:buFont typeface="Wingdings" panose="05000000000000000000" pitchFamily="2" charset="2"/>
              <a:buChar char="§"/>
              <a:defRPr/>
            </a:lvl2pPr>
            <a:lvl3pPr marL="1828617" indent="-457200">
              <a:buFont typeface="Wingdings" panose="05000000000000000000" pitchFamily="2" charset="2"/>
              <a:buChar char="§"/>
              <a:defRPr/>
            </a:lvl3pPr>
            <a:lvl4pPr marL="2514326" indent="-457200">
              <a:buFont typeface="Wingdings" panose="05000000000000000000" pitchFamily="2" charset="2"/>
              <a:buChar char="§"/>
              <a:defRPr/>
            </a:lvl4pPr>
            <a:lvl5pPr marL="3200035" indent="-457200">
              <a:buFont typeface="Wingdings" panose="05000000000000000000" pitchFamily="2" charset="2"/>
              <a:buChar char="§"/>
              <a:defRPr/>
            </a:lvl5pPr>
          </a:lstStyle>
          <a:p>
            <a:pPr lvl="0"/>
            <a:r>
              <a:rPr lang="es-ES" dirty="0"/>
              <a:t>Editar el estilo de texto del patrón</a:t>
            </a:r>
          </a:p>
          <a:p>
            <a:pPr lvl="1"/>
            <a:r>
              <a:rPr lang="es-ES" dirty="0"/>
              <a:t>Segundo nivel</a:t>
            </a:r>
          </a:p>
          <a:p>
            <a:pPr lvl="2"/>
            <a:r>
              <a:rPr lang="es-ES" dirty="0"/>
              <a:t>Tercer nivel</a:t>
            </a:r>
          </a:p>
          <a:p>
            <a:pPr lvl="3"/>
            <a:r>
              <a:rPr lang="es-ES" dirty="0"/>
              <a:t>Cuarto nivel</a:t>
            </a:r>
          </a:p>
          <a:p>
            <a:pPr lvl="4"/>
            <a:r>
              <a:rPr lang="es-ES" dirty="0"/>
              <a:t>Quinto nivel</a:t>
            </a:r>
            <a:endParaRPr lang="en-US" dirty="0"/>
          </a:p>
        </p:txBody>
      </p:sp>
      <p:sp>
        <p:nvSpPr>
          <p:cNvPr id="4" name="Marcador de texto 5"/>
          <p:cNvSpPr>
            <a:spLocks noGrp="1"/>
          </p:cNvSpPr>
          <p:nvPr>
            <p:ph type="body" sz="quarter" idx="12" hasCustomPrompt="1"/>
          </p:nvPr>
        </p:nvSpPr>
        <p:spPr>
          <a:xfrm>
            <a:off x="7012162" y="8801101"/>
            <a:ext cx="10207719" cy="416195"/>
          </a:xfrm>
        </p:spPr>
        <p:txBody>
          <a:bodyPr wrap="square">
            <a:noAutofit/>
          </a:bodyPr>
          <a:lstStyle>
            <a:lvl1pPr marL="0" indent="0">
              <a:spcBef>
                <a:spcPts val="0"/>
              </a:spcBef>
              <a:buNone/>
              <a:defRPr sz="1575">
                <a:solidFill>
                  <a:schemeClr val="bg1">
                    <a:lumMod val="50000"/>
                  </a:schemeClr>
                </a:solidFill>
              </a:defRPr>
            </a:lvl1pPr>
            <a:lvl2pPr marL="685709" indent="0">
              <a:buNone/>
              <a:defRPr/>
            </a:lvl2pPr>
            <a:lvl3pPr marL="1371417" indent="0">
              <a:buNone/>
              <a:defRPr/>
            </a:lvl3pPr>
            <a:lvl4pPr marL="2057126" indent="0">
              <a:buNone/>
              <a:defRPr/>
            </a:lvl4pPr>
            <a:lvl5pPr marL="2742834" indent="0">
              <a:buNone/>
              <a:defRPr/>
            </a:lvl5pPr>
          </a:lstStyle>
          <a:p>
            <a:pPr lvl="0"/>
            <a:r>
              <a:rPr lang="es-ES" dirty="0"/>
              <a:t>Fuente: </a:t>
            </a:r>
            <a:r>
              <a:rPr lang="es-ES" dirty="0" err="1"/>
              <a:t>Lorem</a:t>
            </a:r>
            <a:r>
              <a:rPr lang="es-ES" dirty="0"/>
              <a:t> </a:t>
            </a:r>
            <a:r>
              <a:rPr lang="es-ES" dirty="0" err="1"/>
              <a:t>ipsum</a:t>
            </a:r>
            <a:endParaRPr lang="es-ES" dirty="0"/>
          </a:p>
        </p:txBody>
      </p:sp>
      <p:cxnSp>
        <p:nvCxnSpPr>
          <p:cNvPr id="5" name="Conector recto 4"/>
          <p:cNvCxnSpPr/>
          <p:nvPr userDrawn="1"/>
        </p:nvCxnSpPr>
        <p:spPr>
          <a:xfrm>
            <a:off x="7112444" y="8801100"/>
            <a:ext cx="955621"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6" name="Conector recto 5"/>
          <p:cNvCxnSpPr/>
          <p:nvPr userDrawn="1"/>
        </p:nvCxnSpPr>
        <p:spPr>
          <a:xfrm>
            <a:off x="7112444" y="8801100"/>
            <a:ext cx="955621"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8" name="Título 6"/>
          <p:cNvSpPr>
            <a:spLocks noGrp="1"/>
          </p:cNvSpPr>
          <p:nvPr>
            <p:ph type="title"/>
          </p:nvPr>
        </p:nvSpPr>
        <p:spPr>
          <a:xfrm>
            <a:off x="1068118" y="1206502"/>
            <a:ext cx="5582547" cy="8010794"/>
          </a:xfrm>
        </p:spPr>
        <p:txBody>
          <a:bodyPr anchor="ctr">
            <a:noAutofit/>
          </a:bodyPr>
          <a:lstStyle/>
          <a:p>
            <a:r>
              <a:rPr lang="es-ES" dirty="0"/>
              <a:t>Haga clic para modificar el estilo de título del patrón</a:t>
            </a:r>
            <a:endParaRPr lang="es-CL" dirty="0"/>
          </a:p>
        </p:txBody>
      </p:sp>
    </p:spTree>
    <p:custDataLst>
      <p:tags r:id="rId1"/>
    </p:custDataLst>
    <p:extLst>
      <p:ext uri="{BB962C8B-B14F-4D97-AF65-F5344CB8AC3E}">
        <p14:creationId xmlns:p14="http://schemas.microsoft.com/office/powerpoint/2010/main" val="87617478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userDrawn="1">
  <p:cSld name="Solo el título - Horizontal">
    <p:spTree>
      <p:nvGrpSpPr>
        <p:cNvPr id="1" name=""/>
        <p:cNvGrpSpPr/>
        <p:nvPr/>
      </p:nvGrpSpPr>
      <p:grpSpPr>
        <a:xfrm>
          <a:off x="0" y="0"/>
          <a:ext cx="0" cy="0"/>
          <a:chOff x="0" y="0"/>
          <a:chExt cx="0" cy="0"/>
        </a:xfrm>
      </p:grpSpPr>
      <p:sp>
        <p:nvSpPr>
          <p:cNvPr id="3" name="Título 6"/>
          <p:cNvSpPr>
            <a:spLocks noGrp="1"/>
          </p:cNvSpPr>
          <p:nvPr>
            <p:ph type="title"/>
          </p:nvPr>
        </p:nvSpPr>
        <p:spPr>
          <a:xfrm>
            <a:off x="1068118" y="1206502"/>
            <a:ext cx="5582547" cy="8010794"/>
          </a:xfrm>
        </p:spPr>
        <p:txBody>
          <a:bodyPr anchor="ctr">
            <a:noAutofit/>
          </a:bodyPr>
          <a:lstStyle/>
          <a:p>
            <a:r>
              <a:rPr lang="es-ES" dirty="0"/>
              <a:t>Haga clic para modificar el estilo de título del patrón</a:t>
            </a:r>
            <a:endParaRPr lang="es-CL" dirty="0"/>
          </a:p>
        </p:txBody>
      </p:sp>
    </p:spTree>
    <p:custDataLst>
      <p:tags r:id="rId1"/>
    </p:custDataLst>
    <p:extLst>
      <p:ext uri="{BB962C8B-B14F-4D97-AF65-F5344CB8AC3E}">
        <p14:creationId xmlns:p14="http://schemas.microsoft.com/office/powerpoint/2010/main" val="374869267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userDrawn="1">
  <p:cSld name="Solo el título y fuente - Horizontal">
    <p:spTree>
      <p:nvGrpSpPr>
        <p:cNvPr id="1" name=""/>
        <p:cNvGrpSpPr/>
        <p:nvPr/>
      </p:nvGrpSpPr>
      <p:grpSpPr>
        <a:xfrm>
          <a:off x="0" y="0"/>
          <a:ext cx="0" cy="0"/>
          <a:chOff x="0" y="0"/>
          <a:chExt cx="0" cy="0"/>
        </a:xfrm>
      </p:grpSpPr>
      <p:sp>
        <p:nvSpPr>
          <p:cNvPr id="3" name="Marcador de texto 5"/>
          <p:cNvSpPr>
            <a:spLocks noGrp="1"/>
          </p:cNvSpPr>
          <p:nvPr>
            <p:ph type="body" sz="quarter" idx="12" hasCustomPrompt="1"/>
          </p:nvPr>
        </p:nvSpPr>
        <p:spPr>
          <a:xfrm>
            <a:off x="7012162" y="8801101"/>
            <a:ext cx="10207719" cy="416195"/>
          </a:xfrm>
        </p:spPr>
        <p:txBody>
          <a:bodyPr wrap="square">
            <a:noAutofit/>
          </a:bodyPr>
          <a:lstStyle>
            <a:lvl1pPr marL="0" indent="0">
              <a:spcBef>
                <a:spcPts val="0"/>
              </a:spcBef>
              <a:buNone/>
              <a:defRPr sz="1575">
                <a:solidFill>
                  <a:schemeClr val="bg1">
                    <a:lumMod val="50000"/>
                  </a:schemeClr>
                </a:solidFill>
              </a:defRPr>
            </a:lvl1pPr>
            <a:lvl2pPr marL="685709" indent="0">
              <a:buNone/>
              <a:defRPr/>
            </a:lvl2pPr>
            <a:lvl3pPr marL="1371417" indent="0">
              <a:buNone/>
              <a:defRPr/>
            </a:lvl3pPr>
            <a:lvl4pPr marL="2057126" indent="0">
              <a:buNone/>
              <a:defRPr/>
            </a:lvl4pPr>
            <a:lvl5pPr marL="2742834" indent="0">
              <a:buNone/>
              <a:defRPr/>
            </a:lvl5pPr>
          </a:lstStyle>
          <a:p>
            <a:pPr lvl="0"/>
            <a:r>
              <a:rPr lang="es-ES" dirty="0"/>
              <a:t>Fuente: </a:t>
            </a:r>
            <a:r>
              <a:rPr lang="es-ES" dirty="0" err="1"/>
              <a:t>Lorem</a:t>
            </a:r>
            <a:r>
              <a:rPr lang="es-ES" dirty="0"/>
              <a:t> </a:t>
            </a:r>
            <a:r>
              <a:rPr lang="es-ES" dirty="0" err="1"/>
              <a:t>ipsum</a:t>
            </a:r>
            <a:endParaRPr lang="es-ES" dirty="0"/>
          </a:p>
        </p:txBody>
      </p:sp>
      <p:cxnSp>
        <p:nvCxnSpPr>
          <p:cNvPr id="4" name="Conector recto 3"/>
          <p:cNvCxnSpPr/>
          <p:nvPr userDrawn="1"/>
        </p:nvCxnSpPr>
        <p:spPr>
          <a:xfrm>
            <a:off x="7112444" y="8801100"/>
            <a:ext cx="955621"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5" name="Conector recto 4"/>
          <p:cNvCxnSpPr/>
          <p:nvPr userDrawn="1"/>
        </p:nvCxnSpPr>
        <p:spPr>
          <a:xfrm>
            <a:off x="7112444" y="8801100"/>
            <a:ext cx="955621"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6" name="Título 6"/>
          <p:cNvSpPr>
            <a:spLocks noGrp="1"/>
          </p:cNvSpPr>
          <p:nvPr>
            <p:ph type="title"/>
          </p:nvPr>
        </p:nvSpPr>
        <p:spPr>
          <a:xfrm>
            <a:off x="1068118" y="1206502"/>
            <a:ext cx="5582547" cy="8010794"/>
          </a:xfrm>
        </p:spPr>
        <p:txBody>
          <a:bodyPr anchor="ctr">
            <a:noAutofit/>
          </a:bodyPr>
          <a:lstStyle/>
          <a:p>
            <a:r>
              <a:rPr lang="es-ES" dirty="0"/>
              <a:t>Haga clic para modificar el estilo de título del patrón</a:t>
            </a:r>
            <a:endParaRPr lang="es-CL" dirty="0"/>
          </a:p>
        </p:txBody>
      </p:sp>
    </p:spTree>
    <p:custDataLst>
      <p:tags r:id="rId1"/>
    </p:custDataLst>
    <p:extLst>
      <p:ext uri="{BB962C8B-B14F-4D97-AF65-F5344CB8AC3E}">
        <p14:creationId xmlns:p14="http://schemas.microsoft.com/office/powerpoint/2010/main" val="415820936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1_Diapositiva de título">
    <p:spTree>
      <p:nvGrpSpPr>
        <p:cNvPr id="1" name=""/>
        <p:cNvGrpSpPr/>
        <p:nvPr/>
      </p:nvGrpSpPr>
      <p:grpSpPr>
        <a:xfrm>
          <a:off x="0" y="0"/>
          <a:ext cx="0" cy="0"/>
          <a:chOff x="0" y="0"/>
          <a:chExt cx="0" cy="0"/>
        </a:xfrm>
      </p:grpSpPr>
      <p:sp>
        <p:nvSpPr>
          <p:cNvPr id="11" name="6 Marcador de posición de imagen"/>
          <p:cNvSpPr>
            <a:spLocks noGrp="1"/>
          </p:cNvSpPr>
          <p:nvPr>
            <p:ph type="pic" sz="quarter" idx="13"/>
          </p:nvPr>
        </p:nvSpPr>
        <p:spPr>
          <a:xfrm>
            <a:off x="2" y="-1"/>
            <a:ext cx="18287998" cy="10285413"/>
          </a:xfrm>
          <a:solidFill>
            <a:schemeClr val="bg1">
              <a:lumMod val="95000"/>
            </a:schemeClr>
          </a:solidFill>
        </p:spPr>
        <p:txBody>
          <a:bodyPr lIns="360000" tIns="360000">
            <a:normAutofit/>
          </a:bodyPr>
          <a:lstStyle>
            <a:lvl1pPr marL="0" indent="0">
              <a:buNone/>
              <a:defRPr sz="2400" b="1">
                <a:solidFill>
                  <a:schemeClr val="bg1">
                    <a:lumMod val="50000"/>
                  </a:schemeClr>
                </a:solidFill>
              </a:defRPr>
            </a:lvl1pPr>
          </a:lstStyle>
          <a:p>
            <a:endParaRPr lang="es-CL" dirty="0"/>
          </a:p>
        </p:txBody>
      </p:sp>
      <p:sp>
        <p:nvSpPr>
          <p:cNvPr id="7" name="Título 6"/>
          <p:cNvSpPr>
            <a:spLocks noGrp="1"/>
          </p:cNvSpPr>
          <p:nvPr>
            <p:ph type="title" hasCustomPrompt="1"/>
          </p:nvPr>
        </p:nvSpPr>
        <p:spPr>
          <a:xfrm>
            <a:off x="1068118" y="5186366"/>
            <a:ext cx="8165092" cy="923330"/>
          </a:xfrm>
        </p:spPr>
        <p:txBody>
          <a:bodyPr anchor="ctr">
            <a:spAutoFit/>
          </a:bodyPr>
          <a:lstStyle>
            <a:lvl1pPr algn="l">
              <a:lnSpc>
                <a:spcPct val="100000"/>
              </a:lnSpc>
              <a:defRPr sz="5400">
                <a:solidFill>
                  <a:schemeClr val="tx1"/>
                </a:solidFill>
              </a:defRPr>
            </a:lvl1pPr>
          </a:lstStyle>
          <a:p>
            <a:r>
              <a:rPr lang="es-ES" dirty="0"/>
              <a:t>Título de la diapositiva</a:t>
            </a:r>
            <a:endParaRPr lang="es-CL" dirty="0"/>
          </a:p>
        </p:txBody>
      </p:sp>
    </p:spTree>
    <p:custDataLst>
      <p:tags r:id="rId1"/>
    </p:custDataLst>
    <p:extLst>
      <p:ext uri="{BB962C8B-B14F-4D97-AF65-F5344CB8AC3E}">
        <p14:creationId xmlns:p14="http://schemas.microsoft.com/office/powerpoint/2010/main" val="136492227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userDrawn="1">
  <p:cSld name="Cierre">
    <p:spTree>
      <p:nvGrpSpPr>
        <p:cNvPr id="1" name=""/>
        <p:cNvGrpSpPr/>
        <p:nvPr/>
      </p:nvGrpSpPr>
      <p:grpSpPr>
        <a:xfrm>
          <a:off x="0" y="0"/>
          <a:ext cx="0" cy="0"/>
          <a:chOff x="0" y="0"/>
          <a:chExt cx="0" cy="0"/>
        </a:xfrm>
      </p:grpSpPr>
      <p:sp>
        <p:nvSpPr>
          <p:cNvPr id="3" name="Content Placeholder 2"/>
          <p:cNvSpPr>
            <a:spLocks noGrp="1"/>
          </p:cNvSpPr>
          <p:nvPr>
            <p:ph idx="1"/>
          </p:nvPr>
        </p:nvSpPr>
        <p:spPr>
          <a:xfrm>
            <a:off x="1068118" y="2269000"/>
            <a:ext cx="16151764" cy="3833269"/>
          </a:xfrm>
        </p:spPr>
        <p:txBody>
          <a:bodyPr/>
          <a:lstStyle>
            <a:lvl1pPr marL="0" indent="0">
              <a:buNone/>
              <a:defRPr/>
            </a:lvl1pPr>
            <a:lvl2pPr marL="685709" indent="0">
              <a:buNone/>
              <a:defRPr/>
            </a:lvl2pPr>
            <a:lvl3pPr marL="1371417" indent="0">
              <a:buNone/>
              <a:defRPr/>
            </a:lvl3pPr>
            <a:lvl4pPr marL="2057126" indent="0">
              <a:buNone/>
              <a:defRPr/>
            </a:lvl4pPr>
            <a:lvl5pPr marL="2742835" indent="0">
              <a:buNone/>
              <a:defRPr/>
            </a:lvl5pPr>
          </a:lstStyle>
          <a:p>
            <a:pPr lvl="0"/>
            <a:r>
              <a:rPr lang="es-ES" dirty="0"/>
              <a:t>Editar el estilo de texto del patrón</a:t>
            </a:r>
          </a:p>
          <a:p>
            <a:pPr lvl="1"/>
            <a:r>
              <a:rPr lang="es-ES" dirty="0"/>
              <a:t>Segundo nivel</a:t>
            </a:r>
          </a:p>
          <a:p>
            <a:pPr lvl="2"/>
            <a:r>
              <a:rPr lang="es-ES" dirty="0"/>
              <a:t>Tercer nivel</a:t>
            </a:r>
          </a:p>
          <a:p>
            <a:pPr lvl="3"/>
            <a:r>
              <a:rPr lang="es-ES" dirty="0"/>
              <a:t>Cuarto nivel</a:t>
            </a:r>
          </a:p>
          <a:p>
            <a:pPr lvl="4"/>
            <a:r>
              <a:rPr lang="es-ES" dirty="0"/>
              <a:t>Quinto nivel</a:t>
            </a:r>
            <a:endParaRPr lang="en-US" dirty="0"/>
          </a:p>
        </p:txBody>
      </p:sp>
      <p:sp>
        <p:nvSpPr>
          <p:cNvPr id="7" name="Título 6"/>
          <p:cNvSpPr>
            <a:spLocks noGrp="1"/>
          </p:cNvSpPr>
          <p:nvPr>
            <p:ph type="title"/>
          </p:nvPr>
        </p:nvSpPr>
        <p:spPr/>
        <p:txBody>
          <a:bodyPr/>
          <a:lstStyle/>
          <a:p>
            <a:r>
              <a:rPr lang="es-ES"/>
              <a:t>Haga clic para modificar el estilo de título del patrón</a:t>
            </a:r>
            <a:endParaRPr lang="es-CL"/>
          </a:p>
        </p:txBody>
      </p:sp>
      <p:sp>
        <p:nvSpPr>
          <p:cNvPr id="4" name="6 Marcador de posición de imagen"/>
          <p:cNvSpPr>
            <a:spLocks noGrp="1"/>
          </p:cNvSpPr>
          <p:nvPr>
            <p:ph type="pic" sz="quarter" idx="13"/>
          </p:nvPr>
        </p:nvSpPr>
        <p:spPr>
          <a:xfrm>
            <a:off x="0" y="6102269"/>
            <a:ext cx="18288000" cy="4183143"/>
          </a:xfrm>
          <a:solidFill>
            <a:schemeClr val="bg1">
              <a:lumMod val="95000"/>
            </a:schemeClr>
          </a:solidFill>
        </p:spPr>
        <p:txBody>
          <a:bodyPr lIns="360000" tIns="360000">
            <a:normAutofit/>
          </a:bodyPr>
          <a:lstStyle>
            <a:lvl1pPr marL="0" indent="0">
              <a:buNone/>
              <a:defRPr sz="2400" b="1">
                <a:solidFill>
                  <a:schemeClr val="bg1">
                    <a:lumMod val="50000"/>
                  </a:schemeClr>
                </a:solidFill>
              </a:defRPr>
            </a:lvl1pPr>
          </a:lstStyle>
          <a:p>
            <a:endParaRPr lang="es-CL" dirty="0"/>
          </a:p>
        </p:txBody>
      </p:sp>
    </p:spTree>
    <p:custDataLst>
      <p:tags r:id="rId1"/>
    </p:custDataLst>
    <p:extLst>
      <p:ext uri="{BB962C8B-B14F-4D97-AF65-F5344CB8AC3E}">
        <p14:creationId xmlns:p14="http://schemas.microsoft.com/office/powerpoint/2010/main" val="137405495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type="title">
  <p:cSld name="2_Diapositiva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590098" y="138908"/>
            <a:ext cx="15544800" cy="701731"/>
          </a:xfrm>
        </p:spPr>
        <p:txBody>
          <a:bodyPr/>
          <a:lstStyle/>
          <a:p>
            <a:r>
              <a:rPr lang="es-ES"/>
              <a:t>Haga clic para modificar el estilo de título del patrón</a:t>
            </a:r>
          </a:p>
        </p:txBody>
      </p:sp>
      <p:sp>
        <p:nvSpPr>
          <p:cNvPr id="3" name="Subtítulo 2"/>
          <p:cNvSpPr>
            <a:spLocks noGrp="1"/>
          </p:cNvSpPr>
          <p:nvPr>
            <p:ph type="subTitle" idx="1"/>
          </p:nvPr>
        </p:nvSpPr>
        <p:spPr>
          <a:xfrm>
            <a:off x="590098" y="2250865"/>
            <a:ext cx="17400768" cy="2628494"/>
          </a:xfrm>
        </p:spPr>
        <p:txBody>
          <a:bodyPr>
            <a:normAutofit/>
          </a:bodyPr>
          <a:lstStyle>
            <a:lvl1pPr marL="0" indent="0" algn="l">
              <a:buNone/>
              <a:defRPr sz="3600">
                <a:solidFill>
                  <a:schemeClr val="tx1">
                    <a:lumMod val="75000"/>
                    <a:lumOff val="25000"/>
                  </a:schemeClr>
                </a:solidFill>
                <a:latin typeface="Arial"/>
                <a:cs typeface="Arial"/>
              </a:defRPr>
            </a:lvl1pPr>
            <a:lvl2pPr marL="685709" indent="0" algn="ctr">
              <a:buNone/>
              <a:defRPr>
                <a:solidFill>
                  <a:schemeClr val="tx1">
                    <a:tint val="75000"/>
                  </a:schemeClr>
                </a:solidFill>
              </a:defRPr>
            </a:lvl2pPr>
            <a:lvl3pPr marL="1371417" indent="0" algn="ctr">
              <a:buNone/>
              <a:defRPr>
                <a:solidFill>
                  <a:schemeClr val="tx1">
                    <a:tint val="75000"/>
                  </a:schemeClr>
                </a:solidFill>
              </a:defRPr>
            </a:lvl3pPr>
            <a:lvl4pPr marL="2057126" indent="0" algn="ctr">
              <a:buNone/>
              <a:defRPr>
                <a:solidFill>
                  <a:schemeClr val="tx1">
                    <a:tint val="75000"/>
                  </a:schemeClr>
                </a:solidFill>
              </a:defRPr>
            </a:lvl4pPr>
            <a:lvl5pPr marL="2742834" indent="0" algn="ctr">
              <a:buNone/>
              <a:defRPr>
                <a:solidFill>
                  <a:schemeClr val="tx1">
                    <a:tint val="75000"/>
                  </a:schemeClr>
                </a:solidFill>
              </a:defRPr>
            </a:lvl5pPr>
            <a:lvl6pPr marL="3428543" indent="0" algn="ctr">
              <a:buNone/>
              <a:defRPr>
                <a:solidFill>
                  <a:schemeClr val="tx1">
                    <a:tint val="75000"/>
                  </a:schemeClr>
                </a:solidFill>
              </a:defRPr>
            </a:lvl6pPr>
            <a:lvl7pPr marL="4114251" indent="0" algn="ctr">
              <a:buNone/>
              <a:defRPr>
                <a:solidFill>
                  <a:schemeClr val="tx1">
                    <a:tint val="75000"/>
                  </a:schemeClr>
                </a:solidFill>
              </a:defRPr>
            </a:lvl7pPr>
            <a:lvl8pPr marL="4799960" indent="0" algn="ctr">
              <a:buNone/>
              <a:defRPr>
                <a:solidFill>
                  <a:schemeClr val="tx1">
                    <a:tint val="75000"/>
                  </a:schemeClr>
                </a:solidFill>
              </a:defRPr>
            </a:lvl8pPr>
            <a:lvl9pPr marL="5485668" indent="0" algn="ctr">
              <a:buNone/>
              <a:defRPr>
                <a:solidFill>
                  <a:schemeClr val="tx1">
                    <a:tint val="75000"/>
                  </a:schemeClr>
                </a:solidFill>
              </a:defRPr>
            </a:lvl9pPr>
          </a:lstStyle>
          <a:p>
            <a:r>
              <a:rPr lang="es-ES"/>
              <a:t>Haga clic para modificar el estilo de subtítulo del patrón</a:t>
            </a:r>
            <a:endParaRPr lang="es-ES" dirty="0"/>
          </a:p>
        </p:txBody>
      </p:sp>
    </p:spTree>
    <p:extLst>
      <p:ext uri="{BB962C8B-B14F-4D97-AF65-F5344CB8AC3E}">
        <p14:creationId xmlns:p14="http://schemas.microsoft.com/office/powerpoint/2010/main" val="76187592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Diapositiva de título - Dark">
    <p:spTree>
      <p:nvGrpSpPr>
        <p:cNvPr id="1" name=""/>
        <p:cNvGrpSpPr/>
        <p:nvPr/>
      </p:nvGrpSpPr>
      <p:grpSpPr>
        <a:xfrm>
          <a:off x="0" y="0"/>
          <a:ext cx="0" cy="0"/>
          <a:chOff x="0" y="0"/>
          <a:chExt cx="0" cy="0"/>
        </a:xfrm>
      </p:grpSpPr>
      <p:sp>
        <p:nvSpPr>
          <p:cNvPr id="11" name="6 Marcador de posición de imagen"/>
          <p:cNvSpPr>
            <a:spLocks noGrp="1"/>
          </p:cNvSpPr>
          <p:nvPr>
            <p:ph type="pic" sz="quarter" idx="13"/>
          </p:nvPr>
        </p:nvSpPr>
        <p:spPr>
          <a:xfrm>
            <a:off x="2" y="-1"/>
            <a:ext cx="18287998" cy="10285413"/>
          </a:xfrm>
          <a:solidFill>
            <a:schemeClr val="bg1">
              <a:lumMod val="95000"/>
            </a:schemeClr>
          </a:solidFill>
        </p:spPr>
        <p:txBody>
          <a:bodyPr lIns="360000" tIns="360000">
            <a:normAutofit/>
          </a:bodyPr>
          <a:lstStyle>
            <a:lvl1pPr marL="0" indent="0">
              <a:buNone/>
              <a:defRPr sz="2400" b="1">
                <a:solidFill>
                  <a:schemeClr val="bg1">
                    <a:lumMod val="50000"/>
                  </a:schemeClr>
                </a:solidFill>
              </a:defRPr>
            </a:lvl1pPr>
          </a:lstStyle>
          <a:p>
            <a:endParaRPr lang="es-CL" dirty="0"/>
          </a:p>
        </p:txBody>
      </p:sp>
      <p:sp>
        <p:nvSpPr>
          <p:cNvPr id="7" name="Título 6"/>
          <p:cNvSpPr>
            <a:spLocks noGrp="1"/>
          </p:cNvSpPr>
          <p:nvPr>
            <p:ph type="title" hasCustomPrompt="1"/>
          </p:nvPr>
        </p:nvSpPr>
        <p:spPr>
          <a:xfrm>
            <a:off x="1068118" y="5186366"/>
            <a:ext cx="16151764" cy="923330"/>
          </a:xfrm>
        </p:spPr>
        <p:txBody>
          <a:bodyPr anchor="ctr">
            <a:spAutoFit/>
          </a:bodyPr>
          <a:lstStyle>
            <a:lvl1pPr algn="ctr">
              <a:lnSpc>
                <a:spcPct val="100000"/>
              </a:lnSpc>
              <a:defRPr sz="5400">
                <a:solidFill>
                  <a:schemeClr val="bg1"/>
                </a:solidFill>
              </a:defRPr>
            </a:lvl1pPr>
          </a:lstStyle>
          <a:p>
            <a:r>
              <a:rPr lang="es-ES" dirty="0"/>
              <a:t>Título de la diapositiva</a:t>
            </a:r>
            <a:endParaRPr lang="es-CL" dirty="0"/>
          </a:p>
        </p:txBody>
      </p:sp>
    </p:spTree>
    <p:custDataLst>
      <p:tags r:id="rId1"/>
    </p:custDataLst>
    <p:extLst>
      <p:ext uri="{BB962C8B-B14F-4D97-AF65-F5344CB8AC3E}">
        <p14:creationId xmlns:p14="http://schemas.microsoft.com/office/powerpoint/2010/main" val="85505298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1_Diapositiva de título - Dark">
    <p:spTree>
      <p:nvGrpSpPr>
        <p:cNvPr id="1" name=""/>
        <p:cNvGrpSpPr/>
        <p:nvPr/>
      </p:nvGrpSpPr>
      <p:grpSpPr>
        <a:xfrm>
          <a:off x="0" y="0"/>
          <a:ext cx="0" cy="0"/>
          <a:chOff x="0" y="0"/>
          <a:chExt cx="0" cy="0"/>
        </a:xfrm>
      </p:grpSpPr>
      <p:sp>
        <p:nvSpPr>
          <p:cNvPr id="11" name="6 Marcador de posición de imagen"/>
          <p:cNvSpPr>
            <a:spLocks noGrp="1"/>
          </p:cNvSpPr>
          <p:nvPr>
            <p:ph type="pic" sz="quarter" idx="13"/>
          </p:nvPr>
        </p:nvSpPr>
        <p:spPr>
          <a:xfrm>
            <a:off x="2" y="-1"/>
            <a:ext cx="18287998" cy="10285413"/>
          </a:xfrm>
          <a:solidFill>
            <a:schemeClr val="bg1">
              <a:lumMod val="95000"/>
            </a:schemeClr>
          </a:solidFill>
        </p:spPr>
        <p:txBody>
          <a:bodyPr lIns="360000" tIns="360000">
            <a:normAutofit/>
          </a:bodyPr>
          <a:lstStyle>
            <a:lvl1pPr marL="0" indent="0">
              <a:buNone/>
              <a:defRPr sz="2400" b="1">
                <a:solidFill>
                  <a:schemeClr val="bg1">
                    <a:lumMod val="50000"/>
                  </a:schemeClr>
                </a:solidFill>
              </a:defRPr>
            </a:lvl1pPr>
          </a:lstStyle>
          <a:p>
            <a:endParaRPr lang="es-CL" dirty="0"/>
          </a:p>
        </p:txBody>
      </p:sp>
      <p:sp>
        <p:nvSpPr>
          <p:cNvPr id="4" name="Título 6"/>
          <p:cNvSpPr>
            <a:spLocks noGrp="1"/>
          </p:cNvSpPr>
          <p:nvPr>
            <p:ph type="title" hasCustomPrompt="1"/>
          </p:nvPr>
        </p:nvSpPr>
        <p:spPr>
          <a:xfrm>
            <a:off x="1068118" y="5186366"/>
            <a:ext cx="8165092" cy="923330"/>
          </a:xfrm>
        </p:spPr>
        <p:txBody>
          <a:bodyPr anchor="ctr">
            <a:spAutoFit/>
          </a:bodyPr>
          <a:lstStyle>
            <a:lvl1pPr algn="l">
              <a:lnSpc>
                <a:spcPct val="100000"/>
              </a:lnSpc>
              <a:defRPr sz="5400">
                <a:solidFill>
                  <a:schemeClr val="bg1"/>
                </a:solidFill>
              </a:defRPr>
            </a:lvl1pPr>
          </a:lstStyle>
          <a:p>
            <a:r>
              <a:rPr lang="es-ES" dirty="0"/>
              <a:t>Título de la diapositiva</a:t>
            </a:r>
            <a:endParaRPr lang="es-CL" dirty="0"/>
          </a:p>
        </p:txBody>
      </p:sp>
    </p:spTree>
    <p:custDataLst>
      <p:tags r:id="rId1"/>
    </p:custDataLst>
    <p:extLst>
      <p:ext uri="{BB962C8B-B14F-4D97-AF65-F5344CB8AC3E}">
        <p14:creationId xmlns:p14="http://schemas.microsoft.com/office/powerpoint/2010/main" val="325563908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Título y objetos">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s-ES" dirty="0"/>
              <a:t>Editar el estilo de texto del patrón</a:t>
            </a:r>
          </a:p>
          <a:p>
            <a:pPr lvl="1"/>
            <a:r>
              <a:rPr lang="es-ES" dirty="0"/>
              <a:t>Segundo nivel</a:t>
            </a:r>
          </a:p>
          <a:p>
            <a:pPr lvl="2"/>
            <a:r>
              <a:rPr lang="es-ES" dirty="0"/>
              <a:t>Tercer nivel</a:t>
            </a:r>
          </a:p>
          <a:p>
            <a:pPr lvl="3"/>
            <a:r>
              <a:rPr lang="es-ES" dirty="0"/>
              <a:t>Cuarto nivel</a:t>
            </a:r>
          </a:p>
          <a:p>
            <a:pPr lvl="4"/>
            <a:r>
              <a:rPr lang="es-ES" dirty="0"/>
              <a:t>Quinto nivel</a:t>
            </a:r>
            <a:endParaRPr lang="en-US" dirty="0"/>
          </a:p>
        </p:txBody>
      </p:sp>
      <p:sp>
        <p:nvSpPr>
          <p:cNvPr id="7" name="Título 6"/>
          <p:cNvSpPr>
            <a:spLocks noGrp="1"/>
          </p:cNvSpPr>
          <p:nvPr>
            <p:ph type="title"/>
          </p:nvPr>
        </p:nvSpPr>
        <p:spPr/>
        <p:txBody>
          <a:bodyPr>
            <a:spAutoFit/>
          </a:bodyPr>
          <a:lstStyle/>
          <a:p>
            <a:r>
              <a:rPr lang="es-ES" dirty="0"/>
              <a:t>Haga clic para modificar el estilo de título del patrón</a:t>
            </a:r>
            <a:endParaRPr lang="es-CL" dirty="0"/>
          </a:p>
        </p:txBody>
      </p:sp>
    </p:spTree>
    <p:custDataLst>
      <p:tags r:id="rId1"/>
    </p:custDataLst>
    <p:extLst>
      <p:ext uri="{BB962C8B-B14F-4D97-AF65-F5344CB8AC3E}">
        <p14:creationId xmlns:p14="http://schemas.microsoft.com/office/powerpoint/2010/main" val="292250923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Título, objetos y fuente">
    <p:spTree>
      <p:nvGrpSpPr>
        <p:cNvPr id="1" name=""/>
        <p:cNvGrpSpPr/>
        <p:nvPr/>
      </p:nvGrpSpPr>
      <p:grpSpPr>
        <a:xfrm>
          <a:off x="0" y="0"/>
          <a:ext cx="0" cy="0"/>
          <a:chOff x="0" y="0"/>
          <a:chExt cx="0" cy="0"/>
        </a:xfrm>
      </p:grpSpPr>
      <p:sp>
        <p:nvSpPr>
          <p:cNvPr id="3" name="Content Placeholder 2"/>
          <p:cNvSpPr>
            <a:spLocks noGrp="1"/>
          </p:cNvSpPr>
          <p:nvPr>
            <p:ph idx="1"/>
          </p:nvPr>
        </p:nvSpPr>
        <p:spPr>
          <a:xfrm>
            <a:off x="1068118" y="2269001"/>
            <a:ext cx="16151764" cy="6532100"/>
          </a:xfrm>
        </p:spPr>
        <p:txBody>
          <a:bodyPr/>
          <a:lstStyle/>
          <a:p>
            <a:pPr lvl="0"/>
            <a:r>
              <a:rPr lang="es-ES" dirty="0"/>
              <a:t>Editar el estilo de texto del patrón</a:t>
            </a:r>
          </a:p>
          <a:p>
            <a:pPr lvl="1"/>
            <a:r>
              <a:rPr lang="es-ES" dirty="0"/>
              <a:t>Segundo nivel</a:t>
            </a:r>
          </a:p>
          <a:p>
            <a:pPr lvl="2"/>
            <a:r>
              <a:rPr lang="es-ES" dirty="0"/>
              <a:t>Tercer nivel</a:t>
            </a:r>
          </a:p>
          <a:p>
            <a:pPr lvl="3"/>
            <a:r>
              <a:rPr lang="es-ES" dirty="0"/>
              <a:t>Cuarto nivel</a:t>
            </a:r>
          </a:p>
          <a:p>
            <a:pPr lvl="4"/>
            <a:r>
              <a:rPr lang="es-ES" dirty="0"/>
              <a:t>Quinto nivel</a:t>
            </a:r>
            <a:endParaRPr lang="en-US" dirty="0"/>
          </a:p>
        </p:txBody>
      </p:sp>
      <p:sp>
        <p:nvSpPr>
          <p:cNvPr id="7" name="Título 6"/>
          <p:cNvSpPr>
            <a:spLocks noGrp="1"/>
          </p:cNvSpPr>
          <p:nvPr>
            <p:ph type="title"/>
          </p:nvPr>
        </p:nvSpPr>
        <p:spPr/>
        <p:txBody>
          <a:bodyPr/>
          <a:lstStyle/>
          <a:p>
            <a:r>
              <a:rPr lang="es-ES"/>
              <a:t>Haga clic para modificar el estilo de título del patrón</a:t>
            </a:r>
            <a:endParaRPr lang="es-CL"/>
          </a:p>
        </p:txBody>
      </p:sp>
      <p:sp>
        <p:nvSpPr>
          <p:cNvPr id="4" name="Marcador de texto 5"/>
          <p:cNvSpPr>
            <a:spLocks noGrp="1"/>
          </p:cNvSpPr>
          <p:nvPr>
            <p:ph type="body" sz="quarter" idx="12" hasCustomPrompt="1"/>
          </p:nvPr>
        </p:nvSpPr>
        <p:spPr>
          <a:xfrm>
            <a:off x="1068118" y="8801101"/>
            <a:ext cx="16151764" cy="416195"/>
          </a:xfrm>
        </p:spPr>
        <p:txBody>
          <a:bodyPr wrap="square">
            <a:noAutofit/>
          </a:bodyPr>
          <a:lstStyle>
            <a:lvl1pPr marL="0" indent="0">
              <a:spcBef>
                <a:spcPts val="0"/>
              </a:spcBef>
              <a:buNone/>
              <a:defRPr sz="1575">
                <a:solidFill>
                  <a:schemeClr val="bg1">
                    <a:lumMod val="50000"/>
                  </a:schemeClr>
                </a:solidFill>
              </a:defRPr>
            </a:lvl1pPr>
            <a:lvl2pPr marL="685709" indent="0">
              <a:buNone/>
              <a:defRPr/>
            </a:lvl2pPr>
            <a:lvl3pPr marL="1371417" indent="0">
              <a:buNone/>
              <a:defRPr/>
            </a:lvl3pPr>
            <a:lvl4pPr marL="2057126" indent="0">
              <a:buNone/>
              <a:defRPr/>
            </a:lvl4pPr>
            <a:lvl5pPr marL="2742834" indent="0">
              <a:buNone/>
              <a:defRPr/>
            </a:lvl5pPr>
          </a:lstStyle>
          <a:p>
            <a:pPr lvl="0"/>
            <a:r>
              <a:rPr lang="es-ES" dirty="0"/>
              <a:t>Fuente: </a:t>
            </a:r>
            <a:r>
              <a:rPr lang="es-ES" dirty="0" err="1"/>
              <a:t>Lorem</a:t>
            </a:r>
            <a:r>
              <a:rPr lang="es-ES" dirty="0"/>
              <a:t> </a:t>
            </a:r>
            <a:r>
              <a:rPr lang="es-ES" dirty="0" err="1"/>
              <a:t>ipsum</a:t>
            </a:r>
            <a:endParaRPr lang="es-ES" dirty="0"/>
          </a:p>
        </p:txBody>
      </p:sp>
      <p:cxnSp>
        <p:nvCxnSpPr>
          <p:cNvPr id="5" name="Conector recto 4"/>
          <p:cNvCxnSpPr/>
          <p:nvPr userDrawn="1"/>
        </p:nvCxnSpPr>
        <p:spPr>
          <a:xfrm>
            <a:off x="1168400" y="8801100"/>
            <a:ext cx="955621"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6" name="Conector recto 5"/>
          <p:cNvCxnSpPr/>
          <p:nvPr userDrawn="1"/>
        </p:nvCxnSpPr>
        <p:spPr>
          <a:xfrm>
            <a:off x="1168400" y="8801100"/>
            <a:ext cx="955621"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Tree>
    <p:custDataLst>
      <p:tags r:id="rId1"/>
    </p:custDataLst>
    <p:extLst>
      <p:ext uri="{BB962C8B-B14F-4D97-AF65-F5344CB8AC3E}">
        <p14:creationId xmlns:p14="http://schemas.microsoft.com/office/powerpoint/2010/main" val="333538858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Título y objetos - Imagen">
    <p:spTree>
      <p:nvGrpSpPr>
        <p:cNvPr id="1" name=""/>
        <p:cNvGrpSpPr/>
        <p:nvPr/>
      </p:nvGrpSpPr>
      <p:grpSpPr>
        <a:xfrm>
          <a:off x="0" y="0"/>
          <a:ext cx="0" cy="0"/>
          <a:chOff x="0" y="0"/>
          <a:chExt cx="0" cy="0"/>
        </a:xfrm>
      </p:grpSpPr>
      <p:sp>
        <p:nvSpPr>
          <p:cNvPr id="3" name="Content Placeholder 2"/>
          <p:cNvSpPr>
            <a:spLocks noGrp="1"/>
          </p:cNvSpPr>
          <p:nvPr>
            <p:ph idx="1"/>
          </p:nvPr>
        </p:nvSpPr>
        <p:spPr>
          <a:xfrm>
            <a:off x="1068118" y="2269000"/>
            <a:ext cx="10609532" cy="6948295"/>
          </a:xfrm>
        </p:spPr>
        <p:txBody>
          <a:bodyPr/>
          <a:lstStyle/>
          <a:p>
            <a:pPr lvl="0"/>
            <a:r>
              <a:rPr lang="es-ES" dirty="0"/>
              <a:t>Editar el estilo de texto del patrón</a:t>
            </a:r>
          </a:p>
          <a:p>
            <a:pPr lvl="1"/>
            <a:r>
              <a:rPr lang="es-ES" dirty="0"/>
              <a:t>Segundo nivel</a:t>
            </a:r>
          </a:p>
          <a:p>
            <a:pPr lvl="2"/>
            <a:r>
              <a:rPr lang="es-ES" dirty="0"/>
              <a:t>Tercer nivel</a:t>
            </a:r>
          </a:p>
          <a:p>
            <a:pPr lvl="3"/>
            <a:r>
              <a:rPr lang="es-ES" dirty="0"/>
              <a:t>Cuarto nivel</a:t>
            </a:r>
          </a:p>
          <a:p>
            <a:pPr lvl="4"/>
            <a:r>
              <a:rPr lang="es-ES" dirty="0"/>
              <a:t>Quinto nivel</a:t>
            </a:r>
            <a:endParaRPr lang="en-US" dirty="0"/>
          </a:p>
        </p:txBody>
      </p:sp>
      <p:sp>
        <p:nvSpPr>
          <p:cNvPr id="4" name="Marcador de posición de imagen 9"/>
          <p:cNvSpPr>
            <a:spLocks noGrp="1"/>
          </p:cNvSpPr>
          <p:nvPr>
            <p:ph type="pic" sz="quarter" idx="10"/>
          </p:nvPr>
        </p:nvSpPr>
        <p:spPr>
          <a:xfrm>
            <a:off x="12309230" y="0"/>
            <a:ext cx="5978770" cy="10285413"/>
          </a:xfrm>
          <a:solidFill>
            <a:schemeClr val="bg1">
              <a:lumMod val="95000"/>
            </a:schemeClr>
          </a:solidFill>
        </p:spPr>
        <p:txBody>
          <a:bodyPr vert="horz" lIns="360000" tIns="360000" rIns="91440" bIns="45720" rtlCol="0" anchor="ctr">
            <a:normAutofit/>
          </a:bodyPr>
          <a:lstStyle>
            <a:lvl1pPr algn="ctr">
              <a:defRPr lang="en-US" sz="2400" b="1">
                <a:solidFill>
                  <a:schemeClr val="bg1">
                    <a:lumMod val="50000"/>
                  </a:schemeClr>
                </a:solidFill>
              </a:defRPr>
            </a:lvl1pPr>
          </a:lstStyle>
          <a:p>
            <a:pPr lvl="0"/>
            <a:endParaRPr lang="en-US"/>
          </a:p>
        </p:txBody>
      </p:sp>
      <p:sp>
        <p:nvSpPr>
          <p:cNvPr id="5" name="Título 6"/>
          <p:cNvSpPr>
            <a:spLocks noGrp="1"/>
          </p:cNvSpPr>
          <p:nvPr>
            <p:ph type="title" hasCustomPrompt="1"/>
          </p:nvPr>
        </p:nvSpPr>
        <p:spPr>
          <a:xfrm>
            <a:off x="1068118" y="1271134"/>
            <a:ext cx="10609532" cy="701731"/>
          </a:xfrm>
        </p:spPr>
        <p:txBody>
          <a:bodyPr/>
          <a:lstStyle/>
          <a:p>
            <a:r>
              <a:rPr lang="es-ES" dirty="0"/>
              <a:t>Haga clic para modificar el título</a:t>
            </a:r>
            <a:endParaRPr lang="es-CL" dirty="0"/>
          </a:p>
        </p:txBody>
      </p:sp>
    </p:spTree>
    <p:custDataLst>
      <p:tags r:id="rId1"/>
    </p:custDataLst>
    <p:extLst>
      <p:ext uri="{BB962C8B-B14F-4D97-AF65-F5344CB8AC3E}">
        <p14:creationId xmlns:p14="http://schemas.microsoft.com/office/powerpoint/2010/main" val="21441918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Objetivos">
    <p:spTree>
      <p:nvGrpSpPr>
        <p:cNvPr id="1" name=""/>
        <p:cNvGrpSpPr/>
        <p:nvPr/>
      </p:nvGrpSpPr>
      <p:grpSpPr>
        <a:xfrm>
          <a:off x="0" y="0"/>
          <a:ext cx="0" cy="0"/>
          <a:chOff x="0" y="0"/>
          <a:chExt cx="0" cy="0"/>
        </a:xfrm>
      </p:grpSpPr>
      <p:sp>
        <p:nvSpPr>
          <p:cNvPr id="5" name="Marcador de posición de imagen 9">
            <a:extLst>
              <a:ext uri="{FF2B5EF4-FFF2-40B4-BE49-F238E27FC236}">
                <a16:creationId xmlns:a16="http://schemas.microsoft.com/office/drawing/2014/main" id="{DC82DBF8-1D15-4045-A14A-5F6935A48B28}"/>
              </a:ext>
            </a:extLst>
          </p:cNvPr>
          <p:cNvSpPr>
            <a:spLocks noGrp="1"/>
          </p:cNvSpPr>
          <p:nvPr>
            <p:ph type="pic" sz="quarter" idx="10"/>
          </p:nvPr>
        </p:nvSpPr>
        <p:spPr>
          <a:xfrm>
            <a:off x="12309230" y="0"/>
            <a:ext cx="5978770" cy="10285413"/>
          </a:xfrm>
          <a:solidFill>
            <a:schemeClr val="bg1">
              <a:lumMod val="95000"/>
            </a:schemeClr>
          </a:solidFill>
        </p:spPr>
        <p:txBody>
          <a:bodyPr vert="horz" lIns="360000" tIns="360000" rIns="91440" bIns="45720" rtlCol="0" anchor="ctr">
            <a:normAutofit/>
          </a:bodyPr>
          <a:lstStyle>
            <a:lvl1pPr algn="ctr">
              <a:defRPr lang="en-US" sz="2400" b="1">
                <a:solidFill>
                  <a:schemeClr val="bg1">
                    <a:lumMod val="50000"/>
                  </a:schemeClr>
                </a:solidFill>
              </a:defRPr>
            </a:lvl1pPr>
          </a:lstStyle>
          <a:p>
            <a:pPr lvl="0"/>
            <a:endParaRPr lang="en-US"/>
          </a:p>
        </p:txBody>
      </p:sp>
      <p:sp>
        <p:nvSpPr>
          <p:cNvPr id="4" name="Título 6"/>
          <p:cNvSpPr>
            <a:spLocks noGrp="1"/>
          </p:cNvSpPr>
          <p:nvPr>
            <p:ph type="title" hasCustomPrompt="1"/>
          </p:nvPr>
        </p:nvSpPr>
        <p:spPr>
          <a:xfrm>
            <a:off x="1068118" y="1271134"/>
            <a:ext cx="10609532" cy="701731"/>
          </a:xfrm>
        </p:spPr>
        <p:txBody>
          <a:bodyPr/>
          <a:lstStyle/>
          <a:p>
            <a:r>
              <a:rPr lang="es-ES" dirty="0"/>
              <a:t>Haga clic para modificar el título</a:t>
            </a:r>
            <a:endParaRPr lang="es-CL" dirty="0"/>
          </a:p>
        </p:txBody>
      </p:sp>
    </p:spTree>
    <p:custDataLst>
      <p:tags r:id="rId1"/>
    </p:custDataLst>
    <p:extLst>
      <p:ext uri="{BB962C8B-B14F-4D97-AF65-F5344CB8AC3E}">
        <p14:creationId xmlns:p14="http://schemas.microsoft.com/office/powerpoint/2010/main" val="265265417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Título, objetos y fuente - Imagen">
    <p:spTree>
      <p:nvGrpSpPr>
        <p:cNvPr id="1" name=""/>
        <p:cNvGrpSpPr/>
        <p:nvPr/>
      </p:nvGrpSpPr>
      <p:grpSpPr>
        <a:xfrm>
          <a:off x="0" y="0"/>
          <a:ext cx="0" cy="0"/>
          <a:chOff x="0" y="0"/>
          <a:chExt cx="0" cy="0"/>
        </a:xfrm>
      </p:grpSpPr>
      <p:sp>
        <p:nvSpPr>
          <p:cNvPr id="3" name="Content Placeholder 2"/>
          <p:cNvSpPr>
            <a:spLocks noGrp="1"/>
          </p:cNvSpPr>
          <p:nvPr>
            <p:ph idx="1"/>
          </p:nvPr>
        </p:nvSpPr>
        <p:spPr>
          <a:xfrm>
            <a:off x="1068118" y="2269001"/>
            <a:ext cx="10609532" cy="6532100"/>
          </a:xfrm>
        </p:spPr>
        <p:txBody>
          <a:bodyPr/>
          <a:lstStyle/>
          <a:p>
            <a:pPr lvl="0"/>
            <a:r>
              <a:rPr lang="es-ES" dirty="0"/>
              <a:t>Editar el estilo de texto del patrón</a:t>
            </a:r>
          </a:p>
          <a:p>
            <a:pPr lvl="1"/>
            <a:r>
              <a:rPr lang="es-ES" dirty="0"/>
              <a:t>Segundo nivel</a:t>
            </a:r>
          </a:p>
          <a:p>
            <a:pPr lvl="2"/>
            <a:r>
              <a:rPr lang="es-ES" dirty="0"/>
              <a:t>Tercer nivel</a:t>
            </a:r>
          </a:p>
          <a:p>
            <a:pPr lvl="3"/>
            <a:r>
              <a:rPr lang="es-ES" dirty="0"/>
              <a:t>Cuarto nivel</a:t>
            </a:r>
          </a:p>
          <a:p>
            <a:pPr lvl="4"/>
            <a:r>
              <a:rPr lang="es-ES" dirty="0"/>
              <a:t>Quinto nivel</a:t>
            </a:r>
            <a:endParaRPr lang="en-US" dirty="0"/>
          </a:p>
        </p:txBody>
      </p:sp>
      <p:sp>
        <p:nvSpPr>
          <p:cNvPr id="4" name="Marcador de texto 5"/>
          <p:cNvSpPr>
            <a:spLocks noGrp="1"/>
          </p:cNvSpPr>
          <p:nvPr>
            <p:ph type="body" sz="quarter" idx="12" hasCustomPrompt="1"/>
          </p:nvPr>
        </p:nvSpPr>
        <p:spPr>
          <a:xfrm>
            <a:off x="1068118" y="8801101"/>
            <a:ext cx="10609532" cy="416195"/>
          </a:xfrm>
        </p:spPr>
        <p:txBody>
          <a:bodyPr wrap="square">
            <a:noAutofit/>
          </a:bodyPr>
          <a:lstStyle>
            <a:lvl1pPr marL="0" indent="0">
              <a:spcBef>
                <a:spcPts val="0"/>
              </a:spcBef>
              <a:buNone/>
              <a:defRPr sz="1575">
                <a:solidFill>
                  <a:schemeClr val="bg1">
                    <a:lumMod val="50000"/>
                  </a:schemeClr>
                </a:solidFill>
              </a:defRPr>
            </a:lvl1pPr>
            <a:lvl2pPr marL="685709" indent="0">
              <a:buNone/>
              <a:defRPr/>
            </a:lvl2pPr>
            <a:lvl3pPr marL="1371417" indent="0">
              <a:buNone/>
              <a:defRPr/>
            </a:lvl3pPr>
            <a:lvl4pPr marL="2057126" indent="0">
              <a:buNone/>
              <a:defRPr/>
            </a:lvl4pPr>
            <a:lvl5pPr marL="2742834" indent="0">
              <a:buNone/>
              <a:defRPr/>
            </a:lvl5pPr>
          </a:lstStyle>
          <a:p>
            <a:pPr lvl="0"/>
            <a:r>
              <a:rPr lang="es-ES" dirty="0"/>
              <a:t>Fuente: </a:t>
            </a:r>
            <a:r>
              <a:rPr lang="es-ES" dirty="0" err="1"/>
              <a:t>Lorem</a:t>
            </a:r>
            <a:r>
              <a:rPr lang="es-ES" dirty="0"/>
              <a:t> </a:t>
            </a:r>
            <a:r>
              <a:rPr lang="es-ES" dirty="0" err="1"/>
              <a:t>ipsum</a:t>
            </a:r>
            <a:endParaRPr lang="es-ES" dirty="0"/>
          </a:p>
        </p:txBody>
      </p:sp>
      <p:cxnSp>
        <p:nvCxnSpPr>
          <p:cNvPr id="5" name="Conector recto 4"/>
          <p:cNvCxnSpPr/>
          <p:nvPr userDrawn="1"/>
        </p:nvCxnSpPr>
        <p:spPr>
          <a:xfrm>
            <a:off x="1168400" y="8801100"/>
            <a:ext cx="955621"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6" name="Conector recto 5"/>
          <p:cNvCxnSpPr/>
          <p:nvPr userDrawn="1"/>
        </p:nvCxnSpPr>
        <p:spPr>
          <a:xfrm>
            <a:off x="1168400" y="8801100"/>
            <a:ext cx="955621"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9" name="Marcador de posición de imagen 9">
            <a:extLst>
              <a:ext uri="{FF2B5EF4-FFF2-40B4-BE49-F238E27FC236}">
                <a16:creationId xmlns:a16="http://schemas.microsoft.com/office/drawing/2014/main" id="{BD15F310-AFA3-404A-B9FC-588612B777C5}"/>
              </a:ext>
            </a:extLst>
          </p:cNvPr>
          <p:cNvSpPr>
            <a:spLocks noGrp="1"/>
          </p:cNvSpPr>
          <p:nvPr>
            <p:ph type="pic" sz="quarter" idx="10"/>
          </p:nvPr>
        </p:nvSpPr>
        <p:spPr>
          <a:xfrm>
            <a:off x="12309230" y="0"/>
            <a:ext cx="5978770" cy="10285413"/>
          </a:xfrm>
          <a:solidFill>
            <a:schemeClr val="bg1">
              <a:lumMod val="95000"/>
            </a:schemeClr>
          </a:solidFill>
        </p:spPr>
        <p:txBody>
          <a:bodyPr vert="horz" lIns="360000" tIns="360000" rIns="91440" bIns="45720" rtlCol="0" anchor="ctr">
            <a:normAutofit/>
          </a:bodyPr>
          <a:lstStyle>
            <a:lvl1pPr algn="ctr">
              <a:defRPr lang="en-US" sz="2400" b="1">
                <a:solidFill>
                  <a:schemeClr val="bg1">
                    <a:lumMod val="50000"/>
                  </a:schemeClr>
                </a:solidFill>
              </a:defRPr>
            </a:lvl1pPr>
          </a:lstStyle>
          <a:p>
            <a:pPr lvl="0"/>
            <a:endParaRPr lang="en-US"/>
          </a:p>
        </p:txBody>
      </p:sp>
      <p:sp>
        <p:nvSpPr>
          <p:cNvPr id="8" name="Título 6"/>
          <p:cNvSpPr>
            <a:spLocks noGrp="1"/>
          </p:cNvSpPr>
          <p:nvPr>
            <p:ph type="title" hasCustomPrompt="1"/>
          </p:nvPr>
        </p:nvSpPr>
        <p:spPr>
          <a:xfrm>
            <a:off x="1068118" y="1271134"/>
            <a:ext cx="10609532" cy="701731"/>
          </a:xfrm>
        </p:spPr>
        <p:txBody>
          <a:bodyPr/>
          <a:lstStyle/>
          <a:p>
            <a:r>
              <a:rPr lang="es-ES" dirty="0"/>
              <a:t>Haga clic para modificar el título</a:t>
            </a:r>
            <a:endParaRPr lang="es-CL" dirty="0"/>
          </a:p>
        </p:txBody>
      </p:sp>
    </p:spTree>
    <p:custDataLst>
      <p:tags r:id="rId1"/>
    </p:custDataLst>
    <p:extLst>
      <p:ext uri="{BB962C8B-B14F-4D97-AF65-F5344CB8AC3E}">
        <p14:creationId xmlns:p14="http://schemas.microsoft.com/office/powerpoint/2010/main" val="320321069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tags" Target="../tags/tag2.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bg1">
                <a:alpha val="0"/>
              </a:schemeClr>
            </a:gs>
            <a:gs pos="80000">
              <a:schemeClr val="bg1"/>
            </a:gs>
          </a:gsLst>
          <a:lin ang="16200000" scaled="1"/>
          <a:tileRect/>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68118" y="1271134"/>
            <a:ext cx="16151764" cy="701731"/>
          </a:xfrm>
          <a:prstGeom prst="rect">
            <a:avLst/>
          </a:prstGeom>
        </p:spPr>
        <p:txBody>
          <a:bodyPr vert="horz" lIns="91440" tIns="45720" rIns="91440" bIns="45720" rtlCol="0" anchor="t">
            <a:spAutoFit/>
          </a:bodyPr>
          <a:lstStyle/>
          <a:p>
            <a:r>
              <a:rPr lang="es-ES" dirty="0"/>
              <a:t>Haga clic para modificar el estilo de título del patrón</a:t>
            </a:r>
            <a:endParaRPr lang="en-US" dirty="0"/>
          </a:p>
        </p:txBody>
      </p:sp>
      <p:sp>
        <p:nvSpPr>
          <p:cNvPr id="3" name="Text Placeholder 2"/>
          <p:cNvSpPr>
            <a:spLocks noGrp="1"/>
          </p:cNvSpPr>
          <p:nvPr>
            <p:ph type="body" idx="1"/>
          </p:nvPr>
        </p:nvSpPr>
        <p:spPr>
          <a:xfrm>
            <a:off x="1068118" y="2269000"/>
            <a:ext cx="16151764" cy="6948295"/>
          </a:xfrm>
          <a:prstGeom prst="rect">
            <a:avLst/>
          </a:prstGeom>
        </p:spPr>
        <p:txBody>
          <a:bodyPr vert="horz" lIns="91440" tIns="45720" rIns="91440" bIns="45720" rtlCol="0">
            <a:normAutofit/>
          </a:bodyPr>
          <a:lstStyle/>
          <a:p>
            <a:pPr lvl="0"/>
            <a:r>
              <a:rPr lang="es-ES" dirty="0"/>
              <a:t>Editar el estilo de texto del patrón</a:t>
            </a:r>
          </a:p>
          <a:p>
            <a:pPr lvl="1"/>
            <a:r>
              <a:rPr lang="es-ES" dirty="0"/>
              <a:t>Segundo nivel</a:t>
            </a:r>
          </a:p>
          <a:p>
            <a:pPr lvl="2"/>
            <a:r>
              <a:rPr lang="es-ES" dirty="0"/>
              <a:t>Tercer nivel</a:t>
            </a:r>
          </a:p>
          <a:p>
            <a:pPr lvl="3"/>
            <a:r>
              <a:rPr lang="es-ES" dirty="0"/>
              <a:t>Cuarto nivel</a:t>
            </a:r>
          </a:p>
          <a:p>
            <a:pPr lvl="4"/>
            <a:r>
              <a:rPr lang="es-ES" dirty="0"/>
              <a:t>Quinto nivel</a:t>
            </a:r>
            <a:endParaRPr lang="en-US" dirty="0"/>
          </a:p>
        </p:txBody>
      </p:sp>
    </p:spTree>
    <p:custDataLst>
      <p:tags r:id="rId23"/>
    </p:custDataLst>
    <p:extLst>
      <p:ext uri="{BB962C8B-B14F-4D97-AF65-F5344CB8AC3E}">
        <p14:creationId xmlns:p14="http://schemas.microsoft.com/office/powerpoint/2010/main" val="2758326456"/>
      </p:ext>
    </p:extLst>
  </p:cSld>
  <p:clrMap bg1="lt1" tx1="dk1" bg2="lt2" tx2="dk2" accent1="accent1" accent2="accent2" accent3="accent3" accent4="accent4" accent5="accent5" accent6="accent6" hlink="hlink" folHlink="folHlink"/>
  <p:sldLayoutIdLst>
    <p:sldLayoutId id="2147483661" r:id="rId1"/>
    <p:sldLayoutId id="2147483680" r:id="rId2"/>
    <p:sldLayoutId id="2147483677" r:id="rId3"/>
    <p:sldLayoutId id="2147483681" r:id="rId4"/>
    <p:sldLayoutId id="2147483662" r:id="rId5"/>
    <p:sldLayoutId id="2147483669" r:id="rId6"/>
    <p:sldLayoutId id="2147483675" r:id="rId7"/>
    <p:sldLayoutId id="2147483679" r:id="rId8"/>
    <p:sldLayoutId id="2147483676" r:id="rId9"/>
    <p:sldLayoutId id="2147483663" r:id="rId10"/>
    <p:sldLayoutId id="2147483678" r:id="rId11"/>
    <p:sldLayoutId id="2147483664" r:id="rId12"/>
    <p:sldLayoutId id="2147483666" r:id="rId13"/>
    <p:sldLayoutId id="2147483670" r:id="rId14"/>
    <p:sldLayoutId id="2147483667" r:id="rId15"/>
    <p:sldLayoutId id="2147483671" r:id="rId16"/>
    <p:sldLayoutId id="2147483673" r:id="rId17"/>
    <p:sldLayoutId id="2147483672" r:id="rId18"/>
    <p:sldLayoutId id="2147483674" r:id="rId19"/>
    <p:sldLayoutId id="2147483668" r:id="rId20"/>
    <p:sldLayoutId id="2147483682" r:id="rId21"/>
  </p:sldLayoutIdLst>
  <p:txStyles>
    <p:titleStyle>
      <a:lvl1pPr algn="l" defTabSz="1371417" rtl="0" eaLnBrk="1" latinLnBrk="0" hangingPunct="1">
        <a:lnSpc>
          <a:spcPct val="90000"/>
        </a:lnSpc>
        <a:spcBef>
          <a:spcPct val="0"/>
        </a:spcBef>
        <a:buNone/>
        <a:defRPr sz="4400" b="1" kern="1200">
          <a:solidFill>
            <a:schemeClr val="accent1"/>
          </a:solidFill>
          <a:latin typeface="+mj-lt"/>
          <a:ea typeface="+mj-ea"/>
          <a:cs typeface="+mj-cs"/>
        </a:defRPr>
      </a:lvl1pPr>
    </p:titleStyle>
    <p:bodyStyle>
      <a:lvl1pPr marL="0" indent="0" algn="l" defTabSz="1371417" rtl="0" eaLnBrk="1" latinLnBrk="0" hangingPunct="1">
        <a:lnSpc>
          <a:spcPct val="130000"/>
        </a:lnSpc>
        <a:spcBef>
          <a:spcPts val="1500"/>
        </a:spcBef>
        <a:buClr>
          <a:schemeClr val="accent4"/>
        </a:buClr>
        <a:buFont typeface="Wingdings" panose="05000000000000000000" pitchFamily="2" charset="2"/>
        <a:buNone/>
        <a:defRPr sz="2600" kern="1200">
          <a:solidFill>
            <a:schemeClr val="tx1"/>
          </a:solidFill>
          <a:latin typeface="+mn-lt"/>
          <a:ea typeface="+mn-ea"/>
          <a:cs typeface="+mn-cs"/>
        </a:defRPr>
      </a:lvl1pPr>
      <a:lvl2pPr marL="685709" indent="0" algn="l" defTabSz="1371417" rtl="0" eaLnBrk="1" latinLnBrk="0" hangingPunct="1">
        <a:lnSpc>
          <a:spcPct val="130000"/>
        </a:lnSpc>
        <a:spcBef>
          <a:spcPts val="750"/>
        </a:spcBef>
        <a:buClr>
          <a:schemeClr val="accent4"/>
        </a:buClr>
        <a:buFont typeface="Wingdings" panose="05000000000000000000" pitchFamily="2" charset="2"/>
        <a:buNone/>
        <a:defRPr sz="2600" kern="1200">
          <a:solidFill>
            <a:schemeClr val="tx1"/>
          </a:solidFill>
          <a:latin typeface="+mn-lt"/>
          <a:ea typeface="+mn-ea"/>
          <a:cs typeface="+mn-cs"/>
        </a:defRPr>
      </a:lvl2pPr>
      <a:lvl3pPr marL="1371417" indent="0" algn="l" defTabSz="1371417" rtl="0" eaLnBrk="1" latinLnBrk="0" hangingPunct="1">
        <a:lnSpc>
          <a:spcPct val="130000"/>
        </a:lnSpc>
        <a:spcBef>
          <a:spcPts val="750"/>
        </a:spcBef>
        <a:buClr>
          <a:schemeClr val="accent4"/>
        </a:buClr>
        <a:buFont typeface="Wingdings" panose="05000000000000000000" pitchFamily="2" charset="2"/>
        <a:buNone/>
        <a:defRPr sz="2600" kern="1200">
          <a:solidFill>
            <a:schemeClr val="tx1"/>
          </a:solidFill>
          <a:latin typeface="+mn-lt"/>
          <a:ea typeface="+mn-ea"/>
          <a:cs typeface="+mn-cs"/>
        </a:defRPr>
      </a:lvl3pPr>
      <a:lvl4pPr marL="2057126" indent="0" algn="l" defTabSz="1371417" rtl="0" eaLnBrk="1" latinLnBrk="0" hangingPunct="1">
        <a:lnSpc>
          <a:spcPct val="130000"/>
        </a:lnSpc>
        <a:spcBef>
          <a:spcPts val="750"/>
        </a:spcBef>
        <a:buClr>
          <a:schemeClr val="accent4"/>
        </a:buClr>
        <a:buFont typeface="Wingdings" panose="05000000000000000000" pitchFamily="2" charset="2"/>
        <a:buNone/>
        <a:defRPr sz="2600" kern="1200">
          <a:solidFill>
            <a:schemeClr val="tx1"/>
          </a:solidFill>
          <a:latin typeface="+mn-lt"/>
          <a:ea typeface="+mn-ea"/>
          <a:cs typeface="+mn-cs"/>
        </a:defRPr>
      </a:lvl4pPr>
      <a:lvl5pPr marL="2742835" indent="0" algn="l" defTabSz="1371417" rtl="0" eaLnBrk="1" latinLnBrk="0" hangingPunct="1">
        <a:lnSpc>
          <a:spcPct val="130000"/>
        </a:lnSpc>
        <a:spcBef>
          <a:spcPts val="750"/>
        </a:spcBef>
        <a:buClr>
          <a:schemeClr val="accent4"/>
        </a:buClr>
        <a:buFont typeface="Wingdings" panose="05000000000000000000" pitchFamily="2" charset="2"/>
        <a:buNone/>
        <a:defRPr sz="2600" kern="1200">
          <a:solidFill>
            <a:schemeClr val="tx1"/>
          </a:solidFill>
          <a:latin typeface="+mn-lt"/>
          <a:ea typeface="+mn-ea"/>
          <a:cs typeface="+mn-cs"/>
        </a:defRPr>
      </a:lvl5pPr>
      <a:lvl6pPr marL="3771397"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6pPr>
      <a:lvl7pPr marL="4457106"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7pPr>
      <a:lvl8pPr marL="5142814"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8pPr>
      <a:lvl9pPr marL="5828523"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9pPr>
    </p:bodyStyle>
    <p:otherStyle>
      <a:defPPr>
        <a:defRPr lang="en-US"/>
      </a:defPPr>
      <a:lvl1pPr marL="0" algn="l" defTabSz="1371417" rtl="0" eaLnBrk="1" latinLnBrk="0" hangingPunct="1">
        <a:defRPr sz="2700" kern="1200">
          <a:solidFill>
            <a:schemeClr val="tx1"/>
          </a:solidFill>
          <a:latin typeface="+mn-lt"/>
          <a:ea typeface="+mn-ea"/>
          <a:cs typeface="+mn-cs"/>
        </a:defRPr>
      </a:lvl1pPr>
      <a:lvl2pPr marL="685709" algn="l" defTabSz="1371417" rtl="0" eaLnBrk="1" latinLnBrk="0" hangingPunct="1">
        <a:defRPr sz="2700" kern="1200">
          <a:solidFill>
            <a:schemeClr val="tx1"/>
          </a:solidFill>
          <a:latin typeface="+mn-lt"/>
          <a:ea typeface="+mn-ea"/>
          <a:cs typeface="+mn-cs"/>
        </a:defRPr>
      </a:lvl2pPr>
      <a:lvl3pPr marL="1371417" algn="l" defTabSz="1371417" rtl="0" eaLnBrk="1" latinLnBrk="0" hangingPunct="1">
        <a:defRPr sz="2700" kern="1200">
          <a:solidFill>
            <a:schemeClr val="tx1"/>
          </a:solidFill>
          <a:latin typeface="+mn-lt"/>
          <a:ea typeface="+mn-ea"/>
          <a:cs typeface="+mn-cs"/>
        </a:defRPr>
      </a:lvl3pPr>
      <a:lvl4pPr marL="2057126" algn="l" defTabSz="1371417" rtl="0" eaLnBrk="1" latinLnBrk="0" hangingPunct="1">
        <a:defRPr sz="2700" kern="1200">
          <a:solidFill>
            <a:schemeClr val="tx1"/>
          </a:solidFill>
          <a:latin typeface="+mn-lt"/>
          <a:ea typeface="+mn-ea"/>
          <a:cs typeface="+mn-cs"/>
        </a:defRPr>
      </a:lvl4pPr>
      <a:lvl5pPr marL="2742834" algn="l" defTabSz="1371417" rtl="0" eaLnBrk="1" latinLnBrk="0" hangingPunct="1">
        <a:defRPr sz="2700" kern="1200">
          <a:solidFill>
            <a:schemeClr val="tx1"/>
          </a:solidFill>
          <a:latin typeface="+mn-lt"/>
          <a:ea typeface="+mn-ea"/>
          <a:cs typeface="+mn-cs"/>
        </a:defRPr>
      </a:lvl5pPr>
      <a:lvl6pPr marL="3428543" algn="l" defTabSz="1371417" rtl="0" eaLnBrk="1" latinLnBrk="0" hangingPunct="1">
        <a:defRPr sz="2700" kern="1200">
          <a:solidFill>
            <a:schemeClr val="tx1"/>
          </a:solidFill>
          <a:latin typeface="+mn-lt"/>
          <a:ea typeface="+mn-ea"/>
          <a:cs typeface="+mn-cs"/>
        </a:defRPr>
      </a:lvl6pPr>
      <a:lvl7pPr marL="4114251" algn="l" defTabSz="1371417" rtl="0" eaLnBrk="1" latinLnBrk="0" hangingPunct="1">
        <a:defRPr sz="2700" kern="1200">
          <a:solidFill>
            <a:schemeClr val="tx1"/>
          </a:solidFill>
          <a:latin typeface="+mn-lt"/>
          <a:ea typeface="+mn-ea"/>
          <a:cs typeface="+mn-cs"/>
        </a:defRPr>
      </a:lvl7pPr>
      <a:lvl8pPr marL="4799960" algn="l" defTabSz="1371417" rtl="0" eaLnBrk="1" latinLnBrk="0" hangingPunct="1">
        <a:defRPr sz="2700" kern="1200">
          <a:solidFill>
            <a:schemeClr val="tx1"/>
          </a:solidFill>
          <a:latin typeface="+mn-lt"/>
          <a:ea typeface="+mn-ea"/>
          <a:cs typeface="+mn-cs"/>
        </a:defRPr>
      </a:lvl8pPr>
      <a:lvl9pPr marL="5485668" algn="l" defTabSz="1371417" rtl="0" eaLnBrk="1" latinLnBrk="0" hangingPunct="1">
        <a:defRPr sz="27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640" userDrawn="1">
          <p15:clr>
            <a:srgbClr val="F26B43"/>
          </p15:clr>
        </p15:guide>
        <p15:guide id="2" pos="736" userDrawn="1">
          <p15:clr>
            <a:srgbClr val="F26B43"/>
          </p15:clr>
        </p15:guide>
        <p15:guide id="3" pos="10776" userDrawn="1">
          <p15:clr>
            <a:srgbClr val="F26B43"/>
          </p15:clr>
        </p15:guide>
        <p15:guide id="4" orient="horz" pos="1120" userDrawn="1">
          <p15:clr>
            <a:srgbClr val="F26B43"/>
          </p15:clr>
        </p15:guide>
        <p15:guide id="5" orient="horz" pos="1448" userDrawn="1">
          <p15:clr>
            <a:srgbClr val="F26B43"/>
          </p15:clr>
        </p15:guide>
        <p15:guide id="6" orient="horz" pos="5864" userDrawn="1">
          <p15:clr>
            <a:srgbClr val="F26B43"/>
          </p15:clr>
        </p15:guide>
        <p15:guide id="7" orient="horz" pos="5544"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png"/><Relationship Id="rId1" Type="http://schemas.openxmlformats.org/officeDocument/2006/relationships/slideLayout" Target="../slideLayouts/slideLayout5.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5.xml"/><Relationship Id="rId4" Type="http://schemas.openxmlformats.org/officeDocument/2006/relationships/image" Target="../media/image6.pn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8.xml"/><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9.xml"/><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0.xml"/><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1.xml"/><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2.xml"/><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3.xml"/><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4.xml"/><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5.xml"/><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6.xml"/><Relationship Id="rId1" Type="http://schemas.openxmlformats.org/officeDocument/2006/relationships/slideLayout" Target="../slideLayouts/slideLayout5.xml"/><Relationship Id="rId4" Type="http://schemas.openxmlformats.org/officeDocument/2006/relationships/image" Target="../media/image10.png"/></Relationships>
</file>

<file path=ppt/slides/_rels/slide25.xml.rels><?xml version="1.0" encoding="UTF-8" standalone="yes"?>
<Relationships xmlns="http://schemas.openxmlformats.org/package/2006/relationships"><Relationship Id="rId3" Type="http://schemas.openxmlformats.org/officeDocument/2006/relationships/hyperlink" Target="https://www.scielo.cl/scielo.php?script=sci_arttext&amp;pid=S0718-33052022000200266" TargetMode="External"/><Relationship Id="rId2" Type="http://schemas.openxmlformats.org/officeDocument/2006/relationships/notesSlide" Target="../notesSlides/notesSlide17.xml"/><Relationship Id="rId1" Type="http://schemas.openxmlformats.org/officeDocument/2006/relationships/slideLayout" Target="../slideLayouts/slideLayout5.xml"/></Relationships>
</file>

<file path=ppt/slides/_rels/slide26.xml.rels><?xml version="1.0" encoding="UTF-8" standalone="yes"?>
<Relationships xmlns="http://schemas.openxmlformats.org/package/2006/relationships"><Relationship Id="rId3" Type="http://schemas.openxmlformats.org/officeDocument/2006/relationships/hyperlink" Target="https://www.scielo.cl/scielo.php?script=sci_arttext&amp;pid=S0718-33052022000200266" TargetMode="External"/><Relationship Id="rId2" Type="http://schemas.openxmlformats.org/officeDocument/2006/relationships/notesSlide" Target="../notesSlides/notesSlide18.xml"/><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2">
            <a:extLst>
              <a:ext uri="{FF2B5EF4-FFF2-40B4-BE49-F238E27FC236}">
                <a16:creationId xmlns:a16="http://schemas.microsoft.com/office/drawing/2014/main" id="{428D76D6-FC14-5962-6702-0522F8140EC7}"/>
              </a:ext>
            </a:extLst>
          </p:cNvPr>
          <p:cNvSpPr>
            <a:spLocks noGrp="1"/>
          </p:cNvSpPr>
          <p:nvPr>
            <p:ph type="title"/>
          </p:nvPr>
        </p:nvSpPr>
        <p:spPr>
          <a:xfrm>
            <a:off x="1859939" y="8991177"/>
            <a:ext cx="4098242" cy="701731"/>
          </a:xfrm>
        </p:spPr>
        <p:txBody>
          <a:bodyPr/>
          <a:lstStyle/>
          <a:p>
            <a:r>
              <a:rPr lang="es-ES" dirty="0"/>
              <a:t>Página 387</a:t>
            </a:r>
            <a:endParaRPr lang="es-CL" dirty="0"/>
          </a:p>
        </p:txBody>
      </p:sp>
      <p:pic>
        <p:nvPicPr>
          <p:cNvPr id="5" name="Imagen 4">
            <a:extLst>
              <a:ext uri="{FF2B5EF4-FFF2-40B4-BE49-F238E27FC236}">
                <a16:creationId xmlns:a16="http://schemas.microsoft.com/office/drawing/2014/main" id="{5B691E0F-C664-BEAC-B296-8D40CA240591}"/>
              </a:ext>
            </a:extLst>
          </p:cNvPr>
          <p:cNvPicPr>
            <a:picLocks noChangeAspect="1"/>
          </p:cNvPicPr>
          <p:nvPr/>
        </p:nvPicPr>
        <p:blipFill>
          <a:blip r:embed="rId2"/>
          <a:stretch>
            <a:fillRect/>
          </a:stretch>
        </p:blipFill>
        <p:spPr>
          <a:xfrm>
            <a:off x="493871" y="592505"/>
            <a:ext cx="6830378" cy="7964011"/>
          </a:xfrm>
          <a:prstGeom prst="rect">
            <a:avLst/>
          </a:prstGeom>
        </p:spPr>
      </p:pic>
      <p:pic>
        <p:nvPicPr>
          <p:cNvPr id="4" name="Imagen 3">
            <a:extLst>
              <a:ext uri="{FF2B5EF4-FFF2-40B4-BE49-F238E27FC236}">
                <a16:creationId xmlns:a16="http://schemas.microsoft.com/office/drawing/2014/main" id="{3F254C4F-7C5F-3736-8E94-E47986174256}"/>
              </a:ext>
            </a:extLst>
          </p:cNvPr>
          <p:cNvPicPr>
            <a:picLocks noChangeAspect="1"/>
          </p:cNvPicPr>
          <p:nvPr/>
        </p:nvPicPr>
        <p:blipFill>
          <a:blip r:embed="rId3"/>
          <a:stretch>
            <a:fillRect/>
          </a:stretch>
        </p:blipFill>
        <p:spPr>
          <a:xfrm>
            <a:off x="7628020" y="592505"/>
            <a:ext cx="5466751" cy="8121855"/>
          </a:xfrm>
          <a:prstGeom prst="rect">
            <a:avLst/>
          </a:prstGeom>
        </p:spPr>
      </p:pic>
    </p:spTree>
    <p:extLst>
      <p:ext uri="{BB962C8B-B14F-4D97-AF65-F5344CB8AC3E}">
        <p14:creationId xmlns:p14="http://schemas.microsoft.com/office/powerpoint/2010/main" val="409950084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2">
            <a:extLst>
              <a:ext uri="{FF2B5EF4-FFF2-40B4-BE49-F238E27FC236}">
                <a16:creationId xmlns:a16="http://schemas.microsoft.com/office/drawing/2014/main" id="{0455C2CC-8D52-5B52-EB16-F66CF134E913}"/>
              </a:ext>
            </a:extLst>
          </p:cNvPr>
          <p:cNvSpPr>
            <a:spLocks noGrp="1"/>
          </p:cNvSpPr>
          <p:nvPr>
            <p:ph type="title"/>
          </p:nvPr>
        </p:nvSpPr>
        <p:spPr>
          <a:xfrm>
            <a:off x="3811318" y="565198"/>
            <a:ext cx="16151764" cy="646331"/>
          </a:xfrm>
        </p:spPr>
        <p:txBody>
          <a:bodyPr/>
          <a:lstStyle/>
          <a:p>
            <a:r>
              <a:rPr lang="es-CL" sz="4000" dirty="0">
                <a:solidFill>
                  <a:schemeClr val="accent1">
                    <a:lumMod val="50000"/>
                  </a:schemeClr>
                </a:solidFill>
                <a:latin typeface="+mn-lt"/>
                <a:ea typeface="+mn-ea"/>
                <a:cs typeface="+mn-cs"/>
              </a:rPr>
              <a:t>Interpretación de la cultura</a:t>
            </a:r>
          </a:p>
        </p:txBody>
      </p:sp>
      <p:sp>
        <p:nvSpPr>
          <p:cNvPr id="4" name="Google Shape;245;p12">
            <a:extLst>
              <a:ext uri="{FF2B5EF4-FFF2-40B4-BE49-F238E27FC236}">
                <a16:creationId xmlns:a16="http://schemas.microsoft.com/office/drawing/2014/main" id="{E037F99C-7172-2705-9823-750E82C101E2}"/>
              </a:ext>
            </a:extLst>
          </p:cNvPr>
          <p:cNvSpPr/>
          <p:nvPr/>
        </p:nvSpPr>
        <p:spPr>
          <a:xfrm>
            <a:off x="221516" y="1781909"/>
            <a:ext cx="5333464" cy="8206153"/>
          </a:xfrm>
          <a:prstGeom prst="rect">
            <a:avLst/>
          </a:prstGeom>
          <a:noFill/>
          <a:ln w="12700" cap="flat" cmpd="sng">
            <a:solidFill>
              <a:schemeClr val="accent4"/>
            </a:solidFill>
            <a:prstDash val="dash"/>
            <a:miter lim="800000"/>
            <a:headEnd type="none" w="sm" len="sm"/>
            <a:tailEnd type="none" w="sm" len="sm"/>
          </a:ln>
        </p:spPr>
        <p:txBody>
          <a:bodyPr spcFirstLastPara="1" wrap="square" lIns="91425" tIns="45700" rIns="91425" bIns="45700" anchor="ctr" anchorCtr="0">
            <a:noAutofit/>
          </a:bodyPr>
          <a:lstStyle/>
          <a:p>
            <a:pPr algn="just"/>
            <a:endParaRPr lang="es-ES" dirty="0">
              <a:solidFill>
                <a:schemeClr val="accent1">
                  <a:lumMod val="50000"/>
                </a:schemeClr>
              </a:solidFill>
            </a:endParaRPr>
          </a:p>
        </p:txBody>
      </p:sp>
      <p:sp>
        <p:nvSpPr>
          <p:cNvPr id="6" name="Google Shape;245;p12">
            <a:extLst>
              <a:ext uri="{FF2B5EF4-FFF2-40B4-BE49-F238E27FC236}">
                <a16:creationId xmlns:a16="http://schemas.microsoft.com/office/drawing/2014/main" id="{15712AA2-6043-CD97-7489-044FDF24474A}"/>
              </a:ext>
            </a:extLst>
          </p:cNvPr>
          <p:cNvSpPr/>
          <p:nvPr/>
        </p:nvSpPr>
        <p:spPr>
          <a:xfrm>
            <a:off x="6271528" y="1781909"/>
            <a:ext cx="10576292" cy="6607712"/>
          </a:xfrm>
          <a:prstGeom prst="rect">
            <a:avLst/>
          </a:prstGeom>
          <a:noFill/>
          <a:ln w="12700" cap="flat" cmpd="sng">
            <a:solidFill>
              <a:schemeClr val="accent4"/>
            </a:solidFill>
            <a:prstDash val="dash"/>
            <a:miter lim="800000"/>
            <a:headEnd type="none" w="sm" len="sm"/>
            <a:tailEnd type="none" w="sm" len="sm"/>
          </a:ln>
        </p:spPr>
        <p:txBody>
          <a:bodyPr spcFirstLastPara="1" wrap="square" lIns="91425" tIns="45700" rIns="91425" bIns="45700" anchor="ctr" anchorCtr="0">
            <a:noAutofit/>
          </a:bodyPr>
          <a:lstStyle/>
          <a:p>
            <a:pPr algn="just"/>
            <a:r>
              <a:rPr lang="es-ES" sz="3600" b="1" dirty="0">
                <a:solidFill>
                  <a:srgbClr val="FF0000"/>
                </a:solidFill>
              </a:rPr>
              <a:t>Sistemas de Control </a:t>
            </a:r>
            <a:r>
              <a:rPr lang="es-ES" sz="3600" dirty="0">
                <a:solidFill>
                  <a:schemeClr val="accent1">
                    <a:lumMod val="50000"/>
                  </a:schemeClr>
                </a:solidFill>
              </a:rPr>
              <a:t>se relaciona con  el funcionamiento interno de la manera en que la organización controla a las personas y las operaciones. Esto incluye estudiar cosas tales como la forma como se administra la información, si los gerentes aplican un control del comportamiento o de los resultados relacionados con las actividades de los empleados, los sistemas de control de calidad, los métodos de control financiero, los sistemas de recompensas y cómo </a:t>
            </a:r>
            <a:r>
              <a:rPr lang="es-CL" sz="3600" dirty="0">
                <a:solidFill>
                  <a:schemeClr val="accent1">
                    <a:lumMod val="50000"/>
                  </a:schemeClr>
                </a:solidFill>
              </a:rPr>
              <a:t>se toman las decisiones.</a:t>
            </a:r>
            <a:endParaRPr lang="es-ES" sz="3600" dirty="0">
              <a:solidFill>
                <a:schemeClr val="accent1">
                  <a:lumMod val="50000"/>
                </a:schemeClr>
              </a:solidFill>
            </a:endParaRPr>
          </a:p>
        </p:txBody>
      </p:sp>
      <p:sp>
        <p:nvSpPr>
          <p:cNvPr id="7" name="CuadroTexto 6">
            <a:extLst>
              <a:ext uri="{FF2B5EF4-FFF2-40B4-BE49-F238E27FC236}">
                <a16:creationId xmlns:a16="http://schemas.microsoft.com/office/drawing/2014/main" id="{81549845-2E34-71B4-3E26-8EF020C5C743}"/>
              </a:ext>
            </a:extLst>
          </p:cNvPr>
          <p:cNvSpPr txBox="1"/>
          <p:nvPr/>
        </p:nvSpPr>
        <p:spPr>
          <a:xfrm>
            <a:off x="394335" y="2425910"/>
            <a:ext cx="5160645" cy="7294305"/>
          </a:xfrm>
          <a:prstGeom prst="rect">
            <a:avLst/>
          </a:prstGeom>
          <a:noFill/>
        </p:spPr>
        <p:txBody>
          <a:bodyPr wrap="square">
            <a:spAutoFit/>
          </a:bodyPr>
          <a:lstStyle/>
          <a:p>
            <a:pPr algn="ctr"/>
            <a:r>
              <a:rPr lang="es-ES" sz="3600" dirty="0">
                <a:solidFill>
                  <a:schemeClr val="accent1">
                    <a:lumMod val="50000"/>
                  </a:schemeClr>
                </a:solidFill>
              </a:rPr>
              <a:t>Para identificar e interpretar la cultura se requiere que las personas hagan inferencias </a:t>
            </a:r>
          </a:p>
          <a:p>
            <a:pPr algn="ctr"/>
            <a:r>
              <a:rPr lang="es-ES" sz="3600" dirty="0">
                <a:solidFill>
                  <a:schemeClr val="accent1">
                    <a:lumMod val="50000"/>
                  </a:schemeClr>
                </a:solidFill>
              </a:rPr>
              <a:t>basadas en artefactos observables. </a:t>
            </a:r>
          </a:p>
          <a:p>
            <a:pPr algn="ctr"/>
            <a:endParaRPr lang="es-ES" sz="3600" dirty="0">
              <a:solidFill>
                <a:schemeClr val="accent1">
                  <a:lumMod val="50000"/>
                </a:schemeClr>
              </a:solidFill>
            </a:endParaRPr>
          </a:p>
          <a:p>
            <a:pPr algn="ctr"/>
            <a:r>
              <a:rPr lang="es-ES" sz="3600" dirty="0">
                <a:solidFill>
                  <a:schemeClr val="accent1">
                    <a:lumMod val="50000"/>
                  </a:schemeClr>
                </a:solidFill>
              </a:rPr>
              <a:t>Los artefactos se pueden estudiar, pero es difícil</a:t>
            </a:r>
          </a:p>
          <a:p>
            <a:pPr algn="ctr"/>
            <a:r>
              <a:rPr lang="es-CL" sz="3600" dirty="0">
                <a:solidFill>
                  <a:schemeClr val="accent1">
                    <a:lumMod val="50000"/>
                  </a:schemeClr>
                </a:solidFill>
              </a:rPr>
              <a:t>descifrarlos con precisión</a:t>
            </a:r>
          </a:p>
        </p:txBody>
      </p:sp>
    </p:spTree>
    <p:extLst>
      <p:ext uri="{BB962C8B-B14F-4D97-AF65-F5344CB8AC3E}">
        <p14:creationId xmlns:p14="http://schemas.microsoft.com/office/powerpoint/2010/main" val="340741430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2A4FC2C-047E-45A5-965D-8E1E3BF09BC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2286" y="0"/>
            <a:ext cx="18283428" cy="1028541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pic>
        <p:nvPicPr>
          <p:cNvPr id="5" name="Marcador de contenido 4">
            <a:extLst>
              <a:ext uri="{FF2B5EF4-FFF2-40B4-BE49-F238E27FC236}">
                <a16:creationId xmlns:a16="http://schemas.microsoft.com/office/drawing/2014/main" id="{7A7E1AEE-25AC-9FA9-71FE-6B9AFF88FA7D}"/>
              </a:ext>
            </a:extLst>
          </p:cNvPr>
          <p:cNvPicPr>
            <a:picLocks noGrp="1" noChangeAspect="1"/>
          </p:cNvPicPr>
          <p:nvPr>
            <p:ph idx="1"/>
          </p:nvPr>
        </p:nvPicPr>
        <p:blipFill rotWithShape="1">
          <a:blip r:embed="rId2"/>
          <a:srcRect t="17157" b="10982"/>
          <a:stretch/>
        </p:blipFill>
        <p:spPr>
          <a:xfrm>
            <a:off x="20" y="1922"/>
            <a:ext cx="18287980" cy="10283490"/>
          </a:xfrm>
          <a:prstGeom prst="rect">
            <a:avLst/>
          </a:prstGeom>
        </p:spPr>
      </p:pic>
    </p:spTree>
    <p:extLst>
      <p:ext uri="{BB962C8B-B14F-4D97-AF65-F5344CB8AC3E}">
        <p14:creationId xmlns:p14="http://schemas.microsoft.com/office/powerpoint/2010/main" val="101231323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a:extLst>
              <a:ext uri="{FF2B5EF4-FFF2-40B4-BE49-F238E27FC236}">
                <a16:creationId xmlns:a16="http://schemas.microsoft.com/office/drawing/2014/main" id="{265CAB4D-E016-7B82-9E24-03E56E6746BB}"/>
              </a:ext>
            </a:extLst>
          </p:cNvPr>
          <p:cNvPicPr>
            <a:picLocks noChangeAspect="1"/>
          </p:cNvPicPr>
          <p:nvPr/>
        </p:nvPicPr>
        <p:blipFill>
          <a:blip r:embed="rId3"/>
          <a:srcRect l="54774" t="19181" r="11812" b="5440"/>
          <a:stretch/>
        </p:blipFill>
        <p:spPr>
          <a:xfrm>
            <a:off x="1068118" y="1266193"/>
            <a:ext cx="6109855" cy="7753026"/>
          </a:xfrm>
          <a:prstGeom prst="rect">
            <a:avLst/>
          </a:prstGeom>
        </p:spPr>
      </p:pic>
      <p:pic>
        <p:nvPicPr>
          <p:cNvPr id="7" name="Imagen 6">
            <a:extLst>
              <a:ext uri="{FF2B5EF4-FFF2-40B4-BE49-F238E27FC236}">
                <a16:creationId xmlns:a16="http://schemas.microsoft.com/office/drawing/2014/main" id="{489B9541-4AC0-BFC4-02D4-26F37E9FAB8B}"/>
              </a:ext>
            </a:extLst>
          </p:cNvPr>
          <p:cNvPicPr>
            <a:picLocks noChangeAspect="1"/>
          </p:cNvPicPr>
          <p:nvPr/>
        </p:nvPicPr>
        <p:blipFill>
          <a:blip r:embed="rId4"/>
          <a:srcRect l="58410" t="16164" r="11813" b="45042"/>
          <a:stretch/>
        </p:blipFill>
        <p:spPr>
          <a:xfrm>
            <a:off x="8138229" y="3075709"/>
            <a:ext cx="7531262" cy="5519094"/>
          </a:xfrm>
          <a:prstGeom prst="rect">
            <a:avLst/>
          </a:prstGeom>
        </p:spPr>
      </p:pic>
    </p:spTree>
    <p:extLst>
      <p:ext uri="{BB962C8B-B14F-4D97-AF65-F5344CB8AC3E}">
        <p14:creationId xmlns:p14="http://schemas.microsoft.com/office/powerpoint/2010/main" val="83056042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2">
            <a:extLst>
              <a:ext uri="{FF2B5EF4-FFF2-40B4-BE49-F238E27FC236}">
                <a16:creationId xmlns:a16="http://schemas.microsoft.com/office/drawing/2014/main" id="{0455C2CC-8D52-5B52-EB16-F66CF134E913}"/>
              </a:ext>
            </a:extLst>
          </p:cNvPr>
          <p:cNvSpPr>
            <a:spLocks noGrp="1"/>
          </p:cNvSpPr>
          <p:nvPr>
            <p:ph type="title"/>
          </p:nvPr>
        </p:nvSpPr>
        <p:spPr>
          <a:xfrm>
            <a:off x="1068118" y="771678"/>
            <a:ext cx="16151764" cy="646331"/>
          </a:xfrm>
        </p:spPr>
        <p:txBody>
          <a:bodyPr/>
          <a:lstStyle/>
          <a:p>
            <a:r>
              <a:rPr lang="es-MX" sz="4000" dirty="0">
                <a:solidFill>
                  <a:schemeClr val="accent1">
                    <a:lumMod val="50000"/>
                  </a:schemeClr>
                </a:solidFill>
                <a:latin typeface="+mn-lt"/>
                <a:ea typeface="+mn-ea"/>
                <a:cs typeface="+mn-cs"/>
              </a:rPr>
              <a:t>La cultura organizacional en el contexto latinoamericano </a:t>
            </a:r>
            <a:endParaRPr lang="es-CL" sz="4000" dirty="0">
              <a:solidFill>
                <a:schemeClr val="accent1">
                  <a:lumMod val="50000"/>
                </a:schemeClr>
              </a:solidFill>
              <a:latin typeface="+mn-lt"/>
              <a:ea typeface="+mn-ea"/>
              <a:cs typeface="+mn-cs"/>
            </a:endParaRPr>
          </a:p>
        </p:txBody>
      </p:sp>
      <p:sp>
        <p:nvSpPr>
          <p:cNvPr id="4" name="Google Shape;245;p12">
            <a:extLst>
              <a:ext uri="{FF2B5EF4-FFF2-40B4-BE49-F238E27FC236}">
                <a16:creationId xmlns:a16="http://schemas.microsoft.com/office/drawing/2014/main" id="{E037F99C-7172-2705-9823-750E82C101E2}"/>
              </a:ext>
            </a:extLst>
          </p:cNvPr>
          <p:cNvSpPr/>
          <p:nvPr/>
        </p:nvSpPr>
        <p:spPr>
          <a:xfrm>
            <a:off x="221516" y="1600200"/>
            <a:ext cx="5794608" cy="8321039"/>
          </a:xfrm>
          <a:prstGeom prst="rect">
            <a:avLst/>
          </a:prstGeom>
          <a:noFill/>
          <a:ln w="12700" cap="flat" cmpd="sng">
            <a:solidFill>
              <a:schemeClr val="accent4"/>
            </a:solidFill>
            <a:prstDash val="dash"/>
            <a:miter lim="800000"/>
            <a:headEnd type="none" w="sm" len="sm"/>
            <a:tailEnd type="none" w="sm" len="sm"/>
          </a:ln>
        </p:spPr>
        <p:txBody>
          <a:bodyPr spcFirstLastPara="1" wrap="square" lIns="91425" tIns="45700" rIns="91425" bIns="45700" anchor="ctr" anchorCtr="0">
            <a:noAutofit/>
          </a:bodyPr>
          <a:lstStyle/>
          <a:p>
            <a:pPr algn="just"/>
            <a:endParaRPr lang="es-ES" dirty="0">
              <a:solidFill>
                <a:schemeClr val="accent1">
                  <a:lumMod val="50000"/>
                </a:schemeClr>
              </a:solidFill>
            </a:endParaRPr>
          </a:p>
        </p:txBody>
      </p:sp>
      <p:sp>
        <p:nvSpPr>
          <p:cNvPr id="5" name="Google Shape;245;p12">
            <a:extLst>
              <a:ext uri="{FF2B5EF4-FFF2-40B4-BE49-F238E27FC236}">
                <a16:creationId xmlns:a16="http://schemas.microsoft.com/office/drawing/2014/main" id="{13C11E73-FFC8-5D89-8F5D-2CA82D6F246E}"/>
              </a:ext>
            </a:extLst>
          </p:cNvPr>
          <p:cNvSpPr/>
          <p:nvPr/>
        </p:nvSpPr>
        <p:spPr>
          <a:xfrm>
            <a:off x="6477268" y="2767731"/>
            <a:ext cx="10576292" cy="2924021"/>
          </a:xfrm>
          <a:prstGeom prst="rect">
            <a:avLst/>
          </a:prstGeom>
          <a:noFill/>
          <a:ln w="12700" cap="flat" cmpd="sng">
            <a:solidFill>
              <a:schemeClr val="accent4"/>
            </a:solidFill>
            <a:prstDash val="dash"/>
            <a:miter lim="800000"/>
            <a:headEnd type="none" w="sm" len="sm"/>
            <a:tailEnd type="none" w="sm" len="sm"/>
          </a:ln>
        </p:spPr>
        <p:txBody>
          <a:bodyPr spcFirstLastPara="1" wrap="square" lIns="91425" tIns="45700" rIns="91425" bIns="45700" anchor="ctr" anchorCtr="0">
            <a:noAutofit/>
          </a:bodyPr>
          <a:lstStyle/>
          <a:p>
            <a:pPr algn="just"/>
            <a:r>
              <a:rPr lang="es-MX" dirty="0">
                <a:solidFill>
                  <a:schemeClr val="accent1">
                    <a:lumMod val="50000"/>
                  </a:schemeClr>
                </a:solidFill>
              </a:rPr>
              <a:t>El resultado es conocido. Las organizaciones latinoamericanas siguen modelos organizacionales occidentales, pero en lugar de caracterizarse por la eficiencia, presentan un conjunto de comportamientos anómalos al modelo, contradictorios con su espíritu y, en definitiva, son acusados de ineficientes, lentas, “burocráticas” (en el sentido peyorativo del término), poco modernas, etcétera. </a:t>
            </a:r>
            <a:endParaRPr lang="es-ES" dirty="0">
              <a:solidFill>
                <a:schemeClr val="accent1">
                  <a:lumMod val="50000"/>
                </a:schemeClr>
              </a:solidFill>
            </a:endParaRPr>
          </a:p>
        </p:txBody>
      </p:sp>
      <p:sp>
        <p:nvSpPr>
          <p:cNvPr id="6" name="Google Shape;245;p12">
            <a:extLst>
              <a:ext uri="{FF2B5EF4-FFF2-40B4-BE49-F238E27FC236}">
                <a16:creationId xmlns:a16="http://schemas.microsoft.com/office/drawing/2014/main" id="{15712AA2-6043-CD97-7489-044FDF24474A}"/>
              </a:ext>
            </a:extLst>
          </p:cNvPr>
          <p:cNvSpPr/>
          <p:nvPr/>
        </p:nvSpPr>
        <p:spPr>
          <a:xfrm>
            <a:off x="6477268" y="6009057"/>
            <a:ext cx="10576292" cy="2220544"/>
          </a:xfrm>
          <a:prstGeom prst="rect">
            <a:avLst/>
          </a:prstGeom>
          <a:noFill/>
          <a:ln w="12700" cap="flat" cmpd="sng">
            <a:solidFill>
              <a:schemeClr val="accent4"/>
            </a:solidFill>
            <a:prstDash val="dash"/>
            <a:miter lim="800000"/>
            <a:headEnd type="none" w="sm" len="sm"/>
            <a:tailEnd type="none" w="sm" len="sm"/>
          </a:ln>
        </p:spPr>
        <p:txBody>
          <a:bodyPr spcFirstLastPara="1" wrap="square" lIns="91425" tIns="45700" rIns="91425" bIns="45700" anchor="ctr" anchorCtr="0">
            <a:noAutofit/>
          </a:bodyPr>
          <a:lstStyle/>
          <a:p>
            <a:pPr algn="just"/>
            <a:r>
              <a:rPr lang="es-MX" dirty="0">
                <a:solidFill>
                  <a:schemeClr val="accent1">
                    <a:lumMod val="50000"/>
                  </a:schemeClr>
                </a:solidFill>
              </a:rPr>
              <a:t>Como el modelo no puede ser culpado, dado que ha demostrado su eficiencia en otras latitudes, se busca la fuente del fracaso en los propios </a:t>
            </a:r>
            <a:r>
              <a:rPr lang="es-MX" dirty="0" err="1">
                <a:solidFill>
                  <a:schemeClr val="accent1">
                    <a:lumMod val="50000"/>
                  </a:schemeClr>
                </a:solidFill>
              </a:rPr>
              <a:t>lati-noamericanos</a:t>
            </a:r>
            <a:r>
              <a:rPr lang="es-MX" dirty="0">
                <a:solidFill>
                  <a:schemeClr val="accent1">
                    <a:lumMod val="50000"/>
                  </a:schemeClr>
                </a:solidFill>
              </a:rPr>
              <a:t>, que son entonces caracterizados como flojos, ineficientes, poco comprometidos, paternalistas, etcétera. </a:t>
            </a:r>
            <a:r>
              <a:rPr lang="es-ES" dirty="0">
                <a:solidFill>
                  <a:schemeClr val="accent1">
                    <a:lumMod val="50000"/>
                  </a:schemeClr>
                </a:solidFill>
              </a:rPr>
              <a:t>.</a:t>
            </a:r>
          </a:p>
        </p:txBody>
      </p:sp>
      <p:sp>
        <p:nvSpPr>
          <p:cNvPr id="7" name="CuadroTexto 6">
            <a:extLst>
              <a:ext uri="{FF2B5EF4-FFF2-40B4-BE49-F238E27FC236}">
                <a16:creationId xmlns:a16="http://schemas.microsoft.com/office/drawing/2014/main" id="{81549845-2E34-71B4-3E26-8EF020C5C743}"/>
              </a:ext>
            </a:extLst>
          </p:cNvPr>
          <p:cNvSpPr txBox="1"/>
          <p:nvPr/>
        </p:nvSpPr>
        <p:spPr>
          <a:xfrm>
            <a:off x="489719" y="1895793"/>
            <a:ext cx="5526405" cy="7571303"/>
          </a:xfrm>
          <a:prstGeom prst="rect">
            <a:avLst/>
          </a:prstGeom>
          <a:noFill/>
        </p:spPr>
        <p:txBody>
          <a:bodyPr wrap="square">
            <a:spAutoFit/>
          </a:bodyPr>
          <a:lstStyle/>
          <a:p>
            <a:pPr algn="ctr"/>
            <a:r>
              <a:rPr lang="es-MX" dirty="0">
                <a:solidFill>
                  <a:schemeClr val="accent1">
                    <a:lumMod val="50000"/>
                  </a:schemeClr>
                </a:solidFill>
              </a:rPr>
              <a:t>Como hemos visto, una organización obtiene parte importante de sus premisas de decisión del entorno societal en que se encuentra inserta. Una organización es un sistema </a:t>
            </a:r>
            <a:r>
              <a:rPr lang="es-MX" dirty="0" err="1">
                <a:solidFill>
                  <a:schemeClr val="accent1">
                    <a:lumMod val="50000"/>
                  </a:schemeClr>
                </a:solidFill>
              </a:rPr>
              <a:t>autopoiético</a:t>
            </a:r>
            <a:r>
              <a:rPr lang="es-MX" dirty="0">
                <a:solidFill>
                  <a:schemeClr val="accent1">
                    <a:lumMod val="50000"/>
                  </a:schemeClr>
                </a:solidFill>
              </a:rPr>
              <a:t> de decisiones y, como tal, se encuentra constante-mente acoplada a su entorno. La sociedad global constituye el entorno al que la organización está adaptada; esta adaptación es una constante: no existe </a:t>
            </a:r>
            <a:r>
              <a:rPr lang="es-MX" dirty="0" err="1">
                <a:solidFill>
                  <a:schemeClr val="accent1">
                    <a:lumMod val="50000"/>
                  </a:schemeClr>
                </a:solidFill>
              </a:rPr>
              <a:t>or-ganización</a:t>
            </a:r>
            <a:r>
              <a:rPr lang="es-MX" dirty="0">
                <a:solidFill>
                  <a:schemeClr val="accent1">
                    <a:lumMod val="50000"/>
                  </a:schemeClr>
                </a:solidFill>
              </a:rPr>
              <a:t> desadaptada, porque en el mismo momento de perder su adaptación, la organización deja de ser viable, desaparece como sistema (Rodríguez, 1991</a:t>
            </a:r>
            <a:r>
              <a:rPr lang="es-MX" sz="1800" b="0" i="0" u="none" strike="noStrike" baseline="0" dirty="0">
                <a:solidFill>
                  <a:srgbClr val="000000"/>
                </a:solidFill>
                <a:latin typeface="Goudy Old Style BT"/>
              </a:rPr>
              <a:t>). </a:t>
            </a:r>
            <a:endParaRPr lang="es-CL" dirty="0">
              <a:solidFill>
                <a:schemeClr val="accent1">
                  <a:lumMod val="50000"/>
                </a:schemeClr>
              </a:solidFill>
            </a:endParaRPr>
          </a:p>
        </p:txBody>
      </p:sp>
    </p:spTree>
    <p:extLst>
      <p:ext uri="{BB962C8B-B14F-4D97-AF65-F5344CB8AC3E}">
        <p14:creationId xmlns:p14="http://schemas.microsoft.com/office/powerpoint/2010/main" val="362897322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2">
            <a:extLst>
              <a:ext uri="{FF2B5EF4-FFF2-40B4-BE49-F238E27FC236}">
                <a16:creationId xmlns:a16="http://schemas.microsoft.com/office/drawing/2014/main" id="{0455C2CC-8D52-5B52-EB16-F66CF134E913}"/>
              </a:ext>
            </a:extLst>
          </p:cNvPr>
          <p:cNvSpPr>
            <a:spLocks noGrp="1"/>
          </p:cNvSpPr>
          <p:nvPr>
            <p:ph type="title"/>
          </p:nvPr>
        </p:nvSpPr>
        <p:spPr>
          <a:xfrm>
            <a:off x="1068118" y="771678"/>
            <a:ext cx="16151764" cy="646331"/>
          </a:xfrm>
        </p:spPr>
        <p:txBody>
          <a:bodyPr/>
          <a:lstStyle/>
          <a:p>
            <a:r>
              <a:rPr lang="es-MX" sz="4000" dirty="0">
                <a:solidFill>
                  <a:schemeClr val="accent1">
                    <a:lumMod val="50000"/>
                  </a:schemeClr>
                </a:solidFill>
                <a:latin typeface="+mn-lt"/>
                <a:ea typeface="+mn-ea"/>
                <a:cs typeface="+mn-cs"/>
              </a:rPr>
              <a:t>Dificultades del Estudio de la Cultura Organizacional </a:t>
            </a:r>
            <a:endParaRPr lang="es-CL" sz="4000" dirty="0">
              <a:solidFill>
                <a:schemeClr val="accent1">
                  <a:lumMod val="50000"/>
                </a:schemeClr>
              </a:solidFill>
              <a:latin typeface="+mn-lt"/>
              <a:ea typeface="+mn-ea"/>
              <a:cs typeface="+mn-cs"/>
            </a:endParaRPr>
          </a:p>
        </p:txBody>
      </p:sp>
      <p:sp>
        <p:nvSpPr>
          <p:cNvPr id="4" name="Google Shape;245;p12">
            <a:extLst>
              <a:ext uri="{FF2B5EF4-FFF2-40B4-BE49-F238E27FC236}">
                <a16:creationId xmlns:a16="http://schemas.microsoft.com/office/drawing/2014/main" id="{E037F99C-7172-2705-9823-750E82C101E2}"/>
              </a:ext>
            </a:extLst>
          </p:cNvPr>
          <p:cNvSpPr/>
          <p:nvPr/>
        </p:nvSpPr>
        <p:spPr>
          <a:xfrm>
            <a:off x="221516" y="1600200"/>
            <a:ext cx="5794608" cy="8321039"/>
          </a:xfrm>
          <a:prstGeom prst="rect">
            <a:avLst/>
          </a:prstGeom>
          <a:noFill/>
          <a:ln w="12700" cap="flat" cmpd="sng">
            <a:solidFill>
              <a:schemeClr val="accent4"/>
            </a:solidFill>
            <a:prstDash val="dash"/>
            <a:miter lim="800000"/>
            <a:headEnd type="none" w="sm" len="sm"/>
            <a:tailEnd type="none" w="sm" len="sm"/>
          </a:ln>
        </p:spPr>
        <p:txBody>
          <a:bodyPr spcFirstLastPara="1" wrap="square" lIns="91425" tIns="45700" rIns="91425" bIns="45700" anchor="ctr" anchorCtr="0">
            <a:noAutofit/>
          </a:bodyPr>
          <a:lstStyle/>
          <a:p>
            <a:pPr algn="just"/>
            <a:endParaRPr lang="es-ES" dirty="0">
              <a:solidFill>
                <a:schemeClr val="accent1">
                  <a:lumMod val="50000"/>
                </a:schemeClr>
              </a:solidFill>
            </a:endParaRPr>
          </a:p>
        </p:txBody>
      </p:sp>
      <p:sp>
        <p:nvSpPr>
          <p:cNvPr id="5" name="Google Shape;245;p12">
            <a:extLst>
              <a:ext uri="{FF2B5EF4-FFF2-40B4-BE49-F238E27FC236}">
                <a16:creationId xmlns:a16="http://schemas.microsoft.com/office/drawing/2014/main" id="{13C11E73-FFC8-5D89-8F5D-2CA82D6F246E}"/>
              </a:ext>
            </a:extLst>
          </p:cNvPr>
          <p:cNvSpPr/>
          <p:nvPr/>
        </p:nvSpPr>
        <p:spPr>
          <a:xfrm>
            <a:off x="6477268" y="1668727"/>
            <a:ext cx="10576292" cy="2607628"/>
          </a:xfrm>
          <a:prstGeom prst="rect">
            <a:avLst/>
          </a:prstGeom>
          <a:noFill/>
          <a:ln w="12700" cap="flat" cmpd="sng">
            <a:solidFill>
              <a:schemeClr val="accent4"/>
            </a:solidFill>
            <a:prstDash val="dash"/>
            <a:miter lim="800000"/>
            <a:headEnd type="none" w="sm" len="sm"/>
            <a:tailEnd type="none" w="sm" len="sm"/>
          </a:ln>
        </p:spPr>
        <p:txBody>
          <a:bodyPr spcFirstLastPara="1" wrap="square" lIns="91425" tIns="45700" rIns="91425" bIns="45700" anchor="ctr" anchorCtr="0">
            <a:noAutofit/>
          </a:bodyPr>
          <a:lstStyle/>
          <a:p>
            <a:pPr algn="just"/>
            <a:r>
              <a:rPr lang="es-MX" dirty="0">
                <a:solidFill>
                  <a:schemeClr val="accent1">
                    <a:lumMod val="50000"/>
                  </a:schemeClr>
                </a:solidFill>
              </a:rPr>
              <a:t>Por esta razón, una persona que pertenece a un determinado sistema no podrá ver ciertas características de ese sistema, a menos que salga de él y luego vuelva, para encontrar que lo que a ella le parecía natural no lo es, sino solo una </a:t>
            </a:r>
            <a:r>
              <a:rPr lang="es-MX" dirty="0" err="1">
                <a:solidFill>
                  <a:schemeClr val="accent1">
                    <a:lumMod val="50000"/>
                  </a:schemeClr>
                </a:solidFill>
              </a:rPr>
              <a:t>for-ma</a:t>
            </a:r>
            <a:r>
              <a:rPr lang="es-MX" dirty="0">
                <a:solidFill>
                  <a:schemeClr val="accent1">
                    <a:lumMod val="50000"/>
                  </a:schemeClr>
                </a:solidFill>
              </a:rPr>
              <a:t> posible entre otras de estructurar un sistema. </a:t>
            </a:r>
            <a:endParaRPr lang="es-ES" dirty="0">
              <a:solidFill>
                <a:schemeClr val="accent1">
                  <a:lumMod val="50000"/>
                </a:schemeClr>
              </a:solidFill>
            </a:endParaRPr>
          </a:p>
        </p:txBody>
      </p:sp>
      <p:sp>
        <p:nvSpPr>
          <p:cNvPr id="6" name="Google Shape;245;p12">
            <a:extLst>
              <a:ext uri="{FF2B5EF4-FFF2-40B4-BE49-F238E27FC236}">
                <a16:creationId xmlns:a16="http://schemas.microsoft.com/office/drawing/2014/main" id="{15712AA2-6043-CD97-7489-044FDF24474A}"/>
              </a:ext>
            </a:extLst>
          </p:cNvPr>
          <p:cNvSpPr/>
          <p:nvPr/>
        </p:nvSpPr>
        <p:spPr>
          <a:xfrm>
            <a:off x="6477268" y="4650447"/>
            <a:ext cx="10576292" cy="2220544"/>
          </a:xfrm>
          <a:prstGeom prst="rect">
            <a:avLst/>
          </a:prstGeom>
          <a:noFill/>
          <a:ln w="12700" cap="flat" cmpd="sng">
            <a:solidFill>
              <a:schemeClr val="accent4"/>
            </a:solidFill>
            <a:prstDash val="dash"/>
            <a:miter lim="800000"/>
            <a:headEnd type="none" w="sm" len="sm"/>
            <a:tailEnd type="none" w="sm" len="sm"/>
          </a:ln>
        </p:spPr>
        <p:txBody>
          <a:bodyPr spcFirstLastPara="1" wrap="square" lIns="91425" tIns="45700" rIns="91425" bIns="45700" anchor="ctr" anchorCtr="0">
            <a:noAutofit/>
          </a:bodyPr>
          <a:lstStyle/>
          <a:p>
            <a:pPr algn="just"/>
            <a:r>
              <a:rPr lang="es-MX" dirty="0">
                <a:solidFill>
                  <a:schemeClr val="accent1">
                    <a:lumMod val="50000"/>
                  </a:schemeClr>
                </a:solidFill>
              </a:rPr>
              <a:t>El estudio de la cultura organizacional es, además, difícil, porque el observador externo se encuentra limitado por sus propios esquemas de distinción, muchos de los cuales tienen carácter cultural. </a:t>
            </a:r>
            <a:endParaRPr lang="es-ES" dirty="0">
              <a:solidFill>
                <a:schemeClr val="accent1">
                  <a:lumMod val="50000"/>
                </a:schemeClr>
              </a:solidFill>
            </a:endParaRPr>
          </a:p>
        </p:txBody>
      </p:sp>
      <p:sp>
        <p:nvSpPr>
          <p:cNvPr id="7" name="CuadroTexto 6">
            <a:extLst>
              <a:ext uri="{FF2B5EF4-FFF2-40B4-BE49-F238E27FC236}">
                <a16:creationId xmlns:a16="http://schemas.microsoft.com/office/drawing/2014/main" id="{81549845-2E34-71B4-3E26-8EF020C5C743}"/>
              </a:ext>
            </a:extLst>
          </p:cNvPr>
          <p:cNvSpPr txBox="1"/>
          <p:nvPr/>
        </p:nvSpPr>
        <p:spPr>
          <a:xfrm>
            <a:off x="551899" y="2735789"/>
            <a:ext cx="5133841" cy="5493812"/>
          </a:xfrm>
          <a:prstGeom prst="rect">
            <a:avLst/>
          </a:prstGeom>
          <a:noFill/>
        </p:spPr>
        <p:txBody>
          <a:bodyPr wrap="square">
            <a:spAutoFit/>
          </a:bodyPr>
          <a:lstStyle/>
          <a:p>
            <a:pPr algn="ctr"/>
            <a:r>
              <a:rPr lang="es-MX" dirty="0">
                <a:solidFill>
                  <a:schemeClr val="accent1">
                    <a:lumMod val="50000"/>
                  </a:schemeClr>
                </a:solidFill>
              </a:rPr>
              <a:t>El estudio de la cultura de una organización reviste ciertas dificultades, por cuanto es necesario develar aspectos no conscientes, que no son vistos desde el interior de la organización debido a la característica de transparencia propia de la cultura que la hace invisible para quienes se encuentran inmersos en ella: el pez no sabe que está mojado y no tiene concepto para húmedo</a:t>
            </a:r>
            <a:r>
              <a:rPr lang="es-MX" sz="1800" b="0" i="0" u="none" strike="noStrike" baseline="0" dirty="0">
                <a:solidFill>
                  <a:srgbClr val="000000"/>
                </a:solidFill>
                <a:latin typeface="Goudy Old Style BT"/>
              </a:rPr>
              <a:t>. </a:t>
            </a:r>
            <a:endParaRPr lang="es-CL" dirty="0">
              <a:solidFill>
                <a:schemeClr val="accent1">
                  <a:lumMod val="50000"/>
                </a:schemeClr>
              </a:solidFill>
            </a:endParaRPr>
          </a:p>
        </p:txBody>
      </p:sp>
      <p:sp>
        <p:nvSpPr>
          <p:cNvPr id="2" name="Google Shape;245;p12">
            <a:extLst>
              <a:ext uri="{FF2B5EF4-FFF2-40B4-BE49-F238E27FC236}">
                <a16:creationId xmlns:a16="http://schemas.microsoft.com/office/drawing/2014/main" id="{12F33754-E313-EE8C-B0E6-81259C952D68}"/>
              </a:ext>
            </a:extLst>
          </p:cNvPr>
          <p:cNvSpPr/>
          <p:nvPr/>
        </p:nvSpPr>
        <p:spPr>
          <a:xfrm>
            <a:off x="6477268" y="7293191"/>
            <a:ext cx="10576292" cy="2220544"/>
          </a:xfrm>
          <a:prstGeom prst="rect">
            <a:avLst/>
          </a:prstGeom>
          <a:noFill/>
          <a:ln w="12700" cap="flat" cmpd="sng">
            <a:solidFill>
              <a:schemeClr val="accent4"/>
            </a:solidFill>
            <a:prstDash val="dash"/>
            <a:miter lim="800000"/>
            <a:headEnd type="none" w="sm" len="sm"/>
            <a:tailEnd type="none" w="sm" len="sm"/>
          </a:ln>
        </p:spPr>
        <p:txBody>
          <a:bodyPr spcFirstLastPara="1" wrap="square" lIns="91425" tIns="45700" rIns="91425" bIns="45700" anchor="ctr" anchorCtr="0">
            <a:noAutofit/>
          </a:bodyPr>
          <a:lstStyle/>
          <a:p>
            <a:pPr algn="just"/>
            <a:r>
              <a:rPr lang="es-MX" dirty="0">
                <a:solidFill>
                  <a:schemeClr val="accent1">
                    <a:lumMod val="50000"/>
                  </a:schemeClr>
                </a:solidFill>
              </a:rPr>
              <a:t>De ahí que el observador externo deba intentar asesorarse por observadores internos a la organización. Ya hemos visto que el diagnóstico organizacional es siempre un </a:t>
            </a:r>
            <a:r>
              <a:rPr lang="es-MX" dirty="0" err="1">
                <a:solidFill>
                  <a:schemeClr val="accent1">
                    <a:lumMod val="50000"/>
                  </a:schemeClr>
                </a:solidFill>
              </a:rPr>
              <a:t>codiagnóstico</a:t>
            </a:r>
            <a:r>
              <a:rPr lang="es-MX" dirty="0">
                <a:solidFill>
                  <a:schemeClr val="accent1">
                    <a:lumMod val="50000"/>
                  </a:schemeClr>
                </a:solidFill>
              </a:rPr>
              <a:t>. Es probable que esta necesidad sea mucho más imperiosa en el caso del </a:t>
            </a:r>
            <a:r>
              <a:rPr lang="es-MX" dirty="0" err="1">
                <a:solidFill>
                  <a:schemeClr val="accent1">
                    <a:lumMod val="50000"/>
                  </a:schemeClr>
                </a:solidFill>
              </a:rPr>
              <a:t>diagnós</a:t>
            </a:r>
            <a:r>
              <a:rPr lang="es-MX" dirty="0">
                <a:solidFill>
                  <a:schemeClr val="accent1">
                    <a:lumMod val="50000"/>
                  </a:schemeClr>
                </a:solidFill>
              </a:rPr>
              <a:t>-tico de una cultura organizacional </a:t>
            </a:r>
          </a:p>
        </p:txBody>
      </p:sp>
    </p:spTree>
    <p:extLst>
      <p:ext uri="{BB962C8B-B14F-4D97-AF65-F5344CB8AC3E}">
        <p14:creationId xmlns:p14="http://schemas.microsoft.com/office/powerpoint/2010/main" val="35875682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2">
            <a:extLst>
              <a:ext uri="{FF2B5EF4-FFF2-40B4-BE49-F238E27FC236}">
                <a16:creationId xmlns:a16="http://schemas.microsoft.com/office/drawing/2014/main" id="{0455C2CC-8D52-5B52-EB16-F66CF134E913}"/>
              </a:ext>
            </a:extLst>
          </p:cNvPr>
          <p:cNvSpPr>
            <a:spLocks noGrp="1"/>
          </p:cNvSpPr>
          <p:nvPr>
            <p:ph type="title"/>
          </p:nvPr>
        </p:nvSpPr>
        <p:spPr>
          <a:xfrm>
            <a:off x="1068118" y="771678"/>
            <a:ext cx="16151764" cy="646331"/>
          </a:xfrm>
        </p:spPr>
        <p:txBody>
          <a:bodyPr/>
          <a:lstStyle/>
          <a:p>
            <a:r>
              <a:rPr lang="es-MX" sz="4000" dirty="0">
                <a:solidFill>
                  <a:schemeClr val="accent1">
                    <a:lumMod val="50000"/>
                  </a:schemeClr>
                </a:solidFill>
                <a:latin typeface="+mn-lt"/>
                <a:ea typeface="+mn-ea"/>
                <a:cs typeface="+mn-cs"/>
              </a:rPr>
              <a:t>Metodología para un Diagnóstico de Culturas Organizacionales </a:t>
            </a:r>
            <a:endParaRPr lang="es-CL" sz="4000" dirty="0">
              <a:solidFill>
                <a:schemeClr val="accent1">
                  <a:lumMod val="50000"/>
                </a:schemeClr>
              </a:solidFill>
              <a:latin typeface="+mn-lt"/>
              <a:ea typeface="+mn-ea"/>
              <a:cs typeface="+mn-cs"/>
            </a:endParaRPr>
          </a:p>
        </p:txBody>
      </p:sp>
      <p:sp>
        <p:nvSpPr>
          <p:cNvPr id="4" name="Google Shape;245;p12">
            <a:extLst>
              <a:ext uri="{FF2B5EF4-FFF2-40B4-BE49-F238E27FC236}">
                <a16:creationId xmlns:a16="http://schemas.microsoft.com/office/drawing/2014/main" id="{E037F99C-7172-2705-9823-750E82C101E2}"/>
              </a:ext>
            </a:extLst>
          </p:cNvPr>
          <p:cNvSpPr/>
          <p:nvPr/>
        </p:nvSpPr>
        <p:spPr>
          <a:xfrm>
            <a:off x="221516" y="1600200"/>
            <a:ext cx="5794608" cy="8321039"/>
          </a:xfrm>
          <a:prstGeom prst="rect">
            <a:avLst/>
          </a:prstGeom>
          <a:noFill/>
          <a:ln w="12700" cap="flat" cmpd="sng">
            <a:solidFill>
              <a:schemeClr val="accent4"/>
            </a:solidFill>
            <a:prstDash val="dash"/>
            <a:miter lim="800000"/>
            <a:headEnd type="none" w="sm" len="sm"/>
            <a:tailEnd type="none" w="sm" len="sm"/>
          </a:ln>
        </p:spPr>
        <p:txBody>
          <a:bodyPr spcFirstLastPara="1" wrap="square" lIns="91425" tIns="45700" rIns="91425" bIns="45700" anchor="ctr" anchorCtr="0">
            <a:noAutofit/>
          </a:bodyPr>
          <a:lstStyle/>
          <a:p>
            <a:pPr algn="just"/>
            <a:endParaRPr lang="es-ES" dirty="0">
              <a:solidFill>
                <a:schemeClr val="accent1">
                  <a:lumMod val="50000"/>
                </a:schemeClr>
              </a:solidFill>
            </a:endParaRPr>
          </a:p>
        </p:txBody>
      </p:sp>
      <p:sp>
        <p:nvSpPr>
          <p:cNvPr id="5" name="Google Shape;245;p12">
            <a:extLst>
              <a:ext uri="{FF2B5EF4-FFF2-40B4-BE49-F238E27FC236}">
                <a16:creationId xmlns:a16="http://schemas.microsoft.com/office/drawing/2014/main" id="{13C11E73-FFC8-5D89-8F5D-2CA82D6F246E}"/>
              </a:ext>
            </a:extLst>
          </p:cNvPr>
          <p:cNvSpPr/>
          <p:nvPr/>
        </p:nvSpPr>
        <p:spPr>
          <a:xfrm>
            <a:off x="6477268" y="1668727"/>
            <a:ext cx="10576292" cy="2607628"/>
          </a:xfrm>
          <a:prstGeom prst="rect">
            <a:avLst/>
          </a:prstGeom>
          <a:noFill/>
          <a:ln w="12700" cap="flat" cmpd="sng">
            <a:solidFill>
              <a:schemeClr val="accent4"/>
            </a:solidFill>
            <a:prstDash val="dash"/>
            <a:miter lim="800000"/>
            <a:headEnd type="none" w="sm" len="sm"/>
            <a:tailEnd type="none" w="sm" len="sm"/>
          </a:ln>
        </p:spPr>
        <p:txBody>
          <a:bodyPr spcFirstLastPara="1" wrap="square" lIns="91425" tIns="45700" rIns="91425" bIns="45700" anchor="ctr" anchorCtr="0">
            <a:noAutofit/>
          </a:bodyPr>
          <a:lstStyle/>
          <a:p>
            <a:pPr algn="just"/>
            <a:r>
              <a:rPr lang="es-MX" dirty="0">
                <a:solidFill>
                  <a:schemeClr val="accent1">
                    <a:lumMod val="50000"/>
                  </a:schemeClr>
                </a:solidFill>
              </a:rPr>
              <a:t>El enfoque clínico recomendado por </a:t>
            </a:r>
            <a:r>
              <a:rPr lang="es-MX" dirty="0" err="1">
                <a:solidFill>
                  <a:schemeClr val="accent1">
                    <a:lumMod val="50000"/>
                  </a:schemeClr>
                </a:solidFill>
              </a:rPr>
              <a:t>Schein</a:t>
            </a:r>
            <a:r>
              <a:rPr lang="es-MX" dirty="0">
                <a:solidFill>
                  <a:schemeClr val="accent1">
                    <a:lumMod val="50000"/>
                  </a:schemeClr>
                </a:solidFill>
              </a:rPr>
              <a:t> se centra en la búsqueda de estos informantes internos, que deberán conocer esta cultura organizacional “desde dentro”, por haber vivido en la organización, y que deberán estar motivados para obtener “ayuda” o “claridad” respecto de los factores culturales de su organización </a:t>
            </a:r>
            <a:endParaRPr lang="es-ES" dirty="0">
              <a:solidFill>
                <a:schemeClr val="accent1">
                  <a:lumMod val="50000"/>
                </a:schemeClr>
              </a:solidFill>
            </a:endParaRPr>
          </a:p>
        </p:txBody>
      </p:sp>
      <p:sp>
        <p:nvSpPr>
          <p:cNvPr id="6" name="Google Shape;245;p12">
            <a:extLst>
              <a:ext uri="{FF2B5EF4-FFF2-40B4-BE49-F238E27FC236}">
                <a16:creationId xmlns:a16="http://schemas.microsoft.com/office/drawing/2014/main" id="{15712AA2-6043-CD97-7489-044FDF24474A}"/>
              </a:ext>
            </a:extLst>
          </p:cNvPr>
          <p:cNvSpPr/>
          <p:nvPr/>
        </p:nvSpPr>
        <p:spPr>
          <a:xfrm>
            <a:off x="6477268" y="4480959"/>
            <a:ext cx="10576292" cy="2607627"/>
          </a:xfrm>
          <a:prstGeom prst="rect">
            <a:avLst/>
          </a:prstGeom>
          <a:noFill/>
          <a:ln w="12700" cap="flat" cmpd="sng">
            <a:solidFill>
              <a:schemeClr val="accent4"/>
            </a:solidFill>
            <a:prstDash val="dash"/>
            <a:miter lim="800000"/>
            <a:headEnd type="none" w="sm" len="sm"/>
            <a:tailEnd type="none" w="sm" len="sm"/>
          </a:ln>
        </p:spPr>
        <p:txBody>
          <a:bodyPr spcFirstLastPara="1" wrap="square" lIns="91425" tIns="45700" rIns="91425" bIns="45700" anchor="ctr" anchorCtr="0">
            <a:noAutofit/>
          </a:bodyPr>
          <a:lstStyle/>
          <a:p>
            <a:pPr algn="just"/>
            <a:r>
              <a:rPr lang="es-MX" dirty="0">
                <a:solidFill>
                  <a:schemeClr val="accent1">
                    <a:lumMod val="50000"/>
                  </a:schemeClr>
                </a:solidFill>
              </a:rPr>
              <a:t>Las dificultades de un enfoque clínico, por otra parte, se centran en el peligro de hacer derivar un estudio de cultura en términos de los problemas personales e individuales que pudieran tener los informantes que desean ser ayudados para comprender los motivos de sus inconvenientes, dificultades o incomprensiones de elementos organizacionales. </a:t>
            </a:r>
            <a:endParaRPr lang="es-ES" dirty="0">
              <a:solidFill>
                <a:schemeClr val="accent1">
                  <a:lumMod val="50000"/>
                </a:schemeClr>
              </a:solidFill>
            </a:endParaRPr>
          </a:p>
        </p:txBody>
      </p:sp>
      <p:sp>
        <p:nvSpPr>
          <p:cNvPr id="7" name="CuadroTexto 6">
            <a:extLst>
              <a:ext uri="{FF2B5EF4-FFF2-40B4-BE49-F238E27FC236}">
                <a16:creationId xmlns:a16="http://schemas.microsoft.com/office/drawing/2014/main" id="{81549845-2E34-71B4-3E26-8EF020C5C743}"/>
              </a:ext>
            </a:extLst>
          </p:cNvPr>
          <p:cNvSpPr txBox="1"/>
          <p:nvPr/>
        </p:nvSpPr>
        <p:spPr>
          <a:xfrm>
            <a:off x="551899" y="2188051"/>
            <a:ext cx="5133841" cy="5909310"/>
          </a:xfrm>
          <a:prstGeom prst="rect">
            <a:avLst/>
          </a:prstGeom>
          <a:noFill/>
        </p:spPr>
        <p:txBody>
          <a:bodyPr wrap="square">
            <a:spAutoFit/>
          </a:bodyPr>
          <a:lstStyle/>
          <a:p>
            <a:pPr algn="ctr"/>
            <a:r>
              <a:rPr lang="es-MX" dirty="0">
                <a:solidFill>
                  <a:schemeClr val="accent1">
                    <a:lumMod val="50000"/>
                  </a:schemeClr>
                </a:solidFill>
              </a:rPr>
              <a:t>Las técnicas que se empleen para realizar un diagnóstico de cultura organizacional deben apuntar a la facilitación del </a:t>
            </a:r>
            <a:r>
              <a:rPr lang="es-MX" dirty="0" err="1">
                <a:solidFill>
                  <a:schemeClr val="accent1">
                    <a:lumMod val="50000"/>
                  </a:schemeClr>
                </a:solidFill>
              </a:rPr>
              <a:t>codiagnóstico</a:t>
            </a:r>
            <a:r>
              <a:rPr lang="es-MX" dirty="0">
                <a:solidFill>
                  <a:schemeClr val="accent1">
                    <a:lumMod val="50000"/>
                  </a:schemeClr>
                </a:solidFill>
              </a:rPr>
              <a:t>, vale decir, que a través de ellas es necesario conseguir la participación activa de los miembros de la organización no solo en la entrega de la información relevante, sino que además, y centralmente, en la interpretación de la información recogida. . </a:t>
            </a:r>
            <a:endParaRPr lang="es-CL" dirty="0">
              <a:solidFill>
                <a:schemeClr val="accent1">
                  <a:lumMod val="50000"/>
                </a:schemeClr>
              </a:solidFill>
            </a:endParaRPr>
          </a:p>
        </p:txBody>
      </p:sp>
      <p:sp>
        <p:nvSpPr>
          <p:cNvPr id="2" name="Google Shape;245;p12">
            <a:extLst>
              <a:ext uri="{FF2B5EF4-FFF2-40B4-BE49-F238E27FC236}">
                <a16:creationId xmlns:a16="http://schemas.microsoft.com/office/drawing/2014/main" id="{12F33754-E313-EE8C-B0E6-81259C952D68}"/>
              </a:ext>
            </a:extLst>
          </p:cNvPr>
          <p:cNvSpPr/>
          <p:nvPr/>
        </p:nvSpPr>
        <p:spPr>
          <a:xfrm>
            <a:off x="6477268" y="7293191"/>
            <a:ext cx="10576292" cy="2220544"/>
          </a:xfrm>
          <a:prstGeom prst="rect">
            <a:avLst/>
          </a:prstGeom>
          <a:noFill/>
          <a:ln w="12700" cap="flat" cmpd="sng">
            <a:solidFill>
              <a:schemeClr val="accent4"/>
            </a:solidFill>
            <a:prstDash val="dash"/>
            <a:miter lim="800000"/>
            <a:headEnd type="none" w="sm" len="sm"/>
            <a:tailEnd type="none" w="sm" len="sm"/>
          </a:ln>
        </p:spPr>
        <p:txBody>
          <a:bodyPr spcFirstLastPara="1" wrap="square" lIns="91425" tIns="45700" rIns="91425" bIns="45700" anchor="ctr" anchorCtr="0">
            <a:noAutofit/>
          </a:bodyPr>
          <a:lstStyle/>
          <a:p>
            <a:pPr algn="just"/>
            <a:r>
              <a:rPr lang="es-MX" dirty="0">
                <a:solidFill>
                  <a:schemeClr val="accent1">
                    <a:lumMod val="50000"/>
                  </a:schemeClr>
                </a:solidFill>
              </a:rPr>
              <a:t>Lo que la particulariza como método para el diagnóstico de una cultura organizacional no es este escalonamiento, sino las técnicas empleadas en cada etapa y el énfasis en los factores culturales. </a:t>
            </a:r>
          </a:p>
        </p:txBody>
      </p:sp>
    </p:spTree>
    <p:extLst>
      <p:ext uri="{BB962C8B-B14F-4D97-AF65-F5344CB8AC3E}">
        <p14:creationId xmlns:p14="http://schemas.microsoft.com/office/powerpoint/2010/main" val="199851395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068118" y="1271134"/>
            <a:ext cx="16151764" cy="701731"/>
          </a:xfrm>
        </p:spPr>
        <p:txBody>
          <a:bodyPr/>
          <a:lstStyle/>
          <a:p>
            <a:r>
              <a:rPr lang="es-MX" sz="4400" dirty="0">
                <a:solidFill>
                  <a:schemeClr val="accent1">
                    <a:lumMod val="50000"/>
                  </a:schemeClr>
                </a:solidFill>
                <a:latin typeface="+mn-lt"/>
                <a:ea typeface="+mn-ea"/>
                <a:cs typeface="+mn-cs"/>
              </a:rPr>
              <a:t>Metodología para un Diagnóstico de Culturas Organizacionales </a:t>
            </a:r>
            <a:endParaRPr lang="es-CL" dirty="0"/>
          </a:p>
        </p:txBody>
      </p:sp>
      <p:sp>
        <p:nvSpPr>
          <p:cNvPr id="20" name="CuadroTexto 19">
            <a:extLst>
              <a:ext uri="{FF2B5EF4-FFF2-40B4-BE49-F238E27FC236}">
                <a16:creationId xmlns:a16="http://schemas.microsoft.com/office/drawing/2014/main" id="{6E5C3B51-BBA3-4454-BAB0-D7C7662E53B7}"/>
              </a:ext>
            </a:extLst>
          </p:cNvPr>
          <p:cNvSpPr txBox="1"/>
          <p:nvPr/>
        </p:nvSpPr>
        <p:spPr>
          <a:xfrm>
            <a:off x="2904701" y="2160789"/>
            <a:ext cx="816294" cy="1569660"/>
          </a:xfrm>
          <a:prstGeom prst="rect">
            <a:avLst/>
          </a:prstGeom>
          <a:noFill/>
        </p:spPr>
        <p:txBody>
          <a:bodyPr wrap="square" rtlCol="0">
            <a:spAutoFit/>
          </a:bodyPr>
          <a:lstStyle/>
          <a:p>
            <a:r>
              <a:rPr lang="es-ES" sz="9600" dirty="0">
                <a:solidFill>
                  <a:schemeClr val="accent4"/>
                </a:solidFill>
                <a:latin typeface="Segoe UI Black" panose="020B0A02040204020203" pitchFamily="34" charset="0"/>
                <a:ea typeface="Segoe UI Black" panose="020B0A02040204020203" pitchFamily="34" charset="0"/>
                <a:cs typeface="Aharoni" panose="02010803020104030203" pitchFamily="2" charset="-79"/>
              </a:rPr>
              <a:t>1</a:t>
            </a:r>
            <a:endParaRPr lang="es-CL" sz="9600" dirty="0">
              <a:solidFill>
                <a:schemeClr val="accent4"/>
              </a:solidFill>
              <a:latin typeface="Segoe UI Black" panose="020B0A02040204020203" pitchFamily="34" charset="0"/>
              <a:ea typeface="Segoe UI Black" panose="020B0A02040204020203" pitchFamily="34" charset="0"/>
              <a:cs typeface="Aharoni" panose="02010803020104030203" pitchFamily="2" charset="-79"/>
            </a:endParaRPr>
          </a:p>
        </p:txBody>
      </p:sp>
      <p:sp>
        <p:nvSpPr>
          <p:cNvPr id="23" name="Google Shape;245;p12">
            <a:extLst>
              <a:ext uri="{FF2B5EF4-FFF2-40B4-BE49-F238E27FC236}">
                <a16:creationId xmlns:a16="http://schemas.microsoft.com/office/drawing/2014/main" id="{A6CC4585-57B2-4A50-8ED9-9D91DAB91ED9}"/>
              </a:ext>
            </a:extLst>
          </p:cNvPr>
          <p:cNvSpPr/>
          <p:nvPr/>
        </p:nvSpPr>
        <p:spPr>
          <a:xfrm>
            <a:off x="428038" y="5142706"/>
            <a:ext cx="5432701" cy="4849862"/>
          </a:xfrm>
          <a:prstGeom prst="rect">
            <a:avLst/>
          </a:prstGeom>
          <a:noFill/>
          <a:ln w="12700" cap="flat" cmpd="sng">
            <a:solidFill>
              <a:schemeClr val="accent4"/>
            </a:solidFill>
            <a:prstDash val="dash"/>
            <a:miter lim="800000"/>
            <a:headEnd type="none" w="sm" len="sm"/>
            <a:tailEnd type="none" w="sm" len="sm"/>
          </a:ln>
        </p:spPr>
        <p:txBody>
          <a:bodyPr spcFirstLastPara="1" wrap="square" lIns="91425" tIns="45700" rIns="91425" bIns="45700" anchor="ctr" anchorCtr="0">
            <a:noAutofit/>
          </a:bodyPr>
          <a:lstStyle/>
          <a:p>
            <a:pPr marL="72000" lvl="0" algn="ctr">
              <a:lnSpc>
                <a:spcPct val="110000"/>
              </a:lnSpc>
            </a:pPr>
            <a:endParaRPr lang="es-ES" dirty="0">
              <a:solidFill>
                <a:schemeClr val="accent1">
                  <a:lumMod val="50000"/>
                </a:schemeClr>
              </a:solidFill>
              <a:sym typeface="Roboto"/>
            </a:endParaRPr>
          </a:p>
          <a:p>
            <a:pPr marL="72000" lvl="0" algn="ctr">
              <a:lnSpc>
                <a:spcPct val="110000"/>
              </a:lnSpc>
            </a:pPr>
            <a:r>
              <a:rPr lang="es-MX" dirty="0">
                <a:solidFill>
                  <a:schemeClr val="accent1">
                    <a:lumMod val="50000"/>
                  </a:schemeClr>
                </a:solidFill>
              </a:rPr>
              <a:t>Lo más frecuente, sin embargo, es que en la organización se haya presentado una situación –tal como algún problema interno, deseos de mejorar la productividad o las relaciones humanas, implementación de algún cambio, etcétera– que la haga requerir de asesoría externa. </a:t>
            </a:r>
            <a:endParaRPr lang="es-ES" dirty="0">
              <a:solidFill>
                <a:schemeClr val="accent1">
                  <a:lumMod val="50000"/>
                </a:schemeClr>
              </a:solidFill>
              <a:sym typeface="Roboto"/>
            </a:endParaRPr>
          </a:p>
        </p:txBody>
      </p:sp>
      <p:sp>
        <p:nvSpPr>
          <p:cNvPr id="25" name="Google Shape;245;p12">
            <a:extLst>
              <a:ext uri="{FF2B5EF4-FFF2-40B4-BE49-F238E27FC236}">
                <a16:creationId xmlns:a16="http://schemas.microsoft.com/office/drawing/2014/main" id="{E6003FAD-ED83-4BBF-B0C7-3485C36B2E5A}"/>
              </a:ext>
            </a:extLst>
          </p:cNvPr>
          <p:cNvSpPr/>
          <p:nvPr/>
        </p:nvSpPr>
        <p:spPr>
          <a:xfrm>
            <a:off x="6172201" y="5142705"/>
            <a:ext cx="4841008" cy="4849861"/>
          </a:xfrm>
          <a:prstGeom prst="rect">
            <a:avLst/>
          </a:prstGeom>
          <a:noFill/>
          <a:ln w="12700" cap="flat" cmpd="sng">
            <a:solidFill>
              <a:schemeClr val="bg1">
                <a:lumMod val="65000"/>
              </a:schemeClr>
            </a:solidFill>
            <a:prstDash val="dash"/>
            <a:miter lim="800000"/>
            <a:headEnd type="none" w="sm" len="sm"/>
            <a:tailEnd type="none" w="sm" len="sm"/>
          </a:ln>
        </p:spPr>
        <p:txBody>
          <a:bodyPr spcFirstLastPara="1" wrap="square" lIns="91425" tIns="45700" rIns="91425" bIns="45700" anchor="ctr" anchorCtr="0">
            <a:noAutofit/>
          </a:bodyPr>
          <a:lstStyle/>
          <a:p>
            <a:pPr marL="72000" lvl="0" algn="just">
              <a:lnSpc>
                <a:spcPct val="110000"/>
              </a:lnSpc>
            </a:pPr>
            <a:endParaRPr lang="es-ES" dirty="0">
              <a:solidFill>
                <a:schemeClr val="accent1">
                  <a:lumMod val="50000"/>
                </a:schemeClr>
              </a:solidFill>
              <a:sym typeface="Roboto"/>
            </a:endParaRPr>
          </a:p>
          <a:p>
            <a:pPr algn="just"/>
            <a:r>
              <a:rPr lang="es-MX" dirty="0">
                <a:solidFill>
                  <a:schemeClr val="accent1">
                    <a:lumMod val="50000"/>
                  </a:schemeClr>
                </a:solidFill>
              </a:rPr>
              <a:t>A modo de ejemplo, en una organización era notorio el nerviosismo de las personas entrevistadas. Sin embargo, como este fenómeno es acostumbrado en situaciones de entrevistas iniciales en que los interlocutores son desconocidos entre sí, este hecho no parecía </a:t>
            </a:r>
            <a:r>
              <a:rPr lang="es-MX" dirty="0" err="1">
                <a:solidFill>
                  <a:schemeClr val="accent1">
                    <a:lumMod val="50000"/>
                  </a:schemeClr>
                </a:solidFill>
              </a:rPr>
              <a:t>sorpren</a:t>
            </a:r>
            <a:r>
              <a:rPr lang="es-MX" dirty="0">
                <a:solidFill>
                  <a:schemeClr val="accent1">
                    <a:lumMod val="50000"/>
                  </a:schemeClr>
                </a:solidFill>
              </a:rPr>
              <a:t>-dente. </a:t>
            </a:r>
            <a:endParaRPr lang="es-ES" dirty="0">
              <a:solidFill>
                <a:schemeClr val="accent1">
                  <a:lumMod val="50000"/>
                </a:schemeClr>
              </a:solidFill>
              <a:sym typeface="Roboto"/>
            </a:endParaRPr>
          </a:p>
        </p:txBody>
      </p:sp>
      <p:sp>
        <p:nvSpPr>
          <p:cNvPr id="21" name="Google Shape;245;p12">
            <a:extLst>
              <a:ext uri="{FF2B5EF4-FFF2-40B4-BE49-F238E27FC236}">
                <a16:creationId xmlns:a16="http://schemas.microsoft.com/office/drawing/2014/main" id="{D70EEBD0-6D19-4F27-87A7-163A595A5A89}"/>
              </a:ext>
            </a:extLst>
          </p:cNvPr>
          <p:cNvSpPr/>
          <p:nvPr/>
        </p:nvSpPr>
        <p:spPr>
          <a:xfrm>
            <a:off x="2020006" y="3730449"/>
            <a:ext cx="2585684" cy="1017073"/>
          </a:xfrm>
          <a:prstGeom prst="rect">
            <a:avLst/>
          </a:prstGeom>
          <a:solidFill>
            <a:schemeClr val="accent4"/>
          </a:solidFill>
          <a:ln w="12700" cap="flat" cmpd="sng">
            <a:noFill/>
            <a:prstDash val="solid"/>
            <a:miter lim="800000"/>
            <a:headEnd type="none" w="sm" len="sm"/>
            <a:tailEnd type="none" w="sm" len="sm"/>
          </a:ln>
        </p:spPr>
        <p:txBody>
          <a:bodyPr spcFirstLastPara="1" wrap="square" lIns="91425" tIns="45700" rIns="91425" bIns="45700" anchor="ctr" anchorCtr="0">
            <a:noAutofit/>
          </a:bodyPr>
          <a:lstStyle/>
          <a:p>
            <a:pPr lvl="0" algn="ctr">
              <a:lnSpc>
                <a:spcPct val="110000"/>
              </a:lnSpc>
            </a:pPr>
            <a:r>
              <a:rPr lang="es-ES" sz="2400" b="1" dirty="0">
                <a:solidFill>
                  <a:schemeClr val="bg1"/>
                </a:solidFill>
              </a:rPr>
              <a:t>Contacto inicial </a:t>
            </a:r>
            <a:endParaRPr lang="es-ES" sz="2600" b="1" dirty="0">
              <a:solidFill>
                <a:schemeClr val="bg1"/>
              </a:solidFill>
              <a:ea typeface="Roboto"/>
              <a:cs typeface="Roboto"/>
              <a:sym typeface="Roboto"/>
            </a:endParaRPr>
          </a:p>
        </p:txBody>
      </p:sp>
      <p:pic>
        <p:nvPicPr>
          <p:cNvPr id="11" name="Picture 2" descr="分岐する矢印とビジネスマンの3Dグラフィックス / ビジネスの選択肢・異なる方向性・分岐する未来のコンセプトイメージ"/>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324671" y="5461814"/>
            <a:ext cx="6346241" cy="355246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1205769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068118" y="1271134"/>
            <a:ext cx="16151764" cy="701731"/>
          </a:xfrm>
        </p:spPr>
        <p:txBody>
          <a:bodyPr/>
          <a:lstStyle/>
          <a:p>
            <a:r>
              <a:rPr lang="es-MX" sz="4400" dirty="0">
                <a:solidFill>
                  <a:schemeClr val="accent1">
                    <a:lumMod val="50000"/>
                  </a:schemeClr>
                </a:solidFill>
                <a:latin typeface="+mn-lt"/>
                <a:ea typeface="+mn-ea"/>
                <a:cs typeface="+mn-cs"/>
              </a:rPr>
              <a:t>Metodología para un Diagnóstico de Culturas Organizacionales </a:t>
            </a:r>
            <a:endParaRPr lang="es-CL" dirty="0"/>
          </a:p>
        </p:txBody>
      </p:sp>
      <p:sp>
        <p:nvSpPr>
          <p:cNvPr id="20" name="CuadroTexto 19">
            <a:extLst>
              <a:ext uri="{FF2B5EF4-FFF2-40B4-BE49-F238E27FC236}">
                <a16:creationId xmlns:a16="http://schemas.microsoft.com/office/drawing/2014/main" id="{6E5C3B51-BBA3-4454-BAB0-D7C7662E53B7}"/>
              </a:ext>
            </a:extLst>
          </p:cNvPr>
          <p:cNvSpPr txBox="1"/>
          <p:nvPr/>
        </p:nvSpPr>
        <p:spPr>
          <a:xfrm>
            <a:off x="2516081" y="2147679"/>
            <a:ext cx="816294" cy="1569660"/>
          </a:xfrm>
          <a:prstGeom prst="rect">
            <a:avLst/>
          </a:prstGeom>
          <a:noFill/>
        </p:spPr>
        <p:txBody>
          <a:bodyPr wrap="square" rtlCol="0">
            <a:spAutoFit/>
          </a:bodyPr>
          <a:lstStyle/>
          <a:p>
            <a:r>
              <a:rPr lang="es-ES" sz="9600" dirty="0">
                <a:solidFill>
                  <a:schemeClr val="accent4"/>
                </a:solidFill>
                <a:latin typeface="Segoe UI Black" panose="020B0A02040204020203" pitchFamily="34" charset="0"/>
                <a:ea typeface="Segoe UI Black" panose="020B0A02040204020203" pitchFamily="34" charset="0"/>
                <a:cs typeface="Aharoni" panose="02010803020104030203" pitchFamily="2" charset="-79"/>
              </a:rPr>
              <a:t>2</a:t>
            </a:r>
            <a:endParaRPr lang="es-CL" sz="9600" dirty="0">
              <a:solidFill>
                <a:schemeClr val="accent4"/>
              </a:solidFill>
              <a:latin typeface="Segoe UI Black" panose="020B0A02040204020203" pitchFamily="34" charset="0"/>
              <a:ea typeface="Segoe UI Black" panose="020B0A02040204020203" pitchFamily="34" charset="0"/>
              <a:cs typeface="Aharoni" panose="02010803020104030203" pitchFamily="2" charset="-79"/>
            </a:endParaRPr>
          </a:p>
        </p:txBody>
      </p:sp>
      <p:sp>
        <p:nvSpPr>
          <p:cNvPr id="23" name="Google Shape;245;p12">
            <a:extLst>
              <a:ext uri="{FF2B5EF4-FFF2-40B4-BE49-F238E27FC236}">
                <a16:creationId xmlns:a16="http://schemas.microsoft.com/office/drawing/2014/main" id="{A6CC4585-57B2-4A50-8ED9-9D91DAB91ED9}"/>
              </a:ext>
            </a:extLst>
          </p:cNvPr>
          <p:cNvSpPr/>
          <p:nvPr/>
        </p:nvSpPr>
        <p:spPr>
          <a:xfrm>
            <a:off x="182880" y="5142704"/>
            <a:ext cx="5677859" cy="4849862"/>
          </a:xfrm>
          <a:prstGeom prst="rect">
            <a:avLst/>
          </a:prstGeom>
          <a:noFill/>
          <a:ln w="12700" cap="flat" cmpd="sng">
            <a:solidFill>
              <a:schemeClr val="accent4"/>
            </a:solidFill>
            <a:prstDash val="dash"/>
            <a:miter lim="800000"/>
            <a:headEnd type="none" w="sm" len="sm"/>
            <a:tailEnd type="none" w="sm" len="sm"/>
          </a:ln>
        </p:spPr>
        <p:txBody>
          <a:bodyPr spcFirstLastPara="1" wrap="square" lIns="91425" tIns="45700" rIns="91425" bIns="45700" anchor="ctr" anchorCtr="0">
            <a:noAutofit/>
          </a:bodyPr>
          <a:lstStyle/>
          <a:p>
            <a:pPr marL="72000" lvl="0" algn="ctr">
              <a:lnSpc>
                <a:spcPct val="110000"/>
              </a:lnSpc>
            </a:pPr>
            <a:endParaRPr lang="es-ES" dirty="0">
              <a:solidFill>
                <a:schemeClr val="accent1">
                  <a:lumMod val="50000"/>
                </a:schemeClr>
              </a:solidFill>
              <a:sym typeface="Roboto"/>
            </a:endParaRPr>
          </a:p>
          <a:p>
            <a:pPr marL="72000" lvl="0" algn="ctr">
              <a:lnSpc>
                <a:spcPct val="110000"/>
              </a:lnSpc>
            </a:pPr>
            <a:r>
              <a:rPr lang="es-MX" dirty="0">
                <a:solidFill>
                  <a:schemeClr val="accent1">
                    <a:lumMod val="50000"/>
                  </a:schemeClr>
                </a:solidFill>
              </a:rPr>
              <a:t>Se trata, en esta etapa, de realizar un estudio de los diferentes escritos de la organización, tales como organigramas, declaraciones públicas, diarios y revistas internos, entre otros. No debe perderse de vista, sin embargo, que lo que se halla impreso en estos documentos no es toda la cultura, sino solo sus aspectos oficiales, </a:t>
            </a:r>
            <a:endParaRPr lang="es-ES" dirty="0">
              <a:solidFill>
                <a:schemeClr val="accent1">
                  <a:lumMod val="50000"/>
                </a:schemeClr>
              </a:solidFill>
              <a:sym typeface="Roboto"/>
            </a:endParaRPr>
          </a:p>
        </p:txBody>
      </p:sp>
      <p:sp>
        <p:nvSpPr>
          <p:cNvPr id="25" name="Google Shape;245;p12">
            <a:extLst>
              <a:ext uri="{FF2B5EF4-FFF2-40B4-BE49-F238E27FC236}">
                <a16:creationId xmlns:a16="http://schemas.microsoft.com/office/drawing/2014/main" id="{E6003FAD-ED83-4BBF-B0C7-3485C36B2E5A}"/>
              </a:ext>
            </a:extLst>
          </p:cNvPr>
          <p:cNvSpPr/>
          <p:nvPr/>
        </p:nvSpPr>
        <p:spPr>
          <a:xfrm>
            <a:off x="6172200" y="5142705"/>
            <a:ext cx="7178040" cy="4849861"/>
          </a:xfrm>
          <a:prstGeom prst="rect">
            <a:avLst/>
          </a:prstGeom>
          <a:noFill/>
          <a:ln w="12700" cap="flat" cmpd="sng">
            <a:solidFill>
              <a:schemeClr val="bg1">
                <a:lumMod val="65000"/>
              </a:schemeClr>
            </a:solidFill>
            <a:prstDash val="dash"/>
            <a:miter lim="800000"/>
            <a:headEnd type="none" w="sm" len="sm"/>
            <a:tailEnd type="none" w="sm" len="sm"/>
          </a:ln>
        </p:spPr>
        <p:txBody>
          <a:bodyPr spcFirstLastPara="1" wrap="square" lIns="91425" tIns="45700" rIns="91425" bIns="45700" anchor="ctr" anchorCtr="0">
            <a:noAutofit/>
          </a:bodyPr>
          <a:lstStyle/>
          <a:p>
            <a:pPr marL="72000" lvl="0" algn="just">
              <a:lnSpc>
                <a:spcPct val="110000"/>
              </a:lnSpc>
            </a:pPr>
            <a:endParaRPr lang="es-ES" dirty="0">
              <a:solidFill>
                <a:schemeClr val="accent1">
                  <a:lumMod val="50000"/>
                </a:schemeClr>
              </a:solidFill>
              <a:sym typeface="Roboto"/>
            </a:endParaRPr>
          </a:p>
          <a:p>
            <a:pPr algn="just"/>
            <a:r>
              <a:rPr lang="es-MX" dirty="0">
                <a:solidFill>
                  <a:schemeClr val="accent1">
                    <a:lumMod val="50000"/>
                  </a:schemeClr>
                </a:solidFill>
              </a:rPr>
              <a:t>Aunque es poco frecuente, en algunas ocasiones es posible que en esta etapa puedan recogerse documentos y escritos no oficiales –tal vez, bromas en-viadas por correo electrónico–, que han surgido espontáneamente al margen de la estructura formal. En algunas organizaciones, por ejemplo, circulan panfletos y hojas clandestinas con críticas a personas o a la forma en que se conducen las actividades en la organización </a:t>
            </a:r>
            <a:endParaRPr lang="es-ES" dirty="0">
              <a:solidFill>
                <a:schemeClr val="accent1">
                  <a:lumMod val="50000"/>
                </a:schemeClr>
              </a:solidFill>
              <a:sym typeface="Roboto"/>
            </a:endParaRPr>
          </a:p>
        </p:txBody>
      </p:sp>
      <p:sp>
        <p:nvSpPr>
          <p:cNvPr id="21" name="Google Shape;245;p12">
            <a:extLst>
              <a:ext uri="{FF2B5EF4-FFF2-40B4-BE49-F238E27FC236}">
                <a16:creationId xmlns:a16="http://schemas.microsoft.com/office/drawing/2014/main" id="{D70EEBD0-6D19-4F27-87A7-163A595A5A89}"/>
              </a:ext>
            </a:extLst>
          </p:cNvPr>
          <p:cNvSpPr/>
          <p:nvPr/>
        </p:nvSpPr>
        <p:spPr>
          <a:xfrm>
            <a:off x="868680" y="3730449"/>
            <a:ext cx="3737010" cy="1017073"/>
          </a:xfrm>
          <a:prstGeom prst="rect">
            <a:avLst/>
          </a:prstGeom>
          <a:solidFill>
            <a:schemeClr val="accent4"/>
          </a:solidFill>
          <a:ln w="12700" cap="flat" cmpd="sng">
            <a:noFill/>
            <a:prstDash val="solid"/>
            <a:miter lim="800000"/>
            <a:headEnd type="none" w="sm" len="sm"/>
            <a:tailEnd type="none" w="sm" len="sm"/>
          </a:ln>
        </p:spPr>
        <p:txBody>
          <a:bodyPr spcFirstLastPara="1" wrap="square" lIns="91425" tIns="45700" rIns="91425" bIns="45700" anchor="ctr" anchorCtr="0">
            <a:noAutofit/>
          </a:bodyPr>
          <a:lstStyle/>
          <a:p>
            <a:pPr lvl="0" algn="ctr">
              <a:lnSpc>
                <a:spcPct val="110000"/>
              </a:lnSpc>
            </a:pPr>
            <a:r>
              <a:rPr lang="es-CL" sz="2400" b="1" dirty="0">
                <a:solidFill>
                  <a:schemeClr val="bg1"/>
                </a:solidFill>
              </a:rPr>
              <a:t>Examen de artefactos culturales. </a:t>
            </a:r>
            <a:endParaRPr lang="es-ES" sz="2400" b="1" dirty="0">
              <a:solidFill>
                <a:schemeClr val="bg1"/>
              </a:solidFill>
              <a:sym typeface="Roboto"/>
            </a:endParaRPr>
          </a:p>
        </p:txBody>
      </p:sp>
      <p:pic>
        <p:nvPicPr>
          <p:cNvPr id="11" name="Picture 2" descr="分岐する矢印とビジネスマンの3Dグラフィックス / ビジネスの選択肢・異なる方向性・分岐する未来のコンセプトイメージ"/>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693140" y="5461814"/>
            <a:ext cx="3977772" cy="355246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0891450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068118" y="1271134"/>
            <a:ext cx="16151764" cy="701731"/>
          </a:xfrm>
        </p:spPr>
        <p:txBody>
          <a:bodyPr/>
          <a:lstStyle/>
          <a:p>
            <a:r>
              <a:rPr lang="es-MX" sz="4400" dirty="0">
                <a:solidFill>
                  <a:schemeClr val="accent1">
                    <a:lumMod val="50000"/>
                  </a:schemeClr>
                </a:solidFill>
                <a:latin typeface="+mn-lt"/>
                <a:ea typeface="+mn-ea"/>
                <a:cs typeface="+mn-cs"/>
              </a:rPr>
              <a:t>Metodología para un Diagnóstico de Culturas Organizacionales </a:t>
            </a:r>
            <a:endParaRPr lang="es-CL" dirty="0"/>
          </a:p>
        </p:txBody>
      </p:sp>
      <p:sp>
        <p:nvSpPr>
          <p:cNvPr id="20" name="CuadroTexto 19">
            <a:extLst>
              <a:ext uri="{FF2B5EF4-FFF2-40B4-BE49-F238E27FC236}">
                <a16:creationId xmlns:a16="http://schemas.microsoft.com/office/drawing/2014/main" id="{6E5C3B51-BBA3-4454-BAB0-D7C7662E53B7}"/>
              </a:ext>
            </a:extLst>
          </p:cNvPr>
          <p:cNvSpPr txBox="1"/>
          <p:nvPr/>
        </p:nvSpPr>
        <p:spPr>
          <a:xfrm>
            <a:off x="2516081" y="2147679"/>
            <a:ext cx="816294" cy="1569660"/>
          </a:xfrm>
          <a:prstGeom prst="rect">
            <a:avLst/>
          </a:prstGeom>
          <a:noFill/>
        </p:spPr>
        <p:txBody>
          <a:bodyPr wrap="square" rtlCol="0">
            <a:spAutoFit/>
          </a:bodyPr>
          <a:lstStyle/>
          <a:p>
            <a:r>
              <a:rPr lang="es-ES" sz="9600" dirty="0">
                <a:solidFill>
                  <a:schemeClr val="accent4"/>
                </a:solidFill>
                <a:latin typeface="Segoe UI Black" panose="020B0A02040204020203" pitchFamily="34" charset="0"/>
                <a:ea typeface="Segoe UI Black" panose="020B0A02040204020203" pitchFamily="34" charset="0"/>
                <a:cs typeface="Aharoni" panose="02010803020104030203" pitchFamily="2" charset="-79"/>
              </a:rPr>
              <a:t>3</a:t>
            </a:r>
            <a:endParaRPr lang="es-CL" sz="9600" dirty="0">
              <a:solidFill>
                <a:schemeClr val="accent4"/>
              </a:solidFill>
              <a:latin typeface="Segoe UI Black" panose="020B0A02040204020203" pitchFamily="34" charset="0"/>
              <a:ea typeface="Segoe UI Black" panose="020B0A02040204020203" pitchFamily="34" charset="0"/>
              <a:cs typeface="Aharoni" panose="02010803020104030203" pitchFamily="2" charset="-79"/>
            </a:endParaRPr>
          </a:p>
        </p:txBody>
      </p:sp>
      <p:sp>
        <p:nvSpPr>
          <p:cNvPr id="23" name="Google Shape;245;p12">
            <a:extLst>
              <a:ext uri="{FF2B5EF4-FFF2-40B4-BE49-F238E27FC236}">
                <a16:creationId xmlns:a16="http://schemas.microsoft.com/office/drawing/2014/main" id="{A6CC4585-57B2-4A50-8ED9-9D91DAB91ED9}"/>
              </a:ext>
            </a:extLst>
          </p:cNvPr>
          <p:cNvSpPr/>
          <p:nvPr/>
        </p:nvSpPr>
        <p:spPr>
          <a:xfrm>
            <a:off x="182880" y="5142704"/>
            <a:ext cx="5677859" cy="4849862"/>
          </a:xfrm>
          <a:prstGeom prst="rect">
            <a:avLst/>
          </a:prstGeom>
          <a:noFill/>
          <a:ln w="12700" cap="flat" cmpd="sng">
            <a:solidFill>
              <a:schemeClr val="accent4"/>
            </a:solidFill>
            <a:prstDash val="dash"/>
            <a:miter lim="800000"/>
            <a:headEnd type="none" w="sm" len="sm"/>
            <a:tailEnd type="none" w="sm" len="sm"/>
          </a:ln>
        </p:spPr>
        <p:txBody>
          <a:bodyPr spcFirstLastPara="1" wrap="square" lIns="91425" tIns="45700" rIns="91425" bIns="45700" anchor="ctr" anchorCtr="0">
            <a:noAutofit/>
          </a:bodyPr>
          <a:lstStyle/>
          <a:p>
            <a:pPr marL="72000" lvl="0" algn="ctr">
              <a:lnSpc>
                <a:spcPct val="110000"/>
              </a:lnSpc>
            </a:pPr>
            <a:endParaRPr lang="es-ES" dirty="0">
              <a:solidFill>
                <a:schemeClr val="accent1">
                  <a:lumMod val="50000"/>
                </a:schemeClr>
              </a:solidFill>
              <a:sym typeface="Roboto"/>
            </a:endParaRPr>
          </a:p>
          <a:p>
            <a:pPr marL="72000" lvl="0" algn="ctr">
              <a:lnSpc>
                <a:spcPct val="110000"/>
              </a:lnSpc>
            </a:pPr>
            <a:r>
              <a:rPr lang="es-MX" dirty="0">
                <a:solidFill>
                  <a:schemeClr val="accent1">
                    <a:lumMod val="50000"/>
                  </a:schemeClr>
                </a:solidFill>
              </a:rPr>
              <a:t>Una vez realizado el trabajo de examen de los documentos y eslóganes recibidos, es necesario llevar a cabo una serie de entrevistas a informantes calificados. </a:t>
            </a:r>
          </a:p>
          <a:p>
            <a:pPr marL="72000" lvl="0" algn="ctr">
              <a:lnSpc>
                <a:spcPct val="110000"/>
              </a:lnSpc>
            </a:pPr>
            <a:endParaRPr lang="es-ES" dirty="0">
              <a:solidFill>
                <a:schemeClr val="accent1">
                  <a:lumMod val="50000"/>
                </a:schemeClr>
              </a:solidFill>
              <a:sym typeface="Roboto"/>
            </a:endParaRPr>
          </a:p>
        </p:txBody>
      </p:sp>
      <p:sp>
        <p:nvSpPr>
          <p:cNvPr id="25" name="Google Shape;245;p12">
            <a:extLst>
              <a:ext uri="{FF2B5EF4-FFF2-40B4-BE49-F238E27FC236}">
                <a16:creationId xmlns:a16="http://schemas.microsoft.com/office/drawing/2014/main" id="{E6003FAD-ED83-4BBF-B0C7-3485C36B2E5A}"/>
              </a:ext>
            </a:extLst>
          </p:cNvPr>
          <p:cNvSpPr/>
          <p:nvPr/>
        </p:nvSpPr>
        <p:spPr>
          <a:xfrm>
            <a:off x="6172200" y="5142705"/>
            <a:ext cx="7178040" cy="4849861"/>
          </a:xfrm>
          <a:prstGeom prst="rect">
            <a:avLst/>
          </a:prstGeom>
          <a:noFill/>
          <a:ln w="12700" cap="flat" cmpd="sng">
            <a:solidFill>
              <a:schemeClr val="bg1">
                <a:lumMod val="65000"/>
              </a:schemeClr>
            </a:solidFill>
            <a:prstDash val="dash"/>
            <a:miter lim="800000"/>
            <a:headEnd type="none" w="sm" len="sm"/>
            <a:tailEnd type="none" w="sm" len="sm"/>
          </a:ln>
        </p:spPr>
        <p:txBody>
          <a:bodyPr spcFirstLastPara="1" wrap="square" lIns="91425" tIns="45700" rIns="91425" bIns="45700" anchor="ctr" anchorCtr="0">
            <a:noAutofit/>
          </a:bodyPr>
          <a:lstStyle/>
          <a:p>
            <a:pPr marL="72000" lvl="0" algn="just">
              <a:lnSpc>
                <a:spcPct val="110000"/>
              </a:lnSpc>
            </a:pPr>
            <a:endParaRPr lang="es-ES" dirty="0">
              <a:solidFill>
                <a:schemeClr val="accent1">
                  <a:lumMod val="50000"/>
                </a:schemeClr>
              </a:solidFill>
              <a:sym typeface="Roboto"/>
            </a:endParaRPr>
          </a:p>
          <a:p>
            <a:pPr algn="just"/>
            <a:r>
              <a:rPr lang="es-MX" dirty="0">
                <a:solidFill>
                  <a:schemeClr val="accent1">
                    <a:lumMod val="50000"/>
                  </a:schemeClr>
                </a:solidFill>
              </a:rPr>
              <a:t>por ejemplo, para el caso chileno, el golpe de Estado de 1973, la recesión de 1982, el boom de la década de 1990, el terremoto y tsunami de 2010 , cambios de coaliciones, estallido social, o </a:t>
            </a:r>
            <a:r>
              <a:rPr lang="es-MX" dirty="0" err="1">
                <a:solidFill>
                  <a:schemeClr val="accent1">
                    <a:lumMod val="50000"/>
                  </a:schemeClr>
                </a:solidFill>
              </a:rPr>
              <a:t>Covid</a:t>
            </a:r>
            <a:r>
              <a:rPr lang="es-MX" dirty="0">
                <a:solidFill>
                  <a:schemeClr val="accent1">
                    <a:lumMod val="50000"/>
                  </a:schemeClr>
                </a:solidFill>
              </a:rPr>
              <a:t>, entre otros. Es importante en este trabajo de recordación histórica, que se trate de detectar las diferencias entre la historia oficial, la historia vivida y las diversas interpretaciones que pudieran darse al interior de la organización entre sus distintos subgrupos </a:t>
            </a:r>
            <a:endParaRPr lang="es-ES" dirty="0">
              <a:solidFill>
                <a:schemeClr val="accent1">
                  <a:lumMod val="50000"/>
                </a:schemeClr>
              </a:solidFill>
              <a:sym typeface="Roboto"/>
            </a:endParaRPr>
          </a:p>
        </p:txBody>
      </p:sp>
      <p:sp>
        <p:nvSpPr>
          <p:cNvPr id="21" name="Google Shape;245;p12">
            <a:extLst>
              <a:ext uri="{FF2B5EF4-FFF2-40B4-BE49-F238E27FC236}">
                <a16:creationId xmlns:a16="http://schemas.microsoft.com/office/drawing/2014/main" id="{D70EEBD0-6D19-4F27-87A7-163A595A5A89}"/>
              </a:ext>
            </a:extLst>
          </p:cNvPr>
          <p:cNvSpPr/>
          <p:nvPr/>
        </p:nvSpPr>
        <p:spPr>
          <a:xfrm>
            <a:off x="868680" y="3730449"/>
            <a:ext cx="3737010" cy="1017073"/>
          </a:xfrm>
          <a:prstGeom prst="rect">
            <a:avLst/>
          </a:prstGeom>
          <a:solidFill>
            <a:schemeClr val="accent4"/>
          </a:solidFill>
          <a:ln w="12700" cap="flat" cmpd="sng">
            <a:noFill/>
            <a:prstDash val="solid"/>
            <a:miter lim="800000"/>
            <a:headEnd type="none" w="sm" len="sm"/>
            <a:tailEnd type="none" w="sm" len="sm"/>
          </a:ln>
        </p:spPr>
        <p:txBody>
          <a:bodyPr spcFirstLastPara="1" wrap="square" lIns="91425" tIns="45700" rIns="91425" bIns="45700" anchor="ctr" anchorCtr="0">
            <a:noAutofit/>
          </a:bodyPr>
          <a:lstStyle/>
          <a:p>
            <a:pPr lvl="0" algn="ctr">
              <a:lnSpc>
                <a:spcPct val="110000"/>
              </a:lnSpc>
            </a:pPr>
            <a:r>
              <a:rPr lang="es-CL" sz="2400" b="1" dirty="0">
                <a:solidFill>
                  <a:schemeClr val="bg1"/>
                </a:solidFill>
              </a:rPr>
              <a:t>Entrevistas a Informantes Calificados </a:t>
            </a:r>
            <a:endParaRPr lang="es-ES" sz="2400" b="1" dirty="0">
              <a:solidFill>
                <a:schemeClr val="bg1"/>
              </a:solidFill>
              <a:sym typeface="Roboto"/>
            </a:endParaRPr>
          </a:p>
        </p:txBody>
      </p:sp>
      <p:pic>
        <p:nvPicPr>
          <p:cNvPr id="11" name="Picture 2" descr="分岐する矢印とビジネスマンの3Dグラフィックス / ビジネスの選択肢・異なる方向性・分岐する未来のコンセプトイメージ"/>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693140" y="5461814"/>
            <a:ext cx="3977772" cy="355246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9745335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068118" y="1271134"/>
            <a:ext cx="16151764" cy="701731"/>
          </a:xfrm>
        </p:spPr>
        <p:txBody>
          <a:bodyPr/>
          <a:lstStyle/>
          <a:p>
            <a:r>
              <a:rPr lang="es-MX" sz="4400" dirty="0">
                <a:solidFill>
                  <a:schemeClr val="accent1">
                    <a:lumMod val="50000"/>
                  </a:schemeClr>
                </a:solidFill>
                <a:latin typeface="+mn-lt"/>
                <a:ea typeface="+mn-ea"/>
                <a:cs typeface="+mn-cs"/>
              </a:rPr>
              <a:t>Metodología para un Diagnóstico de Culturas Organizacionales </a:t>
            </a:r>
            <a:endParaRPr lang="es-CL" dirty="0"/>
          </a:p>
        </p:txBody>
      </p:sp>
      <p:sp>
        <p:nvSpPr>
          <p:cNvPr id="20" name="CuadroTexto 19">
            <a:extLst>
              <a:ext uri="{FF2B5EF4-FFF2-40B4-BE49-F238E27FC236}">
                <a16:creationId xmlns:a16="http://schemas.microsoft.com/office/drawing/2014/main" id="{6E5C3B51-BBA3-4454-BAB0-D7C7662E53B7}"/>
              </a:ext>
            </a:extLst>
          </p:cNvPr>
          <p:cNvSpPr txBox="1"/>
          <p:nvPr/>
        </p:nvSpPr>
        <p:spPr>
          <a:xfrm>
            <a:off x="2516081" y="2147679"/>
            <a:ext cx="816294" cy="1569660"/>
          </a:xfrm>
          <a:prstGeom prst="rect">
            <a:avLst/>
          </a:prstGeom>
          <a:noFill/>
        </p:spPr>
        <p:txBody>
          <a:bodyPr wrap="square" rtlCol="0">
            <a:spAutoFit/>
          </a:bodyPr>
          <a:lstStyle/>
          <a:p>
            <a:r>
              <a:rPr lang="es-ES" sz="9600" dirty="0">
                <a:solidFill>
                  <a:schemeClr val="accent4"/>
                </a:solidFill>
                <a:latin typeface="Segoe UI Black" panose="020B0A02040204020203" pitchFamily="34" charset="0"/>
                <a:ea typeface="Segoe UI Black" panose="020B0A02040204020203" pitchFamily="34" charset="0"/>
                <a:cs typeface="Aharoni" panose="02010803020104030203" pitchFamily="2" charset="-79"/>
              </a:rPr>
              <a:t>4</a:t>
            </a:r>
            <a:endParaRPr lang="es-CL" sz="9600" dirty="0">
              <a:solidFill>
                <a:schemeClr val="accent4"/>
              </a:solidFill>
              <a:latin typeface="Segoe UI Black" panose="020B0A02040204020203" pitchFamily="34" charset="0"/>
              <a:ea typeface="Segoe UI Black" panose="020B0A02040204020203" pitchFamily="34" charset="0"/>
              <a:cs typeface="Aharoni" panose="02010803020104030203" pitchFamily="2" charset="-79"/>
            </a:endParaRPr>
          </a:p>
        </p:txBody>
      </p:sp>
      <p:sp>
        <p:nvSpPr>
          <p:cNvPr id="23" name="Google Shape;245;p12">
            <a:extLst>
              <a:ext uri="{FF2B5EF4-FFF2-40B4-BE49-F238E27FC236}">
                <a16:creationId xmlns:a16="http://schemas.microsoft.com/office/drawing/2014/main" id="{A6CC4585-57B2-4A50-8ED9-9D91DAB91ED9}"/>
              </a:ext>
            </a:extLst>
          </p:cNvPr>
          <p:cNvSpPr/>
          <p:nvPr/>
        </p:nvSpPr>
        <p:spPr>
          <a:xfrm>
            <a:off x="182880" y="4760632"/>
            <a:ext cx="5677859" cy="5231934"/>
          </a:xfrm>
          <a:prstGeom prst="rect">
            <a:avLst/>
          </a:prstGeom>
          <a:noFill/>
          <a:ln w="12700" cap="flat" cmpd="sng">
            <a:solidFill>
              <a:schemeClr val="accent4"/>
            </a:solidFill>
            <a:prstDash val="dash"/>
            <a:miter lim="800000"/>
            <a:headEnd type="none" w="sm" len="sm"/>
            <a:tailEnd type="none" w="sm" len="sm"/>
          </a:ln>
        </p:spPr>
        <p:txBody>
          <a:bodyPr spcFirstLastPara="1" wrap="square" lIns="91425" tIns="45700" rIns="91425" bIns="45700" anchor="ctr" anchorCtr="0">
            <a:noAutofit/>
          </a:bodyPr>
          <a:lstStyle/>
          <a:p>
            <a:pPr marL="72000" lvl="0" algn="ctr">
              <a:lnSpc>
                <a:spcPct val="110000"/>
              </a:lnSpc>
            </a:pPr>
            <a:r>
              <a:rPr lang="es-MX" dirty="0">
                <a:solidFill>
                  <a:schemeClr val="accent1">
                    <a:lumMod val="50000"/>
                  </a:schemeClr>
                </a:solidFill>
              </a:rPr>
              <a:t>En ellas, se trata de obtener información adicional y complementaria a la que se haya recogido en las entrevistas individuales. En ese sentido, las preguntas que se puede hacer al grupo son semejantes a las indicadas para la entrevista individual,, la dinámica propia de la entrevista grupal conducirá a resultados muy diferentes. </a:t>
            </a:r>
            <a:endParaRPr lang="es-ES" dirty="0">
              <a:solidFill>
                <a:schemeClr val="accent1">
                  <a:lumMod val="50000"/>
                </a:schemeClr>
              </a:solidFill>
              <a:sym typeface="Roboto"/>
            </a:endParaRPr>
          </a:p>
        </p:txBody>
      </p:sp>
      <p:sp>
        <p:nvSpPr>
          <p:cNvPr id="25" name="Google Shape;245;p12">
            <a:extLst>
              <a:ext uri="{FF2B5EF4-FFF2-40B4-BE49-F238E27FC236}">
                <a16:creationId xmlns:a16="http://schemas.microsoft.com/office/drawing/2014/main" id="{E6003FAD-ED83-4BBF-B0C7-3485C36B2E5A}"/>
              </a:ext>
            </a:extLst>
          </p:cNvPr>
          <p:cNvSpPr/>
          <p:nvPr/>
        </p:nvSpPr>
        <p:spPr>
          <a:xfrm>
            <a:off x="6172200" y="5142705"/>
            <a:ext cx="7178040" cy="4849861"/>
          </a:xfrm>
          <a:prstGeom prst="rect">
            <a:avLst/>
          </a:prstGeom>
          <a:noFill/>
          <a:ln w="12700" cap="flat" cmpd="sng">
            <a:solidFill>
              <a:schemeClr val="bg1">
                <a:lumMod val="65000"/>
              </a:schemeClr>
            </a:solidFill>
            <a:prstDash val="dash"/>
            <a:miter lim="800000"/>
            <a:headEnd type="none" w="sm" len="sm"/>
            <a:tailEnd type="none" w="sm" len="sm"/>
          </a:ln>
        </p:spPr>
        <p:txBody>
          <a:bodyPr spcFirstLastPara="1" wrap="square" lIns="91425" tIns="45700" rIns="91425" bIns="45700" anchor="ctr" anchorCtr="0">
            <a:noAutofit/>
          </a:bodyPr>
          <a:lstStyle/>
          <a:p>
            <a:pPr marL="72000" lvl="0" algn="just">
              <a:lnSpc>
                <a:spcPct val="110000"/>
              </a:lnSpc>
            </a:pPr>
            <a:r>
              <a:rPr lang="es-MX" dirty="0">
                <a:solidFill>
                  <a:schemeClr val="accent1">
                    <a:lumMod val="50000"/>
                  </a:schemeClr>
                </a:solidFill>
              </a:rPr>
              <a:t>las entrevistas tienen una importancia crucial en el diagnóstico de la cultura organizacional, por cuanto a través de ellas se trata de superar desviaciones particularistas que pudieran presentarse en entrevistas individuales </a:t>
            </a:r>
            <a:endParaRPr lang="es-ES" dirty="0">
              <a:solidFill>
                <a:schemeClr val="accent1">
                  <a:lumMod val="50000"/>
                </a:schemeClr>
              </a:solidFill>
              <a:sym typeface="Roboto"/>
            </a:endParaRPr>
          </a:p>
        </p:txBody>
      </p:sp>
      <p:sp>
        <p:nvSpPr>
          <p:cNvPr id="21" name="Google Shape;245;p12">
            <a:extLst>
              <a:ext uri="{FF2B5EF4-FFF2-40B4-BE49-F238E27FC236}">
                <a16:creationId xmlns:a16="http://schemas.microsoft.com/office/drawing/2014/main" id="{D70EEBD0-6D19-4F27-87A7-163A595A5A89}"/>
              </a:ext>
            </a:extLst>
          </p:cNvPr>
          <p:cNvSpPr/>
          <p:nvPr/>
        </p:nvSpPr>
        <p:spPr>
          <a:xfrm>
            <a:off x="868680" y="3730449"/>
            <a:ext cx="4457700" cy="1017073"/>
          </a:xfrm>
          <a:prstGeom prst="rect">
            <a:avLst/>
          </a:prstGeom>
          <a:solidFill>
            <a:schemeClr val="accent4"/>
          </a:solidFill>
          <a:ln w="12700" cap="flat" cmpd="sng">
            <a:noFill/>
            <a:prstDash val="solid"/>
            <a:miter lim="800000"/>
            <a:headEnd type="none" w="sm" len="sm"/>
            <a:tailEnd type="none" w="sm" len="sm"/>
          </a:ln>
        </p:spPr>
        <p:txBody>
          <a:bodyPr spcFirstLastPara="1" wrap="square" lIns="91425" tIns="45700" rIns="91425" bIns="45700" anchor="ctr" anchorCtr="0">
            <a:noAutofit/>
          </a:bodyPr>
          <a:lstStyle/>
          <a:p>
            <a:pPr lvl="0" algn="ctr">
              <a:lnSpc>
                <a:spcPct val="110000"/>
              </a:lnSpc>
            </a:pPr>
            <a:r>
              <a:rPr lang="es-CL" sz="2400" b="1" dirty="0">
                <a:solidFill>
                  <a:schemeClr val="bg1"/>
                </a:solidFill>
              </a:rPr>
              <a:t>Entrevistas  Grupales</a:t>
            </a:r>
            <a:endParaRPr lang="es-ES" sz="2400" b="1" dirty="0">
              <a:solidFill>
                <a:schemeClr val="bg1"/>
              </a:solidFill>
              <a:sym typeface="Roboto"/>
            </a:endParaRPr>
          </a:p>
        </p:txBody>
      </p:sp>
      <p:pic>
        <p:nvPicPr>
          <p:cNvPr id="11" name="Picture 2" descr="分岐する矢印とビジネスマンの3Dグラフィックス / ビジネスの選択肢・異なる方向性・分岐する未来のコンセプトイメージ"/>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693140" y="5461814"/>
            <a:ext cx="3977772" cy="355246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9938638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Google Shape;245;p12">
            <a:extLst>
              <a:ext uri="{FF2B5EF4-FFF2-40B4-BE49-F238E27FC236}">
                <a16:creationId xmlns:a16="http://schemas.microsoft.com/office/drawing/2014/main" id="{49A024D9-6D20-5DD4-C324-F971E5647FA2}"/>
              </a:ext>
            </a:extLst>
          </p:cNvPr>
          <p:cNvSpPr/>
          <p:nvPr/>
        </p:nvSpPr>
        <p:spPr>
          <a:xfrm>
            <a:off x="328246" y="2171701"/>
            <a:ext cx="17603066" cy="2971006"/>
          </a:xfrm>
          <a:prstGeom prst="rect">
            <a:avLst/>
          </a:prstGeom>
          <a:noFill/>
          <a:ln w="12700" cap="flat" cmpd="sng">
            <a:solidFill>
              <a:schemeClr val="accent4"/>
            </a:solidFill>
            <a:prstDash val="dash"/>
            <a:miter lim="800000"/>
            <a:headEnd type="none" w="sm" len="sm"/>
            <a:tailEnd type="none" w="sm" len="sm"/>
          </a:ln>
        </p:spPr>
        <p:txBody>
          <a:bodyPr spcFirstLastPara="1" wrap="square" lIns="91425" tIns="45700" rIns="91425" bIns="45700" anchor="ctr" anchorCtr="0">
            <a:noAutofit/>
          </a:bodyPr>
          <a:lstStyle/>
          <a:p>
            <a:pPr algn="just"/>
            <a:r>
              <a:rPr lang="es-ES" sz="3600" b="1" dirty="0">
                <a:solidFill>
                  <a:schemeClr val="accent1">
                    <a:lumMod val="50000"/>
                  </a:schemeClr>
                </a:solidFill>
              </a:rPr>
              <a:t>La popularidad del tema de la cultura corporativa plantea varias preguntas. ¿Podemos identificar las culturas? ¿Es posible equiparar la cultura con la estrategia? ¿Cómo se pueden administrar o transformar las culturas? La mejor forma de empezar es definir la cultura y explicar cómo se refleja en las organizaciones.</a:t>
            </a:r>
          </a:p>
        </p:txBody>
      </p:sp>
      <p:sp>
        <p:nvSpPr>
          <p:cNvPr id="4" name="Google Shape;245;p12">
            <a:extLst>
              <a:ext uri="{FF2B5EF4-FFF2-40B4-BE49-F238E27FC236}">
                <a16:creationId xmlns:a16="http://schemas.microsoft.com/office/drawing/2014/main" id="{D70EEBD0-6D19-4F27-87A7-163A595A5A89}"/>
              </a:ext>
            </a:extLst>
          </p:cNvPr>
          <p:cNvSpPr/>
          <p:nvPr/>
        </p:nvSpPr>
        <p:spPr>
          <a:xfrm>
            <a:off x="1793410" y="322946"/>
            <a:ext cx="13860379" cy="1420077"/>
          </a:xfrm>
          <a:prstGeom prst="rect">
            <a:avLst/>
          </a:prstGeom>
          <a:solidFill>
            <a:schemeClr val="bg1"/>
          </a:solidFill>
          <a:ln w="12700" cap="flat" cmpd="sng">
            <a:solidFill>
              <a:schemeClr val="accent1"/>
            </a:solidFill>
            <a:prstDash val="solid"/>
            <a:miter lim="800000"/>
            <a:headEnd type="none" w="sm" len="sm"/>
            <a:tailEnd type="none" w="sm" len="sm"/>
          </a:ln>
        </p:spPr>
        <p:txBody>
          <a:bodyPr spcFirstLastPara="1" wrap="square" lIns="91425" tIns="45700" rIns="91425" bIns="45700" anchor="ctr" anchorCtr="0">
            <a:noAutofit/>
          </a:bodyPr>
          <a:lstStyle/>
          <a:p>
            <a:pPr algn="ctr"/>
            <a:r>
              <a:rPr lang="es-CL" sz="4000" b="1" dirty="0">
                <a:solidFill>
                  <a:schemeClr val="accent1">
                    <a:lumMod val="50000"/>
                  </a:schemeClr>
                </a:solidFill>
              </a:rPr>
              <a:t>CULTURA ORGANIZACIONAL</a:t>
            </a:r>
          </a:p>
          <a:p>
            <a:pPr algn="ctr"/>
            <a:endParaRPr lang="es-ES" sz="4000" b="1" dirty="0">
              <a:solidFill>
                <a:schemeClr val="accent1">
                  <a:lumMod val="50000"/>
                </a:schemeClr>
              </a:solidFill>
            </a:endParaRPr>
          </a:p>
        </p:txBody>
      </p:sp>
      <p:sp>
        <p:nvSpPr>
          <p:cNvPr id="6" name="Google Shape;245;p12">
            <a:extLst>
              <a:ext uri="{FF2B5EF4-FFF2-40B4-BE49-F238E27FC236}">
                <a16:creationId xmlns:a16="http://schemas.microsoft.com/office/drawing/2014/main" id="{885BFE66-0F6F-02A0-8A4A-F03B823566F2}"/>
              </a:ext>
            </a:extLst>
          </p:cNvPr>
          <p:cNvSpPr/>
          <p:nvPr/>
        </p:nvSpPr>
        <p:spPr>
          <a:xfrm>
            <a:off x="328246" y="5943599"/>
            <a:ext cx="17603066" cy="4341814"/>
          </a:xfrm>
          <a:prstGeom prst="rect">
            <a:avLst/>
          </a:prstGeom>
          <a:noFill/>
          <a:ln w="12700" cap="flat" cmpd="sng">
            <a:solidFill>
              <a:schemeClr val="accent4"/>
            </a:solidFill>
            <a:prstDash val="dash"/>
            <a:miter lim="800000"/>
            <a:headEnd type="none" w="sm" len="sm"/>
            <a:tailEnd type="none" w="sm" len="sm"/>
          </a:ln>
        </p:spPr>
        <p:txBody>
          <a:bodyPr spcFirstLastPara="1" wrap="square" lIns="91425" tIns="45700" rIns="91425" bIns="45700" anchor="ctr" anchorCtr="0">
            <a:noAutofit/>
          </a:bodyPr>
          <a:lstStyle/>
          <a:p>
            <a:pPr algn="just"/>
            <a:r>
              <a:rPr lang="es-CL" sz="3200" b="1" dirty="0">
                <a:solidFill>
                  <a:srgbClr val="FF0000"/>
                </a:solidFill>
              </a:rPr>
              <a:t>Qué es la cultura</a:t>
            </a:r>
          </a:p>
          <a:p>
            <a:pPr algn="just"/>
            <a:r>
              <a:rPr lang="es-ES" sz="2800" dirty="0">
                <a:solidFill>
                  <a:schemeClr val="accent1">
                    <a:lumMod val="50000"/>
                  </a:schemeClr>
                </a:solidFill>
              </a:rPr>
              <a:t>La cultura es el conjunto de valores, normas, creencias orientadoras y entendimientos que sirven de guía y que comparten los miembros de una organización y se enseñan a los nuevos miembros como la manera correcta de pensar, sentir y comportarse. Representa la parte no escrita de los sentimientos de la organización. </a:t>
            </a:r>
          </a:p>
          <a:p>
            <a:pPr algn="just"/>
            <a:endParaRPr lang="es-ES" sz="2800" dirty="0">
              <a:solidFill>
                <a:schemeClr val="accent1">
                  <a:lumMod val="50000"/>
                </a:schemeClr>
              </a:solidFill>
            </a:endParaRPr>
          </a:p>
          <a:p>
            <a:pPr algn="just"/>
            <a:r>
              <a:rPr lang="es-ES" sz="2800" dirty="0">
                <a:solidFill>
                  <a:schemeClr val="accent1">
                    <a:lumMod val="50000"/>
                  </a:schemeClr>
                </a:solidFill>
              </a:rPr>
              <a:t>Cultura representa a la organización informal, mientras que los temas tratados en los capítulos anteriores, como la estructura, el tamaño y la estrategia, representan la organización formal. Cada organización tiene dos lados en el trabajo: las estructuras formales y los sistemas y los valores informales, las normas y los supuestos de la cultura corporativa. Todos participan en la cultura, pero ésta por lo general pasa inadvertida.</a:t>
            </a:r>
          </a:p>
        </p:txBody>
      </p:sp>
    </p:spTree>
    <p:extLst>
      <p:ext uri="{BB962C8B-B14F-4D97-AF65-F5344CB8AC3E}">
        <p14:creationId xmlns:p14="http://schemas.microsoft.com/office/powerpoint/2010/main" val="135293055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068118" y="1271134"/>
            <a:ext cx="16151764" cy="701731"/>
          </a:xfrm>
        </p:spPr>
        <p:txBody>
          <a:bodyPr/>
          <a:lstStyle/>
          <a:p>
            <a:r>
              <a:rPr lang="es-MX" sz="4400" dirty="0">
                <a:solidFill>
                  <a:schemeClr val="accent1">
                    <a:lumMod val="50000"/>
                  </a:schemeClr>
                </a:solidFill>
                <a:latin typeface="+mn-lt"/>
                <a:ea typeface="+mn-ea"/>
                <a:cs typeface="+mn-cs"/>
              </a:rPr>
              <a:t>Metodología para un Diagnóstico de Culturas Organizacionales </a:t>
            </a:r>
            <a:endParaRPr lang="es-CL" dirty="0"/>
          </a:p>
        </p:txBody>
      </p:sp>
      <p:sp>
        <p:nvSpPr>
          <p:cNvPr id="20" name="CuadroTexto 19">
            <a:extLst>
              <a:ext uri="{FF2B5EF4-FFF2-40B4-BE49-F238E27FC236}">
                <a16:creationId xmlns:a16="http://schemas.microsoft.com/office/drawing/2014/main" id="{6E5C3B51-BBA3-4454-BAB0-D7C7662E53B7}"/>
              </a:ext>
            </a:extLst>
          </p:cNvPr>
          <p:cNvSpPr txBox="1"/>
          <p:nvPr/>
        </p:nvSpPr>
        <p:spPr>
          <a:xfrm>
            <a:off x="2613662" y="1881813"/>
            <a:ext cx="816294" cy="1569660"/>
          </a:xfrm>
          <a:prstGeom prst="rect">
            <a:avLst/>
          </a:prstGeom>
          <a:noFill/>
        </p:spPr>
        <p:txBody>
          <a:bodyPr wrap="square" rtlCol="0">
            <a:spAutoFit/>
          </a:bodyPr>
          <a:lstStyle/>
          <a:p>
            <a:r>
              <a:rPr lang="es-ES" sz="9600" dirty="0">
                <a:solidFill>
                  <a:schemeClr val="accent4"/>
                </a:solidFill>
                <a:latin typeface="Segoe UI Black" panose="020B0A02040204020203" pitchFamily="34" charset="0"/>
                <a:ea typeface="Segoe UI Black" panose="020B0A02040204020203" pitchFamily="34" charset="0"/>
                <a:cs typeface="Aharoni" panose="02010803020104030203" pitchFamily="2" charset="-79"/>
              </a:rPr>
              <a:t>5</a:t>
            </a:r>
            <a:endParaRPr lang="es-CL" sz="9600" dirty="0">
              <a:solidFill>
                <a:schemeClr val="accent4"/>
              </a:solidFill>
              <a:latin typeface="Segoe UI Black" panose="020B0A02040204020203" pitchFamily="34" charset="0"/>
              <a:ea typeface="Segoe UI Black" panose="020B0A02040204020203" pitchFamily="34" charset="0"/>
              <a:cs typeface="Aharoni" panose="02010803020104030203" pitchFamily="2" charset="-79"/>
            </a:endParaRPr>
          </a:p>
        </p:txBody>
      </p:sp>
      <p:sp>
        <p:nvSpPr>
          <p:cNvPr id="23" name="Google Shape;245;p12">
            <a:extLst>
              <a:ext uri="{FF2B5EF4-FFF2-40B4-BE49-F238E27FC236}">
                <a16:creationId xmlns:a16="http://schemas.microsoft.com/office/drawing/2014/main" id="{A6CC4585-57B2-4A50-8ED9-9D91DAB91ED9}"/>
              </a:ext>
            </a:extLst>
          </p:cNvPr>
          <p:cNvSpPr/>
          <p:nvPr/>
        </p:nvSpPr>
        <p:spPr>
          <a:xfrm>
            <a:off x="182880" y="5142704"/>
            <a:ext cx="5677859" cy="4849861"/>
          </a:xfrm>
          <a:prstGeom prst="rect">
            <a:avLst/>
          </a:prstGeom>
          <a:noFill/>
          <a:ln w="12700" cap="flat" cmpd="sng">
            <a:solidFill>
              <a:schemeClr val="accent4"/>
            </a:solidFill>
            <a:prstDash val="dash"/>
            <a:miter lim="800000"/>
            <a:headEnd type="none" w="sm" len="sm"/>
            <a:tailEnd type="none" w="sm" len="sm"/>
          </a:ln>
        </p:spPr>
        <p:txBody>
          <a:bodyPr spcFirstLastPara="1" wrap="square" lIns="91425" tIns="45700" rIns="91425" bIns="45700" anchor="ctr" anchorCtr="0">
            <a:noAutofit/>
          </a:bodyPr>
          <a:lstStyle/>
          <a:p>
            <a:pPr marL="72000" lvl="0" algn="ctr">
              <a:lnSpc>
                <a:spcPct val="110000"/>
              </a:lnSpc>
            </a:pPr>
            <a:r>
              <a:rPr lang="es-MX" dirty="0">
                <a:solidFill>
                  <a:schemeClr val="accent1">
                    <a:lumMod val="50000"/>
                  </a:schemeClr>
                </a:solidFill>
              </a:rPr>
              <a:t>Una vez que se ha llegado a este punto, se ha acumulado suficiente información que debe ser discutida y puesta en común, tanto al interior del equipo consultor como con los informantes o consultores internos que se hayan ofrecido a colaborar en el proceso de diagnóstico </a:t>
            </a:r>
            <a:endParaRPr lang="es-ES" dirty="0">
              <a:solidFill>
                <a:schemeClr val="accent1">
                  <a:lumMod val="50000"/>
                </a:schemeClr>
              </a:solidFill>
              <a:sym typeface="Roboto"/>
            </a:endParaRPr>
          </a:p>
        </p:txBody>
      </p:sp>
      <p:sp>
        <p:nvSpPr>
          <p:cNvPr id="25" name="Google Shape;245;p12">
            <a:extLst>
              <a:ext uri="{FF2B5EF4-FFF2-40B4-BE49-F238E27FC236}">
                <a16:creationId xmlns:a16="http://schemas.microsoft.com/office/drawing/2014/main" id="{E6003FAD-ED83-4BBF-B0C7-3485C36B2E5A}"/>
              </a:ext>
            </a:extLst>
          </p:cNvPr>
          <p:cNvSpPr/>
          <p:nvPr/>
        </p:nvSpPr>
        <p:spPr>
          <a:xfrm>
            <a:off x="6172200" y="5142705"/>
            <a:ext cx="7178040" cy="4849861"/>
          </a:xfrm>
          <a:prstGeom prst="rect">
            <a:avLst/>
          </a:prstGeom>
          <a:noFill/>
          <a:ln w="12700" cap="flat" cmpd="sng">
            <a:solidFill>
              <a:schemeClr val="bg1">
                <a:lumMod val="65000"/>
              </a:schemeClr>
            </a:solidFill>
            <a:prstDash val="dash"/>
            <a:miter lim="800000"/>
            <a:headEnd type="none" w="sm" len="sm"/>
            <a:tailEnd type="none" w="sm" len="sm"/>
          </a:ln>
        </p:spPr>
        <p:txBody>
          <a:bodyPr spcFirstLastPara="1" wrap="square" lIns="91425" tIns="45700" rIns="91425" bIns="45700" anchor="ctr" anchorCtr="0">
            <a:noAutofit/>
          </a:bodyPr>
          <a:lstStyle/>
          <a:p>
            <a:pPr marL="72000" lvl="0" algn="just">
              <a:lnSpc>
                <a:spcPct val="110000"/>
              </a:lnSpc>
            </a:pPr>
            <a:r>
              <a:rPr lang="es-MX" dirty="0">
                <a:solidFill>
                  <a:schemeClr val="accent1">
                    <a:lumMod val="50000"/>
                  </a:schemeClr>
                </a:solidFill>
              </a:rPr>
              <a:t>Es probable que ante las primeras demostraciones –y afirmaciones– que los consultores externos hagan sobre la cultura organizacional, los consultores internos reaccionen con sorpresa, dudas, molestia e incredulidad. Es posible que piensen, y lo digan, que los consultores externos no han sido capaces de descifrar o incluso de entender la cultura de la organización. </a:t>
            </a:r>
            <a:endParaRPr lang="es-ES" dirty="0">
              <a:solidFill>
                <a:schemeClr val="accent1">
                  <a:lumMod val="50000"/>
                </a:schemeClr>
              </a:solidFill>
              <a:sym typeface="Roboto"/>
            </a:endParaRPr>
          </a:p>
        </p:txBody>
      </p:sp>
      <p:sp>
        <p:nvSpPr>
          <p:cNvPr id="21" name="Google Shape;245;p12">
            <a:extLst>
              <a:ext uri="{FF2B5EF4-FFF2-40B4-BE49-F238E27FC236}">
                <a16:creationId xmlns:a16="http://schemas.microsoft.com/office/drawing/2014/main" id="{D70EEBD0-6D19-4F27-87A7-163A595A5A89}"/>
              </a:ext>
            </a:extLst>
          </p:cNvPr>
          <p:cNvSpPr/>
          <p:nvPr/>
        </p:nvSpPr>
        <p:spPr>
          <a:xfrm>
            <a:off x="182880" y="3282024"/>
            <a:ext cx="5677858" cy="1465499"/>
          </a:xfrm>
          <a:prstGeom prst="rect">
            <a:avLst/>
          </a:prstGeom>
          <a:solidFill>
            <a:schemeClr val="accent4"/>
          </a:solidFill>
          <a:ln w="12700" cap="flat" cmpd="sng">
            <a:noFill/>
            <a:prstDash val="solid"/>
            <a:miter lim="800000"/>
            <a:headEnd type="none" w="sm" len="sm"/>
            <a:tailEnd type="none" w="sm" len="sm"/>
          </a:ln>
        </p:spPr>
        <p:txBody>
          <a:bodyPr spcFirstLastPara="1" wrap="square" lIns="91425" tIns="45700" rIns="91425" bIns="45700" anchor="ctr" anchorCtr="0">
            <a:noAutofit/>
          </a:bodyPr>
          <a:lstStyle/>
          <a:p>
            <a:pPr lvl="0" algn="ctr">
              <a:lnSpc>
                <a:spcPct val="110000"/>
              </a:lnSpc>
            </a:pPr>
            <a:r>
              <a:rPr lang="es-MX" sz="2400" b="1" i="0" u="none" strike="noStrike" baseline="0" dirty="0">
                <a:solidFill>
                  <a:schemeClr val="bg1"/>
                </a:solidFill>
                <a:latin typeface="Goudy Old Style BT"/>
              </a:rPr>
              <a:t>Reunión(es) del equipo consultor, con la participación de informantes internos</a:t>
            </a:r>
            <a:r>
              <a:rPr lang="es-MX" sz="2000" b="1" i="0" u="none" strike="noStrike" baseline="0" dirty="0">
                <a:solidFill>
                  <a:schemeClr val="bg1"/>
                </a:solidFill>
                <a:latin typeface="Goudy Old Style BT"/>
              </a:rPr>
              <a:t>. </a:t>
            </a:r>
            <a:endParaRPr lang="es-ES" sz="2800" b="1" dirty="0">
              <a:solidFill>
                <a:schemeClr val="bg1"/>
              </a:solidFill>
              <a:sym typeface="Roboto"/>
            </a:endParaRPr>
          </a:p>
        </p:txBody>
      </p:sp>
      <p:pic>
        <p:nvPicPr>
          <p:cNvPr id="11" name="Picture 2" descr="分岐する矢印とビジネスマンの3Dグラフィックス / ビジネスの選択肢・異なる方向性・分岐する未来のコンセプトイメージ"/>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693140" y="5461814"/>
            <a:ext cx="3977772" cy="355246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9105801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068118" y="1271134"/>
            <a:ext cx="16151764" cy="701731"/>
          </a:xfrm>
        </p:spPr>
        <p:txBody>
          <a:bodyPr/>
          <a:lstStyle/>
          <a:p>
            <a:r>
              <a:rPr lang="es-MX" sz="4400" dirty="0">
                <a:solidFill>
                  <a:schemeClr val="accent1">
                    <a:lumMod val="50000"/>
                  </a:schemeClr>
                </a:solidFill>
                <a:latin typeface="+mn-lt"/>
                <a:ea typeface="+mn-ea"/>
                <a:cs typeface="+mn-cs"/>
              </a:rPr>
              <a:t>Metodología para un Diagnóstico de Culturas Organizacionales </a:t>
            </a:r>
            <a:endParaRPr lang="es-CL" dirty="0"/>
          </a:p>
        </p:txBody>
      </p:sp>
      <p:sp>
        <p:nvSpPr>
          <p:cNvPr id="20" name="CuadroTexto 19">
            <a:extLst>
              <a:ext uri="{FF2B5EF4-FFF2-40B4-BE49-F238E27FC236}">
                <a16:creationId xmlns:a16="http://schemas.microsoft.com/office/drawing/2014/main" id="{6E5C3B51-BBA3-4454-BAB0-D7C7662E53B7}"/>
              </a:ext>
            </a:extLst>
          </p:cNvPr>
          <p:cNvSpPr txBox="1"/>
          <p:nvPr/>
        </p:nvSpPr>
        <p:spPr>
          <a:xfrm>
            <a:off x="2613662" y="1881813"/>
            <a:ext cx="816294" cy="1569660"/>
          </a:xfrm>
          <a:prstGeom prst="rect">
            <a:avLst/>
          </a:prstGeom>
          <a:noFill/>
        </p:spPr>
        <p:txBody>
          <a:bodyPr wrap="square" rtlCol="0">
            <a:spAutoFit/>
          </a:bodyPr>
          <a:lstStyle/>
          <a:p>
            <a:r>
              <a:rPr lang="es-ES" sz="9600" dirty="0">
                <a:solidFill>
                  <a:schemeClr val="accent4"/>
                </a:solidFill>
                <a:latin typeface="Segoe UI Black" panose="020B0A02040204020203" pitchFamily="34" charset="0"/>
                <a:ea typeface="Segoe UI Black" panose="020B0A02040204020203" pitchFamily="34" charset="0"/>
                <a:cs typeface="Aharoni" panose="02010803020104030203" pitchFamily="2" charset="-79"/>
              </a:rPr>
              <a:t>6</a:t>
            </a:r>
            <a:endParaRPr lang="es-CL" sz="9600" dirty="0">
              <a:solidFill>
                <a:schemeClr val="accent4"/>
              </a:solidFill>
              <a:latin typeface="Segoe UI Black" panose="020B0A02040204020203" pitchFamily="34" charset="0"/>
              <a:ea typeface="Segoe UI Black" panose="020B0A02040204020203" pitchFamily="34" charset="0"/>
              <a:cs typeface="Aharoni" panose="02010803020104030203" pitchFamily="2" charset="-79"/>
            </a:endParaRPr>
          </a:p>
        </p:txBody>
      </p:sp>
      <p:sp>
        <p:nvSpPr>
          <p:cNvPr id="23" name="Google Shape;245;p12">
            <a:extLst>
              <a:ext uri="{FF2B5EF4-FFF2-40B4-BE49-F238E27FC236}">
                <a16:creationId xmlns:a16="http://schemas.microsoft.com/office/drawing/2014/main" id="{A6CC4585-57B2-4A50-8ED9-9D91DAB91ED9}"/>
              </a:ext>
            </a:extLst>
          </p:cNvPr>
          <p:cNvSpPr/>
          <p:nvPr/>
        </p:nvSpPr>
        <p:spPr>
          <a:xfrm>
            <a:off x="182880" y="5142704"/>
            <a:ext cx="5677859" cy="4849861"/>
          </a:xfrm>
          <a:prstGeom prst="rect">
            <a:avLst/>
          </a:prstGeom>
          <a:noFill/>
          <a:ln w="12700" cap="flat" cmpd="sng">
            <a:solidFill>
              <a:schemeClr val="accent4"/>
            </a:solidFill>
            <a:prstDash val="dash"/>
            <a:miter lim="800000"/>
            <a:headEnd type="none" w="sm" len="sm"/>
            <a:tailEnd type="none" w="sm" len="sm"/>
          </a:ln>
        </p:spPr>
        <p:txBody>
          <a:bodyPr spcFirstLastPara="1" wrap="square" lIns="91425" tIns="45700" rIns="91425" bIns="45700" anchor="ctr" anchorCtr="0">
            <a:noAutofit/>
          </a:bodyPr>
          <a:lstStyle/>
          <a:p>
            <a:pPr marL="72000" lvl="0" algn="ctr">
              <a:lnSpc>
                <a:spcPct val="110000"/>
              </a:lnSpc>
            </a:pPr>
            <a:r>
              <a:rPr lang="es-MX" dirty="0">
                <a:solidFill>
                  <a:schemeClr val="accent1">
                    <a:lumMod val="50000"/>
                  </a:schemeClr>
                </a:solidFill>
              </a:rPr>
              <a:t>el equipo consultor externo se encuentra en condiciones de elaborar sus hipótesis acerca de los fenómenos culturales de la organización, los principales ítems que conforman dicha cultura y las formas en que estos ítems se relacionan, así como la manera de operar de la cultura organizacional. </a:t>
            </a:r>
            <a:endParaRPr lang="es-ES" dirty="0">
              <a:solidFill>
                <a:schemeClr val="accent1">
                  <a:lumMod val="50000"/>
                </a:schemeClr>
              </a:solidFill>
              <a:sym typeface="Roboto"/>
            </a:endParaRPr>
          </a:p>
        </p:txBody>
      </p:sp>
      <p:sp>
        <p:nvSpPr>
          <p:cNvPr id="25" name="Google Shape;245;p12">
            <a:extLst>
              <a:ext uri="{FF2B5EF4-FFF2-40B4-BE49-F238E27FC236}">
                <a16:creationId xmlns:a16="http://schemas.microsoft.com/office/drawing/2014/main" id="{E6003FAD-ED83-4BBF-B0C7-3485C36B2E5A}"/>
              </a:ext>
            </a:extLst>
          </p:cNvPr>
          <p:cNvSpPr/>
          <p:nvPr/>
        </p:nvSpPr>
        <p:spPr>
          <a:xfrm>
            <a:off x="6172200" y="5142705"/>
            <a:ext cx="7178040" cy="4849861"/>
          </a:xfrm>
          <a:prstGeom prst="rect">
            <a:avLst/>
          </a:prstGeom>
          <a:noFill/>
          <a:ln w="12700" cap="flat" cmpd="sng">
            <a:solidFill>
              <a:schemeClr val="bg1">
                <a:lumMod val="65000"/>
              </a:schemeClr>
            </a:solidFill>
            <a:prstDash val="dash"/>
            <a:miter lim="800000"/>
            <a:headEnd type="none" w="sm" len="sm"/>
            <a:tailEnd type="none" w="sm" len="sm"/>
          </a:ln>
        </p:spPr>
        <p:txBody>
          <a:bodyPr spcFirstLastPara="1" wrap="square" lIns="91425" tIns="45700" rIns="91425" bIns="45700" anchor="ctr" anchorCtr="0">
            <a:noAutofit/>
          </a:bodyPr>
          <a:lstStyle/>
          <a:p>
            <a:pPr marL="72000" lvl="0" algn="just">
              <a:lnSpc>
                <a:spcPct val="110000"/>
              </a:lnSpc>
            </a:pPr>
            <a:r>
              <a:rPr lang="es-MX" dirty="0">
                <a:solidFill>
                  <a:schemeClr val="accent1">
                    <a:lumMod val="50000"/>
                  </a:schemeClr>
                </a:solidFill>
              </a:rPr>
              <a:t>Los ítems culturales y las hipótesis elaboradas acerca de ellos y de sus modos de relación, deberán ser puestos a prueba en el resto del trabajo de diagnóstico. Si el trabajo ha sido hecho en forma concienzuda, no obstante, es altamente probable que las hipótesis sean comprobadas y que ya no aparezcan hechos muy diferentes a los ya encontrados. </a:t>
            </a:r>
            <a:endParaRPr lang="es-ES" dirty="0">
              <a:solidFill>
                <a:schemeClr val="accent1">
                  <a:lumMod val="50000"/>
                </a:schemeClr>
              </a:solidFill>
              <a:sym typeface="Roboto"/>
            </a:endParaRPr>
          </a:p>
        </p:txBody>
      </p:sp>
      <p:sp>
        <p:nvSpPr>
          <p:cNvPr id="21" name="Google Shape;245;p12">
            <a:extLst>
              <a:ext uri="{FF2B5EF4-FFF2-40B4-BE49-F238E27FC236}">
                <a16:creationId xmlns:a16="http://schemas.microsoft.com/office/drawing/2014/main" id="{D70EEBD0-6D19-4F27-87A7-163A595A5A89}"/>
              </a:ext>
            </a:extLst>
          </p:cNvPr>
          <p:cNvSpPr/>
          <p:nvPr/>
        </p:nvSpPr>
        <p:spPr>
          <a:xfrm>
            <a:off x="182880" y="3282024"/>
            <a:ext cx="5677858" cy="1465499"/>
          </a:xfrm>
          <a:prstGeom prst="rect">
            <a:avLst/>
          </a:prstGeom>
          <a:solidFill>
            <a:schemeClr val="accent4"/>
          </a:solidFill>
          <a:ln w="12700" cap="flat" cmpd="sng">
            <a:noFill/>
            <a:prstDash val="solid"/>
            <a:miter lim="800000"/>
            <a:headEnd type="none" w="sm" len="sm"/>
            <a:tailEnd type="none" w="sm" len="sm"/>
          </a:ln>
        </p:spPr>
        <p:txBody>
          <a:bodyPr spcFirstLastPara="1" wrap="square" lIns="91425" tIns="45700" rIns="91425" bIns="45700" anchor="ctr" anchorCtr="0">
            <a:noAutofit/>
          </a:bodyPr>
          <a:lstStyle/>
          <a:p>
            <a:pPr lvl="0" algn="ctr">
              <a:lnSpc>
                <a:spcPct val="110000"/>
              </a:lnSpc>
            </a:pPr>
            <a:r>
              <a:rPr lang="es-MX" sz="2800" b="1" i="0" u="none" strike="noStrike" baseline="0" dirty="0">
                <a:solidFill>
                  <a:schemeClr val="bg1"/>
                </a:solidFill>
                <a:latin typeface="Goudy Old Style BT"/>
              </a:rPr>
              <a:t>Determinación de hipótesis y de los principales ítems culturales. </a:t>
            </a:r>
            <a:endParaRPr lang="es-ES" sz="4000" b="1" dirty="0">
              <a:solidFill>
                <a:schemeClr val="bg1"/>
              </a:solidFill>
              <a:sym typeface="Roboto"/>
            </a:endParaRPr>
          </a:p>
        </p:txBody>
      </p:sp>
      <p:pic>
        <p:nvPicPr>
          <p:cNvPr id="11" name="Picture 2" descr="分岐する矢印とビジネスマンの3Dグラフィックス / ビジネスの選択肢・異なる方向性・分岐する未来のコンセプトイメージ"/>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693140" y="5461814"/>
            <a:ext cx="3977772" cy="355246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8149564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068118" y="1271134"/>
            <a:ext cx="16151764" cy="701731"/>
          </a:xfrm>
        </p:spPr>
        <p:txBody>
          <a:bodyPr/>
          <a:lstStyle/>
          <a:p>
            <a:r>
              <a:rPr lang="es-MX" sz="4400" dirty="0">
                <a:solidFill>
                  <a:schemeClr val="accent1">
                    <a:lumMod val="50000"/>
                  </a:schemeClr>
                </a:solidFill>
                <a:latin typeface="+mn-lt"/>
                <a:ea typeface="+mn-ea"/>
                <a:cs typeface="+mn-cs"/>
              </a:rPr>
              <a:t>Metodología para un Diagnóstico de Culturas Organizacionales </a:t>
            </a:r>
            <a:endParaRPr lang="es-CL" dirty="0"/>
          </a:p>
        </p:txBody>
      </p:sp>
      <p:sp>
        <p:nvSpPr>
          <p:cNvPr id="20" name="CuadroTexto 19">
            <a:extLst>
              <a:ext uri="{FF2B5EF4-FFF2-40B4-BE49-F238E27FC236}">
                <a16:creationId xmlns:a16="http://schemas.microsoft.com/office/drawing/2014/main" id="{6E5C3B51-BBA3-4454-BAB0-D7C7662E53B7}"/>
              </a:ext>
            </a:extLst>
          </p:cNvPr>
          <p:cNvSpPr txBox="1"/>
          <p:nvPr/>
        </p:nvSpPr>
        <p:spPr>
          <a:xfrm>
            <a:off x="2613662" y="1881813"/>
            <a:ext cx="816294" cy="1569660"/>
          </a:xfrm>
          <a:prstGeom prst="rect">
            <a:avLst/>
          </a:prstGeom>
          <a:noFill/>
        </p:spPr>
        <p:txBody>
          <a:bodyPr wrap="square" rtlCol="0">
            <a:spAutoFit/>
          </a:bodyPr>
          <a:lstStyle/>
          <a:p>
            <a:r>
              <a:rPr lang="es-ES" sz="9600" dirty="0">
                <a:solidFill>
                  <a:schemeClr val="accent4"/>
                </a:solidFill>
                <a:latin typeface="Segoe UI Black" panose="020B0A02040204020203" pitchFamily="34" charset="0"/>
                <a:ea typeface="Segoe UI Black" panose="020B0A02040204020203" pitchFamily="34" charset="0"/>
                <a:cs typeface="Aharoni" panose="02010803020104030203" pitchFamily="2" charset="-79"/>
              </a:rPr>
              <a:t>7</a:t>
            </a:r>
            <a:endParaRPr lang="es-CL" sz="9600" dirty="0">
              <a:solidFill>
                <a:schemeClr val="accent4"/>
              </a:solidFill>
              <a:latin typeface="Segoe UI Black" panose="020B0A02040204020203" pitchFamily="34" charset="0"/>
              <a:ea typeface="Segoe UI Black" panose="020B0A02040204020203" pitchFamily="34" charset="0"/>
              <a:cs typeface="Aharoni" panose="02010803020104030203" pitchFamily="2" charset="-79"/>
            </a:endParaRPr>
          </a:p>
        </p:txBody>
      </p:sp>
      <p:sp>
        <p:nvSpPr>
          <p:cNvPr id="23" name="Google Shape;245;p12">
            <a:extLst>
              <a:ext uri="{FF2B5EF4-FFF2-40B4-BE49-F238E27FC236}">
                <a16:creationId xmlns:a16="http://schemas.microsoft.com/office/drawing/2014/main" id="{A6CC4585-57B2-4A50-8ED9-9D91DAB91ED9}"/>
              </a:ext>
            </a:extLst>
          </p:cNvPr>
          <p:cNvSpPr/>
          <p:nvPr/>
        </p:nvSpPr>
        <p:spPr>
          <a:xfrm>
            <a:off x="182880" y="5142704"/>
            <a:ext cx="5677859" cy="4849861"/>
          </a:xfrm>
          <a:prstGeom prst="rect">
            <a:avLst/>
          </a:prstGeom>
          <a:noFill/>
          <a:ln w="12700" cap="flat" cmpd="sng">
            <a:solidFill>
              <a:schemeClr val="accent4"/>
            </a:solidFill>
            <a:prstDash val="dash"/>
            <a:miter lim="800000"/>
            <a:headEnd type="none" w="sm" len="sm"/>
            <a:tailEnd type="none" w="sm" len="sm"/>
          </a:ln>
        </p:spPr>
        <p:txBody>
          <a:bodyPr spcFirstLastPara="1" wrap="square" lIns="91425" tIns="45700" rIns="91425" bIns="45700" anchor="ctr" anchorCtr="0">
            <a:noAutofit/>
          </a:bodyPr>
          <a:lstStyle/>
          <a:p>
            <a:pPr marL="72000" lvl="0" algn="ctr">
              <a:lnSpc>
                <a:spcPct val="110000"/>
              </a:lnSpc>
            </a:pPr>
            <a:r>
              <a:rPr lang="es-MX" dirty="0">
                <a:solidFill>
                  <a:schemeClr val="accent1">
                    <a:lumMod val="50000"/>
                  </a:schemeClr>
                </a:solidFill>
              </a:rPr>
              <a:t>Con las hipótesis elaboradas, se pueden seleccionar textos de historias laborales en que sea posible detectar la presencia de ciertos rasgos culturales en el colectivo laboral, que permitan probar estas hipótesis. . </a:t>
            </a:r>
            <a:endParaRPr lang="es-ES" dirty="0">
              <a:solidFill>
                <a:schemeClr val="accent1">
                  <a:lumMod val="50000"/>
                </a:schemeClr>
              </a:solidFill>
              <a:sym typeface="Roboto"/>
            </a:endParaRPr>
          </a:p>
        </p:txBody>
      </p:sp>
      <p:sp>
        <p:nvSpPr>
          <p:cNvPr id="21" name="Google Shape;245;p12">
            <a:extLst>
              <a:ext uri="{FF2B5EF4-FFF2-40B4-BE49-F238E27FC236}">
                <a16:creationId xmlns:a16="http://schemas.microsoft.com/office/drawing/2014/main" id="{D70EEBD0-6D19-4F27-87A7-163A595A5A89}"/>
              </a:ext>
            </a:extLst>
          </p:cNvPr>
          <p:cNvSpPr/>
          <p:nvPr/>
        </p:nvSpPr>
        <p:spPr>
          <a:xfrm>
            <a:off x="182880" y="3282024"/>
            <a:ext cx="5677858" cy="1465499"/>
          </a:xfrm>
          <a:prstGeom prst="rect">
            <a:avLst/>
          </a:prstGeom>
          <a:solidFill>
            <a:schemeClr val="accent4"/>
          </a:solidFill>
          <a:ln w="12700" cap="flat" cmpd="sng">
            <a:noFill/>
            <a:prstDash val="solid"/>
            <a:miter lim="800000"/>
            <a:headEnd type="none" w="sm" len="sm"/>
            <a:tailEnd type="none" w="sm" len="sm"/>
          </a:ln>
        </p:spPr>
        <p:txBody>
          <a:bodyPr spcFirstLastPara="1" wrap="square" lIns="91425" tIns="45700" rIns="91425" bIns="45700" anchor="ctr" anchorCtr="0">
            <a:noAutofit/>
          </a:bodyPr>
          <a:lstStyle/>
          <a:p>
            <a:pPr lvl="0" algn="ctr">
              <a:lnSpc>
                <a:spcPct val="110000"/>
              </a:lnSpc>
            </a:pPr>
            <a:r>
              <a:rPr lang="es-CL" sz="4000" b="1" i="0" u="none" strike="noStrike" baseline="0" dirty="0">
                <a:solidFill>
                  <a:schemeClr val="bg1"/>
                </a:solidFill>
                <a:latin typeface="Goudy Old Style BT"/>
              </a:rPr>
              <a:t> Análisis grupal de textos. </a:t>
            </a:r>
            <a:r>
              <a:rPr lang="es-MX" sz="2800" b="1" i="0" u="none" strike="noStrike" baseline="0" dirty="0">
                <a:solidFill>
                  <a:schemeClr val="bg1"/>
                </a:solidFill>
                <a:latin typeface="Goudy Old Style BT"/>
              </a:rPr>
              <a:t> </a:t>
            </a:r>
            <a:endParaRPr lang="es-ES" sz="4000" b="1" dirty="0">
              <a:solidFill>
                <a:schemeClr val="bg1"/>
              </a:solidFill>
              <a:sym typeface="Roboto"/>
            </a:endParaRPr>
          </a:p>
        </p:txBody>
      </p:sp>
      <p:pic>
        <p:nvPicPr>
          <p:cNvPr id="4" name="Imagen 3">
            <a:extLst>
              <a:ext uri="{FF2B5EF4-FFF2-40B4-BE49-F238E27FC236}">
                <a16:creationId xmlns:a16="http://schemas.microsoft.com/office/drawing/2014/main" id="{3605B025-90C3-7BCB-C442-720620EBD3C5}"/>
              </a:ext>
            </a:extLst>
          </p:cNvPr>
          <p:cNvPicPr>
            <a:picLocks noChangeAspect="1"/>
          </p:cNvPicPr>
          <p:nvPr/>
        </p:nvPicPr>
        <p:blipFill>
          <a:blip r:embed="rId3"/>
          <a:srcRect l="53626" t="27116" r="9743" b="2847"/>
          <a:stretch/>
        </p:blipFill>
        <p:spPr>
          <a:xfrm>
            <a:off x="7018020" y="2194560"/>
            <a:ext cx="9486901" cy="7798005"/>
          </a:xfrm>
          <a:prstGeom prst="rect">
            <a:avLst/>
          </a:prstGeom>
        </p:spPr>
      </p:pic>
    </p:spTree>
    <p:extLst>
      <p:ext uri="{BB962C8B-B14F-4D97-AF65-F5344CB8AC3E}">
        <p14:creationId xmlns:p14="http://schemas.microsoft.com/office/powerpoint/2010/main" val="184469464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068118" y="1271134"/>
            <a:ext cx="16151764" cy="701731"/>
          </a:xfrm>
        </p:spPr>
        <p:txBody>
          <a:bodyPr/>
          <a:lstStyle/>
          <a:p>
            <a:r>
              <a:rPr lang="es-MX" sz="4400" dirty="0">
                <a:solidFill>
                  <a:schemeClr val="accent1">
                    <a:lumMod val="50000"/>
                  </a:schemeClr>
                </a:solidFill>
                <a:latin typeface="+mn-lt"/>
                <a:ea typeface="+mn-ea"/>
                <a:cs typeface="+mn-cs"/>
              </a:rPr>
              <a:t>Metodología para un Diagnóstico de Culturas Organizacionales </a:t>
            </a:r>
            <a:endParaRPr lang="es-CL" dirty="0"/>
          </a:p>
        </p:txBody>
      </p:sp>
      <p:sp>
        <p:nvSpPr>
          <p:cNvPr id="20" name="CuadroTexto 19">
            <a:extLst>
              <a:ext uri="{FF2B5EF4-FFF2-40B4-BE49-F238E27FC236}">
                <a16:creationId xmlns:a16="http://schemas.microsoft.com/office/drawing/2014/main" id="{6E5C3B51-BBA3-4454-BAB0-D7C7662E53B7}"/>
              </a:ext>
            </a:extLst>
          </p:cNvPr>
          <p:cNvSpPr txBox="1"/>
          <p:nvPr/>
        </p:nvSpPr>
        <p:spPr>
          <a:xfrm>
            <a:off x="2613662" y="1881813"/>
            <a:ext cx="816294" cy="1569660"/>
          </a:xfrm>
          <a:prstGeom prst="rect">
            <a:avLst/>
          </a:prstGeom>
          <a:noFill/>
        </p:spPr>
        <p:txBody>
          <a:bodyPr wrap="square" rtlCol="0">
            <a:spAutoFit/>
          </a:bodyPr>
          <a:lstStyle/>
          <a:p>
            <a:r>
              <a:rPr lang="es-ES" sz="9600" dirty="0">
                <a:solidFill>
                  <a:schemeClr val="accent4"/>
                </a:solidFill>
                <a:latin typeface="Segoe UI Black" panose="020B0A02040204020203" pitchFamily="34" charset="0"/>
                <a:ea typeface="Segoe UI Black" panose="020B0A02040204020203" pitchFamily="34" charset="0"/>
                <a:cs typeface="Aharoni" panose="02010803020104030203" pitchFamily="2" charset="-79"/>
              </a:rPr>
              <a:t>8</a:t>
            </a:r>
            <a:endParaRPr lang="es-CL" sz="9600" dirty="0">
              <a:solidFill>
                <a:schemeClr val="accent4"/>
              </a:solidFill>
              <a:latin typeface="Segoe UI Black" panose="020B0A02040204020203" pitchFamily="34" charset="0"/>
              <a:ea typeface="Segoe UI Black" panose="020B0A02040204020203" pitchFamily="34" charset="0"/>
              <a:cs typeface="Aharoni" panose="02010803020104030203" pitchFamily="2" charset="-79"/>
            </a:endParaRPr>
          </a:p>
        </p:txBody>
      </p:sp>
      <p:sp>
        <p:nvSpPr>
          <p:cNvPr id="23" name="Google Shape;245;p12">
            <a:extLst>
              <a:ext uri="{FF2B5EF4-FFF2-40B4-BE49-F238E27FC236}">
                <a16:creationId xmlns:a16="http://schemas.microsoft.com/office/drawing/2014/main" id="{A6CC4585-57B2-4A50-8ED9-9D91DAB91ED9}"/>
              </a:ext>
            </a:extLst>
          </p:cNvPr>
          <p:cNvSpPr/>
          <p:nvPr/>
        </p:nvSpPr>
        <p:spPr>
          <a:xfrm>
            <a:off x="182880" y="5142704"/>
            <a:ext cx="5677859" cy="4849861"/>
          </a:xfrm>
          <a:prstGeom prst="rect">
            <a:avLst/>
          </a:prstGeom>
          <a:noFill/>
          <a:ln w="12700" cap="flat" cmpd="sng">
            <a:solidFill>
              <a:schemeClr val="accent4"/>
            </a:solidFill>
            <a:prstDash val="dash"/>
            <a:miter lim="800000"/>
            <a:headEnd type="none" w="sm" len="sm"/>
            <a:tailEnd type="none" w="sm" len="sm"/>
          </a:ln>
        </p:spPr>
        <p:txBody>
          <a:bodyPr spcFirstLastPara="1" wrap="square" lIns="91425" tIns="45700" rIns="91425" bIns="45700" anchor="ctr" anchorCtr="0">
            <a:noAutofit/>
          </a:bodyPr>
          <a:lstStyle/>
          <a:p>
            <a:pPr marL="72000" lvl="0" algn="ctr">
              <a:lnSpc>
                <a:spcPct val="110000"/>
              </a:lnSpc>
            </a:pPr>
            <a:r>
              <a:rPr lang="es-MX" dirty="0">
                <a:solidFill>
                  <a:schemeClr val="accent1">
                    <a:lumMod val="50000"/>
                  </a:schemeClr>
                </a:solidFill>
              </a:rPr>
              <a:t>Esta presentación cumple con la función de informar a la parte contratante del estado de avance de la investigación, lo que habitualmente es requerido por la propia organización, que quiere conocer con prontitud los resultados y saber si estos coinciden con sus expectativas. </a:t>
            </a:r>
            <a:endParaRPr lang="es-ES" dirty="0">
              <a:solidFill>
                <a:schemeClr val="accent1">
                  <a:lumMod val="50000"/>
                </a:schemeClr>
              </a:solidFill>
              <a:sym typeface="Roboto"/>
            </a:endParaRPr>
          </a:p>
        </p:txBody>
      </p:sp>
      <p:sp>
        <p:nvSpPr>
          <p:cNvPr id="25" name="Google Shape;245;p12">
            <a:extLst>
              <a:ext uri="{FF2B5EF4-FFF2-40B4-BE49-F238E27FC236}">
                <a16:creationId xmlns:a16="http://schemas.microsoft.com/office/drawing/2014/main" id="{E6003FAD-ED83-4BBF-B0C7-3485C36B2E5A}"/>
              </a:ext>
            </a:extLst>
          </p:cNvPr>
          <p:cNvSpPr/>
          <p:nvPr/>
        </p:nvSpPr>
        <p:spPr>
          <a:xfrm>
            <a:off x="6172200" y="5142705"/>
            <a:ext cx="7178040" cy="4849861"/>
          </a:xfrm>
          <a:prstGeom prst="rect">
            <a:avLst/>
          </a:prstGeom>
          <a:noFill/>
          <a:ln w="12700" cap="flat" cmpd="sng">
            <a:solidFill>
              <a:schemeClr val="bg1">
                <a:lumMod val="65000"/>
              </a:schemeClr>
            </a:solidFill>
            <a:prstDash val="dash"/>
            <a:miter lim="800000"/>
            <a:headEnd type="none" w="sm" len="sm"/>
            <a:tailEnd type="none" w="sm" len="sm"/>
          </a:ln>
        </p:spPr>
        <p:txBody>
          <a:bodyPr spcFirstLastPara="1" wrap="square" lIns="91425" tIns="45700" rIns="91425" bIns="45700" anchor="ctr" anchorCtr="0">
            <a:noAutofit/>
          </a:bodyPr>
          <a:lstStyle/>
          <a:p>
            <a:pPr marL="72000" lvl="0" algn="just">
              <a:lnSpc>
                <a:spcPct val="110000"/>
              </a:lnSpc>
            </a:pPr>
            <a:r>
              <a:rPr lang="es-MX" dirty="0">
                <a:solidFill>
                  <a:schemeClr val="accent1">
                    <a:lumMod val="50000"/>
                  </a:schemeClr>
                </a:solidFill>
              </a:rPr>
              <a:t>El feedback o retroalimentación tiene una importancia crucial, por cuanto permitirá al equipo de investigación conocer la mejor forma de presentar sus resultados, las dudas y obstáculos que es necesario resolver; el lenguaje en que deben ser escritos los informes; y, además, las dudas y expectativas que </a:t>
            </a:r>
            <a:r>
              <a:rPr lang="es-MX" dirty="0" err="1">
                <a:solidFill>
                  <a:schemeClr val="accent1">
                    <a:lumMod val="50000"/>
                  </a:schemeClr>
                </a:solidFill>
              </a:rPr>
              <a:t>de-berán</a:t>
            </a:r>
            <a:r>
              <a:rPr lang="es-MX" dirty="0">
                <a:solidFill>
                  <a:schemeClr val="accent1">
                    <a:lumMod val="50000"/>
                  </a:schemeClr>
                </a:solidFill>
              </a:rPr>
              <a:t> ser satisfechas y sobre las cuales es todavía necesario recopilar información adicional. </a:t>
            </a:r>
            <a:endParaRPr lang="es-ES" dirty="0">
              <a:solidFill>
                <a:schemeClr val="accent1">
                  <a:lumMod val="50000"/>
                </a:schemeClr>
              </a:solidFill>
              <a:sym typeface="Roboto"/>
            </a:endParaRPr>
          </a:p>
        </p:txBody>
      </p:sp>
      <p:sp>
        <p:nvSpPr>
          <p:cNvPr id="21" name="Google Shape;245;p12">
            <a:extLst>
              <a:ext uri="{FF2B5EF4-FFF2-40B4-BE49-F238E27FC236}">
                <a16:creationId xmlns:a16="http://schemas.microsoft.com/office/drawing/2014/main" id="{D70EEBD0-6D19-4F27-87A7-163A595A5A89}"/>
              </a:ext>
            </a:extLst>
          </p:cNvPr>
          <p:cNvSpPr/>
          <p:nvPr/>
        </p:nvSpPr>
        <p:spPr>
          <a:xfrm>
            <a:off x="182880" y="3282024"/>
            <a:ext cx="5677858" cy="1465499"/>
          </a:xfrm>
          <a:prstGeom prst="rect">
            <a:avLst/>
          </a:prstGeom>
          <a:solidFill>
            <a:schemeClr val="accent4"/>
          </a:solidFill>
          <a:ln w="12700" cap="flat" cmpd="sng">
            <a:noFill/>
            <a:prstDash val="solid"/>
            <a:miter lim="800000"/>
            <a:headEnd type="none" w="sm" len="sm"/>
            <a:tailEnd type="none" w="sm" len="sm"/>
          </a:ln>
        </p:spPr>
        <p:txBody>
          <a:bodyPr spcFirstLastPara="1" wrap="square" lIns="91425" tIns="45700" rIns="91425" bIns="45700" anchor="ctr" anchorCtr="0">
            <a:noAutofit/>
          </a:bodyPr>
          <a:lstStyle/>
          <a:p>
            <a:pPr lvl="0" algn="ctr">
              <a:lnSpc>
                <a:spcPct val="110000"/>
              </a:lnSpc>
            </a:pPr>
            <a:r>
              <a:rPr lang="es-MX" sz="3200" b="1" i="0" u="none" strike="noStrike" baseline="0" dirty="0">
                <a:solidFill>
                  <a:schemeClr val="bg1"/>
                </a:solidFill>
                <a:latin typeface="Goudy Old Style BT"/>
              </a:rPr>
              <a:t>Presentación de resultados preliminares ante un comité interno. </a:t>
            </a:r>
            <a:endParaRPr lang="es-ES" sz="6000" b="1" dirty="0">
              <a:solidFill>
                <a:schemeClr val="bg1"/>
              </a:solidFill>
              <a:sym typeface="Roboto"/>
            </a:endParaRPr>
          </a:p>
        </p:txBody>
      </p:sp>
      <p:pic>
        <p:nvPicPr>
          <p:cNvPr id="11" name="Picture 2" descr="分岐する矢印とビジネスマンの3Dグラフィックス / ビジネスの選択肢・異なる方向性・分岐する未来のコンセプトイメージ"/>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693140" y="5461814"/>
            <a:ext cx="3977772" cy="355246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7796520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068118" y="1271134"/>
            <a:ext cx="16151764" cy="701731"/>
          </a:xfrm>
        </p:spPr>
        <p:txBody>
          <a:bodyPr/>
          <a:lstStyle/>
          <a:p>
            <a:r>
              <a:rPr lang="es-MX" sz="4400" dirty="0">
                <a:solidFill>
                  <a:schemeClr val="accent1">
                    <a:lumMod val="50000"/>
                  </a:schemeClr>
                </a:solidFill>
                <a:latin typeface="+mn-lt"/>
                <a:ea typeface="+mn-ea"/>
                <a:cs typeface="+mn-cs"/>
              </a:rPr>
              <a:t>Metodología para un Diagnóstico de Culturas Organizacionales </a:t>
            </a:r>
            <a:endParaRPr lang="es-CL" dirty="0"/>
          </a:p>
        </p:txBody>
      </p:sp>
      <p:sp>
        <p:nvSpPr>
          <p:cNvPr id="20" name="CuadroTexto 19">
            <a:extLst>
              <a:ext uri="{FF2B5EF4-FFF2-40B4-BE49-F238E27FC236}">
                <a16:creationId xmlns:a16="http://schemas.microsoft.com/office/drawing/2014/main" id="{6E5C3B51-BBA3-4454-BAB0-D7C7662E53B7}"/>
              </a:ext>
            </a:extLst>
          </p:cNvPr>
          <p:cNvSpPr txBox="1"/>
          <p:nvPr/>
        </p:nvSpPr>
        <p:spPr>
          <a:xfrm>
            <a:off x="2613662" y="1881813"/>
            <a:ext cx="816294" cy="1569660"/>
          </a:xfrm>
          <a:prstGeom prst="rect">
            <a:avLst/>
          </a:prstGeom>
          <a:noFill/>
        </p:spPr>
        <p:txBody>
          <a:bodyPr wrap="square" rtlCol="0">
            <a:spAutoFit/>
          </a:bodyPr>
          <a:lstStyle/>
          <a:p>
            <a:r>
              <a:rPr lang="es-ES" sz="9600" dirty="0">
                <a:solidFill>
                  <a:schemeClr val="accent4"/>
                </a:solidFill>
                <a:latin typeface="Segoe UI Black" panose="020B0A02040204020203" pitchFamily="34" charset="0"/>
                <a:ea typeface="Segoe UI Black" panose="020B0A02040204020203" pitchFamily="34" charset="0"/>
                <a:cs typeface="Aharoni" panose="02010803020104030203" pitchFamily="2" charset="-79"/>
              </a:rPr>
              <a:t>9</a:t>
            </a:r>
            <a:endParaRPr lang="es-CL" sz="9600" dirty="0">
              <a:solidFill>
                <a:schemeClr val="accent4"/>
              </a:solidFill>
              <a:latin typeface="Segoe UI Black" panose="020B0A02040204020203" pitchFamily="34" charset="0"/>
              <a:ea typeface="Segoe UI Black" panose="020B0A02040204020203" pitchFamily="34" charset="0"/>
              <a:cs typeface="Aharoni" panose="02010803020104030203" pitchFamily="2" charset="-79"/>
            </a:endParaRPr>
          </a:p>
        </p:txBody>
      </p:sp>
      <p:sp>
        <p:nvSpPr>
          <p:cNvPr id="21" name="Google Shape;245;p12">
            <a:extLst>
              <a:ext uri="{FF2B5EF4-FFF2-40B4-BE49-F238E27FC236}">
                <a16:creationId xmlns:a16="http://schemas.microsoft.com/office/drawing/2014/main" id="{D70EEBD0-6D19-4F27-87A7-163A595A5A89}"/>
              </a:ext>
            </a:extLst>
          </p:cNvPr>
          <p:cNvSpPr/>
          <p:nvPr/>
        </p:nvSpPr>
        <p:spPr>
          <a:xfrm>
            <a:off x="182880" y="3282024"/>
            <a:ext cx="5677858" cy="1465499"/>
          </a:xfrm>
          <a:prstGeom prst="rect">
            <a:avLst/>
          </a:prstGeom>
          <a:solidFill>
            <a:schemeClr val="accent4"/>
          </a:solidFill>
          <a:ln w="12700" cap="flat" cmpd="sng">
            <a:noFill/>
            <a:prstDash val="solid"/>
            <a:miter lim="800000"/>
            <a:headEnd type="none" w="sm" len="sm"/>
            <a:tailEnd type="none" w="sm" len="sm"/>
          </a:ln>
        </p:spPr>
        <p:txBody>
          <a:bodyPr spcFirstLastPara="1" wrap="square" lIns="91425" tIns="45700" rIns="91425" bIns="45700" anchor="ctr" anchorCtr="0">
            <a:noAutofit/>
          </a:bodyPr>
          <a:lstStyle/>
          <a:p>
            <a:pPr lvl="0" algn="ctr">
              <a:lnSpc>
                <a:spcPct val="110000"/>
              </a:lnSpc>
            </a:pPr>
            <a:r>
              <a:rPr lang="es-MX" sz="3200" b="1" i="0" u="none" strike="noStrike" baseline="0" dirty="0">
                <a:solidFill>
                  <a:schemeClr val="bg1"/>
                </a:solidFill>
                <a:latin typeface="Goudy Old Style BT"/>
              </a:rPr>
              <a:t>Elaboración de Cuestionarios</a:t>
            </a:r>
            <a:endParaRPr lang="es-ES" sz="6000" b="1" dirty="0">
              <a:solidFill>
                <a:schemeClr val="bg1"/>
              </a:solidFill>
              <a:sym typeface="Roboto"/>
            </a:endParaRPr>
          </a:p>
        </p:txBody>
      </p:sp>
      <p:pic>
        <p:nvPicPr>
          <p:cNvPr id="4" name="Imagen 3">
            <a:extLst>
              <a:ext uri="{FF2B5EF4-FFF2-40B4-BE49-F238E27FC236}">
                <a16:creationId xmlns:a16="http://schemas.microsoft.com/office/drawing/2014/main" id="{FDDACD84-04D2-BBF3-4A7E-6D0247697491}"/>
              </a:ext>
            </a:extLst>
          </p:cNvPr>
          <p:cNvPicPr>
            <a:picLocks noChangeAspect="1"/>
          </p:cNvPicPr>
          <p:nvPr/>
        </p:nvPicPr>
        <p:blipFill>
          <a:blip r:embed="rId3"/>
          <a:srcRect l="54501" t="42229" r="9494" b="12359"/>
          <a:stretch/>
        </p:blipFill>
        <p:spPr>
          <a:xfrm>
            <a:off x="365761" y="5142706"/>
            <a:ext cx="6583680" cy="4670879"/>
          </a:xfrm>
          <a:prstGeom prst="rect">
            <a:avLst/>
          </a:prstGeom>
        </p:spPr>
      </p:pic>
      <p:pic>
        <p:nvPicPr>
          <p:cNvPr id="6" name="Imagen 5">
            <a:extLst>
              <a:ext uri="{FF2B5EF4-FFF2-40B4-BE49-F238E27FC236}">
                <a16:creationId xmlns:a16="http://schemas.microsoft.com/office/drawing/2014/main" id="{33BD4322-91ED-290E-94C5-DC0E89A21C08}"/>
              </a:ext>
            </a:extLst>
          </p:cNvPr>
          <p:cNvPicPr>
            <a:picLocks noChangeAspect="1"/>
          </p:cNvPicPr>
          <p:nvPr/>
        </p:nvPicPr>
        <p:blipFill>
          <a:blip r:embed="rId4"/>
          <a:srcRect l="54000" t="44007" r="7994" b="16654"/>
          <a:stretch/>
        </p:blipFill>
        <p:spPr>
          <a:xfrm>
            <a:off x="8071704" y="3693504"/>
            <a:ext cx="10185814" cy="5930556"/>
          </a:xfrm>
          <a:prstGeom prst="rect">
            <a:avLst/>
          </a:prstGeom>
        </p:spPr>
      </p:pic>
    </p:spTree>
    <p:extLst>
      <p:ext uri="{BB962C8B-B14F-4D97-AF65-F5344CB8AC3E}">
        <p14:creationId xmlns:p14="http://schemas.microsoft.com/office/powerpoint/2010/main" val="253515642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1">
            <a:extLst>
              <a:ext uri="{FF2B5EF4-FFF2-40B4-BE49-F238E27FC236}">
                <a16:creationId xmlns:a16="http://schemas.microsoft.com/office/drawing/2014/main" id="{3502C36E-43E5-193A-99A9-0A30786A24BF}"/>
              </a:ext>
            </a:extLst>
          </p:cNvPr>
          <p:cNvSpPr>
            <a:spLocks noGrp="1"/>
          </p:cNvSpPr>
          <p:nvPr>
            <p:ph idx="1"/>
          </p:nvPr>
        </p:nvSpPr>
        <p:spPr>
          <a:xfrm>
            <a:off x="1068118" y="2269000"/>
            <a:ext cx="16151764" cy="7842559"/>
          </a:xfrm>
        </p:spPr>
        <p:txBody>
          <a:bodyPr>
            <a:normAutofit fontScale="32500" lnSpcReduction="20000"/>
          </a:bodyPr>
          <a:lstStyle/>
          <a:p>
            <a:pPr algn="just"/>
            <a:r>
              <a:rPr lang="es-MX" sz="6200" b="1" cap="all" dirty="0">
                <a:solidFill>
                  <a:srgbClr val="000000"/>
                </a:solidFill>
                <a:latin typeface="+mj-lt"/>
              </a:rPr>
              <a:t>RESUMEN</a:t>
            </a:r>
          </a:p>
          <a:p>
            <a:pPr algn="just"/>
            <a:r>
              <a:rPr lang="es-MX" sz="6200" dirty="0">
                <a:solidFill>
                  <a:srgbClr val="000000"/>
                </a:solidFill>
                <a:latin typeface="+mj-lt"/>
              </a:rPr>
              <a:t>La gestión del conocimiento es una tarea primordial para lograr la creación de valor estratégico en las instituciones. En este contexto, la investigación tiene por objetivo explorar la influencia de la cultura organizacional sobre la gestión del conocimiento. Para este efecto, se aplicó un cuestionario a 29 líderes de equipos de dirección intermedia de cuatro instituciones de educación superior que operan en diferentes regiones de Chile. </a:t>
            </a:r>
          </a:p>
          <a:p>
            <a:pPr algn="just"/>
            <a:r>
              <a:rPr lang="es-MX" sz="6200" dirty="0">
                <a:solidFill>
                  <a:srgbClr val="000000"/>
                </a:solidFill>
                <a:latin typeface="+mj-lt"/>
              </a:rPr>
              <a:t>Los resultados muestran que la cultura innovativa incide favorablemente sobre las fases específicas de crear y almacenar conocimiento; la cultura competitiva tiene, por su parte, un impacto positivo sobre la creación de conocimiento; la cultura burocrática a su vez evidencia una influencia favorable sobre el proceso de aplicar conocimiento; mientras que la cultura comunitaria tiene un impacto positivo sobre el proceso de crear, compartir y aplicar conocimiento. </a:t>
            </a:r>
          </a:p>
          <a:p>
            <a:pPr algn="just"/>
            <a:r>
              <a:rPr lang="es-MX" sz="6200" dirty="0">
                <a:solidFill>
                  <a:srgbClr val="000000"/>
                </a:solidFill>
                <a:latin typeface="+mj-lt"/>
              </a:rPr>
              <a:t>Se concluye que la relación de estas dimensiones demanda algunos cuidados fundamentales. </a:t>
            </a:r>
          </a:p>
          <a:p>
            <a:pPr lvl="1" algn="just"/>
            <a:r>
              <a:rPr lang="es-MX" sz="6200" b="1" dirty="0">
                <a:solidFill>
                  <a:srgbClr val="000000"/>
                </a:solidFill>
                <a:latin typeface="+mj-lt"/>
              </a:rPr>
              <a:t>Primero, es necesario diferenciar entre diversos tipos de cultura; </a:t>
            </a:r>
          </a:p>
          <a:p>
            <a:pPr lvl="1" algn="just"/>
            <a:r>
              <a:rPr lang="es-MX" sz="6200" b="1" dirty="0">
                <a:solidFill>
                  <a:srgbClr val="000000"/>
                </a:solidFill>
                <a:latin typeface="+mj-lt"/>
              </a:rPr>
              <a:t>Segundo, es preciso identificar las diferentes fases del proceso de gestión del conocimiento;</a:t>
            </a:r>
          </a:p>
          <a:p>
            <a:pPr lvl="1" algn="just"/>
            <a:r>
              <a:rPr lang="es-MX" sz="6200" b="1" dirty="0">
                <a:solidFill>
                  <a:srgbClr val="000000"/>
                </a:solidFill>
                <a:latin typeface="+mj-lt"/>
              </a:rPr>
              <a:t>Tercero, se requiere realizar relaciones concretas y específicas entre los diversos tipos de cultura identificados y las diferentes fases del proceso de gestión del conocimiento definidas.</a:t>
            </a:r>
          </a:p>
          <a:p>
            <a:pPr algn="just"/>
            <a:r>
              <a:rPr lang="es-MX" sz="6200" dirty="0">
                <a:solidFill>
                  <a:srgbClr val="000000"/>
                </a:solidFill>
                <a:latin typeface="+mj-lt"/>
              </a:rPr>
              <a:t>De esta forma se podrá avanzar en conseguir resultados de importancia estratégica (generales, de largo alcance, que generen implicancias), pero salvaguardando las especificidades de cada caso, las que son imprescindibles de tomar en cuenta para no generar resultados ambiguos.</a:t>
            </a:r>
          </a:p>
          <a:p>
            <a:pPr algn="just"/>
            <a:r>
              <a:rPr lang="es-MX" sz="6200" b="1" dirty="0">
                <a:solidFill>
                  <a:srgbClr val="000000"/>
                </a:solidFill>
                <a:latin typeface="+mj-lt"/>
              </a:rPr>
              <a:t>Palabras clave: </a:t>
            </a:r>
            <a:r>
              <a:rPr lang="es-MX" sz="6200" dirty="0">
                <a:solidFill>
                  <a:srgbClr val="000000"/>
                </a:solidFill>
                <a:latin typeface="+mj-lt"/>
              </a:rPr>
              <a:t>Cultura organizacional; gestión de conocimiento; instituciones de educación superior; equipos; dirección intermedia</a:t>
            </a:r>
          </a:p>
          <a:p>
            <a:endParaRPr lang="es-CL" dirty="0"/>
          </a:p>
        </p:txBody>
      </p:sp>
      <p:sp>
        <p:nvSpPr>
          <p:cNvPr id="3" name="Título 2">
            <a:extLst>
              <a:ext uri="{FF2B5EF4-FFF2-40B4-BE49-F238E27FC236}">
                <a16:creationId xmlns:a16="http://schemas.microsoft.com/office/drawing/2014/main" id="{6DDED2D0-1307-DA88-7A32-86559EF9830C}"/>
              </a:ext>
            </a:extLst>
          </p:cNvPr>
          <p:cNvSpPr>
            <a:spLocks noGrp="1"/>
          </p:cNvSpPr>
          <p:nvPr>
            <p:ph type="title"/>
          </p:nvPr>
        </p:nvSpPr>
        <p:spPr>
          <a:xfrm>
            <a:off x="1068118" y="173854"/>
            <a:ext cx="16151764" cy="1588127"/>
          </a:xfrm>
        </p:spPr>
        <p:txBody>
          <a:bodyPr/>
          <a:lstStyle/>
          <a:p>
            <a:r>
              <a:rPr lang="es-CL" dirty="0"/>
              <a:t>Articulo </a:t>
            </a:r>
            <a:r>
              <a:rPr lang="es-CL" dirty="0">
                <a:hlinkClick r:id="rId3">
                  <a:extLst>
                    <a:ext uri="{A12FA001-AC4F-418D-AE19-62706E023703}">
                      <ahyp:hlinkClr xmlns:ahyp="http://schemas.microsoft.com/office/drawing/2018/hyperlinkcolor" val="tx"/>
                    </a:ext>
                  </a:extLst>
                </a:hlinkClick>
              </a:rPr>
              <a:t>“</a:t>
            </a:r>
            <a:r>
              <a:rPr lang="es-MX" dirty="0"/>
              <a:t>Gestión del conocimiento y cultura organizacional en instituciones de educación superior chilenas</a:t>
            </a:r>
            <a:r>
              <a:rPr lang="es-MX" dirty="0">
                <a:hlinkClick r:id="rId3">
                  <a:extLst>
                    <a:ext uri="{A12FA001-AC4F-418D-AE19-62706E023703}">
                      <ahyp:hlinkClr xmlns:ahyp="http://schemas.microsoft.com/office/drawing/2018/hyperlinkcolor" val="tx"/>
                    </a:ext>
                  </a:extLst>
                </a:hlinkClick>
              </a:rPr>
              <a:t>”</a:t>
            </a:r>
            <a:br>
              <a:rPr lang="es-MX" dirty="0">
                <a:hlinkClick r:id="rId3">
                  <a:extLst>
                    <a:ext uri="{A12FA001-AC4F-418D-AE19-62706E023703}">
                      <ahyp:hlinkClr xmlns:ahyp="http://schemas.microsoft.com/office/drawing/2018/hyperlinkcolor" val="tx"/>
                    </a:ext>
                  </a:extLst>
                </a:hlinkClick>
              </a:rPr>
            </a:br>
            <a:r>
              <a:rPr lang="es-CL" sz="2000" dirty="0">
                <a:hlinkClick r:id="rId3"/>
              </a:rPr>
              <a:t>https://www.scielo.cl/scielo.php?script=sci_arttext&amp;pid=S0718-33052022000200266</a:t>
            </a:r>
            <a:r>
              <a:rPr lang="es-CL" sz="2000" dirty="0"/>
              <a:t> </a:t>
            </a:r>
          </a:p>
        </p:txBody>
      </p:sp>
    </p:spTree>
    <p:extLst>
      <p:ext uri="{BB962C8B-B14F-4D97-AF65-F5344CB8AC3E}">
        <p14:creationId xmlns:p14="http://schemas.microsoft.com/office/powerpoint/2010/main" val="260049198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1">
            <a:extLst>
              <a:ext uri="{FF2B5EF4-FFF2-40B4-BE49-F238E27FC236}">
                <a16:creationId xmlns:a16="http://schemas.microsoft.com/office/drawing/2014/main" id="{3502C36E-43E5-193A-99A9-0A30786A24BF}"/>
              </a:ext>
            </a:extLst>
          </p:cNvPr>
          <p:cNvSpPr>
            <a:spLocks noGrp="1"/>
          </p:cNvSpPr>
          <p:nvPr>
            <p:ph idx="1"/>
          </p:nvPr>
        </p:nvSpPr>
        <p:spPr>
          <a:xfrm>
            <a:off x="1068118" y="2269000"/>
            <a:ext cx="16151764" cy="7842559"/>
          </a:xfrm>
        </p:spPr>
        <p:txBody>
          <a:bodyPr>
            <a:normAutofit/>
          </a:bodyPr>
          <a:lstStyle/>
          <a:p>
            <a:pPr algn="just"/>
            <a:r>
              <a:rPr lang="es-MX" sz="3200" dirty="0">
                <a:solidFill>
                  <a:srgbClr val="000000"/>
                </a:solidFill>
                <a:latin typeface="+mj-lt"/>
              </a:rPr>
              <a:t>Conceptualmente, es posible establecer una relación directa entre la cultura organizativa y la gestión del conocimiento. </a:t>
            </a:r>
          </a:p>
          <a:p>
            <a:pPr lvl="1" algn="just"/>
            <a:r>
              <a:rPr lang="es-MX" sz="3200" b="1" i="1" dirty="0">
                <a:solidFill>
                  <a:srgbClr val="000000"/>
                </a:solidFill>
                <a:latin typeface="+mj-lt"/>
              </a:rPr>
              <a:t>En el ámbito empírico, este estudio halla que la cultura innovativa incide favorablemente sobre las fases específicas de crear y almacenar conocimiento; </a:t>
            </a:r>
          </a:p>
          <a:p>
            <a:pPr lvl="1" algn="just"/>
            <a:r>
              <a:rPr lang="es-MX" sz="3200" b="1" i="1" dirty="0">
                <a:solidFill>
                  <a:srgbClr val="000000"/>
                </a:solidFill>
                <a:latin typeface="+mj-lt"/>
              </a:rPr>
              <a:t>La cultura competitiva tiene, por su parte, un impacto positivo sobre la creación de conocimiento; </a:t>
            </a:r>
          </a:p>
          <a:p>
            <a:pPr lvl="1" algn="just"/>
            <a:r>
              <a:rPr lang="es-MX" sz="3200" b="1" i="1" dirty="0">
                <a:solidFill>
                  <a:srgbClr val="000000"/>
                </a:solidFill>
                <a:latin typeface="+mj-lt"/>
              </a:rPr>
              <a:t>La cultura burocrática a su vez evidencia una influencia favorable sobre el proceso de aplicar conocimiento; </a:t>
            </a:r>
          </a:p>
          <a:p>
            <a:pPr lvl="1" algn="just"/>
            <a:r>
              <a:rPr lang="es-MX" sz="3200" b="1" i="1" dirty="0">
                <a:solidFill>
                  <a:srgbClr val="000000"/>
                </a:solidFill>
                <a:latin typeface="+mj-lt"/>
              </a:rPr>
              <a:t>Mientras que la cultura comunitaria tiene un impacto positivo sobre el proceso de crear, compartir y aplicar conocimiento. </a:t>
            </a:r>
          </a:p>
          <a:p>
            <a:pPr algn="just"/>
            <a:endParaRPr lang="es-MX" sz="2400" dirty="0">
              <a:solidFill>
                <a:srgbClr val="000000"/>
              </a:solidFill>
              <a:latin typeface="+mj-lt"/>
            </a:endParaRPr>
          </a:p>
        </p:txBody>
      </p:sp>
      <p:sp>
        <p:nvSpPr>
          <p:cNvPr id="3" name="Título 2">
            <a:extLst>
              <a:ext uri="{FF2B5EF4-FFF2-40B4-BE49-F238E27FC236}">
                <a16:creationId xmlns:a16="http://schemas.microsoft.com/office/drawing/2014/main" id="{6DDED2D0-1307-DA88-7A32-86559EF9830C}"/>
              </a:ext>
            </a:extLst>
          </p:cNvPr>
          <p:cNvSpPr>
            <a:spLocks noGrp="1"/>
          </p:cNvSpPr>
          <p:nvPr>
            <p:ph type="title"/>
          </p:nvPr>
        </p:nvSpPr>
        <p:spPr>
          <a:xfrm>
            <a:off x="1068118" y="173854"/>
            <a:ext cx="16151764" cy="1588127"/>
          </a:xfrm>
        </p:spPr>
        <p:txBody>
          <a:bodyPr/>
          <a:lstStyle/>
          <a:p>
            <a:r>
              <a:rPr lang="es-CL" dirty="0"/>
              <a:t>Articulo </a:t>
            </a:r>
            <a:r>
              <a:rPr lang="es-CL" dirty="0">
                <a:hlinkClick r:id="rId3">
                  <a:extLst>
                    <a:ext uri="{A12FA001-AC4F-418D-AE19-62706E023703}">
                      <ahyp:hlinkClr xmlns:ahyp="http://schemas.microsoft.com/office/drawing/2018/hyperlinkcolor" val="tx"/>
                    </a:ext>
                  </a:extLst>
                </a:hlinkClick>
              </a:rPr>
              <a:t>“</a:t>
            </a:r>
            <a:r>
              <a:rPr lang="es-MX" dirty="0"/>
              <a:t>Gestión del conocimiento y cultura organizacional en instituciones de educación superior chilenas</a:t>
            </a:r>
            <a:r>
              <a:rPr lang="es-MX" dirty="0">
                <a:hlinkClick r:id="rId3">
                  <a:extLst>
                    <a:ext uri="{A12FA001-AC4F-418D-AE19-62706E023703}">
                      <ahyp:hlinkClr xmlns:ahyp="http://schemas.microsoft.com/office/drawing/2018/hyperlinkcolor" val="tx"/>
                    </a:ext>
                  </a:extLst>
                </a:hlinkClick>
              </a:rPr>
              <a:t>”</a:t>
            </a:r>
            <a:br>
              <a:rPr lang="es-MX" dirty="0">
                <a:hlinkClick r:id="rId3">
                  <a:extLst>
                    <a:ext uri="{A12FA001-AC4F-418D-AE19-62706E023703}">
                      <ahyp:hlinkClr xmlns:ahyp="http://schemas.microsoft.com/office/drawing/2018/hyperlinkcolor" val="tx"/>
                    </a:ext>
                  </a:extLst>
                </a:hlinkClick>
              </a:rPr>
            </a:br>
            <a:r>
              <a:rPr lang="es-CL" sz="2000" dirty="0">
                <a:hlinkClick r:id="rId3"/>
              </a:rPr>
              <a:t>https://www.scielo.cl/scielo.php?script=sci_arttext&amp;pid=S0718-33052022000200266</a:t>
            </a:r>
            <a:r>
              <a:rPr lang="es-CL" sz="2000" dirty="0"/>
              <a:t> </a:t>
            </a:r>
          </a:p>
        </p:txBody>
      </p:sp>
    </p:spTree>
    <p:extLst>
      <p:ext uri="{BB962C8B-B14F-4D97-AF65-F5344CB8AC3E}">
        <p14:creationId xmlns:p14="http://schemas.microsoft.com/office/powerpoint/2010/main" val="415860998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Google Shape;245;p12">
            <a:extLst>
              <a:ext uri="{FF2B5EF4-FFF2-40B4-BE49-F238E27FC236}">
                <a16:creationId xmlns:a16="http://schemas.microsoft.com/office/drawing/2014/main" id="{C411DA64-A497-5B6A-F25B-B39ED6BF9226}"/>
              </a:ext>
            </a:extLst>
          </p:cNvPr>
          <p:cNvSpPr/>
          <p:nvPr/>
        </p:nvSpPr>
        <p:spPr>
          <a:xfrm>
            <a:off x="450116" y="3088952"/>
            <a:ext cx="7826376" cy="6451296"/>
          </a:xfrm>
          <a:prstGeom prst="rect">
            <a:avLst/>
          </a:prstGeom>
          <a:noFill/>
          <a:ln w="12700" cap="flat" cmpd="sng">
            <a:solidFill>
              <a:schemeClr val="accent4"/>
            </a:solidFill>
            <a:prstDash val="dash"/>
            <a:miter lim="800000"/>
            <a:headEnd type="none" w="sm" len="sm"/>
            <a:tailEnd type="none" w="sm" len="sm"/>
          </a:ln>
        </p:spPr>
        <p:txBody>
          <a:bodyPr spcFirstLastPara="1" wrap="square" lIns="91425" tIns="45700" rIns="91425" bIns="45700" anchor="ctr" anchorCtr="0">
            <a:noAutofit/>
          </a:bodyPr>
          <a:lstStyle/>
          <a:p>
            <a:pPr algn="just"/>
            <a:r>
              <a:rPr lang="es-CL" sz="3600" dirty="0">
                <a:solidFill>
                  <a:schemeClr val="accent1">
                    <a:lumMod val="50000"/>
                  </a:schemeClr>
                </a:solidFill>
              </a:rPr>
              <a:t>En </a:t>
            </a:r>
            <a:r>
              <a:rPr lang="es-ES" sz="3600" dirty="0">
                <a:solidFill>
                  <a:schemeClr val="accent1">
                    <a:lumMod val="50000"/>
                  </a:schemeClr>
                </a:solidFill>
              </a:rPr>
              <a:t>la superficie son visibles los artefactos y las conductas observables, es decir, la manera de vestir y actuar de las personas, el tipo de sistemas de control y de estructuras de poder que utiliza la empresa y los símbolos, las historias y las ceremonias que comparten los </a:t>
            </a:r>
            <a:r>
              <a:rPr lang="es-CL" sz="3600" dirty="0">
                <a:solidFill>
                  <a:schemeClr val="accent1">
                    <a:lumMod val="50000"/>
                  </a:schemeClr>
                </a:solidFill>
              </a:rPr>
              <a:t>miembros de la organización.</a:t>
            </a:r>
            <a:endParaRPr lang="es-ES" sz="3600" dirty="0">
              <a:solidFill>
                <a:schemeClr val="accent1">
                  <a:lumMod val="50000"/>
                </a:schemeClr>
              </a:solidFill>
            </a:endParaRPr>
          </a:p>
        </p:txBody>
      </p:sp>
      <p:sp>
        <p:nvSpPr>
          <p:cNvPr id="3" name="Google Shape;245;p12">
            <a:extLst>
              <a:ext uri="{FF2B5EF4-FFF2-40B4-BE49-F238E27FC236}">
                <a16:creationId xmlns:a16="http://schemas.microsoft.com/office/drawing/2014/main" id="{49A024D9-6D20-5DD4-C324-F971E5647FA2}"/>
              </a:ext>
            </a:extLst>
          </p:cNvPr>
          <p:cNvSpPr/>
          <p:nvPr/>
        </p:nvSpPr>
        <p:spPr>
          <a:xfrm>
            <a:off x="9144000" y="3088951"/>
            <a:ext cx="8038768" cy="6266064"/>
          </a:xfrm>
          <a:prstGeom prst="rect">
            <a:avLst/>
          </a:prstGeom>
          <a:noFill/>
          <a:ln w="12700" cap="flat" cmpd="sng">
            <a:solidFill>
              <a:schemeClr val="accent4"/>
            </a:solidFill>
            <a:prstDash val="dash"/>
            <a:miter lim="800000"/>
            <a:headEnd type="none" w="sm" len="sm"/>
            <a:tailEnd type="none" w="sm" len="sm"/>
          </a:ln>
        </p:spPr>
        <p:txBody>
          <a:bodyPr spcFirstLastPara="1" wrap="square" lIns="91425" tIns="45700" rIns="91425" bIns="45700" anchor="ctr" anchorCtr="0">
            <a:noAutofit/>
          </a:bodyPr>
          <a:lstStyle/>
          <a:p>
            <a:pPr algn="just"/>
            <a:r>
              <a:rPr lang="es-ES" sz="3600" dirty="0">
                <a:solidFill>
                  <a:schemeClr val="accent1">
                    <a:lumMod val="50000"/>
                  </a:schemeClr>
                </a:solidFill>
              </a:rPr>
              <a:t>Sin embargo, los elementos visibles de la cultura reflejan los valores más profundos en la mente de los integrantes de la empresa. </a:t>
            </a:r>
          </a:p>
          <a:p>
            <a:pPr algn="just"/>
            <a:endParaRPr lang="es-ES" sz="3600" dirty="0">
              <a:solidFill>
                <a:schemeClr val="accent1">
                  <a:lumMod val="50000"/>
                </a:schemeClr>
              </a:solidFill>
            </a:endParaRPr>
          </a:p>
          <a:p>
            <a:pPr algn="just"/>
            <a:r>
              <a:rPr lang="es-ES" sz="3600" dirty="0">
                <a:solidFill>
                  <a:schemeClr val="accent1">
                    <a:lumMod val="50000"/>
                  </a:schemeClr>
                </a:solidFill>
              </a:rPr>
              <a:t>Esos valores, supuestos, creencias y procesos de pensamiento implícitos operan inconscientemente </a:t>
            </a:r>
            <a:r>
              <a:rPr lang="es-CL" sz="3600" dirty="0">
                <a:solidFill>
                  <a:schemeClr val="accent1">
                    <a:lumMod val="50000"/>
                  </a:schemeClr>
                </a:solidFill>
              </a:rPr>
              <a:t>para definir la verdadera cultura.</a:t>
            </a:r>
            <a:endParaRPr lang="es-ES" sz="3600" dirty="0">
              <a:solidFill>
                <a:schemeClr val="accent1">
                  <a:lumMod val="50000"/>
                </a:schemeClr>
              </a:solidFill>
              <a:sym typeface="Roboto"/>
            </a:endParaRPr>
          </a:p>
        </p:txBody>
      </p:sp>
      <p:sp>
        <p:nvSpPr>
          <p:cNvPr id="4" name="Google Shape;245;p12">
            <a:extLst>
              <a:ext uri="{FF2B5EF4-FFF2-40B4-BE49-F238E27FC236}">
                <a16:creationId xmlns:a16="http://schemas.microsoft.com/office/drawing/2014/main" id="{D70EEBD0-6D19-4F27-87A7-163A595A5A89}"/>
              </a:ext>
            </a:extLst>
          </p:cNvPr>
          <p:cNvSpPr/>
          <p:nvPr/>
        </p:nvSpPr>
        <p:spPr>
          <a:xfrm>
            <a:off x="2502069" y="745165"/>
            <a:ext cx="13860379" cy="1420077"/>
          </a:xfrm>
          <a:prstGeom prst="rect">
            <a:avLst/>
          </a:prstGeom>
          <a:solidFill>
            <a:schemeClr val="bg1"/>
          </a:solidFill>
          <a:ln w="12700" cap="flat" cmpd="sng">
            <a:solidFill>
              <a:schemeClr val="accent1"/>
            </a:solidFill>
            <a:prstDash val="solid"/>
            <a:miter lim="800000"/>
            <a:headEnd type="none" w="sm" len="sm"/>
            <a:tailEnd type="none" w="sm" len="sm"/>
          </a:ln>
        </p:spPr>
        <p:txBody>
          <a:bodyPr spcFirstLastPara="1" wrap="square" lIns="91425" tIns="45700" rIns="91425" bIns="45700" anchor="ctr" anchorCtr="0">
            <a:noAutofit/>
          </a:bodyPr>
          <a:lstStyle/>
          <a:p>
            <a:pPr algn="ctr"/>
            <a:r>
              <a:rPr lang="es-ES" sz="4000" b="1" dirty="0">
                <a:solidFill>
                  <a:schemeClr val="accent1">
                    <a:lumMod val="50000"/>
                  </a:schemeClr>
                </a:solidFill>
              </a:rPr>
              <a:t>La cultura organizacional existe en dos niveles</a:t>
            </a:r>
          </a:p>
        </p:txBody>
      </p:sp>
    </p:spTree>
    <p:extLst>
      <p:ext uri="{BB962C8B-B14F-4D97-AF65-F5344CB8AC3E}">
        <p14:creationId xmlns:p14="http://schemas.microsoft.com/office/powerpoint/2010/main" val="122783851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 name="Rectangle 9">
            <a:extLst>
              <a:ext uri="{FF2B5EF4-FFF2-40B4-BE49-F238E27FC236}">
                <a16:creationId xmlns:a16="http://schemas.microsoft.com/office/drawing/2014/main" id="{42A4FC2C-047E-45A5-965D-8E1E3BF09BC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2286" y="0"/>
            <a:ext cx="18283428" cy="1028541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pic>
        <p:nvPicPr>
          <p:cNvPr id="8" name="Marcador de contenido 4">
            <a:extLst>
              <a:ext uri="{FF2B5EF4-FFF2-40B4-BE49-F238E27FC236}">
                <a16:creationId xmlns:a16="http://schemas.microsoft.com/office/drawing/2014/main" id="{14F0A262-E194-FB27-B6E3-05FB243A402C}"/>
              </a:ext>
            </a:extLst>
          </p:cNvPr>
          <p:cNvPicPr>
            <a:picLocks noChangeAspect="1"/>
          </p:cNvPicPr>
          <p:nvPr/>
        </p:nvPicPr>
        <p:blipFill rotWithShape="1">
          <a:blip r:embed="rId3"/>
          <a:srcRect t="1427" r="22500" b="327"/>
          <a:stretch/>
        </p:blipFill>
        <p:spPr>
          <a:xfrm>
            <a:off x="2811800" y="0"/>
            <a:ext cx="11007949" cy="10283491"/>
          </a:xfrm>
          <a:prstGeom prst="rect">
            <a:avLst/>
          </a:prstGeom>
        </p:spPr>
      </p:pic>
    </p:spTree>
    <p:extLst>
      <p:ext uri="{BB962C8B-B14F-4D97-AF65-F5344CB8AC3E}">
        <p14:creationId xmlns:p14="http://schemas.microsoft.com/office/powerpoint/2010/main" val="310740172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2">
            <a:extLst>
              <a:ext uri="{FF2B5EF4-FFF2-40B4-BE49-F238E27FC236}">
                <a16:creationId xmlns:a16="http://schemas.microsoft.com/office/drawing/2014/main" id="{0455C2CC-8D52-5B52-EB16-F66CF134E913}"/>
              </a:ext>
            </a:extLst>
          </p:cNvPr>
          <p:cNvSpPr>
            <a:spLocks noGrp="1"/>
          </p:cNvSpPr>
          <p:nvPr>
            <p:ph type="title"/>
          </p:nvPr>
        </p:nvSpPr>
        <p:spPr>
          <a:xfrm>
            <a:off x="3171238" y="1068118"/>
            <a:ext cx="16151764" cy="646331"/>
          </a:xfrm>
        </p:spPr>
        <p:txBody>
          <a:bodyPr/>
          <a:lstStyle/>
          <a:p>
            <a:r>
              <a:rPr lang="es-ES" sz="4000" dirty="0">
                <a:solidFill>
                  <a:schemeClr val="accent1">
                    <a:lumMod val="50000"/>
                  </a:schemeClr>
                </a:solidFill>
                <a:latin typeface="+mn-lt"/>
                <a:ea typeface="+mn-ea"/>
                <a:cs typeface="+mn-cs"/>
              </a:rPr>
              <a:t>Surgimiento y propósito de la cultura</a:t>
            </a:r>
            <a:endParaRPr lang="es-CL" sz="4000" dirty="0">
              <a:solidFill>
                <a:schemeClr val="accent1">
                  <a:lumMod val="50000"/>
                </a:schemeClr>
              </a:solidFill>
              <a:latin typeface="+mn-lt"/>
              <a:ea typeface="+mn-ea"/>
              <a:cs typeface="+mn-cs"/>
            </a:endParaRPr>
          </a:p>
        </p:txBody>
      </p:sp>
      <p:sp>
        <p:nvSpPr>
          <p:cNvPr id="4" name="Google Shape;245;p12">
            <a:extLst>
              <a:ext uri="{FF2B5EF4-FFF2-40B4-BE49-F238E27FC236}">
                <a16:creationId xmlns:a16="http://schemas.microsoft.com/office/drawing/2014/main" id="{E037F99C-7172-2705-9823-750E82C101E2}"/>
              </a:ext>
            </a:extLst>
          </p:cNvPr>
          <p:cNvSpPr/>
          <p:nvPr/>
        </p:nvSpPr>
        <p:spPr>
          <a:xfrm>
            <a:off x="750278" y="2914383"/>
            <a:ext cx="5333464" cy="6302912"/>
          </a:xfrm>
          <a:prstGeom prst="rect">
            <a:avLst/>
          </a:prstGeom>
          <a:noFill/>
          <a:ln w="12700" cap="flat" cmpd="sng">
            <a:solidFill>
              <a:schemeClr val="accent4"/>
            </a:solidFill>
            <a:prstDash val="dash"/>
            <a:miter lim="800000"/>
            <a:headEnd type="none" w="sm" len="sm"/>
            <a:tailEnd type="none" w="sm" len="sm"/>
          </a:ln>
        </p:spPr>
        <p:txBody>
          <a:bodyPr spcFirstLastPara="1" wrap="square" lIns="91425" tIns="45700" rIns="91425" bIns="45700" anchor="ctr" anchorCtr="0">
            <a:noAutofit/>
          </a:bodyPr>
          <a:lstStyle/>
          <a:p>
            <a:pPr algn="just"/>
            <a:r>
              <a:rPr lang="es-ES" sz="3200" dirty="0">
                <a:solidFill>
                  <a:schemeClr val="accent1">
                    <a:lumMod val="50000"/>
                  </a:schemeClr>
                </a:solidFill>
              </a:rPr>
              <a:t>Las culturas sirven a dos funciones críticas en las organizaciones:</a:t>
            </a:r>
          </a:p>
          <a:p>
            <a:pPr algn="just"/>
            <a:endParaRPr lang="es-ES" sz="3200" dirty="0">
              <a:solidFill>
                <a:schemeClr val="accent1">
                  <a:lumMod val="50000"/>
                </a:schemeClr>
              </a:solidFill>
            </a:endParaRPr>
          </a:p>
          <a:p>
            <a:pPr algn="just"/>
            <a:r>
              <a:rPr lang="es-ES" sz="3200" dirty="0">
                <a:solidFill>
                  <a:schemeClr val="accent1">
                    <a:lumMod val="50000"/>
                  </a:schemeClr>
                </a:solidFill>
              </a:rPr>
              <a:t> 1) integrar a los miembros de manera que sepan cómo relacionarse unos con otros y </a:t>
            </a:r>
          </a:p>
          <a:p>
            <a:pPr algn="just"/>
            <a:endParaRPr lang="es-ES" sz="3200" dirty="0">
              <a:solidFill>
                <a:schemeClr val="accent1">
                  <a:lumMod val="50000"/>
                </a:schemeClr>
              </a:solidFill>
            </a:endParaRPr>
          </a:p>
          <a:p>
            <a:pPr algn="just"/>
            <a:r>
              <a:rPr lang="es-ES" sz="3200" dirty="0">
                <a:solidFill>
                  <a:schemeClr val="accent1">
                    <a:lumMod val="50000"/>
                  </a:schemeClr>
                </a:solidFill>
              </a:rPr>
              <a:t>2) ayudar a la organización a adaptarse al entorno externo.</a:t>
            </a:r>
          </a:p>
        </p:txBody>
      </p:sp>
      <p:sp>
        <p:nvSpPr>
          <p:cNvPr id="5" name="Google Shape;245;p12">
            <a:extLst>
              <a:ext uri="{FF2B5EF4-FFF2-40B4-BE49-F238E27FC236}">
                <a16:creationId xmlns:a16="http://schemas.microsoft.com/office/drawing/2014/main" id="{13C11E73-FFC8-5D89-8F5D-2CA82D6F246E}"/>
              </a:ext>
            </a:extLst>
          </p:cNvPr>
          <p:cNvSpPr/>
          <p:nvPr/>
        </p:nvSpPr>
        <p:spPr>
          <a:xfrm>
            <a:off x="6477267" y="1853719"/>
            <a:ext cx="11060455" cy="4016067"/>
          </a:xfrm>
          <a:prstGeom prst="rect">
            <a:avLst/>
          </a:prstGeom>
          <a:noFill/>
          <a:ln w="12700" cap="flat" cmpd="sng">
            <a:solidFill>
              <a:schemeClr val="accent4"/>
            </a:solidFill>
            <a:prstDash val="dash"/>
            <a:miter lim="800000"/>
            <a:headEnd type="none" w="sm" len="sm"/>
            <a:tailEnd type="none" w="sm" len="sm"/>
          </a:ln>
        </p:spPr>
        <p:txBody>
          <a:bodyPr spcFirstLastPara="1" wrap="square" lIns="91425" tIns="45700" rIns="91425" bIns="45700" anchor="ctr" anchorCtr="0">
            <a:noAutofit/>
          </a:bodyPr>
          <a:lstStyle/>
          <a:p>
            <a:pPr algn="just"/>
            <a:r>
              <a:rPr lang="es-ES" sz="3200" b="1" dirty="0">
                <a:solidFill>
                  <a:srgbClr val="FF0000"/>
                </a:solidFill>
              </a:rPr>
              <a:t>La integración interna </a:t>
            </a:r>
            <a:r>
              <a:rPr lang="es-ES" sz="3200" dirty="0">
                <a:solidFill>
                  <a:schemeClr val="accent1">
                    <a:lumMod val="50000"/>
                  </a:schemeClr>
                </a:solidFill>
              </a:rPr>
              <a:t>significa que los miembros desarrollan una identidad colectiva y saben cómo trabajar juntos con eficacia. La cultura es la que guía las relaciones de trabajo cotidianas y determina la forma en que las personas se comunican dentro de la organización, qué comportamiento es aceptable y cuál no y cómo se asignan el poder y la posición.</a:t>
            </a:r>
          </a:p>
        </p:txBody>
      </p:sp>
      <p:sp>
        <p:nvSpPr>
          <p:cNvPr id="6" name="Google Shape;245;p12">
            <a:extLst>
              <a:ext uri="{FF2B5EF4-FFF2-40B4-BE49-F238E27FC236}">
                <a16:creationId xmlns:a16="http://schemas.microsoft.com/office/drawing/2014/main" id="{15712AA2-6043-CD97-7489-044FDF24474A}"/>
              </a:ext>
            </a:extLst>
          </p:cNvPr>
          <p:cNvSpPr/>
          <p:nvPr/>
        </p:nvSpPr>
        <p:spPr>
          <a:xfrm>
            <a:off x="6477268" y="6009056"/>
            <a:ext cx="11060454" cy="4016067"/>
          </a:xfrm>
          <a:prstGeom prst="rect">
            <a:avLst/>
          </a:prstGeom>
          <a:noFill/>
          <a:ln w="12700" cap="flat" cmpd="sng">
            <a:solidFill>
              <a:schemeClr val="accent4"/>
            </a:solidFill>
            <a:prstDash val="dash"/>
            <a:miter lim="800000"/>
            <a:headEnd type="none" w="sm" len="sm"/>
            <a:tailEnd type="none" w="sm" len="sm"/>
          </a:ln>
        </p:spPr>
        <p:txBody>
          <a:bodyPr spcFirstLastPara="1" wrap="square" lIns="91425" tIns="45700" rIns="91425" bIns="45700" anchor="ctr" anchorCtr="0">
            <a:noAutofit/>
          </a:bodyPr>
          <a:lstStyle/>
          <a:p>
            <a:pPr algn="just"/>
            <a:r>
              <a:rPr lang="es-ES" sz="3200" dirty="0">
                <a:solidFill>
                  <a:schemeClr val="accent1">
                    <a:lumMod val="50000"/>
                  </a:schemeClr>
                </a:solidFill>
              </a:rPr>
              <a:t>La </a:t>
            </a:r>
            <a:r>
              <a:rPr lang="es-ES" sz="3200" b="1" dirty="0">
                <a:solidFill>
                  <a:srgbClr val="FF0000"/>
                </a:solidFill>
              </a:rPr>
              <a:t>adaptación externa </a:t>
            </a:r>
            <a:r>
              <a:rPr lang="es-ES" sz="3200" dirty="0">
                <a:solidFill>
                  <a:schemeClr val="accent1">
                    <a:lumMod val="50000"/>
                  </a:schemeClr>
                </a:solidFill>
              </a:rPr>
              <a:t>se refiere a la forma como la organización alcanza sus metas y trata a las personas ajenas a la empresa. La cultura ayuda a guiar las actividades cotidianas de los trabajadores, con el fin de que cumplan con ciertas metas. Puede ayudar a las organizaciones a responder con rapidez a las necesidades del cliente o a las medidas de un competidor..</a:t>
            </a:r>
          </a:p>
        </p:txBody>
      </p:sp>
    </p:spTree>
    <p:extLst>
      <p:ext uri="{BB962C8B-B14F-4D97-AF65-F5344CB8AC3E}">
        <p14:creationId xmlns:p14="http://schemas.microsoft.com/office/powerpoint/2010/main" val="301992585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1">
            <a:extLst>
              <a:ext uri="{FF2B5EF4-FFF2-40B4-BE49-F238E27FC236}">
                <a16:creationId xmlns:a16="http://schemas.microsoft.com/office/drawing/2014/main" id="{82EDDB08-AE84-EA62-B6C5-3745EC5FC704}"/>
              </a:ext>
            </a:extLst>
          </p:cNvPr>
          <p:cNvSpPr>
            <a:spLocks noGrp="1"/>
          </p:cNvSpPr>
          <p:nvPr>
            <p:ph idx="1"/>
          </p:nvPr>
        </p:nvSpPr>
        <p:spPr/>
        <p:txBody>
          <a:bodyPr/>
          <a:lstStyle/>
          <a:p>
            <a:pPr algn="ctr"/>
            <a:r>
              <a:rPr lang="es-ES" sz="4000" dirty="0">
                <a:solidFill>
                  <a:schemeClr val="accent1">
                    <a:lumMod val="50000"/>
                  </a:schemeClr>
                </a:solidFill>
              </a:rPr>
              <a:t>La cultura de la organización también guía la toma de decisiones de los empleados en ausencia de reglas o políticas escritas. </a:t>
            </a:r>
          </a:p>
          <a:p>
            <a:pPr algn="ctr"/>
            <a:r>
              <a:rPr lang="es-ES" sz="4000" dirty="0">
                <a:solidFill>
                  <a:schemeClr val="accent1">
                    <a:lumMod val="50000"/>
                  </a:schemeClr>
                </a:solidFill>
              </a:rPr>
              <a:t>Por consiguiente, ambas funciones de la cultura están relacionadas con la </a:t>
            </a:r>
            <a:r>
              <a:rPr lang="es-ES" sz="4000" b="1" dirty="0">
                <a:solidFill>
                  <a:srgbClr val="FF0000"/>
                </a:solidFill>
              </a:rPr>
              <a:t>creación del capital social de la organización</a:t>
            </a:r>
            <a:r>
              <a:rPr lang="es-ES" sz="4000" dirty="0">
                <a:solidFill>
                  <a:schemeClr val="accent1">
                    <a:lumMod val="50000"/>
                  </a:schemeClr>
                </a:solidFill>
              </a:rPr>
              <a:t>, al forjar relaciones ya sean positivas o negativas tanto dentro de la organización como con los externos.</a:t>
            </a:r>
            <a:endParaRPr lang="es-CL" sz="4000" dirty="0">
              <a:solidFill>
                <a:schemeClr val="accent1">
                  <a:lumMod val="50000"/>
                </a:schemeClr>
              </a:solidFill>
            </a:endParaRPr>
          </a:p>
        </p:txBody>
      </p:sp>
    </p:spTree>
    <p:extLst>
      <p:ext uri="{BB962C8B-B14F-4D97-AF65-F5344CB8AC3E}">
        <p14:creationId xmlns:p14="http://schemas.microsoft.com/office/powerpoint/2010/main" val="137617504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2">
            <a:extLst>
              <a:ext uri="{FF2B5EF4-FFF2-40B4-BE49-F238E27FC236}">
                <a16:creationId xmlns:a16="http://schemas.microsoft.com/office/drawing/2014/main" id="{0455C2CC-8D52-5B52-EB16-F66CF134E913}"/>
              </a:ext>
            </a:extLst>
          </p:cNvPr>
          <p:cNvSpPr>
            <a:spLocks noGrp="1"/>
          </p:cNvSpPr>
          <p:nvPr>
            <p:ph type="title"/>
          </p:nvPr>
        </p:nvSpPr>
        <p:spPr>
          <a:xfrm>
            <a:off x="3811318" y="565198"/>
            <a:ext cx="16151764" cy="646331"/>
          </a:xfrm>
        </p:spPr>
        <p:txBody>
          <a:bodyPr/>
          <a:lstStyle/>
          <a:p>
            <a:r>
              <a:rPr lang="es-CL" sz="4000" dirty="0">
                <a:solidFill>
                  <a:schemeClr val="accent1">
                    <a:lumMod val="50000"/>
                  </a:schemeClr>
                </a:solidFill>
                <a:latin typeface="+mn-lt"/>
                <a:ea typeface="+mn-ea"/>
                <a:cs typeface="+mn-cs"/>
              </a:rPr>
              <a:t>Interpretación de la cultura</a:t>
            </a:r>
          </a:p>
        </p:txBody>
      </p:sp>
      <p:sp>
        <p:nvSpPr>
          <p:cNvPr id="4" name="Google Shape;245;p12">
            <a:extLst>
              <a:ext uri="{FF2B5EF4-FFF2-40B4-BE49-F238E27FC236}">
                <a16:creationId xmlns:a16="http://schemas.microsoft.com/office/drawing/2014/main" id="{E037F99C-7172-2705-9823-750E82C101E2}"/>
              </a:ext>
            </a:extLst>
          </p:cNvPr>
          <p:cNvSpPr/>
          <p:nvPr/>
        </p:nvSpPr>
        <p:spPr>
          <a:xfrm>
            <a:off x="221516" y="2268325"/>
            <a:ext cx="5333464" cy="6121296"/>
          </a:xfrm>
          <a:prstGeom prst="rect">
            <a:avLst/>
          </a:prstGeom>
          <a:noFill/>
          <a:ln w="12700" cap="flat" cmpd="sng">
            <a:solidFill>
              <a:schemeClr val="accent4"/>
            </a:solidFill>
            <a:prstDash val="dash"/>
            <a:miter lim="800000"/>
            <a:headEnd type="none" w="sm" len="sm"/>
            <a:tailEnd type="none" w="sm" len="sm"/>
          </a:ln>
        </p:spPr>
        <p:txBody>
          <a:bodyPr spcFirstLastPara="1" wrap="square" lIns="91425" tIns="45700" rIns="91425" bIns="45700" anchor="ctr" anchorCtr="0">
            <a:noAutofit/>
          </a:bodyPr>
          <a:lstStyle/>
          <a:p>
            <a:pPr algn="just"/>
            <a:endParaRPr lang="es-ES" dirty="0">
              <a:solidFill>
                <a:schemeClr val="accent1">
                  <a:lumMod val="50000"/>
                </a:schemeClr>
              </a:solidFill>
            </a:endParaRPr>
          </a:p>
        </p:txBody>
      </p:sp>
      <p:sp>
        <p:nvSpPr>
          <p:cNvPr id="5" name="Google Shape;245;p12">
            <a:extLst>
              <a:ext uri="{FF2B5EF4-FFF2-40B4-BE49-F238E27FC236}">
                <a16:creationId xmlns:a16="http://schemas.microsoft.com/office/drawing/2014/main" id="{13C11E73-FFC8-5D89-8F5D-2CA82D6F246E}"/>
              </a:ext>
            </a:extLst>
          </p:cNvPr>
          <p:cNvSpPr/>
          <p:nvPr/>
        </p:nvSpPr>
        <p:spPr>
          <a:xfrm>
            <a:off x="6477268" y="1853719"/>
            <a:ext cx="10576292" cy="4016067"/>
          </a:xfrm>
          <a:prstGeom prst="rect">
            <a:avLst/>
          </a:prstGeom>
          <a:noFill/>
          <a:ln w="12700" cap="flat" cmpd="sng">
            <a:solidFill>
              <a:schemeClr val="accent4"/>
            </a:solidFill>
            <a:prstDash val="dash"/>
            <a:miter lim="800000"/>
            <a:headEnd type="none" w="sm" len="sm"/>
            <a:tailEnd type="none" w="sm" len="sm"/>
          </a:ln>
        </p:spPr>
        <p:txBody>
          <a:bodyPr spcFirstLastPara="1" wrap="square" lIns="91425" tIns="45700" rIns="91425" bIns="45700" anchor="ctr" anchorCtr="0">
            <a:noAutofit/>
          </a:bodyPr>
          <a:lstStyle/>
          <a:p>
            <a:pPr algn="just"/>
            <a:r>
              <a:rPr lang="es-ES" dirty="0">
                <a:solidFill>
                  <a:schemeClr val="accent1">
                    <a:lumMod val="50000"/>
                  </a:schemeClr>
                </a:solidFill>
              </a:rPr>
              <a:t>Los </a:t>
            </a:r>
            <a:r>
              <a:rPr lang="es-ES" b="1" dirty="0">
                <a:solidFill>
                  <a:srgbClr val="FF0000"/>
                </a:solidFill>
              </a:rPr>
              <a:t>valores culturales se pueden identificar en los ritos y ceremonias</a:t>
            </a:r>
            <a:r>
              <a:rPr lang="es-ES" dirty="0">
                <a:solidFill>
                  <a:schemeClr val="accent1">
                    <a:lumMod val="50000"/>
                  </a:schemeClr>
                </a:solidFill>
              </a:rPr>
              <a:t>, las actividades elaboradas y planeadas que constituyen un evento especial y que a menudo se llevan a cabo en beneficio de un auditorio. Los gerentes celebran ritos y ceremonias para proporcionar ejemplos drásticos de lo que valora una empresa. Esas son ocasiones especiales que refuerzan valores específicos, crean un vínculo entre las personas para compartir una comprensión importante y ungen a los héroes y heroínas celebrados que simbolizan importantes creencias y actividades.</a:t>
            </a:r>
          </a:p>
        </p:txBody>
      </p:sp>
      <p:sp>
        <p:nvSpPr>
          <p:cNvPr id="6" name="Google Shape;245;p12">
            <a:extLst>
              <a:ext uri="{FF2B5EF4-FFF2-40B4-BE49-F238E27FC236}">
                <a16:creationId xmlns:a16="http://schemas.microsoft.com/office/drawing/2014/main" id="{15712AA2-6043-CD97-7489-044FDF24474A}"/>
              </a:ext>
            </a:extLst>
          </p:cNvPr>
          <p:cNvSpPr/>
          <p:nvPr/>
        </p:nvSpPr>
        <p:spPr>
          <a:xfrm>
            <a:off x="6477268" y="6009056"/>
            <a:ext cx="10576292" cy="4016067"/>
          </a:xfrm>
          <a:prstGeom prst="rect">
            <a:avLst/>
          </a:prstGeom>
          <a:noFill/>
          <a:ln w="12700" cap="flat" cmpd="sng">
            <a:solidFill>
              <a:schemeClr val="accent4"/>
            </a:solidFill>
            <a:prstDash val="dash"/>
            <a:miter lim="800000"/>
            <a:headEnd type="none" w="sm" len="sm"/>
            <a:tailEnd type="none" w="sm" len="sm"/>
          </a:ln>
        </p:spPr>
        <p:txBody>
          <a:bodyPr spcFirstLastPara="1" wrap="square" lIns="91425" tIns="45700" rIns="91425" bIns="45700" anchor="ctr" anchorCtr="0">
            <a:noAutofit/>
          </a:bodyPr>
          <a:lstStyle/>
          <a:p>
            <a:pPr algn="just"/>
            <a:r>
              <a:rPr lang="es-ES" dirty="0">
                <a:solidFill>
                  <a:schemeClr val="accent1">
                    <a:lumMod val="50000"/>
                  </a:schemeClr>
                </a:solidFill>
              </a:rPr>
              <a:t>Por ejemplo, un tipo de rito que aparece en las organizaciones es un rito de transición, que facilita la adaptación de los empleados a nuevos roles sociales. Organizaciones tan diversas como órdenes religiosas, hermandades y cofradías, empresas y la milicia, utilizan</a:t>
            </a:r>
          </a:p>
          <a:p>
            <a:pPr algn="just"/>
            <a:r>
              <a:rPr lang="es-ES" dirty="0">
                <a:solidFill>
                  <a:schemeClr val="accent1">
                    <a:lumMod val="50000"/>
                  </a:schemeClr>
                </a:solidFill>
              </a:rPr>
              <a:t>los ritos para iniciar nuevos miembros y comunicar valores importantes. Otro tipo que se utiliza con frecuencia es el rito de integración, que crea lazos comunes y buenos sentimientos entre los empleados, e incrementa el compromiso con la organización.</a:t>
            </a:r>
          </a:p>
        </p:txBody>
      </p:sp>
      <p:sp>
        <p:nvSpPr>
          <p:cNvPr id="7" name="CuadroTexto 6">
            <a:extLst>
              <a:ext uri="{FF2B5EF4-FFF2-40B4-BE49-F238E27FC236}">
                <a16:creationId xmlns:a16="http://schemas.microsoft.com/office/drawing/2014/main" id="{81549845-2E34-71B4-3E26-8EF020C5C743}"/>
              </a:ext>
            </a:extLst>
          </p:cNvPr>
          <p:cNvSpPr txBox="1"/>
          <p:nvPr/>
        </p:nvSpPr>
        <p:spPr>
          <a:xfrm>
            <a:off x="394335" y="3000331"/>
            <a:ext cx="5160645" cy="5016758"/>
          </a:xfrm>
          <a:prstGeom prst="rect">
            <a:avLst/>
          </a:prstGeom>
          <a:noFill/>
        </p:spPr>
        <p:txBody>
          <a:bodyPr wrap="square">
            <a:spAutoFit/>
          </a:bodyPr>
          <a:lstStyle/>
          <a:p>
            <a:pPr algn="ctr"/>
            <a:r>
              <a:rPr lang="es-ES" sz="3200" dirty="0">
                <a:solidFill>
                  <a:schemeClr val="accent1">
                    <a:lumMod val="50000"/>
                  </a:schemeClr>
                </a:solidFill>
              </a:rPr>
              <a:t>Para identificar e interpretar la cultura se requiere que las personas hagan inferencias </a:t>
            </a:r>
          </a:p>
          <a:p>
            <a:pPr algn="ctr"/>
            <a:r>
              <a:rPr lang="es-ES" sz="3200" dirty="0">
                <a:solidFill>
                  <a:schemeClr val="accent1">
                    <a:lumMod val="50000"/>
                  </a:schemeClr>
                </a:solidFill>
              </a:rPr>
              <a:t>basadas en artefactos observables. </a:t>
            </a:r>
          </a:p>
          <a:p>
            <a:pPr algn="ctr"/>
            <a:endParaRPr lang="es-ES" sz="3200" dirty="0">
              <a:solidFill>
                <a:schemeClr val="accent1">
                  <a:lumMod val="50000"/>
                </a:schemeClr>
              </a:solidFill>
            </a:endParaRPr>
          </a:p>
          <a:p>
            <a:pPr algn="ctr"/>
            <a:r>
              <a:rPr lang="es-ES" sz="3200" dirty="0">
                <a:solidFill>
                  <a:schemeClr val="accent1">
                    <a:lumMod val="50000"/>
                  </a:schemeClr>
                </a:solidFill>
              </a:rPr>
              <a:t>Los artefactos se pueden estudiar, pero es difícil</a:t>
            </a:r>
          </a:p>
          <a:p>
            <a:pPr algn="ctr"/>
            <a:r>
              <a:rPr lang="es-CL" sz="3200" dirty="0">
                <a:solidFill>
                  <a:schemeClr val="accent1">
                    <a:lumMod val="50000"/>
                  </a:schemeClr>
                </a:solidFill>
              </a:rPr>
              <a:t>descifrarlos con precisión</a:t>
            </a:r>
          </a:p>
        </p:txBody>
      </p:sp>
    </p:spTree>
    <p:extLst>
      <p:ext uri="{BB962C8B-B14F-4D97-AF65-F5344CB8AC3E}">
        <p14:creationId xmlns:p14="http://schemas.microsoft.com/office/powerpoint/2010/main" val="322775376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2">
            <a:extLst>
              <a:ext uri="{FF2B5EF4-FFF2-40B4-BE49-F238E27FC236}">
                <a16:creationId xmlns:a16="http://schemas.microsoft.com/office/drawing/2014/main" id="{0455C2CC-8D52-5B52-EB16-F66CF134E913}"/>
              </a:ext>
            </a:extLst>
          </p:cNvPr>
          <p:cNvSpPr>
            <a:spLocks noGrp="1"/>
          </p:cNvSpPr>
          <p:nvPr>
            <p:ph type="title"/>
          </p:nvPr>
        </p:nvSpPr>
        <p:spPr>
          <a:xfrm>
            <a:off x="3811318" y="565198"/>
            <a:ext cx="16151764" cy="646331"/>
          </a:xfrm>
        </p:spPr>
        <p:txBody>
          <a:bodyPr/>
          <a:lstStyle/>
          <a:p>
            <a:r>
              <a:rPr lang="es-CL" sz="4000" dirty="0">
                <a:solidFill>
                  <a:schemeClr val="accent1">
                    <a:lumMod val="50000"/>
                  </a:schemeClr>
                </a:solidFill>
                <a:latin typeface="+mn-lt"/>
                <a:ea typeface="+mn-ea"/>
                <a:cs typeface="+mn-cs"/>
              </a:rPr>
              <a:t>Interpretación de la cultura</a:t>
            </a:r>
          </a:p>
        </p:txBody>
      </p:sp>
      <p:sp>
        <p:nvSpPr>
          <p:cNvPr id="4" name="Google Shape;245;p12">
            <a:extLst>
              <a:ext uri="{FF2B5EF4-FFF2-40B4-BE49-F238E27FC236}">
                <a16:creationId xmlns:a16="http://schemas.microsoft.com/office/drawing/2014/main" id="{E037F99C-7172-2705-9823-750E82C101E2}"/>
              </a:ext>
            </a:extLst>
          </p:cNvPr>
          <p:cNvSpPr/>
          <p:nvPr/>
        </p:nvSpPr>
        <p:spPr>
          <a:xfrm>
            <a:off x="394335" y="2080209"/>
            <a:ext cx="5333464" cy="7457318"/>
          </a:xfrm>
          <a:prstGeom prst="rect">
            <a:avLst/>
          </a:prstGeom>
          <a:noFill/>
          <a:ln w="12700" cap="flat" cmpd="sng">
            <a:solidFill>
              <a:schemeClr val="accent4"/>
            </a:solidFill>
            <a:prstDash val="dash"/>
            <a:miter lim="800000"/>
            <a:headEnd type="none" w="sm" len="sm"/>
            <a:tailEnd type="none" w="sm" len="sm"/>
          </a:ln>
        </p:spPr>
        <p:txBody>
          <a:bodyPr spcFirstLastPara="1" wrap="square" lIns="91425" tIns="45700" rIns="91425" bIns="45700" anchor="ctr" anchorCtr="0">
            <a:noAutofit/>
          </a:bodyPr>
          <a:lstStyle/>
          <a:p>
            <a:pPr algn="just"/>
            <a:endParaRPr lang="es-ES" dirty="0">
              <a:solidFill>
                <a:schemeClr val="accent1">
                  <a:lumMod val="50000"/>
                </a:schemeClr>
              </a:solidFill>
            </a:endParaRPr>
          </a:p>
        </p:txBody>
      </p:sp>
      <p:sp>
        <p:nvSpPr>
          <p:cNvPr id="5" name="Google Shape;245;p12">
            <a:extLst>
              <a:ext uri="{FF2B5EF4-FFF2-40B4-BE49-F238E27FC236}">
                <a16:creationId xmlns:a16="http://schemas.microsoft.com/office/drawing/2014/main" id="{13C11E73-FFC8-5D89-8F5D-2CA82D6F246E}"/>
              </a:ext>
            </a:extLst>
          </p:cNvPr>
          <p:cNvSpPr/>
          <p:nvPr/>
        </p:nvSpPr>
        <p:spPr>
          <a:xfrm>
            <a:off x="6477268" y="2080209"/>
            <a:ext cx="10576292" cy="4658257"/>
          </a:xfrm>
          <a:prstGeom prst="rect">
            <a:avLst/>
          </a:prstGeom>
          <a:noFill/>
          <a:ln w="12700" cap="flat" cmpd="sng">
            <a:solidFill>
              <a:schemeClr val="accent4"/>
            </a:solidFill>
            <a:prstDash val="dash"/>
            <a:miter lim="800000"/>
            <a:headEnd type="none" w="sm" len="sm"/>
            <a:tailEnd type="none" w="sm" len="sm"/>
          </a:ln>
        </p:spPr>
        <p:txBody>
          <a:bodyPr spcFirstLastPara="1" wrap="square" lIns="91425" tIns="45700" rIns="91425" bIns="45700" anchor="ctr" anchorCtr="0">
            <a:noAutofit/>
          </a:bodyPr>
          <a:lstStyle/>
          <a:p>
            <a:pPr algn="just"/>
            <a:r>
              <a:rPr lang="es-ES" b="1" dirty="0">
                <a:solidFill>
                  <a:srgbClr val="FF0000"/>
                </a:solidFill>
              </a:rPr>
              <a:t>Historias y Mitos</a:t>
            </a:r>
            <a:r>
              <a:rPr lang="es-ES" dirty="0">
                <a:solidFill>
                  <a:schemeClr val="accent1">
                    <a:lumMod val="50000"/>
                  </a:schemeClr>
                </a:solidFill>
              </a:rPr>
              <a:t>. Las</a:t>
            </a:r>
            <a:r>
              <a:rPr lang="es-ES" b="1" dirty="0">
                <a:solidFill>
                  <a:schemeClr val="accent1">
                    <a:lumMod val="50000"/>
                  </a:schemeClr>
                </a:solidFill>
              </a:rPr>
              <a:t> historias </a:t>
            </a:r>
            <a:r>
              <a:rPr lang="es-ES" dirty="0">
                <a:solidFill>
                  <a:schemeClr val="accent1">
                    <a:lumMod val="50000"/>
                  </a:schemeClr>
                </a:solidFill>
              </a:rPr>
              <a:t>son narraciones basadas en acontecimientos reales que  con frecuencia se comparten entre los empleados y se cuentan a los nuevos trabajadores para informarlos acerca de una organización. Muchas historias son acerca </a:t>
            </a:r>
            <a:r>
              <a:rPr lang="es-ES" b="1" dirty="0">
                <a:solidFill>
                  <a:schemeClr val="accent1">
                    <a:lumMod val="50000"/>
                  </a:schemeClr>
                </a:solidFill>
              </a:rPr>
              <a:t>de héroes de la empresa </a:t>
            </a:r>
            <a:r>
              <a:rPr lang="es-ES" dirty="0">
                <a:solidFill>
                  <a:schemeClr val="accent1">
                    <a:lumMod val="50000"/>
                  </a:schemeClr>
                </a:solidFill>
              </a:rPr>
              <a:t>que sirven como modelos o ideales para cumplir con las normas y los valores de la firma. Se considera que algunas </a:t>
            </a:r>
            <a:r>
              <a:rPr lang="es-ES" b="1" dirty="0">
                <a:solidFill>
                  <a:schemeClr val="accent1">
                    <a:lumMod val="50000"/>
                  </a:schemeClr>
                </a:solidFill>
              </a:rPr>
              <a:t>historias son leyendas </a:t>
            </a:r>
            <a:r>
              <a:rPr lang="es-ES" dirty="0">
                <a:solidFill>
                  <a:schemeClr val="accent1">
                    <a:lumMod val="50000"/>
                  </a:schemeClr>
                </a:solidFill>
              </a:rPr>
              <a:t>debido a que los acontecimientos son históricos y tal vez se embellecieron con detalles ficticios. Otras historias son mitos, que son congruentes con los valores y las creencias de la organización, pero que no están</a:t>
            </a:r>
            <a:r>
              <a:rPr lang="es-CL" dirty="0">
                <a:solidFill>
                  <a:schemeClr val="accent1">
                    <a:lumMod val="50000"/>
                  </a:schemeClr>
                </a:solidFill>
              </a:rPr>
              <a:t>respaldados por hechos.</a:t>
            </a:r>
            <a:endParaRPr lang="es-ES" dirty="0">
              <a:solidFill>
                <a:schemeClr val="accent1">
                  <a:lumMod val="50000"/>
                </a:schemeClr>
              </a:solidFill>
            </a:endParaRPr>
          </a:p>
        </p:txBody>
      </p:sp>
      <p:sp>
        <p:nvSpPr>
          <p:cNvPr id="6" name="Google Shape;245;p12">
            <a:extLst>
              <a:ext uri="{FF2B5EF4-FFF2-40B4-BE49-F238E27FC236}">
                <a16:creationId xmlns:a16="http://schemas.microsoft.com/office/drawing/2014/main" id="{15712AA2-6043-CD97-7489-044FDF24474A}"/>
              </a:ext>
            </a:extLst>
          </p:cNvPr>
          <p:cNvSpPr/>
          <p:nvPr/>
        </p:nvSpPr>
        <p:spPr>
          <a:xfrm>
            <a:off x="6477268" y="7223760"/>
            <a:ext cx="10576292" cy="2801363"/>
          </a:xfrm>
          <a:prstGeom prst="rect">
            <a:avLst/>
          </a:prstGeom>
          <a:noFill/>
          <a:ln w="12700" cap="flat" cmpd="sng">
            <a:solidFill>
              <a:schemeClr val="accent4"/>
            </a:solidFill>
            <a:prstDash val="dash"/>
            <a:miter lim="800000"/>
            <a:headEnd type="none" w="sm" len="sm"/>
            <a:tailEnd type="none" w="sm" len="sm"/>
          </a:ln>
        </p:spPr>
        <p:txBody>
          <a:bodyPr spcFirstLastPara="1" wrap="square" lIns="91425" tIns="45700" rIns="91425" bIns="45700" anchor="ctr" anchorCtr="0">
            <a:noAutofit/>
          </a:bodyPr>
          <a:lstStyle/>
          <a:p>
            <a:pPr algn="just"/>
            <a:r>
              <a:rPr lang="es-ES" b="1" dirty="0">
                <a:solidFill>
                  <a:srgbClr val="FF0000"/>
                </a:solidFill>
              </a:rPr>
              <a:t>Símbolos. </a:t>
            </a:r>
            <a:r>
              <a:rPr lang="es-ES" dirty="0">
                <a:solidFill>
                  <a:schemeClr val="accent1">
                    <a:lumMod val="50000"/>
                  </a:schemeClr>
                </a:solidFill>
              </a:rPr>
              <a:t>Otra herramienta para interpretar la cultura es el símbolo, es decir, algo que representa otra cosa. En cierto sentido, las ceremonias, las historias y los ritos son todos símbolos, debido a que representan valores más profundos. Otro símbolo es un artefacto físico de la organización. Los símbolos físicos son poderosos porque enfocan la atención </a:t>
            </a:r>
            <a:r>
              <a:rPr lang="es-CL" dirty="0">
                <a:solidFill>
                  <a:schemeClr val="accent1">
                    <a:lumMod val="50000"/>
                  </a:schemeClr>
                </a:solidFill>
              </a:rPr>
              <a:t>en un aspecto específico</a:t>
            </a:r>
            <a:r>
              <a:rPr lang="es-ES" dirty="0">
                <a:solidFill>
                  <a:schemeClr val="accent1">
                    <a:lumMod val="50000"/>
                  </a:schemeClr>
                </a:solidFill>
              </a:rPr>
              <a:t>.</a:t>
            </a:r>
          </a:p>
        </p:txBody>
      </p:sp>
      <p:sp>
        <p:nvSpPr>
          <p:cNvPr id="7" name="CuadroTexto 6">
            <a:extLst>
              <a:ext uri="{FF2B5EF4-FFF2-40B4-BE49-F238E27FC236}">
                <a16:creationId xmlns:a16="http://schemas.microsoft.com/office/drawing/2014/main" id="{81549845-2E34-71B4-3E26-8EF020C5C743}"/>
              </a:ext>
            </a:extLst>
          </p:cNvPr>
          <p:cNvSpPr txBox="1"/>
          <p:nvPr/>
        </p:nvSpPr>
        <p:spPr>
          <a:xfrm>
            <a:off x="567154" y="2352251"/>
            <a:ext cx="5160645" cy="7294305"/>
          </a:xfrm>
          <a:prstGeom prst="rect">
            <a:avLst/>
          </a:prstGeom>
          <a:noFill/>
        </p:spPr>
        <p:txBody>
          <a:bodyPr wrap="square">
            <a:spAutoFit/>
          </a:bodyPr>
          <a:lstStyle/>
          <a:p>
            <a:pPr algn="ctr"/>
            <a:r>
              <a:rPr lang="es-ES" sz="3600" dirty="0">
                <a:solidFill>
                  <a:schemeClr val="accent1">
                    <a:lumMod val="50000"/>
                  </a:schemeClr>
                </a:solidFill>
              </a:rPr>
              <a:t>Para identificar e interpretar la cultura se requiere que las personas hagan inferencias </a:t>
            </a:r>
          </a:p>
          <a:p>
            <a:pPr algn="ctr"/>
            <a:r>
              <a:rPr lang="es-ES" sz="3600" dirty="0">
                <a:solidFill>
                  <a:schemeClr val="accent1">
                    <a:lumMod val="50000"/>
                  </a:schemeClr>
                </a:solidFill>
              </a:rPr>
              <a:t>basadas en artefactos observables. </a:t>
            </a:r>
          </a:p>
          <a:p>
            <a:pPr algn="ctr"/>
            <a:endParaRPr lang="es-ES" sz="3600" dirty="0">
              <a:solidFill>
                <a:schemeClr val="accent1">
                  <a:lumMod val="50000"/>
                </a:schemeClr>
              </a:solidFill>
            </a:endParaRPr>
          </a:p>
          <a:p>
            <a:pPr algn="ctr"/>
            <a:r>
              <a:rPr lang="es-ES" sz="3600" dirty="0">
                <a:solidFill>
                  <a:schemeClr val="accent1">
                    <a:lumMod val="50000"/>
                  </a:schemeClr>
                </a:solidFill>
              </a:rPr>
              <a:t>Los artefactos se pueden estudiar, pero es difícil</a:t>
            </a:r>
          </a:p>
          <a:p>
            <a:pPr algn="ctr"/>
            <a:r>
              <a:rPr lang="es-CL" sz="3600" dirty="0">
                <a:solidFill>
                  <a:schemeClr val="accent1">
                    <a:lumMod val="50000"/>
                  </a:schemeClr>
                </a:solidFill>
              </a:rPr>
              <a:t>descifrarlos con precisión</a:t>
            </a:r>
            <a:endParaRPr lang="es-CL" dirty="0">
              <a:solidFill>
                <a:schemeClr val="accent1">
                  <a:lumMod val="50000"/>
                </a:schemeClr>
              </a:solidFill>
            </a:endParaRPr>
          </a:p>
        </p:txBody>
      </p:sp>
    </p:spTree>
    <p:extLst>
      <p:ext uri="{BB962C8B-B14F-4D97-AF65-F5344CB8AC3E}">
        <p14:creationId xmlns:p14="http://schemas.microsoft.com/office/powerpoint/2010/main" val="424444943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2">
            <a:extLst>
              <a:ext uri="{FF2B5EF4-FFF2-40B4-BE49-F238E27FC236}">
                <a16:creationId xmlns:a16="http://schemas.microsoft.com/office/drawing/2014/main" id="{0455C2CC-8D52-5B52-EB16-F66CF134E913}"/>
              </a:ext>
            </a:extLst>
          </p:cNvPr>
          <p:cNvSpPr>
            <a:spLocks noGrp="1"/>
          </p:cNvSpPr>
          <p:nvPr>
            <p:ph type="title"/>
          </p:nvPr>
        </p:nvSpPr>
        <p:spPr>
          <a:xfrm>
            <a:off x="3811318" y="565198"/>
            <a:ext cx="16151764" cy="646331"/>
          </a:xfrm>
        </p:spPr>
        <p:txBody>
          <a:bodyPr/>
          <a:lstStyle/>
          <a:p>
            <a:r>
              <a:rPr lang="es-CL" sz="4000" dirty="0">
                <a:solidFill>
                  <a:schemeClr val="accent1">
                    <a:lumMod val="50000"/>
                  </a:schemeClr>
                </a:solidFill>
                <a:latin typeface="+mn-lt"/>
                <a:ea typeface="+mn-ea"/>
                <a:cs typeface="+mn-cs"/>
              </a:rPr>
              <a:t>Interpretación de la cultura</a:t>
            </a:r>
          </a:p>
        </p:txBody>
      </p:sp>
      <p:sp>
        <p:nvSpPr>
          <p:cNvPr id="4" name="Google Shape;245;p12">
            <a:extLst>
              <a:ext uri="{FF2B5EF4-FFF2-40B4-BE49-F238E27FC236}">
                <a16:creationId xmlns:a16="http://schemas.microsoft.com/office/drawing/2014/main" id="{E037F99C-7172-2705-9823-750E82C101E2}"/>
              </a:ext>
            </a:extLst>
          </p:cNvPr>
          <p:cNvSpPr/>
          <p:nvPr/>
        </p:nvSpPr>
        <p:spPr>
          <a:xfrm>
            <a:off x="221516" y="1899139"/>
            <a:ext cx="5827592" cy="8386274"/>
          </a:xfrm>
          <a:prstGeom prst="rect">
            <a:avLst/>
          </a:prstGeom>
          <a:noFill/>
          <a:ln w="12700" cap="flat" cmpd="sng">
            <a:solidFill>
              <a:schemeClr val="accent4"/>
            </a:solidFill>
            <a:prstDash val="dash"/>
            <a:miter lim="800000"/>
            <a:headEnd type="none" w="sm" len="sm"/>
            <a:tailEnd type="none" w="sm" len="sm"/>
          </a:ln>
        </p:spPr>
        <p:txBody>
          <a:bodyPr spcFirstLastPara="1" wrap="square" lIns="91425" tIns="45700" rIns="91425" bIns="45700" anchor="ctr" anchorCtr="0">
            <a:noAutofit/>
          </a:bodyPr>
          <a:lstStyle/>
          <a:p>
            <a:pPr algn="just"/>
            <a:endParaRPr lang="es-ES" dirty="0">
              <a:solidFill>
                <a:schemeClr val="accent1">
                  <a:lumMod val="50000"/>
                </a:schemeClr>
              </a:solidFill>
            </a:endParaRPr>
          </a:p>
        </p:txBody>
      </p:sp>
      <p:sp>
        <p:nvSpPr>
          <p:cNvPr id="5" name="Google Shape;245;p12">
            <a:extLst>
              <a:ext uri="{FF2B5EF4-FFF2-40B4-BE49-F238E27FC236}">
                <a16:creationId xmlns:a16="http://schemas.microsoft.com/office/drawing/2014/main" id="{13C11E73-FFC8-5D89-8F5D-2CA82D6F246E}"/>
              </a:ext>
            </a:extLst>
          </p:cNvPr>
          <p:cNvSpPr/>
          <p:nvPr/>
        </p:nvSpPr>
        <p:spPr>
          <a:xfrm>
            <a:off x="6477268" y="1667935"/>
            <a:ext cx="10576292" cy="3474771"/>
          </a:xfrm>
          <a:prstGeom prst="rect">
            <a:avLst/>
          </a:prstGeom>
          <a:noFill/>
          <a:ln w="12700" cap="flat" cmpd="sng">
            <a:solidFill>
              <a:schemeClr val="accent4"/>
            </a:solidFill>
            <a:prstDash val="dash"/>
            <a:miter lim="800000"/>
            <a:headEnd type="none" w="sm" len="sm"/>
            <a:tailEnd type="none" w="sm" len="sm"/>
          </a:ln>
        </p:spPr>
        <p:txBody>
          <a:bodyPr spcFirstLastPara="1" wrap="square" lIns="91425" tIns="45700" rIns="91425" bIns="45700" anchor="ctr" anchorCtr="0">
            <a:noAutofit/>
          </a:bodyPr>
          <a:lstStyle/>
          <a:p>
            <a:pPr algn="just"/>
            <a:r>
              <a:rPr lang="es-ES" b="1" dirty="0">
                <a:solidFill>
                  <a:srgbClr val="FF0000"/>
                </a:solidFill>
              </a:rPr>
              <a:t>Estructuras Organizacionales</a:t>
            </a:r>
            <a:r>
              <a:rPr lang="es-ES" b="1" dirty="0">
                <a:solidFill>
                  <a:schemeClr val="accent1">
                    <a:lumMod val="50000"/>
                  </a:schemeClr>
                </a:solidFill>
              </a:rPr>
              <a:t>. </a:t>
            </a:r>
            <a:r>
              <a:rPr lang="es-ES" dirty="0">
                <a:solidFill>
                  <a:schemeClr val="accent1">
                    <a:lumMod val="50000"/>
                  </a:schemeClr>
                </a:solidFill>
              </a:rPr>
              <a:t>Un poderoso reflejo de la cultura es la forma en que está diseñada la organización. ¿Tiene una estructura mecanicista rígida o una estructura </a:t>
            </a:r>
            <a:r>
              <a:rPr lang="es-CL" dirty="0">
                <a:solidFill>
                  <a:schemeClr val="accent1">
                    <a:lumMod val="50000"/>
                  </a:schemeClr>
                </a:solidFill>
              </a:rPr>
              <a:t>orgánica flexible </a:t>
            </a:r>
            <a:r>
              <a:rPr lang="es-ES" dirty="0">
                <a:solidFill>
                  <a:schemeClr val="accent1">
                    <a:lumMod val="50000"/>
                  </a:schemeClr>
                </a:solidFill>
              </a:rPr>
              <a:t>La forma en que las personas y los departamentos están colocados en un todo y el grado de flexibilidad y autonomía que tienen las personas, dice mucho acerca de cuáles son los valores culturales en los que hace hincapié la organización.</a:t>
            </a:r>
          </a:p>
        </p:txBody>
      </p:sp>
      <p:sp>
        <p:nvSpPr>
          <p:cNvPr id="6" name="Google Shape;245;p12">
            <a:extLst>
              <a:ext uri="{FF2B5EF4-FFF2-40B4-BE49-F238E27FC236}">
                <a16:creationId xmlns:a16="http://schemas.microsoft.com/office/drawing/2014/main" id="{15712AA2-6043-CD97-7489-044FDF24474A}"/>
              </a:ext>
            </a:extLst>
          </p:cNvPr>
          <p:cNvSpPr/>
          <p:nvPr/>
        </p:nvSpPr>
        <p:spPr>
          <a:xfrm>
            <a:off x="6477268" y="5349240"/>
            <a:ext cx="10576292" cy="4675883"/>
          </a:xfrm>
          <a:prstGeom prst="rect">
            <a:avLst/>
          </a:prstGeom>
          <a:noFill/>
          <a:ln w="12700" cap="flat" cmpd="sng">
            <a:solidFill>
              <a:schemeClr val="accent4"/>
            </a:solidFill>
            <a:prstDash val="dash"/>
            <a:miter lim="800000"/>
            <a:headEnd type="none" w="sm" len="sm"/>
            <a:tailEnd type="none" w="sm" len="sm"/>
          </a:ln>
        </p:spPr>
        <p:txBody>
          <a:bodyPr spcFirstLastPara="1" wrap="square" lIns="91425" tIns="45700" rIns="91425" bIns="45700" anchor="ctr" anchorCtr="0">
            <a:noAutofit/>
          </a:bodyPr>
          <a:lstStyle/>
          <a:p>
            <a:pPr algn="just"/>
            <a:r>
              <a:rPr lang="es-ES" b="1" dirty="0">
                <a:solidFill>
                  <a:srgbClr val="FF0000"/>
                </a:solidFill>
              </a:rPr>
              <a:t>Relaciones de Poder</a:t>
            </a:r>
            <a:r>
              <a:rPr lang="es-ES" dirty="0">
                <a:solidFill>
                  <a:schemeClr val="accent1">
                    <a:lumMod val="50000"/>
                  </a:schemeClr>
                </a:solidFill>
              </a:rPr>
              <a:t>. Analizar las relaciones de poder significa descifrar quién ejerce su influencia o manipula o tiene la capacidad de hacerlo. ¿Qué personas y departamentos son los tenedores clave del poder en la organización? En algunas empresas, el personal de finanzas tiene bastante poder, mientras que en otras son los ingenieros y los diseñadores. Otro aspecto es considerar si las relaciones de poder son formales o informales, por ejemplo si las personas tienen el poder basándose principalmente en su posición en la jerarquía, o en otros factores, como su experiencia y conocimientos o su carácter </a:t>
            </a:r>
            <a:r>
              <a:rPr lang="es-CL" dirty="0">
                <a:solidFill>
                  <a:schemeClr val="accent1">
                    <a:lumMod val="50000"/>
                  </a:schemeClr>
                </a:solidFill>
              </a:rPr>
              <a:t>admirable.</a:t>
            </a:r>
            <a:r>
              <a:rPr lang="es-ES" dirty="0">
                <a:solidFill>
                  <a:schemeClr val="accent1">
                    <a:lumMod val="50000"/>
                  </a:schemeClr>
                </a:solidFill>
              </a:rPr>
              <a:t>.</a:t>
            </a:r>
          </a:p>
        </p:txBody>
      </p:sp>
      <p:sp>
        <p:nvSpPr>
          <p:cNvPr id="7" name="CuadroTexto 6">
            <a:extLst>
              <a:ext uri="{FF2B5EF4-FFF2-40B4-BE49-F238E27FC236}">
                <a16:creationId xmlns:a16="http://schemas.microsoft.com/office/drawing/2014/main" id="{81549845-2E34-71B4-3E26-8EF020C5C743}"/>
              </a:ext>
            </a:extLst>
          </p:cNvPr>
          <p:cNvSpPr txBox="1"/>
          <p:nvPr/>
        </p:nvSpPr>
        <p:spPr>
          <a:xfrm>
            <a:off x="307925" y="1895792"/>
            <a:ext cx="5577060" cy="8094524"/>
          </a:xfrm>
          <a:prstGeom prst="rect">
            <a:avLst/>
          </a:prstGeom>
          <a:noFill/>
        </p:spPr>
        <p:txBody>
          <a:bodyPr wrap="square">
            <a:spAutoFit/>
          </a:bodyPr>
          <a:lstStyle/>
          <a:p>
            <a:pPr algn="ctr"/>
            <a:r>
              <a:rPr lang="es-ES" sz="4000" dirty="0">
                <a:solidFill>
                  <a:schemeClr val="accent1">
                    <a:lumMod val="50000"/>
                  </a:schemeClr>
                </a:solidFill>
              </a:rPr>
              <a:t>Para identificar e interpretar la cultura se requiere que las personas hagan inferencias </a:t>
            </a:r>
          </a:p>
          <a:p>
            <a:pPr algn="ctr"/>
            <a:r>
              <a:rPr lang="es-ES" sz="4000" dirty="0">
                <a:solidFill>
                  <a:schemeClr val="accent1">
                    <a:lumMod val="50000"/>
                  </a:schemeClr>
                </a:solidFill>
              </a:rPr>
              <a:t>basadas en artefactos observables. </a:t>
            </a:r>
          </a:p>
          <a:p>
            <a:pPr algn="ctr"/>
            <a:endParaRPr lang="es-ES" sz="4000" dirty="0">
              <a:solidFill>
                <a:schemeClr val="accent1">
                  <a:lumMod val="50000"/>
                </a:schemeClr>
              </a:solidFill>
            </a:endParaRPr>
          </a:p>
          <a:p>
            <a:pPr algn="ctr"/>
            <a:r>
              <a:rPr lang="es-ES" sz="4000" dirty="0">
                <a:solidFill>
                  <a:schemeClr val="accent1">
                    <a:lumMod val="50000"/>
                  </a:schemeClr>
                </a:solidFill>
              </a:rPr>
              <a:t>Los artefactos se pueden estudiar, pero es difícil</a:t>
            </a:r>
          </a:p>
          <a:p>
            <a:pPr algn="ctr"/>
            <a:r>
              <a:rPr lang="es-CL" sz="4000" dirty="0">
                <a:solidFill>
                  <a:schemeClr val="accent1">
                    <a:lumMod val="50000"/>
                  </a:schemeClr>
                </a:solidFill>
              </a:rPr>
              <a:t>descifrarlos con precisión</a:t>
            </a:r>
          </a:p>
        </p:txBody>
      </p:sp>
    </p:spTree>
    <p:extLst>
      <p:ext uri="{BB962C8B-B14F-4D97-AF65-F5344CB8AC3E}">
        <p14:creationId xmlns:p14="http://schemas.microsoft.com/office/powerpoint/2010/main" val="4192045713"/>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DESIGN_ID_TEMA DE OFFICE" val="XPQqstdW"/>
  <p:tag name="ISLIDE.GUIDESSETTING" val="{&quot;Id&quot;:&quot;4f73786f-bb53-4e8c-8502-1245637cafee&quot;,&quot;Name&quot;:&quot;Teleduc Videoclases&quot;,&quot;HeaderHeight&quot;:7.4024390243902456,&quot;FooterHeight&quot;:9.4,&quot;SideMargin&quot;:6.4,&quot;TopMargin&quot;:10.0,&quot;BottomMargin&quot;:0.0,&quot;IntervalMargin&quot;:5.0,&quot;SettingType&quot;:&quot;Custom&quot;}"/>
  <p:tag name="ARTICULATE_SLIDE_THUMBNAIL_REFRESH" val="1"/>
  <p:tag name="ARTICULATE_SLIDE_COUNT" val="37"/>
  <p:tag name="ARTICULATE_PROJECT_OPEN" val="0"/>
</p:tagLst>
</file>

<file path=ppt/tags/tag1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Tema de Office">
  <a:themeElements>
    <a:clrScheme name="TELEDUC">
      <a:dk1>
        <a:srgbClr val="1F1F1F"/>
      </a:dk1>
      <a:lt1>
        <a:srgbClr val="FFFFFF"/>
      </a:lt1>
      <a:dk2>
        <a:srgbClr val="202020"/>
      </a:dk2>
      <a:lt2>
        <a:srgbClr val="FFFFFF"/>
      </a:lt2>
      <a:accent1>
        <a:srgbClr val="0370EF"/>
      </a:accent1>
      <a:accent2>
        <a:srgbClr val="81B7F7"/>
      </a:accent2>
      <a:accent3>
        <a:srgbClr val="334681"/>
      </a:accent3>
      <a:accent4>
        <a:srgbClr val="E44146"/>
      </a:accent4>
      <a:accent5>
        <a:srgbClr val="FF6600"/>
      </a:accent5>
      <a:accent6>
        <a:srgbClr val="FFBC01"/>
      </a:accent6>
      <a:hlink>
        <a:srgbClr val="0370EF"/>
      </a:hlink>
      <a:folHlink>
        <a:srgbClr val="BFBFBF"/>
      </a:folHlink>
    </a:clrScheme>
    <a:fontScheme name="Como envejece nuestro cerebro">
      <a:majorFont>
        <a:latin typeface="Roboto"/>
        <a:ea typeface=""/>
        <a:cs typeface=""/>
      </a:majorFont>
      <a:minorFont>
        <a:latin typeface="Roboto"/>
        <a:ea typeface=""/>
        <a:cs typeface=""/>
      </a:minorFont>
    </a:fontScheme>
    <a:fmtScheme name="Tema d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webextensions/_rels/taskpanes.xml.rels><?xml version="1.0" encoding="UTF-8" standalone="yes"?>
<Relationships xmlns="http://schemas.openxmlformats.org/package/2006/relationships"><Relationship Id="rId1" Type="http://schemas.microsoft.com/office/2011/relationships/webextension" Target="webextension1.xml"/></Relationships>
</file>

<file path=ppt/webextensions/taskpanes.xml><?xml version="1.0" encoding="utf-8"?>
<wetp:taskpanes xmlns:wetp="http://schemas.microsoft.com/office/webextensions/taskpanes/2010/11">
  <wetp:taskpane dockstate="right" visibility="0" width="350" row="3">
    <wetp:webextensionref xmlns:r="http://schemas.openxmlformats.org/officeDocument/2006/relationships" r:id="rId1"/>
  </wetp:taskpane>
</wetp:taskpanes>
</file>

<file path=ppt/webextensions/webextension1.xml><?xml version="1.0" encoding="utf-8"?>
<we:webextension xmlns:we="http://schemas.microsoft.com/office/webextensions/webextension/2010/11" id="{F8E16DCA-4A44-41E5-BF30-17FB6771A787}">
  <we:reference id="wa104380902" version="1.0.0.0" store="en-001" storeType="OMEX"/>
  <we:alternateReferences>
    <we:reference id="WA104380902" version="1.0.0.0" store="WA104380902" storeType="OMEX"/>
  </we:alternateReferences>
  <we:properties/>
  <we:bindings/>
  <we:snapshot xmlns:r="http://schemas.openxmlformats.org/officeDocument/2006/relationships"/>
</we:webextension>
</file>

<file path=docProps/app.xml><?xml version="1.0" encoding="utf-8"?>
<Properties xmlns="http://schemas.openxmlformats.org/officeDocument/2006/extended-properties" xmlns:vt="http://schemas.openxmlformats.org/officeDocument/2006/docPropsVTypes">
  <Template/>
  <TotalTime>16956</TotalTime>
  <Words>3349</Words>
  <Application>Microsoft Office PowerPoint</Application>
  <PresentationFormat>Personalizado</PresentationFormat>
  <Paragraphs>159</Paragraphs>
  <Slides>26</Slides>
  <Notes>18</Notes>
  <HiddenSlides>0</HiddenSlides>
  <MMClips>0</MMClips>
  <ScaleCrop>false</ScaleCrop>
  <HeadingPairs>
    <vt:vector size="6" baseType="variant">
      <vt:variant>
        <vt:lpstr>Fuentes usadas</vt:lpstr>
      </vt:variant>
      <vt:variant>
        <vt:i4>6</vt:i4>
      </vt:variant>
      <vt:variant>
        <vt:lpstr>Tema</vt:lpstr>
      </vt:variant>
      <vt:variant>
        <vt:i4>1</vt:i4>
      </vt:variant>
      <vt:variant>
        <vt:lpstr>Títulos de diapositiva</vt:lpstr>
      </vt:variant>
      <vt:variant>
        <vt:i4>26</vt:i4>
      </vt:variant>
    </vt:vector>
  </HeadingPairs>
  <TitlesOfParts>
    <vt:vector size="33" baseType="lpstr">
      <vt:lpstr>Arial</vt:lpstr>
      <vt:lpstr>Calibri</vt:lpstr>
      <vt:lpstr>Goudy Old Style BT</vt:lpstr>
      <vt:lpstr>Roboto</vt:lpstr>
      <vt:lpstr>Segoe UI Black</vt:lpstr>
      <vt:lpstr>Wingdings</vt:lpstr>
      <vt:lpstr>Tema de Office</vt:lpstr>
      <vt:lpstr>Página 387</vt:lpstr>
      <vt:lpstr>Presentación de PowerPoint</vt:lpstr>
      <vt:lpstr>Presentación de PowerPoint</vt:lpstr>
      <vt:lpstr>Presentación de PowerPoint</vt:lpstr>
      <vt:lpstr>Surgimiento y propósito de la cultura</vt:lpstr>
      <vt:lpstr>Presentación de PowerPoint</vt:lpstr>
      <vt:lpstr>Interpretación de la cultura</vt:lpstr>
      <vt:lpstr>Interpretación de la cultura</vt:lpstr>
      <vt:lpstr>Interpretación de la cultura</vt:lpstr>
      <vt:lpstr>Interpretación de la cultura</vt:lpstr>
      <vt:lpstr>Presentación de PowerPoint</vt:lpstr>
      <vt:lpstr>Presentación de PowerPoint</vt:lpstr>
      <vt:lpstr>La cultura organizacional en el contexto latinoamericano </vt:lpstr>
      <vt:lpstr>Dificultades del Estudio de la Cultura Organizacional </vt:lpstr>
      <vt:lpstr>Metodología para un Diagnóstico de Culturas Organizacionales </vt:lpstr>
      <vt:lpstr>Metodología para un Diagnóstico de Culturas Organizacionales </vt:lpstr>
      <vt:lpstr>Metodología para un Diagnóstico de Culturas Organizacionales </vt:lpstr>
      <vt:lpstr>Metodología para un Diagnóstico de Culturas Organizacionales </vt:lpstr>
      <vt:lpstr>Metodología para un Diagnóstico de Culturas Organizacionales </vt:lpstr>
      <vt:lpstr>Metodología para un Diagnóstico de Culturas Organizacionales </vt:lpstr>
      <vt:lpstr>Metodología para un Diagnóstico de Culturas Organizacionales </vt:lpstr>
      <vt:lpstr>Metodología para un Diagnóstico de Culturas Organizacionales </vt:lpstr>
      <vt:lpstr>Metodología para un Diagnóstico de Culturas Organizacionales </vt:lpstr>
      <vt:lpstr>Metodología para un Diagnóstico de Culturas Organizacionales </vt:lpstr>
      <vt:lpstr>Articulo “Gestión del conocimiento y cultura organizacional en instituciones de educación superior chilenas” https://www.scielo.cl/scielo.php?script=sci_arttext&amp;pid=S0718-33052022000200266 </vt:lpstr>
      <vt:lpstr>Articulo “Gestión del conocimiento y cultura organizacional en instituciones de educación superior chilenas” https://www.scielo.cl/scielo.php?script=sci_arttext&amp;pid=S0718-33052022000200266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Felipe Villegas</dc:creator>
  <cp:lastModifiedBy>Natalia Moller Pardo</cp:lastModifiedBy>
  <cp:revision>989</cp:revision>
  <dcterms:created xsi:type="dcterms:W3CDTF">2019-11-25T12:41:20Z</dcterms:created>
  <dcterms:modified xsi:type="dcterms:W3CDTF">2024-10-11T00:28:55Z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rticulateGUID">
    <vt:lpwstr>9C731401-8649-4AAF-84FD-DEF38163185D</vt:lpwstr>
  </property>
  <property fmtid="{D5CDD505-2E9C-101B-9397-08002B2CF9AE}" pid="3" name="ArticulatePath">
    <vt:lpwstr>Presentación1</vt:lpwstr>
  </property>
</Properties>
</file>